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411" r:id="rId2"/>
    <p:sldId id="412" r:id="rId3"/>
    <p:sldId id="413" r:id="rId4"/>
    <p:sldId id="414" r:id="rId5"/>
    <p:sldId id="416" r:id="rId6"/>
    <p:sldId id="458" r:id="rId7"/>
    <p:sldId id="417" r:id="rId8"/>
    <p:sldId id="418" r:id="rId9"/>
    <p:sldId id="419" r:id="rId10"/>
    <p:sldId id="463" r:id="rId11"/>
    <p:sldId id="464" r:id="rId12"/>
    <p:sldId id="465" r:id="rId13"/>
    <p:sldId id="466" r:id="rId14"/>
    <p:sldId id="467" r:id="rId15"/>
    <p:sldId id="468" r:id="rId16"/>
    <p:sldId id="469" r:id="rId17"/>
    <p:sldId id="470" r:id="rId18"/>
    <p:sldId id="428"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9" r:id="rId34"/>
    <p:sldId id="460" r:id="rId35"/>
    <p:sldId id="46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5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3" autoAdjust="0"/>
    <p:restoredTop sz="76749" autoAdjust="0"/>
  </p:normalViewPr>
  <p:slideViewPr>
    <p:cSldViewPr snapToGrid="0" snapToObjects="1">
      <p:cViewPr>
        <p:scale>
          <a:sx n="85" d="100"/>
          <a:sy n="85" d="100"/>
        </p:scale>
        <p:origin x="-140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8C09EA-C8C7-4FDA-8463-EA550CC97CCC}" type="datetimeFigureOut">
              <a:rPr lang="en-US" smtClean="0"/>
              <a:t>8/9/19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F0BDC6C-FE3A-4070-8A54-2047FB437D6B}" type="slidenum">
              <a:rPr lang="en-US" smtClean="0"/>
              <a:t>‹#›</a:t>
            </a:fld>
            <a:endParaRPr lang="en-US"/>
          </a:p>
        </p:txBody>
      </p:sp>
    </p:spTree>
    <p:extLst>
      <p:ext uri="{BB962C8B-B14F-4D97-AF65-F5344CB8AC3E}">
        <p14:creationId xmlns:p14="http://schemas.microsoft.com/office/powerpoint/2010/main" val="12582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AD8DCC-7640-4EAC-BA10-334942CFA575}" type="datetimeFigureOut">
              <a:rPr lang="en-US" smtClean="0"/>
              <a:t>8/9/19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E5EDF3-91B4-4946-9182-E6382CABAD1E}" type="slidenum">
              <a:rPr lang="en-US" smtClean="0"/>
              <a:t>‹#›</a:t>
            </a:fld>
            <a:endParaRPr lang="en-US" dirty="0"/>
          </a:p>
        </p:txBody>
      </p:sp>
    </p:spTree>
    <p:extLst>
      <p:ext uri="{BB962C8B-B14F-4D97-AF65-F5344CB8AC3E}">
        <p14:creationId xmlns:p14="http://schemas.microsoft.com/office/powerpoint/2010/main" val="225570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7B1BDD-2B8E-4E8A-B20A-0A0CCE3FBAC0}" type="slidenum">
              <a:rPr lang="en-US" altLang="en-US" sz="1200"/>
              <a:pPr/>
              <a:t>1</a:t>
            </a:fld>
            <a:endParaRPr lang="en-US" altLang="en-US" sz="1200"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S PGothic" panose="020B0600070205080204" pitchFamily="34" charset="-128"/>
                <a:cs typeface="MS PGothic" charset="0"/>
              </a:rPr>
              <a:t>Every year, elections are held to elect officials who will represent us. The</a:t>
            </a:r>
            <a:r>
              <a:rPr lang="en-US" sz="1200" i="1" kern="1200" baseline="0" dirty="0" smtClean="0">
                <a:solidFill>
                  <a:schemeClr val="tx1"/>
                </a:solidFill>
                <a:effectLst/>
                <a:latin typeface="Arial" charset="0"/>
                <a:ea typeface="MS PGothic" panose="020B0600070205080204" pitchFamily="34" charset="-128"/>
                <a:cs typeface="MS PGothic" charset="0"/>
              </a:rPr>
              <a:t> elections might also include ballot questions on special laws or propositions. </a:t>
            </a:r>
            <a:endParaRPr lang="en-US" sz="1200" kern="1200" dirty="0" smtClean="0">
              <a:solidFill>
                <a:schemeClr val="tx1"/>
              </a:solidFill>
              <a:effectLst/>
              <a:latin typeface="Arial" charset="0"/>
              <a:ea typeface="MS PGothic" panose="020B0600070205080204" pitchFamily="34" charset="-128"/>
              <a:cs typeface="MS PGothic" charset="0"/>
            </a:endParaRPr>
          </a:p>
          <a:p>
            <a:pPr eaLnBrk="1" hangingPunct="1"/>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10</a:t>
            </a:fld>
            <a:endParaRPr lang="en-US" dirty="0"/>
          </a:p>
        </p:txBody>
      </p:sp>
    </p:spTree>
    <p:extLst>
      <p:ext uri="{BB962C8B-B14F-4D97-AF65-F5344CB8AC3E}">
        <p14:creationId xmlns:p14="http://schemas.microsoft.com/office/powerpoint/2010/main" val="277194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1" dirty="0" smtClean="0">
                <a:ea typeface="MS PGothic" charset="0"/>
              </a:rPr>
              <a:t>Elected officials are people elected by the people</a:t>
            </a:r>
            <a:r>
              <a:rPr lang="en-US" i="1" baseline="0" dirty="0" smtClean="0">
                <a:ea typeface="MS PGothic" charset="0"/>
              </a:rPr>
              <a:t> to make decisions on our behalf. </a:t>
            </a:r>
            <a:endParaRPr lang="en-US" i="1" dirty="0" smtClean="0">
              <a:ea typeface="MS PGothic" charset="0"/>
            </a:endParaRPr>
          </a:p>
          <a:p>
            <a:pPr eaLnBrk="1" hangingPunct="1"/>
            <a:endParaRPr lang="en-US" i="1" dirty="0" smtClean="0">
              <a:ea typeface="MS PGothic" charset="0"/>
            </a:endParaRPr>
          </a:p>
          <a:p>
            <a:pPr eaLnBrk="1" hangingPunct="1"/>
            <a:r>
              <a:rPr lang="en-US" i="1" dirty="0" smtClean="0">
                <a:ea typeface="MS PGothic" charset="0"/>
              </a:rPr>
              <a:t>They get to make those decisions because</a:t>
            </a:r>
            <a:r>
              <a:rPr lang="en-US" i="1" baseline="0" dirty="0" smtClean="0">
                <a:ea typeface="MS PGothic" charset="0"/>
              </a:rPr>
              <a:t> we vote them in. There are also people who are appointed to make decisions that affect us.  </a:t>
            </a:r>
            <a:endParaRPr lang="en-US" i="1" dirty="0"/>
          </a:p>
        </p:txBody>
      </p:sp>
      <p:sp>
        <p:nvSpPr>
          <p:cNvPr id="4" name="Slide Number Placeholder 3"/>
          <p:cNvSpPr>
            <a:spLocks noGrp="1"/>
          </p:cNvSpPr>
          <p:nvPr>
            <p:ph type="sldNum" sz="quarter" idx="10"/>
          </p:nvPr>
        </p:nvSpPr>
        <p:spPr/>
        <p:txBody>
          <a:bodyPr/>
          <a:lstStyle/>
          <a:p>
            <a:fld id="{89E5EDF3-91B4-4946-9182-E6382CABAD1E}" type="slidenum">
              <a:rPr lang="en-US" smtClean="0"/>
              <a:t>11</a:t>
            </a:fld>
            <a:endParaRPr lang="en-US" dirty="0"/>
          </a:p>
        </p:txBody>
      </p:sp>
    </p:spTree>
    <p:extLst>
      <p:ext uri="{BB962C8B-B14F-4D97-AF65-F5344CB8AC3E}">
        <p14:creationId xmlns:p14="http://schemas.microsoft.com/office/powerpoint/2010/main" val="347369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ea typeface="MS PGothic" charset="0"/>
              </a:rPr>
              <a:t>Read slide.</a:t>
            </a:r>
            <a:endParaRPr lang="en-US" b="0" i="0" baseline="0" dirty="0" smtClean="0">
              <a:ea typeface="MS PGothic" charset="0"/>
            </a:endParaRPr>
          </a:p>
          <a:p>
            <a:endParaRPr lang="en-US" b="0" i="1" baseline="0" dirty="0" smtClean="0">
              <a:ea typeface="MS PGothic" charset="0"/>
            </a:endParaRPr>
          </a:p>
          <a:p>
            <a:r>
              <a:rPr lang="en-US" b="0" i="0" baseline="0" dirty="0" smtClean="0">
                <a:ea typeface="MS PGothic" charset="0"/>
              </a:rPr>
              <a:t>You can add examples of local officials here if relevant. </a:t>
            </a:r>
            <a:endParaRPr lang="en-US" b="0" i="0"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12</a:t>
            </a:fld>
            <a:endParaRPr lang="en-US" dirty="0"/>
          </a:p>
        </p:txBody>
      </p:sp>
    </p:spTree>
    <p:extLst>
      <p:ext uri="{BB962C8B-B14F-4D97-AF65-F5344CB8AC3E}">
        <p14:creationId xmlns:p14="http://schemas.microsoft.com/office/powerpoint/2010/main" val="190389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a typeface="MS PGothic" charset="0"/>
              </a:rPr>
              <a:t>You can read this slide, then also provide examples of the types of decisions made by elected officials</a:t>
            </a:r>
            <a:r>
              <a:rPr lang="en-US" b="1" dirty="0" smtClean="0">
                <a:ea typeface="MS PGothic" charset="0"/>
              </a:rPr>
              <a:t>... </a:t>
            </a:r>
          </a:p>
          <a:p>
            <a:endParaRPr lang="en-US" b="1" i="1" dirty="0" smtClean="0">
              <a:ea typeface="MS PGothic" charset="0"/>
            </a:endParaRPr>
          </a:p>
          <a:p>
            <a:r>
              <a:rPr lang="en-US" i="1" dirty="0" smtClean="0">
                <a:ea typeface="MS PGothic" charset="0"/>
              </a:rPr>
              <a:t>A mayor makes decisions about how the city or town is run. </a:t>
            </a:r>
            <a:endParaRPr lang="en-US" dirty="0" smtClean="0">
              <a:ea typeface="MS PGothic" charset="0"/>
            </a:endParaRPr>
          </a:p>
          <a:p>
            <a:r>
              <a:rPr lang="en-US" i="1" dirty="0" smtClean="0">
                <a:ea typeface="MS PGothic" charset="0"/>
              </a:rPr>
              <a:t>A senator makes decisions about laws that affect you. </a:t>
            </a:r>
            <a:endParaRPr lang="en-US" dirty="0" smtClean="0">
              <a:ea typeface="MS PGothic" charset="0"/>
            </a:endParaRPr>
          </a:p>
          <a:p>
            <a:r>
              <a:rPr lang="en-US" i="1" dirty="0" smtClean="0">
                <a:ea typeface="MS PGothic" charset="0"/>
              </a:rPr>
              <a:t>A president makes many decisions about what the government does or does not do.</a:t>
            </a:r>
            <a:endParaRPr lang="en-US"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13</a:t>
            </a:fld>
            <a:endParaRPr lang="en-US" dirty="0"/>
          </a:p>
        </p:txBody>
      </p:sp>
    </p:spTree>
    <p:extLst>
      <p:ext uri="{BB962C8B-B14F-4D97-AF65-F5344CB8AC3E}">
        <p14:creationId xmlns:p14="http://schemas.microsoft.com/office/powerpoint/2010/main" val="3469475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smtClean="0">
                <a:latin typeface="Arial" panose="020B0604020202020204" pitchFamily="34" charset="0"/>
              </a:rPr>
              <a:t>Time: 3 min | Setting: 1 minute individually;</a:t>
            </a:r>
            <a:r>
              <a:rPr lang="en-US" altLang="en-US" sz="1200" b="1" baseline="0" dirty="0" smtClean="0">
                <a:latin typeface="Arial" panose="020B0604020202020204" pitchFamily="34" charset="0"/>
              </a:rPr>
              <a:t> 2 minutes in l</a:t>
            </a:r>
            <a:r>
              <a:rPr lang="en-US" altLang="en-US" sz="1200" b="1" dirty="0" smtClean="0">
                <a:latin typeface="Arial" panose="020B0604020202020204" pitchFamily="34" charset="0"/>
              </a:rPr>
              <a:t>arge group </a:t>
            </a:r>
            <a:r>
              <a:rPr lang="mr-IN" altLang="en-US" sz="1200" b="1" dirty="0" smtClean="0">
                <a:latin typeface="Arial" panose="020B0604020202020204" pitchFamily="34" charset="0"/>
              </a:rPr>
              <a:t>–</a:t>
            </a:r>
            <a:r>
              <a:rPr lang="en-US" altLang="en-US" sz="1200" b="1" dirty="0" smtClean="0">
                <a:latin typeface="Arial" panose="020B0604020202020204" pitchFamily="34" charset="0"/>
              </a:rPr>
              <a:t> </a:t>
            </a:r>
            <a:r>
              <a:rPr lang="en-US" altLang="en-US" sz="1200" b="1" i="1" dirty="0" smtClean="0">
                <a:solidFill>
                  <a:srgbClr val="FF0000"/>
                </a:solidFill>
                <a:latin typeface="Arial" panose="020B0604020202020204" pitchFamily="34" charset="0"/>
              </a:rPr>
              <a:t>Luz:</a:t>
            </a:r>
            <a:r>
              <a:rPr lang="en-US" altLang="en-US" sz="1200" b="1" i="1" baseline="0" dirty="0" smtClean="0">
                <a:solidFill>
                  <a:srgbClr val="FF0000"/>
                </a:solidFill>
                <a:latin typeface="Arial" panose="020B0604020202020204" pitchFamily="34" charset="0"/>
              </a:rPr>
              <a:t> is this in the large group or individual work? </a:t>
            </a:r>
            <a:endParaRPr lang="en-US" altLang="en-US" sz="1200" b="1" i="1" dirty="0" smtClean="0">
              <a:solidFill>
                <a:srgbClr val="FF0000"/>
              </a:solidFill>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1" i="1" dirty="0" smtClean="0">
              <a:solidFill>
                <a:srgbClr val="FF0000"/>
              </a:solidFill>
              <a:latin typeface="Arial" panose="020B0604020202020204" pitchFamily="34" charset="0"/>
            </a:endParaRPr>
          </a:p>
          <a:p>
            <a:r>
              <a:rPr lang="en-US" dirty="0" smtClean="0"/>
              <a:t>Read</a:t>
            </a:r>
            <a:r>
              <a:rPr lang="en-US" baseline="0" dirty="0" smtClean="0"/>
              <a:t> slide. Ask participants to think individually about what services are important to them, then have the group share a few of their answers. </a:t>
            </a:r>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14</a:t>
            </a:fld>
            <a:endParaRPr lang="en-US" dirty="0"/>
          </a:p>
        </p:txBody>
      </p:sp>
    </p:spTree>
    <p:extLst>
      <p:ext uri="{BB962C8B-B14F-4D97-AF65-F5344CB8AC3E}">
        <p14:creationId xmlns:p14="http://schemas.microsoft.com/office/powerpoint/2010/main" val="31114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dirty="0" smtClean="0">
                <a:latin typeface="Arial" panose="020B0604020202020204" pitchFamily="34" charset="0"/>
              </a:rPr>
              <a:t>Read slide. </a:t>
            </a:r>
          </a:p>
          <a:p>
            <a:pPr eaLnBrk="1" hangingPunct="1"/>
            <a:endParaRPr lang="en-US" altLang="en-US" dirty="0" smtClean="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15</a:t>
            </a:fld>
            <a:endParaRPr lang="en-US" dirty="0"/>
          </a:p>
        </p:txBody>
      </p:sp>
    </p:spTree>
    <p:extLst>
      <p:ext uri="{BB962C8B-B14F-4D97-AF65-F5344CB8AC3E}">
        <p14:creationId xmlns:p14="http://schemas.microsoft.com/office/powerpoint/2010/main" val="171163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Individually, for half a minute, please think about what happens if you don’t vote. If you can’t vote think about what happens if people don’t vote. </a:t>
            </a:r>
            <a:endParaRPr lang="en-US" b="0" i="1" dirty="0"/>
          </a:p>
        </p:txBody>
      </p:sp>
      <p:sp>
        <p:nvSpPr>
          <p:cNvPr id="4" name="Slide Number Placeholder 3"/>
          <p:cNvSpPr>
            <a:spLocks noGrp="1"/>
          </p:cNvSpPr>
          <p:nvPr>
            <p:ph type="sldNum" sz="quarter" idx="10"/>
          </p:nvPr>
        </p:nvSpPr>
        <p:spPr/>
        <p:txBody>
          <a:bodyPr/>
          <a:lstStyle/>
          <a:p>
            <a:fld id="{89E5EDF3-91B4-4946-9182-E6382CABAD1E}" type="slidenum">
              <a:rPr lang="en-US" smtClean="0"/>
              <a:t>16</a:t>
            </a:fld>
            <a:endParaRPr lang="en-US" dirty="0"/>
          </a:p>
        </p:txBody>
      </p:sp>
    </p:spTree>
    <p:extLst>
      <p:ext uri="{BB962C8B-B14F-4D97-AF65-F5344CB8AC3E}">
        <p14:creationId xmlns:p14="http://schemas.microsoft.com/office/powerpoint/2010/main" val="313415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dirty="0" smtClean="0">
                <a:latin typeface="Arial" panose="020B0604020202020204" pitchFamily="34" charset="0"/>
              </a:rPr>
              <a:t>Read</a:t>
            </a:r>
            <a:r>
              <a:rPr lang="en-US" altLang="en-US" b="0" baseline="0" dirty="0" smtClean="0">
                <a:latin typeface="Arial" panose="020B0604020202020204" pitchFamily="34" charset="0"/>
              </a:rPr>
              <a:t> this slide as a transition to teaching people how to ask their own questions about decisions that elected officials make. </a:t>
            </a:r>
            <a:endParaRPr lang="en-US" altLang="en-US" b="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9E5EDF3-91B4-4946-9182-E6382CABAD1E}" type="slidenum">
              <a:rPr lang="en-US" smtClean="0"/>
              <a:t>17</a:t>
            </a:fld>
            <a:endParaRPr lang="en-US" dirty="0"/>
          </a:p>
        </p:txBody>
      </p:sp>
    </p:spTree>
    <p:extLst>
      <p:ext uri="{BB962C8B-B14F-4D97-AF65-F5344CB8AC3E}">
        <p14:creationId xmlns:p14="http://schemas.microsoft.com/office/powerpoint/2010/main" val="2200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smtClean="0">
                <a:latin typeface="Arial" panose="020B0604020202020204" pitchFamily="34" charset="0"/>
              </a:rPr>
              <a:t>Read slide.</a:t>
            </a:r>
          </a:p>
          <a:p>
            <a:endParaRPr lang="en-US" altLang="en-US" dirty="0" smtClean="0">
              <a:latin typeface="Arial" panose="020B0604020202020204" pitchFamily="34" charset="0"/>
            </a:endParaRPr>
          </a:p>
          <a:p>
            <a:r>
              <a:rPr lang="en-US" altLang="en-US" dirty="0" smtClean="0">
                <a:latin typeface="Arial" panose="020B0604020202020204" pitchFamily="34" charset="0"/>
              </a:rPr>
              <a:t> </a:t>
            </a:r>
          </a:p>
          <a:p>
            <a:pPr eaLnBrk="1" hangingPunct="1">
              <a:spcBef>
                <a:spcPct val="0"/>
              </a:spcBef>
            </a:pPr>
            <a:endParaRPr lang="en-US" altLang="en-US" dirty="0" smtClean="0">
              <a:latin typeface="Calibri" panose="020F0502020204030204" pitchFamily="34" charset="0"/>
            </a:endParaRPr>
          </a:p>
        </p:txBody>
      </p:sp>
      <p:sp>
        <p:nvSpPr>
          <p:cNvPr id="645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6C7385-A939-4A26-B0C8-5C2AF188CAF3}" type="slidenum">
              <a:rPr lang="en-US" altLang="en-US" sz="1200">
                <a:latin typeface="Calibri" panose="020F0502020204030204" pitchFamily="34" charset="0"/>
              </a:rPr>
              <a:pPr/>
              <a:t>18</a:t>
            </a:fld>
            <a:endParaRPr lang="en-US"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3000" y="685800"/>
            <a:ext cx="4572000" cy="3429000"/>
          </a:xfrm>
        </p:spPr>
      </p:sp>
      <p:sp>
        <p:nvSpPr>
          <p:cNvPr id="66563" name="Notes Placeholder 2"/>
          <p:cNvSpPr>
            <a:spLocks noGrp="1"/>
          </p:cNvSpPr>
          <p:nvPr>
            <p:ph type="body" idx="1"/>
          </p:nvPr>
        </p:nvSpPr>
        <p:spPr>
          <a:noFill/>
        </p:spPr>
        <p:txBody>
          <a:bodyPr/>
          <a:lstStyle/>
          <a:p>
            <a:r>
              <a:rPr lang="en-US" altLang="en-US" b="1" dirty="0" smtClean="0">
                <a:latin typeface="Arial" panose="020B0604020202020204" pitchFamily="34" charset="0"/>
              </a:rPr>
              <a:t>Time: 2 min | Setting: Large group</a:t>
            </a:r>
            <a:endParaRPr lang="en-US" altLang="en-US" dirty="0" smtClean="0">
              <a:latin typeface="Arial" panose="020B0604020202020204" pitchFamily="34" charset="0"/>
            </a:endParaRPr>
          </a:p>
          <a:p>
            <a:endParaRPr lang="en-US" altLang="ja-JP" dirty="0" smtClean="0">
              <a:latin typeface="Arial" panose="020B0604020202020204" pitchFamily="34" charset="0"/>
            </a:endParaRPr>
          </a:p>
          <a:p>
            <a:r>
              <a:rPr lang="en-US" altLang="en-US" b="1" dirty="0" smtClean="0">
                <a:latin typeface="Arial" panose="020B0604020202020204" pitchFamily="34" charset="0"/>
              </a:rPr>
              <a:t>Introduce and discuss the rules for producing questions.   </a:t>
            </a:r>
            <a:endParaRPr lang="en-US" altLang="en-US" dirty="0" smtClean="0">
              <a:latin typeface="Arial" panose="020B0604020202020204" pitchFamily="34" charset="0"/>
            </a:endParaRPr>
          </a:p>
          <a:p>
            <a:r>
              <a:rPr lang="en-US" altLang="en-US" i="1" dirty="0" smtClean="0">
                <a:latin typeface="Arial" panose="020B0604020202020204" pitchFamily="34" charset="0"/>
              </a:rPr>
              <a:t>Here are some tips or </a:t>
            </a:r>
            <a:r>
              <a:rPr lang="ja-JP" altLang="en-US" i="1" dirty="0" smtClean="0">
                <a:latin typeface="Arial" panose="020B0604020202020204" pitchFamily="34" charset="0"/>
              </a:rPr>
              <a:t>“</a:t>
            </a:r>
            <a:r>
              <a:rPr lang="en-US" altLang="ja-JP" i="1" dirty="0" smtClean="0">
                <a:latin typeface="Arial" panose="020B0604020202020204" pitchFamily="34" charset="0"/>
              </a:rPr>
              <a:t>rules</a:t>
            </a:r>
            <a:r>
              <a:rPr lang="ja-JP" altLang="en-US" i="1" dirty="0" smtClean="0">
                <a:latin typeface="Arial" panose="020B0604020202020204" pitchFamily="34" charset="0"/>
              </a:rPr>
              <a:t>”</a:t>
            </a:r>
            <a:r>
              <a:rPr lang="en-US" altLang="ja-JP" i="1" dirty="0" smtClean="0">
                <a:latin typeface="Arial" panose="020B0604020202020204" pitchFamily="34" charset="0"/>
              </a:rPr>
              <a:t> that make it easier to ask questions: </a:t>
            </a:r>
          </a:p>
          <a:p>
            <a:endParaRPr lang="en-US" altLang="ja-JP" dirty="0" smtClean="0">
              <a:latin typeface="Arial" panose="020B0604020202020204" pitchFamily="34" charset="0"/>
            </a:endParaRPr>
          </a:p>
          <a:p>
            <a:r>
              <a:rPr lang="en-US" altLang="en-US" i="1" dirty="0" smtClean="0">
                <a:latin typeface="Arial" panose="020B0604020202020204" pitchFamily="34" charset="0"/>
              </a:rPr>
              <a:t>Rules for Producing Questions</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i="1" dirty="0" smtClean="0">
                <a:latin typeface="Arial" panose="020B0604020202020204" pitchFamily="34" charset="0"/>
              </a:rPr>
              <a:t>Ask as many questions as you can</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i="1" dirty="0" smtClean="0">
                <a:latin typeface="Arial" panose="020B0604020202020204" pitchFamily="34" charset="0"/>
              </a:rPr>
              <a:t>Do not stop to discuss, judge or answer the questions</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i="1" dirty="0" smtClean="0">
                <a:latin typeface="Arial" panose="020B0604020202020204" pitchFamily="34" charset="0"/>
              </a:rPr>
              <a:t>Write down every question exactly as it is stated</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i="1" dirty="0" smtClean="0">
                <a:latin typeface="Arial" panose="020B0604020202020204" pitchFamily="34" charset="0"/>
              </a:rPr>
              <a:t>Turn any statement into a question </a:t>
            </a:r>
          </a:p>
          <a:p>
            <a:pPr marL="0" indent="0">
              <a:buFont typeface="Arial" panose="020B0604020202020204" pitchFamily="34" charset="0"/>
              <a:buNone/>
            </a:pPr>
            <a:endParaRPr lang="en-US" altLang="en-US" dirty="0" smtClean="0">
              <a:latin typeface="Arial" panose="020B0604020202020204" pitchFamily="34" charset="0"/>
            </a:endParaRPr>
          </a:p>
          <a:p>
            <a:r>
              <a:rPr lang="en-US" altLang="en-US" i="1" dirty="0" smtClean="0">
                <a:latin typeface="Arial" panose="020B0604020202020204" pitchFamily="34" charset="0"/>
              </a:rPr>
              <a:t>What might be difficult about following these rules?</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Have the group give you a few</a:t>
            </a:r>
            <a:r>
              <a:rPr lang="en-US" altLang="en-US" i="0" baseline="0" dirty="0" smtClean="0">
                <a:latin typeface="Arial" panose="020B0604020202020204" pitchFamily="34" charset="0"/>
              </a:rPr>
              <a:t> answers. You can also ask: </a:t>
            </a:r>
            <a:r>
              <a:rPr lang="en-US" altLang="en-US" i="1" baseline="0" dirty="0" smtClean="0">
                <a:latin typeface="Arial" panose="020B0604020202020204" pitchFamily="34" charset="0"/>
              </a:rPr>
              <a:t>which of these rules will be the hardest for you to follow? </a:t>
            </a:r>
          </a:p>
          <a:p>
            <a:endParaRPr lang="en-US" altLang="en-US" i="1" baseline="0" dirty="0" smtClean="0">
              <a:latin typeface="Arial" panose="020B0604020202020204" pitchFamily="34" charset="0"/>
            </a:endParaRPr>
          </a:p>
          <a:p>
            <a:r>
              <a:rPr lang="en-US" altLang="en-US" i="0" baseline="0" dirty="0" smtClean="0">
                <a:latin typeface="Arial" panose="020B0604020202020204" pitchFamily="34" charset="0"/>
              </a:rPr>
              <a:t>Before presenting the question focus, split participants up into groups of 3-5 and have them identify someone to write the questions—a “scribe.” Tell them that the scribe should also be contributing questions.</a:t>
            </a:r>
          </a:p>
          <a:p>
            <a:endParaRPr lang="en-US" altLang="en-US" i="1"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 </a:t>
            </a:r>
          </a:p>
          <a:p>
            <a:pPr eaLnBrk="1" hangingPunct="1">
              <a:spcBef>
                <a:spcPct val="0"/>
              </a:spcBef>
            </a:pPr>
            <a:endParaRPr lang="en-US" altLang="en-US" dirty="0" smtClean="0">
              <a:latin typeface="Calibri" panose="020F0502020204030204" pitchFamily="34" charset="0"/>
            </a:endParaRPr>
          </a:p>
          <a:p>
            <a:endParaRPr lang="en-US" dirty="0">
              <a:latin typeface="Times New Roman" charset="0"/>
            </a:endParaRPr>
          </a:p>
        </p:txBody>
      </p:sp>
      <p:sp>
        <p:nvSpPr>
          <p:cNvPr id="66564" name="Slide Number Placeholder 3"/>
          <p:cNvSpPr>
            <a:spLocks noGrp="1"/>
          </p:cNvSpPr>
          <p:nvPr>
            <p:ph type="sldNum" sz="quarter"/>
          </p:nvPr>
        </p:nvSpPr>
        <p:spPr>
          <a:noFill/>
          <a:ln>
            <a:miter lim="800000"/>
            <a:headEnd/>
            <a:tailEnd/>
          </a:ln>
        </p:spPr>
        <p:txBody>
          <a:bodyPr/>
          <a:lstStyle/>
          <a:p>
            <a:fld id="{2978EF80-9A3E-FA4F-B6F9-A5AC178A279B}" type="slidenum">
              <a:rPr lang="en-US"/>
              <a:pPr/>
              <a:t>19</a:t>
            </a:fld>
            <a:endParaRPr lang="en-US"/>
          </a:p>
        </p:txBody>
      </p:sp>
    </p:spTree>
    <p:extLst>
      <p:ext uri="{BB962C8B-B14F-4D97-AF65-F5344CB8AC3E}">
        <p14:creationId xmlns:p14="http://schemas.microsoft.com/office/powerpoint/2010/main" val="377304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EE00E31-2448-4757-A868-FF83DDA52824}" type="slidenum">
              <a:rPr lang="en-US" altLang="en-US" sz="1200"/>
              <a:pPr/>
              <a:t>2</a:t>
            </a:fld>
            <a:endParaRPr lang="en-US" alt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the Question Focus. Say: </a:t>
            </a:r>
            <a:r>
              <a:rPr lang="en-US" i="1" baseline="0" dirty="0" smtClean="0"/>
              <a:t>Here is the topic, or “Question Focus,” you will ask questions about.</a:t>
            </a:r>
            <a:endParaRPr lang="en-US" i="1" dirty="0"/>
          </a:p>
        </p:txBody>
      </p:sp>
      <p:sp>
        <p:nvSpPr>
          <p:cNvPr id="4" name="Slide Number Placeholder 3"/>
          <p:cNvSpPr>
            <a:spLocks noGrp="1"/>
          </p:cNvSpPr>
          <p:nvPr>
            <p:ph type="sldNum" sz="quarter" idx="10"/>
          </p:nvPr>
        </p:nvSpPr>
        <p:spPr/>
        <p:txBody>
          <a:bodyPr/>
          <a:lstStyle/>
          <a:p>
            <a:fld id="{89E5EDF3-91B4-4946-9182-E6382CABAD1E}" type="slidenum">
              <a:rPr lang="en-US" smtClean="0"/>
              <a:t>20</a:t>
            </a:fld>
            <a:endParaRPr lang="en-US" dirty="0"/>
          </a:p>
        </p:txBody>
      </p:sp>
    </p:spTree>
    <p:extLst>
      <p:ext uri="{BB962C8B-B14F-4D97-AF65-F5344CB8AC3E}">
        <p14:creationId xmlns:p14="http://schemas.microsoft.com/office/powerpoint/2010/main" val="399792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rPr>
              <a:t>Time: 5 min | Setting: Small group/Large group</a:t>
            </a:r>
            <a:endParaRPr lang="en-US" altLang="en-US" dirty="0" smtClean="0">
              <a:latin typeface="Arial" panose="020B0604020202020204" pitchFamily="34" charset="0"/>
            </a:endParaRPr>
          </a:p>
          <a:p>
            <a:endParaRPr lang="en-US" dirty="0" smtClean="0"/>
          </a:p>
          <a:p>
            <a:r>
              <a:rPr lang="en-US" dirty="0" smtClean="0"/>
              <a:t>Remind</a:t>
            </a:r>
            <a:r>
              <a:rPr lang="en-US" baseline="0" dirty="0" smtClean="0"/>
              <a:t> participants to ask questions and follow the rules. Allow them 4-5 minutes to ask questions.</a:t>
            </a:r>
            <a:endParaRPr lang="en-US" dirty="0"/>
          </a:p>
        </p:txBody>
      </p:sp>
      <p:sp>
        <p:nvSpPr>
          <p:cNvPr id="4" name="Slide Number Placeholder 3"/>
          <p:cNvSpPr>
            <a:spLocks noGrp="1"/>
          </p:cNvSpPr>
          <p:nvPr>
            <p:ph type="sldNum" sz="quarter" idx="10"/>
          </p:nvPr>
        </p:nvSpPr>
        <p:spPr/>
        <p:txBody>
          <a:bodyPr/>
          <a:lstStyle/>
          <a:p>
            <a:fld id="{24F7F164-183D-524C-93DE-2E750BA49A80}" type="slidenum">
              <a:rPr lang="en-US" smtClean="0"/>
              <a:pPr/>
              <a:t>21</a:t>
            </a:fld>
            <a:endParaRPr lang="en-US"/>
          </a:p>
        </p:txBody>
      </p:sp>
    </p:spTree>
    <p:extLst>
      <p:ext uri="{BB962C8B-B14F-4D97-AF65-F5344CB8AC3E}">
        <p14:creationId xmlns:p14="http://schemas.microsoft.com/office/powerpoint/2010/main" val="58094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Time: 5 min | Setting: Small group/Large group</a:t>
            </a:r>
            <a:endParaRPr lang="en-US" altLang="en-US" dirty="0" smtClean="0">
              <a:latin typeface="Arial" panose="020B0604020202020204" pitchFamily="34" charset="0"/>
            </a:endParaRPr>
          </a:p>
          <a:p>
            <a:r>
              <a:rPr lang="en-US" altLang="en-US" dirty="0" smtClean="0">
                <a:latin typeface="Arial" panose="020B0604020202020204" pitchFamily="34" charset="0"/>
              </a:rPr>
              <a:t>Note: You should be able to complete all the work with closed and open questions in 5 minutes.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Introduce the definitions of closed and open-ended questions in large group</a:t>
            </a:r>
            <a:endParaRPr lang="en-US" altLang="en-US" dirty="0" smtClean="0">
              <a:latin typeface="Arial" panose="020B0604020202020204" pitchFamily="34" charset="0"/>
            </a:endParaRPr>
          </a:p>
          <a:p>
            <a:r>
              <a:rPr lang="en-US" altLang="en-US" b="1" i="1" dirty="0" smtClean="0">
                <a:latin typeface="Arial" panose="020B0604020202020204" pitchFamily="34" charset="0"/>
              </a:rPr>
              <a:t>Closed-ended</a:t>
            </a:r>
            <a:r>
              <a:rPr lang="en-US" altLang="en-US" i="1" dirty="0" smtClean="0">
                <a:latin typeface="Arial" panose="020B0604020202020204" pitchFamily="34" charset="0"/>
              </a:rPr>
              <a:t>: These questions can be answered with </a:t>
            </a:r>
            <a:r>
              <a:rPr lang="ja-JP" altLang="en-US" i="1" dirty="0" smtClean="0">
                <a:latin typeface="Arial" panose="020B0604020202020204" pitchFamily="34" charset="0"/>
              </a:rPr>
              <a:t>“</a:t>
            </a:r>
            <a:r>
              <a:rPr lang="en-US" altLang="ja-JP" i="1" dirty="0" smtClean="0">
                <a:latin typeface="Arial" panose="020B0604020202020204" pitchFamily="34" charset="0"/>
              </a:rPr>
              <a:t>yes</a:t>
            </a:r>
            <a:r>
              <a:rPr lang="ja-JP" altLang="en-US" i="1" dirty="0" smtClean="0">
                <a:latin typeface="Arial" panose="020B0604020202020204" pitchFamily="34" charset="0"/>
              </a:rPr>
              <a:t>”</a:t>
            </a:r>
            <a:r>
              <a:rPr lang="en-US" altLang="ja-JP" i="1" dirty="0" smtClean="0">
                <a:latin typeface="Arial" panose="020B0604020202020204" pitchFamily="34" charset="0"/>
              </a:rPr>
              <a:t> or </a:t>
            </a:r>
            <a:r>
              <a:rPr lang="ja-JP" altLang="en-US" i="1" dirty="0" smtClean="0">
                <a:latin typeface="Arial" panose="020B0604020202020204" pitchFamily="34" charset="0"/>
              </a:rPr>
              <a:t>“</a:t>
            </a:r>
            <a:r>
              <a:rPr lang="en-US" altLang="ja-JP" i="1" dirty="0" smtClean="0">
                <a:latin typeface="Arial" panose="020B0604020202020204" pitchFamily="34" charset="0"/>
              </a:rPr>
              <a:t>no</a:t>
            </a:r>
            <a:r>
              <a:rPr lang="ja-JP" altLang="en-US" i="1" dirty="0" smtClean="0">
                <a:latin typeface="Arial" panose="020B0604020202020204" pitchFamily="34" charset="0"/>
              </a:rPr>
              <a:t>”</a:t>
            </a:r>
            <a:r>
              <a:rPr lang="en-US" altLang="ja-JP" i="1" dirty="0" smtClean="0">
                <a:latin typeface="Arial" panose="020B0604020202020204" pitchFamily="34" charset="0"/>
              </a:rPr>
              <a:t> or with a one-word answer. </a:t>
            </a:r>
            <a:endParaRPr lang="en-US" altLang="ja-JP" dirty="0" smtClean="0">
              <a:latin typeface="Arial" panose="020B0604020202020204" pitchFamily="34" charset="0"/>
            </a:endParaRPr>
          </a:p>
          <a:p>
            <a:r>
              <a:rPr lang="en-US" altLang="en-US" b="1" i="1" dirty="0" smtClean="0">
                <a:latin typeface="Arial" panose="020B0604020202020204" pitchFamily="34" charset="0"/>
              </a:rPr>
              <a:t>Open-ended:</a:t>
            </a:r>
            <a:r>
              <a:rPr lang="en-US" altLang="en-US" i="1" dirty="0" smtClean="0">
                <a:latin typeface="Arial" panose="020B0604020202020204" pitchFamily="34" charset="0"/>
              </a:rPr>
              <a:t> These questions need more explanation.  </a:t>
            </a:r>
          </a:p>
          <a:p>
            <a:endParaRPr lang="en-US" altLang="en-US" i="1" dirty="0" smtClean="0">
              <a:latin typeface="Arial" panose="020B0604020202020204" pitchFamily="34" charset="0"/>
            </a:endParaRPr>
          </a:p>
          <a:p>
            <a:r>
              <a:rPr lang="en-US" altLang="en-US" b="1" dirty="0" smtClean="0">
                <a:latin typeface="Arial" panose="020B0604020202020204" pitchFamily="34" charset="0"/>
              </a:rPr>
              <a:t>Ask participants to categorize the questions on their lists as closed or open-ended in their small group.</a:t>
            </a:r>
            <a:r>
              <a:rPr lang="en-US" altLang="en-US" dirty="0" smtClean="0">
                <a:latin typeface="Arial" panose="020B0604020202020204" pitchFamily="34" charset="0"/>
              </a:rPr>
              <a:t> </a:t>
            </a:r>
          </a:p>
          <a:p>
            <a:r>
              <a:rPr lang="en-US" altLang="en-US" i="1" dirty="0" smtClean="0">
                <a:latin typeface="Arial" panose="020B0604020202020204" pitchFamily="34" charset="0"/>
              </a:rPr>
              <a:t>Mark all closed-ended questions with a </a:t>
            </a:r>
            <a:r>
              <a:rPr lang="ja-JP" altLang="en-US" i="1" dirty="0" smtClean="0">
                <a:latin typeface="Arial" panose="020B0604020202020204" pitchFamily="34" charset="0"/>
              </a:rPr>
              <a:t>“</a:t>
            </a:r>
            <a:r>
              <a:rPr lang="en-US" altLang="ja-JP" i="1" dirty="0" smtClean="0">
                <a:latin typeface="Arial" panose="020B0604020202020204" pitchFamily="34" charset="0"/>
              </a:rPr>
              <a:t>C</a:t>
            </a:r>
            <a:r>
              <a:rPr lang="ja-JP" altLang="en-US" i="1" dirty="0" smtClean="0">
                <a:latin typeface="Arial" panose="020B0604020202020204" pitchFamily="34" charset="0"/>
              </a:rPr>
              <a:t>”</a:t>
            </a:r>
            <a:r>
              <a:rPr lang="en-US" altLang="ja-JP" i="1" dirty="0" smtClean="0">
                <a:latin typeface="Arial" panose="020B0604020202020204" pitchFamily="34" charset="0"/>
              </a:rPr>
              <a:t> and all open-ended questions with an </a:t>
            </a:r>
            <a:r>
              <a:rPr lang="ja-JP" altLang="en-US" i="1" dirty="0" smtClean="0">
                <a:latin typeface="Arial" panose="020B0604020202020204" pitchFamily="34" charset="0"/>
              </a:rPr>
              <a:t>“</a:t>
            </a:r>
            <a:r>
              <a:rPr lang="en-US" altLang="ja-JP" i="1" dirty="0" smtClean="0">
                <a:latin typeface="Arial" panose="020B0604020202020204" pitchFamily="34" charset="0"/>
              </a:rPr>
              <a:t>O</a:t>
            </a:r>
            <a:r>
              <a:rPr lang="ja-JP" altLang="en-US" i="1" dirty="0" smtClean="0">
                <a:latin typeface="Arial" panose="020B0604020202020204" pitchFamily="34" charset="0"/>
              </a:rPr>
              <a:t>”</a:t>
            </a:r>
            <a:r>
              <a:rPr lang="en-US" altLang="ja-JP" i="1" dirty="0" smtClean="0">
                <a:latin typeface="Arial" panose="020B0604020202020204" pitchFamily="34" charset="0"/>
              </a:rPr>
              <a:t>.</a:t>
            </a:r>
            <a:endParaRPr lang="en-US" altLang="ja-JP" dirty="0" smtClean="0">
              <a:latin typeface="Arial" panose="020B0604020202020204" pitchFamily="34" charset="0"/>
            </a:endParaRPr>
          </a:p>
          <a:p>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22</a:t>
            </a:fld>
            <a:endParaRPr lang="en-US" dirty="0"/>
          </a:p>
        </p:txBody>
      </p:sp>
    </p:spTree>
    <p:extLst>
      <p:ext uri="{BB962C8B-B14F-4D97-AF65-F5344CB8AC3E}">
        <p14:creationId xmlns:p14="http://schemas.microsoft.com/office/powerpoint/2010/main" val="130125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rPr>
              <a:t>Ask participants to name a </a:t>
            </a:r>
            <a:r>
              <a:rPr lang="en-US" altLang="en-US" b="0" baseline="0" dirty="0" smtClean="0">
                <a:latin typeface="Arial" panose="020B0604020202020204" pitchFamily="34" charset="0"/>
              </a:rPr>
              <a:t>few </a:t>
            </a:r>
            <a:r>
              <a:rPr lang="en-US" altLang="en-US" b="0" dirty="0" smtClean="0">
                <a:latin typeface="Arial" panose="020B0604020202020204" pitchFamily="34" charset="0"/>
              </a:rPr>
              <a:t>advantages and disadvantages of both kinds of questions in large group. Two examples of each will be sufficient.</a:t>
            </a: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23</a:t>
            </a:fld>
            <a:endParaRPr lang="en-US" dirty="0"/>
          </a:p>
        </p:txBody>
      </p:sp>
    </p:spTree>
    <p:extLst>
      <p:ext uri="{BB962C8B-B14F-4D97-AF65-F5344CB8AC3E}">
        <p14:creationId xmlns:p14="http://schemas.microsoft.com/office/powerpoint/2010/main" val="176055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rPr>
              <a:t>Ask participants to name a </a:t>
            </a:r>
            <a:r>
              <a:rPr lang="en-US" altLang="en-US" b="0" baseline="0" dirty="0" smtClean="0">
                <a:latin typeface="Arial" panose="020B0604020202020204" pitchFamily="34" charset="0"/>
              </a:rPr>
              <a:t>few </a:t>
            </a:r>
            <a:r>
              <a:rPr lang="en-US" altLang="en-US" b="0" dirty="0" smtClean="0">
                <a:latin typeface="Arial" panose="020B0604020202020204" pitchFamily="34" charset="0"/>
              </a:rPr>
              <a:t>advantages and disadvantages of both kinds of questions in large group.  </a:t>
            </a: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24</a:t>
            </a:fld>
            <a:endParaRPr lang="en-US" dirty="0"/>
          </a:p>
        </p:txBody>
      </p:sp>
    </p:spTree>
    <p:extLst>
      <p:ext uri="{BB962C8B-B14F-4D97-AF65-F5344CB8AC3E}">
        <p14:creationId xmlns:p14="http://schemas.microsoft.com/office/powerpoint/2010/main" val="95469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rPr>
              <a:t>Ask participants to name a </a:t>
            </a:r>
            <a:r>
              <a:rPr lang="en-US" altLang="en-US" b="0" baseline="0" dirty="0" smtClean="0">
                <a:latin typeface="Arial" panose="020B0604020202020204" pitchFamily="34" charset="0"/>
              </a:rPr>
              <a:t>few </a:t>
            </a:r>
            <a:r>
              <a:rPr lang="en-US" altLang="en-US" b="0" dirty="0" smtClean="0">
                <a:latin typeface="Arial" panose="020B0604020202020204" pitchFamily="34" charset="0"/>
              </a:rPr>
              <a:t>advantages and disadvantages of both kinds of questions in large group.</a:t>
            </a:r>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25</a:t>
            </a:fld>
            <a:endParaRPr lang="en-US" dirty="0"/>
          </a:p>
        </p:txBody>
      </p:sp>
    </p:spTree>
    <p:extLst>
      <p:ext uri="{BB962C8B-B14F-4D97-AF65-F5344CB8AC3E}">
        <p14:creationId xmlns:p14="http://schemas.microsoft.com/office/powerpoint/2010/main" val="2660678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rPr>
              <a:t>Ask participants to name a </a:t>
            </a:r>
            <a:r>
              <a:rPr lang="en-US" altLang="en-US" b="0" baseline="0" dirty="0" smtClean="0">
                <a:latin typeface="Arial" panose="020B0604020202020204" pitchFamily="34" charset="0"/>
              </a:rPr>
              <a:t>few </a:t>
            </a:r>
            <a:r>
              <a:rPr lang="en-US" altLang="en-US" b="0" dirty="0" smtClean="0">
                <a:latin typeface="Arial" panose="020B0604020202020204" pitchFamily="34" charset="0"/>
              </a:rPr>
              <a:t>advantages and disadvantages of both kinds of questions in large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rPr>
              <a:t>Transition:</a:t>
            </a:r>
            <a:r>
              <a:rPr lang="en-US" altLang="en-US" b="0" i="1" dirty="0" smtClean="0">
                <a:latin typeface="Arial" panose="020B0604020202020204" pitchFamily="34" charset="0"/>
              </a:rPr>
              <a:t> Both types of questions</a:t>
            </a:r>
            <a:r>
              <a:rPr lang="en-US" altLang="en-US" b="0" i="1" baseline="0" dirty="0" smtClean="0">
                <a:latin typeface="Arial" panose="020B0604020202020204" pitchFamily="34" charset="0"/>
              </a:rPr>
              <a:t> are useful depending on the kind of information you want to get.</a:t>
            </a:r>
            <a:endParaRPr lang="en-US" altLang="en-US" b="0" i="1"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26</a:t>
            </a:fld>
            <a:endParaRPr lang="en-US" dirty="0"/>
          </a:p>
        </p:txBody>
      </p:sp>
    </p:spTree>
    <p:extLst>
      <p:ext uri="{BB962C8B-B14F-4D97-AF65-F5344CB8AC3E}">
        <p14:creationId xmlns:p14="http://schemas.microsoft.com/office/powerpoint/2010/main" val="346743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You can change questions from one type to another depending on what you want to know or do.</a:t>
            </a:r>
            <a:endParaRPr lang="en-US" altLang="en-US" dirty="0" smtClean="0">
              <a:latin typeface="Arial" panose="020B0604020202020204" pitchFamily="34" charset="0"/>
            </a:endParaRPr>
          </a:p>
          <a:p>
            <a:pPr eaLnBrk="1" hangingPunct="1">
              <a:spcBef>
                <a:spcPct val="0"/>
              </a:spcBef>
            </a:pPr>
            <a:endParaRPr lang="en-US" altLang="en-US" b="1" dirty="0" smtClean="0">
              <a:latin typeface="Arial" panose="020B0604020202020204" pitchFamily="34" charset="0"/>
            </a:endParaRPr>
          </a:p>
          <a:p>
            <a:pPr eaLnBrk="1" hangingPunct="1">
              <a:spcBef>
                <a:spcPct val="0"/>
              </a:spcBef>
            </a:pPr>
            <a:r>
              <a:rPr lang="en-US" altLang="en-US" b="0" dirty="0" smtClean="0">
                <a:latin typeface="Arial" panose="020B0604020202020204" pitchFamily="34" charset="0"/>
              </a:rPr>
              <a:t>Ask participants to change one closed-ended question to an open-ended and one open-ended question to a closed-ended one. </a:t>
            </a:r>
            <a:endParaRPr lang="en-US" altLang="en-US" b="0" dirty="0" smtClean="0">
              <a:latin typeface="Calibri" panose="020F0502020204030204" pitchFamily="34" charset="0"/>
            </a:endParaRPr>
          </a:p>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27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6275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Time: 4 min | Setting: Small group</a:t>
            </a:r>
            <a:endParaRPr lang="en-US" altLang="en-US" dirty="0" smtClean="0">
              <a:latin typeface="Arial" panose="020B0604020202020204" pitchFamily="34" charset="0"/>
            </a:endParaRPr>
          </a:p>
          <a:p>
            <a:endParaRPr lang="en-US" altLang="en-US" i="1" dirty="0" smtClean="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Arial" panose="020B0604020202020204" pitchFamily="34" charset="0"/>
              </a:rPr>
              <a:t>Prioritize your questions by choosing the</a:t>
            </a:r>
            <a:r>
              <a:rPr lang="en-US" altLang="en-US" b="1" i="1" dirty="0" smtClean="0">
                <a:latin typeface="Arial" panose="020B0604020202020204" pitchFamily="34" charset="0"/>
              </a:rPr>
              <a:t> 3 </a:t>
            </a:r>
            <a:r>
              <a:rPr lang="en-US" altLang="en-US" i="1" dirty="0" smtClean="0">
                <a:latin typeface="Arial" panose="020B0604020202020204" pitchFamily="34" charset="0"/>
              </a:rPr>
              <a:t>questions that you consider most important. Keep the question focus in mind while prioritizing.  </a:t>
            </a:r>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28</a:t>
            </a:fld>
            <a:endParaRPr lang="en-US" dirty="0"/>
          </a:p>
        </p:txBody>
      </p:sp>
    </p:spTree>
    <p:extLst>
      <p:ext uri="{BB962C8B-B14F-4D97-AF65-F5344CB8AC3E}">
        <p14:creationId xmlns:p14="http://schemas.microsoft.com/office/powerpoint/2010/main" val="2054530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i="0" dirty="0" smtClean="0">
                <a:latin typeface="Arial" panose="020B0604020202020204" pitchFamily="34" charset="0"/>
              </a:rPr>
              <a:t>Read slide.</a:t>
            </a: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29</a:t>
            </a:fld>
            <a:endParaRPr lang="en-US" dirty="0"/>
          </a:p>
        </p:txBody>
      </p:sp>
    </p:spTree>
    <p:extLst>
      <p:ext uri="{BB962C8B-B14F-4D97-AF65-F5344CB8AC3E}">
        <p14:creationId xmlns:p14="http://schemas.microsoft.com/office/powerpoint/2010/main" val="177617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5BC4FB-3575-4383-91D9-A10A5B875332}" type="slidenum">
              <a:rPr lang="en-US" altLang="en-US" sz="1200"/>
              <a:pPr/>
              <a:t>3</a:t>
            </a:fld>
            <a:endParaRPr lang="en-US" alt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100" b="1" dirty="0" smtClean="0">
                <a:latin typeface="Arial" panose="020B0604020202020204" pitchFamily="34" charset="0"/>
              </a:rPr>
              <a:t>I. Introduction                                                 Time: 2 min | Setting: Large group</a:t>
            </a:r>
            <a:endParaRPr lang="en-US" altLang="en-US" sz="1100" dirty="0" smtClean="0">
              <a:latin typeface="Arial" panose="020B0604020202020204" pitchFamily="34" charset="0"/>
            </a:endParaRPr>
          </a:p>
          <a:p>
            <a:endParaRPr lang="en-US" altLang="en-US" sz="1100" dirty="0" smtClean="0">
              <a:latin typeface="Arial" panose="020B0604020202020204" pitchFamily="34" charset="0"/>
            </a:endParaRPr>
          </a:p>
          <a:p>
            <a:r>
              <a:rPr lang="en-US" altLang="en-US" sz="1100" dirty="0" smtClean="0">
                <a:latin typeface="Arial" panose="020B0604020202020204" pitchFamily="34" charset="0"/>
              </a:rPr>
              <a:t>Introduce the session</a:t>
            </a:r>
            <a:r>
              <a:rPr lang="en-US" altLang="en-US" sz="1100" baseline="0" dirty="0" smtClean="0">
                <a:latin typeface="Arial" panose="020B0604020202020204" pitchFamily="34" charset="0"/>
              </a:rPr>
              <a:t> </a:t>
            </a:r>
            <a:r>
              <a:rPr lang="mr-IN" altLang="en-US" sz="1100" baseline="0" dirty="0" smtClean="0">
                <a:latin typeface="Arial" panose="020B0604020202020204" pitchFamily="34" charset="0"/>
              </a:rPr>
              <a:t>–</a:t>
            </a:r>
            <a:r>
              <a:rPr lang="en-US" altLang="en-US" sz="1100" baseline="0" dirty="0" smtClean="0">
                <a:latin typeface="Arial" panose="020B0604020202020204" pitchFamily="34" charset="0"/>
              </a:rPr>
              <a:t> Asking the Right Questions About Voting</a:t>
            </a:r>
            <a:endParaRPr lang="en-US" altLang="en-US" sz="1100" dirty="0" smtClean="0">
              <a:latin typeface="Arial" panose="020B0604020202020204" pitchFamily="34" charset="0"/>
            </a:endParaRPr>
          </a:p>
          <a:p>
            <a:endParaRPr lang="en-US" altLang="en-US" sz="1100" dirty="0" smtClean="0">
              <a:latin typeface="Arial" panose="020B0604020202020204" pitchFamily="34" charset="0"/>
            </a:endParaRPr>
          </a:p>
          <a:p>
            <a:r>
              <a:rPr lang="en-US" altLang="en-US" sz="1100" dirty="0" smtClean="0">
                <a:latin typeface="Arial" panose="020B0604020202020204" pitchFamily="34" charset="0"/>
              </a:rPr>
              <a:t>Introduce objectives</a:t>
            </a:r>
          </a:p>
          <a:p>
            <a:r>
              <a:rPr lang="en-US" altLang="en-US" sz="1100" i="1" dirty="0" smtClean="0">
                <a:latin typeface="Arial" panose="020B0604020202020204" pitchFamily="34" charset="0"/>
              </a:rPr>
              <a:t>Today we are going to:</a:t>
            </a:r>
          </a:p>
          <a:p>
            <a:pPr marL="171450" indent="-171450">
              <a:buFont typeface="Arial" panose="020B0604020202020204" pitchFamily="34" charset="0"/>
              <a:buChar char="•"/>
            </a:pPr>
            <a:r>
              <a:rPr lang="en-US" altLang="en-US" sz="1100" i="1" dirty="0" smtClean="0">
                <a:latin typeface="Arial" panose="020B0604020202020204" pitchFamily="34" charset="0"/>
              </a:rPr>
              <a:t>Look at decisions</a:t>
            </a:r>
            <a:r>
              <a:rPr lang="en-US" altLang="en-US" sz="1100" i="1" baseline="0" dirty="0" smtClean="0">
                <a:latin typeface="Arial" panose="020B0604020202020204" pitchFamily="34" charset="0"/>
              </a:rPr>
              <a:t> that elected officials can make.</a:t>
            </a:r>
            <a:endParaRPr lang="en-US" altLang="en-US" sz="1100" dirty="0" smtClean="0">
              <a:latin typeface="Arial" panose="020B0604020202020204" pitchFamily="34" charset="0"/>
            </a:endParaRPr>
          </a:p>
          <a:p>
            <a:pPr marL="171450" indent="-171450">
              <a:buFont typeface="Arial" panose="020B0604020202020204" pitchFamily="34" charset="0"/>
              <a:buChar char="•"/>
            </a:pPr>
            <a:r>
              <a:rPr lang="en-US" altLang="en-US" sz="1100" i="1" dirty="0" smtClean="0">
                <a:latin typeface="Arial" panose="020B0604020202020204" pitchFamily="34" charset="0"/>
              </a:rPr>
              <a:t>Practice a method for coming up with our own questions </a:t>
            </a:r>
          </a:p>
          <a:p>
            <a:pPr marL="171450" indent="-171450">
              <a:buFont typeface="Arial" panose="020B0604020202020204" pitchFamily="34" charset="0"/>
              <a:buChar char="•"/>
            </a:pPr>
            <a:r>
              <a:rPr lang="en-US" altLang="en-US" sz="1100" i="1" dirty="0" smtClean="0">
                <a:latin typeface="Arial" panose="020B0604020202020204" pitchFamily="34" charset="0"/>
              </a:rPr>
              <a:t>Think about decisions elected officials</a:t>
            </a:r>
            <a:r>
              <a:rPr lang="en-US" altLang="en-US" sz="1100" i="1" baseline="0" dirty="0" smtClean="0">
                <a:latin typeface="Arial" panose="020B0604020202020204" pitchFamily="34" charset="0"/>
              </a:rPr>
              <a:t> can make that affect you.</a:t>
            </a:r>
            <a:endParaRPr lang="en-US" altLang="en-US" sz="1100" dirty="0" smtClean="0">
              <a:latin typeface="Arial" panose="020B0604020202020204" pitchFamily="34" charset="0"/>
            </a:endParaRPr>
          </a:p>
          <a:p>
            <a:pPr marL="171450" indent="-171450">
              <a:buFont typeface="Arial" panose="020B0604020202020204" pitchFamily="34" charset="0"/>
              <a:buChar char="•"/>
            </a:pPr>
            <a:r>
              <a:rPr lang="en-US" altLang="en-US" sz="1100" i="1" dirty="0" smtClean="0">
                <a:latin typeface="Arial" panose="020B0604020202020204" pitchFamily="34" charset="0"/>
              </a:rPr>
              <a:t>Reflect on what you have learned and how you can apply it further.</a:t>
            </a:r>
            <a:endParaRPr lang="en-US" altLang="en-US" sz="1100" dirty="0" smtClean="0">
              <a:latin typeface="Arial" panose="020B0604020202020204" pitchFamily="34" charset="0"/>
            </a:endParaRPr>
          </a:p>
          <a:p>
            <a:r>
              <a:rPr lang="en-US" altLang="en-US" sz="1100" dirty="0" smtClean="0">
                <a:latin typeface="Arial" panose="020B0604020202020204" pitchFamily="34" charset="0"/>
              </a:rPr>
              <a:t> </a:t>
            </a:r>
          </a:p>
          <a:p>
            <a:pPr eaLnBrk="1" hangingPunct="1"/>
            <a:endParaRPr lang="en-US" altLang="en-US" sz="1100" dirty="0" smtClean="0">
              <a:latin typeface="Arial" panose="020B0604020202020204" pitchFamily="34" charset="0"/>
            </a:endParaRPr>
          </a:p>
          <a:p>
            <a:pPr eaLnBrk="1" hangingPunct="1"/>
            <a:endParaRPr lang="en-US" altLang="en-US" sz="1100" dirty="0"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Time: 3 min | Setting: Small group</a:t>
            </a:r>
            <a:endParaRPr lang="en-US" altLang="en-US" dirty="0" smtClean="0">
              <a:latin typeface="Arial" panose="020B0604020202020204" pitchFamily="34" charset="0"/>
            </a:endParaRPr>
          </a:p>
          <a:p>
            <a:endParaRPr lang="en-US" altLang="en-US" i="1" dirty="0" smtClean="0">
              <a:latin typeface="Arial" panose="020B0604020202020204" pitchFamily="34" charset="0"/>
            </a:endParaRPr>
          </a:p>
          <a:p>
            <a:r>
              <a:rPr lang="en-US" altLang="en-US" i="0" dirty="0" smtClean="0">
                <a:latin typeface="Arial" panose="020B0604020202020204" pitchFamily="34" charset="0"/>
              </a:rPr>
              <a:t>Provide next steps </a:t>
            </a:r>
            <a:r>
              <a:rPr lang="en-US" altLang="en-US" i="0" u="sng" dirty="0" smtClean="0">
                <a:latin typeface="Arial" panose="020B0604020202020204" pitchFamily="34" charset="0"/>
              </a:rPr>
              <a:t>o</a:t>
            </a:r>
            <a:r>
              <a:rPr lang="en-US" altLang="en-US" i="0" u="none" dirty="0" smtClean="0">
                <a:latin typeface="Arial" panose="020B0604020202020204" pitchFamily="34" charset="0"/>
              </a:rPr>
              <a:t>r </a:t>
            </a:r>
            <a:r>
              <a:rPr lang="en-US" altLang="en-US" i="0" dirty="0" smtClean="0">
                <a:latin typeface="Arial" panose="020B0604020202020204" pitchFamily="34" charset="0"/>
              </a:rPr>
              <a:t>ask participants to think about next steps to take with the questions. </a:t>
            </a:r>
          </a:p>
          <a:p>
            <a:endParaRPr lang="en-US" altLang="en-US" i="1"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with participants or have them work on what they want to do next and how they will use their questions. What information would they like to get? How will they go about getting it? Each time</a:t>
            </a:r>
            <a:r>
              <a:rPr lang="en-US" sz="1200" kern="1200" baseline="0" dirty="0" smtClean="0">
                <a:solidFill>
                  <a:schemeClr val="tx1"/>
                </a:solidFill>
                <a:effectLst/>
                <a:latin typeface="+mn-lt"/>
                <a:ea typeface="+mn-ea"/>
                <a:cs typeface="+mn-cs"/>
              </a:rPr>
              <a:t> participants name information they would like to get, ask them what steps they will take to get that information.</a:t>
            </a:r>
          </a:p>
          <a:p>
            <a:endParaRPr lang="en-US" altLang="en-US"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E5EDF3-91B4-4946-9182-E6382CABAD1E}" type="slidenum">
              <a:rPr lang="en-US" smtClean="0"/>
              <a:t>30</a:t>
            </a:fld>
            <a:endParaRPr lang="en-US" dirty="0"/>
          </a:p>
        </p:txBody>
      </p:sp>
    </p:spTree>
    <p:extLst>
      <p:ext uri="{BB962C8B-B14F-4D97-AF65-F5344CB8AC3E}">
        <p14:creationId xmlns:p14="http://schemas.microsoft.com/office/powerpoint/2010/main" val="3627990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Time: 4 min | Setting: Large group.  </a:t>
            </a:r>
          </a:p>
          <a:p>
            <a:endParaRPr lang="en-US" altLang="en-US" b="1" i="1"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divided participants into groups, ask each group to share with the whole group or with another group.</a:t>
            </a:r>
          </a:p>
          <a:p>
            <a:endParaRPr lang="en-US" altLang="en-US" i="1" dirty="0" smtClean="0">
              <a:latin typeface="Arial" panose="020B0604020202020204" pitchFamily="34" charset="0"/>
            </a:endParaRPr>
          </a:p>
          <a:p>
            <a:r>
              <a:rPr lang="en-US" altLang="en-US" i="1" dirty="0" smtClean="0">
                <a:latin typeface="Arial" panose="020B0604020202020204" pitchFamily="34" charset="0"/>
              </a:rPr>
              <a:t>Share the questions</a:t>
            </a:r>
            <a:r>
              <a:rPr lang="en-US" altLang="en-US" i="1" baseline="0" dirty="0" smtClean="0">
                <a:latin typeface="Arial" panose="020B0604020202020204" pitchFamily="34" charset="0"/>
              </a:rPr>
              <a:t> </a:t>
            </a:r>
            <a:r>
              <a:rPr lang="en-US" altLang="en-US" i="1" dirty="0" smtClean="0">
                <a:latin typeface="Arial" panose="020B0604020202020204" pitchFamily="34" charset="0"/>
              </a:rPr>
              <a:t>you changed- read the original and the new question; and</a:t>
            </a:r>
            <a:r>
              <a:rPr lang="en-US" altLang="en-US" i="1" baseline="0" dirty="0" smtClean="0">
                <a:latin typeface="Arial" panose="020B0604020202020204" pitchFamily="34" charset="0"/>
              </a:rPr>
              <a:t> </a:t>
            </a:r>
            <a:r>
              <a:rPr lang="en-US" altLang="en-US" i="1" dirty="0" smtClean="0">
                <a:latin typeface="Arial" panose="020B0604020202020204" pitchFamily="34" charset="0"/>
              </a:rPr>
              <a:t>your priority questions and the</a:t>
            </a:r>
            <a:r>
              <a:rPr lang="en-US" altLang="en-US" i="1" baseline="0" dirty="0" smtClean="0">
                <a:latin typeface="Arial" panose="020B0604020202020204" pitchFamily="34" charset="0"/>
              </a:rPr>
              <a:t> rationale for choosing them.</a:t>
            </a:r>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31</a:t>
            </a:fld>
            <a:endParaRPr lang="en-US" dirty="0"/>
          </a:p>
        </p:txBody>
      </p:sp>
    </p:spTree>
    <p:extLst>
      <p:ext uri="{BB962C8B-B14F-4D97-AF65-F5344CB8AC3E}">
        <p14:creationId xmlns:p14="http://schemas.microsoft.com/office/powerpoint/2010/main" val="274456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Time: 5 min | Setting: Large group</a:t>
            </a:r>
            <a:endParaRPr lang="en-US" altLang="en-US" dirty="0" smtClean="0">
              <a:latin typeface="Arial" panose="020B0604020202020204" pitchFamily="34" charset="0"/>
            </a:endParaRPr>
          </a:p>
          <a:p>
            <a:pPr eaLnBrk="1" hangingPunct="1"/>
            <a:endParaRPr lang="en-US" altLang="en-US" dirty="0" smtClean="0">
              <a:solidFill>
                <a:srgbClr val="000000"/>
              </a:solidFill>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latin typeface="Times" panose="02020603050405020304" pitchFamily="18" charset="0"/>
              </a:rPr>
              <a:t>Make sure to leave time for participants to reflect on these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rgbClr val="000000"/>
              </a:solidFill>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latin typeface="Times" panose="02020603050405020304" pitchFamily="18" charset="0"/>
              </a:rPr>
              <a:t>Ask participants to think about what they learned—this</a:t>
            </a:r>
            <a:r>
              <a:rPr lang="en-US" altLang="en-US" baseline="0" dirty="0" smtClean="0">
                <a:solidFill>
                  <a:srgbClr val="000000"/>
                </a:solidFill>
                <a:latin typeface="Times" panose="02020603050405020304" pitchFamily="18" charset="0"/>
              </a:rPr>
              <a:t> step is VERY important. When</a:t>
            </a:r>
            <a:r>
              <a:rPr lang="en-US" sz="1200" kern="1200" dirty="0" smtClean="0">
                <a:solidFill>
                  <a:schemeClr val="tx1"/>
                </a:solidFill>
                <a:effectLst/>
                <a:latin typeface="+mn-lt"/>
                <a:ea typeface="+mn-ea"/>
                <a:cs typeface="+mn-cs"/>
              </a:rPr>
              <a:t> participants </a:t>
            </a:r>
            <a:r>
              <a:rPr lang="en-US" sz="1200" i="1" kern="1200" dirty="0" smtClean="0">
                <a:solidFill>
                  <a:schemeClr val="tx1"/>
                </a:solidFill>
                <a:effectLst/>
                <a:latin typeface="+mn-lt"/>
                <a:ea typeface="+mn-ea"/>
                <a:cs typeface="+mn-cs"/>
              </a:rPr>
              <a:t>name for themselves</a:t>
            </a:r>
            <a:r>
              <a:rPr lang="en-US" sz="1200" kern="1200" dirty="0" smtClean="0">
                <a:solidFill>
                  <a:schemeClr val="tx1"/>
                </a:solidFill>
                <a:effectLst/>
                <a:latin typeface="+mn-lt"/>
                <a:ea typeface="+mn-ea"/>
                <a:cs typeface="+mn-cs"/>
              </a:rPr>
              <a:t> what they have learned it deepens their understanding of all the thinking they've done. </a:t>
            </a:r>
          </a:p>
          <a:p>
            <a:pPr eaLnBrk="1" hangingPunct="1"/>
            <a:r>
              <a:rPr lang="en-US" altLang="en-US" dirty="0" smtClean="0">
                <a:solidFill>
                  <a:srgbClr val="000000"/>
                </a:solidFill>
                <a:latin typeface="Times"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give participants time to think and respond to at least one of the other questions</a:t>
            </a:r>
            <a:r>
              <a:rPr lang="en-US" sz="1200" kern="1200" baseline="0" dirty="0" smtClean="0">
                <a:solidFill>
                  <a:schemeClr val="tx1"/>
                </a:solidFill>
                <a:effectLst/>
                <a:latin typeface="+mn-lt"/>
                <a:ea typeface="+mn-ea"/>
                <a:cs typeface="+mn-cs"/>
              </a:rPr>
              <a:t> on the slide. </a:t>
            </a:r>
            <a:r>
              <a:rPr lang="en-US" altLang="en-US" dirty="0" smtClean="0">
                <a:latin typeface="Arial" panose="020B0604020202020204" pitchFamily="34" charset="0"/>
              </a:rPr>
              <a:t>Introduce one question at a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For this step, you can also ask participants to reflect individually in writing</a:t>
            </a:r>
            <a:r>
              <a:rPr lang="en-US" altLang="en-US" baseline="0" dirty="0" smtClean="0">
                <a:latin typeface="Arial" panose="020B0604020202020204" pitchFamily="34" charset="0"/>
              </a:rPr>
              <a:t> or </a:t>
            </a:r>
            <a:r>
              <a:rPr lang="en-US" altLang="en-US" dirty="0" smtClean="0">
                <a:latin typeface="Arial" panose="020B0604020202020204" pitchFamily="34" charset="0"/>
              </a:rPr>
              <a:t>as a small</a:t>
            </a:r>
            <a:r>
              <a:rPr lang="en-US" altLang="en-US" baseline="0" dirty="0" smtClean="0">
                <a:latin typeface="Arial" panose="020B0604020202020204" pitchFamily="34" charset="0"/>
              </a:rPr>
              <a:t>/large </a:t>
            </a:r>
            <a:r>
              <a:rPr lang="en-US" altLang="en-US" dirty="0" smtClean="0">
                <a:latin typeface="Arial" panose="020B0604020202020204" pitchFamily="34" charset="0"/>
              </a:rPr>
              <a:t>group with reports. </a:t>
            </a: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32</a:t>
            </a:fld>
            <a:endParaRPr lang="en-US" dirty="0"/>
          </a:p>
        </p:txBody>
      </p:sp>
    </p:spTree>
    <p:extLst>
      <p:ext uri="{BB962C8B-B14F-4D97-AF65-F5344CB8AC3E}">
        <p14:creationId xmlns:p14="http://schemas.microsoft.com/office/powerpoint/2010/main" val="1676295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i="0" dirty="0" smtClean="0">
                <a:solidFill>
                  <a:schemeClr val="tx1"/>
                </a:solidFill>
                <a:latin typeface="Arial" panose="020B0604020202020204" pitchFamily="34" charset="0"/>
              </a:rPr>
              <a:t>Facilitators</a:t>
            </a:r>
            <a:r>
              <a:rPr lang="en-US" altLang="en-US" i="0" baseline="0" dirty="0" smtClean="0">
                <a:solidFill>
                  <a:schemeClr val="tx1"/>
                </a:solidFill>
                <a:latin typeface="Arial" panose="020B0604020202020204" pitchFamily="34" charset="0"/>
              </a:rPr>
              <a:t> can add the positions of local officials if relevant.</a:t>
            </a:r>
            <a:endParaRPr lang="en-US" altLang="en-US" i="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33</a:t>
            </a:fld>
            <a:endParaRPr lang="en-US" dirty="0"/>
          </a:p>
        </p:txBody>
      </p:sp>
    </p:spTree>
    <p:extLst>
      <p:ext uri="{BB962C8B-B14F-4D97-AF65-F5344CB8AC3E}">
        <p14:creationId xmlns:p14="http://schemas.microsoft.com/office/powerpoint/2010/main" val="1929036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i="1" dirty="0" smtClean="0">
                <a:latin typeface="Arial" panose="020B0604020202020204" pitchFamily="34" charset="0"/>
              </a:rPr>
              <a:t>We</a:t>
            </a:r>
            <a:r>
              <a:rPr lang="en-US" altLang="en-US" i="1" baseline="0" dirty="0" smtClean="0">
                <a:latin typeface="Arial" panose="020B0604020202020204" pitchFamily="34" charset="0"/>
              </a:rPr>
              <a:t> </a:t>
            </a:r>
            <a:r>
              <a:rPr lang="en-US" altLang="en-US" i="1" dirty="0" smtClean="0">
                <a:latin typeface="Arial" panose="020B0604020202020204" pitchFamily="34" charset="0"/>
              </a:rPr>
              <a:t>practiced a foundational skill </a:t>
            </a:r>
            <a:r>
              <a:rPr lang="en-US" sz="1200" i="1" kern="1200" dirty="0" smtClean="0">
                <a:solidFill>
                  <a:schemeClr val="tx1"/>
                </a:solidFill>
                <a:effectLst/>
                <a:latin typeface="Arial" charset="0"/>
                <a:ea typeface="MS PGothic" panose="020B0600070205080204" pitchFamily="34" charset="-128"/>
                <a:cs typeface="MS PGothic" charset="0"/>
              </a:rPr>
              <a:t>for thinking, learning, and taking action</a:t>
            </a:r>
            <a:r>
              <a:rPr lang="en-US" altLang="en-US" i="1" dirty="0" smtClean="0">
                <a:latin typeface="Arial" panose="020B0604020202020204" pitchFamily="34" charset="0"/>
              </a:rPr>
              <a:t>:</a:t>
            </a:r>
            <a:r>
              <a:rPr lang="en-US" altLang="en-US" i="1" baseline="0" dirty="0" smtClean="0">
                <a:latin typeface="Arial" panose="020B0604020202020204" pitchFamily="34" charset="0"/>
              </a:rPr>
              <a:t> coming up with our own questions.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i="1"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i="1" dirty="0" smtClean="0">
                <a:solidFill>
                  <a:schemeClr val="tx1"/>
                </a:solidFill>
              </a:rPr>
              <a:t>Asking</a:t>
            </a:r>
            <a:r>
              <a:rPr lang="en-US" altLang="en-US" i="1" baseline="0" dirty="0" smtClean="0">
                <a:solidFill>
                  <a:schemeClr val="tx1"/>
                </a:solidFill>
              </a:rPr>
              <a:t> questions is a </a:t>
            </a:r>
            <a:r>
              <a:rPr lang="en-US" altLang="en-US" i="1" dirty="0" smtClean="0">
                <a:solidFill>
                  <a:schemeClr val="tx1"/>
                </a:solidFill>
              </a:rPr>
              <a:t>skill you can use in many different situations, places, and settings.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i="1"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i="1" dirty="0" smtClean="0"/>
              <a:t/>
            </a:r>
            <a:br>
              <a:rPr lang="en-US" altLang="en-US" i="1" dirty="0" smtClean="0"/>
            </a:br>
            <a:endParaRPr lang="en-US" altLang="en-US" i="1" dirty="0" smtClean="0"/>
          </a:p>
          <a:p>
            <a:pPr eaLnBrk="1" hangingPunct="1"/>
            <a:endParaRPr lang="en-US" altLang="en-US" i="1"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34</a:t>
            </a:fld>
            <a:endParaRPr lang="en-US" dirty="0"/>
          </a:p>
        </p:txBody>
      </p:sp>
    </p:spTree>
    <p:extLst>
      <p:ext uri="{BB962C8B-B14F-4D97-AF65-F5344CB8AC3E}">
        <p14:creationId xmlns:p14="http://schemas.microsoft.com/office/powerpoint/2010/main" val="32565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the</a:t>
            </a:r>
            <a:r>
              <a:rPr lang="en-US" baseline="0" dirty="0" smtClean="0"/>
              <a:t> participants for their work. You can also leave time for questions. </a:t>
            </a:r>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35</a:t>
            </a:fld>
            <a:endParaRPr lang="en-US" dirty="0"/>
          </a:p>
        </p:txBody>
      </p:sp>
    </p:spTree>
    <p:extLst>
      <p:ext uri="{BB962C8B-B14F-4D97-AF65-F5344CB8AC3E}">
        <p14:creationId xmlns:p14="http://schemas.microsoft.com/office/powerpoint/2010/main" val="150592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758380-AFB9-415E-AFA2-D12E5B302C92}" type="slidenum">
              <a:rPr lang="en-US" altLang="en-US" sz="1200"/>
              <a:pPr/>
              <a:t>4</a:t>
            </a:fld>
            <a:endParaRPr lang="en-US" altLang="en-US" sz="1200"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b="1" dirty="0" smtClean="0">
                <a:latin typeface="Arial" panose="020B0604020202020204" pitchFamily="34" charset="0"/>
              </a:rPr>
              <a:t>I.  Learning</a:t>
            </a:r>
            <a:r>
              <a:rPr lang="en-US" altLang="en-US" b="1" baseline="0" dirty="0" smtClean="0">
                <a:latin typeface="Arial" panose="020B0604020202020204" pitchFamily="34" charset="0"/>
              </a:rPr>
              <a:t> about decisions</a:t>
            </a:r>
            <a:r>
              <a:rPr lang="en-US" altLang="en-US" b="1" dirty="0" smtClean="0">
                <a:latin typeface="Arial" panose="020B0604020202020204" pitchFamily="34" charset="0"/>
              </a:rPr>
              <a:t>                            Time: 2 min | Setting: Large group</a:t>
            </a:r>
          </a:p>
          <a:p>
            <a:endParaRPr lang="en-US" altLang="en-US" dirty="0" smtClean="0">
              <a:latin typeface="Arial" panose="020B0604020202020204" pitchFamily="34" charset="0"/>
            </a:endParaRPr>
          </a:p>
          <a:p>
            <a:r>
              <a:rPr lang="en-US" altLang="en-US" b="0" dirty="0" smtClean="0">
                <a:latin typeface="Arial" panose="020B0604020202020204" pitchFamily="34" charset="0"/>
              </a:rPr>
              <a:t>Introduce a working definition of a</a:t>
            </a:r>
            <a:r>
              <a:rPr lang="en-US" altLang="en-US" b="0" i="1" dirty="0" smtClean="0">
                <a:latin typeface="Arial" panose="020B0604020202020204" pitchFamily="34" charset="0"/>
              </a:rPr>
              <a:t> decision</a:t>
            </a:r>
            <a:r>
              <a:rPr lang="en-US" altLang="en-US" b="0" dirty="0" smtClean="0">
                <a:latin typeface="Arial" panose="020B0604020202020204" pitchFamily="34" charset="0"/>
              </a:rPr>
              <a:t>.</a:t>
            </a:r>
          </a:p>
          <a:p>
            <a:endParaRPr lang="en-US" altLang="en-US" b="0" dirty="0" smtClean="0">
              <a:latin typeface="Arial" panose="020B0604020202020204" pitchFamily="34" charset="0"/>
            </a:endParaRPr>
          </a:p>
          <a:p>
            <a:r>
              <a:rPr lang="en-US" altLang="en-US" i="1" dirty="0" smtClean="0">
                <a:latin typeface="Arial" panose="020B0604020202020204" pitchFamily="34" charset="0"/>
              </a:rPr>
              <a:t>A </a:t>
            </a:r>
            <a:r>
              <a:rPr lang="en-US" altLang="en-US" b="1" i="1" dirty="0" smtClean="0">
                <a:latin typeface="Arial" panose="020B0604020202020204" pitchFamily="34" charset="0"/>
              </a:rPr>
              <a:t>decision</a:t>
            </a:r>
            <a:r>
              <a:rPr lang="en-US" altLang="en-US" i="1" dirty="0" smtClean="0">
                <a:latin typeface="Arial" panose="020B0604020202020204" pitchFamily="34" charset="0"/>
              </a:rPr>
              <a:t> is the choice of one option from among two or more options. We make decisions</a:t>
            </a:r>
            <a:r>
              <a:rPr lang="en-US" altLang="en-US" i="1" baseline="0" dirty="0" smtClean="0">
                <a:latin typeface="Arial" panose="020B0604020202020204" pitchFamily="34" charset="0"/>
              </a:rPr>
              <a:t> all the time.</a:t>
            </a:r>
            <a:endParaRPr lang="en-US" altLang="en-US" i="1" dirty="0" smtClean="0">
              <a:latin typeface="Arial" panose="020B0604020202020204" pitchFamily="34" charset="0"/>
            </a:endParaRPr>
          </a:p>
          <a:p>
            <a:endParaRPr lang="en-US" altLang="en-US" i="1" dirty="0" smtClean="0">
              <a:latin typeface="Arial" panose="020B0604020202020204" pitchFamily="34" charset="0"/>
            </a:endParaRPr>
          </a:p>
          <a:p>
            <a:r>
              <a:rPr lang="en-US" altLang="en-US" i="0" dirty="0" smtClean="0">
                <a:latin typeface="Arial" panose="020B0604020202020204" pitchFamily="34" charset="0"/>
              </a:rPr>
              <a:t>The goal is not to have a discussion about decisions</a:t>
            </a:r>
            <a:r>
              <a:rPr lang="en-US" altLang="en-US" i="0" baseline="0" dirty="0" smtClean="0">
                <a:latin typeface="Arial" panose="020B0604020202020204" pitchFamily="34" charset="0"/>
              </a:rPr>
              <a:t> but to </a:t>
            </a:r>
            <a:r>
              <a:rPr lang="en-US" altLang="en-US" b="1" i="0" baseline="0" dirty="0" smtClean="0">
                <a:latin typeface="Arial" panose="020B0604020202020204" pitchFamily="34" charset="0"/>
              </a:rPr>
              <a:t>provide</a:t>
            </a:r>
            <a:r>
              <a:rPr lang="en-US" altLang="en-US" b="0" i="0" baseline="0" dirty="0" smtClean="0">
                <a:latin typeface="Arial" panose="020B0604020202020204" pitchFamily="34" charset="0"/>
              </a:rPr>
              <a:t> a simple definition. Make sure that the participants understand the concept of options. </a:t>
            </a:r>
            <a:endParaRPr lang="en-US" altLang="en-US" i="0" dirty="0" smtClean="0">
              <a:latin typeface="Arial" panose="020B0604020202020204" pitchFamily="34" charset="0"/>
            </a:endParaRPr>
          </a:p>
          <a:p>
            <a:endParaRPr lang="en-US" altLang="en-US" i="1" dirty="0" smtClean="0">
              <a:latin typeface="Arial" panose="020B0604020202020204" pitchFamily="34" charset="0"/>
            </a:endParaRPr>
          </a:p>
          <a:p>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6CEAD8-FFBA-104A-8F99-33FFEFB6E2D3}" type="slidenum">
              <a:rPr lang="en-US" sz="1200"/>
              <a:pPr/>
              <a:t>5</a:t>
            </a:fld>
            <a:endParaRPr lang="en-US" sz="1200"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i="1" dirty="0" smtClean="0">
                <a:latin typeface="Arial" panose="020B0604020202020204" pitchFamily="34" charset="0"/>
              </a:rPr>
              <a:t>Every day you make decisions. For example, you make decisions about what to have for breakfast. You choose between different options.</a:t>
            </a:r>
          </a:p>
          <a:p>
            <a:r>
              <a:rPr lang="en-US" altLang="en-US" i="1" dirty="0" smtClean="0">
                <a:latin typeface="Arial" panose="020B0604020202020204" pitchFamily="34" charset="0"/>
              </a:rPr>
              <a:t>Think about your decision about what to have for breakfast today. Think about specific</a:t>
            </a:r>
            <a:r>
              <a:rPr lang="en-US" altLang="en-US" i="1" baseline="0" dirty="0" smtClean="0">
                <a:latin typeface="Arial" panose="020B0604020202020204" pitchFamily="34" charset="0"/>
              </a:rPr>
              <a:t> food or drink</a:t>
            </a:r>
            <a:r>
              <a:rPr lang="en-US" altLang="en-US" i="1" dirty="0" smtClean="0">
                <a:latin typeface="Arial" panose="020B0604020202020204" pitchFamily="34" charset="0"/>
              </a:rPr>
              <a:t> options you had. </a:t>
            </a:r>
          </a:p>
          <a:p>
            <a:endParaRPr lang="en-US" altLang="en-US" i="1" dirty="0" smtClean="0">
              <a:latin typeface="Arial" panose="020B0604020202020204" pitchFamily="34" charset="0"/>
            </a:endParaRPr>
          </a:p>
          <a:p>
            <a:r>
              <a:rPr lang="en-US" altLang="en-US" i="1" dirty="0" smtClean="0">
                <a:latin typeface="Arial" panose="020B0604020202020204" pitchFamily="34" charset="0"/>
              </a:rPr>
              <a:t>The</a:t>
            </a:r>
            <a:r>
              <a:rPr lang="en-US" altLang="en-US" i="1" baseline="0" dirty="0" smtClean="0">
                <a:latin typeface="Arial" panose="020B0604020202020204" pitchFamily="34" charset="0"/>
              </a:rPr>
              <a:t> option chosen is the decision.</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dirty="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6CEAD8-FFBA-104A-8F99-33FFEFB6E2D3}" type="slidenum">
              <a:rPr lang="en-US" sz="1200"/>
              <a:pPr/>
              <a:t>6</a:t>
            </a:fld>
            <a:endParaRPr lang="en-US" sz="1200"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i="1" dirty="0" smtClean="0">
                <a:ea typeface="MS PGothic" charset="0"/>
              </a:rPr>
              <a:t>For example, fruit and yogurt or eggs and toast. The option you choose from these two is the decision you have made. </a:t>
            </a:r>
            <a:endParaRPr lang="en-US" altLang="ja-JP" dirty="0" smtClean="0">
              <a:ea typeface="MS PGothic" charset="0"/>
            </a:endParaRPr>
          </a:p>
          <a:p>
            <a:pPr eaLnBrk="1" hangingPunct="1"/>
            <a:endParaRPr lang="en-US" dirty="0" smtClean="0">
              <a:ea typeface="MS PGothic" charset="0"/>
            </a:endParaRPr>
          </a:p>
          <a:p>
            <a:pPr eaLnBrk="1" hangingPunct="1"/>
            <a:endParaRPr lang="en-US" dirty="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also made a decision about what to wear today.</a:t>
            </a:r>
            <a:r>
              <a:rPr lang="en-US" i="1" baseline="0" dirty="0" smtClean="0"/>
              <a:t> </a:t>
            </a:r>
          </a:p>
          <a:p>
            <a:endParaRPr lang="en-US" i="1" baseline="0" dirty="0" smtClean="0"/>
          </a:p>
          <a:p>
            <a:r>
              <a:rPr lang="en-US" i="1" baseline="0" dirty="0" smtClean="0"/>
              <a:t>You might have chosen a t-shirt, or a sweatshirt, or a button down.</a:t>
            </a:r>
          </a:p>
          <a:p>
            <a:endParaRPr lang="en-US" i="1" baseline="0" dirty="0" smtClean="0"/>
          </a:p>
          <a:p>
            <a:r>
              <a:rPr lang="en-US" i="1" baseline="0" dirty="0" smtClean="0"/>
              <a:t>But, imagine that. . . </a:t>
            </a:r>
            <a:endParaRPr lang="en-US" i="1" dirty="0"/>
          </a:p>
        </p:txBody>
      </p:sp>
      <p:sp>
        <p:nvSpPr>
          <p:cNvPr id="4" name="Slide Number Placeholder 3"/>
          <p:cNvSpPr>
            <a:spLocks noGrp="1"/>
          </p:cNvSpPr>
          <p:nvPr>
            <p:ph type="sldNum" sz="quarter" idx="10"/>
          </p:nvPr>
        </p:nvSpPr>
        <p:spPr/>
        <p:txBody>
          <a:bodyPr/>
          <a:lstStyle/>
          <a:p>
            <a:fld id="{89E5EDF3-91B4-4946-9182-E6382CABAD1E}" type="slidenum">
              <a:rPr lang="en-US" smtClean="0"/>
              <a:t>7</a:t>
            </a:fld>
            <a:endParaRPr lang="en-US" dirty="0"/>
          </a:p>
        </p:txBody>
      </p:sp>
    </p:spTree>
    <p:extLst>
      <p:ext uri="{BB962C8B-B14F-4D97-AF65-F5344CB8AC3E}">
        <p14:creationId xmlns:p14="http://schemas.microsoft.com/office/powerpoint/2010/main" val="136063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Arial" panose="020B0604020202020204" pitchFamily="34" charset="0"/>
              </a:rPr>
              <a:t>Time: 4 min | Setting: Large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Arial" panose="020B0604020202020204" pitchFamily="34" charset="0"/>
              </a:rPr>
              <a:t>Read</a:t>
            </a:r>
            <a:r>
              <a:rPr lang="en-US" altLang="en-US" sz="1200" b="0" baseline="0" dirty="0" smtClean="0">
                <a:latin typeface="Arial" panose="020B0604020202020204" pitchFamily="34" charset="0"/>
              </a:rPr>
              <a:t> this slide and then allow the group to ask questions. </a:t>
            </a:r>
            <a:endParaRPr lang="en-US" altLang="en-US" sz="1200" b="0"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9E5EDF3-91B4-4946-9182-E6382CABAD1E}" type="slidenum">
              <a:rPr lang="en-US" smtClean="0"/>
              <a:t>8</a:t>
            </a:fld>
            <a:endParaRPr lang="en-US" dirty="0"/>
          </a:p>
        </p:txBody>
      </p:sp>
    </p:spTree>
    <p:extLst>
      <p:ext uri="{BB962C8B-B14F-4D97-AF65-F5344CB8AC3E}">
        <p14:creationId xmlns:p14="http://schemas.microsoft.com/office/powerpoint/2010/main" val="408035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Read slide.</a:t>
            </a:r>
            <a:endParaRPr lang="en-US" i="0" dirty="0"/>
          </a:p>
        </p:txBody>
      </p:sp>
      <p:sp>
        <p:nvSpPr>
          <p:cNvPr id="4" name="Slide Number Placeholder 3"/>
          <p:cNvSpPr>
            <a:spLocks noGrp="1"/>
          </p:cNvSpPr>
          <p:nvPr>
            <p:ph type="sldNum" sz="quarter" idx="10"/>
          </p:nvPr>
        </p:nvSpPr>
        <p:spPr/>
        <p:txBody>
          <a:bodyPr/>
          <a:lstStyle/>
          <a:p>
            <a:fld id="{89E5EDF3-91B4-4946-9182-E6382CABAD1E}" type="slidenum">
              <a:rPr lang="en-US" smtClean="0"/>
              <a:t>9</a:t>
            </a:fld>
            <a:endParaRPr lang="en-US" dirty="0"/>
          </a:p>
        </p:txBody>
      </p:sp>
    </p:spTree>
    <p:extLst>
      <p:ext uri="{BB962C8B-B14F-4D97-AF65-F5344CB8AC3E}">
        <p14:creationId xmlns:p14="http://schemas.microsoft.com/office/powerpoint/2010/main" val="302393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9144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576471" y="609599"/>
            <a:ext cx="6470374" cy="1577010"/>
          </a:xfrm>
        </p:spPr>
        <p:txBody>
          <a:bodyPr anchor="b">
            <a:normAutofit/>
          </a:bodyPr>
          <a:lstStyle>
            <a:lvl1pPr algn="l">
              <a:defRPr sz="3400" b="1">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76470" y="2804355"/>
            <a:ext cx="6858000" cy="641210"/>
          </a:xfrm>
        </p:spPr>
        <p:txBody>
          <a:bodyPr>
            <a:normAutofit/>
          </a:bodyPr>
          <a:lstStyle>
            <a:lvl1pPr marL="0" indent="0" algn="l">
              <a:buNone/>
              <a:defRPr sz="24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8"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7366645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with Footer">
    <p:spTree>
      <p:nvGrpSpPr>
        <p:cNvPr id="1" name=""/>
        <p:cNvGrpSpPr/>
        <p:nvPr/>
      </p:nvGrpSpPr>
      <p:grpSpPr>
        <a:xfrm>
          <a:off x="0" y="0"/>
          <a:ext cx="0" cy="0"/>
          <a:chOff x="0" y="0"/>
          <a:chExt cx="0" cy="0"/>
        </a:xfrm>
      </p:grpSpPr>
      <p:sp>
        <p:nvSpPr>
          <p:cNvPr id="4" name="Rectangle 3"/>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576471" y="609599"/>
            <a:ext cx="6470374" cy="1577010"/>
          </a:xfrm>
        </p:spPr>
        <p:txBody>
          <a:bodyPr anchor="b">
            <a:normAutofit/>
          </a:bodyPr>
          <a:lstStyle>
            <a:lvl1pPr algn="l">
              <a:defRPr sz="375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76470" y="2804355"/>
            <a:ext cx="6858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sp>
        <p:nvSpPr>
          <p:cNvPr id="7" name="Subtitle 2"/>
          <p:cNvSpPr txBox="1">
            <a:spLocks/>
          </p:cNvSpPr>
          <p:nvPr userDrawn="1"/>
        </p:nvSpPr>
        <p:spPr>
          <a:xfrm>
            <a:off x="576470" y="3758242"/>
            <a:ext cx="6858000" cy="1025793"/>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950" dirty="0" smtClean="0">
                <a:latin typeface="Calibri" panose="020F0502020204030204" pitchFamily="34" charset="0"/>
                <a:cs typeface="Calibri" panose="020F0502020204030204" pitchFamily="34" charset="0"/>
              </a:rPr>
              <a:t>Location</a:t>
            </a:r>
          </a:p>
          <a:p>
            <a:r>
              <a:rPr lang="en-US" sz="1950" dirty="0" smtClean="0">
                <a:latin typeface="Calibri" panose="020F0502020204030204" pitchFamily="34" charset="0"/>
                <a:cs typeface="Calibri" panose="020F0502020204030204" pitchFamily="34" charset="0"/>
              </a:rPr>
              <a:t>Date</a:t>
            </a:r>
            <a:endParaRPr lang="en-US" sz="1950" dirty="0">
              <a:latin typeface="Calibri" panose="020F0502020204030204" pitchFamily="34" charset="0"/>
              <a:cs typeface="Calibri" panose="020F0502020204030204" pitchFamily="34" charset="0"/>
            </a:endParaRPr>
          </a:p>
        </p:txBody>
      </p:sp>
      <p:cxnSp>
        <p:nvCxnSpPr>
          <p:cNvPr id="6" name="Straight Connector 5"/>
          <p:cNvCxnSpPr/>
          <p:nvPr userDrawn="1"/>
        </p:nvCxnSpPr>
        <p:spPr>
          <a:xfrm>
            <a:off x="576470" y="2502568"/>
            <a:ext cx="7968959"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4"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6511684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48769"/>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p:cNvCxnSpPr/>
          <p:nvPr userDrawn="1"/>
        </p:nvCxnSpPr>
        <p:spPr>
          <a:xfrm>
            <a:off x="607858" y="1552073"/>
            <a:ext cx="796895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35392138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629044" y="1828801"/>
            <a:ext cx="3606072" cy="2649303"/>
          </a:xfrm>
        </p:spPr>
        <p:txBody>
          <a:bodyPr/>
          <a:lstStyle/>
          <a:p>
            <a:endParaRPr lang="en-US" dirty="0"/>
          </a:p>
        </p:txBody>
      </p:sp>
      <p:sp>
        <p:nvSpPr>
          <p:cNvPr id="5" name="Picture Placeholder 3"/>
          <p:cNvSpPr>
            <a:spLocks noGrp="1"/>
          </p:cNvSpPr>
          <p:nvPr>
            <p:ph type="pic" sz="quarter" idx="11"/>
          </p:nvPr>
        </p:nvSpPr>
        <p:spPr>
          <a:xfrm>
            <a:off x="4788976" y="1828801"/>
            <a:ext cx="3726374" cy="2649303"/>
          </a:xfrm>
        </p:spPr>
        <p:txBody>
          <a:bodyPr/>
          <a:lstStyle/>
          <a:p>
            <a:endParaRPr lang="en-US" dirty="0"/>
          </a:p>
        </p:txBody>
      </p:sp>
      <p:sp>
        <p:nvSpPr>
          <p:cNvPr id="7" name="Content Placeholder 6"/>
          <p:cNvSpPr>
            <a:spLocks noGrp="1"/>
          </p:cNvSpPr>
          <p:nvPr>
            <p:ph sz="quarter" idx="12" hasCustomPrompt="1"/>
          </p:nvPr>
        </p:nvSpPr>
        <p:spPr>
          <a:xfrm>
            <a:off x="628650" y="4702766"/>
            <a:ext cx="78867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sp>
        <p:nvSpPr>
          <p:cNvPr id="6" name="Rectangle 5"/>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 name="Straight Connector 10"/>
          <p:cNvCxnSpPr/>
          <p:nvPr userDrawn="1"/>
        </p:nvCxnSpPr>
        <p:spPr>
          <a:xfrm>
            <a:off x="607858" y="1552073"/>
            <a:ext cx="79689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27743736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058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hasCustomPrompt="1"/>
          </p:nvPr>
        </p:nvSpPr>
        <p:spPr>
          <a:xfrm>
            <a:off x="5567364" y="1303421"/>
            <a:ext cx="2949178" cy="2578768"/>
          </a:xfrm>
        </p:spPr>
        <p:txBody>
          <a:bodyPr>
            <a:normAutofit/>
          </a:bodyPr>
          <a:lstStyle>
            <a:lvl1pPr marL="0" indent="0">
              <a:lnSpc>
                <a:spcPct val="100000"/>
              </a:lnSpc>
              <a:buNone/>
              <a:defRPr lang="en-US" sz="2100" b="0" i="0" smtClean="0">
                <a:solidFill>
                  <a:schemeClr val="tx2"/>
                </a:solidFill>
                <a:effectLst/>
                <a:latin typeface="Calibri" panose="020F0502020204030204" pitchFamily="34" charset="0"/>
                <a:ea typeface="Calibri" panose="020F0502020204030204" pitchFamily="34" charset="0"/>
                <a:cs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5567364" y="4070685"/>
            <a:ext cx="2949178" cy="2578768"/>
          </a:xfrm>
        </p:spPr>
        <p:txBody>
          <a:bodyPr>
            <a:normAutofit/>
          </a:bodyPr>
          <a:lstStyle>
            <a:lvl1pPr marL="0" indent="0" algn="r">
              <a:lnSpc>
                <a:spcPct val="100000"/>
              </a:lnSpc>
              <a:buNone/>
              <a:defRPr lang="en-US" sz="1650" b="0" i="0" smtClean="0">
                <a:solidFill>
                  <a:schemeClr val="tx1"/>
                </a:solidFill>
                <a:effectLst/>
                <a:latin typeface="Calibri" panose="020F0502020204030204" pitchFamily="34" charset="0"/>
                <a:ea typeface="Calibri" panose="020F0502020204030204" pitchFamily="34" charset="0"/>
                <a:cs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Quote Credit</a:t>
            </a:r>
          </a:p>
        </p:txBody>
      </p:sp>
      <p:sp>
        <p:nvSpPr>
          <p:cNvPr id="5" name="Rectangle 4"/>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3"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35577403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296858"/>
            <a:ext cx="7886700" cy="838438"/>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359959"/>
            <a:ext cx="78867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623887" y="528638"/>
            <a:ext cx="4910138"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5" name="Rectangle 4"/>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Straight Connector 9"/>
          <p:cNvCxnSpPr/>
          <p:nvPr userDrawn="1"/>
        </p:nvCxnSpPr>
        <p:spPr>
          <a:xfrm>
            <a:off x="607858" y="4249858"/>
            <a:ext cx="7968959"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4"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35304752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defRPr>
            </a:lvl1pPr>
          </a:lstStyle>
          <a:p>
            <a:r>
              <a:rPr lang="en-US" dirty="0" smtClean="0"/>
              <a:t>Click to edit Master title style</a:t>
            </a:r>
            <a:endParaRPr lang="en-US" dirty="0"/>
          </a:p>
        </p:txBody>
      </p:sp>
      <p:sp>
        <p:nvSpPr>
          <p:cNvPr id="3" name="Rectangle 2"/>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 name="Straight Connector 6"/>
          <p:cNvCxnSpPr/>
          <p:nvPr userDrawn="1"/>
        </p:nvCxnSpPr>
        <p:spPr>
          <a:xfrm>
            <a:off x="607858" y="1491915"/>
            <a:ext cx="796895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08215839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5710990"/>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9"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23144949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with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471" y="609599"/>
            <a:ext cx="6470374" cy="1577010"/>
          </a:xfrm>
        </p:spPr>
        <p:txBody>
          <a:bodyPr anchor="b">
            <a:normAutofit/>
          </a:bodyPr>
          <a:lstStyle>
            <a:lvl1pPr algn="l">
              <a:defRPr sz="375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76470" y="2804355"/>
            <a:ext cx="6858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sp>
        <p:nvSpPr>
          <p:cNvPr id="7" name="Subtitle 2"/>
          <p:cNvSpPr txBox="1">
            <a:spLocks/>
          </p:cNvSpPr>
          <p:nvPr userDrawn="1"/>
        </p:nvSpPr>
        <p:spPr>
          <a:xfrm>
            <a:off x="576470" y="3758242"/>
            <a:ext cx="6858000" cy="1025793"/>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950" dirty="0" smtClean="0">
                <a:latin typeface="Calibri" panose="020F0502020204030204" pitchFamily="34" charset="0"/>
                <a:cs typeface="Calibri" panose="020F0502020204030204" pitchFamily="34" charset="0"/>
              </a:rPr>
              <a:t>Location</a:t>
            </a:r>
          </a:p>
          <a:p>
            <a:r>
              <a:rPr lang="en-US" sz="1950" dirty="0" smtClean="0">
                <a:latin typeface="Calibri" panose="020F0502020204030204" pitchFamily="34" charset="0"/>
                <a:cs typeface="Calibri" panose="020F0502020204030204" pitchFamily="34" charset="0"/>
              </a:rPr>
              <a:t>Date</a:t>
            </a:r>
            <a:endParaRPr lang="en-US" sz="1950" dirty="0">
              <a:latin typeface="Calibri" panose="020F0502020204030204" pitchFamily="34" charset="0"/>
              <a:cs typeface="Calibri" panose="020F0502020204030204" pitchFamily="34" charset="0"/>
            </a:endParaRPr>
          </a:p>
        </p:txBody>
      </p:sp>
      <p:sp>
        <p:nvSpPr>
          <p:cNvPr id="14"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9812034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EDEBA-46B3-C945-AD33-85498BEAB6EE}" type="datetime1">
              <a:rPr lang="en-US" smtClean="0"/>
              <a:pPr/>
              <a:t>8/9/19</a:t>
            </a:fld>
            <a:endParaRPr lang="en-US" dirty="0"/>
          </a:p>
        </p:txBody>
      </p:sp>
      <p:sp>
        <p:nvSpPr>
          <p:cNvPr id="5" name="Footer Placeholder 4"/>
          <p:cNvSpPr>
            <a:spLocks noGrp="1"/>
          </p:cNvSpPr>
          <p:nvPr>
            <p:ph type="ftr" sz="quarter" idx="11"/>
          </p:nvPr>
        </p:nvSpPr>
        <p:spPr/>
        <p:txBody>
          <a:bodyPr/>
          <a:lstStyle/>
          <a:p>
            <a:r>
              <a:rPr lang="en-US" smtClean="0"/>
              <a:t>www.rightquestion.org</a:t>
            </a:r>
            <a:endParaRPr lang="en-US" dirty="0"/>
          </a:p>
        </p:txBody>
      </p:sp>
      <p:sp>
        <p:nvSpPr>
          <p:cNvPr id="6" name="Slide Number Placeholder 5"/>
          <p:cNvSpPr>
            <a:spLocks noGrp="1"/>
          </p:cNvSpPr>
          <p:nvPr>
            <p:ph type="sldNum" sz="quarter" idx="12"/>
          </p:nvPr>
        </p:nvSpPr>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75562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E4FC9-A90A-FF40-A2B2-F3D9576556D7}" type="datetime1">
              <a:rPr lang="en-US" smtClean="0"/>
              <a:pPr/>
              <a:t>8/9/19</a:t>
            </a:fld>
            <a:endParaRPr lang="en-US" dirty="0"/>
          </a:p>
        </p:txBody>
      </p:sp>
      <p:sp>
        <p:nvSpPr>
          <p:cNvPr id="6" name="Footer Placeholder 5"/>
          <p:cNvSpPr>
            <a:spLocks noGrp="1"/>
          </p:cNvSpPr>
          <p:nvPr>
            <p:ph type="ftr" sz="quarter" idx="11"/>
          </p:nvPr>
        </p:nvSpPr>
        <p:spPr/>
        <p:txBody>
          <a:bodyPr/>
          <a:lstStyle/>
          <a:p>
            <a:r>
              <a:rPr lang="en-US" smtClean="0"/>
              <a:t>www.rightquestion.org</a:t>
            </a:r>
            <a:endParaRPr lang="en-US" dirty="0"/>
          </a:p>
        </p:txBody>
      </p:sp>
      <p:sp>
        <p:nvSpPr>
          <p:cNvPr id="7" name="Slide Number Placeholder 6"/>
          <p:cNvSpPr>
            <a:spLocks noGrp="1"/>
          </p:cNvSpPr>
          <p:nvPr>
            <p:ph type="sldNum" sz="quarter" idx="12"/>
          </p:nvPr>
        </p:nvSpPr>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34855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9144000" cy="16906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a:bodyPr>
          <a:lstStyle>
            <a:lvl1pPr>
              <a:defRPr sz="3400" b="1">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4261143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9144000" cy="16906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76470" y="347330"/>
            <a:ext cx="7886700" cy="1325563"/>
          </a:xfrm>
        </p:spPr>
        <p:txBody>
          <a:bodyPr>
            <a:normAutofit/>
          </a:bodyPr>
          <a:lstStyle>
            <a:lvl1pPr>
              <a:defRPr sz="3400" b="1">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629044" y="1828801"/>
            <a:ext cx="3606072" cy="2649303"/>
          </a:xfrm>
        </p:spPr>
        <p:txBody>
          <a:bodyPr/>
          <a:lstStyle/>
          <a:p>
            <a:endParaRPr lang="en-US" dirty="0"/>
          </a:p>
        </p:txBody>
      </p:sp>
      <p:sp>
        <p:nvSpPr>
          <p:cNvPr id="5" name="Picture Placeholder 3"/>
          <p:cNvSpPr>
            <a:spLocks noGrp="1"/>
          </p:cNvSpPr>
          <p:nvPr>
            <p:ph type="pic" sz="quarter" idx="11"/>
          </p:nvPr>
        </p:nvSpPr>
        <p:spPr>
          <a:xfrm>
            <a:off x="4788976" y="1828801"/>
            <a:ext cx="3726374" cy="2649303"/>
          </a:xfrm>
        </p:spPr>
        <p:txBody>
          <a:bodyPr/>
          <a:lstStyle/>
          <a:p>
            <a:endParaRPr lang="en-US" dirty="0"/>
          </a:p>
        </p:txBody>
      </p:sp>
      <p:sp>
        <p:nvSpPr>
          <p:cNvPr id="7" name="Content Placeholder 6"/>
          <p:cNvSpPr>
            <a:spLocks noGrp="1"/>
          </p:cNvSpPr>
          <p:nvPr>
            <p:ph sz="quarter" idx="12" hasCustomPrompt="1"/>
          </p:nvPr>
        </p:nvSpPr>
        <p:spPr>
          <a:xfrm>
            <a:off x="628650" y="4702766"/>
            <a:ext cx="78867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5"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6520676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058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hasCustomPrompt="1"/>
          </p:nvPr>
        </p:nvSpPr>
        <p:spPr>
          <a:xfrm>
            <a:off x="5567364" y="1303421"/>
            <a:ext cx="2949178" cy="2578768"/>
          </a:xfrm>
        </p:spPr>
        <p:txBody>
          <a:bodyPr>
            <a:normAutofit/>
          </a:bodyPr>
          <a:lstStyle>
            <a:lvl1pPr marL="0" indent="0">
              <a:lnSpc>
                <a:spcPct val="100000"/>
              </a:lnSpc>
              <a:buNone/>
              <a:defRPr lang="en-US" sz="2100" b="0" i="0" smtClean="0">
                <a:solidFill>
                  <a:schemeClr val="tx2"/>
                </a:solidFill>
                <a:effectLst/>
                <a:latin typeface="Calibri" panose="020F0502020204030204" pitchFamily="34" charset="0"/>
                <a:ea typeface="Calibri" panose="020F0502020204030204" pitchFamily="34" charset="0"/>
                <a:cs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5567364" y="4070685"/>
            <a:ext cx="2949178" cy="2578768"/>
          </a:xfrm>
        </p:spPr>
        <p:txBody>
          <a:bodyPr>
            <a:normAutofit/>
          </a:bodyPr>
          <a:lstStyle>
            <a:lvl1pPr marL="0" indent="0" algn="r">
              <a:lnSpc>
                <a:spcPct val="100000"/>
              </a:lnSpc>
              <a:buNone/>
              <a:defRPr lang="en-US" sz="1650" b="0" i="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Quote Credit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3"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7592771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296858"/>
            <a:ext cx="7886700" cy="953001"/>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359959"/>
            <a:ext cx="78867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623887" y="528638"/>
            <a:ext cx="4910138"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3"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993149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9144000" cy="16906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a:bodyPr>
          <a:lstStyle>
            <a:lvl1pPr>
              <a:defRPr sz="32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1"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206635786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ea typeface="Verdana" panose="020B0604030504040204" pitchFamily="34" charset="0"/>
                <a:cs typeface="Calibri" panose="020F0502020204030204" pitchFamily="34" charset="0"/>
              </a:rPr>
              <a:t>rightquestion.org</a:t>
            </a:r>
          </a:p>
        </p:txBody>
      </p:sp>
    </p:spTree>
    <p:extLst>
      <p:ext uri="{BB962C8B-B14F-4D97-AF65-F5344CB8AC3E}">
        <p14:creationId xmlns:p14="http://schemas.microsoft.com/office/powerpoint/2010/main" val="17109777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9144000" cy="56365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44310983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1"/>
            <a:ext cx="3257550" cy="530225"/>
          </a:xfrm>
        </p:spPr>
        <p:txBody>
          <a:bodyPr anchor="b"/>
          <a:lstStyle>
            <a:lvl1pPr>
              <a:defRPr sz="2400" baseline="0">
                <a:solidFill>
                  <a:schemeClr val="tx2"/>
                </a:solidFill>
              </a:defRPr>
            </a:lvl1pPr>
          </a:lstStyle>
          <a:p>
            <a:r>
              <a:rPr lang="en-US" dirty="0" smtClean="0"/>
              <a:t>Student Questions</a:t>
            </a:r>
            <a:endParaRPr lang="en-US" dirty="0"/>
          </a:p>
        </p:txBody>
      </p:sp>
      <p:sp>
        <p:nvSpPr>
          <p:cNvPr id="3" name="Content Placeholder 2"/>
          <p:cNvSpPr>
            <a:spLocks noGrp="1"/>
          </p:cNvSpPr>
          <p:nvPr>
            <p:ph idx="1"/>
          </p:nvPr>
        </p:nvSpPr>
        <p:spPr>
          <a:xfrm>
            <a:off x="628650" y="1171075"/>
            <a:ext cx="3427183"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629841" y="4182222"/>
            <a:ext cx="3425992"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4516041" y="1171074"/>
            <a:ext cx="3425992"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
        <p:nvSpPr>
          <p:cNvPr id="6" name="Rectangle 5"/>
          <p:cNvSpPr/>
          <p:nvPr userDrawn="1"/>
        </p:nvSpPr>
        <p:spPr>
          <a:xfrm>
            <a:off x="0" y="5710991"/>
            <a:ext cx="9144000" cy="12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51" y="6083055"/>
            <a:ext cx="2813938" cy="515234"/>
          </a:xfrm>
          <a:prstGeom prst="rect">
            <a:avLst/>
          </a:prstGeom>
        </p:spPr>
      </p:pic>
      <p:sp>
        <p:nvSpPr>
          <p:cNvPr id="14" name="Subtitle 2"/>
          <p:cNvSpPr txBox="1">
            <a:spLocks/>
          </p:cNvSpPr>
          <p:nvPr userDrawn="1"/>
        </p:nvSpPr>
        <p:spPr>
          <a:xfrm>
            <a:off x="6400801" y="6083055"/>
            <a:ext cx="2067339"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200" b="0" dirty="0" smtClean="0">
                <a:solidFill>
                  <a:schemeClr val="tx2"/>
                </a:solidFill>
                <a:latin typeface="Calibri" panose="020F0502020204030204" pitchFamily="34" charset="0"/>
                <a:cs typeface="Calibri" panose="020F0502020204030204" pitchFamily="34" charset="0"/>
              </a:rPr>
              <a:t>rightquestion.org</a:t>
            </a:r>
          </a:p>
        </p:txBody>
      </p:sp>
    </p:spTree>
    <p:extLst>
      <p:ext uri="{BB962C8B-B14F-4D97-AF65-F5344CB8AC3E}">
        <p14:creationId xmlns:p14="http://schemas.microsoft.com/office/powerpoint/2010/main" val="1596338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71" r:id="rId18"/>
    <p:sldLayoutId id="2147483672" r:id="rId19"/>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rightquestion.org"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a:xfrm>
            <a:off x="0" y="2707719"/>
            <a:ext cx="9144000" cy="2570010"/>
          </a:xfrm>
        </p:spPr>
        <p:txBody>
          <a:bodyPr>
            <a:noAutofit/>
          </a:bodyPr>
          <a:lstStyle/>
          <a:p>
            <a:pPr algn="ctr" eaLnBrk="1" hangingPunct="1"/>
            <a:r>
              <a:rPr lang="en-US" altLang="en-US" sz="4000" dirty="0" smtClean="0">
                <a:solidFill>
                  <a:schemeClr val="tx1"/>
                </a:solidFill>
                <a:latin typeface="Century Gothic"/>
                <a:cs typeface="Century Gothic"/>
              </a:rPr>
              <a:t>The Right Question Institute</a:t>
            </a:r>
            <a:br>
              <a:rPr lang="en-US" altLang="en-US" sz="4000" dirty="0" smtClean="0">
                <a:solidFill>
                  <a:schemeClr val="tx1"/>
                </a:solidFill>
                <a:latin typeface="Century Gothic"/>
                <a:cs typeface="Century Gothic"/>
              </a:rPr>
            </a:br>
            <a:r>
              <a:rPr lang="en-US" altLang="en-US" sz="4000" dirty="0" smtClean="0">
                <a:solidFill>
                  <a:schemeClr val="tx1"/>
                </a:solidFill>
                <a:latin typeface="Century Gothic"/>
                <a:cs typeface="Century Gothic"/>
              </a:rPr>
              <a:t>Voter Engagement Strategy</a:t>
            </a:r>
            <a:br>
              <a:rPr lang="en-US" altLang="en-US" sz="4000" dirty="0" smtClean="0">
                <a:solidFill>
                  <a:schemeClr val="tx1"/>
                </a:solidFill>
                <a:latin typeface="Century Gothic"/>
                <a:cs typeface="Century Gothic"/>
              </a:rPr>
            </a:br>
            <a:endParaRPr lang="en-US" altLang="en-US" sz="4000" dirty="0" smtClean="0">
              <a:solidFill>
                <a:schemeClr val="tx1"/>
              </a:solidFill>
              <a:latin typeface="Century Gothic"/>
              <a:cs typeface="Century Gothic"/>
            </a:endParaRPr>
          </a:p>
        </p:txBody>
      </p:sp>
      <p:sp>
        <p:nvSpPr>
          <p:cNvPr id="23554" name="Rectangle 3"/>
          <p:cNvSpPr>
            <a:spLocks noGrp="1" noChangeArrowheads="1"/>
          </p:cNvSpPr>
          <p:nvPr>
            <p:ph type="subTitle" idx="1"/>
          </p:nvPr>
        </p:nvSpPr>
        <p:spPr>
          <a:xfrm>
            <a:off x="598622" y="697182"/>
            <a:ext cx="7908592" cy="3200400"/>
          </a:xfrm>
        </p:spPr>
        <p:txBody>
          <a:bodyPr>
            <a:normAutofit/>
          </a:bodyPr>
          <a:lstStyle/>
          <a:p>
            <a:pPr algn="ctr" eaLnBrk="1" hangingPunct="1">
              <a:buFont typeface="Wingdings" charset="0"/>
              <a:buNone/>
              <a:defRPr/>
            </a:pPr>
            <a:r>
              <a:rPr lang="en-US" sz="4400" b="1" i="1" dirty="0" smtClean="0">
                <a:solidFill>
                  <a:schemeClr val="accent4"/>
                </a:solidFill>
                <a:latin typeface="Century Gothic"/>
                <a:ea typeface="ＭＳ Ｐゴシック" charset="0"/>
                <a:cs typeface="Century Gothic"/>
              </a:rPr>
              <a:t>Asking the Right Questions About Voting </a:t>
            </a:r>
            <a:endParaRPr lang="en-US" sz="4400" b="1" i="1" dirty="0">
              <a:solidFill>
                <a:schemeClr val="accent4"/>
              </a:solidFill>
              <a:latin typeface="Century Gothic"/>
              <a:ea typeface="ＭＳ Ｐゴシック" charset="0"/>
              <a:cs typeface="Century Gothic"/>
            </a:endParaRPr>
          </a:p>
        </p:txBody>
      </p:sp>
    </p:spTree>
    <p:extLst>
      <p:ext uri="{BB962C8B-B14F-4D97-AF65-F5344CB8AC3E}">
        <p14:creationId xmlns:p14="http://schemas.microsoft.com/office/powerpoint/2010/main" val="40857030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414150"/>
            <a:ext cx="7578725" cy="1169987"/>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mj-ea"/>
                <a:cs typeface="Calibri" panose="020F0502020204030204" pitchFamily="34" charset="0"/>
              </a:defRPr>
            </a:lvl1pPr>
          </a:lstStyle>
          <a:p>
            <a:r>
              <a:rPr lang="en-US" altLang="en-US" sz="3400" dirty="0" smtClean="0">
                <a:latin typeface="Century Gothic"/>
                <a:cs typeface="Century Gothic"/>
              </a:rPr>
              <a:t>There are many elections </a:t>
            </a:r>
            <a:br>
              <a:rPr lang="en-US" altLang="en-US" sz="3400" dirty="0" smtClean="0">
                <a:latin typeface="Century Gothic"/>
                <a:cs typeface="Century Gothic"/>
              </a:rPr>
            </a:br>
            <a:r>
              <a:rPr lang="en-US" altLang="en-US" sz="3400" dirty="0" smtClean="0">
                <a:latin typeface="Century Gothic"/>
                <a:cs typeface="Century Gothic"/>
              </a:rPr>
              <a:t>each year that include…</a:t>
            </a:r>
          </a:p>
        </p:txBody>
      </p:sp>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89" y="3682441"/>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17271"/>
            <a:ext cx="13239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
          <p:cNvSpPr txBox="1">
            <a:spLocks noChangeArrowheads="1"/>
          </p:cNvSpPr>
          <p:nvPr/>
        </p:nvSpPr>
        <p:spPr bwMode="auto">
          <a:xfrm>
            <a:off x="2133600" y="2217271"/>
            <a:ext cx="6172200" cy="1138773"/>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3400" dirty="0">
                <a:latin typeface="Century Gothic"/>
                <a:cs typeface="Century Gothic"/>
              </a:rPr>
              <a:t>B</a:t>
            </a:r>
            <a:r>
              <a:rPr lang="en-US" sz="3400" dirty="0" smtClean="0">
                <a:latin typeface="Century Gothic"/>
                <a:cs typeface="Century Gothic"/>
              </a:rPr>
              <a:t>allot </a:t>
            </a:r>
            <a:r>
              <a:rPr lang="en-US" sz="3400" dirty="0">
                <a:latin typeface="Century Gothic"/>
                <a:cs typeface="Century Gothic"/>
              </a:rPr>
              <a:t>questions on </a:t>
            </a:r>
            <a:r>
              <a:rPr lang="en-US" sz="3400" dirty="0" smtClean="0">
                <a:latin typeface="Century Gothic"/>
                <a:cs typeface="Century Gothic"/>
              </a:rPr>
              <a:t>special laws or propositions.  </a:t>
            </a:r>
          </a:p>
        </p:txBody>
      </p:sp>
      <p:pic>
        <p:nvPicPr>
          <p:cNvPr id="6" name="Picture 1" descr="vo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4196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62200" y="5029200"/>
            <a:ext cx="5115829" cy="615553"/>
          </a:xfrm>
          <a:prstGeom prst="rect">
            <a:avLst/>
          </a:prstGeom>
          <a:noFill/>
        </p:spPr>
        <p:txBody>
          <a:bodyPr wrap="none">
            <a:spAutoFit/>
          </a:bodyPr>
          <a:lstStyle/>
          <a:p>
            <a:pPr>
              <a:defRPr/>
            </a:pPr>
            <a:r>
              <a:rPr lang="en-US" sz="3400" dirty="0">
                <a:latin typeface="Century Gothic"/>
                <a:ea typeface="MS PGothic" charset="0"/>
                <a:cs typeface="Century Gothic"/>
              </a:rPr>
              <a:t>Electing public officials. </a:t>
            </a:r>
          </a:p>
        </p:txBody>
      </p:sp>
    </p:spTree>
    <p:extLst>
      <p:ext uri="{BB962C8B-B14F-4D97-AF65-F5344CB8AC3E}">
        <p14:creationId xmlns:p14="http://schemas.microsoft.com/office/powerpoint/2010/main" val="208149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3022" y="3258671"/>
            <a:ext cx="1676400" cy="176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0233" y="1503083"/>
            <a:ext cx="6928797" cy="1661993"/>
          </a:xfrm>
          <a:prstGeom prst="rect">
            <a:avLst/>
          </a:prstGeom>
          <a:noFill/>
        </p:spPr>
        <p:txBody>
          <a:bodyPr wrap="square">
            <a:spAutoFit/>
          </a:bodyPr>
          <a:lstStyle/>
          <a:p>
            <a:pPr>
              <a:defRPr/>
            </a:pPr>
            <a:r>
              <a:rPr lang="en-US" sz="3400" b="1" dirty="0" smtClean="0">
                <a:solidFill>
                  <a:schemeClr val="accent4"/>
                </a:solidFill>
                <a:latin typeface="Century Gothic"/>
                <a:cs typeface="Century Gothic"/>
              </a:rPr>
              <a:t>Elected officials </a:t>
            </a:r>
            <a:r>
              <a:rPr lang="en-US" sz="3400" dirty="0" smtClean="0">
                <a:latin typeface="Century Gothic"/>
                <a:cs typeface="Century Gothic"/>
              </a:rPr>
              <a:t>are </a:t>
            </a:r>
            <a:r>
              <a:rPr lang="en-US" sz="3400" dirty="0">
                <a:latin typeface="Century Gothic"/>
                <a:cs typeface="Century Gothic"/>
              </a:rPr>
              <a:t>people </a:t>
            </a:r>
            <a:r>
              <a:rPr lang="en-US" sz="3400" dirty="0" smtClean="0">
                <a:latin typeface="Century Gothic"/>
                <a:cs typeface="Century Gothic"/>
              </a:rPr>
              <a:t>chosen </a:t>
            </a:r>
            <a:r>
              <a:rPr lang="en-US" sz="3400" b="1" dirty="0" smtClean="0">
                <a:solidFill>
                  <a:srgbClr val="156993"/>
                </a:solidFill>
                <a:latin typeface="Century Gothic"/>
                <a:cs typeface="Century Gothic"/>
              </a:rPr>
              <a:t>by the voters </a:t>
            </a:r>
            <a:r>
              <a:rPr lang="en-US" sz="3400" dirty="0" smtClean="0">
                <a:latin typeface="Century Gothic"/>
                <a:cs typeface="Century Gothic"/>
              </a:rPr>
              <a:t>to </a:t>
            </a:r>
            <a:r>
              <a:rPr lang="en-US" sz="3400" dirty="0">
                <a:latin typeface="Century Gothic"/>
                <a:cs typeface="Century Gothic"/>
              </a:rPr>
              <a:t>make decisions on our behalf.</a:t>
            </a:r>
          </a:p>
        </p:txBody>
      </p:sp>
    </p:spTree>
    <p:extLst>
      <p:ext uri="{BB962C8B-B14F-4D97-AF65-F5344CB8AC3E}">
        <p14:creationId xmlns:p14="http://schemas.microsoft.com/office/powerpoint/2010/main" val="332801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70539" y="2002916"/>
            <a:ext cx="8310283" cy="2876550"/>
          </a:xfrm>
          <a:prstGeom prst="rect">
            <a:avLst/>
          </a:prstGeom>
        </p:spPr>
        <p:txBody>
          <a:bodyPr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defRPr/>
            </a:pPr>
            <a:r>
              <a:rPr lang="en-US" sz="3400" dirty="0" smtClean="0">
                <a:latin typeface="Century Gothic"/>
                <a:cs typeface="Century Gothic"/>
              </a:rPr>
              <a:t>No matter the level (governors, </a:t>
            </a:r>
            <a:r>
              <a:rPr lang="en-US" sz="3400" dirty="0" err="1" smtClean="0">
                <a:latin typeface="Century Gothic"/>
                <a:cs typeface="Century Gothic"/>
              </a:rPr>
              <a:t>congresspeople</a:t>
            </a:r>
            <a:r>
              <a:rPr lang="en-US" sz="3400" dirty="0" smtClean="0">
                <a:latin typeface="Century Gothic"/>
                <a:cs typeface="Century Gothic"/>
              </a:rPr>
              <a:t>, senators, presidents), </a:t>
            </a:r>
            <a:r>
              <a:rPr lang="en-US" sz="3400" b="1" dirty="0" smtClean="0">
                <a:solidFill>
                  <a:schemeClr val="accent4"/>
                </a:solidFill>
                <a:latin typeface="Century Gothic"/>
                <a:cs typeface="Century Gothic"/>
              </a:rPr>
              <a:t>elected officials make decisions</a:t>
            </a:r>
            <a:r>
              <a:rPr lang="en-US" sz="3400" dirty="0" smtClean="0">
                <a:latin typeface="Century Gothic"/>
                <a:cs typeface="Century Gothic"/>
              </a:rPr>
              <a:t> about the </a:t>
            </a:r>
            <a:r>
              <a:rPr lang="en-US" sz="3400" b="1" dirty="0" smtClean="0">
                <a:solidFill>
                  <a:srgbClr val="156993"/>
                </a:solidFill>
                <a:latin typeface="Century Gothic"/>
                <a:cs typeface="Century Gothic"/>
              </a:rPr>
              <a:t>services you receive</a:t>
            </a:r>
            <a:r>
              <a:rPr lang="en-US" sz="3400" b="1" dirty="0" smtClean="0">
                <a:latin typeface="Century Gothic"/>
                <a:cs typeface="Century Gothic"/>
              </a:rPr>
              <a:t>.</a:t>
            </a:r>
          </a:p>
        </p:txBody>
      </p:sp>
    </p:spTree>
    <p:extLst>
      <p:ext uri="{BB962C8B-B14F-4D97-AF65-F5344CB8AC3E}">
        <p14:creationId xmlns:p14="http://schemas.microsoft.com/office/powerpoint/2010/main" val="341173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1146806"/>
            <a:ext cx="8077200" cy="2876550"/>
          </a:xfrm>
          <a:prstGeom prst="rect">
            <a:avLst/>
          </a:prstGeom>
        </p:spPr>
        <p:txBody>
          <a:bodyPr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defRPr/>
            </a:pPr>
            <a:r>
              <a:rPr lang="en-US" sz="3400" dirty="0" smtClean="0">
                <a:latin typeface="Century Gothic"/>
                <a:cs typeface="Century Gothic"/>
              </a:rPr>
              <a:t>Elected officials can</a:t>
            </a:r>
            <a:r>
              <a:rPr lang="en-US" sz="3400" dirty="0" smtClean="0">
                <a:solidFill>
                  <a:srgbClr val="663366"/>
                </a:solidFill>
                <a:latin typeface="Century Gothic"/>
                <a:cs typeface="Century Gothic"/>
              </a:rPr>
              <a:t> </a:t>
            </a:r>
            <a:r>
              <a:rPr lang="en-US" sz="3400" b="1" dirty="0" smtClean="0">
                <a:solidFill>
                  <a:srgbClr val="156993"/>
                </a:solidFill>
                <a:latin typeface="Century Gothic"/>
                <a:cs typeface="Century Gothic"/>
              </a:rPr>
              <a:t>decide</a:t>
            </a:r>
            <a:r>
              <a:rPr lang="en-US" sz="3400" dirty="0" smtClean="0">
                <a:solidFill>
                  <a:srgbClr val="663366"/>
                </a:solidFill>
                <a:latin typeface="Century Gothic"/>
                <a:cs typeface="Century Gothic"/>
              </a:rPr>
              <a:t> </a:t>
            </a:r>
            <a:r>
              <a:rPr lang="en-US" sz="3400" dirty="0" smtClean="0">
                <a:latin typeface="Century Gothic"/>
                <a:cs typeface="Century Gothic"/>
              </a:rPr>
              <a:t>to:</a:t>
            </a:r>
          </a:p>
          <a:p>
            <a:pPr marL="0" indent="0">
              <a:buFont typeface="Arial"/>
              <a:buNone/>
              <a:defRPr/>
            </a:pPr>
            <a:endParaRPr lang="en-US" sz="3400" dirty="0" smtClean="0">
              <a:latin typeface="Century Gothic"/>
              <a:cs typeface="Century Gothic"/>
            </a:endParaRPr>
          </a:p>
          <a:p>
            <a:pPr lvl="1">
              <a:buFont typeface="Wingdings" charset="2"/>
              <a:buChar char="§"/>
              <a:defRPr/>
            </a:pPr>
            <a:r>
              <a:rPr lang="en-US" sz="3400" dirty="0" smtClean="0">
                <a:latin typeface="Century Gothic"/>
                <a:cs typeface="Century Gothic"/>
              </a:rPr>
              <a:t> Provide or eliminate services</a:t>
            </a:r>
          </a:p>
          <a:p>
            <a:pPr marL="342900" lvl="1" indent="0">
              <a:buNone/>
              <a:defRPr/>
            </a:pPr>
            <a:endParaRPr lang="en-US" sz="3400" dirty="0" smtClean="0">
              <a:latin typeface="Century Gothic"/>
              <a:cs typeface="Century Gothic"/>
            </a:endParaRPr>
          </a:p>
          <a:p>
            <a:pPr lvl="1">
              <a:buFont typeface="Wingdings" charset="2"/>
              <a:buChar char="§"/>
              <a:defRPr/>
            </a:pPr>
            <a:r>
              <a:rPr lang="en-US" sz="3400" dirty="0" smtClean="0">
                <a:latin typeface="Century Gothic"/>
                <a:cs typeface="Century Gothic"/>
              </a:rPr>
              <a:t> Increase or reduce funding</a:t>
            </a:r>
          </a:p>
          <a:p>
            <a:pPr marL="342900" lvl="1" indent="0">
              <a:buNone/>
              <a:defRPr/>
            </a:pPr>
            <a:endParaRPr lang="en-US" sz="3400" dirty="0" smtClean="0">
              <a:latin typeface="Century Gothic"/>
              <a:cs typeface="Century Gothic"/>
            </a:endParaRPr>
          </a:p>
          <a:p>
            <a:pPr lvl="1">
              <a:buFont typeface="Wingdings" charset="2"/>
              <a:buChar char="§"/>
              <a:defRPr/>
            </a:pPr>
            <a:r>
              <a:rPr lang="en-US" sz="3400" dirty="0" smtClean="0">
                <a:latin typeface="Century Gothic"/>
                <a:cs typeface="Century Gothic"/>
              </a:rPr>
              <a:t> Make it easier or harder to sign up for those services</a:t>
            </a:r>
            <a:endParaRPr lang="en-US" sz="3400" dirty="0">
              <a:latin typeface="Century Gothic"/>
              <a:cs typeface="Century Gothic"/>
            </a:endParaRPr>
          </a:p>
        </p:txBody>
      </p:sp>
    </p:spTree>
    <p:extLst>
      <p:ext uri="{BB962C8B-B14F-4D97-AF65-F5344CB8AC3E}">
        <p14:creationId xmlns:p14="http://schemas.microsoft.com/office/powerpoint/2010/main" val="105303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78541" y="2667000"/>
            <a:ext cx="75632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eaLnBrk="1" hangingPunct="1"/>
            <a:r>
              <a:rPr lang="en-US" sz="3400" b="1" dirty="0" smtClean="0">
                <a:solidFill>
                  <a:srgbClr val="156993"/>
                </a:solidFill>
                <a:latin typeface="Century Gothic"/>
                <a:ea typeface="MS PGothic" charset="0"/>
                <a:cs typeface="Century Gothic"/>
              </a:rPr>
              <a:t>What are three services you use that are really important for you?</a:t>
            </a:r>
            <a:endParaRPr lang="en-US" sz="3400" b="1" dirty="0">
              <a:solidFill>
                <a:srgbClr val="156993"/>
              </a:solidFill>
              <a:latin typeface="Century Gothic"/>
              <a:ea typeface="MS PGothic" charset="0"/>
              <a:cs typeface="Century Gothic"/>
            </a:endParaRPr>
          </a:p>
        </p:txBody>
      </p:sp>
    </p:spTree>
    <p:extLst>
      <p:ext uri="{BB962C8B-B14F-4D97-AF65-F5344CB8AC3E}">
        <p14:creationId xmlns:p14="http://schemas.microsoft.com/office/powerpoint/2010/main" val="116400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68189" y="2308412"/>
            <a:ext cx="753334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eaLnBrk="1" hangingPunct="1"/>
            <a:r>
              <a:rPr lang="en-US" sz="3400" b="1" dirty="0" smtClean="0">
                <a:solidFill>
                  <a:srgbClr val="156993"/>
                </a:solidFill>
                <a:latin typeface="Century Gothic"/>
                <a:ea typeface="MS PGothic" charset="0"/>
                <a:cs typeface="Century Gothic"/>
              </a:rPr>
              <a:t>Voting is one important way to have a say in who makes the decisions about the services that matter to you. </a:t>
            </a:r>
            <a:endParaRPr lang="en-US" sz="3400" b="1" dirty="0">
              <a:solidFill>
                <a:srgbClr val="156993"/>
              </a:solidFill>
              <a:latin typeface="Century Gothic"/>
              <a:ea typeface="MS PGothic" charset="0"/>
              <a:cs typeface="Century Gothic"/>
            </a:endParaRPr>
          </a:p>
        </p:txBody>
      </p:sp>
    </p:spTree>
    <p:extLst>
      <p:ext uri="{BB962C8B-B14F-4D97-AF65-F5344CB8AC3E}">
        <p14:creationId xmlns:p14="http://schemas.microsoft.com/office/powerpoint/2010/main" val="208787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819400"/>
            <a:ext cx="777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algn="ctr" eaLnBrk="1" hangingPunct="1"/>
            <a:r>
              <a:rPr lang="en-US" sz="3400" b="1" dirty="0" smtClean="0">
                <a:solidFill>
                  <a:srgbClr val="156993"/>
                </a:solidFill>
                <a:latin typeface="Century Gothic"/>
                <a:ea typeface="MS PGothic" charset="0"/>
                <a:cs typeface="Century Gothic"/>
              </a:rPr>
              <a:t>What happens if you don’t vote? </a:t>
            </a:r>
            <a:endParaRPr lang="en-US" sz="3400" b="1" dirty="0">
              <a:solidFill>
                <a:srgbClr val="156993"/>
              </a:solidFill>
              <a:latin typeface="Century Gothic"/>
              <a:ea typeface="MS PGothic" charset="0"/>
              <a:cs typeface="Century Gothic"/>
            </a:endParaRPr>
          </a:p>
        </p:txBody>
      </p:sp>
    </p:spTree>
    <p:extLst>
      <p:ext uri="{BB962C8B-B14F-4D97-AF65-F5344CB8AC3E}">
        <p14:creationId xmlns:p14="http://schemas.microsoft.com/office/powerpoint/2010/main" val="276517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8097" y="2168657"/>
            <a:ext cx="54847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marL="571500" indent="-571500" eaLnBrk="1" hangingPunct="1">
              <a:buFont typeface="Arial"/>
              <a:buChar char="•"/>
            </a:pPr>
            <a:r>
              <a:rPr lang="en-US" sz="3400" dirty="0" smtClean="0">
                <a:solidFill>
                  <a:srgbClr val="156993"/>
                </a:solidFill>
                <a:latin typeface="Century Gothic"/>
                <a:ea typeface="MS PGothic" charset="0"/>
                <a:cs typeface="Century Gothic"/>
              </a:rPr>
              <a:t>services you receive</a:t>
            </a:r>
          </a:p>
          <a:p>
            <a:pPr marL="571500" indent="-571500" eaLnBrk="1" hangingPunct="1">
              <a:buFont typeface="Arial"/>
              <a:buChar char="•"/>
            </a:pPr>
            <a:r>
              <a:rPr lang="en-US" sz="3400" dirty="0">
                <a:solidFill>
                  <a:srgbClr val="156993"/>
                </a:solidFill>
                <a:latin typeface="Century Gothic"/>
                <a:ea typeface="MS PGothic" charset="0"/>
                <a:cs typeface="Century Gothic"/>
              </a:rPr>
              <a:t>d</a:t>
            </a:r>
            <a:r>
              <a:rPr lang="en-US" sz="3400" dirty="0" smtClean="0">
                <a:solidFill>
                  <a:srgbClr val="156993"/>
                </a:solidFill>
                <a:latin typeface="Century Gothic"/>
                <a:ea typeface="MS PGothic" charset="0"/>
                <a:cs typeface="Century Gothic"/>
              </a:rPr>
              <a:t>ecisions elected officials make</a:t>
            </a:r>
          </a:p>
          <a:p>
            <a:pPr marL="571500" indent="-571500" eaLnBrk="1" hangingPunct="1">
              <a:buFont typeface="Arial"/>
              <a:buChar char="•"/>
            </a:pPr>
            <a:r>
              <a:rPr lang="en-US" sz="3400" dirty="0">
                <a:solidFill>
                  <a:srgbClr val="156993"/>
                </a:solidFill>
                <a:latin typeface="Century Gothic"/>
                <a:ea typeface="MS PGothic" charset="0"/>
                <a:cs typeface="Century Gothic"/>
              </a:rPr>
              <a:t>c</a:t>
            </a:r>
            <a:r>
              <a:rPr lang="en-US" sz="3400" dirty="0" smtClean="0">
                <a:solidFill>
                  <a:srgbClr val="156993"/>
                </a:solidFill>
                <a:latin typeface="Century Gothic"/>
                <a:ea typeface="MS PGothic" charset="0"/>
                <a:cs typeface="Century Gothic"/>
              </a:rPr>
              <a:t>andidates </a:t>
            </a:r>
            <a:endParaRPr lang="en-US" sz="3400" dirty="0">
              <a:solidFill>
                <a:srgbClr val="156993"/>
              </a:solidFill>
              <a:latin typeface="Century Gothic"/>
              <a:ea typeface="MS PGothic" charset="0"/>
              <a:cs typeface="Century Gothic"/>
            </a:endParaRPr>
          </a:p>
        </p:txBody>
      </p:sp>
      <p:sp>
        <p:nvSpPr>
          <p:cNvPr id="3" name="TextBox 2"/>
          <p:cNvSpPr txBox="1"/>
          <p:nvPr/>
        </p:nvSpPr>
        <p:spPr>
          <a:xfrm>
            <a:off x="881529" y="723580"/>
            <a:ext cx="6773497" cy="1138773"/>
          </a:xfrm>
          <a:prstGeom prst="rect">
            <a:avLst/>
          </a:prstGeom>
          <a:noFill/>
        </p:spPr>
        <p:txBody>
          <a:bodyPr wrap="square" rtlCol="0">
            <a:spAutoFit/>
          </a:bodyPr>
          <a:lstStyle/>
          <a:p>
            <a:r>
              <a:rPr lang="en-US" sz="3400" dirty="0" smtClean="0">
                <a:latin typeface="Century Gothic"/>
                <a:cs typeface="Century Gothic"/>
              </a:rPr>
              <a:t>Asking questions can help you learn more about the: </a:t>
            </a:r>
            <a:endParaRPr lang="en-US" sz="3400" dirty="0">
              <a:latin typeface="Century Gothic"/>
              <a:cs typeface="Century Gothic"/>
            </a:endParaRPr>
          </a:p>
        </p:txBody>
      </p:sp>
      <p:sp>
        <p:nvSpPr>
          <p:cNvPr id="4" name="TextBox 3"/>
          <p:cNvSpPr txBox="1"/>
          <p:nvPr/>
        </p:nvSpPr>
        <p:spPr>
          <a:xfrm>
            <a:off x="881529" y="4735147"/>
            <a:ext cx="7696200" cy="1138773"/>
          </a:xfrm>
          <a:prstGeom prst="rect">
            <a:avLst/>
          </a:prstGeom>
          <a:noFill/>
        </p:spPr>
        <p:txBody>
          <a:bodyPr wrap="square" rtlCol="0">
            <a:spAutoFit/>
          </a:bodyPr>
          <a:lstStyle/>
          <a:p>
            <a:r>
              <a:rPr lang="en-US" sz="3400" dirty="0" smtClean="0">
                <a:latin typeface="Century Gothic"/>
                <a:cs typeface="Century Gothic"/>
              </a:rPr>
              <a:t>It is important for you to be able to ask your own questions. </a:t>
            </a:r>
            <a:endParaRPr lang="en-US" sz="3400" dirty="0">
              <a:latin typeface="Century Gothic"/>
              <a:cs typeface="Century Gothic"/>
            </a:endParaRPr>
          </a:p>
        </p:txBody>
      </p:sp>
    </p:spTree>
    <p:extLst>
      <p:ext uri="{BB962C8B-B14F-4D97-AF65-F5344CB8AC3E}">
        <p14:creationId xmlns:p14="http://schemas.microsoft.com/office/powerpoint/2010/main" val="219060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31086" y="365126"/>
            <a:ext cx="8911488" cy="1325563"/>
          </a:xfrm>
        </p:spPr>
        <p:txBody>
          <a:bodyPr>
            <a:normAutofit/>
          </a:bodyPr>
          <a:lstStyle/>
          <a:p>
            <a:pPr algn="ctr" eaLnBrk="1" hangingPunct="1"/>
            <a:r>
              <a:rPr lang="en-US" altLang="en-US" sz="4200" dirty="0" smtClean="0">
                <a:solidFill>
                  <a:srgbClr val="156993"/>
                </a:solidFill>
                <a:latin typeface="Century Gothic"/>
                <a:cs typeface="Century Gothic"/>
              </a:rPr>
              <a:t>How to Ask Your Own Questions</a:t>
            </a:r>
          </a:p>
        </p:txBody>
      </p:sp>
      <p:sp>
        <p:nvSpPr>
          <p:cNvPr id="2" name="Content Placeholder 1"/>
          <p:cNvSpPr>
            <a:spLocks noGrp="1"/>
          </p:cNvSpPr>
          <p:nvPr>
            <p:ph idx="1"/>
          </p:nvPr>
        </p:nvSpPr>
        <p:spPr>
          <a:xfrm>
            <a:off x="793111" y="1978218"/>
            <a:ext cx="7613107" cy="4754563"/>
          </a:xfrm>
        </p:spPr>
        <p:txBody>
          <a:bodyPr>
            <a:normAutofit/>
          </a:bodyPr>
          <a:lstStyle/>
          <a:p>
            <a:pPr marL="0" indent="0">
              <a:buNone/>
            </a:pPr>
            <a:endParaRPr lang="en-US" sz="3400" dirty="0" smtClean="0"/>
          </a:p>
          <a:p>
            <a:pPr marL="0" indent="0">
              <a:buNone/>
            </a:pPr>
            <a:endParaRPr lang="en-US" sz="3400" dirty="0">
              <a:latin typeface="Rockwell"/>
              <a:cs typeface="Rockwell"/>
            </a:endParaRPr>
          </a:p>
          <a:p>
            <a:pPr marL="0" indent="0" algn="ctr">
              <a:buNone/>
            </a:pPr>
            <a:r>
              <a:rPr lang="en-US" sz="3400" dirty="0" smtClean="0">
                <a:latin typeface="Century Gothic"/>
                <a:cs typeface="Century Gothic"/>
              </a:rPr>
              <a:t>There are a few simple steps.</a:t>
            </a:r>
          </a:p>
          <a:p>
            <a:pPr marL="0" indent="0">
              <a:buNone/>
            </a:pPr>
            <a:endParaRPr lang="en-US" sz="3400" dirty="0"/>
          </a:p>
        </p:txBody>
      </p:sp>
    </p:spTree>
    <p:extLst>
      <p:ext uri="{BB962C8B-B14F-4D97-AF65-F5344CB8AC3E}">
        <p14:creationId xmlns:p14="http://schemas.microsoft.com/office/powerpoint/2010/main" val="39396792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p:cNvSpPr>
          <p:nvPr/>
        </p:nvSpPr>
        <p:spPr bwMode="auto">
          <a:xfrm>
            <a:off x="557214" y="3086100"/>
            <a:ext cx="8586787" cy="114300"/>
          </a:xfrm>
          <a:prstGeom prst="rect">
            <a:avLst/>
          </a:prstGeom>
          <a:noFill/>
          <a:ln w="9525">
            <a:noFill/>
            <a:round/>
            <a:headEnd/>
            <a:tailEnd/>
          </a:ln>
        </p:spPr>
        <p:txBody>
          <a:bodyPr lIns="0" tIns="0" rIns="0" bIns="0">
            <a:prstTxWarp prst="textNoShape">
              <a:avLst/>
            </a:prstTxWarp>
          </a:bodyPr>
          <a:lstStyle/>
          <a:p>
            <a:endParaRPr lang="en-US" sz="2900">
              <a:latin typeface="Rockwell" charset="0"/>
              <a:ea typeface="Rockwell" charset="0"/>
              <a:cs typeface="Rockwell" charset="0"/>
              <a:sym typeface="Gill Sans Light" charset="0"/>
            </a:endParaRPr>
          </a:p>
        </p:txBody>
      </p:sp>
      <p:sp>
        <p:nvSpPr>
          <p:cNvPr id="65539" name="Rectangle 2"/>
          <p:cNvSpPr>
            <a:spLocks/>
          </p:cNvSpPr>
          <p:nvPr/>
        </p:nvSpPr>
        <p:spPr bwMode="auto">
          <a:xfrm>
            <a:off x="604839" y="4000500"/>
            <a:ext cx="8539162" cy="381000"/>
          </a:xfrm>
          <a:prstGeom prst="rect">
            <a:avLst/>
          </a:prstGeom>
          <a:noFill/>
          <a:ln w="9525">
            <a:noFill/>
            <a:round/>
            <a:headEnd/>
            <a:tailEnd/>
          </a:ln>
        </p:spPr>
        <p:txBody>
          <a:bodyPr lIns="0" tIns="0" rIns="0" bIns="0">
            <a:prstTxWarp prst="textNoShape">
              <a:avLst/>
            </a:prstTxWarp>
          </a:bodyPr>
          <a:lstStyle/>
          <a:p>
            <a:endParaRPr lang="en-US" sz="2900">
              <a:latin typeface="Rockwell" charset="0"/>
              <a:ea typeface="Rockwell" charset="0"/>
              <a:cs typeface="Rockwell" charset="0"/>
              <a:sym typeface="Gill Sans Light" charset="0"/>
            </a:endParaRPr>
          </a:p>
        </p:txBody>
      </p:sp>
      <p:sp>
        <p:nvSpPr>
          <p:cNvPr id="65540" name="Rectangle 3"/>
          <p:cNvSpPr>
            <a:spLocks/>
          </p:cNvSpPr>
          <p:nvPr/>
        </p:nvSpPr>
        <p:spPr bwMode="auto">
          <a:xfrm>
            <a:off x="485776" y="4876800"/>
            <a:ext cx="8348663" cy="508000"/>
          </a:xfrm>
          <a:prstGeom prst="rect">
            <a:avLst/>
          </a:prstGeom>
          <a:noFill/>
          <a:ln w="9525">
            <a:noFill/>
            <a:round/>
            <a:headEnd/>
            <a:tailEnd/>
          </a:ln>
        </p:spPr>
        <p:txBody>
          <a:bodyPr lIns="0" tIns="0" rIns="0" bIns="0">
            <a:prstTxWarp prst="textNoShape">
              <a:avLst/>
            </a:prstTxWarp>
          </a:bodyPr>
          <a:lstStyle/>
          <a:p>
            <a:r>
              <a:rPr lang="en-US" sz="2900">
                <a:latin typeface="Rockwell" charset="0"/>
                <a:ea typeface="Rockwell" charset="0"/>
                <a:cs typeface="Rockwell" charset="0"/>
                <a:sym typeface="Gill Sans Light" charset="0"/>
              </a:rPr>
              <a:t>	</a:t>
            </a:r>
          </a:p>
        </p:txBody>
      </p:sp>
      <p:sp>
        <p:nvSpPr>
          <p:cNvPr id="65541" name="Rectangle 4"/>
          <p:cNvSpPr>
            <a:spLocks/>
          </p:cNvSpPr>
          <p:nvPr/>
        </p:nvSpPr>
        <p:spPr bwMode="auto">
          <a:xfrm>
            <a:off x="514350" y="2209800"/>
            <a:ext cx="8305800" cy="762000"/>
          </a:xfrm>
          <a:prstGeom prst="rect">
            <a:avLst/>
          </a:prstGeom>
          <a:noFill/>
          <a:ln w="9525">
            <a:noFill/>
            <a:round/>
            <a:headEnd/>
            <a:tailEnd/>
          </a:ln>
        </p:spPr>
        <p:txBody>
          <a:bodyPr lIns="0" tIns="0" rIns="0" bIns="0">
            <a:prstTxWarp prst="textNoShape">
              <a:avLst/>
            </a:prstTxWarp>
          </a:bodyPr>
          <a:lstStyle/>
          <a:p>
            <a:endParaRPr lang="en-US" sz="2900">
              <a:latin typeface="Rockwell" charset="0"/>
              <a:ea typeface="Rockwell" charset="0"/>
              <a:cs typeface="Rockwell" charset="0"/>
              <a:sym typeface="Gill Sans Light" charset="0"/>
            </a:endParaRPr>
          </a:p>
        </p:txBody>
      </p:sp>
      <p:sp>
        <p:nvSpPr>
          <p:cNvPr id="65542" name="TextBox 6"/>
          <p:cNvSpPr txBox="1">
            <a:spLocks noChangeArrowheads="1"/>
          </p:cNvSpPr>
          <p:nvPr/>
        </p:nvSpPr>
        <p:spPr bwMode="auto">
          <a:xfrm>
            <a:off x="571501" y="762001"/>
            <a:ext cx="8201025" cy="1177552"/>
          </a:xfrm>
          <a:prstGeom prst="rect">
            <a:avLst/>
          </a:prstGeom>
          <a:noFill/>
          <a:ln w="9525">
            <a:noFill/>
            <a:miter lim="800000"/>
            <a:headEnd/>
            <a:tailEnd/>
          </a:ln>
        </p:spPr>
        <p:txBody>
          <a:bodyPr lIns="38405" tIns="19202" rIns="38405" bIns="19202">
            <a:prstTxWarp prst="textNoShape">
              <a:avLst/>
            </a:prstTxWarp>
            <a:spAutoFit/>
          </a:bodyPr>
          <a:lstStyle/>
          <a:p>
            <a:endParaRPr lang="en-US" sz="2800">
              <a:latin typeface="Rockwell" charset="0"/>
              <a:ea typeface="Rockwell" charset="0"/>
              <a:cs typeface="Rockwell" charset="0"/>
            </a:endParaRPr>
          </a:p>
          <a:p>
            <a:endParaRPr lang="en-US" sz="2800">
              <a:latin typeface="Rockwell" charset="0"/>
              <a:ea typeface="Rockwell" charset="0"/>
              <a:cs typeface="Rockwell" charset="0"/>
            </a:endParaRPr>
          </a:p>
          <a:p>
            <a:pPr algn="ctr"/>
            <a:endParaRPr lang="fr-FR">
              <a:latin typeface="Rockwell" charset="0"/>
              <a:ea typeface="Rockwell" charset="0"/>
              <a:cs typeface="Rockwell" charset="0"/>
            </a:endParaRPr>
          </a:p>
        </p:txBody>
      </p:sp>
      <p:sp>
        <p:nvSpPr>
          <p:cNvPr id="2" name="Title 1"/>
          <p:cNvSpPr>
            <a:spLocks noGrp="1"/>
          </p:cNvSpPr>
          <p:nvPr>
            <p:ph type="title"/>
          </p:nvPr>
        </p:nvSpPr>
        <p:spPr/>
        <p:txBody>
          <a:bodyPr>
            <a:normAutofit/>
          </a:bodyPr>
          <a:lstStyle/>
          <a:p>
            <a:r>
              <a:rPr lang="en-US" sz="3600" b="1" dirty="0" smtClean="0">
                <a:solidFill>
                  <a:srgbClr val="156993"/>
                </a:solidFill>
                <a:latin typeface="Century Gothic"/>
                <a:ea typeface="Rockwell" charset="0"/>
                <a:cs typeface="Century Gothic"/>
              </a:rPr>
              <a:t>Rules for Producing Questions</a:t>
            </a:r>
            <a:endParaRPr lang="en-US" sz="3600" b="1" dirty="0">
              <a:solidFill>
                <a:srgbClr val="156993"/>
              </a:solidFill>
              <a:latin typeface="Century Gothic"/>
              <a:ea typeface="Rockwell" charset="0"/>
              <a:cs typeface="Century Gothic"/>
            </a:endParaRPr>
          </a:p>
        </p:txBody>
      </p:sp>
      <p:sp>
        <p:nvSpPr>
          <p:cNvPr id="3" name="Content Placeholder 2"/>
          <p:cNvSpPr>
            <a:spLocks noGrp="1"/>
          </p:cNvSpPr>
          <p:nvPr>
            <p:ph idx="1"/>
          </p:nvPr>
        </p:nvSpPr>
        <p:spPr/>
        <p:txBody>
          <a:bodyPr>
            <a:noAutofit/>
          </a:bodyPr>
          <a:lstStyle/>
          <a:p>
            <a:pPr marL="334963" indent="-334963">
              <a:lnSpc>
                <a:spcPct val="150000"/>
              </a:lnSpc>
              <a:buFont typeface="Gill Sans Light" charset="0"/>
              <a:buAutoNum type="arabicPeriod"/>
            </a:pPr>
            <a:r>
              <a:rPr lang="en-US" sz="2400" dirty="0">
                <a:solidFill>
                  <a:srgbClr val="000000"/>
                </a:solidFill>
                <a:latin typeface="Century Gothic"/>
                <a:ea typeface="Rockwell" charset="0"/>
                <a:cs typeface="Century Gothic"/>
              </a:rPr>
              <a:t>ASK AS </a:t>
            </a:r>
            <a:r>
              <a:rPr lang="en-US" sz="2400" b="1" u="sng" dirty="0">
                <a:solidFill>
                  <a:srgbClr val="000000"/>
                </a:solidFill>
                <a:latin typeface="Century Gothic"/>
                <a:ea typeface="Rockwell" charset="0"/>
                <a:cs typeface="Century Gothic"/>
              </a:rPr>
              <a:t>MANY</a:t>
            </a:r>
            <a:r>
              <a:rPr lang="en-US" sz="2400" dirty="0">
                <a:solidFill>
                  <a:srgbClr val="000000"/>
                </a:solidFill>
                <a:latin typeface="Century Gothic"/>
                <a:ea typeface="Rockwell" charset="0"/>
                <a:cs typeface="Century Gothic"/>
              </a:rPr>
              <a:t> QUESTIONS AS YOU </a:t>
            </a:r>
            <a:r>
              <a:rPr lang="en-US" sz="2400" dirty="0" smtClean="0">
                <a:solidFill>
                  <a:srgbClr val="000000"/>
                </a:solidFill>
                <a:latin typeface="Century Gothic"/>
                <a:ea typeface="Rockwell" charset="0"/>
                <a:cs typeface="Century Gothic"/>
              </a:rPr>
              <a:t>CAN</a:t>
            </a:r>
            <a:endParaRPr lang="en-US" sz="2400" dirty="0">
              <a:solidFill>
                <a:srgbClr val="000000"/>
              </a:solidFill>
              <a:latin typeface="Century Gothic"/>
              <a:ea typeface="Rockwell" charset="0"/>
              <a:cs typeface="Century Gothic"/>
            </a:endParaRPr>
          </a:p>
          <a:p>
            <a:pPr marL="334963" indent="-334963">
              <a:lnSpc>
                <a:spcPct val="150000"/>
              </a:lnSpc>
              <a:buFont typeface="Gill Sans Light" charset="0"/>
              <a:buAutoNum type="arabicPeriod"/>
            </a:pPr>
            <a:r>
              <a:rPr lang="en-US" sz="2400" dirty="0">
                <a:solidFill>
                  <a:srgbClr val="000000"/>
                </a:solidFill>
                <a:latin typeface="Century Gothic"/>
                <a:ea typeface="Rockwell" charset="0"/>
                <a:cs typeface="Century Gothic"/>
              </a:rPr>
              <a:t>DO </a:t>
            </a:r>
            <a:r>
              <a:rPr lang="en-US" sz="2400" b="1" u="sng" dirty="0">
                <a:solidFill>
                  <a:srgbClr val="000000"/>
                </a:solidFill>
                <a:latin typeface="Century Gothic"/>
                <a:ea typeface="Rockwell" charset="0"/>
                <a:cs typeface="Century Gothic"/>
              </a:rPr>
              <a:t>NOT STOP</a:t>
            </a:r>
            <a:r>
              <a:rPr lang="en-US" sz="2400" b="1" dirty="0">
                <a:solidFill>
                  <a:srgbClr val="000000"/>
                </a:solidFill>
                <a:latin typeface="Century Gothic"/>
                <a:ea typeface="Rockwell" charset="0"/>
                <a:cs typeface="Century Gothic"/>
              </a:rPr>
              <a:t> </a:t>
            </a:r>
            <a:r>
              <a:rPr lang="en-US" sz="2400" dirty="0">
                <a:solidFill>
                  <a:srgbClr val="000000"/>
                </a:solidFill>
                <a:latin typeface="Century Gothic"/>
                <a:ea typeface="Rockwell" charset="0"/>
                <a:cs typeface="Century Gothic"/>
              </a:rPr>
              <a:t>TO ANSWER, JUDGE OR </a:t>
            </a:r>
            <a:r>
              <a:rPr lang="en-US" sz="2400" dirty="0" smtClean="0">
                <a:solidFill>
                  <a:srgbClr val="000000"/>
                </a:solidFill>
                <a:latin typeface="Century Gothic"/>
                <a:ea typeface="Rockwell" charset="0"/>
                <a:cs typeface="Century Gothic"/>
              </a:rPr>
              <a:t>DISCUSS</a:t>
            </a:r>
            <a:endParaRPr lang="en-US" sz="2400" dirty="0">
              <a:solidFill>
                <a:srgbClr val="000000"/>
              </a:solidFill>
              <a:latin typeface="Century Gothic"/>
              <a:ea typeface="Rockwell" charset="0"/>
              <a:cs typeface="Century Gothic"/>
            </a:endParaRPr>
          </a:p>
          <a:p>
            <a:pPr marL="334963" indent="-334963">
              <a:lnSpc>
                <a:spcPct val="150000"/>
              </a:lnSpc>
              <a:buFont typeface="Gill Sans Light" charset="0"/>
              <a:buAutoNum type="arabicPeriod"/>
            </a:pPr>
            <a:r>
              <a:rPr lang="en-US" sz="2400" dirty="0">
                <a:solidFill>
                  <a:srgbClr val="000000"/>
                </a:solidFill>
                <a:latin typeface="Century Gothic"/>
                <a:ea typeface="Rockwell" charset="0"/>
                <a:cs typeface="Century Gothic"/>
              </a:rPr>
              <a:t>WRITE DOWN EVERY QUESTION </a:t>
            </a:r>
            <a:r>
              <a:rPr lang="en-US" sz="2400" b="1" u="sng" dirty="0">
                <a:solidFill>
                  <a:srgbClr val="000000"/>
                </a:solidFill>
                <a:latin typeface="Century Gothic"/>
                <a:ea typeface="Rockwell" charset="0"/>
                <a:cs typeface="Century Gothic"/>
              </a:rPr>
              <a:t>EXACTLY</a:t>
            </a:r>
            <a:r>
              <a:rPr lang="en-US" sz="2400" dirty="0">
                <a:solidFill>
                  <a:srgbClr val="000000"/>
                </a:solidFill>
                <a:latin typeface="Century Gothic"/>
                <a:ea typeface="Rockwell" charset="0"/>
                <a:cs typeface="Century Gothic"/>
              </a:rPr>
              <a:t> AS </a:t>
            </a:r>
            <a:r>
              <a:rPr lang="en-US" sz="2400" dirty="0" smtClean="0">
                <a:solidFill>
                  <a:srgbClr val="000000"/>
                </a:solidFill>
                <a:latin typeface="Century Gothic"/>
                <a:ea typeface="Rockwell" charset="0"/>
                <a:cs typeface="Century Gothic"/>
              </a:rPr>
              <a:t>STATED</a:t>
            </a:r>
          </a:p>
          <a:p>
            <a:pPr marL="334963" indent="-334963">
              <a:lnSpc>
                <a:spcPct val="150000"/>
              </a:lnSpc>
              <a:buFont typeface="Gill Sans Light" charset="0"/>
              <a:buAutoNum type="arabicPeriod"/>
            </a:pPr>
            <a:r>
              <a:rPr lang="en-US" sz="2400" b="1" u="sng" dirty="0" smtClean="0">
                <a:solidFill>
                  <a:srgbClr val="000000"/>
                </a:solidFill>
                <a:latin typeface="Century Gothic"/>
                <a:ea typeface="Rockwell" charset="0"/>
                <a:cs typeface="Century Gothic"/>
              </a:rPr>
              <a:t>CHANGE</a:t>
            </a:r>
            <a:r>
              <a:rPr lang="en-US" sz="2400" dirty="0" smtClean="0">
                <a:solidFill>
                  <a:srgbClr val="000000"/>
                </a:solidFill>
                <a:latin typeface="Century Gothic"/>
                <a:ea typeface="Rockwell" charset="0"/>
                <a:cs typeface="Century Gothic"/>
              </a:rPr>
              <a:t> </a:t>
            </a:r>
            <a:r>
              <a:rPr lang="en-US" sz="2400" dirty="0">
                <a:solidFill>
                  <a:srgbClr val="000000"/>
                </a:solidFill>
                <a:latin typeface="Century Gothic"/>
                <a:ea typeface="Rockwell" charset="0"/>
                <a:cs typeface="Century Gothic"/>
              </a:rPr>
              <a:t>ANY STATEMENTS INTO </a:t>
            </a:r>
            <a:r>
              <a:rPr lang="en-US" sz="2400" dirty="0" smtClean="0">
                <a:solidFill>
                  <a:srgbClr val="000000"/>
                </a:solidFill>
                <a:latin typeface="Century Gothic"/>
                <a:ea typeface="Rockwell" charset="0"/>
                <a:cs typeface="Century Gothic"/>
              </a:rPr>
              <a:t>QUESTIONS</a:t>
            </a:r>
          </a:p>
          <a:p>
            <a:pPr marL="0" indent="0">
              <a:buNone/>
            </a:pPr>
            <a:endParaRPr lang="en-US" sz="2400" dirty="0">
              <a:solidFill>
                <a:srgbClr val="000000"/>
              </a:solidFill>
              <a:latin typeface="Century Gothic"/>
              <a:ea typeface="Rockwell" charset="0"/>
              <a:cs typeface="Century Gothic"/>
            </a:endParaRPr>
          </a:p>
          <a:p>
            <a:pPr marL="0" indent="0">
              <a:buNone/>
            </a:pPr>
            <a:r>
              <a:rPr lang="en-US" sz="2400" dirty="0" smtClean="0">
                <a:solidFill>
                  <a:srgbClr val="000000"/>
                </a:solidFill>
                <a:latin typeface="Century Gothic"/>
                <a:ea typeface="Rockwell" charset="0"/>
                <a:cs typeface="Century Gothic"/>
              </a:rPr>
              <a:t>What might be difficult about following these rules?</a:t>
            </a:r>
            <a:endParaRPr lang="en-US" sz="2400" dirty="0">
              <a:solidFill>
                <a:srgbClr val="000000"/>
              </a:solidFill>
              <a:latin typeface="Century Gothic"/>
              <a:ea typeface="Rockwell" charset="0"/>
              <a:cs typeface="Century Gothic"/>
            </a:endParaRPr>
          </a:p>
        </p:txBody>
      </p:sp>
    </p:spTree>
    <p:extLst>
      <p:ext uri="{BB962C8B-B14F-4D97-AF65-F5344CB8AC3E}">
        <p14:creationId xmlns:p14="http://schemas.microsoft.com/office/powerpoint/2010/main" val="278213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idx="1"/>
          </p:nvPr>
        </p:nvSpPr>
        <p:spPr>
          <a:xfrm>
            <a:off x="516362" y="1339322"/>
            <a:ext cx="8112125" cy="5181600"/>
          </a:xfrm>
        </p:spPr>
        <p:txBody>
          <a:bodyPr/>
          <a:lstStyle/>
          <a:p>
            <a:pPr marL="0" indent="0" algn="ctr">
              <a:buFont typeface="Wingdings" panose="05000000000000000000" pitchFamily="2" charset="2"/>
              <a:buNone/>
            </a:pPr>
            <a:endParaRPr lang="en-US" altLang="en-US" i="1" dirty="0" smtClean="0">
              <a:latin typeface="Century Gothic"/>
              <a:cs typeface="Century Gothic"/>
            </a:endParaRPr>
          </a:p>
          <a:p>
            <a:pPr marL="0" indent="0">
              <a:buFont typeface="Wingdings" panose="05000000000000000000" pitchFamily="2" charset="2"/>
              <a:buNone/>
            </a:pPr>
            <a:r>
              <a:rPr lang="en-US" altLang="en-US" b="1" dirty="0" smtClean="0">
                <a:latin typeface="Century Gothic"/>
                <a:cs typeface="Century Gothic"/>
              </a:rPr>
              <a:t>The Right Question Institute </a:t>
            </a:r>
            <a:r>
              <a:rPr lang="en-US" altLang="en-US" dirty="0" smtClean="0">
                <a:solidFill>
                  <a:schemeClr val="tx1"/>
                </a:solidFill>
                <a:latin typeface="Century Gothic"/>
                <a:cs typeface="Century Gothic"/>
              </a:rPr>
              <a:t>offers many of our materials through a Creative Commons License and we encourage you to make use of and/or share this resource. Please reference the Right Question Institute as the source on any materials you use. </a:t>
            </a:r>
          </a:p>
          <a:p>
            <a:pPr marL="0" indent="0">
              <a:buFont typeface="Wingdings" panose="05000000000000000000" pitchFamily="2" charset="2"/>
              <a:buNone/>
            </a:pPr>
            <a:endParaRPr lang="en-US" altLang="en-US" dirty="0" smtClean="0">
              <a:solidFill>
                <a:schemeClr val="tx1"/>
              </a:solidFill>
              <a:latin typeface="Century Gothic"/>
              <a:cs typeface="Century Gothic"/>
            </a:endParaRPr>
          </a:p>
          <a:p>
            <a:pPr marL="0" indent="0">
              <a:buFont typeface="Wingdings" panose="05000000000000000000" pitchFamily="2" charset="2"/>
              <a:buNone/>
            </a:pPr>
            <a:endParaRPr lang="en-US" altLang="en-US" dirty="0">
              <a:latin typeface="Century Gothic"/>
              <a:cs typeface="Century Gothic"/>
            </a:endParaRPr>
          </a:p>
          <a:p>
            <a:pPr marL="0" indent="0">
              <a:buFont typeface="Wingdings" panose="05000000000000000000" pitchFamily="2" charset="2"/>
              <a:buNone/>
            </a:pPr>
            <a:endParaRPr lang="en-US" altLang="en-US" dirty="0" smtClean="0">
              <a:solidFill>
                <a:schemeClr val="tx1"/>
              </a:solidFill>
              <a:latin typeface="Century Gothic"/>
              <a:cs typeface="Century Gothic"/>
            </a:endParaRPr>
          </a:p>
          <a:p>
            <a:pPr marL="0" indent="0" algn="ctr">
              <a:buFont typeface="Wingdings" panose="05000000000000000000" pitchFamily="2" charset="2"/>
              <a:buNone/>
            </a:pPr>
            <a:r>
              <a:rPr lang="en-US" altLang="en-US" dirty="0" smtClean="0">
                <a:solidFill>
                  <a:schemeClr val="tx1"/>
                </a:solidFill>
                <a:latin typeface="Century Gothic"/>
                <a:cs typeface="Century Gothic"/>
              </a:rPr>
              <a:t>Source: </a:t>
            </a:r>
            <a:r>
              <a:rPr lang="en-US" altLang="en-US" u="sng" dirty="0" smtClean="0">
                <a:solidFill>
                  <a:schemeClr val="tx1"/>
                </a:solidFill>
                <a:latin typeface="Century Gothic"/>
                <a:cs typeface="Century Gothic"/>
                <a:hlinkClick r:id="rId3"/>
              </a:rPr>
              <a:t>www.rightquestion.org</a:t>
            </a:r>
            <a:endParaRPr lang="en-US" altLang="en-US" u="sng" dirty="0">
              <a:latin typeface="Century Gothic"/>
              <a:cs typeface="Century Gothic"/>
            </a:endParaRPr>
          </a:p>
          <a:p>
            <a:pPr marL="0" indent="0" algn="ctr">
              <a:buFont typeface="Wingdings" panose="05000000000000000000" pitchFamily="2" charset="2"/>
              <a:buNone/>
            </a:pPr>
            <a:endParaRPr lang="en-US" altLang="en-US" sz="2400" u="sng" dirty="0" smtClean="0">
              <a:solidFill>
                <a:schemeClr val="tx1"/>
              </a:solidFill>
              <a:latin typeface="Century Gothic"/>
              <a:cs typeface="Century Gothic"/>
            </a:endParaRPr>
          </a:p>
          <a:p>
            <a:pPr marL="0" indent="0">
              <a:buNone/>
            </a:pPr>
            <a:r>
              <a:rPr lang="en-US" altLang="en-US" sz="1900" dirty="0">
                <a:latin typeface="Century Gothic"/>
                <a:cs typeface="Century Gothic"/>
              </a:rPr>
              <a:t>The Right Question Institute would like to thank the Hummingbird Fund, the Whitman Institute, and our Board of Directors for the financial support that makes it possible to share these resources</a:t>
            </a:r>
            <a:r>
              <a:rPr lang="en-US" altLang="en-US" sz="1900" dirty="0" smtClean="0">
                <a:latin typeface="Century Gothic"/>
                <a:cs typeface="Century Gothic"/>
              </a:rPr>
              <a:t>.</a:t>
            </a:r>
            <a:endParaRPr lang="en-US" altLang="en-US" sz="1900" dirty="0" smtClean="0">
              <a:solidFill>
                <a:schemeClr val="tx1"/>
              </a:solidFill>
              <a:latin typeface="Century Gothic"/>
              <a:cs typeface="Century Gothic"/>
            </a:endParaRPr>
          </a:p>
          <a:p>
            <a:pPr marL="0" indent="0" algn="ctr">
              <a:buFont typeface="Wingdings" panose="05000000000000000000" pitchFamily="2" charset="2"/>
              <a:buNone/>
            </a:pPr>
            <a:endParaRPr lang="en-US" altLang="en-US" sz="2400" u="sng" dirty="0" smtClean="0">
              <a:solidFill>
                <a:schemeClr val="tx1"/>
              </a:solidFill>
              <a:latin typeface="Century Gothic"/>
              <a:cs typeface="Century Gothic"/>
            </a:endParaRPr>
          </a:p>
        </p:txBody>
      </p:sp>
      <p:pic>
        <p:nvPicPr>
          <p:cNvPr id="26627" name="P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528" y="3380592"/>
            <a:ext cx="3083474" cy="72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704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556148"/>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Rockwell" charset="0"/>
              <a:ea typeface="Rockwell" charset="0"/>
              <a:cs typeface="Rockwell" charset="0"/>
            </a:endParaRPr>
          </a:p>
        </p:txBody>
      </p:sp>
      <p:sp>
        <p:nvSpPr>
          <p:cNvPr id="2" name="Title 1"/>
          <p:cNvSpPr>
            <a:spLocks noGrp="1"/>
          </p:cNvSpPr>
          <p:nvPr>
            <p:ph type="title"/>
          </p:nvPr>
        </p:nvSpPr>
        <p:spPr/>
        <p:txBody>
          <a:bodyPr>
            <a:normAutofit/>
          </a:bodyPr>
          <a:lstStyle/>
          <a:p>
            <a:r>
              <a:rPr lang="en-US" sz="3600" b="1" dirty="0" smtClean="0">
                <a:solidFill>
                  <a:srgbClr val="156993"/>
                </a:solidFill>
                <a:latin typeface="Century Gothic"/>
                <a:ea typeface="Rockwell" charset="0"/>
                <a:cs typeface="Century Gothic"/>
              </a:rPr>
              <a:t>Question Focus</a:t>
            </a:r>
            <a:endParaRPr lang="en-US" sz="3600" b="1" dirty="0">
              <a:solidFill>
                <a:srgbClr val="156993"/>
              </a:solidFill>
              <a:latin typeface="Century Gothic"/>
              <a:ea typeface="Rockwell" charset="0"/>
              <a:cs typeface="Century Gothic"/>
            </a:endParaRPr>
          </a:p>
        </p:txBody>
      </p:sp>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tabLst>
                <a:tab pos="1611313"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Rockwell" charset="0"/>
              <a:ea typeface="Rockwell" charset="0"/>
              <a:cs typeface="Rockwell" charset="0"/>
            </a:endParaRPr>
          </a:p>
        </p:txBody>
      </p:sp>
      <p:sp>
        <p:nvSpPr>
          <p:cNvPr id="11" name="Content Placeholder 2"/>
          <p:cNvSpPr txBox="1">
            <a:spLocks/>
          </p:cNvSpPr>
          <p:nvPr/>
        </p:nvSpPr>
        <p:spPr>
          <a:xfrm>
            <a:off x="862068" y="2036614"/>
            <a:ext cx="7464610" cy="32102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3400" dirty="0">
                <a:solidFill>
                  <a:schemeClr val="tx1"/>
                </a:solidFill>
                <a:latin typeface="Century Gothic"/>
                <a:cs typeface="Century Gothic"/>
              </a:rPr>
              <a:t>There is an election in November. The winners will be making decisions about services that are important to you. </a:t>
            </a:r>
          </a:p>
          <a:p>
            <a:pPr marL="0" indent="0">
              <a:buNone/>
            </a:pPr>
            <a:r>
              <a:rPr lang="en-US" sz="3400" dirty="0">
                <a:solidFill>
                  <a:srgbClr val="156993"/>
                </a:solidFill>
                <a:latin typeface="Century Gothic"/>
                <a:cs typeface="Century Gothic"/>
              </a:rPr>
              <a:t>What questions do you have?</a:t>
            </a:r>
          </a:p>
        </p:txBody>
      </p:sp>
    </p:spTree>
    <p:extLst>
      <p:ext uri="{BB962C8B-B14F-4D97-AF65-F5344CB8AC3E}">
        <p14:creationId xmlns:p14="http://schemas.microsoft.com/office/powerpoint/2010/main" val="126685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Rockwell" charset="0"/>
              <a:ea typeface="Rockwell" charset="0"/>
              <a:cs typeface="Rockwell" charset="0"/>
            </a:endParaRPr>
          </a:p>
        </p:txBody>
      </p:sp>
      <p:sp>
        <p:nvSpPr>
          <p:cNvPr id="2" name="Title 1"/>
          <p:cNvSpPr>
            <a:spLocks noGrp="1"/>
          </p:cNvSpPr>
          <p:nvPr>
            <p:ph type="title" idx="4294967295"/>
          </p:nvPr>
        </p:nvSpPr>
        <p:spPr>
          <a:xfrm>
            <a:off x="725130" y="1200735"/>
            <a:ext cx="7728121" cy="1325563"/>
          </a:xfrm>
        </p:spPr>
        <p:txBody>
          <a:bodyPr anchor="t">
            <a:noAutofit/>
          </a:bodyPr>
          <a:lstStyle/>
          <a:p>
            <a:pPr algn="ctr"/>
            <a:r>
              <a:rPr lang="en-US" sz="2800" b="1" dirty="0" smtClean="0">
                <a:solidFill>
                  <a:srgbClr val="156993"/>
                </a:solidFill>
                <a:latin typeface="Century Gothic"/>
                <a:ea typeface="Rockwell" charset="0"/>
                <a:cs typeface="Century Gothic"/>
              </a:rPr>
              <a:t>There is an election in November. The winners will be making decisions about services that are important to you.  </a:t>
            </a:r>
            <a:endParaRPr lang="en-US" sz="2800" b="1" dirty="0">
              <a:solidFill>
                <a:srgbClr val="156993"/>
              </a:solidFill>
              <a:latin typeface="Century Gothic"/>
              <a:ea typeface="Rockwell" charset="0"/>
              <a:cs typeface="Century Gothic"/>
            </a:endParaRPr>
          </a:p>
        </p:txBody>
      </p:sp>
      <p:sp>
        <p:nvSpPr>
          <p:cNvPr id="3" name="Content Placeholder 2"/>
          <p:cNvSpPr>
            <a:spLocks noGrp="1"/>
          </p:cNvSpPr>
          <p:nvPr>
            <p:ph idx="4294967295"/>
          </p:nvPr>
        </p:nvSpPr>
        <p:spPr>
          <a:xfrm>
            <a:off x="725128" y="2705591"/>
            <a:ext cx="7836165" cy="4351338"/>
          </a:xfrm>
        </p:spPr>
        <p:txBody>
          <a:bodyPr>
            <a:normAutofit/>
          </a:bodyPr>
          <a:lstStyle/>
          <a:p>
            <a:pPr>
              <a:defRPr/>
            </a:pPr>
            <a:r>
              <a:rPr lang="en-US" sz="3000" dirty="0" smtClean="0">
                <a:latin typeface="Century Gothic"/>
                <a:ea typeface="Rockwell" charset="0"/>
                <a:cs typeface="Century Gothic"/>
              </a:rPr>
              <a:t>Ask questions.</a:t>
            </a:r>
          </a:p>
          <a:p>
            <a:pPr marL="0" indent="0">
              <a:buNone/>
              <a:defRPr/>
            </a:pPr>
            <a:endParaRPr lang="en-US" sz="2000" dirty="0" smtClean="0">
              <a:latin typeface="Century Gothic"/>
              <a:ea typeface="Rockwell" charset="0"/>
              <a:cs typeface="Century Gothic"/>
            </a:endParaRPr>
          </a:p>
          <a:p>
            <a:pPr>
              <a:defRPr/>
            </a:pPr>
            <a:r>
              <a:rPr lang="en-US" sz="3000" dirty="0" smtClean="0">
                <a:latin typeface="Century Gothic"/>
                <a:ea typeface="Rockwell" charset="0"/>
                <a:cs typeface="Century Gothic"/>
              </a:rPr>
              <a:t>Follow </a:t>
            </a:r>
            <a:r>
              <a:rPr lang="en-US" sz="3000" dirty="0">
                <a:latin typeface="Century Gothic"/>
                <a:ea typeface="Rockwell" charset="0"/>
                <a:cs typeface="Century Gothic"/>
              </a:rPr>
              <a:t>the </a:t>
            </a:r>
            <a:r>
              <a:rPr lang="en-US" sz="3000" dirty="0" smtClean="0">
                <a:latin typeface="Century Gothic"/>
                <a:ea typeface="Rockwell" charset="0"/>
                <a:cs typeface="Century Gothic"/>
              </a:rPr>
              <a:t>rules.</a:t>
            </a:r>
            <a:endParaRPr lang="en-US" sz="3000" dirty="0">
              <a:latin typeface="Century Gothic"/>
              <a:ea typeface="Rockwell" charset="0"/>
              <a:cs typeface="Century Gothic"/>
            </a:endParaRPr>
          </a:p>
          <a:p>
            <a:pPr lvl="3">
              <a:buClr>
                <a:schemeClr val="accent1"/>
              </a:buClr>
            </a:pPr>
            <a:r>
              <a:rPr lang="en-US" sz="2600" dirty="0">
                <a:latin typeface="Century Gothic"/>
                <a:ea typeface="Rockwell" charset="0"/>
                <a:cs typeface="Century Gothic"/>
              </a:rPr>
              <a:t>Ask as many questions as you can.</a:t>
            </a:r>
          </a:p>
          <a:p>
            <a:pPr lvl="3">
              <a:buClr>
                <a:schemeClr val="accent1"/>
              </a:buClr>
            </a:pPr>
            <a:r>
              <a:rPr lang="en-US" sz="2600" dirty="0" smtClean="0">
                <a:latin typeface="Century Gothic"/>
                <a:ea typeface="Rockwell" charset="0"/>
                <a:cs typeface="Century Gothic"/>
              </a:rPr>
              <a:t>Do </a:t>
            </a:r>
            <a:r>
              <a:rPr lang="en-US" sz="2600" dirty="0">
                <a:latin typeface="Century Gothic"/>
                <a:ea typeface="Rockwell" charset="0"/>
                <a:cs typeface="Century Gothic"/>
              </a:rPr>
              <a:t>not stop to answer, judge, or discuss.</a:t>
            </a:r>
          </a:p>
          <a:p>
            <a:pPr lvl="3">
              <a:buClr>
                <a:schemeClr val="accent1"/>
              </a:buClr>
            </a:pPr>
            <a:r>
              <a:rPr lang="en-US" sz="2600" dirty="0" smtClean="0">
                <a:latin typeface="Century Gothic"/>
                <a:ea typeface="Rockwell" charset="0"/>
                <a:cs typeface="Century Gothic"/>
              </a:rPr>
              <a:t>Write </a:t>
            </a:r>
            <a:r>
              <a:rPr lang="en-US" sz="2600" dirty="0">
                <a:latin typeface="Century Gothic"/>
                <a:ea typeface="Rockwell" charset="0"/>
                <a:cs typeface="Century Gothic"/>
              </a:rPr>
              <a:t>down every question exactly as it </a:t>
            </a:r>
            <a:r>
              <a:rPr lang="en-US" sz="2600" dirty="0" smtClean="0">
                <a:latin typeface="Century Gothic"/>
                <a:ea typeface="Rockwell" charset="0"/>
                <a:cs typeface="Century Gothic"/>
              </a:rPr>
              <a:t>comes to mind</a:t>
            </a:r>
            <a:endParaRPr lang="en-US" sz="2600" dirty="0">
              <a:latin typeface="Century Gothic"/>
              <a:ea typeface="Rockwell" charset="0"/>
              <a:cs typeface="Century Gothic"/>
            </a:endParaRPr>
          </a:p>
          <a:p>
            <a:pPr lvl="3">
              <a:buClr>
                <a:schemeClr val="accent1"/>
              </a:buClr>
            </a:pPr>
            <a:r>
              <a:rPr lang="en-US" sz="2600" dirty="0" smtClean="0">
                <a:latin typeface="Century Gothic"/>
                <a:ea typeface="Rockwell" charset="0"/>
                <a:cs typeface="Century Gothic"/>
              </a:rPr>
              <a:t>Change </a:t>
            </a:r>
            <a:r>
              <a:rPr lang="en-US" sz="2600" dirty="0">
                <a:latin typeface="Century Gothic"/>
                <a:ea typeface="Rockwell" charset="0"/>
                <a:cs typeface="Century Gothic"/>
              </a:rPr>
              <a:t>any statements into questions</a:t>
            </a:r>
            <a:r>
              <a:rPr lang="en-US" sz="2600" dirty="0" smtClean="0">
                <a:latin typeface="Century Gothic"/>
                <a:ea typeface="Rockwell" charset="0"/>
                <a:cs typeface="Century Gothic"/>
              </a:rPr>
              <a:t>.</a:t>
            </a:r>
            <a:endParaRPr lang="en-US" sz="2600" dirty="0">
              <a:solidFill>
                <a:srgbClr val="000000"/>
              </a:solidFill>
              <a:latin typeface="Century Gothic"/>
              <a:ea typeface="Rockwell" charset="0"/>
              <a:cs typeface="Century Gothic"/>
            </a:endParaRPr>
          </a:p>
        </p:txBody>
      </p:sp>
      <p:sp>
        <p:nvSpPr>
          <p:cNvPr id="6" name="TextBox 5"/>
          <p:cNvSpPr txBox="1"/>
          <p:nvPr/>
        </p:nvSpPr>
        <p:spPr>
          <a:xfrm>
            <a:off x="1531172" y="451067"/>
            <a:ext cx="5731697" cy="379846"/>
          </a:xfrm>
          <a:prstGeom prst="rect">
            <a:avLst/>
          </a:prstGeom>
          <a:noFill/>
        </p:spPr>
        <p:txBody>
          <a:bodyPr wrap="square" rtlCol="0">
            <a:spAutoFit/>
          </a:bodyPr>
          <a:lstStyle/>
          <a:p>
            <a:endParaRPr lang="en-US" dirty="0">
              <a:latin typeface="Rockwell" charset="0"/>
              <a:ea typeface="Rockwell" charset="0"/>
              <a:cs typeface="Rockwell" charset="0"/>
            </a:endParaRPr>
          </a:p>
        </p:txBody>
      </p:sp>
      <p:sp>
        <p:nvSpPr>
          <p:cNvPr id="9" name="Content Placeholder 2"/>
          <p:cNvSpPr txBox="1">
            <a:spLocks/>
          </p:cNvSpPr>
          <p:nvPr/>
        </p:nvSpPr>
        <p:spPr>
          <a:xfrm>
            <a:off x="725130" y="451067"/>
            <a:ext cx="8013700" cy="316150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3600" dirty="0">
              <a:solidFill>
                <a:srgbClr val="000000"/>
              </a:solidFill>
              <a:latin typeface="Rockwell" charset="0"/>
              <a:ea typeface="Rockwell" charset="0"/>
              <a:cs typeface="Rockwell" charset="0"/>
            </a:endParaRPr>
          </a:p>
        </p:txBody>
      </p:sp>
      <p:sp>
        <p:nvSpPr>
          <p:cNvPr id="4" name="Rectangle 3"/>
          <p:cNvSpPr/>
          <p:nvPr/>
        </p:nvSpPr>
        <p:spPr>
          <a:xfrm rot="4278620">
            <a:off x="763468" y="80978"/>
            <a:ext cx="615553" cy="1499870"/>
          </a:xfrm>
          <a:prstGeom prst="rect">
            <a:avLst/>
          </a:prstGeom>
        </p:spPr>
        <p:txBody>
          <a:bodyPr vert="vert270" wrap="none">
            <a:spAutoFit/>
          </a:bodyPr>
          <a:lstStyle/>
          <a:p>
            <a:r>
              <a:rPr lang="en-US" sz="2800" b="1" dirty="0" err="1" smtClean="0">
                <a:latin typeface="Century Gothic"/>
                <a:ea typeface="Rockwell" charset="0"/>
                <a:cs typeface="Century Gothic"/>
              </a:rPr>
              <a:t>QFocus</a:t>
            </a:r>
            <a:r>
              <a:rPr lang="en-US" sz="2800" b="1" dirty="0">
                <a:latin typeface="Century Gothic"/>
                <a:ea typeface="Rockwell" charset="0"/>
                <a:cs typeface="Century Gothic"/>
              </a:rPr>
              <a:t>:</a:t>
            </a:r>
            <a:endParaRPr lang="en-US" sz="2800" dirty="0">
              <a:latin typeface="Century Gothic"/>
              <a:ea typeface="Rockwell" charset="0"/>
              <a:cs typeface="Century Gothic"/>
            </a:endParaRPr>
          </a:p>
        </p:txBody>
      </p:sp>
    </p:spTree>
    <p:extLst>
      <p:ext uri="{BB962C8B-B14F-4D97-AF65-F5344CB8AC3E}">
        <p14:creationId xmlns:p14="http://schemas.microsoft.com/office/powerpoint/2010/main" val="83341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nodePh="1">
                                  <p:stCondLst>
                                    <p:cond delay="0"/>
                                  </p:stCondLst>
                                  <p:endCondLst>
                                    <p:cond evt="begin" delay="0">
                                      <p:tn val="5"/>
                                    </p:cond>
                                  </p:endCondLst>
                                  <p:childTnLst>
                                    <p:animMotion origin="layout" path="M -2.77778E-7 0 L -2.77778E-7 -0.34074 " pathEditMode="relative" ptsTypes="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14" y="365126"/>
            <a:ext cx="8515350" cy="1325563"/>
          </a:xfrm>
        </p:spPr>
        <p:txBody>
          <a:bodyPr>
            <a:normAutofit/>
          </a:bodyPr>
          <a:lstStyle/>
          <a:p>
            <a:r>
              <a:rPr lang="en-US" sz="3600" b="1" dirty="0" smtClean="0">
                <a:solidFill>
                  <a:srgbClr val="156993"/>
                </a:solidFill>
                <a:latin typeface="Century Gothic"/>
                <a:cs typeface="Century Gothic"/>
              </a:rPr>
              <a:t>Categorizing Questions:</a:t>
            </a:r>
            <a:r>
              <a:rPr lang="en-US" sz="3600" b="1" dirty="0">
                <a:solidFill>
                  <a:srgbClr val="156993"/>
                </a:solidFill>
                <a:latin typeface="Century Gothic"/>
                <a:cs typeface="Century Gothic"/>
              </a:rPr>
              <a:t> </a:t>
            </a:r>
            <a:r>
              <a:rPr lang="en-US" sz="3400" b="1" spc="0" dirty="0" smtClean="0">
                <a:solidFill>
                  <a:srgbClr val="156993"/>
                </a:solidFill>
                <a:latin typeface="Century Gothic"/>
                <a:cs typeface="Century Gothic"/>
              </a:rPr>
              <a:t>Closed/Open</a:t>
            </a:r>
            <a:endParaRPr lang="en-US" sz="3400" b="1" spc="0" dirty="0">
              <a:solidFill>
                <a:srgbClr val="156993"/>
              </a:solidFill>
              <a:latin typeface="Century Gothic"/>
              <a:cs typeface="Century Gothic"/>
            </a:endParaRPr>
          </a:p>
        </p:txBody>
      </p:sp>
      <p:sp>
        <p:nvSpPr>
          <p:cNvPr id="3" name="Content Placeholder 2"/>
          <p:cNvSpPr>
            <a:spLocks noGrp="1"/>
          </p:cNvSpPr>
          <p:nvPr>
            <p:ph idx="1"/>
          </p:nvPr>
        </p:nvSpPr>
        <p:spPr/>
        <p:txBody>
          <a:bodyPr>
            <a:normAutofit/>
          </a:bodyPr>
          <a:lstStyle/>
          <a:p>
            <a:pPr lvl="1">
              <a:lnSpc>
                <a:spcPct val="90000"/>
              </a:lnSpc>
            </a:pPr>
            <a:r>
              <a:rPr lang="en-US" altLang="en-US" sz="2800" b="1" dirty="0" smtClean="0">
                <a:latin typeface="Century Gothic"/>
                <a:cs typeface="Century Gothic"/>
              </a:rPr>
              <a:t>Closed</a:t>
            </a:r>
            <a:r>
              <a:rPr lang="en-US" altLang="en-US" sz="2800" b="1" dirty="0">
                <a:latin typeface="Century Gothic"/>
                <a:cs typeface="Century Gothic"/>
              </a:rPr>
              <a:t>-ended </a:t>
            </a:r>
            <a:r>
              <a:rPr lang="en-US" altLang="en-US" sz="2800" dirty="0">
                <a:latin typeface="Century Gothic"/>
                <a:cs typeface="Century Gothic"/>
              </a:rPr>
              <a:t>questions can be answered with a “yes” </a:t>
            </a:r>
            <a:r>
              <a:rPr lang="en-US" altLang="en-US" sz="2800" dirty="0" smtClean="0">
                <a:latin typeface="Century Gothic"/>
                <a:cs typeface="Century Gothic"/>
              </a:rPr>
              <a:t>or </a:t>
            </a:r>
            <a:r>
              <a:rPr lang="en-US" altLang="en-US" sz="2800" dirty="0">
                <a:latin typeface="Century Gothic"/>
                <a:cs typeface="Century Gothic"/>
              </a:rPr>
              <a:t>“no” or with a </a:t>
            </a:r>
            <a:r>
              <a:rPr lang="en-US" altLang="en-US" sz="2800" b="1" dirty="0">
                <a:latin typeface="Century Gothic"/>
                <a:cs typeface="Century Gothic"/>
              </a:rPr>
              <a:t>one-word </a:t>
            </a:r>
            <a:r>
              <a:rPr lang="en-US" altLang="en-US" sz="2800" dirty="0">
                <a:latin typeface="Century Gothic"/>
                <a:cs typeface="Century Gothic"/>
              </a:rPr>
              <a:t>answer.</a:t>
            </a:r>
          </a:p>
          <a:p>
            <a:pPr lvl="1">
              <a:lnSpc>
                <a:spcPct val="90000"/>
              </a:lnSpc>
              <a:spcBef>
                <a:spcPts val="1800"/>
              </a:spcBef>
            </a:pPr>
            <a:r>
              <a:rPr lang="en-US" altLang="en-US" sz="2800" b="1" dirty="0">
                <a:latin typeface="Century Gothic"/>
                <a:cs typeface="Century Gothic"/>
              </a:rPr>
              <a:t>Open-ended</a:t>
            </a:r>
            <a:r>
              <a:rPr lang="en-US" altLang="en-US" sz="2800" dirty="0">
                <a:latin typeface="Century Gothic"/>
                <a:cs typeface="Century Gothic"/>
              </a:rPr>
              <a:t> questions </a:t>
            </a:r>
            <a:r>
              <a:rPr lang="en-US" altLang="en-US" sz="2800" dirty="0" smtClean="0">
                <a:latin typeface="Century Gothic"/>
                <a:cs typeface="Century Gothic"/>
              </a:rPr>
              <a:t>require </a:t>
            </a:r>
            <a:r>
              <a:rPr lang="en-US" altLang="en-US" sz="2800" dirty="0">
                <a:latin typeface="Century Gothic"/>
                <a:cs typeface="Century Gothic"/>
              </a:rPr>
              <a:t>more </a:t>
            </a:r>
            <a:r>
              <a:rPr lang="en-US" altLang="en-US" sz="2800" b="1" dirty="0">
                <a:latin typeface="Century Gothic"/>
                <a:cs typeface="Century Gothic"/>
              </a:rPr>
              <a:t>explanation</a:t>
            </a:r>
            <a:r>
              <a:rPr lang="en-US" altLang="en-US" sz="2800" dirty="0">
                <a:latin typeface="Century Gothic"/>
                <a:cs typeface="Century Gothic"/>
              </a:rPr>
              <a:t>. </a:t>
            </a:r>
          </a:p>
          <a:p>
            <a:pPr marL="0" indent="0">
              <a:lnSpc>
                <a:spcPct val="90000"/>
              </a:lnSpc>
              <a:spcBef>
                <a:spcPct val="0"/>
              </a:spcBef>
              <a:buNone/>
            </a:pPr>
            <a:endParaRPr lang="en-US" altLang="en-US" sz="2800" dirty="0">
              <a:latin typeface="Century Gothic"/>
              <a:cs typeface="Century Gothic"/>
            </a:endParaRPr>
          </a:p>
          <a:p>
            <a:pPr marL="0" indent="0">
              <a:lnSpc>
                <a:spcPct val="90000"/>
              </a:lnSpc>
              <a:spcBef>
                <a:spcPct val="0"/>
              </a:spcBef>
              <a:buNone/>
            </a:pPr>
            <a:r>
              <a:rPr lang="en-US" altLang="en-US" sz="2800" dirty="0" smtClean="0">
                <a:latin typeface="Century Gothic"/>
                <a:cs typeface="Century Gothic"/>
              </a:rPr>
              <a:t>Identify </a:t>
            </a:r>
            <a:r>
              <a:rPr lang="en-US" altLang="en-US" sz="2800" dirty="0">
                <a:latin typeface="Century Gothic"/>
                <a:cs typeface="Century Gothic"/>
              </a:rPr>
              <a:t>your questions as closed-ended or open-ended by </a:t>
            </a:r>
            <a:r>
              <a:rPr lang="en-US" altLang="en-US" sz="2800" b="1" dirty="0">
                <a:latin typeface="Century Gothic"/>
                <a:cs typeface="Century Gothic"/>
              </a:rPr>
              <a:t>marking them </a:t>
            </a:r>
            <a:r>
              <a:rPr lang="en-US" altLang="en-US" sz="2800" dirty="0">
                <a:latin typeface="Century Gothic"/>
                <a:cs typeface="Century Gothic"/>
              </a:rPr>
              <a:t>with a </a:t>
            </a:r>
            <a:r>
              <a:rPr lang="en-US" altLang="en-US" sz="2800" b="1" dirty="0">
                <a:latin typeface="Century Gothic"/>
                <a:cs typeface="Century Gothic"/>
              </a:rPr>
              <a:t>“C”</a:t>
            </a:r>
            <a:r>
              <a:rPr lang="en-US" altLang="ja-JP" sz="2800" dirty="0">
                <a:latin typeface="Century Gothic"/>
                <a:cs typeface="Century Gothic"/>
              </a:rPr>
              <a:t> or an </a:t>
            </a:r>
            <a:r>
              <a:rPr lang="en-US" altLang="en-US" sz="2800" b="1" dirty="0">
                <a:latin typeface="Century Gothic"/>
                <a:cs typeface="Century Gothic"/>
              </a:rPr>
              <a:t>“</a:t>
            </a:r>
            <a:r>
              <a:rPr lang="en-US" altLang="ja-JP" sz="2800" b="1" dirty="0">
                <a:latin typeface="Century Gothic"/>
                <a:cs typeface="Century Gothic"/>
              </a:rPr>
              <a:t>O.</a:t>
            </a:r>
            <a:r>
              <a:rPr lang="en-US" altLang="en-US" sz="2800" b="1" dirty="0">
                <a:latin typeface="Century Gothic"/>
                <a:cs typeface="Century Gothic"/>
              </a:rPr>
              <a:t>”</a:t>
            </a:r>
            <a:endParaRPr lang="en-US" altLang="en-US" sz="2800" dirty="0">
              <a:latin typeface="Century Gothic"/>
              <a:cs typeface="Century Gothic"/>
            </a:endParaRPr>
          </a:p>
          <a:p>
            <a:endParaRPr lang="en-US" sz="2400" dirty="0">
              <a:latin typeface="Century Gothic"/>
              <a:cs typeface="Century Gothic"/>
            </a:endParaRPr>
          </a:p>
        </p:txBody>
      </p:sp>
    </p:spTree>
    <p:extLst>
      <p:ext uri="{BB962C8B-B14F-4D97-AF65-F5344CB8AC3E}">
        <p14:creationId xmlns:p14="http://schemas.microsoft.com/office/powerpoint/2010/main" val="33128557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78119" y="365126"/>
            <a:ext cx="8292352" cy="1325563"/>
          </a:xfrm>
        </p:spPr>
        <p:txBody>
          <a:bodyPr>
            <a:normAutofit/>
          </a:bodyPr>
          <a:lstStyle/>
          <a:p>
            <a:r>
              <a:rPr lang="en-US" sz="3600" b="1" dirty="0" smtClean="0">
                <a:solidFill>
                  <a:srgbClr val="156993"/>
                </a:solidFill>
                <a:latin typeface="Century Gothic"/>
                <a:cs typeface="Century Gothic"/>
              </a:rPr>
              <a:t>Closed- and Open-Ended </a:t>
            </a:r>
            <a:r>
              <a:rPr lang="en-US" sz="3600" b="1" dirty="0">
                <a:solidFill>
                  <a:srgbClr val="156993"/>
                </a:solidFill>
                <a:latin typeface="Century Gothic"/>
                <a:cs typeface="Century Gothic"/>
              </a:rPr>
              <a:t>Q</a:t>
            </a:r>
            <a:r>
              <a:rPr lang="en-US" sz="3600" b="1" dirty="0" smtClean="0">
                <a:solidFill>
                  <a:srgbClr val="156993"/>
                </a:solidFill>
                <a:latin typeface="Century Gothic"/>
                <a:cs typeface="Century Gothic"/>
              </a:rPr>
              <a:t>uestions</a:t>
            </a:r>
            <a:endParaRPr lang="en-US" sz="3600" b="1" dirty="0">
              <a:solidFill>
                <a:srgbClr val="156993"/>
              </a:solidFill>
              <a:latin typeface="Century Gothic"/>
              <a:cs typeface="Century Gothic"/>
            </a:endParaRPr>
          </a:p>
        </p:txBody>
      </p:sp>
      <p:grpSp>
        <p:nvGrpSpPr>
          <p:cNvPr id="10" name="Group 9"/>
          <p:cNvGrpSpPr/>
          <p:nvPr/>
        </p:nvGrpSpPr>
        <p:grpSpPr>
          <a:xfrm>
            <a:off x="1448297" y="2709350"/>
            <a:ext cx="6264100" cy="782027"/>
            <a:chOff x="-179611" y="0"/>
            <a:chExt cx="6264100" cy="782027"/>
          </a:xfrm>
        </p:grpSpPr>
        <p:sp>
          <p:nvSpPr>
            <p:cNvPr id="18" name="Rectangle 17"/>
            <p:cNvSpPr/>
            <p:nvPr/>
          </p:nvSpPr>
          <p:spPr>
            <a:xfrm>
              <a:off x="0" y="0"/>
              <a:ext cx="5888182" cy="7641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19" name="TextBox 18"/>
            <p:cNvSpPr txBox="1"/>
            <p:nvPr/>
          </p:nvSpPr>
          <p:spPr>
            <a:xfrm>
              <a:off x="-179611" y="17888"/>
              <a:ext cx="6264100" cy="76413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dirty="0" smtClean="0">
                  <a:solidFill>
                    <a:srgbClr val="156993"/>
                  </a:solidFill>
                  <a:latin typeface="Century Gothic"/>
                  <a:cs typeface="Century Gothic"/>
                </a:rPr>
                <a:t>Closed</a:t>
              </a:r>
              <a:r>
                <a:rPr lang="en-US" sz="3600" b="0" kern="1200" dirty="0" smtClean="0">
                  <a:solidFill>
                    <a:srgbClr val="156993"/>
                  </a:solidFill>
                  <a:latin typeface="Century Gothic"/>
                  <a:cs typeface="Century Gothic"/>
                </a:rPr>
                <a:t>-ended questions</a:t>
              </a:r>
              <a:endParaRPr lang="en-US" sz="3600" b="0" kern="1200" dirty="0">
                <a:solidFill>
                  <a:srgbClr val="156993"/>
                </a:solidFill>
                <a:latin typeface="Century Gothic"/>
                <a:cs typeface="Century Gothic"/>
              </a:endParaRPr>
            </a:p>
          </p:txBody>
        </p:sp>
      </p:grpSp>
      <p:grpSp>
        <p:nvGrpSpPr>
          <p:cNvPr id="11" name="Group 10"/>
          <p:cNvGrpSpPr/>
          <p:nvPr/>
        </p:nvGrpSpPr>
        <p:grpSpPr>
          <a:xfrm>
            <a:off x="1627908" y="3473489"/>
            <a:ext cx="2944090" cy="1604693"/>
            <a:chOff x="0" y="764139"/>
            <a:chExt cx="2944090" cy="1604693"/>
          </a:xfrm>
        </p:grpSpPr>
        <p:sp>
          <p:nvSpPr>
            <p:cNvPr id="16" name="Rectangle 15"/>
            <p:cNvSpPr/>
            <p:nvPr/>
          </p:nvSpPr>
          <p:spPr>
            <a:xfrm>
              <a:off x="0" y="764139"/>
              <a:ext cx="2944090" cy="160469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sp>
        <p:sp>
          <p:nvSpPr>
            <p:cNvPr id="17" name="TextBox 16"/>
            <p:cNvSpPr txBox="1"/>
            <p:nvPr/>
          </p:nvSpPr>
          <p:spPr>
            <a:xfrm>
              <a:off x="0"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800" b="1" kern="1200" dirty="0" smtClean="0">
                  <a:latin typeface="Century Gothic"/>
                  <a:cs typeface="Century Gothic"/>
                </a:rPr>
                <a:t>Advantages</a:t>
              </a:r>
              <a:endParaRPr lang="en-US" sz="2800" b="1" kern="1200" dirty="0">
                <a:latin typeface="Century Gothic"/>
                <a:cs typeface="Century Gothic"/>
              </a:endParaRPr>
            </a:p>
          </p:txBody>
        </p:sp>
      </p:grpSp>
      <p:grpSp>
        <p:nvGrpSpPr>
          <p:cNvPr id="12" name="Group 11"/>
          <p:cNvGrpSpPr/>
          <p:nvPr/>
        </p:nvGrpSpPr>
        <p:grpSpPr>
          <a:xfrm>
            <a:off x="4571999" y="3473489"/>
            <a:ext cx="2944090" cy="1604693"/>
            <a:chOff x="2944091" y="764139"/>
            <a:chExt cx="2944090" cy="1604693"/>
          </a:xfrm>
        </p:grpSpPr>
        <p:sp>
          <p:nvSpPr>
            <p:cNvPr id="14" name="Rectangle 13"/>
            <p:cNvSpPr/>
            <p:nvPr/>
          </p:nvSpPr>
          <p:spPr>
            <a:xfrm>
              <a:off x="2944091" y="764139"/>
              <a:ext cx="2944090" cy="160469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sp>
        <p:sp>
          <p:nvSpPr>
            <p:cNvPr id="15" name="TextBox 14"/>
            <p:cNvSpPr txBox="1"/>
            <p:nvPr/>
          </p:nvSpPr>
          <p:spPr>
            <a:xfrm>
              <a:off x="2944091"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200" b="0" kern="1200" dirty="0" smtClean="0">
                  <a:latin typeface="Calibri" panose="020F0502020204030204" pitchFamily="34" charset="0"/>
                  <a:cs typeface="Calibri" panose="020F0502020204030204" pitchFamily="34" charset="0"/>
                </a:rPr>
                <a:t> </a:t>
              </a:r>
              <a:endParaRPr lang="en-US" sz="3200" b="0" kern="1200" dirty="0">
                <a:latin typeface="Calibri" panose="020F0502020204030204" pitchFamily="34" charset="0"/>
                <a:cs typeface="Calibri" panose="020F0502020204030204" pitchFamily="34" charset="0"/>
              </a:endParaRPr>
            </a:p>
          </p:txBody>
        </p:sp>
      </p:grpSp>
      <p:sp>
        <p:nvSpPr>
          <p:cNvPr id="13" name="Rectangle 12"/>
          <p:cNvSpPr/>
          <p:nvPr/>
        </p:nvSpPr>
        <p:spPr>
          <a:xfrm>
            <a:off x="1627908" y="5078182"/>
            <a:ext cx="5888182" cy="1782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Tree>
    <p:extLst>
      <p:ext uri="{BB962C8B-B14F-4D97-AF65-F5344CB8AC3E}">
        <p14:creationId xmlns:p14="http://schemas.microsoft.com/office/powerpoint/2010/main" val="17177089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66777" y="2709350"/>
            <a:ext cx="6246214" cy="782027"/>
            <a:chOff x="-161131" y="0"/>
            <a:chExt cx="6246214" cy="782027"/>
          </a:xfrm>
        </p:grpSpPr>
        <p:sp>
          <p:nvSpPr>
            <p:cNvPr id="18" name="Rectangle 17"/>
            <p:cNvSpPr/>
            <p:nvPr/>
          </p:nvSpPr>
          <p:spPr>
            <a:xfrm>
              <a:off x="0" y="0"/>
              <a:ext cx="5888182" cy="7641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19" name="TextBox 18"/>
            <p:cNvSpPr txBox="1"/>
            <p:nvPr/>
          </p:nvSpPr>
          <p:spPr>
            <a:xfrm>
              <a:off x="-161131" y="17888"/>
              <a:ext cx="6246214" cy="76413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dirty="0" smtClean="0">
                  <a:solidFill>
                    <a:srgbClr val="156993"/>
                  </a:solidFill>
                  <a:latin typeface="Century Gothic"/>
                  <a:cs typeface="Century Gothic"/>
                </a:rPr>
                <a:t>Closed</a:t>
              </a:r>
              <a:r>
                <a:rPr lang="en-US" sz="3600" b="0" kern="1200" dirty="0" smtClean="0">
                  <a:solidFill>
                    <a:srgbClr val="156993"/>
                  </a:solidFill>
                  <a:latin typeface="Century Gothic"/>
                  <a:cs typeface="Century Gothic"/>
                </a:rPr>
                <a:t>-ended questions</a:t>
              </a:r>
              <a:endParaRPr lang="en-US" sz="3600" b="0" kern="1200" dirty="0">
                <a:solidFill>
                  <a:srgbClr val="156993"/>
                </a:solidFill>
                <a:latin typeface="Century Gothic"/>
                <a:cs typeface="Century Gothic"/>
              </a:endParaRPr>
            </a:p>
          </p:txBody>
        </p:sp>
      </p:grpSp>
      <p:grpSp>
        <p:nvGrpSpPr>
          <p:cNvPr id="11" name="Group 10"/>
          <p:cNvGrpSpPr/>
          <p:nvPr/>
        </p:nvGrpSpPr>
        <p:grpSpPr>
          <a:xfrm>
            <a:off x="1627908" y="3473489"/>
            <a:ext cx="2944090" cy="1604693"/>
            <a:chOff x="0" y="764139"/>
            <a:chExt cx="2944090" cy="1604693"/>
          </a:xfrm>
        </p:grpSpPr>
        <p:sp>
          <p:nvSpPr>
            <p:cNvPr id="16" name="Rectangle 15"/>
            <p:cNvSpPr/>
            <p:nvPr/>
          </p:nvSpPr>
          <p:spPr>
            <a:xfrm>
              <a:off x="0" y="764139"/>
              <a:ext cx="2944090" cy="160469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sp>
        <p:sp>
          <p:nvSpPr>
            <p:cNvPr id="17" name="TextBox 16"/>
            <p:cNvSpPr txBox="1"/>
            <p:nvPr/>
          </p:nvSpPr>
          <p:spPr>
            <a:xfrm>
              <a:off x="0"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200" b="0" kern="12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4571999" y="3473489"/>
            <a:ext cx="2944090" cy="1604693"/>
            <a:chOff x="2944091" y="764139"/>
            <a:chExt cx="2944090" cy="1604693"/>
          </a:xfrm>
        </p:grpSpPr>
        <p:sp>
          <p:nvSpPr>
            <p:cNvPr id="14" name="Rectangle 13"/>
            <p:cNvSpPr/>
            <p:nvPr/>
          </p:nvSpPr>
          <p:spPr>
            <a:xfrm>
              <a:off x="2944091" y="764139"/>
              <a:ext cx="2944090" cy="160469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sp>
        <p:sp>
          <p:nvSpPr>
            <p:cNvPr id="15" name="TextBox 14"/>
            <p:cNvSpPr txBox="1"/>
            <p:nvPr/>
          </p:nvSpPr>
          <p:spPr>
            <a:xfrm>
              <a:off x="2944091"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800" b="1" kern="1200" dirty="0" smtClean="0">
                  <a:latin typeface="Century Gothic"/>
                  <a:cs typeface="Century Gothic"/>
                </a:rPr>
                <a:t>Disadvantages </a:t>
              </a:r>
              <a:endParaRPr lang="en-US" sz="2800" b="1" kern="1200" dirty="0">
                <a:latin typeface="Century Gothic"/>
                <a:cs typeface="Century Gothic"/>
              </a:endParaRPr>
            </a:p>
          </p:txBody>
        </p:sp>
      </p:grpSp>
      <p:sp>
        <p:nvSpPr>
          <p:cNvPr id="13" name="Rectangle 12"/>
          <p:cNvSpPr/>
          <p:nvPr/>
        </p:nvSpPr>
        <p:spPr>
          <a:xfrm>
            <a:off x="1627908" y="5078182"/>
            <a:ext cx="5888182" cy="1782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20" name="Title 1"/>
          <p:cNvSpPr txBox="1">
            <a:spLocks/>
          </p:cNvSpPr>
          <p:nvPr/>
        </p:nvSpPr>
        <p:spPr>
          <a:xfrm>
            <a:off x="478119" y="365126"/>
            <a:ext cx="829235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a:lstStyle>
          <a:p>
            <a:r>
              <a:rPr lang="en-US" sz="3600" b="1" smtClean="0">
                <a:solidFill>
                  <a:srgbClr val="156993"/>
                </a:solidFill>
                <a:latin typeface="Century Gothic"/>
                <a:cs typeface="Century Gothic"/>
              </a:rPr>
              <a:t>Closed- and Open-Ended Questions</a:t>
            </a:r>
            <a:endParaRPr lang="en-US" sz="3600" b="1" dirty="0">
              <a:solidFill>
                <a:srgbClr val="156993"/>
              </a:solidFill>
              <a:latin typeface="Century Gothic"/>
              <a:cs typeface="Century Gothic"/>
            </a:endParaRPr>
          </a:p>
        </p:txBody>
      </p:sp>
    </p:spTree>
    <p:extLst>
      <p:ext uri="{BB962C8B-B14F-4D97-AF65-F5344CB8AC3E}">
        <p14:creationId xmlns:p14="http://schemas.microsoft.com/office/powerpoint/2010/main" val="20841654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27908" y="2709350"/>
            <a:ext cx="5888182" cy="764139"/>
            <a:chOff x="0" y="0"/>
            <a:chExt cx="5888182" cy="764139"/>
          </a:xfrm>
        </p:grpSpPr>
        <p:sp>
          <p:nvSpPr>
            <p:cNvPr id="18" name="Rectangle 17"/>
            <p:cNvSpPr/>
            <p:nvPr/>
          </p:nvSpPr>
          <p:spPr>
            <a:xfrm>
              <a:off x="0" y="0"/>
              <a:ext cx="5888182" cy="7641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19" name="TextBox 18"/>
            <p:cNvSpPr txBox="1"/>
            <p:nvPr/>
          </p:nvSpPr>
          <p:spPr>
            <a:xfrm>
              <a:off x="0" y="0"/>
              <a:ext cx="5888182" cy="76413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dirty="0" smtClean="0">
                  <a:solidFill>
                    <a:srgbClr val="156993"/>
                  </a:solidFill>
                  <a:latin typeface="Century Gothic"/>
                  <a:cs typeface="Century Gothic"/>
                </a:rPr>
                <a:t>Open</a:t>
              </a:r>
              <a:r>
                <a:rPr lang="en-US" sz="3600" b="0" kern="1200" dirty="0" smtClean="0">
                  <a:solidFill>
                    <a:srgbClr val="156993"/>
                  </a:solidFill>
                  <a:latin typeface="Century Gothic"/>
                  <a:cs typeface="Century Gothic"/>
                </a:rPr>
                <a:t>-ended questions</a:t>
              </a:r>
              <a:endParaRPr lang="en-US" sz="3600" b="0" kern="1200" dirty="0">
                <a:solidFill>
                  <a:srgbClr val="156993"/>
                </a:solidFill>
                <a:latin typeface="Century Gothic"/>
                <a:cs typeface="Century Gothic"/>
              </a:endParaRPr>
            </a:p>
          </p:txBody>
        </p:sp>
      </p:grpSp>
      <p:grpSp>
        <p:nvGrpSpPr>
          <p:cNvPr id="11" name="Group 10"/>
          <p:cNvGrpSpPr/>
          <p:nvPr/>
        </p:nvGrpSpPr>
        <p:grpSpPr>
          <a:xfrm>
            <a:off x="1627908" y="3473489"/>
            <a:ext cx="2944090" cy="1604693"/>
            <a:chOff x="0" y="764139"/>
            <a:chExt cx="2944090" cy="1604693"/>
          </a:xfrm>
        </p:grpSpPr>
        <p:sp>
          <p:nvSpPr>
            <p:cNvPr id="16" name="Rectangle 15"/>
            <p:cNvSpPr/>
            <p:nvPr/>
          </p:nvSpPr>
          <p:spPr>
            <a:xfrm>
              <a:off x="0" y="764139"/>
              <a:ext cx="2944090" cy="160469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sp>
        <p:sp>
          <p:nvSpPr>
            <p:cNvPr id="17" name="TextBox 16"/>
            <p:cNvSpPr txBox="1"/>
            <p:nvPr/>
          </p:nvSpPr>
          <p:spPr>
            <a:xfrm>
              <a:off x="0"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800" b="1" kern="1200" dirty="0" smtClean="0">
                  <a:latin typeface="Century Gothic"/>
                  <a:cs typeface="Century Gothic"/>
                </a:rPr>
                <a:t>Advantages</a:t>
              </a:r>
              <a:endParaRPr lang="en-US" sz="2800" b="1" kern="1200" dirty="0">
                <a:latin typeface="Century Gothic"/>
                <a:cs typeface="Century Gothic"/>
              </a:endParaRPr>
            </a:p>
          </p:txBody>
        </p:sp>
      </p:grpSp>
      <p:grpSp>
        <p:nvGrpSpPr>
          <p:cNvPr id="12" name="Group 11"/>
          <p:cNvGrpSpPr/>
          <p:nvPr/>
        </p:nvGrpSpPr>
        <p:grpSpPr>
          <a:xfrm>
            <a:off x="4571999" y="3473489"/>
            <a:ext cx="2944090" cy="1604693"/>
            <a:chOff x="2944091" y="764139"/>
            <a:chExt cx="2944090" cy="1604693"/>
          </a:xfrm>
        </p:grpSpPr>
        <p:sp>
          <p:nvSpPr>
            <p:cNvPr id="14" name="Rectangle 13"/>
            <p:cNvSpPr/>
            <p:nvPr/>
          </p:nvSpPr>
          <p:spPr>
            <a:xfrm>
              <a:off x="2944091" y="764139"/>
              <a:ext cx="2944090" cy="160469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sp>
        <p:sp>
          <p:nvSpPr>
            <p:cNvPr id="15" name="TextBox 14"/>
            <p:cNvSpPr txBox="1"/>
            <p:nvPr/>
          </p:nvSpPr>
          <p:spPr>
            <a:xfrm>
              <a:off x="2944091"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200" b="0" kern="1200" dirty="0">
                <a:latin typeface="Calibri" panose="020F0502020204030204" pitchFamily="34" charset="0"/>
                <a:cs typeface="Calibri" panose="020F0502020204030204" pitchFamily="34" charset="0"/>
              </a:endParaRPr>
            </a:p>
          </p:txBody>
        </p:sp>
      </p:grpSp>
      <p:sp>
        <p:nvSpPr>
          <p:cNvPr id="13" name="Rectangle 12"/>
          <p:cNvSpPr/>
          <p:nvPr/>
        </p:nvSpPr>
        <p:spPr>
          <a:xfrm>
            <a:off x="1627908" y="5078182"/>
            <a:ext cx="5888182" cy="1782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20" name="Title 1"/>
          <p:cNvSpPr txBox="1">
            <a:spLocks/>
          </p:cNvSpPr>
          <p:nvPr/>
        </p:nvSpPr>
        <p:spPr>
          <a:xfrm>
            <a:off x="478119" y="365126"/>
            <a:ext cx="829235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a:lstStyle>
          <a:p>
            <a:r>
              <a:rPr lang="en-US" sz="3600" b="1" smtClean="0">
                <a:solidFill>
                  <a:srgbClr val="156993"/>
                </a:solidFill>
                <a:latin typeface="Century Gothic"/>
                <a:cs typeface="Century Gothic"/>
              </a:rPr>
              <a:t>Closed- and Open-Ended Questions</a:t>
            </a:r>
            <a:endParaRPr lang="en-US" sz="3600" b="1" dirty="0">
              <a:solidFill>
                <a:srgbClr val="156993"/>
              </a:solidFill>
              <a:latin typeface="Century Gothic"/>
              <a:cs typeface="Century Gothic"/>
            </a:endParaRPr>
          </a:p>
        </p:txBody>
      </p:sp>
    </p:spTree>
    <p:extLst>
      <p:ext uri="{BB962C8B-B14F-4D97-AF65-F5344CB8AC3E}">
        <p14:creationId xmlns:p14="http://schemas.microsoft.com/office/powerpoint/2010/main" val="40073925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27908" y="2709350"/>
            <a:ext cx="5888182" cy="764139"/>
            <a:chOff x="0" y="0"/>
            <a:chExt cx="5888182" cy="764139"/>
          </a:xfrm>
        </p:grpSpPr>
        <p:sp>
          <p:nvSpPr>
            <p:cNvPr id="18" name="Rectangle 17"/>
            <p:cNvSpPr/>
            <p:nvPr/>
          </p:nvSpPr>
          <p:spPr>
            <a:xfrm>
              <a:off x="0" y="0"/>
              <a:ext cx="5888182" cy="76413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19" name="TextBox 18"/>
            <p:cNvSpPr txBox="1"/>
            <p:nvPr/>
          </p:nvSpPr>
          <p:spPr>
            <a:xfrm>
              <a:off x="0" y="0"/>
              <a:ext cx="5888182" cy="76413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dirty="0" smtClean="0">
                  <a:solidFill>
                    <a:srgbClr val="156993"/>
                  </a:solidFill>
                  <a:latin typeface="Century Gothic"/>
                  <a:cs typeface="Century Gothic"/>
                </a:rPr>
                <a:t>Open</a:t>
              </a:r>
              <a:r>
                <a:rPr lang="en-US" sz="3600" b="0" kern="1200" dirty="0" smtClean="0">
                  <a:solidFill>
                    <a:srgbClr val="156993"/>
                  </a:solidFill>
                  <a:latin typeface="Century Gothic"/>
                  <a:cs typeface="Century Gothic"/>
                </a:rPr>
                <a:t>-ended questions</a:t>
              </a:r>
              <a:endParaRPr lang="en-US" sz="3600" b="0" kern="1200" dirty="0">
                <a:solidFill>
                  <a:srgbClr val="156993"/>
                </a:solidFill>
                <a:latin typeface="Century Gothic"/>
                <a:cs typeface="Century Gothic"/>
              </a:endParaRPr>
            </a:p>
          </p:txBody>
        </p:sp>
      </p:grpSp>
      <p:grpSp>
        <p:nvGrpSpPr>
          <p:cNvPr id="11" name="Group 10"/>
          <p:cNvGrpSpPr/>
          <p:nvPr/>
        </p:nvGrpSpPr>
        <p:grpSpPr>
          <a:xfrm>
            <a:off x="1627908" y="3473489"/>
            <a:ext cx="2944090" cy="1604693"/>
            <a:chOff x="0" y="764139"/>
            <a:chExt cx="2944090" cy="1604693"/>
          </a:xfrm>
        </p:grpSpPr>
        <p:sp>
          <p:nvSpPr>
            <p:cNvPr id="16" name="Rectangle 15"/>
            <p:cNvSpPr/>
            <p:nvPr/>
          </p:nvSpPr>
          <p:spPr>
            <a:xfrm>
              <a:off x="0" y="764139"/>
              <a:ext cx="2944090" cy="160469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sp>
        <p:sp>
          <p:nvSpPr>
            <p:cNvPr id="17" name="TextBox 16"/>
            <p:cNvSpPr txBox="1"/>
            <p:nvPr/>
          </p:nvSpPr>
          <p:spPr>
            <a:xfrm>
              <a:off x="0"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200" b="0" kern="12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4571999" y="3473489"/>
            <a:ext cx="2944090" cy="1604693"/>
            <a:chOff x="2944091" y="764139"/>
            <a:chExt cx="2944090" cy="1604693"/>
          </a:xfrm>
        </p:grpSpPr>
        <p:sp>
          <p:nvSpPr>
            <p:cNvPr id="14" name="Rectangle 13"/>
            <p:cNvSpPr/>
            <p:nvPr/>
          </p:nvSpPr>
          <p:spPr>
            <a:xfrm>
              <a:off x="2944091" y="764139"/>
              <a:ext cx="2944090" cy="160469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sp>
        <p:sp>
          <p:nvSpPr>
            <p:cNvPr id="15" name="TextBox 14"/>
            <p:cNvSpPr txBox="1"/>
            <p:nvPr/>
          </p:nvSpPr>
          <p:spPr>
            <a:xfrm>
              <a:off x="2944091" y="764139"/>
              <a:ext cx="2944090" cy="1604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800" b="1" kern="1200" dirty="0" smtClean="0">
                  <a:latin typeface="Century Gothic"/>
                  <a:cs typeface="Century Gothic"/>
                </a:rPr>
                <a:t>Disadvantages </a:t>
              </a:r>
              <a:endParaRPr lang="en-US" sz="2800" b="1" kern="1200" dirty="0">
                <a:latin typeface="Century Gothic"/>
                <a:cs typeface="Century Gothic"/>
              </a:endParaRPr>
            </a:p>
          </p:txBody>
        </p:sp>
      </p:grpSp>
      <p:sp>
        <p:nvSpPr>
          <p:cNvPr id="13" name="Rectangle 12"/>
          <p:cNvSpPr/>
          <p:nvPr/>
        </p:nvSpPr>
        <p:spPr>
          <a:xfrm>
            <a:off x="1627908" y="5078182"/>
            <a:ext cx="5888182" cy="1782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hueOff val="0"/>
              <a:satOff val="0"/>
              <a:lumOff val="0"/>
              <a:alphaOff val="0"/>
            </a:schemeClr>
          </a:fontRef>
        </p:style>
      </p:sp>
      <p:sp>
        <p:nvSpPr>
          <p:cNvPr id="20" name="Title 1"/>
          <p:cNvSpPr txBox="1">
            <a:spLocks/>
          </p:cNvSpPr>
          <p:nvPr/>
        </p:nvSpPr>
        <p:spPr>
          <a:xfrm>
            <a:off x="478119" y="365126"/>
            <a:ext cx="829235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a:lstStyle>
          <a:p>
            <a:r>
              <a:rPr lang="en-US" sz="3600" b="1" dirty="0" smtClean="0">
                <a:solidFill>
                  <a:srgbClr val="156993"/>
                </a:solidFill>
                <a:latin typeface="Century Gothic"/>
                <a:cs typeface="Century Gothic"/>
              </a:rPr>
              <a:t>Closed- and Open-Ended Questions</a:t>
            </a:r>
            <a:endParaRPr lang="en-US" sz="3600" b="1" dirty="0">
              <a:solidFill>
                <a:srgbClr val="156993"/>
              </a:solidFill>
              <a:latin typeface="Century Gothic"/>
              <a:cs typeface="Century Gothic"/>
            </a:endParaRPr>
          </a:p>
        </p:txBody>
      </p:sp>
    </p:spTree>
    <p:extLst>
      <p:ext uri="{BB962C8B-B14F-4D97-AF65-F5344CB8AC3E}">
        <p14:creationId xmlns:p14="http://schemas.microsoft.com/office/powerpoint/2010/main" val="15729257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1789510" y="2568179"/>
            <a:ext cx="480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342900" fontAlgn="base">
              <a:spcBef>
                <a:spcPct val="20000"/>
              </a:spcBef>
              <a:spcAft>
                <a:spcPct val="0"/>
              </a:spcAft>
              <a:buFont typeface="Arial" panose="020B0604020202020204" pitchFamily="34" charset="0"/>
              <a:buChar char="•"/>
              <a:defRPr/>
            </a:pPr>
            <a:endParaRPr lang="en-US" altLang="en-US" sz="2400" b="1">
              <a:solidFill>
                <a:prstClr val="black"/>
              </a:solidFill>
              <a:latin typeface="Arial" panose="020B0604020202020204" pitchFamily="34" charset="0"/>
            </a:endParaRPr>
          </a:p>
        </p:txBody>
      </p:sp>
      <p:sp>
        <p:nvSpPr>
          <p:cNvPr id="17" name="Title 1"/>
          <p:cNvSpPr>
            <a:spLocks noGrp="1"/>
          </p:cNvSpPr>
          <p:nvPr>
            <p:ph type="title"/>
          </p:nvPr>
        </p:nvSpPr>
        <p:spPr/>
        <p:txBody>
          <a:bodyPr>
            <a:normAutofit/>
          </a:bodyPr>
          <a:lstStyle/>
          <a:p>
            <a:r>
              <a:rPr lang="en-US" sz="3600" b="1" dirty="0" smtClean="0">
                <a:solidFill>
                  <a:srgbClr val="156993"/>
                </a:solidFill>
                <a:latin typeface="Century Gothic"/>
                <a:cs typeface="Century Gothic"/>
              </a:rPr>
              <a:t>Improving Questions</a:t>
            </a:r>
            <a:endParaRPr lang="en-US" sz="3600" b="1" dirty="0">
              <a:solidFill>
                <a:srgbClr val="156993"/>
              </a:solidFill>
              <a:latin typeface="Century Gothic"/>
              <a:cs typeface="Century Gothic"/>
            </a:endParaRPr>
          </a:p>
        </p:txBody>
      </p:sp>
      <p:sp>
        <p:nvSpPr>
          <p:cNvPr id="4" name="Content Placeholder 3"/>
          <p:cNvSpPr>
            <a:spLocks noGrp="1"/>
          </p:cNvSpPr>
          <p:nvPr>
            <p:ph idx="1"/>
          </p:nvPr>
        </p:nvSpPr>
        <p:spPr>
          <a:xfrm>
            <a:off x="628650" y="1571160"/>
            <a:ext cx="7886700" cy="4351338"/>
          </a:xfrm>
        </p:spPr>
        <p:txBody>
          <a:bodyPr>
            <a:noAutofit/>
          </a:bodyPr>
          <a:lstStyle/>
          <a:p>
            <a:r>
              <a:rPr lang="en-US" altLang="en-US" sz="2800" dirty="0" smtClean="0">
                <a:solidFill>
                  <a:srgbClr val="000000"/>
                </a:solidFill>
                <a:latin typeface="Century Gothic"/>
                <a:cs typeface="Century Gothic"/>
              </a:rPr>
              <a:t>Change one </a:t>
            </a:r>
            <a:r>
              <a:rPr lang="en-US" altLang="en-US" sz="2800" b="1" dirty="0">
                <a:latin typeface="Century Gothic"/>
                <a:cs typeface="Century Gothic"/>
              </a:rPr>
              <a:t>closed-ended question</a:t>
            </a:r>
            <a:r>
              <a:rPr lang="en-US" altLang="en-US" sz="2800" b="1" dirty="0">
                <a:solidFill>
                  <a:srgbClr val="9D90A0"/>
                </a:solidFill>
                <a:latin typeface="Century Gothic"/>
                <a:cs typeface="Century Gothic"/>
              </a:rPr>
              <a:t> </a:t>
            </a:r>
            <a:r>
              <a:rPr lang="en-US" altLang="en-US" sz="2800" dirty="0" smtClean="0">
                <a:solidFill>
                  <a:srgbClr val="000000"/>
                </a:solidFill>
                <a:latin typeface="Century Gothic"/>
                <a:cs typeface="Century Gothic"/>
              </a:rPr>
              <a:t>so it becomes </a:t>
            </a:r>
            <a:r>
              <a:rPr lang="en-US" altLang="en-US" sz="2800" b="1" dirty="0" smtClean="0">
                <a:latin typeface="Century Gothic"/>
                <a:cs typeface="Century Gothic"/>
              </a:rPr>
              <a:t>open-ended</a:t>
            </a:r>
            <a:r>
              <a:rPr lang="en-US" altLang="en-US" sz="2800" dirty="0" smtClean="0">
                <a:solidFill>
                  <a:srgbClr val="000000"/>
                </a:solidFill>
                <a:latin typeface="Century Gothic"/>
                <a:cs typeface="Century Gothic"/>
              </a:rPr>
              <a:t>.</a:t>
            </a:r>
            <a:endParaRPr lang="en-US" altLang="en-US" sz="2800" dirty="0">
              <a:solidFill>
                <a:srgbClr val="000000"/>
              </a:solidFill>
              <a:latin typeface="Century Gothic"/>
              <a:cs typeface="Century Gothic"/>
            </a:endParaRPr>
          </a:p>
          <a:p>
            <a:pPr eaLnBrk="1" hangingPunct="1">
              <a:buFont typeface="Wingdings" panose="05000000000000000000" pitchFamily="2" charset="2"/>
              <a:buNone/>
            </a:pPr>
            <a:endParaRPr lang="en-US" altLang="en-US" sz="2400" dirty="0" smtClean="0">
              <a:solidFill>
                <a:srgbClr val="000000"/>
              </a:solidFill>
              <a:latin typeface="Century Gothic"/>
              <a:cs typeface="Century Gothic"/>
            </a:endParaRPr>
          </a:p>
          <a:p>
            <a:pPr eaLnBrk="1" hangingPunct="1">
              <a:buFont typeface="Wingdings" panose="05000000000000000000" pitchFamily="2" charset="2"/>
              <a:buNone/>
            </a:pPr>
            <a:endParaRPr lang="en-US" altLang="en-US" sz="2400" dirty="0" smtClean="0">
              <a:solidFill>
                <a:srgbClr val="000000"/>
              </a:solidFill>
              <a:latin typeface="Century Gothic"/>
              <a:cs typeface="Century Gothic"/>
            </a:endParaRPr>
          </a:p>
          <a:p>
            <a:r>
              <a:rPr lang="en-US" altLang="en-US" sz="2800" dirty="0" smtClean="0">
                <a:solidFill>
                  <a:srgbClr val="000000"/>
                </a:solidFill>
                <a:latin typeface="Century Gothic"/>
                <a:cs typeface="Century Gothic"/>
              </a:rPr>
              <a:t>Change one </a:t>
            </a:r>
            <a:r>
              <a:rPr lang="en-US" altLang="en-US" sz="2800" b="1" dirty="0">
                <a:latin typeface="Century Gothic"/>
                <a:cs typeface="Century Gothic"/>
              </a:rPr>
              <a:t>open-ended question </a:t>
            </a:r>
            <a:r>
              <a:rPr lang="en-US" altLang="en-US" sz="2800" dirty="0" smtClean="0">
                <a:solidFill>
                  <a:srgbClr val="000000"/>
                </a:solidFill>
                <a:latin typeface="Century Gothic"/>
                <a:cs typeface="Century Gothic"/>
              </a:rPr>
              <a:t>so it becomes </a:t>
            </a:r>
            <a:r>
              <a:rPr lang="en-US" altLang="en-US" sz="2800" b="1" dirty="0" smtClean="0">
                <a:latin typeface="Century Gothic"/>
                <a:cs typeface="Century Gothic"/>
              </a:rPr>
              <a:t>closed-ended</a:t>
            </a:r>
            <a:r>
              <a:rPr lang="en-US" altLang="en-US" sz="2800" dirty="0" smtClean="0">
                <a:solidFill>
                  <a:srgbClr val="000000"/>
                </a:solidFill>
                <a:latin typeface="Century Gothic"/>
                <a:cs typeface="Century Gothic"/>
              </a:rPr>
              <a:t>.</a:t>
            </a:r>
          </a:p>
          <a:p>
            <a:endParaRPr lang="en-US" altLang="en-US" sz="2000" dirty="0">
              <a:solidFill>
                <a:srgbClr val="000000"/>
              </a:solidFill>
              <a:latin typeface="Century Gothic"/>
              <a:cs typeface="Century Gothic"/>
            </a:endParaRPr>
          </a:p>
          <a:p>
            <a:endParaRPr lang="en-US" altLang="en-US" sz="2000" dirty="0" smtClean="0">
              <a:solidFill>
                <a:srgbClr val="000000"/>
              </a:solidFill>
              <a:latin typeface="Century Gothic"/>
              <a:cs typeface="Century Gothic"/>
            </a:endParaRPr>
          </a:p>
          <a:p>
            <a:pPr marL="0" indent="0">
              <a:buNone/>
            </a:pPr>
            <a:r>
              <a:rPr lang="en-US" altLang="en-US" sz="2800" dirty="0" smtClean="0">
                <a:solidFill>
                  <a:srgbClr val="000000"/>
                </a:solidFill>
                <a:latin typeface="Century Gothic"/>
                <a:cs typeface="Century Gothic"/>
              </a:rPr>
              <a:t>Add the new questions to the bottom of your list of questions.</a:t>
            </a:r>
            <a:endParaRPr lang="en-US" altLang="en-US" sz="2800" dirty="0">
              <a:solidFill>
                <a:srgbClr val="000000"/>
              </a:solidFill>
              <a:latin typeface="Century Gothic"/>
              <a:cs typeface="Century Gothic"/>
            </a:endParaRPr>
          </a:p>
        </p:txBody>
      </p:sp>
      <p:sp>
        <p:nvSpPr>
          <p:cNvPr id="3" name="TextBox 2"/>
          <p:cNvSpPr txBox="1"/>
          <p:nvPr/>
        </p:nvSpPr>
        <p:spPr>
          <a:xfrm>
            <a:off x="1975247" y="2579661"/>
            <a:ext cx="1860947"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342900" fontAlgn="base">
              <a:spcBef>
                <a:spcPct val="0"/>
              </a:spcBef>
              <a:spcAft>
                <a:spcPct val="0"/>
              </a:spcAft>
              <a:defRPr/>
            </a:pPr>
            <a:r>
              <a:rPr lang="en-US" altLang="en-US" sz="2800" b="1" dirty="0">
                <a:solidFill>
                  <a:srgbClr val="FFFFFF"/>
                </a:solidFill>
                <a:latin typeface="Century Gothic"/>
                <a:cs typeface="Century Gothic"/>
              </a:rPr>
              <a:t>Closed</a:t>
            </a:r>
          </a:p>
        </p:txBody>
      </p:sp>
      <p:cxnSp>
        <p:nvCxnSpPr>
          <p:cNvPr id="6" name="Straight Arrow Connector 5"/>
          <p:cNvCxnSpPr/>
          <p:nvPr/>
        </p:nvCxnSpPr>
        <p:spPr>
          <a:xfrm flipV="1">
            <a:off x="4007645" y="2830882"/>
            <a:ext cx="1454944" cy="13097"/>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67375" y="2587996"/>
            <a:ext cx="135731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342900" fontAlgn="base">
              <a:spcBef>
                <a:spcPct val="0"/>
              </a:spcBef>
              <a:spcAft>
                <a:spcPct val="0"/>
              </a:spcAft>
              <a:defRPr/>
            </a:pPr>
            <a:r>
              <a:rPr lang="en-US" altLang="en-US" sz="2800" b="1" dirty="0">
                <a:solidFill>
                  <a:srgbClr val="FFFFFF"/>
                </a:solidFill>
                <a:latin typeface="Century Gothic"/>
                <a:cs typeface="Century Gothic"/>
              </a:rPr>
              <a:t>Open</a:t>
            </a:r>
          </a:p>
        </p:txBody>
      </p:sp>
      <p:sp>
        <p:nvSpPr>
          <p:cNvPr id="13" name="TextBox 12"/>
          <p:cNvSpPr txBox="1"/>
          <p:nvPr/>
        </p:nvSpPr>
        <p:spPr>
          <a:xfrm>
            <a:off x="5163741" y="4193511"/>
            <a:ext cx="1860947"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342900" fontAlgn="base">
              <a:spcBef>
                <a:spcPct val="0"/>
              </a:spcBef>
              <a:spcAft>
                <a:spcPct val="0"/>
              </a:spcAft>
              <a:defRPr/>
            </a:pPr>
            <a:r>
              <a:rPr lang="en-US" altLang="en-US" sz="2800" b="1" dirty="0">
                <a:solidFill>
                  <a:srgbClr val="FFFFFF"/>
                </a:solidFill>
                <a:latin typeface="Century Gothic"/>
                <a:cs typeface="Century Gothic"/>
              </a:rPr>
              <a:t>Closed</a:t>
            </a:r>
          </a:p>
        </p:txBody>
      </p:sp>
      <p:cxnSp>
        <p:nvCxnSpPr>
          <p:cNvPr id="14" name="Straight Arrow Connector 13"/>
          <p:cNvCxnSpPr/>
          <p:nvPr/>
        </p:nvCxnSpPr>
        <p:spPr>
          <a:xfrm flipV="1">
            <a:off x="3545683" y="4499811"/>
            <a:ext cx="1483517" cy="207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75247" y="4219704"/>
            <a:ext cx="135731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342900" fontAlgn="base">
              <a:spcBef>
                <a:spcPct val="0"/>
              </a:spcBef>
              <a:spcAft>
                <a:spcPct val="0"/>
              </a:spcAft>
              <a:defRPr/>
            </a:pPr>
            <a:r>
              <a:rPr lang="en-US" altLang="en-US" sz="2800" b="1" dirty="0">
                <a:solidFill>
                  <a:srgbClr val="FFFFFF"/>
                </a:solidFill>
                <a:latin typeface="Century Gothic"/>
                <a:cs typeface="Century Gothic"/>
              </a:rPr>
              <a:t>Open</a:t>
            </a:r>
          </a:p>
        </p:txBody>
      </p:sp>
    </p:spTree>
    <p:extLst>
      <p:ext uri="{BB962C8B-B14F-4D97-AF65-F5344CB8AC3E}">
        <p14:creationId xmlns:p14="http://schemas.microsoft.com/office/powerpoint/2010/main" val="24766701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par>
                          <p:cTn id="21" fill="hold" nodeType="withGroup">
                            <p:stCondLst>
                              <p:cond delay="2000"/>
                            </p:stCondLst>
                            <p:childTnLst>
                              <p:par>
                                <p:cTn id="22" presetID="12" presetClass="entr" presetSubtype="4"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3" end="3"/>
                                            </p:txEl>
                                          </p:spTgt>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6" end="6"/>
                                            </p:txEl>
                                          </p:spTgt>
                                        </p:tgtEl>
                                      </p:cBhvr>
                                    </p:animEffect>
                                  </p:childTnLst>
                                </p:cTn>
                              </p:par>
                            </p:childTnLst>
                          </p:cTn>
                        </p:par>
                        <p:par>
                          <p:cTn id="31" fill="hold" nodeType="afterGroup">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nodeType="afterGroup">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Century Gothic"/>
                <a:cs typeface="Century Gothic"/>
              </a:rPr>
              <a:t>Prioritizing Questions</a:t>
            </a:r>
            <a:endParaRPr lang="en-US" sz="3600" b="1" dirty="0">
              <a:solidFill>
                <a:schemeClr val="accent4"/>
              </a:solidFill>
              <a:latin typeface="Century Gothic"/>
              <a:cs typeface="Century Gothic"/>
            </a:endParaRPr>
          </a:p>
        </p:txBody>
      </p:sp>
      <p:sp>
        <p:nvSpPr>
          <p:cNvPr id="3" name="Content Placeholder 2"/>
          <p:cNvSpPr>
            <a:spLocks noGrp="1"/>
          </p:cNvSpPr>
          <p:nvPr>
            <p:ph idx="1"/>
          </p:nvPr>
        </p:nvSpPr>
        <p:spPr>
          <a:xfrm>
            <a:off x="912533" y="1813485"/>
            <a:ext cx="7886700" cy="4351338"/>
          </a:xfrm>
        </p:spPr>
        <p:txBody>
          <a:bodyPr>
            <a:noAutofit/>
          </a:bodyPr>
          <a:lstStyle/>
          <a:p>
            <a:pPr marL="0" indent="0">
              <a:buNone/>
            </a:pPr>
            <a:r>
              <a:rPr lang="en-US" altLang="en-US" sz="2800" b="1" dirty="0" smtClean="0">
                <a:latin typeface="Century Gothic"/>
                <a:cs typeface="Century Gothic"/>
              </a:rPr>
              <a:t>Review </a:t>
            </a:r>
            <a:r>
              <a:rPr lang="en-US" altLang="en-US" sz="2800" b="1" dirty="0">
                <a:latin typeface="Century Gothic"/>
                <a:cs typeface="Century Gothic"/>
              </a:rPr>
              <a:t>your list of </a:t>
            </a:r>
            <a:r>
              <a:rPr lang="en-US" altLang="en-US" sz="2800" b="1" dirty="0" smtClean="0">
                <a:latin typeface="Century Gothic"/>
                <a:cs typeface="Century Gothic"/>
              </a:rPr>
              <a:t>questions</a:t>
            </a:r>
            <a:endParaRPr lang="en-US" altLang="en-US" sz="2800" b="1" dirty="0">
              <a:latin typeface="Century Gothic"/>
              <a:cs typeface="Century Gothic"/>
            </a:endParaRPr>
          </a:p>
          <a:p>
            <a:pPr marL="0" indent="0">
              <a:spcBef>
                <a:spcPts val="800"/>
              </a:spcBef>
              <a:spcAft>
                <a:spcPts val="600"/>
              </a:spcAft>
            </a:pPr>
            <a:r>
              <a:rPr lang="en-US" altLang="en-US" sz="2800" dirty="0">
                <a:latin typeface="Century Gothic"/>
                <a:cs typeface="Century Gothic"/>
              </a:rPr>
              <a:t> </a:t>
            </a:r>
            <a:r>
              <a:rPr lang="en-US" altLang="en-US" sz="2800" dirty="0" smtClean="0">
                <a:latin typeface="Century Gothic"/>
                <a:cs typeface="Century Gothic"/>
              </a:rPr>
              <a:t>Choose three questions you consider </a:t>
            </a:r>
            <a:r>
              <a:rPr lang="en-US" altLang="en-US" sz="2800" dirty="0">
                <a:latin typeface="Century Gothic"/>
                <a:cs typeface="Century Gothic"/>
              </a:rPr>
              <a:t> </a:t>
            </a:r>
            <a:r>
              <a:rPr lang="en-US" altLang="en-US" sz="2800" dirty="0" smtClean="0">
                <a:latin typeface="Century Gothic"/>
                <a:cs typeface="Century Gothic"/>
              </a:rPr>
              <a:t>  </a:t>
            </a:r>
            <a:r>
              <a:rPr lang="en-US" altLang="en-US" sz="2800" b="1" i="1" dirty="0" smtClean="0">
                <a:solidFill>
                  <a:schemeClr val="accent4"/>
                </a:solidFill>
                <a:latin typeface="Century Gothic"/>
                <a:cs typeface="Century Gothic"/>
              </a:rPr>
              <a:t>most important</a:t>
            </a:r>
            <a:r>
              <a:rPr lang="en-US" altLang="en-US" sz="2800" b="1" dirty="0" smtClean="0">
                <a:latin typeface="Century Gothic"/>
                <a:cs typeface="Century Gothic"/>
              </a:rPr>
              <a:t> </a:t>
            </a:r>
            <a:r>
              <a:rPr lang="en-US" altLang="en-US" sz="2800" dirty="0" smtClean="0">
                <a:latin typeface="Century Gothic"/>
                <a:cs typeface="Century Gothic"/>
              </a:rPr>
              <a:t>from your list. </a:t>
            </a:r>
            <a:endParaRPr lang="en-US" altLang="en-US" sz="2800" b="1" dirty="0" smtClean="0">
              <a:latin typeface="Century Gothic"/>
              <a:cs typeface="Century Gothic"/>
            </a:endParaRPr>
          </a:p>
        </p:txBody>
      </p:sp>
      <p:sp>
        <p:nvSpPr>
          <p:cNvPr id="4" name="TextBox 3"/>
          <p:cNvSpPr txBox="1"/>
          <p:nvPr/>
        </p:nvSpPr>
        <p:spPr>
          <a:xfrm>
            <a:off x="912533" y="3497497"/>
            <a:ext cx="7223148" cy="2323713"/>
          </a:xfrm>
          <a:prstGeom prst="rect">
            <a:avLst/>
          </a:prstGeom>
          <a:noFill/>
        </p:spPr>
        <p:txBody>
          <a:bodyPr wrap="square" rtlCol="0">
            <a:spAutoFit/>
          </a:bodyPr>
          <a:lstStyle/>
          <a:p>
            <a:pPr>
              <a:spcAft>
                <a:spcPts val="600"/>
              </a:spcAft>
            </a:pPr>
            <a:r>
              <a:rPr lang="en-US" altLang="en-US" sz="2800" b="1" dirty="0" smtClean="0">
                <a:latin typeface="Century Gothic"/>
                <a:cs typeface="Century Gothic"/>
              </a:rPr>
              <a:t>While prioritizing, think about your Question Focus:</a:t>
            </a:r>
          </a:p>
          <a:p>
            <a:pPr>
              <a:spcAft>
                <a:spcPts val="600"/>
              </a:spcAft>
            </a:pPr>
            <a:r>
              <a:rPr lang="en-US" altLang="en-US" sz="2800" dirty="0" smtClean="0">
                <a:solidFill>
                  <a:srgbClr val="156993"/>
                </a:solidFill>
                <a:latin typeface="Century Gothic"/>
                <a:cs typeface="Century Gothic"/>
              </a:rPr>
              <a:t>There is an election in November. The winners will be making decisions about services that are important to you.</a:t>
            </a:r>
            <a:endParaRPr lang="en-US" altLang="en-US" sz="2800" dirty="0">
              <a:solidFill>
                <a:srgbClr val="156993"/>
              </a:solidFill>
              <a:latin typeface="Century Gothic"/>
              <a:cs typeface="Century Gothic"/>
            </a:endParaRPr>
          </a:p>
        </p:txBody>
      </p:sp>
    </p:spTree>
    <p:extLst>
      <p:ext uri="{BB962C8B-B14F-4D97-AF65-F5344CB8AC3E}">
        <p14:creationId xmlns:p14="http://schemas.microsoft.com/office/powerpoint/2010/main" val="139203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Century Gothic"/>
                <a:cs typeface="Century Gothic"/>
              </a:rPr>
              <a:t>Prioritizing Questions</a:t>
            </a:r>
            <a:endParaRPr lang="en-US" sz="3600" b="1" dirty="0">
              <a:solidFill>
                <a:schemeClr val="accent4"/>
              </a:solidFill>
              <a:latin typeface="Century Gothic"/>
              <a:cs typeface="Century Gothic"/>
            </a:endParaRPr>
          </a:p>
        </p:txBody>
      </p:sp>
      <p:sp>
        <p:nvSpPr>
          <p:cNvPr id="4" name="TextBox 3"/>
          <p:cNvSpPr txBox="1"/>
          <p:nvPr/>
        </p:nvSpPr>
        <p:spPr>
          <a:xfrm>
            <a:off x="968484" y="2316856"/>
            <a:ext cx="7223148" cy="1738937"/>
          </a:xfrm>
          <a:prstGeom prst="rect">
            <a:avLst/>
          </a:prstGeom>
          <a:noFill/>
        </p:spPr>
        <p:txBody>
          <a:bodyPr wrap="square" rtlCol="0">
            <a:spAutoFit/>
          </a:bodyPr>
          <a:lstStyle/>
          <a:p>
            <a:pPr>
              <a:spcAft>
                <a:spcPts val="600"/>
              </a:spcAft>
            </a:pPr>
            <a:r>
              <a:rPr lang="en-US" altLang="en-US" sz="3400" b="1" dirty="0" smtClean="0">
                <a:latin typeface="Century Gothic"/>
                <a:cs typeface="Century Gothic"/>
              </a:rPr>
              <a:t>After prioritizing, consider:</a:t>
            </a:r>
          </a:p>
          <a:p>
            <a:pPr marL="342900" indent="-342900">
              <a:spcAft>
                <a:spcPts val="600"/>
              </a:spcAft>
              <a:buFont typeface="Arial"/>
              <a:buChar char="•"/>
            </a:pPr>
            <a:r>
              <a:rPr lang="en-US" altLang="en-US" sz="3400" dirty="0" smtClean="0">
                <a:latin typeface="Century Gothic"/>
                <a:cs typeface="Century Gothic"/>
              </a:rPr>
              <a:t>Why did you choose those three questions?</a:t>
            </a:r>
            <a:endParaRPr lang="en-US" altLang="en-US" sz="3400" dirty="0">
              <a:latin typeface="Century Gothic"/>
              <a:cs typeface="Century Gothic"/>
            </a:endParaRPr>
          </a:p>
        </p:txBody>
      </p:sp>
    </p:spTree>
    <p:extLst>
      <p:ext uri="{BB962C8B-B14F-4D97-AF65-F5344CB8AC3E}">
        <p14:creationId xmlns:p14="http://schemas.microsoft.com/office/powerpoint/2010/main" val="11637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02337" y="484188"/>
            <a:ext cx="7924800" cy="963612"/>
          </a:xfrm>
        </p:spPr>
        <p:txBody>
          <a:bodyPr>
            <a:noAutofit/>
          </a:bodyPr>
          <a:lstStyle/>
          <a:p>
            <a:pPr algn="ctr" eaLnBrk="1" hangingPunct="1"/>
            <a:r>
              <a:rPr lang="en-US" altLang="en-US" sz="4400" dirty="0" smtClean="0">
                <a:solidFill>
                  <a:schemeClr val="accent4"/>
                </a:solidFill>
                <a:latin typeface="Century Gothic"/>
                <a:cs typeface="Century Gothic"/>
              </a:rPr>
              <a:t>Asking the Right Questions About Voting</a:t>
            </a:r>
          </a:p>
        </p:txBody>
      </p:sp>
      <p:sp>
        <p:nvSpPr>
          <p:cNvPr id="28674" name="Rectangle 4"/>
          <p:cNvSpPr>
            <a:spLocks noGrp="1" noChangeArrowheads="1"/>
          </p:cNvSpPr>
          <p:nvPr>
            <p:ph idx="1"/>
          </p:nvPr>
        </p:nvSpPr>
        <p:spPr>
          <a:xfrm>
            <a:off x="676485" y="2101241"/>
            <a:ext cx="7197516" cy="5181600"/>
          </a:xfrm>
        </p:spPr>
        <p:txBody>
          <a:bodyPr>
            <a:normAutofit/>
          </a:bodyPr>
          <a:lstStyle/>
          <a:p>
            <a:pPr eaLnBrk="1" hangingPunct="1">
              <a:buFont typeface="Wingdings" panose="05000000000000000000" pitchFamily="2" charset="2"/>
              <a:buNone/>
            </a:pPr>
            <a:r>
              <a:rPr lang="en-US" altLang="en-US" sz="2800" dirty="0" smtClean="0">
                <a:solidFill>
                  <a:schemeClr val="tx1"/>
                </a:solidFill>
                <a:latin typeface="Century Gothic"/>
                <a:cs typeface="Century Gothic"/>
              </a:rPr>
              <a:t>In this session, we will:</a:t>
            </a:r>
          </a:p>
          <a:p>
            <a:pPr eaLnBrk="1" hangingPunct="1">
              <a:buFont typeface="Wingdings" panose="05000000000000000000" pitchFamily="2" charset="2"/>
              <a:buChar char="§"/>
            </a:pPr>
            <a:r>
              <a:rPr lang="en-US" altLang="en-US" sz="2800" dirty="0" smtClean="0">
                <a:solidFill>
                  <a:schemeClr val="tx1"/>
                </a:solidFill>
                <a:latin typeface="Century Gothic"/>
                <a:cs typeface="Century Gothic"/>
              </a:rPr>
              <a:t>Look at decisions that elected officials can make</a:t>
            </a:r>
          </a:p>
          <a:p>
            <a:pPr eaLnBrk="1" hangingPunct="1">
              <a:buFont typeface="Wingdings" panose="05000000000000000000" pitchFamily="2" charset="2"/>
              <a:buChar char="§"/>
            </a:pPr>
            <a:r>
              <a:rPr lang="en-US" altLang="en-US" sz="2800" dirty="0" smtClean="0">
                <a:solidFill>
                  <a:schemeClr val="tx1"/>
                </a:solidFill>
                <a:latin typeface="Century Gothic"/>
                <a:cs typeface="Century Gothic"/>
              </a:rPr>
              <a:t>Practice a method for coming up with our own questions </a:t>
            </a:r>
          </a:p>
          <a:p>
            <a:pPr eaLnBrk="1" hangingPunct="1">
              <a:buFont typeface="Wingdings" panose="05000000000000000000" pitchFamily="2" charset="2"/>
              <a:buChar char="§"/>
            </a:pPr>
            <a:r>
              <a:rPr lang="en-US" altLang="en-US" sz="2800" dirty="0" smtClean="0">
                <a:latin typeface="Century Gothic"/>
                <a:cs typeface="Century Gothic"/>
              </a:rPr>
              <a:t>Think </a:t>
            </a:r>
            <a:r>
              <a:rPr lang="en-US" altLang="en-US" sz="2800" dirty="0" smtClean="0">
                <a:solidFill>
                  <a:schemeClr val="tx1"/>
                </a:solidFill>
                <a:latin typeface="Century Gothic"/>
                <a:cs typeface="Century Gothic"/>
              </a:rPr>
              <a:t>about decisions elected officials can make that affect you</a:t>
            </a:r>
          </a:p>
          <a:p>
            <a:pPr eaLnBrk="1" hangingPunct="1">
              <a:buFont typeface="Wingdings" panose="05000000000000000000" pitchFamily="2" charset="2"/>
              <a:buChar char="§"/>
            </a:pPr>
            <a:r>
              <a:rPr lang="en-US" altLang="en-US" sz="2800" dirty="0" smtClean="0">
                <a:solidFill>
                  <a:schemeClr val="tx1"/>
                </a:solidFill>
                <a:latin typeface="Century Gothic"/>
                <a:cs typeface="Century Gothic"/>
              </a:rPr>
              <a:t>Reflect on what you have learned and how you can apply it further</a:t>
            </a:r>
          </a:p>
        </p:txBody>
      </p:sp>
    </p:spTree>
    <p:extLst>
      <p:ext uri="{BB962C8B-B14F-4D97-AF65-F5344CB8AC3E}">
        <p14:creationId xmlns:p14="http://schemas.microsoft.com/office/powerpoint/2010/main" val="6361067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Century Gothic"/>
                <a:cs typeface="Century Gothic"/>
              </a:rPr>
              <a:t>Next Steps</a:t>
            </a:r>
            <a:endParaRPr lang="en-US" sz="3600" b="1" dirty="0">
              <a:solidFill>
                <a:schemeClr val="accent4"/>
              </a:solidFill>
              <a:latin typeface="Century Gothic"/>
              <a:cs typeface="Century Gothic"/>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209518948"/>
              </p:ext>
            </p:extLst>
          </p:nvPr>
        </p:nvGraphicFramePr>
        <p:xfrm>
          <a:off x="1334073" y="2666985"/>
          <a:ext cx="6241103" cy="1127730"/>
        </p:xfrm>
        <a:graphic>
          <a:graphicData uri="http://schemas.openxmlformats.org/drawingml/2006/table">
            <a:tbl>
              <a:tblPr/>
              <a:tblGrid>
                <a:gridCol w="6241103">
                  <a:extLst>
                    <a:ext uri="{9D8B030D-6E8A-4147-A177-3AD203B41FA5}">
                      <a16:colId xmlns:a16="http://schemas.microsoft.com/office/drawing/2014/main" xmlns="" val="726463218"/>
                    </a:ext>
                  </a:extLst>
                </a:gridCol>
              </a:tblGrid>
              <a:tr h="944563">
                <a:tc>
                  <a:txBody>
                    <a:bodyPr/>
                    <a:lstStyle>
                      <a:lvl1pPr>
                        <a:spcBef>
                          <a:spcPts val="2000"/>
                        </a:spcBef>
                        <a:buClr>
                          <a:schemeClr val="accent1"/>
                        </a:buClr>
                        <a:buSzPct val="75000"/>
                        <a:buFont typeface="Wingdings" panose="05000000000000000000" pitchFamily="2" charset="2"/>
                        <a:defRPr>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B870B8"/>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B870B8"/>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defRPr sz="1600">
                          <a:solidFill>
                            <a:srgbClr val="595959"/>
                          </a:solidFill>
                          <a:latin typeface="Rockwell" panose="020606030202050204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cap="none" normalizeH="0" baseline="0" dirty="0" smtClean="0">
                          <a:ln>
                            <a:noFill/>
                          </a:ln>
                          <a:solidFill>
                            <a:schemeClr val="bg1"/>
                          </a:solidFill>
                          <a:effectLst/>
                          <a:latin typeface="Century Gothic"/>
                          <a:ea typeface="MS PGothic" panose="020B0600070205080204" pitchFamily="34" charset="-128"/>
                          <a:cs typeface="Century Gothic"/>
                        </a:rPr>
                        <a:t>This is what I’m going to do with the questions: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535687009"/>
                  </a:ext>
                </a:extLst>
              </a:tr>
            </a:tbl>
          </a:graphicData>
        </a:graphic>
      </p:graphicFrame>
    </p:spTree>
    <p:extLst>
      <p:ext uri="{BB962C8B-B14F-4D97-AF65-F5344CB8AC3E}">
        <p14:creationId xmlns:p14="http://schemas.microsoft.com/office/powerpoint/2010/main" val="30854755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Century Gothic"/>
                <a:cs typeface="Century Gothic"/>
              </a:rPr>
              <a:t>Share</a:t>
            </a:r>
            <a:endParaRPr lang="en-US" sz="3600" b="1" dirty="0">
              <a:solidFill>
                <a:schemeClr val="accent4"/>
              </a:solidFill>
              <a:latin typeface="Century Gothic"/>
              <a:cs typeface="Century Gothic"/>
            </a:endParaRPr>
          </a:p>
        </p:txBody>
      </p:sp>
      <p:sp>
        <p:nvSpPr>
          <p:cNvPr id="5" name="Content Placeholder 2"/>
          <p:cNvSpPr>
            <a:spLocks noGrp="1"/>
          </p:cNvSpPr>
          <p:nvPr>
            <p:ph idx="1"/>
          </p:nvPr>
        </p:nvSpPr>
        <p:spPr>
          <a:xfrm>
            <a:off x="804785" y="2025655"/>
            <a:ext cx="7427803" cy="4144962"/>
          </a:xfrm>
        </p:spPr>
        <p:txBody>
          <a:bodyPr>
            <a:normAutofit/>
          </a:bodyPr>
          <a:lstStyle/>
          <a:p>
            <a:pPr marL="514350" indent="-514350" eaLnBrk="1" hangingPunct="1">
              <a:buFont typeface="Rockwell" panose="02060603020205020403" pitchFamily="18" charset="0"/>
              <a:buAutoNum type="arabicPeriod"/>
            </a:pPr>
            <a:r>
              <a:rPr lang="en-US" altLang="en-US" sz="3400" dirty="0" smtClean="0">
                <a:solidFill>
                  <a:srgbClr val="000000"/>
                </a:solidFill>
                <a:latin typeface="Century Gothic"/>
                <a:cs typeface="Century Gothic"/>
              </a:rPr>
              <a:t>Questions you changed from open to closed and from closed to open</a:t>
            </a:r>
          </a:p>
          <a:p>
            <a:pPr marL="0" indent="0" eaLnBrk="1" hangingPunct="1">
              <a:buNone/>
            </a:pPr>
            <a:endParaRPr lang="en-US" altLang="en-US" sz="3400" dirty="0" smtClean="0">
              <a:solidFill>
                <a:srgbClr val="000000"/>
              </a:solidFill>
              <a:latin typeface="Century Gothic"/>
              <a:cs typeface="Century Gothic"/>
            </a:endParaRPr>
          </a:p>
          <a:p>
            <a:pPr marL="514350" indent="-514350" eaLnBrk="1" hangingPunct="1">
              <a:buFont typeface="Wingdings" panose="05000000000000000000" pitchFamily="2" charset="2"/>
              <a:buAutoNum type="arabicPeriod"/>
            </a:pPr>
            <a:r>
              <a:rPr lang="en-US" altLang="en-US" sz="3400" dirty="0" smtClean="0">
                <a:solidFill>
                  <a:srgbClr val="000000"/>
                </a:solidFill>
                <a:latin typeface="Century Gothic"/>
                <a:cs typeface="Century Gothic"/>
              </a:rPr>
              <a:t>Your three priority questions and why you chose those questions</a:t>
            </a:r>
          </a:p>
        </p:txBody>
      </p:sp>
    </p:spTree>
    <p:extLst>
      <p:ext uri="{BB962C8B-B14F-4D97-AF65-F5344CB8AC3E}">
        <p14:creationId xmlns:p14="http://schemas.microsoft.com/office/powerpoint/2010/main" val="8407333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Century Gothic"/>
                <a:cs typeface="Century Gothic"/>
              </a:rPr>
              <a:t>Reflection</a:t>
            </a:r>
            <a:endParaRPr lang="en-US" sz="3600" b="1" dirty="0">
              <a:solidFill>
                <a:schemeClr val="accent4"/>
              </a:solidFill>
              <a:latin typeface="Century Gothic"/>
              <a:cs typeface="Century Gothic"/>
            </a:endParaRPr>
          </a:p>
        </p:txBody>
      </p:sp>
      <p:sp>
        <p:nvSpPr>
          <p:cNvPr id="5" name="Content Placeholder 2"/>
          <p:cNvSpPr>
            <a:spLocks noGrp="1"/>
          </p:cNvSpPr>
          <p:nvPr>
            <p:ph idx="1"/>
          </p:nvPr>
        </p:nvSpPr>
        <p:spPr>
          <a:xfrm>
            <a:off x="625491" y="1895359"/>
            <a:ext cx="7889859" cy="4144962"/>
          </a:xfrm>
        </p:spPr>
        <p:txBody>
          <a:bodyPr>
            <a:normAutofit/>
          </a:bodyPr>
          <a:lstStyle/>
          <a:p>
            <a:r>
              <a:rPr lang="en-US" altLang="en-US" sz="2800" dirty="0">
                <a:latin typeface="Century Gothic"/>
                <a:cs typeface="Century Gothic"/>
              </a:rPr>
              <a:t>What did you learn?	</a:t>
            </a:r>
            <a:endParaRPr lang="en-US" altLang="en-US" sz="2800" dirty="0" smtClean="0">
              <a:latin typeface="Century Gothic"/>
              <a:cs typeface="Century Gothic"/>
            </a:endParaRPr>
          </a:p>
          <a:p>
            <a:endParaRPr lang="en-US" altLang="en-US" sz="2800" dirty="0">
              <a:latin typeface="Century Gothic"/>
              <a:cs typeface="Century Gothic"/>
            </a:endParaRPr>
          </a:p>
          <a:p>
            <a:r>
              <a:rPr lang="en-US" altLang="en-US" sz="2800" dirty="0" smtClean="0">
                <a:latin typeface="Century Gothic"/>
                <a:cs typeface="Century Gothic"/>
              </a:rPr>
              <a:t>When </a:t>
            </a:r>
            <a:r>
              <a:rPr lang="en-US" altLang="en-US" sz="2800" dirty="0">
                <a:latin typeface="Century Gothic"/>
                <a:cs typeface="Century Gothic"/>
              </a:rPr>
              <a:t>there</a:t>
            </a:r>
            <a:r>
              <a:rPr lang="en-US" altLang="en-US" sz="2800" dirty="0">
                <a:latin typeface="Century Gothic"/>
                <a:ea typeface="ＭＳ Ｐ明朝" pitchFamily="6" charset="-128"/>
                <a:cs typeface="Century Gothic"/>
              </a:rPr>
              <a:t>’</a:t>
            </a:r>
            <a:r>
              <a:rPr lang="en-US" altLang="ja-JP" sz="2800" dirty="0">
                <a:latin typeface="Century Gothic"/>
                <a:ea typeface="MS Gothic" panose="020B0609070205080204" pitchFamily="49" charset="-128"/>
                <a:cs typeface="Century Gothic"/>
              </a:rPr>
              <a:t>s an election of someone who will make decisions that will affect you</a:t>
            </a:r>
            <a:r>
              <a:rPr lang="en-US" altLang="ja-JP" sz="2800" dirty="0" smtClean="0">
                <a:latin typeface="Century Gothic"/>
                <a:ea typeface="MS Gothic" panose="020B0609070205080204" pitchFamily="49" charset="-128"/>
                <a:cs typeface="Century Gothic"/>
              </a:rPr>
              <a:t>:</a:t>
            </a:r>
          </a:p>
          <a:p>
            <a:endParaRPr lang="en-US" altLang="ja-JP" sz="2800" dirty="0" smtClean="0">
              <a:latin typeface="Century Gothic"/>
              <a:cs typeface="Century Gothic"/>
            </a:endParaRPr>
          </a:p>
          <a:p>
            <a:pPr lvl="1"/>
            <a:r>
              <a:rPr lang="en-US" altLang="en-US" sz="2800" dirty="0" smtClean="0">
                <a:latin typeface="Century Gothic"/>
                <a:cs typeface="Century Gothic"/>
              </a:rPr>
              <a:t> Why </a:t>
            </a:r>
            <a:r>
              <a:rPr lang="en-US" altLang="en-US" sz="2800" dirty="0">
                <a:latin typeface="Century Gothic"/>
                <a:cs typeface="Century Gothic"/>
              </a:rPr>
              <a:t>would you vote in that election</a:t>
            </a:r>
            <a:r>
              <a:rPr lang="en-US" altLang="en-US" sz="2800" dirty="0" smtClean="0">
                <a:latin typeface="Century Gothic"/>
                <a:cs typeface="Century Gothic"/>
              </a:rPr>
              <a:t>?</a:t>
            </a:r>
          </a:p>
          <a:p>
            <a:pPr lvl="1"/>
            <a:r>
              <a:rPr lang="en-US" altLang="en-US" sz="2800" dirty="0" smtClean="0">
                <a:latin typeface="Century Gothic"/>
                <a:cs typeface="Century Gothic"/>
              </a:rPr>
              <a:t> How </a:t>
            </a:r>
            <a:r>
              <a:rPr lang="en-US" altLang="en-US" sz="2800" dirty="0">
                <a:latin typeface="Century Gothic"/>
                <a:cs typeface="Century Gothic"/>
              </a:rPr>
              <a:t>do you feel about voting now</a:t>
            </a:r>
            <a:r>
              <a:rPr lang="en-US" altLang="en-US" sz="2800" dirty="0" smtClean="0">
                <a:latin typeface="Century Gothic"/>
                <a:cs typeface="Century Gothic"/>
              </a:rPr>
              <a:t>?</a:t>
            </a:r>
          </a:p>
          <a:p>
            <a:pPr lvl="1"/>
            <a:r>
              <a:rPr lang="en-US" altLang="en-US" sz="2800" dirty="0" smtClean="0">
                <a:latin typeface="Century Gothic"/>
                <a:cs typeface="Century Gothic"/>
              </a:rPr>
              <a:t> How </a:t>
            </a:r>
            <a:r>
              <a:rPr lang="en-US" altLang="en-US" sz="2800" dirty="0">
                <a:latin typeface="Century Gothic"/>
                <a:cs typeface="Century Gothic"/>
              </a:rPr>
              <a:t>can you help more people to vote? </a:t>
            </a:r>
          </a:p>
        </p:txBody>
      </p:sp>
    </p:spTree>
    <p:extLst>
      <p:ext uri="{BB962C8B-B14F-4D97-AF65-F5344CB8AC3E}">
        <p14:creationId xmlns:p14="http://schemas.microsoft.com/office/powerpoint/2010/main" val="37978124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156993"/>
                </a:solidFill>
                <a:latin typeface="Century Gothic"/>
                <a:cs typeface="Century Gothic"/>
              </a:rPr>
              <a:t>Summary</a:t>
            </a:r>
            <a:endParaRPr lang="en-US" sz="4200" dirty="0">
              <a:solidFill>
                <a:srgbClr val="156993"/>
              </a:solidFill>
              <a:latin typeface="Century Gothic"/>
              <a:cs typeface="Century Gothic"/>
            </a:endParaRPr>
          </a:p>
        </p:txBody>
      </p:sp>
      <p:sp>
        <p:nvSpPr>
          <p:cNvPr id="4" name="Rectangle 2"/>
          <p:cNvSpPr txBox="1">
            <a:spLocks noChangeArrowheads="1"/>
          </p:cNvSpPr>
          <p:nvPr/>
        </p:nvSpPr>
        <p:spPr bwMode="auto">
          <a:xfrm>
            <a:off x="457200" y="2114320"/>
            <a:ext cx="830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eaLnBrk="1" hangingPunct="1"/>
            <a:r>
              <a:rPr lang="en-US" altLang="en-US" sz="2800" b="1" i="1" dirty="0">
                <a:solidFill>
                  <a:srgbClr val="156993"/>
                </a:solidFill>
                <a:latin typeface="Century Gothic"/>
                <a:cs typeface="Century Gothic"/>
              </a:rPr>
              <a:t>We </a:t>
            </a:r>
            <a:r>
              <a:rPr lang="en-US" altLang="en-US" sz="2800" b="1" i="1" dirty="0" smtClean="0">
                <a:solidFill>
                  <a:srgbClr val="156993"/>
                </a:solidFill>
                <a:latin typeface="Century Gothic"/>
                <a:cs typeface="Century Gothic"/>
              </a:rPr>
              <a:t>learned that:</a:t>
            </a:r>
            <a:endParaRPr lang="en-US" sz="2800" b="1" i="1" dirty="0">
              <a:solidFill>
                <a:srgbClr val="156993"/>
              </a:solidFill>
              <a:latin typeface="Century Gothic"/>
              <a:cs typeface="Century Gothic"/>
            </a:endParaRPr>
          </a:p>
          <a:p>
            <a:pPr marL="457200" indent="-457200" eaLnBrk="1" hangingPunct="1">
              <a:spcBef>
                <a:spcPct val="30000"/>
              </a:spcBef>
              <a:buFont typeface="Arial"/>
              <a:buChar char="•"/>
              <a:defRPr/>
            </a:pPr>
            <a:r>
              <a:rPr lang="en-US" altLang="en-US" sz="2800" i="1" dirty="0">
                <a:solidFill>
                  <a:schemeClr val="tx1"/>
                </a:solidFill>
                <a:latin typeface="Century Gothic"/>
                <a:cs typeface="Century Gothic"/>
              </a:rPr>
              <a:t>P</a:t>
            </a:r>
            <a:r>
              <a:rPr lang="en-US" altLang="en-US" sz="2800" i="1" dirty="0" smtClean="0">
                <a:solidFill>
                  <a:schemeClr val="tx1"/>
                </a:solidFill>
                <a:latin typeface="Century Gothic"/>
                <a:cs typeface="Century Gothic"/>
              </a:rPr>
              <a:t>residents, senators, </a:t>
            </a:r>
            <a:r>
              <a:rPr lang="en-US" altLang="en-US" sz="2800" i="1" dirty="0" err="1" smtClean="0">
                <a:solidFill>
                  <a:schemeClr val="tx1"/>
                </a:solidFill>
                <a:latin typeface="Century Gothic"/>
                <a:cs typeface="Century Gothic"/>
              </a:rPr>
              <a:t>congresspeople</a:t>
            </a:r>
            <a:r>
              <a:rPr lang="en-US" altLang="en-US" sz="2800" i="1" dirty="0" smtClean="0">
                <a:solidFill>
                  <a:schemeClr val="tx1"/>
                </a:solidFill>
                <a:latin typeface="Century Gothic"/>
                <a:cs typeface="Century Gothic"/>
              </a:rPr>
              <a:t>, governors, and other elected officials</a:t>
            </a:r>
            <a:r>
              <a:rPr lang="en-US" altLang="en-US" sz="2800" i="1" dirty="0" smtClean="0">
                <a:solidFill>
                  <a:srgbClr val="FF0000"/>
                </a:solidFill>
                <a:latin typeface="Century Gothic"/>
                <a:cs typeface="Century Gothic"/>
              </a:rPr>
              <a:t> </a:t>
            </a:r>
            <a:r>
              <a:rPr lang="en-US" altLang="en-US" sz="2800" i="1" dirty="0" smtClean="0">
                <a:solidFill>
                  <a:schemeClr val="tx1"/>
                </a:solidFill>
                <a:latin typeface="Century Gothic"/>
                <a:cs typeface="Century Gothic"/>
              </a:rPr>
              <a:t>make decisions about the services that are important to us. </a:t>
            </a:r>
          </a:p>
          <a:p>
            <a:pPr marL="457200" indent="-457200" eaLnBrk="1" hangingPunct="1">
              <a:spcBef>
                <a:spcPct val="30000"/>
              </a:spcBef>
              <a:buFont typeface="Arial"/>
              <a:buChar char="•"/>
              <a:defRPr/>
            </a:pPr>
            <a:r>
              <a:rPr lang="en-US" altLang="en-US" sz="2800" i="1" dirty="0" smtClean="0">
                <a:solidFill>
                  <a:schemeClr val="tx1"/>
                </a:solidFill>
                <a:latin typeface="Century Gothic"/>
                <a:cs typeface="Century Gothic"/>
              </a:rPr>
              <a:t>By voting, we can have a voice in who gets to make those decisions. </a:t>
            </a:r>
            <a:endParaRPr lang="en-US" altLang="en-US" sz="2800" i="1" dirty="0">
              <a:solidFill>
                <a:schemeClr val="tx1"/>
              </a:solidFill>
              <a:latin typeface="Century Gothic"/>
              <a:cs typeface="Century Gothic"/>
            </a:endParaRPr>
          </a:p>
        </p:txBody>
      </p:sp>
    </p:spTree>
    <p:extLst>
      <p:ext uri="{BB962C8B-B14F-4D97-AF65-F5344CB8AC3E}">
        <p14:creationId xmlns:p14="http://schemas.microsoft.com/office/powerpoint/2010/main" val="521466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156993"/>
                </a:solidFill>
                <a:latin typeface="Century Gothic"/>
                <a:cs typeface="Century Gothic"/>
              </a:rPr>
              <a:t>Summary</a:t>
            </a:r>
            <a:endParaRPr lang="en-US" sz="4200" dirty="0">
              <a:solidFill>
                <a:srgbClr val="156993"/>
              </a:solidFill>
              <a:latin typeface="Century Gothic"/>
              <a:cs typeface="Century Gothic"/>
            </a:endParaRPr>
          </a:p>
        </p:txBody>
      </p:sp>
      <p:sp>
        <p:nvSpPr>
          <p:cNvPr id="5" name="Rectangle 2"/>
          <p:cNvSpPr txBox="1">
            <a:spLocks noChangeArrowheads="1"/>
          </p:cNvSpPr>
          <p:nvPr/>
        </p:nvSpPr>
        <p:spPr bwMode="auto">
          <a:xfrm>
            <a:off x="457200" y="2114320"/>
            <a:ext cx="830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a:lstStyle>
          <a:p>
            <a:pPr eaLnBrk="1" hangingPunct="1"/>
            <a:endParaRPr lang="en-US" altLang="en-US" sz="2800" i="1" dirty="0" smtClean="0">
              <a:solidFill>
                <a:srgbClr val="156993"/>
              </a:solidFill>
              <a:latin typeface="Century Gothic"/>
              <a:cs typeface="Century Gothic"/>
            </a:endParaRPr>
          </a:p>
          <a:p>
            <a:pPr eaLnBrk="1" hangingPunct="1"/>
            <a:r>
              <a:rPr lang="en-US" altLang="en-US" sz="2800" b="1" i="1" dirty="0" smtClean="0">
                <a:solidFill>
                  <a:srgbClr val="156993"/>
                </a:solidFill>
                <a:latin typeface="Century Gothic"/>
                <a:cs typeface="Century Gothic"/>
              </a:rPr>
              <a:t>We practiced using a step-by-step process for coming up with our own questions. </a:t>
            </a:r>
            <a:endParaRPr lang="en-US" altLang="en-US" sz="2800" b="1" i="1" dirty="0" smtClean="0">
              <a:latin typeface="Century Gothic"/>
              <a:cs typeface="Century Gothic"/>
            </a:endParaRPr>
          </a:p>
          <a:p>
            <a:pPr eaLnBrk="1" hangingPunct="1">
              <a:spcBef>
                <a:spcPct val="30000"/>
              </a:spcBef>
              <a:defRPr/>
            </a:pPr>
            <a:endParaRPr lang="en-US" altLang="en-US" sz="2800" i="1" dirty="0">
              <a:solidFill>
                <a:schemeClr val="tx1"/>
              </a:solidFill>
              <a:latin typeface="Century Gothic"/>
              <a:cs typeface="Century Gothic"/>
            </a:endParaRPr>
          </a:p>
          <a:p>
            <a:pPr eaLnBrk="1" hangingPunct="1">
              <a:spcBef>
                <a:spcPct val="30000"/>
              </a:spcBef>
              <a:defRPr/>
            </a:pPr>
            <a:r>
              <a:rPr lang="en-US" altLang="en-US" sz="2800" i="1" dirty="0" smtClean="0">
                <a:solidFill>
                  <a:schemeClr val="tx1"/>
                </a:solidFill>
                <a:latin typeface="Century Gothic"/>
                <a:cs typeface="Century Gothic"/>
              </a:rPr>
              <a:t>Asking questions is a skill we </a:t>
            </a:r>
            <a:r>
              <a:rPr lang="en-US" altLang="en-US" sz="2800" i="1" dirty="0">
                <a:solidFill>
                  <a:schemeClr val="tx1"/>
                </a:solidFill>
                <a:latin typeface="Century Gothic"/>
                <a:cs typeface="Century Gothic"/>
              </a:rPr>
              <a:t>can use in many different </a:t>
            </a:r>
            <a:r>
              <a:rPr lang="en-US" altLang="en-US" sz="2800" i="1" dirty="0" smtClean="0">
                <a:solidFill>
                  <a:schemeClr val="tx1"/>
                </a:solidFill>
                <a:latin typeface="Century Gothic"/>
                <a:cs typeface="Century Gothic"/>
              </a:rPr>
              <a:t>places and situations.</a:t>
            </a:r>
            <a:endParaRPr lang="en-US" altLang="en-US" sz="2800" i="1" dirty="0">
              <a:solidFill>
                <a:schemeClr val="tx1"/>
              </a:solidFill>
              <a:latin typeface="Century Gothic"/>
              <a:cs typeface="Century Gothic"/>
            </a:endParaRPr>
          </a:p>
        </p:txBody>
      </p:sp>
    </p:spTree>
    <p:extLst>
      <p:ext uri="{BB962C8B-B14F-4D97-AF65-F5344CB8AC3E}">
        <p14:creationId xmlns:p14="http://schemas.microsoft.com/office/powerpoint/2010/main" val="1742693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471" y="370540"/>
            <a:ext cx="8149176" cy="1577010"/>
          </a:xfrm>
        </p:spPr>
        <p:txBody>
          <a:bodyPr>
            <a:noAutofit/>
          </a:bodyPr>
          <a:lstStyle/>
          <a:p>
            <a:pPr algn="ctr"/>
            <a:r>
              <a:rPr lang="en-US" sz="4200" dirty="0" smtClean="0">
                <a:solidFill>
                  <a:srgbClr val="156993"/>
                </a:solidFill>
                <a:latin typeface="Century Gothic"/>
                <a:cs typeface="Century Gothic"/>
              </a:rPr>
              <a:t>Asking the Right Questions About Voting</a:t>
            </a:r>
            <a:endParaRPr lang="en-US" sz="4200" dirty="0">
              <a:solidFill>
                <a:srgbClr val="156993"/>
              </a:solidFill>
              <a:latin typeface="Century Gothic"/>
              <a:cs typeface="Century Gothic"/>
            </a:endParaRPr>
          </a:p>
        </p:txBody>
      </p:sp>
      <p:sp>
        <p:nvSpPr>
          <p:cNvPr id="3" name="Subtitle 2"/>
          <p:cNvSpPr>
            <a:spLocks noGrp="1"/>
          </p:cNvSpPr>
          <p:nvPr>
            <p:ph type="subTitle" idx="1"/>
          </p:nvPr>
        </p:nvSpPr>
        <p:spPr>
          <a:xfrm>
            <a:off x="576471" y="3624859"/>
            <a:ext cx="7910118" cy="641210"/>
          </a:xfrm>
        </p:spPr>
        <p:txBody>
          <a:bodyPr>
            <a:noAutofit/>
          </a:bodyPr>
          <a:lstStyle/>
          <a:p>
            <a:pPr algn="ctr"/>
            <a:r>
              <a:rPr lang="en-US" sz="4000" dirty="0" smtClean="0">
                <a:latin typeface="Century Gothic"/>
                <a:cs typeface="Century Gothic"/>
              </a:rPr>
              <a:t>Thank you for all your work!</a:t>
            </a:r>
            <a:endParaRPr lang="en-US" sz="4000" dirty="0">
              <a:latin typeface="Century Gothic"/>
              <a:cs typeface="Century Gothic"/>
            </a:endParaRPr>
          </a:p>
        </p:txBody>
      </p:sp>
    </p:spTree>
    <p:extLst>
      <p:ext uri="{BB962C8B-B14F-4D97-AF65-F5344CB8AC3E}">
        <p14:creationId xmlns:p14="http://schemas.microsoft.com/office/powerpoint/2010/main" val="37931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45351" y="473736"/>
            <a:ext cx="7772400" cy="1116012"/>
          </a:xfrm>
        </p:spPr>
        <p:txBody>
          <a:bodyPr>
            <a:normAutofit/>
          </a:bodyPr>
          <a:lstStyle/>
          <a:p>
            <a:pPr eaLnBrk="1" hangingPunct="1"/>
            <a:r>
              <a:rPr lang="en-US" altLang="en-US" sz="4200" dirty="0" smtClean="0">
                <a:solidFill>
                  <a:srgbClr val="156993"/>
                </a:solidFill>
                <a:latin typeface="Century Gothic"/>
                <a:cs typeface="Century Gothic"/>
              </a:rPr>
              <a:t>Learning about decisions:</a:t>
            </a:r>
          </a:p>
        </p:txBody>
      </p:sp>
      <p:sp>
        <p:nvSpPr>
          <p:cNvPr id="30722" name="Rectangle 3"/>
          <p:cNvSpPr>
            <a:spLocks noGrp="1" noChangeArrowheads="1"/>
          </p:cNvSpPr>
          <p:nvPr>
            <p:ph idx="1"/>
          </p:nvPr>
        </p:nvSpPr>
        <p:spPr>
          <a:xfrm>
            <a:off x="194235" y="2133600"/>
            <a:ext cx="8695763" cy="3429000"/>
          </a:xfrm>
        </p:spPr>
        <p:txBody>
          <a:bodyPr>
            <a:normAutofit/>
          </a:bodyPr>
          <a:lstStyle/>
          <a:p>
            <a:pPr eaLnBrk="1" hangingPunct="1">
              <a:buFont typeface="Wingdings" panose="05000000000000000000" pitchFamily="2" charset="2"/>
              <a:buNone/>
            </a:pPr>
            <a:endParaRPr lang="en-US" altLang="en-US" sz="3400" dirty="0" smtClean="0">
              <a:solidFill>
                <a:schemeClr val="tx1"/>
              </a:solidFill>
              <a:latin typeface="Century Gothic"/>
              <a:cs typeface="Century Gothic"/>
            </a:endParaRPr>
          </a:p>
          <a:p>
            <a:pPr algn="ctr" eaLnBrk="1" hangingPunct="1">
              <a:buFont typeface="Wingdings" panose="05000000000000000000" pitchFamily="2" charset="2"/>
              <a:buNone/>
            </a:pPr>
            <a:r>
              <a:rPr lang="en-US" altLang="en-US" sz="3400" dirty="0" smtClean="0">
                <a:solidFill>
                  <a:schemeClr val="tx1"/>
                </a:solidFill>
                <a:latin typeface="Century Gothic"/>
                <a:cs typeface="Century Gothic"/>
              </a:rPr>
              <a:t>A </a:t>
            </a:r>
            <a:r>
              <a:rPr lang="en-US" altLang="en-US" sz="3400" i="1" dirty="0" smtClean="0">
                <a:solidFill>
                  <a:srgbClr val="156993"/>
                </a:solidFill>
                <a:latin typeface="Century Gothic"/>
                <a:cs typeface="Century Gothic"/>
              </a:rPr>
              <a:t>decision</a:t>
            </a:r>
            <a:r>
              <a:rPr lang="en-US" altLang="en-US" sz="3400" dirty="0" smtClean="0">
                <a:solidFill>
                  <a:schemeClr val="tx1"/>
                </a:solidFill>
                <a:latin typeface="Century Gothic"/>
                <a:cs typeface="Century Gothic"/>
              </a:rPr>
              <a:t> is the choice of </a:t>
            </a:r>
            <a:r>
              <a:rPr lang="en-US" altLang="en-US" sz="3400" dirty="0" smtClean="0">
                <a:solidFill>
                  <a:srgbClr val="156993"/>
                </a:solidFill>
                <a:latin typeface="Century Gothic"/>
                <a:cs typeface="Century Gothic"/>
              </a:rPr>
              <a:t>one option </a:t>
            </a:r>
            <a:r>
              <a:rPr lang="en-US" altLang="en-US" sz="3400" dirty="0" smtClean="0">
                <a:solidFill>
                  <a:schemeClr val="tx1"/>
                </a:solidFill>
                <a:latin typeface="Century Gothic"/>
                <a:cs typeface="Century Gothic"/>
              </a:rPr>
              <a:t>from among </a:t>
            </a:r>
            <a:r>
              <a:rPr lang="en-US" altLang="en-US" sz="3400" dirty="0" smtClean="0">
                <a:solidFill>
                  <a:srgbClr val="156993"/>
                </a:solidFill>
                <a:latin typeface="Century Gothic"/>
                <a:cs typeface="Century Gothic"/>
              </a:rPr>
              <a:t>two or more </a:t>
            </a:r>
            <a:r>
              <a:rPr lang="en-US" altLang="en-US" sz="3400" dirty="0" smtClean="0">
                <a:solidFill>
                  <a:schemeClr val="tx1"/>
                </a:solidFill>
                <a:latin typeface="Century Gothic"/>
                <a:cs typeface="Century Gothic"/>
              </a:rPr>
              <a:t>options.</a:t>
            </a:r>
          </a:p>
          <a:p>
            <a:pPr algn="ctr" eaLnBrk="1" hangingPunct="1">
              <a:buFont typeface="Wingdings" panose="05000000000000000000" pitchFamily="2" charset="2"/>
              <a:buNone/>
            </a:pPr>
            <a:endParaRPr lang="en-US" altLang="en-US" sz="3400" dirty="0">
              <a:solidFill>
                <a:schemeClr val="tx1"/>
              </a:solidFill>
              <a:latin typeface="Century Gothic"/>
              <a:cs typeface="Century Gothic"/>
            </a:endParaRPr>
          </a:p>
          <a:p>
            <a:pPr algn="ctr" eaLnBrk="1" hangingPunct="1">
              <a:buFont typeface="Wingdings" panose="05000000000000000000" pitchFamily="2" charset="2"/>
              <a:buNone/>
            </a:pPr>
            <a:r>
              <a:rPr lang="en-US" altLang="en-US" sz="3400" dirty="0" smtClean="0">
                <a:solidFill>
                  <a:schemeClr val="tx1"/>
                </a:solidFill>
                <a:latin typeface="Century Gothic"/>
                <a:cs typeface="Century Gothic"/>
              </a:rPr>
              <a:t>We make decisions all the time.</a:t>
            </a:r>
          </a:p>
          <a:p>
            <a:pPr eaLnBrk="1" hangingPunct="1">
              <a:buFont typeface="Wingdings" panose="05000000000000000000" pitchFamily="2" charset="2"/>
              <a:buNone/>
            </a:pPr>
            <a:endParaRPr lang="en-US" altLang="en-US" sz="3400" dirty="0" smtClean="0">
              <a:latin typeface="Century Gothic"/>
              <a:cs typeface="Century Gothic"/>
            </a:endParaRPr>
          </a:p>
          <a:p>
            <a:pPr eaLnBrk="1" hangingPunct="1">
              <a:buFont typeface="Wingdings" panose="05000000000000000000" pitchFamily="2" charset="2"/>
              <a:buNone/>
            </a:pPr>
            <a:endParaRPr lang="en-US" altLang="en-US" sz="3400" dirty="0" smtClean="0">
              <a:latin typeface="Century Gothic"/>
              <a:cs typeface="Century Gothic"/>
            </a:endParaRPr>
          </a:p>
        </p:txBody>
      </p:sp>
    </p:spTree>
    <p:extLst>
      <p:ext uri="{BB962C8B-B14F-4D97-AF65-F5344CB8AC3E}">
        <p14:creationId xmlns:p14="http://schemas.microsoft.com/office/powerpoint/2010/main" val="1005485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28650" y="365126"/>
            <a:ext cx="8515350" cy="1325563"/>
          </a:xfrm>
        </p:spPr>
        <p:txBody>
          <a:bodyPr>
            <a:normAutofit/>
          </a:bodyPr>
          <a:lstStyle/>
          <a:p>
            <a:pPr eaLnBrk="1" hangingPunct="1"/>
            <a:r>
              <a:rPr lang="en-US" sz="4200" dirty="0" smtClean="0">
                <a:solidFill>
                  <a:srgbClr val="156993"/>
                </a:solidFill>
                <a:latin typeface="Century Gothic"/>
                <a:ea typeface="MS PGothic" charset="0"/>
                <a:cs typeface="Century Gothic"/>
              </a:rPr>
              <a:t>A decision </a:t>
            </a:r>
            <a:r>
              <a:rPr lang="en-US" sz="4200" dirty="0">
                <a:solidFill>
                  <a:srgbClr val="156993"/>
                </a:solidFill>
                <a:latin typeface="Century Gothic"/>
                <a:ea typeface="MS PGothic" charset="0"/>
                <a:cs typeface="Century Gothic"/>
              </a:rPr>
              <a:t>you made </a:t>
            </a:r>
            <a:r>
              <a:rPr lang="en-US" sz="4200" dirty="0" smtClean="0">
                <a:solidFill>
                  <a:srgbClr val="156993"/>
                </a:solidFill>
                <a:latin typeface="Century Gothic"/>
                <a:ea typeface="MS PGothic" charset="0"/>
                <a:cs typeface="Century Gothic"/>
              </a:rPr>
              <a:t>today:</a:t>
            </a:r>
            <a:endParaRPr lang="en-US" sz="4200" dirty="0">
              <a:solidFill>
                <a:srgbClr val="156993"/>
              </a:solidFill>
              <a:latin typeface="Century Gothic"/>
              <a:ea typeface="MS PGothic" charset="0"/>
              <a:cs typeface="Century Gothic"/>
            </a:endParaRPr>
          </a:p>
        </p:txBody>
      </p:sp>
      <p:sp>
        <p:nvSpPr>
          <p:cNvPr id="33794" name="Rectangle 3"/>
          <p:cNvSpPr>
            <a:spLocks noGrp="1" noChangeArrowheads="1"/>
          </p:cNvSpPr>
          <p:nvPr>
            <p:ph idx="1"/>
          </p:nvPr>
        </p:nvSpPr>
        <p:spPr>
          <a:xfrm>
            <a:off x="590550" y="1913124"/>
            <a:ext cx="7924800" cy="4800600"/>
          </a:xfrm>
        </p:spPr>
        <p:txBody>
          <a:bodyPr>
            <a:normAutofit/>
          </a:bodyPr>
          <a:lstStyle/>
          <a:p>
            <a:pPr marL="0" indent="0" eaLnBrk="1" hangingPunct="1">
              <a:buFont typeface="Wingdings" panose="05000000000000000000" pitchFamily="2" charset="2"/>
              <a:buNone/>
              <a:defRPr/>
            </a:pPr>
            <a:r>
              <a:rPr lang="en-US" altLang="en-US" sz="2800" dirty="0" smtClean="0">
                <a:solidFill>
                  <a:schemeClr val="tx1"/>
                </a:solidFill>
                <a:latin typeface="Century Gothic"/>
                <a:cs typeface="Century Gothic"/>
              </a:rPr>
              <a:t>A decision about what to have for breakfast.</a:t>
            </a:r>
          </a:p>
          <a:p>
            <a:pPr marL="0" indent="0" eaLnBrk="1" hangingPunct="1">
              <a:buFont typeface="Wingdings" panose="05000000000000000000" pitchFamily="2" charset="2"/>
              <a:buNone/>
              <a:defRPr/>
            </a:pPr>
            <a:endParaRPr lang="en-US" altLang="en-US" sz="2800" dirty="0" smtClean="0">
              <a:solidFill>
                <a:schemeClr val="tx1"/>
              </a:solidFill>
              <a:latin typeface="Century Gothic"/>
              <a:cs typeface="Century Gothic"/>
            </a:endParaRPr>
          </a:p>
          <a:p>
            <a:pPr marL="0" indent="0">
              <a:buNone/>
              <a:defRPr/>
            </a:pPr>
            <a:r>
              <a:rPr lang="en-US" altLang="en-US" sz="2800" dirty="0">
                <a:latin typeface="Century Gothic"/>
                <a:cs typeface="Century Gothic"/>
              </a:rPr>
              <a:t>Think about options you had to choose from:</a:t>
            </a:r>
            <a:br>
              <a:rPr lang="en-US" altLang="en-US" sz="2800" dirty="0">
                <a:latin typeface="Century Gothic"/>
                <a:cs typeface="Century Gothic"/>
              </a:rPr>
            </a:br>
            <a:r>
              <a:rPr lang="en-US" altLang="en-US" sz="2800" dirty="0">
                <a:latin typeface="Century Gothic"/>
                <a:cs typeface="Century Gothic"/>
              </a:rPr>
              <a:t/>
            </a:r>
            <a:br>
              <a:rPr lang="en-US" altLang="en-US" sz="2800" dirty="0">
                <a:latin typeface="Century Gothic"/>
                <a:cs typeface="Century Gothic"/>
              </a:rPr>
            </a:br>
            <a:r>
              <a:rPr lang="en-US" altLang="en-US" sz="2800" dirty="0">
                <a:latin typeface="Century Gothic"/>
                <a:cs typeface="Century Gothic"/>
              </a:rPr>
              <a:t> _______________ or ______________</a:t>
            </a:r>
            <a:br>
              <a:rPr lang="en-US" altLang="en-US" sz="2800" dirty="0">
                <a:latin typeface="Century Gothic"/>
                <a:cs typeface="Century Gothic"/>
              </a:rPr>
            </a:br>
            <a:r>
              <a:rPr lang="en-US" altLang="en-US" sz="2800" dirty="0">
                <a:latin typeface="Century Gothic"/>
                <a:cs typeface="Century Gothic"/>
              </a:rPr>
              <a:t> _______________ or ______________</a:t>
            </a:r>
            <a:endParaRPr lang="en-US" altLang="en-US" sz="2800" dirty="0" smtClean="0">
              <a:solidFill>
                <a:schemeClr val="tx1"/>
              </a:solidFill>
              <a:latin typeface="Century Gothic"/>
              <a:cs typeface="Century Gothic"/>
            </a:endParaRPr>
          </a:p>
        </p:txBody>
      </p:sp>
      <p:sp>
        <p:nvSpPr>
          <p:cNvPr id="7" name="Rectangle 7"/>
          <p:cNvSpPr>
            <a:spLocks noChangeArrowheads="1"/>
          </p:cNvSpPr>
          <p:nvPr/>
        </p:nvSpPr>
        <p:spPr bwMode="auto">
          <a:xfrm>
            <a:off x="628650" y="5501446"/>
            <a:ext cx="7620000" cy="523220"/>
          </a:xfrm>
          <a:prstGeom prst="rect">
            <a:avLst/>
          </a:prstGeom>
          <a:noFill/>
          <a:ln>
            <a:noFill/>
          </a:ln>
          <a:extLst/>
        </p:spPr>
        <p:txBody>
          <a:bodyPr>
            <a:spAutoFit/>
          </a:bodyPr>
          <a:lstStyle/>
          <a:p>
            <a:pPr>
              <a:defRPr/>
            </a:pPr>
            <a:r>
              <a:rPr lang="en-US" sz="2800" dirty="0" smtClean="0">
                <a:latin typeface="Century Gothic"/>
                <a:ea typeface="ＭＳ Ｐゴシック" charset="0"/>
                <a:cs typeface="Century Gothic"/>
              </a:rPr>
              <a:t>The option </a:t>
            </a:r>
            <a:r>
              <a:rPr lang="en-US" sz="2800" dirty="0">
                <a:latin typeface="Century Gothic"/>
                <a:ea typeface="ＭＳ Ｐゴシック" charset="0"/>
                <a:cs typeface="Century Gothic"/>
              </a:rPr>
              <a:t>chosen is </a:t>
            </a:r>
            <a:r>
              <a:rPr lang="en-US" sz="2800" i="1" dirty="0">
                <a:latin typeface="Century Gothic"/>
                <a:ea typeface="ＭＳ Ｐゴシック" charset="0"/>
                <a:cs typeface="Century Gothic"/>
              </a:rPr>
              <a:t>the decision</a:t>
            </a:r>
            <a:r>
              <a:rPr lang="en-US" sz="2800" dirty="0">
                <a:latin typeface="Century Gothic"/>
                <a:ea typeface="ＭＳ Ｐゴシック" charset="0"/>
                <a:cs typeface="Century Gothic"/>
              </a:rPr>
              <a:t>. </a:t>
            </a:r>
          </a:p>
        </p:txBody>
      </p:sp>
    </p:spTree>
    <p:extLst>
      <p:ext uri="{BB962C8B-B14F-4D97-AF65-F5344CB8AC3E}">
        <p14:creationId xmlns:p14="http://schemas.microsoft.com/office/powerpoint/2010/main" val="4094402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normAutofit/>
          </a:bodyPr>
          <a:lstStyle/>
          <a:p>
            <a:pPr eaLnBrk="1" hangingPunct="1"/>
            <a:r>
              <a:rPr lang="en-US" sz="4200" dirty="0">
                <a:solidFill>
                  <a:srgbClr val="156993"/>
                </a:solidFill>
                <a:latin typeface="Century Gothic"/>
                <a:ea typeface="MS PGothic" charset="0"/>
                <a:cs typeface="Century Gothic"/>
              </a:rPr>
              <a:t>A decision you made </a:t>
            </a:r>
            <a:r>
              <a:rPr lang="en-US" sz="4200" dirty="0" smtClean="0">
                <a:solidFill>
                  <a:srgbClr val="156993"/>
                </a:solidFill>
                <a:latin typeface="Century Gothic"/>
                <a:ea typeface="MS PGothic" charset="0"/>
                <a:cs typeface="Century Gothic"/>
              </a:rPr>
              <a:t>today:</a:t>
            </a:r>
            <a:endParaRPr lang="en-US" sz="4200" dirty="0">
              <a:solidFill>
                <a:srgbClr val="156993"/>
              </a:solidFill>
              <a:latin typeface="Century Gothic"/>
              <a:ea typeface="MS PGothic" charset="0"/>
              <a:cs typeface="Century Gothic"/>
            </a:endParaRPr>
          </a:p>
        </p:txBody>
      </p:sp>
      <p:sp>
        <p:nvSpPr>
          <p:cNvPr id="33794" name="Rectangle 3"/>
          <p:cNvSpPr>
            <a:spLocks noGrp="1" noChangeArrowheads="1"/>
          </p:cNvSpPr>
          <p:nvPr>
            <p:ph idx="1"/>
          </p:nvPr>
        </p:nvSpPr>
        <p:spPr>
          <a:xfrm>
            <a:off x="590550" y="1913124"/>
            <a:ext cx="7924800" cy="4800600"/>
          </a:xfrm>
        </p:spPr>
        <p:txBody>
          <a:bodyPr>
            <a:normAutofit/>
          </a:bodyPr>
          <a:lstStyle/>
          <a:p>
            <a:pPr marL="0" indent="0" eaLnBrk="1" hangingPunct="1">
              <a:buFont typeface="Wingdings" panose="05000000000000000000" pitchFamily="2" charset="2"/>
              <a:buNone/>
              <a:defRPr/>
            </a:pPr>
            <a:r>
              <a:rPr lang="en-US" altLang="en-US" sz="2800" dirty="0" smtClean="0">
                <a:solidFill>
                  <a:schemeClr val="tx1"/>
                </a:solidFill>
                <a:latin typeface="Century Gothic"/>
                <a:cs typeface="Century Gothic"/>
              </a:rPr>
              <a:t>A decision about what to have for breakfast</a:t>
            </a:r>
          </a:p>
          <a:p>
            <a:pPr algn="ctr" eaLnBrk="1" hangingPunct="1">
              <a:buFont typeface="Wingdings" panose="05000000000000000000" pitchFamily="2" charset="2"/>
              <a:buNone/>
              <a:defRPr/>
            </a:pPr>
            <a:endParaRPr lang="en-US" altLang="en-US" sz="2800" dirty="0">
              <a:solidFill>
                <a:schemeClr val="tx1"/>
              </a:solidFill>
              <a:latin typeface="Century Gothic"/>
              <a:cs typeface="Century Gothic"/>
            </a:endParaRPr>
          </a:p>
          <a:p>
            <a:pPr algn="ctr" eaLnBrk="1" hangingPunct="1">
              <a:buFont typeface="Wingdings" panose="05000000000000000000" pitchFamily="2" charset="2"/>
              <a:buNone/>
              <a:defRPr/>
            </a:pPr>
            <a:r>
              <a:rPr lang="en-US" altLang="en-US" sz="2800" dirty="0" smtClean="0">
                <a:solidFill>
                  <a:schemeClr val="tx1"/>
                </a:solidFill>
                <a:latin typeface="Century Gothic"/>
                <a:cs typeface="Century Gothic"/>
              </a:rPr>
              <a:t>Options</a:t>
            </a:r>
          </a:p>
          <a:p>
            <a:pPr algn="ctr" eaLnBrk="1" hangingPunct="1">
              <a:buFont typeface="Wingdings" panose="05000000000000000000" pitchFamily="2" charset="2"/>
              <a:buNone/>
              <a:defRPr/>
            </a:pPr>
            <a:endParaRPr lang="en-US" altLang="en-US" sz="2800" dirty="0" smtClean="0">
              <a:solidFill>
                <a:schemeClr val="tx1"/>
              </a:solidFill>
              <a:latin typeface="Century Gothic"/>
              <a:cs typeface="Century Gothic"/>
            </a:endParaRPr>
          </a:p>
          <a:p>
            <a:pPr algn="ctr" eaLnBrk="1" hangingPunct="1">
              <a:buFont typeface="Wingdings" panose="05000000000000000000" pitchFamily="2" charset="2"/>
              <a:buNone/>
              <a:defRPr/>
            </a:pPr>
            <a:endParaRPr lang="en-US" altLang="en-US" sz="2800" dirty="0">
              <a:latin typeface="Century Gothic"/>
              <a:cs typeface="Century Gothic"/>
            </a:endParaRPr>
          </a:p>
          <a:p>
            <a:pPr algn="ctr" eaLnBrk="1" hangingPunct="1">
              <a:buFont typeface="Wingdings" panose="05000000000000000000" pitchFamily="2" charset="2"/>
              <a:buNone/>
              <a:defRPr/>
            </a:pPr>
            <a:endParaRPr lang="en-US" altLang="en-US" sz="2800" dirty="0">
              <a:solidFill>
                <a:schemeClr val="tx1"/>
              </a:solidFill>
              <a:latin typeface="Century Gothic"/>
              <a:cs typeface="Century Gothic"/>
            </a:endParaRPr>
          </a:p>
          <a:p>
            <a:pPr eaLnBrk="1" hangingPunct="1">
              <a:buFont typeface="Wingdings" panose="05000000000000000000" pitchFamily="2" charset="2"/>
              <a:buNone/>
              <a:defRPr/>
            </a:pPr>
            <a:r>
              <a:rPr lang="en-US" altLang="en-US" sz="2800" dirty="0" smtClean="0">
                <a:solidFill>
                  <a:schemeClr val="tx1"/>
                </a:solidFill>
                <a:latin typeface="Century Gothic"/>
                <a:cs typeface="Century Gothic"/>
              </a:rPr>
              <a:t>  </a:t>
            </a:r>
            <a:r>
              <a:rPr lang="en-US" altLang="en-US" sz="2800" dirty="0">
                <a:solidFill>
                  <a:schemeClr val="tx1"/>
                </a:solidFill>
                <a:latin typeface="Century Gothic"/>
                <a:cs typeface="Century Gothic"/>
              </a:rPr>
              <a:t>f</a:t>
            </a:r>
            <a:r>
              <a:rPr lang="en-US" altLang="en-US" sz="2800" dirty="0" smtClean="0">
                <a:solidFill>
                  <a:schemeClr val="tx1"/>
                </a:solidFill>
                <a:latin typeface="Century Gothic"/>
                <a:cs typeface="Century Gothic"/>
              </a:rPr>
              <a:t>ruit and yogurt         		eggs and toast</a:t>
            </a:r>
          </a:p>
        </p:txBody>
      </p:sp>
      <p:pic>
        <p:nvPicPr>
          <p:cNvPr id="34820" name="Picture 3" descr="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312" y="3136736"/>
            <a:ext cx="2057400" cy="168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5342" y="5486400"/>
            <a:ext cx="8915400" cy="461665"/>
          </a:xfrm>
          <a:prstGeom prst="rect">
            <a:avLst/>
          </a:prstGeom>
          <a:noFill/>
        </p:spPr>
        <p:txBody>
          <a:bodyPr wrap="square" rtlCol="0">
            <a:spAutoFit/>
          </a:bodyPr>
          <a:lstStyle/>
          <a:p>
            <a:r>
              <a:rPr lang="en-US" sz="2400" dirty="0" smtClean="0">
                <a:solidFill>
                  <a:srgbClr val="156993"/>
                </a:solidFill>
                <a:latin typeface="Century Gothic"/>
                <a:cs typeface="Century Gothic"/>
              </a:rPr>
              <a:t>The option chosen is the decision that has been made. </a:t>
            </a:r>
            <a:endParaRPr lang="en-US" sz="2400" dirty="0">
              <a:solidFill>
                <a:srgbClr val="156993"/>
              </a:solidFill>
              <a:latin typeface="Century Gothic"/>
              <a:cs typeface="Century Gothic"/>
            </a:endParaRPr>
          </a:p>
        </p:txBody>
      </p:sp>
      <p:pic>
        <p:nvPicPr>
          <p:cNvPr id="3" name="Picture 2" descr="Screen Shot 2019-06-21 at 2.49.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83" y="3264058"/>
            <a:ext cx="2435630" cy="1524000"/>
          </a:xfrm>
          <a:prstGeom prst="rect">
            <a:avLst/>
          </a:prstGeom>
        </p:spPr>
      </p:pic>
    </p:spTree>
    <p:extLst>
      <p:ext uri="{BB962C8B-B14F-4D97-AF65-F5344CB8AC3E}">
        <p14:creationId xmlns:p14="http://schemas.microsoft.com/office/powerpoint/2010/main" val="870011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21541"/>
            <a:ext cx="8077200" cy="4144963"/>
          </a:xfrm>
        </p:spPr>
        <p:txBody>
          <a:bodyPr>
            <a:normAutofit/>
          </a:bodyPr>
          <a:lstStyle/>
          <a:p>
            <a:pPr marL="0" indent="0">
              <a:buNone/>
            </a:pPr>
            <a:r>
              <a:rPr lang="en-US" sz="3400" dirty="0">
                <a:solidFill>
                  <a:srgbClr val="000000"/>
                </a:solidFill>
                <a:latin typeface="Century Gothic"/>
                <a:cs typeface="Century Gothic"/>
              </a:rPr>
              <a:t>T</a:t>
            </a:r>
            <a:r>
              <a:rPr lang="en-US" sz="3400" dirty="0" smtClean="0">
                <a:solidFill>
                  <a:srgbClr val="000000"/>
                </a:solidFill>
                <a:latin typeface="Century Gothic"/>
                <a:cs typeface="Century Gothic"/>
              </a:rPr>
              <a:t>oday, you also made </a:t>
            </a:r>
            <a:r>
              <a:rPr lang="en-US" sz="3400" dirty="0">
                <a:solidFill>
                  <a:srgbClr val="000000"/>
                </a:solidFill>
                <a:latin typeface="Century Gothic"/>
                <a:cs typeface="Century Gothic"/>
              </a:rPr>
              <a:t>a</a:t>
            </a:r>
            <a:r>
              <a:rPr lang="en-US" sz="3400" dirty="0" smtClean="0">
                <a:solidFill>
                  <a:srgbClr val="000000"/>
                </a:solidFill>
                <a:latin typeface="Century Gothic"/>
                <a:cs typeface="Century Gothic"/>
              </a:rPr>
              <a:t> decision about what to wear. </a:t>
            </a:r>
          </a:p>
          <a:p>
            <a:pPr marL="0" indent="0">
              <a:buNone/>
            </a:pPr>
            <a:endParaRPr lang="en-US" sz="3400" dirty="0">
              <a:latin typeface="Century Gothic"/>
              <a:cs typeface="Century Gothic"/>
            </a:endParaRPr>
          </a:p>
          <a:p>
            <a:pPr marL="0" indent="0">
              <a:buNone/>
            </a:pPr>
            <a:endParaRPr lang="en-US" sz="3400" dirty="0" smtClean="0">
              <a:latin typeface="Century Gothic"/>
              <a:cs typeface="Century Gothic"/>
            </a:endParaRPr>
          </a:p>
          <a:p>
            <a:pPr marL="0" indent="0">
              <a:buNone/>
            </a:pPr>
            <a:endParaRPr lang="en-US" sz="3400" dirty="0" smtClean="0">
              <a:latin typeface="Century Gothic"/>
              <a:cs typeface="Century Gothic"/>
            </a:endParaRPr>
          </a:p>
          <a:p>
            <a:pPr marL="0" indent="0">
              <a:buNone/>
            </a:pPr>
            <a:endParaRPr lang="en-US" sz="3400" dirty="0" smtClean="0">
              <a:latin typeface="Century Gothic"/>
              <a:cs typeface="Century Gothic"/>
            </a:endParaRPr>
          </a:p>
          <a:p>
            <a:pPr marL="0" indent="0">
              <a:buNone/>
            </a:pPr>
            <a:r>
              <a:rPr lang="en-US" sz="3400" dirty="0" smtClean="0">
                <a:solidFill>
                  <a:srgbClr val="000000"/>
                </a:solidFill>
                <a:latin typeface="Century Gothic"/>
                <a:cs typeface="Century Gothic"/>
              </a:rPr>
              <a:t>But, imagine that . . . </a:t>
            </a:r>
            <a:endParaRPr lang="en-US" sz="3400" dirty="0">
              <a:solidFill>
                <a:srgbClr val="000000"/>
              </a:solidFill>
              <a:latin typeface="Century Gothic"/>
              <a:cs typeface="Century Gothic"/>
            </a:endParaRPr>
          </a:p>
        </p:txBody>
      </p:sp>
      <p:sp>
        <p:nvSpPr>
          <p:cNvPr id="6" name="Rectangle 2"/>
          <p:cNvSpPr>
            <a:spLocks noGrp="1" noChangeArrowheads="1"/>
          </p:cNvSpPr>
          <p:nvPr>
            <p:ph type="title"/>
          </p:nvPr>
        </p:nvSpPr>
        <p:spPr>
          <a:xfrm>
            <a:off x="628650" y="365126"/>
            <a:ext cx="7886700" cy="1325563"/>
          </a:xfrm>
        </p:spPr>
        <p:txBody>
          <a:bodyPr>
            <a:normAutofit/>
          </a:bodyPr>
          <a:lstStyle/>
          <a:p>
            <a:pPr eaLnBrk="1" hangingPunct="1"/>
            <a:r>
              <a:rPr lang="en-US" sz="4200" dirty="0">
                <a:solidFill>
                  <a:srgbClr val="156993"/>
                </a:solidFill>
                <a:latin typeface="Century Gothic"/>
                <a:ea typeface="MS PGothic" charset="0"/>
                <a:cs typeface="Century Gothic"/>
              </a:rPr>
              <a:t>A decision you made </a:t>
            </a:r>
            <a:r>
              <a:rPr lang="en-US" sz="4200" dirty="0" smtClean="0">
                <a:solidFill>
                  <a:srgbClr val="156993"/>
                </a:solidFill>
                <a:latin typeface="Century Gothic"/>
                <a:ea typeface="MS PGothic" charset="0"/>
                <a:cs typeface="Century Gothic"/>
              </a:rPr>
              <a:t>today:</a:t>
            </a:r>
            <a:endParaRPr lang="en-US" sz="4200" dirty="0">
              <a:solidFill>
                <a:srgbClr val="156993"/>
              </a:solidFill>
              <a:latin typeface="Century Gothic"/>
              <a:ea typeface="MS PGothic" charset="0"/>
              <a:cs typeface="Century Gothic"/>
            </a:endParaRPr>
          </a:p>
        </p:txBody>
      </p:sp>
      <p:pic>
        <p:nvPicPr>
          <p:cNvPr id="2" name="Picture 1" descr="Screen Shot 2019-08-09 at 2.4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764" y="3183591"/>
            <a:ext cx="5842000" cy="1790700"/>
          </a:xfrm>
          <a:prstGeom prst="rect">
            <a:avLst/>
          </a:prstGeom>
        </p:spPr>
      </p:pic>
    </p:spTree>
    <p:extLst>
      <p:ext uri="{BB962C8B-B14F-4D97-AF65-F5344CB8AC3E}">
        <p14:creationId xmlns:p14="http://schemas.microsoft.com/office/powerpoint/2010/main" val="412316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156993"/>
                </a:solidFill>
                <a:latin typeface="Century Gothic"/>
                <a:cs typeface="Century Gothic"/>
              </a:rPr>
              <a:t>Imagine that... </a:t>
            </a:r>
            <a:endParaRPr lang="en-US" sz="4200" dirty="0">
              <a:solidFill>
                <a:srgbClr val="156993"/>
              </a:solidFill>
              <a:latin typeface="Century Gothic"/>
              <a:cs typeface="Century Gothic"/>
            </a:endParaRPr>
          </a:p>
        </p:txBody>
      </p:sp>
      <p:sp>
        <p:nvSpPr>
          <p:cNvPr id="3" name="Content Placeholder 2"/>
          <p:cNvSpPr>
            <a:spLocks noGrp="1"/>
          </p:cNvSpPr>
          <p:nvPr>
            <p:ph idx="1"/>
          </p:nvPr>
        </p:nvSpPr>
        <p:spPr>
          <a:xfrm>
            <a:off x="498474" y="1981200"/>
            <a:ext cx="8035925" cy="4144963"/>
          </a:xfrm>
        </p:spPr>
        <p:txBody>
          <a:bodyPr>
            <a:normAutofit/>
          </a:bodyPr>
          <a:lstStyle/>
          <a:p>
            <a:pPr marL="0" indent="0" algn="ctr">
              <a:buNone/>
            </a:pPr>
            <a:r>
              <a:rPr lang="en-US" sz="2800" dirty="0" smtClean="0">
                <a:solidFill>
                  <a:srgbClr val="000000"/>
                </a:solidFill>
                <a:latin typeface="Century Gothic"/>
                <a:cs typeface="Century Gothic"/>
              </a:rPr>
              <a:t>TOMORROW there’s an election and you will have a chance to choose between two candidates for the position of </a:t>
            </a:r>
          </a:p>
          <a:p>
            <a:pPr marL="0" indent="0" algn="ctr">
              <a:buNone/>
            </a:pPr>
            <a:r>
              <a:rPr lang="en-US" sz="3400" b="1" dirty="0" smtClean="0">
                <a:solidFill>
                  <a:schemeClr val="accent4"/>
                </a:solidFill>
                <a:latin typeface="Century Gothic"/>
                <a:cs typeface="Century Gothic"/>
              </a:rPr>
              <a:t>CLOTHING DIRECTOR</a:t>
            </a:r>
            <a:r>
              <a:rPr lang="en-US" sz="2800" dirty="0" smtClean="0">
                <a:latin typeface="Century Gothic"/>
                <a:cs typeface="Century Gothic"/>
              </a:rPr>
              <a:t>. </a:t>
            </a:r>
            <a:endParaRPr lang="en-US" sz="2800" dirty="0">
              <a:latin typeface="Century Gothic"/>
              <a:cs typeface="Century Gothic"/>
            </a:endParaRPr>
          </a:p>
          <a:p>
            <a:pPr marL="0" indent="0" algn="ctr">
              <a:buNone/>
            </a:pPr>
            <a:r>
              <a:rPr lang="en-US" sz="2800" dirty="0" smtClean="0">
                <a:solidFill>
                  <a:schemeClr val="tx1"/>
                </a:solidFill>
                <a:latin typeface="Century Gothic"/>
                <a:cs typeface="Century Gothic"/>
              </a:rPr>
              <a:t>The person elected will make decisions about what you will have to wear for the next year. </a:t>
            </a:r>
          </a:p>
          <a:p>
            <a:pPr marL="0" indent="0" algn="ctr">
              <a:buNone/>
            </a:pPr>
            <a:endParaRPr lang="en-US" sz="2800" dirty="0">
              <a:latin typeface="Century Gothic"/>
              <a:cs typeface="Century Gothic"/>
            </a:endParaRPr>
          </a:p>
          <a:p>
            <a:pPr marL="0" indent="0" algn="ctr">
              <a:buNone/>
            </a:pPr>
            <a:r>
              <a:rPr lang="en-US" sz="2800" dirty="0" smtClean="0">
                <a:solidFill>
                  <a:srgbClr val="156993"/>
                </a:solidFill>
                <a:latin typeface="Century Gothic"/>
                <a:cs typeface="Century Gothic"/>
              </a:rPr>
              <a:t>WHAT QUESTIONS WOULD YOU HAVE?</a:t>
            </a:r>
            <a:endParaRPr lang="en-US" sz="2800" dirty="0">
              <a:solidFill>
                <a:srgbClr val="156993"/>
              </a:solidFill>
              <a:latin typeface="Century Gothic"/>
              <a:cs typeface="Century Gothic"/>
            </a:endParaRPr>
          </a:p>
        </p:txBody>
      </p:sp>
    </p:spTree>
    <p:extLst>
      <p:ext uri="{BB962C8B-B14F-4D97-AF65-F5344CB8AC3E}">
        <p14:creationId xmlns:p14="http://schemas.microsoft.com/office/powerpoint/2010/main" val="115697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156993"/>
                </a:solidFill>
                <a:latin typeface="Century Gothic"/>
                <a:cs typeface="Century Gothic"/>
              </a:rPr>
              <a:t>Good news... </a:t>
            </a:r>
            <a:endParaRPr lang="en-US" sz="4200" dirty="0">
              <a:solidFill>
                <a:srgbClr val="156993"/>
              </a:solidFill>
              <a:latin typeface="Century Gothic"/>
              <a:cs typeface="Century Gothic"/>
            </a:endParaRPr>
          </a:p>
        </p:txBody>
      </p:sp>
      <p:sp>
        <p:nvSpPr>
          <p:cNvPr id="3" name="Content Placeholder 2"/>
          <p:cNvSpPr>
            <a:spLocks noGrp="1"/>
          </p:cNvSpPr>
          <p:nvPr>
            <p:ph idx="1"/>
          </p:nvPr>
        </p:nvSpPr>
        <p:spPr>
          <a:xfrm>
            <a:off x="498474" y="2713037"/>
            <a:ext cx="8035925" cy="4144963"/>
          </a:xfrm>
        </p:spPr>
        <p:txBody>
          <a:bodyPr>
            <a:normAutofit/>
          </a:bodyPr>
          <a:lstStyle/>
          <a:p>
            <a:pPr marL="0" indent="0" algn="ctr">
              <a:buNone/>
            </a:pPr>
            <a:r>
              <a:rPr lang="en-US" sz="4000" dirty="0" smtClean="0">
                <a:solidFill>
                  <a:srgbClr val="000000"/>
                </a:solidFill>
                <a:latin typeface="Century Gothic"/>
                <a:cs typeface="Century Gothic"/>
              </a:rPr>
              <a:t>There is no election of a </a:t>
            </a:r>
            <a:r>
              <a:rPr lang="en-US" sz="4000" b="1" dirty="0" smtClean="0">
                <a:solidFill>
                  <a:srgbClr val="156993"/>
                </a:solidFill>
                <a:latin typeface="Century Gothic"/>
                <a:cs typeface="Century Gothic"/>
              </a:rPr>
              <a:t>Clothing Director</a:t>
            </a:r>
            <a:r>
              <a:rPr lang="en-US" sz="4000" dirty="0" smtClean="0">
                <a:latin typeface="Century Gothic"/>
                <a:cs typeface="Century Gothic"/>
              </a:rPr>
              <a:t>. </a:t>
            </a:r>
            <a:endParaRPr lang="en-US" sz="4000" dirty="0">
              <a:latin typeface="Century Gothic"/>
              <a:cs typeface="Century Gothic"/>
            </a:endParaRPr>
          </a:p>
          <a:p>
            <a:pPr marL="0" indent="0" algn="ctr">
              <a:buNone/>
            </a:pPr>
            <a:endParaRPr lang="en-US" sz="4000" dirty="0">
              <a:solidFill>
                <a:schemeClr val="tx1"/>
              </a:solidFill>
              <a:latin typeface="Century Gothic"/>
              <a:cs typeface="Century Gothic"/>
            </a:endParaRPr>
          </a:p>
          <a:p>
            <a:pPr marL="0" indent="0" algn="ctr">
              <a:buNone/>
            </a:pPr>
            <a:r>
              <a:rPr lang="en-US" sz="4000" dirty="0" smtClean="0">
                <a:solidFill>
                  <a:schemeClr val="tx1"/>
                </a:solidFill>
                <a:latin typeface="Century Gothic"/>
                <a:cs typeface="Century Gothic"/>
              </a:rPr>
              <a:t>But</a:t>
            </a:r>
            <a:r>
              <a:rPr lang="mr-IN" sz="4000" dirty="0" smtClean="0">
                <a:solidFill>
                  <a:schemeClr val="tx1"/>
                </a:solidFill>
                <a:latin typeface="Century Gothic"/>
                <a:cs typeface="Century Gothic"/>
              </a:rPr>
              <a:t>…</a:t>
            </a:r>
            <a:endParaRPr lang="en-US" sz="4000" dirty="0" smtClean="0">
              <a:solidFill>
                <a:schemeClr val="tx1"/>
              </a:solidFill>
              <a:latin typeface="Century Gothic"/>
              <a:cs typeface="Century Gothic"/>
            </a:endParaRPr>
          </a:p>
        </p:txBody>
      </p:sp>
    </p:spTree>
    <p:extLst>
      <p:ext uri="{BB962C8B-B14F-4D97-AF65-F5344CB8AC3E}">
        <p14:creationId xmlns:p14="http://schemas.microsoft.com/office/powerpoint/2010/main" val="1950631378"/>
      </p:ext>
    </p:extLst>
  </p:cSld>
  <p:clrMapOvr>
    <a:masterClrMapping/>
  </p:clrMapOvr>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31034</TotalTime>
  <Words>2385</Words>
  <Application>Microsoft Macintosh PowerPoint</Application>
  <PresentationFormat>On-screen Show (4:3)</PresentationFormat>
  <Paragraphs>321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Right Question Institute Voter Engagement Strategy </vt:lpstr>
      <vt:lpstr>PowerPoint Presentation</vt:lpstr>
      <vt:lpstr>Asking the Right Questions About Voting</vt:lpstr>
      <vt:lpstr>Learning about decisions:</vt:lpstr>
      <vt:lpstr>A decision you made today:</vt:lpstr>
      <vt:lpstr>A decision you made today:</vt:lpstr>
      <vt:lpstr>A decision you made today:</vt:lpstr>
      <vt:lpstr>Imagine that... </vt:lpstr>
      <vt:lpstr>Good news...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Ask Your Own Questions</vt:lpstr>
      <vt:lpstr>Rules for Producing Questions</vt:lpstr>
      <vt:lpstr>Question Focus</vt:lpstr>
      <vt:lpstr>There is an election in November. The winners will be making decisions about services that are important to you.  </vt:lpstr>
      <vt:lpstr>Categorizing Questions: Closed/Open</vt:lpstr>
      <vt:lpstr>Closed- and Open-Ended Questions</vt:lpstr>
      <vt:lpstr>PowerPoint Presentation</vt:lpstr>
      <vt:lpstr>PowerPoint Presentation</vt:lpstr>
      <vt:lpstr>PowerPoint Presentation</vt:lpstr>
      <vt:lpstr>Improving Questions</vt:lpstr>
      <vt:lpstr>Prioritizing Questions</vt:lpstr>
      <vt:lpstr>Prioritizing Questions</vt:lpstr>
      <vt:lpstr>Next Steps</vt:lpstr>
      <vt:lpstr>Share</vt:lpstr>
      <vt:lpstr>Reflection</vt:lpstr>
      <vt:lpstr>Summary</vt:lpstr>
      <vt:lpstr>Summary</vt:lpstr>
      <vt:lpstr>Asking the Right Questions About Voting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Naomi Campbell</cp:lastModifiedBy>
  <cp:revision>281</cp:revision>
  <cp:lastPrinted>2019-08-09T18:39:42Z</cp:lastPrinted>
  <dcterms:created xsi:type="dcterms:W3CDTF">2018-05-15T14:29:45Z</dcterms:created>
  <dcterms:modified xsi:type="dcterms:W3CDTF">2019-08-09T18:42:48Z</dcterms:modified>
</cp:coreProperties>
</file>