
<file path=[Content_Types].xml><?xml version="1.0" encoding="utf-8"?>
<Types xmlns="http://schemas.openxmlformats.org/package/2006/content-types">
  <Default Extension="png" ContentType="image/png"/>
  <Default Extension="jpg_large" ContentType="image/jpe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sldIdLst>
    <p:sldId id="256" r:id="rId2"/>
    <p:sldId id="257" r:id="rId3"/>
    <p:sldId id="421" r:id="rId4"/>
    <p:sldId id="317" r:id="rId5"/>
    <p:sldId id="328" r:id="rId6"/>
    <p:sldId id="329" r:id="rId7"/>
    <p:sldId id="330" r:id="rId8"/>
    <p:sldId id="331" r:id="rId9"/>
    <p:sldId id="332" r:id="rId10"/>
    <p:sldId id="333" r:id="rId11"/>
    <p:sldId id="334" r:id="rId12"/>
    <p:sldId id="337" r:id="rId13"/>
    <p:sldId id="335" r:id="rId14"/>
    <p:sldId id="336" r:id="rId15"/>
    <p:sldId id="342" r:id="rId16"/>
    <p:sldId id="349" r:id="rId17"/>
    <p:sldId id="344" r:id="rId18"/>
    <p:sldId id="343" r:id="rId19"/>
    <p:sldId id="346" r:id="rId20"/>
    <p:sldId id="345" r:id="rId21"/>
    <p:sldId id="347" r:id="rId22"/>
    <p:sldId id="348" r:id="rId23"/>
    <p:sldId id="350" r:id="rId24"/>
    <p:sldId id="259" r:id="rId25"/>
    <p:sldId id="260" r:id="rId26"/>
    <p:sldId id="261" r:id="rId27"/>
    <p:sldId id="262" r:id="rId28"/>
    <p:sldId id="263" r:id="rId29"/>
    <p:sldId id="264" r:id="rId30"/>
    <p:sldId id="265" r:id="rId31"/>
    <p:sldId id="266" r:id="rId32"/>
    <p:sldId id="268" r:id="rId33"/>
    <p:sldId id="269" r:id="rId34"/>
    <p:sldId id="270" r:id="rId35"/>
    <p:sldId id="271" r:id="rId36"/>
    <p:sldId id="272" r:id="rId37"/>
    <p:sldId id="341" r:id="rId38"/>
    <p:sldId id="273" r:id="rId39"/>
    <p:sldId id="274" r:id="rId40"/>
    <p:sldId id="276" r:id="rId41"/>
    <p:sldId id="340" r:id="rId42"/>
    <p:sldId id="448" r:id="rId43"/>
    <p:sldId id="321" r:id="rId44"/>
    <p:sldId id="338" r:id="rId45"/>
    <p:sldId id="339" r:id="rId46"/>
    <p:sldId id="326" r:id="rId47"/>
    <p:sldId id="327" r:id="rId48"/>
    <p:sldId id="400" r:id="rId49"/>
    <p:sldId id="401" r:id="rId50"/>
    <p:sldId id="402" r:id="rId51"/>
    <p:sldId id="403" r:id="rId52"/>
    <p:sldId id="404" r:id="rId53"/>
    <p:sldId id="405" r:id="rId54"/>
    <p:sldId id="406" r:id="rId55"/>
    <p:sldId id="407" r:id="rId56"/>
    <p:sldId id="368" r:id="rId57"/>
    <p:sldId id="369" r:id="rId58"/>
    <p:sldId id="370" r:id="rId59"/>
    <p:sldId id="371" r:id="rId60"/>
    <p:sldId id="372" r:id="rId61"/>
    <p:sldId id="373" r:id="rId62"/>
    <p:sldId id="374" r:id="rId63"/>
    <p:sldId id="375" r:id="rId64"/>
    <p:sldId id="376" r:id="rId65"/>
    <p:sldId id="422" r:id="rId66"/>
    <p:sldId id="423" r:id="rId67"/>
    <p:sldId id="424" r:id="rId68"/>
    <p:sldId id="425" r:id="rId69"/>
    <p:sldId id="426" r:id="rId70"/>
    <p:sldId id="427" r:id="rId71"/>
    <p:sldId id="428" r:id="rId72"/>
    <p:sldId id="429" r:id="rId73"/>
    <p:sldId id="430" r:id="rId74"/>
    <p:sldId id="431" r:id="rId75"/>
    <p:sldId id="432" r:id="rId76"/>
    <p:sldId id="433" r:id="rId77"/>
    <p:sldId id="377" r:id="rId78"/>
    <p:sldId id="378" r:id="rId79"/>
    <p:sldId id="379" r:id="rId80"/>
    <p:sldId id="281" r:id="rId81"/>
    <p:sldId id="282" r:id="rId82"/>
    <p:sldId id="283" r:id="rId83"/>
    <p:sldId id="284" r:id="rId84"/>
    <p:sldId id="285" r:id="rId85"/>
    <p:sldId id="434" r:id="rId86"/>
    <p:sldId id="435" r:id="rId87"/>
    <p:sldId id="436" r:id="rId88"/>
    <p:sldId id="286" r:id="rId89"/>
    <p:sldId id="287" r:id="rId90"/>
    <p:sldId id="288" r:id="rId91"/>
    <p:sldId id="437" r:id="rId92"/>
    <p:sldId id="438" r:id="rId93"/>
    <p:sldId id="439" r:id="rId94"/>
    <p:sldId id="440" r:id="rId95"/>
    <p:sldId id="380" r:id="rId96"/>
    <p:sldId id="381" r:id="rId97"/>
    <p:sldId id="382" r:id="rId98"/>
    <p:sldId id="383" r:id="rId99"/>
    <p:sldId id="384" r:id="rId100"/>
    <p:sldId id="385" r:id="rId101"/>
    <p:sldId id="386" r:id="rId102"/>
    <p:sldId id="387" r:id="rId103"/>
    <p:sldId id="388" r:id="rId104"/>
    <p:sldId id="389" r:id="rId105"/>
    <p:sldId id="390" r:id="rId106"/>
    <p:sldId id="441" r:id="rId107"/>
    <p:sldId id="444" r:id="rId108"/>
    <p:sldId id="445" r:id="rId109"/>
    <p:sldId id="442" r:id="rId110"/>
    <p:sldId id="316" r:id="rId111"/>
    <p:sldId id="447" r:id="rId112"/>
    <p:sldId id="446"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2" autoAdjust="0"/>
    <p:restoredTop sz="86129" autoAdjust="0"/>
  </p:normalViewPr>
  <p:slideViewPr>
    <p:cSldViewPr snapToGrid="0">
      <p:cViewPr varScale="1">
        <p:scale>
          <a:sx n="75" d="100"/>
          <a:sy n="75" d="100"/>
        </p:scale>
        <p:origin x="523" y="62"/>
      </p:cViewPr>
      <p:guideLst/>
    </p:cSldViewPr>
  </p:slideViewPr>
  <p:notesTextViewPr>
    <p:cViewPr>
      <p:scale>
        <a:sx n="1" d="1"/>
        <a:sy n="1" d="1"/>
      </p:scale>
      <p:origin x="0" y="0"/>
    </p:cViewPr>
  </p:notesTextViewPr>
  <p:sorterViewPr>
    <p:cViewPr>
      <p:scale>
        <a:sx n="58" d="100"/>
        <a:sy n="58" d="100"/>
      </p:scale>
      <p:origin x="0" y="-28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35489-AAEF-4AF9-85DB-0C581314BB02}"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FF1C0-4DD2-4967-89C5-0B8FFD374F08}" type="slidenum">
              <a:rPr lang="en-US" smtClean="0"/>
              <a:t>‹#›</a:t>
            </a:fld>
            <a:endParaRPr lang="en-US"/>
          </a:p>
        </p:txBody>
      </p:sp>
    </p:spTree>
    <p:extLst>
      <p:ext uri="{BB962C8B-B14F-4D97-AF65-F5344CB8AC3E}">
        <p14:creationId xmlns:p14="http://schemas.microsoft.com/office/powerpoint/2010/main" val="292861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fd05ba669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fd05ba669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Google Shape;417;g3fd05ba669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176290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001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91354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62147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FF1C0-4DD2-4967-89C5-0B8FFD374F08}" type="slidenum">
              <a:rPr lang="en-US" smtClean="0"/>
              <a:t>23</a:t>
            </a:fld>
            <a:endParaRPr lang="en-US"/>
          </a:p>
        </p:txBody>
      </p:sp>
    </p:spTree>
    <p:extLst>
      <p:ext uri="{BB962C8B-B14F-4D97-AF65-F5344CB8AC3E}">
        <p14:creationId xmlns:p14="http://schemas.microsoft.com/office/powerpoint/2010/main" val="337954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12607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2751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21363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3156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smtClean="0">
                <a:solidFill>
                  <a:schemeClr val="dk1"/>
                </a:solidFill>
                <a:latin typeface="Rockwell"/>
                <a:ea typeface="Rockwell"/>
                <a:cs typeface="Rockwell"/>
                <a:sym typeface="Rockwell"/>
              </a:rPr>
              <a:t>2) Revise and Improve questions by changing a “thin” question to “thick” and adding at least one question required for categories </a:t>
            </a:r>
            <a:r>
              <a:rPr lang="en" sz="1200" dirty="0" smtClean="0">
                <a:solidFill>
                  <a:srgbClr val="FF0000"/>
                </a:solidFill>
                <a:latin typeface="Rockwell"/>
                <a:ea typeface="Rockwell"/>
                <a:cs typeface="Rockwell"/>
                <a:sym typeface="Rockwell"/>
              </a:rPr>
              <a:t>A</a:t>
            </a:r>
            <a:r>
              <a:rPr lang="en" sz="1200" dirty="0" smtClean="0">
                <a:solidFill>
                  <a:schemeClr val="dk1"/>
                </a:solidFill>
                <a:latin typeface="Rockwell"/>
                <a:ea typeface="Rockwell"/>
                <a:cs typeface="Rockwell"/>
                <a:sym typeface="Rockwell"/>
              </a:rPr>
              <a:t>, </a:t>
            </a:r>
            <a:r>
              <a:rPr lang="en" sz="1200" dirty="0" smtClean="0">
                <a:solidFill>
                  <a:srgbClr val="0000FF"/>
                </a:solidFill>
                <a:latin typeface="Rockwell"/>
                <a:ea typeface="Rockwell"/>
                <a:cs typeface="Rockwell"/>
                <a:sym typeface="Rockwell"/>
              </a:rPr>
              <a:t>B</a:t>
            </a:r>
            <a:r>
              <a:rPr lang="en" sz="1200" dirty="0" smtClean="0">
                <a:solidFill>
                  <a:schemeClr val="dk1"/>
                </a:solidFill>
                <a:latin typeface="Rockwell"/>
                <a:ea typeface="Rockwell"/>
                <a:cs typeface="Rockwell"/>
                <a:sym typeface="Rockwell"/>
              </a:rPr>
              <a:t>, and </a:t>
            </a:r>
            <a:r>
              <a:rPr lang="en" sz="1200" dirty="0" smtClean="0">
                <a:solidFill>
                  <a:srgbClr val="38761D"/>
                </a:solidFill>
                <a:latin typeface="Rockwell"/>
                <a:ea typeface="Rockwell"/>
                <a:cs typeface="Rockwell"/>
                <a:sym typeface="Rockwell"/>
              </a:rPr>
              <a:t>C</a:t>
            </a:r>
            <a:r>
              <a:rPr lang="en" sz="1200" dirty="0" smtClean="0">
                <a:solidFill>
                  <a:schemeClr val="dk1"/>
                </a:solidFill>
                <a:latin typeface="Rockwell"/>
                <a:ea typeface="Rockwell"/>
                <a:cs typeface="Rockwell"/>
                <a:sym typeface="Rockwell"/>
              </a:rPr>
              <a:t>. </a:t>
            </a:r>
            <a:endParaRPr lang="en-US" sz="1200" dirty="0" smtClean="0">
              <a:solidFill>
                <a:schemeClr val="dk1"/>
              </a:solidFill>
              <a:latin typeface="Rockwell"/>
              <a:ea typeface="Rockwell"/>
              <a:cs typeface="Rockwell"/>
              <a:sym typeface="Rockwe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Rockwell"/>
                <a:ea typeface="Rockwell"/>
                <a:cs typeface="Rockwell"/>
                <a:sym typeface="Rockwell"/>
              </a:rPr>
              <a:t>Is it really after the QFT?</a:t>
            </a:r>
            <a:endParaRPr lang="en" sz="1200"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546259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4849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08879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9952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5949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33</a:t>
            </a:fld>
            <a:endParaRPr lang="en-US"/>
          </a:p>
        </p:txBody>
      </p:sp>
    </p:spTree>
    <p:extLst>
      <p:ext uri="{BB962C8B-B14F-4D97-AF65-F5344CB8AC3E}">
        <p14:creationId xmlns:p14="http://schemas.microsoft.com/office/powerpoint/2010/main" val="3721863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34</a:t>
            </a:fld>
            <a:endParaRPr lang="en-US"/>
          </a:p>
        </p:txBody>
      </p:sp>
    </p:spTree>
    <p:extLst>
      <p:ext uri="{BB962C8B-B14F-4D97-AF65-F5344CB8AC3E}">
        <p14:creationId xmlns:p14="http://schemas.microsoft.com/office/powerpoint/2010/main" val="1914516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4" name="Google Shape;179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499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36</a:t>
            </a:fld>
            <a:endParaRPr lang="en-US"/>
          </a:p>
        </p:txBody>
      </p:sp>
    </p:spTree>
    <p:extLst>
      <p:ext uri="{BB962C8B-B14F-4D97-AF65-F5344CB8AC3E}">
        <p14:creationId xmlns:p14="http://schemas.microsoft.com/office/powerpoint/2010/main" val="1135369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38</a:t>
            </a:fld>
            <a:endParaRPr lang="en-US"/>
          </a:p>
        </p:txBody>
      </p:sp>
    </p:spTree>
    <p:extLst>
      <p:ext uri="{BB962C8B-B14F-4D97-AF65-F5344CB8AC3E}">
        <p14:creationId xmlns:p14="http://schemas.microsoft.com/office/powerpoint/2010/main" val="4105118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007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2579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68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58443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46</a:t>
            </a:fld>
            <a:endParaRPr lang="en-US"/>
          </a:p>
        </p:txBody>
      </p:sp>
    </p:spTree>
    <p:extLst>
      <p:ext uri="{BB962C8B-B14F-4D97-AF65-F5344CB8AC3E}">
        <p14:creationId xmlns:p14="http://schemas.microsoft.com/office/powerpoint/2010/main" val="351729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47</a:t>
            </a:fld>
            <a:endParaRPr lang="en-US"/>
          </a:p>
        </p:txBody>
      </p:sp>
    </p:spTree>
    <p:extLst>
      <p:ext uri="{BB962C8B-B14F-4D97-AF65-F5344CB8AC3E}">
        <p14:creationId xmlns:p14="http://schemas.microsoft.com/office/powerpoint/2010/main" val="775848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students read the text in English class, they will simultaneously learn about cell biology, bioethics, and DNA in their Biology class.</a:t>
            </a:r>
          </a:p>
        </p:txBody>
      </p:sp>
      <p:sp>
        <p:nvSpPr>
          <p:cNvPr id="4" name="Slide Number Placeholder 3"/>
          <p:cNvSpPr>
            <a:spLocks noGrp="1"/>
          </p:cNvSpPr>
          <p:nvPr>
            <p:ph type="sldNum" sz="quarter" idx="10"/>
          </p:nvPr>
        </p:nvSpPr>
        <p:spPr/>
        <p:txBody>
          <a:bodyPr/>
          <a:lstStyle/>
          <a:p>
            <a:fld id="{3986A0CD-AB06-A449-B293-440995FB6042}" type="slidenum">
              <a:rPr lang="en-US" smtClean="0"/>
              <a:t>48</a:t>
            </a:fld>
            <a:endParaRPr lang="en-US"/>
          </a:p>
        </p:txBody>
      </p:sp>
    </p:spTree>
    <p:extLst>
      <p:ext uri="{BB962C8B-B14F-4D97-AF65-F5344CB8AC3E}">
        <p14:creationId xmlns:p14="http://schemas.microsoft.com/office/powerpoint/2010/main" val="111132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51</a:t>
            </a:fld>
            <a:endParaRPr lang="en-US"/>
          </a:p>
        </p:txBody>
      </p:sp>
    </p:spTree>
    <p:extLst>
      <p:ext uri="{BB962C8B-B14F-4D97-AF65-F5344CB8AC3E}">
        <p14:creationId xmlns:p14="http://schemas.microsoft.com/office/powerpoint/2010/main" val="271146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54</a:t>
            </a:fld>
            <a:endParaRPr lang="en-US"/>
          </a:p>
        </p:txBody>
      </p:sp>
    </p:spTree>
    <p:extLst>
      <p:ext uri="{BB962C8B-B14F-4D97-AF65-F5344CB8AC3E}">
        <p14:creationId xmlns:p14="http://schemas.microsoft.com/office/powerpoint/2010/main" val="468880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FF1C0-4DD2-4967-89C5-0B8FFD374F08}" type="slidenum">
              <a:rPr lang="en-US" smtClean="0"/>
              <a:t>56</a:t>
            </a:fld>
            <a:endParaRPr lang="en-US"/>
          </a:p>
        </p:txBody>
      </p:sp>
    </p:spTree>
    <p:extLst>
      <p:ext uri="{BB962C8B-B14F-4D97-AF65-F5344CB8AC3E}">
        <p14:creationId xmlns:p14="http://schemas.microsoft.com/office/powerpoint/2010/main" val="4155206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know where this came fro</a:t>
            </a:r>
            <a:r>
              <a:rPr lang="en-US" baseline="0" dirty="0" smtClean="0"/>
              <a:t>m</a:t>
            </a:r>
            <a:endParaRPr lang="en-US" dirty="0"/>
          </a:p>
        </p:txBody>
      </p:sp>
      <p:sp>
        <p:nvSpPr>
          <p:cNvPr id="4" name="Slide Number Placeholder 3"/>
          <p:cNvSpPr>
            <a:spLocks noGrp="1"/>
          </p:cNvSpPr>
          <p:nvPr>
            <p:ph type="sldNum" sz="quarter" idx="10"/>
          </p:nvPr>
        </p:nvSpPr>
        <p:spPr/>
        <p:txBody>
          <a:bodyPr/>
          <a:lstStyle/>
          <a:p>
            <a:fld id="{35CFF1C0-4DD2-4967-89C5-0B8FFD374F08}" type="slidenum">
              <a:rPr lang="en-US" smtClean="0"/>
              <a:t>60</a:t>
            </a:fld>
            <a:endParaRPr lang="en-US"/>
          </a:p>
        </p:txBody>
      </p:sp>
    </p:spTree>
    <p:extLst>
      <p:ext uri="{BB962C8B-B14F-4D97-AF65-F5344CB8AC3E}">
        <p14:creationId xmlns:p14="http://schemas.microsoft.com/office/powerpoint/2010/main" val="4192846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r>
              <a:rPr lang="en-US" dirty="0" smtClean="0"/>
              <a:t>Lab</a:t>
            </a:r>
            <a:r>
              <a:rPr lang="en-US" baseline="0" dirty="0" smtClean="0"/>
              <a:t>: determining acceleration of a cart down an incline</a:t>
            </a:r>
            <a:endParaRPr dirty="0"/>
          </a:p>
        </p:txBody>
      </p:sp>
      <p:sp>
        <p:nvSpPr>
          <p:cNvPr id="447" name="Shape 447"/>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499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r>
              <a:rPr lang="en-US" dirty="0" smtClean="0"/>
              <a:t>Mention that students had previewed the lab</a:t>
            </a:r>
            <a:r>
              <a:rPr lang="en-US" baseline="0" dirty="0" smtClean="0"/>
              <a:t> station prior to this. Not intentional; she originally tried the whole station as the </a:t>
            </a:r>
            <a:r>
              <a:rPr lang="en-US" baseline="0" dirty="0" err="1" smtClean="0"/>
              <a:t>QFocus</a:t>
            </a:r>
            <a:r>
              <a:rPr lang="en-US" baseline="0" dirty="0" smtClean="0"/>
              <a:t>, but didn’t get the questions she’d hoped for (mostly asked about parts and pieces, etc.) </a:t>
            </a:r>
            <a:endParaRPr dirty="0"/>
          </a:p>
        </p:txBody>
      </p:sp>
      <p:sp>
        <p:nvSpPr>
          <p:cNvPr id="453" name="Shape 453"/>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1665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not from this QFT, but this is from another QFT Rachel did, and it shows how students color-coded examples. Here, the prompt was “Bias in Science”, and they created the categories- a) examples, b) impact, c) help/reduce, d) patterns/trends</a:t>
            </a:r>
          </a:p>
          <a:p>
            <a:endParaRPr lang="en-US" baseline="0" dirty="0" smtClean="0"/>
          </a:p>
          <a:p>
            <a:pPr defTabSz="931774">
              <a:defRPr/>
            </a:pPr>
            <a:r>
              <a:rPr lang="en-US" dirty="0"/>
              <a:t>Students designed slightly different labs, but “there really weren’t that many variables. They hone in very close to the same ideas.”</a:t>
            </a:r>
          </a:p>
          <a:p>
            <a:endParaRPr lang="en-US" dirty="0"/>
          </a:p>
        </p:txBody>
      </p:sp>
      <p:sp>
        <p:nvSpPr>
          <p:cNvPr id="4" name="Slide Number Placeholder 3"/>
          <p:cNvSpPr>
            <a:spLocks noGrp="1"/>
          </p:cNvSpPr>
          <p:nvPr>
            <p:ph type="sldNum" sz="quarter" idx="10"/>
          </p:nvPr>
        </p:nvSpPr>
        <p:spPr/>
        <p:txBody>
          <a:bodyPr/>
          <a:lstStyle/>
          <a:p>
            <a:pPr defTabSz="931774">
              <a:defRPr/>
            </a:pPr>
            <a:fld id="{50D99497-3B62-4F8C-A892-AF6DDC86BAAB}" type="slidenum">
              <a:rPr lang="en-US">
                <a:solidFill>
                  <a:prstClr val="black"/>
                </a:solidFill>
                <a:latin typeface="Calibri" panose="020F0502020204030204"/>
              </a:rPr>
              <a:pPr defTabSz="931774">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103512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77457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E41615C-866F-0040-89D7-EB20285B821B}" type="slidenum">
              <a:rPr lang="en-US">
                <a:solidFill>
                  <a:prstClr val="black"/>
                </a:solidFill>
                <a:latin typeface="Calibri" panose="020F0502020204030204"/>
              </a:rPr>
              <a:pPr defTabSz="931774">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1552767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dirty="0"/>
          </a:p>
        </p:txBody>
      </p:sp>
      <p:sp>
        <p:nvSpPr>
          <p:cNvPr id="447" name="Shape 447"/>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7331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74</a:t>
            </a:fld>
            <a:endParaRPr lang="en-US"/>
          </a:p>
        </p:txBody>
      </p:sp>
    </p:spTree>
    <p:extLst>
      <p:ext uri="{BB962C8B-B14F-4D97-AF65-F5344CB8AC3E}">
        <p14:creationId xmlns:p14="http://schemas.microsoft.com/office/powerpoint/2010/main" val="1700057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The teacher would use the categorization skill later in the semester for a lab </a:t>
            </a:r>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75</a:t>
            </a:fld>
            <a:endParaRPr lang="en-US"/>
          </a:p>
        </p:txBody>
      </p:sp>
    </p:spTree>
    <p:extLst>
      <p:ext uri="{BB962C8B-B14F-4D97-AF65-F5344CB8AC3E}">
        <p14:creationId xmlns:p14="http://schemas.microsoft.com/office/powerpoint/2010/main" val="918275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r>
              <a:rPr lang="en-US" dirty="0" smtClean="0"/>
              <a:t>Peer</a:t>
            </a:r>
            <a:r>
              <a:rPr lang="en-US" baseline="0" dirty="0" smtClean="0"/>
              <a:t> review</a:t>
            </a:r>
            <a:endParaRPr dirty="0"/>
          </a:p>
        </p:txBody>
      </p:sp>
      <p:sp>
        <p:nvSpPr>
          <p:cNvPr id="447" name="Shape 447"/>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170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929642" y="3329940"/>
            <a:ext cx="7437119" cy="3154680"/>
          </a:xfrm>
          <a:prstGeom prst="rect">
            <a:avLst/>
          </a:prstGeom>
        </p:spPr>
        <p:txBody>
          <a:bodyPr lIns="93162" tIns="93162" rIns="93162" bIns="93162" anchor="t" anchorCtr="0">
            <a:noAutofit/>
          </a:bodyPr>
          <a:lstStyle/>
          <a:p>
            <a:endParaRPr dirty="0"/>
          </a:p>
        </p:txBody>
      </p:sp>
      <p:sp>
        <p:nvSpPr>
          <p:cNvPr id="453" name="Shape 453"/>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130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50D99497-3B62-4F8C-A892-AF6DDC86BAAB}" type="slidenum">
              <a:rPr lang="en-US">
                <a:solidFill>
                  <a:prstClr val="black"/>
                </a:solidFill>
                <a:latin typeface="Calibri" panose="020F0502020204030204"/>
              </a:rPr>
              <a:pPr defTabSz="931774">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2143473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720859-0FD0-D946-A21F-5F70CB2E8A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27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88</a:t>
            </a:fld>
            <a:endParaRPr lang="en-US"/>
          </a:p>
        </p:txBody>
      </p:sp>
    </p:spTree>
    <p:extLst>
      <p:ext uri="{BB962C8B-B14F-4D97-AF65-F5344CB8AC3E}">
        <p14:creationId xmlns:p14="http://schemas.microsoft.com/office/powerpoint/2010/main" val="4293216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91</a:t>
            </a:fld>
            <a:endParaRPr lang="en-US"/>
          </a:p>
        </p:txBody>
      </p:sp>
    </p:spTree>
    <p:extLst>
      <p:ext uri="{BB962C8B-B14F-4D97-AF65-F5344CB8AC3E}">
        <p14:creationId xmlns:p14="http://schemas.microsoft.com/office/powerpoint/2010/main" val="136147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12205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95</a:t>
            </a:fld>
            <a:endParaRPr lang="en-US"/>
          </a:p>
        </p:txBody>
      </p:sp>
    </p:spTree>
    <p:extLst>
      <p:ext uri="{BB962C8B-B14F-4D97-AF65-F5344CB8AC3E}">
        <p14:creationId xmlns:p14="http://schemas.microsoft.com/office/powerpoint/2010/main" val="2918844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FF1C0-4DD2-4967-89C5-0B8FFD374F08}" type="slidenum">
              <a:rPr lang="en-US" smtClean="0"/>
              <a:t>98</a:t>
            </a:fld>
            <a:endParaRPr lang="en-US"/>
          </a:p>
        </p:txBody>
      </p:sp>
    </p:spTree>
    <p:extLst>
      <p:ext uri="{BB962C8B-B14F-4D97-AF65-F5344CB8AC3E}">
        <p14:creationId xmlns:p14="http://schemas.microsoft.com/office/powerpoint/2010/main" val="2204102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929640" y="3385440"/>
            <a:ext cx="7437120" cy="3207258"/>
          </a:xfrm>
          <a:prstGeom prst="rect">
            <a:avLst/>
          </a:prstGeom>
        </p:spPr>
        <p:txBody>
          <a:bodyPr lIns="93162" tIns="93162" rIns="93162" bIns="93162" anchor="t" anchorCtr="0">
            <a:noAutofit/>
          </a:bodyPr>
          <a:lstStyle/>
          <a:p>
            <a:endParaRPr/>
          </a:p>
        </p:txBody>
      </p:sp>
      <p:sp>
        <p:nvSpPr>
          <p:cNvPr id="486" name="Shape 486"/>
          <p:cNvSpPr>
            <a:spLocks noGrp="1" noRot="1" noChangeAspect="1"/>
          </p:cNvSpPr>
          <p:nvPr>
            <p:ph type="sldImg" idx="2"/>
          </p:nvPr>
        </p:nvSpPr>
        <p:spPr>
          <a:xfrm>
            <a:off x="2273300" y="533400"/>
            <a:ext cx="4749800" cy="26733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477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102</a:t>
            </a:fld>
            <a:endParaRPr lang="en-US"/>
          </a:p>
        </p:txBody>
      </p:sp>
    </p:spTree>
    <p:extLst>
      <p:ext uri="{BB962C8B-B14F-4D97-AF65-F5344CB8AC3E}">
        <p14:creationId xmlns:p14="http://schemas.microsoft.com/office/powerpoint/2010/main" val="3027217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103</a:t>
            </a:fld>
            <a:endParaRPr lang="en-US"/>
          </a:p>
        </p:txBody>
      </p:sp>
    </p:spTree>
    <p:extLst>
      <p:ext uri="{BB962C8B-B14F-4D97-AF65-F5344CB8AC3E}">
        <p14:creationId xmlns:p14="http://schemas.microsoft.com/office/powerpoint/2010/main" val="3998079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FF1C0-4DD2-4967-89C5-0B8FFD374F08}" type="slidenum">
              <a:rPr lang="en-US" smtClean="0"/>
              <a:t>109</a:t>
            </a:fld>
            <a:endParaRPr lang="en-US"/>
          </a:p>
        </p:txBody>
      </p:sp>
    </p:spTree>
    <p:extLst>
      <p:ext uri="{BB962C8B-B14F-4D97-AF65-F5344CB8AC3E}">
        <p14:creationId xmlns:p14="http://schemas.microsoft.com/office/powerpoint/2010/main" val="2650393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5408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898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893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06246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file:///C:\Users\User\Downloads\rightquestion.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ctrTitle"/>
          </p:nvPr>
        </p:nvSpPr>
        <p:spPr>
          <a:xfrm>
            <a:off x="768628" y="609599"/>
            <a:ext cx="8627165" cy="1577010"/>
          </a:xfrm>
        </p:spPr>
        <p:txBody>
          <a:bodyPr anchor="b">
            <a:normAutofit/>
          </a:bodyPr>
          <a:lstStyle>
            <a:lvl1pPr algn="l">
              <a:defRPr sz="375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Speakers Names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8" y="6017665"/>
            <a:ext cx="2875723" cy="515234"/>
          </a:xfrm>
          <a:prstGeom prst="rect">
            <a:avLst/>
          </a:prstGeom>
        </p:spPr>
      </p:pic>
      <p:cxnSp>
        <p:nvCxnSpPr>
          <p:cNvPr id="12" name="Straight Connector 11"/>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37273" y="6071234"/>
            <a:ext cx="6096000" cy="523220"/>
          </a:xfrm>
          <a:prstGeom prst="rect">
            <a:avLst/>
          </a:prstGeom>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Source: The Right Question Institute</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3"/>
              </a:rPr>
              <a:t>rightquestion.org</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938531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4"/>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3"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7798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4"/>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2"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2987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5"/>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4"/>
            <a:ext cx="4808096" cy="2649303"/>
          </a:xfrm>
        </p:spPr>
        <p:txBody>
          <a:bodyPr/>
          <a:lstStyle/>
          <a:p>
            <a:endParaRPr lang="en-US"/>
          </a:p>
        </p:txBody>
      </p:sp>
      <p:sp>
        <p:nvSpPr>
          <p:cNvPr id="5" name="Picture Placeholder 3"/>
          <p:cNvSpPr>
            <a:spLocks noGrp="1"/>
          </p:cNvSpPr>
          <p:nvPr>
            <p:ph type="pic" sz="quarter" idx="11"/>
          </p:nvPr>
        </p:nvSpPr>
        <p:spPr>
          <a:xfrm>
            <a:off x="6385301" y="1828804"/>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7"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64160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100" b="0" i="0" smtClean="0">
                <a:solidFill>
                  <a:schemeClr val="tx2"/>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1650" b="0" i="0" smtClean="0">
                <a:solidFill>
                  <a:schemeClr val="tx1"/>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 Quote Credit</a:t>
            </a:r>
          </a:p>
        </p:txBody>
      </p:sp>
      <p:cxnSp>
        <p:nvCxnSpPr>
          <p:cNvPr id="5" name="Straight Connector 7"/>
          <p:cNvCxnSpPr/>
          <p:nvPr userDrawn="1"/>
        </p:nvCxnSpPr>
        <p:spPr>
          <a:xfrm>
            <a:off x="598778"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3811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3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2"/>
            <a:ext cx="10515600" cy="181522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smtClean="0"/>
              <a:t>Insert photo</a:t>
            </a:r>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smtClean="0"/>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a:p>
        </p:txBody>
      </p:sp>
      <p:cxnSp>
        <p:nvCxnSpPr>
          <p:cNvPr id="10" name="Straight Connector 9"/>
          <p:cNvCxnSpPr/>
          <p:nvPr userDrawn="1"/>
        </p:nvCxnSpPr>
        <p:spPr>
          <a:xfrm>
            <a:off x="810479"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2"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1155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4"/>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2"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6986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89"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8817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1950" b="0"/>
            </a:lvl1pPr>
          </a:lstStyle>
          <a:p>
            <a:r>
              <a:rPr lang="en-US"/>
              <a:t>Click to edit Master title style</a:t>
            </a:r>
            <a:endParaRPr/>
          </a:p>
        </p:txBody>
      </p:sp>
      <p:sp>
        <p:nvSpPr>
          <p:cNvPr id="3" name="Picture Placeholder 2"/>
          <p:cNvSpPr>
            <a:spLocks noGrp="1"/>
          </p:cNvSpPr>
          <p:nvPr>
            <p:ph type="pic" idx="1"/>
          </p:nvPr>
        </p:nvSpPr>
        <p:spPr>
          <a:xfrm>
            <a:off x="370545" y="228600"/>
            <a:ext cx="8504519" cy="4187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6" name="Footer Placeholder 5"/>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Rockwell"/>
              <a:cs typeface="+mn-cs"/>
            </a:endParaRPr>
          </a:p>
        </p:txBody>
      </p:sp>
      <p:sp>
        <p:nvSpPr>
          <p:cNvPr id="7" name="Slide Number Placeholder 6"/>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350" b="0" i="0" u="none" strike="noStrike" kern="1200" cap="none" spc="0" normalizeH="0" baseline="0" noProof="0" smtClean="0">
                <a:ln>
                  <a:noFill/>
                </a:ln>
                <a:solidFill>
                  <a:srgbClr val="000000"/>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dirty="0">
              <a:ln>
                <a:noFill/>
              </a:ln>
              <a:solidFill>
                <a:srgbClr val="000000"/>
              </a:solidFill>
              <a:effectLst/>
              <a:uLnTx/>
              <a:uFillTx/>
              <a:latin typeface="Rockwell"/>
              <a:cs typeface="+mn-cs"/>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4"/>
            <a:ext cx="294091" cy="276999"/>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0659802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Google Shape;57;p14"/>
          <p:cNvSpPr/>
          <p:nvPr/>
        </p:nvSpPr>
        <p:spPr>
          <a:xfrm>
            <a:off x="10947400" y="282575"/>
            <a:ext cx="856000" cy="16004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58" name="Google Shape;58;p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59" name="Google Shape;59;p1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lstStyle>
            <a:lvl1pPr marL="342900" marR="0" lvl="0" indent="-242888" algn="l" rtl="0">
              <a:spcBef>
                <a:spcPts val="1500"/>
              </a:spcBef>
              <a:spcAft>
                <a:spcPts val="0"/>
              </a:spcAft>
              <a:buClr>
                <a:schemeClr val="accent1"/>
              </a:buClr>
              <a:buSzPts val="1500"/>
              <a:buFont typeface="Noto Sans Symbols"/>
              <a:buChar char="■"/>
              <a:defRPr sz="1500" b="0" i="0" u="none" strike="noStrike" cap="none">
                <a:solidFill>
                  <a:srgbClr val="595959"/>
                </a:solidFill>
                <a:latin typeface="Rockwell"/>
                <a:ea typeface="Rockwell"/>
                <a:cs typeface="Rockwell"/>
                <a:sym typeface="Rockwell"/>
              </a:defRPr>
            </a:lvl1pPr>
            <a:lvl2pPr marL="685800" marR="0" lvl="1"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028700" marR="0" lvl="2"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371600" marR="0" lvl="3"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1714500" marR="0" lvl="4"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057400" marR="0" lvl="5"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2400300" marR="0" lvl="6"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2743200" marR="0" lvl="7"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3086100" marR="0" lvl="8"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a:p>
        </p:txBody>
      </p:sp>
      <p:sp>
        <p:nvSpPr>
          <p:cNvPr id="60" name="Google Shape;60;p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61" name="Google Shape;61;p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l"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62" name="Google Shape;62;p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Rockwell"/>
                <a:ea typeface="Rockwell"/>
                <a:cs typeface="Rockwell"/>
                <a:sym typeface="Rockwell"/>
              </a:defRPr>
            </a:lvl1pPr>
            <a:lvl2pPr marL="0" marR="0" lvl="1" indent="0" algn="r" rtl="0">
              <a:spcBef>
                <a:spcPts val="0"/>
              </a:spcBef>
              <a:buNone/>
              <a:defRPr sz="1050" b="0" i="0" u="none" strike="noStrike" cap="none">
                <a:solidFill>
                  <a:schemeClr val="lt1"/>
                </a:solidFill>
                <a:latin typeface="Rockwell"/>
                <a:ea typeface="Rockwell"/>
                <a:cs typeface="Rockwell"/>
                <a:sym typeface="Rockwell"/>
              </a:defRPr>
            </a:lvl2pPr>
            <a:lvl3pPr marL="0" marR="0" lvl="2" indent="0" algn="r" rtl="0">
              <a:spcBef>
                <a:spcPts val="0"/>
              </a:spcBef>
              <a:buNone/>
              <a:defRPr sz="1050" b="0" i="0" u="none" strike="noStrike" cap="none">
                <a:solidFill>
                  <a:schemeClr val="lt1"/>
                </a:solidFill>
                <a:latin typeface="Rockwell"/>
                <a:ea typeface="Rockwell"/>
                <a:cs typeface="Rockwell"/>
                <a:sym typeface="Rockwell"/>
              </a:defRPr>
            </a:lvl3pPr>
            <a:lvl4pPr marL="0" marR="0" lvl="3" indent="0" algn="r" rtl="0">
              <a:spcBef>
                <a:spcPts val="0"/>
              </a:spcBef>
              <a:buNone/>
              <a:defRPr sz="1050" b="0" i="0" u="none" strike="noStrike" cap="none">
                <a:solidFill>
                  <a:schemeClr val="lt1"/>
                </a:solidFill>
                <a:latin typeface="Rockwell"/>
                <a:ea typeface="Rockwell"/>
                <a:cs typeface="Rockwell"/>
                <a:sym typeface="Rockwell"/>
              </a:defRPr>
            </a:lvl4pPr>
            <a:lvl5pPr marL="0" marR="0" lvl="4" indent="0" algn="r" rtl="0">
              <a:spcBef>
                <a:spcPts val="0"/>
              </a:spcBef>
              <a:buNone/>
              <a:defRPr sz="1050" b="0" i="0" u="none" strike="noStrike" cap="none">
                <a:solidFill>
                  <a:schemeClr val="lt1"/>
                </a:solidFill>
                <a:latin typeface="Rockwell"/>
                <a:ea typeface="Rockwell"/>
                <a:cs typeface="Rockwell"/>
                <a:sym typeface="Rockwell"/>
              </a:defRPr>
            </a:lvl5pPr>
            <a:lvl6pPr marL="0" marR="0" lvl="5" indent="0" algn="r" rtl="0">
              <a:spcBef>
                <a:spcPts val="0"/>
              </a:spcBef>
              <a:buNone/>
              <a:defRPr sz="1050" b="0" i="0" u="none" strike="noStrike" cap="none">
                <a:solidFill>
                  <a:schemeClr val="lt1"/>
                </a:solidFill>
                <a:latin typeface="Rockwell"/>
                <a:ea typeface="Rockwell"/>
                <a:cs typeface="Rockwell"/>
                <a:sym typeface="Rockwell"/>
              </a:defRPr>
            </a:lvl6pPr>
            <a:lvl7pPr marL="0" marR="0" lvl="6" indent="0" algn="r" rtl="0">
              <a:spcBef>
                <a:spcPts val="0"/>
              </a:spcBef>
              <a:buNone/>
              <a:defRPr sz="1050" b="0" i="0" u="none" strike="noStrike" cap="none">
                <a:solidFill>
                  <a:schemeClr val="lt1"/>
                </a:solidFill>
                <a:latin typeface="Rockwell"/>
                <a:ea typeface="Rockwell"/>
                <a:cs typeface="Rockwell"/>
                <a:sym typeface="Rockwell"/>
              </a:defRPr>
            </a:lvl7pPr>
            <a:lvl8pPr marL="0" marR="0" lvl="7" indent="0" algn="r" rtl="0">
              <a:spcBef>
                <a:spcPts val="0"/>
              </a:spcBef>
              <a:buNone/>
              <a:defRPr sz="1050" b="0" i="0" u="none" strike="noStrike" cap="none">
                <a:solidFill>
                  <a:schemeClr val="lt1"/>
                </a:solidFill>
                <a:latin typeface="Rockwell"/>
                <a:ea typeface="Rockwell"/>
                <a:cs typeface="Rockwell"/>
                <a:sym typeface="Rockwell"/>
              </a:defRPr>
            </a:lvl8pPr>
            <a:lvl9pPr marL="0" marR="0" lvl="8" indent="0" algn="r" rtl="0">
              <a:spcBef>
                <a:spcPts val="0"/>
              </a:spcBef>
              <a:buNone/>
              <a:defRPr sz="1050" b="0" i="0" u="none" strike="noStrike" cap="none">
                <a:solidFill>
                  <a:schemeClr val="lt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smtClean="0">
                <a:ln>
                  <a:noFill/>
                </a:ln>
                <a:solidFill>
                  <a:srgbClr val="FFFFFF"/>
                </a:solidFill>
                <a:effectLst/>
                <a:uLnTx/>
                <a:uFillTx/>
                <a:latin typeface="Rockwell"/>
                <a:sym typeface="Rockwe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 sz="1050" b="0" i="0" u="none" strike="noStrike" kern="1200" cap="none" spc="0" normalizeH="0" baseline="0" noProof="0">
              <a:ln>
                <a:noFill/>
              </a:ln>
              <a:solidFill>
                <a:srgbClr val="FFFFFF"/>
              </a:solidFill>
              <a:effectLst/>
              <a:uLnTx/>
              <a:uFillTx/>
              <a:latin typeface="Rockwell"/>
              <a:sym typeface="Rockwell"/>
            </a:endParaRPr>
          </a:p>
        </p:txBody>
      </p:sp>
      <p:sp>
        <p:nvSpPr>
          <p:cNvPr id="63" name="Google Shape;63;p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9FC3E3"/>
              </a:buClr>
              <a:buSzPts val="3600"/>
              <a:buFont typeface="Rockwell"/>
              <a:buNone/>
              <a:tabLst/>
              <a:defRPr/>
            </a:pPr>
            <a:r>
              <a:rPr kumimoji="0" lang="en" sz="27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350" b="0" i="0" u="none" strike="noStrike" kern="1200" cap="none" spc="0" normalizeH="0" baseline="0" noProof="0">
              <a:ln>
                <a:noFill/>
              </a:ln>
              <a:solidFill>
                <a:srgbClr val="000000"/>
              </a:solidFill>
              <a:effectLst/>
              <a:uLnTx/>
              <a:uFillTx/>
              <a:latin typeface="Rockwell"/>
              <a:cs typeface="+mn-cs"/>
            </a:endParaRPr>
          </a:p>
        </p:txBody>
      </p:sp>
      <p:sp>
        <p:nvSpPr>
          <p:cNvPr id="64" name="Google Shape;64;p14"/>
          <p:cNvSpPr/>
          <p:nvPr/>
        </p:nvSpPr>
        <p:spPr>
          <a:xfrm>
            <a:off x="10757647" y="282575"/>
            <a:ext cx="122000" cy="16004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Tree>
    <p:extLst>
      <p:ext uri="{BB962C8B-B14F-4D97-AF65-F5344CB8AC3E}">
        <p14:creationId xmlns:p14="http://schemas.microsoft.com/office/powerpoint/2010/main" val="545922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9FC3E3"/>
              </a:buClr>
              <a:buSzPts val="3600"/>
              <a:buFont typeface="Rockwell"/>
              <a:buNone/>
              <a:tabLst/>
              <a:defRPr/>
            </a:pPr>
            <a:r>
              <a:rPr kumimoji="0" lang="en" sz="27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350" b="0" i="0" u="none" strike="noStrike" kern="1200" cap="none" spc="0" normalizeH="0" baseline="0" noProof="0">
              <a:ln>
                <a:noFill/>
              </a:ln>
              <a:solidFill>
                <a:srgbClr val="000000"/>
              </a:solidFill>
              <a:effectLst/>
              <a:uLnTx/>
              <a:uFillTx/>
              <a:latin typeface="Rockwell"/>
              <a:cs typeface="+mn-cs"/>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342900" marR="0" lvl="0" indent="-235744" algn="l" rtl="0">
              <a:spcBef>
                <a:spcPts val="150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1pPr>
            <a:lvl2pPr marL="685800" marR="0" lvl="1"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028700" marR="0" lvl="2"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371600" marR="0" lvl="3"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1714500" marR="0" lvl="4"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057400" marR="0" lvl="5"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2400300" marR="0" lvl="6"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2743200" marR="0" lvl="7"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3086100" marR="0" lvl="8"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342900" marR="0" lvl="0" indent="-235744" algn="l" rtl="0">
              <a:spcBef>
                <a:spcPts val="150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1pPr>
            <a:lvl2pPr marL="685800" marR="0" lvl="1"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028700" marR="0" lvl="2"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371600" marR="0" lvl="3"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1714500" marR="0" lvl="4"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057400" marR="0" lvl="5"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2400300" marR="0" lvl="6"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2743200" marR="0" lvl="7"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3086100" marR="0" lvl="8"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marL="0" marR="0" lvl="0" indent="0" algn="l" defTabSz="685800" rtl="0" eaLnBrk="1" fontAlgn="auto" latinLnBrk="0" hangingPunct="1">
              <a:lnSpc>
                <a:spcPct val="100000"/>
              </a:lnSpc>
              <a:spcBef>
                <a:spcPts val="0"/>
              </a:spcBef>
              <a:spcAft>
                <a:spcPts val="0"/>
              </a:spcAft>
              <a:buClrTx/>
              <a:buSzPts val="1400"/>
              <a:buFontTx/>
              <a:buNone/>
              <a:tabLst/>
              <a:defRPr/>
            </a:pPr>
            <a:endParaRPr kumimoji="0" lang="en-US" sz="825" b="0" i="0" u="none" strike="noStrike" kern="1200" cap="none" spc="0" normalizeH="0" baseline="0" noProof="0">
              <a:ln>
                <a:noFill/>
              </a:ln>
              <a:solidFill>
                <a:srgbClr val="595959"/>
              </a:solidFill>
              <a:effectLst/>
              <a:uLnTx/>
              <a:uFillTx/>
              <a:latin typeface="Rockwell"/>
              <a:sym typeface="Rockwell"/>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Rockwell"/>
                <a:ea typeface="Rockwell"/>
                <a:cs typeface="Rockwell"/>
                <a:sym typeface="Rockwell"/>
              </a:defRPr>
            </a:lvl1pPr>
            <a:lvl2pPr marL="0" marR="0" lvl="1" indent="0" algn="r" rtl="0">
              <a:spcBef>
                <a:spcPts val="0"/>
              </a:spcBef>
              <a:buNone/>
              <a:defRPr sz="1050" b="0" i="0" u="none" strike="noStrike" cap="none">
                <a:solidFill>
                  <a:schemeClr val="lt1"/>
                </a:solidFill>
                <a:latin typeface="Rockwell"/>
                <a:ea typeface="Rockwell"/>
                <a:cs typeface="Rockwell"/>
                <a:sym typeface="Rockwell"/>
              </a:defRPr>
            </a:lvl2pPr>
            <a:lvl3pPr marL="0" marR="0" lvl="2" indent="0" algn="r" rtl="0">
              <a:spcBef>
                <a:spcPts val="0"/>
              </a:spcBef>
              <a:buNone/>
              <a:defRPr sz="1050" b="0" i="0" u="none" strike="noStrike" cap="none">
                <a:solidFill>
                  <a:schemeClr val="lt1"/>
                </a:solidFill>
                <a:latin typeface="Rockwell"/>
                <a:ea typeface="Rockwell"/>
                <a:cs typeface="Rockwell"/>
                <a:sym typeface="Rockwell"/>
              </a:defRPr>
            </a:lvl3pPr>
            <a:lvl4pPr marL="0" marR="0" lvl="3" indent="0" algn="r" rtl="0">
              <a:spcBef>
                <a:spcPts val="0"/>
              </a:spcBef>
              <a:buNone/>
              <a:defRPr sz="1050" b="0" i="0" u="none" strike="noStrike" cap="none">
                <a:solidFill>
                  <a:schemeClr val="lt1"/>
                </a:solidFill>
                <a:latin typeface="Rockwell"/>
                <a:ea typeface="Rockwell"/>
                <a:cs typeface="Rockwell"/>
                <a:sym typeface="Rockwell"/>
              </a:defRPr>
            </a:lvl4pPr>
            <a:lvl5pPr marL="0" marR="0" lvl="4" indent="0" algn="r" rtl="0">
              <a:spcBef>
                <a:spcPts val="0"/>
              </a:spcBef>
              <a:buNone/>
              <a:defRPr sz="1050" b="0" i="0" u="none" strike="noStrike" cap="none">
                <a:solidFill>
                  <a:schemeClr val="lt1"/>
                </a:solidFill>
                <a:latin typeface="Rockwell"/>
                <a:ea typeface="Rockwell"/>
                <a:cs typeface="Rockwell"/>
                <a:sym typeface="Rockwell"/>
              </a:defRPr>
            </a:lvl5pPr>
            <a:lvl6pPr marL="0" marR="0" lvl="5" indent="0" algn="r" rtl="0">
              <a:spcBef>
                <a:spcPts val="0"/>
              </a:spcBef>
              <a:buNone/>
              <a:defRPr sz="1050" b="0" i="0" u="none" strike="noStrike" cap="none">
                <a:solidFill>
                  <a:schemeClr val="lt1"/>
                </a:solidFill>
                <a:latin typeface="Rockwell"/>
                <a:ea typeface="Rockwell"/>
                <a:cs typeface="Rockwell"/>
                <a:sym typeface="Rockwell"/>
              </a:defRPr>
            </a:lvl6pPr>
            <a:lvl7pPr marL="0" marR="0" lvl="6" indent="0" algn="r" rtl="0">
              <a:spcBef>
                <a:spcPts val="0"/>
              </a:spcBef>
              <a:buNone/>
              <a:defRPr sz="1050" b="0" i="0" u="none" strike="noStrike" cap="none">
                <a:solidFill>
                  <a:schemeClr val="lt1"/>
                </a:solidFill>
                <a:latin typeface="Rockwell"/>
                <a:ea typeface="Rockwell"/>
                <a:cs typeface="Rockwell"/>
                <a:sym typeface="Rockwell"/>
              </a:defRPr>
            </a:lvl7pPr>
            <a:lvl8pPr marL="0" marR="0" lvl="7" indent="0" algn="r" rtl="0">
              <a:spcBef>
                <a:spcPts val="0"/>
              </a:spcBef>
              <a:buNone/>
              <a:defRPr sz="1050" b="0" i="0" u="none" strike="noStrike" cap="none">
                <a:solidFill>
                  <a:schemeClr val="lt1"/>
                </a:solidFill>
                <a:latin typeface="Rockwell"/>
                <a:ea typeface="Rockwell"/>
                <a:cs typeface="Rockwell"/>
                <a:sym typeface="Rockwell"/>
              </a:defRPr>
            </a:lvl8pPr>
            <a:lvl9pPr marL="0" marR="0" lvl="8" indent="0" algn="r" rtl="0">
              <a:spcBef>
                <a:spcPts val="0"/>
              </a:spcBef>
              <a:buNone/>
              <a:defRPr sz="1050" b="0" i="0" u="none" strike="noStrike" cap="none">
                <a:solidFill>
                  <a:schemeClr val="lt1"/>
                </a:solidFill>
                <a:latin typeface="Rockwell"/>
                <a:ea typeface="Rockwell"/>
                <a:cs typeface="Rockwell"/>
                <a:sym typeface="Rockwell"/>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0" b="0" i="0" u="none" strike="noStrike" kern="1200" cap="none" spc="0" normalizeH="0" baseline="0" noProof="0" smtClean="0">
                <a:ln>
                  <a:noFill/>
                </a:ln>
                <a:solidFill>
                  <a:srgbClr val="FFFFFF"/>
                </a:solidFill>
                <a:effectLst/>
                <a:uLnTx/>
                <a:uFillTx/>
                <a:latin typeface="Rockwell"/>
                <a:sym typeface="Rockwell"/>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 sz="1050" b="0" i="0" u="none" strike="noStrike" kern="1200" cap="none" spc="0" normalizeH="0" baseline="0" noProof="0">
              <a:ln>
                <a:noFill/>
              </a:ln>
              <a:solidFill>
                <a:srgbClr val="FFFFFF"/>
              </a:solidFill>
              <a:effectLst/>
              <a:uLnTx/>
              <a:uFillTx/>
              <a:latin typeface="Rockwell"/>
              <a:sym typeface="Rockwell"/>
            </a:endParaRPr>
          </a:p>
        </p:txBody>
      </p:sp>
    </p:spTree>
    <p:extLst>
      <p:ext uri="{BB962C8B-B14F-4D97-AF65-F5344CB8AC3E}">
        <p14:creationId xmlns:p14="http://schemas.microsoft.com/office/powerpoint/2010/main" val="429409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8"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200" b="0" i="0" u="none" strike="noStrike" kern="1200" cap="none" spc="0" normalizeH="0" baseline="0" noProof="0" dirty="0" smtClean="0">
              <a:ln>
                <a:noFill/>
              </a:ln>
              <a:solidFill>
                <a:srgbClr val="59C4C7"/>
              </a:solidFill>
              <a:effectLst/>
              <a:uLnTx/>
              <a:uFillTx/>
              <a:latin typeface="Rockwell"/>
              <a:cs typeface="+mn-cs"/>
            </a:endParaRPr>
          </a:p>
        </p:txBody>
      </p:sp>
      <p:cxnSp>
        <p:nvCxnSpPr>
          <p:cNvPr id="8" name="Straight Connector 7"/>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6108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2"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cs typeface="+mn-cs"/>
            </a:endParaRPr>
          </a:p>
        </p:txBody>
      </p:sp>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8"/>
            <a:ext cx="28448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350" b="0" i="0" u="none" strike="noStrike" kern="1200" cap="none" spc="0" normalizeH="0" baseline="0" noProof="0" smtClean="0">
                <a:ln>
                  <a:noFill/>
                </a:ln>
                <a:solidFill>
                  <a:prstClr val="black">
                    <a:lumMod val="65000"/>
                    <a:lumOff val="35000"/>
                  </a:prstClr>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2/19/2020</a:t>
            </a:fld>
            <a:endParaRPr kumimoji="0" lang="en-US" sz="135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6" name="Footer Placeholder 5"/>
          <p:cNvSpPr>
            <a:spLocks noGrp="1"/>
          </p:cNvSpPr>
          <p:nvPr>
            <p:ph type="ftr" sz="quarter" idx="11"/>
          </p:nvPr>
        </p:nvSpPr>
        <p:spPr>
          <a:xfrm>
            <a:off x="268941" y="6423588"/>
            <a:ext cx="8163859"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7" name="Slide Number Placeholder 6"/>
          <p:cNvSpPr>
            <a:spLocks noGrp="1"/>
          </p:cNvSpPr>
          <p:nvPr>
            <p:ph type="sldNum" sz="quarter" idx="12"/>
          </p:nvPr>
        </p:nvSpPr>
        <p:spPr>
          <a:xfrm>
            <a:off x="11074400" y="242237"/>
            <a:ext cx="738717"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350" b="0" i="0" u="none" strike="noStrike" kern="1200" cap="none" spc="0" normalizeH="0" baseline="0" noProof="0" smtClean="0">
                <a:ln>
                  <a:noFill/>
                </a:ln>
                <a:solidFill>
                  <a:prstClr val="white"/>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white"/>
              </a:solidFill>
              <a:effectLst/>
              <a:uLnTx/>
              <a:uFillTx/>
              <a:latin typeface="Rockwell"/>
              <a:cs typeface="+mn-cs"/>
            </a:endParaRPr>
          </a:p>
        </p:txBody>
      </p:sp>
    </p:spTree>
    <p:extLst>
      <p:ext uri="{BB962C8B-B14F-4D97-AF65-F5344CB8AC3E}">
        <p14:creationId xmlns:p14="http://schemas.microsoft.com/office/powerpoint/2010/main" val="1895331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8"/>
            <a:ext cx="4876800" cy="367879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8"/>
            <a:ext cx="4876800" cy="367879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88"/>
            <a:ext cx="28448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350" b="0" i="0" u="none" strike="noStrike" kern="1200" cap="none" spc="0" normalizeH="0" baseline="0" noProof="0" smtClean="0">
                <a:ln>
                  <a:noFill/>
                </a:ln>
                <a:solidFill>
                  <a:srgbClr val="000000"/>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2/19/2020</a:t>
            </a:fld>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8" name="Footer Placeholder 7"/>
          <p:cNvSpPr>
            <a:spLocks noGrp="1"/>
          </p:cNvSpPr>
          <p:nvPr>
            <p:ph type="ftr" sz="quarter" idx="11"/>
          </p:nvPr>
        </p:nvSpPr>
        <p:spPr>
          <a:xfrm>
            <a:off x="268941" y="6423588"/>
            <a:ext cx="8163859"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9" name="Slide Number Placeholder 8"/>
          <p:cNvSpPr>
            <a:spLocks noGrp="1"/>
          </p:cNvSpPr>
          <p:nvPr>
            <p:ph type="sldNum" sz="quarter" idx="12"/>
          </p:nvPr>
        </p:nvSpPr>
        <p:spPr>
          <a:xfrm>
            <a:off x="11074400" y="242237"/>
            <a:ext cx="738717"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350" b="0" i="0" u="none" strike="noStrike" kern="1200" cap="none" spc="0" normalizeH="0" baseline="0" noProof="0" smtClean="0">
                <a:ln>
                  <a:noFill/>
                </a:ln>
                <a:solidFill>
                  <a:srgbClr val="000000"/>
                </a:solidFill>
                <a:effectLst/>
                <a:uLnTx/>
                <a:uFillTx/>
                <a:latin typeface="Rockwell"/>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Rockwell"/>
              <a:cs typeface="+mn-cs"/>
            </a:endParaRPr>
          </a:p>
        </p:txBody>
      </p:sp>
      <p:sp>
        <p:nvSpPr>
          <p:cNvPr id="3" name="Text Placeholder 2"/>
          <p:cNvSpPr>
            <a:spLocks noGrp="1"/>
          </p:cNvSpPr>
          <p:nvPr>
            <p:ph type="body" idx="1"/>
          </p:nvPr>
        </p:nvSpPr>
        <p:spPr>
          <a:xfrm>
            <a:off x="663388" y="2070850"/>
            <a:ext cx="4876800" cy="322729"/>
          </a:xfrm>
          <a:prstGeom prst="rect">
            <a:avLst/>
          </a:prstGeom>
          <a:solidFill>
            <a:schemeClr val="accent3"/>
          </a:solidFill>
        </p:spPr>
        <p:txBody>
          <a:bodyPr tIns="0" bIns="0" anchor="ctr" anchorCtr="0">
            <a:noAutofit/>
          </a:bodyPr>
          <a:lstStyle>
            <a:lvl1pPr marL="0" indent="0" algn="ctr">
              <a:spcBef>
                <a:spcPts val="0"/>
              </a:spcBef>
              <a:buNone/>
              <a:defRPr sz="135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5866504" y="2070850"/>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35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3583555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2"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BBC3013-4435-2D4C-9E29-650CD3D95957}" type="datetimeFigureOut">
              <a:rPr kumimoji="0" lang="en-US" sz="825" b="0" i="0" u="none" strike="noStrike" kern="1200" cap="none" spc="0" normalizeH="0" baseline="0" noProof="0" smtClean="0">
                <a:ln>
                  <a:noFill/>
                </a:ln>
                <a:solidFill>
                  <a:prstClr val="black">
                    <a:lumMod val="65000"/>
                    <a:lumOff val="35000"/>
                  </a:prstClr>
                </a:solidFill>
                <a:effectLst/>
                <a:uLnTx/>
                <a:uFillTx/>
                <a:latin typeface="Rockwell"/>
                <a:cs typeface="+mn-cs"/>
              </a:rPr>
              <a:pPr marL="0" marR="0" lvl="0" indent="0" algn="r" defTabSz="342900" rtl="0" eaLnBrk="1" fontAlgn="auto" latinLnBrk="0" hangingPunct="1">
                <a:lnSpc>
                  <a:spcPct val="100000"/>
                </a:lnSpc>
                <a:spcBef>
                  <a:spcPts val="0"/>
                </a:spcBef>
                <a:spcAft>
                  <a:spcPts val="0"/>
                </a:spcAft>
                <a:buClrTx/>
                <a:buSzTx/>
                <a:buFontTx/>
                <a:buNone/>
                <a:tabLst/>
                <a:defRPr/>
              </a:pPr>
              <a:t>2/19/2020</a:t>
            </a:fld>
            <a:endParaRPr kumimoji="0" lang="en-US" sz="825"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806C9EB7-DE12-DA45-9FA8-81EA5D4669B0}" type="slidenum">
              <a:rPr kumimoji="0" lang="en-US" sz="1050" b="0" i="0" u="none" strike="noStrike" kern="1200" cap="none" spc="0" normalizeH="0" baseline="0" noProof="0" smtClean="0">
                <a:ln>
                  <a:noFill/>
                </a:ln>
                <a:solidFill>
                  <a:prstClr val="white"/>
                </a:solidFill>
                <a:effectLst/>
                <a:uLnTx/>
                <a:uFillTx/>
                <a:latin typeface="Rockwell"/>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solidFill>
              <a:effectLst/>
              <a:uLnTx/>
              <a:uFillTx/>
              <a:latin typeface="Rockwell"/>
              <a:cs typeface="+mn-cs"/>
            </a:endParaRPr>
          </a:p>
        </p:txBody>
      </p:sp>
    </p:spTree>
    <p:extLst>
      <p:ext uri="{BB962C8B-B14F-4D97-AF65-F5344CB8AC3E}">
        <p14:creationId xmlns:p14="http://schemas.microsoft.com/office/powerpoint/2010/main" val="3268791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457200">
              <a:defRPr/>
            </a:pPr>
            <a:fld id="{00000000-1234-1234-1234-123412341234}" type="slidenum">
              <a:rPr lang="uk-UA" smtClean="0">
                <a:solidFill>
                  <a:prstClr val="white"/>
                </a:solidFill>
              </a:rPr>
              <a:pPr defTabSz="457200">
                <a:defRPr/>
              </a:pPr>
              <a:t>‹#›</a:t>
            </a:fld>
            <a:endParaRPr lang="uk-UA">
              <a:solidFill>
                <a:prstClr val="white"/>
              </a:solidFill>
            </a:endParaRPr>
          </a:p>
        </p:txBody>
      </p:sp>
    </p:spTree>
    <p:extLst>
      <p:ext uri="{BB962C8B-B14F-4D97-AF65-F5344CB8AC3E}">
        <p14:creationId xmlns:p14="http://schemas.microsoft.com/office/powerpoint/2010/main" val="219758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Rockwell"/>
              <a:cs typeface="+mn-cs"/>
            </a:endParaRPr>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4"/>
            <a:ext cx="4808096" cy="2649303"/>
          </a:xfrm>
        </p:spPr>
        <p:txBody>
          <a:bodyPr/>
          <a:lstStyle/>
          <a:p>
            <a:endParaRPr lang="en-US"/>
          </a:p>
        </p:txBody>
      </p:sp>
      <p:sp>
        <p:nvSpPr>
          <p:cNvPr id="5" name="Picture Placeholder 3"/>
          <p:cNvSpPr>
            <a:spLocks noGrp="1"/>
          </p:cNvSpPr>
          <p:nvPr>
            <p:ph type="pic" sz="quarter" idx="11"/>
          </p:nvPr>
        </p:nvSpPr>
        <p:spPr>
          <a:xfrm>
            <a:off x="6385301" y="1828804"/>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2844686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100" b="0" i="0" smtClean="0">
                <a:solidFill>
                  <a:schemeClr val="tx2"/>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1650" b="0" i="0" smtClean="0">
                <a:solidFill>
                  <a:schemeClr val="tx1"/>
                </a:solidFill>
                <a:effectLst/>
                <a:latin typeface="Rockwell" panose="02060603020205020403" pitchFamily="18" charset="0"/>
                <a:ea typeface="Rockwell" panose="02060603020205020403" pitchFamily="18" charset="0"/>
                <a:cs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5"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8520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1"/>
            <a:ext cx="10515600" cy="953001"/>
          </a:xfrm>
        </p:spPr>
        <p:txBody>
          <a:bodyPr anchor="b">
            <a:normAutofit/>
          </a:bodyPr>
          <a:lstStyle>
            <a:lvl1pPr>
              <a:defRPr sz="3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2"/>
            <a:ext cx="10515600" cy="181522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smtClean="0"/>
              <a:t>Insert photo</a:t>
            </a:r>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smtClean="0"/>
          </a:p>
          <a:p>
            <a:pPr marL="171450" marR="0" lvl="0" indent="-171450" algn="l" defTabSz="685800" rtl="0" eaLnBrk="1" fontAlgn="auto" latinLnBrk="0" hangingPunct="1">
              <a:lnSpc>
                <a:spcPct val="90000"/>
              </a:lnSpc>
              <a:spcBef>
                <a:spcPts val="75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24465930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8"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200" b="0" i="0" u="none" strike="noStrike" kern="1200" cap="none" spc="0" normalizeH="0" baseline="0" noProof="0" dirty="0" smtClean="0">
              <a:ln>
                <a:noFill/>
              </a:ln>
              <a:solidFill>
                <a:srgbClr val="59C4C7"/>
              </a:solidFill>
              <a:effectLst/>
              <a:uLnTx/>
              <a:uFillTx/>
              <a:latin typeface="Rockwell"/>
              <a:cs typeface="+mn-cs"/>
            </a:endParaRPr>
          </a:p>
        </p:txBody>
      </p:sp>
      <p:cxnSp>
        <p:nvCxnSpPr>
          <p:cNvPr id="9" name="Straight Connector 8"/>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7744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29"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1741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Rockwell"/>
              <a:cs typeface="+mn-cs"/>
            </a:endParaRPr>
          </a:p>
        </p:txBody>
      </p:sp>
    </p:spTree>
    <p:extLst>
      <p:ext uri="{BB962C8B-B14F-4D97-AF65-F5344CB8AC3E}">
        <p14:creationId xmlns:p14="http://schemas.microsoft.com/office/powerpoint/2010/main" val="12720148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4"/>
            <a:ext cx="4343400" cy="530225"/>
          </a:xfrm>
        </p:spPr>
        <p:txBody>
          <a:bodyPr anchor="b"/>
          <a:lstStyle>
            <a:lvl1pPr>
              <a:defRPr sz="24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2" y="1171078"/>
            <a:ext cx="4569577" cy="282749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14313" marR="0" indent="-214313" algn="l" defTabSz="685800" rtl="0" eaLnBrk="1" fontAlgn="auto" latinLnBrk="0" hangingPunct="1">
              <a:lnSpc>
                <a:spcPct val="90000"/>
              </a:lnSpc>
              <a:spcBef>
                <a:spcPts val="750"/>
              </a:spcBef>
              <a:spcAft>
                <a:spcPts val="0"/>
              </a:spcAft>
              <a:buClrTx/>
              <a:buSzTx/>
              <a:buFont typeface="Arial" charset="0"/>
              <a:buChar char="•"/>
              <a:tabLst/>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Question</a:t>
            </a:r>
          </a:p>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14313" marR="0" indent="-214313" algn="l" defTabSz="685800" rtl="0" eaLnBrk="1" fontAlgn="auto" latinLnBrk="0" hangingPunct="1">
              <a:lnSpc>
                <a:spcPct val="90000"/>
              </a:lnSpc>
              <a:spcBef>
                <a:spcPts val="750"/>
              </a:spcBef>
              <a:spcAft>
                <a:spcPts val="0"/>
              </a:spcAft>
              <a:buClrTx/>
              <a:buSzTx/>
              <a:buFont typeface="Arial" charset="0"/>
              <a:buChar char="•"/>
              <a:tabLst/>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a:p>
            <a:pPr lvl="0"/>
            <a:r>
              <a:rPr lang="en-US" dirty="0" smtClean="0"/>
              <a:t>Question</a:t>
            </a:r>
          </a:p>
          <a:p>
            <a:pPr marL="214313" marR="0" lvl="0" indent="-214313"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33906403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697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8" Type="http://schemas.openxmlformats.org/officeDocument/2006/relationships/hyperlink" Target="https://ytcropper.com/cropped/X-5c4f0796c5bcf" TargetMode="External"/><Relationship Id="rId3" Type="http://schemas.openxmlformats.org/officeDocument/2006/relationships/hyperlink" Target="https://twitter.com/Erinsmayer/status/1173787417104519168" TargetMode="External"/><Relationship Id="rId7" Type="http://schemas.openxmlformats.org/officeDocument/2006/relationships/hyperlink" Target="https://www.teachingchannel.org/tch/blog/5-tips-blending-question-formulation-technique-qft-ngss" TargetMode="External"/><Relationship Id="rId12" Type="http://schemas.openxmlformats.org/officeDocument/2006/relationships/hyperlink" Target="https://twitter.com/WayneStevens1/status/1162438320259051531" TargetMode="External"/><Relationship Id="rId2" Type="http://schemas.openxmlformats.org/officeDocument/2006/relationships/hyperlink" Target="https://twitter.com/ashley_green2/status/1176125091878440963" TargetMode="External"/><Relationship Id="rId1" Type="http://schemas.openxmlformats.org/officeDocument/2006/relationships/slideLayout" Target="../slideLayouts/slideLayout10.xml"/><Relationship Id="rId6" Type="http://schemas.openxmlformats.org/officeDocument/2006/relationships/hyperlink" Target="https://www.youtube.com/watch?v=ojFkniP0bD8&amp;feature=youtu.be" TargetMode="External"/><Relationship Id="rId11" Type="http://schemas.openxmlformats.org/officeDocument/2006/relationships/hyperlink" Target="https://twitter.com/SammonSTEAM/status/1173645684156915712" TargetMode="External"/><Relationship Id="rId5" Type="http://schemas.openxmlformats.org/officeDocument/2006/relationships/hyperlink" Target="https://twitter.com/STEMuClaytion/status/1176501512782131200" TargetMode="External"/><Relationship Id="rId10" Type="http://schemas.openxmlformats.org/officeDocument/2006/relationships/hyperlink" Target="https://twitter.com/MapScaping/status/1118025172576083972" TargetMode="External"/><Relationship Id="rId4" Type="http://schemas.openxmlformats.org/officeDocument/2006/relationships/hyperlink" Target="https://www.youtube.com/watch?v=r5Ju2QuYpwQ" TargetMode="External"/><Relationship Id="rId9" Type="http://schemas.openxmlformats.org/officeDocument/2006/relationships/hyperlink" Target="https://twitter.com/WorldAndScience/status/1171581671818309632"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hyperlink" Target="https://twitter.com/MrsBishopSMS/status/997122321994350593" TargetMode="External"/><Relationship Id="rId7" Type="http://schemas.openxmlformats.org/officeDocument/2006/relationships/slide" Target="slide2.xml"/><Relationship Id="rId2" Type="http://schemas.openxmlformats.org/officeDocument/2006/relationships/hyperlink" Target="https://twitter.com/ChappyEdu/status/1100490857852166144" TargetMode="External"/><Relationship Id="rId1" Type="http://schemas.openxmlformats.org/officeDocument/2006/relationships/slideLayout" Target="../slideLayouts/slideLayout10.xml"/><Relationship Id="rId6" Type="http://schemas.openxmlformats.org/officeDocument/2006/relationships/hyperlink" Target="https://twitter.com/mollyngerman/status/1175201346959675393" TargetMode="External"/><Relationship Id="rId5" Type="http://schemas.openxmlformats.org/officeDocument/2006/relationships/hyperlink" Target="https://twitter.com/heidijpark/status/1154114359716716546" TargetMode="External"/><Relationship Id="rId4" Type="http://schemas.openxmlformats.org/officeDocument/2006/relationships/hyperlink" Target="https://twitter.com/wandabryant/status/1168219330825392128"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www.ascd.org/publications/educational-leadership/oct14/vol72/num02/The-Right-Questions.aspx"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65.xml"/><Relationship Id="rId18" Type="http://schemas.openxmlformats.org/officeDocument/2006/relationships/slide" Target="slide88.xml"/><Relationship Id="rId3" Type="http://schemas.openxmlformats.org/officeDocument/2006/relationships/slide" Target="slide3.xml"/><Relationship Id="rId21" Type="http://schemas.openxmlformats.org/officeDocument/2006/relationships/slide" Target="slide99.xml"/><Relationship Id="rId7" Type="http://schemas.openxmlformats.org/officeDocument/2006/relationships/slide" Target="slide24.xml"/><Relationship Id="rId12" Type="http://schemas.openxmlformats.org/officeDocument/2006/relationships/slide" Target="slide56.xml"/><Relationship Id="rId17" Type="http://schemas.openxmlformats.org/officeDocument/2006/relationships/slide" Target="slide85.xml"/><Relationship Id="rId2" Type="http://schemas.openxmlformats.org/officeDocument/2006/relationships/notesSlide" Target="../notesSlides/notesSlide1.xml"/><Relationship Id="rId16" Type="http://schemas.openxmlformats.org/officeDocument/2006/relationships/slide" Target="slide80.xml"/><Relationship Id="rId20" Type="http://schemas.openxmlformats.org/officeDocument/2006/relationships/slide" Target="slide95.xml"/><Relationship Id="rId1" Type="http://schemas.openxmlformats.org/officeDocument/2006/relationships/slideLayout" Target="../slideLayouts/slideLayout10.xml"/><Relationship Id="rId6" Type="http://schemas.openxmlformats.org/officeDocument/2006/relationships/slide" Target="slide15.xml"/><Relationship Id="rId11" Type="http://schemas.openxmlformats.org/officeDocument/2006/relationships/slide" Target="slide48.xml"/><Relationship Id="rId5" Type="http://schemas.openxmlformats.org/officeDocument/2006/relationships/slide" Target="slide8.xml"/><Relationship Id="rId15" Type="http://schemas.openxmlformats.org/officeDocument/2006/relationships/slide" Target="slide77.xml"/><Relationship Id="rId23" Type="http://schemas.openxmlformats.org/officeDocument/2006/relationships/slide" Target="slide106.xml"/><Relationship Id="rId10" Type="http://schemas.openxmlformats.org/officeDocument/2006/relationships/slide" Target="slide43.xml"/><Relationship Id="rId19" Type="http://schemas.openxmlformats.org/officeDocument/2006/relationships/slide" Target="slide91.xml"/><Relationship Id="rId4" Type="http://schemas.openxmlformats.org/officeDocument/2006/relationships/slide" Target="slide4.xml"/><Relationship Id="rId9" Type="http://schemas.openxmlformats.org/officeDocument/2006/relationships/slide" Target="slide38.xml"/><Relationship Id="rId14" Type="http://schemas.openxmlformats.org/officeDocument/2006/relationships/slide" Target="slide72.xml"/><Relationship Id="rId22" Type="http://schemas.openxmlformats.org/officeDocument/2006/relationships/slide" Target="slide10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_large"/><Relationship Id="rId2" Type="http://schemas.openxmlformats.org/officeDocument/2006/relationships/image" Target="../media/image7.jpeg"/><Relationship Id="rId1" Type="http://schemas.openxmlformats.org/officeDocument/2006/relationships/slideLayout" Target="../slideLayouts/slideLayout10.xml"/><Relationship Id="rId4" Type="http://schemas.openxmlformats.org/officeDocument/2006/relationships/image" Target="../media/image9.jpg_large"/></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slide" Target="slide2.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video" Target="https://www.youtube.com/embed/mAYXZzKUAX4" TargetMode="External"/><Relationship Id="rId6" Type="http://schemas.openxmlformats.org/officeDocument/2006/relationships/image" Target="../media/image21.jpeg"/><Relationship Id="rId5" Type="http://schemas.openxmlformats.org/officeDocument/2006/relationships/hyperlink" Target="https://www.youtube.com/watch?v=53EEDisloME" TargetMode="External"/><Relationship Id="rId4" Type="http://schemas.openxmlformats.org/officeDocument/2006/relationships/hyperlink" Target="https://www.youtube.com/watch?v=mAYXZzKUAX4"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teachingchannel.org/tch/blog/5-tips-blending-question-formulation-technique-qft-ngss#.XSYvZHbdSe4.twitter" TargetMode="Externa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slide" Target="slide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video" Target="https://www.youtube.com/embed/9wrIIDNECUQ" TargetMode="External"/><Relationship Id="rId6" Type="http://schemas.openxmlformats.org/officeDocument/2006/relationships/slide" Target="slide2.xml"/><Relationship Id="rId5" Type="http://schemas.openxmlformats.org/officeDocument/2006/relationships/hyperlink" Target="https://www.youtube.com/watch?v=9wrIIDNECUQ&amp;feature=youtu.be&amp;t=2m37s" TargetMode="External"/><Relationship Id="rId4" Type="http://schemas.openxmlformats.org/officeDocument/2006/relationships/image" Target="../media/image40.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226" y="945647"/>
            <a:ext cx="10548425" cy="1182758"/>
          </a:xfrm>
        </p:spPr>
        <p:txBody>
          <a:bodyPr>
            <a:normAutofit/>
          </a:bodyPr>
          <a:lstStyle/>
          <a:p>
            <a:pPr defTabSz="342900">
              <a:defRPr/>
            </a:pPr>
            <a:r>
              <a:rPr lang="en-US" sz="3200" b="0" dirty="0" smtClean="0"/>
              <a:t>Question Formulation Technique (QFT) in Science: </a:t>
            </a:r>
            <a:br>
              <a:rPr lang="en-US" sz="3200" b="0" dirty="0" smtClean="0"/>
            </a:br>
            <a:r>
              <a:rPr lang="en-US" sz="3200" b="0" dirty="0" smtClean="0"/>
              <a:t>A Collection of Classroom Examples</a:t>
            </a:r>
            <a:endParaRPr lang="en-US" sz="3200" b="0" dirty="0"/>
          </a:p>
        </p:txBody>
      </p:sp>
    </p:spTree>
    <p:extLst>
      <p:ext uri="{BB962C8B-B14F-4D97-AF65-F5344CB8AC3E}">
        <p14:creationId xmlns:p14="http://schemas.microsoft.com/office/powerpoint/2010/main" val="1070406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Student Questions</a:t>
            </a:r>
            <a:endParaRPr lang="en-US" sz="4400" dirty="0">
              <a:solidFill>
                <a:schemeClr val="accent1"/>
              </a:solidFill>
              <a:latin typeface="Rockwell" panose="02060603020205020403" pitchFamily="18" charset="0"/>
              <a:ea typeface="Rokkitt"/>
              <a:cs typeface="Rokkitt"/>
              <a:sym typeface="Rokkitt"/>
            </a:endParaRPr>
          </a:p>
        </p:txBody>
      </p:sp>
      <p:sp>
        <p:nvSpPr>
          <p:cNvPr id="3" name="TextBox 2"/>
          <p:cNvSpPr txBox="1"/>
          <p:nvPr/>
        </p:nvSpPr>
        <p:spPr>
          <a:xfrm>
            <a:off x="751115" y="1503959"/>
            <a:ext cx="10082348" cy="5016758"/>
          </a:xfrm>
          <a:prstGeom prst="rect">
            <a:avLst/>
          </a:prstGeom>
          <a:noFill/>
        </p:spPr>
        <p:txBody>
          <a:bodyPr wrap="square" rtlCol="0">
            <a:spAutoFit/>
          </a:bodyPr>
          <a:lstStyle/>
          <a:p>
            <a:pPr marL="342900" indent="-342900" fontAlgn="base">
              <a:buFont typeface="+mj-lt"/>
              <a:buAutoNum type="arabicPeriod"/>
            </a:pPr>
            <a:r>
              <a:rPr lang="en-US" sz="2400" dirty="0"/>
              <a:t>Are hurricanes different from tornadoes</a:t>
            </a:r>
            <a:r>
              <a:rPr lang="en-US" sz="2400" dirty="0" smtClean="0"/>
              <a:t>? [C] </a:t>
            </a:r>
            <a:r>
              <a:rPr lang="en-US" sz="2400" dirty="0" smtClean="0">
                <a:sym typeface="Wingdings" panose="05000000000000000000" pitchFamily="2" charset="2"/>
              </a:rPr>
              <a:t> </a:t>
            </a:r>
            <a:r>
              <a:rPr lang="en-US" sz="2400" i="1" dirty="0" smtClean="0">
                <a:sym typeface="Wingdings" panose="05000000000000000000" pitchFamily="2" charset="2"/>
              </a:rPr>
              <a:t>Why </a:t>
            </a:r>
            <a:r>
              <a:rPr lang="en-US" sz="2400" dirty="0" smtClean="0">
                <a:sym typeface="Wingdings" panose="05000000000000000000" pitchFamily="2" charset="2"/>
              </a:rPr>
              <a:t>are hurricanes different from tornadoes? [O]</a:t>
            </a:r>
            <a:endParaRPr lang="en-US" sz="2400" dirty="0"/>
          </a:p>
          <a:p>
            <a:pPr marL="342900" indent="-342900" fontAlgn="base">
              <a:buFont typeface="+mj-lt"/>
              <a:buAutoNum type="arabicPeriod"/>
            </a:pPr>
            <a:r>
              <a:rPr lang="en-US" sz="2400" dirty="0"/>
              <a:t>Where do hurricanes start?</a:t>
            </a:r>
          </a:p>
          <a:p>
            <a:pPr marL="342900" indent="-342900" fontAlgn="base">
              <a:buFont typeface="+mj-lt"/>
              <a:buAutoNum type="arabicPeriod"/>
            </a:pPr>
            <a:r>
              <a:rPr lang="en-US" sz="2400" dirty="0"/>
              <a:t>What do hurricanes do?</a:t>
            </a:r>
          </a:p>
          <a:p>
            <a:pPr marL="342900" indent="-342900" fontAlgn="base">
              <a:buFont typeface="+mj-lt"/>
              <a:buAutoNum type="arabicPeriod"/>
            </a:pPr>
            <a:r>
              <a:rPr lang="en-US" sz="2400" dirty="0"/>
              <a:t>Why does a hurricane have an eye?</a:t>
            </a:r>
          </a:p>
          <a:p>
            <a:pPr marL="342900" indent="-342900" fontAlgn="base">
              <a:buFont typeface="+mj-lt"/>
              <a:buAutoNum type="arabicPeriod"/>
            </a:pPr>
            <a:r>
              <a:rPr lang="en-US" sz="2400" dirty="0"/>
              <a:t>How do hurricanes start</a:t>
            </a:r>
            <a:r>
              <a:rPr lang="en-US" sz="2400" dirty="0" smtClean="0"/>
              <a:t>? [O] </a:t>
            </a:r>
            <a:r>
              <a:rPr lang="en-US" sz="2400" dirty="0" smtClean="0">
                <a:sym typeface="Wingdings" panose="05000000000000000000" pitchFamily="2" charset="2"/>
              </a:rPr>
              <a:t> Do hurricanes start the same way every time? [C]</a:t>
            </a:r>
            <a:endParaRPr lang="en-US" sz="2400" dirty="0"/>
          </a:p>
          <a:p>
            <a:pPr marL="342900" indent="-342900" fontAlgn="base">
              <a:buFont typeface="+mj-lt"/>
              <a:buAutoNum type="arabicPeriod"/>
            </a:pPr>
            <a:r>
              <a:rPr lang="en-US" sz="2400" dirty="0"/>
              <a:t>Why are hurricanes made of water and air?</a:t>
            </a:r>
          </a:p>
          <a:p>
            <a:pPr marL="342900" indent="-342900" fontAlgn="base">
              <a:buFont typeface="+mj-lt"/>
              <a:buAutoNum type="arabicPeriod"/>
            </a:pPr>
            <a:r>
              <a:rPr lang="en-US" sz="2400" dirty="0"/>
              <a:t>Why do hurricanes have strong winds?</a:t>
            </a:r>
          </a:p>
          <a:p>
            <a:pPr marL="342900" indent="-342900" fontAlgn="base">
              <a:buFont typeface="+mj-lt"/>
              <a:buAutoNum type="arabicPeriod"/>
            </a:pPr>
            <a:r>
              <a:rPr lang="en-US" sz="2400" dirty="0"/>
              <a:t>Are hurricanes in certain places?</a:t>
            </a:r>
          </a:p>
          <a:p>
            <a:pPr marL="342900" indent="-342900" fontAlgn="base">
              <a:buFont typeface="+mj-lt"/>
              <a:buAutoNum type="arabicPeriod"/>
            </a:pPr>
            <a:r>
              <a:rPr lang="en-US" sz="2400" dirty="0"/>
              <a:t>What is the eye of a hurricane?</a:t>
            </a:r>
          </a:p>
          <a:p>
            <a:pPr marL="342900" indent="-342900" fontAlgn="base">
              <a:buFont typeface="+mj-lt"/>
              <a:buAutoNum type="arabicPeriod"/>
            </a:pPr>
            <a:r>
              <a:rPr lang="en-US" sz="2400" dirty="0"/>
              <a:t>What makes hurricanes so dangerous?</a:t>
            </a:r>
          </a:p>
          <a:p>
            <a:endParaRPr lang="en-US" sz="3200" dirty="0"/>
          </a:p>
        </p:txBody>
      </p:sp>
    </p:spTree>
    <p:extLst>
      <p:ext uri="{BB962C8B-B14F-4D97-AF65-F5344CB8AC3E}">
        <p14:creationId xmlns:p14="http://schemas.microsoft.com/office/powerpoint/2010/main" val="1056985203"/>
      </p:ext>
    </p:extLst>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Before the QFT</a:t>
            </a:r>
            <a:endParaRPr lang="en-US" sz="4400" dirty="0"/>
          </a:p>
        </p:txBody>
      </p:sp>
      <p:sp>
        <p:nvSpPr>
          <p:cNvPr id="6" name="Content Placeholder 2"/>
          <p:cNvSpPr>
            <a:spLocks noGrp="1"/>
          </p:cNvSpPr>
          <p:nvPr>
            <p:ph idx="1"/>
          </p:nvPr>
        </p:nvSpPr>
        <p:spPr>
          <a:xfrm>
            <a:off x="838200" y="1866568"/>
            <a:ext cx="10515600" cy="1722793"/>
          </a:xfrm>
        </p:spPr>
        <p:txBody>
          <a:bodyPr>
            <a:normAutofit/>
          </a:bodyPr>
          <a:lstStyle/>
          <a:p>
            <a:pPr>
              <a:buClr>
                <a:schemeClr val="tx2"/>
              </a:buClr>
              <a:buFont typeface="Wingdings" charset="2"/>
              <a:buChar char="§"/>
            </a:pPr>
            <a:r>
              <a:rPr lang="en-US" sz="2800" dirty="0" smtClean="0"/>
              <a:t>Students were assigned a complex molecular biology article for homework and asked to generate and submit questions as a part of their homework</a:t>
            </a:r>
            <a:r>
              <a:rPr lang="en-US" sz="2800" dirty="0"/>
              <a:t/>
            </a:r>
            <a:br>
              <a:rPr lang="en-US" sz="2800" dirty="0"/>
            </a:br>
            <a:endParaRPr lang="en-US" sz="2800" i="1" dirty="0">
              <a:solidFill>
                <a:schemeClr val="tx1"/>
              </a:solidFill>
            </a:endParaRPr>
          </a:p>
        </p:txBody>
      </p:sp>
    </p:spTree>
    <p:extLst>
      <p:ext uri="{BB962C8B-B14F-4D97-AF65-F5344CB8AC3E}">
        <p14:creationId xmlns:p14="http://schemas.microsoft.com/office/powerpoint/2010/main" val="1284451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a:t>
            </a:r>
            <a:r>
              <a:rPr lang="en-US" sz="4400" dirty="0" smtClean="0"/>
              <a:t>Focus</a:t>
            </a:r>
            <a:endParaRPr lang="en-US" sz="4400" dirty="0"/>
          </a:p>
        </p:txBody>
      </p:sp>
      <p:sp>
        <p:nvSpPr>
          <p:cNvPr id="3" name="Content Placeholder 2"/>
          <p:cNvSpPr>
            <a:spLocks noGrp="1"/>
          </p:cNvSpPr>
          <p:nvPr>
            <p:ph idx="1"/>
          </p:nvPr>
        </p:nvSpPr>
        <p:spPr>
          <a:xfrm>
            <a:off x="605619" y="2821912"/>
            <a:ext cx="10980762" cy="644619"/>
          </a:xfrm>
        </p:spPr>
        <p:txBody>
          <a:bodyPr>
            <a:normAutofit/>
          </a:bodyPr>
          <a:lstStyle/>
          <a:p>
            <a:pPr marL="0" indent="0" algn="ctr">
              <a:buNone/>
            </a:pPr>
            <a:r>
              <a:rPr lang="en-US" sz="3600" i="1" dirty="0" smtClean="0">
                <a:solidFill>
                  <a:schemeClr val="tx1"/>
                </a:solidFill>
              </a:rPr>
              <a:t>Ask </a:t>
            </a:r>
            <a:r>
              <a:rPr lang="en-US" sz="3600" i="1" dirty="0">
                <a:solidFill>
                  <a:schemeClr val="tx1"/>
                </a:solidFill>
              </a:rPr>
              <a:t>as many questions as you can about the reading</a:t>
            </a:r>
          </a:p>
        </p:txBody>
      </p:sp>
    </p:spTree>
    <p:extLst>
      <p:ext uri="{BB962C8B-B14F-4D97-AF65-F5344CB8AC3E}">
        <p14:creationId xmlns:p14="http://schemas.microsoft.com/office/powerpoint/2010/main" val="32158015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Next Steps with Student Questions</a:t>
            </a:r>
            <a:endParaRPr lang="en-US" sz="4400" dirty="0"/>
          </a:p>
        </p:txBody>
      </p:sp>
      <p:sp>
        <p:nvSpPr>
          <p:cNvPr id="3" name="Content Placeholder 2"/>
          <p:cNvSpPr>
            <a:spLocks noGrp="1"/>
          </p:cNvSpPr>
          <p:nvPr>
            <p:ph idx="1"/>
          </p:nvPr>
        </p:nvSpPr>
        <p:spPr>
          <a:xfrm>
            <a:off x="838200" y="1552670"/>
            <a:ext cx="10515600" cy="4351338"/>
          </a:xfrm>
        </p:spPr>
        <p:txBody>
          <a:bodyPr>
            <a:normAutofit/>
          </a:bodyPr>
          <a:lstStyle/>
          <a:p>
            <a:pPr>
              <a:buClr>
                <a:schemeClr val="tx2"/>
              </a:buClr>
              <a:buFont typeface="Wingdings" charset="2"/>
              <a:buChar char="§"/>
            </a:pPr>
            <a:r>
              <a:rPr lang="en-US" sz="2800" dirty="0" smtClean="0">
                <a:solidFill>
                  <a:schemeClr val="tx1"/>
                </a:solidFill>
              </a:rPr>
              <a:t>The next day, students convened in groups to categorize their questions as open or closed, and improve them by transforming them</a:t>
            </a:r>
          </a:p>
          <a:p>
            <a:pPr>
              <a:buClr>
                <a:schemeClr val="tx2"/>
              </a:buClr>
              <a:buFont typeface="Wingdings" charset="2"/>
              <a:buChar char="§"/>
            </a:pPr>
            <a:r>
              <a:rPr lang="en-US" sz="2800" dirty="0" smtClean="0"/>
              <a:t>Using this thinking about types of questions and the information different types of questions elicit, they </a:t>
            </a:r>
            <a:r>
              <a:rPr lang="en-US" sz="2800" dirty="0" smtClean="0">
                <a:solidFill>
                  <a:schemeClr val="tx1"/>
                </a:solidFill>
              </a:rPr>
              <a:t>discussed </a:t>
            </a:r>
            <a:r>
              <a:rPr lang="en-US" sz="2800" dirty="0">
                <a:solidFill>
                  <a:schemeClr val="tx1"/>
                </a:solidFill>
              </a:rPr>
              <a:t>key attributes of a good biological research question </a:t>
            </a:r>
            <a:endParaRPr lang="en-US" sz="2800" dirty="0" smtClean="0">
              <a:solidFill>
                <a:schemeClr val="tx1"/>
              </a:solidFill>
            </a:endParaRPr>
          </a:p>
          <a:p>
            <a:pPr>
              <a:buClr>
                <a:schemeClr val="tx2"/>
              </a:buClr>
              <a:buFont typeface="Wingdings" charset="2"/>
              <a:buChar char="§"/>
            </a:pPr>
            <a:r>
              <a:rPr lang="en-US" sz="2800" dirty="0" smtClean="0">
                <a:solidFill>
                  <a:schemeClr val="tx1"/>
                </a:solidFill>
              </a:rPr>
              <a:t>These </a:t>
            </a:r>
            <a:r>
              <a:rPr lang="en-US" sz="2800" dirty="0">
                <a:solidFill>
                  <a:schemeClr val="tx1"/>
                </a:solidFill>
              </a:rPr>
              <a:t>questions </a:t>
            </a:r>
            <a:r>
              <a:rPr lang="en-US" sz="2800" dirty="0" smtClean="0"/>
              <a:t>were</a:t>
            </a:r>
            <a:r>
              <a:rPr lang="en-US" sz="2800" dirty="0" smtClean="0">
                <a:solidFill>
                  <a:schemeClr val="tx1"/>
                </a:solidFill>
              </a:rPr>
              <a:t> </a:t>
            </a:r>
            <a:r>
              <a:rPr lang="en-US" sz="2800" dirty="0">
                <a:solidFill>
                  <a:schemeClr val="tx1"/>
                </a:solidFill>
              </a:rPr>
              <a:t>discarded or kept in </a:t>
            </a:r>
            <a:r>
              <a:rPr lang="en-US" sz="2800" dirty="0" smtClean="0">
                <a:solidFill>
                  <a:schemeClr val="tx1"/>
                </a:solidFill>
              </a:rPr>
              <a:t>notebooks</a:t>
            </a:r>
          </a:p>
          <a:p>
            <a:pPr>
              <a:buClr>
                <a:schemeClr val="tx2"/>
              </a:buClr>
              <a:buFont typeface="Wingdings" charset="2"/>
              <a:buChar char="§"/>
            </a:pPr>
            <a:r>
              <a:rPr lang="en-US" sz="2800" dirty="0" smtClean="0">
                <a:solidFill>
                  <a:schemeClr val="tx1"/>
                </a:solidFill>
              </a:rPr>
              <a:t>Later in the semester, students applied </a:t>
            </a:r>
            <a:r>
              <a:rPr lang="en-US" sz="2800" dirty="0">
                <a:solidFill>
                  <a:schemeClr val="tx1"/>
                </a:solidFill>
              </a:rPr>
              <a:t>this skill to designing </a:t>
            </a:r>
            <a:r>
              <a:rPr lang="en-US" sz="2800" dirty="0" smtClean="0">
                <a:solidFill>
                  <a:schemeClr val="tx1"/>
                </a:solidFill>
              </a:rPr>
              <a:t>a question for their </a:t>
            </a:r>
            <a:r>
              <a:rPr lang="en-US" sz="2800" dirty="0">
                <a:solidFill>
                  <a:schemeClr val="tx1"/>
                </a:solidFill>
              </a:rPr>
              <a:t>own research </a:t>
            </a:r>
            <a:r>
              <a:rPr lang="en-US" sz="2800" dirty="0" smtClean="0">
                <a:solidFill>
                  <a:schemeClr val="tx1"/>
                </a:solidFill>
              </a:rPr>
              <a:t>project</a:t>
            </a:r>
            <a:endParaRPr lang="en-US" sz="2800" dirty="0">
              <a:solidFill>
                <a:schemeClr val="tx1"/>
              </a:solidFill>
            </a:endParaRPr>
          </a:p>
        </p:txBody>
      </p:sp>
      <p:sp>
        <p:nvSpPr>
          <p:cNvPr id="4" name="TextBox 3">
            <a:hlinkClick r:id="rId3"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35552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936"/>
            <a:ext cx="10515600" cy="1325563"/>
          </a:xfrm>
        </p:spPr>
        <p:txBody>
          <a:bodyPr>
            <a:normAutofit/>
          </a:bodyPr>
          <a:lstStyle/>
          <a:p>
            <a:pPr algn="ctr"/>
            <a:r>
              <a:rPr lang="en-US" sz="4400" dirty="0"/>
              <a:t>Classroom Example:</a:t>
            </a:r>
            <a:br>
              <a:rPr lang="en-US" sz="4400" dirty="0"/>
            </a:br>
            <a:r>
              <a:rPr lang="en-US" sz="4400" dirty="0"/>
              <a:t> College Biology </a:t>
            </a:r>
          </a:p>
        </p:txBody>
      </p:sp>
      <p:sp>
        <p:nvSpPr>
          <p:cNvPr id="3" name="Content Placeholder 2"/>
          <p:cNvSpPr>
            <a:spLocks noGrp="1"/>
          </p:cNvSpPr>
          <p:nvPr>
            <p:ph idx="1"/>
          </p:nvPr>
        </p:nvSpPr>
        <p:spPr>
          <a:xfrm>
            <a:off x="1137882" y="2112228"/>
            <a:ext cx="9916236" cy="1913862"/>
          </a:xfrm>
        </p:spPr>
        <p:txBody>
          <a:bodyPr>
            <a:noAutofit/>
          </a:bodyPr>
          <a:lstStyle/>
          <a:p>
            <a:pPr marL="0" indent="0">
              <a:buNone/>
            </a:pPr>
            <a:r>
              <a:rPr lang="en-US" sz="2800" u="sng" dirty="0" smtClean="0">
                <a:solidFill>
                  <a:schemeClr val="tx1"/>
                </a:solidFill>
                <a:latin typeface="Rockwell" charset="0"/>
                <a:ea typeface="Rockwell" charset="0"/>
                <a:cs typeface="Rockwell" charset="0"/>
              </a:rPr>
              <a:t>Professor</a:t>
            </a:r>
            <a:r>
              <a:rPr lang="en-US" sz="2800" dirty="0" smtClean="0">
                <a:solidFill>
                  <a:schemeClr val="tx1"/>
                </a:solidFill>
                <a:latin typeface="Rockwell" charset="0"/>
                <a:ea typeface="Rockwell" charset="0"/>
                <a:cs typeface="Rockwell" charset="0"/>
              </a:rPr>
              <a:t>: </a:t>
            </a:r>
            <a:r>
              <a:rPr lang="en-US" sz="2800" dirty="0">
                <a:solidFill>
                  <a:schemeClr val="tx1"/>
                </a:solidFill>
                <a:latin typeface="Rockwell" charset="0"/>
                <a:ea typeface="Rockwell" charset="0"/>
                <a:cs typeface="Rockwell" charset="0"/>
              </a:rPr>
              <a:t>Emily Westover, Ph.D., </a:t>
            </a:r>
            <a:r>
              <a:rPr lang="en-US" sz="2800" dirty="0" smtClean="0">
                <a:solidFill>
                  <a:schemeClr val="tx1"/>
                </a:solidFill>
                <a:latin typeface="Rockwell" charset="0"/>
                <a:ea typeface="Rockwell" charset="0"/>
                <a:cs typeface="Rockwell" charset="0"/>
              </a:rPr>
              <a:t>Brandeis </a:t>
            </a:r>
            <a:r>
              <a:rPr lang="en-US" sz="2800" dirty="0">
                <a:solidFill>
                  <a:schemeClr val="tx1"/>
                </a:solidFill>
                <a:latin typeface="Rockwell" charset="0"/>
                <a:ea typeface="Rockwell" charset="0"/>
                <a:cs typeface="Rockwell" charset="0"/>
              </a:rPr>
              <a:t>University </a:t>
            </a:r>
            <a:endParaRPr lang="en-US" sz="2800" u="sng" dirty="0">
              <a:solidFill>
                <a:schemeClr val="tx1"/>
              </a:solidFill>
              <a:latin typeface="Rockwell" charset="0"/>
              <a:ea typeface="Rockwell" charset="0"/>
              <a:cs typeface="Rockwell" charset="0"/>
            </a:endParaRPr>
          </a:p>
          <a:p>
            <a:pPr marL="0" indent="0">
              <a:buNone/>
            </a:pPr>
            <a:r>
              <a:rPr lang="en-US" sz="2800" u="sng" dirty="0">
                <a:solidFill>
                  <a:schemeClr val="tx1"/>
                </a:solidFill>
                <a:latin typeface="Rockwell" charset="0"/>
                <a:ea typeface="Rockwell" charset="0"/>
                <a:cs typeface="Rockwell" charset="0"/>
              </a:rPr>
              <a:t>Topic</a:t>
            </a:r>
            <a:r>
              <a:rPr lang="en-US" sz="2800" dirty="0" smtClean="0">
                <a:solidFill>
                  <a:schemeClr val="tx1"/>
                </a:solidFill>
                <a:latin typeface="Rockwell" charset="0"/>
                <a:ea typeface="Rockwell" charset="0"/>
                <a:cs typeface="Rockwell" charset="0"/>
              </a:rPr>
              <a:t>: Post-Exam Review</a:t>
            </a:r>
          </a:p>
          <a:p>
            <a:pPr marL="0" indent="0">
              <a:buNone/>
            </a:pPr>
            <a:r>
              <a:rPr lang="en-US" sz="2800" u="sng" dirty="0" smtClean="0">
                <a:solidFill>
                  <a:schemeClr val="tx1"/>
                </a:solidFill>
                <a:latin typeface="Rockwell" charset="0"/>
                <a:ea typeface="Rockwell" charset="0"/>
                <a:cs typeface="Rockwell" charset="0"/>
              </a:rPr>
              <a:t>Purpose</a:t>
            </a:r>
            <a:r>
              <a:rPr lang="en-US" sz="2800" dirty="0" smtClean="0">
                <a:solidFill>
                  <a:schemeClr val="tx1"/>
                </a:solidFill>
                <a:latin typeface="Rockwell" charset="0"/>
                <a:ea typeface="Rockwell" charset="0"/>
                <a:cs typeface="Rockwell" charset="0"/>
              </a:rPr>
              <a:t>: To assess what the students were not understanding about the content</a:t>
            </a:r>
            <a:endParaRPr lang="en-US" sz="2800" dirty="0"/>
          </a:p>
        </p:txBody>
      </p:sp>
    </p:spTree>
    <p:extLst>
      <p:ext uri="{BB962C8B-B14F-4D97-AF65-F5344CB8AC3E}">
        <p14:creationId xmlns:p14="http://schemas.microsoft.com/office/powerpoint/2010/main" val="2710667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33" y="278153"/>
            <a:ext cx="10515600" cy="1325563"/>
          </a:xfrm>
        </p:spPr>
        <p:txBody>
          <a:bodyPr>
            <a:normAutofit/>
          </a:bodyPr>
          <a:lstStyle/>
          <a:p>
            <a:r>
              <a:rPr lang="en-US" sz="4400" dirty="0" smtClean="0"/>
              <a:t>Question Focus </a:t>
            </a:r>
            <a:endParaRPr lang="en-US" sz="4400" dirty="0"/>
          </a:p>
        </p:txBody>
      </p:sp>
      <p:sp>
        <p:nvSpPr>
          <p:cNvPr id="3" name="Content Placeholder 2"/>
          <p:cNvSpPr>
            <a:spLocks noGrp="1"/>
          </p:cNvSpPr>
          <p:nvPr>
            <p:ph idx="1"/>
          </p:nvPr>
        </p:nvSpPr>
        <p:spPr>
          <a:xfrm>
            <a:off x="838200" y="2835559"/>
            <a:ext cx="10515600" cy="1340656"/>
          </a:xfrm>
        </p:spPr>
        <p:txBody>
          <a:bodyPr>
            <a:normAutofit/>
          </a:bodyPr>
          <a:lstStyle/>
          <a:p>
            <a:pPr marL="0" indent="0">
              <a:buNone/>
            </a:pPr>
            <a:r>
              <a:rPr lang="en-US" sz="4000" dirty="0" smtClean="0"/>
              <a:t>Ask </a:t>
            </a:r>
            <a:r>
              <a:rPr lang="en-US" sz="4000" dirty="0"/>
              <a:t>as many questions as you can about Exam question X</a:t>
            </a:r>
          </a:p>
        </p:txBody>
      </p:sp>
      <p:sp>
        <p:nvSpPr>
          <p:cNvPr id="4" name="Content Placeholder 2"/>
          <p:cNvSpPr txBox="1">
            <a:spLocks/>
          </p:cNvSpPr>
          <p:nvPr/>
        </p:nvSpPr>
        <p:spPr>
          <a:xfrm>
            <a:off x="664633" y="1173561"/>
            <a:ext cx="6812493" cy="523874"/>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r>
              <a:rPr lang="en-US" sz="2400" dirty="0" smtClean="0"/>
              <a:t>Students performed poorly on Exam question X</a:t>
            </a:r>
          </a:p>
        </p:txBody>
      </p:sp>
    </p:spTree>
    <p:extLst>
      <p:ext uri="{BB962C8B-B14F-4D97-AF65-F5344CB8AC3E}">
        <p14:creationId xmlns:p14="http://schemas.microsoft.com/office/powerpoint/2010/main" val="310257488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Educator Reflections</a:t>
            </a:r>
            <a:endParaRPr lang="en-US" sz="4400" dirty="0"/>
          </a:p>
        </p:txBody>
      </p:sp>
      <p:sp>
        <p:nvSpPr>
          <p:cNvPr id="3" name="Content Placeholder 2"/>
          <p:cNvSpPr>
            <a:spLocks noGrp="1"/>
          </p:cNvSpPr>
          <p:nvPr>
            <p:ph idx="1"/>
          </p:nvPr>
        </p:nvSpPr>
        <p:spPr>
          <a:xfrm>
            <a:off x="838200" y="1825625"/>
            <a:ext cx="10515600" cy="2077635"/>
          </a:xfrm>
        </p:spPr>
        <p:txBody>
          <a:bodyPr>
            <a:normAutofit/>
          </a:bodyPr>
          <a:lstStyle/>
          <a:p>
            <a:pPr>
              <a:buClr>
                <a:schemeClr val="tx2"/>
              </a:buClr>
              <a:buFont typeface="Wingdings" charset="2"/>
              <a:buChar char="§"/>
            </a:pPr>
            <a:r>
              <a:rPr lang="en-US" sz="3200" dirty="0">
                <a:solidFill>
                  <a:schemeClr val="tx1"/>
                </a:solidFill>
              </a:rPr>
              <a:t>Students were thinking more deeply about the exam question</a:t>
            </a:r>
          </a:p>
          <a:p>
            <a:pPr>
              <a:buClr>
                <a:schemeClr val="tx2"/>
              </a:buClr>
              <a:buFont typeface="Wingdings" charset="2"/>
              <a:buChar char="§"/>
            </a:pPr>
            <a:r>
              <a:rPr lang="en-US" sz="3200" dirty="0">
                <a:solidFill>
                  <a:schemeClr val="tx1"/>
                </a:solidFill>
              </a:rPr>
              <a:t>Professor Westover was able to gather insight into why they may have had difficulty with the exam question </a:t>
            </a:r>
          </a:p>
        </p:txBody>
      </p:sp>
      <p:sp>
        <p:nvSpPr>
          <p:cNvPr id="4" name="TextBox 3">
            <a:hlinkClick r:id="rId2"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6205123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 y="4480560"/>
            <a:ext cx="7233920" cy="923330"/>
          </a:xfrm>
          <a:prstGeom prst="rect">
            <a:avLst/>
          </a:prstGeom>
          <a:noFill/>
        </p:spPr>
        <p:txBody>
          <a:bodyPr wrap="square" rtlCol="0">
            <a:spAutoFit/>
          </a:bodyPr>
          <a:lstStyle/>
          <a:p>
            <a:r>
              <a:rPr lang="en-US" sz="5400" dirty="0" smtClean="0">
                <a:solidFill>
                  <a:schemeClr val="bg1"/>
                </a:solidFill>
              </a:rPr>
              <a:t>Other </a:t>
            </a:r>
            <a:r>
              <a:rPr lang="en-US" sz="5400" dirty="0" err="1" smtClean="0">
                <a:solidFill>
                  <a:schemeClr val="bg1"/>
                </a:solidFill>
              </a:rPr>
              <a:t>QFocus</a:t>
            </a:r>
            <a:r>
              <a:rPr lang="en-US" sz="5400" dirty="0" smtClean="0">
                <a:solidFill>
                  <a:schemeClr val="bg1"/>
                </a:solidFill>
              </a:rPr>
              <a:t> Ideas</a:t>
            </a:r>
            <a:endParaRPr lang="en-US" sz="5400" dirty="0">
              <a:solidFill>
                <a:schemeClr val="bg1"/>
              </a:solidFill>
            </a:endParaRPr>
          </a:p>
        </p:txBody>
      </p:sp>
      <p:sp>
        <p:nvSpPr>
          <p:cNvPr id="5" name="TextBox 4">
            <a:hlinkClick r:id="rId2" action="ppaction://hlinksldjump"/>
          </p:cNvPr>
          <p:cNvSpPr txBox="1"/>
          <p:nvPr/>
        </p:nvSpPr>
        <p:spPr>
          <a:xfrm>
            <a:off x="9314447" y="6247173"/>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27166345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94"/>
            <a:ext cx="10515600" cy="1325563"/>
          </a:xfrm>
        </p:spPr>
        <p:txBody>
          <a:bodyPr/>
          <a:lstStyle/>
          <a:p>
            <a:r>
              <a:rPr lang="en-US" sz="3600" b="1" dirty="0" smtClean="0"/>
              <a:t>Charts &amp; Diagrams</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680" y="1418317"/>
            <a:ext cx="4170680" cy="4689725"/>
          </a:xfrm>
          <a:prstGeom prst="rect">
            <a:avLst/>
          </a:prstGeom>
        </p:spPr>
      </p:pic>
      <p:sp>
        <p:nvSpPr>
          <p:cNvPr id="5" name="TextBox 4"/>
          <p:cNvSpPr txBox="1"/>
          <p:nvPr/>
        </p:nvSpPr>
        <p:spPr>
          <a:xfrm>
            <a:off x="838200" y="6242149"/>
            <a:ext cx="5643880" cy="338554"/>
          </a:xfrm>
          <a:prstGeom prst="rect">
            <a:avLst/>
          </a:prstGeom>
          <a:noFill/>
        </p:spPr>
        <p:txBody>
          <a:bodyPr wrap="square" rtlCol="0">
            <a:spAutoFit/>
          </a:bodyPr>
          <a:lstStyle/>
          <a:p>
            <a:r>
              <a:rPr lang="en-US" sz="1600" dirty="0" smtClean="0"/>
              <a:t>Middle School: Factors that affect weather patterns</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509" y="1330959"/>
            <a:ext cx="3498571" cy="4587015"/>
          </a:xfrm>
          <a:prstGeom prst="rect">
            <a:avLst/>
          </a:prstGeom>
        </p:spPr>
      </p:pic>
      <p:sp>
        <p:nvSpPr>
          <p:cNvPr id="7" name="TextBox 6"/>
          <p:cNvSpPr txBox="1"/>
          <p:nvPr/>
        </p:nvSpPr>
        <p:spPr>
          <a:xfrm>
            <a:off x="6548120" y="6108042"/>
            <a:ext cx="5643880" cy="584775"/>
          </a:xfrm>
          <a:prstGeom prst="rect">
            <a:avLst/>
          </a:prstGeom>
          <a:noFill/>
        </p:spPr>
        <p:txBody>
          <a:bodyPr wrap="square" rtlCol="0">
            <a:spAutoFit/>
          </a:bodyPr>
          <a:lstStyle/>
          <a:p>
            <a:r>
              <a:rPr lang="en-US" sz="1600" dirty="0" smtClean="0"/>
              <a:t>10</a:t>
            </a:r>
            <a:r>
              <a:rPr lang="en-US" sz="1600" baseline="30000" dirty="0" smtClean="0"/>
              <a:t>th</a:t>
            </a:r>
            <a:r>
              <a:rPr lang="en-US" sz="1600" dirty="0" smtClean="0"/>
              <a:t> Grade Chemistry:</a:t>
            </a:r>
          </a:p>
          <a:p>
            <a:r>
              <a:rPr lang="en-US" sz="1600" dirty="0" smtClean="0"/>
              <a:t>Photoelectron Spectroscopy &amp; Bohr Diagrams</a:t>
            </a:r>
            <a:endParaRPr lang="en-US" sz="1600" dirty="0"/>
          </a:p>
        </p:txBody>
      </p:sp>
    </p:spTree>
    <p:extLst>
      <p:ext uri="{BB962C8B-B14F-4D97-AF65-F5344CB8AC3E}">
        <p14:creationId xmlns:p14="http://schemas.microsoft.com/office/powerpoint/2010/main" val="21638547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9228"/>
            <a:ext cx="10515600" cy="1035006"/>
          </a:xfrm>
        </p:spPr>
        <p:txBody>
          <a:bodyPr>
            <a:normAutofit/>
          </a:bodyPr>
          <a:lstStyle/>
          <a:p>
            <a:r>
              <a:rPr lang="en-US" sz="3600" b="1" dirty="0" smtClean="0"/>
              <a:t>Phenomena</a:t>
            </a:r>
            <a:endParaRPr lang="en-US" sz="3600" b="1" dirty="0"/>
          </a:p>
        </p:txBody>
      </p:sp>
      <p:sp>
        <p:nvSpPr>
          <p:cNvPr id="3" name="Content Placeholder 2"/>
          <p:cNvSpPr>
            <a:spLocks noGrp="1"/>
          </p:cNvSpPr>
          <p:nvPr>
            <p:ph idx="1"/>
          </p:nvPr>
        </p:nvSpPr>
        <p:spPr>
          <a:xfrm>
            <a:off x="838200" y="1414234"/>
            <a:ext cx="10515600" cy="5398135"/>
          </a:xfrm>
        </p:spPr>
        <p:txBody>
          <a:bodyPr>
            <a:normAutofit fontScale="85000" lnSpcReduction="20000"/>
          </a:bodyPr>
          <a:lstStyle/>
          <a:p>
            <a:r>
              <a:rPr lang="en-US" sz="1700" dirty="0">
                <a:hlinkClick r:id="rId2"/>
              </a:rPr>
              <a:t>Neon signs in store windows (atomic theory</a:t>
            </a:r>
            <a:r>
              <a:rPr lang="en-US" sz="1700" dirty="0" smtClean="0">
                <a:hlinkClick r:id="rId2"/>
              </a:rPr>
              <a:t>) </a:t>
            </a:r>
            <a:endParaRPr lang="en-US" sz="1700" dirty="0" smtClean="0"/>
          </a:p>
          <a:p>
            <a:r>
              <a:rPr lang="en-US" sz="1700" dirty="0" smtClean="0">
                <a:hlinkClick r:id="rId3"/>
              </a:rPr>
              <a:t>Penguins on thin ice</a:t>
            </a:r>
            <a:endParaRPr lang="en-US" sz="1700" dirty="0" smtClean="0"/>
          </a:p>
          <a:p>
            <a:endParaRPr lang="en-US" sz="1700" dirty="0"/>
          </a:p>
          <a:p>
            <a:pPr marL="0" indent="0">
              <a:buNone/>
            </a:pPr>
            <a:r>
              <a:rPr lang="en-US" b="1" dirty="0" smtClean="0"/>
              <a:t>Videos</a:t>
            </a:r>
          </a:p>
          <a:p>
            <a:r>
              <a:rPr lang="en-US" sz="1700" dirty="0">
                <a:hlinkClick r:id="rId4"/>
              </a:rPr>
              <a:t>A</a:t>
            </a:r>
            <a:r>
              <a:rPr lang="en-US" sz="1700" dirty="0" smtClean="0">
                <a:hlinkClick r:id="rId4"/>
              </a:rPr>
              <a:t> plant that shrivels to the touch</a:t>
            </a:r>
            <a:endParaRPr lang="en-US" sz="1700" dirty="0"/>
          </a:p>
          <a:p>
            <a:pPr lvl="1"/>
            <a:r>
              <a:rPr lang="en-US" sz="1700" dirty="0" smtClean="0">
                <a:hlinkClick r:id="rId5"/>
              </a:rPr>
              <a:t>Source</a:t>
            </a:r>
            <a:r>
              <a:rPr lang="en-US" sz="1700" dirty="0" smtClean="0"/>
              <a:t> </a:t>
            </a:r>
          </a:p>
          <a:p>
            <a:r>
              <a:rPr lang="en-US" sz="1700" dirty="0">
                <a:hlinkClick r:id="rId6"/>
              </a:rPr>
              <a:t>Baseball team that plays at midnight in </a:t>
            </a:r>
            <a:r>
              <a:rPr lang="en-US" sz="1700" dirty="0" smtClean="0">
                <a:hlinkClick r:id="rId6"/>
              </a:rPr>
              <a:t>Alaska</a:t>
            </a:r>
            <a:endParaRPr lang="en-US" sz="1700" dirty="0" smtClean="0"/>
          </a:p>
          <a:p>
            <a:pPr lvl="1"/>
            <a:r>
              <a:rPr lang="en-US" sz="1700" dirty="0" smtClean="0">
                <a:hlinkClick r:id="rId7"/>
              </a:rPr>
              <a:t>Source</a:t>
            </a:r>
            <a:endParaRPr lang="en-US" sz="1700" dirty="0" smtClean="0"/>
          </a:p>
          <a:p>
            <a:r>
              <a:rPr lang="en-US" sz="1700" dirty="0" smtClean="0">
                <a:hlinkClick r:id="rId8"/>
              </a:rPr>
              <a:t>Dropping weights with a chain</a:t>
            </a:r>
            <a:endParaRPr lang="en-US" sz="1700" dirty="0" smtClean="0"/>
          </a:p>
          <a:p>
            <a:r>
              <a:rPr lang="en-US" sz="1700" dirty="0" smtClean="0"/>
              <a:t>Time lapse of sunrise and sunset</a:t>
            </a:r>
          </a:p>
          <a:p>
            <a:r>
              <a:rPr lang="en-US" sz="1700" dirty="0" smtClean="0"/>
              <a:t>Interactive world map: </a:t>
            </a:r>
            <a:r>
              <a:rPr lang="en-US" sz="1700" dirty="0" smtClean="0">
                <a:hlinkClick r:id="rId9"/>
              </a:rPr>
              <a:t>Carbon emissions from fires 2013- 2018</a:t>
            </a:r>
            <a:endParaRPr lang="en-US" sz="1700" dirty="0" smtClean="0"/>
          </a:p>
          <a:p>
            <a:r>
              <a:rPr lang="en-US" sz="1700" dirty="0" smtClean="0"/>
              <a:t>Interactive world map: </a:t>
            </a:r>
            <a:r>
              <a:rPr lang="en-US" sz="1700" dirty="0" smtClean="0">
                <a:hlinkClick r:id="rId10"/>
              </a:rPr>
              <a:t>24 Hours of global Internet Activity</a:t>
            </a:r>
            <a:endParaRPr lang="en-US" sz="1700" dirty="0" smtClean="0"/>
          </a:p>
          <a:p>
            <a:endParaRPr lang="en-US" sz="1700" dirty="0" smtClean="0"/>
          </a:p>
          <a:p>
            <a:pPr marL="0" indent="0">
              <a:buNone/>
            </a:pPr>
            <a:r>
              <a:rPr lang="en-US" b="1" dirty="0" smtClean="0"/>
              <a:t>Class demonstration</a:t>
            </a:r>
          </a:p>
          <a:p>
            <a:r>
              <a:rPr lang="en-US" sz="1900" dirty="0"/>
              <a:t>Marbles colliding</a:t>
            </a:r>
          </a:p>
          <a:p>
            <a:r>
              <a:rPr lang="en-US" sz="1900" dirty="0"/>
              <a:t>Ice water in a beaker</a:t>
            </a:r>
          </a:p>
          <a:p>
            <a:r>
              <a:rPr lang="en-US" sz="1900" dirty="0" smtClean="0">
                <a:hlinkClick r:id="rId11"/>
              </a:rPr>
              <a:t>Students run their own phenomenon</a:t>
            </a:r>
            <a:endParaRPr lang="en-US" sz="1900" dirty="0" smtClean="0"/>
          </a:p>
          <a:p>
            <a:endParaRPr lang="en-US" dirty="0" smtClean="0"/>
          </a:p>
          <a:p>
            <a:pPr marL="0" indent="0">
              <a:buNone/>
            </a:pPr>
            <a:r>
              <a:rPr lang="en-US" b="1" dirty="0" smtClean="0"/>
              <a:t>Statement</a:t>
            </a:r>
          </a:p>
          <a:p>
            <a:r>
              <a:rPr lang="en-US" sz="1900" dirty="0" smtClean="0">
                <a:hlinkClick r:id="rId12"/>
              </a:rPr>
              <a:t>Hand sanitizer</a:t>
            </a:r>
            <a:endParaRPr lang="en-US" sz="1900" dirty="0" smtClean="0"/>
          </a:p>
        </p:txBody>
      </p:sp>
    </p:spTree>
    <p:extLst>
      <p:ext uri="{BB962C8B-B14F-4D97-AF65-F5344CB8AC3E}">
        <p14:creationId xmlns:p14="http://schemas.microsoft.com/office/powerpoint/2010/main" val="40381889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Demonstrations:</a:t>
            </a:r>
            <a:r>
              <a:rPr lang="en-US" dirty="0" smtClean="0"/>
              <a:t/>
            </a:r>
            <a:br>
              <a:rPr lang="en-US" dirty="0" smtClean="0"/>
            </a:br>
            <a:r>
              <a:rPr lang="en-US" sz="2000" dirty="0" smtClean="0"/>
              <a:t>Distillation; Burning Ethanol &amp; Water</a:t>
            </a: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256"/>
          <a:stretch/>
        </p:blipFill>
        <p:spPr>
          <a:xfrm>
            <a:off x="733584" y="1316717"/>
            <a:ext cx="5047456" cy="4813144"/>
          </a:xfrm>
          <a:prstGeom prst="rect">
            <a:avLst/>
          </a:prstGeom>
        </p:spPr>
      </p:pic>
      <p:sp>
        <p:nvSpPr>
          <p:cNvPr id="5" name="Rectangle 4"/>
          <p:cNvSpPr/>
          <p:nvPr/>
        </p:nvSpPr>
        <p:spPr>
          <a:xfrm>
            <a:off x="1018540" y="6241621"/>
            <a:ext cx="5077460"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4171A"/>
                </a:solidFill>
                <a:effectLst/>
                <a:uLnTx/>
                <a:uFillTx/>
                <a:latin typeface="Segoe UI" panose="020B0502040204020203" pitchFamily="34" charset="0"/>
                <a:ea typeface="Meiryo"/>
                <a:cs typeface="+mn-cs"/>
              </a:rPr>
              <a:t>Source: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4171A"/>
                </a:solidFill>
                <a:effectLst/>
                <a:uLnTx/>
                <a:uFillTx/>
                <a:latin typeface="Segoe UI" panose="020B0502040204020203" pitchFamily="34" charset="0"/>
                <a:ea typeface="Meiryo"/>
                <a:cs typeface="+mn-cs"/>
              </a:rPr>
              <a:t>https</a:t>
            </a:r>
            <a:r>
              <a:rPr kumimoji="0" lang="en-US" sz="1200" b="0" i="0" u="none" strike="noStrike" kern="1200" cap="none" spc="0" normalizeH="0" baseline="0" noProof="0" dirty="0">
                <a:ln>
                  <a:noFill/>
                </a:ln>
                <a:solidFill>
                  <a:srgbClr val="14171A"/>
                </a:solidFill>
                <a:effectLst/>
                <a:uLnTx/>
                <a:uFillTx/>
                <a:latin typeface="Segoe UI" panose="020B0502040204020203" pitchFamily="34" charset="0"/>
                <a:ea typeface="Meiryo"/>
                <a:cs typeface="+mn-cs"/>
              </a:rPr>
              <a:t>://twitter.com/HoffmanSciFHS/status/1045080291688239104</a:t>
            </a:r>
            <a:endParaRPr kumimoji="0" lang="en-US" sz="1200" b="0" i="0" u="none" strike="noStrike" kern="1200" cap="none" spc="0" normalizeH="0" baseline="0" noProof="0" dirty="0">
              <a:ln>
                <a:noFill/>
              </a:ln>
              <a:solidFill>
                <a:srgbClr val="000000"/>
              </a:solidFill>
              <a:effectLst/>
              <a:uLnTx/>
              <a:uFillTx/>
              <a:latin typeface="Rockwell"/>
              <a:ea typeface="Meiryo"/>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432" y="1418317"/>
            <a:ext cx="4333946" cy="4607209"/>
          </a:xfrm>
          <a:prstGeom prst="rect">
            <a:avLst/>
          </a:prstGeom>
        </p:spPr>
      </p:pic>
      <p:sp>
        <p:nvSpPr>
          <p:cNvPr id="7" name="Rectangle 6"/>
          <p:cNvSpPr/>
          <p:nvPr/>
        </p:nvSpPr>
        <p:spPr>
          <a:xfrm>
            <a:off x="6738620" y="6241620"/>
            <a:ext cx="5077460"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4171A"/>
                </a:solidFill>
                <a:effectLst/>
                <a:uLnTx/>
                <a:uFillTx/>
                <a:latin typeface="Segoe UI" panose="020B0502040204020203" pitchFamily="34" charset="0"/>
                <a:ea typeface="Meiryo"/>
                <a:cs typeface="+mn-cs"/>
              </a:rPr>
              <a:t>Source:</a:t>
            </a:r>
          </a:p>
          <a:p>
            <a:pPr lvl="0">
              <a:defRPr/>
            </a:pPr>
            <a:r>
              <a:rPr lang="en-US" sz="1200" dirty="0"/>
              <a:t>https://twitter.com/WendyJohnsonMI/status/1036675687963414528</a:t>
            </a:r>
            <a:endParaRPr kumimoji="0" lang="en-US" sz="1200" b="0" i="0" u="none" strike="noStrike" kern="1200" cap="none" spc="0" normalizeH="0" baseline="0" noProof="0" dirty="0">
              <a:ln>
                <a:noFill/>
              </a:ln>
              <a:solidFill>
                <a:srgbClr val="000000"/>
              </a:solidFill>
              <a:effectLst/>
              <a:uLnTx/>
              <a:uFillTx/>
              <a:latin typeface="Rockwell"/>
              <a:ea typeface="Meiryo"/>
            </a:endParaRPr>
          </a:p>
        </p:txBody>
      </p:sp>
    </p:spTree>
    <p:extLst>
      <p:ext uri="{BB962C8B-B14F-4D97-AF65-F5344CB8AC3E}">
        <p14:creationId xmlns:p14="http://schemas.microsoft.com/office/powerpoint/2010/main" val="3463588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Prioritization</a:t>
            </a:r>
            <a:endParaRPr lang="en-US" sz="4400" dirty="0">
              <a:solidFill>
                <a:schemeClr val="accent1"/>
              </a:solidFill>
              <a:latin typeface="Rockwell" panose="02060603020205020403" pitchFamily="18" charset="0"/>
              <a:ea typeface="Rokkitt"/>
              <a:cs typeface="Rokkitt"/>
              <a:sym typeface="Rokkitt"/>
            </a:endParaRPr>
          </a:p>
        </p:txBody>
      </p:sp>
      <p:sp>
        <p:nvSpPr>
          <p:cNvPr id="3" name="TextBox 2"/>
          <p:cNvSpPr txBox="1"/>
          <p:nvPr/>
        </p:nvSpPr>
        <p:spPr>
          <a:xfrm>
            <a:off x="751115" y="1503959"/>
            <a:ext cx="10082348" cy="3785652"/>
          </a:xfrm>
          <a:prstGeom prst="rect">
            <a:avLst/>
          </a:prstGeom>
          <a:noFill/>
        </p:spPr>
        <p:txBody>
          <a:bodyPr wrap="square" rtlCol="0">
            <a:spAutoFit/>
          </a:bodyPr>
          <a:lstStyle/>
          <a:p>
            <a:r>
              <a:rPr lang="en-US" sz="2800" dirty="0" smtClean="0"/>
              <a:t>Instructions:  </a:t>
            </a:r>
          </a:p>
          <a:p>
            <a:r>
              <a:rPr lang="en-US" sz="2800" dirty="0" smtClean="0"/>
              <a:t>“</a:t>
            </a:r>
            <a:r>
              <a:rPr lang="en-US" sz="2800" dirty="0"/>
              <a:t>Choose three open-ended questions you want to use in your </a:t>
            </a:r>
            <a:r>
              <a:rPr lang="en-US" sz="2800" dirty="0" smtClean="0"/>
              <a:t>research”</a:t>
            </a:r>
          </a:p>
          <a:p>
            <a:endParaRPr lang="en-US" sz="2800" dirty="0"/>
          </a:p>
          <a:p>
            <a:r>
              <a:rPr lang="en-US" sz="2800" dirty="0" smtClean="0"/>
              <a:t>Students chose:</a:t>
            </a:r>
          </a:p>
          <a:p>
            <a:pPr marL="285750" indent="-285750" fontAlgn="base">
              <a:buClr>
                <a:schemeClr val="tx2"/>
              </a:buClr>
              <a:buFont typeface="Wingdings" panose="05000000000000000000" pitchFamily="2" charset="2"/>
              <a:buChar char="§"/>
            </a:pPr>
            <a:r>
              <a:rPr lang="en-US" sz="2400" dirty="0"/>
              <a:t>What do hurricanes do?</a:t>
            </a:r>
          </a:p>
          <a:p>
            <a:pPr marL="285750" indent="-285750" fontAlgn="base">
              <a:buClr>
                <a:schemeClr val="tx2"/>
              </a:buClr>
              <a:buFont typeface="Wingdings" panose="05000000000000000000" pitchFamily="2" charset="2"/>
              <a:buChar char="§"/>
            </a:pPr>
            <a:r>
              <a:rPr lang="en-US" sz="2400" dirty="0"/>
              <a:t>What is the eye of a hurricane?</a:t>
            </a:r>
          </a:p>
          <a:p>
            <a:pPr marL="285750" indent="-285750" fontAlgn="base">
              <a:buClr>
                <a:schemeClr val="tx2"/>
              </a:buClr>
              <a:buFont typeface="Wingdings" panose="05000000000000000000" pitchFamily="2" charset="2"/>
              <a:buChar char="§"/>
            </a:pPr>
            <a:r>
              <a:rPr lang="en-US" sz="2400" dirty="0"/>
              <a:t>Why are hurricanes different from tornadoes?</a:t>
            </a:r>
          </a:p>
          <a:p>
            <a:pPr marL="457200" indent="-457200">
              <a:buFont typeface="Wingdings" panose="05000000000000000000" pitchFamily="2" charset="2"/>
              <a:buChar char="§"/>
            </a:pPr>
            <a:endParaRPr lang="en-US" sz="2800" dirty="0"/>
          </a:p>
        </p:txBody>
      </p:sp>
    </p:spTree>
    <p:extLst>
      <p:ext uri="{BB962C8B-B14F-4D97-AF65-F5344CB8AC3E}">
        <p14:creationId xmlns:p14="http://schemas.microsoft.com/office/powerpoint/2010/main" val="3328108715"/>
      </p:ext>
    </p:extLst>
  </p:cSld>
  <p:clrMapOvr>
    <a:masterClrMapping/>
  </p:clrMapOvr>
  <p:transition>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265677"/>
            <a:ext cx="10515600" cy="1325563"/>
          </a:xfrm>
        </p:spPr>
        <p:txBody>
          <a:bodyPr>
            <a:normAutofit/>
          </a:bodyPr>
          <a:lstStyle/>
          <a:p>
            <a:r>
              <a:rPr lang="en-US" sz="3600" b="1" dirty="0" smtClean="0"/>
              <a:t>Pictures</a:t>
            </a:r>
            <a:r>
              <a:rPr lang="en-US" sz="3600" dirty="0" smtClean="0"/>
              <a:t> </a:t>
            </a:r>
            <a:endParaRPr lang="en-US" sz="3600"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3033" y="1591240"/>
            <a:ext cx="5579395" cy="423949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3133" y="2506576"/>
            <a:ext cx="5335480" cy="2801127"/>
          </a:xfrm>
          <a:prstGeom prst="rect">
            <a:avLst/>
          </a:prstGeom>
        </p:spPr>
      </p:pic>
    </p:spTree>
    <p:extLst>
      <p:ext uri="{BB962C8B-B14F-4D97-AF65-F5344CB8AC3E}">
        <p14:creationId xmlns:p14="http://schemas.microsoft.com/office/powerpoint/2010/main" val="27992785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Equations: </a:t>
            </a:r>
            <a:br>
              <a:rPr lang="en-US" sz="3600" b="1" dirty="0" smtClean="0"/>
            </a:br>
            <a:r>
              <a:rPr lang="en-US" sz="2000" dirty="0" smtClean="0"/>
              <a:t>Practice writing and balancing chemical equations</a:t>
            </a:r>
            <a:endParaRPr lang="en-US" sz="3600" dirty="0"/>
          </a:p>
        </p:txBody>
      </p:sp>
      <p:pic>
        <p:nvPicPr>
          <p:cNvPr id="4" name="Picture 3"/>
          <p:cNvPicPr>
            <a:picLocks noChangeAspect="1"/>
          </p:cNvPicPr>
          <p:nvPr/>
        </p:nvPicPr>
        <p:blipFill>
          <a:blip r:embed="rId2"/>
          <a:stretch>
            <a:fillRect/>
          </a:stretch>
        </p:blipFill>
        <p:spPr>
          <a:xfrm>
            <a:off x="1817348" y="3007360"/>
            <a:ext cx="8557304" cy="823253"/>
          </a:xfrm>
          <a:prstGeom prst="rect">
            <a:avLst/>
          </a:prstGeom>
        </p:spPr>
      </p:pic>
      <p:sp>
        <p:nvSpPr>
          <p:cNvPr id="5" name="Rectangle 4"/>
          <p:cNvSpPr/>
          <p:nvPr/>
        </p:nvSpPr>
        <p:spPr>
          <a:xfrm>
            <a:off x="7315200" y="6140020"/>
            <a:ext cx="4643120" cy="646331"/>
          </a:xfrm>
          <a:prstGeom prst="rect">
            <a:avLst/>
          </a:prstGeom>
        </p:spPr>
        <p:txBody>
          <a:bodyPr wrap="square">
            <a:spAutoFit/>
          </a:bodyPr>
          <a:lstStyle/>
          <a:p>
            <a:pPr algn="r">
              <a:defRPr/>
            </a:pPr>
            <a:r>
              <a:rPr kumimoji="0" lang="en-US" sz="1200" b="0" i="0" u="none" strike="noStrike" kern="1200" cap="none" spc="0" normalizeH="0" baseline="0" noProof="0" dirty="0" smtClean="0">
                <a:ln>
                  <a:noFill/>
                </a:ln>
                <a:solidFill>
                  <a:srgbClr val="14171A"/>
                </a:solidFill>
                <a:effectLst/>
                <a:uLnTx/>
                <a:uFillTx/>
                <a:ea typeface="Meiryo"/>
              </a:rPr>
              <a:t>Source: </a:t>
            </a:r>
          </a:p>
          <a:p>
            <a:pPr algn="r">
              <a:defRPr/>
            </a:pPr>
            <a:r>
              <a:rPr lang="en-US" sz="1200" dirty="0" smtClean="0"/>
              <a:t>https</a:t>
            </a:r>
            <a:r>
              <a:rPr lang="en-US" sz="1200" dirty="0"/>
              <a:t>://twitter.com/heidijpark/status/1154114359716716546</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14171A"/>
              </a:solidFill>
              <a:effectLst/>
              <a:uLnTx/>
              <a:uFillTx/>
              <a:latin typeface="Segoe UI" panose="020B0502040204020203" pitchFamily="34" charset="0"/>
              <a:ea typeface="Meiryo"/>
              <a:cs typeface="+mn-cs"/>
            </a:endParaRPr>
          </a:p>
        </p:txBody>
      </p:sp>
    </p:spTree>
    <p:extLst>
      <p:ext uri="{BB962C8B-B14F-4D97-AF65-F5344CB8AC3E}">
        <p14:creationId xmlns:p14="http://schemas.microsoft.com/office/powerpoint/2010/main" val="6664574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20" y="224834"/>
            <a:ext cx="10515600" cy="1325563"/>
          </a:xfrm>
        </p:spPr>
        <p:txBody>
          <a:bodyPr/>
          <a:lstStyle/>
          <a:p>
            <a:r>
              <a:rPr lang="en-US" b="1" dirty="0" smtClean="0"/>
              <a:t>Statements, Phrases, and Current Events </a:t>
            </a:r>
            <a:endParaRPr lang="en-US" b="1" dirty="0"/>
          </a:p>
        </p:txBody>
      </p:sp>
      <p:sp>
        <p:nvSpPr>
          <p:cNvPr id="3" name="Content Placeholder 2"/>
          <p:cNvSpPr>
            <a:spLocks noGrp="1"/>
          </p:cNvSpPr>
          <p:nvPr>
            <p:ph idx="1"/>
          </p:nvPr>
        </p:nvSpPr>
        <p:spPr>
          <a:xfrm>
            <a:off x="838200" y="1632585"/>
            <a:ext cx="10515600" cy="4351338"/>
          </a:xfrm>
        </p:spPr>
        <p:txBody>
          <a:bodyPr>
            <a:normAutofit lnSpcReduction="10000"/>
          </a:bodyPr>
          <a:lstStyle/>
          <a:p>
            <a:r>
              <a:rPr lang="en-US" dirty="0" smtClean="0"/>
              <a:t>Project on UN’s Global Goals:</a:t>
            </a:r>
          </a:p>
          <a:p>
            <a:pPr lvl="1"/>
            <a:r>
              <a:rPr lang="en-US" dirty="0" smtClean="0">
                <a:hlinkClick r:id="rId2"/>
              </a:rPr>
              <a:t>“Clean Water”</a:t>
            </a:r>
            <a:endParaRPr lang="en-US" dirty="0" smtClean="0"/>
          </a:p>
          <a:p>
            <a:r>
              <a:rPr lang="en-US" dirty="0" smtClean="0">
                <a:hlinkClick r:id="rId3"/>
              </a:rPr>
              <a:t>Human activities impact wind patterns</a:t>
            </a:r>
            <a:r>
              <a:rPr lang="en-US" dirty="0" smtClean="0"/>
              <a:t>.</a:t>
            </a:r>
          </a:p>
          <a:p>
            <a:r>
              <a:rPr lang="en-US" dirty="0"/>
              <a:t>Different liquids turn acid base indicators different colors.</a:t>
            </a:r>
            <a:endParaRPr lang="en-US" dirty="0" smtClean="0"/>
          </a:p>
          <a:p>
            <a:r>
              <a:rPr lang="en-US" dirty="0" smtClean="0">
                <a:hlinkClick r:id="rId4"/>
              </a:rPr>
              <a:t>Interactions between water, air, land, and living things contribute to flood events. </a:t>
            </a:r>
            <a:endParaRPr lang="en-US" dirty="0" smtClean="0"/>
          </a:p>
          <a:p>
            <a:r>
              <a:rPr lang="en-US" dirty="0" smtClean="0"/>
              <a:t>Organic milk is made of chemicals. </a:t>
            </a:r>
          </a:p>
          <a:p>
            <a:pPr lvl="1"/>
            <a:r>
              <a:rPr lang="en-US" dirty="0" smtClean="0">
                <a:hlinkClick r:id="rId5"/>
              </a:rPr>
              <a:t>Source</a:t>
            </a:r>
            <a:endParaRPr lang="en-US" dirty="0" smtClean="0"/>
          </a:p>
          <a:p>
            <a:r>
              <a:rPr lang="en-US" dirty="0">
                <a:hlinkClick r:id="rId6"/>
              </a:rPr>
              <a:t>G</a:t>
            </a:r>
            <a:r>
              <a:rPr lang="en-US" dirty="0" smtClean="0">
                <a:hlinkClick r:id="rId6"/>
              </a:rPr>
              <a:t>lobal Climate Strike</a:t>
            </a:r>
            <a:endParaRPr lang="en-US" dirty="0" smtClean="0"/>
          </a:p>
          <a:p>
            <a:pPr lvl="1"/>
            <a:r>
              <a:rPr lang="en-US" dirty="0" smtClean="0"/>
              <a:t>How are people responding to climate change?</a:t>
            </a:r>
          </a:p>
          <a:p>
            <a:pPr lvl="1"/>
            <a:r>
              <a:rPr lang="en-US" dirty="0" smtClean="0"/>
              <a:t>How can we improve the situation?</a:t>
            </a:r>
          </a:p>
          <a:p>
            <a:pPr lvl="1"/>
            <a:r>
              <a:rPr lang="en-US" dirty="0" smtClean="0"/>
              <a:t>What is the response of world governments?</a:t>
            </a:r>
          </a:p>
          <a:p>
            <a:pPr lvl="1"/>
            <a:r>
              <a:rPr lang="en-US" dirty="0" smtClean="0"/>
              <a:t>What are the effects of climate change, and what evidence do we have?</a:t>
            </a:r>
          </a:p>
          <a:p>
            <a:pPr lvl="1"/>
            <a:r>
              <a:rPr lang="en-US" dirty="0" smtClean="0"/>
              <a:t>Who is supporting the protests and why?</a:t>
            </a:r>
          </a:p>
          <a:p>
            <a:endParaRPr lang="en-US" dirty="0"/>
          </a:p>
        </p:txBody>
      </p:sp>
      <p:sp>
        <p:nvSpPr>
          <p:cNvPr id="5" name="TextBox 4">
            <a:hlinkClick r:id="rId7"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218415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Next Steps with Students’ Questions</a:t>
            </a:r>
            <a:endParaRPr lang="en-US" sz="4400" dirty="0">
              <a:solidFill>
                <a:schemeClr val="accent1"/>
              </a:solidFill>
              <a:latin typeface="Rockwell" panose="02060603020205020403" pitchFamily="18" charset="0"/>
              <a:ea typeface="Rokkitt"/>
              <a:cs typeface="Rokkitt"/>
              <a:sym typeface="Rokkitt"/>
            </a:endParaRPr>
          </a:p>
        </p:txBody>
      </p:sp>
      <p:sp>
        <p:nvSpPr>
          <p:cNvPr id="3" name="TextBox 2"/>
          <p:cNvSpPr txBox="1"/>
          <p:nvPr/>
        </p:nvSpPr>
        <p:spPr>
          <a:xfrm>
            <a:off x="751115" y="1503959"/>
            <a:ext cx="10082348" cy="4154984"/>
          </a:xfrm>
          <a:prstGeom prst="rect">
            <a:avLst/>
          </a:prstGeom>
          <a:noFill/>
        </p:spPr>
        <p:txBody>
          <a:bodyPr wrap="square" rtlCol="0">
            <a:spAutoFit/>
          </a:bodyPr>
          <a:lstStyle/>
          <a:p>
            <a:pPr marL="457200" indent="-457200">
              <a:buClr>
                <a:schemeClr val="tx2"/>
              </a:buClr>
              <a:buFont typeface="Wingdings" panose="05000000000000000000" pitchFamily="2" charset="2"/>
              <a:buChar char="§"/>
            </a:pPr>
            <a:r>
              <a:rPr lang="en-US" sz="2400" dirty="0" smtClean="0"/>
              <a:t>Students asked questions about the </a:t>
            </a:r>
            <a:r>
              <a:rPr lang="en-US" sz="2400" dirty="0"/>
              <a:t>mechanics, causes, consequences, variations, protection, responses, and impact on life and safety </a:t>
            </a:r>
            <a:r>
              <a:rPr lang="en-US" sz="2400" dirty="0" smtClean="0"/>
              <a:t>of their weather event of choice</a:t>
            </a:r>
          </a:p>
          <a:p>
            <a:pPr marL="457200" indent="-457200">
              <a:buClr>
                <a:schemeClr val="tx2"/>
              </a:buClr>
              <a:buFont typeface="Wingdings" panose="05000000000000000000" pitchFamily="2" charset="2"/>
              <a:buChar char="§"/>
            </a:pPr>
            <a:endParaRPr lang="en-US" sz="2400" dirty="0" smtClean="0"/>
          </a:p>
          <a:p>
            <a:pPr marL="457200" indent="-457200">
              <a:buClr>
                <a:schemeClr val="tx2"/>
              </a:buClr>
              <a:buFont typeface="Wingdings" panose="05000000000000000000" pitchFamily="2" charset="2"/>
              <a:buChar char="§"/>
            </a:pPr>
            <a:r>
              <a:rPr lang="en-US" sz="2400" dirty="0" smtClean="0"/>
              <a:t>They researched their priority questions</a:t>
            </a:r>
          </a:p>
          <a:p>
            <a:pPr marL="457200" indent="-457200">
              <a:buClr>
                <a:schemeClr val="tx2"/>
              </a:buClr>
              <a:buFont typeface="Wingdings" panose="05000000000000000000" pitchFamily="2" charset="2"/>
              <a:buChar char="§"/>
            </a:pPr>
            <a:endParaRPr lang="en-US" sz="2400" dirty="0" smtClean="0"/>
          </a:p>
          <a:p>
            <a:pPr marL="457200" indent="-457200">
              <a:buClr>
                <a:schemeClr val="tx2"/>
              </a:buClr>
              <a:buFont typeface="Wingdings" panose="05000000000000000000" pitchFamily="2" charset="2"/>
              <a:buChar char="§"/>
            </a:pPr>
            <a:r>
              <a:rPr lang="en-US" sz="2400" dirty="0" smtClean="0"/>
              <a:t>As they researched, they came up with new questions to explore, like “Why do people chase hurricanes?”</a:t>
            </a:r>
          </a:p>
          <a:p>
            <a:pPr marL="457200" indent="-457200">
              <a:buClr>
                <a:schemeClr val="tx2"/>
              </a:buClr>
              <a:buFont typeface="Wingdings" panose="05000000000000000000" pitchFamily="2" charset="2"/>
              <a:buChar char="§"/>
            </a:pPr>
            <a:endParaRPr lang="en-US" sz="2400" dirty="0" smtClean="0"/>
          </a:p>
          <a:p>
            <a:pPr marL="457200" indent="-457200">
              <a:buClr>
                <a:schemeClr val="tx2"/>
              </a:buClr>
              <a:buFont typeface="Wingdings" panose="05000000000000000000" pitchFamily="2" charset="2"/>
              <a:buChar char="§"/>
            </a:pPr>
            <a:r>
              <a:rPr lang="en-US" sz="2400" dirty="0" smtClean="0"/>
              <a:t>They used their research to write books, create models, and make posters for presentation</a:t>
            </a:r>
          </a:p>
        </p:txBody>
      </p:sp>
    </p:spTree>
    <p:extLst>
      <p:ext uri="{BB962C8B-B14F-4D97-AF65-F5344CB8AC3E}">
        <p14:creationId xmlns:p14="http://schemas.microsoft.com/office/powerpoint/2010/main" val="1545038067"/>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Student Reflections</a:t>
            </a:r>
            <a:endParaRPr lang="en-US" sz="4400" dirty="0">
              <a:solidFill>
                <a:schemeClr val="accent1"/>
              </a:solidFill>
              <a:latin typeface="Rockwell" panose="02060603020205020403" pitchFamily="18" charset="0"/>
              <a:ea typeface="Rokkitt"/>
              <a:cs typeface="Rokkitt"/>
              <a:sym typeface="Rokkitt"/>
            </a:endParaRPr>
          </a:p>
        </p:txBody>
      </p:sp>
      <p:sp>
        <p:nvSpPr>
          <p:cNvPr id="3" name="TextBox 2"/>
          <p:cNvSpPr txBox="1"/>
          <p:nvPr/>
        </p:nvSpPr>
        <p:spPr>
          <a:xfrm>
            <a:off x="751115" y="2252896"/>
            <a:ext cx="10082348" cy="3108543"/>
          </a:xfrm>
          <a:prstGeom prst="rect">
            <a:avLst/>
          </a:prstGeom>
          <a:noFill/>
        </p:spPr>
        <p:txBody>
          <a:bodyPr wrap="square" rtlCol="0">
            <a:spAutoFit/>
          </a:bodyPr>
          <a:lstStyle/>
          <a:p>
            <a:r>
              <a:rPr lang="en-US" sz="2800" dirty="0" smtClean="0"/>
              <a:t>“We </a:t>
            </a:r>
            <a:r>
              <a:rPr lang="en-US" sz="2800" dirty="0"/>
              <a:t>learned a lot about hurricanes just by asking questions. I heard questions that I never would have come up with</a:t>
            </a:r>
            <a:r>
              <a:rPr lang="en-US" sz="2800" dirty="0" smtClean="0"/>
              <a:t>.”</a:t>
            </a:r>
          </a:p>
          <a:p>
            <a:endParaRPr lang="en-US" sz="2800" dirty="0"/>
          </a:p>
          <a:p>
            <a:r>
              <a:rPr lang="en-US" sz="2800" dirty="0" smtClean="0"/>
              <a:t>“I </a:t>
            </a:r>
            <a:r>
              <a:rPr lang="en-US" sz="2800" dirty="0"/>
              <a:t>didn't know that you could change a question, and then you find out a lot more with your new question</a:t>
            </a:r>
            <a:r>
              <a:rPr lang="en-US" sz="2800" dirty="0" smtClean="0"/>
              <a:t>.”</a:t>
            </a:r>
          </a:p>
          <a:p>
            <a:endParaRPr lang="en-US" sz="2800" dirty="0"/>
          </a:p>
          <a:p>
            <a:r>
              <a:rPr lang="en-US" sz="2800" dirty="0" smtClean="0"/>
              <a:t>“It </a:t>
            </a:r>
            <a:r>
              <a:rPr lang="en-US" sz="2800" dirty="0"/>
              <a:t>was hard. You had to think a lot, but it was fun</a:t>
            </a:r>
            <a:r>
              <a:rPr lang="en-US" sz="2800" dirty="0" smtClean="0"/>
              <a:t>!”</a:t>
            </a:r>
            <a:endParaRPr lang="en-US" sz="2800" dirty="0"/>
          </a:p>
        </p:txBody>
      </p:sp>
    </p:spTree>
    <p:extLst>
      <p:ext uri="{BB962C8B-B14F-4D97-AF65-F5344CB8AC3E}">
        <p14:creationId xmlns:p14="http://schemas.microsoft.com/office/powerpoint/2010/main" val="730493691"/>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To read more about Julie’s QFT:</a:t>
            </a:r>
            <a:endParaRPr lang="en-US" sz="4400" dirty="0">
              <a:solidFill>
                <a:schemeClr val="accent1"/>
              </a:solidFill>
              <a:latin typeface="Rockwell" panose="02060603020205020403" pitchFamily="18" charset="0"/>
              <a:ea typeface="Rokkitt"/>
              <a:cs typeface="Rokkitt"/>
              <a:sym typeface="Rokkitt"/>
            </a:endParaRPr>
          </a:p>
        </p:txBody>
      </p:sp>
      <p:sp>
        <p:nvSpPr>
          <p:cNvPr id="3" name="TextBox 2"/>
          <p:cNvSpPr txBox="1"/>
          <p:nvPr/>
        </p:nvSpPr>
        <p:spPr>
          <a:xfrm>
            <a:off x="751115" y="2252896"/>
            <a:ext cx="10082348" cy="830997"/>
          </a:xfrm>
          <a:prstGeom prst="rect">
            <a:avLst/>
          </a:prstGeom>
          <a:noFill/>
        </p:spPr>
        <p:txBody>
          <a:bodyPr wrap="square" rtlCol="0">
            <a:spAutoFit/>
          </a:bodyPr>
          <a:lstStyle/>
          <a:p>
            <a:r>
              <a:rPr lang="en-US" sz="2800" dirty="0" smtClean="0">
                <a:hlinkClick r:id="rId3"/>
              </a:rPr>
              <a:t>The Right Questions</a:t>
            </a:r>
            <a:endParaRPr lang="en-US" sz="2800" dirty="0" smtClean="0"/>
          </a:p>
          <a:p>
            <a:r>
              <a:rPr lang="en-US" sz="2000" dirty="0" smtClean="0"/>
              <a:t>By Dan Rothstein and Luz Santana</a:t>
            </a:r>
            <a:endParaRPr lang="en-US" sz="2000" dirty="0"/>
          </a:p>
        </p:txBody>
      </p:sp>
      <p:sp>
        <p:nvSpPr>
          <p:cNvPr id="4" name="TextBox 3">
            <a:hlinkClick r:id="rId4"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2616445974"/>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2497"/>
            <a:ext cx="10515600" cy="1325563"/>
          </a:xfrm>
        </p:spPr>
        <p:txBody>
          <a:bodyPr>
            <a:normAutofit/>
          </a:bodyPr>
          <a:lstStyle/>
          <a:p>
            <a:pPr algn="ctr"/>
            <a:r>
              <a:rPr lang="en-US" sz="4400" dirty="0" smtClean="0"/>
              <a:t>Classroom Example:</a:t>
            </a:r>
            <a:br>
              <a:rPr lang="en-US" sz="4400" dirty="0" smtClean="0"/>
            </a:br>
            <a:r>
              <a:rPr lang="en-US" sz="4400" dirty="0" smtClean="0"/>
              <a:t>4</a:t>
            </a:r>
            <a:r>
              <a:rPr lang="en-US" sz="4400" baseline="30000" dirty="0" smtClean="0"/>
              <a:t>th</a:t>
            </a:r>
            <a:r>
              <a:rPr lang="en-US" sz="4400" dirty="0" smtClean="0"/>
              <a:t> Grade </a:t>
            </a:r>
            <a:endParaRPr lang="en-US" sz="4400" dirty="0"/>
          </a:p>
        </p:txBody>
      </p:sp>
      <p:sp>
        <p:nvSpPr>
          <p:cNvPr id="6" name="Shape 761"/>
          <p:cNvSpPr txBox="1">
            <a:spLocks noGrp="1"/>
          </p:cNvSpPr>
          <p:nvPr>
            <p:ph idx="1"/>
          </p:nvPr>
        </p:nvSpPr>
        <p:spPr>
          <a:xfrm>
            <a:off x="655320" y="2281820"/>
            <a:ext cx="11118669" cy="2571535"/>
          </a:xfrm>
          <a:prstGeom prst="rect">
            <a:avLst/>
          </a:prstGeom>
          <a:noFill/>
          <a:ln>
            <a:noFill/>
          </a:ln>
        </p:spPr>
        <p:txBody>
          <a:bodyPr vert="horz" wrap="square" lIns="91425" tIns="45700" rIns="91425" bIns="45700" rtlCol="0" anchor="t" anchorCtr="0">
            <a:noAutofit/>
          </a:bodyPr>
          <a:lstStyle/>
          <a:p>
            <a:pPr marL="0" indent="-47625">
              <a:lnSpc>
                <a:spcPct val="100000"/>
              </a:lnSpc>
              <a:spcBef>
                <a:spcPts val="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Teacher</a:t>
            </a:r>
            <a:r>
              <a:rPr lang="en-US" sz="3000" dirty="0">
                <a:solidFill>
                  <a:schemeClr val="dk1"/>
                </a:solidFill>
                <a:latin typeface="Rockwell" panose="02060603020205020403" pitchFamily="18" charset="0"/>
                <a:ea typeface="Rokkitt"/>
                <a:cs typeface="Rokkitt"/>
                <a:sym typeface="Rokkitt"/>
              </a:rPr>
              <a:t>: </a:t>
            </a:r>
            <a:r>
              <a:rPr lang="en-US" sz="3000" dirty="0" smtClean="0">
                <a:solidFill>
                  <a:schemeClr val="dk1"/>
                </a:solidFill>
                <a:latin typeface="Rockwell" panose="02060603020205020403" pitchFamily="18" charset="0"/>
                <a:ea typeface="Rokkitt"/>
                <a:cs typeface="Rokkitt"/>
                <a:sym typeface="Rokkitt"/>
              </a:rPr>
              <a:t>Alyssa Park, Gardnerville, NV</a:t>
            </a:r>
            <a:endParaRPr lang="en-US" sz="3000" dirty="0">
              <a:solidFill>
                <a:schemeClr val="dk1"/>
              </a:solidFill>
              <a:latin typeface="Rockwell" panose="02060603020205020403" pitchFamily="18" charset="0"/>
              <a:ea typeface="Rokkitt"/>
              <a:cs typeface="Rokkitt"/>
              <a:sym typeface="Rokkitt"/>
            </a:endParaRPr>
          </a:p>
          <a:p>
            <a:pPr marL="0" indent="-47625">
              <a:lnSpc>
                <a:spcPct val="100000"/>
              </a:lnSpc>
              <a:spcBef>
                <a:spcPts val="200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Topic</a:t>
            </a:r>
            <a:r>
              <a:rPr lang="en-US" sz="3000" dirty="0">
                <a:solidFill>
                  <a:schemeClr val="dk1"/>
                </a:solidFill>
                <a:latin typeface="Rockwell" panose="02060603020205020403" pitchFamily="18" charset="0"/>
                <a:ea typeface="Rokkitt"/>
                <a:cs typeface="Rokkitt"/>
                <a:sym typeface="Rokkitt"/>
              </a:rPr>
              <a:t>: </a:t>
            </a:r>
            <a:r>
              <a:rPr lang="en-US" sz="3000" dirty="0" smtClean="0">
                <a:solidFill>
                  <a:schemeClr val="dk1"/>
                </a:solidFill>
                <a:latin typeface="Rockwell" panose="02060603020205020403" pitchFamily="18" charset="0"/>
                <a:ea typeface="Rokkitt"/>
                <a:cs typeface="Rokkitt"/>
                <a:sym typeface="Rokkitt"/>
              </a:rPr>
              <a:t>Isopods (</a:t>
            </a:r>
            <a:r>
              <a:rPr lang="en-US" sz="3000" dirty="0" err="1" smtClean="0">
                <a:solidFill>
                  <a:schemeClr val="dk1"/>
                </a:solidFill>
                <a:latin typeface="Rockwell" panose="02060603020205020403" pitchFamily="18" charset="0"/>
                <a:ea typeface="Rokkitt"/>
                <a:cs typeface="Rokkitt"/>
                <a:sym typeface="Rokkitt"/>
              </a:rPr>
              <a:t>roly</a:t>
            </a:r>
            <a:r>
              <a:rPr lang="en-US" sz="3000" dirty="0" smtClean="0">
                <a:solidFill>
                  <a:schemeClr val="dk1"/>
                </a:solidFill>
                <a:latin typeface="Rockwell" panose="02060603020205020403" pitchFamily="18" charset="0"/>
                <a:ea typeface="Rokkitt"/>
                <a:cs typeface="Rokkitt"/>
                <a:sym typeface="Rokkitt"/>
              </a:rPr>
              <a:t>-polys)</a:t>
            </a:r>
          </a:p>
          <a:p>
            <a:pPr marL="0" indent="-47625">
              <a:lnSpc>
                <a:spcPct val="100000"/>
              </a:lnSpc>
              <a:spcBef>
                <a:spcPts val="2000"/>
              </a:spcBef>
              <a:buClr>
                <a:schemeClr val="accent1"/>
              </a:buClr>
              <a:buSzPct val="25000"/>
              <a:buNone/>
            </a:pPr>
            <a:r>
              <a:rPr lang="en-US" sz="3000" u="sng" dirty="0" smtClean="0">
                <a:solidFill>
                  <a:schemeClr val="dk1"/>
                </a:solidFill>
                <a:latin typeface="Rockwell" panose="02060603020205020403" pitchFamily="18" charset="0"/>
                <a:ea typeface="Rokkitt"/>
                <a:cs typeface="Rokkitt"/>
                <a:sym typeface="Rokkitt"/>
              </a:rPr>
              <a:t>Purpose</a:t>
            </a:r>
            <a:r>
              <a:rPr lang="en-US" sz="3000" dirty="0">
                <a:solidFill>
                  <a:schemeClr val="dk1"/>
                </a:solidFill>
                <a:latin typeface="Rockwell" panose="02060603020205020403" pitchFamily="18" charset="0"/>
                <a:ea typeface="Rokkitt"/>
                <a:cs typeface="Rokkitt"/>
                <a:sym typeface="Rokkitt"/>
              </a:rPr>
              <a:t>: T</a:t>
            </a:r>
            <a:r>
              <a:rPr lang="en-US" sz="3000" dirty="0" smtClean="0">
                <a:solidFill>
                  <a:schemeClr val="dk1"/>
                </a:solidFill>
                <a:latin typeface="Rockwell" panose="02060603020205020403" pitchFamily="18" charset="0"/>
                <a:ea typeface="Rokkitt"/>
                <a:cs typeface="Rokkitt"/>
                <a:sym typeface="Rokkitt"/>
              </a:rPr>
              <a:t>o build students’ own understanding and curiosity about isopods’ appearance, behavior, and survival</a:t>
            </a:r>
          </a:p>
        </p:txBody>
      </p:sp>
    </p:spTree>
    <p:extLst>
      <p:ext uri="{BB962C8B-B14F-4D97-AF65-F5344CB8AC3E}">
        <p14:creationId xmlns:p14="http://schemas.microsoft.com/office/powerpoint/2010/main" val="1760553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latin typeface="+mn-lt"/>
              </a:rPr>
              <a:t>Link to NGSS</a:t>
            </a:r>
            <a:endParaRPr lang="en-US" sz="4400" dirty="0">
              <a:latin typeface="+mn-lt"/>
            </a:endParaRPr>
          </a:p>
        </p:txBody>
      </p:sp>
      <p:sp>
        <p:nvSpPr>
          <p:cNvPr id="6" name="Rectangle 5"/>
          <p:cNvSpPr/>
          <p:nvPr/>
        </p:nvSpPr>
        <p:spPr>
          <a:xfrm>
            <a:off x="325315" y="1535548"/>
            <a:ext cx="11561885" cy="4708981"/>
          </a:xfrm>
          <a:prstGeom prst="rect">
            <a:avLst/>
          </a:prstGeom>
        </p:spPr>
        <p:txBody>
          <a:bodyPr wrap="square">
            <a:spAutoFit/>
          </a:bodyPr>
          <a:lstStyle/>
          <a:p>
            <a:r>
              <a:rPr lang="en-US" sz="2400" b="1" dirty="0">
                <a:solidFill>
                  <a:srgbClr val="222222"/>
                </a:solidFill>
              </a:rPr>
              <a:t>NGSS </a:t>
            </a:r>
            <a:r>
              <a:rPr lang="en-US" sz="2400" b="1" dirty="0" smtClean="0">
                <a:solidFill>
                  <a:srgbClr val="222222"/>
                </a:solidFill>
              </a:rPr>
              <a:t>standard: </a:t>
            </a:r>
            <a:r>
              <a:rPr lang="en-US" sz="2400" b="1" dirty="0">
                <a:solidFill>
                  <a:srgbClr val="222222"/>
                </a:solidFill>
              </a:rPr>
              <a:t>4-LS1-1. </a:t>
            </a:r>
            <a:r>
              <a:rPr lang="en-US" sz="2400" b="1" dirty="0"/>
              <a:t>From Molecules to Organisms: Structures and </a:t>
            </a:r>
            <a:r>
              <a:rPr lang="en-US" sz="2400" b="1" dirty="0" smtClean="0"/>
              <a:t>Processes</a:t>
            </a:r>
          </a:p>
          <a:p>
            <a:r>
              <a:rPr lang="en-US" sz="2400" dirty="0" smtClean="0"/>
              <a:t>Construct an argument that plants and animals have internal and external structures that function to support survival, growth, behavior, and reproduction</a:t>
            </a:r>
          </a:p>
          <a:p>
            <a:endParaRPr lang="en-US" sz="2400" dirty="0"/>
          </a:p>
          <a:p>
            <a:r>
              <a:rPr lang="en-US" sz="2400" b="1" dirty="0" smtClean="0"/>
              <a:t>Learning objective for the unit: </a:t>
            </a:r>
            <a:r>
              <a:rPr lang="en-US" sz="2400" dirty="0" smtClean="0">
                <a:solidFill>
                  <a:srgbClr val="222222"/>
                </a:solidFill>
              </a:rPr>
              <a:t>“Students </a:t>
            </a:r>
            <a:r>
              <a:rPr lang="en-US" sz="2400" dirty="0">
                <a:solidFill>
                  <a:srgbClr val="222222"/>
                </a:solidFill>
              </a:rPr>
              <a:t>will demonstrate an understanding of isopod behavior, form, and function by designing and carrying out a workable investigation to answer </a:t>
            </a:r>
            <a:r>
              <a:rPr lang="en-US" sz="2400" dirty="0" smtClean="0">
                <a:solidFill>
                  <a:srgbClr val="222222"/>
                </a:solidFill>
              </a:rPr>
              <a:t>‘Why </a:t>
            </a:r>
            <a:r>
              <a:rPr lang="en-US" sz="2400" dirty="0">
                <a:solidFill>
                  <a:srgbClr val="222222"/>
                </a:solidFill>
              </a:rPr>
              <a:t>do isopods live where they do</a:t>
            </a:r>
            <a:r>
              <a:rPr lang="en-US" sz="2400" dirty="0" smtClean="0">
                <a:solidFill>
                  <a:srgbClr val="222222"/>
                </a:solidFill>
              </a:rPr>
              <a:t>?’”</a:t>
            </a:r>
            <a:r>
              <a:rPr lang="en-US" sz="2400" dirty="0">
                <a:solidFill>
                  <a:srgbClr val="222222"/>
                </a:solidFill>
              </a:rPr>
              <a:t> </a:t>
            </a:r>
            <a:endParaRPr lang="en-US" sz="2400" dirty="0" smtClean="0">
              <a:solidFill>
                <a:srgbClr val="222222"/>
              </a:solidFill>
            </a:endParaRPr>
          </a:p>
          <a:p>
            <a:endParaRPr lang="en-US" sz="2400" dirty="0">
              <a:solidFill>
                <a:srgbClr val="222222"/>
              </a:solidFill>
            </a:endParaRPr>
          </a:p>
          <a:p>
            <a:r>
              <a:rPr lang="en-US" sz="2400" b="1" dirty="0" smtClean="0">
                <a:solidFill>
                  <a:srgbClr val="222222"/>
                </a:solidFill>
              </a:rPr>
              <a:t>Science and Engineering practice for this lesson:</a:t>
            </a:r>
            <a:r>
              <a:rPr lang="en-US" sz="2400" dirty="0" smtClean="0">
                <a:solidFill>
                  <a:srgbClr val="222222"/>
                </a:solidFill>
              </a:rPr>
              <a:t> SEP 1 Asking Questions and Defining Problems</a:t>
            </a:r>
          </a:p>
          <a:p>
            <a:endParaRPr lang="en-US" dirty="0">
              <a:solidFill>
                <a:srgbClr val="222222"/>
              </a:solidFill>
              <a:latin typeface="Arial" panose="020B0604020202020204" pitchFamily="34" charset="0"/>
            </a:endParaRPr>
          </a:p>
          <a:p>
            <a:endParaRPr lang="en-US" dirty="0"/>
          </a:p>
        </p:txBody>
      </p:sp>
    </p:spTree>
    <p:extLst>
      <p:ext uri="{BB962C8B-B14F-4D97-AF65-F5344CB8AC3E}">
        <p14:creationId xmlns:p14="http://schemas.microsoft.com/office/powerpoint/2010/main" val="66224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Before the QFT</a:t>
            </a:r>
            <a:endParaRPr lang="en-US" sz="4400" dirty="0"/>
          </a:p>
        </p:txBody>
      </p:sp>
      <p:sp>
        <p:nvSpPr>
          <p:cNvPr id="3" name="Content Placeholder 2"/>
          <p:cNvSpPr>
            <a:spLocks noGrp="1"/>
          </p:cNvSpPr>
          <p:nvPr>
            <p:ph idx="1"/>
          </p:nvPr>
        </p:nvSpPr>
        <p:spPr>
          <a:xfrm>
            <a:off x="838200" y="1503408"/>
            <a:ext cx="10515600" cy="4351338"/>
          </a:xfrm>
        </p:spPr>
        <p:txBody>
          <a:bodyPr>
            <a:normAutofit/>
          </a:bodyPr>
          <a:lstStyle/>
          <a:p>
            <a:pPr>
              <a:buClr>
                <a:schemeClr val="tx2"/>
              </a:buClr>
              <a:buFont typeface="Wingdings" panose="05000000000000000000" pitchFamily="2" charset="2"/>
              <a:buChar char="§"/>
            </a:pPr>
            <a:r>
              <a:rPr lang="en-US" sz="2800" dirty="0" smtClean="0"/>
              <a:t>Students made observations of isopods  </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485" y="2092235"/>
            <a:ext cx="3079568" cy="410609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057" y="2207827"/>
            <a:ext cx="5091612" cy="3818709"/>
          </a:xfrm>
          <a:prstGeom prst="rect">
            <a:avLst/>
          </a:prstGeom>
        </p:spPr>
      </p:pic>
    </p:spTree>
    <p:extLst>
      <p:ext uri="{BB962C8B-B14F-4D97-AF65-F5344CB8AC3E}">
        <p14:creationId xmlns:p14="http://schemas.microsoft.com/office/powerpoint/2010/main" val="12102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1114" y="179839"/>
            <a:ext cx="10515600" cy="1325563"/>
          </a:xfrm>
        </p:spPr>
        <p:txBody>
          <a:bodyPr>
            <a:normAutofit/>
          </a:bodyPr>
          <a:lstStyle/>
          <a:p>
            <a:r>
              <a:rPr lang="en-US" sz="4400" dirty="0" smtClean="0"/>
              <a:t>Question Focus</a:t>
            </a:r>
            <a:endParaRPr lang="en-US" sz="4400" dirty="0"/>
          </a:p>
        </p:txBody>
      </p:sp>
      <p:sp>
        <p:nvSpPr>
          <p:cNvPr id="6" name="TextBox 5"/>
          <p:cNvSpPr txBox="1"/>
          <p:nvPr/>
        </p:nvSpPr>
        <p:spPr>
          <a:xfrm>
            <a:off x="2377439" y="3030584"/>
            <a:ext cx="7262949" cy="923330"/>
          </a:xfrm>
          <a:prstGeom prst="rect">
            <a:avLst/>
          </a:prstGeom>
          <a:noFill/>
        </p:spPr>
        <p:txBody>
          <a:bodyPr wrap="square" rtlCol="0">
            <a:spAutoFit/>
          </a:bodyPr>
          <a:lstStyle/>
          <a:p>
            <a:pPr algn="ctr"/>
            <a:r>
              <a:rPr lang="en-US" sz="5400" dirty="0" smtClean="0"/>
              <a:t>Isopods</a:t>
            </a:r>
            <a:endParaRPr lang="en-US" sz="5400" dirty="0"/>
          </a:p>
        </p:txBody>
      </p:sp>
    </p:spTree>
    <p:extLst>
      <p:ext uri="{BB962C8B-B14F-4D97-AF65-F5344CB8AC3E}">
        <p14:creationId xmlns:p14="http://schemas.microsoft.com/office/powerpoint/2010/main" val="379573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Questions</a:t>
            </a:r>
            <a:endParaRPr lang="en-US" sz="4400" dirty="0"/>
          </a:p>
        </p:txBody>
      </p:sp>
      <p:sp>
        <p:nvSpPr>
          <p:cNvPr id="5" name="TextBox 4"/>
          <p:cNvSpPr txBox="1"/>
          <p:nvPr/>
        </p:nvSpPr>
        <p:spPr>
          <a:xfrm>
            <a:off x="336118" y="1418317"/>
            <a:ext cx="5764431" cy="5539978"/>
          </a:xfrm>
          <a:prstGeom prst="rect">
            <a:avLst/>
          </a:prstGeom>
          <a:noFill/>
        </p:spPr>
        <p:txBody>
          <a:bodyPr wrap="square" rtlCol="0">
            <a:spAutoFit/>
          </a:bodyPr>
          <a:lstStyle/>
          <a:p>
            <a:pPr marL="342900" indent="-342900">
              <a:buFont typeface="+mj-lt"/>
              <a:buAutoNum type="arabicPeriod"/>
            </a:pPr>
            <a:r>
              <a:rPr lang="en-US" sz="2400" dirty="0" smtClean="0"/>
              <a:t>Do isopods sleep?</a:t>
            </a:r>
          </a:p>
          <a:p>
            <a:pPr marL="342900" indent="-342900">
              <a:buFont typeface="+mj-lt"/>
              <a:buAutoNum type="arabicPeriod"/>
            </a:pPr>
            <a:r>
              <a:rPr lang="en-US" sz="2400" dirty="0" smtClean="0"/>
              <a:t>What are isopods?</a:t>
            </a:r>
          </a:p>
          <a:p>
            <a:pPr marL="342900" indent="-342900">
              <a:buFont typeface="+mj-lt"/>
              <a:buAutoNum type="arabicPeriod"/>
            </a:pPr>
            <a:r>
              <a:rPr lang="en-US" sz="2400" dirty="0" smtClean="0"/>
              <a:t>How do isopods mate?</a:t>
            </a:r>
          </a:p>
          <a:p>
            <a:pPr marL="342900" indent="-342900">
              <a:buFont typeface="+mj-lt"/>
              <a:buAutoNum type="arabicPeriod"/>
            </a:pPr>
            <a:r>
              <a:rPr lang="en-US" sz="2400" dirty="0" smtClean="0"/>
              <a:t>What do isopods eat?</a:t>
            </a:r>
          </a:p>
          <a:p>
            <a:pPr marL="342900" indent="-342900">
              <a:buFont typeface="+mj-lt"/>
              <a:buAutoNum type="arabicPeriod"/>
            </a:pPr>
            <a:r>
              <a:rPr lang="en-US" sz="2400" dirty="0" smtClean="0"/>
              <a:t>Were those isopods babies?</a:t>
            </a:r>
          </a:p>
          <a:p>
            <a:pPr marL="342900" indent="-342900">
              <a:buFont typeface="+mj-lt"/>
              <a:buAutoNum type="arabicPeriod"/>
            </a:pPr>
            <a:r>
              <a:rPr lang="en-US" sz="2400" dirty="0" smtClean="0"/>
              <a:t>What color is isopods’ poop?</a:t>
            </a:r>
          </a:p>
          <a:p>
            <a:pPr marL="342900" indent="-342900">
              <a:buFont typeface="+mj-lt"/>
              <a:buAutoNum type="arabicPeriod"/>
            </a:pPr>
            <a:r>
              <a:rPr lang="en-US" sz="2400" dirty="0" smtClean="0"/>
              <a:t>Are isopods mammals?</a:t>
            </a:r>
          </a:p>
          <a:p>
            <a:pPr marL="342900" indent="-342900">
              <a:buFont typeface="+mj-lt"/>
              <a:buAutoNum type="arabicPeriod"/>
            </a:pPr>
            <a:r>
              <a:rPr lang="en-US" sz="2400" dirty="0" smtClean="0"/>
              <a:t>Do isopods have eggs or live birth?</a:t>
            </a:r>
          </a:p>
          <a:p>
            <a:pPr marL="342900" indent="-342900">
              <a:buFont typeface="+mj-lt"/>
              <a:buAutoNum type="arabicPeriod"/>
            </a:pPr>
            <a:r>
              <a:rPr lang="en-US" sz="2400" dirty="0" smtClean="0"/>
              <a:t>Where do isopods sleep?</a:t>
            </a:r>
          </a:p>
          <a:p>
            <a:pPr marL="342900" indent="-342900">
              <a:buFont typeface="+mj-lt"/>
              <a:buAutoNum type="arabicPeriod"/>
            </a:pPr>
            <a:r>
              <a:rPr lang="en-US" sz="2400" dirty="0" smtClean="0"/>
              <a:t>Can isopods live at the beach?</a:t>
            </a:r>
          </a:p>
          <a:p>
            <a:pPr marL="342900" indent="-342900">
              <a:buFont typeface="+mj-lt"/>
              <a:buAutoNum type="arabicPeriod"/>
            </a:pPr>
            <a:r>
              <a:rPr lang="en-US" sz="2400" dirty="0" smtClean="0"/>
              <a:t>How big can isopods get?</a:t>
            </a:r>
          </a:p>
          <a:p>
            <a:pPr marL="342900" indent="-342900">
              <a:buFont typeface="+mj-lt"/>
              <a:buAutoNum type="arabicPeriod"/>
            </a:pPr>
            <a:r>
              <a:rPr lang="en-US" sz="2400" dirty="0" smtClean="0"/>
              <a:t>How old can isopods get?</a:t>
            </a:r>
          </a:p>
          <a:p>
            <a:pPr marL="342900" indent="-342900">
              <a:buFont typeface="+mj-lt"/>
              <a:buAutoNum type="arabicPeriod"/>
            </a:pPr>
            <a:r>
              <a:rPr lang="en-US" sz="2400" dirty="0" smtClean="0"/>
              <a:t>Can they eat flowers?</a:t>
            </a:r>
          </a:p>
          <a:p>
            <a:pPr marL="342900" indent="-342900">
              <a:buFont typeface="+mj-lt"/>
              <a:buAutoNum type="arabicPeriod"/>
            </a:pPr>
            <a:r>
              <a:rPr lang="en-US" sz="2400" dirty="0" smtClean="0"/>
              <a:t>Do they go to school? </a:t>
            </a:r>
          </a:p>
          <a:p>
            <a:pPr marL="342900" indent="-342900">
              <a:buFont typeface="+mj-lt"/>
              <a:buAutoNum type="arabicPeriod"/>
            </a:pPr>
            <a:endParaRPr lang="en-US" dirty="0"/>
          </a:p>
        </p:txBody>
      </p:sp>
      <p:sp>
        <p:nvSpPr>
          <p:cNvPr id="6" name="TextBox 5"/>
          <p:cNvSpPr txBox="1"/>
          <p:nvPr/>
        </p:nvSpPr>
        <p:spPr>
          <a:xfrm>
            <a:off x="5935728" y="1418317"/>
            <a:ext cx="5920154" cy="5262979"/>
          </a:xfrm>
          <a:prstGeom prst="rect">
            <a:avLst/>
          </a:prstGeom>
          <a:noFill/>
        </p:spPr>
        <p:txBody>
          <a:bodyPr wrap="square" rtlCol="0">
            <a:spAutoFit/>
          </a:bodyPr>
          <a:lstStyle/>
          <a:p>
            <a:pPr marL="457200" indent="-457200">
              <a:buFont typeface="+mj-lt"/>
              <a:buAutoNum type="arabicPeriod" startAt="15"/>
            </a:pPr>
            <a:r>
              <a:rPr lang="en-US" sz="2400" dirty="0" smtClean="0"/>
              <a:t>What sounds do isopods make?</a:t>
            </a:r>
          </a:p>
          <a:p>
            <a:pPr marL="457200" indent="-457200">
              <a:buFont typeface="+mj-lt"/>
              <a:buAutoNum type="arabicPeriod" startAt="15"/>
            </a:pPr>
            <a:r>
              <a:rPr lang="en-US" sz="2400" dirty="0" smtClean="0"/>
              <a:t>Do isopods make noise?</a:t>
            </a:r>
          </a:p>
          <a:p>
            <a:pPr marL="457200" indent="-457200">
              <a:buFont typeface="+mj-lt"/>
              <a:buAutoNum type="arabicPeriod" startAt="15"/>
            </a:pPr>
            <a:r>
              <a:rPr lang="en-US" sz="2400" dirty="0" smtClean="0"/>
              <a:t>Do isopods change color?</a:t>
            </a:r>
          </a:p>
          <a:p>
            <a:pPr marL="457200" indent="-457200">
              <a:buFont typeface="+mj-lt"/>
              <a:buAutoNum type="arabicPeriod" startAt="15"/>
            </a:pPr>
            <a:r>
              <a:rPr lang="en-US" sz="2400" dirty="0" smtClean="0"/>
              <a:t>Do isopods shed?</a:t>
            </a:r>
          </a:p>
          <a:p>
            <a:pPr marL="457200" indent="-457200">
              <a:buFont typeface="+mj-lt"/>
              <a:buAutoNum type="arabicPeriod" startAt="15"/>
            </a:pPr>
            <a:r>
              <a:rPr lang="en-US" sz="2400" dirty="0" smtClean="0"/>
              <a:t>How do you know if an isopod is a boy or a girl?</a:t>
            </a:r>
          </a:p>
          <a:p>
            <a:pPr marL="457200" indent="-457200">
              <a:buFont typeface="+mj-lt"/>
              <a:buAutoNum type="arabicPeriod" startAt="15"/>
            </a:pPr>
            <a:r>
              <a:rPr lang="en-US" sz="2400" dirty="0" smtClean="0"/>
              <a:t>What habitat do isopods live in?</a:t>
            </a:r>
          </a:p>
          <a:p>
            <a:pPr marL="457200" indent="-457200">
              <a:buFont typeface="+mj-lt"/>
              <a:buAutoNum type="arabicPeriod" startAt="15"/>
            </a:pPr>
            <a:r>
              <a:rPr lang="en-US" sz="2400" dirty="0" smtClean="0"/>
              <a:t>Can isopods live in different habitats?</a:t>
            </a:r>
          </a:p>
          <a:p>
            <a:pPr marL="457200" indent="-457200">
              <a:buFont typeface="+mj-lt"/>
              <a:buAutoNum type="arabicPeriod" startAt="15"/>
            </a:pPr>
            <a:r>
              <a:rPr lang="en-US" sz="2400" dirty="0" smtClean="0"/>
              <a:t>What heat do isopods live in?</a:t>
            </a:r>
          </a:p>
          <a:p>
            <a:pPr marL="457200" indent="-457200">
              <a:buFont typeface="+mj-lt"/>
              <a:buAutoNum type="arabicPeriod" startAt="15"/>
            </a:pPr>
            <a:r>
              <a:rPr lang="en-US" sz="2400" dirty="0" smtClean="0"/>
              <a:t>What weather can isopods live from?</a:t>
            </a:r>
          </a:p>
          <a:p>
            <a:pPr marL="457200" indent="-457200">
              <a:buFont typeface="+mj-lt"/>
              <a:buAutoNum type="arabicPeriod" startAt="15"/>
            </a:pPr>
            <a:r>
              <a:rPr lang="en-US" sz="2400" dirty="0" smtClean="0"/>
              <a:t>Do isopods have eyes?</a:t>
            </a:r>
          </a:p>
          <a:p>
            <a:pPr marL="457200" indent="-457200">
              <a:buFont typeface="+mj-lt"/>
              <a:buAutoNum type="arabicPeriod" startAt="15"/>
            </a:pPr>
            <a:r>
              <a:rPr lang="en-US" sz="2400" dirty="0" smtClean="0"/>
              <a:t>How do they have babies?</a:t>
            </a:r>
          </a:p>
          <a:p>
            <a:pPr marL="457200" indent="-457200">
              <a:buFont typeface="+mj-lt"/>
              <a:buAutoNum type="arabicPeriod" startAt="15"/>
            </a:pPr>
            <a:r>
              <a:rPr lang="en-US" sz="2400" dirty="0" smtClean="0"/>
              <a:t>Can they smell?</a:t>
            </a:r>
          </a:p>
          <a:p>
            <a:pPr marL="457200" indent="-457200">
              <a:buFont typeface="+mj-lt"/>
              <a:buAutoNum type="arabicPeriod" startAt="15"/>
            </a:pPr>
            <a:r>
              <a:rPr lang="en-US" sz="2400" dirty="0" smtClean="0"/>
              <a:t>Do isopods hunt?</a:t>
            </a:r>
          </a:p>
        </p:txBody>
      </p:sp>
    </p:spTree>
    <p:extLst>
      <p:ext uri="{BB962C8B-B14F-4D97-AF65-F5344CB8AC3E}">
        <p14:creationId xmlns:p14="http://schemas.microsoft.com/office/powerpoint/2010/main" val="3163798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550818" y="97094"/>
            <a:ext cx="10515600" cy="950484"/>
          </a:xfrm>
          <a:prstGeom prst="rect">
            <a:avLst/>
          </a:prstGeom>
          <a:noFill/>
          <a:ln>
            <a:noFill/>
          </a:ln>
        </p:spPr>
        <p:txBody>
          <a:bodyPr spcFirstLastPara="1" vert="horz" wrap="square" lIns="121900" tIns="60933" rIns="121900" bIns="60933" rtlCol="0" anchor="t" anchorCtr="0">
            <a:noAutofit/>
          </a:bodyPr>
          <a:lstStyle/>
          <a:p>
            <a:pPr>
              <a:buSzPts val="4400"/>
            </a:pPr>
            <a:r>
              <a:rPr lang="en-US" sz="4000" dirty="0" smtClean="0"/>
              <a:t/>
            </a:r>
            <a:br>
              <a:rPr lang="en-US" sz="4000" dirty="0" smtClean="0"/>
            </a:br>
            <a:r>
              <a:rPr lang="en-US" sz="4000" dirty="0" smtClean="0"/>
              <a:t>Table of Contents:</a:t>
            </a:r>
            <a:br>
              <a:rPr lang="en-US" sz="4000" dirty="0" smtClean="0"/>
            </a:br>
            <a:r>
              <a:rPr lang="en-US" sz="1800" dirty="0" smtClean="0">
                <a:solidFill>
                  <a:schemeClr val="tx1"/>
                </a:solidFill>
              </a:rPr>
              <a:t>[*To navigate to each of the examples, put the PowerPoint in presentation mode, and click the underlined item.]</a:t>
            </a:r>
            <a:r>
              <a:rPr lang="en-US" sz="1800" dirty="0" smtClean="0"/>
              <a:t/>
            </a:r>
            <a:br>
              <a:rPr lang="en-US" sz="1800" dirty="0" smtClean="0"/>
            </a:br>
            <a:endParaRPr sz="4000" dirty="0"/>
          </a:p>
        </p:txBody>
      </p:sp>
      <p:sp>
        <p:nvSpPr>
          <p:cNvPr id="420" name="Google Shape;420;p52"/>
          <p:cNvSpPr txBox="1">
            <a:spLocks noGrp="1"/>
          </p:cNvSpPr>
          <p:nvPr>
            <p:ph idx="1"/>
          </p:nvPr>
        </p:nvSpPr>
        <p:spPr>
          <a:xfrm>
            <a:off x="550818" y="1760716"/>
            <a:ext cx="5057502" cy="4934723"/>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2250"/>
              <a:buNone/>
            </a:pPr>
            <a:r>
              <a:rPr lang="en-US" sz="2400" dirty="0" smtClean="0">
                <a:hlinkClick r:id="rId3" action="ppaction://hlinksldjump"/>
              </a:rPr>
              <a:t>Classroom Examples</a:t>
            </a:r>
            <a:endParaRPr lang="en-US" sz="2400" dirty="0" smtClean="0"/>
          </a:p>
          <a:p>
            <a:pPr>
              <a:buClr>
                <a:schemeClr val="accent1"/>
              </a:buClr>
            </a:pPr>
            <a:r>
              <a:rPr lang="en-US" sz="1600" dirty="0" smtClean="0">
                <a:hlinkClick r:id="rId4" action="ppaction://hlinksldjump"/>
              </a:rPr>
              <a:t>PreK </a:t>
            </a:r>
            <a:r>
              <a:rPr lang="en-US" sz="1600" dirty="0">
                <a:hlinkClick r:id="rId4" action="ppaction://hlinksldjump"/>
              </a:rPr>
              <a:t>Science, </a:t>
            </a:r>
            <a:r>
              <a:rPr lang="en-US" sz="1600" dirty="0" smtClean="0">
                <a:hlinkClick r:id="rId4" action="ppaction://hlinksldjump"/>
              </a:rPr>
              <a:t>Gingerbread investigation</a:t>
            </a:r>
            <a:endParaRPr lang="en-US" sz="1600" dirty="0" smtClean="0"/>
          </a:p>
          <a:p>
            <a:pPr>
              <a:buClr>
                <a:schemeClr val="accent1"/>
              </a:buClr>
            </a:pPr>
            <a:r>
              <a:rPr lang="en-US" sz="1600" dirty="0" smtClean="0">
                <a:hlinkClick r:id="rId5" action="ppaction://hlinksldjump"/>
              </a:rPr>
              <a:t>2</a:t>
            </a:r>
            <a:r>
              <a:rPr lang="en-US" sz="1600" baseline="30000" dirty="0" smtClean="0">
                <a:hlinkClick r:id="rId5" action="ppaction://hlinksldjump"/>
              </a:rPr>
              <a:t>nd</a:t>
            </a:r>
            <a:r>
              <a:rPr lang="en-US" sz="1600" dirty="0" smtClean="0">
                <a:hlinkClick r:id="rId5" action="ppaction://hlinksldjump"/>
              </a:rPr>
              <a:t> Science, Weather events</a:t>
            </a:r>
            <a:endParaRPr lang="en-US" sz="1600" dirty="0" smtClean="0"/>
          </a:p>
          <a:p>
            <a:pPr>
              <a:buClr>
                <a:schemeClr val="accent1"/>
              </a:buClr>
            </a:pPr>
            <a:r>
              <a:rPr lang="en-US" sz="1600" dirty="0" smtClean="0">
                <a:hlinkClick r:id="rId6" action="ppaction://hlinksldjump"/>
              </a:rPr>
              <a:t>4</a:t>
            </a:r>
            <a:r>
              <a:rPr lang="en-US" sz="1600" baseline="30000" dirty="0" smtClean="0">
                <a:hlinkClick r:id="rId6" action="ppaction://hlinksldjump"/>
              </a:rPr>
              <a:t>th</a:t>
            </a:r>
            <a:r>
              <a:rPr lang="en-US" sz="1600" dirty="0" smtClean="0">
                <a:hlinkClick r:id="rId6" action="ppaction://hlinksldjump"/>
              </a:rPr>
              <a:t> Science (NGSS), Isopods/Animal Behavior</a:t>
            </a:r>
            <a:endParaRPr lang="en-US" sz="1600" dirty="0"/>
          </a:p>
          <a:p>
            <a:pPr>
              <a:buClr>
                <a:schemeClr val="accent1"/>
              </a:buClr>
            </a:pPr>
            <a:r>
              <a:rPr lang="en-US" sz="1600" dirty="0" smtClean="0">
                <a:hlinkClick r:id="rId7" action="ppaction://hlinksldjump"/>
              </a:rPr>
              <a:t>7</a:t>
            </a:r>
            <a:r>
              <a:rPr lang="en-US" sz="1600" baseline="30000" dirty="0" smtClean="0">
                <a:hlinkClick r:id="rId7" action="ppaction://hlinksldjump"/>
              </a:rPr>
              <a:t>th</a:t>
            </a:r>
            <a:r>
              <a:rPr lang="en-US" sz="1600" dirty="0" smtClean="0">
                <a:hlinkClick r:id="rId7" action="ppaction://hlinksldjump"/>
              </a:rPr>
              <a:t> Science</a:t>
            </a:r>
            <a:r>
              <a:rPr lang="en-US" sz="1600" dirty="0">
                <a:hlinkClick r:id="rId7" action="ppaction://hlinksldjump"/>
              </a:rPr>
              <a:t> </a:t>
            </a:r>
            <a:r>
              <a:rPr lang="en-US" sz="1600" dirty="0" smtClean="0">
                <a:hlinkClick r:id="rId7" action="ppaction://hlinksldjump"/>
              </a:rPr>
              <a:t>(NGSS), Eggs Hatching Phenomenon</a:t>
            </a:r>
            <a:endParaRPr lang="en-US" sz="1600" dirty="0" smtClean="0"/>
          </a:p>
          <a:p>
            <a:pPr>
              <a:buClr>
                <a:schemeClr val="accent1"/>
              </a:buClr>
            </a:pPr>
            <a:r>
              <a:rPr lang="en-US" sz="1600" dirty="0">
                <a:hlinkClick r:id="rId8" action="ppaction://hlinksldjump"/>
              </a:rPr>
              <a:t>7</a:t>
            </a:r>
            <a:r>
              <a:rPr lang="en-US" sz="1600" baseline="30000" dirty="0">
                <a:hlinkClick r:id="rId8" action="ppaction://hlinksldjump"/>
              </a:rPr>
              <a:t>th </a:t>
            </a:r>
            <a:r>
              <a:rPr lang="en-US" sz="1600" dirty="0">
                <a:hlinkClick r:id="rId8" action="ppaction://hlinksldjump"/>
              </a:rPr>
              <a:t> </a:t>
            </a:r>
            <a:r>
              <a:rPr lang="en-US" sz="1600" dirty="0" smtClean="0">
                <a:hlinkClick r:id="rId8" action="ppaction://hlinksldjump"/>
              </a:rPr>
              <a:t>Science (NGSS), Tides Phenomenon</a:t>
            </a:r>
            <a:endParaRPr lang="en-US" sz="1600" dirty="0"/>
          </a:p>
          <a:p>
            <a:pPr>
              <a:buClr>
                <a:schemeClr val="accent1"/>
              </a:buClr>
            </a:pPr>
            <a:r>
              <a:rPr lang="en-US" sz="1600" dirty="0" smtClean="0">
                <a:hlinkClick r:id="rId9" action="ppaction://hlinksldjump"/>
              </a:rPr>
              <a:t>7</a:t>
            </a:r>
            <a:r>
              <a:rPr lang="en-US" sz="1600" baseline="30000" dirty="0" smtClean="0">
                <a:hlinkClick r:id="rId9" action="ppaction://hlinksldjump"/>
              </a:rPr>
              <a:t>th</a:t>
            </a:r>
            <a:r>
              <a:rPr lang="en-US" sz="1600" dirty="0" smtClean="0">
                <a:hlinkClick r:id="rId9" action="ppaction://hlinksldjump"/>
              </a:rPr>
              <a:t> Life Science, Cells </a:t>
            </a:r>
            <a:endParaRPr lang="en-US" sz="1600" dirty="0" smtClean="0"/>
          </a:p>
          <a:p>
            <a:pPr>
              <a:buClr>
                <a:schemeClr val="accent1"/>
              </a:buClr>
            </a:pPr>
            <a:r>
              <a:rPr lang="en-US" sz="1600" dirty="0" smtClean="0">
                <a:hlinkClick r:id="rId10" action="ppaction://hlinksldjump"/>
              </a:rPr>
              <a:t>7</a:t>
            </a:r>
            <a:r>
              <a:rPr lang="en-US" sz="1600" baseline="30000" dirty="0" smtClean="0">
                <a:hlinkClick r:id="rId10" action="ppaction://hlinksldjump"/>
              </a:rPr>
              <a:t>th</a:t>
            </a:r>
            <a:r>
              <a:rPr lang="en-US" sz="1600" dirty="0" smtClean="0">
                <a:hlinkClick r:id="rId10" action="ppaction://hlinksldjump"/>
              </a:rPr>
              <a:t> </a:t>
            </a:r>
            <a:r>
              <a:rPr lang="en-US" sz="1600" dirty="0">
                <a:hlinkClick r:id="rId10" action="ppaction://hlinksldjump"/>
              </a:rPr>
              <a:t>and 8</a:t>
            </a:r>
            <a:r>
              <a:rPr lang="en-US" sz="1600" baseline="30000" dirty="0">
                <a:hlinkClick r:id="rId10" action="ppaction://hlinksldjump"/>
              </a:rPr>
              <a:t>th</a:t>
            </a:r>
            <a:r>
              <a:rPr lang="en-US" sz="1600" dirty="0">
                <a:hlinkClick r:id="rId10" action="ppaction://hlinksldjump"/>
              </a:rPr>
              <a:t> </a:t>
            </a:r>
            <a:r>
              <a:rPr lang="en-US" sz="1600" dirty="0" smtClean="0">
                <a:hlinkClick r:id="rId10" action="ppaction://hlinksldjump"/>
              </a:rPr>
              <a:t>STEM, Reverse Engineering</a:t>
            </a:r>
            <a:endParaRPr lang="en-US" sz="1600" dirty="0" smtClean="0"/>
          </a:p>
          <a:p>
            <a:pPr>
              <a:buClr>
                <a:schemeClr val="accent1"/>
              </a:buClr>
            </a:pPr>
            <a:r>
              <a:rPr lang="en-US" sz="1600" dirty="0" smtClean="0">
                <a:hlinkClick r:id="rId11" action="ppaction://hlinksldjump"/>
              </a:rPr>
              <a:t>9</a:t>
            </a:r>
            <a:r>
              <a:rPr lang="en-US" sz="1600" baseline="30000" dirty="0" smtClean="0">
                <a:hlinkClick r:id="rId11" action="ppaction://hlinksldjump"/>
              </a:rPr>
              <a:t>th</a:t>
            </a:r>
            <a:r>
              <a:rPr lang="en-US" sz="1600" dirty="0" smtClean="0">
                <a:hlinkClick r:id="rId11" action="ppaction://hlinksldjump"/>
              </a:rPr>
              <a:t> Bioethics, Henrietta Lacks</a:t>
            </a:r>
            <a:r>
              <a:rPr lang="en-US" sz="1600" dirty="0" smtClean="0"/>
              <a:t> </a:t>
            </a:r>
          </a:p>
          <a:p>
            <a:pPr>
              <a:buClr>
                <a:schemeClr val="accent1"/>
              </a:buClr>
            </a:pPr>
            <a:r>
              <a:rPr lang="en-US" sz="1600" dirty="0" smtClean="0">
                <a:hlinkClick r:id="rId12" action="ppaction://hlinksldjump"/>
              </a:rPr>
              <a:t>9</a:t>
            </a:r>
            <a:r>
              <a:rPr lang="en-US" sz="1600" baseline="30000" dirty="0" smtClean="0">
                <a:hlinkClick r:id="rId12" action="ppaction://hlinksldjump"/>
              </a:rPr>
              <a:t>th</a:t>
            </a:r>
            <a:r>
              <a:rPr lang="en-US" sz="1600" dirty="0" smtClean="0">
                <a:hlinkClick r:id="rId12" action="ppaction://hlinksldjump"/>
              </a:rPr>
              <a:t> Science</a:t>
            </a:r>
            <a:r>
              <a:rPr lang="en-US" sz="1600" dirty="0">
                <a:hlinkClick r:id="rId12" action="ppaction://hlinksldjump"/>
              </a:rPr>
              <a:t>, Life on Mars </a:t>
            </a:r>
            <a:r>
              <a:rPr lang="en-US" sz="1600" dirty="0" smtClean="0">
                <a:hlinkClick r:id="rId12" action="ppaction://hlinksldjump"/>
              </a:rPr>
              <a:t>PBL</a:t>
            </a:r>
            <a:endParaRPr lang="en-US" sz="1600" dirty="0" smtClean="0"/>
          </a:p>
          <a:p>
            <a:pPr>
              <a:buClr>
                <a:schemeClr val="accent1"/>
              </a:buClr>
            </a:pPr>
            <a:r>
              <a:rPr lang="en-US" sz="1600" dirty="0" smtClean="0">
                <a:hlinkClick r:id="rId13" action="ppaction://hlinksldjump"/>
              </a:rPr>
              <a:t>9</a:t>
            </a:r>
            <a:r>
              <a:rPr lang="en-US" sz="1600" baseline="30000" dirty="0" smtClean="0">
                <a:hlinkClick r:id="rId13" action="ppaction://hlinksldjump"/>
              </a:rPr>
              <a:t>th</a:t>
            </a:r>
            <a:r>
              <a:rPr lang="en-US" sz="1600" dirty="0" smtClean="0">
                <a:hlinkClick r:id="rId13" action="ppaction://hlinksldjump"/>
              </a:rPr>
              <a:t> Physics, Acceleration lab </a:t>
            </a:r>
            <a:endParaRPr lang="en-US" sz="1600" dirty="0" smtClean="0"/>
          </a:p>
          <a:p>
            <a:pPr>
              <a:buClr>
                <a:schemeClr val="accent1"/>
              </a:buClr>
            </a:pPr>
            <a:r>
              <a:rPr lang="en-US" sz="1600" dirty="0" smtClean="0">
                <a:hlinkClick r:id="rId14" action="ppaction://hlinksldjump"/>
              </a:rPr>
              <a:t>11</a:t>
            </a:r>
            <a:r>
              <a:rPr lang="en-US" sz="1600" baseline="30000" dirty="0" smtClean="0">
                <a:hlinkClick r:id="rId14" action="ppaction://hlinksldjump"/>
              </a:rPr>
              <a:t>th</a:t>
            </a:r>
            <a:r>
              <a:rPr lang="en-US" sz="1600" dirty="0" smtClean="0">
                <a:hlinkClick r:id="rId14" action="ppaction://hlinksldjump"/>
              </a:rPr>
              <a:t> Physics, Bias in science</a:t>
            </a:r>
            <a:endParaRPr lang="en-US" sz="1600" dirty="0"/>
          </a:p>
          <a:p>
            <a:pPr>
              <a:buClr>
                <a:schemeClr val="accent1"/>
              </a:buClr>
            </a:pPr>
            <a:r>
              <a:rPr lang="en-US" sz="1600" dirty="0">
                <a:hlinkClick r:id="rId15" action="ppaction://hlinksldjump"/>
              </a:rPr>
              <a:t>11-12</a:t>
            </a:r>
            <a:r>
              <a:rPr lang="en-US" sz="1600" baseline="30000" dirty="0">
                <a:hlinkClick r:id="rId15" action="ppaction://hlinksldjump"/>
              </a:rPr>
              <a:t>th</a:t>
            </a:r>
            <a:r>
              <a:rPr lang="en-US" sz="1600" dirty="0">
                <a:hlinkClick r:id="rId15" action="ppaction://hlinksldjump"/>
              </a:rPr>
              <a:t> Geology, </a:t>
            </a:r>
            <a:r>
              <a:rPr lang="en-US" sz="1600" dirty="0" smtClean="0">
                <a:hlinkClick r:id="rId15" action="ppaction://hlinksldjump"/>
              </a:rPr>
              <a:t>Water systems</a:t>
            </a:r>
            <a:r>
              <a:rPr lang="en-US" sz="1600" dirty="0" smtClean="0"/>
              <a:t> </a:t>
            </a:r>
            <a:endParaRPr lang="en-US" sz="1600" dirty="0"/>
          </a:p>
          <a:p>
            <a:pPr>
              <a:buClr>
                <a:schemeClr val="accent1"/>
              </a:buClr>
            </a:pPr>
            <a:r>
              <a:rPr lang="en-US" sz="1600" dirty="0">
                <a:hlinkClick r:id="rId16" action="ppaction://hlinksldjump"/>
              </a:rPr>
              <a:t>11-12</a:t>
            </a:r>
            <a:r>
              <a:rPr lang="en-US" sz="1600" baseline="30000" dirty="0">
                <a:hlinkClick r:id="rId16" action="ppaction://hlinksldjump"/>
              </a:rPr>
              <a:t>th</a:t>
            </a:r>
            <a:r>
              <a:rPr lang="en-US" sz="1600" dirty="0">
                <a:hlinkClick r:id="rId16" action="ppaction://hlinksldjump"/>
              </a:rPr>
              <a:t> Geology, </a:t>
            </a:r>
            <a:r>
              <a:rPr lang="en-US" sz="1600" dirty="0" smtClean="0">
                <a:hlinkClick r:id="rId16" action="ppaction://hlinksldjump"/>
              </a:rPr>
              <a:t>Weathering and erosion</a:t>
            </a:r>
            <a:endParaRPr lang="en-US" sz="1600" dirty="0" smtClean="0"/>
          </a:p>
          <a:p>
            <a:pPr>
              <a:buClr>
                <a:schemeClr val="accent1"/>
              </a:buClr>
            </a:pPr>
            <a:r>
              <a:rPr lang="en-US" sz="1600" dirty="0" smtClean="0">
                <a:solidFill>
                  <a:prstClr val="black"/>
                </a:solidFill>
                <a:hlinkClick r:id="rId17" action="ppaction://hlinksldjump"/>
              </a:rPr>
              <a:t>High </a:t>
            </a:r>
            <a:r>
              <a:rPr lang="en-US" sz="1600" dirty="0">
                <a:solidFill>
                  <a:prstClr val="black"/>
                </a:solidFill>
                <a:hlinkClick r:id="rId17" action="ppaction://hlinksldjump"/>
              </a:rPr>
              <a:t>School Physics, Current and </a:t>
            </a:r>
            <a:r>
              <a:rPr lang="en-US" sz="1600" dirty="0" smtClean="0">
                <a:solidFill>
                  <a:prstClr val="black"/>
                </a:solidFill>
                <a:hlinkClick r:id="rId17" action="ppaction://hlinksldjump"/>
              </a:rPr>
              <a:t>Magnetism </a:t>
            </a:r>
            <a:endParaRPr lang="en-US" sz="1600" dirty="0">
              <a:solidFill>
                <a:prstClr val="black"/>
              </a:solidFill>
            </a:endParaRPr>
          </a:p>
          <a:p>
            <a:pPr marL="609585" lvl="1" indent="0">
              <a:spcBef>
                <a:spcPts val="0"/>
              </a:spcBef>
              <a:buSzPts val="2250"/>
              <a:buNone/>
            </a:pPr>
            <a:endParaRPr lang="en-US" sz="2133" dirty="0" smtClean="0"/>
          </a:p>
          <a:p>
            <a:pPr marL="0" indent="0">
              <a:spcBef>
                <a:spcPts val="0"/>
              </a:spcBef>
              <a:buSzPts val="2250"/>
              <a:buNone/>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lang="en-US" sz="2400" dirty="0" smtClean="0"/>
          </a:p>
          <a:p>
            <a:pPr marL="571500" indent="-571500">
              <a:spcBef>
                <a:spcPts val="0"/>
              </a:spcBef>
              <a:buSzPts val="2250"/>
              <a:buFont typeface="Wingdings" panose="05000000000000000000" pitchFamily="2" charset="2"/>
              <a:buChar char="§"/>
            </a:pPr>
            <a:endParaRPr sz="2400" dirty="0"/>
          </a:p>
        </p:txBody>
      </p:sp>
      <p:sp>
        <p:nvSpPr>
          <p:cNvPr id="4" name="Google Shape;420;p52"/>
          <p:cNvSpPr txBox="1">
            <a:spLocks/>
          </p:cNvSpPr>
          <p:nvPr/>
        </p:nvSpPr>
        <p:spPr>
          <a:xfrm>
            <a:off x="5608320" y="1760717"/>
            <a:ext cx="6167940" cy="1503199"/>
          </a:xfrm>
          <a:prstGeom prst="rect">
            <a:avLst/>
          </a:prstGeom>
          <a:noFill/>
          <a:ln>
            <a:noFill/>
          </a:ln>
        </p:spPr>
        <p:txBody>
          <a:bodyPr spcFirstLastPara="1" vert="horz" wrap="square" lIns="121900" tIns="60933" rIns="121900" bIns="60933" rtlCol="0" anchor="t" anchorCtr="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
                <a:schemeClr val="tx2"/>
              </a:buClr>
              <a:buSzTx/>
              <a:buFont typeface="Arial"/>
              <a:buChar char="•"/>
              <a:tabLst/>
              <a:defRPr/>
            </a:pPr>
            <a:r>
              <a:rPr kumimoji="0" lang="en-US" sz="1600" b="0" i="0" u="none" strike="noStrike" kern="1200" cap="none" spc="0" normalizeH="0" baseline="0" noProof="0" dirty="0" smtClean="0">
                <a:ln>
                  <a:noFill/>
                </a:ln>
                <a:solidFill>
                  <a:srgbClr val="000000"/>
                </a:solidFill>
                <a:effectLst/>
                <a:uLnTx/>
                <a:uFillTx/>
                <a:latin typeface="Rockwell"/>
                <a:hlinkClick r:id="rId18" action="ppaction://hlinksldjump"/>
              </a:rPr>
              <a:t>AP Psychology, </a:t>
            </a:r>
            <a:r>
              <a:rPr lang="en-US" sz="1600" noProof="0" dirty="0">
                <a:solidFill>
                  <a:srgbClr val="000000"/>
                </a:solidFill>
                <a:latin typeface="Rockwell"/>
                <a:hlinkClick r:id="rId18" action="ppaction://hlinksldjump"/>
              </a:rPr>
              <a:t>I</a:t>
            </a:r>
            <a:r>
              <a:rPr lang="en-US" sz="1600" dirty="0" err="1" smtClean="0">
                <a:solidFill>
                  <a:srgbClr val="000000"/>
                </a:solidFill>
                <a:latin typeface="Rockwell"/>
                <a:hlinkClick r:id="rId18" action="ppaction://hlinksldjump"/>
              </a:rPr>
              <a:t>ntroduction</a:t>
            </a:r>
            <a:r>
              <a:rPr lang="en-US" sz="1600" dirty="0" smtClean="0">
                <a:solidFill>
                  <a:srgbClr val="000000"/>
                </a:solidFill>
                <a:latin typeface="Rockwell"/>
                <a:hlinkClick r:id="rId18" action="ppaction://hlinksldjump"/>
              </a:rPr>
              <a:t> to the year</a:t>
            </a:r>
            <a:endParaRPr kumimoji="0" lang="en-US" sz="1600" b="0" i="0" u="none" strike="noStrike" kern="1200" cap="none" spc="0" normalizeH="0" baseline="0" noProof="0" dirty="0" smtClean="0">
              <a:ln>
                <a:noFill/>
              </a:ln>
              <a:solidFill>
                <a:srgbClr val="000000"/>
              </a:solidFill>
              <a:effectLst/>
              <a:uLnTx/>
              <a:uFillTx/>
              <a:latin typeface="Rockwell"/>
            </a:endParaRPr>
          </a:p>
          <a:p>
            <a:pPr marL="171450" marR="0" lvl="0" indent="-171450" algn="l" defTabSz="685800" rtl="0" eaLnBrk="1" fontAlgn="auto" latinLnBrk="0" hangingPunct="1">
              <a:lnSpc>
                <a:spcPct val="90000"/>
              </a:lnSpc>
              <a:spcBef>
                <a:spcPts val="750"/>
              </a:spcBef>
              <a:spcAft>
                <a:spcPts val="0"/>
              </a:spcAft>
              <a:buClr>
                <a:schemeClr val="tx2"/>
              </a:buClr>
              <a:buSzTx/>
              <a:buFont typeface="Arial"/>
              <a:buChar char="•"/>
              <a:tabLst/>
              <a:defRPr/>
            </a:pPr>
            <a:r>
              <a:rPr kumimoji="0" lang="en-US" sz="1600" b="0" i="0" u="none" strike="noStrike" kern="1200" cap="none" spc="0" normalizeH="0" baseline="0" noProof="0" dirty="0" smtClean="0">
                <a:ln>
                  <a:noFill/>
                </a:ln>
                <a:solidFill>
                  <a:srgbClr val="000000"/>
                </a:solidFill>
                <a:effectLst/>
                <a:uLnTx/>
                <a:uFillTx/>
                <a:latin typeface="Rockwell"/>
                <a:hlinkClick r:id="rId19" action="ppaction://hlinksldjump"/>
              </a:rPr>
              <a:t>AP Psychology, Social psych</a:t>
            </a:r>
            <a:r>
              <a:rPr lang="en-US" sz="1600" dirty="0" smtClean="0">
                <a:solidFill>
                  <a:srgbClr val="000000"/>
                </a:solidFill>
                <a:latin typeface="Rockwell"/>
                <a:hlinkClick r:id="rId19" action="ppaction://hlinksldjump"/>
              </a:rPr>
              <a:t>ology</a:t>
            </a:r>
            <a:endParaRPr lang="en-US" sz="1600" dirty="0" smtClean="0">
              <a:solidFill>
                <a:srgbClr val="000000"/>
              </a:solidFill>
              <a:latin typeface="Rockwell"/>
            </a:endParaRPr>
          </a:p>
          <a:p>
            <a:pPr>
              <a:buClr>
                <a:schemeClr val="tx2"/>
              </a:buClr>
              <a:defRPr/>
            </a:pPr>
            <a:r>
              <a:rPr lang="en-US" sz="1600" dirty="0" smtClean="0">
                <a:solidFill>
                  <a:srgbClr val="000000"/>
                </a:solidFill>
                <a:hlinkClick r:id="rId20" action="ppaction://hlinksldjump"/>
              </a:rPr>
              <a:t>College Biology, Sickle Cell Disease</a:t>
            </a:r>
            <a:endParaRPr kumimoji="0" lang="en-US" sz="1600" b="0" i="0" u="none" strike="noStrike" kern="1200" cap="none" spc="0" normalizeH="0" baseline="0" noProof="0" dirty="0" smtClean="0">
              <a:ln>
                <a:noFill/>
              </a:ln>
              <a:solidFill>
                <a:srgbClr val="000000"/>
              </a:solidFill>
              <a:effectLst/>
              <a:uLnTx/>
              <a:uFillTx/>
              <a:latin typeface="Rockwell"/>
            </a:endParaRPr>
          </a:p>
          <a:p>
            <a:pPr marL="171450" marR="0" lvl="0" indent="-171450" algn="l" defTabSz="685800" rtl="0" eaLnBrk="1" fontAlgn="auto" latinLnBrk="0" hangingPunct="1">
              <a:lnSpc>
                <a:spcPct val="90000"/>
              </a:lnSpc>
              <a:spcBef>
                <a:spcPts val="750"/>
              </a:spcBef>
              <a:spcAft>
                <a:spcPts val="0"/>
              </a:spcAft>
              <a:buClr>
                <a:schemeClr val="tx2"/>
              </a:buClr>
              <a:buSzTx/>
              <a:buFont typeface="Arial"/>
              <a:buChar char="•"/>
              <a:tabLst/>
              <a:defRPr/>
            </a:pPr>
            <a:r>
              <a:rPr kumimoji="0" lang="en-US" sz="1600" b="0" i="0" u="none" strike="noStrike" kern="1200" cap="none" spc="0" normalizeH="0" baseline="0" noProof="0" dirty="0" smtClean="0">
                <a:ln>
                  <a:noFill/>
                </a:ln>
                <a:solidFill>
                  <a:srgbClr val="000000"/>
                </a:solidFill>
                <a:effectLst/>
                <a:uLnTx/>
                <a:uFillTx/>
                <a:latin typeface="Rockwell"/>
                <a:hlinkClick r:id="rId21" action="ppaction://hlinksldjump"/>
              </a:rPr>
              <a:t>College Molecular Biology, </a:t>
            </a:r>
            <a:r>
              <a:rPr lang="en-US" sz="1600" noProof="0" dirty="0" smtClean="0">
                <a:solidFill>
                  <a:srgbClr val="000000"/>
                </a:solidFill>
                <a:latin typeface="Rockwell"/>
                <a:hlinkClick r:id="rId21" action="ppaction://hlinksldjump"/>
              </a:rPr>
              <a:t>Homework</a:t>
            </a:r>
            <a:endParaRPr kumimoji="0" lang="en-US" sz="1600" b="0" i="0" u="none" strike="noStrike" kern="1200" cap="none" spc="0" normalizeH="0" baseline="0" noProof="0" dirty="0" smtClean="0">
              <a:ln>
                <a:noFill/>
              </a:ln>
              <a:solidFill>
                <a:srgbClr val="000000"/>
              </a:solidFill>
              <a:effectLst/>
              <a:uLnTx/>
              <a:uFillTx/>
              <a:latin typeface="Rockwell"/>
            </a:endParaRPr>
          </a:p>
          <a:p>
            <a:pPr marL="171450" marR="0" lvl="0" indent="-171450" algn="l" defTabSz="685800" rtl="0" eaLnBrk="1" fontAlgn="auto" latinLnBrk="0" hangingPunct="1">
              <a:lnSpc>
                <a:spcPct val="90000"/>
              </a:lnSpc>
              <a:spcBef>
                <a:spcPts val="750"/>
              </a:spcBef>
              <a:spcAft>
                <a:spcPts val="0"/>
              </a:spcAft>
              <a:buClr>
                <a:schemeClr val="tx2"/>
              </a:buClr>
              <a:buSzTx/>
              <a:buFont typeface="Arial"/>
              <a:buChar char="•"/>
              <a:tabLst/>
              <a:defRPr/>
            </a:pPr>
            <a:r>
              <a:rPr kumimoji="0" lang="en-US" sz="1600" b="0" i="0" u="none" strike="noStrike" kern="1200" cap="none" spc="0" normalizeH="0" baseline="0" noProof="0" dirty="0" smtClean="0">
                <a:ln>
                  <a:noFill/>
                </a:ln>
                <a:solidFill>
                  <a:srgbClr val="000000"/>
                </a:solidFill>
                <a:effectLst/>
                <a:uLnTx/>
                <a:uFillTx/>
                <a:latin typeface="Rockwell"/>
                <a:hlinkClick r:id="rId22" action="ppaction://hlinksldjump"/>
              </a:rPr>
              <a:t>College Biology, </a:t>
            </a:r>
            <a:r>
              <a:rPr lang="en-US" sz="1600" dirty="0" smtClean="0">
                <a:solidFill>
                  <a:srgbClr val="000000"/>
                </a:solidFill>
                <a:latin typeface="Rockwell"/>
                <a:hlinkClick r:id="rId22" action="ppaction://hlinksldjump"/>
              </a:rPr>
              <a:t>Exam </a:t>
            </a:r>
            <a:endParaRPr kumimoji="0" lang="en-US" sz="1600" b="0" i="0" u="none" strike="noStrike" kern="1200" cap="none" spc="0" normalizeH="0" baseline="0" noProof="0" dirty="0" smtClean="0">
              <a:ln>
                <a:noFill/>
              </a:ln>
              <a:solidFill>
                <a:srgbClr val="000000"/>
              </a:solidFill>
              <a:effectLst/>
              <a:uLnTx/>
              <a:uFillTx/>
              <a:latin typeface="Rockwell"/>
            </a:endParaRPr>
          </a:p>
          <a:p>
            <a:pPr marL="0" marR="0" lvl="0" indent="0" algn="l" defTabSz="685800" rtl="0" eaLnBrk="1" fontAlgn="auto" latinLnBrk="0" hangingPunct="1">
              <a:lnSpc>
                <a:spcPct val="90000"/>
              </a:lnSpc>
              <a:spcBef>
                <a:spcPts val="0"/>
              </a:spcBef>
              <a:spcAft>
                <a:spcPts val="0"/>
              </a:spcAft>
              <a:buClrTx/>
              <a:buSzPts val="2250"/>
              <a:buFont typeface="Arial"/>
              <a:buNone/>
              <a:tabLst/>
              <a:defRPr/>
            </a:pPr>
            <a:endParaRPr kumimoji="0" lang="en-US" sz="2400" b="0" i="0" u="none" strike="noStrike" kern="1200" cap="none" spc="0" normalizeH="0" baseline="0" noProof="0" dirty="0" smtClean="0">
              <a:ln>
                <a:noFill/>
              </a:ln>
              <a:solidFill>
                <a:srgbClr val="000000"/>
              </a:solidFill>
              <a:effectLst/>
              <a:uLnTx/>
              <a:uFillTx/>
              <a:latin typeface="Rockwell"/>
              <a:cs typeface="+mn-cs"/>
            </a:endParaRPr>
          </a:p>
          <a:p>
            <a:pPr marL="571500" marR="0" lvl="0" indent="-571500" algn="l" defTabSz="685800" rtl="0" eaLnBrk="1" fontAlgn="auto" latinLnBrk="0" hangingPunct="1">
              <a:lnSpc>
                <a:spcPct val="90000"/>
              </a:lnSpc>
              <a:spcBef>
                <a:spcPts val="0"/>
              </a:spcBef>
              <a:spcAft>
                <a:spcPts val="0"/>
              </a:spcAft>
              <a:buClrTx/>
              <a:buSzPts val="2250"/>
              <a:buFont typeface="Wingdings" panose="05000000000000000000" pitchFamily="2" charset="2"/>
              <a:buChar char="§"/>
              <a:tabLst/>
              <a:defRPr/>
            </a:pPr>
            <a:endParaRPr kumimoji="0" lang="en-US" sz="2400" b="0" i="0" u="none" strike="noStrike" kern="1200" cap="none" spc="0" normalizeH="0" baseline="0" noProof="0" dirty="0" smtClean="0">
              <a:ln>
                <a:noFill/>
              </a:ln>
              <a:solidFill>
                <a:srgbClr val="000000"/>
              </a:solidFill>
              <a:effectLst/>
              <a:uLnTx/>
              <a:uFillTx/>
              <a:latin typeface="Rockwell"/>
              <a:cs typeface="+mn-cs"/>
            </a:endParaRPr>
          </a:p>
          <a:p>
            <a:pPr marL="571500" marR="0" lvl="0" indent="-571500" algn="l" defTabSz="685800" rtl="0" eaLnBrk="1" fontAlgn="auto" latinLnBrk="0" hangingPunct="1">
              <a:lnSpc>
                <a:spcPct val="90000"/>
              </a:lnSpc>
              <a:spcBef>
                <a:spcPts val="0"/>
              </a:spcBef>
              <a:spcAft>
                <a:spcPts val="0"/>
              </a:spcAft>
              <a:buClrTx/>
              <a:buSzPts val="2250"/>
              <a:buFont typeface="Wingdings" panose="05000000000000000000" pitchFamily="2" charset="2"/>
              <a:buChar char="§"/>
              <a:tabLst/>
              <a:defRPr/>
            </a:pPr>
            <a:endParaRPr kumimoji="0" lang="en-US" sz="2400" b="0" i="0" u="none" strike="noStrike" kern="1200" cap="none" spc="0" normalizeH="0" baseline="0" noProof="0" dirty="0" smtClean="0">
              <a:ln>
                <a:noFill/>
              </a:ln>
              <a:solidFill>
                <a:srgbClr val="000000"/>
              </a:solidFill>
              <a:effectLst/>
              <a:uLnTx/>
              <a:uFillTx/>
              <a:latin typeface="Rockwell"/>
              <a:cs typeface="+mn-cs"/>
            </a:endParaRPr>
          </a:p>
          <a:p>
            <a:pPr marL="571500" marR="0" lvl="0" indent="-571500" algn="l" defTabSz="685800" rtl="0" eaLnBrk="1" fontAlgn="auto" latinLnBrk="0" hangingPunct="1">
              <a:lnSpc>
                <a:spcPct val="90000"/>
              </a:lnSpc>
              <a:spcBef>
                <a:spcPts val="0"/>
              </a:spcBef>
              <a:spcAft>
                <a:spcPts val="0"/>
              </a:spcAft>
              <a:buClrTx/>
              <a:buSzPts val="2250"/>
              <a:buFont typeface="Wingdings" panose="05000000000000000000" pitchFamily="2" charset="2"/>
              <a:buChar char="§"/>
              <a:tabLst/>
              <a:defRPr/>
            </a:pPr>
            <a:endParaRPr kumimoji="0" lang="en-US" sz="2400" b="0" i="0" u="none" strike="noStrike" kern="1200" cap="none" spc="0" normalizeH="0" baseline="0" noProof="0" dirty="0" smtClean="0">
              <a:ln>
                <a:noFill/>
              </a:ln>
              <a:solidFill>
                <a:srgbClr val="000000"/>
              </a:solidFill>
              <a:effectLst/>
              <a:uLnTx/>
              <a:uFillTx/>
              <a:latin typeface="Rockwell"/>
              <a:cs typeface="+mn-cs"/>
            </a:endParaRPr>
          </a:p>
          <a:p>
            <a:pPr marL="571500" marR="0" lvl="0" indent="-571500" algn="l" defTabSz="685800" rtl="0" eaLnBrk="1" fontAlgn="auto" latinLnBrk="0" hangingPunct="1">
              <a:lnSpc>
                <a:spcPct val="90000"/>
              </a:lnSpc>
              <a:spcBef>
                <a:spcPts val="0"/>
              </a:spcBef>
              <a:spcAft>
                <a:spcPts val="0"/>
              </a:spcAft>
              <a:buClrTx/>
              <a:buSzPts val="2250"/>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Rockwell"/>
              <a:cs typeface="+mn-cs"/>
            </a:endParaRPr>
          </a:p>
        </p:txBody>
      </p:sp>
      <p:sp>
        <p:nvSpPr>
          <p:cNvPr id="5" name="Google Shape;420;p52"/>
          <p:cNvSpPr txBox="1">
            <a:spLocks/>
          </p:cNvSpPr>
          <p:nvPr/>
        </p:nvSpPr>
        <p:spPr>
          <a:xfrm>
            <a:off x="5608320" y="3514354"/>
            <a:ext cx="3586480" cy="375921"/>
          </a:xfrm>
          <a:prstGeom prst="rect">
            <a:avLst/>
          </a:prstGeom>
          <a:noFill/>
          <a:ln>
            <a:noFill/>
          </a:ln>
        </p:spPr>
        <p:txBody>
          <a:bodyPr spcFirstLastPara="1" vert="horz" wrap="square" lIns="121900" tIns="60933" rIns="121900" bIns="60933" rtlCol="0" anchor="t" anchorCtr="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Pts val="2250"/>
              <a:buFont typeface="Arial"/>
              <a:buNone/>
              <a:tabLst/>
              <a:defRPr/>
            </a:pPr>
            <a:r>
              <a:rPr lang="en-US" sz="2400" dirty="0" smtClean="0">
                <a:solidFill>
                  <a:srgbClr val="000000"/>
                </a:solidFill>
                <a:latin typeface="Rockwell"/>
                <a:hlinkClick r:id="rId23" action="ppaction://hlinksldjump"/>
              </a:rPr>
              <a:t>Other </a:t>
            </a:r>
            <a:r>
              <a:rPr lang="en-US" sz="2400" dirty="0" err="1" smtClean="0">
                <a:solidFill>
                  <a:srgbClr val="000000"/>
                </a:solidFill>
                <a:latin typeface="Rockwell"/>
                <a:hlinkClick r:id="rId23" action="ppaction://hlinksldjump"/>
              </a:rPr>
              <a:t>QFocus</a:t>
            </a:r>
            <a:r>
              <a:rPr lang="en-US" sz="2400" dirty="0" smtClean="0">
                <a:solidFill>
                  <a:srgbClr val="000000"/>
                </a:solidFill>
                <a:latin typeface="Rockwell"/>
                <a:hlinkClick r:id="rId23" action="ppaction://hlinksldjump"/>
              </a:rPr>
              <a:t> Ideas</a:t>
            </a:r>
            <a:endParaRPr lang="en-US" sz="2400" dirty="0" smtClean="0">
              <a:solidFill>
                <a:srgbClr val="000000"/>
              </a:solidFill>
              <a:latin typeface="Rockwell"/>
            </a:endParaRPr>
          </a:p>
          <a:p>
            <a:pPr marL="0" marR="0" lvl="0" indent="0" algn="l" defTabSz="685800" rtl="0" eaLnBrk="1" fontAlgn="auto" latinLnBrk="0" hangingPunct="1">
              <a:lnSpc>
                <a:spcPct val="90000"/>
              </a:lnSpc>
              <a:spcBef>
                <a:spcPts val="0"/>
              </a:spcBef>
              <a:spcAft>
                <a:spcPts val="0"/>
              </a:spcAft>
              <a:buClrTx/>
              <a:buSzPts val="2250"/>
              <a:buNone/>
              <a:tabLst/>
              <a:defRPr/>
            </a:pPr>
            <a:endParaRPr kumimoji="0" lang="en-US" sz="2400" b="0" i="0" u="none" strike="noStrike" kern="1200" cap="none" spc="0" normalizeH="0" baseline="0" noProof="0" dirty="0" smtClean="0">
              <a:ln>
                <a:noFill/>
              </a:ln>
              <a:solidFill>
                <a:srgbClr val="000000"/>
              </a:solidFill>
              <a:effectLst/>
              <a:uLnTx/>
              <a:uFillTx/>
              <a:latin typeface="Rockwell"/>
            </a:endParaRPr>
          </a:p>
          <a:p>
            <a:pPr marL="571500" marR="0" lvl="0" indent="-571500" algn="l" defTabSz="685800" rtl="0" eaLnBrk="1" fontAlgn="auto" latinLnBrk="0" hangingPunct="1">
              <a:lnSpc>
                <a:spcPct val="90000"/>
              </a:lnSpc>
              <a:spcBef>
                <a:spcPts val="0"/>
              </a:spcBef>
              <a:spcAft>
                <a:spcPts val="0"/>
              </a:spcAft>
              <a:buClrTx/>
              <a:buSzPts val="2250"/>
              <a:buFont typeface="Wingdings" panose="05000000000000000000" pitchFamily="2" charset="2"/>
              <a:buChar char="§"/>
              <a:tabLst/>
              <a:defRPr/>
            </a:pPr>
            <a:endParaRPr kumimoji="0" lang="en-US" sz="2400" b="0" i="0" u="none" strike="noStrike" kern="1200" cap="none" spc="0" normalizeH="0" baseline="0" noProof="0" dirty="0" smtClean="0">
              <a:ln>
                <a:noFill/>
              </a:ln>
              <a:solidFill>
                <a:srgbClr val="000000"/>
              </a:solidFill>
              <a:effectLst/>
              <a:uLnTx/>
              <a:uFillTx/>
              <a:latin typeface="Rockwell"/>
              <a:cs typeface="+mn-cs"/>
            </a:endParaRPr>
          </a:p>
          <a:p>
            <a:pPr marL="571500" marR="0" lvl="0" indent="-571500" algn="l" defTabSz="685800" rtl="0" eaLnBrk="1" fontAlgn="auto" latinLnBrk="0" hangingPunct="1">
              <a:lnSpc>
                <a:spcPct val="90000"/>
              </a:lnSpc>
              <a:spcBef>
                <a:spcPts val="0"/>
              </a:spcBef>
              <a:spcAft>
                <a:spcPts val="0"/>
              </a:spcAft>
              <a:buClrTx/>
              <a:buSzPts val="2250"/>
              <a:buFont typeface="Wingdings" panose="05000000000000000000" pitchFamily="2" charset="2"/>
              <a:buChar char="§"/>
              <a:tabLst/>
              <a:defRPr/>
            </a:pPr>
            <a:endParaRPr kumimoji="0" lang="en-US" sz="2400" b="0" i="0" u="none" strike="noStrike" kern="1200" cap="none" spc="0" normalizeH="0" baseline="0" noProof="0" dirty="0" smtClean="0">
              <a:ln>
                <a:noFill/>
              </a:ln>
              <a:solidFill>
                <a:srgbClr val="000000"/>
              </a:solidFill>
              <a:effectLst/>
              <a:uLnTx/>
              <a:uFillTx/>
              <a:latin typeface="Rockwell"/>
              <a:cs typeface="+mn-cs"/>
            </a:endParaRPr>
          </a:p>
          <a:p>
            <a:pPr marL="571500" marR="0" lvl="0" indent="-571500" algn="l" defTabSz="685800" rtl="0" eaLnBrk="1" fontAlgn="auto" latinLnBrk="0" hangingPunct="1">
              <a:lnSpc>
                <a:spcPct val="90000"/>
              </a:lnSpc>
              <a:spcBef>
                <a:spcPts val="0"/>
              </a:spcBef>
              <a:spcAft>
                <a:spcPts val="0"/>
              </a:spcAft>
              <a:buClrTx/>
              <a:buSzPts val="2250"/>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Rockwell"/>
              <a:cs typeface="+mn-cs"/>
            </a:endParaRPr>
          </a:p>
        </p:txBody>
      </p:sp>
    </p:spTree>
    <p:extLst>
      <p:ext uri="{BB962C8B-B14F-4D97-AF65-F5344CB8AC3E}">
        <p14:creationId xmlns:p14="http://schemas.microsoft.com/office/powerpoint/2010/main" val="3132531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27" y="179840"/>
            <a:ext cx="11266715" cy="1325563"/>
          </a:xfrm>
        </p:spPr>
        <p:txBody>
          <a:bodyPr>
            <a:normAutofit/>
          </a:bodyPr>
          <a:lstStyle/>
          <a:p>
            <a:r>
              <a:rPr lang="en-US" sz="4400" dirty="0" smtClean="0"/>
              <a:t>…And many, many more student questions</a:t>
            </a:r>
            <a:endParaRPr lang="en-US" sz="4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37" t="4951" r="16137" b="4254"/>
          <a:stretch/>
        </p:blipFill>
        <p:spPr>
          <a:xfrm>
            <a:off x="635727" y="1326635"/>
            <a:ext cx="3056708" cy="529188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492" t="8634" r="18677" b="2349"/>
          <a:stretch/>
        </p:blipFill>
        <p:spPr>
          <a:xfrm>
            <a:off x="4597205" y="1326634"/>
            <a:ext cx="2883458" cy="536154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661" t="10921" r="17662" b="3365"/>
          <a:stretch/>
        </p:blipFill>
        <p:spPr>
          <a:xfrm>
            <a:off x="8264434" y="1286933"/>
            <a:ext cx="3056708" cy="5401251"/>
          </a:xfrm>
          <a:prstGeom prst="rect">
            <a:avLst/>
          </a:prstGeom>
        </p:spPr>
      </p:pic>
    </p:spTree>
    <p:extLst>
      <p:ext uri="{BB962C8B-B14F-4D97-AF65-F5344CB8AC3E}">
        <p14:creationId xmlns:p14="http://schemas.microsoft.com/office/powerpoint/2010/main" val="396917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59692"/>
            <a:ext cx="10515600" cy="1325563"/>
          </a:xfrm>
        </p:spPr>
        <p:txBody>
          <a:bodyPr>
            <a:normAutofit/>
          </a:bodyPr>
          <a:lstStyle/>
          <a:p>
            <a:r>
              <a:rPr lang="en-US" sz="4400" dirty="0" smtClean="0"/>
              <a:t>Prioritization</a:t>
            </a:r>
            <a:endParaRPr lang="en-US" sz="4400" dirty="0"/>
          </a:p>
        </p:txBody>
      </p:sp>
      <p:sp>
        <p:nvSpPr>
          <p:cNvPr id="4" name="TextBox 3"/>
          <p:cNvSpPr txBox="1"/>
          <p:nvPr/>
        </p:nvSpPr>
        <p:spPr>
          <a:xfrm>
            <a:off x="723900" y="1254018"/>
            <a:ext cx="11268808" cy="1631216"/>
          </a:xfrm>
          <a:prstGeom prst="rect">
            <a:avLst/>
          </a:prstGeom>
          <a:noFill/>
        </p:spPr>
        <p:txBody>
          <a:bodyPr wrap="square" rtlCol="0">
            <a:spAutoFit/>
          </a:bodyPr>
          <a:lstStyle/>
          <a:p>
            <a:r>
              <a:rPr lang="en-US" sz="2800" dirty="0" smtClean="0"/>
              <a:t>Instructions:</a:t>
            </a:r>
          </a:p>
          <a:p>
            <a:r>
              <a:rPr lang="en-US" sz="2400" dirty="0" smtClean="0"/>
              <a:t>“</a:t>
            </a:r>
            <a:r>
              <a:rPr lang="en-US" sz="2400" dirty="0"/>
              <a:t>Star your 2 most important questions from your list that could be investigated in the classroom</a:t>
            </a:r>
            <a:r>
              <a:rPr lang="en-US" sz="2400" dirty="0" smtClean="0"/>
              <a:t>.”</a:t>
            </a:r>
          </a:p>
          <a:p>
            <a:endParaRPr lang="en-US" sz="2400" dirty="0"/>
          </a:p>
        </p:txBody>
      </p:sp>
      <p:sp>
        <p:nvSpPr>
          <p:cNvPr id="5" name="TextBox 4"/>
          <p:cNvSpPr txBox="1"/>
          <p:nvPr/>
        </p:nvSpPr>
        <p:spPr>
          <a:xfrm>
            <a:off x="541020" y="2285474"/>
            <a:ext cx="5896709" cy="3477875"/>
          </a:xfrm>
          <a:prstGeom prst="rect">
            <a:avLst/>
          </a:prstGeom>
          <a:noFill/>
        </p:spPr>
        <p:txBody>
          <a:bodyPr wrap="square" rtlCol="0">
            <a:spAutoFit/>
          </a:bodyPr>
          <a:lstStyle/>
          <a:p>
            <a:endParaRPr lang="en-US" sz="2400" dirty="0"/>
          </a:p>
          <a:p>
            <a:r>
              <a:rPr lang="en-US" sz="2800" dirty="0" smtClean="0"/>
              <a:t>A few groups’ priority questions:</a:t>
            </a:r>
          </a:p>
          <a:p>
            <a:pPr marL="342900" indent="-342900">
              <a:buClr>
                <a:schemeClr val="tx2"/>
              </a:buClr>
              <a:buFont typeface="Wingdings" panose="05000000000000000000" pitchFamily="2" charset="2"/>
              <a:buChar char="§"/>
            </a:pPr>
            <a:r>
              <a:rPr lang="en-US" sz="2400" dirty="0" smtClean="0"/>
              <a:t>How many legs do isopods have?</a:t>
            </a:r>
          </a:p>
          <a:p>
            <a:pPr marL="342900" indent="-342900">
              <a:buClr>
                <a:schemeClr val="tx2"/>
              </a:buClr>
              <a:buFont typeface="Wingdings" panose="05000000000000000000" pitchFamily="2" charset="2"/>
              <a:buChar char="§"/>
            </a:pPr>
            <a:r>
              <a:rPr lang="en-US" sz="2400" dirty="0" smtClean="0"/>
              <a:t>Do isopods have eyes?</a:t>
            </a:r>
          </a:p>
          <a:p>
            <a:endParaRPr lang="en-US" sz="2400" dirty="0"/>
          </a:p>
          <a:p>
            <a:pPr marL="342900" indent="-342900">
              <a:buClr>
                <a:schemeClr val="tx2"/>
              </a:buClr>
              <a:buFont typeface="Wingdings" panose="05000000000000000000" pitchFamily="2" charset="2"/>
              <a:buChar char="§"/>
            </a:pPr>
            <a:r>
              <a:rPr lang="en-US" sz="2400" dirty="0" smtClean="0"/>
              <a:t>How do you know if isopods are males or females?</a:t>
            </a:r>
          </a:p>
          <a:p>
            <a:pPr marL="342900" indent="-342900">
              <a:buClr>
                <a:schemeClr val="tx2"/>
              </a:buClr>
              <a:buFont typeface="Wingdings" panose="05000000000000000000" pitchFamily="2" charset="2"/>
              <a:buChar char="§"/>
            </a:pPr>
            <a:r>
              <a:rPr lang="en-US" sz="2400" dirty="0" smtClean="0"/>
              <a:t>Are isopods nocturnal?</a:t>
            </a:r>
          </a:p>
          <a:p>
            <a:endParaRPr lang="en-US" sz="2400" dirty="0"/>
          </a:p>
        </p:txBody>
      </p:sp>
      <p:sp>
        <p:nvSpPr>
          <p:cNvPr id="6" name="TextBox 5"/>
          <p:cNvSpPr txBox="1"/>
          <p:nvPr/>
        </p:nvSpPr>
        <p:spPr>
          <a:xfrm>
            <a:off x="6403900" y="2285474"/>
            <a:ext cx="5771688" cy="2677656"/>
          </a:xfrm>
          <a:prstGeom prst="rect">
            <a:avLst/>
          </a:prstGeom>
          <a:noFill/>
        </p:spPr>
        <p:txBody>
          <a:bodyPr wrap="square" rtlCol="0">
            <a:spAutoFit/>
          </a:bodyPr>
          <a:lstStyle/>
          <a:p>
            <a:endParaRPr lang="en-US" sz="2400" dirty="0"/>
          </a:p>
          <a:p>
            <a:endParaRPr lang="en-US" sz="2400" dirty="0"/>
          </a:p>
          <a:p>
            <a:pPr marL="342900" indent="-342900">
              <a:buClr>
                <a:schemeClr val="tx2"/>
              </a:buClr>
              <a:buFont typeface="Wingdings" panose="05000000000000000000" pitchFamily="2" charset="2"/>
              <a:buChar char="§"/>
            </a:pPr>
            <a:r>
              <a:rPr lang="en-US" sz="2400" dirty="0" smtClean="0"/>
              <a:t>Do isopods eat?</a:t>
            </a:r>
          </a:p>
          <a:p>
            <a:pPr marL="342900" indent="-342900">
              <a:buClr>
                <a:schemeClr val="tx2"/>
              </a:buClr>
              <a:buFont typeface="Wingdings" panose="05000000000000000000" pitchFamily="2" charset="2"/>
              <a:buChar char="§"/>
            </a:pPr>
            <a:r>
              <a:rPr lang="en-US" sz="2400" dirty="0" smtClean="0"/>
              <a:t>Where are isopods commonly found?</a:t>
            </a:r>
          </a:p>
          <a:p>
            <a:pPr marL="342900" indent="-342900">
              <a:buClr>
                <a:schemeClr val="tx2"/>
              </a:buClr>
              <a:buFont typeface="Wingdings" panose="05000000000000000000" pitchFamily="2" charset="2"/>
              <a:buChar char="§"/>
            </a:pPr>
            <a:endParaRPr lang="en-US" sz="2400" dirty="0"/>
          </a:p>
          <a:p>
            <a:pPr marL="342900" indent="-342900">
              <a:buClr>
                <a:schemeClr val="tx2"/>
              </a:buClr>
              <a:buFont typeface="Wingdings" panose="05000000000000000000" pitchFamily="2" charset="2"/>
              <a:buChar char="§"/>
            </a:pPr>
            <a:r>
              <a:rPr lang="en-US" sz="2400" dirty="0" smtClean="0"/>
              <a:t>How do isopods lay eggs?</a:t>
            </a:r>
          </a:p>
          <a:p>
            <a:pPr marL="342900" indent="-342900">
              <a:buClr>
                <a:schemeClr val="tx2"/>
              </a:buClr>
              <a:buFont typeface="Wingdings" panose="05000000000000000000" pitchFamily="2" charset="2"/>
              <a:buChar char="§"/>
            </a:pPr>
            <a:r>
              <a:rPr lang="en-US" sz="2400" dirty="0" smtClean="0"/>
              <a:t>How long do isopods live?</a:t>
            </a:r>
            <a:endParaRPr lang="en-US" sz="2400" dirty="0"/>
          </a:p>
        </p:txBody>
      </p:sp>
    </p:spTree>
    <p:extLst>
      <p:ext uri="{BB962C8B-B14F-4D97-AF65-F5344CB8AC3E}">
        <p14:creationId xmlns:p14="http://schemas.microsoft.com/office/powerpoint/2010/main" val="791254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197257"/>
            <a:ext cx="10515600" cy="1325563"/>
          </a:xfrm>
        </p:spPr>
        <p:txBody>
          <a:bodyPr>
            <a:normAutofit/>
          </a:bodyPr>
          <a:lstStyle/>
          <a:p>
            <a:r>
              <a:rPr lang="en-US" sz="4400" dirty="0" smtClean="0"/>
              <a:t>Next Steps with Students’ Questions</a:t>
            </a:r>
            <a:endParaRPr lang="en-US" sz="4400" dirty="0"/>
          </a:p>
        </p:txBody>
      </p:sp>
      <p:sp>
        <p:nvSpPr>
          <p:cNvPr id="4" name="TextBox 3"/>
          <p:cNvSpPr txBox="1"/>
          <p:nvPr/>
        </p:nvSpPr>
        <p:spPr>
          <a:xfrm>
            <a:off x="719295" y="1522820"/>
            <a:ext cx="10503877" cy="3539430"/>
          </a:xfrm>
          <a:prstGeom prst="rect">
            <a:avLst/>
          </a:prstGeom>
          <a:noFill/>
        </p:spPr>
        <p:txBody>
          <a:bodyPr wrap="square" rtlCol="0">
            <a:spAutoFit/>
          </a:bodyPr>
          <a:lstStyle/>
          <a:p>
            <a:pPr marL="457200" indent="-457200">
              <a:buClr>
                <a:schemeClr val="tx2"/>
              </a:buClr>
              <a:buFont typeface="Wingdings" panose="05000000000000000000" pitchFamily="2" charset="2"/>
              <a:buChar char="§"/>
            </a:pPr>
            <a:r>
              <a:rPr lang="en-US" sz="2800" dirty="0" smtClean="0"/>
              <a:t>Students conducted a series of investigations (determined by the teacher ahead of time) to gain an understanding of isopod behavior, form, and function</a:t>
            </a:r>
          </a:p>
          <a:p>
            <a:pPr marL="457200" indent="-457200">
              <a:buClr>
                <a:schemeClr val="tx2"/>
              </a:buClr>
              <a:buFont typeface="Wingdings" panose="05000000000000000000" pitchFamily="2" charset="2"/>
              <a:buChar char="§"/>
            </a:pPr>
            <a:r>
              <a:rPr lang="en-US" sz="2800" dirty="0" smtClean="0"/>
              <a:t>They revisited their questions throughout the unit and answered them as they were able.</a:t>
            </a:r>
          </a:p>
          <a:p>
            <a:pPr marL="457200" indent="-457200">
              <a:buClr>
                <a:schemeClr val="tx2"/>
              </a:buClr>
              <a:buFont typeface="Wingdings" panose="05000000000000000000" pitchFamily="2" charset="2"/>
              <a:buChar char="§"/>
            </a:pPr>
            <a:r>
              <a:rPr lang="en-US" sz="2800" dirty="0" smtClean="0"/>
              <a:t>Students asked questions relevant to each investigation. </a:t>
            </a:r>
            <a:r>
              <a:rPr lang="en-US" sz="2800" dirty="0"/>
              <a:t> </a:t>
            </a:r>
            <a:r>
              <a:rPr lang="en-US" sz="2800" dirty="0" smtClean="0"/>
              <a:t>Click through to the next slide to see where their questions ended up fitting into the larger scheme of the unit. </a:t>
            </a:r>
          </a:p>
        </p:txBody>
      </p:sp>
    </p:spTree>
    <p:extLst>
      <p:ext uri="{BB962C8B-B14F-4D97-AF65-F5344CB8AC3E}">
        <p14:creationId xmlns:p14="http://schemas.microsoft.com/office/powerpoint/2010/main" val="60409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183" y="0"/>
            <a:ext cx="8207560" cy="908865"/>
          </a:xfrm>
        </p:spPr>
        <p:txBody>
          <a:bodyPr>
            <a:normAutofit/>
          </a:bodyPr>
          <a:lstStyle/>
          <a:p>
            <a:r>
              <a:rPr lang="en-US" sz="3200" dirty="0" smtClean="0"/>
              <a:t>Students’ Questions &amp; The Larger Unit</a:t>
            </a:r>
            <a:endParaRPr lang="en-US" sz="3200" dirty="0"/>
          </a:p>
        </p:txBody>
      </p:sp>
      <p:sp>
        <p:nvSpPr>
          <p:cNvPr id="6" name="TextBox 5"/>
          <p:cNvSpPr txBox="1"/>
          <p:nvPr/>
        </p:nvSpPr>
        <p:spPr>
          <a:xfrm>
            <a:off x="7345705" y="4144110"/>
            <a:ext cx="4644908" cy="2585323"/>
          </a:xfrm>
          <a:prstGeom prst="rect">
            <a:avLst/>
          </a:prstGeom>
          <a:solidFill>
            <a:schemeClr val="bg1"/>
          </a:solidFill>
        </p:spPr>
        <p:txBody>
          <a:bodyPr wrap="square" rtlCol="0">
            <a:spAutoFit/>
          </a:bodyPr>
          <a:lstStyle/>
          <a:p>
            <a:r>
              <a:rPr lang="en-US" b="1" dirty="0" smtClean="0"/>
              <a:t>Questions about where isopods live</a:t>
            </a:r>
          </a:p>
          <a:p>
            <a:pPr marL="285750" indent="-285750">
              <a:buClr>
                <a:schemeClr val="accent2"/>
              </a:buClr>
              <a:buFont typeface="Arial" panose="020B0604020202020204" pitchFamily="34" charset="0"/>
              <a:buChar char="•"/>
            </a:pPr>
            <a:r>
              <a:rPr lang="en-US" dirty="0" smtClean="0"/>
              <a:t>What </a:t>
            </a:r>
            <a:r>
              <a:rPr lang="en-US" dirty="0"/>
              <a:t>habitat do isopods live </a:t>
            </a:r>
            <a:r>
              <a:rPr lang="en-US" dirty="0" smtClean="0"/>
              <a:t>in?</a:t>
            </a:r>
          </a:p>
          <a:p>
            <a:pPr marL="285750" indent="-285750">
              <a:buClr>
                <a:schemeClr val="accent2"/>
              </a:buClr>
              <a:buFont typeface="Arial" panose="020B0604020202020204" pitchFamily="34" charset="0"/>
              <a:buChar char="•"/>
            </a:pPr>
            <a:r>
              <a:rPr lang="en-US" dirty="0" smtClean="0"/>
              <a:t>Can </a:t>
            </a:r>
            <a:r>
              <a:rPr lang="en-US" dirty="0"/>
              <a:t>isopods live in different </a:t>
            </a:r>
            <a:r>
              <a:rPr lang="en-US" dirty="0" smtClean="0"/>
              <a:t>habitats?</a:t>
            </a:r>
          </a:p>
          <a:p>
            <a:pPr marL="285750" indent="-285750">
              <a:buClr>
                <a:schemeClr val="accent2"/>
              </a:buClr>
              <a:buFont typeface="Arial" panose="020B0604020202020204" pitchFamily="34" charset="0"/>
              <a:buChar char="•"/>
            </a:pPr>
            <a:r>
              <a:rPr lang="en-US" dirty="0" smtClean="0"/>
              <a:t>Where </a:t>
            </a:r>
            <a:r>
              <a:rPr lang="en-US" dirty="0"/>
              <a:t>are isopods commonly found</a:t>
            </a:r>
            <a:r>
              <a:rPr lang="en-US" dirty="0" smtClean="0"/>
              <a:t>?</a:t>
            </a:r>
          </a:p>
          <a:p>
            <a:pPr marL="285750" indent="-285750">
              <a:buClr>
                <a:schemeClr val="accent2"/>
              </a:buClr>
              <a:buFont typeface="Arial" panose="020B0604020202020204" pitchFamily="34" charset="0"/>
              <a:buChar char="•"/>
            </a:pPr>
            <a:r>
              <a:rPr lang="en-US" dirty="0" smtClean="0"/>
              <a:t>Do they live in the ground?</a:t>
            </a:r>
          </a:p>
          <a:p>
            <a:pPr marL="285750" indent="-285750">
              <a:buClr>
                <a:schemeClr val="accent2"/>
              </a:buClr>
              <a:buFont typeface="Arial" panose="020B0604020202020204" pitchFamily="34" charset="0"/>
              <a:buChar char="•"/>
            </a:pPr>
            <a:r>
              <a:rPr lang="en-US" dirty="0" smtClean="0"/>
              <a:t>Are there isopods on the moon?</a:t>
            </a:r>
          </a:p>
          <a:p>
            <a:pPr marL="285750" indent="-285750">
              <a:buClr>
                <a:schemeClr val="accent2"/>
              </a:buClr>
              <a:buFont typeface="Arial" panose="020B0604020202020204" pitchFamily="34" charset="0"/>
              <a:buChar char="•"/>
            </a:pPr>
            <a:r>
              <a:rPr lang="en-US" dirty="0" smtClean="0"/>
              <a:t>Can isopods survive winter?</a:t>
            </a:r>
          </a:p>
          <a:p>
            <a:pPr marL="285750" indent="-285750">
              <a:buClr>
                <a:schemeClr val="accent2"/>
              </a:buClr>
              <a:buFont typeface="Arial" panose="020B0604020202020204" pitchFamily="34" charset="0"/>
              <a:buChar char="•"/>
            </a:pPr>
            <a:r>
              <a:rPr lang="en-US" dirty="0" smtClean="0"/>
              <a:t>What heat do isopods live in?</a:t>
            </a:r>
          </a:p>
          <a:p>
            <a:pPr marL="285750" indent="-285750">
              <a:buClr>
                <a:schemeClr val="accent2"/>
              </a:buClr>
              <a:buFont typeface="Arial" panose="020B0604020202020204" pitchFamily="34" charset="0"/>
              <a:buChar char="•"/>
            </a:pPr>
            <a:r>
              <a:rPr lang="en-US" dirty="0" smtClean="0"/>
              <a:t>How long can isopods stay in water?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00433922"/>
              </p:ext>
            </p:extLst>
          </p:nvPr>
        </p:nvGraphicFramePr>
        <p:xfrm>
          <a:off x="305704" y="836549"/>
          <a:ext cx="5779409" cy="5727533"/>
        </p:xfrm>
        <a:graphic>
          <a:graphicData uri="http://schemas.openxmlformats.org/drawingml/2006/table">
            <a:tbl>
              <a:tblPr firstRow="1" bandRow="1">
                <a:tableStyleId>{69CF1AB2-1976-4502-BF36-3FF5EA218861}</a:tableStyleId>
              </a:tblPr>
              <a:tblGrid>
                <a:gridCol w="507118">
                  <a:extLst>
                    <a:ext uri="{9D8B030D-6E8A-4147-A177-3AD203B41FA5}">
                      <a16:colId xmlns:a16="http://schemas.microsoft.com/office/drawing/2014/main" val="2634888728"/>
                    </a:ext>
                  </a:extLst>
                </a:gridCol>
                <a:gridCol w="5272291">
                  <a:extLst>
                    <a:ext uri="{9D8B030D-6E8A-4147-A177-3AD203B41FA5}">
                      <a16:colId xmlns:a16="http://schemas.microsoft.com/office/drawing/2014/main" val="3571360507"/>
                    </a:ext>
                  </a:extLst>
                </a:gridCol>
              </a:tblGrid>
              <a:tr h="487507">
                <a:tc>
                  <a:txBody>
                    <a:bodyPr/>
                    <a:lstStyle/>
                    <a:p>
                      <a:r>
                        <a:rPr lang="en-US" sz="1600" b="0" dirty="0" smtClean="0"/>
                        <a:t>1</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smtClean="0"/>
                        <a:t>Observation of</a:t>
                      </a:r>
                      <a:r>
                        <a:rPr lang="en-US" sz="1600" b="0" baseline="0" dirty="0" smtClean="0"/>
                        <a:t> </a:t>
                      </a:r>
                      <a:r>
                        <a:rPr lang="en-US" sz="1600" b="0" baseline="0" dirty="0" err="1" smtClean="0"/>
                        <a:t>roly</a:t>
                      </a:r>
                      <a:r>
                        <a:rPr lang="en-US" sz="1600" b="0" baseline="0" dirty="0" smtClean="0"/>
                        <a:t> polys</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6392932"/>
                  </a:ext>
                </a:extLst>
              </a:tr>
              <a:tr h="487507">
                <a:tc>
                  <a:txBody>
                    <a:bodyPr/>
                    <a:lstStyle/>
                    <a:p>
                      <a:r>
                        <a:rPr lang="en-US" sz="1600" b="0" dirty="0" smtClean="0"/>
                        <a:t>2</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1" dirty="0" smtClean="0"/>
                        <a:t>QFT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5980241"/>
                  </a:ext>
                </a:extLst>
              </a:tr>
              <a:tr h="618726">
                <a:tc>
                  <a:txBody>
                    <a:bodyPr/>
                    <a:lstStyle/>
                    <a:p>
                      <a:r>
                        <a:rPr lang="en-US" sz="1600" b="0" dirty="0" smtClean="0"/>
                        <a:t>3</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Connecting</a:t>
                      </a:r>
                      <a:r>
                        <a:rPr lang="en-US" sz="1600" b="0" baseline="0" dirty="0" smtClean="0"/>
                        <a:t> structure &amp; function: </a:t>
                      </a:r>
                    </a:p>
                    <a:p>
                      <a:pPr marL="0" marR="0" indent="0" algn="l" defTabSz="685800" rtl="0" eaLnBrk="1" fontAlgn="auto" latinLnBrk="0" hangingPunct="1">
                        <a:lnSpc>
                          <a:spcPct val="100000"/>
                        </a:lnSpc>
                        <a:spcBef>
                          <a:spcPts val="0"/>
                        </a:spcBef>
                        <a:spcAft>
                          <a:spcPts val="0"/>
                        </a:spcAft>
                        <a:buClrTx/>
                        <a:buSzTx/>
                        <a:buFontTx/>
                        <a:buNone/>
                        <a:tabLst/>
                        <a:defRPr/>
                      </a:pPr>
                      <a:r>
                        <a:rPr lang="en-US" sz="1600" b="0" baseline="0" dirty="0" smtClean="0"/>
                        <a:t>Building a model of an exoskeleton</a:t>
                      </a:r>
                      <a:endParaRPr lang="en-US" sz="16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25435945"/>
                  </a:ext>
                </a:extLst>
              </a:tr>
              <a:tr h="487507">
                <a:tc>
                  <a:txBody>
                    <a:bodyPr/>
                    <a:lstStyle/>
                    <a:p>
                      <a:r>
                        <a:rPr lang="en-US" sz="1600" b="0" dirty="0" smtClean="0"/>
                        <a:t>4</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Investigation: Simple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231370981"/>
                  </a:ext>
                </a:extLst>
              </a:tr>
              <a:tr h="487507">
                <a:tc>
                  <a:txBody>
                    <a:bodyPr/>
                    <a:lstStyle/>
                    <a:p>
                      <a:r>
                        <a:rPr lang="en-US" sz="1600" b="0" dirty="0" smtClean="0"/>
                        <a:t>5</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Research</a:t>
                      </a:r>
                      <a:r>
                        <a:rPr lang="en-US" sz="1600" b="0" baseline="0" dirty="0" smtClean="0"/>
                        <a:t> through reading and note taking</a:t>
                      </a:r>
                      <a:endParaRPr lang="en-US" sz="16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8848707"/>
                  </a:ext>
                </a:extLst>
              </a:tr>
              <a:tr h="487507">
                <a:tc>
                  <a:txBody>
                    <a:bodyPr/>
                    <a:lstStyle/>
                    <a:p>
                      <a:r>
                        <a:rPr lang="en-US" sz="1600" b="0" dirty="0" smtClean="0"/>
                        <a:t>6</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Investigation: Complex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655077228"/>
                  </a:ext>
                </a:extLst>
              </a:tr>
              <a:tr h="487507">
                <a:tc>
                  <a:txBody>
                    <a:bodyPr/>
                    <a:lstStyle/>
                    <a:p>
                      <a:r>
                        <a:rPr lang="en-US" sz="1600" b="0" dirty="0" smtClean="0"/>
                        <a:t>7</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Investigation: Movement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188879995"/>
                  </a:ext>
                </a:extLst>
              </a:tr>
              <a:tr h="721244">
                <a:tc>
                  <a:txBody>
                    <a:bodyPr/>
                    <a:lstStyle/>
                    <a:p>
                      <a:r>
                        <a:rPr lang="en-US" sz="1600" b="0" dirty="0" smtClean="0"/>
                        <a:t>8</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indent="0">
                        <a:buFont typeface="+mj-lt"/>
                        <a:buNone/>
                      </a:pPr>
                      <a:r>
                        <a:rPr lang="en-US" sz="1600" b="0" dirty="0" smtClean="0"/>
                        <a:t>Investigation of phenomenon: </a:t>
                      </a:r>
                    </a:p>
                    <a:p>
                      <a:r>
                        <a:rPr lang="en-US" sz="1600" b="0" dirty="0" smtClean="0"/>
                        <a:t>Why do isopods live where they do?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809649937"/>
                  </a:ext>
                </a:extLst>
              </a:tr>
              <a:tr h="487507">
                <a:tc>
                  <a:txBody>
                    <a:bodyPr/>
                    <a:lstStyle/>
                    <a:p>
                      <a:r>
                        <a:rPr lang="en-US" sz="1600" b="0" dirty="0" smtClean="0"/>
                        <a:t>9</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Science Symposium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323301"/>
                  </a:ext>
                </a:extLst>
              </a:tr>
              <a:tr h="487507">
                <a:tc>
                  <a:txBody>
                    <a:bodyPr/>
                    <a:lstStyle/>
                    <a:p>
                      <a:r>
                        <a:rPr lang="en-US" sz="1600" b="0" dirty="0" smtClean="0"/>
                        <a:t>10</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Application:  Map places they can live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0485053"/>
                  </a:ext>
                </a:extLst>
              </a:tr>
              <a:tr h="487507">
                <a:tc>
                  <a:txBody>
                    <a:bodyPr/>
                    <a:lstStyle/>
                    <a:p>
                      <a:r>
                        <a:rPr lang="en-US" sz="1600" b="0" dirty="0" smtClean="0"/>
                        <a:t>11</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600" b="0" dirty="0" smtClean="0"/>
                        <a:t>Extension: Biomimicry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0905401"/>
                  </a:ext>
                </a:extLst>
              </a:tr>
            </a:tbl>
          </a:graphicData>
        </a:graphic>
      </p:graphicFrame>
      <p:sp>
        <p:nvSpPr>
          <p:cNvPr id="8" name="TextBox 7"/>
          <p:cNvSpPr txBox="1"/>
          <p:nvPr/>
        </p:nvSpPr>
        <p:spPr>
          <a:xfrm>
            <a:off x="7185671" y="653328"/>
            <a:ext cx="4964976" cy="2031325"/>
          </a:xfrm>
          <a:prstGeom prst="rect">
            <a:avLst/>
          </a:prstGeom>
          <a:solidFill>
            <a:schemeClr val="bg1"/>
          </a:solidFill>
        </p:spPr>
        <p:txBody>
          <a:bodyPr wrap="square" rtlCol="0">
            <a:spAutoFit/>
          </a:bodyPr>
          <a:lstStyle/>
          <a:p>
            <a:r>
              <a:rPr lang="en-US" b="1" dirty="0" smtClean="0"/>
              <a:t>Questions about form and function</a:t>
            </a:r>
          </a:p>
          <a:p>
            <a:pPr marL="285750" indent="-285750">
              <a:buClr>
                <a:schemeClr val="tx2"/>
              </a:buClr>
              <a:buFont typeface="Arial" panose="020B0604020202020204" pitchFamily="34" charset="0"/>
              <a:buChar char="•"/>
            </a:pPr>
            <a:r>
              <a:rPr lang="en-US" dirty="0" smtClean="0"/>
              <a:t>How many shells are on the isopods’ back?</a:t>
            </a:r>
          </a:p>
          <a:p>
            <a:pPr marL="285750" indent="-285750">
              <a:buClr>
                <a:schemeClr val="tx2"/>
              </a:buClr>
              <a:buFont typeface="Arial" panose="020B0604020202020204" pitchFamily="34" charset="0"/>
              <a:buChar char="•"/>
            </a:pPr>
            <a:r>
              <a:rPr lang="en-US" dirty="0" smtClean="0"/>
              <a:t>Do they have exoskeletons?</a:t>
            </a:r>
          </a:p>
          <a:p>
            <a:pPr marL="285750" indent="-285750">
              <a:buClr>
                <a:schemeClr val="tx2"/>
              </a:buClr>
              <a:buFont typeface="Arial" panose="020B0604020202020204" pitchFamily="34" charset="0"/>
              <a:buChar char="•"/>
            </a:pPr>
            <a:r>
              <a:rPr lang="en-US" dirty="0" smtClean="0"/>
              <a:t>Do they have tails?</a:t>
            </a:r>
          </a:p>
          <a:p>
            <a:pPr marL="285750" indent="-285750">
              <a:buClr>
                <a:schemeClr val="tx2"/>
              </a:buClr>
              <a:buFont typeface="Arial" panose="020B0604020202020204" pitchFamily="34" charset="0"/>
              <a:buChar char="•"/>
            </a:pPr>
            <a:r>
              <a:rPr lang="en-US" dirty="0" smtClean="0"/>
              <a:t>Do they have antenna?</a:t>
            </a:r>
          </a:p>
          <a:p>
            <a:pPr marL="285750" indent="-285750">
              <a:buClr>
                <a:schemeClr val="tx2"/>
              </a:buClr>
              <a:buFont typeface="Arial" panose="020B0604020202020204" pitchFamily="34" charset="0"/>
              <a:buChar char="•"/>
            </a:pPr>
            <a:r>
              <a:rPr lang="en-US" dirty="0" smtClean="0"/>
              <a:t>Can isopods hear things?</a:t>
            </a:r>
          </a:p>
          <a:p>
            <a:pPr marL="285750" indent="-285750">
              <a:buClr>
                <a:schemeClr val="tx2"/>
              </a:buClr>
              <a:buFont typeface="Arial" panose="020B0604020202020204" pitchFamily="34" charset="0"/>
              <a:buChar char="•"/>
            </a:pPr>
            <a:r>
              <a:rPr lang="en-US" dirty="0" smtClean="0"/>
              <a:t>How do they see?</a:t>
            </a:r>
          </a:p>
        </p:txBody>
      </p:sp>
      <p:sp>
        <p:nvSpPr>
          <p:cNvPr id="11" name="TextBox 10"/>
          <p:cNvSpPr txBox="1"/>
          <p:nvPr/>
        </p:nvSpPr>
        <p:spPr>
          <a:xfrm>
            <a:off x="6377394" y="2666782"/>
            <a:ext cx="5320938" cy="1477328"/>
          </a:xfrm>
          <a:prstGeom prst="rect">
            <a:avLst/>
          </a:prstGeom>
          <a:solidFill>
            <a:schemeClr val="bg1"/>
          </a:solidFill>
        </p:spPr>
        <p:txBody>
          <a:bodyPr wrap="square" rtlCol="0">
            <a:spAutoFit/>
          </a:bodyPr>
          <a:lstStyle/>
          <a:p>
            <a:r>
              <a:rPr lang="en-US" b="1" dirty="0" smtClean="0"/>
              <a:t>Questions about behavior</a:t>
            </a:r>
          </a:p>
          <a:p>
            <a:pPr marL="285750" indent="-285750">
              <a:buClr>
                <a:schemeClr val="accent3"/>
              </a:buClr>
              <a:buFont typeface="Arial" panose="020B0604020202020204" pitchFamily="34" charset="0"/>
              <a:buChar char="•"/>
            </a:pPr>
            <a:r>
              <a:rPr lang="en-US" dirty="0" smtClean="0"/>
              <a:t>Why do isopods roll up?</a:t>
            </a:r>
          </a:p>
          <a:p>
            <a:pPr marL="285750" indent="-285750">
              <a:buClr>
                <a:schemeClr val="accent3"/>
              </a:buClr>
              <a:buFont typeface="Arial" panose="020B0604020202020204" pitchFamily="34" charset="0"/>
              <a:buChar char="•"/>
            </a:pPr>
            <a:r>
              <a:rPr lang="en-US" dirty="0" smtClean="0"/>
              <a:t>What </a:t>
            </a:r>
            <a:r>
              <a:rPr lang="en-US" dirty="0"/>
              <a:t>sounds do isopods make?</a:t>
            </a:r>
          </a:p>
          <a:p>
            <a:pPr marL="285750" indent="-285750">
              <a:buClr>
                <a:schemeClr val="accent3"/>
              </a:buClr>
              <a:buFont typeface="Arial" panose="020B0604020202020204" pitchFamily="34" charset="0"/>
              <a:buChar char="•"/>
            </a:pPr>
            <a:r>
              <a:rPr lang="en-US" dirty="0"/>
              <a:t>Do isopods make noise</a:t>
            </a:r>
            <a:r>
              <a:rPr lang="en-US" dirty="0" smtClean="0"/>
              <a:t>?</a:t>
            </a:r>
          </a:p>
          <a:p>
            <a:pPr marL="285750" indent="-285750">
              <a:buClr>
                <a:schemeClr val="accent3"/>
              </a:buClr>
              <a:buFont typeface="Arial" panose="020B0604020202020204" pitchFamily="34" charset="0"/>
              <a:buChar char="•"/>
            </a:pPr>
            <a:r>
              <a:rPr lang="en-US" dirty="0" smtClean="0"/>
              <a:t>How fast can an isopod move?</a:t>
            </a:r>
            <a:endParaRPr lang="en-US" dirty="0"/>
          </a:p>
        </p:txBody>
      </p:sp>
      <p:sp>
        <p:nvSpPr>
          <p:cNvPr id="12" name="Right Arrow 11"/>
          <p:cNvSpPr/>
          <p:nvPr/>
        </p:nvSpPr>
        <p:spPr>
          <a:xfrm rot="20260618">
            <a:off x="5918725" y="1717652"/>
            <a:ext cx="1329998" cy="317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69748">
            <a:off x="5842308" y="4733082"/>
            <a:ext cx="1482835" cy="36691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ight Arrow 14"/>
          <p:cNvSpPr/>
          <p:nvPr/>
        </p:nvSpPr>
        <p:spPr>
          <a:xfrm rot="1407474">
            <a:off x="5732426" y="2595594"/>
            <a:ext cx="657290" cy="25016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a:off x="5750073" y="3436025"/>
            <a:ext cx="657290" cy="25016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0260623">
            <a:off x="5750073" y="3922825"/>
            <a:ext cx="657290" cy="25016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TextBox 13">
            <a:hlinkClick r:id="rId3" action="ppaction://hlinksldjump"/>
          </p:cNvPr>
          <p:cNvSpPr txBox="1"/>
          <p:nvPr/>
        </p:nvSpPr>
        <p:spPr>
          <a:xfrm>
            <a:off x="9347897" y="170438"/>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4029954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8200" y="275634"/>
            <a:ext cx="10515600" cy="1325563"/>
          </a:xfrm>
          <a:prstGeom prst="rect">
            <a:avLst/>
          </a:prstGeom>
        </p:spPr>
        <p:txBody>
          <a:bodyPr spcFirstLastPara="1" vert="horz" wrap="square" lIns="91425" tIns="91425" rIns="91425" bIns="91425" rtlCol="0" anchor="b" anchorCtr="0">
            <a:noAutofit/>
          </a:bodyPr>
          <a:lstStyle/>
          <a:p>
            <a:pPr algn="ctr"/>
            <a:r>
              <a:rPr lang="en-US" sz="4400" dirty="0"/>
              <a:t>Classroom Example: </a:t>
            </a:r>
            <a:br>
              <a:rPr lang="en-US" sz="4400" dirty="0"/>
            </a:br>
            <a:r>
              <a:rPr lang="en-US" sz="4400" dirty="0"/>
              <a:t>Middle School</a:t>
            </a:r>
            <a:endParaRPr sz="4400" dirty="0"/>
          </a:p>
        </p:txBody>
      </p:sp>
      <p:sp>
        <p:nvSpPr>
          <p:cNvPr id="55" name="Shape 55"/>
          <p:cNvSpPr txBox="1">
            <a:spLocks noGrp="1"/>
          </p:cNvSpPr>
          <p:nvPr>
            <p:ph idx="1"/>
          </p:nvPr>
        </p:nvSpPr>
        <p:spPr>
          <a:xfrm>
            <a:off x="838200" y="2149716"/>
            <a:ext cx="11072150" cy="3579752"/>
          </a:xfrm>
          <a:prstGeom prst="rect">
            <a:avLst/>
          </a:prstGeom>
        </p:spPr>
        <p:txBody>
          <a:bodyPr spcFirstLastPara="1" vert="horz" wrap="square" lIns="91425" tIns="91425" rIns="91425" bIns="91425" rtlCol="0" anchor="t" anchorCtr="0">
            <a:noAutofit/>
          </a:bodyPr>
          <a:lstStyle/>
          <a:p>
            <a:pPr marL="0" indent="0">
              <a:buNone/>
            </a:pPr>
            <a:r>
              <a:rPr lang="en-US" sz="2800" u="sng" dirty="0">
                <a:solidFill>
                  <a:srgbClr val="000000"/>
                </a:solidFill>
              </a:rPr>
              <a:t>Teacher:</a:t>
            </a:r>
            <a:r>
              <a:rPr lang="en-US" sz="2800" dirty="0">
                <a:solidFill>
                  <a:srgbClr val="000000"/>
                </a:solidFill>
              </a:rPr>
              <a:t> Nicole Bolduc, Ellington, CT</a:t>
            </a:r>
          </a:p>
          <a:p>
            <a:pPr marL="0" indent="0">
              <a:buNone/>
            </a:pPr>
            <a:endParaRPr lang="en-US" sz="1800" u="sng" dirty="0">
              <a:solidFill>
                <a:srgbClr val="000000"/>
              </a:solidFill>
            </a:endParaRPr>
          </a:p>
          <a:p>
            <a:pPr marL="0" indent="0">
              <a:buNone/>
            </a:pPr>
            <a:r>
              <a:rPr lang="en" sz="2800" u="sng" dirty="0">
                <a:solidFill>
                  <a:srgbClr val="000000"/>
                </a:solidFill>
              </a:rPr>
              <a:t>Topic:</a:t>
            </a:r>
            <a:r>
              <a:rPr lang="en" sz="2800" dirty="0">
                <a:solidFill>
                  <a:srgbClr val="000000"/>
                </a:solidFill>
              </a:rPr>
              <a:t> </a:t>
            </a:r>
            <a:r>
              <a:rPr lang="en-US" sz="2800" dirty="0">
                <a:solidFill>
                  <a:srgbClr val="000000"/>
                </a:solidFill>
              </a:rPr>
              <a:t>Living organisms </a:t>
            </a:r>
            <a:r>
              <a:rPr lang="en-US" sz="2800" dirty="0" smtClean="0">
                <a:solidFill>
                  <a:srgbClr val="000000"/>
                </a:solidFill>
              </a:rPr>
              <a:t>(a Disciplinary Core Idea of the NGSS), studied through the phenomenon that some eggs hatch into chicks while some do not</a:t>
            </a:r>
            <a:endParaRPr lang="en-US" sz="2800" dirty="0">
              <a:solidFill>
                <a:srgbClr val="000000"/>
              </a:solidFill>
            </a:endParaRPr>
          </a:p>
          <a:p>
            <a:pPr marL="0" indent="0">
              <a:buNone/>
            </a:pPr>
            <a:endParaRPr lang="en-US" sz="1800" u="sng" dirty="0">
              <a:solidFill>
                <a:srgbClr val="000000"/>
              </a:solidFill>
            </a:endParaRPr>
          </a:p>
          <a:p>
            <a:pPr marL="0" indent="0">
              <a:buNone/>
            </a:pPr>
            <a:r>
              <a:rPr lang="en" sz="2800" u="sng" dirty="0">
                <a:solidFill>
                  <a:srgbClr val="000000"/>
                </a:solidFill>
              </a:rPr>
              <a:t>Purpose:</a:t>
            </a:r>
            <a:r>
              <a:rPr lang="en" sz="2800" dirty="0">
                <a:solidFill>
                  <a:srgbClr val="000000"/>
                </a:solidFill>
              </a:rPr>
              <a:t> To engage students in setting the learning agenda for the </a:t>
            </a:r>
            <a:r>
              <a:rPr lang="en" sz="2800" dirty="0" smtClean="0">
                <a:solidFill>
                  <a:srgbClr val="000000"/>
                </a:solidFill>
              </a:rPr>
              <a:t>unit</a:t>
            </a:r>
            <a:r>
              <a:rPr lang="en-US" sz="2800" dirty="0" smtClean="0">
                <a:solidFill>
                  <a:srgbClr val="000000"/>
                </a:solidFill>
              </a:rPr>
              <a:t> and guide the investigations that will explain the phenomenon</a:t>
            </a: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3553048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734028" y="428420"/>
            <a:ext cx="10515600" cy="844795"/>
          </a:xfrm>
          <a:prstGeom prst="rect">
            <a:avLst/>
          </a:prstGeom>
        </p:spPr>
        <p:txBody>
          <a:bodyPr spcFirstLastPara="1" vert="horz" wrap="square" lIns="91425" tIns="91425" rIns="91425" bIns="91425" rtlCol="0" anchor="t" anchorCtr="0">
            <a:noAutofit/>
          </a:bodyPr>
          <a:lstStyle/>
          <a:p>
            <a:r>
              <a:rPr lang="en" sz="4400" dirty="0"/>
              <a:t>Before the </a:t>
            </a:r>
            <a:r>
              <a:rPr lang="en" sz="4400" dirty="0" smtClean="0"/>
              <a:t>QFT</a:t>
            </a:r>
            <a:endParaRPr sz="4400" dirty="0"/>
          </a:p>
        </p:txBody>
      </p:sp>
      <p:sp>
        <p:nvSpPr>
          <p:cNvPr id="69" name="Shape 69"/>
          <p:cNvSpPr txBox="1">
            <a:spLocks noGrp="1"/>
          </p:cNvSpPr>
          <p:nvPr>
            <p:ph idx="1"/>
          </p:nvPr>
        </p:nvSpPr>
        <p:spPr>
          <a:xfrm>
            <a:off x="502016" y="1304484"/>
            <a:ext cx="7005013" cy="5107611"/>
          </a:xfrm>
          <a:prstGeom prst="rect">
            <a:avLst/>
          </a:prstGeom>
        </p:spPr>
        <p:txBody>
          <a:bodyPr spcFirstLastPara="1" vert="horz" wrap="square" lIns="91425" tIns="91425" rIns="91425" bIns="91425" rtlCol="0" anchor="t" anchorCtr="0">
            <a:noAutofit/>
          </a:bodyPr>
          <a:lstStyle/>
          <a:p>
            <a:pPr>
              <a:lnSpc>
                <a:spcPct val="120000"/>
              </a:lnSpc>
              <a:buClr>
                <a:schemeClr val="tx2"/>
              </a:buClr>
              <a:buFont typeface="Wingdings" charset="2"/>
              <a:buChar char="§"/>
            </a:pPr>
            <a:r>
              <a:rPr lang="en-US" sz="2400" dirty="0" smtClean="0">
                <a:solidFill>
                  <a:schemeClr val="dk1"/>
                </a:solidFill>
                <a:latin typeface="Rockwell"/>
                <a:ea typeface="Rockwell"/>
                <a:cs typeface="Rockwell"/>
                <a:sym typeface="Rockwell"/>
              </a:rPr>
              <a:t>The class </a:t>
            </a:r>
            <a:r>
              <a:rPr lang="en-US" sz="2400" dirty="0">
                <a:solidFill>
                  <a:schemeClr val="dk1"/>
                </a:solidFill>
                <a:latin typeface="Rockwell"/>
                <a:ea typeface="Rockwell"/>
                <a:cs typeface="Rockwell"/>
                <a:sym typeface="Rockwell"/>
              </a:rPr>
              <a:t>w</a:t>
            </a:r>
            <a:r>
              <a:rPr lang="en" sz="2400" dirty="0" err="1" smtClean="0">
                <a:solidFill>
                  <a:schemeClr val="dk1"/>
                </a:solidFill>
                <a:latin typeface="Rockwell"/>
                <a:ea typeface="Rockwell"/>
                <a:cs typeface="Rockwell"/>
                <a:sym typeface="Rockwell"/>
              </a:rPr>
              <a:t>atched</a:t>
            </a:r>
            <a:r>
              <a:rPr lang="en" sz="2400" dirty="0" smtClean="0">
                <a:solidFill>
                  <a:schemeClr val="dk1"/>
                </a:solidFill>
                <a:latin typeface="Rockwell"/>
                <a:ea typeface="Rockwell"/>
                <a:cs typeface="Rockwell"/>
                <a:sym typeface="Rockwell"/>
              </a:rPr>
              <a:t> </a:t>
            </a:r>
            <a:r>
              <a:rPr lang="en" sz="2400" dirty="0">
                <a:solidFill>
                  <a:schemeClr val="dk1"/>
                </a:solidFill>
                <a:latin typeface="Rockwell"/>
                <a:ea typeface="Rockwell"/>
                <a:cs typeface="Rockwell"/>
                <a:sym typeface="Rockwell"/>
              </a:rPr>
              <a:t>videos of people raising chickens, harvesting eggs, and chicks hatching.</a:t>
            </a:r>
            <a:endParaRPr sz="2400" dirty="0">
              <a:solidFill>
                <a:schemeClr val="dk1"/>
              </a:solidFill>
              <a:latin typeface="Rockwell"/>
              <a:ea typeface="Rockwell"/>
              <a:cs typeface="Rockwell"/>
              <a:sym typeface="Rockwell"/>
            </a:endParaRPr>
          </a:p>
          <a:p>
            <a:pPr>
              <a:lnSpc>
                <a:spcPct val="120000"/>
              </a:lnSpc>
              <a:buClr>
                <a:schemeClr val="tx2"/>
              </a:buClr>
              <a:buFont typeface="Wingdings" charset="2"/>
              <a:buChar char="§"/>
            </a:pPr>
            <a:r>
              <a:rPr lang="en-US" sz="2400" dirty="0" smtClean="0">
                <a:solidFill>
                  <a:schemeClr val="dk1"/>
                </a:solidFill>
                <a:latin typeface="Rockwell"/>
                <a:ea typeface="Rockwell"/>
                <a:cs typeface="Rockwell"/>
                <a:sym typeface="Rockwell"/>
              </a:rPr>
              <a:t>They d</a:t>
            </a:r>
            <a:r>
              <a:rPr lang="en" sz="2400" dirty="0" err="1" smtClean="0">
                <a:solidFill>
                  <a:schemeClr val="dk1"/>
                </a:solidFill>
                <a:latin typeface="Rockwell"/>
                <a:ea typeface="Rockwell"/>
                <a:cs typeface="Rockwell"/>
                <a:sym typeface="Rockwell"/>
              </a:rPr>
              <a:t>iscussed</a:t>
            </a:r>
            <a:r>
              <a:rPr lang="en" sz="2400" dirty="0" smtClean="0">
                <a:solidFill>
                  <a:schemeClr val="dk1"/>
                </a:solidFill>
                <a:latin typeface="Rockwell"/>
                <a:ea typeface="Rockwell"/>
                <a:cs typeface="Rockwell"/>
                <a:sym typeface="Rockwell"/>
              </a:rPr>
              <a:t> </a:t>
            </a:r>
            <a:r>
              <a:rPr lang="en" sz="2400" dirty="0">
                <a:solidFill>
                  <a:schemeClr val="dk1"/>
                </a:solidFill>
                <a:latin typeface="Rockwell"/>
                <a:ea typeface="Rockwell"/>
                <a:cs typeface="Rockwell"/>
                <a:sym typeface="Rockwell"/>
              </a:rPr>
              <a:t>observations</a:t>
            </a:r>
            <a:r>
              <a:rPr lang="en-US" sz="2400" dirty="0">
                <a:solidFill>
                  <a:schemeClr val="dk1"/>
                </a:solidFill>
                <a:latin typeface="Rockwell"/>
                <a:ea typeface="Rockwell"/>
                <a:cs typeface="Rockwell"/>
                <a:sym typeface="Rockwell"/>
              </a:rPr>
              <a:t> and why people raise chickens.</a:t>
            </a:r>
            <a:endParaRPr sz="2400" dirty="0">
              <a:solidFill>
                <a:schemeClr val="dk1"/>
              </a:solidFill>
              <a:latin typeface="Rockwell"/>
              <a:ea typeface="Rockwell"/>
              <a:cs typeface="Rockwell"/>
              <a:sym typeface="Rockwell"/>
            </a:endParaRPr>
          </a:p>
          <a:p>
            <a:pPr>
              <a:lnSpc>
                <a:spcPct val="120000"/>
              </a:lnSpc>
              <a:buClr>
                <a:schemeClr val="tx2"/>
              </a:buClr>
              <a:buFont typeface="Wingdings" charset="2"/>
              <a:buChar char="§"/>
            </a:pPr>
            <a:r>
              <a:rPr lang="en-US" sz="2400" dirty="0" smtClean="0">
                <a:solidFill>
                  <a:schemeClr val="dk1"/>
                </a:solidFill>
                <a:latin typeface="Rockwell"/>
                <a:ea typeface="Rockwell"/>
                <a:cs typeface="Rockwell"/>
                <a:sym typeface="Rockwell"/>
              </a:rPr>
              <a:t>They made </a:t>
            </a:r>
            <a:r>
              <a:rPr lang="en-US" sz="2400" dirty="0">
                <a:solidFill>
                  <a:schemeClr val="dk1"/>
                </a:solidFill>
                <a:latin typeface="Rockwell"/>
                <a:ea typeface="Rockwell"/>
                <a:cs typeface="Rockwell"/>
                <a:sym typeface="Rockwell"/>
              </a:rPr>
              <a:t>a </a:t>
            </a:r>
            <a:r>
              <a:rPr lang="en" sz="2400" dirty="0">
                <a:solidFill>
                  <a:schemeClr val="dk1"/>
                </a:solidFill>
                <a:latin typeface="Rockwell"/>
                <a:ea typeface="Rockwell"/>
                <a:cs typeface="Rockwell"/>
                <a:sym typeface="Rockwell"/>
              </a:rPr>
              <a:t>list of items </a:t>
            </a:r>
            <a:r>
              <a:rPr lang="en-US" sz="2400" dirty="0" smtClean="0">
                <a:solidFill>
                  <a:schemeClr val="dk1"/>
                </a:solidFill>
                <a:latin typeface="Rockwell"/>
                <a:ea typeface="Rockwell"/>
                <a:cs typeface="Rockwell"/>
                <a:sym typeface="Rockwell"/>
              </a:rPr>
              <a:t>they</a:t>
            </a:r>
            <a:r>
              <a:rPr lang="en" sz="2400" dirty="0" smtClean="0">
                <a:solidFill>
                  <a:schemeClr val="dk1"/>
                </a:solidFill>
                <a:latin typeface="Rockwell"/>
                <a:ea typeface="Rockwell"/>
                <a:cs typeface="Rockwell"/>
                <a:sym typeface="Rockwell"/>
              </a:rPr>
              <a:t> </a:t>
            </a:r>
            <a:r>
              <a:rPr lang="en" sz="2400" dirty="0">
                <a:solidFill>
                  <a:schemeClr val="dk1"/>
                </a:solidFill>
                <a:latin typeface="Rockwell"/>
                <a:ea typeface="Rockwell"/>
                <a:cs typeface="Rockwell"/>
                <a:sym typeface="Rockwell"/>
              </a:rPr>
              <a:t>need</a:t>
            </a:r>
            <a:r>
              <a:rPr lang="en-US" sz="2400" dirty="0" err="1">
                <a:solidFill>
                  <a:schemeClr val="dk1"/>
                </a:solidFill>
                <a:latin typeface="Rockwell"/>
                <a:ea typeface="Rockwell"/>
                <a:cs typeface="Rockwell"/>
                <a:sym typeface="Rockwell"/>
              </a:rPr>
              <a:t>ed</a:t>
            </a:r>
            <a:r>
              <a:rPr lang="en" sz="2400" dirty="0">
                <a:solidFill>
                  <a:schemeClr val="dk1"/>
                </a:solidFill>
                <a:latin typeface="Rockwell"/>
                <a:ea typeface="Rockwell"/>
                <a:cs typeface="Rockwell"/>
                <a:sym typeface="Rockwell"/>
              </a:rPr>
              <a:t> in </a:t>
            </a:r>
            <a:r>
              <a:rPr lang="en-US" sz="2400" dirty="0" smtClean="0">
                <a:solidFill>
                  <a:schemeClr val="dk1"/>
                </a:solidFill>
                <a:latin typeface="Rockwell"/>
                <a:ea typeface="Rockwell"/>
                <a:cs typeface="Rockwell"/>
                <a:sym typeface="Rockwell"/>
              </a:rPr>
              <a:t>their</a:t>
            </a:r>
            <a:r>
              <a:rPr lang="en" sz="2400" dirty="0" smtClean="0">
                <a:solidFill>
                  <a:schemeClr val="dk1"/>
                </a:solidFill>
                <a:latin typeface="Rockwell"/>
                <a:ea typeface="Rockwell"/>
                <a:cs typeface="Rockwell"/>
                <a:sym typeface="Rockwell"/>
              </a:rPr>
              <a:t> </a:t>
            </a:r>
            <a:r>
              <a:rPr lang="en" sz="2400" dirty="0">
                <a:solidFill>
                  <a:schemeClr val="dk1"/>
                </a:solidFill>
                <a:latin typeface="Rockwell"/>
                <a:ea typeface="Rockwell"/>
                <a:cs typeface="Rockwell"/>
                <a:sym typeface="Rockwell"/>
              </a:rPr>
              <a:t>classroom to raise chickens. </a:t>
            </a:r>
            <a:endParaRPr lang="en-US" sz="2400" dirty="0">
              <a:solidFill>
                <a:schemeClr val="dk1"/>
              </a:solidFill>
              <a:latin typeface="Rockwell"/>
              <a:ea typeface="Rockwell"/>
              <a:cs typeface="Rockwell"/>
              <a:sym typeface="Rockwell"/>
            </a:endParaRPr>
          </a:p>
          <a:p>
            <a:pPr>
              <a:lnSpc>
                <a:spcPct val="120000"/>
              </a:lnSpc>
              <a:buClr>
                <a:schemeClr val="tx2"/>
              </a:buClr>
              <a:buFont typeface="Wingdings" charset="2"/>
              <a:buChar char="§"/>
            </a:pPr>
            <a:r>
              <a:rPr lang="en-US" sz="2400" dirty="0" smtClean="0">
                <a:solidFill>
                  <a:schemeClr val="dk1"/>
                </a:solidFill>
                <a:latin typeface="Rockwell"/>
                <a:ea typeface="Rockwell"/>
                <a:cs typeface="Rockwell"/>
                <a:sym typeface="Rockwell"/>
              </a:rPr>
              <a:t>They </a:t>
            </a:r>
            <a:r>
              <a:rPr lang="en-US" sz="2400" dirty="0">
                <a:solidFill>
                  <a:schemeClr val="dk1"/>
                </a:solidFill>
                <a:latin typeface="Rockwell"/>
                <a:ea typeface="Rockwell"/>
                <a:cs typeface="Rockwell"/>
                <a:sym typeface="Rockwell"/>
              </a:rPr>
              <a:t>d</a:t>
            </a:r>
            <a:r>
              <a:rPr lang="en" sz="2400" dirty="0" err="1" smtClean="0">
                <a:solidFill>
                  <a:schemeClr val="dk1"/>
                </a:solidFill>
                <a:latin typeface="Rockwell"/>
                <a:ea typeface="Rockwell"/>
                <a:cs typeface="Rockwell"/>
                <a:sym typeface="Rockwell"/>
              </a:rPr>
              <a:t>rew</a:t>
            </a:r>
            <a:r>
              <a:rPr lang="en" sz="2400" dirty="0" smtClean="0">
                <a:solidFill>
                  <a:schemeClr val="dk1"/>
                </a:solidFill>
                <a:latin typeface="Rockwell"/>
                <a:ea typeface="Rockwell"/>
                <a:cs typeface="Rockwell"/>
                <a:sym typeface="Rockwell"/>
              </a:rPr>
              <a:t> </a:t>
            </a:r>
            <a:r>
              <a:rPr lang="en" sz="2400" dirty="0">
                <a:solidFill>
                  <a:schemeClr val="dk1"/>
                </a:solidFill>
                <a:latin typeface="Rockwell"/>
                <a:ea typeface="Rockwell"/>
                <a:cs typeface="Rockwell"/>
                <a:sym typeface="Rockwell"/>
              </a:rPr>
              <a:t>initial models of phenomenon. </a:t>
            </a:r>
            <a:endParaRPr lang="en-US" sz="2400" dirty="0" smtClean="0">
              <a:solidFill>
                <a:schemeClr val="dk1"/>
              </a:solidFill>
              <a:latin typeface="Rockwell"/>
              <a:ea typeface="Rockwell"/>
              <a:cs typeface="Rockwell"/>
              <a:sym typeface="Rockwell"/>
            </a:endParaRPr>
          </a:p>
          <a:p>
            <a:pPr>
              <a:lnSpc>
                <a:spcPct val="120000"/>
              </a:lnSpc>
              <a:buClr>
                <a:schemeClr val="tx2"/>
              </a:buClr>
              <a:buFont typeface="Wingdings" charset="2"/>
              <a:buChar char="§"/>
            </a:pPr>
            <a:r>
              <a:rPr lang="en-US" sz="2400" dirty="0" smtClean="0">
                <a:solidFill>
                  <a:schemeClr val="dk1"/>
                </a:solidFill>
                <a:ea typeface="Rockwell"/>
                <a:cs typeface="Rockwell"/>
                <a:sym typeface="Rockwell"/>
              </a:rPr>
              <a:t>They discussed their initial models and came up with one consensus model.</a:t>
            </a:r>
          </a:p>
          <a:p>
            <a:pPr>
              <a:lnSpc>
                <a:spcPct val="120000"/>
              </a:lnSpc>
              <a:buClr>
                <a:schemeClr val="tx2"/>
              </a:buClr>
              <a:buFont typeface="Wingdings" charset="2"/>
              <a:buChar char="§"/>
            </a:pPr>
            <a:r>
              <a:rPr lang="en-US" sz="2400" dirty="0" smtClean="0">
                <a:solidFill>
                  <a:schemeClr val="dk1"/>
                </a:solidFill>
                <a:ea typeface="Rockwell"/>
                <a:cs typeface="Rockwell"/>
                <a:sym typeface="Rockwell"/>
              </a:rPr>
              <a:t>They made </a:t>
            </a:r>
            <a:r>
              <a:rPr lang="en-US" sz="2400" dirty="0">
                <a:solidFill>
                  <a:schemeClr val="dk1"/>
                </a:solidFill>
                <a:ea typeface="Rockwell"/>
                <a:cs typeface="Rockwell"/>
                <a:sym typeface="Rockwell"/>
              </a:rPr>
              <a:t>a list of other related phenomena.</a:t>
            </a:r>
          </a:p>
          <a:p>
            <a:pPr marL="0" indent="0">
              <a:spcAft>
                <a:spcPts val="1600"/>
              </a:spcAft>
              <a:buNone/>
            </a:pPr>
            <a:endParaRPr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51403" y="3424648"/>
            <a:ext cx="2460716" cy="3294456"/>
          </a:xfrm>
          <a:prstGeom prst="rect">
            <a:avLst/>
          </a:prstGeom>
        </p:spPr>
      </p:pic>
      <p:pic>
        <p:nvPicPr>
          <p:cNvPr id="6" name="Shape 8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670640" y="164018"/>
            <a:ext cx="4127499" cy="2528833"/>
          </a:xfrm>
          <a:prstGeom prst="rect">
            <a:avLst/>
          </a:prstGeom>
          <a:noFill/>
          <a:ln>
            <a:noFill/>
          </a:ln>
        </p:spPr>
      </p:pic>
      <p:sp>
        <p:nvSpPr>
          <p:cNvPr id="3" name="TextBox 2"/>
          <p:cNvSpPr txBox="1"/>
          <p:nvPr/>
        </p:nvSpPr>
        <p:spPr>
          <a:xfrm>
            <a:off x="8287553" y="2772587"/>
            <a:ext cx="2893671" cy="369332"/>
          </a:xfrm>
          <a:prstGeom prst="rect">
            <a:avLst/>
          </a:prstGeom>
          <a:noFill/>
        </p:spPr>
        <p:txBody>
          <a:bodyPr wrap="square" rtlCol="0">
            <a:spAutoFit/>
          </a:bodyPr>
          <a:lstStyle/>
          <a:p>
            <a:pPr algn="ctr"/>
            <a:r>
              <a:rPr lang="en-US" smtClean="0"/>
              <a:t>[Class Consensus Model]</a:t>
            </a:r>
            <a:endParaRPr lang="en-US" dirty="0"/>
          </a:p>
        </p:txBody>
      </p:sp>
    </p:spTree>
    <p:extLst>
      <p:ext uri="{BB962C8B-B14F-4D97-AF65-F5344CB8AC3E}">
        <p14:creationId xmlns:p14="http://schemas.microsoft.com/office/powerpoint/2010/main" val="4095671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838200" y="346558"/>
            <a:ext cx="4300959" cy="825596"/>
          </a:xfrm>
          <a:prstGeom prst="rect">
            <a:avLst/>
          </a:prstGeom>
        </p:spPr>
        <p:txBody>
          <a:bodyPr spcFirstLastPara="1" vert="horz" wrap="square" lIns="91425" tIns="91425" rIns="91425" bIns="91425" rtlCol="0" anchor="t" anchorCtr="0">
            <a:noAutofit/>
          </a:bodyPr>
          <a:lstStyle/>
          <a:p>
            <a:pPr>
              <a:buClr>
                <a:srgbClr val="000000"/>
              </a:buClr>
              <a:buSzPts val="1100"/>
            </a:pPr>
            <a:r>
              <a:rPr lang="en-US" sz="4400" dirty="0" smtClean="0"/>
              <a:t>Question Focus</a:t>
            </a:r>
            <a:endParaRPr sz="4400" dirty="0"/>
          </a:p>
        </p:txBody>
      </p:sp>
      <p:sp>
        <p:nvSpPr>
          <p:cNvPr id="83" name="Shape 83"/>
          <p:cNvSpPr txBox="1">
            <a:spLocks noGrp="1"/>
          </p:cNvSpPr>
          <p:nvPr>
            <p:ph idx="1"/>
          </p:nvPr>
        </p:nvSpPr>
        <p:spPr>
          <a:xfrm>
            <a:off x="1000245" y="2335951"/>
            <a:ext cx="10515600" cy="841613"/>
          </a:xfrm>
          <a:prstGeom prst="rect">
            <a:avLst/>
          </a:prstGeom>
        </p:spPr>
        <p:txBody>
          <a:bodyPr spcFirstLastPara="1" vert="horz" wrap="square" lIns="91425" tIns="91425" rIns="91425" bIns="91425" rtlCol="0" anchor="t" anchorCtr="0">
            <a:noAutofit/>
          </a:bodyPr>
          <a:lstStyle/>
          <a:p>
            <a:pPr marL="0" indent="0" algn="ctr">
              <a:lnSpc>
                <a:spcPct val="120000"/>
              </a:lnSpc>
              <a:buNone/>
            </a:pPr>
            <a:r>
              <a:rPr lang="en-US" sz="3600" dirty="0" smtClean="0">
                <a:solidFill>
                  <a:schemeClr val="dk1"/>
                </a:solidFill>
                <a:ea typeface="Rockwell"/>
                <a:cs typeface="Rockwell"/>
                <a:sym typeface="Rockwell"/>
              </a:rPr>
              <a:t>Some </a:t>
            </a:r>
            <a:r>
              <a:rPr lang="en-US" sz="3600" dirty="0">
                <a:solidFill>
                  <a:schemeClr val="dk1"/>
                </a:solidFill>
                <a:ea typeface="Rockwell"/>
                <a:cs typeface="Rockwell"/>
                <a:sym typeface="Rockwell"/>
              </a:rPr>
              <a:t>eggs hatch into chicks while others do not</a:t>
            </a:r>
            <a:r>
              <a:rPr lang="en-US" sz="3600" dirty="0" smtClean="0">
                <a:solidFill>
                  <a:schemeClr val="dk1"/>
                </a:solidFill>
                <a:ea typeface="Rockwell"/>
                <a:cs typeface="Rockwell"/>
                <a:sym typeface="Rockwell"/>
              </a:rPr>
              <a:t>.</a:t>
            </a:r>
            <a:endParaRPr lang="en-US" sz="3600" dirty="0">
              <a:solidFill>
                <a:schemeClr val="dk1"/>
              </a:solidFill>
              <a:latin typeface="Rockwell"/>
              <a:ea typeface="Rockwell"/>
              <a:cs typeface="Rockwell"/>
              <a:sym typeface="Rockwell"/>
            </a:endParaRPr>
          </a:p>
          <a:p>
            <a:pPr algn="ctr">
              <a:lnSpc>
                <a:spcPct val="120000"/>
              </a:lnSpc>
              <a:buNone/>
            </a:pPr>
            <a:endParaRPr lang="en-US" sz="3600" dirty="0">
              <a:solidFill>
                <a:schemeClr val="dk1"/>
              </a:solidFill>
              <a:latin typeface="Rockwell"/>
              <a:ea typeface="Rockwell"/>
              <a:cs typeface="Rockwell"/>
              <a:sym typeface="Rockwell"/>
            </a:endParaRPr>
          </a:p>
          <a:p>
            <a:pPr>
              <a:lnSpc>
                <a:spcPct val="120000"/>
              </a:lnSpc>
              <a:buNone/>
            </a:pPr>
            <a:endParaRPr lang="en-US" sz="2800" dirty="0">
              <a:solidFill>
                <a:schemeClr val="dk1"/>
              </a:solidFill>
              <a:latin typeface="Rockwell"/>
              <a:ea typeface="Rockwell"/>
              <a:cs typeface="Rockwell"/>
              <a:sym typeface="Rockwell"/>
            </a:endParaRPr>
          </a:p>
          <a:p>
            <a:pPr>
              <a:lnSpc>
                <a:spcPct val="120000"/>
              </a:lnSpc>
              <a:buNone/>
            </a:pPr>
            <a:endParaRPr dirty="0">
              <a:solidFill>
                <a:schemeClr val="dk1"/>
              </a:solidFill>
              <a:latin typeface="Rockwell"/>
              <a:ea typeface="Rockwell"/>
              <a:cs typeface="Rockwell"/>
              <a:sym typeface="Rockwell"/>
            </a:endParaRPr>
          </a:p>
          <a:p>
            <a:pPr marL="0" indent="0">
              <a:lnSpc>
                <a:spcPct val="120000"/>
              </a:lnSpc>
              <a:buClr>
                <a:schemeClr val="dk1"/>
              </a:buClr>
              <a:buSzPts val="1100"/>
              <a:buNone/>
            </a:pPr>
            <a:endParaRPr dirty="0">
              <a:solidFill>
                <a:schemeClr val="dk1"/>
              </a:solidFill>
              <a:latin typeface="Rockwell"/>
              <a:ea typeface="Rockwell"/>
              <a:cs typeface="Rockwell"/>
              <a:sym typeface="Rockwell"/>
            </a:endParaRPr>
          </a:p>
        </p:txBody>
      </p:sp>
      <p:grpSp>
        <p:nvGrpSpPr>
          <p:cNvPr id="6" name="Shape 55"/>
          <p:cNvGrpSpPr/>
          <p:nvPr/>
        </p:nvGrpSpPr>
        <p:grpSpPr>
          <a:xfrm>
            <a:off x="4534087" y="3593316"/>
            <a:ext cx="3123826" cy="2212884"/>
            <a:chOff x="6168175" y="-78290"/>
            <a:chExt cx="2870499" cy="2384555"/>
          </a:xfrm>
        </p:grpSpPr>
        <p:sp>
          <p:nvSpPr>
            <p:cNvPr id="7" name="Shape 56"/>
            <p:cNvSpPr txBox="1"/>
            <p:nvPr/>
          </p:nvSpPr>
          <p:spPr>
            <a:xfrm>
              <a:off x="7961374" y="-78290"/>
              <a:ext cx="1077300" cy="267300"/>
            </a:xfrm>
            <a:prstGeom prst="rect">
              <a:avLst/>
            </a:prstGeom>
            <a:noFill/>
            <a:ln>
              <a:noFill/>
            </a:ln>
          </p:spPr>
          <p:txBody>
            <a:bodyPr spcFirstLastPara="1" wrap="square" lIns="91425" tIns="91425" rIns="91425" bIns="91425" anchor="t" anchorCtr="0">
              <a:noAutofit/>
            </a:bodyPr>
            <a:lstStyle/>
            <a:p>
              <a:r>
                <a:rPr lang="en">
                  <a:solidFill>
                    <a:prstClr val="black"/>
                  </a:solidFill>
                  <a:latin typeface="Rockwell"/>
                </a:rPr>
                <a:t>Case 1</a:t>
              </a:r>
              <a:endParaRPr dirty="0">
                <a:solidFill>
                  <a:prstClr val="black"/>
                </a:solidFill>
                <a:latin typeface="Rockwell"/>
              </a:endParaRPr>
            </a:p>
            <a:p>
              <a:endParaRPr dirty="0">
                <a:solidFill>
                  <a:prstClr val="black"/>
                </a:solidFill>
                <a:latin typeface="Rockwell"/>
              </a:endParaRPr>
            </a:p>
          </p:txBody>
        </p:sp>
        <p:sp>
          <p:nvSpPr>
            <p:cNvPr id="8" name="Shape 57"/>
            <p:cNvSpPr txBox="1"/>
            <p:nvPr/>
          </p:nvSpPr>
          <p:spPr>
            <a:xfrm>
              <a:off x="7957102" y="2038965"/>
              <a:ext cx="910500" cy="267300"/>
            </a:xfrm>
            <a:prstGeom prst="rect">
              <a:avLst/>
            </a:prstGeom>
            <a:noFill/>
            <a:ln>
              <a:noFill/>
            </a:ln>
          </p:spPr>
          <p:txBody>
            <a:bodyPr spcFirstLastPara="1" wrap="square" lIns="91425" tIns="91425" rIns="91425" bIns="91425" anchor="t" anchorCtr="0">
              <a:noAutofit/>
            </a:bodyPr>
            <a:lstStyle/>
            <a:p>
              <a:r>
                <a:rPr lang="en">
                  <a:solidFill>
                    <a:prstClr val="black"/>
                  </a:solidFill>
                  <a:latin typeface="Rockwell"/>
                </a:rPr>
                <a:t>Case 2</a:t>
              </a:r>
              <a:endParaRPr dirty="0">
                <a:solidFill>
                  <a:prstClr val="black"/>
                </a:solidFill>
                <a:latin typeface="Rockwell"/>
              </a:endParaRPr>
            </a:p>
          </p:txBody>
        </p:sp>
        <p:pic>
          <p:nvPicPr>
            <p:cNvPr id="9" name="Shape 5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168175" y="707763"/>
              <a:ext cx="755128" cy="776300"/>
            </a:xfrm>
            <a:prstGeom prst="rect">
              <a:avLst/>
            </a:prstGeom>
            <a:noFill/>
            <a:ln>
              <a:noFill/>
            </a:ln>
          </p:spPr>
        </p:pic>
        <p:pic>
          <p:nvPicPr>
            <p:cNvPr id="10" name="Shape 5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57125" y="383700"/>
              <a:ext cx="685800" cy="609600"/>
            </a:xfrm>
            <a:prstGeom prst="rect">
              <a:avLst/>
            </a:prstGeom>
            <a:noFill/>
            <a:ln>
              <a:noFill/>
            </a:ln>
          </p:spPr>
        </p:pic>
        <p:pic>
          <p:nvPicPr>
            <p:cNvPr id="11" name="Shape 6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204750" y="1427313"/>
              <a:ext cx="590550" cy="695325"/>
            </a:xfrm>
            <a:prstGeom prst="rect">
              <a:avLst/>
            </a:prstGeom>
            <a:noFill/>
            <a:ln>
              <a:noFill/>
            </a:ln>
          </p:spPr>
        </p:pic>
        <p:cxnSp>
          <p:nvCxnSpPr>
            <p:cNvPr id="12" name="Shape 61"/>
            <p:cNvCxnSpPr/>
            <p:nvPr/>
          </p:nvCxnSpPr>
          <p:spPr>
            <a:xfrm rot="10800000" flipH="1">
              <a:off x="6923303" y="797412"/>
              <a:ext cx="1033800" cy="298500"/>
            </a:xfrm>
            <a:prstGeom prst="straightConnector1">
              <a:avLst/>
            </a:prstGeom>
            <a:noFill/>
            <a:ln w="9525" cap="flat" cmpd="sng">
              <a:solidFill>
                <a:schemeClr val="dk2"/>
              </a:solidFill>
              <a:prstDash val="solid"/>
              <a:round/>
              <a:headEnd type="none" w="med" len="med"/>
              <a:tailEnd type="triangle" w="med" len="med"/>
            </a:ln>
          </p:spPr>
        </p:cxnSp>
        <p:cxnSp>
          <p:nvCxnSpPr>
            <p:cNvPr id="13" name="Shape 62"/>
            <p:cNvCxnSpPr/>
            <p:nvPr/>
          </p:nvCxnSpPr>
          <p:spPr>
            <a:xfrm>
              <a:off x="6923303" y="1343962"/>
              <a:ext cx="1187100" cy="3480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95214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53005" y="115903"/>
            <a:ext cx="10515600" cy="1325563"/>
          </a:xfrm>
          <a:prstGeom prst="rect">
            <a:avLst/>
          </a:prstGeom>
        </p:spPr>
        <p:txBody>
          <a:bodyPr spcFirstLastPara="1" vert="horz" wrap="square" lIns="91425" tIns="91425" rIns="91425" bIns="91425" rtlCol="0" anchor="t" anchorCtr="0">
            <a:noAutofit/>
          </a:bodyPr>
          <a:lstStyle/>
          <a:p>
            <a:r>
              <a:rPr lang="en" sz="4400" dirty="0" smtClean="0"/>
              <a:t>S</a:t>
            </a:r>
            <a:r>
              <a:rPr lang="en-US" sz="4400" dirty="0" smtClean="0"/>
              <a:t>elected</a:t>
            </a:r>
            <a:r>
              <a:rPr lang="en" sz="4400" dirty="0" smtClean="0"/>
              <a:t> </a:t>
            </a:r>
            <a:r>
              <a:rPr lang="en" sz="4400" dirty="0"/>
              <a:t>Student Questions </a:t>
            </a:r>
            <a:r>
              <a:rPr lang="en-US" dirty="0" smtClean="0"/>
              <a:t/>
            </a:r>
            <a:br>
              <a:rPr lang="en-US" dirty="0" smtClean="0"/>
            </a:br>
            <a:r>
              <a:rPr lang="en" sz="2800" dirty="0"/>
              <a:t>(there were over 200!)</a:t>
            </a:r>
            <a:endParaRPr sz="2800" dirty="0"/>
          </a:p>
        </p:txBody>
      </p:sp>
      <p:sp>
        <p:nvSpPr>
          <p:cNvPr id="115" name="Shape 115"/>
          <p:cNvSpPr txBox="1">
            <a:spLocks noGrp="1"/>
          </p:cNvSpPr>
          <p:nvPr>
            <p:ph idx="1"/>
          </p:nvPr>
        </p:nvSpPr>
        <p:spPr>
          <a:xfrm>
            <a:off x="838199" y="1212167"/>
            <a:ext cx="10515600" cy="4447854"/>
          </a:xfrm>
          <a:prstGeom prst="rect">
            <a:avLst/>
          </a:prstGeom>
        </p:spPr>
        <p:txBody>
          <a:bodyPr spcFirstLastPara="1" vert="horz" wrap="square" lIns="91425" tIns="91425" rIns="91425" bIns="91425" rtlCol="0" anchor="t" anchorCtr="0">
            <a:noAutofit/>
          </a:bodyPr>
          <a:lstStyle/>
          <a:p>
            <a:pPr indent="-304800">
              <a:buSzPct val="100000"/>
              <a:buAutoNum type="arabicPeriod"/>
            </a:pPr>
            <a:r>
              <a:rPr lang="en" sz="2000" dirty="0" smtClean="0">
                <a:solidFill>
                  <a:schemeClr val="dk1"/>
                </a:solidFill>
              </a:rPr>
              <a:t>What </a:t>
            </a:r>
            <a:r>
              <a:rPr lang="en" sz="2000" dirty="0">
                <a:solidFill>
                  <a:schemeClr val="dk1"/>
                </a:solidFill>
              </a:rPr>
              <a:t>happens when the egg is not in a certain environment?</a:t>
            </a:r>
            <a:endParaRPr sz="2000" dirty="0">
              <a:solidFill>
                <a:schemeClr val="dk1"/>
              </a:solidFill>
            </a:endParaRPr>
          </a:p>
          <a:p>
            <a:pPr indent="-304800">
              <a:buSzPct val="100000"/>
              <a:buAutoNum type="arabicPeriod"/>
            </a:pPr>
            <a:r>
              <a:rPr lang="en" sz="2000" dirty="0">
                <a:solidFill>
                  <a:schemeClr val="dk1"/>
                </a:solidFill>
              </a:rPr>
              <a:t>Can other eggs relate to the same process?</a:t>
            </a:r>
            <a:endParaRPr sz="2000" dirty="0">
              <a:solidFill>
                <a:schemeClr val="dk1"/>
              </a:solidFill>
            </a:endParaRPr>
          </a:p>
          <a:p>
            <a:pPr indent="-304800">
              <a:buSzPct val="100000"/>
              <a:buAutoNum type="arabicPeriod"/>
            </a:pPr>
            <a:r>
              <a:rPr lang="en" sz="2000" dirty="0">
                <a:solidFill>
                  <a:schemeClr val="dk1"/>
                </a:solidFill>
              </a:rPr>
              <a:t>Do both of the eggs in both cases start the same way?</a:t>
            </a:r>
            <a:endParaRPr sz="2000" dirty="0">
              <a:solidFill>
                <a:schemeClr val="dk1"/>
              </a:solidFill>
            </a:endParaRPr>
          </a:p>
          <a:p>
            <a:pPr indent="-304800">
              <a:buSzPct val="100000"/>
              <a:buAutoNum type="arabicPeriod"/>
            </a:pPr>
            <a:r>
              <a:rPr lang="en" sz="2000" dirty="0">
                <a:solidFill>
                  <a:schemeClr val="dk1"/>
                </a:solidFill>
              </a:rPr>
              <a:t>How are the shells formed?</a:t>
            </a:r>
            <a:endParaRPr sz="2000" dirty="0">
              <a:solidFill>
                <a:schemeClr val="dk1"/>
              </a:solidFill>
            </a:endParaRPr>
          </a:p>
          <a:p>
            <a:pPr indent="-304800">
              <a:buSzPct val="100000"/>
              <a:buAutoNum type="arabicPeriod"/>
            </a:pPr>
            <a:r>
              <a:rPr lang="en" sz="2000" dirty="0">
                <a:solidFill>
                  <a:schemeClr val="dk1"/>
                </a:solidFill>
              </a:rPr>
              <a:t>Do different eggs need different temp?</a:t>
            </a:r>
            <a:endParaRPr sz="2000" dirty="0">
              <a:solidFill>
                <a:schemeClr val="dk1"/>
              </a:solidFill>
            </a:endParaRPr>
          </a:p>
          <a:p>
            <a:pPr indent="-304800">
              <a:buSzPct val="100000"/>
              <a:buAutoNum type="arabicPeriod"/>
            </a:pPr>
            <a:r>
              <a:rPr lang="en" sz="2000" dirty="0">
                <a:solidFill>
                  <a:schemeClr val="dk1"/>
                </a:solidFill>
              </a:rPr>
              <a:t>How is the egg made in the chicken?</a:t>
            </a:r>
            <a:endParaRPr sz="2000" dirty="0">
              <a:solidFill>
                <a:schemeClr val="dk1"/>
              </a:solidFill>
            </a:endParaRPr>
          </a:p>
          <a:p>
            <a:pPr indent="-304800">
              <a:buSzPct val="100000"/>
              <a:buAutoNum type="arabicPeriod"/>
            </a:pPr>
            <a:r>
              <a:rPr lang="en" sz="2000" dirty="0">
                <a:solidFill>
                  <a:schemeClr val="dk1"/>
                </a:solidFill>
              </a:rPr>
              <a:t>Why do eggs hatch at certain time?</a:t>
            </a:r>
            <a:endParaRPr sz="2000" dirty="0">
              <a:solidFill>
                <a:schemeClr val="dk1"/>
              </a:solidFill>
            </a:endParaRPr>
          </a:p>
          <a:p>
            <a:pPr indent="-304800">
              <a:buSzPct val="100000"/>
              <a:buAutoNum type="arabicPeriod"/>
            </a:pPr>
            <a:r>
              <a:rPr lang="en" sz="2000" dirty="0">
                <a:solidFill>
                  <a:schemeClr val="dk1"/>
                </a:solidFill>
              </a:rPr>
              <a:t>Do female chickens lay eggs or also male?</a:t>
            </a:r>
            <a:endParaRPr sz="2000" dirty="0">
              <a:solidFill>
                <a:schemeClr val="dk1"/>
              </a:solidFill>
            </a:endParaRPr>
          </a:p>
          <a:p>
            <a:pPr indent="-304800">
              <a:buSzPct val="100000"/>
              <a:buAutoNum type="arabicPeriod"/>
            </a:pPr>
            <a:r>
              <a:rPr lang="en" sz="2000" dirty="0">
                <a:solidFill>
                  <a:schemeClr val="dk1"/>
                </a:solidFill>
              </a:rPr>
              <a:t>What does </a:t>
            </a:r>
            <a:r>
              <a:rPr lang="en" sz="2000" dirty="0" err="1" smtClean="0">
                <a:solidFill>
                  <a:schemeClr val="dk1"/>
                </a:solidFill>
              </a:rPr>
              <a:t>fert</a:t>
            </a:r>
            <a:r>
              <a:rPr lang="en-US" sz="2000" dirty="0" err="1" smtClean="0">
                <a:solidFill>
                  <a:schemeClr val="dk1"/>
                </a:solidFill>
              </a:rPr>
              <a:t>iliza</a:t>
            </a:r>
            <a:r>
              <a:rPr lang="en" sz="2000" dirty="0" err="1" smtClean="0">
                <a:solidFill>
                  <a:schemeClr val="dk1"/>
                </a:solidFill>
              </a:rPr>
              <a:t>tion</a:t>
            </a:r>
            <a:r>
              <a:rPr lang="en" sz="2000" dirty="0" smtClean="0">
                <a:solidFill>
                  <a:schemeClr val="dk1"/>
                </a:solidFill>
              </a:rPr>
              <a:t> </a:t>
            </a:r>
            <a:r>
              <a:rPr lang="en" sz="2000" dirty="0">
                <a:solidFill>
                  <a:schemeClr val="dk1"/>
                </a:solidFill>
              </a:rPr>
              <a:t>have to do with the way the egg hatches?</a:t>
            </a:r>
            <a:endParaRPr sz="2000" dirty="0">
              <a:solidFill>
                <a:schemeClr val="dk1"/>
              </a:solidFill>
            </a:endParaRPr>
          </a:p>
          <a:p>
            <a:pPr indent="-304800">
              <a:buSzPct val="100000"/>
              <a:buAutoNum type="arabicPeriod"/>
            </a:pPr>
            <a:r>
              <a:rPr lang="en" sz="2000" dirty="0">
                <a:solidFill>
                  <a:schemeClr val="dk1"/>
                </a:solidFill>
              </a:rPr>
              <a:t>Do the eggs change anyway during hatching?</a:t>
            </a:r>
            <a:endParaRPr sz="2000" dirty="0">
              <a:solidFill>
                <a:schemeClr val="dk1"/>
              </a:solidFill>
            </a:endParaRPr>
          </a:p>
          <a:p>
            <a:pPr indent="-304800">
              <a:buSzPct val="100000"/>
              <a:buAutoNum type="arabicPeriod"/>
            </a:pPr>
            <a:r>
              <a:rPr lang="en" sz="2000" dirty="0">
                <a:solidFill>
                  <a:schemeClr val="dk1"/>
                </a:solidFill>
              </a:rPr>
              <a:t>How are eggs fertilized?</a:t>
            </a:r>
            <a:endParaRPr sz="2000" dirty="0">
              <a:solidFill>
                <a:schemeClr val="dk1"/>
              </a:solidFill>
            </a:endParaRPr>
          </a:p>
          <a:p>
            <a:pPr indent="-304800">
              <a:buSzPct val="100000"/>
              <a:buAutoNum type="arabicPeriod"/>
            </a:pPr>
            <a:r>
              <a:rPr lang="en" sz="2000" dirty="0">
                <a:solidFill>
                  <a:schemeClr val="dk1"/>
                </a:solidFill>
              </a:rPr>
              <a:t>How are other animals’ eggs relate to the chicken eggs?</a:t>
            </a:r>
            <a:endParaRPr sz="2000" dirty="0">
              <a:solidFill>
                <a:schemeClr val="dk1"/>
              </a:solidFill>
            </a:endParaRPr>
          </a:p>
          <a:p>
            <a:pPr indent="-304800">
              <a:buSzPct val="100000"/>
              <a:buAutoNum type="arabicPeriod"/>
            </a:pPr>
            <a:r>
              <a:rPr lang="en" sz="2000" dirty="0">
                <a:solidFill>
                  <a:schemeClr val="dk1"/>
                </a:solidFill>
              </a:rPr>
              <a:t>How do chicken eggs start off edible on the inside?</a:t>
            </a:r>
            <a:endParaRPr sz="2000" dirty="0">
              <a:solidFill>
                <a:schemeClr val="dk1"/>
              </a:solidFill>
            </a:endParaRPr>
          </a:p>
          <a:p>
            <a:pPr indent="-304800">
              <a:buSzPct val="100000"/>
              <a:buAutoNum type="arabicPeriod"/>
            </a:pPr>
            <a:r>
              <a:rPr lang="en" sz="2000" dirty="0">
                <a:solidFill>
                  <a:schemeClr val="dk1"/>
                </a:solidFill>
              </a:rPr>
              <a:t>Does Kinetic Energy/Potential Energy/Thermal energy relate to eggs in any way? </a:t>
            </a:r>
            <a:endParaRPr sz="2000" dirty="0">
              <a:solidFill>
                <a:schemeClr val="dk1"/>
              </a:solidFill>
            </a:endParaRPr>
          </a:p>
          <a:p>
            <a:pPr marL="0" indent="0">
              <a:spcAft>
                <a:spcPts val="1600"/>
              </a:spcAft>
              <a:buNone/>
            </a:pPr>
            <a:endParaRPr dirty="0"/>
          </a:p>
        </p:txBody>
      </p:sp>
    </p:spTree>
    <p:extLst>
      <p:ext uri="{BB962C8B-B14F-4D97-AF65-F5344CB8AC3E}">
        <p14:creationId xmlns:p14="http://schemas.microsoft.com/office/powerpoint/2010/main" val="2238431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699304" y="431820"/>
            <a:ext cx="10515600" cy="865284"/>
          </a:xfrm>
          <a:prstGeom prst="rect">
            <a:avLst/>
          </a:prstGeom>
        </p:spPr>
        <p:txBody>
          <a:bodyPr spcFirstLastPara="1" vert="horz" wrap="square" lIns="91425" tIns="91425" rIns="91425" bIns="91425" rtlCol="0" anchor="t" anchorCtr="0">
            <a:noAutofit/>
          </a:bodyPr>
          <a:lstStyle/>
          <a:p>
            <a:r>
              <a:rPr lang="en-US" sz="4400" dirty="0" smtClean="0"/>
              <a:t>Next Steps with Students’ Questions</a:t>
            </a:r>
            <a:endParaRPr sz="4400" dirty="0"/>
          </a:p>
        </p:txBody>
      </p:sp>
      <p:sp>
        <p:nvSpPr>
          <p:cNvPr id="99" name="Shape 99"/>
          <p:cNvSpPr txBox="1">
            <a:spLocks noGrp="1"/>
          </p:cNvSpPr>
          <p:nvPr>
            <p:ph idx="1"/>
          </p:nvPr>
        </p:nvSpPr>
        <p:spPr>
          <a:xfrm>
            <a:off x="699305" y="1297104"/>
            <a:ext cx="7090458" cy="4351338"/>
          </a:xfrm>
          <a:prstGeom prst="rect">
            <a:avLst/>
          </a:prstGeom>
        </p:spPr>
        <p:txBody>
          <a:bodyPr spcFirstLastPara="1" vert="horz" wrap="square" lIns="91425" tIns="91425" rIns="91425" bIns="91425" rtlCol="0" anchor="t" anchorCtr="0">
            <a:noAutofit/>
          </a:bodyPr>
          <a:lstStyle/>
          <a:p>
            <a:pPr>
              <a:lnSpc>
                <a:spcPct val="120000"/>
              </a:lnSpc>
              <a:buClr>
                <a:schemeClr val="tx2"/>
              </a:buClr>
              <a:buSzPct val="100000"/>
              <a:buFont typeface="Wingdings" charset="2"/>
              <a:buChar char="§"/>
            </a:pPr>
            <a:r>
              <a:rPr lang="en" sz="2400" dirty="0" smtClean="0">
                <a:solidFill>
                  <a:schemeClr val="dk1"/>
                </a:solidFill>
                <a:latin typeface="Rockwell"/>
                <a:ea typeface="Rockwell"/>
                <a:cs typeface="Rockwell"/>
                <a:sym typeface="Rockwell"/>
              </a:rPr>
              <a:t>Students categorized their questions</a:t>
            </a:r>
            <a:r>
              <a:rPr lang="en-US" sz="2400" dirty="0" smtClean="0">
                <a:solidFill>
                  <a:schemeClr val="dk1"/>
                </a:solidFill>
                <a:latin typeface="Rockwell"/>
                <a:ea typeface="Rockwell"/>
                <a:cs typeface="Rockwell"/>
                <a:sym typeface="Rockwell"/>
              </a:rPr>
              <a:t> according to the different parts of their consensus model:</a:t>
            </a:r>
          </a:p>
          <a:p>
            <a:pPr indent="-457200">
              <a:lnSpc>
                <a:spcPct val="120000"/>
              </a:lnSpc>
              <a:buNone/>
            </a:pPr>
            <a:r>
              <a:rPr lang="en-US" sz="2400" dirty="0">
                <a:solidFill>
                  <a:srgbClr val="FF0000"/>
                </a:solidFill>
                <a:ea typeface="Rockwell"/>
                <a:cs typeface="Rockwell"/>
                <a:sym typeface="Rockwell"/>
              </a:rPr>
              <a:t>	</a:t>
            </a:r>
            <a:r>
              <a:rPr lang="en-US" sz="2400" dirty="0" smtClean="0">
                <a:solidFill>
                  <a:srgbClr val="FF0000"/>
                </a:solidFill>
                <a:ea typeface="Rockwell"/>
                <a:cs typeface="Rockwell"/>
                <a:sym typeface="Rockwell"/>
              </a:rPr>
              <a:t>	</a:t>
            </a:r>
            <a:r>
              <a:rPr lang="en-US" sz="2000" dirty="0" smtClean="0">
                <a:ea typeface="Rockwell"/>
                <a:cs typeface="Rockwell"/>
                <a:sym typeface="Rockwell"/>
              </a:rPr>
              <a:t>A</a:t>
            </a:r>
            <a:r>
              <a:rPr lang="en-US" sz="2000" dirty="0">
                <a:ea typeface="Rockwell"/>
                <a:cs typeface="Rockwell"/>
                <a:sym typeface="Rockwell"/>
              </a:rPr>
              <a:t>) The egg at first</a:t>
            </a:r>
          </a:p>
          <a:p>
            <a:pPr indent="-457200">
              <a:lnSpc>
                <a:spcPct val="120000"/>
              </a:lnSpc>
              <a:buNone/>
            </a:pPr>
            <a:r>
              <a:rPr lang="en-US" sz="2000" dirty="0">
                <a:ea typeface="Rockwell"/>
                <a:cs typeface="Rockwell"/>
                <a:sym typeface="Rockwell"/>
              </a:rPr>
              <a:t>	</a:t>
            </a:r>
            <a:r>
              <a:rPr lang="en-US" sz="2000" dirty="0" smtClean="0">
                <a:ea typeface="Rockwell"/>
                <a:cs typeface="Rockwell"/>
                <a:sym typeface="Rockwell"/>
              </a:rPr>
              <a:t>	B</a:t>
            </a:r>
            <a:r>
              <a:rPr lang="en-US" sz="2000" dirty="0">
                <a:ea typeface="Rockwell"/>
                <a:cs typeface="Rockwell"/>
                <a:sym typeface="Rockwell"/>
              </a:rPr>
              <a:t>) Inside the egg over time</a:t>
            </a:r>
          </a:p>
          <a:p>
            <a:pPr indent="-457200">
              <a:lnSpc>
                <a:spcPct val="120000"/>
              </a:lnSpc>
              <a:buNone/>
            </a:pPr>
            <a:r>
              <a:rPr lang="en-US" sz="2000" dirty="0">
                <a:ea typeface="Rockwell"/>
                <a:cs typeface="Rockwell"/>
                <a:sym typeface="Rockwell"/>
              </a:rPr>
              <a:t>	</a:t>
            </a:r>
            <a:r>
              <a:rPr lang="en-US" sz="2000" dirty="0" smtClean="0">
                <a:ea typeface="Rockwell"/>
                <a:cs typeface="Rockwell"/>
                <a:sym typeface="Rockwell"/>
              </a:rPr>
              <a:t>	C</a:t>
            </a:r>
            <a:r>
              <a:rPr lang="en-US" sz="2000" dirty="0">
                <a:ea typeface="Rockwell"/>
                <a:cs typeface="Rockwell"/>
                <a:sym typeface="Rockwell"/>
              </a:rPr>
              <a:t>) The egg after a period of time has passed </a:t>
            </a:r>
          </a:p>
          <a:p>
            <a:pPr indent="-457200">
              <a:lnSpc>
                <a:spcPct val="120000"/>
              </a:lnSpc>
              <a:buNone/>
            </a:pPr>
            <a:r>
              <a:rPr lang="en-US" sz="2000" dirty="0">
                <a:ea typeface="Rockwell"/>
                <a:cs typeface="Rockwell"/>
                <a:sym typeface="Rockwell"/>
              </a:rPr>
              <a:t>	</a:t>
            </a:r>
            <a:r>
              <a:rPr lang="en-US" sz="2000" dirty="0" smtClean="0">
                <a:ea typeface="Rockwell"/>
                <a:cs typeface="Rockwell"/>
                <a:sym typeface="Rockwell"/>
              </a:rPr>
              <a:t>	D</a:t>
            </a:r>
            <a:r>
              <a:rPr lang="en-US" sz="2000" dirty="0">
                <a:ea typeface="Rockwell"/>
                <a:cs typeface="Rockwell"/>
                <a:sym typeface="Rockwell"/>
              </a:rPr>
              <a:t>) *PARKING </a:t>
            </a:r>
            <a:r>
              <a:rPr lang="en-US" sz="2000" dirty="0" smtClean="0">
                <a:ea typeface="Rockwell"/>
                <a:cs typeface="Rockwell"/>
                <a:sym typeface="Rockwell"/>
              </a:rPr>
              <a:t>LOT</a:t>
            </a:r>
            <a:endParaRPr lang="en-US" sz="2000" dirty="0" smtClean="0">
              <a:solidFill>
                <a:schemeClr val="dk1"/>
              </a:solidFill>
              <a:latin typeface="Rockwell"/>
              <a:ea typeface="Rockwell"/>
              <a:cs typeface="Rockwell"/>
              <a:sym typeface="Rockwell"/>
            </a:endParaRPr>
          </a:p>
          <a:p>
            <a:pPr>
              <a:lnSpc>
                <a:spcPct val="120000"/>
              </a:lnSpc>
              <a:buClr>
                <a:schemeClr val="tx2"/>
              </a:buClr>
              <a:buSzPct val="100000"/>
              <a:buFont typeface="Wingdings" charset="2"/>
              <a:buChar char="§"/>
            </a:pPr>
            <a:r>
              <a:rPr lang="en-US" sz="2400" dirty="0" smtClean="0">
                <a:solidFill>
                  <a:schemeClr val="dk1"/>
                </a:solidFill>
                <a:latin typeface="Rockwell"/>
                <a:ea typeface="Rockwell"/>
                <a:cs typeface="Rockwell"/>
                <a:sym typeface="Rockwell"/>
              </a:rPr>
              <a:t>Students chose 4 questions they believe would best  </a:t>
            </a:r>
            <a:r>
              <a:rPr lang="en-US" sz="2400" dirty="0">
                <a:solidFill>
                  <a:srgbClr val="000000"/>
                </a:solidFill>
                <a:ea typeface="Rockwell"/>
                <a:cs typeface="Rockwell"/>
                <a:sym typeface="Rockwell"/>
              </a:rPr>
              <a:t>help them figure out the phenomenon and/or related phenomena. </a:t>
            </a:r>
          </a:p>
          <a:p>
            <a:pPr>
              <a:lnSpc>
                <a:spcPct val="120000"/>
              </a:lnSpc>
              <a:buClr>
                <a:schemeClr val="tx2"/>
              </a:buClr>
              <a:buSzPct val="100000"/>
              <a:buFont typeface="Wingdings" charset="2"/>
              <a:buChar char="§"/>
            </a:pPr>
            <a:endParaRPr dirty="0">
              <a:solidFill>
                <a:schemeClr val="dk1"/>
              </a:solidFill>
              <a:latin typeface="Rockwell"/>
              <a:ea typeface="Rockwell"/>
              <a:cs typeface="Rockwell"/>
              <a:sym typeface="Rockwell"/>
            </a:endParaRPr>
          </a:p>
          <a:p>
            <a:pPr indent="-457200">
              <a:lnSpc>
                <a:spcPct val="120000"/>
              </a:lnSpc>
              <a:buNone/>
            </a:pPr>
            <a:r>
              <a:rPr lang="en-US" dirty="0">
                <a:solidFill>
                  <a:srgbClr val="FF0000"/>
                </a:solidFill>
                <a:latin typeface="Rockwell"/>
                <a:ea typeface="Rockwell"/>
                <a:cs typeface="Rockwell"/>
                <a:sym typeface="Rockwell"/>
              </a:rPr>
              <a:t>	</a:t>
            </a:r>
            <a:endParaRPr dirty="0">
              <a:solidFill>
                <a:schemeClr val="dk1"/>
              </a:solidFill>
              <a:latin typeface="Rockwell"/>
              <a:ea typeface="Rockwell"/>
              <a:cs typeface="Rockwell"/>
              <a:sym typeface="Rockwell"/>
            </a:endParaRPr>
          </a:p>
          <a:p>
            <a:pPr marL="0" indent="0">
              <a:lnSpc>
                <a:spcPct val="120000"/>
              </a:lnSpc>
              <a:buClr>
                <a:schemeClr val="dk1"/>
              </a:buClr>
              <a:buSzPts val="1100"/>
              <a:buNone/>
            </a:pPr>
            <a:endParaRPr dirty="0">
              <a:solidFill>
                <a:schemeClr val="dk1"/>
              </a:solidFill>
              <a:latin typeface="Rockwell"/>
              <a:ea typeface="Rockwell"/>
              <a:cs typeface="Rockwell"/>
              <a:sym typeface="Rockwell"/>
            </a:endParaRPr>
          </a:p>
          <a:p>
            <a:pPr marL="0" indent="0">
              <a:spcAft>
                <a:spcPts val="1600"/>
              </a:spcAft>
              <a:buNone/>
            </a:pPr>
            <a:endParaRPr dirty="0"/>
          </a:p>
        </p:txBody>
      </p:sp>
      <p:pic>
        <p:nvPicPr>
          <p:cNvPr id="100" name="Shape 10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789763" y="1406002"/>
            <a:ext cx="2799652" cy="1687427"/>
          </a:xfrm>
          <a:prstGeom prst="rect">
            <a:avLst/>
          </a:prstGeom>
          <a:noFill/>
          <a:ln>
            <a:noFill/>
          </a:ln>
        </p:spPr>
      </p:pic>
      <p:pic>
        <p:nvPicPr>
          <p:cNvPr id="102" name="Shape 10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514390" y="3202327"/>
            <a:ext cx="2430848" cy="1793553"/>
          </a:xfrm>
          <a:prstGeom prst="rect">
            <a:avLst/>
          </a:prstGeom>
          <a:noFill/>
          <a:ln>
            <a:noFill/>
          </a:ln>
        </p:spPr>
      </p:pic>
      <p:pic>
        <p:nvPicPr>
          <p:cNvPr id="7" name="Shape 9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036115" y="4788598"/>
            <a:ext cx="3178789" cy="1967802"/>
          </a:xfrm>
          <a:prstGeom prst="rect">
            <a:avLst/>
          </a:prstGeom>
          <a:noFill/>
          <a:ln>
            <a:noFill/>
          </a:ln>
        </p:spPr>
      </p:pic>
    </p:spTree>
    <p:extLst>
      <p:ext uri="{BB962C8B-B14F-4D97-AF65-F5344CB8AC3E}">
        <p14:creationId xmlns:p14="http://schemas.microsoft.com/office/powerpoint/2010/main" val="4207746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751115" y="458515"/>
            <a:ext cx="10515600" cy="795520"/>
          </a:xfrm>
          <a:prstGeom prst="rect">
            <a:avLst/>
          </a:prstGeom>
        </p:spPr>
        <p:txBody>
          <a:bodyPr spcFirstLastPara="1" vert="horz" wrap="square" lIns="91425" tIns="91425" rIns="91425" bIns="91425" rtlCol="0" anchor="t" anchorCtr="0">
            <a:noAutofit/>
          </a:bodyPr>
          <a:lstStyle/>
          <a:p>
            <a:pPr>
              <a:buClr>
                <a:schemeClr val="dk1"/>
              </a:buClr>
              <a:buSzPts val="1100"/>
            </a:pPr>
            <a:r>
              <a:rPr lang="en" sz="4400" dirty="0"/>
              <a:t>Next </a:t>
            </a:r>
            <a:r>
              <a:rPr lang="en-US" sz="4400" dirty="0" smtClean="0"/>
              <a:t>Steps with Students’ Questions</a:t>
            </a:r>
            <a:endParaRPr sz="4400" dirty="0"/>
          </a:p>
        </p:txBody>
      </p:sp>
      <p:sp>
        <p:nvSpPr>
          <p:cNvPr id="108" name="Shape 108"/>
          <p:cNvSpPr txBox="1">
            <a:spLocks noGrp="1"/>
          </p:cNvSpPr>
          <p:nvPr>
            <p:ph idx="1"/>
          </p:nvPr>
        </p:nvSpPr>
        <p:spPr>
          <a:xfrm>
            <a:off x="681447" y="1111521"/>
            <a:ext cx="9464039" cy="830490"/>
          </a:xfrm>
          <a:prstGeom prst="rect">
            <a:avLst/>
          </a:prstGeom>
        </p:spPr>
        <p:txBody>
          <a:bodyPr spcFirstLastPara="1" vert="horz" wrap="square" lIns="91425" tIns="91425" rIns="91425" bIns="91425" rtlCol="0" anchor="t" anchorCtr="0">
            <a:noAutofit/>
          </a:bodyPr>
          <a:lstStyle/>
          <a:p>
            <a:pPr>
              <a:spcBef>
                <a:spcPts val="1600"/>
              </a:spcBef>
              <a:buClr>
                <a:schemeClr val="tx2"/>
              </a:buClr>
              <a:buFont typeface="Wingdings" panose="05000000000000000000" pitchFamily="2" charset="2"/>
              <a:buChar char="§"/>
            </a:pPr>
            <a:r>
              <a:rPr lang="en-US" sz="2200" dirty="0" smtClean="0">
                <a:solidFill>
                  <a:srgbClr val="000000"/>
                </a:solidFill>
                <a:latin typeface="Rockwell"/>
                <a:ea typeface="Rockwell"/>
                <a:cs typeface="Rockwell"/>
                <a:sym typeface="Rockwell"/>
              </a:rPr>
              <a:t>Students added (and continued to add, throughout the unit) their questions to the </a:t>
            </a:r>
            <a:r>
              <a:rPr lang="en" sz="2200" dirty="0">
                <a:solidFill>
                  <a:srgbClr val="000000"/>
                </a:solidFill>
                <a:latin typeface="Rockwell"/>
                <a:ea typeface="Rockwell"/>
                <a:cs typeface="Rockwell"/>
                <a:sym typeface="Rockwell"/>
              </a:rPr>
              <a:t>Driving Question Board (DQB) </a:t>
            </a:r>
            <a:endParaRPr sz="2200" dirty="0">
              <a:solidFill>
                <a:srgbClr val="000000"/>
              </a:solidFill>
              <a:latin typeface="Rockwell"/>
              <a:ea typeface="Rockwell"/>
              <a:cs typeface="Rockwell"/>
              <a:sym typeface="Rockwell"/>
            </a:endParaRPr>
          </a:p>
          <a:p>
            <a:pPr marL="0" indent="0">
              <a:spcBef>
                <a:spcPts val="1600"/>
              </a:spcBef>
              <a:spcAft>
                <a:spcPts val="1600"/>
              </a:spcAft>
              <a:buNone/>
            </a:pPr>
            <a:endParaRPr dirty="0"/>
          </a:p>
        </p:txBody>
      </p:sp>
      <p:pic>
        <p:nvPicPr>
          <p:cNvPr id="109" name="Shape 1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360023" y="2185851"/>
            <a:ext cx="7859486" cy="4425770"/>
          </a:xfrm>
          <a:prstGeom prst="rect">
            <a:avLst/>
          </a:prstGeom>
          <a:noFill/>
          <a:ln>
            <a:noFill/>
          </a:ln>
        </p:spPr>
      </p:pic>
    </p:spTree>
    <p:extLst>
      <p:ext uri="{BB962C8B-B14F-4D97-AF65-F5344CB8AC3E}">
        <p14:creationId xmlns:p14="http://schemas.microsoft.com/office/powerpoint/2010/main" val="385852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 y="4480560"/>
            <a:ext cx="7233920" cy="923330"/>
          </a:xfrm>
          <a:prstGeom prst="rect">
            <a:avLst/>
          </a:prstGeom>
          <a:noFill/>
        </p:spPr>
        <p:txBody>
          <a:bodyPr wrap="square" rtlCol="0">
            <a:spAutoFit/>
          </a:bodyPr>
          <a:lstStyle/>
          <a:p>
            <a:r>
              <a:rPr lang="en-US" sz="5400" dirty="0" smtClean="0">
                <a:solidFill>
                  <a:schemeClr val="bg1"/>
                </a:solidFill>
              </a:rPr>
              <a:t>Classroom Examples</a:t>
            </a:r>
            <a:endParaRPr lang="en-US" sz="5400" dirty="0">
              <a:solidFill>
                <a:schemeClr val="bg1"/>
              </a:solidFill>
            </a:endParaRPr>
          </a:p>
        </p:txBody>
      </p:sp>
      <p:sp>
        <p:nvSpPr>
          <p:cNvPr id="5" name="TextBox 4">
            <a:hlinkClick r:id="rId2" action="ppaction://hlinksldjump"/>
          </p:cNvPr>
          <p:cNvSpPr txBox="1"/>
          <p:nvPr/>
        </p:nvSpPr>
        <p:spPr>
          <a:xfrm>
            <a:off x="9314447" y="6247173"/>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2500432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33697" y="530300"/>
            <a:ext cx="9411789" cy="682309"/>
          </a:xfrm>
          <a:prstGeom prst="rect">
            <a:avLst/>
          </a:prstGeom>
        </p:spPr>
        <p:txBody>
          <a:bodyPr spcFirstLastPara="1" vert="horz" wrap="square" lIns="91425" tIns="91425" rIns="91425" bIns="91425" rtlCol="0" anchor="t" anchorCtr="0">
            <a:noAutofit/>
          </a:bodyPr>
          <a:lstStyle/>
          <a:p>
            <a:r>
              <a:rPr lang="en" sz="4400" dirty="0"/>
              <a:t>Next </a:t>
            </a:r>
            <a:r>
              <a:rPr lang="en" sz="4400" dirty="0" smtClean="0"/>
              <a:t>Steps with Students’ Questions</a:t>
            </a:r>
            <a:endParaRPr sz="4400" dirty="0"/>
          </a:p>
        </p:txBody>
      </p:sp>
      <p:graphicFrame>
        <p:nvGraphicFramePr>
          <p:cNvPr id="121" name="Shape 121"/>
          <p:cNvGraphicFramePr/>
          <p:nvPr>
            <p:extLst>
              <p:ext uri="{D42A27DB-BD31-4B8C-83A1-F6EECF244321}">
                <p14:modId xmlns:p14="http://schemas.microsoft.com/office/powerpoint/2010/main" val="3648641625"/>
              </p:ext>
            </p:extLst>
          </p:nvPr>
        </p:nvGraphicFramePr>
        <p:xfrm>
          <a:off x="1564005" y="2004716"/>
          <a:ext cx="8976900" cy="4225400"/>
        </p:xfrm>
        <a:graphic>
          <a:graphicData uri="http://schemas.openxmlformats.org/drawingml/2006/table">
            <a:tbl>
              <a:tblPr>
                <a:noFill/>
              </a:tblPr>
              <a:tblGrid>
                <a:gridCol w="2030975">
                  <a:extLst>
                    <a:ext uri="{9D8B030D-6E8A-4147-A177-3AD203B41FA5}">
                      <a16:colId xmlns:a16="http://schemas.microsoft.com/office/drawing/2014/main" val="20000"/>
                    </a:ext>
                  </a:extLst>
                </a:gridCol>
                <a:gridCol w="2030975">
                  <a:extLst>
                    <a:ext uri="{9D8B030D-6E8A-4147-A177-3AD203B41FA5}">
                      <a16:colId xmlns:a16="http://schemas.microsoft.com/office/drawing/2014/main" val="20001"/>
                    </a:ext>
                  </a:extLst>
                </a:gridCol>
                <a:gridCol w="2030975">
                  <a:extLst>
                    <a:ext uri="{9D8B030D-6E8A-4147-A177-3AD203B41FA5}">
                      <a16:colId xmlns:a16="http://schemas.microsoft.com/office/drawing/2014/main" val="20002"/>
                    </a:ext>
                  </a:extLst>
                </a:gridCol>
                <a:gridCol w="2883975">
                  <a:extLst>
                    <a:ext uri="{9D8B030D-6E8A-4147-A177-3AD203B41FA5}">
                      <a16:colId xmlns:a16="http://schemas.microsoft.com/office/drawing/2014/main" val="20003"/>
                    </a:ext>
                  </a:extLst>
                </a:gridCol>
              </a:tblGrid>
              <a:tr h="1232750">
                <a:tc>
                  <a:txBody>
                    <a:bodyPr/>
                    <a:lstStyle/>
                    <a:p>
                      <a:pPr marL="0" lvl="0" indent="0" rtl="0">
                        <a:spcBef>
                          <a:spcPts val="0"/>
                        </a:spcBef>
                        <a:spcAft>
                          <a:spcPts val="0"/>
                        </a:spcAft>
                        <a:buNone/>
                      </a:pPr>
                      <a:r>
                        <a:rPr lang="en" sz="1500">
                          <a:latin typeface="Rockwell"/>
                          <a:ea typeface="Rockwell"/>
                          <a:cs typeface="Rockwell"/>
                          <a:sym typeface="Rockwell"/>
                        </a:rPr>
                        <a:t>List your 4 questions below</a:t>
                      </a:r>
                      <a:endParaRPr sz="1500">
                        <a:latin typeface="Rockwell"/>
                        <a:ea typeface="Rockwell"/>
                        <a:cs typeface="Rockwell"/>
                        <a:sym typeface="Rockwe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500" dirty="0">
                          <a:solidFill>
                            <a:schemeClr val="dk1"/>
                          </a:solidFill>
                          <a:latin typeface="Rockwell"/>
                          <a:ea typeface="Rockwell"/>
                          <a:cs typeface="Rockwell"/>
                          <a:sym typeface="Rockwell"/>
                        </a:rPr>
                        <a:t>This question best relates to the following part of our consensus model: A, B, C or Parking Lot</a:t>
                      </a:r>
                      <a:endParaRPr sz="1500" dirty="0">
                        <a:latin typeface="Rockwell"/>
                        <a:ea typeface="Rockwell"/>
                        <a:cs typeface="Rockwell"/>
                        <a:sym typeface="Rockwe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500">
                          <a:solidFill>
                            <a:schemeClr val="dk1"/>
                          </a:solidFill>
                          <a:latin typeface="Rockwell"/>
                          <a:ea typeface="Rockwell"/>
                          <a:cs typeface="Rockwell"/>
                          <a:sym typeface="Rockwell"/>
                        </a:rPr>
                        <a:t>Sources of evidence we need in order to answer the question</a:t>
                      </a:r>
                      <a:endParaRPr sz="1500">
                        <a:latin typeface="Rockwell"/>
                        <a:ea typeface="Rockwell"/>
                        <a:cs typeface="Rockwell"/>
                        <a:sym typeface="Rockwell"/>
                      </a:endParaRPr>
                    </a:p>
                  </a:txBody>
                  <a:tcPr marL="91425" marR="91425" marT="91425" marB="91425"/>
                </a:tc>
                <a:tc>
                  <a:txBody>
                    <a:bodyPr/>
                    <a:lstStyle/>
                    <a:p>
                      <a:pPr marL="0" lvl="0" indent="0" rtl="0">
                        <a:spcBef>
                          <a:spcPts val="0"/>
                        </a:spcBef>
                        <a:spcAft>
                          <a:spcPts val="0"/>
                        </a:spcAft>
                        <a:buNone/>
                      </a:pPr>
                      <a:r>
                        <a:rPr lang="en" sz="1500" dirty="0">
                          <a:latin typeface="Rockwell"/>
                          <a:ea typeface="Rockwell"/>
                          <a:cs typeface="Rockwell"/>
                          <a:sym typeface="Rockwell"/>
                        </a:rPr>
                        <a:t>Ideas for class investigations</a:t>
                      </a:r>
                      <a:endParaRPr sz="1500" dirty="0">
                        <a:latin typeface="Rockwell"/>
                        <a:ea typeface="Rockwell"/>
                        <a:cs typeface="Rockwell"/>
                        <a:sym typeface="Rockwell"/>
                      </a:endParaRPr>
                    </a:p>
                  </a:txBody>
                  <a:tcPr marL="91425" marR="91425" marT="91425" marB="91425"/>
                </a:tc>
                <a:extLst>
                  <a:ext uri="{0D108BD9-81ED-4DB2-BD59-A6C34878D82A}">
                    <a16:rowId xmlns:a16="http://schemas.microsoft.com/office/drawing/2014/main" val="10000"/>
                  </a:ext>
                </a:extLst>
              </a:tr>
              <a:tr h="1870400">
                <a:tc>
                  <a:txBody>
                    <a:bodyPr/>
                    <a:lstStyle/>
                    <a:p>
                      <a:pPr marL="0" lvl="0" indent="0" rtl="0">
                        <a:spcBef>
                          <a:spcPts val="0"/>
                        </a:spcBef>
                        <a:spcAft>
                          <a:spcPts val="0"/>
                        </a:spcAft>
                        <a:buNone/>
                      </a:pPr>
                      <a:r>
                        <a:rPr lang="en" sz="1500">
                          <a:latin typeface="Rockwell"/>
                          <a:ea typeface="Rockwell"/>
                          <a:cs typeface="Rockwell"/>
                          <a:sym typeface="Rockwell"/>
                        </a:rPr>
                        <a:t>1.</a:t>
                      </a:r>
                      <a:endParaRPr sz="1500">
                        <a:latin typeface="Rockwell"/>
                        <a:ea typeface="Rockwell"/>
                        <a:cs typeface="Rockwell"/>
                        <a:sym typeface="Rockwell"/>
                      </a:endParaRPr>
                    </a:p>
                    <a:p>
                      <a:pPr marL="0" lvl="0" indent="0" rtl="0">
                        <a:spcBef>
                          <a:spcPts val="0"/>
                        </a:spcBef>
                        <a:spcAft>
                          <a:spcPts val="0"/>
                        </a:spcAft>
                        <a:buNone/>
                      </a:pPr>
                      <a:endParaRPr sz="1500">
                        <a:latin typeface="Rockwell"/>
                        <a:ea typeface="Rockwell"/>
                        <a:cs typeface="Rockwell"/>
                        <a:sym typeface="Rockwell"/>
                      </a:endParaRPr>
                    </a:p>
                    <a:p>
                      <a:pPr marL="0" lvl="0" indent="0" rtl="0">
                        <a:spcBef>
                          <a:spcPts val="0"/>
                        </a:spcBef>
                        <a:spcAft>
                          <a:spcPts val="0"/>
                        </a:spcAft>
                        <a:buNone/>
                      </a:pPr>
                      <a:r>
                        <a:rPr lang="en" sz="1500">
                          <a:latin typeface="Rockwell"/>
                          <a:ea typeface="Rockwell"/>
                          <a:cs typeface="Rockwell"/>
                          <a:sym typeface="Rockwell"/>
                        </a:rPr>
                        <a:t>2.</a:t>
                      </a:r>
                      <a:endParaRPr sz="1500">
                        <a:latin typeface="Rockwell"/>
                        <a:ea typeface="Rockwell"/>
                        <a:cs typeface="Rockwell"/>
                        <a:sym typeface="Rockwell"/>
                      </a:endParaRPr>
                    </a:p>
                    <a:p>
                      <a:pPr marL="0" lvl="0" indent="0" rtl="0">
                        <a:spcBef>
                          <a:spcPts val="0"/>
                        </a:spcBef>
                        <a:spcAft>
                          <a:spcPts val="0"/>
                        </a:spcAft>
                        <a:buNone/>
                      </a:pPr>
                      <a:endParaRPr sz="1500">
                        <a:latin typeface="Rockwell"/>
                        <a:ea typeface="Rockwell"/>
                        <a:cs typeface="Rockwell"/>
                        <a:sym typeface="Rockwell"/>
                      </a:endParaRPr>
                    </a:p>
                    <a:p>
                      <a:pPr marL="0" lvl="0" indent="0" rtl="0">
                        <a:spcBef>
                          <a:spcPts val="0"/>
                        </a:spcBef>
                        <a:spcAft>
                          <a:spcPts val="0"/>
                        </a:spcAft>
                        <a:buNone/>
                      </a:pPr>
                      <a:r>
                        <a:rPr lang="en" sz="1500">
                          <a:latin typeface="Rockwell"/>
                          <a:ea typeface="Rockwell"/>
                          <a:cs typeface="Rockwell"/>
                          <a:sym typeface="Rockwell"/>
                        </a:rPr>
                        <a:t>3.</a:t>
                      </a:r>
                      <a:endParaRPr sz="1500">
                        <a:latin typeface="Rockwell"/>
                        <a:ea typeface="Rockwell"/>
                        <a:cs typeface="Rockwell"/>
                        <a:sym typeface="Rockwell"/>
                      </a:endParaRPr>
                    </a:p>
                    <a:p>
                      <a:pPr marL="0" lvl="0" indent="0" rtl="0">
                        <a:spcBef>
                          <a:spcPts val="0"/>
                        </a:spcBef>
                        <a:spcAft>
                          <a:spcPts val="0"/>
                        </a:spcAft>
                        <a:buNone/>
                      </a:pPr>
                      <a:endParaRPr sz="1500">
                        <a:latin typeface="Rockwell"/>
                        <a:ea typeface="Rockwell"/>
                        <a:cs typeface="Rockwell"/>
                        <a:sym typeface="Rockwell"/>
                      </a:endParaRPr>
                    </a:p>
                    <a:p>
                      <a:pPr marL="0" lvl="0" indent="0" rtl="0">
                        <a:spcBef>
                          <a:spcPts val="0"/>
                        </a:spcBef>
                        <a:spcAft>
                          <a:spcPts val="0"/>
                        </a:spcAft>
                        <a:buNone/>
                      </a:pPr>
                      <a:r>
                        <a:rPr lang="en" sz="1500">
                          <a:latin typeface="Rockwell"/>
                          <a:ea typeface="Rockwell"/>
                          <a:cs typeface="Rockwell"/>
                          <a:sym typeface="Rockwell"/>
                        </a:rPr>
                        <a:t>4. </a:t>
                      </a:r>
                      <a:endParaRPr sz="1500">
                        <a:latin typeface="Rockwell"/>
                        <a:ea typeface="Rockwell"/>
                        <a:cs typeface="Rockwell"/>
                        <a:sym typeface="Rockwell"/>
                      </a:endParaRPr>
                    </a:p>
                    <a:p>
                      <a:pPr marL="0" lvl="0" indent="0" rtl="0">
                        <a:spcBef>
                          <a:spcPts val="0"/>
                        </a:spcBef>
                        <a:spcAft>
                          <a:spcPts val="0"/>
                        </a:spcAft>
                        <a:buNone/>
                      </a:pPr>
                      <a:endParaRPr sz="1500">
                        <a:latin typeface="Rockwell"/>
                        <a:ea typeface="Rockwell"/>
                        <a:cs typeface="Rockwell"/>
                        <a:sym typeface="Rockwell"/>
                      </a:endParaRPr>
                    </a:p>
                  </a:txBody>
                  <a:tcPr marL="91425" marR="91425" marT="91425" marB="91425"/>
                </a:tc>
                <a:tc>
                  <a:txBody>
                    <a:bodyPr/>
                    <a:lstStyle/>
                    <a:p>
                      <a:pPr marL="0" lvl="0" indent="0">
                        <a:spcBef>
                          <a:spcPts val="0"/>
                        </a:spcBef>
                        <a:spcAft>
                          <a:spcPts val="0"/>
                        </a:spcAft>
                        <a:buNone/>
                      </a:pPr>
                      <a:endParaRPr sz="1500">
                        <a:latin typeface="Rockwell"/>
                        <a:ea typeface="Rockwell"/>
                        <a:cs typeface="Rockwell"/>
                        <a:sym typeface="Rockwell"/>
                      </a:endParaRPr>
                    </a:p>
                  </a:txBody>
                  <a:tcPr marL="91425" marR="91425" marT="91425" marB="91425"/>
                </a:tc>
                <a:tc>
                  <a:txBody>
                    <a:bodyPr/>
                    <a:lstStyle/>
                    <a:p>
                      <a:pPr marL="0" lvl="0" indent="0">
                        <a:spcBef>
                          <a:spcPts val="0"/>
                        </a:spcBef>
                        <a:spcAft>
                          <a:spcPts val="0"/>
                        </a:spcAft>
                        <a:buNone/>
                      </a:pPr>
                      <a:endParaRPr sz="1500" dirty="0">
                        <a:latin typeface="Rockwell"/>
                        <a:ea typeface="Rockwell"/>
                        <a:cs typeface="Rockwell"/>
                        <a:sym typeface="Rockwell"/>
                      </a:endParaRPr>
                    </a:p>
                  </a:txBody>
                  <a:tcPr marL="91425" marR="91425" marT="91425" marB="91425"/>
                </a:tc>
                <a:tc>
                  <a:txBody>
                    <a:bodyPr/>
                    <a:lstStyle/>
                    <a:p>
                      <a:pPr marL="0" lvl="0" indent="0">
                        <a:spcBef>
                          <a:spcPts val="0"/>
                        </a:spcBef>
                        <a:spcAft>
                          <a:spcPts val="0"/>
                        </a:spcAft>
                        <a:buNone/>
                      </a:pPr>
                      <a:endParaRPr sz="1600">
                        <a:latin typeface="Rockwell"/>
                        <a:ea typeface="Rockwell"/>
                        <a:cs typeface="Rockwell"/>
                        <a:sym typeface="Rockwell"/>
                      </a:endParaRPr>
                    </a:p>
                  </a:txBody>
                  <a:tcPr marL="91425" marR="91425" marT="91425" marB="91425"/>
                </a:tc>
                <a:extLst>
                  <a:ext uri="{0D108BD9-81ED-4DB2-BD59-A6C34878D82A}">
                    <a16:rowId xmlns:a16="http://schemas.microsoft.com/office/drawing/2014/main" val="10001"/>
                  </a:ext>
                </a:extLst>
              </a:tr>
              <a:tr h="887900">
                <a:tc>
                  <a:txBody>
                    <a:bodyPr/>
                    <a:lstStyle/>
                    <a:p>
                      <a:pPr marL="0" lvl="0" indent="0">
                        <a:spcBef>
                          <a:spcPts val="0"/>
                        </a:spcBef>
                        <a:spcAft>
                          <a:spcPts val="0"/>
                        </a:spcAft>
                        <a:buNone/>
                      </a:pPr>
                      <a:r>
                        <a:rPr lang="en" sz="1500" dirty="0">
                          <a:latin typeface="Rockwell"/>
                          <a:ea typeface="Rockwell"/>
                          <a:cs typeface="Rockwell"/>
                          <a:sym typeface="Rockwell"/>
                        </a:rPr>
                        <a:t>Reflect: I chose these 4 questions because...</a:t>
                      </a:r>
                      <a:endParaRPr sz="1500" dirty="0">
                        <a:latin typeface="Rockwell"/>
                        <a:ea typeface="Rockwell"/>
                        <a:cs typeface="Rockwell"/>
                        <a:sym typeface="Rockwell"/>
                      </a:endParaRPr>
                    </a:p>
                  </a:txBody>
                  <a:tcPr marL="91425" marR="91425" marT="91425" marB="91425"/>
                </a:tc>
                <a:tc gridSpan="3">
                  <a:txBody>
                    <a:bodyPr/>
                    <a:lstStyle/>
                    <a:p>
                      <a:pPr marL="0" lvl="0" indent="0" rtl="0">
                        <a:spcBef>
                          <a:spcPts val="0"/>
                        </a:spcBef>
                        <a:spcAft>
                          <a:spcPts val="0"/>
                        </a:spcAft>
                        <a:buNone/>
                      </a:pPr>
                      <a:endParaRPr sz="1500" dirty="0">
                        <a:latin typeface="Rockwell"/>
                        <a:ea typeface="Rockwell"/>
                        <a:cs typeface="Rockwell"/>
                        <a:sym typeface="Rockwell"/>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585652" y="1343275"/>
            <a:ext cx="11458303" cy="400110"/>
          </a:xfrm>
          <a:prstGeom prst="rect">
            <a:avLst/>
          </a:prstGeom>
          <a:noFill/>
        </p:spPr>
        <p:txBody>
          <a:bodyPr wrap="square" rtlCol="0">
            <a:spAutoFit/>
          </a:bodyPr>
          <a:lstStyle/>
          <a:p>
            <a:pPr marL="342900" indent="-342900">
              <a:buClr>
                <a:schemeClr val="tx2"/>
              </a:buClr>
              <a:buFont typeface="Wingdings" panose="05000000000000000000" pitchFamily="2" charset="2"/>
              <a:buChar char="§"/>
            </a:pPr>
            <a:r>
              <a:rPr lang="en-US" sz="2000" dirty="0" smtClean="0">
                <a:solidFill>
                  <a:prstClr val="black"/>
                </a:solidFill>
                <a:latin typeface="Rockwell"/>
              </a:rPr>
              <a:t>Students reflect on their priority questions and use them to plan ideas for class investigations</a:t>
            </a:r>
            <a:endParaRPr lang="en-US" sz="2000" dirty="0">
              <a:solidFill>
                <a:prstClr val="black"/>
              </a:solidFill>
              <a:latin typeface="Rockwell"/>
            </a:endParaRPr>
          </a:p>
        </p:txBody>
      </p:sp>
    </p:spTree>
    <p:extLst>
      <p:ext uri="{BB962C8B-B14F-4D97-AF65-F5344CB8AC3E}">
        <p14:creationId xmlns:p14="http://schemas.microsoft.com/office/powerpoint/2010/main" val="1557050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751114" y="431923"/>
            <a:ext cx="10515600" cy="765004"/>
          </a:xfrm>
          <a:prstGeom prst="rect">
            <a:avLst/>
          </a:prstGeom>
        </p:spPr>
        <p:txBody>
          <a:bodyPr spcFirstLastPara="1" vert="horz" wrap="square" lIns="91425" tIns="91425" rIns="91425" bIns="91425" rtlCol="0" anchor="t" anchorCtr="0">
            <a:noAutofit/>
          </a:bodyPr>
          <a:lstStyle/>
          <a:p>
            <a:r>
              <a:rPr lang="en" sz="4400" dirty="0"/>
              <a:t>Next </a:t>
            </a:r>
            <a:r>
              <a:rPr lang="en-US" sz="4400" dirty="0" smtClean="0"/>
              <a:t>S</a:t>
            </a:r>
            <a:r>
              <a:rPr lang="en" sz="4400" dirty="0" smtClean="0"/>
              <a:t>teps</a:t>
            </a:r>
            <a:r>
              <a:rPr lang="en-US" sz="4400" dirty="0"/>
              <a:t> </a:t>
            </a:r>
            <a:r>
              <a:rPr lang="en-US" sz="4400" dirty="0" smtClean="0"/>
              <a:t>With Students’ Questions</a:t>
            </a:r>
            <a:endParaRPr sz="4400" dirty="0"/>
          </a:p>
        </p:txBody>
      </p:sp>
      <p:pic>
        <p:nvPicPr>
          <p:cNvPr id="127" name="Shape 12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716337" y="1373814"/>
            <a:ext cx="3770064" cy="3472449"/>
          </a:xfrm>
          <a:prstGeom prst="rect">
            <a:avLst/>
          </a:prstGeom>
          <a:noFill/>
          <a:ln>
            <a:noFill/>
          </a:ln>
        </p:spPr>
      </p:pic>
      <p:pic>
        <p:nvPicPr>
          <p:cNvPr id="128" name="Shape 12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609804" y="1373814"/>
            <a:ext cx="3866607" cy="3407192"/>
          </a:xfrm>
          <a:prstGeom prst="rect">
            <a:avLst/>
          </a:prstGeom>
          <a:noFill/>
          <a:ln>
            <a:noFill/>
          </a:ln>
        </p:spPr>
      </p:pic>
      <p:sp>
        <p:nvSpPr>
          <p:cNvPr id="2" name="TextBox 1"/>
          <p:cNvSpPr txBox="1"/>
          <p:nvPr/>
        </p:nvSpPr>
        <p:spPr>
          <a:xfrm>
            <a:off x="751114" y="5206501"/>
            <a:ext cx="11078772" cy="1200329"/>
          </a:xfrm>
          <a:prstGeom prst="rect">
            <a:avLst/>
          </a:prstGeom>
          <a:noFill/>
        </p:spPr>
        <p:txBody>
          <a:bodyPr wrap="square" rtlCol="0">
            <a:spAutoFit/>
          </a:bodyPr>
          <a:lstStyle/>
          <a:p>
            <a:pPr marL="342900" indent="-342900">
              <a:buClr>
                <a:schemeClr val="tx2"/>
              </a:buClr>
              <a:buFont typeface="Wingdings" panose="05000000000000000000" pitchFamily="2" charset="2"/>
              <a:buChar char="§"/>
            </a:pPr>
            <a:r>
              <a:rPr lang="en-US" sz="2400" dirty="0">
                <a:solidFill>
                  <a:prstClr val="black"/>
                </a:solidFill>
                <a:latin typeface="Rockwell"/>
              </a:rPr>
              <a:t>Students </a:t>
            </a:r>
            <a:r>
              <a:rPr lang="en-US" sz="2400" dirty="0" smtClean="0">
                <a:solidFill>
                  <a:prstClr val="black"/>
                </a:solidFill>
                <a:latin typeface="Rockwell"/>
              </a:rPr>
              <a:t>raised </a:t>
            </a:r>
            <a:r>
              <a:rPr lang="en-US" sz="2400" dirty="0">
                <a:solidFill>
                  <a:prstClr val="black"/>
                </a:solidFill>
                <a:latin typeface="Rockwell"/>
              </a:rPr>
              <a:t>chicks and </a:t>
            </a:r>
            <a:r>
              <a:rPr lang="en-US" sz="2400" dirty="0" smtClean="0">
                <a:solidFill>
                  <a:prstClr val="black"/>
                </a:solidFill>
                <a:latin typeface="Rockwell"/>
              </a:rPr>
              <a:t>conducted </a:t>
            </a:r>
            <a:r>
              <a:rPr lang="en-US" sz="2400" dirty="0">
                <a:solidFill>
                  <a:prstClr val="black"/>
                </a:solidFill>
                <a:latin typeface="Rockwell"/>
              </a:rPr>
              <a:t>other </a:t>
            </a:r>
            <a:r>
              <a:rPr lang="en-US" sz="2400" dirty="0" smtClean="0">
                <a:solidFill>
                  <a:prstClr val="black"/>
                </a:solidFill>
                <a:latin typeface="Rockwell"/>
              </a:rPr>
              <a:t>investigations</a:t>
            </a:r>
          </a:p>
          <a:p>
            <a:pPr marL="342900" indent="-342900">
              <a:buClr>
                <a:schemeClr val="tx2"/>
              </a:buClr>
              <a:buFont typeface="Wingdings" panose="05000000000000000000" pitchFamily="2" charset="2"/>
              <a:buChar char="§"/>
            </a:pPr>
            <a:r>
              <a:rPr lang="en-US" sz="2400" dirty="0">
                <a:solidFill>
                  <a:srgbClr val="000000"/>
                </a:solidFill>
              </a:rPr>
              <a:t>As </a:t>
            </a:r>
            <a:r>
              <a:rPr lang="en-US" sz="2400" dirty="0" smtClean="0">
                <a:solidFill>
                  <a:srgbClr val="000000"/>
                </a:solidFill>
              </a:rPr>
              <a:t>the class figured </a:t>
            </a:r>
            <a:r>
              <a:rPr lang="en-US" sz="2400" dirty="0">
                <a:solidFill>
                  <a:srgbClr val="000000"/>
                </a:solidFill>
              </a:rPr>
              <a:t>out parts of </a:t>
            </a:r>
            <a:r>
              <a:rPr lang="en-US" sz="2400" dirty="0" smtClean="0">
                <a:solidFill>
                  <a:srgbClr val="000000"/>
                </a:solidFill>
              </a:rPr>
              <a:t>their </a:t>
            </a:r>
            <a:r>
              <a:rPr lang="en-US" sz="2400" dirty="0">
                <a:solidFill>
                  <a:srgbClr val="000000"/>
                </a:solidFill>
              </a:rPr>
              <a:t>model, </a:t>
            </a:r>
            <a:r>
              <a:rPr lang="en-US" sz="2400" dirty="0" smtClean="0">
                <a:solidFill>
                  <a:srgbClr val="000000"/>
                </a:solidFill>
              </a:rPr>
              <a:t>they revisited </a:t>
            </a:r>
            <a:r>
              <a:rPr lang="en-US" sz="2400" dirty="0">
                <a:solidFill>
                  <a:srgbClr val="000000"/>
                </a:solidFill>
              </a:rPr>
              <a:t>the Driving Question Board </a:t>
            </a:r>
            <a:r>
              <a:rPr lang="en-US" sz="2400" dirty="0" smtClean="0">
                <a:solidFill>
                  <a:srgbClr val="000000"/>
                </a:solidFill>
              </a:rPr>
              <a:t>to decide </a:t>
            </a:r>
            <a:r>
              <a:rPr lang="en-US" sz="2400" dirty="0">
                <a:solidFill>
                  <a:srgbClr val="000000"/>
                </a:solidFill>
              </a:rPr>
              <a:t>on </a:t>
            </a:r>
            <a:r>
              <a:rPr lang="en-US" sz="2400" dirty="0" smtClean="0">
                <a:solidFill>
                  <a:srgbClr val="000000"/>
                </a:solidFill>
              </a:rPr>
              <a:t>which questions they had or had not answered</a:t>
            </a:r>
            <a:endParaRPr lang="en-US" sz="2400" dirty="0">
              <a:solidFill>
                <a:prstClr val="black"/>
              </a:solidFill>
              <a:latin typeface="Rockwell"/>
            </a:endParaRPr>
          </a:p>
        </p:txBody>
      </p:sp>
      <p:sp>
        <p:nvSpPr>
          <p:cNvPr id="6" name="TextBox 5">
            <a:hlinkClick r:id="rId5" action="ppaction://hlinksldjump"/>
          </p:cNvPr>
          <p:cNvSpPr txBox="1"/>
          <p:nvPr/>
        </p:nvSpPr>
        <p:spPr>
          <a:xfrm>
            <a:off x="9314447" y="6406830"/>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436831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839"/>
            <a:ext cx="10515600" cy="1325563"/>
          </a:xfrm>
        </p:spPr>
        <p:txBody>
          <a:bodyPr>
            <a:normAutofit/>
          </a:bodyPr>
          <a:lstStyle/>
          <a:p>
            <a:pPr algn="ctr"/>
            <a:r>
              <a:rPr lang="en-US" sz="4400" dirty="0"/>
              <a:t>Classroom Example:</a:t>
            </a:r>
            <a:br>
              <a:rPr lang="en-US" sz="4400" dirty="0"/>
            </a:br>
            <a:r>
              <a:rPr lang="en-US" sz="4400" dirty="0"/>
              <a:t>7</a:t>
            </a:r>
            <a:r>
              <a:rPr lang="en-US" sz="4400" baseline="30000" dirty="0"/>
              <a:t>th</a:t>
            </a:r>
            <a:r>
              <a:rPr lang="en-US" sz="4400" dirty="0"/>
              <a:t> Grade</a:t>
            </a:r>
          </a:p>
        </p:txBody>
      </p:sp>
      <p:sp>
        <p:nvSpPr>
          <p:cNvPr id="3" name="Content Placeholder 2"/>
          <p:cNvSpPr>
            <a:spLocks noGrp="1"/>
          </p:cNvSpPr>
          <p:nvPr>
            <p:ph idx="1"/>
          </p:nvPr>
        </p:nvSpPr>
        <p:spPr>
          <a:xfrm>
            <a:off x="838200" y="2200094"/>
            <a:ext cx="10515600" cy="2067106"/>
          </a:xfrm>
        </p:spPr>
        <p:txBody>
          <a:bodyPr>
            <a:noAutofit/>
          </a:bodyPr>
          <a:lstStyle/>
          <a:p>
            <a:pPr marL="0" indent="0">
              <a:buNone/>
            </a:pPr>
            <a:r>
              <a:rPr lang="en-US" sz="3200" u="sng" dirty="0">
                <a:solidFill>
                  <a:schemeClr val="tx1"/>
                </a:solidFill>
                <a:latin typeface="Rockwell" charset="0"/>
              </a:rPr>
              <a:t>Teacher</a:t>
            </a:r>
            <a:r>
              <a:rPr lang="en-US" sz="3200" dirty="0">
                <a:solidFill>
                  <a:schemeClr val="tx1"/>
                </a:solidFill>
                <a:latin typeface="Rockwell" charset="0"/>
              </a:rPr>
              <a:t>: Nicole Bolduc, Ellington, CT</a:t>
            </a:r>
            <a:endParaRPr lang="en-US" sz="3200" u="sng" dirty="0">
              <a:solidFill>
                <a:schemeClr val="tx1"/>
              </a:solidFill>
              <a:latin typeface="Rockwell" charset="0"/>
            </a:endParaRPr>
          </a:p>
          <a:p>
            <a:pPr marL="0" indent="0">
              <a:buNone/>
            </a:pPr>
            <a:r>
              <a:rPr lang="en-US" sz="3200" u="sng" dirty="0">
                <a:solidFill>
                  <a:schemeClr val="tx1"/>
                </a:solidFill>
                <a:latin typeface="Rockwell" charset="0"/>
              </a:rPr>
              <a:t>Topic</a:t>
            </a:r>
            <a:r>
              <a:rPr lang="en-US" sz="3200" dirty="0">
                <a:solidFill>
                  <a:schemeClr val="tx1"/>
                </a:solidFill>
                <a:latin typeface="Rockwell" charset="0"/>
              </a:rPr>
              <a:t>: “The Universe and Its Stars” Unit </a:t>
            </a:r>
          </a:p>
          <a:p>
            <a:pPr marL="0" indent="0">
              <a:buNone/>
            </a:pPr>
            <a:r>
              <a:rPr lang="en-US" sz="3200" u="sng" dirty="0">
                <a:solidFill>
                  <a:schemeClr val="tx1"/>
                </a:solidFill>
                <a:latin typeface="Rockwell" charset="0"/>
              </a:rPr>
              <a:t>Purpose</a:t>
            </a:r>
            <a:r>
              <a:rPr lang="en-US" sz="3200" dirty="0">
                <a:solidFill>
                  <a:schemeClr val="tx1"/>
                </a:solidFill>
                <a:latin typeface="Rockwell" charset="0"/>
              </a:rPr>
              <a:t>: To engage students in setting the learning agenda for the unit</a:t>
            </a:r>
            <a:endParaRPr lang="en-US" sz="3200" dirty="0"/>
          </a:p>
        </p:txBody>
      </p:sp>
    </p:spTree>
    <p:extLst>
      <p:ext uri="{BB962C8B-B14F-4D97-AF65-F5344CB8AC3E}">
        <p14:creationId xmlns:p14="http://schemas.microsoft.com/office/powerpoint/2010/main" val="2166971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a:t>
            </a:r>
            <a:r>
              <a:rPr lang="en-US" sz="4400" dirty="0" smtClean="0"/>
              <a:t>Focus</a:t>
            </a:r>
            <a:endParaRPr lang="en-US" sz="4400" dirty="0"/>
          </a:p>
        </p:txBody>
      </p:sp>
      <p:sp>
        <p:nvSpPr>
          <p:cNvPr id="5" name="Content Placeholder 4"/>
          <p:cNvSpPr>
            <a:spLocks noGrp="1"/>
          </p:cNvSpPr>
          <p:nvPr>
            <p:ph idx="1"/>
          </p:nvPr>
        </p:nvSpPr>
        <p:spPr>
          <a:xfrm>
            <a:off x="696769" y="5656881"/>
            <a:ext cx="10515600" cy="1092261"/>
          </a:xfrm>
        </p:spPr>
        <p:txBody>
          <a:bodyPr>
            <a:normAutofit fontScale="77500" lnSpcReduction="20000"/>
          </a:bodyPr>
          <a:lstStyle/>
          <a:p>
            <a:pPr marL="0" indent="0">
              <a:buNone/>
            </a:pPr>
            <a:endParaRPr lang="en-US" dirty="0"/>
          </a:p>
          <a:p>
            <a:pPr marL="0" indent="0" algn="ctr">
              <a:spcBef>
                <a:spcPts val="0"/>
              </a:spcBef>
              <a:buNone/>
            </a:pPr>
            <a:r>
              <a:rPr lang="en-US" sz="2600" dirty="0" smtClean="0">
                <a:solidFill>
                  <a:schemeClr val="tx1"/>
                </a:solidFill>
              </a:rPr>
              <a:t>Students </a:t>
            </a:r>
            <a:r>
              <a:rPr lang="en-US" sz="2600" dirty="0">
                <a:solidFill>
                  <a:schemeClr val="tx1"/>
                </a:solidFill>
              </a:rPr>
              <a:t>watched videos of dramatic tide change in Cape Cod, Alaska, and Canada</a:t>
            </a:r>
            <a:endParaRPr lang="en-US" sz="2600" dirty="0">
              <a:solidFill>
                <a:schemeClr val="tx1"/>
              </a:solidFill>
              <a:hlinkClick r:id="rId4"/>
            </a:endParaRPr>
          </a:p>
          <a:p>
            <a:pPr marL="0" indent="0" algn="ctr">
              <a:spcBef>
                <a:spcPts val="0"/>
              </a:spcBef>
              <a:buNone/>
            </a:pPr>
            <a:endParaRPr lang="en-US" sz="1600" dirty="0">
              <a:hlinkClick r:id="" action="ppaction://noaction"/>
            </a:endParaRPr>
          </a:p>
          <a:p>
            <a:pPr marL="0" indent="0" algn="ctr">
              <a:spcBef>
                <a:spcPts val="0"/>
              </a:spcBef>
              <a:buNone/>
            </a:pPr>
            <a:r>
              <a:rPr lang="en-US" dirty="0">
                <a:hlinkClick r:id="" action="ppaction://noaction"/>
              </a:rPr>
              <a:t>https</a:t>
            </a:r>
            <a:r>
              <a:rPr lang="en-US" dirty="0">
                <a:hlinkClick r:id="rId4"/>
              </a:rPr>
              <a:t>://www.youtube.com/watch?v=mAYXZzKUAX4</a:t>
            </a:r>
            <a:endParaRPr lang="en-US" dirty="0"/>
          </a:p>
          <a:p>
            <a:pPr marL="0" indent="0" algn="ctr">
              <a:spcBef>
                <a:spcPts val="0"/>
              </a:spcBef>
              <a:buNone/>
            </a:pPr>
            <a:r>
              <a:rPr lang="en-US" dirty="0">
                <a:hlinkClick r:id="rId5"/>
              </a:rPr>
              <a:t>https://www.youtube.com/watch?v=53EEDisloME</a:t>
            </a:r>
            <a:endParaRPr lang="en-US" dirty="0"/>
          </a:p>
        </p:txBody>
      </p:sp>
      <p:pic>
        <p:nvPicPr>
          <p:cNvPr id="6" name="mAYXZzKUAX4"/>
          <p:cNvPicPr>
            <a:picLocks noRot="1" noChangeAspect="1"/>
          </p:cNvPicPr>
          <p:nvPr>
            <a:videoFile r:link="rId1"/>
          </p:nvPr>
        </p:nvPicPr>
        <p:blipFill>
          <a:blip r:embed="rId6"/>
          <a:stretch>
            <a:fillRect/>
          </a:stretch>
        </p:blipFill>
        <p:spPr>
          <a:xfrm>
            <a:off x="2395490" y="1418317"/>
            <a:ext cx="7118158" cy="4003964"/>
          </a:xfrm>
          <a:prstGeom prst="rect">
            <a:avLst/>
          </a:prstGeom>
        </p:spPr>
      </p:pic>
    </p:spTree>
    <p:extLst>
      <p:ext uri="{BB962C8B-B14F-4D97-AF65-F5344CB8AC3E}">
        <p14:creationId xmlns:p14="http://schemas.microsoft.com/office/powerpoint/2010/main" val="7074635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136297"/>
            <a:ext cx="10515600" cy="1325563"/>
          </a:xfrm>
        </p:spPr>
        <p:txBody>
          <a:bodyPr>
            <a:normAutofit/>
          </a:bodyPr>
          <a:lstStyle/>
          <a:p>
            <a:r>
              <a:rPr lang="en-US" sz="4400" dirty="0"/>
              <a:t>Selected Student Questions</a:t>
            </a:r>
          </a:p>
        </p:txBody>
      </p:sp>
      <p:sp>
        <p:nvSpPr>
          <p:cNvPr id="3" name="Content Placeholder 2"/>
          <p:cNvSpPr>
            <a:spLocks noGrp="1"/>
          </p:cNvSpPr>
          <p:nvPr>
            <p:ph idx="1"/>
          </p:nvPr>
        </p:nvSpPr>
        <p:spPr>
          <a:xfrm>
            <a:off x="487680" y="1575071"/>
            <a:ext cx="5765074" cy="4351338"/>
          </a:xfrm>
        </p:spPr>
        <p:txBody>
          <a:bodyPr numCol="1">
            <a:noAutofit/>
          </a:bodyPr>
          <a:lstStyle/>
          <a:p>
            <a:pPr marL="342900" indent="-342900" fontAlgn="base">
              <a:spcBef>
                <a:spcPts val="0"/>
              </a:spcBef>
              <a:buFont typeface="+mj-lt"/>
              <a:buAutoNum type="arabicPeriod"/>
            </a:pPr>
            <a:r>
              <a:rPr lang="en-US" sz="2000" dirty="0">
                <a:solidFill>
                  <a:schemeClr val="tx1"/>
                </a:solidFill>
              </a:rPr>
              <a:t>Why does tide change?</a:t>
            </a:r>
          </a:p>
          <a:p>
            <a:pPr marL="342900" indent="-342900" fontAlgn="base">
              <a:spcBef>
                <a:spcPts val="0"/>
              </a:spcBef>
              <a:buFont typeface="+mj-lt"/>
              <a:buAutoNum type="arabicPeriod"/>
            </a:pPr>
            <a:r>
              <a:rPr lang="en-US" sz="2000" dirty="0">
                <a:solidFill>
                  <a:schemeClr val="tx1"/>
                </a:solidFill>
              </a:rPr>
              <a:t>How is tide created?</a:t>
            </a:r>
          </a:p>
          <a:p>
            <a:pPr marL="342900" indent="-342900" fontAlgn="base">
              <a:spcBef>
                <a:spcPts val="0"/>
              </a:spcBef>
              <a:buFont typeface="+mj-lt"/>
              <a:buAutoNum type="arabicPeriod"/>
            </a:pPr>
            <a:r>
              <a:rPr lang="en-US" sz="2000" dirty="0">
                <a:solidFill>
                  <a:schemeClr val="tx1"/>
                </a:solidFill>
              </a:rPr>
              <a:t>How does earth’s rotation cause the tide to change?</a:t>
            </a:r>
          </a:p>
          <a:p>
            <a:pPr marL="342900" indent="-342900" fontAlgn="base">
              <a:spcBef>
                <a:spcPts val="0"/>
              </a:spcBef>
              <a:buFont typeface="+mj-lt"/>
              <a:buAutoNum type="arabicPeriod"/>
            </a:pPr>
            <a:r>
              <a:rPr lang="en-US" sz="2000" dirty="0">
                <a:solidFill>
                  <a:schemeClr val="tx1"/>
                </a:solidFill>
              </a:rPr>
              <a:t>Does the sun have any part in the rise and retreat of tides?</a:t>
            </a:r>
          </a:p>
          <a:p>
            <a:pPr marL="342900" indent="-342900" fontAlgn="base">
              <a:spcBef>
                <a:spcPts val="0"/>
              </a:spcBef>
              <a:buFont typeface="+mj-lt"/>
              <a:buAutoNum type="arabicPeriod"/>
            </a:pPr>
            <a:r>
              <a:rPr lang="en-US" sz="2000" dirty="0">
                <a:solidFill>
                  <a:schemeClr val="tx1"/>
                </a:solidFill>
              </a:rPr>
              <a:t>Do tides occur because of the gravitational pull of the moon?</a:t>
            </a:r>
          </a:p>
          <a:p>
            <a:pPr marL="342900" indent="-342900" fontAlgn="base">
              <a:spcBef>
                <a:spcPts val="0"/>
              </a:spcBef>
              <a:buFont typeface="+mj-lt"/>
              <a:buAutoNum type="arabicPeriod"/>
            </a:pPr>
            <a:r>
              <a:rPr lang="en-US" sz="2000" dirty="0">
                <a:solidFill>
                  <a:schemeClr val="tx1"/>
                </a:solidFill>
              </a:rPr>
              <a:t>Do the phases of the moon come into play with the tides?</a:t>
            </a:r>
          </a:p>
          <a:p>
            <a:pPr marL="342900" indent="-342900" fontAlgn="base">
              <a:spcBef>
                <a:spcPts val="0"/>
              </a:spcBef>
              <a:buFont typeface="+mj-lt"/>
              <a:buAutoNum type="arabicPeriod"/>
            </a:pPr>
            <a:r>
              <a:rPr lang="en-US" sz="2000" dirty="0">
                <a:solidFill>
                  <a:schemeClr val="tx1"/>
                </a:solidFill>
              </a:rPr>
              <a:t>How do other planets affect it?</a:t>
            </a:r>
          </a:p>
          <a:p>
            <a:pPr marL="342900" indent="-342900" fontAlgn="base">
              <a:spcBef>
                <a:spcPts val="0"/>
              </a:spcBef>
              <a:buFont typeface="+mj-lt"/>
              <a:buAutoNum type="arabicPeriod"/>
            </a:pPr>
            <a:r>
              <a:rPr lang="en-US" sz="2000" dirty="0">
                <a:solidFill>
                  <a:schemeClr val="tx1"/>
                </a:solidFill>
              </a:rPr>
              <a:t>Are the tides opposite in Florida and Mexico? (b/c they share the Gulf of Mexico)</a:t>
            </a:r>
          </a:p>
          <a:p>
            <a:pPr marL="342900" indent="-342900" fontAlgn="base">
              <a:spcBef>
                <a:spcPts val="0"/>
              </a:spcBef>
              <a:buFont typeface="+mj-lt"/>
              <a:buAutoNum type="arabicPeriod"/>
            </a:pPr>
            <a:r>
              <a:rPr lang="en-US" sz="2000" dirty="0">
                <a:solidFill>
                  <a:schemeClr val="tx1"/>
                </a:solidFill>
              </a:rPr>
              <a:t>How come the tide changes greatly in some places but not others?</a:t>
            </a:r>
          </a:p>
          <a:p>
            <a:pPr marL="342900" indent="-342900" fontAlgn="base">
              <a:spcBef>
                <a:spcPts val="0"/>
              </a:spcBef>
              <a:buFont typeface="+mj-lt"/>
              <a:buAutoNum type="arabicPeriod"/>
            </a:pPr>
            <a:r>
              <a:rPr lang="en-US" sz="2000" dirty="0">
                <a:solidFill>
                  <a:schemeClr val="tx1"/>
                </a:solidFill>
              </a:rPr>
              <a:t>How far can high tide go?</a:t>
            </a:r>
          </a:p>
          <a:p>
            <a:pPr marL="342900" indent="-342900" fontAlgn="base">
              <a:spcBef>
                <a:spcPts val="0"/>
              </a:spcBef>
              <a:buFont typeface="+mj-lt"/>
              <a:buAutoNum type="arabicPeriod"/>
            </a:pPr>
            <a:endParaRPr lang="en-US" sz="2000" b="1" dirty="0"/>
          </a:p>
          <a:p>
            <a:pPr>
              <a:buFont typeface="Wingdings" panose="05000000000000000000" pitchFamily="2" charset="2"/>
              <a:buChar char="v"/>
            </a:pPr>
            <a:endParaRPr lang="en-US" sz="2800" dirty="0">
              <a:solidFill>
                <a:schemeClr val="tx1"/>
              </a:solidFill>
            </a:endParaRPr>
          </a:p>
        </p:txBody>
      </p:sp>
      <p:sp>
        <p:nvSpPr>
          <p:cNvPr id="4" name="Content Placeholder 2"/>
          <p:cNvSpPr txBox="1">
            <a:spLocks/>
          </p:cNvSpPr>
          <p:nvPr/>
        </p:nvSpPr>
        <p:spPr>
          <a:xfrm>
            <a:off x="6531428" y="1740534"/>
            <a:ext cx="5364479" cy="4351338"/>
          </a:xfrm>
          <a:prstGeom prst="rect">
            <a:avLst/>
          </a:prstGeom>
        </p:spPr>
        <p:txBody>
          <a:bodyPr vert="horz" lIns="91440" tIns="45720" rIns="91440" bIns="45720" numCol="1"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fontAlgn="base">
              <a:spcBef>
                <a:spcPts val="0"/>
              </a:spcBef>
              <a:buFont typeface="+mj-lt"/>
              <a:buAutoNum type="arabicPeriod" startAt="11"/>
            </a:pPr>
            <a:r>
              <a:rPr lang="en-US" sz="2000" dirty="0" smtClean="0"/>
              <a:t>How do tides affect people? </a:t>
            </a:r>
            <a:endParaRPr lang="en-US" sz="2000" b="1" dirty="0" smtClean="0"/>
          </a:p>
          <a:p>
            <a:pPr marL="457200" indent="-457200" fontAlgn="base">
              <a:spcBef>
                <a:spcPts val="0"/>
              </a:spcBef>
              <a:buFont typeface="+mj-lt"/>
              <a:buAutoNum type="arabicPeriod" startAt="11"/>
            </a:pPr>
            <a:r>
              <a:rPr lang="en-US" sz="2000" dirty="0" smtClean="0"/>
              <a:t>Can tide change be a problem in the future?</a:t>
            </a:r>
          </a:p>
          <a:p>
            <a:pPr marL="457200" indent="-457200" fontAlgn="base">
              <a:spcBef>
                <a:spcPts val="0"/>
              </a:spcBef>
              <a:buFont typeface="+mj-lt"/>
              <a:buAutoNum type="arabicPeriod" startAt="11"/>
            </a:pPr>
            <a:r>
              <a:rPr lang="en-US" sz="2000" dirty="0" smtClean="0"/>
              <a:t>Does global warming affect tides?</a:t>
            </a:r>
            <a:endParaRPr lang="en-US" sz="2000" i="1" dirty="0" smtClean="0"/>
          </a:p>
          <a:p>
            <a:pPr marL="457200" indent="-457200" fontAlgn="base">
              <a:spcBef>
                <a:spcPts val="0"/>
              </a:spcBef>
              <a:buFont typeface="+mj-lt"/>
              <a:buAutoNum type="arabicPeriod" startAt="11"/>
            </a:pPr>
            <a:r>
              <a:rPr lang="en-US" sz="2000" dirty="0" smtClean="0"/>
              <a:t>Where does the water go to?</a:t>
            </a:r>
          </a:p>
          <a:p>
            <a:pPr marL="457200" indent="-457200" fontAlgn="base">
              <a:spcBef>
                <a:spcPts val="0"/>
              </a:spcBef>
              <a:buFont typeface="+mj-lt"/>
              <a:buAutoNum type="arabicPeriod" startAt="11"/>
            </a:pPr>
            <a:r>
              <a:rPr lang="en-US" sz="2000" dirty="0" smtClean="0"/>
              <a:t>Does temperature have anything to do with tides? </a:t>
            </a:r>
            <a:r>
              <a:rPr lang="en-US" sz="2000" i="1" dirty="0" smtClean="0"/>
              <a:t> </a:t>
            </a:r>
          </a:p>
          <a:p>
            <a:pPr marL="457200" indent="-457200" fontAlgn="base">
              <a:spcBef>
                <a:spcPts val="0"/>
              </a:spcBef>
              <a:buFont typeface="+mj-lt"/>
              <a:buAutoNum type="arabicPeriod" startAt="11"/>
            </a:pPr>
            <a:r>
              <a:rPr lang="en-US" sz="2000" dirty="0" smtClean="0"/>
              <a:t>Does tilt have anything to do with tides?</a:t>
            </a:r>
          </a:p>
          <a:p>
            <a:pPr marL="457200" indent="-457200" fontAlgn="base">
              <a:spcBef>
                <a:spcPts val="0"/>
              </a:spcBef>
              <a:buFont typeface="+mj-lt"/>
              <a:buAutoNum type="arabicPeriod" startAt="11"/>
            </a:pPr>
            <a:r>
              <a:rPr lang="en-US" sz="2000" dirty="0" smtClean="0"/>
              <a:t>How do fish &amp; wildlife survive when the tide is always changing?</a:t>
            </a:r>
          </a:p>
          <a:p>
            <a:pPr marL="457200" indent="-457200" fontAlgn="base">
              <a:spcBef>
                <a:spcPts val="0"/>
              </a:spcBef>
              <a:buFont typeface="+mj-lt"/>
              <a:buAutoNum type="arabicPeriod" startAt="11"/>
            </a:pPr>
            <a:r>
              <a:rPr lang="en-US" sz="2000" dirty="0" smtClean="0"/>
              <a:t>If the moon disappeared, would there be no tides?</a:t>
            </a:r>
          </a:p>
          <a:p>
            <a:pPr marL="457200" indent="-457200" fontAlgn="base">
              <a:spcBef>
                <a:spcPts val="0"/>
              </a:spcBef>
              <a:buFont typeface="+mj-lt"/>
              <a:buAutoNum type="arabicPeriod" startAt="11"/>
            </a:pPr>
            <a:r>
              <a:rPr lang="en-US" sz="2000" dirty="0" smtClean="0"/>
              <a:t>What would happen if the tide </a:t>
            </a:r>
            <a:r>
              <a:rPr lang="en-US" sz="2000" i="1" dirty="0" smtClean="0"/>
              <a:t>didn’t</a:t>
            </a:r>
            <a:r>
              <a:rPr lang="en-US" sz="2000" dirty="0" smtClean="0"/>
              <a:t> change?</a:t>
            </a:r>
          </a:p>
          <a:p>
            <a:pPr marL="457200" indent="-457200" fontAlgn="base">
              <a:spcBef>
                <a:spcPts val="0"/>
              </a:spcBef>
              <a:buFont typeface="+mj-lt"/>
              <a:buAutoNum type="arabicPeriod" startAt="11"/>
            </a:pPr>
            <a:r>
              <a:rPr lang="en-US" sz="2000" dirty="0" smtClean="0"/>
              <a:t>Why are tides important to the earth?</a:t>
            </a:r>
          </a:p>
          <a:p>
            <a:pPr marL="342900" indent="-342900" fontAlgn="base">
              <a:spcBef>
                <a:spcPts val="0"/>
              </a:spcBef>
              <a:buFont typeface="+mj-lt"/>
              <a:buAutoNum type="arabicPeriod" startAt="11"/>
            </a:pPr>
            <a:endParaRPr lang="en-US" sz="2000" b="1" dirty="0" smtClean="0"/>
          </a:p>
          <a:p>
            <a:pPr>
              <a:buFont typeface="Wingdings" panose="05000000000000000000" pitchFamily="2" charset="2"/>
              <a:buChar char="v"/>
            </a:pPr>
            <a:endParaRPr lang="en-US" sz="2800" dirty="0"/>
          </a:p>
        </p:txBody>
      </p:sp>
    </p:spTree>
    <p:extLst>
      <p:ext uri="{BB962C8B-B14F-4D97-AF65-F5344CB8AC3E}">
        <p14:creationId xmlns:p14="http://schemas.microsoft.com/office/powerpoint/2010/main" val="13340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par>
                                <p:cTn id="7" presetID="15" presetClass="emph" presetSubtype="0" nodeType="withEffect">
                                  <p:stCondLst>
                                    <p:cond delay="0"/>
                                  </p:stCondLst>
                                  <p:endCondLst>
                                    <p:cond evt="onNext" delay="0">
                                      <p:tgtEl>
                                        <p:sldTgt/>
                                      </p:tgtEl>
                                    </p:cond>
                                  </p:endCondLst>
                                  <p:iterate type="lt">
                                    <p:tmAbs val="25"/>
                                  </p:iterate>
                                  <p:childTnLst>
                                    <p:set>
                                      <p:cBhvr override="childStyle">
                                        <p:cTn id="8" dur="indefinite"/>
                                        <p:tgtEl>
                                          <p:spTgt spid="3">
                                            <p:txEl>
                                              <p:pRg st="1" end="1"/>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endCondLst>
                                    <p:cond evt="onNext" delay="0">
                                      <p:tgtEl>
                                        <p:sldTgt/>
                                      </p:tgtEl>
                                    </p:cond>
                                  </p:endCondLst>
                                  <p:iterate type="lt">
                                    <p:tmAbs val="25"/>
                                  </p:iterate>
                                  <p:childTnLst>
                                    <p:set>
                                      <p:cBhvr override="childStyle">
                                        <p:cTn id="12" dur="indefinite"/>
                                        <p:tgtEl>
                                          <p:spTgt spid="3">
                                            <p:txEl>
                                              <p:pRg st="2" end="2"/>
                                            </p:txEl>
                                          </p:spTgt>
                                        </p:tgtEl>
                                        <p:attrNameLst>
                                          <p:attrName>style.fontWeight</p:attrName>
                                        </p:attrNameLst>
                                      </p:cBhvr>
                                      <p:to>
                                        <p:strVal val="bold"/>
                                      </p:to>
                                    </p:set>
                                  </p:childTnLst>
                                </p:cTn>
                              </p:par>
                              <p:par>
                                <p:cTn id="13" presetID="15" presetClass="emph" presetSubtype="0" nodeType="withEffect">
                                  <p:stCondLst>
                                    <p:cond delay="0"/>
                                  </p:stCondLst>
                                  <p:endCondLst>
                                    <p:cond evt="onNext" delay="0">
                                      <p:tgtEl>
                                        <p:sldTgt/>
                                      </p:tgtEl>
                                    </p:cond>
                                  </p:endCondLst>
                                  <p:iterate type="lt">
                                    <p:tmAbs val="25"/>
                                  </p:iterate>
                                  <p:childTnLst>
                                    <p:set>
                                      <p:cBhvr override="childStyle">
                                        <p:cTn id="14" dur="indefinite"/>
                                        <p:tgtEl>
                                          <p:spTgt spid="3">
                                            <p:txEl>
                                              <p:pRg st="3" end="3"/>
                                            </p:txEl>
                                          </p:spTgt>
                                        </p:tgtEl>
                                        <p:attrNameLst>
                                          <p:attrName>style.fontWeight</p:attrName>
                                        </p:attrNameLst>
                                      </p:cBhvr>
                                      <p:to>
                                        <p:strVal val="bold"/>
                                      </p:to>
                                    </p:set>
                                  </p:childTnLst>
                                </p:cTn>
                              </p:par>
                              <p:par>
                                <p:cTn id="15" presetID="15" presetClass="emph" presetSubtype="0" nodeType="withEffect">
                                  <p:stCondLst>
                                    <p:cond delay="0"/>
                                  </p:stCondLst>
                                  <p:endCondLst>
                                    <p:cond evt="onNext" delay="0">
                                      <p:tgtEl>
                                        <p:sldTgt/>
                                      </p:tgtEl>
                                    </p:cond>
                                  </p:endCondLst>
                                  <p:iterate type="lt">
                                    <p:tmAbs val="25"/>
                                  </p:iterate>
                                  <p:childTnLst>
                                    <p:set>
                                      <p:cBhvr override="childStyle">
                                        <p:cTn id="16" dur="indefinite"/>
                                        <p:tgtEl>
                                          <p:spTgt spid="3">
                                            <p:txEl>
                                              <p:pRg st="4" end="4"/>
                                            </p:txEl>
                                          </p:spTgt>
                                        </p:tgtEl>
                                        <p:attrNameLst>
                                          <p:attrName>style.fontWeight</p:attrName>
                                        </p:attrNameLst>
                                      </p:cBhvr>
                                      <p:to>
                                        <p:strVal val="bold"/>
                                      </p:to>
                                    </p:set>
                                  </p:childTnLst>
                                </p:cTn>
                              </p:par>
                              <p:par>
                                <p:cTn id="17" presetID="15" presetClass="emph" presetSubtype="0" nodeType="withEffect">
                                  <p:stCondLst>
                                    <p:cond delay="0"/>
                                  </p:stCondLst>
                                  <p:endCondLst>
                                    <p:cond evt="onNext" delay="0">
                                      <p:tgtEl>
                                        <p:sldTgt/>
                                      </p:tgtEl>
                                    </p:cond>
                                  </p:endCondLst>
                                  <p:iterate type="lt">
                                    <p:tmAbs val="25"/>
                                  </p:iterate>
                                  <p:childTnLst>
                                    <p:set>
                                      <p:cBhvr override="childStyle">
                                        <p:cTn id="18" dur="indefinite"/>
                                        <p:tgtEl>
                                          <p:spTgt spid="3">
                                            <p:txEl>
                                              <p:pRg st="5" end="5"/>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endCondLst>
                                    <p:cond evt="onNext" delay="0">
                                      <p:tgtEl>
                                        <p:sldTgt/>
                                      </p:tgtEl>
                                    </p:cond>
                                  </p:endCondLst>
                                  <p:iterate type="lt">
                                    <p:tmAbs val="25"/>
                                  </p:iterate>
                                  <p:childTnLst>
                                    <p:set>
                                      <p:cBhvr override="childStyle">
                                        <p:cTn id="22" dur="indefinite"/>
                                        <p:tgtEl>
                                          <p:spTgt spid="3">
                                            <p:txEl>
                                              <p:pRg st="7" end="7"/>
                                            </p:txEl>
                                          </p:spTgt>
                                        </p:tgtEl>
                                        <p:attrNameLst>
                                          <p:attrName>style.fontWeight</p:attrName>
                                        </p:attrNameLst>
                                      </p:cBhvr>
                                      <p:to>
                                        <p:strVal val="bold"/>
                                      </p:to>
                                    </p:set>
                                  </p:childTnLst>
                                </p:cTn>
                              </p:par>
                              <p:par>
                                <p:cTn id="23" presetID="30" presetClass="emph" presetSubtype="0" fill="hold" nodeType="withEffect">
                                  <p:stCondLst>
                                    <p:cond delay="0"/>
                                  </p:stCondLst>
                                  <p:iterate type="lt">
                                    <p:tmPct val="0"/>
                                  </p:iterate>
                                  <p:childTnLst>
                                    <p:animClr clrSpc="hsl" dir="cw">
                                      <p:cBhvr override="childStyle">
                                        <p:cTn id="24" dur="500" fill="hold"/>
                                        <p:tgtEl>
                                          <p:spTgt spid="3">
                                            <p:txEl>
                                              <p:pRg st="1" end="1"/>
                                            </p:txEl>
                                          </p:spTgt>
                                        </p:tgtEl>
                                        <p:attrNameLst>
                                          <p:attrName>style.color</p:attrName>
                                        </p:attrNameLst>
                                      </p:cBhvr>
                                      <p:by>
                                        <p:hsl h="0" s="12549" l="25098"/>
                                      </p:by>
                                    </p:animClr>
                                    <p:animClr clrSpc="hsl" dir="cw">
                                      <p:cBhvr>
                                        <p:cTn id="25" dur="500" fill="hold"/>
                                        <p:tgtEl>
                                          <p:spTgt spid="3">
                                            <p:txEl>
                                              <p:pRg st="1" end="1"/>
                                            </p:txEl>
                                          </p:spTgt>
                                        </p:tgtEl>
                                        <p:attrNameLst>
                                          <p:attrName>fillcolor</p:attrName>
                                        </p:attrNameLst>
                                      </p:cBhvr>
                                      <p:by>
                                        <p:hsl h="0" s="12549" l="25098"/>
                                      </p:by>
                                    </p:animClr>
                                    <p:animClr clrSpc="hsl" dir="cw">
                                      <p:cBhvr>
                                        <p:cTn id="26" dur="500" fill="hold"/>
                                        <p:tgtEl>
                                          <p:spTgt spid="3">
                                            <p:txEl>
                                              <p:pRg st="1" end="1"/>
                                            </p:txEl>
                                          </p:spTgt>
                                        </p:tgtEl>
                                        <p:attrNameLst>
                                          <p:attrName>stroke.color</p:attrName>
                                        </p:attrNameLst>
                                      </p:cBhvr>
                                      <p:by>
                                        <p:hsl h="0" s="12549" l="25098"/>
                                      </p:by>
                                    </p:animClr>
                                    <p:set>
                                      <p:cBhvr>
                                        <p:cTn id="27" dur="500" fill="hold"/>
                                        <p:tgtEl>
                                          <p:spTgt spid="3">
                                            <p:txEl>
                                              <p:pRg st="1" end="1"/>
                                            </p:txEl>
                                          </p:spTgt>
                                        </p:tgtEl>
                                        <p:attrNameLst>
                                          <p:attrName>fill.type</p:attrName>
                                        </p:attrNameLst>
                                      </p:cBhvr>
                                      <p:to>
                                        <p:strVal val="solid"/>
                                      </p:to>
                                    </p:set>
                                  </p:childTnLst>
                                </p:cTn>
                              </p:par>
                              <p:par>
                                <p:cTn id="28" presetID="15" presetClass="emph" presetSubtype="0" nodeType="withEffect">
                                  <p:stCondLst>
                                    <p:cond delay="0"/>
                                  </p:stCondLst>
                                  <p:endCondLst>
                                    <p:cond evt="onNext" delay="0">
                                      <p:tgtEl>
                                        <p:sldTgt/>
                                      </p:tgtEl>
                                    </p:cond>
                                  </p:endCondLst>
                                  <p:iterate type="lt">
                                    <p:tmAbs val="25"/>
                                  </p:iterate>
                                  <p:childTnLst>
                                    <p:set>
                                      <p:cBhvr override="childStyle">
                                        <p:cTn id="29" dur="indefinite"/>
                                        <p:tgtEl>
                                          <p:spTgt spid="4">
                                            <p:txEl>
                                              <p:pRg st="0" end="0"/>
                                            </p:txEl>
                                          </p:spTgt>
                                        </p:tgtEl>
                                        <p:attrNameLst>
                                          <p:attrName>style.fontWeight</p:attrName>
                                        </p:attrNameLst>
                                      </p:cBhvr>
                                      <p:to>
                                        <p:strVal val="bold"/>
                                      </p:to>
                                    </p:set>
                                  </p:childTnLst>
                                </p:cTn>
                              </p:par>
                              <p:par>
                                <p:cTn id="30" presetID="15" presetClass="emph" presetSubtype="0" nodeType="withEffect">
                                  <p:stCondLst>
                                    <p:cond delay="0"/>
                                  </p:stCondLst>
                                  <p:endCondLst>
                                    <p:cond evt="onNext" delay="0">
                                      <p:tgtEl>
                                        <p:sldTgt/>
                                      </p:tgtEl>
                                    </p:cond>
                                  </p:endCondLst>
                                  <p:iterate type="lt">
                                    <p:tmAbs val="25"/>
                                  </p:iterate>
                                  <p:childTnLst>
                                    <p:set>
                                      <p:cBhvr override="childStyle">
                                        <p:cTn id="31" dur="indefinite"/>
                                        <p:tgtEl>
                                          <p:spTgt spid="4">
                                            <p:txEl>
                                              <p:pRg st="9" end="9"/>
                                            </p:txEl>
                                          </p:spTgt>
                                        </p:tgtEl>
                                        <p:attrNameLst>
                                          <p:attrName>style.fontWeight</p:attrName>
                                        </p:attrNameLst>
                                      </p:cBhvr>
                                      <p:to>
                                        <p:strVal val="bold"/>
                                      </p:to>
                                    </p:set>
                                  </p:childTnLst>
                                </p:cTn>
                              </p:par>
                              <p:par>
                                <p:cTn id="32" presetID="15" presetClass="emph" presetSubtype="0" nodeType="withEffect">
                                  <p:stCondLst>
                                    <p:cond delay="0"/>
                                  </p:stCondLst>
                                  <p:endCondLst>
                                    <p:cond evt="onNext" delay="0">
                                      <p:tgtEl>
                                        <p:sldTgt/>
                                      </p:tgtEl>
                                    </p:cond>
                                  </p:endCondLst>
                                  <p:iterate type="lt">
                                    <p:tmAbs val="25"/>
                                  </p:iterate>
                                  <p:childTnLst>
                                    <p:set>
                                      <p:cBhvr override="childStyle">
                                        <p:cTn id="33" dur="indefinite"/>
                                        <p:tgtEl>
                                          <p:spTgt spid="4">
                                            <p:txEl>
                                              <p:pRg st="4" end="4"/>
                                            </p:txEl>
                                          </p:spTgt>
                                        </p:tgtEl>
                                        <p:attrNameLst>
                                          <p:attrName>style.fontWeight</p:attrName>
                                        </p:attrNameLst>
                                      </p:cBhvr>
                                      <p:to>
                                        <p:strVal val="bold"/>
                                      </p:to>
                                    </p:set>
                                  </p:childTnLst>
                                </p:cTn>
                              </p:par>
                              <p:par>
                                <p:cTn id="34" presetID="15" presetClass="emph" presetSubtype="0" nodeType="withEffect">
                                  <p:stCondLst>
                                    <p:cond delay="0"/>
                                  </p:stCondLst>
                                  <p:endCondLst>
                                    <p:cond evt="onNext" delay="0">
                                      <p:tgtEl>
                                        <p:sldTgt/>
                                      </p:tgtEl>
                                    </p:cond>
                                  </p:endCondLst>
                                  <p:iterate type="lt">
                                    <p:tmAbs val="25"/>
                                  </p:iterate>
                                  <p:childTnLst>
                                    <p:set>
                                      <p:cBhvr override="childStyle">
                                        <p:cTn id="35" dur="indefinite"/>
                                        <p:tgtEl>
                                          <p:spTgt spid="4">
                                            <p:txEl>
                                              <p:pRg st="5" end="5"/>
                                            </p:txEl>
                                          </p:spTgt>
                                        </p:tgtEl>
                                        <p:attrNameLst>
                                          <p:attrName>style.fontWeight</p:attrName>
                                        </p:attrNameLst>
                                      </p:cBhvr>
                                      <p:to>
                                        <p:strVal val="bold"/>
                                      </p:to>
                                    </p:set>
                                  </p:childTnLst>
                                </p:cTn>
                              </p:par>
                              <p:par>
                                <p:cTn id="36" presetID="15" presetClass="emph" presetSubtype="0" nodeType="withEffect">
                                  <p:stCondLst>
                                    <p:cond delay="0"/>
                                  </p:stCondLst>
                                  <p:endCondLst>
                                    <p:cond evt="onNext" delay="0">
                                      <p:tgtEl>
                                        <p:sldTgt/>
                                      </p:tgtEl>
                                    </p:cond>
                                  </p:endCondLst>
                                  <p:iterate type="lt">
                                    <p:tmAbs val="25"/>
                                  </p:iterate>
                                  <p:childTnLst>
                                    <p:set>
                                      <p:cBhvr override="childStyle">
                                        <p:cTn id="37" dur="indefinite"/>
                                        <p:tgtEl>
                                          <p:spTgt spid="4">
                                            <p:txEl>
                                              <p:pRg st="2" end="2"/>
                                            </p:txEl>
                                          </p:spTgt>
                                        </p:tgtEl>
                                        <p:attrNameLst>
                                          <p:attrName>style.fontWeight</p:attrName>
                                        </p:attrNameLst>
                                      </p:cBhvr>
                                      <p:to>
                                        <p:strVal val="bold"/>
                                      </p:to>
                                    </p:set>
                                  </p:childTnLst>
                                </p:cTn>
                              </p:par>
                              <p:par>
                                <p:cTn id="38" presetID="15" presetClass="emph" presetSubtype="0" nodeType="withEffect">
                                  <p:stCondLst>
                                    <p:cond delay="0"/>
                                  </p:stCondLst>
                                  <p:endCondLst>
                                    <p:cond evt="onNext" delay="0">
                                      <p:tgtEl>
                                        <p:sldTgt/>
                                      </p:tgtEl>
                                    </p:cond>
                                  </p:endCondLst>
                                  <p:iterate type="lt">
                                    <p:tmAbs val="25"/>
                                  </p:iterate>
                                  <p:childTnLst>
                                    <p:set>
                                      <p:cBhvr override="childStyle">
                                        <p:cTn id="39" dur="indefinite"/>
                                        <p:tgtEl>
                                          <p:spTgt spid="4">
                                            <p:txEl>
                                              <p:pRg st="7" end="7"/>
                                            </p:txEl>
                                          </p:spTgt>
                                        </p:tgtEl>
                                        <p:attrNameLst>
                                          <p:attrName>style.fontWeight</p:attrName>
                                        </p:attrNameLst>
                                      </p:cBhvr>
                                      <p:to>
                                        <p:strVal val="bold"/>
                                      </p:to>
                                    </p:set>
                                  </p:childTnLst>
                                </p:cTn>
                              </p:par>
                              <p:par>
                                <p:cTn id="40" presetID="15" presetClass="emph" presetSubtype="0" nodeType="withEffect">
                                  <p:stCondLst>
                                    <p:cond delay="0"/>
                                  </p:stCondLst>
                                  <p:endCondLst>
                                    <p:cond evt="onNext" delay="0">
                                      <p:tgtEl>
                                        <p:sldTgt/>
                                      </p:tgtEl>
                                    </p:cond>
                                  </p:endCondLst>
                                  <p:iterate type="lt">
                                    <p:tmAbs val="25"/>
                                  </p:iterate>
                                  <p:childTnLst>
                                    <p:set>
                                      <p:cBhvr override="childStyle">
                                        <p:cTn id="41" dur="indefinite"/>
                                        <p:tgtEl>
                                          <p:spTgt spid="4">
                                            <p:txEl>
                                              <p:pRg st="8" end="8"/>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208"/>
          <p:cNvSpPr txBox="1">
            <a:spLocks noGrp="1"/>
          </p:cNvSpPr>
          <p:nvPr>
            <p:ph type="title"/>
          </p:nvPr>
        </p:nvSpPr>
        <p:spPr>
          <a:xfrm>
            <a:off x="777240" y="536891"/>
            <a:ext cx="3672840" cy="743269"/>
          </a:xfrm>
          <a:prstGeom prst="rect">
            <a:avLst/>
          </a:prstGeom>
          <a:noFill/>
          <a:ln>
            <a:noFill/>
          </a:ln>
        </p:spPr>
        <p:txBody>
          <a:bodyPr spcFirstLastPara="1" vert="horz" wrap="square" lIns="91425" tIns="45700" rIns="91425" bIns="45700" rtlCol="0" anchor="t" anchorCtr="0">
            <a:noAutofit/>
          </a:bodyPr>
          <a:lstStyle/>
          <a:p>
            <a:r>
              <a:rPr lang="en-US" sz="4400" dirty="0"/>
              <a:t>Prioritization</a:t>
            </a:r>
            <a:endParaRPr sz="4400" dirty="0"/>
          </a:p>
        </p:txBody>
      </p:sp>
      <p:sp>
        <p:nvSpPr>
          <p:cNvPr id="1797" name="Google Shape;1797;p208"/>
          <p:cNvSpPr txBox="1">
            <a:spLocks noGrp="1"/>
          </p:cNvSpPr>
          <p:nvPr>
            <p:ph idx="1"/>
          </p:nvPr>
        </p:nvSpPr>
        <p:spPr>
          <a:xfrm>
            <a:off x="777240" y="1773373"/>
            <a:ext cx="10515600" cy="3138261"/>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tx2"/>
              </a:buClr>
              <a:buSzPct val="100000"/>
              <a:buFont typeface="Wingdings" panose="05000000000000000000" pitchFamily="2" charset="2"/>
              <a:buChar char="§"/>
            </a:pPr>
            <a:r>
              <a:rPr lang="en-US" sz="2400" dirty="0">
                <a:solidFill>
                  <a:schemeClr val="dk1"/>
                </a:solidFill>
              </a:rPr>
              <a:t>Prioritization Instructions: “Questions a scientist who is studying the environment and our world would ask.” </a:t>
            </a:r>
            <a:endParaRPr dirty="0"/>
          </a:p>
          <a:p>
            <a:pPr>
              <a:buClr>
                <a:schemeClr val="tx2"/>
              </a:buClr>
              <a:buSzPct val="100000"/>
              <a:buFont typeface="Wingdings" panose="05000000000000000000" pitchFamily="2" charset="2"/>
              <a:buChar char="§"/>
            </a:pPr>
            <a:r>
              <a:rPr lang="en-US" sz="2400" dirty="0">
                <a:solidFill>
                  <a:schemeClr val="dk1"/>
                </a:solidFill>
              </a:rPr>
              <a:t>Students from 5 different classes voted electronically on 10 priority questions</a:t>
            </a:r>
            <a:endParaRPr dirty="0"/>
          </a:p>
          <a:p>
            <a:pPr>
              <a:buClr>
                <a:schemeClr val="tx2"/>
              </a:buClr>
              <a:buSzPct val="100000"/>
              <a:buFont typeface="Wingdings" panose="05000000000000000000" pitchFamily="2" charset="2"/>
              <a:buChar char="§"/>
            </a:pPr>
            <a:r>
              <a:rPr lang="en-US" sz="2400" dirty="0">
                <a:solidFill>
                  <a:schemeClr val="dk1"/>
                </a:solidFill>
              </a:rPr>
              <a:t>From the list of 10, they created (with teacher support) one new priority question: “How and why does the water rise and recede in Alaska, Canada, and Cape Cod?” </a:t>
            </a:r>
            <a:endParaRPr dirty="0"/>
          </a:p>
          <a:p>
            <a:pPr>
              <a:buClr>
                <a:schemeClr val="tx2"/>
              </a:buClr>
              <a:buSzPct val="100000"/>
              <a:buFont typeface="Wingdings" panose="05000000000000000000" pitchFamily="2" charset="2"/>
              <a:buChar char="§"/>
            </a:pPr>
            <a:r>
              <a:rPr lang="en-US" sz="2400" dirty="0">
                <a:solidFill>
                  <a:schemeClr val="dk1"/>
                </a:solidFill>
              </a:rPr>
              <a:t>This became the guiding question for the unit</a:t>
            </a:r>
            <a:endParaRPr dirty="0"/>
          </a:p>
        </p:txBody>
      </p:sp>
    </p:spTree>
    <p:extLst>
      <p:ext uri="{BB962C8B-B14F-4D97-AF65-F5344CB8AC3E}">
        <p14:creationId xmlns:p14="http://schemas.microsoft.com/office/powerpoint/2010/main" val="41276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013" y="228066"/>
            <a:ext cx="10515600" cy="1325563"/>
          </a:xfrm>
        </p:spPr>
        <p:txBody>
          <a:bodyPr>
            <a:normAutofit/>
          </a:bodyPr>
          <a:lstStyle/>
          <a:p>
            <a:r>
              <a:rPr lang="en-US" sz="4400" dirty="0"/>
              <a:t>Next </a:t>
            </a:r>
            <a:r>
              <a:rPr lang="en-US" sz="4400" dirty="0" smtClean="0"/>
              <a:t>Steps with Students’ Questions</a:t>
            </a:r>
            <a:endParaRPr lang="en-US" sz="4400" dirty="0"/>
          </a:p>
        </p:txBody>
      </p:sp>
      <p:sp>
        <p:nvSpPr>
          <p:cNvPr id="3" name="TextBox 2"/>
          <p:cNvSpPr txBox="1"/>
          <p:nvPr/>
        </p:nvSpPr>
        <p:spPr>
          <a:xfrm>
            <a:off x="968737" y="1879496"/>
            <a:ext cx="5488135" cy="3877985"/>
          </a:xfrm>
          <a:prstGeom prst="rect">
            <a:avLst/>
          </a:prstGeom>
          <a:noFill/>
        </p:spPr>
        <p:txBody>
          <a:bodyPr wrap="square" rtlCol="0">
            <a:spAutoFit/>
          </a:bodyPr>
          <a:lstStyle/>
          <a:p>
            <a:pPr marL="342900" indent="-342900">
              <a:spcAft>
                <a:spcPts val="1200"/>
              </a:spcAft>
              <a:buClr>
                <a:schemeClr val="accent1"/>
              </a:buClr>
              <a:buFont typeface="Wingdings" panose="05000000000000000000" pitchFamily="2" charset="2"/>
              <a:buChar char="§"/>
            </a:pPr>
            <a:r>
              <a:rPr lang="en-US" sz="2400" dirty="0"/>
              <a:t>The Driving Questions Board and the “Parking Lot”</a:t>
            </a:r>
          </a:p>
          <a:p>
            <a:pPr marL="342900" indent="-342900">
              <a:spcAft>
                <a:spcPts val="1200"/>
              </a:spcAft>
              <a:buClr>
                <a:schemeClr val="accent1"/>
              </a:buClr>
              <a:buFont typeface="Wingdings" panose="05000000000000000000" pitchFamily="2" charset="2"/>
              <a:buChar char="§"/>
            </a:pPr>
            <a:r>
              <a:rPr lang="en-US" sz="2400" dirty="0"/>
              <a:t>Students </a:t>
            </a:r>
            <a:r>
              <a:rPr lang="en-US" sz="2400" dirty="0" smtClean="0"/>
              <a:t>drew </a:t>
            </a:r>
            <a:r>
              <a:rPr lang="en-US" sz="2400" dirty="0"/>
              <a:t>initial models, </a:t>
            </a:r>
            <a:r>
              <a:rPr lang="en-US" sz="2400" dirty="0" smtClean="0"/>
              <a:t>gave </a:t>
            </a:r>
            <a:r>
              <a:rPr lang="en-US" sz="2400" dirty="0"/>
              <a:t>feedback, and </a:t>
            </a:r>
            <a:r>
              <a:rPr lang="en-US" sz="2400" dirty="0" smtClean="0"/>
              <a:t>made </a:t>
            </a:r>
            <a:r>
              <a:rPr lang="en-US" sz="2400" dirty="0"/>
              <a:t>predictions.</a:t>
            </a:r>
          </a:p>
          <a:p>
            <a:pPr marL="342900" indent="-342900">
              <a:spcAft>
                <a:spcPts val="1200"/>
              </a:spcAft>
              <a:buClr>
                <a:schemeClr val="accent1"/>
              </a:buClr>
              <a:buFont typeface="Wingdings" panose="05000000000000000000" pitchFamily="2" charset="2"/>
              <a:buChar char="§"/>
            </a:pPr>
            <a:r>
              <a:rPr lang="en-US" sz="2400" dirty="0"/>
              <a:t>Students </a:t>
            </a:r>
            <a:r>
              <a:rPr lang="en-US" sz="2400" dirty="0" smtClean="0"/>
              <a:t>experienced </a:t>
            </a:r>
            <a:r>
              <a:rPr lang="en-US" sz="2400" dirty="0"/>
              <a:t>a series of  scientific investigations. </a:t>
            </a:r>
          </a:p>
          <a:p>
            <a:pPr marL="342900" indent="-342900">
              <a:spcAft>
                <a:spcPts val="1200"/>
              </a:spcAft>
              <a:buClr>
                <a:schemeClr val="accent1"/>
              </a:buClr>
              <a:buFont typeface="Wingdings" panose="05000000000000000000" pitchFamily="2" charset="2"/>
              <a:buChar char="§"/>
            </a:pPr>
            <a:r>
              <a:rPr lang="en-US" sz="2400" dirty="0"/>
              <a:t>At the end of the unit, the Driving Question board </a:t>
            </a:r>
            <a:r>
              <a:rPr lang="en-US" sz="2400" dirty="0" smtClean="0"/>
              <a:t>was </a:t>
            </a:r>
            <a:r>
              <a:rPr lang="en-US" sz="2400" dirty="0"/>
              <a:t>“published” in poster format.</a:t>
            </a:r>
          </a:p>
        </p:txBody>
      </p:sp>
      <p:pic>
        <p:nvPicPr>
          <p:cNvPr id="4" name="Picture 3"/>
          <p:cNvPicPr>
            <a:picLocks noChangeAspect="1"/>
          </p:cNvPicPr>
          <p:nvPr/>
        </p:nvPicPr>
        <p:blipFill>
          <a:blip r:embed="rId3"/>
          <a:stretch>
            <a:fillRect/>
          </a:stretch>
        </p:blipFill>
        <p:spPr>
          <a:xfrm>
            <a:off x="7265731" y="1623298"/>
            <a:ext cx="3401863" cy="4529721"/>
          </a:xfrm>
          <a:prstGeom prst="rect">
            <a:avLst/>
          </a:prstGeom>
        </p:spPr>
      </p:pic>
      <p:sp>
        <p:nvSpPr>
          <p:cNvPr id="5" name="Rectangle 4"/>
          <p:cNvSpPr/>
          <p:nvPr/>
        </p:nvSpPr>
        <p:spPr>
          <a:xfrm>
            <a:off x="5974813" y="3244334"/>
            <a:ext cx="24237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28743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4988" y="171132"/>
            <a:ext cx="10515600" cy="1325563"/>
          </a:xfrm>
        </p:spPr>
        <p:txBody>
          <a:bodyPr>
            <a:normAutofit/>
          </a:bodyPr>
          <a:lstStyle/>
          <a:p>
            <a:r>
              <a:rPr lang="en-US" sz="4400" dirty="0" smtClean="0"/>
              <a:t>To Read More about Nicole’s Work:</a:t>
            </a:r>
            <a:endParaRPr lang="en-US" sz="4400" dirty="0"/>
          </a:p>
        </p:txBody>
      </p:sp>
      <p:sp>
        <p:nvSpPr>
          <p:cNvPr id="6" name="TextBox 5"/>
          <p:cNvSpPr txBox="1"/>
          <p:nvPr/>
        </p:nvSpPr>
        <p:spPr>
          <a:xfrm>
            <a:off x="766353" y="1593669"/>
            <a:ext cx="10432869" cy="830997"/>
          </a:xfrm>
          <a:prstGeom prst="rect">
            <a:avLst/>
          </a:prstGeom>
          <a:noFill/>
        </p:spPr>
        <p:txBody>
          <a:bodyPr wrap="square" rtlCol="0">
            <a:spAutoFit/>
          </a:bodyPr>
          <a:lstStyle/>
          <a:p>
            <a:r>
              <a:rPr lang="en-US" sz="2400" dirty="0" smtClean="0">
                <a:hlinkClick r:id="rId2"/>
              </a:rPr>
              <a:t>5 Tips for Blending the Question Formulation Technique (QFT) with NGSS</a:t>
            </a:r>
            <a:endParaRPr lang="en-US" sz="2400" dirty="0" smtClean="0"/>
          </a:p>
          <a:p>
            <a:r>
              <a:rPr lang="en-US" sz="2400" dirty="0" smtClean="0"/>
              <a:t>By Nicole Bolduc</a:t>
            </a:r>
            <a:endParaRPr lang="en-US" sz="2400" dirty="0"/>
          </a:p>
        </p:txBody>
      </p:sp>
      <p:sp>
        <p:nvSpPr>
          <p:cNvPr id="5" name="TextBox 4">
            <a:hlinkClick r:id="rId3"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4563380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0468"/>
            <a:ext cx="10515600" cy="1325563"/>
          </a:xfrm>
        </p:spPr>
        <p:txBody>
          <a:bodyPr>
            <a:normAutofit/>
          </a:bodyPr>
          <a:lstStyle/>
          <a:p>
            <a:pPr algn="ctr"/>
            <a:r>
              <a:rPr lang="en-US" sz="4400" dirty="0"/>
              <a:t>Classroom Example</a:t>
            </a:r>
            <a:r>
              <a:rPr lang="en-US" sz="4400" dirty="0" smtClean="0"/>
              <a:t>:</a:t>
            </a:r>
            <a:r>
              <a:rPr lang="en-US" sz="4400" dirty="0"/>
              <a:t/>
            </a:r>
            <a:br>
              <a:rPr lang="en-US" sz="4400" dirty="0"/>
            </a:br>
            <a:r>
              <a:rPr lang="en-US" sz="4400" dirty="0" smtClean="0"/>
              <a:t>7</a:t>
            </a:r>
            <a:r>
              <a:rPr lang="en-US" sz="4400" baseline="30000" dirty="0" smtClean="0"/>
              <a:t>th</a:t>
            </a:r>
            <a:r>
              <a:rPr lang="en-US" sz="4400" dirty="0" smtClean="0"/>
              <a:t> Grade Life Science </a:t>
            </a:r>
            <a:endParaRPr lang="en-US" sz="4400" dirty="0"/>
          </a:p>
        </p:txBody>
      </p:sp>
      <p:sp>
        <p:nvSpPr>
          <p:cNvPr id="3" name="Content Placeholder 2"/>
          <p:cNvSpPr>
            <a:spLocks noGrp="1"/>
          </p:cNvSpPr>
          <p:nvPr>
            <p:ph idx="1"/>
          </p:nvPr>
        </p:nvSpPr>
        <p:spPr>
          <a:xfrm>
            <a:off x="838200" y="2729866"/>
            <a:ext cx="10515600" cy="1945186"/>
          </a:xfrm>
        </p:spPr>
        <p:txBody>
          <a:bodyPr>
            <a:noAutofit/>
          </a:bodyPr>
          <a:lstStyle/>
          <a:p>
            <a:pPr marL="0" indent="0">
              <a:buNone/>
            </a:pPr>
            <a:r>
              <a:rPr lang="en-US" sz="2800" u="sng" dirty="0" smtClean="0">
                <a:solidFill>
                  <a:schemeClr val="tx1"/>
                </a:solidFill>
                <a:latin typeface="Rockwell" charset="0"/>
              </a:rPr>
              <a:t>Professor</a:t>
            </a:r>
            <a:r>
              <a:rPr lang="en-US" sz="2800" dirty="0" smtClean="0">
                <a:solidFill>
                  <a:schemeClr val="tx1"/>
                </a:solidFill>
                <a:latin typeface="Rockwell" charset="0"/>
              </a:rPr>
              <a:t>: </a:t>
            </a:r>
            <a:r>
              <a:rPr lang="en-US" sz="2800" dirty="0" smtClean="0">
                <a:solidFill>
                  <a:schemeClr val="tx1"/>
                </a:solidFill>
              </a:rPr>
              <a:t>Angela </a:t>
            </a:r>
            <a:r>
              <a:rPr lang="en-US" sz="2800" dirty="0" err="1" smtClean="0">
                <a:solidFill>
                  <a:schemeClr val="tx1"/>
                </a:solidFill>
              </a:rPr>
              <a:t>Miklavcic</a:t>
            </a:r>
            <a:r>
              <a:rPr lang="en-US" sz="2800" dirty="0" smtClean="0">
                <a:solidFill>
                  <a:schemeClr val="tx1"/>
                </a:solidFill>
              </a:rPr>
              <a:t> Brandon</a:t>
            </a:r>
            <a:r>
              <a:rPr lang="en-US" sz="2800" dirty="0" smtClean="0">
                <a:solidFill>
                  <a:schemeClr val="tx1"/>
                </a:solidFill>
                <a:cs typeface="Gill Sans" charset="0"/>
              </a:rPr>
              <a:t>, Chicago, IL </a:t>
            </a:r>
            <a:endParaRPr lang="en-US" sz="2800" u="sng" dirty="0">
              <a:solidFill>
                <a:schemeClr val="tx1"/>
              </a:solidFill>
              <a:latin typeface="Rockwell" charset="0"/>
            </a:endParaRPr>
          </a:p>
          <a:p>
            <a:pPr marL="0" indent="0">
              <a:buNone/>
            </a:pPr>
            <a:r>
              <a:rPr lang="en-US" sz="2800" u="sng" dirty="0">
                <a:solidFill>
                  <a:schemeClr val="tx1"/>
                </a:solidFill>
                <a:latin typeface="Rockwell" charset="0"/>
              </a:rPr>
              <a:t>Topic</a:t>
            </a:r>
            <a:r>
              <a:rPr lang="en-US" sz="2800" dirty="0">
                <a:solidFill>
                  <a:schemeClr val="tx1"/>
                </a:solidFill>
                <a:latin typeface="Rockwell" charset="0"/>
              </a:rPr>
              <a:t>: </a:t>
            </a:r>
            <a:r>
              <a:rPr lang="en-US" sz="2800" dirty="0" smtClean="0">
                <a:solidFill>
                  <a:schemeClr val="tx1"/>
                </a:solidFill>
              </a:rPr>
              <a:t>Introduction to Animal and Plant Cells</a:t>
            </a:r>
            <a:r>
              <a:rPr lang="en-US" sz="2800" dirty="0" smtClean="0">
                <a:solidFill>
                  <a:schemeClr val="tx1"/>
                </a:solidFill>
                <a:cs typeface="Gill Sans" charset="0"/>
              </a:rPr>
              <a:t> </a:t>
            </a:r>
          </a:p>
          <a:p>
            <a:pPr marL="0" indent="0">
              <a:buNone/>
            </a:pPr>
            <a:r>
              <a:rPr lang="en-US" sz="2800" u="sng" dirty="0" smtClean="0">
                <a:solidFill>
                  <a:schemeClr val="tx1"/>
                </a:solidFill>
                <a:latin typeface="Rockwell" charset="0"/>
              </a:rPr>
              <a:t>Purpose</a:t>
            </a:r>
            <a:r>
              <a:rPr lang="en-US" sz="2800" dirty="0" smtClean="0">
                <a:solidFill>
                  <a:schemeClr val="tx1"/>
                </a:solidFill>
                <a:latin typeface="Rockwell" charset="0"/>
              </a:rPr>
              <a:t>: </a:t>
            </a:r>
            <a:r>
              <a:rPr lang="en-US" sz="2800" dirty="0">
                <a:solidFill>
                  <a:schemeClr val="tx1"/>
                </a:solidFill>
                <a:latin typeface="Rockwell" charset="0"/>
                <a:ea typeface="Rockwell" charset="0"/>
                <a:cs typeface="Rockwell" charset="0"/>
              </a:rPr>
              <a:t>T</a:t>
            </a:r>
            <a:r>
              <a:rPr lang="en-US" sz="2800" dirty="0" smtClean="0">
                <a:solidFill>
                  <a:schemeClr val="tx1"/>
                </a:solidFill>
                <a:latin typeface="Rockwell" charset="0"/>
                <a:ea typeface="Rockwell" charset="0"/>
                <a:cs typeface="Rockwell" charset="0"/>
              </a:rPr>
              <a:t>o find out what the students already know and </a:t>
            </a:r>
            <a:r>
              <a:rPr lang="en-US" sz="2800" dirty="0" smtClean="0">
                <a:latin typeface="Rockwell" charset="0"/>
                <a:ea typeface="Rockwell" charset="0"/>
                <a:cs typeface="Rockwell" charset="0"/>
              </a:rPr>
              <a:t>generate questions to investigate during the unit.</a:t>
            </a:r>
            <a:endParaRPr lang="en-US" sz="2800" dirty="0"/>
          </a:p>
        </p:txBody>
      </p:sp>
    </p:spTree>
    <p:extLst>
      <p:ext uri="{BB962C8B-B14F-4D97-AF65-F5344CB8AC3E}">
        <p14:creationId xmlns:p14="http://schemas.microsoft.com/office/powerpoint/2010/main" val="25137023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Focus</a:t>
            </a:r>
          </a:p>
        </p:txBody>
      </p:sp>
      <p:sp>
        <p:nvSpPr>
          <p:cNvPr id="3" name="TextBox 2"/>
          <p:cNvSpPr txBox="1"/>
          <p:nvPr/>
        </p:nvSpPr>
        <p:spPr>
          <a:xfrm>
            <a:off x="838200" y="2921038"/>
            <a:ext cx="9545053" cy="1077218"/>
          </a:xfrm>
          <a:prstGeom prst="rect">
            <a:avLst/>
          </a:prstGeom>
          <a:noFill/>
        </p:spPr>
        <p:txBody>
          <a:bodyPr wrap="square" rtlCol="0">
            <a:spAutoFit/>
          </a:bodyPr>
          <a:lstStyle/>
          <a:p>
            <a:r>
              <a:rPr lang="en-US" sz="3200" dirty="0"/>
              <a:t>"The living cell is the most complex system of its size known to mankind</a:t>
            </a:r>
            <a:r>
              <a:rPr lang="en-US" sz="3200" dirty="0" smtClean="0"/>
              <a:t>."</a:t>
            </a:r>
            <a:endParaRPr lang="en-US" sz="3200" dirty="0"/>
          </a:p>
        </p:txBody>
      </p:sp>
    </p:spTree>
    <p:extLst>
      <p:ext uri="{BB962C8B-B14F-4D97-AF65-F5344CB8AC3E}">
        <p14:creationId xmlns:p14="http://schemas.microsoft.com/office/powerpoint/2010/main" val="4012613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2873828" y="266926"/>
            <a:ext cx="6548845" cy="1117737"/>
          </a:xfrm>
          <a:prstGeom prst="rect">
            <a:avLst/>
          </a:prstGeom>
          <a:noFill/>
          <a:ln>
            <a:noFill/>
          </a:ln>
        </p:spPr>
        <p:txBody>
          <a:bodyPr vert="horz" wrap="square" lIns="91425" tIns="45700" rIns="91425" bIns="45700" rtlCol="0" anchor="t" anchorCtr="0">
            <a:noAutofit/>
          </a:bodyPr>
          <a:lstStyle/>
          <a:p>
            <a:pPr indent="-50800" algn="ctr">
              <a:lnSpc>
                <a:spcPct val="100000"/>
              </a:lnSpc>
              <a:spcBef>
                <a:spcPts val="0"/>
              </a:spcBef>
              <a:buClr>
                <a:schemeClr val="accent1"/>
              </a:buClr>
              <a:buSzPct val="25000"/>
            </a:pPr>
            <a:r>
              <a:rPr lang="en-US" sz="4400" dirty="0">
                <a:solidFill>
                  <a:schemeClr val="accent1"/>
                </a:solidFill>
                <a:latin typeface="Rockwell" panose="02060603020205020403" pitchFamily="18" charset="0"/>
                <a:ea typeface="Rokkitt"/>
                <a:cs typeface="Rokkitt"/>
                <a:sym typeface="Rokkitt"/>
              </a:rPr>
              <a:t>Classroom Example: </a:t>
            </a:r>
            <a:br>
              <a:rPr lang="en-US" sz="4400" dirty="0">
                <a:solidFill>
                  <a:schemeClr val="accent1"/>
                </a:solidFill>
                <a:latin typeface="Rockwell" panose="02060603020205020403" pitchFamily="18" charset="0"/>
                <a:ea typeface="Rokkitt"/>
                <a:cs typeface="Rokkitt"/>
                <a:sym typeface="Rokkitt"/>
              </a:rPr>
            </a:br>
            <a:r>
              <a:rPr lang="en-US" sz="4400" dirty="0" smtClean="0">
                <a:solidFill>
                  <a:schemeClr val="accent1"/>
                </a:solidFill>
                <a:latin typeface="Rockwell" panose="02060603020205020403" pitchFamily="18" charset="0"/>
                <a:ea typeface="Rokkitt"/>
                <a:cs typeface="Rokkitt"/>
                <a:sym typeface="Rokkitt"/>
              </a:rPr>
              <a:t>Pre-Kindergarten</a:t>
            </a:r>
            <a:endParaRPr lang="en-US" sz="4400" dirty="0">
              <a:solidFill>
                <a:schemeClr val="accent1"/>
              </a:solidFill>
              <a:latin typeface="Rockwell" panose="02060603020205020403" pitchFamily="18" charset="0"/>
              <a:ea typeface="Rokkitt"/>
              <a:cs typeface="Rokkitt"/>
              <a:sym typeface="Rokkitt"/>
            </a:endParaRPr>
          </a:p>
        </p:txBody>
      </p:sp>
      <p:sp>
        <p:nvSpPr>
          <p:cNvPr id="761" name="Shape 761"/>
          <p:cNvSpPr txBox="1">
            <a:spLocks noGrp="1"/>
          </p:cNvSpPr>
          <p:nvPr>
            <p:ph idx="1"/>
          </p:nvPr>
        </p:nvSpPr>
        <p:spPr>
          <a:xfrm>
            <a:off x="890450" y="2191384"/>
            <a:ext cx="10515600" cy="3199221"/>
          </a:xfrm>
          <a:prstGeom prst="rect">
            <a:avLst/>
          </a:prstGeom>
          <a:noFill/>
          <a:ln>
            <a:noFill/>
          </a:ln>
        </p:spPr>
        <p:txBody>
          <a:bodyPr vert="horz" wrap="square" lIns="91425" tIns="45700" rIns="91425" bIns="45700" rtlCol="0" anchor="t" anchorCtr="0">
            <a:noAutofit/>
          </a:bodyPr>
          <a:lstStyle/>
          <a:p>
            <a:pPr marL="0" indent="-47625">
              <a:lnSpc>
                <a:spcPct val="100000"/>
              </a:lnSpc>
              <a:spcBef>
                <a:spcPts val="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Teacher</a:t>
            </a:r>
            <a:r>
              <a:rPr lang="en-US" sz="3000" dirty="0">
                <a:solidFill>
                  <a:schemeClr val="dk1"/>
                </a:solidFill>
                <a:latin typeface="Rockwell" panose="02060603020205020403" pitchFamily="18" charset="0"/>
                <a:ea typeface="Rokkitt"/>
                <a:cs typeface="Rokkitt"/>
                <a:sym typeface="Rokkitt"/>
              </a:rPr>
              <a:t>: Andrea </a:t>
            </a:r>
            <a:r>
              <a:rPr lang="en-US" sz="3000" dirty="0" err="1">
                <a:solidFill>
                  <a:schemeClr val="dk1"/>
                </a:solidFill>
                <a:latin typeface="Rockwell" panose="02060603020205020403" pitchFamily="18" charset="0"/>
                <a:ea typeface="Rokkitt"/>
                <a:cs typeface="Rokkitt"/>
                <a:sym typeface="Rokkitt"/>
              </a:rPr>
              <a:t>Serino</a:t>
            </a:r>
            <a:r>
              <a:rPr lang="en-US" sz="3000" dirty="0">
                <a:solidFill>
                  <a:schemeClr val="dk1"/>
                </a:solidFill>
                <a:latin typeface="Rockwell" panose="02060603020205020403" pitchFamily="18" charset="0"/>
                <a:ea typeface="Rokkitt"/>
                <a:cs typeface="Rokkitt"/>
                <a:sym typeface="Rokkitt"/>
              </a:rPr>
              <a:t>, Melrose, MA</a:t>
            </a:r>
          </a:p>
          <a:p>
            <a:pPr marL="0" indent="-47625">
              <a:lnSpc>
                <a:spcPct val="100000"/>
              </a:lnSpc>
              <a:spcBef>
                <a:spcPts val="200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Topic</a:t>
            </a:r>
            <a:r>
              <a:rPr lang="en-US" sz="3000" dirty="0">
                <a:solidFill>
                  <a:schemeClr val="dk1"/>
                </a:solidFill>
                <a:latin typeface="Rockwell" panose="02060603020205020403" pitchFamily="18" charset="0"/>
                <a:ea typeface="Rokkitt"/>
                <a:cs typeface="Rokkitt"/>
                <a:sym typeface="Rokkitt"/>
              </a:rPr>
              <a:t>: Gingerbread cookies</a:t>
            </a:r>
          </a:p>
          <a:p>
            <a:pPr marL="0" indent="-47625">
              <a:lnSpc>
                <a:spcPct val="100000"/>
              </a:lnSpc>
              <a:spcBef>
                <a:spcPts val="200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Purpose</a:t>
            </a:r>
            <a:r>
              <a:rPr lang="en-US" sz="3000" dirty="0">
                <a:solidFill>
                  <a:schemeClr val="dk1"/>
                </a:solidFill>
                <a:latin typeface="Rockwell" panose="02060603020205020403" pitchFamily="18" charset="0"/>
                <a:ea typeface="Rokkitt"/>
                <a:cs typeface="Rokkitt"/>
                <a:sym typeface="Rokkitt"/>
              </a:rPr>
              <a:t>: Use students’ questions for an experiment</a:t>
            </a:r>
          </a:p>
          <a:p>
            <a:pPr marL="0" indent="-47625">
              <a:lnSpc>
                <a:spcPct val="100000"/>
              </a:lnSpc>
              <a:spcBef>
                <a:spcPts val="2000"/>
              </a:spcBef>
              <a:buClr>
                <a:schemeClr val="accent1"/>
              </a:buClr>
              <a:buSzPct val="25000"/>
              <a:buNone/>
            </a:pPr>
            <a:r>
              <a:rPr lang="en-US" sz="3000" u="sng" dirty="0">
                <a:solidFill>
                  <a:schemeClr val="dk1"/>
                </a:solidFill>
                <a:latin typeface="Rockwell" panose="02060603020205020403" pitchFamily="18" charset="0"/>
                <a:ea typeface="Calibri"/>
                <a:cs typeface="Calibri"/>
                <a:sym typeface="Calibri"/>
              </a:rPr>
              <a:t>Link to NGSS</a:t>
            </a:r>
            <a:r>
              <a:rPr lang="en-US" sz="3000" dirty="0">
                <a:solidFill>
                  <a:schemeClr val="dk1"/>
                </a:solidFill>
                <a:latin typeface="Rockwell" panose="02060603020205020403" pitchFamily="18" charset="0"/>
                <a:ea typeface="Calibri"/>
                <a:cs typeface="Calibri"/>
                <a:sym typeface="Calibri"/>
              </a:rPr>
              <a:t>: K-2 - Ask and/or identify questions that can be answered by an investigation</a:t>
            </a:r>
          </a:p>
        </p:txBody>
      </p:sp>
    </p:spTree>
    <p:extLst>
      <p:ext uri="{BB962C8B-B14F-4D97-AF65-F5344CB8AC3E}">
        <p14:creationId xmlns:p14="http://schemas.microsoft.com/office/powerpoint/2010/main" val="2709760156"/>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7" y="85226"/>
            <a:ext cx="10515600" cy="1325563"/>
          </a:xfrm>
        </p:spPr>
        <p:txBody>
          <a:bodyPr>
            <a:normAutofit/>
          </a:bodyPr>
          <a:lstStyle/>
          <a:p>
            <a:r>
              <a:rPr lang="en-US" sz="4400" dirty="0" smtClean="0"/>
              <a:t>Student Questions </a:t>
            </a:r>
            <a:br>
              <a:rPr lang="en-US" sz="4400" dirty="0" smtClean="0"/>
            </a:br>
            <a:r>
              <a:rPr lang="en-US" sz="2400" dirty="0" smtClean="0"/>
              <a:t>[One group’s questions]</a:t>
            </a:r>
            <a:endParaRPr lang="en-US" sz="2400" dirty="0"/>
          </a:p>
        </p:txBody>
      </p:sp>
      <p:sp>
        <p:nvSpPr>
          <p:cNvPr id="5" name="Rectangle 4"/>
          <p:cNvSpPr/>
          <p:nvPr/>
        </p:nvSpPr>
        <p:spPr>
          <a:xfrm>
            <a:off x="505098" y="1410789"/>
            <a:ext cx="5612674" cy="4093428"/>
          </a:xfrm>
          <a:prstGeom prst="rect">
            <a:avLst/>
          </a:prstGeom>
        </p:spPr>
        <p:txBody>
          <a:bodyPr wrap="square">
            <a:spAutoFit/>
          </a:bodyPr>
          <a:lstStyle/>
          <a:p>
            <a:pPr fontAlgn="base">
              <a:buFont typeface="+mj-lt"/>
              <a:buAutoNum type="arabicPeriod"/>
            </a:pPr>
            <a:r>
              <a:rPr lang="en-US" sz="2000" dirty="0"/>
              <a:t>How big is the cell? (O) → Are cells big? (C)</a:t>
            </a:r>
          </a:p>
          <a:p>
            <a:pPr fontAlgn="base">
              <a:buFont typeface="+mj-lt"/>
              <a:buAutoNum type="arabicPeriod"/>
            </a:pPr>
            <a:r>
              <a:rPr lang="en-US" sz="2000" dirty="0"/>
              <a:t>How long have we known cells?</a:t>
            </a:r>
          </a:p>
          <a:p>
            <a:pPr fontAlgn="base">
              <a:buFont typeface="+mj-lt"/>
              <a:buAutoNum type="arabicPeriod"/>
            </a:pPr>
            <a:r>
              <a:rPr lang="en-US" sz="2000" b="1" dirty="0"/>
              <a:t>What is a cell? (C) → What does it do? (O)</a:t>
            </a:r>
          </a:p>
          <a:p>
            <a:pPr fontAlgn="base">
              <a:buFont typeface="+mj-lt"/>
              <a:buAutoNum type="arabicPeriod"/>
            </a:pPr>
            <a:r>
              <a:rPr lang="en-US" sz="2000" dirty="0"/>
              <a:t>How many cells are in the body?</a:t>
            </a:r>
          </a:p>
          <a:p>
            <a:pPr fontAlgn="base">
              <a:buFont typeface="+mj-lt"/>
              <a:buAutoNum type="arabicPeriod"/>
            </a:pPr>
            <a:r>
              <a:rPr lang="en-US" sz="2000" dirty="0"/>
              <a:t>Does the cells change in a woman and man? </a:t>
            </a:r>
          </a:p>
          <a:p>
            <a:pPr fontAlgn="base">
              <a:buFont typeface="+mj-lt"/>
              <a:buAutoNum type="arabicPeriod"/>
            </a:pPr>
            <a:r>
              <a:rPr lang="en-US" sz="2000" dirty="0"/>
              <a:t>Are cells intelligent?</a:t>
            </a:r>
          </a:p>
          <a:p>
            <a:pPr fontAlgn="base">
              <a:buFont typeface="+mj-lt"/>
              <a:buAutoNum type="arabicPeriod"/>
            </a:pPr>
            <a:r>
              <a:rPr lang="en-US" sz="2000" dirty="0"/>
              <a:t>What do cells do?</a:t>
            </a:r>
          </a:p>
          <a:p>
            <a:pPr fontAlgn="base">
              <a:buFont typeface="+mj-lt"/>
              <a:buAutoNum type="arabicPeriod"/>
            </a:pPr>
            <a:r>
              <a:rPr lang="en-US" sz="2000" dirty="0"/>
              <a:t>Do cells help us survive?</a:t>
            </a:r>
          </a:p>
          <a:p>
            <a:pPr fontAlgn="base">
              <a:buFont typeface="+mj-lt"/>
              <a:buAutoNum type="arabicPeriod"/>
            </a:pPr>
            <a:r>
              <a:rPr lang="en-US" sz="2000" dirty="0"/>
              <a:t>Are there different types of cells?</a:t>
            </a:r>
          </a:p>
          <a:p>
            <a:pPr fontAlgn="base">
              <a:buFont typeface="+mj-lt"/>
              <a:buAutoNum type="arabicPeriod"/>
            </a:pPr>
            <a:r>
              <a:rPr lang="en-US" sz="2000" dirty="0"/>
              <a:t>How many different types of cells are there?</a:t>
            </a:r>
          </a:p>
          <a:p>
            <a:pPr fontAlgn="base">
              <a:buFont typeface="+mj-lt"/>
              <a:buAutoNum type="arabicPeriod"/>
            </a:pPr>
            <a:r>
              <a:rPr lang="en-US" sz="2000" dirty="0"/>
              <a:t>Do cells have different characteristics?</a:t>
            </a:r>
          </a:p>
          <a:p>
            <a:pPr fontAlgn="base">
              <a:buFont typeface="+mj-lt"/>
              <a:buAutoNum type="arabicPeriod"/>
            </a:pPr>
            <a:r>
              <a:rPr lang="en-US" sz="2000" dirty="0"/>
              <a:t>Can you see cells</a:t>
            </a:r>
            <a:r>
              <a:rPr lang="en-US" sz="2000" dirty="0" smtClean="0"/>
              <a:t>?</a:t>
            </a:r>
            <a:endParaRPr lang="en-US" sz="2000" dirty="0"/>
          </a:p>
        </p:txBody>
      </p:sp>
      <p:sp>
        <p:nvSpPr>
          <p:cNvPr id="6" name="Rectangle 5"/>
          <p:cNvSpPr/>
          <p:nvPr/>
        </p:nvSpPr>
        <p:spPr>
          <a:xfrm>
            <a:off x="6265818" y="2055222"/>
            <a:ext cx="5508171" cy="4401205"/>
          </a:xfrm>
          <a:prstGeom prst="rect">
            <a:avLst/>
          </a:prstGeom>
        </p:spPr>
        <p:txBody>
          <a:bodyPr wrap="square">
            <a:spAutoFit/>
          </a:bodyPr>
          <a:lstStyle/>
          <a:p>
            <a:pPr marL="228600" indent="-228600" fontAlgn="base">
              <a:buFont typeface="+mj-lt"/>
              <a:buAutoNum type="arabicPeriod" startAt="13"/>
            </a:pPr>
            <a:r>
              <a:rPr lang="en-US" sz="2000" dirty="0" smtClean="0"/>
              <a:t>Where </a:t>
            </a:r>
            <a:r>
              <a:rPr lang="en-US" sz="2000" dirty="0"/>
              <a:t>are cells located?</a:t>
            </a:r>
          </a:p>
          <a:p>
            <a:pPr marL="228600" indent="-228600" fontAlgn="base">
              <a:buFont typeface="+mj-lt"/>
              <a:buAutoNum type="arabicPeriod" startAt="13"/>
            </a:pPr>
            <a:r>
              <a:rPr lang="en-US" sz="2000" b="1" dirty="0"/>
              <a:t>Are cells only in humans?</a:t>
            </a:r>
          </a:p>
          <a:p>
            <a:pPr marL="228600" indent="-228600" fontAlgn="base">
              <a:buFont typeface="+mj-lt"/>
              <a:buAutoNum type="arabicPeriod" startAt="13"/>
            </a:pPr>
            <a:r>
              <a:rPr lang="en-US" sz="2000" dirty="0"/>
              <a:t>Do other things (besides animals + humans) have cells?</a:t>
            </a:r>
          </a:p>
          <a:p>
            <a:pPr marL="228600" indent="-228600" fontAlgn="base">
              <a:buFont typeface="+mj-lt"/>
              <a:buAutoNum type="arabicPeriod" startAt="13"/>
            </a:pPr>
            <a:r>
              <a:rPr lang="en-US" sz="2000" dirty="0"/>
              <a:t>What conditions can cells live in?</a:t>
            </a:r>
          </a:p>
          <a:p>
            <a:pPr marL="228600" indent="-228600" fontAlgn="base">
              <a:buFont typeface="+mj-lt"/>
              <a:buAutoNum type="arabicPeriod" startAt="13"/>
            </a:pPr>
            <a:r>
              <a:rPr lang="en-US" sz="2000" dirty="0"/>
              <a:t>Are cells only on earth?</a:t>
            </a:r>
          </a:p>
          <a:p>
            <a:pPr marL="228600" indent="-228600" fontAlgn="base">
              <a:buFont typeface="+mj-lt"/>
              <a:buAutoNum type="arabicPeriod" startAt="13"/>
            </a:pPr>
            <a:r>
              <a:rPr lang="en-US" sz="2000" dirty="0"/>
              <a:t>Are cells in hair, in ears, feet, eyes?</a:t>
            </a:r>
          </a:p>
          <a:p>
            <a:pPr marL="228600" indent="-228600" fontAlgn="base">
              <a:buFont typeface="+mj-lt"/>
              <a:buAutoNum type="arabicPeriod" startAt="13"/>
            </a:pPr>
            <a:r>
              <a:rPr lang="en-US" sz="2000" dirty="0"/>
              <a:t>What makes cells survive?</a:t>
            </a:r>
          </a:p>
          <a:p>
            <a:pPr marL="228600" indent="-228600" fontAlgn="base">
              <a:buFont typeface="+mj-lt"/>
              <a:buAutoNum type="arabicPeriod" startAt="13"/>
            </a:pPr>
            <a:r>
              <a:rPr lang="en-US" sz="2000" dirty="0"/>
              <a:t>What makes a cell a cell?</a:t>
            </a:r>
          </a:p>
          <a:p>
            <a:pPr marL="228600" indent="-228600" fontAlgn="base">
              <a:buFont typeface="+mj-lt"/>
              <a:buAutoNum type="arabicPeriod" startAt="13"/>
            </a:pPr>
            <a:r>
              <a:rPr lang="en-US" sz="2000" dirty="0"/>
              <a:t>What color is a cell?</a:t>
            </a:r>
          </a:p>
          <a:p>
            <a:pPr marL="228600" indent="-228600" fontAlgn="base">
              <a:buFont typeface="+mj-lt"/>
              <a:buAutoNum type="arabicPeriod" startAt="13"/>
            </a:pPr>
            <a:r>
              <a:rPr lang="en-US" sz="2000" dirty="0"/>
              <a:t>Do cells have families?</a:t>
            </a:r>
          </a:p>
          <a:p>
            <a:pPr marL="228600" indent="-228600" fontAlgn="base">
              <a:buFont typeface="+mj-lt"/>
              <a:buAutoNum type="arabicPeriod" startAt="13"/>
            </a:pPr>
            <a:r>
              <a:rPr lang="en-US" sz="2000" dirty="0"/>
              <a:t>Do cells die?</a:t>
            </a:r>
          </a:p>
          <a:p>
            <a:pPr marL="228600" indent="-228600" fontAlgn="base">
              <a:buFont typeface="+mj-lt"/>
              <a:buAutoNum type="arabicPeriod" startAt="13"/>
            </a:pPr>
            <a:r>
              <a:rPr lang="en-US" sz="2000" b="1" dirty="0"/>
              <a:t>Do cells thrive in dying organisms? (C) → How do cells die if they do?</a:t>
            </a:r>
          </a:p>
        </p:txBody>
      </p:sp>
    </p:spTree>
    <p:extLst>
      <p:ext uri="{BB962C8B-B14F-4D97-AF65-F5344CB8AC3E}">
        <p14:creationId xmlns:p14="http://schemas.microsoft.com/office/powerpoint/2010/main" val="1031910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862" y="172312"/>
            <a:ext cx="10515600" cy="1325563"/>
          </a:xfrm>
        </p:spPr>
        <p:txBody>
          <a:bodyPr>
            <a:normAutofit/>
          </a:bodyPr>
          <a:lstStyle/>
          <a:p>
            <a:r>
              <a:rPr lang="en-US" sz="4400" dirty="0" smtClean="0"/>
              <a:t>Next Steps with Students’ Questions</a:t>
            </a:r>
            <a:endParaRPr lang="en-US" sz="2400" dirty="0"/>
          </a:p>
        </p:txBody>
      </p:sp>
      <p:sp>
        <p:nvSpPr>
          <p:cNvPr id="3" name="TextBox 2"/>
          <p:cNvSpPr txBox="1"/>
          <p:nvPr/>
        </p:nvSpPr>
        <p:spPr>
          <a:xfrm>
            <a:off x="698862" y="1524001"/>
            <a:ext cx="10284823" cy="3108543"/>
          </a:xfrm>
          <a:prstGeom prst="rect">
            <a:avLst/>
          </a:prstGeom>
          <a:noFill/>
        </p:spPr>
        <p:txBody>
          <a:bodyPr wrap="square" rtlCol="0">
            <a:spAutoFit/>
          </a:bodyPr>
          <a:lstStyle/>
          <a:p>
            <a:pPr marL="285750" indent="-285750">
              <a:buClr>
                <a:schemeClr val="tx2"/>
              </a:buClr>
              <a:buFont typeface="Wingdings" panose="05000000000000000000" pitchFamily="2" charset="2"/>
              <a:buChar char="§"/>
            </a:pPr>
            <a:r>
              <a:rPr lang="en-US" sz="2800" dirty="0"/>
              <a:t> </a:t>
            </a:r>
            <a:r>
              <a:rPr lang="en-US" sz="2800" dirty="0" smtClean="0"/>
              <a:t>The teacher printed </a:t>
            </a:r>
            <a:r>
              <a:rPr lang="en-US" sz="2800" dirty="0"/>
              <a:t>out their questions and every couple </a:t>
            </a:r>
            <a:r>
              <a:rPr lang="en-US" sz="2800" dirty="0" smtClean="0"/>
              <a:t>days throughout the unit students returned </a:t>
            </a:r>
            <a:r>
              <a:rPr lang="en-US" sz="2800" dirty="0"/>
              <a:t>to them and crossed </a:t>
            </a:r>
            <a:r>
              <a:rPr lang="en-US" sz="2800" dirty="0" smtClean="0"/>
              <a:t>out ones that had been answered. </a:t>
            </a:r>
          </a:p>
          <a:p>
            <a:pPr marL="285750" indent="-285750">
              <a:buClr>
                <a:schemeClr val="tx2"/>
              </a:buClr>
              <a:buFont typeface="Wingdings" panose="05000000000000000000" pitchFamily="2" charset="2"/>
              <a:buChar char="§"/>
            </a:pPr>
            <a:r>
              <a:rPr lang="en-US" sz="2800" dirty="0" smtClean="0"/>
              <a:t>By </a:t>
            </a:r>
            <a:r>
              <a:rPr lang="en-US" sz="2800" dirty="0"/>
              <a:t>the end most had crossed off all questions. </a:t>
            </a:r>
            <a:endParaRPr lang="en-US" sz="2800" dirty="0" smtClean="0"/>
          </a:p>
          <a:p>
            <a:pPr marL="285750" indent="-285750">
              <a:buClr>
                <a:schemeClr val="tx2"/>
              </a:buClr>
              <a:buFont typeface="Wingdings" panose="05000000000000000000" pitchFamily="2" charset="2"/>
              <a:buChar char="§"/>
            </a:pPr>
            <a:r>
              <a:rPr lang="en-US" sz="2800" dirty="0" smtClean="0"/>
              <a:t>On </a:t>
            </a:r>
            <a:r>
              <a:rPr lang="en-US" sz="2800" dirty="0"/>
              <a:t>the last day of class when </a:t>
            </a:r>
            <a:r>
              <a:rPr lang="en-US" sz="2800" dirty="0" smtClean="0"/>
              <a:t>students </a:t>
            </a:r>
            <a:r>
              <a:rPr lang="en-US" sz="2800" dirty="0"/>
              <a:t>were finishing up projects at their own pace they could choose a question that was left and research it on their own.</a:t>
            </a:r>
            <a:r>
              <a:rPr lang="en-US" dirty="0"/>
              <a:t>  </a:t>
            </a:r>
            <a:endParaRPr lang="en-US" sz="2800" dirty="0"/>
          </a:p>
        </p:txBody>
      </p:sp>
    </p:spTree>
    <p:extLst>
      <p:ext uri="{BB962C8B-B14F-4D97-AF65-F5344CB8AC3E}">
        <p14:creationId xmlns:p14="http://schemas.microsoft.com/office/powerpoint/2010/main" val="29077249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Reflections</a:t>
            </a:r>
            <a:endParaRPr lang="en-US" sz="4400" dirty="0"/>
          </a:p>
        </p:txBody>
      </p:sp>
      <p:sp>
        <p:nvSpPr>
          <p:cNvPr id="4" name="TextBox 3">
            <a:hlinkClick r:id="rId2"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
        <p:nvSpPr>
          <p:cNvPr id="5" name="Rectangle 4"/>
          <p:cNvSpPr/>
          <p:nvPr/>
        </p:nvSpPr>
        <p:spPr>
          <a:xfrm>
            <a:off x="704850" y="1945914"/>
            <a:ext cx="10782300" cy="3816429"/>
          </a:xfrm>
          <a:prstGeom prst="rect">
            <a:avLst/>
          </a:prstGeom>
        </p:spPr>
        <p:txBody>
          <a:bodyPr wrap="square">
            <a:spAutoFit/>
          </a:bodyPr>
          <a:lstStyle/>
          <a:p>
            <a:r>
              <a:rPr lang="en-US" sz="3200" dirty="0" smtClean="0">
                <a:solidFill>
                  <a:srgbClr val="222222"/>
                </a:solidFill>
              </a:rPr>
              <a:t>“</a:t>
            </a:r>
            <a:r>
              <a:rPr lang="en-US" sz="3200" dirty="0"/>
              <a:t>I liked the question activity because it helped us generate questions that I don't think I ever would have really thought </a:t>
            </a:r>
            <a:r>
              <a:rPr lang="en-US" sz="3200" dirty="0" smtClean="0"/>
              <a:t>[of] asking.”</a:t>
            </a:r>
          </a:p>
          <a:p>
            <a:endParaRPr lang="en-US" sz="3200" dirty="0"/>
          </a:p>
          <a:p>
            <a:r>
              <a:rPr lang="en-US" sz="3200" dirty="0" smtClean="0"/>
              <a:t>“I </a:t>
            </a:r>
            <a:r>
              <a:rPr lang="en-US" sz="3200" dirty="0"/>
              <a:t>liked hearing other people’s questions because it was a good opportunity for me to make more questions in my head and </a:t>
            </a:r>
            <a:r>
              <a:rPr lang="en-US" sz="3200" dirty="0" smtClean="0"/>
              <a:t>then </a:t>
            </a:r>
            <a:r>
              <a:rPr lang="en-US" sz="3200" dirty="0"/>
              <a:t>get even more curious about this cell</a:t>
            </a:r>
            <a:r>
              <a:rPr lang="en-US" sz="3200" dirty="0" smtClean="0"/>
              <a:t>.”</a:t>
            </a:r>
          </a:p>
          <a:p>
            <a:endParaRPr lang="en-US" dirty="0"/>
          </a:p>
        </p:txBody>
      </p:sp>
    </p:spTree>
    <p:extLst>
      <p:ext uri="{BB962C8B-B14F-4D97-AF65-F5344CB8AC3E}">
        <p14:creationId xmlns:p14="http://schemas.microsoft.com/office/powerpoint/2010/main" val="3290636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prstGeom prst="rect">
            <a:avLst/>
          </a:prstGeom>
          <a:noFill/>
          <a:ln>
            <a:noFill/>
          </a:ln>
        </p:spPr>
        <p:txBody>
          <a:bodyPr vert="horz" lIns="91425" tIns="45700" rIns="91425" bIns="45700" rtlCol="0" anchor="t" anchorCtr="0">
            <a:noAutofit/>
          </a:bodyPr>
          <a:lstStyle/>
          <a:p>
            <a:pPr algn="ctr">
              <a:lnSpc>
                <a:spcPct val="100000"/>
              </a:lnSpc>
              <a:spcBef>
                <a:spcPts val="0"/>
              </a:spcBef>
              <a:buClr>
                <a:schemeClr val="accent1"/>
              </a:buClr>
              <a:buSzPct val="25000"/>
            </a:pPr>
            <a:r>
              <a:rPr lang="en-US" sz="4400" dirty="0">
                <a:ea typeface="MS PGothic" panose="020B0600070205080204" pitchFamily="34" charset="-128"/>
                <a:cs typeface="Arial"/>
              </a:rPr>
              <a:t>Classroom </a:t>
            </a:r>
            <a:r>
              <a:rPr lang="en-US" sz="4400" dirty="0" smtClean="0">
                <a:ea typeface="MS PGothic" panose="020B0600070205080204" pitchFamily="34" charset="-128"/>
                <a:cs typeface="Arial"/>
              </a:rPr>
              <a:t>Example: </a:t>
            </a:r>
            <a:br>
              <a:rPr lang="en-US" sz="4400" dirty="0" smtClean="0">
                <a:ea typeface="MS PGothic" panose="020B0600070205080204" pitchFamily="34" charset="-128"/>
                <a:cs typeface="Arial"/>
              </a:rPr>
            </a:br>
            <a:r>
              <a:rPr lang="en-US" sz="4400" dirty="0" smtClean="0">
                <a:ea typeface="MS PGothic" panose="020B0600070205080204" pitchFamily="34" charset="-128"/>
                <a:cs typeface="Arial"/>
              </a:rPr>
              <a:t>7</a:t>
            </a:r>
            <a:r>
              <a:rPr lang="en-US" sz="4400" baseline="30000" dirty="0" smtClean="0">
                <a:ea typeface="MS PGothic" panose="020B0600070205080204" pitchFamily="34" charset="-128"/>
                <a:cs typeface="Arial"/>
              </a:rPr>
              <a:t>th</a:t>
            </a:r>
            <a:r>
              <a:rPr lang="en-US" sz="4400" dirty="0" smtClean="0">
                <a:ea typeface="MS PGothic" panose="020B0600070205080204" pitchFamily="34" charset="-128"/>
                <a:cs typeface="Arial"/>
              </a:rPr>
              <a:t> and 8th Grade STEM</a:t>
            </a:r>
            <a:endParaRPr lang="en-US" sz="4400" dirty="0">
              <a:ea typeface="MS PGothic" panose="020B0600070205080204" pitchFamily="34" charset="-128"/>
              <a:cs typeface="Arial"/>
            </a:endParaRPr>
          </a:p>
        </p:txBody>
      </p:sp>
      <p:sp>
        <p:nvSpPr>
          <p:cNvPr id="489" name="Shape 489"/>
          <p:cNvSpPr txBox="1">
            <a:spLocks noGrp="1"/>
          </p:cNvSpPr>
          <p:nvPr>
            <p:ph idx="1"/>
          </p:nvPr>
        </p:nvSpPr>
        <p:spPr>
          <a:xfrm>
            <a:off x="1213895" y="2277038"/>
            <a:ext cx="9764210" cy="2422284"/>
          </a:xfrm>
          <a:prstGeom prst="rect">
            <a:avLst/>
          </a:prstGeom>
          <a:noFill/>
          <a:ln>
            <a:noFill/>
          </a:ln>
        </p:spPr>
        <p:txBody>
          <a:bodyPr vert="horz" lIns="91425" tIns="45700" rIns="91425" bIns="45700" rtlCol="0" anchor="t" anchorCtr="0">
            <a:noAutofit/>
          </a:bodyPr>
          <a:lstStyle/>
          <a:p>
            <a:pPr marL="3175" indent="0">
              <a:lnSpc>
                <a:spcPct val="100000"/>
              </a:lnSpc>
              <a:spcBef>
                <a:spcPts val="0"/>
              </a:spcBef>
              <a:buClr>
                <a:srgbClr val="76A5AF"/>
              </a:buClr>
              <a:buSzPct val="73333"/>
              <a:buNone/>
            </a:pPr>
            <a:r>
              <a:rPr lang="en-US" sz="3000" u="sng" dirty="0">
                <a:solidFill>
                  <a:schemeClr val="dk1"/>
                </a:solidFill>
                <a:ea typeface="Rockwell" charset="0"/>
                <a:cs typeface="Rockwell" charset="0"/>
                <a:sym typeface="Rokkitt"/>
              </a:rPr>
              <a:t>Teacher</a:t>
            </a:r>
            <a:r>
              <a:rPr lang="en-US" sz="3000" dirty="0">
                <a:solidFill>
                  <a:schemeClr val="dk1"/>
                </a:solidFill>
                <a:ea typeface="Rockwell" charset="0"/>
                <a:cs typeface="Rockwell" charset="0"/>
                <a:sym typeface="Rokkitt"/>
              </a:rPr>
              <a:t>: Kathy Shay</a:t>
            </a:r>
            <a:r>
              <a:rPr lang="en-US" sz="3000" dirty="0">
                <a:solidFill>
                  <a:schemeClr val="dk1"/>
                </a:solidFill>
                <a:ea typeface="Rockwell" charset="0"/>
                <a:cs typeface="Rockwell" charset="0"/>
              </a:rPr>
              <a:t>, Duxbury, MA</a:t>
            </a:r>
          </a:p>
          <a:p>
            <a:pPr marL="3175" indent="0">
              <a:lnSpc>
                <a:spcPct val="100000"/>
              </a:lnSpc>
              <a:spcBef>
                <a:spcPts val="2000"/>
              </a:spcBef>
              <a:buClr>
                <a:srgbClr val="76A5AF"/>
              </a:buClr>
              <a:buSzPct val="73333"/>
              <a:buNone/>
            </a:pPr>
            <a:r>
              <a:rPr lang="en-US" sz="3000" u="sng" dirty="0">
                <a:solidFill>
                  <a:schemeClr val="dk1"/>
                </a:solidFill>
                <a:ea typeface="Rockwell" charset="0"/>
                <a:cs typeface="Rockwell" charset="0"/>
                <a:sym typeface="Rokkitt"/>
              </a:rPr>
              <a:t>Topic</a:t>
            </a:r>
            <a:r>
              <a:rPr lang="en-US" sz="3000" dirty="0">
                <a:solidFill>
                  <a:schemeClr val="dk1"/>
                </a:solidFill>
                <a:ea typeface="Rockwell" charset="0"/>
                <a:cs typeface="Rockwell" charset="0"/>
                <a:sym typeface="Rokkitt"/>
              </a:rPr>
              <a:t>: Reverse Engineering</a:t>
            </a:r>
            <a:endParaRPr lang="en-US" sz="3000" dirty="0">
              <a:solidFill>
                <a:schemeClr val="dk1"/>
              </a:solidFill>
              <a:ea typeface="Rockwell" charset="0"/>
              <a:cs typeface="Rockwell" charset="0"/>
            </a:endParaRPr>
          </a:p>
          <a:p>
            <a:pPr marL="3175" indent="0">
              <a:lnSpc>
                <a:spcPct val="100000"/>
              </a:lnSpc>
              <a:spcBef>
                <a:spcPts val="2000"/>
              </a:spcBef>
              <a:buClr>
                <a:srgbClr val="76A5AF"/>
              </a:buClr>
              <a:buSzPct val="73333"/>
              <a:buNone/>
            </a:pPr>
            <a:r>
              <a:rPr lang="en-US" sz="3000" u="sng" dirty="0">
                <a:solidFill>
                  <a:schemeClr val="dk1"/>
                </a:solidFill>
                <a:ea typeface="Rockwell" charset="0"/>
                <a:cs typeface="Rockwell" charset="0"/>
                <a:sym typeface="Rokkitt"/>
              </a:rPr>
              <a:t>Purpose</a:t>
            </a:r>
            <a:r>
              <a:rPr lang="en-US" sz="3000" dirty="0">
                <a:solidFill>
                  <a:schemeClr val="dk1"/>
                </a:solidFill>
                <a:ea typeface="Rockwell" charset="0"/>
                <a:cs typeface="Rockwell" charset="0"/>
                <a:sym typeface="Rokkitt"/>
              </a:rPr>
              <a:t>: </a:t>
            </a:r>
            <a:r>
              <a:rPr lang="en-US" sz="3000" dirty="0" smtClean="0">
                <a:solidFill>
                  <a:schemeClr val="dk1"/>
                </a:solidFill>
                <a:ea typeface="Rockwell" charset="0"/>
                <a:cs typeface="Rockwell" charset="0"/>
                <a:sym typeface="Rokkitt"/>
              </a:rPr>
              <a:t>To analyze and make predictions about peers’ engineering decisions</a:t>
            </a:r>
            <a:endParaRPr sz="3000" dirty="0">
              <a:solidFill>
                <a:schemeClr val="dk1"/>
              </a:solidFill>
              <a:ea typeface="Rokkitt"/>
              <a:cs typeface="Rokkitt"/>
              <a:sym typeface="Rokkitt"/>
            </a:endParaRPr>
          </a:p>
        </p:txBody>
      </p:sp>
    </p:spTree>
    <p:extLst>
      <p:ext uri="{BB962C8B-B14F-4D97-AF65-F5344CB8AC3E}">
        <p14:creationId xmlns:p14="http://schemas.microsoft.com/office/powerpoint/2010/main" val="1045774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734028" y="393697"/>
            <a:ext cx="10515600" cy="995266"/>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accent1"/>
              </a:buClr>
              <a:buSzPct val="25000"/>
            </a:pPr>
            <a:r>
              <a:rPr lang="en-US" sz="4400" dirty="0" smtClean="0">
                <a:ea typeface="MS PGothic" panose="020B0600070205080204" pitchFamily="34" charset="-128"/>
                <a:cs typeface="Arial"/>
              </a:rPr>
              <a:t>Before the QFT</a:t>
            </a:r>
            <a:endParaRPr lang="en-US" sz="4400" dirty="0">
              <a:ea typeface="MS PGothic" panose="020B0600070205080204" pitchFamily="34" charset="-128"/>
              <a:cs typeface="Arial"/>
            </a:endParaRPr>
          </a:p>
        </p:txBody>
      </p:sp>
      <p:sp>
        <p:nvSpPr>
          <p:cNvPr id="489" name="Shape 489"/>
          <p:cNvSpPr txBox="1">
            <a:spLocks noGrp="1"/>
          </p:cNvSpPr>
          <p:nvPr>
            <p:ph idx="1"/>
          </p:nvPr>
        </p:nvSpPr>
        <p:spPr>
          <a:xfrm>
            <a:off x="375212" y="1592190"/>
            <a:ext cx="6523299" cy="4351338"/>
          </a:xfrm>
          <a:prstGeom prst="rect">
            <a:avLst/>
          </a:prstGeom>
          <a:noFill/>
          <a:ln>
            <a:noFill/>
          </a:ln>
        </p:spPr>
        <p:txBody>
          <a:bodyPr vert="horz" lIns="91425" tIns="45700" rIns="91425" bIns="45700" rtlCol="0" anchor="t" anchorCtr="0">
            <a:noAutofit/>
          </a:bodyPr>
          <a:lstStyle/>
          <a:p>
            <a:pPr marL="460375" marR="0" lvl="0" indent="-457200" defTabSz="914400" eaLnBrk="1" fontAlgn="auto" latinLnBrk="0" hangingPunct="1">
              <a:lnSpc>
                <a:spcPct val="100000"/>
              </a:lnSpc>
              <a:spcBef>
                <a:spcPts val="0"/>
              </a:spcBef>
              <a:spcAft>
                <a:spcPts val="0"/>
              </a:spcAft>
              <a:buClr>
                <a:schemeClr val="tx2"/>
              </a:buClr>
              <a:buSzPct val="100000"/>
              <a:buFont typeface="Wingdings" charset="2"/>
              <a:buChar char="§"/>
              <a:tabLst/>
              <a:defRPr/>
            </a:pPr>
            <a:r>
              <a:rPr lang="en-US" sz="2800" dirty="0" smtClean="0">
                <a:solidFill>
                  <a:schemeClr val="dk1"/>
                </a:solidFill>
                <a:ea typeface="Rokkitt"/>
                <a:cs typeface="Rokkitt"/>
                <a:sym typeface="Rokkitt"/>
              </a:rPr>
              <a:t>Students had been doing research on reverse engineering</a:t>
            </a:r>
          </a:p>
          <a:p>
            <a:pPr marL="460375" marR="0" lvl="0" indent="-457200" defTabSz="914400" eaLnBrk="1" fontAlgn="auto" latinLnBrk="0" hangingPunct="1">
              <a:lnSpc>
                <a:spcPct val="100000"/>
              </a:lnSpc>
              <a:spcBef>
                <a:spcPts val="0"/>
              </a:spcBef>
              <a:spcAft>
                <a:spcPts val="0"/>
              </a:spcAft>
              <a:buClr>
                <a:schemeClr val="tx2"/>
              </a:buClr>
              <a:buSzPct val="100000"/>
              <a:buFont typeface="Wingdings" charset="2"/>
              <a:buChar char="§"/>
              <a:tabLst/>
              <a:defRPr/>
            </a:pPr>
            <a:endParaRPr lang="en-US" sz="2800" dirty="0" smtClean="0">
              <a:solidFill>
                <a:schemeClr val="dk1"/>
              </a:solidFill>
              <a:ea typeface="Rokkitt"/>
              <a:cs typeface="Rokkitt"/>
              <a:sym typeface="Rokkitt"/>
            </a:endParaRPr>
          </a:p>
          <a:p>
            <a:pPr marL="460375" marR="0" lvl="0" indent="-457200" defTabSz="914400" eaLnBrk="1" fontAlgn="auto" latinLnBrk="0" hangingPunct="1">
              <a:lnSpc>
                <a:spcPct val="100000"/>
              </a:lnSpc>
              <a:spcBef>
                <a:spcPts val="0"/>
              </a:spcBef>
              <a:spcAft>
                <a:spcPts val="0"/>
              </a:spcAft>
              <a:buClr>
                <a:schemeClr val="tx2"/>
              </a:buClr>
              <a:buSzPct val="100000"/>
              <a:buFont typeface="Wingdings" charset="2"/>
              <a:buChar char="§"/>
              <a:tabLst/>
              <a:defRPr/>
            </a:pPr>
            <a:r>
              <a:rPr lang="en-US" sz="2800" dirty="0" smtClean="0">
                <a:solidFill>
                  <a:schemeClr val="dk1"/>
                </a:solidFill>
                <a:ea typeface="Rokkitt"/>
                <a:cs typeface="Rokkitt"/>
                <a:sym typeface="Rokkitt"/>
              </a:rPr>
              <a:t>They modelled how they would reverse engineer their own device</a:t>
            </a:r>
          </a:p>
          <a:p>
            <a:pPr marL="460375" marR="0" lvl="0" indent="-457200" defTabSz="914400" eaLnBrk="1" fontAlgn="auto" latinLnBrk="0" hangingPunct="1">
              <a:lnSpc>
                <a:spcPct val="100000"/>
              </a:lnSpc>
              <a:spcBef>
                <a:spcPts val="0"/>
              </a:spcBef>
              <a:spcAft>
                <a:spcPts val="0"/>
              </a:spcAft>
              <a:buClr>
                <a:schemeClr val="tx2"/>
              </a:buClr>
              <a:buSzPct val="100000"/>
              <a:buFont typeface="Wingdings" charset="2"/>
              <a:buChar char="§"/>
              <a:tabLst/>
              <a:defRPr/>
            </a:pPr>
            <a:endParaRPr lang="en-US" sz="2800" dirty="0" smtClean="0">
              <a:solidFill>
                <a:schemeClr val="dk1"/>
              </a:solidFill>
              <a:ea typeface="Rokkitt"/>
              <a:cs typeface="Rokkitt"/>
              <a:sym typeface="Rokkitt"/>
            </a:endParaRPr>
          </a:p>
          <a:p>
            <a:pPr marL="460375" marR="0" lvl="0" indent="-457200" defTabSz="914400" eaLnBrk="1" fontAlgn="auto" latinLnBrk="0" hangingPunct="1">
              <a:lnSpc>
                <a:spcPct val="100000"/>
              </a:lnSpc>
              <a:spcBef>
                <a:spcPts val="0"/>
              </a:spcBef>
              <a:spcAft>
                <a:spcPts val="0"/>
              </a:spcAft>
              <a:buClr>
                <a:schemeClr val="tx2"/>
              </a:buClr>
              <a:buSzPct val="100000"/>
              <a:buFont typeface="Wingdings" charset="2"/>
              <a:buChar char="§"/>
              <a:tabLst/>
              <a:defRPr/>
            </a:pPr>
            <a:r>
              <a:rPr lang="en-US" sz="2800" dirty="0" smtClean="0">
                <a:solidFill>
                  <a:schemeClr val="dk1"/>
                </a:solidFill>
                <a:ea typeface="Rokkitt"/>
                <a:cs typeface="Rokkitt"/>
                <a:sym typeface="Rokkitt"/>
              </a:rPr>
              <a:t>In groups, students took apart old office supplies and reconfigured them into new devices that solved a different function from the original</a:t>
            </a:r>
            <a:endParaRPr sz="2800" dirty="0">
              <a:solidFill>
                <a:schemeClr val="dk1"/>
              </a:solidFill>
              <a:ea typeface="Rokkitt"/>
              <a:cs typeface="Rokkitt"/>
              <a:sym typeface="Rokkit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7879" y="2057118"/>
            <a:ext cx="4561976" cy="3421482"/>
          </a:xfrm>
          <a:prstGeom prst="rect">
            <a:avLst/>
          </a:prstGeom>
        </p:spPr>
      </p:pic>
    </p:spTree>
    <p:extLst>
      <p:ext uri="{BB962C8B-B14F-4D97-AF65-F5344CB8AC3E}">
        <p14:creationId xmlns:p14="http://schemas.microsoft.com/office/powerpoint/2010/main" val="738637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734028" y="393697"/>
            <a:ext cx="10515600" cy="995266"/>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accent1"/>
              </a:buClr>
              <a:buSzPct val="25000"/>
            </a:pPr>
            <a:r>
              <a:rPr lang="en-US" sz="4400" dirty="0" smtClean="0">
                <a:ea typeface="MS PGothic" panose="020B0600070205080204" pitchFamily="34" charset="-128"/>
                <a:cs typeface="Arial"/>
              </a:rPr>
              <a:t>Question Focus</a:t>
            </a:r>
            <a:endParaRPr lang="en-US" sz="4400" dirty="0">
              <a:ea typeface="MS PGothic" panose="020B0600070205080204" pitchFamily="34" charset="-128"/>
              <a:cs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049112" y="1969183"/>
            <a:ext cx="3885431" cy="2914073"/>
          </a:xfrm>
          <a:prstGeom prst="rect">
            <a:avLst/>
          </a:prstGeom>
        </p:spPr>
      </p:pic>
      <p:sp>
        <p:nvSpPr>
          <p:cNvPr id="5" name="TextBox 4"/>
          <p:cNvSpPr txBox="1"/>
          <p:nvPr/>
        </p:nvSpPr>
        <p:spPr>
          <a:xfrm>
            <a:off x="1622384" y="5636871"/>
            <a:ext cx="8738886" cy="707886"/>
          </a:xfrm>
          <a:prstGeom prst="rect">
            <a:avLst/>
          </a:prstGeom>
          <a:noFill/>
        </p:spPr>
        <p:txBody>
          <a:bodyPr wrap="square" rtlCol="0">
            <a:spAutoFit/>
          </a:bodyPr>
          <a:lstStyle/>
          <a:p>
            <a:r>
              <a:rPr lang="en-US" sz="2000" dirty="0" smtClean="0"/>
              <a:t>[Or another group’s reverse- engineered device. This one was called the “paper </a:t>
            </a:r>
            <a:r>
              <a:rPr lang="en-US" sz="2000" dirty="0" err="1" smtClean="0"/>
              <a:t>uncrumpilator</a:t>
            </a:r>
            <a:r>
              <a:rPr lang="en-US" sz="2000" dirty="0" smtClean="0"/>
              <a:t>”, but only the group who made it knew that.]</a:t>
            </a:r>
            <a:endParaRPr lang="en-US" sz="2000" dirty="0"/>
          </a:p>
        </p:txBody>
      </p:sp>
    </p:spTree>
    <p:extLst>
      <p:ext uri="{BB962C8B-B14F-4D97-AF65-F5344CB8AC3E}">
        <p14:creationId xmlns:p14="http://schemas.microsoft.com/office/powerpoint/2010/main" val="329258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Student Questions</a:t>
            </a:r>
            <a:endParaRPr lang="en-US" sz="4400" dirty="0"/>
          </a:p>
        </p:txBody>
      </p:sp>
      <p:sp>
        <p:nvSpPr>
          <p:cNvPr id="4" name="Rectangle 3"/>
          <p:cNvSpPr/>
          <p:nvPr/>
        </p:nvSpPr>
        <p:spPr>
          <a:xfrm>
            <a:off x="1121559" y="1336797"/>
            <a:ext cx="8114555" cy="5786199"/>
          </a:xfrm>
          <a:prstGeom prst="rect">
            <a:avLst/>
          </a:prstGeom>
        </p:spPr>
        <p:txBody>
          <a:bodyPr wrap="square">
            <a:spAutoFit/>
          </a:bodyPr>
          <a:lstStyle/>
          <a:p>
            <a:pPr marL="514350" indent="-514350">
              <a:spcAft>
                <a:spcPts val="600"/>
              </a:spcAft>
              <a:buFont typeface="+mj-lt"/>
              <a:buAutoNum type="arabicPeriod"/>
            </a:pPr>
            <a:r>
              <a:rPr lang="en-US" sz="2000" b="1" dirty="0" smtClean="0"/>
              <a:t>Why is there a needle on the side?</a:t>
            </a:r>
          </a:p>
          <a:p>
            <a:pPr marL="514350" indent="-514350">
              <a:spcAft>
                <a:spcPts val="600"/>
              </a:spcAft>
              <a:buFont typeface="+mj-lt"/>
              <a:buAutoNum type="arabicPeriod"/>
            </a:pPr>
            <a:r>
              <a:rPr lang="en-US" sz="2000" dirty="0" smtClean="0"/>
              <a:t>What are the materials?</a:t>
            </a:r>
          </a:p>
          <a:p>
            <a:pPr marL="514350" indent="-514350">
              <a:spcAft>
                <a:spcPts val="600"/>
              </a:spcAft>
              <a:buFont typeface="+mj-lt"/>
              <a:buAutoNum type="arabicPeriod"/>
            </a:pPr>
            <a:r>
              <a:rPr lang="en-US" sz="2000" dirty="0" smtClean="0"/>
              <a:t>Why are there the 3 block rollers?</a:t>
            </a:r>
          </a:p>
          <a:p>
            <a:pPr marL="514350" indent="-514350">
              <a:spcAft>
                <a:spcPts val="600"/>
              </a:spcAft>
              <a:buFont typeface="+mj-lt"/>
              <a:buAutoNum type="arabicPeriod"/>
            </a:pPr>
            <a:r>
              <a:rPr lang="en-US" sz="2000" dirty="0" smtClean="0"/>
              <a:t>What was the original product?</a:t>
            </a:r>
          </a:p>
          <a:p>
            <a:pPr marL="514350" indent="-514350">
              <a:spcAft>
                <a:spcPts val="600"/>
              </a:spcAft>
              <a:buFont typeface="+mj-lt"/>
              <a:buAutoNum type="arabicPeriod"/>
            </a:pPr>
            <a:r>
              <a:rPr lang="en-US" sz="2000" b="1" dirty="0" smtClean="0"/>
              <a:t>What is a similar product to it?</a:t>
            </a:r>
          </a:p>
          <a:p>
            <a:pPr marL="514350" indent="-514350">
              <a:spcAft>
                <a:spcPts val="600"/>
              </a:spcAft>
              <a:buFont typeface="+mj-lt"/>
              <a:buAutoNum type="arabicPeriod"/>
            </a:pPr>
            <a:r>
              <a:rPr lang="en-US" sz="2000" dirty="0" smtClean="0"/>
              <a:t>Is that the normal size?</a:t>
            </a:r>
          </a:p>
          <a:p>
            <a:pPr marL="514350" indent="-514350">
              <a:spcAft>
                <a:spcPts val="600"/>
              </a:spcAft>
              <a:buFont typeface="+mj-lt"/>
              <a:buAutoNum type="arabicPeriod"/>
            </a:pPr>
            <a:r>
              <a:rPr lang="en-US" sz="2000" dirty="0" smtClean="0"/>
              <a:t>Why does it look like a printer?</a:t>
            </a:r>
          </a:p>
          <a:p>
            <a:pPr marL="514350" indent="-514350">
              <a:spcAft>
                <a:spcPts val="600"/>
              </a:spcAft>
              <a:buFont typeface="+mj-lt"/>
              <a:buAutoNum type="arabicPeriod" startAt="8"/>
            </a:pPr>
            <a:r>
              <a:rPr lang="en-US" sz="2000" dirty="0"/>
              <a:t>Are those the main parts?</a:t>
            </a:r>
          </a:p>
          <a:p>
            <a:pPr marL="514350" indent="-514350">
              <a:spcAft>
                <a:spcPts val="600"/>
              </a:spcAft>
              <a:buFont typeface="+mj-lt"/>
              <a:buAutoNum type="arabicPeriod" startAt="8"/>
            </a:pPr>
            <a:r>
              <a:rPr lang="en-US" sz="2000" dirty="0"/>
              <a:t>Is the right thing a tool?</a:t>
            </a:r>
          </a:p>
          <a:p>
            <a:pPr marL="514350" indent="-514350">
              <a:spcAft>
                <a:spcPts val="600"/>
              </a:spcAft>
              <a:buFont typeface="+mj-lt"/>
              <a:buAutoNum type="arabicPeriod" startAt="8"/>
            </a:pPr>
            <a:r>
              <a:rPr lang="en-US" sz="2000" dirty="0"/>
              <a:t>Why is there spiky edges at the top?</a:t>
            </a:r>
          </a:p>
          <a:p>
            <a:pPr marL="514350" indent="-514350">
              <a:spcAft>
                <a:spcPts val="600"/>
              </a:spcAft>
              <a:buFont typeface="+mj-lt"/>
              <a:buAutoNum type="arabicPeriod" startAt="8"/>
            </a:pPr>
            <a:r>
              <a:rPr lang="en-US" sz="2000" dirty="0"/>
              <a:t>Is it used to carry stuff?</a:t>
            </a:r>
          </a:p>
          <a:p>
            <a:pPr marL="514350" indent="-514350">
              <a:spcAft>
                <a:spcPts val="600"/>
              </a:spcAft>
              <a:buFont typeface="+mj-lt"/>
              <a:buAutoNum type="arabicPeriod" startAt="8"/>
            </a:pPr>
            <a:r>
              <a:rPr lang="en-US" sz="2000" b="1" dirty="0"/>
              <a:t>Do you insert paper into the machine?</a:t>
            </a:r>
          </a:p>
          <a:p>
            <a:pPr marL="514350" indent="-514350">
              <a:spcAft>
                <a:spcPts val="600"/>
              </a:spcAft>
              <a:buFont typeface="+mj-lt"/>
              <a:buAutoNum type="arabicPeriod" startAt="8"/>
            </a:pPr>
            <a:r>
              <a:rPr lang="en-US" sz="2000" dirty="0"/>
              <a:t>Is there any plastic on the outside?</a:t>
            </a:r>
          </a:p>
          <a:p>
            <a:pPr marL="514350" indent="-514350">
              <a:spcAft>
                <a:spcPts val="600"/>
              </a:spcAft>
              <a:buFont typeface="+mj-lt"/>
              <a:buAutoNum type="arabicPeriod" startAt="8"/>
            </a:pPr>
            <a:r>
              <a:rPr lang="en-US" sz="2000" dirty="0"/>
              <a:t>Can it communicate? </a:t>
            </a:r>
          </a:p>
          <a:p>
            <a:pPr marL="514350" indent="-514350">
              <a:spcAft>
                <a:spcPts val="600"/>
              </a:spcAft>
              <a:buFont typeface="+mj-lt"/>
              <a:buAutoNum type="arabicPeriod"/>
            </a:pPr>
            <a:endParaRPr lang="en-US" sz="2000" dirty="0" smtClean="0">
              <a:latin typeface="DIN Next Rounded LT Pro" panose="020F0503020203050203"/>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014418" y="2239959"/>
            <a:ext cx="4443392" cy="3332544"/>
          </a:xfrm>
          <a:prstGeom prst="rect">
            <a:avLst/>
          </a:prstGeom>
        </p:spPr>
      </p:pic>
    </p:spTree>
    <p:extLst>
      <p:ext uri="{BB962C8B-B14F-4D97-AF65-F5344CB8AC3E}">
        <p14:creationId xmlns:p14="http://schemas.microsoft.com/office/powerpoint/2010/main" val="3518714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latin typeface="Rockwell" charset="0"/>
                <a:ea typeface="Rockwell" charset="0"/>
                <a:cs typeface="Rockwell" charset="0"/>
              </a:rPr>
              <a:t>Student Reflections</a:t>
            </a:r>
            <a:endParaRPr lang="en-US" sz="4400" dirty="0">
              <a:latin typeface="Rockwell" charset="0"/>
              <a:ea typeface="Rockwell" charset="0"/>
              <a:cs typeface="Rockwell" charset="0"/>
            </a:endParaRPr>
          </a:p>
        </p:txBody>
      </p:sp>
      <p:sp>
        <p:nvSpPr>
          <p:cNvPr id="3" name="Content Placeholder 2"/>
          <p:cNvSpPr>
            <a:spLocks noGrp="1"/>
          </p:cNvSpPr>
          <p:nvPr>
            <p:ph idx="1"/>
          </p:nvPr>
        </p:nvSpPr>
        <p:spPr/>
        <p:txBody>
          <a:bodyPr>
            <a:normAutofit/>
          </a:bodyPr>
          <a:lstStyle/>
          <a:p>
            <a:pPr>
              <a:spcAft>
                <a:spcPts val="600"/>
              </a:spcAft>
              <a:buFont typeface="Arial" panose="020B0604020202020204" pitchFamily="34" charset="0"/>
              <a:buChar char="•"/>
            </a:pPr>
            <a:r>
              <a:rPr lang="en-US" sz="2400" dirty="0"/>
              <a:t>“I learned that it is difficult to create questions by yourself, and that it is easier when you have a team working together to accomplish the goal. I also think that sorting questions tells us which questions are better to create and learn from.”</a:t>
            </a:r>
          </a:p>
          <a:p>
            <a:pPr>
              <a:spcAft>
                <a:spcPts val="600"/>
              </a:spcAft>
              <a:buFont typeface="Arial" panose="020B0604020202020204" pitchFamily="34" charset="0"/>
              <a:buChar char="•"/>
            </a:pPr>
            <a:r>
              <a:rPr lang="en-US" sz="2400" dirty="0"/>
              <a:t>“I learned that it can be harder than it looks. I learned that questions are very important when it comes to understanding more about the topic. I learned that one question can lead to another.”</a:t>
            </a:r>
          </a:p>
          <a:p>
            <a:pPr>
              <a:spcAft>
                <a:spcPts val="600"/>
              </a:spcAft>
              <a:buFont typeface="Arial" panose="020B0604020202020204" pitchFamily="34" charset="0"/>
              <a:buChar char="•"/>
            </a:pPr>
            <a:r>
              <a:rPr lang="en-US" sz="2400" dirty="0"/>
              <a:t>“The value of this process is that you learn and think more about the topic. It helps because it makes you keep thinking.”</a:t>
            </a:r>
            <a:r>
              <a:rPr lang="en-US" dirty="0"/>
              <a:t/>
            </a:r>
            <a:br>
              <a:rPr lang="en-US" dirty="0"/>
            </a:br>
            <a:endParaRPr lang="en-US" dirty="0"/>
          </a:p>
        </p:txBody>
      </p:sp>
      <p:sp>
        <p:nvSpPr>
          <p:cNvPr id="4" name="TextBox 3">
            <a:hlinkClick r:id="rId3"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9579195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194032"/>
            <a:ext cx="10515600" cy="1325563"/>
          </a:xfrm>
        </p:spPr>
        <p:txBody>
          <a:bodyPr>
            <a:normAutofit/>
          </a:bodyPr>
          <a:lstStyle/>
          <a:p>
            <a:pPr algn="ctr"/>
            <a:r>
              <a:rPr lang="en-US" sz="4400" dirty="0" smtClean="0"/>
              <a:t>Classroom Example:</a:t>
            </a:r>
            <a:br>
              <a:rPr lang="en-US" sz="4400" dirty="0" smtClean="0"/>
            </a:br>
            <a:r>
              <a:rPr lang="en-US" sz="4400" dirty="0" smtClean="0"/>
              <a:t>9</a:t>
            </a:r>
            <a:r>
              <a:rPr lang="en-US" sz="4400" baseline="30000" dirty="0" smtClean="0"/>
              <a:t>th</a:t>
            </a:r>
            <a:r>
              <a:rPr lang="en-US" sz="4400" dirty="0" smtClean="0"/>
              <a:t> Grade</a:t>
            </a:r>
            <a:endParaRPr lang="en-US" sz="4400" dirty="0"/>
          </a:p>
        </p:txBody>
      </p:sp>
      <p:sp>
        <p:nvSpPr>
          <p:cNvPr id="3" name="Content Placeholder 2"/>
          <p:cNvSpPr>
            <a:spLocks noGrp="1"/>
          </p:cNvSpPr>
          <p:nvPr>
            <p:ph idx="1"/>
          </p:nvPr>
        </p:nvSpPr>
        <p:spPr>
          <a:xfrm>
            <a:off x="476249" y="2112605"/>
            <a:ext cx="9829801" cy="2711944"/>
          </a:xfrm>
        </p:spPr>
        <p:txBody>
          <a:bodyPr>
            <a:normAutofit fontScale="92500" lnSpcReduction="20000"/>
          </a:bodyPr>
          <a:lstStyle/>
          <a:p>
            <a:pPr marL="0" indent="0">
              <a:buNone/>
            </a:pPr>
            <a:r>
              <a:rPr lang="en-US" sz="2800" u="sng" dirty="0"/>
              <a:t>Teacher: </a:t>
            </a:r>
            <a:r>
              <a:rPr lang="en-US" sz="2800" dirty="0"/>
              <a:t>Ellen </a:t>
            </a:r>
            <a:r>
              <a:rPr lang="en-US" sz="2800" dirty="0" err="1"/>
              <a:t>Gammel</a:t>
            </a:r>
            <a:r>
              <a:rPr lang="en-US" sz="2800" dirty="0"/>
              <a:t>, Fitchburg, MA</a:t>
            </a:r>
          </a:p>
          <a:p>
            <a:pPr marL="0" indent="0">
              <a:buNone/>
            </a:pPr>
            <a:r>
              <a:rPr lang="en-US" sz="2800" u="sng" dirty="0" smtClean="0"/>
              <a:t>Topic</a:t>
            </a:r>
            <a:r>
              <a:rPr lang="en-US" sz="2800" u="sng" dirty="0"/>
              <a:t>: </a:t>
            </a:r>
            <a:r>
              <a:rPr lang="en-US" sz="2800" dirty="0"/>
              <a:t>An interdisciplinary unit on bioethics and a nonfiction text, </a:t>
            </a:r>
            <a:r>
              <a:rPr lang="en-US" sz="2800" i="1" dirty="0"/>
              <a:t>The Immortal Life of Henrietta Lacks</a:t>
            </a:r>
          </a:p>
          <a:p>
            <a:pPr marL="0" indent="0">
              <a:buNone/>
            </a:pPr>
            <a:r>
              <a:rPr lang="en-US" sz="2800" u="sng" dirty="0" smtClean="0"/>
              <a:t>Purpose (2x in the unit): </a:t>
            </a:r>
          </a:p>
          <a:p>
            <a:pPr marL="514350" indent="-514350">
              <a:buFont typeface="+mj-lt"/>
              <a:buAutoNum type="arabicPeriod"/>
            </a:pPr>
            <a:r>
              <a:rPr lang="en-US" sz="2800" dirty="0"/>
              <a:t>To engage students at the beginning of the </a:t>
            </a:r>
            <a:r>
              <a:rPr lang="en-US" sz="2800" dirty="0" smtClean="0"/>
              <a:t>unit</a:t>
            </a:r>
          </a:p>
          <a:p>
            <a:pPr marL="514350" indent="-514350">
              <a:buFont typeface="+mj-lt"/>
              <a:buAutoNum type="arabicPeriod"/>
            </a:pPr>
            <a:r>
              <a:rPr lang="en-US" sz="2800" dirty="0" smtClean="0"/>
              <a:t>To </a:t>
            </a:r>
            <a:r>
              <a:rPr lang="en-US" sz="2800" dirty="0"/>
              <a:t>help students </a:t>
            </a:r>
            <a:r>
              <a:rPr lang="en-US" sz="2800" dirty="0" smtClean="0"/>
              <a:t>form research questions ahead of a culminating debate</a:t>
            </a:r>
          </a:p>
          <a:p>
            <a:pPr marL="0" indent="0">
              <a:buNone/>
            </a:pPr>
            <a:endParaRPr lang="en-US" sz="28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7700" y="3477403"/>
            <a:ext cx="1638710" cy="2672215"/>
          </a:xfrm>
          <a:prstGeom prst="rect">
            <a:avLst/>
          </a:prstGeom>
        </p:spPr>
      </p:pic>
    </p:spTree>
    <p:extLst>
      <p:ext uri="{BB962C8B-B14F-4D97-AF65-F5344CB8AC3E}">
        <p14:creationId xmlns:p14="http://schemas.microsoft.com/office/powerpoint/2010/main" val="2637737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337"/>
            <a:ext cx="10515600" cy="1325563"/>
          </a:xfrm>
        </p:spPr>
        <p:txBody>
          <a:bodyPr>
            <a:normAutofit/>
          </a:bodyPr>
          <a:lstStyle/>
          <a:p>
            <a:r>
              <a:rPr lang="en-US" sz="4400" dirty="0" smtClean="0"/>
              <a:t>Question Focus</a:t>
            </a:r>
            <a:br>
              <a:rPr lang="en-US" sz="4400" dirty="0" smtClean="0"/>
            </a:br>
            <a:r>
              <a:rPr lang="en-US" sz="2400" dirty="0" smtClean="0"/>
              <a:t>Start of the Unit (&amp; after reading the first few pages of the book)</a:t>
            </a:r>
            <a:endParaRPr lang="en-US" sz="2400" dirty="0"/>
          </a:p>
        </p:txBody>
      </p:sp>
      <p:sp>
        <p:nvSpPr>
          <p:cNvPr id="5" name="AutoShape 2" descr="http://rightquestion.org/wp-content/uploads/2017/04/RQI-5-300x185.jpg"/>
          <p:cNvSpPr>
            <a:spLocks noChangeAspect="1" noChangeArrowheads="1"/>
          </p:cNvSpPr>
          <p:nvPr/>
        </p:nvSpPr>
        <p:spPr bwMode="auto">
          <a:xfrm>
            <a:off x="2393678" y="2489245"/>
            <a:ext cx="2857500" cy="1762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396" y="1868668"/>
            <a:ext cx="5957207" cy="3673611"/>
          </a:xfrm>
          <a:prstGeom prst="rect">
            <a:avLst/>
          </a:prstGeom>
        </p:spPr>
      </p:pic>
    </p:spTree>
    <p:extLst>
      <p:ext uri="{BB962C8B-B14F-4D97-AF65-F5344CB8AC3E}">
        <p14:creationId xmlns:p14="http://schemas.microsoft.com/office/powerpoint/2010/main" val="1680692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Question Focus</a:t>
            </a:r>
            <a:endParaRPr lang="en-US" sz="4400" dirty="0">
              <a:solidFill>
                <a:schemeClr val="accent1"/>
              </a:solidFill>
              <a:latin typeface="Rockwell" panose="02060603020205020403" pitchFamily="18" charset="0"/>
              <a:ea typeface="Rokkitt"/>
              <a:cs typeface="Rokkitt"/>
              <a:sym typeface="Rokkitt"/>
            </a:endParaRPr>
          </a:p>
        </p:txBody>
      </p:sp>
      <p:pic>
        <p:nvPicPr>
          <p:cNvPr id="5" name="Shape 768"/>
          <p:cNvPicPr preferRelativeResize="0"/>
          <p:nvPr/>
        </p:nvPicPr>
        <p:blipFill rotWithShape="1">
          <a:blip r:embed="rId3">
            <a:alphaModFix/>
          </a:blip>
          <a:srcRect/>
          <a:stretch/>
        </p:blipFill>
        <p:spPr>
          <a:xfrm>
            <a:off x="4950778" y="1564231"/>
            <a:ext cx="2613025" cy="3905439"/>
          </a:xfrm>
          <a:prstGeom prst="rect">
            <a:avLst/>
          </a:prstGeom>
          <a:noFill/>
          <a:ln>
            <a:noFill/>
          </a:ln>
        </p:spPr>
      </p:pic>
      <p:sp>
        <p:nvSpPr>
          <p:cNvPr id="3" name="TextBox 2"/>
          <p:cNvSpPr txBox="1"/>
          <p:nvPr/>
        </p:nvSpPr>
        <p:spPr>
          <a:xfrm>
            <a:off x="3348627" y="5718907"/>
            <a:ext cx="5817326" cy="369332"/>
          </a:xfrm>
          <a:prstGeom prst="rect">
            <a:avLst/>
          </a:prstGeom>
          <a:noFill/>
        </p:spPr>
        <p:txBody>
          <a:bodyPr wrap="square" rtlCol="0">
            <a:spAutoFit/>
          </a:bodyPr>
          <a:lstStyle/>
          <a:p>
            <a:r>
              <a:rPr lang="en-US" dirty="0" smtClean="0"/>
              <a:t>[They used a real gingerbread cookie as the </a:t>
            </a:r>
            <a:r>
              <a:rPr lang="en-US" dirty="0" err="1" smtClean="0"/>
              <a:t>QFocus</a:t>
            </a:r>
            <a:r>
              <a:rPr lang="en-US" dirty="0" smtClean="0"/>
              <a:t>]</a:t>
            </a:r>
            <a:endParaRPr lang="en-US" dirty="0"/>
          </a:p>
        </p:txBody>
      </p:sp>
    </p:spTree>
    <p:extLst>
      <p:ext uri="{BB962C8B-B14F-4D97-AF65-F5344CB8AC3E}">
        <p14:creationId xmlns:p14="http://schemas.microsoft.com/office/powerpoint/2010/main" val="1487527523"/>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57" y="179840"/>
            <a:ext cx="10515600" cy="1325563"/>
          </a:xfrm>
        </p:spPr>
        <p:txBody>
          <a:bodyPr>
            <a:normAutofit/>
          </a:bodyPr>
          <a:lstStyle/>
          <a:p>
            <a:r>
              <a:rPr lang="en-US" sz="4400" dirty="0" smtClean="0"/>
              <a:t>Students Questions</a:t>
            </a:r>
            <a:endParaRPr lang="en-US" sz="4400" dirty="0"/>
          </a:p>
        </p:txBody>
      </p:sp>
      <p:sp>
        <p:nvSpPr>
          <p:cNvPr id="5" name="Rectangle 4"/>
          <p:cNvSpPr/>
          <p:nvPr/>
        </p:nvSpPr>
        <p:spPr>
          <a:xfrm>
            <a:off x="975359" y="1364885"/>
            <a:ext cx="8612777" cy="5262979"/>
          </a:xfrm>
          <a:prstGeom prst="rect">
            <a:avLst/>
          </a:prstGeom>
        </p:spPr>
        <p:txBody>
          <a:bodyPr wrap="square">
            <a:spAutoFit/>
          </a:bodyPr>
          <a:lstStyle/>
          <a:p>
            <a:pPr marL="342900" indent="-342900">
              <a:buFont typeface="+mj-lt"/>
              <a:buAutoNum type="arabicPeriod"/>
            </a:pPr>
            <a:r>
              <a:rPr lang="en-US" sz="2400" dirty="0"/>
              <a:t>Why </a:t>
            </a:r>
            <a:r>
              <a:rPr lang="en-US" sz="2400" dirty="0" smtClean="0"/>
              <a:t>her?</a:t>
            </a:r>
          </a:p>
          <a:p>
            <a:pPr marL="342900" indent="-342900">
              <a:buFont typeface="+mj-lt"/>
              <a:buAutoNum type="arabicPeriod"/>
            </a:pPr>
            <a:r>
              <a:rPr lang="en-US" sz="2400" dirty="0" smtClean="0"/>
              <a:t>Why </a:t>
            </a:r>
            <a:r>
              <a:rPr lang="en-US" sz="2400" dirty="0"/>
              <a:t>does it matter that she’s </a:t>
            </a:r>
            <a:r>
              <a:rPr lang="en-US" sz="2400" dirty="0" smtClean="0"/>
              <a:t>black?</a:t>
            </a:r>
          </a:p>
          <a:p>
            <a:pPr marL="342900" indent="-342900">
              <a:buFont typeface="+mj-lt"/>
              <a:buAutoNum type="arabicPeriod"/>
            </a:pPr>
            <a:r>
              <a:rPr lang="en-US" sz="2400" dirty="0" smtClean="0"/>
              <a:t>Why </a:t>
            </a:r>
            <a:r>
              <a:rPr lang="en-US" sz="2400" dirty="0"/>
              <a:t>did they call her Helen </a:t>
            </a:r>
            <a:r>
              <a:rPr lang="en-US" sz="2400" dirty="0" smtClean="0"/>
              <a:t>Lane?</a:t>
            </a:r>
          </a:p>
          <a:p>
            <a:pPr marL="342900" indent="-342900">
              <a:buFont typeface="+mj-lt"/>
              <a:buAutoNum type="arabicPeriod"/>
            </a:pPr>
            <a:r>
              <a:rPr lang="en-US" sz="2400" dirty="0" smtClean="0"/>
              <a:t>What </a:t>
            </a:r>
            <a:r>
              <a:rPr lang="en-US" sz="2400" dirty="0"/>
              <a:t>was her personality </a:t>
            </a:r>
            <a:r>
              <a:rPr lang="en-US" sz="2400" dirty="0" smtClean="0"/>
              <a:t>like?</a:t>
            </a:r>
          </a:p>
          <a:p>
            <a:pPr marL="342900" indent="-342900">
              <a:buFont typeface="+mj-lt"/>
              <a:buAutoNum type="arabicPeriod"/>
            </a:pPr>
            <a:r>
              <a:rPr lang="en-US" sz="2400" dirty="0" smtClean="0"/>
              <a:t>Why </a:t>
            </a:r>
            <a:r>
              <a:rPr lang="en-US" sz="2400" dirty="0"/>
              <a:t>were her cells the best for </a:t>
            </a:r>
            <a:r>
              <a:rPr lang="en-US" sz="2400" dirty="0" smtClean="0"/>
              <a:t>research?</a:t>
            </a:r>
          </a:p>
          <a:p>
            <a:pPr marL="342900" indent="-342900">
              <a:buFont typeface="+mj-lt"/>
              <a:buAutoNum type="arabicPeriod"/>
            </a:pPr>
            <a:r>
              <a:rPr lang="en-US" sz="2400" dirty="0" smtClean="0"/>
              <a:t>Was </a:t>
            </a:r>
            <a:r>
              <a:rPr lang="en-US" sz="2400" dirty="0"/>
              <a:t>her story forgotten/ignored because she was </a:t>
            </a:r>
            <a:r>
              <a:rPr lang="en-US" sz="2400" dirty="0" smtClean="0"/>
              <a:t>black?</a:t>
            </a:r>
          </a:p>
          <a:p>
            <a:pPr marL="342900" indent="-342900">
              <a:buFont typeface="+mj-lt"/>
              <a:buAutoNum type="arabicPeriod"/>
            </a:pPr>
            <a:r>
              <a:rPr lang="en-US" sz="2400" dirty="0" smtClean="0"/>
              <a:t>How </a:t>
            </a:r>
            <a:r>
              <a:rPr lang="en-US" sz="2400" dirty="0"/>
              <a:t>come nobody knew anything about </a:t>
            </a:r>
            <a:r>
              <a:rPr lang="en-US" sz="2400" dirty="0" smtClean="0"/>
              <a:t>her?</a:t>
            </a:r>
          </a:p>
          <a:p>
            <a:pPr marL="342900" indent="-342900">
              <a:buFont typeface="+mj-lt"/>
              <a:buAutoNum type="arabicPeriod"/>
            </a:pPr>
            <a:r>
              <a:rPr lang="en-US" sz="2400" dirty="0" smtClean="0"/>
              <a:t>Do </a:t>
            </a:r>
            <a:r>
              <a:rPr lang="en-US" sz="2400" dirty="0"/>
              <a:t>you think she would be happy with what people have done with her </a:t>
            </a:r>
            <a:r>
              <a:rPr lang="en-US" sz="2400" dirty="0" smtClean="0"/>
              <a:t>cells?</a:t>
            </a:r>
          </a:p>
          <a:p>
            <a:pPr marL="342900" indent="-342900">
              <a:buFont typeface="+mj-lt"/>
              <a:buAutoNum type="arabicPeriod"/>
            </a:pPr>
            <a:r>
              <a:rPr lang="en-US" sz="2400" dirty="0" smtClean="0"/>
              <a:t>Why </a:t>
            </a:r>
            <a:r>
              <a:rPr lang="en-US" sz="2400" dirty="0"/>
              <a:t>did the author have a photo of HeLa on their </a:t>
            </a:r>
            <a:r>
              <a:rPr lang="en-US" sz="2400" dirty="0" smtClean="0"/>
              <a:t>wall?</a:t>
            </a:r>
          </a:p>
          <a:p>
            <a:pPr marL="342900" indent="-342900">
              <a:buFont typeface="+mj-lt"/>
              <a:buAutoNum type="arabicPeriod"/>
            </a:pPr>
            <a:r>
              <a:rPr lang="en-US" sz="2400" dirty="0" smtClean="0"/>
              <a:t>What </a:t>
            </a:r>
            <a:r>
              <a:rPr lang="en-US" sz="2400" dirty="0"/>
              <a:t>do you think the biggest problem that her cells solved </a:t>
            </a:r>
            <a:r>
              <a:rPr lang="en-US" sz="2400" dirty="0" smtClean="0"/>
              <a:t>was?</a:t>
            </a:r>
          </a:p>
          <a:p>
            <a:pPr marL="342900" indent="-342900">
              <a:buFont typeface="+mj-lt"/>
              <a:buAutoNum type="arabicPeriod"/>
            </a:pPr>
            <a:r>
              <a:rPr lang="en-US" sz="2400" dirty="0" smtClean="0"/>
              <a:t>Why </a:t>
            </a:r>
            <a:r>
              <a:rPr lang="en-US" sz="2400" dirty="0"/>
              <a:t>is this one of the most important things that has happened to medicine in the last 100 years?</a:t>
            </a:r>
          </a:p>
        </p:txBody>
      </p:sp>
    </p:spTree>
    <p:extLst>
      <p:ext uri="{BB962C8B-B14F-4D97-AF65-F5344CB8AC3E}">
        <p14:creationId xmlns:p14="http://schemas.microsoft.com/office/powerpoint/2010/main" val="4062768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Next Steps with Student Questions</a:t>
            </a:r>
            <a:endParaRPr lang="en-US" sz="4400" dirty="0"/>
          </a:p>
        </p:txBody>
      </p:sp>
      <p:sp>
        <p:nvSpPr>
          <p:cNvPr id="4" name="Rectangle 3"/>
          <p:cNvSpPr/>
          <p:nvPr/>
        </p:nvSpPr>
        <p:spPr>
          <a:xfrm>
            <a:off x="838199" y="1673947"/>
            <a:ext cx="10613572" cy="2677656"/>
          </a:xfrm>
          <a:prstGeom prst="rect">
            <a:avLst/>
          </a:prstGeom>
        </p:spPr>
        <p:txBody>
          <a:bodyPr wrap="square">
            <a:spAutoFit/>
          </a:bodyPr>
          <a:lstStyle/>
          <a:p>
            <a:pPr marL="285750" indent="-285750">
              <a:buClr>
                <a:schemeClr val="tx2"/>
              </a:buClr>
              <a:buFont typeface="Wingdings" panose="05000000000000000000" pitchFamily="2" charset="2"/>
              <a:buChar char="§"/>
            </a:pPr>
            <a:r>
              <a:rPr lang="en-US" sz="2400" dirty="0"/>
              <a:t>Posters </a:t>
            </a:r>
            <a:r>
              <a:rPr lang="en-US" sz="2400" dirty="0" smtClean="0"/>
              <a:t>remained </a:t>
            </a:r>
            <a:r>
              <a:rPr lang="en-US" sz="2400" dirty="0"/>
              <a:t>on the classroom walls during the unit so that students </a:t>
            </a:r>
            <a:r>
              <a:rPr lang="en-US" sz="2400" dirty="0" smtClean="0"/>
              <a:t>could </a:t>
            </a:r>
            <a:r>
              <a:rPr lang="en-US" sz="2400" dirty="0"/>
              <a:t>revisit their questions, answer them, or add more to the lists</a:t>
            </a:r>
            <a:r>
              <a:rPr lang="en-US" sz="2400" dirty="0" smtClean="0"/>
              <a:t>.</a:t>
            </a:r>
          </a:p>
          <a:p>
            <a:pPr marL="285750" indent="-285750">
              <a:buClr>
                <a:schemeClr val="tx2"/>
              </a:buClr>
              <a:buFont typeface="Wingdings" panose="05000000000000000000" pitchFamily="2" charset="2"/>
              <a:buChar char="§"/>
            </a:pPr>
            <a:endParaRPr lang="en-US" sz="2400" dirty="0"/>
          </a:p>
          <a:p>
            <a:pPr marL="285750" indent="-285750">
              <a:buClr>
                <a:schemeClr val="tx2"/>
              </a:buClr>
              <a:buFont typeface="Wingdings" panose="05000000000000000000" pitchFamily="2" charset="2"/>
              <a:buChar char="§"/>
            </a:pPr>
            <a:r>
              <a:rPr lang="en-US" sz="2400" dirty="0"/>
              <a:t>Questions also led to a rich follow up discussion on Day 2 of the intro lesson in which students discussed how one might use a specific type of question, what a question's purpose might be, and in what 'order' they might ask the questions.</a:t>
            </a:r>
          </a:p>
        </p:txBody>
      </p:sp>
    </p:spTree>
    <p:extLst>
      <p:ext uri="{BB962C8B-B14F-4D97-AF65-F5344CB8AC3E}">
        <p14:creationId xmlns:p14="http://schemas.microsoft.com/office/powerpoint/2010/main" val="3425720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994"/>
            <a:ext cx="10515600" cy="1325563"/>
          </a:xfrm>
        </p:spPr>
        <p:txBody>
          <a:bodyPr>
            <a:normAutofit/>
          </a:bodyPr>
          <a:lstStyle/>
          <a:p>
            <a:r>
              <a:rPr lang="en-US" sz="4400" dirty="0" smtClean="0"/>
              <a:t>Question Focus</a:t>
            </a:r>
            <a:br>
              <a:rPr lang="en-US" sz="4400" dirty="0" smtClean="0"/>
            </a:br>
            <a:r>
              <a:rPr lang="en-US" sz="2800" dirty="0" smtClean="0"/>
              <a:t>End of the Unit</a:t>
            </a:r>
            <a:endParaRPr lang="en-US" sz="4400" dirty="0"/>
          </a:p>
        </p:txBody>
      </p:sp>
      <p:sp>
        <p:nvSpPr>
          <p:cNvPr id="4" name="Content Placeholder 3"/>
          <p:cNvSpPr txBox="1">
            <a:spLocks noGrp="1"/>
          </p:cNvSpPr>
          <p:nvPr>
            <p:ph idx="1"/>
          </p:nvPr>
        </p:nvSpPr>
        <p:spPr>
          <a:xfrm>
            <a:off x="838200" y="2463800"/>
            <a:ext cx="10515600" cy="1358321"/>
          </a:xfrm>
          <a:prstGeom prst="rect">
            <a:avLst/>
          </a:prstGeom>
          <a:noFill/>
        </p:spPr>
        <p:txBody>
          <a:bodyPr wrap="square" rtlCol="0">
            <a:spAutoFit/>
          </a:bodyPr>
          <a:lstStyle/>
          <a:p>
            <a:pPr marL="0" indent="0">
              <a:buNone/>
            </a:pPr>
            <a:r>
              <a:rPr lang="en-US" sz="2800" b="1" dirty="0"/>
              <a:t> </a:t>
            </a:r>
            <a:r>
              <a:rPr lang="en-US" sz="2800" b="1" u="sng" dirty="0"/>
              <a:t>Debate Resolve:</a:t>
            </a:r>
            <a:endParaRPr lang="en-US" sz="2800" dirty="0"/>
          </a:p>
          <a:p>
            <a:pPr marL="0" indent="0">
              <a:buNone/>
            </a:pPr>
            <a:r>
              <a:rPr lang="en-US" sz="2800" dirty="0"/>
              <a:t>Doctors should be able to do what they want with human tissue after the patient gives consent for removal of the tissue</a:t>
            </a:r>
            <a:r>
              <a:rPr lang="en-US" sz="2800" dirty="0" smtClean="0"/>
              <a:t>.</a:t>
            </a:r>
            <a:endParaRPr lang="en-US" sz="2800" dirty="0"/>
          </a:p>
        </p:txBody>
      </p:sp>
    </p:spTree>
    <p:extLst>
      <p:ext uri="{BB962C8B-B14F-4D97-AF65-F5344CB8AC3E}">
        <p14:creationId xmlns:p14="http://schemas.microsoft.com/office/powerpoint/2010/main" val="379325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2406" y="158083"/>
            <a:ext cx="10515600" cy="1325563"/>
          </a:xfrm>
        </p:spPr>
        <p:txBody>
          <a:bodyPr/>
          <a:lstStyle/>
          <a:p>
            <a:r>
              <a:rPr lang="en-US" sz="4000" dirty="0" smtClean="0">
                <a:solidFill>
                  <a:schemeClr val="accent1"/>
                </a:solidFill>
                <a:latin typeface="Rockwell" charset="0"/>
                <a:ea typeface="Rockwell" charset="0"/>
                <a:cs typeface="Rockwell" charset="0"/>
              </a:rPr>
              <a:t>Student </a:t>
            </a:r>
            <a:r>
              <a:rPr lang="en-US" sz="4000" dirty="0">
                <a:solidFill>
                  <a:schemeClr val="accent1"/>
                </a:solidFill>
                <a:latin typeface="Rockwell" charset="0"/>
                <a:ea typeface="Rockwell" charset="0"/>
                <a:cs typeface="Rockwell" charset="0"/>
              </a:rPr>
              <a:t>Questions</a:t>
            </a:r>
          </a:p>
        </p:txBody>
      </p:sp>
      <p:sp>
        <p:nvSpPr>
          <p:cNvPr id="5" name="Rectangle 4"/>
          <p:cNvSpPr/>
          <p:nvPr/>
        </p:nvSpPr>
        <p:spPr>
          <a:xfrm>
            <a:off x="437322" y="1741482"/>
            <a:ext cx="5658678" cy="5173724"/>
          </a:xfrm>
          <a:prstGeom prst="rect">
            <a:avLst/>
          </a:prstGeom>
        </p:spPr>
        <p:txBody>
          <a:bodyPr wrap="square">
            <a:spAutoFit/>
          </a:bodyPr>
          <a:lstStyle/>
          <a:p>
            <a:pPr marL="320040" indent="-320040">
              <a:lnSpc>
                <a:spcPct val="120000"/>
              </a:lnSpc>
              <a:buSzPct val="100000"/>
              <a:buFont typeface="+mj-lt"/>
              <a:buAutoNum type="arabicPeriod"/>
            </a:pPr>
            <a:r>
              <a:rPr lang="en-US" sz="1600" b="1" i="1" dirty="0">
                <a:solidFill>
                  <a:prstClr val="black"/>
                </a:solidFill>
              </a:rPr>
              <a:t>Are our bodies truly our property?</a:t>
            </a:r>
            <a:endParaRPr lang="en-US" sz="1600" dirty="0">
              <a:solidFill>
                <a:prstClr val="black"/>
              </a:solidFill>
            </a:endParaRPr>
          </a:p>
          <a:p>
            <a:pPr marL="320040" indent="-320040">
              <a:lnSpc>
                <a:spcPct val="120000"/>
              </a:lnSpc>
              <a:buSzPct val="100000"/>
              <a:buFont typeface="+mj-lt"/>
              <a:buAutoNum type="arabicPeriod"/>
            </a:pPr>
            <a:r>
              <a:rPr lang="en-US" sz="1600" dirty="0">
                <a:solidFill>
                  <a:prstClr val="black"/>
                </a:solidFill>
              </a:rPr>
              <a:t>How much consent?</a:t>
            </a:r>
          </a:p>
          <a:p>
            <a:pPr marL="320040" indent="-320040">
              <a:lnSpc>
                <a:spcPct val="120000"/>
              </a:lnSpc>
              <a:buSzPct val="100000"/>
              <a:buFont typeface="+mj-lt"/>
              <a:buAutoNum type="arabicPeriod"/>
            </a:pPr>
            <a:r>
              <a:rPr lang="en-US" sz="1600" dirty="0">
                <a:solidFill>
                  <a:prstClr val="black"/>
                </a:solidFill>
              </a:rPr>
              <a:t>How much information should a patient receive in order for them to give informed consent?</a:t>
            </a:r>
          </a:p>
          <a:p>
            <a:pPr marL="320040" indent="-320040">
              <a:lnSpc>
                <a:spcPct val="120000"/>
              </a:lnSpc>
              <a:buSzPct val="100000"/>
              <a:buFont typeface="+mj-lt"/>
              <a:buAutoNum type="arabicPeriod"/>
            </a:pPr>
            <a:r>
              <a:rPr lang="en-US" sz="1600" b="1" i="1" dirty="0">
                <a:solidFill>
                  <a:prstClr val="black"/>
                </a:solidFill>
              </a:rPr>
              <a:t>Consent for removal or consent for research?</a:t>
            </a:r>
            <a:endParaRPr lang="en-US" sz="1600" dirty="0">
              <a:solidFill>
                <a:prstClr val="black"/>
              </a:solidFill>
            </a:endParaRPr>
          </a:p>
          <a:p>
            <a:pPr marL="320040" indent="-320040">
              <a:lnSpc>
                <a:spcPct val="120000"/>
              </a:lnSpc>
              <a:buSzPct val="100000"/>
              <a:buFont typeface="+mj-lt"/>
              <a:buAutoNum type="arabicPeriod"/>
            </a:pPr>
            <a:r>
              <a:rPr lang="en-US" sz="1600" dirty="0">
                <a:solidFill>
                  <a:prstClr val="black"/>
                </a:solidFill>
              </a:rPr>
              <a:t>Should the patient be paid?</a:t>
            </a:r>
          </a:p>
          <a:p>
            <a:pPr marL="320040" indent="-320040">
              <a:lnSpc>
                <a:spcPct val="120000"/>
              </a:lnSpc>
              <a:buSzPct val="100000"/>
              <a:buFont typeface="+mj-lt"/>
              <a:buAutoNum type="arabicPeriod"/>
            </a:pPr>
            <a:r>
              <a:rPr lang="en-US" sz="1600" b="1" i="1" dirty="0">
                <a:solidFill>
                  <a:prstClr val="black"/>
                </a:solidFill>
              </a:rPr>
              <a:t>How should patients be paid?  What for?</a:t>
            </a:r>
            <a:endParaRPr lang="en-US" sz="1600" dirty="0">
              <a:solidFill>
                <a:prstClr val="black"/>
              </a:solidFill>
            </a:endParaRPr>
          </a:p>
          <a:p>
            <a:pPr marL="320040" indent="-320040">
              <a:lnSpc>
                <a:spcPct val="120000"/>
              </a:lnSpc>
              <a:buSzPct val="100000"/>
              <a:buFont typeface="+mj-lt"/>
              <a:buAutoNum type="arabicPeriod"/>
            </a:pPr>
            <a:r>
              <a:rPr lang="en-US" sz="1600" dirty="0">
                <a:solidFill>
                  <a:prstClr val="black"/>
                </a:solidFill>
              </a:rPr>
              <a:t>What counts as tissue?</a:t>
            </a:r>
          </a:p>
          <a:p>
            <a:pPr marL="320040" indent="-320040">
              <a:lnSpc>
                <a:spcPct val="120000"/>
              </a:lnSpc>
              <a:buSzPct val="100000"/>
              <a:buFont typeface="+mj-lt"/>
              <a:buAutoNum type="arabicPeriod"/>
            </a:pPr>
            <a:r>
              <a:rPr lang="en-US" sz="1600" dirty="0">
                <a:solidFill>
                  <a:prstClr val="black"/>
                </a:solidFill>
              </a:rPr>
              <a:t>Consent for removal of tissue or other body parts?</a:t>
            </a:r>
          </a:p>
          <a:p>
            <a:pPr marL="320040" indent="-320040">
              <a:lnSpc>
                <a:spcPct val="120000"/>
              </a:lnSpc>
              <a:buSzPct val="100000"/>
              <a:buFont typeface="+mj-lt"/>
              <a:buAutoNum type="arabicPeriod"/>
            </a:pPr>
            <a:r>
              <a:rPr lang="en-US" sz="1600" dirty="0">
                <a:solidFill>
                  <a:prstClr val="black"/>
                </a:solidFill>
              </a:rPr>
              <a:t>How about animals?</a:t>
            </a:r>
          </a:p>
          <a:p>
            <a:pPr marL="320040" indent="-320040">
              <a:lnSpc>
                <a:spcPct val="120000"/>
              </a:lnSpc>
              <a:buSzPct val="100000"/>
              <a:buFont typeface="+mj-lt"/>
              <a:buAutoNum type="arabicPeriod"/>
            </a:pPr>
            <a:r>
              <a:rPr lang="en-US" sz="1600" dirty="0">
                <a:solidFill>
                  <a:prstClr val="black"/>
                </a:solidFill>
              </a:rPr>
              <a:t>Are owners in charge of their pet’s tissue?</a:t>
            </a:r>
          </a:p>
          <a:p>
            <a:pPr marL="320040" indent="-320040">
              <a:lnSpc>
                <a:spcPct val="120000"/>
              </a:lnSpc>
              <a:buSzPct val="100000"/>
              <a:buFont typeface="+mj-lt"/>
              <a:buAutoNum type="arabicPeriod"/>
            </a:pPr>
            <a:r>
              <a:rPr lang="en-US" sz="1600" dirty="0">
                <a:solidFill>
                  <a:prstClr val="black"/>
                </a:solidFill>
              </a:rPr>
              <a:t>Are parents in charge of their kids’ tissue?</a:t>
            </a:r>
          </a:p>
          <a:p>
            <a:pPr marL="320040" indent="-320040">
              <a:lnSpc>
                <a:spcPct val="120000"/>
              </a:lnSpc>
              <a:buSzPct val="100000"/>
              <a:buFont typeface="+mj-lt"/>
              <a:buAutoNum type="arabicPeriod"/>
            </a:pPr>
            <a:r>
              <a:rPr lang="en-US" sz="1600" dirty="0">
                <a:solidFill>
                  <a:prstClr val="black"/>
                </a:solidFill>
              </a:rPr>
              <a:t>Can kids give informed consent?</a:t>
            </a:r>
          </a:p>
          <a:p>
            <a:pPr marL="320040" indent="-320040">
              <a:lnSpc>
                <a:spcPct val="120000"/>
              </a:lnSpc>
              <a:buSzPct val="100000"/>
              <a:buFont typeface="+mj-lt"/>
              <a:buAutoNum type="arabicPeriod"/>
            </a:pPr>
            <a:r>
              <a:rPr lang="en-US" sz="1600" dirty="0">
                <a:solidFill>
                  <a:prstClr val="black"/>
                </a:solidFill>
              </a:rPr>
              <a:t>Do gives give their parents consent?</a:t>
            </a:r>
          </a:p>
          <a:p>
            <a:pPr marL="320040" indent="-320040">
              <a:lnSpc>
                <a:spcPct val="120000"/>
              </a:lnSpc>
              <a:buSzPct val="100000"/>
              <a:buFont typeface="+mj-lt"/>
              <a:buAutoNum type="arabicPeriod"/>
            </a:pPr>
            <a:r>
              <a:rPr lang="en-US" sz="1600" dirty="0">
                <a:solidFill>
                  <a:prstClr val="black"/>
                </a:solidFill>
              </a:rPr>
              <a:t>How about teeth?</a:t>
            </a:r>
          </a:p>
          <a:p>
            <a:pPr marL="320040" indent="-320040">
              <a:lnSpc>
                <a:spcPct val="120000"/>
              </a:lnSpc>
              <a:buSzPct val="100000"/>
              <a:buFont typeface="+mj-lt"/>
              <a:buAutoNum type="arabicPeriod"/>
            </a:pPr>
            <a:r>
              <a:rPr lang="en-US" sz="1600" dirty="0">
                <a:solidFill>
                  <a:prstClr val="black"/>
                </a:solidFill>
              </a:rPr>
              <a:t>Do teeth count as bone donations?</a:t>
            </a:r>
          </a:p>
          <a:p>
            <a:pPr marL="341313" indent="-341313">
              <a:spcBef>
                <a:spcPts val="600"/>
              </a:spcBef>
              <a:buFont typeface="Calibri" charset="0"/>
              <a:buAutoNum type="arabicPeriod"/>
              <a:defRPr/>
            </a:pPr>
            <a:endParaRPr lang="en-US" b="1" dirty="0">
              <a:solidFill>
                <a:prstClr val="black"/>
              </a:solidFill>
              <a:ea typeface="Rockwell" charset="0"/>
              <a:cs typeface="Rockwell" charset="0"/>
            </a:endParaRPr>
          </a:p>
        </p:txBody>
      </p:sp>
      <p:sp>
        <p:nvSpPr>
          <p:cNvPr id="8" name="Rectangle 7"/>
          <p:cNvSpPr/>
          <p:nvPr/>
        </p:nvSpPr>
        <p:spPr>
          <a:xfrm>
            <a:off x="6470753" y="1933988"/>
            <a:ext cx="5300870" cy="4202882"/>
          </a:xfrm>
          <a:prstGeom prst="rect">
            <a:avLst/>
          </a:prstGeom>
        </p:spPr>
        <p:txBody>
          <a:bodyPr wrap="square">
            <a:spAutoFit/>
          </a:bodyPr>
          <a:lstStyle/>
          <a:p>
            <a:pPr marL="274320" indent="-274320">
              <a:lnSpc>
                <a:spcPct val="120000"/>
              </a:lnSpc>
              <a:buSzPct val="100000"/>
              <a:buFont typeface="+mj-lt"/>
              <a:buAutoNum type="arabicPeriod"/>
            </a:pPr>
            <a:r>
              <a:rPr lang="en-US" sz="1600" dirty="0">
                <a:solidFill>
                  <a:prstClr val="black"/>
                </a:solidFill>
              </a:rPr>
              <a:t>What percent of compensation should patients receive?</a:t>
            </a:r>
          </a:p>
          <a:p>
            <a:pPr marL="274320" indent="-274320">
              <a:lnSpc>
                <a:spcPct val="120000"/>
              </a:lnSpc>
              <a:buSzPct val="100000"/>
              <a:buFont typeface="+mj-lt"/>
              <a:buAutoNum type="arabicPeriod"/>
            </a:pPr>
            <a:r>
              <a:rPr lang="en-US" sz="1600" b="1" i="1" dirty="0">
                <a:solidFill>
                  <a:prstClr val="black"/>
                </a:solidFill>
              </a:rPr>
              <a:t>How have tissue ownership laws changed over the years?</a:t>
            </a:r>
            <a:endParaRPr lang="en-US" sz="1600" dirty="0">
              <a:solidFill>
                <a:prstClr val="black"/>
              </a:solidFill>
            </a:endParaRPr>
          </a:p>
          <a:p>
            <a:pPr marL="274320" indent="-274320">
              <a:lnSpc>
                <a:spcPct val="120000"/>
              </a:lnSpc>
              <a:buSzPct val="100000"/>
              <a:buFont typeface="+mj-lt"/>
              <a:buAutoNum type="arabicPeriod"/>
            </a:pPr>
            <a:r>
              <a:rPr lang="en-US" sz="1600" dirty="0">
                <a:solidFill>
                  <a:prstClr val="black"/>
                </a:solidFill>
              </a:rPr>
              <a:t>Is there a law?</a:t>
            </a:r>
          </a:p>
          <a:p>
            <a:pPr marL="274320" indent="-274320">
              <a:lnSpc>
                <a:spcPct val="120000"/>
              </a:lnSpc>
              <a:buSzPct val="100000"/>
              <a:buFont typeface="+mj-lt"/>
              <a:buAutoNum type="arabicPeriod"/>
            </a:pPr>
            <a:r>
              <a:rPr lang="en-US" sz="1600" dirty="0">
                <a:solidFill>
                  <a:prstClr val="black"/>
                </a:solidFill>
              </a:rPr>
              <a:t>Do doctors owns the tissue after patients give consent?</a:t>
            </a:r>
          </a:p>
          <a:p>
            <a:pPr marL="274320" indent="-274320">
              <a:lnSpc>
                <a:spcPct val="120000"/>
              </a:lnSpc>
              <a:buSzPct val="100000"/>
              <a:buFont typeface="+mj-lt"/>
              <a:buAutoNum type="arabicPeriod"/>
            </a:pPr>
            <a:r>
              <a:rPr lang="en-US" sz="1600" b="1" i="1" dirty="0">
                <a:solidFill>
                  <a:prstClr val="black"/>
                </a:solidFill>
              </a:rPr>
              <a:t>Should patients be able to perform their own research?</a:t>
            </a:r>
            <a:endParaRPr lang="en-US" sz="1600" dirty="0">
              <a:solidFill>
                <a:prstClr val="black"/>
              </a:solidFill>
            </a:endParaRPr>
          </a:p>
          <a:p>
            <a:pPr marL="274320" indent="-274320">
              <a:lnSpc>
                <a:spcPct val="120000"/>
              </a:lnSpc>
              <a:buSzPct val="100000"/>
              <a:buFont typeface="+mj-lt"/>
              <a:buAutoNum type="arabicPeriod"/>
            </a:pPr>
            <a:r>
              <a:rPr lang="en-US" sz="1600" dirty="0">
                <a:solidFill>
                  <a:prstClr val="black"/>
                </a:solidFill>
              </a:rPr>
              <a:t>Do doctors come up with the idea? (A focus)</a:t>
            </a:r>
          </a:p>
          <a:p>
            <a:pPr marL="274320" indent="-274320">
              <a:lnSpc>
                <a:spcPct val="120000"/>
              </a:lnSpc>
              <a:buSzPct val="100000"/>
              <a:buFont typeface="+mj-lt"/>
              <a:buAutoNum type="arabicPeriod"/>
            </a:pPr>
            <a:r>
              <a:rPr lang="en-US" sz="1600" dirty="0">
                <a:solidFill>
                  <a:prstClr val="black"/>
                </a:solidFill>
              </a:rPr>
              <a:t>Do doctors need consent for tissue that doesn't belong to humans?</a:t>
            </a:r>
          </a:p>
          <a:p>
            <a:pPr marL="274320" indent="-274320">
              <a:lnSpc>
                <a:spcPct val="120000"/>
              </a:lnSpc>
              <a:buSzPct val="100000"/>
              <a:buFont typeface="+mj-lt"/>
              <a:buAutoNum type="arabicPeriod"/>
            </a:pPr>
            <a:r>
              <a:rPr lang="en-US" sz="1600" b="1" i="1" dirty="0">
                <a:solidFill>
                  <a:prstClr val="black"/>
                </a:solidFill>
              </a:rPr>
              <a:t>Can patients take back consent once they find out what the doctors are doing with their tissue?</a:t>
            </a:r>
            <a:endParaRPr lang="en-US" sz="1600" b="1" dirty="0">
              <a:solidFill>
                <a:prstClr val="black"/>
              </a:solidFill>
              <a:ea typeface="Rockwell" charset="0"/>
              <a:cs typeface="Rockwell" charset="0"/>
            </a:endParaRPr>
          </a:p>
        </p:txBody>
      </p:sp>
      <p:sp>
        <p:nvSpPr>
          <p:cNvPr id="2" name="TextBox 1"/>
          <p:cNvSpPr txBox="1"/>
          <p:nvPr/>
        </p:nvSpPr>
        <p:spPr>
          <a:xfrm>
            <a:off x="523563" y="1418317"/>
            <a:ext cx="4066393" cy="646331"/>
          </a:xfrm>
          <a:prstGeom prst="rect">
            <a:avLst/>
          </a:prstGeom>
          <a:noFill/>
        </p:spPr>
        <p:txBody>
          <a:bodyPr wrap="square" rtlCol="0">
            <a:spAutoFit/>
          </a:bodyPr>
          <a:lstStyle/>
          <a:p>
            <a:r>
              <a:rPr lang="en-US" u="sng" dirty="0">
                <a:solidFill>
                  <a:prstClr val="black"/>
                </a:solidFill>
              </a:rPr>
              <a:t>A Team Against Debate Resolve:</a:t>
            </a:r>
            <a:endParaRPr lang="en-US" dirty="0">
              <a:solidFill>
                <a:prstClr val="black"/>
              </a:solidFill>
            </a:endParaRPr>
          </a:p>
          <a:p>
            <a:r>
              <a:rPr lang="en-US" dirty="0">
                <a:solidFill>
                  <a:prstClr val="black"/>
                </a:solidFill>
              </a:rPr>
              <a:t> </a:t>
            </a:r>
          </a:p>
        </p:txBody>
      </p:sp>
      <p:sp>
        <p:nvSpPr>
          <p:cNvPr id="9" name="TextBox 8"/>
          <p:cNvSpPr txBox="1"/>
          <p:nvPr/>
        </p:nvSpPr>
        <p:spPr>
          <a:xfrm>
            <a:off x="6732010" y="1418317"/>
            <a:ext cx="4066393" cy="646331"/>
          </a:xfrm>
          <a:prstGeom prst="rect">
            <a:avLst/>
          </a:prstGeom>
          <a:noFill/>
        </p:spPr>
        <p:txBody>
          <a:bodyPr wrap="square" rtlCol="0">
            <a:spAutoFit/>
          </a:bodyPr>
          <a:lstStyle/>
          <a:p>
            <a:r>
              <a:rPr lang="en-US" u="sng" dirty="0">
                <a:solidFill>
                  <a:prstClr val="black"/>
                </a:solidFill>
              </a:rPr>
              <a:t>A Team For Debate Resolve:</a:t>
            </a:r>
            <a:endParaRPr lang="en-US"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8561862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Next Steps</a:t>
            </a:r>
            <a:endParaRPr lang="en-US" sz="4400" dirty="0"/>
          </a:p>
        </p:txBody>
      </p:sp>
      <p:sp>
        <p:nvSpPr>
          <p:cNvPr id="3" name="Content Placeholder 2"/>
          <p:cNvSpPr>
            <a:spLocks noGrp="1"/>
          </p:cNvSpPr>
          <p:nvPr>
            <p:ph idx="1"/>
          </p:nvPr>
        </p:nvSpPr>
        <p:spPr>
          <a:xfrm>
            <a:off x="676275" y="1520825"/>
            <a:ext cx="10515600" cy="4351338"/>
          </a:xfrm>
        </p:spPr>
        <p:txBody>
          <a:bodyPr>
            <a:normAutofit/>
          </a:bodyPr>
          <a:lstStyle/>
          <a:p>
            <a:pPr>
              <a:buClr>
                <a:schemeClr val="tx2"/>
              </a:buClr>
              <a:buFont typeface="Wingdings" panose="05000000000000000000" pitchFamily="2" charset="2"/>
              <a:buChar char="§"/>
            </a:pPr>
            <a:r>
              <a:rPr lang="en-US" sz="2400" dirty="0"/>
              <a:t>In teams, students </a:t>
            </a:r>
            <a:r>
              <a:rPr lang="en-US" sz="2400" dirty="0" smtClean="0"/>
              <a:t>researched </a:t>
            </a:r>
            <a:r>
              <a:rPr lang="en-US" sz="2400" dirty="0"/>
              <a:t>their priority questions</a:t>
            </a:r>
          </a:p>
          <a:p>
            <a:pPr>
              <a:buClr>
                <a:schemeClr val="tx2"/>
              </a:buClr>
              <a:buFont typeface="Wingdings" panose="05000000000000000000" pitchFamily="2" charset="2"/>
              <a:buChar char="§"/>
            </a:pPr>
            <a:r>
              <a:rPr lang="en-US" sz="2400" dirty="0"/>
              <a:t>Students </a:t>
            </a:r>
            <a:r>
              <a:rPr lang="en-US" sz="2400" dirty="0" smtClean="0"/>
              <a:t>prepared </a:t>
            </a:r>
            <a:r>
              <a:rPr lang="en-US" sz="2400" dirty="0"/>
              <a:t>their debate arguments and rebuttals, using research</a:t>
            </a:r>
          </a:p>
          <a:p>
            <a:pPr>
              <a:buClr>
                <a:schemeClr val="tx2"/>
              </a:buClr>
              <a:buFont typeface="Wingdings" panose="05000000000000000000" pitchFamily="2" charset="2"/>
              <a:buChar char="§"/>
            </a:pPr>
            <a:r>
              <a:rPr lang="en-US" sz="2400" dirty="0"/>
              <a:t>Students </a:t>
            </a:r>
            <a:r>
              <a:rPr lang="en-US" sz="2400" dirty="0" smtClean="0"/>
              <a:t>practiced </a:t>
            </a:r>
            <a:r>
              <a:rPr lang="en-US" sz="2400" dirty="0"/>
              <a:t>public speaking and rhetorical skills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6909" y="3294423"/>
            <a:ext cx="4020463" cy="3015347"/>
          </a:xfrm>
          <a:prstGeom prst="rect">
            <a:avLst/>
          </a:prstGeom>
        </p:spPr>
      </p:pic>
    </p:spTree>
    <p:extLst>
      <p:ext uri="{BB962C8B-B14F-4D97-AF65-F5344CB8AC3E}">
        <p14:creationId xmlns:p14="http://schemas.microsoft.com/office/powerpoint/2010/main" val="14430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Next Steps: the Debate</a:t>
            </a:r>
            <a:endParaRPr lang="en-US" sz="4400"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86525" y="3221035"/>
            <a:ext cx="4286250" cy="3219450"/>
          </a:xfrm>
          <a:prstGeom prst="rect">
            <a:avLst/>
          </a:prstGeom>
        </p:spPr>
      </p:pic>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80466" y="2073426"/>
            <a:ext cx="5022168" cy="3711950"/>
          </a:xfrm>
          <a:prstGeom prst="rect">
            <a:avLst/>
          </a:prstGeom>
        </p:spPr>
      </p:pic>
      <p:sp>
        <p:nvSpPr>
          <p:cNvPr id="6" name="TextBox 5"/>
          <p:cNvSpPr txBox="1"/>
          <p:nvPr/>
        </p:nvSpPr>
        <p:spPr>
          <a:xfrm>
            <a:off x="5585336" y="1491593"/>
            <a:ext cx="6088627" cy="1323439"/>
          </a:xfrm>
          <a:prstGeom prst="rect">
            <a:avLst/>
          </a:prstGeom>
          <a:noFill/>
        </p:spPr>
        <p:txBody>
          <a:bodyPr wrap="square" rtlCol="0">
            <a:spAutoFit/>
          </a:bodyPr>
          <a:lstStyle/>
          <a:p>
            <a:pPr marL="342900" indent="-342900">
              <a:buClr>
                <a:schemeClr val="tx2"/>
              </a:buClr>
              <a:buFont typeface="Wingdings" panose="05000000000000000000" pitchFamily="2" charset="2"/>
              <a:buChar char="§"/>
            </a:pPr>
            <a:r>
              <a:rPr lang="en-US" sz="2000" dirty="0"/>
              <a:t>The 3 Judges: administrators, teachers and a former student</a:t>
            </a:r>
          </a:p>
          <a:p>
            <a:pPr marL="342900" indent="-342900">
              <a:buClr>
                <a:schemeClr val="tx2"/>
              </a:buClr>
              <a:buFont typeface="Wingdings" panose="05000000000000000000" pitchFamily="2" charset="2"/>
              <a:buChar char="§"/>
            </a:pPr>
            <a:r>
              <a:rPr lang="en-US" sz="2000" dirty="0"/>
              <a:t>The Audience: students, parents, teachers, school &amp; district leaders</a:t>
            </a:r>
          </a:p>
        </p:txBody>
      </p:sp>
      <p:sp>
        <p:nvSpPr>
          <p:cNvPr id="7" name="TextBox 6">
            <a:hlinkClick r:id="rId4" action="ppaction://hlinksldjump"/>
          </p:cNvPr>
          <p:cNvSpPr txBox="1"/>
          <p:nvPr/>
        </p:nvSpPr>
        <p:spPr>
          <a:xfrm>
            <a:off x="9253487" y="26506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365438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0469"/>
            <a:ext cx="10515600" cy="1325563"/>
          </a:xfrm>
        </p:spPr>
        <p:txBody>
          <a:bodyPr>
            <a:normAutofit/>
          </a:bodyPr>
          <a:lstStyle/>
          <a:p>
            <a:pPr algn="ctr"/>
            <a:r>
              <a:rPr lang="en-US" sz="4400" dirty="0"/>
              <a:t>Classroom Example:</a:t>
            </a:r>
            <a:br>
              <a:rPr lang="en-US" sz="4400" dirty="0"/>
            </a:br>
            <a:r>
              <a:rPr lang="en-US" sz="4400" dirty="0"/>
              <a:t>9</a:t>
            </a:r>
            <a:r>
              <a:rPr lang="en-US" sz="4400" baseline="30000" dirty="0"/>
              <a:t>th</a:t>
            </a:r>
            <a:r>
              <a:rPr lang="en-US" sz="4400" dirty="0"/>
              <a:t> Grade</a:t>
            </a:r>
          </a:p>
        </p:txBody>
      </p:sp>
      <p:sp>
        <p:nvSpPr>
          <p:cNvPr id="3" name="Content Placeholder 2"/>
          <p:cNvSpPr>
            <a:spLocks noGrp="1"/>
          </p:cNvSpPr>
          <p:nvPr>
            <p:ph idx="1"/>
          </p:nvPr>
        </p:nvSpPr>
        <p:spPr>
          <a:xfrm>
            <a:off x="838200" y="2531020"/>
            <a:ext cx="10515600" cy="2604861"/>
          </a:xfrm>
        </p:spPr>
        <p:txBody>
          <a:bodyPr>
            <a:noAutofit/>
          </a:bodyPr>
          <a:lstStyle/>
          <a:p>
            <a:pPr marL="0" indent="0">
              <a:buNone/>
            </a:pPr>
            <a:r>
              <a:rPr lang="en-US" sz="2800" u="sng" dirty="0">
                <a:latin typeface="Rockwell" charset="0"/>
              </a:rPr>
              <a:t>Teacher</a:t>
            </a:r>
            <a:r>
              <a:rPr lang="en-US" sz="2800" dirty="0">
                <a:latin typeface="Rockwell" charset="0"/>
              </a:rPr>
              <a:t>: Sara Stephenson, Woodstock, Ontario</a:t>
            </a:r>
            <a:endParaRPr lang="en-US" sz="2800" u="sng" dirty="0">
              <a:latin typeface="Rockwell" charset="0"/>
            </a:endParaRPr>
          </a:p>
          <a:p>
            <a:pPr marL="0" indent="0">
              <a:buNone/>
            </a:pPr>
            <a:r>
              <a:rPr lang="en-US" sz="2800" u="sng" dirty="0">
                <a:latin typeface="Rockwell" charset="0"/>
              </a:rPr>
              <a:t>Topic</a:t>
            </a:r>
            <a:r>
              <a:rPr lang="en-US" sz="2800" dirty="0">
                <a:latin typeface="Rockwell" charset="0"/>
              </a:rPr>
              <a:t>: Semester-long </a:t>
            </a:r>
            <a:r>
              <a:rPr lang="en-US" sz="2800" dirty="0" smtClean="0">
                <a:latin typeface="Rockwell" charset="0"/>
              </a:rPr>
              <a:t>student-led inquiry project </a:t>
            </a:r>
          </a:p>
          <a:p>
            <a:pPr marL="0" indent="0">
              <a:buNone/>
            </a:pPr>
            <a:r>
              <a:rPr lang="en-US" sz="2800" u="sng" dirty="0" smtClean="0">
                <a:latin typeface="Rockwell" charset="0"/>
              </a:rPr>
              <a:t>Purpose</a:t>
            </a:r>
            <a:r>
              <a:rPr lang="en-US" sz="2800" dirty="0">
                <a:latin typeface="Rockwell" charset="0"/>
              </a:rPr>
              <a:t>: To launch </a:t>
            </a:r>
            <a:r>
              <a:rPr lang="en-US" sz="2800" dirty="0" smtClean="0">
                <a:latin typeface="Rockwell" charset="0"/>
              </a:rPr>
              <a:t>the initial </a:t>
            </a:r>
            <a:r>
              <a:rPr lang="en-US" sz="2800" dirty="0">
                <a:latin typeface="Rockwell" charset="0"/>
              </a:rPr>
              <a:t>background research </a:t>
            </a:r>
            <a:r>
              <a:rPr lang="en-US" sz="2800" dirty="0" smtClean="0">
                <a:latin typeface="Rockwell" charset="0"/>
              </a:rPr>
              <a:t>on Mars</a:t>
            </a:r>
            <a:r>
              <a:rPr lang="en-US" sz="2800" dirty="0">
                <a:latin typeface="Rockwell" charset="0"/>
              </a:rPr>
              <a:t> </a:t>
            </a:r>
            <a:r>
              <a:rPr lang="en-US" sz="2800" dirty="0" smtClean="0">
                <a:latin typeface="Rockwell" charset="0"/>
              </a:rPr>
              <a:t>and its conditions for living</a:t>
            </a:r>
          </a:p>
          <a:p>
            <a:pPr marL="0" indent="0">
              <a:buNone/>
            </a:pPr>
            <a:endParaRPr lang="en-US" dirty="0" smtClean="0"/>
          </a:p>
          <a:p>
            <a:pPr marL="0" indent="0">
              <a:buNone/>
            </a:pPr>
            <a:endParaRPr lang="en-US" sz="2800" dirty="0">
              <a:latin typeface="Rockwell" charset="0"/>
            </a:endParaRPr>
          </a:p>
        </p:txBody>
      </p:sp>
    </p:spTree>
    <p:extLst>
      <p:ext uri="{BB962C8B-B14F-4D97-AF65-F5344CB8AC3E}">
        <p14:creationId xmlns:p14="http://schemas.microsoft.com/office/powerpoint/2010/main" val="37961651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Focus</a:t>
            </a:r>
          </a:p>
        </p:txBody>
      </p:sp>
      <p:pic>
        <p:nvPicPr>
          <p:cNvPr id="1026" name="Picture 2" descr="Image result for 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442" y="2057401"/>
            <a:ext cx="5479475" cy="2356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51442" y="4413576"/>
            <a:ext cx="5551714" cy="1077218"/>
          </a:xfrm>
          <a:prstGeom prst="rect">
            <a:avLst/>
          </a:prstGeom>
          <a:noFill/>
        </p:spPr>
        <p:txBody>
          <a:bodyPr wrap="square" rtlCol="0">
            <a:spAutoFit/>
          </a:bodyPr>
          <a:lstStyle/>
          <a:p>
            <a:pPr algn="ctr"/>
            <a:r>
              <a:rPr lang="en-US" sz="3200" dirty="0"/>
              <a:t>Your </a:t>
            </a:r>
            <a:r>
              <a:rPr lang="en-US" sz="3200" dirty="0" smtClean="0"/>
              <a:t>task is to set up a self sustaining colony here</a:t>
            </a:r>
            <a:endParaRPr lang="en-US" sz="3200" dirty="0"/>
          </a:p>
        </p:txBody>
      </p:sp>
    </p:spTree>
    <p:extLst>
      <p:ext uri="{BB962C8B-B14F-4D97-AF65-F5344CB8AC3E}">
        <p14:creationId xmlns:p14="http://schemas.microsoft.com/office/powerpoint/2010/main" val="18891316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174034"/>
            <a:ext cx="10515600" cy="1325563"/>
          </a:xfrm>
        </p:spPr>
        <p:txBody>
          <a:bodyPr>
            <a:normAutofit/>
          </a:bodyPr>
          <a:lstStyle/>
          <a:p>
            <a:r>
              <a:rPr lang="en-US" sz="4400" dirty="0">
                <a:latin typeface="Rockwell" charset="0"/>
                <a:ea typeface="Rockwell" charset="0"/>
                <a:cs typeface="Rockwell" charset="0"/>
              </a:rPr>
              <a:t>Next Steps with </a:t>
            </a:r>
            <a:r>
              <a:rPr lang="en-US" sz="4400" dirty="0" smtClean="0">
                <a:latin typeface="Rockwell" charset="0"/>
                <a:ea typeface="Rockwell" charset="0"/>
                <a:cs typeface="Rockwell" charset="0"/>
              </a:rPr>
              <a:t>Students’ Questions</a:t>
            </a:r>
            <a:endParaRPr lang="en-US" sz="4400" dirty="0">
              <a:latin typeface="Rockwell" charset="0"/>
              <a:ea typeface="Rockwell" charset="0"/>
              <a:cs typeface="Rockwell" charset="0"/>
            </a:endParaRPr>
          </a:p>
        </p:txBody>
      </p:sp>
      <p:sp>
        <p:nvSpPr>
          <p:cNvPr id="3" name="Content Placeholder 2"/>
          <p:cNvSpPr>
            <a:spLocks noGrp="1"/>
          </p:cNvSpPr>
          <p:nvPr>
            <p:ph idx="1"/>
          </p:nvPr>
        </p:nvSpPr>
        <p:spPr>
          <a:xfrm>
            <a:off x="726440" y="1368425"/>
            <a:ext cx="10515600" cy="1181735"/>
          </a:xfrm>
        </p:spPr>
        <p:txBody>
          <a:bodyPr>
            <a:normAutofit/>
          </a:bodyPr>
          <a:lstStyle/>
          <a:p>
            <a:pPr>
              <a:buClr>
                <a:schemeClr val="tx2"/>
              </a:buClr>
              <a:buFont typeface="Wingdings" panose="05000000000000000000" pitchFamily="2" charset="2"/>
              <a:buChar char="§"/>
            </a:pPr>
            <a:r>
              <a:rPr lang="en-US" sz="2400" dirty="0"/>
              <a:t>Using the questions they developed, students researched what the environment of Mars is </a:t>
            </a:r>
            <a:r>
              <a:rPr lang="en-US" sz="2400" dirty="0" smtClean="0"/>
              <a:t>like, added answers to </a:t>
            </a:r>
            <a:r>
              <a:rPr lang="en-US" sz="2400" dirty="0" err="1" smtClean="0"/>
              <a:t>Padlet</a:t>
            </a:r>
            <a:r>
              <a:rPr lang="en-US" sz="2400" dirty="0" smtClean="0"/>
              <a:t>, and consolidated </a:t>
            </a:r>
            <a:r>
              <a:rPr lang="en-US" sz="2400" dirty="0"/>
              <a:t>their research in a collaborative google slide </a:t>
            </a:r>
            <a:r>
              <a:rPr lang="en-US" sz="2400" dirty="0" smtClean="0"/>
              <a:t>deck</a:t>
            </a:r>
          </a:p>
          <a:p>
            <a:pPr marL="0" indent="0">
              <a:buClr>
                <a:schemeClr val="tx2"/>
              </a:buClr>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480" y="2550160"/>
            <a:ext cx="7224398" cy="3935792"/>
          </a:xfrm>
          <a:prstGeom prst="rect">
            <a:avLst/>
          </a:prstGeom>
        </p:spPr>
      </p:pic>
    </p:spTree>
    <p:extLst>
      <p:ext uri="{BB962C8B-B14F-4D97-AF65-F5344CB8AC3E}">
        <p14:creationId xmlns:p14="http://schemas.microsoft.com/office/powerpoint/2010/main" val="21371013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174034"/>
            <a:ext cx="10515600" cy="1325563"/>
          </a:xfrm>
        </p:spPr>
        <p:txBody>
          <a:bodyPr>
            <a:normAutofit/>
          </a:bodyPr>
          <a:lstStyle/>
          <a:p>
            <a:r>
              <a:rPr lang="en-US" sz="4400" dirty="0">
                <a:latin typeface="Rockwell" charset="0"/>
                <a:ea typeface="Rockwell" charset="0"/>
                <a:cs typeface="Rockwell" charset="0"/>
              </a:rPr>
              <a:t>Next Steps with </a:t>
            </a:r>
            <a:r>
              <a:rPr lang="en-US" sz="4400" dirty="0" smtClean="0">
                <a:latin typeface="Rockwell" charset="0"/>
                <a:ea typeface="Rockwell" charset="0"/>
                <a:cs typeface="Rockwell" charset="0"/>
              </a:rPr>
              <a:t>Students’ Questions</a:t>
            </a:r>
            <a:endParaRPr lang="en-US" sz="4400" dirty="0">
              <a:latin typeface="Rockwell" charset="0"/>
              <a:ea typeface="Rockwell" charset="0"/>
              <a:cs typeface="Rockwell" charset="0"/>
            </a:endParaRPr>
          </a:p>
        </p:txBody>
      </p:sp>
      <p:sp>
        <p:nvSpPr>
          <p:cNvPr id="3" name="Content Placeholder 2"/>
          <p:cNvSpPr>
            <a:spLocks noGrp="1"/>
          </p:cNvSpPr>
          <p:nvPr>
            <p:ph idx="1"/>
          </p:nvPr>
        </p:nvSpPr>
        <p:spPr>
          <a:xfrm>
            <a:off x="586740" y="1333776"/>
            <a:ext cx="10795000" cy="3027681"/>
          </a:xfrm>
        </p:spPr>
        <p:txBody>
          <a:bodyPr>
            <a:normAutofit/>
          </a:bodyPr>
          <a:lstStyle/>
          <a:p>
            <a:pPr marL="0" indent="0">
              <a:buClr>
                <a:schemeClr val="tx2"/>
              </a:buClr>
              <a:buNone/>
            </a:pPr>
            <a:endParaRPr lang="en-US" sz="2400" dirty="0"/>
          </a:p>
          <a:p>
            <a:pPr>
              <a:buClr>
                <a:schemeClr val="tx2"/>
              </a:buClr>
              <a:buFont typeface="Wingdings" panose="05000000000000000000" pitchFamily="2" charset="2"/>
              <a:buChar char="§"/>
            </a:pPr>
            <a:r>
              <a:rPr lang="en-US" sz="2800" dirty="0"/>
              <a:t>S</a:t>
            </a:r>
            <a:r>
              <a:rPr lang="en-US" sz="2800" dirty="0" smtClean="0"/>
              <a:t>tudents </a:t>
            </a:r>
            <a:r>
              <a:rPr lang="en-US" sz="2800" dirty="0"/>
              <a:t>brainstormed </a:t>
            </a:r>
            <a:r>
              <a:rPr lang="en-US" sz="2800" dirty="0" smtClean="0"/>
              <a:t>and </a:t>
            </a:r>
            <a:r>
              <a:rPr lang="en-US" sz="2800" dirty="0"/>
              <a:t>created a list of what they would need to live on Mars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452" y="2563136"/>
            <a:ext cx="4522148" cy="3278862"/>
          </a:xfrm>
          <a:prstGeom prst="rect">
            <a:avLst/>
          </a:prstGeom>
        </p:spPr>
      </p:pic>
      <p:sp>
        <p:nvSpPr>
          <p:cNvPr id="5" name="Content Placeholder 2"/>
          <p:cNvSpPr txBox="1">
            <a:spLocks/>
          </p:cNvSpPr>
          <p:nvPr/>
        </p:nvSpPr>
        <p:spPr>
          <a:xfrm>
            <a:off x="586740" y="2025652"/>
            <a:ext cx="6364292" cy="381634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Clr>
                <a:schemeClr val="tx2"/>
              </a:buClr>
              <a:buFont typeface="Arial"/>
              <a:buNone/>
            </a:pPr>
            <a:endParaRPr lang="en-US" sz="2800" dirty="0" smtClean="0"/>
          </a:p>
          <a:p>
            <a:pPr>
              <a:buClr>
                <a:schemeClr val="tx2"/>
              </a:buClr>
              <a:buFont typeface="Wingdings" panose="05000000000000000000" pitchFamily="2" charset="2"/>
              <a:buChar char="§"/>
            </a:pPr>
            <a:r>
              <a:rPr lang="en-US" sz="2800" dirty="0" smtClean="0"/>
              <a:t>They created videos defending which of the items they would need to work on first </a:t>
            </a:r>
          </a:p>
          <a:p>
            <a:pPr>
              <a:buClr>
                <a:schemeClr val="tx2"/>
              </a:buClr>
              <a:buFont typeface="Wingdings" panose="05000000000000000000" pitchFamily="2" charset="2"/>
              <a:buChar char="§"/>
            </a:pPr>
            <a:r>
              <a:rPr lang="en-US" sz="2800" dirty="0" smtClean="0"/>
              <a:t>They had a vote on the videos and ended up with </a:t>
            </a:r>
            <a:r>
              <a:rPr lang="en-US" sz="2800" b="1" u="sng" dirty="0" smtClean="0"/>
              <a:t>oxygen</a:t>
            </a:r>
          </a:p>
          <a:p>
            <a:pPr>
              <a:buClr>
                <a:schemeClr val="tx2"/>
              </a:buClr>
              <a:buFont typeface="Wingdings" panose="05000000000000000000" pitchFamily="2" charset="2"/>
              <a:buChar char="§"/>
            </a:pPr>
            <a:r>
              <a:rPr lang="en-US" sz="2800" dirty="0" smtClean="0"/>
              <a:t>Then, they conducted a second QFT.</a:t>
            </a:r>
            <a:endParaRPr lang="en-US" sz="2800" dirty="0"/>
          </a:p>
        </p:txBody>
      </p:sp>
    </p:spTree>
    <p:extLst>
      <p:ext uri="{BB962C8B-B14F-4D97-AF65-F5344CB8AC3E}">
        <p14:creationId xmlns:p14="http://schemas.microsoft.com/office/powerpoint/2010/main" val="3026793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Priority Class Question</a:t>
            </a:r>
            <a:endParaRPr lang="en-US" sz="4400" dirty="0">
              <a:solidFill>
                <a:schemeClr val="accent1"/>
              </a:solidFill>
              <a:latin typeface="Rockwell" panose="02060603020205020403" pitchFamily="18" charset="0"/>
              <a:ea typeface="Rokkitt"/>
              <a:cs typeface="Rokkitt"/>
              <a:sym typeface="Rokkitt"/>
            </a:endParaRPr>
          </a:p>
        </p:txBody>
      </p:sp>
      <p:sp>
        <p:nvSpPr>
          <p:cNvPr id="3" name="TextBox 2"/>
          <p:cNvSpPr txBox="1"/>
          <p:nvPr/>
        </p:nvSpPr>
        <p:spPr>
          <a:xfrm>
            <a:off x="498566" y="1469125"/>
            <a:ext cx="11693434" cy="1446550"/>
          </a:xfrm>
          <a:prstGeom prst="rect">
            <a:avLst/>
          </a:prstGeom>
          <a:noFill/>
        </p:spPr>
        <p:txBody>
          <a:bodyPr wrap="square" rtlCol="0">
            <a:spAutoFit/>
          </a:bodyPr>
          <a:lstStyle/>
          <a:p>
            <a:r>
              <a:rPr lang="en-US" sz="2400" dirty="0" smtClean="0"/>
              <a:t>Students chose one of their questions to investigate further:</a:t>
            </a:r>
          </a:p>
          <a:p>
            <a:endParaRPr lang="en-US" sz="3200" dirty="0"/>
          </a:p>
          <a:p>
            <a:pPr marL="457200" indent="-457200">
              <a:buClr>
                <a:schemeClr val="tx2"/>
              </a:buClr>
              <a:buFont typeface="Wingdings" panose="05000000000000000000" pitchFamily="2" charset="2"/>
              <a:buChar char="§"/>
            </a:pPr>
            <a:r>
              <a:rPr lang="en-US" sz="3200" dirty="0" smtClean="0"/>
              <a:t>What happens if a gingerbread cookie is put into water? </a:t>
            </a:r>
            <a:endParaRPr lang="en-US" sz="3200" dirty="0"/>
          </a:p>
        </p:txBody>
      </p:sp>
    </p:spTree>
    <p:extLst>
      <p:ext uri="{BB962C8B-B14F-4D97-AF65-F5344CB8AC3E}">
        <p14:creationId xmlns:p14="http://schemas.microsoft.com/office/powerpoint/2010/main" val="2291808724"/>
      </p:ext>
    </p:extLst>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Focus</a:t>
            </a:r>
          </a:p>
        </p:txBody>
      </p:sp>
      <p:sp>
        <p:nvSpPr>
          <p:cNvPr id="4" name="TextBox 3"/>
          <p:cNvSpPr txBox="1"/>
          <p:nvPr/>
        </p:nvSpPr>
        <p:spPr>
          <a:xfrm>
            <a:off x="1602205" y="2987830"/>
            <a:ext cx="8987590" cy="707886"/>
          </a:xfrm>
          <a:prstGeom prst="rect">
            <a:avLst/>
          </a:prstGeom>
          <a:noFill/>
        </p:spPr>
        <p:txBody>
          <a:bodyPr wrap="square" rtlCol="0">
            <a:spAutoFit/>
          </a:bodyPr>
          <a:lstStyle/>
          <a:p>
            <a:pPr algn="ctr"/>
            <a:r>
              <a:rPr lang="en-US" sz="4000" dirty="0"/>
              <a:t>Mars consists of 0.146% oxygen gas.</a:t>
            </a:r>
          </a:p>
        </p:txBody>
      </p:sp>
    </p:spTree>
    <p:extLst>
      <p:ext uri="{BB962C8B-B14F-4D97-AF65-F5344CB8AC3E}">
        <p14:creationId xmlns:p14="http://schemas.microsoft.com/office/powerpoint/2010/main" val="9510828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Questions</a:t>
            </a:r>
            <a:endParaRPr lang="en-US" sz="4400" dirty="0"/>
          </a:p>
        </p:txBody>
      </p:sp>
      <p:sp>
        <p:nvSpPr>
          <p:cNvPr id="4" name="TextBox 3"/>
          <p:cNvSpPr txBox="1"/>
          <p:nvPr/>
        </p:nvSpPr>
        <p:spPr>
          <a:xfrm>
            <a:off x="445718" y="1760032"/>
            <a:ext cx="5650282" cy="3477875"/>
          </a:xfrm>
          <a:prstGeom prst="rect">
            <a:avLst/>
          </a:prstGeom>
          <a:noFill/>
        </p:spPr>
        <p:txBody>
          <a:bodyPr wrap="square" rtlCol="0">
            <a:spAutoFit/>
          </a:bodyPr>
          <a:lstStyle/>
          <a:p>
            <a:pPr marL="342900" indent="-342900">
              <a:buFont typeface="+mj-lt"/>
              <a:buAutoNum type="arabicPeriod"/>
            </a:pPr>
            <a:r>
              <a:rPr lang="en-US" sz="2000" dirty="0" smtClean="0"/>
              <a:t>How much carbon dioxide can a human take?</a:t>
            </a:r>
          </a:p>
          <a:p>
            <a:pPr marL="342900" indent="-342900">
              <a:buFont typeface="+mj-lt"/>
              <a:buAutoNum type="arabicPeriod"/>
            </a:pPr>
            <a:r>
              <a:rPr lang="en-US" sz="2000" dirty="0" smtClean="0"/>
              <a:t>How much oxygen do you need to live? </a:t>
            </a:r>
          </a:p>
          <a:p>
            <a:pPr marL="342900" indent="-342900">
              <a:buFont typeface="+mj-lt"/>
              <a:buAutoNum type="arabicPeriod"/>
            </a:pPr>
            <a:r>
              <a:rPr lang="en-US" sz="2000" dirty="0" smtClean="0"/>
              <a:t>How long will it take to change the Mars atmosphere?</a:t>
            </a:r>
          </a:p>
          <a:p>
            <a:pPr marL="342900" indent="-342900">
              <a:buFont typeface="+mj-lt"/>
              <a:buAutoNum type="arabicPeriod"/>
            </a:pPr>
            <a:r>
              <a:rPr lang="en-US" sz="2000" dirty="0" smtClean="0"/>
              <a:t>How do we have oxygen on earth?</a:t>
            </a:r>
          </a:p>
          <a:p>
            <a:pPr marL="342900" indent="-342900">
              <a:buFont typeface="+mj-lt"/>
              <a:buAutoNum type="arabicPeriod"/>
            </a:pPr>
            <a:r>
              <a:rPr lang="en-US" sz="2000" dirty="0" smtClean="0"/>
              <a:t>Will you die if there’s too much oxygen?</a:t>
            </a:r>
          </a:p>
          <a:p>
            <a:pPr marL="342900" indent="-342900">
              <a:buFont typeface="+mj-lt"/>
              <a:buAutoNum type="arabicPeriod"/>
            </a:pPr>
            <a:r>
              <a:rPr lang="en-US" sz="2000" dirty="0" smtClean="0"/>
              <a:t>How can we change carbon dioxide into oxygen?</a:t>
            </a:r>
          </a:p>
          <a:p>
            <a:pPr marL="342900" indent="-342900">
              <a:buFont typeface="+mj-lt"/>
              <a:buAutoNum type="arabicPeriod"/>
            </a:pPr>
            <a:r>
              <a:rPr lang="en-US" sz="2000" dirty="0" smtClean="0"/>
              <a:t>Where is the oxygen source on Mars?</a:t>
            </a:r>
          </a:p>
          <a:p>
            <a:pPr marL="342900" indent="-342900">
              <a:buFont typeface="+mj-lt"/>
              <a:buAutoNum type="arabicPeriod"/>
            </a:pPr>
            <a:r>
              <a:rPr lang="en-US" sz="2000" b="1" dirty="0" smtClean="0"/>
              <a:t>Can we create oxygen on Mars?</a:t>
            </a:r>
          </a:p>
        </p:txBody>
      </p:sp>
      <p:sp>
        <p:nvSpPr>
          <p:cNvPr id="5" name="TextBox 4"/>
          <p:cNvSpPr txBox="1"/>
          <p:nvPr/>
        </p:nvSpPr>
        <p:spPr>
          <a:xfrm>
            <a:off x="5602266" y="1760032"/>
            <a:ext cx="6589734" cy="3477875"/>
          </a:xfrm>
          <a:prstGeom prst="rect">
            <a:avLst/>
          </a:prstGeom>
          <a:noFill/>
        </p:spPr>
        <p:txBody>
          <a:bodyPr wrap="square" rtlCol="0">
            <a:spAutoFit/>
          </a:bodyPr>
          <a:lstStyle/>
          <a:p>
            <a:pPr marL="457200" indent="-457200">
              <a:buFont typeface="+mj-lt"/>
              <a:buAutoNum type="arabicPeriod" startAt="9"/>
            </a:pPr>
            <a:r>
              <a:rPr lang="en-US" sz="2000" b="1" dirty="0"/>
              <a:t>How can we make oxygen? Nuclear fusion?</a:t>
            </a:r>
          </a:p>
          <a:p>
            <a:pPr marL="457200" indent="-457200">
              <a:buFont typeface="+mj-lt"/>
              <a:buAutoNum type="arabicPeriod" startAt="9"/>
            </a:pPr>
            <a:r>
              <a:rPr lang="en-US" sz="2000" dirty="0"/>
              <a:t>Can oxygen </a:t>
            </a:r>
            <a:r>
              <a:rPr lang="en-US" sz="2000" dirty="0" smtClean="0"/>
              <a:t>freeze?</a:t>
            </a:r>
          </a:p>
          <a:p>
            <a:pPr marL="457200" indent="-457200">
              <a:buFont typeface="+mj-lt"/>
              <a:buAutoNum type="arabicPeriod" startAt="9"/>
            </a:pPr>
            <a:r>
              <a:rPr lang="en-US" sz="2000" dirty="0" smtClean="0"/>
              <a:t>How </a:t>
            </a:r>
            <a:r>
              <a:rPr lang="en-US" sz="2000" dirty="0"/>
              <a:t>can we collect oxygen</a:t>
            </a:r>
            <a:r>
              <a:rPr lang="en-US" sz="2000" dirty="0" smtClean="0"/>
              <a:t>?</a:t>
            </a:r>
          </a:p>
          <a:p>
            <a:pPr marL="457200" indent="-457200">
              <a:buFont typeface="+mj-lt"/>
              <a:buAutoNum type="arabicPeriod" startAt="9"/>
            </a:pPr>
            <a:r>
              <a:rPr lang="en-US" sz="2000" dirty="0" smtClean="0"/>
              <a:t>Will oxygen affect minerals/chemicals on the planet? </a:t>
            </a:r>
          </a:p>
          <a:p>
            <a:pPr marL="457200" indent="-457200">
              <a:buFont typeface="+mj-lt"/>
              <a:buAutoNum type="arabicPeriod" startAt="9"/>
            </a:pPr>
            <a:r>
              <a:rPr lang="en-US" sz="2000" dirty="0" smtClean="0"/>
              <a:t>Can </a:t>
            </a:r>
            <a:r>
              <a:rPr lang="en-US" sz="2000" dirty="0"/>
              <a:t>other organisms survive with low oxygen levels?</a:t>
            </a:r>
          </a:p>
          <a:p>
            <a:pPr marL="457200" indent="-457200">
              <a:buFont typeface="+mj-lt"/>
              <a:buAutoNum type="arabicPeriod" startAt="9"/>
            </a:pPr>
            <a:r>
              <a:rPr lang="en-US" sz="2000" dirty="0" smtClean="0"/>
              <a:t>How can we tell when there is oxygen?</a:t>
            </a:r>
          </a:p>
          <a:p>
            <a:pPr marL="457200" indent="-457200">
              <a:buFont typeface="+mj-lt"/>
              <a:buAutoNum type="arabicPeriod" startAt="9"/>
            </a:pPr>
            <a:r>
              <a:rPr lang="en-US" sz="2000" dirty="0" smtClean="0"/>
              <a:t>Can we reuse and sustain the oxygen we have already?</a:t>
            </a:r>
          </a:p>
          <a:p>
            <a:pPr marL="457200" indent="-457200">
              <a:buFont typeface="+mj-lt"/>
              <a:buAutoNum type="arabicPeriod" startAt="9"/>
            </a:pPr>
            <a:r>
              <a:rPr lang="en-US" sz="2000" dirty="0" smtClean="0"/>
              <a:t>Can we adapt to a different gas besides oxygen?</a:t>
            </a:r>
          </a:p>
        </p:txBody>
      </p:sp>
    </p:spTree>
    <p:extLst>
      <p:ext uri="{BB962C8B-B14F-4D97-AF65-F5344CB8AC3E}">
        <p14:creationId xmlns:p14="http://schemas.microsoft.com/office/powerpoint/2010/main" val="36307324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939" y="142858"/>
            <a:ext cx="10515600" cy="1325563"/>
          </a:xfrm>
        </p:spPr>
        <p:txBody>
          <a:bodyPr>
            <a:normAutofit/>
          </a:bodyPr>
          <a:lstStyle/>
          <a:p>
            <a:r>
              <a:rPr lang="en-US" sz="4400" dirty="0">
                <a:latin typeface="Rockwell" charset="0"/>
                <a:ea typeface="Rockwell" charset="0"/>
                <a:cs typeface="Rockwell" charset="0"/>
              </a:rPr>
              <a:t>Next Steps with </a:t>
            </a:r>
            <a:r>
              <a:rPr lang="en-US" sz="4400" dirty="0" smtClean="0">
                <a:latin typeface="Rockwell" charset="0"/>
                <a:ea typeface="Rockwell" charset="0"/>
                <a:cs typeface="Rockwell" charset="0"/>
              </a:rPr>
              <a:t>Students’ Questions</a:t>
            </a:r>
            <a:endParaRPr lang="en-US" sz="4400" dirty="0">
              <a:latin typeface="Rockwell" charset="0"/>
              <a:ea typeface="Rockwell" charset="0"/>
              <a:cs typeface="Rockwell" charset="0"/>
            </a:endParaRPr>
          </a:p>
        </p:txBody>
      </p:sp>
      <p:sp>
        <p:nvSpPr>
          <p:cNvPr id="3" name="Content Placeholder 2"/>
          <p:cNvSpPr>
            <a:spLocks noGrp="1"/>
          </p:cNvSpPr>
          <p:nvPr>
            <p:ph idx="1"/>
          </p:nvPr>
        </p:nvSpPr>
        <p:spPr>
          <a:xfrm>
            <a:off x="837483" y="1703919"/>
            <a:ext cx="9952436" cy="4381234"/>
          </a:xfrm>
        </p:spPr>
        <p:txBody>
          <a:bodyPr>
            <a:normAutofit/>
          </a:bodyPr>
          <a:lstStyle/>
          <a:p>
            <a:pPr>
              <a:buClr>
                <a:schemeClr val="tx2"/>
              </a:buClr>
              <a:buFont typeface="Wingdings" panose="05000000000000000000" pitchFamily="2" charset="2"/>
              <a:buChar char="§"/>
            </a:pPr>
            <a:r>
              <a:rPr lang="en-US" sz="2800" dirty="0"/>
              <a:t>Students researched </a:t>
            </a:r>
            <a:r>
              <a:rPr lang="en-US" sz="2800" dirty="0" smtClean="0"/>
              <a:t>their priority questions.</a:t>
            </a:r>
            <a:endParaRPr lang="en-US" sz="2800" dirty="0"/>
          </a:p>
          <a:p>
            <a:pPr>
              <a:buClr>
                <a:schemeClr val="tx2"/>
              </a:buClr>
              <a:buFont typeface="Wingdings" panose="05000000000000000000" pitchFamily="2" charset="2"/>
              <a:buChar char="§"/>
            </a:pPr>
            <a:r>
              <a:rPr lang="en-US" sz="2800" dirty="0" smtClean="0"/>
              <a:t>They found </a:t>
            </a:r>
            <a:r>
              <a:rPr lang="en-US" sz="2800" dirty="0"/>
              <a:t>out there are two ways to create </a:t>
            </a:r>
            <a:r>
              <a:rPr lang="en-US" sz="2800" dirty="0" smtClean="0"/>
              <a:t>oxygen: photosynthesis</a:t>
            </a:r>
            <a:r>
              <a:rPr lang="en-US" sz="2800" dirty="0"/>
              <a:t>, or through the breakdown of </a:t>
            </a:r>
            <a:r>
              <a:rPr lang="en-US" sz="2800" dirty="0" smtClean="0"/>
              <a:t>water (electrolysis).</a:t>
            </a:r>
          </a:p>
          <a:p>
            <a:pPr>
              <a:buClr>
                <a:schemeClr val="tx2"/>
              </a:buClr>
              <a:buFont typeface="Wingdings" panose="05000000000000000000" pitchFamily="2" charset="2"/>
              <a:buChar char="§"/>
            </a:pPr>
            <a:r>
              <a:rPr lang="en-US" sz="2800" dirty="0"/>
              <a:t>They chose to work on getting oxygen by breaking down water, and conducted a third QFT.</a:t>
            </a:r>
          </a:p>
          <a:p>
            <a:pPr>
              <a:buClr>
                <a:schemeClr val="tx2"/>
              </a:buClr>
              <a:buFont typeface="Wingdings" panose="05000000000000000000" pitchFamily="2" charset="2"/>
              <a:buChar char="§"/>
            </a:pPr>
            <a:endParaRPr lang="en-US" sz="2400" dirty="0"/>
          </a:p>
        </p:txBody>
      </p:sp>
    </p:spTree>
    <p:extLst>
      <p:ext uri="{BB962C8B-B14F-4D97-AF65-F5344CB8AC3E}">
        <p14:creationId xmlns:p14="http://schemas.microsoft.com/office/powerpoint/2010/main" val="36490466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18" y="167910"/>
            <a:ext cx="10515600" cy="1325563"/>
          </a:xfrm>
        </p:spPr>
        <p:txBody>
          <a:bodyPr>
            <a:normAutofit/>
          </a:bodyPr>
          <a:lstStyle/>
          <a:p>
            <a:r>
              <a:rPr lang="en-US" sz="4400" dirty="0"/>
              <a:t>Question Focus</a:t>
            </a:r>
          </a:p>
        </p:txBody>
      </p:sp>
      <p:sp>
        <p:nvSpPr>
          <p:cNvPr id="4" name="TextBox 3"/>
          <p:cNvSpPr txBox="1"/>
          <p:nvPr/>
        </p:nvSpPr>
        <p:spPr>
          <a:xfrm>
            <a:off x="317353" y="3197805"/>
            <a:ext cx="11381929" cy="707886"/>
          </a:xfrm>
          <a:prstGeom prst="rect">
            <a:avLst/>
          </a:prstGeom>
          <a:noFill/>
        </p:spPr>
        <p:txBody>
          <a:bodyPr wrap="square" rtlCol="0">
            <a:spAutoFit/>
          </a:bodyPr>
          <a:lstStyle/>
          <a:p>
            <a:pPr algn="ctr"/>
            <a:r>
              <a:rPr lang="en-US" sz="4000" dirty="0"/>
              <a:t>The breakdown of water to get oxygen. </a:t>
            </a:r>
          </a:p>
        </p:txBody>
      </p:sp>
    </p:spTree>
    <p:extLst>
      <p:ext uri="{BB962C8B-B14F-4D97-AF65-F5344CB8AC3E}">
        <p14:creationId xmlns:p14="http://schemas.microsoft.com/office/powerpoint/2010/main" val="40431393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939" y="142858"/>
            <a:ext cx="10515600" cy="1325563"/>
          </a:xfrm>
        </p:spPr>
        <p:txBody>
          <a:bodyPr>
            <a:normAutofit/>
          </a:bodyPr>
          <a:lstStyle/>
          <a:p>
            <a:r>
              <a:rPr lang="en-US" sz="4400" dirty="0">
                <a:latin typeface="Rockwell" charset="0"/>
                <a:ea typeface="Rockwell" charset="0"/>
                <a:cs typeface="Rockwell" charset="0"/>
              </a:rPr>
              <a:t>Next Steps with </a:t>
            </a:r>
            <a:r>
              <a:rPr lang="en-US" sz="4400" dirty="0" smtClean="0">
                <a:latin typeface="Rockwell" charset="0"/>
                <a:ea typeface="Rockwell" charset="0"/>
                <a:cs typeface="Rockwell" charset="0"/>
              </a:rPr>
              <a:t>Student Questions</a:t>
            </a:r>
            <a:endParaRPr lang="en-US" sz="4400" dirty="0">
              <a:latin typeface="Rockwell" charset="0"/>
              <a:ea typeface="Rockwell" charset="0"/>
              <a:cs typeface="Rockwell" charset="0"/>
            </a:endParaRPr>
          </a:p>
        </p:txBody>
      </p:sp>
      <p:sp>
        <p:nvSpPr>
          <p:cNvPr id="3" name="Content Placeholder 2"/>
          <p:cNvSpPr>
            <a:spLocks noGrp="1"/>
          </p:cNvSpPr>
          <p:nvPr>
            <p:ph idx="1"/>
          </p:nvPr>
        </p:nvSpPr>
        <p:spPr>
          <a:xfrm>
            <a:off x="384637" y="2649210"/>
            <a:ext cx="6869602" cy="2560320"/>
          </a:xfrm>
        </p:spPr>
        <p:txBody>
          <a:bodyPr>
            <a:normAutofit/>
          </a:bodyPr>
          <a:lstStyle/>
          <a:p>
            <a:pPr marL="0" indent="0">
              <a:buClr>
                <a:schemeClr val="tx2"/>
              </a:buClr>
              <a:buNone/>
            </a:pPr>
            <a:endParaRPr lang="en-US" sz="2400" dirty="0"/>
          </a:p>
          <a:p>
            <a:pPr>
              <a:buClr>
                <a:schemeClr val="tx2"/>
              </a:buClr>
              <a:buFont typeface="Wingdings" panose="05000000000000000000" pitchFamily="2" charset="2"/>
              <a:buChar char="§"/>
            </a:pPr>
            <a:r>
              <a:rPr lang="en-US" sz="2400" dirty="0" smtClean="0"/>
              <a:t>Through trial and error, students learned electrolysis, and created final projects showing how you could create oxygen on Mars</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8742" y="1510153"/>
            <a:ext cx="3628825" cy="4838434"/>
          </a:xfrm>
          <a:prstGeom prst="rect">
            <a:avLst/>
          </a:prstGeom>
        </p:spPr>
      </p:pic>
      <p:sp>
        <p:nvSpPr>
          <p:cNvPr id="6" name="TextBox 5">
            <a:hlinkClick r:id="rId3" action="ppaction://hlinksldjump"/>
          </p:cNvPr>
          <p:cNvSpPr txBox="1"/>
          <p:nvPr/>
        </p:nvSpPr>
        <p:spPr>
          <a:xfrm>
            <a:off x="9375407" y="6390319"/>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933602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2020077" y="257737"/>
            <a:ext cx="7886700" cy="994172"/>
          </a:xfrm>
          <a:prstGeom prst="rect">
            <a:avLst/>
          </a:prstGeom>
          <a:noFill/>
          <a:ln>
            <a:noFill/>
          </a:ln>
        </p:spPr>
        <p:txBody>
          <a:bodyPr vert="horz" lIns="68569" tIns="34275" rIns="68569" bIns="34275" rtlCol="0" anchor="t" anchorCtr="0">
            <a:noAutofit/>
          </a:bodyPr>
          <a:lstStyle/>
          <a:p>
            <a:pPr algn="ctr">
              <a:lnSpc>
                <a:spcPct val="100000"/>
              </a:lnSpc>
              <a:spcBef>
                <a:spcPts val="0"/>
              </a:spcBef>
              <a:buClr>
                <a:schemeClr val="accent1"/>
              </a:buClr>
              <a:buSzPct val="25000"/>
            </a:pPr>
            <a:r>
              <a:rPr lang="en-US" sz="4400" dirty="0">
                <a:ea typeface="Rockwell" charset="0"/>
                <a:cs typeface="Rockwell" charset="0"/>
                <a:sym typeface="Rokkitt"/>
              </a:rPr>
              <a:t>Classroom Example:</a:t>
            </a:r>
            <a:r>
              <a:rPr lang="en-US" sz="4400" dirty="0">
                <a:ea typeface="Rockwell" charset="0"/>
                <a:cs typeface="Rockwell" charset="0"/>
              </a:rPr>
              <a:t> </a:t>
            </a:r>
            <a:br>
              <a:rPr lang="en-US" sz="4400" dirty="0">
                <a:ea typeface="Rockwell" charset="0"/>
                <a:cs typeface="Rockwell" charset="0"/>
              </a:rPr>
            </a:br>
            <a:r>
              <a:rPr lang="en-US" sz="4400" dirty="0" smtClean="0">
                <a:ea typeface="Rockwell" charset="0"/>
                <a:cs typeface="Rockwell" charset="0"/>
                <a:sym typeface="Rokkitt"/>
              </a:rPr>
              <a:t>High School Physics</a:t>
            </a:r>
            <a:endParaRPr lang="en-US" sz="4400" dirty="0">
              <a:ea typeface="Rockwell" charset="0"/>
              <a:cs typeface="Rockwell" charset="0"/>
              <a:sym typeface="Rokkitt"/>
            </a:endParaRPr>
          </a:p>
        </p:txBody>
      </p:sp>
      <p:sp>
        <p:nvSpPr>
          <p:cNvPr id="450" name="Shape 450"/>
          <p:cNvSpPr txBox="1">
            <a:spLocks noGrp="1"/>
          </p:cNvSpPr>
          <p:nvPr>
            <p:ph idx="1"/>
          </p:nvPr>
        </p:nvSpPr>
        <p:spPr>
          <a:xfrm>
            <a:off x="2020077" y="2427513"/>
            <a:ext cx="8876523" cy="2677887"/>
          </a:xfrm>
          <a:prstGeom prst="rect">
            <a:avLst/>
          </a:prstGeom>
          <a:noFill/>
          <a:ln>
            <a:noFill/>
          </a:ln>
        </p:spPr>
        <p:txBody>
          <a:bodyPr vert="horz" lIns="68569" tIns="34275" rIns="68569" bIns="34275" rtlCol="0" anchor="t" anchorCtr="0">
            <a:noAutofit/>
          </a:bodyPr>
          <a:lstStyle/>
          <a:p>
            <a:pPr marL="0" indent="0">
              <a:lnSpc>
                <a:spcPct val="100000"/>
              </a:lnSpc>
              <a:spcAft>
                <a:spcPts val="750"/>
              </a:spcAft>
              <a:buNone/>
            </a:pPr>
            <a:r>
              <a:rPr lang="en-US" sz="2800" u="sng" dirty="0">
                <a:latin typeface="Rockwell" panose="02060603020205020403" pitchFamily="18" charset="0"/>
              </a:rPr>
              <a:t>Teacher:</a:t>
            </a:r>
            <a:r>
              <a:rPr lang="en-US" sz="2800" dirty="0">
                <a:latin typeface="Rockwell" panose="02060603020205020403" pitchFamily="18" charset="0"/>
              </a:rPr>
              <a:t> Rachel </a:t>
            </a:r>
            <a:r>
              <a:rPr lang="en-US" sz="2800" dirty="0" err="1">
                <a:latin typeface="Rockwell" panose="02060603020205020403" pitchFamily="18" charset="0"/>
              </a:rPr>
              <a:t>Riemer</a:t>
            </a:r>
            <a:r>
              <a:rPr lang="en-US" sz="2800" dirty="0">
                <a:latin typeface="Rockwell" panose="02060603020205020403" pitchFamily="18" charset="0"/>
              </a:rPr>
              <a:t>, Cambridge, MA</a:t>
            </a:r>
          </a:p>
          <a:p>
            <a:pPr marL="0" indent="0">
              <a:lnSpc>
                <a:spcPct val="100000"/>
              </a:lnSpc>
              <a:spcAft>
                <a:spcPts val="750"/>
              </a:spcAft>
              <a:buNone/>
            </a:pPr>
            <a:r>
              <a:rPr lang="en-US" sz="2800" u="sng" dirty="0">
                <a:latin typeface="Rockwell" panose="02060603020205020403" pitchFamily="18" charset="0"/>
              </a:rPr>
              <a:t>Topic:</a:t>
            </a:r>
            <a:r>
              <a:rPr lang="en-US" sz="2800" dirty="0">
                <a:latin typeface="Rockwell" panose="02060603020205020403" pitchFamily="18" charset="0"/>
              </a:rPr>
              <a:t> Relationship between angle of incline and acceleration</a:t>
            </a:r>
          </a:p>
          <a:p>
            <a:pPr marL="0" indent="0">
              <a:lnSpc>
                <a:spcPct val="100000"/>
              </a:lnSpc>
              <a:spcAft>
                <a:spcPts val="750"/>
              </a:spcAft>
              <a:buNone/>
            </a:pPr>
            <a:r>
              <a:rPr lang="en-US" sz="2800" u="sng" dirty="0">
                <a:latin typeface="Rockwell" panose="02060603020205020403" pitchFamily="18" charset="0"/>
              </a:rPr>
              <a:t>Purpose:</a:t>
            </a:r>
            <a:r>
              <a:rPr lang="en-US" sz="2800" dirty="0">
                <a:latin typeface="Rockwell" panose="02060603020205020403" pitchFamily="18" charset="0"/>
              </a:rPr>
              <a:t> For students to develop their own  question to investigate in a lab </a:t>
            </a:r>
          </a:p>
        </p:txBody>
      </p:sp>
    </p:spTree>
    <p:extLst>
      <p:ext uri="{BB962C8B-B14F-4D97-AF65-F5344CB8AC3E}">
        <p14:creationId xmlns:p14="http://schemas.microsoft.com/office/powerpoint/2010/main" val="12333630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881578" y="468331"/>
            <a:ext cx="7886700" cy="569068"/>
          </a:xfrm>
          <a:prstGeom prst="rect">
            <a:avLst/>
          </a:prstGeom>
          <a:noFill/>
          <a:ln>
            <a:noFill/>
          </a:ln>
        </p:spPr>
        <p:txBody>
          <a:bodyPr vert="horz" lIns="68569" tIns="34275" rIns="68569" bIns="34275" rtlCol="0" anchor="t" anchorCtr="0">
            <a:noAutofit/>
          </a:bodyPr>
          <a:lstStyle/>
          <a:p>
            <a:pPr>
              <a:lnSpc>
                <a:spcPct val="100000"/>
              </a:lnSpc>
              <a:spcBef>
                <a:spcPts val="0"/>
              </a:spcBef>
              <a:buClr>
                <a:schemeClr val="accent1"/>
              </a:buClr>
              <a:buSzPct val="25000"/>
            </a:pPr>
            <a:r>
              <a:rPr lang="en-US" sz="4400" dirty="0">
                <a:ea typeface="Rockwell" charset="0"/>
                <a:cs typeface="Rockwell" charset="0"/>
                <a:sym typeface="Rokkitt"/>
              </a:rPr>
              <a:t>Question Focus</a:t>
            </a:r>
          </a:p>
        </p:txBody>
      </p:sp>
      <p:sp>
        <p:nvSpPr>
          <p:cNvPr id="2" name="Right Triangle 1"/>
          <p:cNvSpPr/>
          <p:nvPr/>
        </p:nvSpPr>
        <p:spPr>
          <a:xfrm>
            <a:off x="3356753" y="2507456"/>
            <a:ext cx="5014533" cy="216455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Rockwell"/>
            </a:endParaRPr>
          </a:p>
        </p:txBody>
      </p:sp>
      <p:sp>
        <p:nvSpPr>
          <p:cNvPr id="3" name="Rectangle 2"/>
          <p:cNvSpPr/>
          <p:nvPr/>
        </p:nvSpPr>
        <p:spPr>
          <a:xfrm rot="1437348">
            <a:off x="4155311" y="2073632"/>
            <a:ext cx="1060814" cy="6487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a:solidFill>
                <a:srgbClr val="FFFFFF"/>
              </a:solidFill>
              <a:latin typeface="Rockwell"/>
            </a:endParaRPr>
          </a:p>
        </p:txBody>
      </p:sp>
      <p:sp>
        <p:nvSpPr>
          <p:cNvPr id="4" name="Oval 3"/>
          <p:cNvSpPr/>
          <p:nvPr/>
        </p:nvSpPr>
        <p:spPr>
          <a:xfrm>
            <a:off x="4085267" y="2555757"/>
            <a:ext cx="278417" cy="2786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a:solidFill>
                <a:srgbClr val="FFFFFF"/>
              </a:solidFill>
              <a:latin typeface="Rockwell"/>
            </a:endParaRPr>
          </a:p>
        </p:txBody>
      </p:sp>
      <p:sp>
        <p:nvSpPr>
          <p:cNvPr id="7" name="Oval 6"/>
          <p:cNvSpPr/>
          <p:nvPr/>
        </p:nvSpPr>
        <p:spPr>
          <a:xfrm>
            <a:off x="4546511" y="2772797"/>
            <a:ext cx="278417" cy="2786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a:solidFill>
                <a:srgbClr val="FFFFFF"/>
              </a:solidFill>
              <a:latin typeface="Rockwell"/>
            </a:endParaRPr>
          </a:p>
        </p:txBody>
      </p:sp>
      <p:sp>
        <p:nvSpPr>
          <p:cNvPr id="8" name="Striped Right Arrow 7"/>
          <p:cNvSpPr/>
          <p:nvPr/>
        </p:nvSpPr>
        <p:spPr>
          <a:xfrm rot="1559025">
            <a:off x="5386285" y="2967312"/>
            <a:ext cx="1837244" cy="409745"/>
          </a:xfrm>
          <a:prstGeom prst="stripedRightArrow">
            <a:avLst>
              <a:gd name="adj1" fmla="val 31193"/>
              <a:gd name="adj2" fmla="val 4559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endParaRPr lang="en-US" sz="1350">
              <a:solidFill>
                <a:srgbClr val="FFFFFF"/>
              </a:solidFill>
              <a:latin typeface="Rockwell"/>
            </a:endParaRPr>
          </a:p>
        </p:txBody>
      </p:sp>
      <p:sp>
        <p:nvSpPr>
          <p:cNvPr id="9" name="TextBox 8"/>
          <p:cNvSpPr txBox="1"/>
          <p:nvPr/>
        </p:nvSpPr>
        <p:spPr>
          <a:xfrm>
            <a:off x="3035284" y="4863155"/>
            <a:ext cx="6043613" cy="553998"/>
          </a:xfrm>
          <a:prstGeom prst="rect">
            <a:avLst/>
          </a:prstGeom>
          <a:noFill/>
        </p:spPr>
        <p:txBody>
          <a:bodyPr wrap="square" rtlCol="0">
            <a:spAutoFit/>
          </a:bodyPr>
          <a:lstStyle/>
          <a:p>
            <a:pPr algn="ctr" defTabSz="685800"/>
            <a:r>
              <a:rPr lang="en-US" sz="3000" dirty="0">
                <a:solidFill>
                  <a:srgbClr val="000000"/>
                </a:solidFill>
                <a:latin typeface="Rockwell"/>
              </a:rPr>
              <a:t>Motion on an incline</a:t>
            </a:r>
          </a:p>
        </p:txBody>
      </p:sp>
    </p:spTree>
    <p:extLst>
      <p:ext uri="{BB962C8B-B14F-4D97-AF65-F5344CB8AC3E}">
        <p14:creationId xmlns:p14="http://schemas.microsoft.com/office/powerpoint/2010/main" val="18515423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Questions</a:t>
            </a:r>
            <a:endParaRPr lang="en-US" sz="4400" dirty="0"/>
          </a:p>
        </p:txBody>
      </p:sp>
      <p:sp>
        <p:nvSpPr>
          <p:cNvPr id="3" name="Content Placeholder 2"/>
          <p:cNvSpPr>
            <a:spLocks noGrp="1"/>
          </p:cNvSpPr>
          <p:nvPr>
            <p:ph idx="1"/>
          </p:nvPr>
        </p:nvSpPr>
        <p:spPr>
          <a:xfrm>
            <a:off x="450275" y="1414160"/>
            <a:ext cx="5645725" cy="5439683"/>
          </a:xfrm>
        </p:spPr>
        <p:txBody>
          <a:bodyPr>
            <a:normAutofit lnSpcReduction="10000"/>
          </a:bodyPr>
          <a:lstStyle/>
          <a:p>
            <a:pPr marL="457200" indent="-457200">
              <a:buFont typeface="+mj-lt"/>
              <a:buAutoNum type="arabicPeriod"/>
            </a:pPr>
            <a:r>
              <a:rPr lang="en-US" dirty="0" smtClean="0"/>
              <a:t>How steep is the incline?</a:t>
            </a:r>
          </a:p>
          <a:p>
            <a:pPr marL="457200" indent="-457200">
              <a:buFont typeface="+mj-lt"/>
              <a:buAutoNum type="arabicPeriod"/>
            </a:pPr>
            <a:r>
              <a:rPr lang="en-US" dirty="0" smtClean="0"/>
              <a:t>How would the angle of the incline affect the motion of the cart?</a:t>
            </a:r>
          </a:p>
          <a:p>
            <a:pPr marL="457200" indent="-457200">
              <a:buFont typeface="+mj-lt"/>
              <a:buAutoNum type="arabicPeriod"/>
            </a:pPr>
            <a:r>
              <a:rPr lang="en-US" dirty="0" smtClean="0"/>
              <a:t>How does the weight of the cart affect it going up the ramp?</a:t>
            </a:r>
          </a:p>
          <a:p>
            <a:pPr marL="457200" indent="-457200">
              <a:buFont typeface="+mj-lt"/>
              <a:buAutoNum type="arabicPeriod"/>
            </a:pPr>
            <a:r>
              <a:rPr lang="en-US" dirty="0" smtClean="0"/>
              <a:t>How do the size of the wheels affect the cart?</a:t>
            </a:r>
          </a:p>
          <a:p>
            <a:pPr marL="457200" indent="-457200">
              <a:buFont typeface="+mj-lt"/>
              <a:buAutoNum type="arabicPeriod"/>
            </a:pPr>
            <a:r>
              <a:rPr lang="en-US" dirty="0" smtClean="0"/>
              <a:t>How does the incline affect the acceleration of gravity?</a:t>
            </a:r>
          </a:p>
          <a:p>
            <a:pPr marL="457200" indent="-457200">
              <a:buFont typeface="+mj-lt"/>
              <a:buAutoNum type="arabicPeriod"/>
            </a:pPr>
            <a:r>
              <a:rPr lang="en-US" dirty="0" smtClean="0"/>
              <a:t>How much friction does the cart have?</a:t>
            </a:r>
          </a:p>
          <a:p>
            <a:pPr marL="457200" indent="-457200">
              <a:buFont typeface="+mj-lt"/>
              <a:buAutoNum type="arabicPeriod"/>
            </a:pPr>
            <a:r>
              <a:rPr lang="en-US" dirty="0" smtClean="0"/>
              <a:t>How much momentum does the cart have?</a:t>
            </a:r>
          </a:p>
          <a:p>
            <a:pPr marL="457200" indent="-457200">
              <a:buFont typeface="+mj-lt"/>
              <a:buAutoNum type="arabicPeriod"/>
            </a:pPr>
            <a:r>
              <a:rPr lang="en-US" dirty="0" smtClean="0"/>
              <a:t>How long is the ramp?</a:t>
            </a:r>
          </a:p>
          <a:p>
            <a:pPr marL="457200" indent="-457200">
              <a:buFont typeface="+mj-lt"/>
              <a:buAutoNum type="arabicPeriod"/>
            </a:pPr>
            <a:r>
              <a:rPr lang="en-US" dirty="0" smtClean="0"/>
              <a:t>How tall is the ramp? </a:t>
            </a:r>
          </a:p>
          <a:p>
            <a:pPr marL="457200" indent="-457200">
              <a:buFont typeface="+mj-lt"/>
              <a:buAutoNum type="arabicPeriod"/>
            </a:pPr>
            <a:r>
              <a:rPr lang="en-US" dirty="0" smtClean="0"/>
              <a:t>Does the shape of the cart matter? </a:t>
            </a:r>
          </a:p>
          <a:p>
            <a:pPr marL="457200" indent="-457200">
              <a:buFont typeface="+mj-lt"/>
              <a:buAutoNum type="arabicPeriod"/>
            </a:pPr>
            <a:r>
              <a:rPr lang="en-US" dirty="0" smtClean="0"/>
              <a:t>Do the magnets work?</a:t>
            </a:r>
          </a:p>
        </p:txBody>
      </p:sp>
      <p:sp>
        <p:nvSpPr>
          <p:cNvPr id="4" name="Content Placeholder 2"/>
          <p:cNvSpPr txBox="1">
            <a:spLocks/>
          </p:cNvSpPr>
          <p:nvPr/>
        </p:nvSpPr>
        <p:spPr>
          <a:xfrm>
            <a:off x="6229005" y="1414160"/>
            <a:ext cx="5741322" cy="529836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a:buFont typeface="+mj-lt"/>
              <a:buAutoNum type="arabicPeriod" startAt="12"/>
            </a:pPr>
            <a:r>
              <a:rPr lang="en-US" dirty="0"/>
              <a:t>What is the maximum speed of the cart? </a:t>
            </a:r>
          </a:p>
          <a:p>
            <a:pPr marL="457200" indent="-457200">
              <a:buFont typeface="+mj-lt"/>
              <a:buAutoNum type="arabicPeriod" startAt="12"/>
            </a:pPr>
            <a:r>
              <a:rPr lang="en-US" dirty="0"/>
              <a:t>What forces are affecting the cart? </a:t>
            </a:r>
          </a:p>
          <a:p>
            <a:pPr marL="457200" indent="-457200">
              <a:buFont typeface="+mj-lt"/>
              <a:buAutoNum type="arabicPeriod" startAt="12"/>
            </a:pPr>
            <a:r>
              <a:rPr lang="en-US" dirty="0"/>
              <a:t>How much force is required to push the cart off the ramp?</a:t>
            </a:r>
          </a:p>
          <a:p>
            <a:pPr marL="457200" indent="-457200">
              <a:buFont typeface="+mj-lt"/>
              <a:buAutoNum type="arabicPeriod" startAt="12"/>
            </a:pPr>
            <a:r>
              <a:rPr lang="en-US" dirty="0"/>
              <a:t>Is the ramp linear?</a:t>
            </a:r>
          </a:p>
          <a:p>
            <a:pPr marL="457200" indent="-457200">
              <a:buFont typeface="+mj-lt"/>
              <a:buAutoNum type="arabicPeriod" startAt="12"/>
            </a:pPr>
            <a:r>
              <a:rPr lang="en-US" dirty="0"/>
              <a:t>What is the width of the cart? </a:t>
            </a:r>
          </a:p>
          <a:p>
            <a:pPr marL="457200" indent="-457200">
              <a:buFont typeface="+mj-lt"/>
              <a:buAutoNum type="arabicPeriod" startAt="12"/>
            </a:pPr>
            <a:r>
              <a:rPr lang="en-US" dirty="0"/>
              <a:t>How does the mass  of the cart affect the motion of the cart?</a:t>
            </a:r>
          </a:p>
          <a:p>
            <a:pPr marL="457200" indent="-457200">
              <a:buFont typeface="+mj-lt"/>
              <a:buAutoNum type="arabicPeriod" startAt="12"/>
            </a:pPr>
            <a:r>
              <a:rPr lang="en-US" dirty="0"/>
              <a:t>What is the initial velocity of the cart?</a:t>
            </a:r>
          </a:p>
          <a:p>
            <a:pPr marL="457200" indent="-457200">
              <a:buFont typeface="+mj-lt"/>
              <a:buAutoNum type="arabicPeriod" startAt="12"/>
            </a:pPr>
            <a:r>
              <a:rPr lang="en-US" dirty="0"/>
              <a:t>What is the final velocity of the cart?   </a:t>
            </a:r>
          </a:p>
          <a:p>
            <a:pPr marL="0" indent="0">
              <a:buNone/>
            </a:pPr>
            <a:endParaRPr lang="en-US" dirty="0" smtClean="0"/>
          </a:p>
        </p:txBody>
      </p:sp>
    </p:spTree>
    <p:extLst>
      <p:ext uri="{BB962C8B-B14F-4D97-AF65-F5344CB8AC3E}">
        <p14:creationId xmlns:p14="http://schemas.microsoft.com/office/powerpoint/2010/main" val="38642700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dirty="0"/>
              <a:t>Next </a:t>
            </a:r>
            <a:r>
              <a:rPr lang="en-US" sz="4400" b="0" dirty="0" smtClean="0"/>
              <a:t>Steps with Student Questions</a:t>
            </a:r>
            <a:endParaRPr lang="en-US" sz="4400" b="0" dirty="0"/>
          </a:p>
        </p:txBody>
      </p:sp>
      <p:sp>
        <p:nvSpPr>
          <p:cNvPr id="5" name="Rectangle 4"/>
          <p:cNvSpPr/>
          <p:nvPr/>
        </p:nvSpPr>
        <p:spPr>
          <a:xfrm>
            <a:off x="6005110" y="3290500"/>
            <a:ext cx="227948" cy="300082"/>
          </a:xfrm>
          <a:prstGeom prst="rect">
            <a:avLst/>
          </a:prstGeom>
        </p:spPr>
        <p:txBody>
          <a:bodyPr wrap="none">
            <a:spAutoFit/>
          </a:bodyPr>
          <a:lstStyle/>
          <a:p>
            <a:pPr defTabSz="685800"/>
            <a:r>
              <a:rPr lang="sk-SK" sz="1350" dirty="0">
                <a:solidFill>
                  <a:srgbClr val="000000"/>
                </a:solidFill>
                <a:latin typeface="Rockwell"/>
              </a:rPr>
              <a:t> </a:t>
            </a:r>
            <a:endParaRPr lang="en-US" sz="1350" dirty="0">
              <a:solidFill>
                <a:srgbClr val="000000"/>
              </a:solidFill>
              <a:latin typeface="Rockwell"/>
            </a:endParaRPr>
          </a:p>
        </p:txBody>
      </p:sp>
      <p:sp>
        <p:nvSpPr>
          <p:cNvPr id="3" name="TextBox 2"/>
          <p:cNvSpPr txBox="1"/>
          <p:nvPr/>
        </p:nvSpPr>
        <p:spPr>
          <a:xfrm>
            <a:off x="1040982" y="1513090"/>
            <a:ext cx="10001487" cy="3785652"/>
          </a:xfrm>
          <a:prstGeom prst="rect">
            <a:avLst/>
          </a:prstGeom>
          <a:noFill/>
        </p:spPr>
        <p:txBody>
          <a:bodyPr wrap="square" rtlCol="0">
            <a:spAutoFit/>
          </a:bodyPr>
          <a:lstStyle/>
          <a:p>
            <a:pPr marL="214313" indent="-214313" defTabSz="685800">
              <a:buClr>
                <a:srgbClr val="59C4C7"/>
              </a:buClr>
              <a:buFont typeface="Wingdings" panose="05000000000000000000" pitchFamily="2" charset="2"/>
              <a:buChar char="§"/>
            </a:pPr>
            <a:r>
              <a:rPr lang="en-US" sz="2400" dirty="0">
                <a:solidFill>
                  <a:srgbClr val="000000"/>
                </a:solidFill>
                <a:latin typeface="Rockwell"/>
              </a:rPr>
              <a:t>Students categorized their questions into topics using color-coding</a:t>
            </a:r>
          </a:p>
          <a:p>
            <a:pPr marL="214313" indent="-214313" defTabSz="685800">
              <a:buClr>
                <a:srgbClr val="59C4C7"/>
              </a:buClr>
              <a:buFont typeface="Wingdings" panose="05000000000000000000" pitchFamily="2" charset="2"/>
              <a:buChar char="§"/>
            </a:pPr>
            <a:endParaRPr lang="en-US" sz="2400" dirty="0">
              <a:solidFill>
                <a:srgbClr val="000000"/>
              </a:solidFill>
              <a:latin typeface="Rockwell"/>
            </a:endParaRPr>
          </a:p>
          <a:p>
            <a:pPr marL="214313" indent="-214313" defTabSz="685800">
              <a:buClr>
                <a:srgbClr val="59C4C7"/>
              </a:buClr>
              <a:buFont typeface="Wingdings" panose="05000000000000000000" pitchFamily="2" charset="2"/>
              <a:buChar char="§"/>
            </a:pPr>
            <a:r>
              <a:rPr lang="en-US" sz="2400" dirty="0">
                <a:solidFill>
                  <a:srgbClr val="000000"/>
                </a:solidFill>
                <a:latin typeface="Rockwell"/>
              </a:rPr>
              <a:t>Within those categories, students’ identified a “lead question” and the questions they’d have to answer first to get at the lead question</a:t>
            </a:r>
          </a:p>
          <a:p>
            <a:pPr marL="214313" indent="-214313" defTabSz="685800">
              <a:buClr>
                <a:srgbClr val="59C4C7"/>
              </a:buClr>
              <a:buFont typeface="Wingdings" panose="05000000000000000000" pitchFamily="2" charset="2"/>
              <a:buChar char="§"/>
            </a:pPr>
            <a:endParaRPr lang="en-US" sz="2400" dirty="0">
              <a:solidFill>
                <a:srgbClr val="000000"/>
              </a:solidFill>
              <a:latin typeface="Rockwell"/>
            </a:endParaRPr>
          </a:p>
          <a:p>
            <a:pPr marL="214313" indent="-214313" defTabSz="685800">
              <a:buClr>
                <a:srgbClr val="59C4C7"/>
              </a:buClr>
              <a:buFont typeface="Wingdings" panose="05000000000000000000" pitchFamily="2" charset="2"/>
              <a:buChar char="§"/>
            </a:pPr>
            <a:r>
              <a:rPr lang="en-US" sz="2400" dirty="0">
                <a:solidFill>
                  <a:srgbClr val="000000"/>
                </a:solidFill>
                <a:latin typeface="Rockwell"/>
              </a:rPr>
              <a:t>Students then prioritized with the instructions, “If you were to design a lab, which question would you design a lab around, and why?”</a:t>
            </a:r>
          </a:p>
          <a:p>
            <a:pPr marL="214313" indent="-214313" defTabSz="685800">
              <a:buClr>
                <a:srgbClr val="59C4C7"/>
              </a:buClr>
              <a:buFont typeface="Wingdings" panose="05000000000000000000" pitchFamily="2" charset="2"/>
              <a:buChar char="§"/>
            </a:pPr>
            <a:endParaRPr lang="en-US" sz="2400" dirty="0">
              <a:solidFill>
                <a:srgbClr val="000000"/>
              </a:solidFill>
              <a:latin typeface="Rockwell"/>
            </a:endParaRPr>
          </a:p>
          <a:p>
            <a:pPr marL="214313" indent="-214313" defTabSz="685800">
              <a:buClr>
                <a:srgbClr val="59C4C7"/>
              </a:buClr>
              <a:buFont typeface="Wingdings" panose="05000000000000000000" pitchFamily="2" charset="2"/>
              <a:buChar char="§"/>
            </a:pPr>
            <a:r>
              <a:rPr lang="en-US" sz="2400" dirty="0">
                <a:solidFill>
                  <a:srgbClr val="000000"/>
                </a:solidFill>
                <a:latin typeface="Rockwell"/>
              </a:rPr>
              <a:t>Students </a:t>
            </a:r>
            <a:r>
              <a:rPr lang="en-US" sz="2400" dirty="0" smtClean="0">
                <a:solidFill>
                  <a:srgbClr val="000000"/>
                </a:solidFill>
                <a:latin typeface="Rockwell"/>
              </a:rPr>
              <a:t>turned the lead question they chose into a </a:t>
            </a:r>
            <a:r>
              <a:rPr lang="en-US" sz="2400" dirty="0">
                <a:solidFill>
                  <a:srgbClr val="000000"/>
                </a:solidFill>
                <a:latin typeface="Rockwell"/>
              </a:rPr>
              <a:t>“purpose </a:t>
            </a:r>
            <a:r>
              <a:rPr lang="en-US" sz="2400" dirty="0" smtClean="0">
                <a:solidFill>
                  <a:srgbClr val="000000"/>
                </a:solidFill>
                <a:latin typeface="Rockwell"/>
              </a:rPr>
              <a:t>statement”. This </a:t>
            </a:r>
            <a:r>
              <a:rPr lang="en-US" sz="2400" dirty="0">
                <a:solidFill>
                  <a:srgbClr val="000000"/>
                </a:solidFill>
                <a:latin typeface="Rockwell"/>
              </a:rPr>
              <a:t>became their hypothesis to test in the lab. </a:t>
            </a:r>
          </a:p>
        </p:txBody>
      </p:sp>
    </p:spTree>
    <p:extLst>
      <p:ext uri="{BB962C8B-B14F-4D97-AF65-F5344CB8AC3E}">
        <p14:creationId xmlns:p14="http://schemas.microsoft.com/office/powerpoint/2010/main" val="14588256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Priority Question</a:t>
            </a:r>
            <a:endParaRPr lang="en-US" sz="4400" dirty="0"/>
          </a:p>
        </p:txBody>
      </p:sp>
      <p:sp>
        <p:nvSpPr>
          <p:cNvPr id="4" name="Rectangle 3"/>
          <p:cNvSpPr/>
          <p:nvPr/>
        </p:nvSpPr>
        <p:spPr>
          <a:xfrm>
            <a:off x="914400" y="1566092"/>
            <a:ext cx="10112830" cy="1200329"/>
          </a:xfrm>
          <a:prstGeom prst="rect">
            <a:avLst/>
          </a:prstGeom>
        </p:spPr>
        <p:txBody>
          <a:bodyPr wrap="square">
            <a:spAutoFit/>
          </a:bodyPr>
          <a:lstStyle/>
          <a:p>
            <a:pPr marL="457200" indent="-457200">
              <a:buClr>
                <a:schemeClr val="tx2"/>
              </a:buClr>
              <a:buFont typeface="Wingdings" panose="05000000000000000000" pitchFamily="2" charset="2"/>
              <a:buChar char="§"/>
            </a:pPr>
            <a:r>
              <a:rPr lang="en-US" sz="3600" dirty="0" smtClean="0"/>
              <a:t>How does the mass of the cart affect the acceleration of the cart?</a:t>
            </a:r>
            <a:endParaRPr lang="en-US" sz="3600" dirty="0"/>
          </a:p>
        </p:txBody>
      </p:sp>
    </p:spTree>
    <p:extLst>
      <p:ext uri="{BB962C8B-B14F-4D97-AF65-F5344CB8AC3E}">
        <p14:creationId xmlns:p14="http://schemas.microsoft.com/office/powerpoint/2010/main" val="990359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Next Steps with Students’ Questions</a:t>
            </a:r>
            <a:endParaRPr lang="en-US" sz="4400" dirty="0">
              <a:solidFill>
                <a:schemeClr val="accent1"/>
              </a:solidFill>
              <a:latin typeface="Rockwell" panose="02060603020205020403" pitchFamily="18" charset="0"/>
              <a:ea typeface="Rokkitt"/>
              <a:cs typeface="Rokkitt"/>
              <a:sym typeface="Rokkitt"/>
            </a:endParaRPr>
          </a:p>
        </p:txBody>
      </p:sp>
      <p:sp>
        <p:nvSpPr>
          <p:cNvPr id="4" name="Rectangle 3"/>
          <p:cNvSpPr/>
          <p:nvPr/>
        </p:nvSpPr>
        <p:spPr>
          <a:xfrm>
            <a:off x="751115" y="1529839"/>
            <a:ext cx="6781799" cy="3365024"/>
          </a:xfrm>
          <a:prstGeom prst="rect">
            <a:avLst/>
          </a:prstGeom>
        </p:spPr>
        <p:txBody>
          <a:bodyPr wrap="square">
            <a:spAutoFit/>
          </a:bodyPr>
          <a:lstStyle/>
          <a:p>
            <a:pPr marL="228600" indent="-228600">
              <a:lnSpc>
                <a:spcPct val="100000"/>
              </a:lnSpc>
              <a:spcBef>
                <a:spcPts val="0"/>
              </a:spcBef>
              <a:buClr>
                <a:schemeClr val="accent1"/>
              </a:buClr>
              <a:buSzPct val="75000"/>
              <a:buFont typeface="Noto Sans Symbols"/>
              <a:buChar char="■"/>
            </a:pPr>
            <a:r>
              <a:rPr lang="en-US" sz="2800" dirty="0" smtClean="0">
                <a:solidFill>
                  <a:schemeClr val="dk1"/>
                </a:solidFill>
                <a:latin typeface="Rockwell" panose="02060603020205020403" pitchFamily="18" charset="0"/>
                <a:ea typeface="Rokkitt"/>
                <a:cs typeface="Rokkitt"/>
                <a:sym typeface="Rokkitt"/>
              </a:rPr>
              <a:t>Students made </a:t>
            </a:r>
            <a:r>
              <a:rPr lang="en-US" sz="2800" dirty="0">
                <a:solidFill>
                  <a:schemeClr val="dk1"/>
                </a:solidFill>
                <a:latin typeface="Rockwell" panose="02060603020205020403" pitchFamily="18" charset="0"/>
                <a:ea typeface="Rokkitt"/>
                <a:cs typeface="Rokkitt"/>
                <a:sym typeface="Rokkitt"/>
              </a:rPr>
              <a:t>predictions </a:t>
            </a:r>
            <a:r>
              <a:rPr lang="en-US" sz="2800" dirty="0" smtClean="0">
                <a:solidFill>
                  <a:schemeClr val="dk1"/>
                </a:solidFill>
                <a:latin typeface="Rockwell" panose="02060603020205020403" pitchFamily="18" charset="0"/>
                <a:ea typeface="Rokkitt"/>
                <a:cs typeface="Rokkitt"/>
                <a:sym typeface="Rokkitt"/>
              </a:rPr>
              <a:t>and as a class conducted an experiment to test out the question. They </a:t>
            </a:r>
            <a:r>
              <a:rPr lang="en-US" sz="2800" dirty="0">
                <a:solidFill>
                  <a:schemeClr val="dk1"/>
                </a:solidFill>
                <a:latin typeface="Rockwell" panose="02060603020205020403" pitchFamily="18" charset="0"/>
                <a:ea typeface="Rokkitt"/>
                <a:cs typeface="Rokkitt"/>
                <a:sym typeface="Rokkitt"/>
              </a:rPr>
              <a:t>f</a:t>
            </a:r>
            <a:r>
              <a:rPr lang="en-US" sz="2800" dirty="0" smtClean="0">
                <a:solidFill>
                  <a:schemeClr val="dk1"/>
                </a:solidFill>
                <a:latin typeface="Rockwell" panose="02060603020205020403" pitchFamily="18" charset="0"/>
                <a:ea typeface="Rokkitt"/>
                <a:cs typeface="Rokkitt"/>
                <a:sym typeface="Rokkitt"/>
              </a:rPr>
              <a:t>ound that </a:t>
            </a:r>
            <a:r>
              <a:rPr lang="en-US" sz="2800" dirty="0">
                <a:solidFill>
                  <a:schemeClr val="dk1"/>
                </a:solidFill>
                <a:latin typeface="Rockwell" panose="02060603020205020403" pitchFamily="18" charset="0"/>
                <a:ea typeface="Rokkitt"/>
                <a:cs typeface="Rokkitt"/>
                <a:sym typeface="Rokkitt"/>
              </a:rPr>
              <a:t>the gingerbread sank in the water.</a:t>
            </a:r>
          </a:p>
          <a:p>
            <a:pPr marL="228600" indent="-228600">
              <a:lnSpc>
                <a:spcPct val="100000"/>
              </a:lnSpc>
              <a:spcBef>
                <a:spcPts val="2000"/>
              </a:spcBef>
              <a:buClr>
                <a:schemeClr val="accent1"/>
              </a:buClr>
              <a:buSzPct val="75000"/>
              <a:buFont typeface="Noto Sans Symbols"/>
              <a:buChar char="■"/>
            </a:pPr>
            <a:r>
              <a:rPr lang="en-US" sz="2800" dirty="0">
                <a:solidFill>
                  <a:schemeClr val="dk1"/>
                </a:solidFill>
                <a:latin typeface="Rockwell" panose="02060603020205020403" pitchFamily="18" charset="0"/>
                <a:ea typeface="Rokkitt"/>
                <a:cs typeface="Rokkitt"/>
                <a:sym typeface="Rokkitt"/>
              </a:rPr>
              <a:t> </a:t>
            </a:r>
            <a:r>
              <a:rPr lang="en-US" sz="2800" dirty="0" smtClean="0">
                <a:solidFill>
                  <a:schemeClr val="dk1"/>
                </a:solidFill>
                <a:latin typeface="Rockwell" panose="02060603020205020403" pitchFamily="18" charset="0"/>
                <a:ea typeface="Rokkitt"/>
                <a:cs typeface="Rokkitt"/>
                <a:sym typeface="Rokkitt"/>
              </a:rPr>
              <a:t>The class </a:t>
            </a:r>
            <a:r>
              <a:rPr lang="en-US" sz="2800" dirty="0">
                <a:solidFill>
                  <a:schemeClr val="dk1"/>
                </a:solidFill>
                <a:latin typeface="Rockwell" panose="02060603020205020403" pitchFamily="18" charset="0"/>
                <a:ea typeface="Rokkitt"/>
                <a:cs typeface="Rokkitt"/>
                <a:sym typeface="Rokkitt"/>
              </a:rPr>
              <a:t>investigated a new question: What would happen if </a:t>
            </a:r>
            <a:r>
              <a:rPr lang="en-US" sz="2800" dirty="0" smtClean="0">
                <a:solidFill>
                  <a:schemeClr val="dk1"/>
                </a:solidFill>
                <a:latin typeface="Rockwell" panose="02060603020205020403" pitchFamily="18" charset="0"/>
                <a:ea typeface="Rokkitt"/>
                <a:cs typeface="Rokkitt"/>
                <a:sym typeface="Rokkitt"/>
              </a:rPr>
              <a:t>you </a:t>
            </a:r>
            <a:r>
              <a:rPr lang="en-US" sz="2800" dirty="0">
                <a:solidFill>
                  <a:schemeClr val="dk1"/>
                </a:solidFill>
                <a:latin typeface="Rockwell" panose="02060603020205020403" pitchFamily="18" charset="0"/>
                <a:ea typeface="Rokkitt"/>
                <a:cs typeface="Rokkitt"/>
                <a:sym typeface="Rokkitt"/>
              </a:rPr>
              <a:t>added soap to the water to make it bubbly</a:t>
            </a:r>
            <a:r>
              <a:rPr lang="en-US" sz="2800" dirty="0" smtClean="0">
                <a:solidFill>
                  <a:schemeClr val="dk1"/>
                </a:solidFill>
                <a:latin typeface="Rockwell" panose="02060603020205020403" pitchFamily="18" charset="0"/>
                <a:ea typeface="Rokkitt"/>
                <a:cs typeface="Rokkitt"/>
                <a:sym typeface="Rokkitt"/>
              </a:rPr>
              <a:t>?</a:t>
            </a:r>
          </a:p>
        </p:txBody>
      </p:sp>
      <p:pic>
        <p:nvPicPr>
          <p:cNvPr id="6" name="Shape 776"/>
          <p:cNvPicPr preferRelativeResize="0"/>
          <p:nvPr/>
        </p:nvPicPr>
        <p:blipFill rotWithShape="1">
          <a:blip r:embed="rId3">
            <a:alphaModFix/>
          </a:blip>
          <a:srcRect/>
          <a:stretch/>
        </p:blipFill>
        <p:spPr>
          <a:xfrm>
            <a:off x="8699863" y="1448534"/>
            <a:ext cx="3222016" cy="4325249"/>
          </a:xfrm>
          <a:prstGeom prst="rect">
            <a:avLst/>
          </a:prstGeom>
          <a:noFill/>
          <a:ln>
            <a:noFill/>
          </a:ln>
        </p:spPr>
      </p:pic>
      <p:pic>
        <p:nvPicPr>
          <p:cNvPr id="7" name="Shape 783"/>
          <p:cNvPicPr preferRelativeResize="0"/>
          <p:nvPr/>
        </p:nvPicPr>
        <p:blipFill rotWithShape="1">
          <a:blip r:embed="rId4">
            <a:alphaModFix/>
          </a:blip>
          <a:srcRect/>
          <a:stretch/>
        </p:blipFill>
        <p:spPr>
          <a:xfrm>
            <a:off x="7532914" y="4258492"/>
            <a:ext cx="1713947" cy="2370003"/>
          </a:xfrm>
          <a:prstGeom prst="rect">
            <a:avLst/>
          </a:prstGeom>
          <a:noFill/>
          <a:ln>
            <a:noFill/>
          </a:ln>
        </p:spPr>
      </p:pic>
      <p:sp>
        <p:nvSpPr>
          <p:cNvPr id="8" name="TextBox 7">
            <a:hlinkClick r:id="rId5" action="ppaction://hlinksldjump"/>
          </p:cNvPr>
          <p:cNvSpPr txBox="1"/>
          <p:nvPr/>
        </p:nvSpPr>
        <p:spPr>
          <a:xfrm>
            <a:off x="94566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178205163"/>
      </p:ext>
    </p:extLst>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1418317"/>
            <a:ext cx="5377543" cy="5287284"/>
          </a:xfrm>
        </p:spPr>
        <p:txBody>
          <a:bodyPr>
            <a:normAutofit/>
          </a:bodyPr>
          <a:lstStyle/>
          <a:p>
            <a:pPr marL="171450" lvl="1">
              <a:spcBef>
                <a:spcPts val="750"/>
              </a:spcBef>
              <a:buClr>
                <a:schemeClr val="tx2"/>
              </a:buClr>
              <a:buFont typeface="Wingdings" panose="05000000000000000000" pitchFamily="2" charset="2"/>
              <a:buChar char="§"/>
            </a:pPr>
            <a:r>
              <a:rPr lang="en-US" sz="2000" dirty="0" smtClean="0"/>
              <a:t>Most </a:t>
            </a:r>
            <a:r>
              <a:rPr lang="en-US" sz="2000" dirty="0"/>
              <a:t>groups ended up choosing very similar questions, either: How does the mass of the cart affect the motion? Or how does the angle of incline affect the motion?</a:t>
            </a:r>
          </a:p>
          <a:p>
            <a:pPr>
              <a:buClr>
                <a:schemeClr val="tx2"/>
              </a:buClr>
              <a:buFont typeface="Wingdings" panose="05000000000000000000" pitchFamily="2" charset="2"/>
              <a:buChar char="§"/>
            </a:pPr>
            <a:r>
              <a:rPr lang="en-US" sz="2000" dirty="0"/>
              <a:t>Partner groups identified dependent variable(s), independent variable(s), and the set up for their experiment, all groups using the same materials</a:t>
            </a:r>
            <a:r>
              <a:rPr lang="en-US" sz="2000" dirty="0" smtClean="0"/>
              <a:t>.</a:t>
            </a:r>
          </a:p>
          <a:p>
            <a:pPr>
              <a:buClr>
                <a:schemeClr val="tx2"/>
              </a:buClr>
              <a:buFont typeface="Wingdings" panose="05000000000000000000" pitchFamily="2" charset="2"/>
              <a:buChar char="§"/>
            </a:pPr>
            <a:r>
              <a:rPr lang="en-US" sz="2000" dirty="0" smtClean="0"/>
              <a:t>Over the course of the next few days, they experimented and collected data. </a:t>
            </a:r>
          </a:p>
          <a:p>
            <a:pPr>
              <a:buClr>
                <a:schemeClr val="tx2"/>
              </a:buClr>
              <a:buFont typeface="Wingdings" panose="05000000000000000000" pitchFamily="2" charset="2"/>
              <a:buChar char="§"/>
            </a:pPr>
            <a:r>
              <a:rPr lang="en-US" sz="2000" dirty="0" smtClean="0"/>
              <a:t>They gathered their initial questions, thought process in designing a lab, and results in a final </a:t>
            </a:r>
            <a:r>
              <a:rPr lang="en-US" sz="2000" dirty="0" err="1"/>
              <a:t>P</a:t>
            </a:r>
            <a:r>
              <a:rPr lang="en-US" sz="2000" dirty="0" err="1" smtClean="0"/>
              <a:t>owerpoint</a:t>
            </a:r>
            <a:r>
              <a:rPr lang="en-US" sz="2000" dirty="0" smtClean="0"/>
              <a:t> presentation that they each presented to the class.</a:t>
            </a:r>
            <a:endParaRPr lang="en-US" sz="2000" dirty="0"/>
          </a:p>
        </p:txBody>
      </p:sp>
      <p:sp>
        <p:nvSpPr>
          <p:cNvPr id="2" name="Title 1"/>
          <p:cNvSpPr>
            <a:spLocks noGrp="1"/>
          </p:cNvSpPr>
          <p:nvPr>
            <p:ph type="title"/>
          </p:nvPr>
        </p:nvSpPr>
        <p:spPr>
          <a:xfrm>
            <a:off x="533399" y="92754"/>
            <a:ext cx="10515600" cy="1325563"/>
          </a:xfrm>
        </p:spPr>
        <p:txBody>
          <a:bodyPr>
            <a:normAutofit/>
          </a:bodyPr>
          <a:lstStyle/>
          <a:p>
            <a:r>
              <a:rPr lang="en-US" sz="4400" dirty="0" smtClean="0"/>
              <a:t>Next Steps with Student Questions</a:t>
            </a:r>
            <a:endParaRPr lang="en-US" sz="4400" dirty="0"/>
          </a:p>
        </p:txBody>
      </p:sp>
      <p:pic>
        <p:nvPicPr>
          <p:cNvPr id="1028" name="Picture 4" descr="https://lh4.googleusercontent.com/8CZXR3Ytk_cgkrNq5ntns_4fpUz7qNGMEYunG5yZ2Fbqs5JZeKL16xXVApjRmNOVxX8Mj_soWegC_3qkuN3nn9xjApNGWcfKLF2pjAt-zt3CzpwTwSW2cR2m2kBh5bEuYtm0duLCpFg"/>
          <p:cNvPicPr>
            <a:picLocks noChangeAspect="1" noChangeArrowheads="1"/>
          </p:cNvPicPr>
          <p:nvPr/>
        </p:nvPicPr>
        <p:blipFill rotWithShape="1">
          <a:blip r:embed="rId2">
            <a:extLst>
              <a:ext uri="{28A0092B-C50C-407E-A947-70E740481C1C}">
                <a14:useLocalDpi xmlns:a14="http://schemas.microsoft.com/office/drawing/2010/main" val="0"/>
              </a:ext>
            </a:extLst>
          </a:blip>
          <a:srcRect t="16227" b="10986"/>
          <a:stretch/>
        </p:blipFill>
        <p:spPr bwMode="auto">
          <a:xfrm>
            <a:off x="6196138" y="1175656"/>
            <a:ext cx="5563498" cy="539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70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Teacher Reflections</a:t>
            </a:r>
            <a:endParaRPr lang="en-US" sz="4400" dirty="0"/>
          </a:p>
        </p:txBody>
      </p:sp>
      <p:sp>
        <p:nvSpPr>
          <p:cNvPr id="4" name="TextBox 3"/>
          <p:cNvSpPr txBox="1"/>
          <p:nvPr/>
        </p:nvSpPr>
        <p:spPr>
          <a:xfrm>
            <a:off x="838200" y="1625579"/>
            <a:ext cx="10256520" cy="4093428"/>
          </a:xfrm>
          <a:prstGeom prst="rect">
            <a:avLst/>
          </a:prstGeom>
          <a:noFill/>
        </p:spPr>
        <p:txBody>
          <a:bodyPr wrap="square" rtlCol="0">
            <a:spAutoFit/>
          </a:bodyPr>
          <a:lstStyle/>
          <a:p>
            <a:pPr defTabSz="685800">
              <a:buClr>
                <a:srgbClr val="59C4C7"/>
              </a:buClr>
            </a:pPr>
            <a:r>
              <a:rPr lang="en-US" sz="2000" dirty="0">
                <a:solidFill>
                  <a:srgbClr val="000000"/>
                </a:solidFill>
                <a:latin typeface="Rockwell"/>
              </a:rPr>
              <a:t>“At first, they weren’t buying in. They would say, ‘Just tell us what you want us to do.’ It took them awhile to trust each other too. Now, most of the students will say they really like the flexibility in the labs, that because not everyone is doing the same thing they learn more, and being in the lab is their favorite part.”</a:t>
            </a:r>
          </a:p>
          <a:p>
            <a:pPr defTabSz="685800">
              <a:buClr>
                <a:srgbClr val="59C4C7"/>
              </a:buClr>
            </a:pPr>
            <a:endParaRPr lang="en-US" sz="2000" dirty="0">
              <a:solidFill>
                <a:srgbClr val="000000"/>
              </a:solidFill>
              <a:latin typeface="Rockwell"/>
            </a:endParaRPr>
          </a:p>
          <a:p>
            <a:pPr defTabSz="685800">
              <a:buClr>
                <a:srgbClr val="59C4C7"/>
              </a:buClr>
            </a:pPr>
            <a:r>
              <a:rPr lang="en-US" sz="2000" dirty="0">
                <a:solidFill>
                  <a:srgbClr val="59C4C7"/>
                </a:solidFill>
                <a:latin typeface="Rockwell"/>
              </a:rPr>
              <a:t>For quiet groups:</a:t>
            </a:r>
            <a:endParaRPr lang="en-US" sz="2000" dirty="0">
              <a:solidFill>
                <a:srgbClr val="000000"/>
              </a:solidFill>
              <a:latin typeface="Rockwell"/>
            </a:endParaRPr>
          </a:p>
          <a:p>
            <a:pPr marL="257175" indent="-257175" defTabSz="685800">
              <a:buClr>
                <a:srgbClr val="59C4C7"/>
              </a:buClr>
              <a:buFont typeface="Wingdings" panose="05000000000000000000" pitchFamily="2" charset="2"/>
              <a:buChar char="§"/>
            </a:pPr>
            <a:r>
              <a:rPr lang="en-US" sz="2000" dirty="0">
                <a:solidFill>
                  <a:srgbClr val="000000"/>
                </a:solidFill>
                <a:latin typeface="Rockwell"/>
              </a:rPr>
              <a:t>“Give them time to sit quietly, come up with their own questions individually, then go around in a group and record, and give some time to keep adding questions as a group after their initial questions.”</a:t>
            </a:r>
          </a:p>
          <a:p>
            <a:pPr marL="257175" indent="-257175" defTabSz="685800">
              <a:buClr>
                <a:srgbClr val="59C4C7"/>
              </a:buClr>
              <a:buFont typeface="Wingdings" panose="05000000000000000000" pitchFamily="2" charset="2"/>
              <a:buChar char="§"/>
            </a:pPr>
            <a:endParaRPr lang="en-US" sz="2000" dirty="0">
              <a:solidFill>
                <a:srgbClr val="000000"/>
              </a:solidFill>
              <a:latin typeface="Rockwell"/>
            </a:endParaRPr>
          </a:p>
          <a:p>
            <a:pPr marL="257175" indent="-257175" defTabSz="685800">
              <a:buClr>
                <a:srgbClr val="59C4C7"/>
              </a:buClr>
              <a:buFont typeface="Wingdings" panose="05000000000000000000" pitchFamily="2" charset="2"/>
              <a:buChar char="§"/>
            </a:pPr>
            <a:r>
              <a:rPr lang="en-US" sz="2000" dirty="0">
                <a:solidFill>
                  <a:srgbClr val="000000"/>
                </a:solidFill>
                <a:latin typeface="Rockwell"/>
              </a:rPr>
              <a:t>“One group sat there with 5 questions, other groups went a lot further, so we did a quick gallery walk so they could look at the other groups, and then gave them another 2-3 min to add a few more questions.”</a:t>
            </a:r>
          </a:p>
        </p:txBody>
      </p:sp>
      <p:sp>
        <p:nvSpPr>
          <p:cNvPr id="5" name="TextBox 4">
            <a:hlinkClick r:id="rId3"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9879612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1959117" y="240320"/>
            <a:ext cx="7886700" cy="994172"/>
          </a:xfrm>
          <a:prstGeom prst="rect">
            <a:avLst/>
          </a:prstGeom>
          <a:noFill/>
          <a:ln>
            <a:noFill/>
          </a:ln>
        </p:spPr>
        <p:txBody>
          <a:bodyPr vert="horz" lIns="68569" tIns="34275" rIns="68569" bIns="34275" rtlCol="0" anchor="t" anchorCtr="0">
            <a:noAutofit/>
          </a:bodyPr>
          <a:lstStyle/>
          <a:p>
            <a:pPr algn="ctr">
              <a:lnSpc>
                <a:spcPct val="100000"/>
              </a:lnSpc>
              <a:spcBef>
                <a:spcPts val="0"/>
              </a:spcBef>
              <a:buClr>
                <a:schemeClr val="accent1"/>
              </a:buClr>
              <a:buSzPct val="25000"/>
            </a:pPr>
            <a:r>
              <a:rPr lang="en-US" sz="4400" dirty="0" smtClean="0">
                <a:ea typeface="Rockwell" charset="0"/>
                <a:cs typeface="Rockwell" charset="0"/>
                <a:sym typeface="Rokkitt"/>
              </a:rPr>
              <a:t>Classroom Example:</a:t>
            </a:r>
            <a:r>
              <a:rPr lang="en-US" sz="4400" dirty="0" smtClean="0">
                <a:ea typeface="Rockwell" charset="0"/>
                <a:cs typeface="Rockwell" charset="0"/>
              </a:rPr>
              <a:t> </a:t>
            </a:r>
            <a:br>
              <a:rPr lang="en-US" sz="4400" dirty="0" smtClean="0">
                <a:ea typeface="Rockwell" charset="0"/>
                <a:cs typeface="Rockwell" charset="0"/>
              </a:rPr>
            </a:br>
            <a:r>
              <a:rPr lang="en-US" sz="4400" dirty="0" smtClean="0">
                <a:ea typeface="Rockwell" charset="0"/>
                <a:cs typeface="Rockwell" charset="0"/>
                <a:sym typeface="Rokkitt"/>
              </a:rPr>
              <a:t>AP Physics</a:t>
            </a:r>
            <a:endParaRPr lang="en-US" sz="4400" dirty="0">
              <a:ea typeface="Rockwell" charset="0"/>
              <a:cs typeface="Rockwell" charset="0"/>
              <a:sym typeface="Rokkitt"/>
            </a:endParaRPr>
          </a:p>
        </p:txBody>
      </p:sp>
      <p:sp>
        <p:nvSpPr>
          <p:cNvPr id="450" name="Shape 450"/>
          <p:cNvSpPr txBox="1">
            <a:spLocks noGrp="1"/>
          </p:cNvSpPr>
          <p:nvPr>
            <p:ph idx="1"/>
          </p:nvPr>
        </p:nvSpPr>
        <p:spPr>
          <a:xfrm>
            <a:off x="1836582" y="2219904"/>
            <a:ext cx="8131770" cy="2426375"/>
          </a:xfrm>
          <a:prstGeom prst="rect">
            <a:avLst/>
          </a:prstGeom>
          <a:noFill/>
          <a:ln>
            <a:noFill/>
          </a:ln>
        </p:spPr>
        <p:txBody>
          <a:bodyPr vert="horz" lIns="68569" tIns="34275" rIns="68569" bIns="34275" rtlCol="0" anchor="t" anchorCtr="0">
            <a:noAutofit/>
          </a:bodyPr>
          <a:lstStyle/>
          <a:p>
            <a:pPr marL="0" indent="0">
              <a:lnSpc>
                <a:spcPct val="100000"/>
              </a:lnSpc>
              <a:spcAft>
                <a:spcPts val="750"/>
              </a:spcAft>
              <a:buNone/>
            </a:pPr>
            <a:r>
              <a:rPr lang="en-US" sz="3200" u="sng" dirty="0">
                <a:latin typeface="Rockwell" panose="02060603020205020403" pitchFamily="18" charset="0"/>
              </a:rPr>
              <a:t>Teacher:</a:t>
            </a:r>
            <a:r>
              <a:rPr lang="en-US" sz="3200" dirty="0">
                <a:latin typeface="Rockwell" panose="02060603020205020403" pitchFamily="18" charset="0"/>
              </a:rPr>
              <a:t> Rachel </a:t>
            </a:r>
            <a:r>
              <a:rPr lang="en-US" sz="3200" dirty="0" err="1">
                <a:latin typeface="Rockwell" panose="02060603020205020403" pitchFamily="18" charset="0"/>
              </a:rPr>
              <a:t>Riemer</a:t>
            </a:r>
            <a:r>
              <a:rPr lang="en-US" sz="3200" dirty="0">
                <a:latin typeface="Rockwell" panose="02060603020205020403" pitchFamily="18" charset="0"/>
              </a:rPr>
              <a:t>, Cambridge, MA</a:t>
            </a:r>
          </a:p>
          <a:p>
            <a:pPr marL="0" indent="0">
              <a:lnSpc>
                <a:spcPct val="100000"/>
              </a:lnSpc>
              <a:spcAft>
                <a:spcPts val="750"/>
              </a:spcAft>
              <a:buNone/>
            </a:pPr>
            <a:r>
              <a:rPr lang="en-US" sz="3200" u="sng" dirty="0">
                <a:latin typeface="Rockwell" panose="02060603020205020403" pitchFamily="18" charset="0"/>
              </a:rPr>
              <a:t>Topic:</a:t>
            </a:r>
            <a:r>
              <a:rPr lang="en-US" sz="3200" dirty="0">
                <a:latin typeface="Rockwell" panose="02060603020205020403" pitchFamily="18" charset="0"/>
              </a:rPr>
              <a:t> </a:t>
            </a:r>
            <a:r>
              <a:rPr lang="en-US" sz="3200" dirty="0" smtClean="0">
                <a:latin typeface="Rockwell" panose="02060603020205020403" pitchFamily="18" charset="0"/>
              </a:rPr>
              <a:t>Bias in science</a:t>
            </a:r>
          </a:p>
          <a:p>
            <a:pPr marL="0" indent="0">
              <a:lnSpc>
                <a:spcPct val="100000"/>
              </a:lnSpc>
              <a:spcAft>
                <a:spcPts val="750"/>
              </a:spcAft>
              <a:buNone/>
            </a:pPr>
            <a:r>
              <a:rPr lang="en-US" sz="3200" u="sng" dirty="0" smtClean="0">
                <a:latin typeface="Rockwell" panose="02060603020205020403" pitchFamily="18" charset="0"/>
              </a:rPr>
              <a:t>Purpose</a:t>
            </a:r>
            <a:r>
              <a:rPr lang="en-US" sz="3200" u="sng" dirty="0">
                <a:latin typeface="Rockwell" panose="02060603020205020403" pitchFamily="18" charset="0"/>
              </a:rPr>
              <a:t>:</a:t>
            </a:r>
            <a:r>
              <a:rPr lang="en-US" sz="3200" dirty="0">
                <a:latin typeface="Rockwell" panose="02060603020205020403" pitchFamily="18" charset="0"/>
              </a:rPr>
              <a:t> </a:t>
            </a:r>
            <a:r>
              <a:rPr lang="en-US" sz="3200" dirty="0" smtClean="0">
                <a:latin typeface="Rockwell" panose="02060603020205020403" pitchFamily="18" charset="0"/>
              </a:rPr>
              <a:t>To open up discussion around an important issue</a:t>
            </a:r>
            <a:endParaRPr lang="en-US" sz="3200" dirty="0">
              <a:latin typeface="Rockwell" panose="02060603020205020403" pitchFamily="18" charset="0"/>
            </a:endParaRPr>
          </a:p>
        </p:txBody>
      </p:sp>
    </p:spTree>
    <p:extLst>
      <p:ext uri="{BB962C8B-B14F-4D97-AF65-F5344CB8AC3E}">
        <p14:creationId xmlns:p14="http://schemas.microsoft.com/office/powerpoint/2010/main" val="32759051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Question Focus</a:t>
            </a:r>
            <a:endParaRPr lang="en-US" sz="4400" dirty="0"/>
          </a:p>
        </p:txBody>
      </p:sp>
      <p:sp>
        <p:nvSpPr>
          <p:cNvPr id="6" name="TextBox 5"/>
          <p:cNvSpPr txBox="1"/>
          <p:nvPr/>
        </p:nvSpPr>
        <p:spPr>
          <a:xfrm>
            <a:off x="3357154" y="3021874"/>
            <a:ext cx="5477691" cy="830997"/>
          </a:xfrm>
          <a:prstGeom prst="rect">
            <a:avLst/>
          </a:prstGeom>
          <a:noFill/>
        </p:spPr>
        <p:txBody>
          <a:bodyPr wrap="square" rtlCol="0">
            <a:spAutoFit/>
          </a:bodyPr>
          <a:lstStyle/>
          <a:p>
            <a:pPr algn="ctr"/>
            <a:r>
              <a:rPr lang="en-US" sz="4800" dirty="0" smtClean="0"/>
              <a:t>Bias in Science</a:t>
            </a:r>
            <a:endParaRPr lang="en-US" sz="4800" dirty="0"/>
          </a:p>
        </p:txBody>
      </p:sp>
    </p:spTree>
    <p:extLst>
      <p:ext uri="{BB962C8B-B14F-4D97-AF65-F5344CB8AC3E}">
        <p14:creationId xmlns:p14="http://schemas.microsoft.com/office/powerpoint/2010/main" val="36832679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Questions</a:t>
            </a:r>
            <a:endParaRPr lang="en-US" sz="4400" dirty="0"/>
          </a:p>
        </p:txBody>
      </p:sp>
      <p:sp>
        <p:nvSpPr>
          <p:cNvPr id="3" name="Content Placeholder 2"/>
          <p:cNvSpPr>
            <a:spLocks noGrp="1"/>
          </p:cNvSpPr>
          <p:nvPr>
            <p:ph idx="1"/>
          </p:nvPr>
        </p:nvSpPr>
        <p:spPr>
          <a:xfrm>
            <a:off x="448235" y="1478481"/>
            <a:ext cx="5966012" cy="5125518"/>
          </a:xfrm>
        </p:spPr>
        <p:txBody>
          <a:bodyPr>
            <a:normAutofit/>
          </a:bodyPr>
          <a:lstStyle/>
          <a:p>
            <a:pPr marL="457200" indent="-457200">
              <a:buFont typeface="+mj-lt"/>
              <a:buAutoNum type="arabicPeriod"/>
            </a:pPr>
            <a:r>
              <a:rPr lang="en-US" dirty="0" smtClean="0"/>
              <a:t>What are some </a:t>
            </a:r>
            <a:r>
              <a:rPr lang="en-US" dirty="0" err="1" smtClean="0"/>
              <a:t>occurences</a:t>
            </a:r>
            <a:r>
              <a:rPr lang="en-US" dirty="0" smtClean="0"/>
              <a:t>? </a:t>
            </a:r>
          </a:p>
          <a:p>
            <a:pPr marL="457200" indent="-457200">
              <a:buFont typeface="+mj-lt"/>
              <a:buAutoNum type="arabicPeriod"/>
            </a:pPr>
            <a:r>
              <a:rPr lang="en-US" dirty="0" smtClean="0"/>
              <a:t>What topics in science have most bias? </a:t>
            </a:r>
          </a:p>
          <a:p>
            <a:pPr marL="457200" indent="-457200">
              <a:buFont typeface="+mj-lt"/>
              <a:buAutoNum type="arabicPeriod"/>
            </a:pPr>
            <a:r>
              <a:rPr lang="en-US" b="1" dirty="0" smtClean="0"/>
              <a:t>How is bias defined?</a:t>
            </a:r>
          </a:p>
          <a:p>
            <a:pPr marL="457200" indent="-457200">
              <a:buFont typeface="+mj-lt"/>
              <a:buAutoNum type="arabicPeriod"/>
            </a:pPr>
            <a:r>
              <a:rPr lang="en-US" dirty="0" smtClean="0"/>
              <a:t>Are there different types of biases in science?</a:t>
            </a:r>
          </a:p>
          <a:p>
            <a:pPr marL="457200" indent="-457200">
              <a:buFont typeface="+mj-lt"/>
              <a:buAutoNum type="arabicPeriod"/>
            </a:pPr>
            <a:r>
              <a:rPr lang="en-US" dirty="0" smtClean="0"/>
              <a:t>How does bias affect experiments and results?</a:t>
            </a:r>
          </a:p>
          <a:p>
            <a:pPr marL="457200" indent="-457200">
              <a:buFont typeface="+mj-lt"/>
              <a:buAutoNum type="arabicPeriod"/>
            </a:pPr>
            <a:r>
              <a:rPr lang="en-US" dirty="0" smtClean="0"/>
              <a:t>How does bias influence data collection?</a:t>
            </a:r>
          </a:p>
          <a:p>
            <a:pPr marL="457200" indent="-457200">
              <a:buFont typeface="+mj-lt"/>
              <a:buAutoNum type="arabicPeriod"/>
            </a:pPr>
            <a:r>
              <a:rPr lang="en-US" dirty="0" smtClean="0"/>
              <a:t>Is it possible to be completely bias free?</a:t>
            </a:r>
          </a:p>
          <a:p>
            <a:pPr marL="457200" indent="-457200">
              <a:buFont typeface="+mj-lt"/>
              <a:buAutoNum type="arabicPeriod"/>
            </a:pPr>
            <a:r>
              <a:rPr lang="en-US" dirty="0" smtClean="0"/>
              <a:t>How to reduce bias?</a:t>
            </a:r>
          </a:p>
          <a:p>
            <a:pPr marL="457200" indent="-457200">
              <a:buFont typeface="+mj-lt"/>
              <a:buAutoNum type="arabicPeriod"/>
            </a:pPr>
            <a:r>
              <a:rPr lang="en-US" dirty="0" smtClean="0"/>
              <a:t>Why is there bias?</a:t>
            </a:r>
          </a:p>
          <a:p>
            <a:pPr marL="457200" indent="-457200">
              <a:buFont typeface="+mj-lt"/>
              <a:buAutoNum type="arabicPeriod"/>
            </a:pPr>
            <a:r>
              <a:rPr lang="en-US" dirty="0" smtClean="0"/>
              <a:t>Is bias intrinsic?</a:t>
            </a:r>
          </a:p>
          <a:p>
            <a:pPr marL="457200" indent="-457200">
              <a:buFont typeface="+mj-lt"/>
              <a:buAutoNum type="arabicPeriod"/>
            </a:pPr>
            <a:r>
              <a:rPr lang="en-US" dirty="0"/>
              <a:t>Is bias necessarily bad?</a:t>
            </a:r>
          </a:p>
          <a:p>
            <a:pPr marL="0" indent="0">
              <a:buNone/>
            </a:pPr>
            <a:endParaRPr lang="en-US" dirty="0" smtClean="0"/>
          </a:p>
        </p:txBody>
      </p:sp>
      <p:sp>
        <p:nvSpPr>
          <p:cNvPr id="4" name="Content Placeholder 2"/>
          <p:cNvSpPr txBox="1">
            <a:spLocks/>
          </p:cNvSpPr>
          <p:nvPr/>
        </p:nvSpPr>
        <p:spPr>
          <a:xfrm>
            <a:off x="6414247" y="1418316"/>
            <a:ext cx="5273488" cy="518568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a:buFont typeface="+mj-lt"/>
              <a:buAutoNum type="arabicPeriod" startAt="12"/>
            </a:pPr>
            <a:r>
              <a:rPr lang="en-US" dirty="0" smtClean="0"/>
              <a:t>How important is the fact that there is bias? (O)</a:t>
            </a:r>
            <a:r>
              <a:rPr lang="en-US" dirty="0" smtClean="0">
                <a:sym typeface="Wingdings" panose="05000000000000000000" pitchFamily="2" charset="2"/>
              </a:rPr>
              <a:t> Is it important that there is bias? (C)</a:t>
            </a:r>
          </a:p>
          <a:p>
            <a:pPr marL="457200" indent="-457200">
              <a:buFont typeface="+mj-lt"/>
              <a:buAutoNum type="arabicPeriod" startAt="12"/>
            </a:pPr>
            <a:r>
              <a:rPr lang="en-US" b="1" dirty="0" smtClean="0">
                <a:sym typeface="Wingdings" panose="05000000000000000000" pitchFamily="2" charset="2"/>
              </a:rPr>
              <a:t>When in history did bias in results of experiments affect the public?</a:t>
            </a:r>
          </a:p>
          <a:p>
            <a:pPr marL="457200" indent="-457200">
              <a:buFont typeface="+mj-lt"/>
              <a:buAutoNum type="arabicPeriod" startAt="12"/>
            </a:pPr>
            <a:r>
              <a:rPr lang="en-US" dirty="0" smtClean="0">
                <a:sym typeface="Wingdings" panose="05000000000000000000" pitchFamily="2" charset="2"/>
              </a:rPr>
              <a:t>How do you quantify bias? </a:t>
            </a:r>
          </a:p>
          <a:p>
            <a:pPr marL="457200" indent="-457200">
              <a:buFont typeface="+mj-lt"/>
              <a:buAutoNum type="arabicPeriod" startAt="12"/>
            </a:pPr>
            <a:r>
              <a:rPr lang="en-US" dirty="0" smtClean="0">
                <a:sym typeface="Wingdings" panose="05000000000000000000" pitchFamily="2" charset="2"/>
              </a:rPr>
              <a:t>What increases/decreases bias?</a:t>
            </a:r>
          </a:p>
          <a:p>
            <a:pPr marL="457200" indent="-457200">
              <a:buFont typeface="+mj-lt"/>
              <a:buAutoNum type="arabicPeriod" startAt="12"/>
            </a:pPr>
            <a:r>
              <a:rPr lang="en-US" dirty="0" smtClean="0">
                <a:sym typeface="Wingdings" panose="05000000000000000000" pitchFamily="2" charset="2"/>
              </a:rPr>
              <a:t>What is the trend of bias in science? More? Less?</a:t>
            </a:r>
          </a:p>
          <a:p>
            <a:pPr marL="457200" indent="-457200">
              <a:buFont typeface="+mj-lt"/>
              <a:buAutoNum type="arabicPeriod" startAt="12"/>
            </a:pPr>
            <a:r>
              <a:rPr lang="en-US" b="1" dirty="0" smtClean="0">
                <a:sym typeface="Wingdings" panose="05000000000000000000" pitchFamily="2" charset="2"/>
              </a:rPr>
              <a:t>Are certain groups of people more easily biased? (C) What are the certain groups of people? (O)</a:t>
            </a:r>
          </a:p>
          <a:p>
            <a:pPr marL="457200" indent="-457200">
              <a:buFont typeface="+mj-lt"/>
              <a:buAutoNum type="arabicPeriod" startAt="12"/>
            </a:pPr>
            <a:r>
              <a:rPr lang="en-US" dirty="0"/>
              <a:t>How can we eliminate bias in high school experiments w/o high tech?</a:t>
            </a:r>
          </a:p>
          <a:p>
            <a:pPr marL="457200" indent="-457200">
              <a:buFont typeface="+mj-lt"/>
              <a:buAutoNum type="arabicPeriod" startAt="12"/>
            </a:pPr>
            <a:r>
              <a:rPr lang="en-US" dirty="0" smtClean="0"/>
              <a:t>What’s in place now to reduce bias?</a:t>
            </a:r>
          </a:p>
        </p:txBody>
      </p:sp>
    </p:spTree>
    <p:extLst>
      <p:ext uri="{BB962C8B-B14F-4D97-AF65-F5344CB8AC3E}">
        <p14:creationId xmlns:p14="http://schemas.microsoft.com/office/powerpoint/2010/main" val="30972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02" y="104329"/>
            <a:ext cx="10515600" cy="1325563"/>
          </a:xfrm>
        </p:spPr>
        <p:txBody>
          <a:bodyPr>
            <a:normAutofit/>
          </a:bodyPr>
          <a:lstStyle/>
          <a:p>
            <a:r>
              <a:rPr lang="en-US" sz="4400" dirty="0" smtClean="0"/>
              <a:t>Next Steps with Students Questions</a:t>
            </a:r>
            <a:endParaRPr lang="en-US" sz="4400" dirty="0"/>
          </a:p>
        </p:txBody>
      </p:sp>
      <p:sp>
        <p:nvSpPr>
          <p:cNvPr id="3" name="Content Placeholder 2"/>
          <p:cNvSpPr>
            <a:spLocks noGrp="1"/>
          </p:cNvSpPr>
          <p:nvPr>
            <p:ph idx="1"/>
          </p:nvPr>
        </p:nvSpPr>
        <p:spPr>
          <a:xfrm>
            <a:off x="892216" y="1541978"/>
            <a:ext cx="6982382" cy="3471086"/>
          </a:xfrm>
        </p:spPr>
        <p:txBody>
          <a:bodyPr>
            <a:normAutofit/>
          </a:bodyPr>
          <a:lstStyle/>
          <a:p>
            <a:pPr>
              <a:buClr>
                <a:schemeClr val="tx2"/>
              </a:buClr>
              <a:buFont typeface="Wingdings" panose="05000000000000000000" pitchFamily="2" charset="2"/>
              <a:buChar char="§"/>
            </a:pPr>
            <a:r>
              <a:rPr lang="en-US" sz="2800" dirty="0" smtClean="0"/>
              <a:t>Students identified patterns that emerged from their questions</a:t>
            </a:r>
          </a:p>
          <a:p>
            <a:pPr>
              <a:buClr>
                <a:schemeClr val="tx2"/>
              </a:buClr>
              <a:buFont typeface="Wingdings" panose="05000000000000000000" pitchFamily="2" charset="2"/>
              <a:buChar char="§"/>
            </a:pPr>
            <a:r>
              <a:rPr lang="en-US" sz="2800" dirty="0" smtClean="0"/>
              <a:t>They categorized their questions into those patterns</a:t>
            </a:r>
          </a:p>
          <a:p>
            <a:pPr>
              <a:buClr>
                <a:schemeClr val="tx2"/>
              </a:buClr>
              <a:buFont typeface="Wingdings" panose="05000000000000000000" pitchFamily="2" charset="2"/>
              <a:buChar char="§"/>
            </a:pPr>
            <a:r>
              <a:rPr lang="en-US" sz="2800" dirty="0" smtClean="0"/>
              <a:t>Students’ priority questions were used as a class discussion activity</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558" y="1429892"/>
            <a:ext cx="3431451" cy="5029200"/>
          </a:xfrm>
          <a:prstGeom prst="rect">
            <a:avLst/>
          </a:prstGeom>
        </p:spPr>
      </p:pic>
    </p:spTree>
    <p:extLst>
      <p:ext uri="{BB962C8B-B14F-4D97-AF65-F5344CB8AC3E}">
        <p14:creationId xmlns:p14="http://schemas.microsoft.com/office/powerpoint/2010/main" val="17329537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3024"/>
            <a:ext cx="8486775" cy="1325563"/>
          </a:xfrm>
        </p:spPr>
        <p:txBody>
          <a:bodyPr>
            <a:normAutofit/>
          </a:bodyPr>
          <a:lstStyle/>
          <a:p>
            <a:r>
              <a:rPr lang="en-US" sz="4400" dirty="0" smtClean="0"/>
              <a:t> </a:t>
            </a:r>
            <a:r>
              <a:rPr lang="en-US" sz="3600" b="0" dirty="0" smtClean="0"/>
              <a:t>Students’ Categorization</a:t>
            </a:r>
            <a:endParaRPr lang="en-US" sz="3600" b="0" dirty="0"/>
          </a:p>
        </p:txBody>
      </p:sp>
      <p:sp>
        <p:nvSpPr>
          <p:cNvPr id="3" name="Content Placeholder 2"/>
          <p:cNvSpPr>
            <a:spLocks noGrp="1"/>
          </p:cNvSpPr>
          <p:nvPr>
            <p:ph idx="4294967295"/>
          </p:nvPr>
        </p:nvSpPr>
        <p:spPr>
          <a:xfrm>
            <a:off x="325483" y="4552949"/>
            <a:ext cx="4862513" cy="2053547"/>
          </a:xfrm>
          <a:solidFill>
            <a:schemeClr val="accent6">
              <a:lumMod val="20000"/>
              <a:lumOff val="80000"/>
            </a:schemeClr>
          </a:solidFill>
        </p:spPr>
        <p:txBody>
          <a:bodyPr>
            <a:normAutofit fontScale="92500" lnSpcReduction="10000"/>
          </a:bodyPr>
          <a:lstStyle/>
          <a:p>
            <a:pPr marL="0" indent="0">
              <a:buNone/>
            </a:pPr>
            <a:r>
              <a:rPr lang="en-US" b="1" dirty="0" smtClean="0">
                <a:solidFill>
                  <a:schemeClr val="accent6"/>
                </a:solidFill>
              </a:rPr>
              <a:t>Examples</a:t>
            </a:r>
          </a:p>
          <a:p>
            <a:pPr>
              <a:buClr>
                <a:schemeClr val="accent6"/>
              </a:buClr>
            </a:pPr>
            <a:r>
              <a:rPr lang="en-US" sz="2300" dirty="0" smtClean="0"/>
              <a:t>What are some </a:t>
            </a:r>
            <a:r>
              <a:rPr lang="en-US" sz="2300" dirty="0" err="1" smtClean="0"/>
              <a:t>occurences</a:t>
            </a:r>
            <a:r>
              <a:rPr lang="en-US" sz="2300" dirty="0" smtClean="0"/>
              <a:t>?</a:t>
            </a:r>
          </a:p>
          <a:p>
            <a:pPr>
              <a:buClr>
                <a:schemeClr val="accent6"/>
              </a:buClr>
            </a:pPr>
            <a:r>
              <a:rPr lang="en-US" sz="2300" dirty="0" smtClean="0"/>
              <a:t>What topics in science have most bias?</a:t>
            </a:r>
          </a:p>
          <a:p>
            <a:pPr>
              <a:buClr>
                <a:schemeClr val="accent6"/>
              </a:buClr>
            </a:pPr>
            <a:r>
              <a:rPr lang="en-US" sz="2300" dirty="0" smtClean="0"/>
              <a:t>Are there different types of bias in science?</a:t>
            </a:r>
          </a:p>
        </p:txBody>
      </p:sp>
      <p:sp>
        <p:nvSpPr>
          <p:cNvPr id="4" name="Content Placeholder 2"/>
          <p:cNvSpPr txBox="1">
            <a:spLocks/>
          </p:cNvSpPr>
          <p:nvPr/>
        </p:nvSpPr>
        <p:spPr>
          <a:xfrm>
            <a:off x="6454589" y="2077223"/>
            <a:ext cx="5273488" cy="502282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a:buFont typeface="+mj-lt"/>
              <a:buAutoNum type="arabicPeriod" startAt="11"/>
            </a:pPr>
            <a:endParaRPr lang="en-US" b="1" dirty="0" smtClean="0"/>
          </a:p>
        </p:txBody>
      </p:sp>
      <p:sp>
        <p:nvSpPr>
          <p:cNvPr id="5" name="Content Placeholder 2"/>
          <p:cNvSpPr txBox="1">
            <a:spLocks/>
          </p:cNvSpPr>
          <p:nvPr/>
        </p:nvSpPr>
        <p:spPr>
          <a:xfrm>
            <a:off x="5609812" y="4716837"/>
            <a:ext cx="6345741" cy="1889659"/>
          </a:xfrm>
          <a:prstGeom prst="rect">
            <a:avLst/>
          </a:prstGeom>
          <a:solidFill>
            <a:schemeClr val="accent2">
              <a:lumMod val="20000"/>
              <a:lumOff val="8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b="1" dirty="0" smtClean="0">
                <a:solidFill>
                  <a:schemeClr val="accent2"/>
                </a:solidFill>
              </a:rPr>
              <a:t>Patterns/trends</a:t>
            </a:r>
          </a:p>
          <a:p>
            <a:pPr>
              <a:buClr>
                <a:schemeClr val="accent2"/>
              </a:buClr>
            </a:pPr>
            <a:r>
              <a:rPr lang="en-US" dirty="0" smtClean="0"/>
              <a:t>What is the trend of bias in science? More? Less?</a:t>
            </a:r>
          </a:p>
          <a:p>
            <a:pPr>
              <a:buClr>
                <a:schemeClr val="accent2"/>
              </a:buClr>
            </a:pPr>
            <a:r>
              <a:rPr lang="en-US" dirty="0" smtClean="0"/>
              <a:t>Are certain groups of people more easily biased? (C) </a:t>
            </a:r>
            <a:r>
              <a:rPr lang="en-US" dirty="0" smtClean="0">
                <a:sym typeface="Wingdings" panose="05000000000000000000" pitchFamily="2" charset="2"/>
              </a:rPr>
              <a:t> What are the certain groups of people? (O)</a:t>
            </a:r>
            <a:endParaRPr lang="en-US" dirty="0" smtClean="0"/>
          </a:p>
        </p:txBody>
      </p:sp>
      <p:sp>
        <p:nvSpPr>
          <p:cNvPr id="6" name="Content Placeholder 2"/>
          <p:cNvSpPr txBox="1">
            <a:spLocks/>
          </p:cNvSpPr>
          <p:nvPr/>
        </p:nvSpPr>
        <p:spPr>
          <a:xfrm>
            <a:off x="325483" y="1368148"/>
            <a:ext cx="4863054" cy="3072999"/>
          </a:xfrm>
          <a:prstGeom prst="rect">
            <a:avLst/>
          </a:prstGeom>
          <a:solidFill>
            <a:schemeClr val="accent4">
              <a:lumMod val="20000"/>
              <a:lumOff val="8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b="1" dirty="0" smtClean="0">
                <a:solidFill>
                  <a:schemeClr val="accent4"/>
                </a:solidFill>
              </a:rPr>
              <a:t>History/definition</a:t>
            </a:r>
          </a:p>
          <a:p>
            <a:pPr>
              <a:buClr>
                <a:schemeClr val="accent4"/>
              </a:buClr>
            </a:pPr>
            <a:r>
              <a:rPr lang="en-US" dirty="0" smtClean="0"/>
              <a:t>How is bias defined?</a:t>
            </a:r>
          </a:p>
          <a:p>
            <a:pPr>
              <a:buClr>
                <a:schemeClr val="accent4"/>
              </a:buClr>
            </a:pPr>
            <a:r>
              <a:rPr lang="en-US" dirty="0" smtClean="0"/>
              <a:t>Why is there bias?</a:t>
            </a:r>
          </a:p>
          <a:p>
            <a:pPr>
              <a:buClr>
                <a:schemeClr val="accent4"/>
              </a:buClr>
            </a:pPr>
            <a:r>
              <a:rPr lang="en-US" dirty="0" smtClean="0"/>
              <a:t>Is bias intrinsic?</a:t>
            </a:r>
          </a:p>
          <a:p>
            <a:pPr>
              <a:buClr>
                <a:schemeClr val="accent4"/>
              </a:buClr>
            </a:pPr>
            <a:r>
              <a:rPr lang="en-US" dirty="0" smtClean="0"/>
              <a:t>Is bias necessarily bad? </a:t>
            </a:r>
          </a:p>
          <a:p>
            <a:pPr>
              <a:buClr>
                <a:schemeClr val="accent4"/>
              </a:buClr>
            </a:pPr>
            <a:r>
              <a:rPr lang="en-US" dirty="0" smtClean="0"/>
              <a:t>When in history did bias in results of experiments affect the public? </a:t>
            </a:r>
          </a:p>
          <a:p>
            <a:pPr>
              <a:buClr>
                <a:schemeClr val="accent4"/>
              </a:buClr>
            </a:pPr>
            <a:r>
              <a:rPr lang="en-US" dirty="0" smtClean="0"/>
              <a:t>How do you quantify bias?</a:t>
            </a:r>
          </a:p>
        </p:txBody>
      </p:sp>
      <p:sp>
        <p:nvSpPr>
          <p:cNvPr id="7" name="Content Placeholder 2"/>
          <p:cNvSpPr txBox="1">
            <a:spLocks/>
          </p:cNvSpPr>
          <p:nvPr/>
        </p:nvSpPr>
        <p:spPr>
          <a:xfrm>
            <a:off x="5609812" y="354968"/>
            <a:ext cx="6345741" cy="1173163"/>
          </a:xfrm>
          <a:prstGeom prst="rect">
            <a:avLst/>
          </a:prstGeom>
          <a:solidFill>
            <a:schemeClr val="accent5">
              <a:lumMod val="20000"/>
              <a:lumOff val="8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b="1" dirty="0" smtClean="0">
                <a:solidFill>
                  <a:schemeClr val="accent5"/>
                </a:solidFill>
              </a:rPr>
              <a:t>Impact</a:t>
            </a:r>
          </a:p>
          <a:p>
            <a:pPr>
              <a:buClr>
                <a:schemeClr val="accent5"/>
              </a:buClr>
            </a:pPr>
            <a:r>
              <a:rPr lang="en-US" dirty="0" smtClean="0"/>
              <a:t>How does bias affect experiments and results?</a:t>
            </a:r>
          </a:p>
          <a:p>
            <a:pPr>
              <a:buClr>
                <a:schemeClr val="accent5"/>
              </a:buClr>
            </a:pPr>
            <a:r>
              <a:rPr lang="en-US" dirty="0" smtClean="0"/>
              <a:t>How does bias affect influence data collection?</a:t>
            </a:r>
          </a:p>
        </p:txBody>
      </p:sp>
      <p:sp>
        <p:nvSpPr>
          <p:cNvPr id="8" name="Content Placeholder 2"/>
          <p:cNvSpPr txBox="1">
            <a:spLocks/>
          </p:cNvSpPr>
          <p:nvPr/>
        </p:nvSpPr>
        <p:spPr>
          <a:xfrm>
            <a:off x="5609812" y="1767622"/>
            <a:ext cx="6345741" cy="2763719"/>
          </a:xfrm>
          <a:prstGeom prst="rect">
            <a:avLst/>
          </a:prstGeom>
          <a:solidFill>
            <a:schemeClr val="accent3">
              <a:lumMod val="20000"/>
              <a:lumOff val="8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b="1" dirty="0" smtClean="0">
                <a:solidFill>
                  <a:schemeClr val="accent3"/>
                </a:solidFill>
              </a:rPr>
              <a:t>Help/reduce</a:t>
            </a:r>
          </a:p>
          <a:p>
            <a:pPr>
              <a:buClr>
                <a:schemeClr val="accent3"/>
              </a:buClr>
            </a:pPr>
            <a:r>
              <a:rPr lang="en-US" dirty="0" smtClean="0"/>
              <a:t>Is it possible to be completely bias free?</a:t>
            </a:r>
          </a:p>
          <a:p>
            <a:pPr>
              <a:buClr>
                <a:schemeClr val="accent3"/>
              </a:buClr>
            </a:pPr>
            <a:r>
              <a:rPr lang="en-US" dirty="0" smtClean="0"/>
              <a:t>How do you reduce bias?</a:t>
            </a:r>
          </a:p>
          <a:p>
            <a:pPr>
              <a:buClr>
                <a:schemeClr val="accent3"/>
              </a:buClr>
            </a:pPr>
            <a:r>
              <a:rPr lang="en-US" dirty="0" smtClean="0"/>
              <a:t>What increases/decreases bias?</a:t>
            </a:r>
          </a:p>
          <a:p>
            <a:pPr>
              <a:buClr>
                <a:schemeClr val="accent3"/>
              </a:buClr>
            </a:pPr>
            <a:r>
              <a:rPr lang="en-US" dirty="0" smtClean="0"/>
              <a:t>How can we eliminate bias in high school experiments w/o high tech?</a:t>
            </a:r>
          </a:p>
          <a:p>
            <a:pPr>
              <a:buClr>
                <a:schemeClr val="accent3"/>
              </a:buClr>
            </a:pPr>
            <a:r>
              <a:rPr lang="en-US" dirty="0" smtClean="0"/>
              <a:t>What’s in place now to reduce bias?</a:t>
            </a:r>
          </a:p>
        </p:txBody>
      </p:sp>
      <p:sp>
        <p:nvSpPr>
          <p:cNvPr id="9" name="TextBox 8">
            <a:hlinkClick r:id="rId2"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047431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777240" y="194354"/>
            <a:ext cx="10515600" cy="1325563"/>
          </a:xfrm>
          <a:prstGeom prst="rect">
            <a:avLst/>
          </a:prstGeom>
          <a:noFill/>
          <a:ln>
            <a:noFill/>
          </a:ln>
        </p:spPr>
        <p:txBody>
          <a:bodyPr vert="horz" lIns="68569" tIns="34275" rIns="68569" bIns="34275" rtlCol="0" anchor="t" anchorCtr="0">
            <a:noAutofit/>
          </a:bodyPr>
          <a:lstStyle/>
          <a:p>
            <a:pPr algn="ctr">
              <a:lnSpc>
                <a:spcPct val="100000"/>
              </a:lnSpc>
              <a:spcBef>
                <a:spcPts val="0"/>
              </a:spcBef>
              <a:buClr>
                <a:schemeClr val="accent1"/>
              </a:buClr>
              <a:buSzPct val="25000"/>
            </a:pPr>
            <a:r>
              <a:rPr lang="en-US" sz="4400" dirty="0">
                <a:ea typeface="Rockwell" charset="0"/>
                <a:cs typeface="Rockwell" charset="0"/>
                <a:sym typeface="Rokkitt"/>
              </a:rPr>
              <a:t>Classroom Example:</a:t>
            </a:r>
            <a:r>
              <a:rPr lang="en-US" sz="4400" dirty="0">
                <a:ea typeface="Rockwell" charset="0"/>
                <a:cs typeface="Rockwell" charset="0"/>
              </a:rPr>
              <a:t> </a:t>
            </a:r>
            <a:br>
              <a:rPr lang="en-US" sz="4400" dirty="0">
                <a:ea typeface="Rockwell" charset="0"/>
                <a:cs typeface="Rockwell" charset="0"/>
              </a:rPr>
            </a:br>
            <a:r>
              <a:rPr lang="en-US" sz="4400" dirty="0" smtClean="0">
                <a:ea typeface="Rockwell" charset="0"/>
                <a:cs typeface="Rockwell" charset="0"/>
                <a:sym typeface="Rokkitt"/>
              </a:rPr>
              <a:t>High School Science</a:t>
            </a:r>
            <a:endParaRPr lang="en-US" sz="4400" dirty="0">
              <a:ea typeface="Rockwell" charset="0"/>
              <a:cs typeface="Rockwell" charset="0"/>
              <a:sym typeface="Rokkitt"/>
            </a:endParaRPr>
          </a:p>
        </p:txBody>
      </p:sp>
      <p:sp>
        <p:nvSpPr>
          <p:cNvPr id="450" name="Shape 450"/>
          <p:cNvSpPr txBox="1">
            <a:spLocks noGrp="1"/>
          </p:cNvSpPr>
          <p:nvPr>
            <p:ph idx="1"/>
          </p:nvPr>
        </p:nvSpPr>
        <p:spPr>
          <a:xfrm>
            <a:off x="1038496" y="2339431"/>
            <a:ext cx="9761583" cy="2485118"/>
          </a:xfrm>
          <a:prstGeom prst="rect">
            <a:avLst/>
          </a:prstGeom>
          <a:noFill/>
          <a:ln>
            <a:noFill/>
          </a:ln>
        </p:spPr>
        <p:txBody>
          <a:bodyPr vert="horz" lIns="68569" tIns="34275" rIns="68569" bIns="34275" rtlCol="0" anchor="t" anchorCtr="0">
            <a:noAutofit/>
          </a:bodyPr>
          <a:lstStyle/>
          <a:p>
            <a:pPr marL="2381" indent="0">
              <a:lnSpc>
                <a:spcPct val="100000"/>
              </a:lnSpc>
              <a:spcBef>
                <a:spcPts val="0"/>
              </a:spcBef>
              <a:buClr>
                <a:srgbClr val="76A5AF"/>
              </a:buClr>
              <a:buSzPct val="73333"/>
              <a:buNone/>
            </a:pPr>
            <a:r>
              <a:rPr lang="en-US" sz="2800" u="sng" dirty="0">
                <a:latin typeface="Rockwell" panose="02060603020205020403" pitchFamily="18" charset="0"/>
              </a:rPr>
              <a:t>Teacher:</a:t>
            </a:r>
            <a:r>
              <a:rPr lang="en-US" sz="2800" dirty="0">
                <a:latin typeface="Rockwell" panose="02060603020205020403" pitchFamily="18" charset="0"/>
              </a:rPr>
              <a:t> </a:t>
            </a:r>
            <a:r>
              <a:rPr lang="en-US" sz="2800" dirty="0">
                <a:solidFill>
                  <a:schemeClr val="dk1"/>
                </a:solidFill>
                <a:ea typeface="Rockwell" charset="0"/>
                <a:cs typeface="Rockwell" charset="0"/>
              </a:rPr>
              <a:t>Allison Gest, Park Ridge, IL</a:t>
            </a:r>
          </a:p>
          <a:p>
            <a:pPr marL="2381" indent="0">
              <a:lnSpc>
                <a:spcPct val="100000"/>
              </a:lnSpc>
              <a:spcBef>
                <a:spcPts val="1500"/>
              </a:spcBef>
              <a:buClr>
                <a:srgbClr val="76A5AF"/>
              </a:buClr>
              <a:buSzPct val="73333"/>
              <a:buNone/>
            </a:pPr>
            <a:r>
              <a:rPr lang="en-US" sz="2800" u="sng" dirty="0">
                <a:latin typeface="Rockwell" panose="02060603020205020403" pitchFamily="18" charset="0"/>
              </a:rPr>
              <a:t>Topic:</a:t>
            </a:r>
            <a:r>
              <a:rPr lang="en-US" sz="2800" dirty="0">
                <a:latin typeface="Rockwell" panose="02060603020205020403" pitchFamily="18" charset="0"/>
              </a:rPr>
              <a:t> </a:t>
            </a:r>
            <a:r>
              <a:rPr lang="en-US" sz="2800" dirty="0">
                <a:solidFill>
                  <a:schemeClr val="dk1"/>
                </a:solidFill>
                <a:ea typeface="Rockwell" charset="0"/>
                <a:cs typeface="Rockwell" charset="0"/>
                <a:sym typeface="Rokkitt"/>
              </a:rPr>
              <a:t>A unit on “</a:t>
            </a:r>
            <a:r>
              <a:rPr lang="en-US" sz="2800" dirty="0">
                <a:solidFill>
                  <a:schemeClr val="dk1"/>
                </a:solidFill>
                <a:ea typeface="Rockwell" charset="0"/>
                <a:cs typeface="Rockwell" charset="0"/>
              </a:rPr>
              <a:t>Running Water”</a:t>
            </a:r>
          </a:p>
          <a:p>
            <a:pPr marL="0" indent="0">
              <a:lnSpc>
                <a:spcPct val="100000"/>
              </a:lnSpc>
              <a:spcAft>
                <a:spcPts val="750"/>
              </a:spcAft>
              <a:buNone/>
            </a:pPr>
            <a:r>
              <a:rPr lang="en-US" sz="2800" u="sng" dirty="0">
                <a:latin typeface="Rockwell" panose="02060603020205020403" pitchFamily="18" charset="0"/>
              </a:rPr>
              <a:t>Purpose: </a:t>
            </a:r>
            <a:r>
              <a:rPr lang="en-US" sz="2800" dirty="0">
                <a:solidFill>
                  <a:schemeClr val="dk1"/>
                </a:solidFill>
                <a:ea typeface="Rockwell" charset="0"/>
                <a:cs typeface="Rockwell" charset="0"/>
              </a:rPr>
              <a:t>To give peer feedback and revise initial experiment designs</a:t>
            </a:r>
          </a:p>
          <a:p>
            <a:pPr marL="0" indent="0">
              <a:lnSpc>
                <a:spcPct val="100000"/>
              </a:lnSpc>
              <a:spcAft>
                <a:spcPts val="750"/>
              </a:spcAft>
              <a:buNone/>
            </a:pPr>
            <a:endParaRPr sz="2800" dirty="0">
              <a:solidFill>
                <a:schemeClr val="dk1"/>
              </a:solidFill>
              <a:latin typeface="Rockwell" panose="02060603020205020403" pitchFamily="18" charset="0"/>
              <a:ea typeface="Rokkitt"/>
              <a:cs typeface="Rokkitt"/>
              <a:sym typeface="Rokkitt"/>
            </a:endParaRPr>
          </a:p>
        </p:txBody>
      </p:sp>
    </p:spTree>
    <p:extLst>
      <p:ext uri="{BB962C8B-B14F-4D97-AF65-F5344CB8AC3E}">
        <p14:creationId xmlns:p14="http://schemas.microsoft.com/office/powerpoint/2010/main" val="27688961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718457" y="397681"/>
            <a:ext cx="10515600" cy="1325563"/>
          </a:xfrm>
          <a:prstGeom prst="rect">
            <a:avLst/>
          </a:prstGeom>
          <a:noFill/>
          <a:ln>
            <a:noFill/>
          </a:ln>
        </p:spPr>
        <p:txBody>
          <a:bodyPr vert="horz" lIns="68569" tIns="34275" rIns="68569" bIns="34275" rtlCol="0" anchor="t" anchorCtr="0">
            <a:noAutofit/>
          </a:bodyPr>
          <a:lstStyle/>
          <a:p>
            <a:pPr>
              <a:lnSpc>
                <a:spcPct val="100000"/>
              </a:lnSpc>
              <a:spcBef>
                <a:spcPts val="0"/>
              </a:spcBef>
              <a:buClr>
                <a:schemeClr val="accent1"/>
              </a:buClr>
              <a:buSzPct val="25000"/>
            </a:pPr>
            <a:r>
              <a:rPr lang="en-US" dirty="0">
                <a:ea typeface="Rockwell" charset="0"/>
                <a:cs typeface="Rockwell" charset="0"/>
                <a:sym typeface="Rokkitt"/>
              </a:rPr>
              <a:t>Question Focus</a:t>
            </a:r>
          </a:p>
        </p:txBody>
      </p:sp>
      <p:sp>
        <p:nvSpPr>
          <p:cNvPr id="4" name="Content Placeholder 2"/>
          <p:cNvSpPr>
            <a:spLocks noGrp="1"/>
          </p:cNvSpPr>
          <p:nvPr>
            <p:ph idx="1"/>
          </p:nvPr>
        </p:nvSpPr>
        <p:spPr>
          <a:xfrm>
            <a:off x="718455" y="2277242"/>
            <a:ext cx="10515600" cy="4351338"/>
          </a:xfrm>
        </p:spPr>
        <p:txBody>
          <a:bodyPr>
            <a:normAutofit/>
          </a:bodyPr>
          <a:lstStyle/>
          <a:p>
            <a:pPr marL="0" indent="0">
              <a:lnSpc>
                <a:spcPct val="120000"/>
              </a:lnSpc>
              <a:spcBef>
                <a:spcPts val="0"/>
              </a:spcBef>
              <a:spcAft>
                <a:spcPts val="450"/>
              </a:spcAft>
              <a:buClr>
                <a:schemeClr val="dk1"/>
              </a:buClr>
              <a:buSzPct val="45833"/>
              <a:buNone/>
            </a:pPr>
            <a:r>
              <a:rPr lang="en-US" u="sng" dirty="0">
                <a:ea typeface="Pontano Sans"/>
                <a:cs typeface="Pontano Sans"/>
                <a:sym typeface="Pontano Sans"/>
              </a:rPr>
              <a:t>Scientist’s claim</a:t>
            </a:r>
            <a:r>
              <a:rPr lang="en-US" dirty="0">
                <a:ea typeface="Pontano Sans"/>
                <a:cs typeface="Pontano Sans"/>
                <a:sym typeface="Pontano Sans"/>
              </a:rPr>
              <a:t>: </a:t>
            </a:r>
          </a:p>
          <a:p>
            <a:pPr marL="0">
              <a:lnSpc>
                <a:spcPct val="120000"/>
              </a:lnSpc>
              <a:spcBef>
                <a:spcPts val="0"/>
              </a:spcBef>
              <a:buClr>
                <a:schemeClr val="dk1"/>
              </a:buClr>
              <a:buSzPct val="45833"/>
              <a:buNone/>
            </a:pPr>
            <a:r>
              <a:rPr lang="en-US" dirty="0">
                <a:ea typeface="Pontano Sans"/>
                <a:cs typeface="Pontano Sans"/>
                <a:sym typeface="Pontano Sans"/>
              </a:rPr>
              <a:t>“Adding a dam to a water system causes a decrease </a:t>
            </a:r>
            <a:r>
              <a:rPr lang="en-US" dirty="0" smtClean="0">
                <a:ea typeface="Pontano Sans"/>
                <a:cs typeface="Pontano Sans"/>
                <a:sym typeface="Pontano Sans"/>
              </a:rPr>
              <a:t>in aquatic </a:t>
            </a:r>
            <a:r>
              <a:rPr lang="en-US" dirty="0">
                <a:ea typeface="Pontano Sans"/>
                <a:cs typeface="Pontano Sans"/>
                <a:sym typeface="Pontano Sans"/>
              </a:rPr>
              <a:t>life downstream.” </a:t>
            </a:r>
          </a:p>
          <a:p>
            <a:pPr>
              <a:spcBef>
                <a:spcPts val="0"/>
              </a:spcBef>
              <a:spcAft>
                <a:spcPts val="1200"/>
              </a:spcAft>
              <a:buClr>
                <a:schemeClr val="dk1"/>
              </a:buClr>
              <a:buSzPct val="45833"/>
              <a:buNone/>
            </a:pPr>
            <a:endParaRPr lang="en-US" dirty="0">
              <a:ea typeface="Pontano Sans"/>
              <a:cs typeface="Pontano Sans"/>
              <a:sym typeface="Pontano Sans"/>
            </a:endParaRPr>
          </a:p>
          <a:p>
            <a:pPr>
              <a:spcBef>
                <a:spcPts val="0"/>
              </a:spcBef>
              <a:spcAft>
                <a:spcPts val="1200"/>
              </a:spcAft>
              <a:buClr>
                <a:schemeClr val="dk1"/>
              </a:buClr>
              <a:buSzPct val="45833"/>
              <a:buNone/>
            </a:pPr>
            <a:r>
              <a:rPr lang="en-US" u="sng" dirty="0">
                <a:ea typeface="Pontano Sans"/>
                <a:cs typeface="Pontano Sans"/>
                <a:sym typeface="Pontano Sans"/>
              </a:rPr>
              <a:t>Student Design to test the claim</a:t>
            </a:r>
            <a:r>
              <a:rPr lang="en-US" dirty="0">
                <a:ea typeface="Pontano Sans"/>
                <a:cs typeface="Pontano Sans"/>
                <a:sym typeface="Pontano Sans"/>
              </a:rPr>
              <a:t>:</a:t>
            </a:r>
          </a:p>
          <a:p>
            <a:endParaRPr lang="en-US" dirty="0"/>
          </a:p>
        </p:txBody>
      </p:sp>
      <p:pic>
        <p:nvPicPr>
          <p:cNvPr id="5" name="Picture 4"/>
          <p:cNvPicPr>
            <a:picLocks noChangeAspect="1"/>
          </p:cNvPicPr>
          <p:nvPr/>
        </p:nvPicPr>
        <p:blipFill>
          <a:blip r:embed="rId3"/>
          <a:stretch>
            <a:fillRect/>
          </a:stretch>
        </p:blipFill>
        <p:spPr>
          <a:xfrm>
            <a:off x="6472388" y="3475693"/>
            <a:ext cx="4596897" cy="2701269"/>
          </a:xfrm>
          <a:prstGeom prst="rect">
            <a:avLst/>
          </a:prstGeom>
        </p:spPr>
      </p:pic>
      <p:sp>
        <p:nvSpPr>
          <p:cNvPr id="2" name="TextBox 1"/>
          <p:cNvSpPr txBox="1"/>
          <p:nvPr/>
        </p:nvSpPr>
        <p:spPr>
          <a:xfrm>
            <a:off x="718456" y="1353912"/>
            <a:ext cx="10776857" cy="646331"/>
          </a:xfrm>
          <a:prstGeom prst="rect">
            <a:avLst/>
          </a:prstGeom>
          <a:noFill/>
        </p:spPr>
        <p:txBody>
          <a:bodyPr wrap="square" rtlCol="0">
            <a:spAutoFit/>
          </a:bodyPr>
          <a:lstStyle/>
          <a:p>
            <a:r>
              <a:rPr lang="en-US" dirty="0" smtClean="0">
                <a:solidFill>
                  <a:schemeClr val="tx1">
                    <a:lumMod val="65000"/>
                    <a:lumOff val="35000"/>
                  </a:schemeClr>
                </a:solidFill>
              </a:rPr>
              <a:t>In groups, students drew initial ideas for an experiment design that could test a scientist’s claim about the effect of dams on water systems.  Groups exchanged their work.</a:t>
            </a:r>
            <a:endParaRPr lang="en-US" dirty="0">
              <a:solidFill>
                <a:schemeClr val="tx1">
                  <a:lumMod val="50000"/>
                  <a:lumOff val="50000"/>
                </a:schemeClr>
              </a:solidFill>
            </a:endParaRPr>
          </a:p>
        </p:txBody>
      </p:sp>
    </p:spTree>
    <p:extLst>
      <p:ext uri="{BB962C8B-B14F-4D97-AF65-F5344CB8AC3E}">
        <p14:creationId xmlns:p14="http://schemas.microsoft.com/office/powerpoint/2010/main" val="1847529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Next </a:t>
            </a:r>
            <a:r>
              <a:rPr lang="en-US" b="0" dirty="0" smtClean="0"/>
              <a:t>Steps with Student Questions</a:t>
            </a:r>
            <a:endParaRPr lang="en-US" b="0" dirty="0"/>
          </a:p>
        </p:txBody>
      </p:sp>
      <p:sp>
        <p:nvSpPr>
          <p:cNvPr id="5" name="Rectangle 4"/>
          <p:cNvSpPr/>
          <p:nvPr/>
        </p:nvSpPr>
        <p:spPr>
          <a:xfrm>
            <a:off x="6005110" y="3290500"/>
            <a:ext cx="227948" cy="300082"/>
          </a:xfrm>
          <a:prstGeom prst="rect">
            <a:avLst/>
          </a:prstGeom>
        </p:spPr>
        <p:txBody>
          <a:bodyPr wrap="none">
            <a:spAutoFit/>
          </a:bodyPr>
          <a:lstStyle/>
          <a:p>
            <a:pPr defTabSz="685800"/>
            <a:r>
              <a:rPr lang="sk-SK" sz="1350" dirty="0">
                <a:solidFill>
                  <a:srgbClr val="000000"/>
                </a:solidFill>
                <a:latin typeface="Rockwell"/>
              </a:rPr>
              <a:t> </a:t>
            </a:r>
            <a:endParaRPr lang="en-US" sz="1350" dirty="0">
              <a:solidFill>
                <a:srgbClr val="000000"/>
              </a:solidFill>
              <a:latin typeface="Rockwell"/>
            </a:endParaRPr>
          </a:p>
        </p:txBody>
      </p:sp>
      <p:pic>
        <p:nvPicPr>
          <p:cNvPr id="6" name="Shape 504"/>
          <p:cNvPicPr preferRelativeResize="0"/>
          <p:nvPr/>
        </p:nvPicPr>
        <p:blipFill>
          <a:blip r:embed="rId3">
            <a:alphaModFix/>
          </a:blip>
          <a:stretch>
            <a:fillRect/>
          </a:stretch>
        </p:blipFill>
        <p:spPr>
          <a:xfrm>
            <a:off x="6233058" y="1433587"/>
            <a:ext cx="4767942" cy="4667048"/>
          </a:xfrm>
          <a:prstGeom prst="rect">
            <a:avLst/>
          </a:prstGeom>
          <a:noFill/>
          <a:ln w="19050" cap="flat" cmpd="sng">
            <a:solidFill>
              <a:schemeClr val="dk2"/>
            </a:solidFill>
            <a:prstDash val="solid"/>
            <a:round/>
            <a:headEnd type="none" w="med" len="med"/>
            <a:tailEnd type="none" w="med" len="med"/>
          </a:ln>
        </p:spPr>
      </p:pic>
      <p:sp>
        <p:nvSpPr>
          <p:cNvPr id="3" name="TextBox 2"/>
          <p:cNvSpPr txBox="1"/>
          <p:nvPr/>
        </p:nvSpPr>
        <p:spPr>
          <a:xfrm>
            <a:off x="773297" y="1433587"/>
            <a:ext cx="4952589" cy="3785652"/>
          </a:xfrm>
          <a:prstGeom prst="rect">
            <a:avLst/>
          </a:prstGeom>
          <a:noFill/>
        </p:spPr>
        <p:txBody>
          <a:bodyPr wrap="square" rtlCol="0">
            <a:spAutoFit/>
          </a:bodyPr>
          <a:lstStyle/>
          <a:p>
            <a:pPr marL="285750" indent="-285750">
              <a:buClr>
                <a:schemeClr val="tx2"/>
              </a:buClr>
              <a:buFont typeface="Wingdings" panose="05000000000000000000" pitchFamily="2" charset="2"/>
              <a:buChar char="§"/>
            </a:pPr>
            <a:r>
              <a:rPr lang="en-US" sz="2400" dirty="0" smtClean="0"/>
              <a:t>Using each other’s models as the </a:t>
            </a:r>
            <a:r>
              <a:rPr lang="en-US" sz="2400" dirty="0" err="1" smtClean="0"/>
              <a:t>QFocus</a:t>
            </a:r>
            <a:r>
              <a:rPr lang="en-US" sz="2400" dirty="0" smtClean="0"/>
              <a:t>, students gave feedback on the models in the form of questions.  </a:t>
            </a:r>
          </a:p>
          <a:p>
            <a:pPr marL="285750" indent="-285750">
              <a:buClr>
                <a:schemeClr val="tx2"/>
              </a:buClr>
              <a:buFont typeface="Wingdings" panose="05000000000000000000" pitchFamily="2" charset="2"/>
              <a:buChar char="§"/>
            </a:pPr>
            <a:endParaRPr lang="en-US" sz="2400" dirty="0" smtClean="0"/>
          </a:p>
          <a:p>
            <a:pPr marL="285750" indent="-285750">
              <a:buClr>
                <a:schemeClr val="tx2"/>
              </a:buClr>
              <a:buFont typeface="Wingdings" panose="05000000000000000000" pitchFamily="2" charset="2"/>
              <a:buChar char="§"/>
            </a:pPr>
            <a:r>
              <a:rPr lang="en-US" sz="2400" dirty="0" smtClean="0"/>
              <a:t>Students used the priority feedback questions to revise their models before building them and conducting their experiments. </a:t>
            </a:r>
            <a:endParaRPr lang="en-US" sz="2400" dirty="0"/>
          </a:p>
        </p:txBody>
      </p:sp>
      <p:sp>
        <p:nvSpPr>
          <p:cNvPr id="7" name="TextBox 6">
            <a:hlinkClick r:id="rId4"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780497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2873828" y="266926"/>
            <a:ext cx="6548845" cy="1117737"/>
          </a:xfrm>
          <a:prstGeom prst="rect">
            <a:avLst/>
          </a:prstGeom>
          <a:noFill/>
          <a:ln>
            <a:noFill/>
          </a:ln>
        </p:spPr>
        <p:txBody>
          <a:bodyPr vert="horz" wrap="square" lIns="91425" tIns="45700" rIns="91425" bIns="45700" rtlCol="0" anchor="t" anchorCtr="0">
            <a:noAutofit/>
          </a:bodyPr>
          <a:lstStyle/>
          <a:p>
            <a:pPr indent="-50800" algn="ctr">
              <a:lnSpc>
                <a:spcPct val="100000"/>
              </a:lnSpc>
              <a:spcBef>
                <a:spcPts val="0"/>
              </a:spcBef>
              <a:buClr>
                <a:schemeClr val="accent1"/>
              </a:buClr>
              <a:buSzPct val="25000"/>
            </a:pPr>
            <a:r>
              <a:rPr lang="en-US" sz="4400" dirty="0">
                <a:solidFill>
                  <a:schemeClr val="accent1"/>
                </a:solidFill>
                <a:latin typeface="Rockwell" panose="02060603020205020403" pitchFamily="18" charset="0"/>
                <a:ea typeface="Rokkitt"/>
                <a:cs typeface="Rokkitt"/>
                <a:sym typeface="Rokkitt"/>
              </a:rPr>
              <a:t>Classroom Example</a:t>
            </a:r>
            <a:r>
              <a:rPr lang="en-US" sz="4400" dirty="0" smtClean="0">
                <a:solidFill>
                  <a:schemeClr val="accent1"/>
                </a:solidFill>
                <a:latin typeface="Rockwell" panose="02060603020205020403" pitchFamily="18" charset="0"/>
                <a:ea typeface="Rokkitt"/>
                <a:cs typeface="Rokkitt"/>
                <a:sym typeface="Rokkitt"/>
              </a:rPr>
              <a:t>:</a:t>
            </a:r>
            <a:br>
              <a:rPr lang="en-US" sz="4400" dirty="0" smtClean="0">
                <a:solidFill>
                  <a:schemeClr val="accent1"/>
                </a:solidFill>
                <a:latin typeface="Rockwell" panose="02060603020205020403" pitchFamily="18" charset="0"/>
                <a:ea typeface="Rokkitt"/>
                <a:cs typeface="Rokkitt"/>
                <a:sym typeface="Rokkitt"/>
              </a:rPr>
            </a:br>
            <a:r>
              <a:rPr lang="en-US" sz="4400" dirty="0" smtClean="0">
                <a:solidFill>
                  <a:schemeClr val="accent1"/>
                </a:solidFill>
                <a:latin typeface="Rockwell" panose="02060603020205020403" pitchFamily="18" charset="0"/>
                <a:ea typeface="Rokkitt"/>
                <a:cs typeface="Rokkitt"/>
                <a:sym typeface="Rokkitt"/>
              </a:rPr>
              <a:t>2</a:t>
            </a:r>
            <a:r>
              <a:rPr lang="en-US" sz="4400" baseline="30000" dirty="0" smtClean="0">
                <a:solidFill>
                  <a:schemeClr val="accent1"/>
                </a:solidFill>
                <a:latin typeface="Rockwell" panose="02060603020205020403" pitchFamily="18" charset="0"/>
                <a:ea typeface="Rokkitt"/>
                <a:cs typeface="Rokkitt"/>
                <a:sym typeface="Rokkitt"/>
              </a:rPr>
              <a:t>nd</a:t>
            </a:r>
            <a:r>
              <a:rPr lang="en-US" sz="4400" dirty="0" smtClean="0">
                <a:solidFill>
                  <a:schemeClr val="accent1"/>
                </a:solidFill>
                <a:latin typeface="Rockwell" panose="02060603020205020403" pitchFamily="18" charset="0"/>
                <a:ea typeface="Rokkitt"/>
                <a:cs typeface="Rokkitt"/>
                <a:sym typeface="Rokkitt"/>
              </a:rPr>
              <a:t> Grade</a:t>
            </a:r>
            <a:endParaRPr lang="en-US" sz="4400" dirty="0">
              <a:solidFill>
                <a:schemeClr val="accent1"/>
              </a:solidFill>
              <a:latin typeface="Rockwell" panose="02060603020205020403" pitchFamily="18" charset="0"/>
              <a:ea typeface="Rokkitt"/>
              <a:cs typeface="Rokkitt"/>
              <a:sym typeface="Rokkitt"/>
            </a:endParaRPr>
          </a:p>
        </p:txBody>
      </p:sp>
      <p:sp>
        <p:nvSpPr>
          <p:cNvPr id="761" name="Shape 761"/>
          <p:cNvSpPr txBox="1">
            <a:spLocks noGrp="1"/>
          </p:cNvSpPr>
          <p:nvPr>
            <p:ph idx="1"/>
          </p:nvPr>
        </p:nvSpPr>
        <p:spPr>
          <a:xfrm>
            <a:off x="1255120" y="2548436"/>
            <a:ext cx="9786259" cy="2389324"/>
          </a:xfrm>
          <a:prstGeom prst="rect">
            <a:avLst/>
          </a:prstGeom>
          <a:noFill/>
          <a:ln>
            <a:noFill/>
          </a:ln>
        </p:spPr>
        <p:txBody>
          <a:bodyPr vert="horz" wrap="square" lIns="91425" tIns="45700" rIns="91425" bIns="45700" rtlCol="0" anchor="t" anchorCtr="0">
            <a:noAutofit/>
          </a:bodyPr>
          <a:lstStyle/>
          <a:p>
            <a:pPr marL="0" indent="-47625">
              <a:lnSpc>
                <a:spcPct val="100000"/>
              </a:lnSpc>
              <a:spcBef>
                <a:spcPts val="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Teacher</a:t>
            </a:r>
            <a:r>
              <a:rPr lang="en-US" sz="3000" dirty="0">
                <a:solidFill>
                  <a:schemeClr val="dk1"/>
                </a:solidFill>
                <a:latin typeface="Rockwell" panose="02060603020205020403" pitchFamily="18" charset="0"/>
                <a:ea typeface="Rokkitt"/>
                <a:cs typeface="Rokkitt"/>
                <a:sym typeface="Rokkitt"/>
              </a:rPr>
              <a:t>: </a:t>
            </a:r>
            <a:r>
              <a:rPr lang="en-US" sz="3000" dirty="0" smtClean="0">
                <a:solidFill>
                  <a:schemeClr val="dk1"/>
                </a:solidFill>
                <a:latin typeface="Rockwell" panose="02060603020205020403" pitchFamily="18" charset="0"/>
                <a:ea typeface="Rokkitt"/>
                <a:cs typeface="Rokkitt"/>
                <a:sym typeface="Rokkitt"/>
              </a:rPr>
              <a:t>Julie Grimm, Hagerstown, MD</a:t>
            </a:r>
            <a:endParaRPr lang="en-US" sz="3000" dirty="0">
              <a:solidFill>
                <a:schemeClr val="dk1"/>
              </a:solidFill>
              <a:latin typeface="Rockwell" panose="02060603020205020403" pitchFamily="18" charset="0"/>
              <a:ea typeface="Rokkitt"/>
              <a:cs typeface="Rokkitt"/>
              <a:sym typeface="Rokkitt"/>
            </a:endParaRPr>
          </a:p>
          <a:p>
            <a:pPr marL="0" indent="-47625">
              <a:lnSpc>
                <a:spcPct val="100000"/>
              </a:lnSpc>
              <a:spcBef>
                <a:spcPts val="200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Topic</a:t>
            </a:r>
            <a:r>
              <a:rPr lang="en-US" sz="3000" dirty="0">
                <a:solidFill>
                  <a:schemeClr val="dk1"/>
                </a:solidFill>
                <a:latin typeface="Rockwell" panose="02060603020205020403" pitchFamily="18" charset="0"/>
                <a:ea typeface="Rokkitt"/>
                <a:cs typeface="Rokkitt"/>
                <a:sym typeface="Rokkitt"/>
              </a:rPr>
              <a:t>: </a:t>
            </a:r>
            <a:r>
              <a:rPr lang="en-US" sz="3000" dirty="0" smtClean="0">
                <a:solidFill>
                  <a:schemeClr val="dk1"/>
                </a:solidFill>
                <a:latin typeface="Rockwell" panose="02060603020205020403" pitchFamily="18" charset="0"/>
                <a:ea typeface="Rokkitt"/>
                <a:cs typeface="Rokkitt"/>
                <a:sym typeface="Rokkitt"/>
              </a:rPr>
              <a:t>Weather events- hurricanes, tornadoes, etc.</a:t>
            </a:r>
            <a:endParaRPr lang="en-US" sz="3000" dirty="0">
              <a:solidFill>
                <a:schemeClr val="dk1"/>
              </a:solidFill>
              <a:latin typeface="Rockwell" panose="02060603020205020403" pitchFamily="18" charset="0"/>
              <a:ea typeface="Rokkitt"/>
              <a:cs typeface="Rokkitt"/>
              <a:sym typeface="Rokkitt"/>
            </a:endParaRPr>
          </a:p>
          <a:p>
            <a:pPr marL="0" indent="-47625">
              <a:lnSpc>
                <a:spcPct val="100000"/>
              </a:lnSpc>
              <a:spcBef>
                <a:spcPts val="2000"/>
              </a:spcBef>
              <a:buClr>
                <a:schemeClr val="accent1"/>
              </a:buClr>
              <a:buSzPct val="25000"/>
              <a:buNone/>
            </a:pPr>
            <a:r>
              <a:rPr lang="en-US" sz="3000" u="sng" dirty="0">
                <a:solidFill>
                  <a:schemeClr val="dk1"/>
                </a:solidFill>
                <a:latin typeface="Rockwell" panose="02060603020205020403" pitchFamily="18" charset="0"/>
                <a:ea typeface="Rokkitt"/>
                <a:cs typeface="Rokkitt"/>
                <a:sym typeface="Rokkitt"/>
              </a:rPr>
              <a:t>Purpose</a:t>
            </a:r>
            <a:r>
              <a:rPr lang="en-US" sz="3000" dirty="0">
                <a:solidFill>
                  <a:schemeClr val="dk1"/>
                </a:solidFill>
                <a:latin typeface="Rockwell" panose="02060603020205020403" pitchFamily="18" charset="0"/>
                <a:ea typeface="Rokkitt"/>
                <a:cs typeface="Rokkitt"/>
                <a:sym typeface="Rokkitt"/>
              </a:rPr>
              <a:t>: T</a:t>
            </a:r>
            <a:r>
              <a:rPr lang="en-US" sz="3000" dirty="0" smtClean="0">
                <a:solidFill>
                  <a:schemeClr val="dk1"/>
                </a:solidFill>
                <a:latin typeface="Rockwell" panose="02060603020205020403" pitchFamily="18" charset="0"/>
                <a:ea typeface="Rokkitt"/>
                <a:cs typeface="Rokkitt"/>
                <a:sym typeface="Rokkitt"/>
              </a:rPr>
              <a:t>o develop questions to investigate for research projects</a:t>
            </a:r>
            <a:endParaRPr lang="en-US" sz="3000" dirty="0">
              <a:solidFill>
                <a:schemeClr val="dk1"/>
              </a:solidFill>
              <a:latin typeface="Rockwell" panose="02060603020205020403" pitchFamily="18" charset="0"/>
              <a:ea typeface="Rokkitt"/>
              <a:cs typeface="Rokkitt"/>
              <a:sym typeface="Rokkitt"/>
            </a:endParaRPr>
          </a:p>
        </p:txBody>
      </p:sp>
    </p:spTree>
    <p:extLst>
      <p:ext uri="{BB962C8B-B14F-4D97-AF65-F5344CB8AC3E}">
        <p14:creationId xmlns:p14="http://schemas.microsoft.com/office/powerpoint/2010/main" val="746234480"/>
      </p:ext>
    </p:extLst>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584"/>
            <a:ext cx="10515600" cy="1325563"/>
          </a:xfrm>
        </p:spPr>
        <p:txBody>
          <a:bodyPr>
            <a:normAutofit/>
          </a:bodyPr>
          <a:lstStyle/>
          <a:p>
            <a:pPr algn="ctr"/>
            <a:r>
              <a:rPr lang="en-US" sz="4400" dirty="0"/>
              <a:t>Classroom Example:</a:t>
            </a:r>
            <a:br>
              <a:rPr lang="en-US" sz="4400" dirty="0"/>
            </a:br>
            <a:r>
              <a:rPr lang="en-US" sz="4400" dirty="0" smtClean="0"/>
              <a:t>11</a:t>
            </a:r>
            <a:r>
              <a:rPr lang="en-US" sz="4400" baseline="30000" dirty="0" smtClean="0"/>
              <a:t>th</a:t>
            </a:r>
            <a:r>
              <a:rPr lang="en-US" sz="4400" dirty="0" smtClean="0"/>
              <a:t> &amp; 12</a:t>
            </a:r>
            <a:r>
              <a:rPr lang="en-US" sz="4400" baseline="30000" dirty="0" smtClean="0"/>
              <a:t>th</a:t>
            </a:r>
            <a:r>
              <a:rPr lang="en-US" sz="4400" dirty="0" smtClean="0"/>
              <a:t> Grade Geology</a:t>
            </a:r>
            <a:endParaRPr lang="en-US" sz="4400" dirty="0"/>
          </a:p>
        </p:txBody>
      </p:sp>
      <p:sp>
        <p:nvSpPr>
          <p:cNvPr id="3" name="Content Placeholder 2"/>
          <p:cNvSpPr>
            <a:spLocks noGrp="1"/>
          </p:cNvSpPr>
          <p:nvPr>
            <p:ph idx="1"/>
          </p:nvPr>
        </p:nvSpPr>
        <p:spPr>
          <a:xfrm>
            <a:off x="1015052" y="2412478"/>
            <a:ext cx="10161896" cy="1995748"/>
          </a:xfrm>
        </p:spPr>
        <p:txBody>
          <a:bodyPr>
            <a:noAutofit/>
          </a:bodyPr>
          <a:lstStyle/>
          <a:p>
            <a:pPr marL="0" indent="0">
              <a:buNone/>
            </a:pPr>
            <a:r>
              <a:rPr lang="en-US" sz="2800" u="sng" dirty="0">
                <a:solidFill>
                  <a:schemeClr val="tx1"/>
                </a:solidFill>
                <a:latin typeface="Rockwell" charset="0"/>
              </a:rPr>
              <a:t>Teacher</a:t>
            </a:r>
            <a:r>
              <a:rPr lang="en-US" sz="2800" dirty="0">
                <a:solidFill>
                  <a:schemeClr val="tx1"/>
                </a:solidFill>
                <a:latin typeface="Rockwell" charset="0"/>
              </a:rPr>
              <a:t>: Allison Gest, Park Ridge, IL</a:t>
            </a:r>
            <a:endParaRPr lang="en-US" sz="2800" u="sng" dirty="0">
              <a:solidFill>
                <a:schemeClr val="tx1"/>
              </a:solidFill>
              <a:latin typeface="Rockwell" charset="0"/>
            </a:endParaRPr>
          </a:p>
          <a:p>
            <a:pPr marL="0" indent="0">
              <a:buNone/>
            </a:pPr>
            <a:r>
              <a:rPr lang="en-US" sz="2800" u="sng" dirty="0">
                <a:solidFill>
                  <a:schemeClr val="tx1"/>
                </a:solidFill>
                <a:latin typeface="Rockwell" charset="0"/>
              </a:rPr>
              <a:t>Topic</a:t>
            </a:r>
            <a:r>
              <a:rPr lang="en-US" sz="2800" dirty="0">
                <a:solidFill>
                  <a:schemeClr val="tx1"/>
                </a:solidFill>
                <a:latin typeface="Rockwell" charset="0"/>
              </a:rPr>
              <a:t>: </a:t>
            </a:r>
            <a:r>
              <a:rPr lang="en-US" sz="2800" dirty="0" smtClean="0">
                <a:solidFill>
                  <a:schemeClr val="tx1"/>
                </a:solidFill>
                <a:latin typeface="Rockwell" charset="0"/>
              </a:rPr>
              <a:t>Uni</a:t>
            </a:r>
            <a:r>
              <a:rPr lang="en-US" sz="2800" dirty="0" smtClean="0">
                <a:latin typeface="Rockwell" charset="0"/>
              </a:rPr>
              <a:t>t on </a:t>
            </a:r>
            <a:r>
              <a:rPr lang="en-US" sz="2800" dirty="0" smtClean="0">
                <a:solidFill>
                  <a:schemeClr val="tx1"/>
                </a:solidFill>
                <a:latin typeface="Rockwell" charset="0"/>
              </a:rPr>
              <a:t>weathering, erosion, and soil</a:t>
            </a:r>
          </a:p>
          <a:p>
            <a:pPr marL="0" indent="0">
              <a:buNone/>
            </a:pPr>
            <a:r>
              <a:rPr lang="en-US" sz="2800" u="sng" dirty="0" smtClean="0">
                <a:solidFill>
                  <a:schemeClr val="tx1"/>
                </a:solidFill>
                <a:latin typeface="Rockwell" charset="0"/>
              </a:rPr>
              <a:t>Purpose</a:t>
            </a:r>
            <a:r>
              <a:rPr lang="en-US" sz="2800" dirty="0">
                <a:solidFill>
                  <a:schemeClr val="tx1"/>
                </a:solidFill>
                <a:latin typeface="Rockwell" charset="0"/>
              </a:rPr>
              <a:t>: To help students prepare for a guest speaker at the end of </a:t>
            </a:r>
            <a:r>
              <a:rPr lang="en-US" sz="2800" dirty="0" smtClean="0">
                <a:latin typeface="Rockwell" charset="0"/>
              </a:rPr>
              <a:t>the unit</a:t>
            </a:r>
            <a:endParaRPr lang="en-US" sz="2800" dirty="0"/>
          </a:p>
        </p:txBody>
      </p:sp>
    </p:spTree>
    <p:extLst>
      <p:ext uri="{BB962C8B-B14F-4D97-AF65-F5344CB8AC3E}">
        <p14:creationId xmlns:p14="http://schemas.microsoft.com/office/powerpoint/2010/main" val="35929459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Focus</a:t>
            </a:r>
          </a:p>
        </p:txBody>
      </p:sp>
      <p:pic>
        <p:nvPicPr>
          <p:cNvPr id="5" name="Content Placeholder 3"/>
          <p:cNvPicPr>
            <a:picLocks noChangeAspect="1"/>
          </p:cNvPicPr>
          <p:nvPr/>
        </p:nvPicPr>
        <p:blipFill>
          <a:blip r:embed="rId2"/>
          <a:stretch>
            <a:fillRect/>
          </a:stretch>
        </p:blipFill>
        <p:spPr>
          <a:xfrm>
            <a:off x="2838733" y="1636574"/>
            <a:ext cx="6212869" cy="4690511"/>
          </a:xfrm>
          <a:prstGeom prst="rect">
            <a:avLst/>
          </a:prstGeom>
        </p:spPr>
      </p:pic>
    </p:spTree>
    <p:extLst>
      <p:ext uri="{BB962C8B-B14F-4D97-AF65-F5344CB8AC3E}">
        <p14:creationId xmlns:p14="http://schemas.microsoft.com/office/powerpoint/2010/main" val="42257339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Questions</a:t>
            </a:r>
            <a:endParaRPr lang="en-US" sz="4400" dirty="0"/>
          </a:p>
        </p:txBody>
      </p:sp>
      <p:sp>
        <p:nvSpPr>
          <p:cNvPr id="3" name="Content Placeholder 2"/>
          <p:cNvSpPr>
            <a:spLocks noGrp="1"/>
          </p:cNvSpPr>
          <p:nvPr>
            <p:ph idx="1"/>
          </p:nvPr>
        </p:nvSpPr>
        <p:spPr>
          <a:xfrm>
            <a:off x="301388" y="1644329"/>
            <a:ext cx="5485264" cy="5282735"/>
          </a:xfrm>
        </p:spPr>
        <p:txBody>
          <a:bodyPr>
            <a:noAutofit/>
          </a:bodyPr>
          <a:lstStyle/>
          <a:p>
            <a:pPr marL="0" indent="0">
              <a:spcBef>
                <a:spcPts val="0"/>
              </a:spcBef>
              <a:buNone/>
            </a:pPr>
            <a:r>
              <a:rPr lang="en-US" sz="1800" dirty="0">
                <a:solidFill>
                  <a:schemeClr val="tx1"/>
                </a:solidFill>
              </a:rPr>
              <a:t>1. What is </a:t>
            </a:r>
            <a:r>
              <a:rPr lang="en-US" sz="1800" dirty="0" smtClean="0">
                <a:solidFill>
                  <a:schemeClr val="tx1"/>
                </a:solidFill>
              </a:rPr>
              <a:t>aquaponics?</a:t>
            </a:r>
            <a:endParaRPr lang="en-US" sz="1800" dirty="0">
              <a:solidFill>
                <a:schemeClr val="tx1"/>
              </a:solidFill>
            </a:endParaRPr>
          </a:p>
          <a:p>
            <a:pPr marL="0" indent="0">
              <a:spcBef>
                <a:spcPts val="0"/>
              </a:spcBef>
              <a:buNone/>
            </a:pPr>
            <a:r>
              <a:rPr lang="en-US" sz="1800" dirty="0">
                <a:solidFill>
                  <a:schemeClr val="tx1"/>
                </a:solidFill>
              </a:rPr>
              <a:t>2. </a:t>
            </a:r>
            <a:r>
              <a:rPr lang="en-US" sz="1800" dirty="0" smtClean="0">
                <a:solidFill>
                  <a:schemeClr val="tx1"/>
                </a:solidFill>
              </a:rPr>
              <a:t>Can you describe </a:t>
            </a:r>
            <a:r>
              <a:rPr lang="en-US" sz="1800" dirty="0">
                <a:solidFill>
                  <a:schemeClr val="tx1"/>
                </a:solidFill>
              </a:rPr>
              <a:t>the procedures used to set up an aquaponics </a:t>
            </a:r>
            <a:r>
              <a:rPr lang="en-US" sz="1800" dirty="0" smtClean="0">
                <a:solidFill>
                  <a:schemeClr val="tx1"/>
                </a:solidFill>
              </a:rPr>
              <a:t>system</a:t>
            </a:r>
            <a:r>
              <a:rPr lang="en-US" sz="1800" dirty="0">
                <a:solidFill>
                  <a:schemeClr val="tx1"/>
                </a:solidFill>
              </a:rPr>
              <a:t>?</a:t>
            </a:r>
          </a:p>
          <a:p>
            <a:pPr marL="0" indent="0">
              <a:spcBef>
                <a:spcPts val="0"/>
              </a:spcBef>
              <a:buNone/>
            </a:pPr>
            <a:r>
              <a:rPr lang="en-US" sz="1800" dirty="0" smtClean="0">
                <a:solidFill>
                  <a:schemeClr val="tx1"/>
                </a:solidFill>
              </a:rPr>
              <a:t>3</a:t>
            </a:r>
            <a:r>
              <a:rPr lang="en-US" sz="1800" dirty="0">
                <a:solidFill>
                  <a:schemeClr val="tx1"/>
                </a:solidFill>
              </a:rPr>
              <a:t>. How is it more efficient compared to traditional methods?  How are the methods different?  Which is more </a:t>
            </a:r>
            <a:r>
              <a:rPr lang="en-US" sz="1800" dirty="0" smtClean="0">
                <a:solidFill>
                  <a:schemeClr val="tx1"/>
                </a:solidFill>
              </a:rPr>
              <a:t>popular?</a:t>
            </a:r>
          </a:p>
          <a:p>
            <a:pPr marL="0" indent="0">
              <a:spcBef>
                <a:spcPts val="0"/>
              </a:spcBef>
              <a:buNone/>
            </a:pPr>
            <a:r>
              <a:rPr lang="en-US" sz="1800" dirty="0" smtClean="0">
                <a:solidFill>
                  <a:schemeClr val="tx1"/>
                </a:solidFill>
              </a:rPr>
              <a:t>4</a:t>
            </a:r>
            <a:r>
              <a:rPr lang="en-US" sz="1800" dirty="0">
                <a:solidFill>
                  <a:schemeClr val="tx1"/>
                </a:solidFill>
              </a:rPr>
              <a:t>. How do crops grow any differently with aquaponics</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5. What are the pros and cons of aquaponics</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6. Can </a:t>
            </a:r>
            <a:r>
              <a:rPr lang="en-US" sz="1800" dirty="0" smtClean="0">
                <a:solidFill>
                  <a:schemeClr val="tx1"/>
                </a:solidFill>
              </a:rPr>
              <a:t>crops grow </a:t>
            </a:r>
            <a:r>
              <a:rPr lang="en-US" sz="1800" dirty="0">
                <a:solidFill>
                  <a:schemeClr val="tx1"/>
                </a:solidFill>
              </a:rPr>
              <a:t>without soil?  If not, why not</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7. Are people starting to use aquaponics more</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8. Are their nutritional benefits for aquaponics</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9. How does climate affect this process</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10. What are the reasons for why aquaponics is beneficial besides efficiency</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11. Do plants grow the same way using aquaponics as they do with soil</a:t>
            </a:r>
            <a:r>
              <a:rPr lang="en-US" sz="1800" dirty="0" smtClean="0">
                <a:solidFill>
                  <a:schemeClr val="tx1"/>
                </a:solidFill>
              </a:rPr>
              <a:t>?</a:t>
            </a:r>
            <a:endParaRPr lang="en-US" sz="1800" dirty="0">
              <a:solidFill>
                <a:schemeClr val="tx1"/>
              </a:solidFill>
            </a:endParaRPr>
          </a:p>
          <a:p>
            <a:pPr marL="0" indent="0">
              <a:spcBef>
                <a:spcPts val="0"/>
              </a:spcBef>
              <a:buNone/>
            </a:pPr>
            <a:r>
              <a:rPr lang="en-US" sz="1800" dirty="0">
                <a:solidFill>
                  <a:schemeClr val="tx1"/>
                </a:solidFill>
              </a:rPr>
              <a:t>12. Is it more or less cost efficient?</a:t>
            </a:r>
          </a:p>
        </p:txBody>
      </p:sp>
      <p:sp>
        <p:nvSpPr>
          <p:cNvPr id="4" name="TextBox 3"/>
          <p:cNvSpPr txBox="1"/>
          <p:nvPr/>
        </p:nvSpPr>
        <p:spPr>
          <a:xfrm>
            <a:off x="5903204" y="1644329"/>
            <a:ext cx="5987409" cy="4801314"/>
          </a:xfrm>
          <a:prstGeom prst="rect">
            <a:avLst/>
          </a:prstGeom>
          <a:noFill/>
        </p:spPr>
        <p:txBody>
          <a:bodyPr wrap="square" rtlCol="0">
            <a:spAutoFit/>
          </a:bodyPr>
          <a:lstStyle/>
          <a:p>
            <a:pPr marL="342900" indent="-342900">
              <a:buFont typeface="+mj-lt"/>
              <a:buAutoNum type="arabicPeriod" startAt="13"/>
            </a:pPr>
            <a:r>
              <a:rPr lang="en-US" dirty="0" smtClean="0">
                <a:latin typeface="Rockwell"/>
              </a:rPr>
              <a:t>What </a:t>
            </a:r>
            <a:r>
              <a:rPr lang="en-US" dirty="0">
                <a:latin typeface="Rockwell"/>
              </a:rPr>
              <a:t>is the process of aquaponics?</a:t>
            </a:r>
          </a:p>
          <a:p>
            <a:pPr marL="342900" indent="-342900">
              <a:buFont typeface="+mj-lt"/>
              <a:buAutoNum type="arabicPeriod" startAt="13"/>
            </a:pPr>
            <a:r>
              <a:rPr lang="en-US" dirty="0" smtClean="0">
                <a:latin typeface="Rockwell"/>
              </a:rPr>
              <a:t>How </a:t>
            </a:r>
            <a:r>
              <a:rPr lang="en-US" dirty="0">
                <a:latin typeface="Rockwell"/>
              </a:rPr>
              <a:t>and why is the process of aquaponics more efficient than traditional farming conditions?</a:t>
            </a:r>
          </a:p>
          <a:p>
            <a:pPr marL="342900" indent="-342900">
              <a:buFont typeface="+mj-lt"/>
              <a:buAutoNum type="arabicPeriod" startAt="13"/>
            </a:pPr>
            <a:r>
              <a:rPr lang="en-US" dirty="0" smtClean="0">
                <a:latin typeface="Rockwell"/>
              </a:rPr>
              <a:t>Do </a:t>
            </a:r>
            <a:r>
              <a:rPr lang="en-US" dirty="0">
                <a:latin typeface="Rockwell"/>
              </a:rPr>
              <a:t>the crops taste better or the same?</a:t>
            </a:r>
          </a:p>
          <a:p>
            <a:pPr marL="342900" indent="-342900">
              <a:buFont typeface="+mj-lt"/>
              <a:buAutoNum type="arabicPeriod" startAt="13"/>
            </a:pPr>
            <a:r>
              <a:rPr lang="en-US" dirty="0" smtClean="0">
                <a:latin typeface="Rockwell"/>
              </a:rPr>
              <a:t>What </a:t>
            </a:r>
            <a:r>
              <a:rPr lang="en-US" dirty="0">
                <a:latin typeface="Rockwell"/>
              </a:rPr>
              <a:t>is the difference in food quality between the two types of growing?</a:t>
            </a:r>
          </a:p>
          <a:p>
            <a:pPr marL="342900" indent="-342900">
              <a:buFont typeface="+mj-lt"/>
              <a:buAutoNum type="arabicPeriod" startAt="13"/>
            </a:pPr>
            <a:r>
              <a:rPr lang="en-US" dirty="0" smtClean="0">
                <a:latin typeface="Rockwell"/>
              </a:rPr>
              <a:t>What </a:t>
            </a:r>
            <a:r>
              <a:rPr lang="en-US" dirty="0">
                <a:latin typeface="Rockwell"/>
              </a:rPr>
              <a:t>is the nutritional value compared to growing it with soil?</a:t>
            </a:r>
          </a:p>
          <a:p>
            <a:pPr marL="342900" indent="-342900">
              <a:buFont typeface="+mj-lt"/>
              <a:buAutoNum type="arabicPeriod" startAt="13"/>
            </a:pPr>
            <a:r>
              <a:rPr lang="en-US" dirty="0" smtClean="0">
                <a:latin typeface="Rockwell"/>
              </a:rPr>
              <a:t>Is </a:t>
            </a:r>
            <a:r>
              <a:rPr lang="en-US" dirty="0">
                <a:latin typeface="Rockwell"/>
              </a:rPr>
              <a:t>aquaponics more or less expensive than growing with soil?</a:t>
            </a:r>
          </a:p>
          <a:p>
            <a:pPr marL="342900" indent="-342900">
              <a:buFont typeface="+mj-lt"/>
              <a:buAutoNum type="arabicPeriod" startAt="13"/>
            </a:pPr>
            <a:r>
              <a:rPr lang="en-US" dirty="0" smtClean="0">
                <a:latin typeface="Rockwell"/>
              </a:rPr>
              <a:t>What </a:t>
            </a:r>
            <a:r>
              <a:rPr lang="en-US" dirty="0">
                <a:latin typeface="Rockwell"/>
              </a:rPr>
              <a:t>type of plants could you grow with aquaponics?</a:t>
            </a:r>
          </a:p>
          <a:p>
            <a:pPr marL="342900" indent="-342900">
              <a:buFont typeface="+mj-lt"/>
              <a:buAutoNum type="arabicPeriod" startAt="13"/>
            </a:pPr>
            <a:r>
              <a:rPr lang="en-US" dirty="0" smtClean="0">
                <a:latin typeface="Rockwell"/>
              </a:rPr>
              <a:t>Does </a:t>
            </a:r>
            <a:r>
              <a:rPr lang="en-US" dirty="0">
                <a:latin typeface="Rockwell"/>
              </a:rPr>
              <a:t>aquaponics allow crops to grow organically?</a:t>
            </a:r>
          </a:p>
          <a:p>
            <a:pPr marL="342900" indent="-342900">
              <a:buFont typeface="+mj-lt"/>
              <a:buAutoNum type="arabicPeriod" startAt="13"/>
            </a:pPr>
            <a:r>
              <a:rPr lang="en-US" dirty="0" smtClean="0">
                <a:latin typeface="Rockwell"/>
              </a:rPr>
              <a:t>Do </a:t>
            </a:r>
            <a:r>
              <a:rPr lang="en-US" dirty="0">
                <a:latin typeface="Rockwell"/>
              </a:rPr>
              <a:t>you set the same amount of nutrients?</a:t>
            </a:r>
          </a:p>
          <a:p>
            <a:pPr marL="342900" indent="-342900">
              <a:buFont typeface="+mj-lt"/>
              <a:buAutoNum type="arabicPeriod" startAt="13"/>
            </a:pPr>
            <a:r>
              <a:rPr lang="en-US" dirty="0" smtClean="0">
                <a:latin typeface="Rockwell"/>
              </a:rPr>
              <a:t>What </a:t>
            </a:r>
            <a:r>
              <a:rPr lang="en-US" dirty="0">
                <a:latin typeface="Rockwell"/>
              </a:rPr>
              <a:t>is the point of using aquaponics?</a:t>
            </a:r>
          </a:p>
          <a:p>
            <a:pPr marL="342900" indent="-342900">
              <a:buFont typeface="+mj-lt"/>
              <a:buAutoNum type="arabicPeriod" startAt="13"/>
            </a:pPr>
            <a:r>
              <a:rPr lang="en-US" dirty="0" smtClean="0">
                <a:latin typeface="Rockwell"/>
              </a:rPr>
              <a:t>What </a:t>
            </a:r>
            <a:r>
              <a:rPr lang="en-US" dirty="0">
                <a:latin typeface="Rockwell"/>
              </a:rPr>
              <a:t>are the positive and negative effects of aquaponics?</a:t>
            </a:r>
          </a:p>
        </p:txBody>
      </p:sp>
    </p:spTree>
    <p:extLst>
      <p:ext uri="{BB962C8B-B14F-4D97-AF65-F5344CB8AC3E}">
        <p14:creationId xmlns:p14="http://schemas.microsoft.com/office/powerpoint/2010/main" val="20655366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Rockwell" charset="0"/>
                <a:ea typeface="Rockwell" charset="0"/>
                <a:cs typeface="Rockwell" charset="0"/>
              </a:rPr>
              <a:t>Next </a:t>
            </a:r>
            <a:r>
              <a:rPr lang="en-US" sz="4400" dirty="0" smtClean="0">
                <a:latin typeface="Rockwell" charset="0"/>
                <a:ea typeface="Rockwell" charset="0"/>
                <a:cs typeface="Rockwell" charset="0"/>
              </a:rPr>
              <a:t>Steps with Student Questions:</a:t>
            </a:r>
            <a:endParaRPr lang="en-US" sz="4400" dirty="0">
              <a:latin typeface="Rockwell" charset="0"/>
              <a:ea typeface="Rockwell" charset="0"/>
              <a:cs typeface="Rockwell" charset="0"/>
            </a:endParaRPr>
          </a:p>
        </p:txBody>
      </p:sp>
      <p:sp>
        <p:nvSpPr>
          <p:cNvPr id="3" name="Content Placeholder 2"/>
          <p:cNvSpPr>
            <a:spLocks noGrp="1"/>
          </p:cNvSpPr>
          <p:nvPr>
            <p:ph idx="1"/>
          </p:nvPr>
        </p:nvSpPr>
        <p:spPr>
          <a:xfrm>
            <a:off x="838200" y="1743738"/>
            <a:ext cx="10515600" cy="2746375"/>
          </a:xfrm>
        </p:spPr>
        <p:txBody>
          <a:bodyPr>
            <a:normAutofit/>
          </a:bodyPr>
          <a:lstStyle/>
          <a:p>
            <a:pPr>
              <a:buClr>
                <a:schemeClr val="tx2"/>
              </a:buClr>
              <a:buFont typeface="Wingdings" charset="2"/>
              <a:buChar char="§"/>
            </a:pPr>
            <a:r>
              <a:rPr lang="en-US" sz="3200" dirty="0">
                <a:solidFill>
                  <a:schemeClr val="tx1"/>
                </a:solidFill>
              </a:rPr>
              <a:t>Students chose 3 priority questions based on the instructions “what you would want to know first from an aquaponics expert.”</a:t>
            </a:r>
          </a:p>
          <a:p>
            <a:pPr>
              <a:buClr>
                <a:schemeClr val="tx2"/>
              </a:buClr>
              <a:buFont typeface="Wingdings" charset="2"/>
              <a:buChar char="§"/>
            </a:pPr>
            <a:r>
              <a:rPr lang="en-US" sz="3200" dirty="0">
                <a:solidFill>
                  <a:schemeClr val="tx1"/>
                </a:solidFill>
              </a:rPr>
              <a:t>Students asked their questions via a skype chat with the guest aquaponics expert the next day</a:t>
            </a:r>
          </a:p>
        </p:txBody>
      </p:sp>
    </p:spTree>
    <p:extLst>
      <p:ext uri="{BB962C8B-B14F-4D97-AF65-F5344CB8AC3E}">
        <p14:creationId xmlns:p14="http://schemas.microsoft.com/office/powerpoint/2010/main" val="38856288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Reflections</a:t>
            </a:r>
            <a:endParaRPr lang="en-US" sz="4400" dirty="0"/>
          </a:p>
        </p:txBody>
      </p:sp>
      <p:sp>
        <p:nvSpPr>
          <p:cNvPr id="3" name="Content Placeholder 2"/>
          <p:cNvSpPr>
            <a:spLocks noGrp="1"/>
          </p:cNvSpPr>
          <p:nvPr>
            <p:ph idx="1"/>
          </p:nvPr>
        </p:nvSpPr>
        <p:spPr>
          <a:xfrm>
            <a:off x="484780" y="1921159"/>
            <a:ext cx="11222440" cy="3333229"/>
          </a:xfrm>
        </p:spPr>
        <p:txBody>
          <a:bodyPr>
            <a:noAutofit/>
          </a:bodyPr>
          <a:lstStyle/>
          <a:p>
            <a:pPr marL="0" indent="0">
              <a:buNone/>
            </a:pPr>
            <a:r>
              <a:rPr lang="en-US" sz="2400" dirty="0">
                <a:solidFill>
                  <a:schemeClr val="tx1"/>
                </a:solidFill>
              </a:rPr>
              <a:t>“I learned to set future goals…and to be able to approach a question scientifically.”</a:t>
            </a:r>
          </a:p>
          <a:p>
            <a:pPr marL="0" indent="0">
              <a:buNone/>
            </a:pPr>
            <a:r>
              <a:rPr lang="en-US" sz="2400" dirty="0">
                <a:solidFill>
                  <a:schemeClr val="tx1"/>
                </a:solidFill>
              </a:rPr>
              <a:t>“If you never ask questions you never find answers. Questioning things in the world is a huge part of making progress and stimulating change.”</a:t>
            </a:r>
          </a:p>
          <a:p>
            <a:pPr marL="0" indent="0">
              <a:buNone/>
            </a:pPr>
            <a:r>
              <a:rPr lang="en-US" sz="2400" dirty="0">
                <a:solidFill>
                  <a:schemeClr val="tx1"/>
                </a:solidFill>
              </a:rPr>
              <a:t>“I learned that there is never a dumb question and that it never hurts to ask.”</a:t>
            </a:r>
          </a:p>
          <a:p>
            <a:pPr marL="0" indent="0">
              <a:buNone/>
            </a:pPr>
            <a:r>
              <a:rPr lang="en-US" sz="2400" dirty="0">
                <a:solidFill>
                  <a:schemeClr val="tx1"/>
                </a:solidFill>
              </a:rPr>
              <a:t>“I can use this in an everyday setting; I can ask questions about homework assignments, or weekend plans, or people. It will help me to dig further and discover things that aren't given to me right away</a:t>
            </a:r>
            <a:r>
              <a:rPr lang="en-US" sz="2400" dirty="0" smtClean="0">
                <a:solidFill>
                  <a:schemeClr val="tx1"/>
                </a:solidFill>
              </a:rPr>
              <a:t>.”</a:t>
            </a:r>
            <a:endParaRPr lang="en-US" sz="2400" dirty="0">
              <a:solidFill>
                <a:schemeClr val="tx1"/>
              </a:solidFill>
            </a:endParaRPr>
          </a:p>
        </p:txBody>
      </p:sp>
      <p:sp>
        <p:nvSpPr>
          <p:cNvPr id="4" name="TextBox 3">
            <a:hlinkClick r:id="rId2"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44798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838200" y="256527"/>
            <a:ext cx="10515600" cy="1325563"/>
          </a:xfrm>
        </p:spPr>
        <p:txBody>
          <a:bodyPr>
            <a:normAutofit/>
          </a:bodyPr>
          <a:lstStyle/>
          <a:p>
            <a:pPr algn="ctr" eaLnBrk="1" hangingPunct="1"/>
            <a:r>
              <a:rPr lang="en-US" sz="4400" dirty="0">
                <a:latin typeface="Rockwell" charset="0"/>
              </a:rPr>
              <a:t>Classroom Example:</a:t>
            </a:r>
            <a:br>
              <a:rPr lang="en-US" sz="4400" dirty="0">
                <a:latin typeface="Rockwell" charset="0"/>
              </a:rPr>
            </a:br>
            <a:r>
              <a:rPr lang="en-US" sz="4400" dirty="0">
                <a:latin typeface="Rockwell" charset="0"/>
              </a:rPr>
              <a:t>High School Physics</a:t>
            </a:r>
          </a:p>
        </p:txBody>
      </p:sp>
      <p:sp>
        <p:nvSpPr>
          <p:cNvPr id="102402" name="Content Placeholder 2"/>
          <p:cNvSpPr>
            <a:spLocks noGrp="1"/>
          </p:cNvSpPr>
          <p:nvPr>
            <p:ph idx="1"/>
          </p:nvPr>
        </p:nvSpPr>
        <p:spPr>
          <a:xfrm>
            <a:off x="838200" y="2562604"/>
            <a:ext cx="10515600" cy="2145874"/>
          </a:xfrm>
        </p:spPr>
        <p:txBody>
          <a:bodyPr>
            <a:normAutofit/>
          </a:bodyPr>
          <a:lstStyle/>
          <a:p>
            <a:pPr marL="0" indent="0">
              <a:buNone/>
            </a:pPr>
            <a:r>
              <a:rPr lang="en-US" sz="3000" u="sng" dirty="0">
                <a:solidFill>
                  <a:schemeClr val="tx1"/>
                </a:solidFill>
                <a:latin typeface="Rockwell" charset="0"/>
              </a:rPr>
              <a:t>Teacher</a:t>
            </a:r>
            <a:r>
              <a:rPr lang="en-US" sz="3000" dirty="0">
                <a:solidFill>
                  <a:schemeClr val="tx1"/>
                </a:solidFill>
                <a:latin typeface="Rockwell" charset="0"/>
              </a:rPr>
              <a:t>: David </a:t>
            </a:r>
            <a:r>
              <a:rPr lang="en-US" sz="3200" dirty="0" err="1">
                <a:solidFill>
                  <a:prstClr val="black"/>
                </a:solidFill>
              </a:rPr>
              <a:t>Meshoulam</a:t>
            </a:r>
            <a:r>
              <a:rPr lang="en-US" sz="3200" dirty="0">
                <a:solidFill>
                  <a:prstClr val="black"/>
                </a:solidFill>
              </a:rPr>
              <a:t>, Newton, MA</a:t>
            </a:r>
            <a:endParaRPr lang="en-US" sz="3000" dirty="0">
              <a:solidFill>
                <a:schemeClr val="tx1"/>
              </a:solidFill>
              <a:latin typeface="Rockwell" charset="0"/>
            </a:endParaRPr>
          </a:p>
          <a:p>
            <a:pPr marL="0" indent="0">
              <a:buNone/>
            </a:pPr>
            <a:r>
              <a:rPr lang="en-US" sz="3000" u="sng" dirty="0">
                <a:solidFill>
                  <a:schemeClr val="tx1"/>
                </a:solidFill>
                <a:latin typeface="Rockwell" charset="0"/>
              </a:rPr>
              <a:t>Topic</a:t>
            </a:r>
            <a:r>
              <a:rPr lang="en-US" sz="3000" dirty="0">
                <a:solidFill>
                  <a:schemeClr val="tx1"/>
                </a:solidFill>
                <a:latin typeface="Rockwell" charset="0"/>
              </a:rPr>
              <a:t>: Current and magnetism </a:t>
            </a:r>
          </a:p>
          <a:p>
            <a:pPr marL="0" indent="0">
              <a:buNone/>
            </a:pPr>
            <a:r>
              <a:rPr lang="en-US" sz="3000" u="sng" dirty="0">
                <a:solidFill>
                  <a:schemeClr val="tx1"/>
                </a:solidFill>
                <a:latin typeface="Rockwell" charset="0"/>
              </a:rPr>
              <a:t>Purpose</a:t>
            </a:r>
            <a:r>
              <a:rPr lang="en-US" sz="3000" dirty="0">
                <a:solidFill>
                  <a:schemeClr val="tx1"/>
                </a:solidFill>
                <a:latin typeface="Rockwell" charset="0"/>
              </a:rPr>
              <a:t>: Transition from unit on Electricity to unit on Electricity and Magnetism </a:t>
            </a:r>
            <a:endParaRPr lang="en-US" sz="2800" dirty="0">
              <a:solidFill>
                <a:schemeClr val="tx1"/>
              </a:solidFill>
              <a:latin typeface="Rockwell" charset="0"/>
            </a:endParaRPr>
          </a:p>
        </p:txBody>
      </p:sp>
    </p:spTree>
    <p:extLst>
      <p:ext uri="{BB962C8B-B14F-4D97-AF65-F5344CB8AC3E}">
        <p14:creationId xmlns:p14="http://schemas.microsoft.com/office/powerpoint/2010/main" val="40106625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Question </a:t>
            </a:r>
            <a:r>
              <a:rPr lang="en-US" sz="4400" dirty="0" smtClean="0"/>
              <a:t>Focus</a:t>
            </a:r>
            <a:endParaRPr lang="en-US" sz="4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96624" y="1825625"/>
            <a:ext cx="5398752" cy="4351338"/>
          </a:xfrm>
        </p:spPr>
      </p:pic>
      <p:sp>
        <p:nvSpPr>
          <p:cNvPr id="5" name="TextBox 4"/>
          <p:cNvSpPr txBox="1"/>
          <p:nvPr/>
        </p:nvSpPr>
        <p:spPr>
          <a:xfrm>
            <a:off x="2874818" y="2238952"/>
            <a:ext cx="6442363" cy="3524683"/>
          </a:xfrm>
          <a:prstGeom prst="rect">
            <a:avLst/>
          </a:prstGeom>
          <a:noFill/>
        </p:spPr>
        <p:txBody>
          <a:bodyPr wrap="square" rtlCol="0">
            <a:spAutoFit/>
          </a:bodyPr>
          <a:lstStyle/>
          <a:p>
            <a:pPr algn="ctr">
              <a:lnSpc>
                <a:spcPct val="107000"/>
              </a:lnSpc>
              <a:spcAft>
                <a:spcPts val="800"/>
              </a:spcAft>
            </a:pPr>
            <a:r>
              <a:rPr lang="en-US" sz="2800" dirty="0">
                <a:solidFill>
                  <a:schemeClr val="bg1"/>
                </a:solidFill>
                <a:effectLst>
                  <a:glow rad="127000">
                    <a:schemeClr val="tx1"/>
                  </a:glow>
                </a:effectLst>
                <a:latin typeface="Rockwell" panose="02060603020205020403" pitchFamily="18" charset="0"/>
                <a:ea typeface="Calibri" panose="020F0502020204030204" pitchFamily="34" charset="0"/>
                <a:cs typeface="Times New Roman" panose="02020603050405020304" pitchFamily="18" charset="0"/>
              </a:rPr>
              <a:t>Power lines from a power plant carry electricity at voltages of 345,000 Volts or more! </a:t>
            </a:r>
          </a:p>
          <a:p>
            <a:pPr algn="ctr">
              <a:lnSpc>
                <a:spcPct val="107000"/>
              </a:lnSpc>
              <a:spcAft>
                <a:spcPts val="800"/>
              </a:spcAft>
            </a:pPr>
            <a:endParaRPr lang="en-US" sz="2800" dirty="0">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a:solidFill>
                  <a:schemeClr val="bg1"/>
                </a:solidFill>
                <a:effectLst>
                  <a:glow rad="127000">
                    <a:schemeClr val="tx1"/>
                  </a:glow>
                </a:effectLst>
                <a:latin typeface="Rockwell" panose="02060603020205020403" pitchFamily="18" charset="0"/>
                <a:ea typeface="Calibri" panose="020F0502020204030204" pitchFamily="34" charset="0"/>
                <a:cs typeface="Times New Roman" panose="02020603050405020304" pitchFamily="18" charset="0"/>
              </a:rPr>
              <a:t>Transformers, like the one shown reduce that voltage to 120 Volts for home use.</a:t>
            </a:r>
            <a:endParaRPr lang="en-US" sz="2800" dirty="0">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25598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Rockwell"/>
                <a:cs typeface="Rockwell"/>
              </a:rPr>
              <a:t>Watch in Action:</a:t>
            </a:r>
            <a:endParaRPr lang="en-US" sz="4400" dirty="0">
              <a:latin typeface="Rockwell"/>
              <a:cs typeface="Rockwell"/>
            </a:endParaRPr>
          </a:p>
        </p:txBody>
      </p:sp>
      <p:pic>
        <p:nvPicPr>
          <p:cNvPr id="5" name="9wrIIDNECUQ"/>
          <p:cNvPicPr>
            <a:picLocks noGrp="1" noRot="1" noChangeAspect="1"/>
          </p:cNvPicPr>
          <p:nvPr>
            <p:ph idx="1"/>
            <a:videoFile r:link="rId1"/>
          </p:nvPr>
        </p:nvPicPr>
        <p:blipFill>
          <a:blip r:embed="rId4"/>
          <a:stretch>
            <a:fillRect/>
          </a:stretch>
        </p:blipFill>
        <p:spPr>
          <a:xfrm>
            <a:off x="2889120" y="1524000"/>
            <a:ext cx="6159218" cy="3464560"/>
          </a:xfrm>
          <a:prstGeom prst="rect">
            <a:avLst/>
          </a:prstGeom>
        </p:spPr>
      </p:pic>
      <p:sp>
        <p:nvSpPr>
          <p:cNvPr id="4" name="TextBox 3"/>
          <p:cNvSpPr txBox="1"/>
          <p:nvPr/>
        </p:nvSpPr>
        <p:spPr>
          <a:xfrm>
            <a:off x="2271119" y="4811149"/>
            <a:ext cx="7395221" cy="830997"/>
          </a:xfrm>
          <a:prstGeom prst="rect">
            <a:avLst/>
          </a:prstGeom>
          <a:noFill/>
        </p:spPr>
        <p:txBody>
          <a:bodyPr wrap="square" rtlCol="0">
            <a:spAutoFit/>
          </a:bodyPr>
          <a:lstStyle/>
          <a:p>
            <a:pPr defTabSz="457200">
              <a:defRPr/>
            </a:pPr>
            <a:endParaRPr lang="en-US" sz="2400" dirty="0">
              <a:solidFill>
                <a:prstClr val="black"/>
              </a:solidFill>
              <a:latin typeface="Rockwell"/>
            </a:endParaRPr>
          </a:p>
          <a:p>
            <a:pPr defTabSz="457200">
              <a:defRPr/>
            </a:pPr>
            <a:r>
              <a:rPr lang="en-US" sz="2400" dirty="0">
                <a:solidFill>
                  <a:prstClr val="black"/>
                </a:solidFill>
                <a:hlinkClick r:id="rId5"/>
              </a:rPr>
              <a:t>https://www.youtube.com/watch?v=9wrIIDNECUQ</a:t>
            </a:r>
            <a:endParaRPr lang="en-US" sz="2400" dirty="0">
              <a:solidFill>
                <a:prstClr val="black"/>
              </a:solidFill>
              <a:latin typeface="Rockwell"/>
            </a:endParaRPr>
          </a:p>
        </p:txBody>
      </p:sp>
      <p:sp>
        <p:nvSpPr>
          <p:cNvPr id="6" name="TextBox 5">
            <a:hlinkClick r:id="rId6"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36960912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936"/>
            <a:ext cx="10515600" cy="1325563"/>
          </a:xfrm>
        </p:spPr>
        <p:txBody>
          <a:bodyPr>
            <a:normAutofit/>
          </a:bodyPr>
          <a:lstStyle/>
          <a:p>
            <a:pPr algn="ctr"/>
            <a:r>
              <a:rPr lang="en-US" sz="4400" dirty="0"/>
              <a:t>Classroom Example:</a:t>
            </a:r>
            <a:br>
              <a:rPr lang="en-US" sz="4400" dirty="0"/>
            </a:br>
            <a:r>
              <a:rPr lang="en-US" sz="4400" dirty="0"/>
              <a:t>High School</a:t>
            </a:r>
          </a:p>
        </p:txBody>
      </p:sp>
      <p:sp>
        <p:nvSpPr>
          <p:cNvPr id="3" name="Content Placeholder 2"/>
          <p:cNvSpPr>
            <a:spLocks noGrp="1"/>
          </p:cNvSpPr>
          <p:nvPr>
            <p:ph idx="1"/>
          </p:nvPr>
        </p:nvSpPr>
        <p:spPr>
          <a:xfrm>
            <a:off x="1765679" y="2276001"/>
            <a:ext cx="8660642" cy="2009396"/>
          </a:xfrm>
        </p:spPr>
        <p:txBody>
          <a:bodyPr>
            <a:noAutofit/>
          </a:bodyPr>
          <a:lstStyle/>
          <a:p>
            <a:pPr marL="0" indent="0">
              <a:buNone/>
            </a:pPr>
            <a:r>
              <a:rPr lang="en-US" sz="2800" u="sng" dirty="0">
                <a:solidFill>
                  <a:schemeClr val="tx1"/>
                </a:solidFill>
                <a:latin typeface="Rockwell" charset="0"/>
              </a:rPr>
              <a:t>Teacher</a:t>
            </a:r>
            <a:r>
              <a:rPr lang="en-US" sz="2800" dirty="0">
                <a:solidFill>
                  <a:schemeClr val="tx1"/>
                </a:solidFill>
                <a:latin typeface="Rockwell" charset="0"/>
              </a:rPr>
              <a:t>: </a:t>
            </a:r>
            <a:r>
              <a:rPr lang="en-US" sz="2800" dirty="0" smtClean="0">
                <a:solidFill>
                  <a:schemeClr val="tx1"/>
                </a:solidFill>
                <a:latin typeface="Rockwell" charset="0"/>
              </a:rPr>
              <a:t>Helen Moses, Pasadena, CA</a:t>
            </a:r>
            <a:endParaRPr lang="en-US" sz="2800" u="sng" dirty="0">
              <a:solidFill>
                <a:schemeClr val="tx1"/>
              </a:solidFill>
              <a:latin typeface="Rockwell" charset="0"/>
            </a:endParaRPr>
          </a:p>
          <a:p>
            <a:pPr marL="0" indent="0">
              <a:buNone/>
            </a:pPr>
            <a:r>
              <a:rPr lang="en-US" sz="2800" u="sng" dirty="0">
                <a:solidFill>
                  <a:schemeClr val="tx1"/>
                </a:solidFill>
                <a:latin typeface="Rockwell" charset="0"/>
              </a:rPr>
              <a:t>Topic</a:t>
            </a:r>
            <a:r>
              <a:rPr lang="en-US" sz="2800" dirty="0">
                <a:solidFill>
                  <a:schemeClr val="tx1"/>
                </a:solidFill>
                <a:latin typeface="Rockwell" charset="0"/>
              </a:rPr>
              <a:t>: </a:t>
            </a:r>
            <a:r>
              <a:rPr lang="en-US" sz="2800" dirty="0" smtClean="0">
                <a:solidFill>
                  <a:schemeClr val="tx1"/>
                </a:solidFill>
                <a:latin typeface="Rockwell" charset="0"/>
              </a:rPr>
              <a:t>AP Psychology</a:t>
            </a:r>
            <a:endParaRPr lang="en-US" sz="2800" dirty="0">
              <a:solidFill>
                <a:schemeClr val="tx1"/>
              </a:solidFill>
              <a:latin typeface="Rockwell" charset="0"/>
            </a:endParaRPr>
          </a:p>
          <a:p>
            <a:pPr marL="0" indent="0">
              <a:buNone/>
            </a:pPr>
            <a:r>
              <a:rPr lang="en-US" sz="2800" u="sng" dirty="0">
                <a:solidFill>
                  <a:schemeClr val="tx1"/>
                </a:solidFill>
                <a:latin typeface="Rockwell" charset="0"/>
              </a:rPr>
              <a:t>Purpose</a:t>
            </a:r>
            <a:r>
              <a:rPr lang="en-US" sz="2800" dirty="0">
                <a:solidFill>
                  <a:schemeClr val="tx1"/>
                </a:solidFill>
                <a:latin typeface="Rockwell" charset="0"/>
              </a:rPr>
              <a:t>: </a:t>
            </a:r>
            <a:r>
              <a:rPr lang="en-US" sz="2800" dirty="0" smtClean="0">
                <a:solidFill>
                  <a:schemeClr val="tx1"/>
                </a:solidFill>
                <a:latin typeface="Rockwell" charset="0"/>
              </a:rPr>
              <a:t>To predict and frame the course material for the rest of the year</a:t>
            </a:r>
            <a:endParaRPr lang="en-US" sz="2800" dirty="0"/>
          </a:p>
        </p:txBody>
      </p:sp>
    </p:spTree>
    <p:extLst>
      <p:ext uri="{BB962C8B-B14F-4D97-AF65-F5344CB8AC3E}">
        <p14:creationId xmlns:p14="http://schemas.microsoft.com/office/powerpoint/2010/main" val="125567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Focus</a:t>
            </a:r>
          </a:p>
        </p:txBody>
      </p:sp>
      <p:pic>
        <p:nvPicPr>
          <p:cNvPr id="4" name="Picture 3" descr="http://t0.gstatic.com/images?q=tbn:ANd9GcQhMj6yZ0k0yTykaMPGpuhip1Rk8p5biQaXQEJx4GuyZ_YWfULN"/>
          <p:cNvPicPr/>
          <p:nvPr/>
        </p:nvPicPr>
        <p:blipFill>
          <a:blip r:embed="rId2" cstate="print">
            <a:extLst>
              <a:ext uri="{28A0092B-C50C-407E-A947-70E740481C1C}">
                <a14:useLocalDpi xmlns:a14="http://schemas.microsoft.com/office/drawing/2010/main"/>
              </a:ext>
            </a:extLst>
          </a:blip>
          <a:srcRect/>
          <a:stretch>
            <a:fillRect/>
          </a:stretch>
        </p:blipFill>
        <p:spPr bwMode="auto">
          <a:xfrm>
            <a:off x="3996860" y="1418317"/>
            <a:ext cx="3954443" cy="4933122"/>
          </a:xfrm>
          <a:prstGeom prst="rect">
            <a:avLst/>
          </a:prstGeom>
          <a:noFill/>
          <a:ln>
            <a:noFill/>
          </a:ln>
        </p:spPr>
      </p:pic>
    </p:spTree>
    <p:extLst>
      <p:ext uri="{BB962C8B-B14F-4D97-AF65-F5344CB8AC3E}">
        <p14:creationId xmlns:p14="http://schemas.microsoft.com/office/powerpoint/2010/main" val="3535769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751115" y="414971"/>
            <a:ext cx="10515600" cy="900023"/>
          </a:xfrm>
          <a:prstGeom prst="rect">
            <a:avLst/>
          </a:prstGeom>
          <a:noFill/>
          <a:ln>
            <a:noFill/>
          </a:ln>
        </p:spPr>
        <p:txBody>
          <a:bodyPr vert="horz" wrap="square" lIns="91425" tIns="45700" rIns="91425" bIns="45700" rtlCol="0" anchor="t" anchorCtr="0">
            <a:noAutofit/>
          </a:bodyPr>
          <a:lstStyle/>
          <a:p>
            <a:pPr indent="-50800">
              <a:lnSpc>
                <a:spcPct val="100000"/>
              </a:lnSpc>
              <a:spcBef>
                <a:spcPts val="0"/>
              </a:spcBef>
              <a:buClr>
                <a:schemeClr val="accent1"/>
              </a:buClr>
              <a:buSzPct val="25000"/>
            </a:pPr>
            <a:r>
              <a:rPr lang="en-US" sz="4400" dirty="0" smtClean="0">
                <a:solidFill>
                  <a:schemeClr val="accent1"/>
                </a:solidFill>
                <a:latin typeface="Rockwell" panose="02060603020205020403" pitchFamily="18" charset="0"/>
                <a:ea typeface="Rokkitt"/>
                <a:cs typeface="Rokkitt"/>
                <a:sym typeface="Rokkitt"/>
              </a:rPr>
              <a:t>Question Focus</a:t>
            </a:r>
            <a:endParaRPr lang="en-US" sz="4400" dirty="0">
              <a:solidFill>
                <a:schemeClr val="accent1"/>
              </a:solidFill>
              <a:latin typeface="Rockwell" panose="02060603020205020403" pitchFamily="18" charset="0"/>
              <a:ea typeface="Rokkitt"/>
              <a:cs typeface="Rokkitt"/>
              <a:sym typeface="Rokkitt"/>
            </a:endParaRPr>
          </a:p>
        </p:txBody>
      </p:sp>
      <p:sp>
        <p:nvSpPr>
          <p:cNvPr id="3" name="TextBox 2"/>
          <p:cNvSpPr txBox="1"/>
          <p:nvPr/>
        </p:nvSpPr>
        <p:spPr>
          <a:xfrm>
            <a:off x="1147446" y="2775409"/>
            <a:ext cx="9722938" cy="1138773"/>
          </a:xfrm>
          <a:prstGeom prst="rect">
            <a:avLst/>
          </a:prstGeom>
          <a:noFill/>
        </p:spPr>
        <p:txBody>
          <a:bodyPr wrap="square" rtlCol="0">
            <a:spAutoFit/>
          </a:bodyPr>
          <a:lstStyle/>
          <a:p>
            <a:pPr algn="ctr"/>
            <a:r>
              <a:rPr lang="en-US" sz="4800" dirty="0" smtClean="0"/>
              <a:t>Hurricanes</a:t>
            </a:r>
          </a:p>
          <a:p>
            <a:pPr algn="ctr"/>
            <a:r>
              <a:rPr lang="en-US" sz="2000" dirty="0" smtClean="0"/>
              <a:t>[or whichever weather event was their topic of interest]</a:t>
            </a:r>
            <a:endParaRPr lang="en-US" sz="2000" dirty="0"/>
          </a:p>
        </p:txBody>
      </p:sp>
    </p:spTree>
    <p:extLst>
      <p:ext uri="{BB962C8B-B14F-4D97-AF65-F5344CB8AC3E}">
        <p14:creationId xmlns:p14="http://schemas.microsoft.com/office/powerpoint/2010/main" val="2708665588"/>
      </p:ext>
    </p:extLst>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Questions</a:t>
            </a:r>
            <a:endParaRPr lang="en-US" sz="4400" dirty="0"/>
          </a:p>
        </p:txBody>
      </p:sp>
      <p:sp>
        <p:nvSpPr>
          <p:cNvPr id="6" name="Content Placeholder 2"/>
          <p:cNvSpPr txBox="1">
            <a:spLocks/>
          </p:cNvSpPr>
          <p:nvPr/>
        </p:nvSpPr>
        <p:spPr>
          <a:xfrm>
            <a:off x="5810490" y="1445343"/>
            <a:ext cx="5543310" cy="5412657"/>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457200" indent="-457200" fontAlgn="t">
              <a:buClr>
                <a:schemeClr val="tx1"/>
              </a:buClr>
              <a:buSzPct val="100000"/>
              <a:buFont typeface="+mj-lt"/>
              <a:buAutoNum type="arabicPeriod" startAt="7"/>
            </a:pPr>
            <a:r>
              <a:rPr lang="en-US" sz="2400" dirty="0" smtClean="0">
                <a:solidFill>
                  <a:srgbClr val="000000"/>
                </a:solidFill>
                <a:latin typeface="Rockwell" charset="0"/>
                <a:ea typeface="Rockwell" charset="0"/>
                <a:cs typeface="Rockwell" charset="0"/>
              </a:rPr>
              <a:t>How </a:t>
            </a:r>
            <a:r>
              <a:rPr lang="en-US" sz="2400" dirty="0">
                <a:solidFill>
                  <a:srgbClr val="000000"/>
                </a:solidFill>
                <a:latin typeface="Rockwell" charset="0"/>
                <a:ea typeface="Rockwell" charset="0"/>
                <a:cs typeface="Rockwell" charset="0"/>
              </a:rPr>
              <a:t>would you use psychology in everyday </a:t>
            </a:r>
            <a:r>
              <a:rPr lang="en-US" sz="2400" dirty="0" smtClean="0">
                <a:solidFill>
                  <a:srgbClr val="000000"/>
                </a:solidFill>
                <a:latin typeface="Rockwell" charset="0"/>
                <a:ea typeface="Rockwell" charset="0"/>
                <a:cs typeface="Rockwell" charset="0"/>
              </a:rPr>
              <a:t>life?</a:t>
            </a:r>
            <a:endParaRPr lang="en-US" sz="2400" dirty="0">
              <a:latin typeface="Rockwell" charset="0"/>
              <a:ea typeface="Rockwell" charset="0"/>
              <a:cs typeface="Rockwell" charset="0"/>
            </a:endParaRPr>
          </a:p>
          <a:p>
            <a:pPr marL="457200" indent="-457200" fontAlgn="t">
              <a:buClr>
                <a:schemeClr val="tx1"/>
              </a:buClr>
              <a:buSzPct val="100000"/>
              <a:buFont typeface="+mj-lt"/>
              <a:buAutoNum type="arabicPeriod" startAt="7"/>
            </a:pPr>
            <a:r>
              <a:rPr lang="en-US" sz="2400" dirty="0" smtClean="0">
                <a:solidFill>
                  <a:srgbClr val="000000"/>
                </a:solidFill>
                <a:latin typeface="Rockwell" charset="0"/>
                <a:ea typeface="Rockwell" charset="0"/>
                <a:cs typeface="Rockwell" charset="0"/>
              </a:rPr>
              <a:t>How </a:t>
            </a:r>
            <a:r>
              <a:rPr lang="en-US" sz="2400" dirty="0">
                <a:solidFill>
                  <a:srgbClr val="000000"/>
                </a:solidFill>
                <a:latin typeface="Rockwell" charset="0"/>
                <a:ea typeface="Rockwell" charset="0"/>
                <a:cs typeface="Rockwell" charset="0"/>
              </a:rPr>
              <a:t>hard is it to understand </a:t>
            </a:r>
            <a:r>
              <a:rPr lang="en-US" sz="2400" dirty="0" smtClean="0">
                <a:solidFill>
                  <a:srgbClr val="000000"/>
                </a:solidFill>
                <a:latin typeface="Rockwell" charset="0"/>
                <a:ea typeface="Rockwell" charset="0"/>
                <a:cs typeface="Rockwell" charset="0"/>
              </a:rPr>
              <a:t>psychology?</a:t>
            </a:r>
            <a:endParaRPr lang="en-US" sz="2400" dirty="0">
              <a:latin typeface="Rockwell" charset="0"/>
              <a:ea typeface="Rockwell" charset="0"/>
              <a:cs typeface="Rockwell" charset="0"/>
            </a:endParaRPr>
          </a:p>
          <a:p>
            <a:pPr marL="457200" indent="-457200" fontAlgn="t">
              <a:buClr>
                <a:schemeClr val="tx1"/>
              </a:buClr>
              <a:buSzPct val="100000"/>
              <a:buFont typeface="+mj-lt"/>
              <a:buAutoNum type="arabicPeriod" startAt="7"/>
            </a:pPr>
            <a:r>
              <a:rPr lang="en-US" sz="2400" dirty="0" smtClean="0">
                <a:solidFill>
                  <a:srgbClr val="000000"/>
                </a:solidFill>
                <a:latin typeface="Rockwell" charset="0"/>
                <a:ea typeface="Rockwell" charset="0"/>
                <a:cs typeface="Rockwell" charset="0"/>
              </a:rPr>
              <a:t>How </a:t>
            </a:r>
            <a:r>
              <a:rPr lang="en-US" sz="2400" dirty="0">
                <a:solidFill>
                  <a:srgbClr val="000000"/>
                </a:solidFill>
                <a:latin typeface="Rockwell" charset="0"/>
                <a:ea typeface="Rockwell" charset="0"/>
                <a:cs typeface="Rockwell" charset="0"/>
              </a:rPr>
              <a:t>many types of psychology are </a:t>
            </a:r>
            <a:r>
              <a:rPr lang="en-US" sz="2400" dirty="0" smtClean="0">
                <a:solidFill>
                  <a:srgbClr val="000000"/>
                </a:solidFill>
                <a:latin typeface="Rockwell" charset="0"/>
                <a:ea typeface="Rockwell" charset="0"/>
                <a:cs typeface="Rockwell" charset="0"/>
              </a:rPr>
              <a:t>there?</a:t>
            </a:r>
            <a:endParaRPr lang="en-US" sz="2400" dirty="0">
              <a:latin typeface="Rockwell" charset="0"/>
              <a:ea typeface="Rockwell" charset="0"/>
              <a:cs typeface="Rockwell" charset="0"/>
            </a:endParaRPr>
          </a:p>
          <a:p>
            <a:pPr marL="457200" indent="-457200" fontAlgn="t">
              <a:buClr>
                <a:schemeClr val="tx1"/>
              </a:buClr>
              <a:buSzPct val="100000"/>
              <a:buFont typeface="+mj-lt"/>
              <a:buAutoNum type="arabicPeriod" startAt="7"/>
            </a:pPr>
            <a:r>
              <a:rPr lang="en-US" sz="2400" dirty="0" smtClean="0">
                <a:solidFill>
                  <a:srgbClr val="000000"/>
                </a:solidFill>
                <a:latin typeface="Rockwell" charset="0"/>
                <a:ea typeface="Rockwell" charset="0"/>
                <a:cs typeface="Rockwell" charset="0"/>
              </a:rPr>
              <a:t>What are the benefits of knowing psychology?</a:t>
            </a:r>
            <a:endParaRPr lang="en-US" sz="2400" dirty="0">
              <a:latin typeface="Rockwell" charset="0"/>
              <a:ea typeface="Rockwell" charset="0"/>
              <a:cs typeface="Rockwell" charset="0"/>
            </a:endParaRPr>
          </a:p>
          <a:p>
            <a:pPr marL="457200" indent="-457200" fontAlgn="t">
              <a:buClr>
                <a:schemeClr val="tx1"/>
              </a:buClr>
              <a:buSzPct val="100000"/>
              <a:buFont typeface="+mj-lt"/>
              <a:buAutoNum type="arabicPeriod" startAt="7"/>
            </a:pPr>
            <a:r>
              <a:rPr lang="en-US" sz="2400" dirty="0" smtClean="0">
                <a:solidFill>
                  <a:srgbClr val="000000"/>
                </a:solidFill>
                <a:latin typeface="Rockwell" charset="0"/>
                <a:ea typeface="Rockwell" charset="0"/>
                <a:cs typeface="Rockwell" charset="0"/>
              </a:rPr>
              <a:t>How </a:t>
            </a:r>
            <a:r>
              <a:rPr lang="en-US" sz="2400" dirty="0">
                <a:solidFill>
                  <a:srgbClr val="000000"/>
                </a:solidFill>
                <a:latin typeface="Rockwell" charset="0"/>
                <a:ea typeface="Rockwell" charset="0"/>
                <a:cs typeface="Rockwell" charset="0"/>
              </a:rPr>
              <a:t>can you apply psychology to life or career?</a:t>
            </a:r>
            <a:endParaRPr lang="en-US" sz="2400" dirty="0">
              <a:latin typeface="Rockwell" charset="0"/>
              <a:ea typeface="Rockwell" charset="0"/>
              <a:cs typeface="Rockwell" charset="0"/>
            </a:endParaRPr>
          </a:p>
        </p:txBody>
      </p:sp>
      <p:sp>
        <p:nvSpPr>
          <p:cNvPr id="5" name="Content Placeholder 2"/>
          <p:cNvSpPr txBox="1">
            <a:spLocks/>
          </p:cNvSpPr>
          <p:nvPr/>
        </p:nvSpPr>
        <p:spPr>
          <a:xfrm>
            <a:off x="267180" y="1610436"/>
            <a:ext cx="5543310" cy="4053386"/>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457200" indent="-457200" fontAlgn="t">
              <a:buClr>
                <a:schemeClr val="tx1"/>
              </a:buClr>
              <a:buSzPct val="100000"/>
              <a:buFont typeface="+mj-lt"/>
              <a:buAutoNum type="arabicPeriod"/>
            </a:pPr>
            <a:r>
              <a:rPr lang="en-US" sz="2400" dirty="0" smtClean="0">
                <a:solidFill>
                  <a:srgbClr val="000000"/>
                </a:solidFill>
                <a:latin typeface="Rockwell" charset="0"/>
                <a:ea typeface="Rockwell" charset="0"/>
                <a:cs typeface="Rockwell" charset="0"/>
              </a:rPr>
              <a:t>What are we going to learn?</a:t>
            </a:r>
          </a:p>
          <a:p>
            <a:pPr marL="457200" indent="-457200" fontAlgn="t">
              <a:buClr>
                <a:schemeClr val="tx1"/>
              </a:buClr>
              <a:buSzPct val="100000"/>
              <a:buFont typeface="+mj-lt"/>
              <a:buAutoNum type="arabicPeriod"/>
            </a:pPr>
            <a:r>
              <a:rPr lang="en-US" sz="2400" dirty="0" smtClean="0">
                <a:solidFill>
                  <a:srgbClr val="000000"/>
                </a:solidFill>
                <a:latin typeface="Rockwell" charset="0"/>
                <a:ea typeface="Rockwell" charset="0"/>
                <a:cs typeface="Rockwell" charset="0"/>
              </a:rPr>
              <a:t>Why is it a popular major?</a:t>
            </a:r>
          </a:p>
          <a:p>
            <a:pPr marL="457200" indent="-457200" fontAlgn="t">
              <a:buClr>
                <a:schemeClr val="tx1"/>
              </a:buClr>
              <a:buSzPct val="100000"/>
              <a:buFont typeface="+mj-lt"/>
              <a:buAutoNum type="arabicPeriod"/>
            </a:pPr>
            <a:r>
              <a:rPr lang="en-US" sz="2400" dirty="0" smtClean="0">
                <a:solidFill>
                  <a:srgbClr val="000000"/>
                </a:solidFill>
                <a:latin typeface="Rockwell" charset="0"/>
                <a:ea typeface="Rockwell" charset="0"/>
                <a:cs typeface="Rockwell" charset="0"/>
              </a:rPr>
              <a:t>What is asexual motivation? And is that considered psychology?</a:t>
            </a:r>
          </a:p>
          <a:p>
            <a:pPr marL="457200" indent="-457200" fontAlgn="t">
              <a:buClr>
                <a:schemeClr val="tx1"/>
              </a:buClr>
              <a:buSzPct val="100000"/>
              <a:buFont typeface="+mj-lt"/>
              <a:buAutoNum type="arabicPeriod"/>
            </a:pPr>
            <a:r>
              <a:rPr lang="en-US" sz="2400" dirty="0" smtClean="0">
                <a:solidFill>
                  <a:srgbClr val="000000"/>
                </a:solidFill>
                <a:latin typeface="Rockwell" charset="0"/>
                <a:ea typeface="Rockwell" charset="0"/>
                <a:cs typeface="Rockwell" charset="0"/>
              </a:rPr>
              <a:t>Where did psychology come from?</a:t>
            </a:r>
          </a:p>
          <a:p>
            <a:pPr marL="457200" indent="-457200" fontAlgn="t">
              <a:buClr>
                <a:schemeClr val="tx1"/>
              </a:buClr>
              <a:buSzPct val="100000"/>
              <a:buFont typeface="+mj-lt"/>
              <a:buAutoNum type="arabicPeriod"/>
            </a:pPr>
            <a:r>
              <a:rPr lang="en-US" sz="2400" dirty="0" smtClean="0">
                <a:solidFill>
                  <a:srgbClr val="000000"/>
                </a:solidFill>
                <a:latin typeface="Rockwell" charset="0"/>
                <a:ea typeface="Rockwell" charset="0"/>
                <a:cs typeface="Rockwell" charset="0"/>
              </a:rPr>
              <a:t>What is psychology used for?</a:t>
            </a:r>
          </a:p>
          <a:p>
            <a:pPr marL="457200" indent="-457200" fontAlgn="t">
              <a:buClr>
                <a:schemeClr val="tx1"/>
              </a:buClr>
              <a:buSzPct val="100000"/>
              <a:buFont typeface="+mj-lt"/>
              <a:buAutoNum type="arabicPeriod"/>
            </a:pPr>
            <a:r>
              <a:rPr lang="en-US" sz="2400" dirty="0" smtClean="0">
                <a:solidFill>
                  <a:srgbClr val="000000"/>
                </a:solidFill>
                <a:latin typeface="Rockwell" charset="0"/>
                <a:ea typeface="Rockwell" charset="0"/>
                <a:cs typeface="Rockwell" charset="0"/>
              </a:rPr>
              <a:t>Why is psychology significant?</a:t>
            </a:r>
            <a:endParaRPr lang="en-US" sz="2400" dirty="0">
              <a:latin typeface="Rockwell" charset="0"/>
              <a:ea typeface="Rockwell" charset="0"/>
              <a:cs typeface="Rockwell" charset="0"/>
            </a:endParaRPr>
          </a:p>
        </p:txBody>
      </p:sp>
      <p:sp>
        <p:nvSpPr>
          <p:cNvPr id="7" name="TextBox 6">
            <a:hlinkClick r:id="rId2"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22248332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6527"/>
            <a:ext cx="10515600" cy="1325563"/>
          </a:xfrm>
        </p:spPr>
        <p:txBody>
          <a:bodyPr>
            <a:normAutofit/>
          </a:bodyPr>
          <a:lstStyle/>
          <a:p>
            <a:pPr algn="ctr"/>
            <a:r>
              <a:rPr lang="en-US" sz="4400" dirty="0"/>
              <a:t>Classroom Example:</a:t>
            </a:r>
            <a:br>
              <a:rPr lang="en-US" sz="4400" dirty="0"/>
            </a:br>
            <a:r>
              <a:rPr lang="en-US" sz="4400" dirty="0"/>
              <a:t> </a:t>
            </a:r>
            <a:r>
              <a:rPr lang="en-US" sz="4400" dirty="0" smtClean="0"/>
              <a:t>High School  </a:t>
            </a:r>
            <a:endParaRPr lang="en-US" sz="4400" dirty="0"/>
          </a:p>
        </p:txBody>
      </p:sp>
      <p:sp>
        <p:nvSpPr>
          <p:cNvPr id="3" name="Content Placeholder 2"/>
          <p:cNvSpPr>
            <a:spLocks noGrp="1"/>
          </p:cNvSpPr>
          <p:nvPr>
            <p:ph idx="1"/>
          </p:nvPr>
        </p:nvSpPr>
        <p:spPr>
          <a:xfrm>
            <a:off x="1595082" y="2548956"/>
            <a:ext cx="9001836" cy="1654554"/>
          </a:xfrm>
        </p:spPr>
        <p:txBody>
          <a:bodyPr>
            <a:noAutofit/>
          </a:bodyPr>
          <a:lstStyle/>
          <a:p>
            <a:pPr marL="0" indent="0">
              <a:buNone/>
            </a:pPr>
            <a:r>
              <a:rPr lang="en-US" sz="2800" u="sng" dirty="0" smtClean="0">
                <a:solidFill>
                  <a:schemeClr val="tx1"/>
                </a:solidFill>
                <a:latin typeface="Rockwell" charset="0"/>
                <a:ea typeface="Rockwell" charset="0"/>
                <a:cs typeface="Rockwell" charset="0"/>
              </a:rPr>
              <a:t>Teacher</a:t>
            </a:r>
            <a:r>
              <a:rPr lang="en-US" sz="2800" dirty="0" smtClean="0">
                <a:solidFill>
                  <a:schemeClr val="tx1"/>
                </a:solidFill>
                <a:latin typeface="Rockwell" charset="0"/>
                <a:ea typeface="Rockwell" charset="0"/>
                <a:cs typeface="Rockwell" charset="0"/>
              </a:rPr>
              <a:t>: Julie Reis, San Francisco, CA</a:t>
            </a:r>
            <a:endParaRPr lang="en-US" sz="2800" u="sng" dirty="0">
              <a:solidFill>
                <a:schemeClr val="tx1"/>
              </a:solidFill>
              <a:latin typeface="Rockwell" charset="0"/>
              <a:ea typeface="Rockwell" charset="0"/>
              <a:cs typeface="Rockwell" charset="0"/>
            </a:endParaRPr>
          </a:p>
          <a:p>
            <a:pPr marL="0" indent="0">
              <a:buNone/>
            </a:pPr>
            <a:r>
              <a:rPr lang="en-US" sz="2800" u="sng" dirty="0">
                <a:solidFill>
                  <a:schemeClr val="tx1"/>
                </a:solidFill>
                <a:latin typeface="Rockwell" charset="0"/>
                <a:ea typeface="Rockwell" charset="0"/>
                <a:cs typeface="Rockwell" charset="0"/>
              </a:rPr>
              <a:t>Topic</a:t>
            </a:r>
            <a:r>
              <a:rPr lang="en-US" sz="2800" dirty="0" smtClean="0">
                <a:solidFill>
                  <a:schemeClr val="tx1"/>
                </a:solidFill>
                <a:latin typeface="Rockwell" charset="0"/>
                <a:ea typeface="Rockwell" charset="0"/>
                <a:cs typeface="Rockwell" charset="0"/>
              </a:rPr>
              <a:t>: AP Psychology</a:t>
            </a:r>
          </a:p>
          <a:p>
            <a:pPr marL="0" indent="0">
              <a:buNone/>
            </a:pPr>
            <a:r>
              <a:rPr lang="en-US" sz="2800" u="sng" dirty="0" smtClean="0">
                <a:solidFill>
                  <a:schemeClr val="tx1"/>
                </a:solidFill>
                <a:latin typeface="Rockwell" charset="0"/>
                <a:ea typeface="Rockwell" charset="0"/>
                <a:cs typeface="Rockwell" charset="0"/>
              </a:rPr>
              <a:t>Purpose</a:t>
            </a:r>
            <a:r>
              <a:rPr lang="en-US" sz="2800" dirty="0" smtClean="0">
                <a:solidFill>
                  <a:schemeClr val="tx1"/>
                </a:solidFill>
                <a:latin typeface="Rockwell" charset="0"/>
                <a:ea typeface="Rockwell" charset="0"/>
                <a:cs typeface="Rockwell" charset="0"/>
              </a:rPr>
              <a:t>: To introduce a unit on Social Psychology</a:t>
            </a:r>
            <a:endParaRPr lang="en-US" sz="2800" dirty="0"/>
          </a:p>
        </p:txBody>
      </p:sp>
    </p:spTree>
    <p:extLst>
      <p:ext uri="{BB962C8B-B14F-4D97-AF65-F5344CB8AC3E}">
        <p14:creationId xmlns:p14="http://schemas.microsoft.com/office/powerpoint/2010/main" val="34217161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Question Focus</a:t>
            </a:r>
            <a:endParaRPr lang="en-US" sz="4000" dirty="0"/>
          </a:p>
        </p:txBody>
      </p:sp>
      <p:sp>
        <p:nvSpPr>
          <p:cNvPr id="3" name="Content Placeholder 2"/>
          <p:cNvSpPr>
            <a:spLocks noGrp="1"/>
          </p:cNvSpPr>
          <p:nvPr>
            <p:ph idx="1"/>
          </p:nvPr>
        </p:nvSpPr>
        <p:spPr>
          <a:xfrm>
            <a:off x="838200" y="2953385"/>
            <a:ext cx="10515600" cy="1415415"/>
          </a:xfrm>
          <a:ln w="28575">
            <a:noFill/>
          </a:ln>
        </p:spPr>
        <p:txBody>
          <a:bodyPr>
            <a:normAutofit/>
          </a:bodyPr>
          <a:lstStyle/>
          <a:p>
            <a:pPr marL="0" lvl="0" indent="0">
              <a:buNone/>
            </a:pPr>
            <a:r>
              <a:rPr lang="en-US" sz="3900" dirty="0" smtClean="0">
                <a:solidFill>
                  <a:schemeClr val="tx1"/>
                </a:solidFill>
                <a:latin typeface="Rockwell" charset="0"/>
                <a:ea typeface="Rockwell" charset="0"/>
                <a:cs typeface="Rockwell" charset="0"/>
              </a:rPr>
              <a:t>Our </a:t>
            </a:r>
            <a:r>
              <a:rPr lang="en-US" sz="3900" dirty="0">
                <a:solidFill>
                  <a:schemeClr val="tx1"/>
                </a:solidFill>
                <a:latin typeface="Rockwell" charset="0"/>
                <a:ea typeface="Rockwell" charset="0"/>
                <a:cs typeface="Rockwell" charset="0"/>
              </a:rPr>
              <a:t>feelings, thoughts, and behaviors are the result of our interactions with others</a:t>
            </a:r>
            <a:r>
              <a:rPr lang="en-US" sz="3900" dirty="0" smtClean="0">
                <a:solidFill>
                  <a:schemeClr val="tx1"/>
                </a:solidFill>
                <a:latin typeface="Rockwell" charset="0"/>
                <a:ea typeface="Rockwell" charset="0"/>
                <a:cs typeface="Rockwell" charset="0"/>
              </a:rPr>
              <a:t>.</a:t>
            </a:r>
            <a:endParaRPr lang="en-US" sz="3900" dirty="0">
              <a:solidFill>
                <a:schemeClr val="tx1"/>
              </a:solidFill>
              <a:latin typeface="Rockwell" charset="0"/>
              <a:ea typeface="Rockwell" charset="0"/>
              <a:cs typeface="Rockwell" charset="0"/>
            </a:endParaRPr>
          </a:p>
          <a:p>
            <a:pPr marL="0" indent="0" algn="ctr">
              <a:buNone/>
            </a:pPr>
            <a:endParaRPr lang="en-US" sz="4000" i="1" dirty="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315679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269012"/>
            <a:ext cx="10515600" cy="1325563"/>
          </a:xfrm>
        </p:spPr>
        <p:txBody>
          <a:bodyPr/>
          <a:lstStyle/>
          <a:p>
            <a:r>
              <a:rPr lang="en-US" sz="4000" dirty="0" smtClean="0"/>
              <a:t>Student Questions</a:t>
            </a:r>
            <a:endParaRPr lang="en-US" sz="4000" dirty="0"/>
          </a:p>
        </p:txBody>
      </p:sp>
      <p:sp>
        <p:nvSpPr>
          <p:cNvPr id="3" name="Content Placeholder 2"/>
          <p:cNvSpPr>
            <a:spLocks noGrp="1"/>
          </p:cNvSpPr>
          <p:nvPr>
            <p:ph idx="1"/>
          </p:nvPr>
        </p:nvSpPr>
        <p:spPr>
          <a:xfrm>
            <a:off x="600764" y="1418317"/>
            <a:ext cx="5241235" cy="4351338"/>
          </a:xfrm>
        </p:spPr>
        <p:txBody>
          <a:bodyPr>
            <a:noAutofit/>
          </a:bodyPr>
          <a:lstStyle/>
          <a:p>
            <a:pPr marL="457200" lvl="0" indent="-457200" defTabSz="457200">
              <a:spcBef>
                <a:spcPts val="0"/>
              </a:spcBef>
              <a:buClrTx/>
              <a:buSzTx/>
              <a:buFont typeface="+mj-lt"/>
              <a:buAutoNum type="arabicPeriod"/>
              <a:defRPr/>
            </a:pPr>
            <a:r>
              <a:rPr lang="en-US" sz="2200" dirty="0" smtClean="0">
                <a:solidFill>
                  <a:schemeClr val="tx1"/>
                </a:solidFill>
                <a:latin typeface="Rockwell" charset="0"/>
                <a:ea typeface="Rockwell" charset="0"/>
                <a:cs typeface="Rockwell" charset="0"/>
              </a:rPr>
              <a:t>How </a:t>
            </a:r>
            <a:r>
              <a:rPr lang="en-US" sz="2200" dirty="0">
                <a:solidFill>
                  <a:schemeClr val="tx1"/>
                </a:solidFill>
                <a:latin typeface="Rockwell" charset="0"/>
                <a:ea typeface="Rockwell" charset="0"/>
                <a:cs typeface="Rockwell" charset="0"/>
              </a:rPr>
              <a:t>strong are first impressions on our thoughts</a:t>
            </a:r>
            <a:r>
              <a:rPr lang="en-US" sz="2200" dirty="0" smtClean="0">
                <a:solidFill>
                  <a:schemeClr val="tx1"/>
                </a:solidFill>
                <a:latin typeface="Rockwell" charset="0"/>
                <a:ea typeface="Rockwell" charset="0"/>
                <a:cs typeface="Rockwell" charset="0"/>
              </a:rPr>
              <a:t>?</a:t>
            </a:r>
          </a:p>
          <a:p>
            <a:pPr marL="457200" lvl="0" indent="-457200" defTabSz="457200">
              <a:spcBef>
                <a:spcPts val="0"/>
              </a:spcBef>
              <a:buClrTx/>
              <a:buSzTx/>
              <a:buFont typeface="+mj-lt"/>
              <a:buAutoNum type="arabicPeriod"/>
              <a:defRPr/>
            </a:pPr>
            <a:endParaRPr lang="en-US" sz="2200" dirty="0">
              <a:solidFill>
                <a:schemeClr val="tx1"/>
              </a:solidFill>
              <a:latin typeface="Rockwell" charset="0"/>
              <a:ea typeface="Rockwell" charset="0"/>
              <a:cs typeface="Rockwell" charset="0"/>
            </a:endParaRPr>
          </a:p>
          <a:p>
            <a:pPr marL="457200" lvl="0" indent="-457200" defTabSz="457200">
              <a:spcBef>
                <a:spcPts val="0"/>
              </a:spcBef>
              <a:buClrTx/>
              <a:buSzTx/>
              <a:buFont typeface="+mj-lt"/>
              <a:buAutoNum type="arabicPeriod"/>
              <a:defRPr/>
            </a:pPr>
            <a:r>
              <a:rPr lang="en-US" sz="2200" dirty="0" smtClean="0">
                <a:solidFill>
                  <a:schemeClr val="tx1"/>
                </a:solidFill>
                <a:latin typeface="Rockwell" charset="0"/>
                <a:ea typeface="Rockwell" charset="0"/>
                <a:cs typeface="Rockwell" charset="0"/>
              </a:rPr>
              <a:t>Can </a:t>
            </a:r>
            <a:r>
              <a:rPr lang="en-US" sz="2200" dirty="0">
                <a:solidFill>
                  <a:schemeClr val="tx1"/>
                </a:solidFill>
                <a:latin typeface="Rockwell" charset="0"/>
                <a:ea typeface="Rockwell" charset="0"/>
                <a:cs typeface="Rockwell" charset="0"/>
              </a:rPr>
              <a:t>too much social interaction affect you negatively</a:t>
            </a:r>
            <a:r>
              <a:rPr lang="en-US" sz="2200" dirty="0" smtClean="0">
                <a:solidFill>
                  <a:schemeClr val="tx1"/>
                </a:solidFill>
                <a:latin typeface="Rockwell" charset="0"/>
                <a:ea typeface="Rockwell" charset="0"/>
                <a:cs typeface="Rockwell" charset="0"/>
              </a:rPr>
              <a:t>?</a:t>
            </a:r>
          </a:p>
          <a:p>
            <a:pPr marL="457200" lvl="0" indent="-457200" defTabSz="457200">
              <a:spcBef>
                <a:spcPts val="0"/>
              </a:spcBef>
              <a:buClrTx/>
              <a:buSzTx/>
              <a:buFont typeface="+mj-lt"/>
              <a:buAutoNum type="arabicPeriod"/>
              <a:defRPr/>
            </a:pPr>
            <a:endParaRPr lang="en-US" sz="2200" dirty="0">
              <a:solidFill>
                <a:schemeClr val="tx1"/>
              </a:solidFill>
              <a:latin typeface="Rockwell" charset="0"/>
              <a:ea typeface="Rockwell" charset="0"/>
              <a:cs typeface="Rockwell" charset="0"/>
            </a:endParaRPr>
          </a:p>
          <a:p>
            <a:pPr marL="457200" lvl="0" indent="-457200" defTabSz="457200">
              <a:spcBef>
                <a:spcPts val="0"/>
              </a:spcBef>
              <a:buClrTx/>
              <a:buSzTx/>
              <a:buFont typeface="+mj-lt"/>
              <a:buAutoNum type="arabicPeriod"/>
              <a:defRPr/>
            </a:pPr>
            <a:r>
              <a:rPr lang="en-US" sz="2200" dirty="0" smtClean="0">
                <a:solidFill>
                  <a:schemeClr val="tx1"/>
                </a:solidFill>
                <a:latin typeface="Rockwell" charset="0"/>
                <a:ea typeface="Rockwell" charset="0"/>
                <a:cs typeface="Rockwell" charset="0"/>
              </a:rPr>
              <a:t>How </a:t>
            </a:r>
            <a:r>
              <a:rPr lang="en-US" sz="2200" dirty="0">
                <a:solidFill>
                  <a:schemeClr val="tx1"/>
                </a:solidFill>
                <a:latin typeface="Rockwell" charset="0"/>
                <a:ea typeface="Rockwell" charset="0"/>
                <a:cs typeface="Rockwell" charset="0"/>
              </a:rPr>
              <a:t>do basic interactions turn into prejudice</a:t>
            </a:r>
            <a:r>
              <a:rPr lang="en-US" sz="2200" dirty="0" smtClean="0">
                <a:solidFill>
                  <a:schemeClr val="tx1"/>
                </a:solidFill>
                <a:latin typeface="Rockwell" charset="0"/>
                <a:ea typeface="Rockwell" charset="0"/>
                <a:cs typeface="Rockwell" charset="0"/>
              </a:rPr>
              <a:t>?</a:t>
            </a:r>
          </a:p>
          <a:p>
            <a:pPr marL="457200" lvl="0" indent="-457200" defTabSz="457200">
              <a:spcBef>
                <a:spcPts val="0"/>
              </a:spcBef>
              <a:buClrTx/>
              <a:buSzTx/>
              <a:buFont typeface="+mj-lt"/>
              <a:buAutoNum type="arabicPeriod"/>
              <a:defRPr/>
            </a:pPr>
            <a:endParaRPr lang="en-US" sz="2200" dirty="0">
              <a:solidFill>
                <a:schemeClr val="tx1"/>
              </a:solidFill>
              <a:latin typeface="Rockwell" charset="0"/>
              <a:ea typeface="Rockwell" charset="0"/>
              <a:cs typeface="Rockwell" charset="0"/>
            </a:endParaRPr>
          </a:p>
          <a:p>
            <a:pPr marL="457200" lvl="0" indent="-457200" defTabSz="457200">
              <a:spcBef>
                <a:spcPts val="0"/>
              </a:spcBef>
              <a:buClrTx/>
              <a:buSzTx/>
              <a:buFont typeface="+mj-lt"/>
              <a:buAutoNum type="arabicPeriod"/>
              <a:defRPr/>
            </a:pPr>
            <a:r>
              <a:rPr lang="en-US" sz="2200" dirty="0" smtClean="0">
                <a:solidFill>
                  <a:schemeClr val="tx1"/>
                </a:solidFill>
                <a:latin typeface="Rockwell" charset="0"/>
                <a:ea typeface="Rockwell" charset="0"/>
                <a:cs typeface="Rockwell" charset="0"/>
              </a:rPr>
              <a:t>What </a:t>
            </a:r>
            <a:r>
              <a:rPr lang="en-US" sz="2200" dirty="0">
                <a:solidFill>
                  <a:schemeClr val="tx1"/>
                </a:solidFill>
                <a:latin typeface="Rockwell" charset="0"/>
                <a:ea typeface="Rockwell" charset="0"/>
                <a:cs typeface="Rockwell" charset="0"/>
              </a:rPr>
              <a:t>would happen if you had no interaction with people ever</a:t>
            </a:r>
            <a:r>
              <a:rPr lang="en-US" sz="2200" dirty="0" smtClean="0">
                <a:solidFill>
                  <a:schemeClr val="tx1"/>
                </a:solidFill>
                <a:latin typeface="Rockwell" charset="0"/>
                <a:ea typeface="Rockwell" charset="0"/>
                <a:cs typeface="Rockwell" charset="0"/>
              </a:rPr>
              <a:t>?</a:t>
            </a:r>
          </a:p>
          <a:p>
            <a:pPr marL="457200" lvl="0" indent="-457200" defTabSz="457200">
              <a:spcBef>
                <a:spcPts val="0"/>
              </a:spcBef>
              <a:buClrTx/>
              <a:buSzTx/>
              <a:buFont typeface="+mj-lt"/>
              <a:buAutoNum type="arabicPeriod"/>
              <a:defRPr/>
            </a:pPr>
            <a:endParaRPr lang="en-US" sz="2200" dirty="0">
              <a:solidFill>
                <a:schemeClr val="tx1"/>
              </a:solidFill>
              <a:latin typeface="Rockwell" charset="0"/>
              <a:ea typeface="Rockwell" charset="0"/>
              <a:cs typeface="Rockwell" charset="0"/>
            </a:endParaRPr>
          </a:p>
          <a:p>
            <a:pPr marL="457200" lvl="0" indent="-457200" defTabSz="457200">
              <a:spcBef>
                <a:spcPts val="0"/>
              </a:spcBef>
              <a:buClrTx/>
              <a:buSzTx/>
              <a:buFont typeface="+mj-lt"/>
              <a:buAutoNum type="arabicPeriod"/>
              <a:defRPr/>
            </a:pPr>
            <a:r>
              <a:rPr lang="en-US" sz="2200" dirty="0" smtClean="0">
                <a:solidFill>
                  <a:schemeClr val="tx1"/>
                </a:solidFill>
                <a:latin typeface="Rockwell" charset="0"/>
                <a:ea typeface="Rockwell" charset="0"/>
                <a:cs typeface="Rockwell" charset="0"/>
              </a:rPr>
              <a:t>How </a:t>
            </a:r>
            <a:r>
              <a:rPr lang="en-US" sz="2200" dirty="0">
                <a:solidFill>
                  <a:schemeClr val="tx1"/>
                </a:solidFill>
                <a:latin typeface="Rockwell" charset="0"/>
                <a:ea typeface="Rockwell" charset="0"/>
                <a:cs typeface="Rockwell" charset="0"/>
              </a:rPr>
              <a:t>can social psychology be used to manipulate masses of people</a:t>
            </a:r>
            <a:r>
              <a:rPr lang="en-US" sz="2200" dirty="0" smtClean="0">
                <a:solidFill>
                  <a:schemeClr val="tx1"/>
                </a:solidFill>
                <a:latin typeface="Rockwell" charset="0"/>
                <a:ea typeface="Rockwell" charset="0"/>
                <a:cs typeface="Rockwell" charset="0"/>
              </a:rPr>
              <a:t>?</a:t>
            </a:r>
          </a:p>
          <a:p>
            <a:pPr marL="457200" lvl="0" indent="-457200" defTabSz="457200">
              <a:spcBef>
                <a:spcPts val="0"/>
              </a:spcBef>
              <a:buClrTx/>
              <a:buSzTx/>
              <a:buFont typeface="+mj-lt"/>
              <a:buAutoNum type="arabicPeriod"/>
              <a:defRPr/>
            </a:pPr>
            <a:endParaRPr lang="en-US" sz="2200" dirty="0">
              <a:solidFill>
                <a:schemeClr val="tx1"/>
              </a:solidFill>
              <a:latin typeface="Rockwell" charset="0"/>
              <a:ea typeface="Rockwell" charset="0"/>
              <a:cs typeface="Rockwell" charset="0"/>
            </a:endParaRPr>
          </a:p>
          <a:p>
            <a:pPr marL="457200" indent="-457200" defTabSz="457200">
              <a:spcBef>
                <a:spcPts val="0"/>
              </a:spcBef>
              <a:buClrTx/>
              <a:buSzTx/>
              <a:buFont typeface="+mj-lt"/>
              <a:buAutoNum type="arabicPeriod"/>
              <a:defRPr/>
            </a:pPr>
            <a:r>
              <a:rPr lang="en-US" sz="2200" dirty="0">
                <a:solidFill>
                  <a:schemeClr val="tx1"/>
                </a:solidFill>
                <a:latin typeface="Rockwell" charset="0"/>
                <a:ea typeface="Rockwell" charset="0"/>
                <a:cs typeface="Rockwell" charset="0"/>
              </a:rPr>
              <a:t>What is the evolutionary purpose of complex social order?</a:t>
            </a:r>
          </a:p>
          <a:p>
            <a:pPr marL="457200" lvl="0" indent="-457200" defTabSz="457200">
              <a:spcBef>
                <a:spcPts val="0"/>
              </a:spcBef>
              <a:buClrTx/>
              <a:buSzTx/>
              <a:buFont typeface="+mj-lt"/>
              <a:buAutoNum type="arabicPeriod"/>
              <a:defRPr/>
            </a:pPr>
            <a:endParaRPr lang="en-US" sz="2200" dirty="0">
              <a:solidFill>
                <a:schemeClr val="tx1"/>
              </a:solidFill>
              <a:latin typeface="Rockwell" charset="0"/>
              <a:ea typeface="Rockwell" charset="0"/>
              <a:cs typeface="Rockwell" charset="0"/>
            </a:endParaRPr>
          </a:p>
          <a:p>
            <a:pPr marL="0" indent="0">
              <a:spcBef>
                <a:spcPts val="0"/>
              </a:spcBef>
              <a:buNone/>
            </a:pPr>
            <a:endParaRPr lang="en-US" sz="1800" dirty="0">
              <a:solidFill>
                <a:schemeClr val="tx1"/>
              </a:solidFill>
            </a:endParaRPr>
          </a:p>
        </p:txBody>
      </p:sp>
      <p:sp>
        <p:nvSpPr>
          <p:cNvPr id="4" name="TextBox 3"/>
          <p:cNvSpPr txBox="1"/>
          <p:nvPr/>
        </p:nvSpPr>
        <p:spPr>
          <a:xfrm>
            <a:off x="5842000" y="1010245"/>
            <a:ext cx="6063312" cy="5847755"/>
          </a:xfrm>
          <a:prstGeom prst="rect">
            <a:avLst/>
          </a:prstGeom>
          <a:noFill/>
        </p:spPr>
        <p:txBody>
          <a:bodyPr wrap="square" rtlCol="0">
            <a:spAutoFit/>
          </a:bodyPr>
          <a:lstStyle/>
          <a:p>
            <a:pPr marL="457200" lvl="0" indent="-457200" defTabSz="457200">
              <a:buFont typeface="+mj-lt"/>
              <a:buAutoNum type="arabicPeriod" startAt="6"/>
              <a:defRPr/>
            </a:pPr>
            <a:endParaRPr lang="en-US" sz="2200" dirty="0">
              <a:latin typeface="Rockwell" charset="0"/>
              <a:ea typeface="Rockwell" charset="0"/>
              <a:cs typeface="Rockwell" charset="0"/>
            </a:endParaRPr>
          </a:p>
          <a:p>
            <a:pPr marL="457200" lvl="0" indent="-457200" defTabSz="457200">
              <a:buFont typeface="+mj-lt"/>
              <a:buAutoNum type="arabicPeriod" startAt="6"/>
              <a:defRPr/>
            </a:pPr>
            <a:r>
              <a:rPr lang="en-US" sz="2200" dirty="0" smtClean="0">
                <a:latin typeface="Rockwell" charset="0"/>
                <a:ea typeface="Rockwell" charset="0"/>
                <a:cs typeface="Rockwell" charset="0"/>
              </a:rPr>
              <a:t>Is </a:t>
            </a:r>
            <a:r>
              <a:rPr lang="en-US" sz="2200" dirty="0">
                <a:latin typeface="Rockwell" charset="0"/>
                <a:ea typeface="Rockwell" charset="0"/>
                <a:cs typeface="Rockwell" charset="0"/>
              </a:rPr>
              <a:t>nature or nurture more responsible for the individual’s susceptibility to the influences of social psychology</a:t>
            </a:r>
            <a:r>
              <a:rPr lang="en-US" sz="2200" dirty="0" smtClean="0">
                <a:latin typeface="Rockwell" charset="0"/>
                <a:ea typeface="Rockwell" charset="0"/>
                <a:cs typeface="Rockwell" charset="0"/>
              </a:rPr>
              <a:t>?</a:t>
            </a:r>
          </a:p>
          <a:p>
            <a:pPr marL="457200" lvl="0" indent="-457200" defTabSz="457200">
              <a:buFont typeface="+mj-lt"/>
              <a:buAutoNum type="arabicPeriod" startAt="6"/>
              <a:defRPr/>
            </a:pPr>
            <a:endParaRPr lang="en-US" sz="2200" dirty="0">
              <a:latin typeface="Rockwell" charset="0"/>
              <a:ea typeface="Rockwell" charset="0"/>
              <a:cs typeface="Rockwell" charset="0"/>
            </a:endParaRPr>
          </a:p>
          <a:p>
            <a:pPr marL="457200" lvl="0" indent="-457200" defTabSz="457200">
              <a:buFont typeface="+mj-lt"/>
              <a:buAutoNum type="arabicPeriod" startAt="6"/>
              <a:defRPr/>
            </a:pPr>
            <a:r>
              <a:rPr lang="en-US" sz="2200" dirty="0" smtClean="0">
                <a:latin typeface="Rockwell" charset="0"/>
                <a:ea typeface="Rockwell" charset="0"/>
                <a:cs typeface="Rockwell" charset="0"/>
              </a:rPr>
              <a:t>How </a:t>
            </a:r>
            <a:r>
              <a:rPr lang="en-US" sz="2200" dirty="0">
                <a:latin typeface="Rockwell" charset="0"/>
                <a:ea typeface="Rockwell" charset="0"/>
                <a:cs typeface="Rockwell" charset="0"/>
              </a:rPr>
              <a:t>do our perceptions of people affect our behaviors and thoughts towards that person</a:t>
            </a:r>
            <a:r>
              <a:rPr lang="en-US" sz="2200" dirty="0" smtClean="0">
                <a:latin typeface="Rockwell" charset="0"/>
                <a:ea typeface="Rockwell" charset="0"/>
                <a:cs typeface="Rockwell" charset="0"/>
              </a:rPr>
              <a:t>?</a:t>
            </a:r>
          </a:p>
          <a:p>
            <a:pPr marL="457200" lvl="0" indent="-457200" defTabSz="457200">
              <a:buFont typeface="+mj-lt"/>
              <a:buAutoNum type="arabicPeriod" startAt="6"/>
              <a:defRPr/>
            </a:pPr>
            <a:endParaRPr lang="en-US" sz="2200" dirty="0">
              <a:latin typeface="Rockwell" charset="0"/>
              <a:ea typeface="Rockwell" charset="0"/>
              <a:cs typeface="Rockwell" charset="0"/>
            </a:endParaRPr>
          </a:p>
          <a:p>
            <a:pPr marL="457200" lvl="0" indent="-457200" defTabSz="457200">
              <a:buFont typeface="+mj-lt"/>
              <a:buAutoNum type="arabicPeriod" startAt="6"/>
              <a:defRPr/>
            </a:pPr>
            <a:r>
              <a:rPr lang="en-US" sz="2200" dirty="0" smtClean="0">
                <a:latin typeface="Rockwell" charset="0"/>
                <a:ea typeface="Rockwell" charset="0"/>
                <a:cs typeface="Rockwell" charset="0"/>
              </a:rPr>
              <a:t>If </a:t>
            </a:r>
            <a:r>
              <a:rPr lang="en-US" sz="2200" dirty="0">
                <a:latin typeface="Rockwell" charset="0"/>
                <a:ea typeface="Rockwell" charset="0"/>
                <a:cs typeface="Rockwell" charset="0"/>
              </a:rPr>
              <a:t>we share our thoughts, feelings, and behaviors what makes us unique</a:t>
            </a:r>
            <a:r>
              <a:rPr lang="en-US" sz="2200" dirty="0" smtClean="0">
                <a:latin typeface="Rockwell" charset="0"/>
                <a:ea typeface="Rockwell" charset="0"/>
                <a:cs typeface="Rockwell" charset="0"/>
              </a:rPr>
              <a:t>?</a:t>
            </a:r>
          </a:p>
          <a:p>
            <a:pPr marL="457200" lvl="0" indent="-457200" defTabSz="457200">
              <a:buFont typeface="+mj-lt"/>
              <a:buAutoNum type="arabicPeriod" startAt="6"/>
              <a:defRPr/>
            </a:pPr>
            <a:endParaRPr lang="en-US" sz="2200" dirty="0">
              <a:latin typeface="Rockwell" charset="0"/>
              <a:ea typeface="Rockwell" charset="0"/>
              <a:cs typeface="Rockwell" charset="0"/>
            </a:endParaRPr>
          </a:p>
          <a:p>
            <a:pPr marL="457200" lvl="0" indent="-457200" defTabSz="457200">
              <a:buFont typeface="+mj-lt"/>
              <a:buAutoNum type="arabicPeriod" startAt="6"/>
              <a:defRPr/>
            </a:pPr>
            <a:r>
              <a:rPr lang="en-US" sz="2200" dirty="0" smtClean="0">
                <a:latin typeface="Rockwell" charset="0"/>
                <a:ea typeface="Rockwell" charset="0"/>
                <a:cs typeface="Rockwell" charset="0"/>
              </a:rPr>
              <a:t>Do </a:t>
            </a:r>
            <a:r>
              <a:rPr lang="en-US" sz="2200" dirty="0">
                <a:latin typeface="Rockwell" charset="0"/>
                <a:ea typeface="Rockwell" charset="0"/>
                <a:cs typeface="Rockwell" charset="0"/>
              </a:rPr>
              <a:t>we hang out with similar people because we think similarly or do we think similarly because we hang out with similar people?</a:t>
            </a:r>
          </a:p>
          <a:p>
            <a:r>
              <a:rPr lang="en-US" sz="2200" dirty="0" smtClean="0">
                <a:latin typeface="Rockwell"/>
              </a:rPr>
              <a:t> </a:t>
            </a:r>
            <a:endParaRPr lang="en-US" sz="2200" dirty="0">
              <a:latin typeface="Rockwell"/>
            </a:endParaRPr>
          </a:p>
        </p:txBody>
      </p:sp>
    </p:spTree>
    <p:extLst>
      <p:ext uri="{BB962C8B-B14F-4D97-AF65-F5344CB8AC3E}">
        <p14:creationId xmlns:p14="http://schemas.microsoft.com/office/powerpoint/2010/main" val="28706986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40" y="224834"/>
            <a:ext cx="10515600" cy="1325563"/>
          </a:xfrm>
        </p:spPr>
        <p:txBody>
          <a:bodyPr/>
          <a:lstStyle/>
          <a:p>
            <a:r>
              <a:rPr lang="en-US" sz="4000" dirty="0">
                <a:latin typeface="Rockwell" charset="0"/>
                <a:ea typeface="Rockwell" charset="0"/>
                <a:cs typeface="Rockwell" charset="0"/>
              </a:rPr>
              <a:t>Next </a:t>
            </a:r>
            <a:r>
              <a:rPr lang="en-US" sz="4000" dirty="0" smtClean="0">
                <a:latin typeface="Rockwell" charset="0"/>
                <a:ea typeface="Rockwell" charset="0"/>
                <a:cs typeface="Rockwell" charset="0"/>
              </a:rPr>
              <a:t>Steps with Student Questions:</a:t>
            </a:r>
            <a:endParaRPr lang="en-US" sz="4000" dirty="0">
              <a:latin typeface="Rockwell" charset="0"/>
              <a:ea typeface="Rockwell" charset="0"/>
              <a:cs typeface="Rockwell" charset="0"/>
            </a:endParaRPr>
          </a:p>
        </p:txBody>
      </p:sp>
      <p:sp>
        <p:nvSpPr>
          <p:cNvPr id="3" name="Content Placeholder 2"/>
          <p:cNvSpPr>
            <a:spLocks noGrp="1"/>
          </p:cNvSpPr>
          <p:nvPr>
            <p:ph idx="1"/>
          </p:nvPr>
        </p:nvSpPr>
        <p:spPr/>
        <p:txBody>
          <a:bodyPr>
            <a:normAutofit/>
          </a:bodyPr>
          <a:lstStyle/>
          <a:p>
            <a:pPr lvl="0">
              <a:buClr>
                <a:schemeClr val="tx2"/>
              </a:buClr>
              <a:buFont typeface="Wingdings" panose="05000000000000000000" pitchFamily="2" charset="2"/>
              <a:buChar char="§"/>
            </a:pPr>
            <a:r>
              <a:rPr lang="en-US" sz="2800" dirty="0" smtClean="0">
                <a:solidFill>
                  <a:schemeClr val="tx1"/>
                </a:solidFill>
                <a:latin typeface="Rockwell" charset="0"/>
                <a:ea typeface="Rockwell" charset="0"/>
                <a:cs typeface="Rockwell" charset="0"/>
              </a:rPr>
              <a:t> At </a:t>
            </a:r>
            <a:r>
              <a:rPr lang="en-US" sz="2800" dirty="0">
                <a:solidFill>
                  <a:schemeClr val="tx1"/>
                </a:solidFill>
                <a:latin typeface="Rockwell" charset="0"/>
                <a:ea typeface="Rockwell" charset="0"/>
                <a:cs typeface="Rockwell" charset="0"/>
              </a:rPr>
              <a:t>the end of the </a:t>
            </a:r>
            <a:r>
              <a:rPr lang="en-US" sz="2800" dirty="0" smtClean="0">
                <a:solidFill>
                  <a:schemeClr val="tx1"/>
                </a:solidFill>
                <a:latin typeface="Rockwell" charset="0"/>
                <a:ea typeface="Rockwell" charset="0"/>
                <a:cs typeface="Rockwell" charset="0"/>
              </a:rPr>
              <a:t>unit, students determined </a:t>
            </a:r>
            <a:r>
              <a:rPr lang="en-US" sz="2800" dirty="0">
                <a:solidFill>
                  <a:schemeClr val="tx1"/>
                </a:solidFill>
                <a:latin typeface="Rockwell" charset="0"/>
                <a:ea typeface="Rockwell" charset="0"/>
                <a:cs typeface="Rockwell" charset="0"/>
              </a:rPr>
              <a:t>which ones they now had answers to. </a:t>
            </a:r>
            <a:endParaRPr lang="en-US" sz="2800" dirty="0" smtClean="0">
              <a:solidFill>
                <a:schemeClr val="tx1"/>
              </a:solidFill>
              <a:latin typeface="Rockwell" charset="0"/>
              <a:ea typeface="Rockwell" charset="0"/>
              <a:cs typeface="Rockwell" charset="0"/>
            </a:endParaRPr>
          </a:p>
          <a:p>
            <a:pPr lvl="0">
              <a:buClr>
                <a:schemeClr val="tx2"/>
              </a:buClr>
              <a:buFont typeface="Wingdings" panose="05000000000000000000" pitchFamily="2" charset="2"/>
              <a:buChar char="§"/>
            </a:pPr>
            <a:r>
              <a:rPr lang="en-US" sz="2800" dirty="0" smtClean="0">
                <a:solidFill>
                  <a:schemeClr val="tx1"/>
                </a:solidFill>
                <a:latin typeface="Rockwell" charset="0"/>
                <a:ea typeface="Rockwell" charset="0"/>
                <a:cs typeface="Rockwell" charset="0"/>
              </a:rPr>
              <a:t>They </a:t>
            </a:r>
            <a:r>
              <a:rPr lang="en-US" sz="2800" dirty="0">
                <a:solidFill>
                  <a:schemeClr val="tx1"/>
                </a:solidFill>
                <a:latin typeface="Rockwell" charset="0"/>
                <a:ea typeface="Rockwell" charset="0"/>
                <a:cs typeface="Rockwell" charset="0"/>
              </a:rPr>
              <a:t>were asked to write a reflection about one question they would most likely continue to think about and why.</a:t>
            </a:r>
          </a:p>
          <a:p>
            <a:pPr>
              <a:buFont typeface="Wingdings" panose="05000000000000000000" pitchFamily="2" charset="2"/>
              <a:buChar char="v"/>
            </a:pPr>
            <a:endParaRPr lang="en-US" sz="3200" dirty="0">
              <a:solidFill>
                <a:schemeClr val="tx1"/>
              </a:solidFill>
            </a:endParaRPr>
          </a:p>
        </p:txBody>
      </p:sp>
      <p:sp>
        <p:nvSpPr>
          <p:cNvPr id="4" name="TextBox 3">
            <a:hlinkClick r:id="rId2"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18194160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Classroom Example:</a:t>
            </a:r>
            <a:br>
              <a:rPr lang="en-US" sz="4400" dirty="0"/>
            </a:br>
            <a:r>
              <a:rPr lang="en-US" sz="4400" dirty="0" smtClean="0"/>
              <a:t>College </a:t>
            </a:r>
            <a:r>
              <a:rPr lang="en-US" sz="4400" dirty="0"/>
              <a:t>Biology </a:t>
            </a:r>
          </a:p>
        </p:txBody>
      </p:sp>
      <p:sp>
        <p:nvSpPr>
          <p:cNvPr id="3" name="Content Placeholder 2"/>
          <p:cNvSpPr>
            <a:spLocks noGrp="1"/>
          </p:cNvSpPr>
          <p:nvPr>
            <p:ph idx="1"/>
          </p:nvPr>
        </p:nvSpPr>
        <p:spPr>
          <a:xfrm>
            <a:off x="1704264" y="2180467"/>
            <a:ext cx="8783472" cy="1709145"/>
          </a:xfrm>
        </p:spPr>
        <p:txBody>
          <a:bodyPr>
            <a:noAutofit/>
          </a:bodyPr>
          <a:lstStyle/>
          <a:p>
            <a:pPr marL="0" indent="0">
              <a:buNone/>
            </a:pPr>
            <a:r>
              <a:rPr lang="en-US" sz="2800" u="sng" dirty="0" smtClean="0">
                <a:solidFill>
                  <a:schemeClr val="tx1"/>
                </a:solidFill>
              </a:rPr>
              <a:t>Professor</a:t>
            </a:r>
            <a:r>
              <a:rPr lang="en-US" sz="2800" dirty="0" smtClean="0">
                <a:solidFill>
                  <a:schemeClr val="tx1"/>
                </a:solidFill>
              </a:rPr>
              <a:t>: </a:t>
            </a:r>
            <a:r>
              <a:rPr lang="en-US" sz="2800" dirty="0">
                <a:solidFill>
                  <a:schemeClr val="tx1"/>
                </a:solidFill>
                <a:cs typeface="Gill Sans" charset="0"/>
              </a:rPr>
              <a:t>Emily Westover, Ph.D., </a:t>
            </a:r>
            <a:r>
              <a:rPr lang="en-US" sz="2800" dirty="0" smtClean="0">
                <a:solidFill>
                  <a:schemeClr val="tx1"/>
                </a:solidFill>
                <a:cs typeface="Gill Sans" charset="0"/>
              </a:rPr>
              <a:t>Brandeis </a:t>
            </a:r>
            <a:r>
              <a:rPr lang="en-US" sz="2800" dirty="0">
                <a:solidFill>
                  <a:schemeClr val="tx1"/>
                </a:solidFill>
                <a:cs typeface="Gill Sans" charset="0"/>
              </a:rPr>
              <a:t>University </a:t>
            </a:r>
            <a:endParaRPr lang="en-US" sz="2800" u="sng" dirty="0">
              <a:solidFill>
                <a:schemeClr val="tx1"/>
              </a:solidFill>
            </a:endParaRPr>
          </a:p>
          <a:p>
            <a:pPr marL="0" indent="0">
              <a:buNone/>
            </a:pPr>
            <a:r>
              <a:rPr lang="en-US" sz="2800" u="sng" dirty="0">
                <a:solidFill>
                  <a:schemeClr val="tx1"/>
                </a:solidFill>
              </a:rPr>
              <a:t>Topic</a:t>
            </a:r>
            <a:r>
              <a:rPr lang="en-US" sz="2800" dirty="0">
                <a:solidFill>
                  <a:schemeClr val="tx1"/>
                </a:solidFill>
              </a:rPr>
              <a:t>: </a:t>
            </a:r>
            <a:r>
              <a:rPr lang="en-US" sz="2800" dirty="0">
                <a:solidFill>
                  <a:schemeClr val="tx1"/>
                </a:solidFill>
                <a:cs typeface="Gill Sans" charset="0"/>
              </a:rPr>
              <a:t>Molecular Mechanisms of Disease </a:t>
            </a:r>
            <a:endParaRPr lang="en-US" sz="2800" dirty="0" smtClean="0">
              <a:solidFill>
                <a:schemeClr val="tx1"/>
              </a:solidFill>
              <a:cs typeface="Gill Sans" charset="0"/>
            </a:endParaRPr>
          </a:p>
          <a:p>
            <a:pPr marL="0" indent="0">
              <a:buNone/>
            </a:pPr>
            <a:r>
              <a:rPr lang="en-US" sz="2800" u="sng" dirty="0" smtClean="0">
                <a:solidFill>
                  <a:schemeClr val="tx1"/>
                </a:solidFill>
              </a:rPr>
              <a:t>Purpose</a:t>
            </a:r>
            <a:r>
              <a:rPr lang="en-US" sz="2800" dirty="0" smtClean="0">
                <a:solidFill>
                  <a:schemeClr val="tx1"/>
                </a:solidFill>
              </a:rPr>
              <a:t>: </a:t>
            </a:r>
            <a:r>
              <a:rPr lang="en-US" sz="2800" dirty="0">
                <a:solidFill>
                  <a:schemeClr val="tx1"/>
                </a:solidFill>
                <a:ea typeface="Rockwell" charset="0"/>
                <a:cs typeface="Rockwell" charset="0"/>
              </a:rPr>
              <a:t>T</a:t>
            </a:r>
            <a:r>
              <a:rPr lang="en-US" sz="2800" dirty="0" smtClean="0">
                <a:solidFill>
                  <a:schemeClr val="tx1"/>
                </a:solidFill>
                <a:ea typeface="Rockwell" charset="0"/>
                <a:cs typeface="Rockwell" charset="0"/>
              </a:rPr>
              <a:t>o </a:t>
            </a:r>
            <a:r>
              <a:rPr lang="en-US" sz="2800" dirty="0" smtClean="0">
                <a:ea typeface="Rockwell" charset="0"/>
                <a:cs typeface="Rockwell" charset="0"/>
              </a:rPr>
              <a:t>generate a research topic </a:t>
            </a:r>
            <a:endParaRPr lang="en-US" sz="2800" dirty="0">
              <a:solidFill>
                <a:schemeClr val="tx1"/>
              </a:solidFill>
              <a:ea typeface="Rockwell" charset="0"/>
              <a:cs typeface="Rockwell" charset="0"/>
            </a:endParaRPr>
          </a:p>
          <a:p>
            <a:pPr marL="0" indent="0">
              <a:buNone/>
            </a:pPr>
            <a:endParaRPr lang="en-US" sz="3600" dirty="0"/>
          </a:p>
        </p:txBody>
      </p:sp>
    </p:spTree>
    <p:extLst>
      <p:ext uri="{BB962C8B-B14F-4D97-AF65-F5344CB8AC3E}">
        <p14:creationId xmlns:p14="http://schemas.microsoft.com/office/powerpoint/2010/main" val="17021530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33" y="224563"/>
            <a:ext cx="4279710" cy="1325563"/>
          </a:xfrm>
        </p:spPr>
        <p:txBody>
          <a:bodyPr>
            <a:normAutofit/>
          </a:bodyPr>
          <a:lstStyle/>
          <a:p>
            <a:r>
              <a:rPr lang="en-US" sz="4400" dirty="0" smtClean="0"/>
              <a:t>Question Focus</a:t>
            </a:r>
            <a:endParaRPr lang="en-US" sz="4400" dirty="0"/>
          </a:p>
        </p:txBody>
      </p:sp>
      <p:sp>
        <p:nvSpPr>
          <p:cNvPr id="3" name="Content Placeholder 2"/>
          <p:cNvSpPr>
            <a:spLocks noGrp="1"/>
          </p:cNvSpPr>
          <p:nvPr>
            <p:ph idx="1"/>
          </p:nvPr>
        </p:nvSpPr>
        <p:spPr>
          <a:xfrm>
            <a:off x="797256" y="3072571"/>
            <a:ext cx="10748749" cy="1246946"/>
          </a:xfrm>
          <a:ln w="9525">
            <a:noFill/>
          </a:ln>
        </p:spPr>
        <p:txBody>
          <a:bodyPr>
            <a:normAutofit/>
          </a:bodyPr>
          <a:lstStyle/>
          <a:p>
            <a:pPr marL="0" indent="0">
              <a:buNone/>
            </a:pPr>
            <a:r>
              <a:rPr lang="en-US" sz="3600" dirty="0" err="1" smtClean="0">
                <a:solidFill>
                  <a:schemeClr val="tx1"/>
                </a:solidFill>
                <a:latin typeface="Rockwell" charset="0"/>
                <a:ea typeface="Rockwell" charset="0"/>
                <a:cs typeface="Rockwell" charset="0"/>
              </a:rPr>
              <a:t>HbS</a:t>
            </a:r>
            <a:r>
              <a:rPr lang="en-US" sz="3600" dirty="0" smtClean="0">
                <a:solidFill>
                  <a:schemeClr val="tx1"/>
                </a:solidFill>
                <a:latin typeface="Rockwell" charset="0"/>
                <a:ea typeface="Rockwell" charset="0"/>
                <a:cs typeface="Rockwell" charset="0"/>
              </a:rPr>
              <a:t> </a:t>
            </a:r>
            <a:r>
              <a:rPr lang="en-US" sz="3600" dirty="0">
                <a:solidFill>
                  <a:schemeClr val="tx1"/>
                </a:solidFill>
                <a:latin typeface="Rockwell" charset="0"/>
                <a:ea typeface="Rockwell" charset="0"/>
                <a:cs typeface="Rockwell" charset="0"/>
              </a:rPr>
              <a:t>is the molecular cause of Sickle Cell Disease, a heterogeneous and devastating disease </a:t>
            </a:r>
          </a:p>
        </p:txBody>
      </p:sp>
      <p:sp>
        <p:nvSpPr>
          <p:cNvPr id="4" name="Content Placeholder 2"/>
          <p:cNvSpPr txBox="1">
            <a:spLocks/>
          </p:cNvSpPr>
          <p:nvPr/>
        </p:nvSpPr>
        <p:spPr>
          <a:xfrm>
            <a:off x="664633" y="1150826"/>
            <a:ext cx="9559229" cy="468969"/>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r>
              <a:rPr lang="en-US" sz="2400" dirty="0">
                <a:solidFill>
                  <a:schemeClr val="tx2"/>
                </a:solidFill>
              </a:rPr>
              <a:t>B</a:t>
            </a:r>
            <a:r>
              <a:rPr lang="en-US" sz="2400" dirty="0" smtClean="0">
                <a:solidFill>
                  <a:schemeClr val="tx2"/>
                </a:solidFill>
              </a:rPr>
              <a:t>ackground reading on Sickle </a:t>
            </a:r>
            <a:r>
              <a:rPr lang="en-US" sz="2400" dirty="0">
                <a:solidFill>
                  <a:schemeClr val="tx2"/>
                </a:solidFill>
              </a:rPr>
              <a:t>C</a:t>
            </a:r>
            <a:r>
              <a:rPr lang="en-US" sz="2400" dirty="0" smtClean="0">
                <a:solidFill>
                  <a:schemeClr val="tx2"/>
                </a:solidFill>
              </a:rPr>
              <a:t>ell assigned before class </a:t>
            </a:r>
          </a:p>
        </p:txBody>
      </p:sp>
    </p:spTree>
    <p:extLst>
      <p:ext uri="{BB962C8B-B14F-4D97-AF65-F5344CB8AC3E}">
        <p14:creationId xmlns:p14="http://schemas.microsoft.com/office/powerpoint/2010/main" val="336468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Rockwell" charset="0"/>
                <a:ea typeface="Rockwell" charset="0"/>
                <a:cs typeface="Rockwell" charset="0"/>
              </a:rPr>
              <a:t>Next </a:t>
            </a:r>
            <a:r>
              <a:rPr lang="en-US" sz="4400" dirty="0" smtClean="0">
                <a:latin typeface="Rockwell" charset="0"/>
                <a:ea typeface="Rockwell" charset="0"/>
                <a:cs typeface="Rockwell" charset="0"/>
              </a:rPr>
              <a:t>Steps with Student Questions</a:t>
            </a:r>
            <a:endParaRPr lang="en-US" sz="4400" dirty="0">
              <a:latin typeface="Rockwell" charset="0"/>
              <a:ea typeface="Rockwell" charset="0"/>
              <a:cs typeface="Rockwell" charset="0"/>
            </a:endParaRPr>
          </a:p>
        </p:txBody>
      </p:sp>
      <p:sp>
        <p:nvSpPr>
          <p:cNvPr id="4" name="TextBox 3"/>
          <p:cNvSpPr txBox="1"/>
          <p:nvPr/>
        </p:nvSpPr>
        <p:spPr>
          <a:xfrm>
            <a:off x="937589" y="1639314"/>
            <a:ext cx="9621079" cy="3477875"/>
          </a:xfrm>
          <a:prstGeom prst="rect">
            <a:avLst/>
          </a:prstGeom>
          <a:noFill/>
        </p:spPr>
        <p:txBody>
          <a:bodyPr wrap="square" rtlCol="0">
            <a:spAutoFit/>
          </a:bodyPr>
          <a:lstStyle/>
          <a:p>
            <a:pPr marL="457200" indent="-457200">
              <a:buClr>
                <a:schemeClr val="tx2"/>
              </a:buClr>
              <a:buFont typeface="Wingdings" charset="2"/>
              <a:buChar char="§"/>
            </a:pPr>
            <a:r>
              <a:rPr lang="en-US" sz="2800" dirty="0"/>
              <a:t>Groups generated questions about Sickle Cell Disease and chose their top 3 </a:t>
            </a:r>
            <a:r>
              <a:rPr lang="en-US" sz="2800" dirty="0" smtClean="0"/>
              <a:t>questions</a:t>
            </a:r>
          </a:p>
          <a:p>
            <a:pPr marL="457200" indent="-457200">
              <a:buClr>
                <a:schemeClr val="tx2"/>
              </a:buClr>
              <a:buFont typeface="Wingdings" charset="2"/>
              <a:buChar char="§"/>
            </a:pPr>
            <a:endParaRPr lang="en-US" sz="2800" dirty="0"/>
          </a:p>
          <a:p>
            <a:pPr marL="457200" indent="-457200">
              <a:buClr>
                <a:schemeClr val="tx2"/>
              </a:buClr>
              <a:buFont typeface="Wingdings" charset="2"/>
              <a:buChar char="§"/>
            </a:pPr>
            <a:r>
              <a:rPr lang="en-US" sz="2800" dirty="0"/>
              <a:t>Each group chose a question to </a:t>
            </a:r>
            <a:r>
              <a:rPr lang="en-US" sz="2800" dirty="0" smtClean="0"/>
              <a:t>research</a:t>
            </a:r>
          </a:p>
          <a:p>
            <a:pPr marL="457200" indent="-457200">
              <a:buClr>
                <a:schemeClr val="tx2"/>
              </a:buClr>
              <a:buFont typeface="Wingdings" charset="2"/>
              <a:buChar char="§"/>
            </a:pPr>
            <a:endParaRPr lang="en-US" sz="2800" dirty="0" smtClean="0"/>
          </a:p>
          <a:p>
            <a:pPr marL="457200" indent="-457200">
              <a:buClr>
                <a:schemeClr val="tx2"/>
              </a:buClr>
              <a:buFont typeface="Wingdings" charset="2"/>
              <a:buChar char="§"/>
            </a:pPr>
            <a:r>
              <a:rPr lang="en-US" sz="2800" dirty="0"/>
              <a:t>Students researched the literature and made a 15-minute presentation on their </a:t>
            </a:r>
            <a:r>
              <a:rPr lang="en-US" sz="2800" dirty="0" smtClean="0"/>
              <a:t>findings</a:t>
            </a:r>
            <a:endParaRPr lang="en-US" sz="2800" dirty="0"/>
          </a:p>
          <a:p>
            <a:pPr marL="285750" indent="-285750">
              <a:buFont typeface="Wingdings" charset="2"/>
              <a:buChar char="v"/>
            </a:pPr>
            <a:endParaRPr lang="en-US" sz="2400" dirty="0">
              <a:latin typeface="Rockwell" charset="0"/>
              <a:ea typeface="Rockwell" charset="0"/>
              <a:cs typeface="Rockwell" charset="0"/>
            </a:endParaRPr>
          </a:p>
        </p:txBody>
      </p:sp>
    </p:spTree>
    <p:extLst>
      <p:ext uri="{BB962C8B-B14F-4D97-AF65-F5344CB8AC3E}">
        <p14:creationId xmlns:p14="http://schemas.microsoft.com/office/powerpoint/2010/main" val="27368597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Student Reflections</a:t>
            </a:r>
            <a:endParaRPr lang="en-US" sz="4400" dirty="0"/>
          </a:p>
        </p:txBody>
      </p:sp>
      <p:sp>
        <p:nvSpPr>
          <p:cNvPr id="3" name="Content Placeholder 2"/>
          <p:cNvSpPr>
            <a:spLocks noGrp="1"/>
          </p:cNvSpPr>
          <p:nvPr>
            <p:ph idx="1"/>
          </p:nvPr>
        </p:nvSpPr>
        <p:spPr>
          <a:xfrm>
            <a:off x="838200" y="1648204"/>
            <a:ext cx="10515600" cy="3032978"/>
          </a:xfrm>
        </p:spPr>
        <p:txBody>
          <a:bodyPr/>
          <a:lstStyle/>
          <a:p>
            <a:pPr>
              <a:buClr>
                <a:schemeClr val="tx2"/>
              </a:buClr>
              <a:buFont typeface="Wingdings" charset="2"/>
              <a:buChar char="§"/>
            </a:pPr>
            <a:r>
              <a:rPr lang="en-US" sz="2800" dirty="0">
                <a:solidFill>
                  <a:schemeClr val="tx1"/>
                </a:solidFill>
              </a:rPr>
              <a:t>Students reported the QFT helped them feel ownership of the assignment and generated excitement during the </a:t>
            </a:r>
            <a:r>
              <a:rPr lang="en-US" sz="2800">
                <a:solidFill>
                  <a:schemeClr val="tx1"/>
                </a:solidFill>
              </a:rPr>
              <a:t>research </a:t>
            </a:r>
            <a:r>
              <a:rPr lang="en-US" sz="2800" smtClean="0">
                <a:solidFill>
                  <a:schemeClr val="tx1"/>
                </a:solidFill>
              </a:rPr>
              <a:t>process</a:t>
            </a:r>
          </a:p>
          <a:p>
            <a:pPr>
              <a:buClr>
                <a:schemeClr val="tx2"/>
              </a:buClr>
              <a:buFont typeface="Wingdings" charset="2"/>
              <a:buChar char="§"/>
            </a:pPr>
            <a:endParaRPr lang="en-US" sz="2800" dirty="0">
              <a:solidFill>
                <a:schemeClr val="tx1"/>
              </a:solidFill>
            </a:endParaRPr>
          </a:p>
          <a:p>
            <a:pPr>
              <a:buClr>
                <a:schemeClr val="tx2"/>
              </a:buClr>
              <a:buFont typeface="Wingdings" charset="2"/>
              <a:buChar char="§"/>
            </a:pPr>
            <a:r>
              <a:rPr lang="en-US" sz="2800" dirty="0">
                <a:solidFill>
                  <a:schemeClr val="tx1"/>
                </a:solidFill>
              </a:rPr>
              <a:t>The QFT helped Professor Westover assess the level of students’ content knowledge and conceptual understanding and informed her instruction</a:t>
            </a:r>
          </a:p>
          <a:p>
            <a:pPr marL="0" indent="0">
              <a:buNone/>
            </a:pPr>
            <a:endParaRPr lang="en-US" dirty="0"/>
          </a:p>
        </p:txBody>
      </p:sp>
      <p:sp>
        <p:nvSpPr>
          <p:cNvPr id="4" name="TextBox 3">
            <a:hlinkClick r:id="rId3" action="ppaction://hlinksldjump"/>
          </p:cNvPr>
          <p:cNvSpPr txBox="1"/>
          <p:nvPr/>
        </p:nvSpPr>
        <p:spPr>
          <a:xfrm>
            <a:off x="9253487" y="6289941"/>
            <a:ext cx="2642716" cy="338554"/>
          </a:xfrm>
          <a:prstGeom prst="rect">
            <a:avLst/>
          </a:prstGeom>
          <a:noFill/>
          <a:ln w="19050">
            <a:solidFill>
              <a:schemeClr val="tx1"/>
            </a:solidFill>
          </a:ln>
        </p:spPr>
        <p:txBody>
          <a:bodyPr wrap="square" rtlCol="0">
            <a:spAutoFit/>
          </a:bodyPr>
          <a:lstStyle/>
          <a:p>
            <a:pPr algn="ctr"/>
            <a:r>
              <a:rPr lang="en-US" sz="1600" dirty="0" smtClean="0">
                <a:latin typeface="Rockwell" panose="02060603020205020403" pitchFamily="18" charset="0"/>
              </a:rPr>
              <a:t>Back to Table of Contents</a:t>
            </a:r>
            <a:endParaRPr lang="en-US" sz="1600" dirty="0">
              <a:latin typeface="Rockwell" panose="02060603020205020403" pitchFamily="18" charset="0"/>
            </a:endParaRPr>
          </a:p>
        </p:txBody>
      </p:sp>
    </p:spTree>
    <p:extLst>
      <p:ext uri="{BB962C8B-B14F-4D97-AF65-F5344CB8AC3E}">
        <p14:creationId xmlns:p14="http://schemas.microsoft.com/office/powerpoint/2010/main" val="8374129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838200" y="174641"/>
            <a:ext cx="10515600" cy="1325563"/>
          </a:xfrm>
          <a:prstGeom prst="rect">
            <a:avLst/>
          </a:prstGeom>
          <a:noFill/>
          <a:ln>
            <a:noFill/>
          </a:ln>
        </p:spPr>
        <p:txBody>
          <a:bodyPr vert="horz" lIns="91425" tIns="45700" rIns="91425" bIns="45700" rtlCol="0" anchor="t" anchorCtr="0">
            <a:noAutofit/>
          </a:bodyPr>
          <a:lstStyle/>
          <a:p>
            <a:pPr algn="ctr">
              <a:spcBef>
                <a:spcPts val="0"/>
              </a:spcBef>
              <a:buClr>
                <a:schemeClr val="accent1"/>
              </a:buClr>
              <a:buSzPct val="25000"/>
            </a:pPr>
            <a:r>
              <a:rPr lang="en-US" sz="4400" dirty="0">
                <a:latin typeface="Rockwell" panose="02060603020205020403" pitchFamily="18" charset="0"/>
                <a:ea typeface="MS PGothic" panose="020B0600070205080204" pitchFamily="34" charset="-128"/>
                <a:cs typeface="Arial"/>
              </a:rPr>
              <a:t>Classroom </a:t>
            </a:r>
            <a:r>
              <a:rPr lang="en-US" sz="4400" dirty="0" smtClean="0">
                <a:latin typeface="Rockwell" panose="02060603020205020403" pitchFamily="18" charset="0"/>
                <a:ea typeface="MS PGothic" panose="020B0600070205080204" pitchFamily="34" charset="-128"/>
                <a:cs typeface="Arial"/>
              </a:rPr>
              <a:t>Example:</a:t>
            </a:r>
          </a:p>
          <a:p>
            <a:pPr algn="ctr">
              <a:spcBef>
                <a:spcPts val="0"/>
              </a:spcBef>
              <a:buClr>
                <a:schemeClr val="accent1"/>
              </a:buClr>
              <a:buSzPct val="25000"/>
            </a:pPr>
            <a:r>
              <a:rPr lang="en-US" sz="4400" dirty="0" smtClean="0">
                <a:latin typeface="Rockwell" panose="02060603020205020403" pitchFamily="18" charset="0"/>
                <a:ea typeface="MS PGothic" panose="020B0600070205080204" pitchFamily="34" charset="-128"/>
                <a:cs typeface="Arial"/>
              </a:rPr>
              <a:t>College Biology</a:t>
            </a:r>
            <a:endParaRPr lang="en-US" sz="4400" dirty="0">
              <a:latin typeface="Rockwell" panose="02060603020205020403" pitchFamily="18" charset="0"/>
              <a:ea typeface="MS PGothic" panose="020B0600070205080204" pitchFamily="34" charset="-128"/>
              <a:cs typeface="Arial"/>
            </a:endParaRPr>
          </a:p>
        </p:txBody>
      </p:sp>
      <p:sp>
        <p:nvSpPr>
          <p:cNvPr id="489" name="Shape 489"/>
          <p:cNvSpPr txBox="1">
            <a:spLocks noGrp="1"/>
          </p:cNvSpPr>
          <p:nvPr>
            <p:ph idx="1"/>
          </p:nvPr>
        </p:nvSpPr>
        <p:spPr>
          <a:xfrm>
            <a:off x="838200" y="2467070"/>
            <a:ext cx="10515600" cy="2200465"/>
          </a:xfrm>
          <a:prstGeom prst="rect">
            <a:avLst/>
          </a:prstGeom>
          <a:noFill/>
          <a:ln>
            <a:noFill/>
          </a:ln>
        </p:spPr>
        <p:txBody>
          <a:bodyPr vert="horz" lIns="91425" tIns="45700" rIns="91425" bIns="45700" rtlCol="0" anchor="t" anchorCtr="0">
            <a:noAutofit/>
          </a:bodyPr>
          <a:lstStyle/>
          <a:p>
            <a:pPr marL="3175" indent="0">
              <a:spcBef>
                <a:spcPts val="0"/>
              </a:spcBef>
              <a:buClr>
                <a:srgbClr val="76A5AF"/>
              </a:buClr>
              <a:buSzPct val="73333"/>
              <a:buNone/>
            </a:pPr>
            <a:r>
              <a:rPr lang="en-US" sz="2800" u="sng" dirty="0">
                <a:solidFill>
                  <a:schemeClr val="dk1"/>
                </a:solidFill>
                <a:latin typeface="Rockwell" charset="0"/>
                <a:ea typeface="Rockwell" charset="0"/>
                <a:cs typeface="Rockwell" charset="0"/>
                <a:sym typeface="Rokkitt"/>
              </a:rPr>
              <a:t>Teacher</a:t>
            </a:r>
            <a:r>
              <a:rPr lang="en-US" sz="2800" dirty="0">
                <a:solidFill>
                  <a:schemeClr val="dk1"/>
                </a:solidFill>
                <a:latin typeface="Rockwell" charset="0"/>
                <a:ea typeface="Rockwell" charset="0"/>
                <a:cs typeface="Rockwell" charset="0"/>
                <a:sym typeface="Rokkitt"/>
              </a:rPr>
              <a:t>: Rachel Woodruff</a:t>
            </a:r>
            <a:r>
              <a:rPr lang="en-US" sz="2800" dirty="0">
                <a:solidFill>
                  <a:schemeClr val="dk1"/>
                </a:solidFill>
                <a:latin typeface="Rockwell" charset="0"/>
                <a:ea typeface="Rockwell" charset="0"/>
                <a:cs typeface="Rockwell" charset="0"/>
              </a:rPr>
              <a:t>, Assistant Professor of Biology, Brandeis University, MA</a:t>
            </a:r>
          </a:p>
          <a:p>
            <a:pPr marL="3175" indent="0">
              <a:buClr>
                <a:srgbClr val="76A5AF"/>
              </a:buClr>
              <a:buSzPct val="73333"/>
              <a:buNone/>
            </a:pPr>
            <a:r>
              <a:rPr lang="en-US" sz="2800" u="sng" dirty="0">
                <a:solidFill>
                  <a:schemeClr val="dk1"/>
                </a:solidFill>
                <a:latin typeface="Rockwell" charset="0"/>
                <a:ea typeface="Rockwell" charset="0"/>
                <a:cs typeface="Rockwell" charset="0"/>
                <a:sym typeface="Rokkitt"/>
              </a:rPr>
              <a:t>Topic</a:t>
            </a:r>
            <a:r>
              <a:rPr lang="en-US" sz="2800" dirty="0">
                <a:solidFill>
                  <a:schemeClr val="dk1"/>
                </a:solidFill>
                <a:latin typeface="Rockwell" charset="0"/>
                <a:ea typeface="Rockwell" charset="0"/>
                <a:cs typeface="Rockwell" charset="0"/>
                <a:sym typeface="Rokkitt"/>
              </a:rPr>
              <a:t>: Molecular Biology</a:t>
            </a:r>
            <a:endParaRPr lang="en-US" sz="2800" dirty="0">
              <a:solidFill>
                <a:schemeClr val="dk1"/>
              </a:solidFill>
              <a:latin typeface="Rockwell" charset="0"/>
              <a:ea typeface="Rockwell" charset="0"/>
              <a:cs typeface="Rockwell" charset="0"/>
            </a:endParaRPr>
          </a:p>
          <a:p>
            <a:pPr marL="3175" indent="0">
              <a:buClr>
                <a:srgbClr val="76A5AF"/>
              </a:buClr>
              <a:buSzPct val="73333"/>
              <a:buNone/>
            </a:pPr>
            <a:r>
              <a:rPr lang="en-US" sz="2800" u="sng" dirty="0">
                <a:solidFill>
                  <a:schemeClr val="dk1"/>
                </a:solidFill>
                <a:latin typeface="Rockwell" charset="0"/>
                <a:ea typeface="Rockwell" charset="0"/>
                <a:cs typeface="Rockwell" charset="0"/>
                <a:sym typeface="Rokkitt"/>
              </a:rPr>
              <a:t>Purpose</a:t>
            </a:r>
            <a:r>
              <a:rPr lang="en-US" sz="2800" dirty="0">
                <a:solidFill>
                  <a:schemeClr val="dk1"/>
                </a:solidFill>
                <a:latin typeface="Rockwell" charset="0"/>
                <a:ea typeface="Rockwell" charset="0"/>
                <a:cs typeface="Rockwell" charset="0"/>
                <a:sym typeface="Rokkitt"/>
              </a:rPr>
              <a:t>: </a:t>
            </a:r>
            <a:r>
              <a:rPr lang="en-US" sz="2800" dirty="0" smtClean="0">
                <a:solidFill>
                  <a:schemeClr val="dk1"/>
                </a:solidFill>
                <a:latin typeface="Rockwell" charset="0"/>
                <a:ea typeface="Rockwell" charset="0"/>
                <a:cs typeface="Rockwell" charset="0"/>
                <a:sym typeface="Rokkitt"/>
              </a:rPr>
              <a:t>To open up discussion around the homework, and the attributes of a good biological question </a:t>
            </a:r>
            <a:endParaRPr sz="2800" dirty="0">
              <a:solidFill>
                <a:schemeClr val="dk1"/>
              </a:solidFill>
              <a:latin typeface="Rokkitt"/>
              <a:ea typeface="Rokkitt"/>
              <a:cs typeface="Rokkitt"/>
              <a:sym typeface="Rokkitt"/>
            </a:endParaRPr>
          </a:p>
        </p:txBody>
      </p:sp>
    </p:spTree>
    <p:extLst>
      <p:ext uri="{BB962C8B-B14F-4D97-AF65-F5344CB8AC3E}">
        <p14:creationId xmlns:p14="http://schemas.microsoft.com/office/powerpoint/2010/main" val="2064137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2853</TotalTime>
  <Words>6481</Words>
  <Application>Microsoft Office PowerPoint</Application>
  <PresentationFormat>Widescreen</PresentationFormat>
  <Paragraphs>845</Paragraphs>
  <Slides>112</Slides>
  <Notes>55</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112</vt:i4>
      </vt:variant>
    </vt:vector>
  </HeadingPairs>
  <TitlesOfParts>
    <vt:vector size="127" baseType="lpstr">
      <vt:lpstr>MS Gothic</vt:lpstr>
      <vt:lpstr>MS PGothic</vt:lpstr>
      <vt:lpstr>Arial</vt:lpstr>
      <vt:lpstr>Calibri</vt:lpstr>
      <vt:lpstr>DIN Next Rounded LT Pro</vt:lpstr>
      <vt:lpstr>Gill Sans</vt:lpstr>
      <vt:lpstr>Meiryo</vt:lpstr>
      <vt:lpstr>Noto Sans Symbols</vt:lpstr>
      <vt:lpstr>Pontano Sans</vt:lpstr>
      <vt:lpstr>Rockwell</vt:lpstr>
      <vt:lpstr>Rokkitt</vt:lpstr>
      <vt:lpstr>Segoe UI</vt:lpstr>
      <vt:lpstr>Times New Roman</vt:lpstr>
      <vt:lpstr>Wingdings</vt:lpstr>
      <vt:lpstr>1_Office Theme</vt:lpstr>
      <vt:lpstr>Question Formulation Technique (QFT) in Science:  A Collection of Classroom Examples</vt:lpstr>
      <vt:lpstr> Table of Contents: [*To navigate to each of the examples, put the PowerPoint in presentation mode, and click the underlined item.] </vt:lpstr>
      <vt:lpstr>PowerPoint Presentation</vt:lpstr>
      <vt:lpstr>Classroom Example:  Pre-Kindergarten</vt:lpstr>
      <vt:lpstr>Question Focus</vt:lpstr>
      <vt:lpstr>Priority Class Question</vt:lpstr>
      <vt:lpstr>Next Steps with Students’ Questions</vt:lpstr>
      <vt:lpstr>Classroom Example: 2nd Grade</vt:lpstr>
      <vt:lpstr>Question Focus</vt:lpstr>
      <vt:lpstr>Student Questions</vt:lpstr>
      <vt:lpstr>Prioritization</vt:lpstr>
      <vt:lpstr>Next Steps with Students’ Questions</vt:lpstr>
      <vt:lpstr>Student Reflections</vt:lpstr>
      <vt:lpstr>To read more about Julie’s QFT:</vt:lpstr>
      <vt:lpstr>Classroom Example: 4th Grade </vt:lpstr>
      <vt:lpstr>Link to NGSS</vt:lpstr>
      <vt:lpstr>Before the QFT</vt:lpstr>
      <vt:lpstr>Question Focus</vt:lpstr>
      <vt:lpstr>Student Questions</vt:lpstr>
      <vt:lpstr>…And many, many more student questions</vt:lpstr>
      <vt:lpstr>Prioritization</vt:lpstr>
      <vt:lpstr>Next Steps with Students’ Questions</vt:lpstr>
      <vt:lpstr>Students’ Questions &amp; The Larger Unit</vt:lpstr>
      <vt:lpstr>Classroom Example:  Middle School</vt:lpstr>
      <vt:lpstr>Before the QFT</vt:lpstr>
      <vt:lpstr>Question Focus</vt:lpstr>
      <vt:lpstr>Selected Student Questions  (there were over 200!)</vt:lpstr>
      <vt:lpstr>Next Steps with Students’ Questions</vt:lpstr>
      <vt:lpstr>Next Steps with Students’ Questions</vt:lpstr>
      <vt:lpstr>Next Steps with Students’ Questions</vt:lpstr>
      <vt:lpstr>Next Steps With Students’ Questions</vt:lpstr>
      <vt:lpstr>Classroom Example: 7th Grade</vt:lpstr>
      <vt:lpstr>Question Focus</vt:lpstr>
      <vt:lpstr>Selected Student Questions</vt:lpstr>
      <vt:lpstr>Prioritization</vt:lpstr>
      <vt:lpstr>Next Steps with Students’ Questions</vt:lpstr>
      <vt:lpstr>To Read More about Nicole’s Work:</vt:lpstr>
      <vt:lpstr>Classroom Example: 7th Grade Life Science </vt:lpstr>
      <vt:lpstr>Question Focus</vt:lpstr>
      <vt:lpstr>Student Questions  [One group’s questions]</vt:lpstr>
      <vt:lpstr>Next Steps with Students’ Questions</vt:lpstr>
      <vt:lpstr>Student Reflections</vt:lpstr>
      <vt:lpstr>Classroom Example:  7th and 8th Grade STEM</vt:lpstr>
      <vt:lpstr>Before the QFT</vt:lpstr>
      <vt:lpstr>Question Focus</vt:lpstr>
      <vt:lpstr>Student Questions</vt:lpstr>
      <vt:lpstr>Student Reflections</vt:lpstr>
      <vt:lpstr>Classroom Example: 9th Grade</vt:lpstr>
      <vt:lpstr>Question Focus Start of the Unit (&amp; after reading the first few pages of the book)</vt:lpstr>
      <vt:lpstr>Students Questions</vt:lpstr>
      <vt:lpstr>Next Steps with Student Questions</vt:lpstr>
      <vt:lpstr>Question Focus End of the Unit</vt:lpstr>
      <vt:lpstr>Student Questions</vt:lpstr>
      <vt:lpstr>Next Steps</vt:lpstr>
      <vt:lpstr>Next Steps: the Debate</vt:lpstr>
      <vt:lpstr>Classroom Example: 9th Grade</vt:lpstr>
      <vt:lpstr>Question Focus</vt:lpstr>
      <vt:lpstr>Next Steps with Students’ Questions</vt:lpstr>
      <vt:lpstr>Next Steps with Students’ Questions</vt:lpstr>
      <vt:lpstr>Question Focus</vt:lpstr>
      <vt:lpstr>Student Questions</vt:lpstr>
      <vt:lpstr>Next Steps with Students’ Questions</vt:lpstr>
      <vt:lpstr>Question Focus</vt:lpstr>
      <vt:lpstr>Next Steps with Student Questions</vt:lpstr>
      <vt:lpstr>Classroom Example:  High School Physics</vt:lpstr>
      <vt:lpstr>Question Focus</vt:lpstr>
      <vt:lpstr>Student Questions</vt:lpstr>
      <vt:lpstr>Next Steps with Student Questions</vt:lpstr>
      <vt:lpstr>Priority Question</vt:lpstr>
      <vt:lpstr>Next Steps with Student Questions</vt:lpstr>
      <vt:lpstr>Teacher Reflections</vt:lpstr>
      <vt:lpstr>Classroom Example:  AP Physics</vt:lpstr>
      <vt:lpstr>Question Focus</vt:lpstr>
      <vt:lpstr>Student Questions</vt:lpstr>
      <vt:lpstr>Next Steps with Students Questions</vt:lpstr>
      <vt:lpstr> Students’ Categorization</vt:lpstr>
      <vt:lpstr>Classroom Example:  High School Science</vt:lpstr>
      <vt:lpstr>Question Focus</vt:lpstr>
      <vt:lpstr>Next Steps with Student Questions</vt:lpstr>
      <vt:lpstr>Classroom Example: 11th &amp; 12th Grade Geology</vt:lpstr>
      <vt:lpstr>Question Focus</vt:lpstr>
      <vt:lpstr>Student Questions</vt:lpstr>
      <vt:lpstr>Next Steps with Student Questions:</vt:lpstr>
      <vt:lpstr>Student Reflections</vt:lpstr>
      <vt:lpstr>Classroom Example: High School Physics</vt:lpstr>
      <vt:lpstr>Question Focus</vt:lpstr>
      <vt:lpstr>Watch in Action:</vt:lpstr>
      <vt:lpstr>Classroom Example: High School</vt:lpstr>
      <vt:lpstr>Question Focus</vt:lpstr>
      <vt:lpstr>Student Questions</vt:lpstr>
      <vt:lpstr>Classroom Example:  High School  </vt:lpstr>
      <vt:lpstr>Question Focus</vt:lpstr>
      <vt:lpstr>Student Questions</vt:lpstr>
      <vt:lpstr>Next Steps with Student Questions:</vt:lpstr>
      <vt:lpstr>Classroom Example: College Biology </vt:lpstr>
      <vt:lpstr>Question Focus</vt:lpstr>
      <vt:lpstr>Next Steps with Student Questions</vt:lpstr>
      <vt:lpstr>Student Reflections</vt:lpstr>
      <vt:lpstr>Classroom Example: College Biology</vt:lpstr>
      <vt:lpstr>Before the QFT</vt:lpstr>
      <vt:lpstr>Question Focus</vt:lpstr>
      <vt:lpstr>Next Steps with Student Questions</vt:lpstr>
      <vt:lpstr>Classroom Example:  College Biology </vt:lpstr>
      <vt:lpstr>Question Focus </vt:lpstr>
      <vt:lpstr>Educator Reflections</vt:lpstr>
      <vt:lpstr>PowerPoint Presentation</vt:lpstr>
      <vt:lpstr>Charts &amp; Diagrams</vt:lpstr>
      <vt:lpstr>Phenomena</vt:lpstr>
      <vt:lpstr>Demonstrations: Distillation; Burning Ethanol &amp; Water</vt:lpstr>
      <vt:lpstr>Pictures </vt:lpstr>
      <vt:lpstr>Equations:  Practice writing and balancing chemical equations</vt:lpstr>
      <vt:lpstr>Statements, Phrases, and Current Events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 Formulation Technique (QFT) in Science:  A Collection of Classroom Examples</dc:title>
  <dc:creator>HP</dc:creator>
  <cp:lastModifiedBy>Katy</cp:lastModifiedBy>
  <cp:revision>190</cp:revision>
  <dcterms:created xsi:type="dcterms:W3CDTF">2019-08-29T15:07:39Z</dcterms:created>
  <dcterms:modified xsi:type="dcterms:W3CDTF">2020-02-19T22:09:31Z</dcterms:modified>
</cp:coreProperties>
</file>