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  <p:sldMasterId id="2147483702" r:id="rId3"/>
  </p:sldMasterIdLst>
  <p:notesMasterIdLst>
    <p:notesMasterId r:id="rId71"/>
  </p:notesMasterIdLst>
  <p:sldIdLst>
    <p:sldId id="256" r:id="rId4"/>
    <p:sldId id="503" r:id="rId5"/>
    <p:sldId id="269" r:id="rId6"/>
    <p:sldId id="272" r:id="rId7"/>
    <p:sldId id="438" r:id="rId8"/>
    <p:sldId id="273" r:id="rId9"/>
    <p:sldId id="274" r:id="rId10"/>
    <p:sldId id="275" r:id="rId11"/>
    <p:sldId id="383" r:id="rId12"/>
    <p:sldId id="372" r:id="rId13"/>
    <p:sldId id="371" r:id="rId14"/>
    <p:sldId id="374" r:id="rId15"/>
    <p:sldId id="502" r:id="rId16"/>
    <p:sldId id="377" r:id="rId17"/>
    <p:sldId id="378" r:id="rId18"/>
    <p:sldId id="288" r:id="rId19"/>
    <p:sldId id="289" r:id="rId20"/>
    <p:sldId id="385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3" r:id="rId43"/>
    <p:sldId id="386" r:id="rId44"/>
    <p:sldId id="495" r:id="rId45"/>
    <p:sldId id="496" r:id="rId46"/>
    <p:sldId id="497" r:id="rId47"/>
    <p:sldId id="318" r:id="rId48"/>
    <p:sldId id="319" r:id="rId49"/>
    <p:sldId id="320" r:id="rId50"/>
    <p:sldId id="423" r:id="rId51"/>
    <p:sldId id="498" r:id="rId52"/>
    <p:sldId id="499" r:id="rId53"/>
    <p:sldId id="500" r:id="rId54"/>
    <p:sldId id="501" r:id="rId55"/>
    <p:sldId id="437" r:id="rId56"/>
    <p:sldId id="424" r:id="rId57"/>
    <p:sldId id="425" r:id="rId58"/>
    <p:sldId id="426" r:id="rId59"/>
    <p:sldId id="427" r:id="rId60"/>
    <p:sldId id="428" r:id="rId61"/>
    <p:sldId id="419" r:id="rId62"/>
    <p:sldId id="420" r:id="rId63"/>
    <p:sldId id="421" r:id="rId64"/>
    <p:sldId id="422" r:id="rId65"/>
    <p:sldId id="322" r:id="rId66"/>
    <p:sldId id="368" r:id="rId67"/>
    <p:sldId id="326" r:id="rId68"/>
    <p:sldId id="369" r:id="rId69"/>
    <p:sldId id="50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386200-4DB9-4995-B4CF-43A1526F091A}">
          <p14:sldIdLst>
            <p14:sldId id="256"/>
            <p14:sldId id="503"/>
            <p14:sldId id="269"/>
            <p14:sldId id="272"/>
            <p14:sldId id="438"/>
            <p14:sldId id="273"/>
            <p14:sldId id="274"/>
            <p14:sldId id="275"/>
            <p14:sldId id="383"/>
            <p14:sldId id="372"/>
            <p14:sldId id="371"/>
            <p14:sldId id="374"/>
            <p14:sldId id="502"/>
            <p14:sldId id="377"/>
            <p14:sldId id="378"/>
            <p14:sldId id="288"/>
            <p14:sldId id="289"/>
            <p14:sldId id="385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86"/>
            <p14:sldId id="495"/>
            <p14:sldId id="496"/>
            <p14:sldId id="497"/>
            <p14:sldId id="318"/>
            <p14:sldId id="319"/>
            <p14:sldId id="320"/>
            <p14:sldId id="423"/>
            <p14:sldId id="498"/>
            <p14:sldId id="499"/>
            <p14:sldId id="500"/>
            <p14:sldId id="501"/>
            <p14:sldId id="437"/>
            <p14:sldId id="424"/>
            <p14:sldId id="425"/>
            <p14:sldId id="426"/>
            <p14:sldId id="427"/>
            <p14:sldId id="428"/>
            <p14:sldId id="419"/>
            <p14:sldId id="420"/>
            <p14:sldId id="421"/>
            <p14:sldId id="422"/>
            <p14:sldId id="322"/>
            <p14:sldId id="368"/>
            <p14:sldId id="326"/>
            <p14:sldId id="369"/>
            <p14:sldId id="5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o O" initials="TO" lastIdx="1" clrIdx="0">
    <p:extLst/>
  </p:cmAuthor>
  <p:cmAuthor id="2" name="Katy Connolly" initials="" lastIdx="3" clrIdx="1"/>
  <p:cmAuthor id="3" name="Sarah Westbrook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4" autoAdjust="0"/>
    <p:restoredTop sz="89342"/>
  </p:normalViewPr>
  <p:slideViewPr>
    <p:cSldViewPr snapToGrid="0" snapToObjects="1">
      <p:cViewPr varScale="1">
        <p:scale>
          <a:sx n="98" d="100"/>
          <a:sy n="98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slide" Target="slides/slide67.xml"/><Relationship Id="rId71" Type="http://schemas.openxmlformats.org/officeDocument/2006/relationships/notesMaster" Target="notesMasters/notesMaster1.xml"/><Relationship Id="rId72" Type="http://schemas.openxmlformats.org/officeDocument/2006/relationships/commentAuthors" Target="commentAuthor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0" dirty="0">
              <a:latin typeface="Rockwell" panose="02060603020205020403" pitchFamily="18" charset="0"/>
              <a:cs typeface="Gill Sans"/>
            </a:rPr>
            <a:t>Questions </a:t>
          </a:r>
          <a:r>
            <a:rPr lang="en-US" sz="4400" b="0" dirty="0" err="1">
              <a:latin typeface="Rockwell" panose="02060603020205020403" pitchFamily="18" charset="0"/>
              <a:cs typeface="Gill Sans"/>
            </a:rPr>
            <a:t>Fermées</a:t>
          </a:r>
          <a:endParaRPr lang="en-US" sz="4400" b="0" dirty="0">
            <a:latin typeface="Rockwell" panose="02060603020205020403" pitchFamily="18" charset="0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b="0" dirty="0" err="1">
              <a:latin typeface="Rockwell" panose="02060603020205020403" pitchFamily="18" charset="0"/>
              <a:cs typeface="Gill Sans"/>
            </a:rPr>
            <a:t>Avantages</a:t>
          </a:r>
          <a:endParaRPr lang="en-US" b="0" dirty="0">
            <a:latin typeface="Rockwell" panose="02060603020205020403" pitchFamily="18" charset="0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0" dirty="0" err="1">
              <a:latin typeface="Rockwell" panose="02060603020205020403" pitchFamily="18" charset="0"/>
              <a:cs typeface="Gill Sans"/>
            </a:rPr>
            <a:t>Désavantages</a:t>
          </a:r>
          <a:r>
            <a:rPr lang="en-US" b="0" dirty="0">
              <a:latin typeface="+mj-lt"/>
              <a:cs typeface="Gill Sans"/>
            </a:rPr>
            <a:t> </a:t>
          </a: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 custLinFactNeighborX="-295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 custScaleX="102757" custLinFactNeighborX="430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b="0" dirty="0">
              <a:latin typeface="Rockwell" panose="02060603020205020403" pitchFamily="18" charset="0"/>
              <a:cs typeface="Gill Sans"/>
            </a:rPr>
            <a:t>Questions Ouvertes</a:t>
          </a: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n-US" b="0" dirty="0" err="1">
              <a:latin typeface="Rockwell" panose="02060603020205020403" pitchFamily="18" charset="0"/>
              <a:cs typeface="Gill Sans"/>
            </a:rPr>
            <a:t>Avantages</a:t>
          </a:r>
          <a:endParaRPr lang="en-US" b="0" dirty="0">
            <a:latin typeface="Rockwell" panose="02060603020205020403" pitchFamily="18" charset="0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0" dirty="0" err="1">
              <a:latin typeface="Rockwell" panose="02060603020205020403" pitchFamily="18" charset="0"/>
              <a:cs typeface="Gill Sans"/>
            </a:rPr>
            <a:t>Désavantages</a:t>
          </a:r>
          <a:r>
            <a:rPr lang="en-US" b="0" dirty="0">
              <a:latin typeface="+mj-lt"/>
              <a:cs typeface="Gill Sans"/>
            </a:rPr>
            <a:t> </a:t>
          </a: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Y="1230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 custLinFactNeighborX="-295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 custLinFactNeighborX="589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7075802" cy="1121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>
              <a:latin typeface="Rockwell" panose="02060603020205020403" pitchFamily="18" charset="0"/>
              <a:cs typeface="Gill Sans"/>
            </a:rPr>
            <a:t>Questions </a:t>
          </a:r>
          <a:r>
            <a:rPr lang="en-US" sz="4400" b="0" kern="1200" dirty="0" err="1">
              <a:latin typeface="Rockwell" panose="02060603020205020403" pitchFamily="18" charset="0"/>
              <a:cs typeface="Gill Sans"/>
            </a:rPr>
            <a:t>Fermées</a:t>
          </a:r>
          <a:endParaRPr lang="en-US" sz="4400" b="0" kern="1200" dirty="0">
            <a:latin typeface="Rockwell" panose="02060603020205020403" pitchFamily="18" charset="0"/>
            <a:cs typeface="Gill Sans"/>
          </a:endParaRPr>
        </a:p>
      </dsp:txBody>
      <dsp:txXfrm>
        <a:off x="0" y="0"/>
        <a:ext cx="7075802" cy="1121260"/>
      </dsp:txXfrm>
    </dsp:sp>
    <dsp:sp modelId="{250C4737-A841-8C48-A045-BF4D4D99D3A8}">
      <dsp:nvSpPr>
        <dsp:cNvPr id="0" name=""/>
        <dsp:cNvSpPr/>
      </dsp:nvSpPr>
      <dsp:spPr>
        <a:xfrm>
          <a:off x="0" y="1144830"/>
          <a:ext cx="3489531" cy="23546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err="1">
              <a:latin typeface="Rockwell" panose="02060603020205020403" pitchFamily="18" charset="0"/>
              <a:cs typeface="Gill Sans"/>
            </a:rPr>
            <a:t>Avantages</a:t>
          </a:r>
          <a:endParaRPr lang="en-US" sz="4000" b="0" kern="1200" dirty="0">
            <a:latin typeface="Rockwell" panose="02060603020205020403" pitchFamily="18" charset="0"/>
            <a:cs typeface="Gill Sans"/>
          </a:endParaRPr>
        </a:p>
      </dsp:txBody>
      <dsp:txXfrm>
        <a:off x="0" y="1144830"/>
        <a:ext cx="3489531" cy="2354647"/>
      </dsp:txXfrm>
    </dsp:sp>
    <dsp:sp modelId="{24D3949D-55D7-9843-BBF0-4DC75BF720C6}">
      <dsp:nvSpPr>
        <dsp:cNvPr id="0" name=""/>
        <dsp:cNvSpPr/>
      </dsp:nvSpPr>
      <dsp:spPr>
        <a:xfrm>
          <a:off x="3490064" y="1144830"/>
          <a:ext cx="3585737" cy="235464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err="1">
              <a:latin typeface="Rockwell" panose="02060603020205020403" pitchFamily="18" charset="0"/>
              <a:cs typeface="Gill Sans"/>
            </a:rPr>
            <a:t>Désavantages</a:t>
          </a:r>
          <a:r>
            <a:rPr lang="en-US" sz="4000" b="0" kern="1200" dirty="0">
              <a:latin typeface="+mj-lt"/>
              <a:cs typeface="Gill Sans"/>
            </a:rPr>
            <a:t> </a:t>
          </a:r>
        </a:p>
      </dsp:txBody>
      <dsp:txXfrm>
        <a:off x="3490064" y="1144830"/>
        <a:ext cx="3585737" cy="2354647"/>
      </dsp:txXfrm>
    </dsp:sp>
    <dsp:sp modelId="{30F57DEF-DA04-AE46-8A72-E185F1E3E46F}">
      <dsp:nvSpPr>
        <dsp:cNvPr id="0" name=""/>
        <dsp:cNvSpPr/>
      </dsp:nvSpPr>
      <dsp:spPr>
        <a:xfrm>
          <a:off x="0" y="2968405"/>
          <a:ext cx="7075802" cy="26162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14228"/>
          <a:ext cx="7107623" cy="115680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>
              <a:latin typeface="Rockwell" panose="02060603020205020403" pitchFamily="18" charset="0"/>
              <a:cs typeface="Gill Sans"/>
            </a:rPr>
            <a:t>Questions Ouvertes</a:t>
          </a:r>
        </a:p>
      </dsp:txBody>
      <dsp:txXfrm>
        <a:off x="0" y="14228"/>
        <a:ext cx="7107623" cy="1156807"/>
      </dsp:txXfrm>
    </dsp:sp>
    <dsp:sp modelId="{250C4737-A841-8C48-A045-BF4D4D99D3A8}">
      <dsp:nvSpPr>
        <dsp:cNvPr id="0" name=""/>
        <dsp:cNvSpPr/>
      </dsp:nvSpPr>
      <dsp:spPr>
        <a:xfrm>
          <a:off x="0" y="1181125"/>
          <a:ext cx="3553811" cy="242929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err="1">
              <a:latin typeface="Rockwell" panose="02060603020205020403" pitchFamily="18" charset="0"/>
              <a:cs typeface="Gill Sans"/>
            </a:rPr>
            <a:t>Avantages</a:t>
          </a:r>
          <a:endParaRPr lang="en-US" sz="4000" b="0" kern="1200" dirty="0">
            <a:latin typeface="Rockwell" panose="02060603020205020403" pitchFamily="18" charset="0"/>
            <a:cs typeface="Gill Sans"/>
          </a:endParaRPr>
        </a:p>
      </dsp:txBody>
      <dsp:txXfrm>
        <a:off x="0" y="1181125"/>
        <a:ext cx="3553811" cy="2429296"/>
      </dsp:txXfrm>
    </dsp:sp>
    <dsp:sp modelId="{24D3949D-55D7-9843-BBF0-4DC75BF720C6}">
      <dsp:nvSpPr>
        <dsp:cNvPr id="0" name=""/>
        <dsp:cNvSpPr/>
      </dsp:nvSpPr>
      <dsp:spPr>
        <a:xfrm>
          <a:off x="3553811" y="1181125"/>
          <a:ext cx="3553811" cy="242929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err="1">
              <a:latin typeface="Rockwell" panose="02060603020205020403" pitchFamily="18" charset="0"/>
              <a:cs typeface="Gill Sans"/>
            </a:rPr>
            <a:t>Désavantages</a:t>
          </a:r>
          <a:r>
            <a:rPr lang="en-US" sz="4000" b="0" kern="1200" dirty="0">
              <a:latin typeface="+mj-lt"/>
              <a:cs typeface="Gill Sans"/>
            </a:rPr>
            <a:t> </a:t>
          </a:r>
        </a:p>
      </dsp:txBody>
      <dsp:txXfrm>
        <a:off x="3553811" y="1181125"/>
        <a:ext cx="3553811" cy="2429296"/>
      </dsp:txXfrm>
    </dsp:sp>
    <dsp:sp modelId="{30F57DEF-DA04-AE46-8A72-E185F1E3E46F}">
      <dsp:nvSpPr>
        <dsp:cNvPr id="0" name=""/>
        <dsp:cNvSpPr/>
      </dsp:nvSpPr>
      <dsp:spPr>
        <a:xfrm>
          <a:off x="0" y="3062512"/>
          <a:ext cx="7107623" cy="26992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6F67-69AA-4DD8-85DE-A5CD1DE14C69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94A3-515B-42C9-A632-CD8154351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8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3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76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5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22321-DBD6-4F73-8ACE-A63BACA16E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0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94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8818-B5A2-D44A-9742-9B91385259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327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36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1" name="Google Shape;104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13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855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06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92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071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2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1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9000" cy="276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9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95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23608" y="3373756"/>
            <a:ext cx="7388860" cy="27603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5231639" y="6658665"/>
            <a:ext cx="4002299" cy="351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159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40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84DEBE5-3007-4E67-B6BF-A1F8204B3DD8}" type="slidenum">
              <a:rPr lang="en-US" altLang="en-US" smtClean="0">
                <a:latin typeface="Calibri" panose="020F0502020204030204" pitchFamily="34" charset="0"/>
              </a:rPr>
              <a:pPr/>
              <a:t>65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3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26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75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5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74CE0-4909-6048-B317-2721B0FEF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95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94A3-515B-42C9-A632-CD81543512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3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1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www.rightquestion.org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8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Speakers Names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2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2" y="122781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2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1" y="166232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5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2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1" y="166232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788867" y="606760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87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21" y="191961"/>
            <a:ext cx="10515600" cy="8461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1" y="112840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783360" y="6176963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25" y="183293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2"/>
            <a:ext cx="4808096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2"/>
            <a:ext cx="4968499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726" y="118890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3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– Quote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598776" y="606548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8"/>
            <a:ext cx="10515600" cy="838438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0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0478" y="424985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 userDrawn="1"/>
        </p:nvCxnSpPr>
        <p:spPr>
          <a:xfrm>
            <a:off x="506100" y="617518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39" y="40872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1" y="1174484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5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481387" y="607166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4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3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3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85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23037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4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64632" y="1981200"/>
            <a:ext cx="10075200" cy="4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3" name="Google Shape;63;p14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800"/>
          </a:p>
        </p:txBody>
      </p:sp>
      <p:sp>
        <p:nvSpPr>
          <p:cNvPr id="64" name="Google Shape;64;p14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72249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</a:pPr>
            <a:r>
              <a:rPr lang="en" sz="3600" b="1" i="0" u="none" strike="noStrike" cap="none">
                <a:solidFill>
                  <a:srgbClr val="9FC3E3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sz="18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0328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629DD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8E9718A7-2B15-C347-B708-4E85D52F4AA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7/2/20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fld id="{15E84564-75FE-D847-AF71-AE7C252681E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55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8E9718A7-2B15-C347-B708-4E85D52F4AA4}" type="datetimeFigureOut">
              <a:rPr lang="en-US" smtClean="0"/>
              <a:t>7/2/20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28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5"/>
            <a:ext cx="2844800" cy="365100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fld id="{1BBC3013-4435-2D4C-9E29-650CD3D95957}" type="datetimeFigureOut">
              <a:rPr lang="en-US" sz="11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algn="r" defTabSz="457200">
                <a:defRPr/>
              </a:pPr>
              <a:t>7/2/20</a:t>
            </a:fld>
            <a:endParaRPr lang="en-US" sz="11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5"/>
            <a:ext cx="8164000" cy="365100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endParaRPr lang="en-US" sz="11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4"/>
            <a:ext cx="738800" cy="365100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fld id="{806C9EB7-DE12-DA45-9FA8-81EA5D4669B0}" type="slidenum">
              <a:rPr lang="en-US" sz="1400" smtClean="0">
                <a:solidFill>
                  <a:prstClr val="white"/>
                </a:solidFill>
              </a:rPr>
              <a:pPr algn="r" defTabSz="457200">
                <a:defRPr/>
              </a:pPr>
              <a:t>‹#›</a:t>
            </a:fld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86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8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37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Speakers Names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8" y="6017665"/>
            <a:ext cx="2875723" cy="5152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rightquestion.org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29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647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8" y="6017665"/>
            <a:ext cx="2875723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rightquestion.org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8629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7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7" y="34733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4"/>
            <a:ext cx="4808096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4"/>
            <a:ext cx="4968499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2052497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100" b="0" i="0" smtClean="0">
                <a:solidFill>
                  <a:schemeClr val="tx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1650" b="0" i="0" smtClean="0">
                <a:solidFill>
                  <a:schemeClr val="tx1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 </a:t>
            </a:r>
            <a:r>
              <a:rPr lang="en-US" dirty="0" err="1"/>
              <a:t>Qute</a:t>
            </a:r>
            <a:r>
              <a:rPr lang="en-US" dirty="0"/>
              <a:t>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604955" y="605930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94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61"/>
            <a:ext cx="10515600" cy="953001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2"/>
            <a:ext cx="10515600" cy="181522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4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7" y="34733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2"/>
            <a:ext cx="4808096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2"/>
            <a:ext cx="4968499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65206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8" y="6017665"/>
            <a:ext cx="2875723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8534403" y="6083055"/>
            <a:ext cx="2756452" cy="615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rightquestion.org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629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97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68629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263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12192000" cy="563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54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4"/>
            <a:ext cx="4343400" cy="530225"/>
          </a:xfrm>
        </p:spPr>
        <p:txBody>
          <a:bodyPr anchor="b"/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71078"/>
            <a:ext cx="4569577" cy="28274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82222"/>
            <a:ext cx="4567989" cy="1528768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21388" y="1171074"/>
            <a:ext cx="4567989" cy="5101388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896298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4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3" y="122781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53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4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2" y="166232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45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4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2" y="166232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788868" y="606760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267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21" y="191961"/>
            <a:ext cx="10515600" cy="8461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2" y="112840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783362" y="6176963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97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25" y="18329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4"/>
            <a:ext cx="4808096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4"/>
            <a:ext cx="4968499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727" y="118890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100" b="0" i="0" smtClean="0">
                <a:solidFill>
                  <a:schemeClr val="tx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1650" b="0" i="0" smtClean="0">
                <a:solidFill>
                  <a:schemeClr val="tx1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– Quote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598778" y="606548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4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 </a:t>
            </a:r>
            <a:r>
              <a:rPr lang="en-US" dirty="0" err="1"/>
              <a:t>Qute</a:t>
            </a:r>
            <a:r>
              <a:rPr lang="en-US" dirty="0"/>
              <a:t>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604954" y="605930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77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8"/>
            <a:ext cx="10515600" cy="838438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2"/>
            <a:ext cx="10515600" cy="181522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0479" y="424985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 userDrawn="1"/>
        </p:nvCxnSpPr>
        <p:spPr>
          <a:xfrm>
            <a:off x="506102" y="617518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19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39" y="40874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2" y="1174484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77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481389" y="607166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18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3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5" y="228600"/>
            <a:ext cx="8504519" cy="41879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85" y="4632794"/>
            <a:ext cx="2940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094323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27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64632" y="1981200"/>
            <a:ext cx="10075200" cy="4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42888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15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028700" marR="0" lvl="2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714500" marR="0" lvl="4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057400" marR="0" lvl="5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400300" marR="0" lvl="6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743200" marR="0" lvl="7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086100" marR="0" lvl="8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  <a:tabLst/>
              <a:defRPr/>
            </a:pPr>
            <a:r>
              <a:rPr kumimoji="0" lang="en" sz="2700" b="1" i="0" u="none" strike="noStrike" kern="1200" cap="none" spc="0" normalizeH="0" baseline="0" noProof="0">
                <a:ln>
                  <a:noFill/>
                </a:ln>
                <a:solidFill>
                  <a:srgbClr val="9FC3E3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+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96950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  <a:tabLst/>
              <a:defRPr/>
            </a:pPr>
            <a:r>
              <a:rPr kumimoji="0" lang="en" sz="2700" b="1" i="0" u="none" strike="noStrike" kern="1200" cap="none" spc="0" normalizeH="0" baseline="0" noProof="0">
                <a:ln>
                  <a:noFill/>
                </a:ln>
                <a:solidFill>
                  <a:srgbClr val="9FC3E3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+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27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35744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028700" marR="0" lvl="2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714500" marR="0" lvl="4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057400" marR="0" lvl="5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400300" marR="0" lvl="6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743200" marR="0" lvl="7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086100" marR="0" lvl="8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235744" algn="l" rtl="0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028700" marR="0" lvl="2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-235744" algn="l" rtl="0">
              <a:spcBef>
                <a:spcPts val="45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714500" marR="0" lvl="4" indent="-235744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057400" marR="0" lvl="5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400300" marR="0" lvl="6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743200" marR="0" lvl="7" indent="-235744" algn="l" rtl="0">
              <a:spcBef>
                <a:spcPts val="27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086100" marR="0" lvl="8" indent="-235744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35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1638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2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718A7-2B15-C347-B708-4E85D52F4AA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8"/>
            <a:ext cx="816385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7"/>
            <a:ext cx="73871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21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8"/>
            <a:ext cx="4876800" cy="367879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8"/>
            <a:ext cx="4876800" cy="367879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0329" y="642358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718A7-2B15-C347-B708-4E85D52F4AA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8941" y="6423588"/>
            <a:ext cx="816385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4400" y="242237"/>
            <a:ext cx="73871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50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50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200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2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2" y="228600"/>
            <a:ext cx="34787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5"/>
            <a:ext cx="28448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5"/>
            <a:ext cx="81640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4"/>
            <a:ext cx="7388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63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235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28" y="609599"/>
            <a:ext cx="8627165" cy="157701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627" y="2804355"/>
            <a:ext cx="9144000" cy="64121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Speakers Names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8534402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rightquestion.org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3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9"/>
            <a:ext cx="10515600" cy="953001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0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49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8534402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rightquestion.org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27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7" y="34733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2"/>
            <a:ext cx="4808096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2"/>
            <a:ext cx="4968499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2941901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 </a:t>
            </a:r>
            <a:r>
              <a:rPr lang="en-US" dirty="0" err="1"/>
              <a:t>Qute</a:t>
            </a:r>
            <a:r>
              <a:rPr lang="en-US" dirty="0"/>
              <a:t>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604954" y="605930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85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9"/>
            <a:ext cx="10515600" cy="953001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0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45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8534402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9C4C7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rightquestion.org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C4C7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06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01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12192000" cy="563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69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2"/>
            <a:ext cx="4343400" cy="530225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71076"/>
            <a:ext cx="4569577" cy="282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82222"/>
            <a:ext cx="4567989" cy="152876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21388" y="1171074"/>
            <a:ext cx="4567989" cy="51013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864087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2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2" y="122781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292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752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8521" y="1662320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2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7796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6017665"/>
            <a:ext cx="2875723" cy="515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8534402" y="6083055"/>
            <a:ext cx="2756452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dirty="0" err="1">
                <a:solidFill>
                  <a:schemeClr val="tx2"/>
                </a:solidFill>
              </a:rPr>
              <a:t>rightquestion.org</a:t>
            </a:r>
            <a:endParaRPr lang="en-US" sz="1600" b="0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7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25" y="183293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725" y="1828802"/>
            <a:ext cx="4808096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85301" y="1828802"/>
            <a:ext cx="4968499" cy="264930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38200" y="4702766"/>
            <a:ext cx="10515600" cy="914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726" y="118890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00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7441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2" y="1303421"/>
            <a:ext cx="3932237" cy="25787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800" b="0" i="0" smtClean="0">
                <a:solidFill>
                  <a:schemeClr val="tx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volutpad</a:t>
            </a:r>
            <a:r>
              <a:rPr lang="en-US" dirty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423152" y="4070685"/>
            <a:ext cx="3932237" cy="257876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chemeClr val="tx1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– Quote Credit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598776" y="6065489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59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96858"/>
            <a:ext cx="10515600" cy="838438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59960"/>
            <a:ext cx="10515600" cy="181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31849" y="528638"/>
            <a:ext cx="6546851" cy="2871787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photo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0478" y="424985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 userDrawn="1"/>
        </p:nvCxnSpPr>
        <p:spPr>
          <a:xfrm>
            <a:off x="506100" y="617518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130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39" y="40872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1" y="1174484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"/>
          <p:cNvCxnSpPr/>
          <p:nvPr userDrawn="1"/>
        </p:nvCxnSpPr>
        <p:spPr>
          <a:xfrm>
            <a:off x="783360" y="6477108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 userDrawn="1"/>
        </p:nvSpPr>
        <p:spPr>
          <a:xfrm>
            <a:off x="6649572" y="6515169"/>
            <a:ext cx="654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Source: The Right Question Institute -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eiryo"/>
                <a:cs typeface="+mn-cs"/>
                <a:hlinkClick r:id="rId2"/>
              </a:rPr>
              <a:t>www.rightquestion.org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4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 userDrawn="1"/>
        </p:nvCxnSpPr>
        <p:spPr>
          <a:xfrm>
            <a:off x="481387" y="6071667"/>
            <a:ext cx="10625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75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3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3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Source: The Right Question Institute - www.rightquestion.org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285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677724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64632" y="1981200"/>
            <a:ext cx="10075200" cy="4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/>
                <a:sym typeface="Rockwell"/>
              </a:rPr>
              <a:t>Source: The Right Question Institute - www.rightquestion.org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>
                <a:ln>
                  <a:noFill/>
                </a:ln>
                <a:solidFill>
                  <a:srgbClr val="9FC3E3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03035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0947400" y="282575"/>
            <a:ext cx="856000" cy="1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0757647" y="282575"/>
            <a:ext cx="122000" cy="16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ckwel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97580" y="228600"/>
            <a:ext cx="3480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3E3"/>
              </a:buClr>
              <a:buSzPts val="3600"/>
              <a:buFont typeface="Rockwell"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>
                <a:ln>
                  <a:noFill/>
                </a:ln>
                <a:solidFill>
                  <a:srgbClr val="9FC3E3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64632" y="484093"/>
            <a:ext cx="10075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64691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866504" y="1985963"/>
            <a:ext cx="4876800" cy="4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60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360"/>
              </a:spcBef>
              <a:spcAft>
                <a:spcPts val="0"/>
              </a:spcAft>
              <a:buClr>
                <a:srgbClr val="9FC3E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9060329" y="6423585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268941" y="6423585"/>
            <a:ext cx="8164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/>
                <a:sym typeface="Rockwell"/>
              </a:rPr>
              <a:t>Source: The Right Question Institute - www.rightquestion.org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11074400" y="242235"/>
            <a:ext cx="738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92763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Source: The Right Question Institute - www.rightquestion.org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4564-75FE-D847-AF71-AE7C252681E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69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60329" y="6423585"/>
            <a:ext cx="28448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941" y="6423585"/>
            <a:ext cx="81640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t>Source: The Right Question Institute - www.rightquestion.org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4"/>
            <a:ext cx="738800" cy="3651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Meiryo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Meiry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1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68627" y="5835315"/>
            <a:ext cx="10625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7796"/>
            <a:ext cx="12192000" cy="563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31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2"/>
            <a:ext cx="4343400" cy="530225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171076"/>
            <a:ext cx="4569577" cy="282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182222"/>
            <a:ext cx="4567989" cy="152876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21388" y="1171074"/>
            <a:ext cx="4567989" cy="510138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  <a:p>
            <a:pPr lvl="0"/>
            <a:r>
              <a:rPr lang="en-US" dirty="0"/>
              <a:t>Question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596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8.xml"/><Relationship Id="rId2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9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7324774" y="6409080"/>
            <a:ext cx="4703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Source: The Right</a:t>
            </a:r>
            <a:r>
              <a:rPr lang="en-US" sz="1400" baseline="0" dirty="0">
                <a:solidFill>
                  <a:schemeClr val="tx1"/>
                </a:solidFill>
              </a:rPr>
              <a:t> Question Institute - </a:t>
            </a:r>
            <a:r>
              <a:rPr lang="en-US" sz="1400" b="0" dirty="0">
                <a:solidFill>
                  <a:schemeClr val="tx1"/>
                </a:solidFill>
              </a:rPr>
              <a:t>rightquestion.org</a:t>
            </a:r>
            <a:endParaRPr lang="en-US" sz="14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1" r:id="rId5"/>
    <p:sldLayoutId id="2147483654" r:id="rId6"/>
    <p:sldLayoutId id="2147483655" r:id="rId7"/>
    <p:sldLayoutId id="2147483666" r:id="rId8"/>
    <p:sldLayoutId id="2147483656" r:id="rId9"/>
    <p:sldLayoutId id="2147483660" r:id="rId10"/>
    <p:sldLayoutId id="2147483669" r:id="rId11"/>
    <p:sldLayoutId id="2147483675" r:id="rId12"/>
    <p:sldLayoutId id="2147483676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8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91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8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4.xml"/><Relationship Id="rId2" Type="http://schemas.openxmlformats.org/officeDocument/2006/relationships/hyperlink" Target="http://www.rightquestion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hyperlink" Target="http://www.nationalgeographic.com/photography/photo-of-the-day/2013/1/alligator-babies-texas/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hyperlink" Target="https://www.youtube.com/watch?v=mAYXZzKUAX4" TargetMode="External"/><Relationship Id="rId5" Type="http://schemas.openxmlformats.org/officeDocument/2006/relationships/hyperlink" Target="https://www.youtube.com/watch?v=53EEDisloME" TargetMode="External"/><Relationship Id="rId6" Type="http://schemas.openxmlformats.org/officeDocument/2006/relationships/image" Target="../media/image20.jpeg"/><Relationship Id="rId1" Type="http://schemas.openxmlformats.org/officeDocument/2006/relationships/video" Target="https://www.youtube.com/embed/mAYXZzKUAX4" TargetMode="External"/><Relationship Id="rId2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4.xml"/><Relationship Id="rId2" Type="http://schemas.openxmlformats.org/officeDocument/2006/relationships/hyperlink" Target="http://www.rightquestion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60" y="184839"/>
            <a:ext cx="12119858" cy="1577010"/>
          </a:xfrm>
        </p:spPr>
        <p:txBody>
          <a:bodyPr>
            <a:noAutofit/>
          </a:bodyPr>
          <a:lstStyle/>
          <a:p>
            <a:pPr defTabSz="457200">
              <a:defRPr/>
            </a:pPr>
            <a:r>
              <a:rPr lang="en-US" sz="4000" b="0" dirty="0"/>
              <a:t>Introduction à </a:t>
            </a:r>
            <a:br>
              <a:rPr lang="en-US" sz="4000" b="0" dirty="0"/>
            </a:br>
            <a:r>
              <a:rPr lang="en-US" sz="4000" b="0" dirty="0"/>
              <a:t>la Technique de Formulation des Questions(TFQ)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148" y="3013077"/>
            <a:ext cx="10692579" cy="6412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800" dirty="0">
                <a:latin typeface="+mj-lt"/>
              </a:rPr>
              <a:t>The Right Question Institute, Cambridge, MA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91744" y="4583020"/>
            <a:ext cx="818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400" dirty="0" err="1">
                <a:latin typeface="+mj-lt"/>
              </a:rPr>
              <a:t>Ces</a:t>
            </a:r>
            <a:r>
              <a:rPr lang="en-US" sz="2400" dirty="0">
                <a:latin typeface="+mj-lt"/>
              </a:rPr>
              <a:t> documents </a:t>
            </a:r>
            <a:r>
              <a:rPr lang="en-US" sz="2400" dirty="0" err="1">
                <a:latin typeface="+mj-lt"/>
              </a:rPr>
              <a:t>ont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été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traduits</a:t>
            </a:r>
            <a:r>
              <a:rPr lang="en-US" sz="2400" dirty="0">
                <a:latin typeface="+mj-lt"/>
              </a:rPr>
              <a:t> par Dr. Bertrand </a:t>
            </a:r>
            <a:r>
              <a:rPr lang="en-US" sz="2400" dirty="0" err="1">
                <a:latin typeface="+mj-lt"/>
              </a:rPr>
              <a:t>Tchoumi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47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466" y="297510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0" dirty="0" err="1">
                <a:solidFill>
                  <a:schemeClr val="tx1"/>
                </a:solidFill>
              </a:rPr>
              <a:t>En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l’Honneur</a:t>
            </a:r>
            <a:r>
              <a:rPr lang="en-US" sz="3600" b="0" dirty="0">
                <a:solidFill>
                  <a:schemeClr val="tx1"/>
                </a:solidFill>
              </a:rPr>
              <a:t> de la Source </a:t>
            </a:r>
            <a:r>
              <a:rPr lang="en-US" sz="3600" b="0" dirty="0" err="1">
                <a:solidFill>
                  <a:schemeClr val="tx1"/>
                </a:solidFill>
              </a:rPr>
              <a:t>Originale</a:t>
            </a:r>
            <a:r>
              <a:rPr lang="en-US" sz="3600" b="0" dirty="0">
                <a:solidFill>
                  <a:schemeClr val="tx1"/>
                </a:solidFill>
              </a:rPr>
              <a:t>: 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Parents à Lawrence, Massachusetts, 1990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2" y="2089887"/>
            <a:ext cx="5635603" cy="4233948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6848041" y="2718559"/>
            <a:ext cx="4894780" cy="20486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dirty="0">
                <a:latin typeface="Rockwell" panose="02060603020205020403" pitchFamily="18" charset="0"/>
              </a:rPr>
              <a:t>“Nous </a:t>
            </a:r>
            <a:r>
              <a:rPr lang="en-US" sz="3200" dirty="0" err="1">
                <a:latin typeface="Rockwell" panose="02060603020205020403" pitchFamily="18" charset="0"/>
              </a:rPr>
              <a:t>n’allons</a:t>
            </a:r>
            <a:r>
              <a:rPr lang="en-US" sz="3200" dirty="0">
                <a:latin typeface="Rockwell" panose="02060603020205020403" pitchFamily="18" charset="0"/>
              </a:rPr>
              <a:t> pas à </a:t>
            </a:r>
            <a:r>
              <a:rPr lang="en-US" sz="3200" dirty="0" err="1">
                <a:latin typeface="Rockwell" panose="02060603020205020403" pitchFamily="18" charset="0"/>
              </a:rPr>
              <a:t>l’école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parce</a:t>
            </a:r>
            <a:r>
              <a:rPr lang="en-US" sz="3200" dirty="0">
                <a:latin typeface="Rockwell" panose="02060603020205020403" pitchFamily="18" charset="0"/>
              </a:rPr>
              <a:t> que nous ne </a:t>
            </a:r>
            <a:r>
              <a:rPr lang="en-US" sz="3200" dirty="0" err="1">
                <a:latin typeface="Rockwell" panose="02060603020205020403" pitchFamily="18" charset="0"/>
              </a:rPr>
              <a:t>savons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même</a:t>
            </a:r>
            <a:r>
              <a:rPr lang="en-US" sz="3200" dirty="0">
                <a:latin typeface="Rockwell" panose="02060603020205020403" pitchFamily="18" charset="0"/>
              </a:rPr>
              <a:t> pas quelle question poser.”</a:t>
            </a:r>
          </a:p>
        </p:txBody>
      </p:sp>
    </p:spTree>
    <p:extLst>
      <p:ext uri="{BB962C8B-B14F-4D97-AF65-F5344CB8AC3E}">
        <p14:creationId xmlns:p14="http://schemas.microsoft.com/office/powerpoint/2010/main" val="18479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5035" y="1738796"/>
            <a:ext cx="9830355" cy="224807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“Il </a:t>
            </a:r>
            <a:r>
              <a:rPr lang="en-US" sz="5400" dirty="0" err="1">
                <a:solidFill>
                  <a:schemeClr val="tx1"/>
                </a:solidFill>
              </a:rPr>
              <a:t>n’y</a:t>
            </a:r>
            <a:r>
              <a:rPr lang="en-US" sz="5400" dirty="0">
                <a:solidFill>
                  <a:schemeClr val="tx1"/>
                </a:solidFill>
              </a:rPr>
              <a:t> a pas </a:t>
            </a:r>
            <a:r>
              <a:rPr lang="en-US" sz="5400" dirty="0" err="1">
                <a:solidFill>
                  <a:schemeClr val="tx1"/>
                </a:solidFill>
              </a:rPr>
              <a:t>d’apprentissage</a:t>
            </a:r>
            <a:r>
              <a:rPr lang="en-US" sz="5400" dirty="0">
                <a:solidFill>
                  <a:schemeClr val="tx1"/>
                </a:solidFill>
              </a:rPr>
              <a:t> sans poser de questions." </a:t>
            </a:r>
          </a:p>
          <a:p>
            <a:r>
              <a:rPr lang="en-US" sz="5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6679661" y="4070685"/>
            <a:ext cx="4675730" cy="1299478"/>
          </a:xfrm>
        </p:spPr>
        <p:txBody>
          <a:bodyPr>
            <a:normAutofit/>
          </a:bodyPr>
          <a:lstStyle/>
          <a:p>
            <a:r>
              <a:rPr lang="en-US" sz="2400" dirty="0"/>
              <a:t>- Richard Feynman</a:t>
            </a:r>
          </a:p>
          <a:p>
            <a:r>
              <a:rPr lang="en-US" sz="2400" dirty="0"/>
              <a:t>Prix Nobel de Physique, 1965</a:t>
            </a:r>
          </a:p>
        </p:txBody>
      </p:sp>
    </p:spTree>
    <p:extLst>
      <p:ext uri="{BB962C8B-B14F-4D97-AF65-F5344CB8AC3E}">
        <p14:creationId xmlns:p14="http://schemas.microsoft.com/office/powerpoint/2010/main" val="367936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93" y="535688"/>
            <a:ext cx="3418617" cy="516407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98434" y="4000579"/>
            <a:ext cx="7092136" cy="169918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</a:rPr>
              <a:t>– Stuart </a:t>
            </a:r>
            <a:r>
              <a:rPr lang="en-US" sz="3600" dirty="0" err="1">
                <a:solidFill>
                  <a:schemeClr val="tx1"/>
                </a:solidFill>
              </a:rPr>
              <a:t>Firestein</a:t>
            </a:r>
            <a:endParaRPr lang="en-US" sz="36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Professor, Department of Biology, 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Columbia University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5279923" y="535688"/>
            <a:ext cx="6459793" cy="3091706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“Nous </a:t>
            </a:r>
            <a:r>
              <a:rPr lang="en-US" sz="3600" dirty="0" err="1"/>
              <a:t>devons</a:t>
            </a:r>
            <a:r>
              <a:rPr lang="en-US" sz="3600" dirty="0"/>
              <a:t> </a:t>
            </a:r>
            <a:r>
              <a:rPr lang="en-US" sz="3600" dirty="0" err="1"/>
              <a:t>enseigner</a:t>
            </a:r>
            <a:r>
              <a:rPr lang="en-US" sz="3600" dirty="0"/>
              <a:t> aux </a:t>
            </a:r>
            <a:r>
              <a:rPr lang="en-US" sz="3600" dirty="0" err="1"/>
              <a:t>étudiants</a:t>
            </a:r>
            <a:r>
              <a:rPr lang="en-US" sz="3600" dirty="0"/>
              <a:t> comment </a:t>
            </a:r>
            <a:r>
              <a:rPr lang="en-US" sz="3600" dirty="0" err="1"/>
              <a:t>refléchir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posant</a:t>
            </a:r>
            <a:r>
              <a:rPr lang="en-US" sz="3600" dirty="0"/>
              <a:t> des questions, comment </a:t>
            </a:r>
            <a:r>
              <a:rPr lang="en-US" sz="3600" dirty="0" err="1"/>
              <a:t>gérer</a:t>
            </a:r>
            <a:r>
              <a:rPr lang="en-US" sz="3600" dirty="0"/>
              <a:t> l’ignorance.”</a:t>
            </a:r>
          </a:p>
        </p:txBody>
      </p:sp>
    </p:spTree>
    <p:extLst>
      <p:ext uri="{BB962C8B-B14F-4D97-AF65-F5344CB8AC3E}">
        <p14:creationId xmlns:p14="http://schemas.microsoft.com/office/powerpoint/2010/main" val="17714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9384769" y="6262032"/>
            <a:ext cx="25631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Next Rounded LT Pro" panose="020F0503020203050203" pitchFamily="34" charset="0"/>
                <a:ea typeface="MS PGothic" panose="020B0600070205080204" pitchFamily="34" charset="-128"/>
                <a:cs typeface="+mn-cs"/>
              </a:rPr>
              <a:t>Dillon, 1988, p. 199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99" y="1647272"/>
            <a:ext cx="8456601" cy="44031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722" y="191961"/>
            <a:ext cx="11697245" cy="846196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chemeClr val="tx1"/>
                </a:solidFill>
              </a:rPr>
              <a:t>Formulation des Questions par l’ Adolescent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8C9030-FE69-44F8-9F77-736DA3220359}"/>
              </a:ext>
            </a:extLst>
          </p:cNvPr>
          <p:cNvSpPr txBox="1"/>
          <p:nvPr/>
        </p:nvSpPr>
        <p:spPr>
          <a:xfrm>
            <a:off x="1918500" y="1799306"/>
            <a:ext cx="845660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Qui pose les questions pendant </a:t>
            </a:r>
            <a:r>
              <a:rPr lang="en-US" sz="3000" b="1" dirty="0" err="1"/>
              <a:t>une</a:t>
            </a:r>
            <a:r>
              <a:rPr lang="en-US" sz="3000" b="1" dirty="0"/>
              <a:t> </a:t>
            </a:r>
            <a:r>
              <a:rPr lang="en-US" sz="3000" b="1" dirty="0" err="1"/>
              <a:t>heure</a:t>
            </a:r>
            <a:r>
              <a:rPr lang="en-US" sz="3000" b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2C54D5-1A40-4307-87D9-733D048CFB17}"/>
              </a:ext>
            </a:extLst>
          </p:cNvPr>
          <p:cNvSpPr txBox="1"/>
          <p:nvPr/>
        </p:nvSpPr>
        <p:spPr>
          <a:xfrm>
            <a:off x="1268362" y="3613355"/>
            <a:ext cx="1651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L’enseignant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F278CC-F063-477E-976F-48BBA9654639}"/>
              </a:ext>
            </a:extLst>
          </p:cNvPr>
          <p:cNvSpPr txBox="1"/>
          <p:nvPr/>
        </p:nvSpPr>
        <p:spPr>
          <a:xfrm>
            <a:off x="1273282" y="4621161"/>
            <a:ext cx="1651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Les </a:t>
            </a:r>
            <a:r>
              <a:rPr lang="en-US" b="1" dirty="0" err="1"/>
              <a:t>élèves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314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286716"/>
            <a:ext cx="11526982" cy="132556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Déclaration</a:t>
            </a:r>
            <a:r>
              <a:rPr lang="en-US" sz="3200" b="1" dirty="0">
                <a:solidFill>
                  <a:schemeClr val="tx1"/>
                </a:solidFill>
              </a:rPr>
              <a:t> des </a:t>
            </a:r>
            <a:r>
              <a:rPr lang="en-US" sz="3200" b="1" dirty="0" err="1">
                <a:solidFill>
                  <a:schemeClr val="tx1"/>
                </a:solidFill>
              </a:rPr>
              <a:t>Présidents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D’Universités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A </a:t>
            </a:r>
            <a:r>
              <a:rPr lang="en-US" sz="3200" b="1" dirty="0" err="1">
                <a:solidFill>
                  <a:schemeClr val="tx1"/>
                </a:solidFill>
              </a:rPr>
              <a:t>propos</a:t>
            </a:r>
            <a:r>
              <a:rPr lang="en-US" sz="3200" b="1" dirty="0">
                <a:solidFill>
                  <a:schemeClr val="tx1"/>
                </a:solidFill>
              </a:rPr>
              <a:t> des </a:t>
            </a:r>
            <a:r>
              <a:rPr lang="en-US" sz="3200" b="1" dirty="0" err="1">
                <a:solidFill>
                  <a:schemeClr val="tx1"/>
                </a:solidFill>
              </a:rPr>
              <a:t>Compétences</a:t>
            </a:r>
            <a:r>
              <a:rPr lang="en-US" sz="3200" b="1" dirty="0">
                <a:solidFill>
                  <a:schemeClr val="tx1"/>
                </a:solidFill>
              </a:rPr>
              <a:t> à </a:t>
            </a:r>
            <a:r>
              <a:rPr lang="en-US" sz="3200" b="1" dirty="0" err="1">
                <a:solidFill>
                  <a:schemeClr val="tx1"/>
                </a:solidFill>
              </a:rPr>
              <a:t>Acquérir</a:t>
            </a:r>
            <a:r>
              <a:rPr lang="en-US" sz="3200" b="1" dirty="0">
                <a:solidFill>
                  <a:schemeClr val="tx1"/>
                </a:solidFill>
              </a:rPr>
              <a:t> par les </a:t>
            </a:r>
            <a:r>
              <a:rPr lang="en-US" sz="3200" b="1" dirty="0" err="1">
                <a:solidFill>
                  <a:schemeClr val="tx1"/>
                </a:solidFill>
                <a:latin typeface="Rockwell" panose="02060603020205020403" pitchFamily="18" charset="0"/>
              </a:rPr>
              <a:t>É</a:t>
            </a:r>
            <a:r>
              <a:rPr lang="en-US" sz="3200" b="1" dirty="0" err="1">
                <a:solidFill>
                  <a:schemeClr val="tx1"/>
                </a:solidFill>
              </a:rPr>
              <a:t>tudiants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“Les </a:t>
            </a:r>
            <a:r>
              <a:rPr lang="en-US" dirty="0" err="1"/>
              <a:t>compétences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devraient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des </a:t>
            </a:r>
            <a:r>
              <a:rPr lang="en-US" dirty="0" err="1"/>
              <a:t>compétences</a:t>
            </a:r>
            <a:r>
              <a:rPr lang="en-US" dirty="0"/>
              <a:t> </a:t>
            </a:r>
            <a:r>
              <a:rPr lang="en-US" dirty="0" err="1"/>
              <a:t>analytiques</a:t>
            </a:r>
            <a:r>
              <a:rPr lang="en-US" dirty="0"/>
              <a:t> </a:t>
            </a:r>
            <a:r>
              <a:rPr lang="en-US" dirty="0" err="1"/>
              <a:t>d’interprétation</a:t>
            </a:r>
            <a:r>
              <a:rPr lang="en-US" dirty="0"/>
              <a:t> et </a:t>
            </a:r>
            <a:r>
              <a:rPr lang="en-US" dirty="0" err="1"/>
              <a:t>d’investigation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, savoir comment </a:t>
            </a:r>
            <a:r>
              <a:rPr lang="en-US" dirty="0" err="1"/>
              <a:t>formuler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question.” 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sz="2400" dirty="0"/>
              <a:t>- Leon Botstein, President of Bard College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“…Tout </a:t>
            </a:r>
            <a:r>
              <a:rPr lang="en-US" dirty="0" err="1"/>
              <a:t>ce</a:t>
            </a:r>
            <a:r>
              <a:rPr lang="en-US" dirty="0"/>
              <a:t> que nous </a:t>
            </a:r>
            <a:r>
              <a:rPr lang="en-US" dirty="0" err="1"/>
              <a:t>pouvons</a:t>
            </a:r>
            <a:r>
              <a:rPr lang="en-US" dirty="0"/>
              <a:t> faire de </a:t>
            </a:r>
            <a:r>
              <a:rPr lang="en-US" dirty="0" err="1"/>
              <a:t>mieux</a:t>
            </a:r>
            <a:r>
              <a:rPr lang="en-US" dirty="0"/>
              <a:t> pour les </a:t>
            </a:r>
            <a:r>
              <a:rPr lang="en-US" dirty="0" err="1"/>
              <a:t>étudiants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 les </a:t>
            </a:r>
            <a:r>
              <a:rPr lang="en-US" dirty="0" err="1"/>
              <a:t>amener</a:t>
            </a:r>
            <a:r>
              <a:rPr lang="en-US" dirty="0"/>
              <a:t> à poser la bonne question.” </a:t>
            </a:r>
          </a:p>
          <a:p>
            <a:pPr marL="0" indent="0" algn="r">
              <a:buNone/>
            </a:pPr>
            <a:r>
              <a:rPr lang="en-US" sz="2400" dirty="0"/>
              <a:t>	- Nancy Cantor, Former Chancellor of University of Illinois</a:t>
            </a:r>
          </a:p>
          <a:p>
            <a:pPr marL="0" indent="0" algn="r">
              <a:buNone/>
            </a:pPr>
            <a:r>
              <a:rPr lang="en-US" sz="3600" dirty="0"/>
              <a:t>						</a:t>
            </a:r>
            <a:endParaRPr 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8314" y="6221032"/>
            <a:ext cx="345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The New York Times</a:t>
            </a:r>
            <a:r>
              <a:rPr lang="en-US" sz="1600" dirty="0">
                <a:solidFill>
                  <a:srgbClr val="000000"/>
                </a:solidFill>
              </a:rPr>
              <a:t>, August 4,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62239"/>
            <a:ext cx="10515600" cy="149350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Et </a:t>
            </a:r>
            <a:r>
              <a:rPr lang="en-US" altLang="en-US" dirty="0" err="1">
                <a:solidFill>
                  <a:schemeClr val="tx1"/>
                </a:solidFill>
              </a:rPr>
              <a:t>pourtant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seulement</a:t>
            </a:r>
            <a:r>
              <a:rPr lang="en-US" altLang="en-US" dirty="0">
                <a:solidFill>
                  <a:schemeClr val="tx1"/>
                </a:solidFill>
              </a:rPr>
              <a:t> 27 % de </a:t>
            </a:r>
            <a:r>
              <a:rPr lang="en-US" altLang="en-US" dirty="0" err="1">
                <a:solidFill>
                  <a:schemeClr val="tx1"/>
                </a:solidFill>
              </a:rPr>
              <a:t>diplômés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croient</a:t>
            </a:r>
            <a:r>
              <a:rPr lang="en-US" altLang="en-US" dirty="0">
                <a:solidFill>
                  <a:schemeClr val="tx1"/>
                </a:solidFill>
              </a:rPr>
              <a:t> que </a:t>
            </a:r>
            <a:r>
              <a:rPr lang="en-US" altLang="en-US" dirty="0" err="1">
                <a:solidFill>
                  <a:schemeClr val="tx1"/>
                </a:solidFill>
              </a:rPr>
              <a:t>l’université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leur</a:t>
            </a:r>
            <a:r>
              <a:rPr lang="en-US" altLang="en-US" dirty="0">
                <a:solidFill>
                  <a:schemeClr val="tx1"/>
                </a:solidFill>
              </a:rPr>
              <a:t> a </a:t>
            </a:r>
            <a:r>
              <a:rPr lang="en-US" altLang="en-US" dirty="0" err="1">
                <a:solidFill>
                  <a:schemeClr val="tx1"/>
                </a:solidFill>
              </a:rPr>
              <a:t>appris</a:t>
            </a:r>
            <a:r>
              <a:rPr lang="en-US" altLang="en-US" dirty="0">
                <a:solidFill>
                  <a:schemeClr val="tx1"/>
                </a:solidFill>
              </a:rPr>
              <a:t> à poser </a:t>
            </a:r>
            <a:r>
              <a:rPr lang="en-US" altLang="en-US" dirty="0" err="1">
                <a:solidFill>
                  <a:schemeClr val="tx1"/>
                </a:solidFill>
              </a:rPr>
              <a:t>leur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propre</a:t>
            </a:r>
            <a:r>
              <a:rPr lang="en-US" altLang="en-US" dirty="0">
                <a:solidFill>
                  <a:schemeClr val="tx1"/>
                </a:solidFill>
              </a:rPr>
              <a:t> question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3743" y="6120338"/>
            <a:ext cx="6553348" cy="2847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400" dirty="0"/>
              <a:t>Alison Head, Project Information Literacy at University of Washington, 2016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3274"/>
          <a:stretch>
            <a:fillRect/>
          </a:stretch>
        </p:blipFill>
        <p:spPr>
          <a:xfrm>
            <a:off x="2303462" y="1798099"/>
            <a:ext cx="7585075" cy="4179888"/>
          </a:xfrm>
        </p:spPr>
      </p:pic>
      <p:cxnSp>
        <p:nvCxnSpPr>
          <p:cNvPr id="8" name="Straight Connector 7"/>
          <p:cNvCxnSpPr/>
          <p:nvPr/>
        </p:nvCxnSpPr>
        <p:spPr>
          <a:xfrm>
            <a:off x="728522" y="597798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908990-9A60-4A02-9744-4DD469625B1E}"/>
              </a:ext>
            </a:extLst>
          </p:cNvPr>
          <p:cNvSpPr txBox="1"/>
          <p:nvPr/>
        </p:nvSpPr>
        <p:spPr>
          <a:xfrm>
            <a:off x="2303462" y="5545393"/>
            <a:ext cx="7585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Accord                        </a:t>
            </a:r>
            <a:r>
              <a:rPr lang="en-US" dirty="0" err="1"/>
              <a:t>Désacccord</a:t>
            </a:r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A568DABD-CDF1-49DD-80FB-5769F5374C2B}"/>
              </a:ext>
            </a:extLst>
          </p:cNvPr>
          <p:cNvSpPr/>
          <p:nvPr/>
        </p:nvSpPr>
        <p:spPr>
          <a:xfrm>
            <a:off x="4041066" y="5678129"/>
            <a:ext cx="280211" cy="15751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0C4E06B6-78B0-48AF-91E3-838C3A210EE6}"/>
              </a:ext>
            </a:extLst>
          </p:cNvPr>
          <p:cNvSpPr/>
          <p:nvPr/>
        </p:nvSpPr>
        <p:spPr>
          <a:xfrm>
            <a:off x="6096010" y="5668301"/>
            <a:ext cx="280211" cy="15751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688258" y="176415"/>
            <a:ext cx="10665542" cy="1325563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Nous ne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sommes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pas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Seuls</a:t>
            </a:r>
            <a:endParaRPr lang="en-US" altLang="en-US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58" y="1118469"/>
            <a:ext cx="10815484" cy="883919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latin typeface="Rockwell" panose="02060603020205020403" pitchFamily="18" charset="0"/>
              </a:rPr>
              <a:t>É</a:t>
            </a:r>
            <a:r>
              <a:rPr lang="en-US" altLang="en-US" dirty="0" err="1">
                <a:latin typeface="Rockwell" panose="02060603020205020403" pitchFamily="18" charset="0"/>
              </a:rPr>
              <a:t>ducateurs</a:t>
            </a:r>
            <a:r>
              <a:rPr lang="en-US" altLang="en-US" dirty="0">
                <a:latin typeface="Rockwell" panose="02060603020205020403" pitchFamily="18" charset="0"/>
              </a:rPr>
              <a:t> dans 1 million de salles de </a:t>
            </a:r>
            <a:r>
              <a:rPr lang="en-US" altLang="en-US" dirty="0" err="1">
                <a:latin typeface="Rockwell" panose="02060603020205020403" pitchFamily="18" charset="0"/>
              </a:rPr>
              <a:t>classe</a:t>
            </a:r>
            <a:r>
              <a:rPr lang="en-US" altLang="en-US" dirty="0">
                <a:latin typeface="Rockwell" panose="02060603020205020403" pitchFamily="18" charset="0"/>
              </a:rPr>
              <a:t> à travers le Monde</a:t>
            </a:r>
          </a:p>
        </p:txBody>
      </p:sp>
      <p:pic>
        <p:nvPicPr>
          <p:cNvPr id="91140" name="Picture 6" descr="41LhkEaVA5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196" y="2069661"/>
            <a:ext cx="3356038" cy="420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789" y="2135672"/>
            <a:ext cx="2147552" cy="31611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896" y="2135672"/>
            <a:ext cx="1886465" cy="26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55" y="72277"/>
            <a:ext cx="1060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en-US" sz="3600" b="1" dirty="0" err="1">
                <a:latin typeface="Rockwell" panose="02060603020205020403" pitchFamily="18" charset="0"/>
              </a:rPr>
              <a:t>Maintenant</a:t>
            </a:r>
            <a:r>
              <a:rPr lang="en-US" altLang="en-US" sz="3600" b="1" dirty="0">
                <a:latin typeface="Rockwell" panose="02060603020205020403" pitchFamily="18" charset="0"/>
              </a:rPr>
              <a:t>, les </a:t>
            </a:r>
            <a:r>
              <a:rPr lang="en-US" sz="3600" b="1" dirty="0" err="1">
                <a:latin typeface="Rockwell" panose="02060603020205020403" pitchFamily="18" charset="0"/>
              </a:rPr>
              <a:t>É</a:t>
            </a:r>
            <a:r>
              <a:rPr lang="en-US" altLang="en-US" sz="3600" b="1" dirty="0" err="1">
                <a:latin typeface="Rockwell" panose="02060603020205020403" pitchFamily="18" charset="0"/>
              </a:rPr>
              <a:t>ducateurs</a:t>
            </a:r>
            <a:r>
              <a:rPr lang="en-US" altLang="en-US" sz="3600" b="1" dirty="0">
                <a:latin typeface="Rockwell" panose="02060603020205020403" pitchFamily="18" charset="0"/>
              </a:rPr>
              <a:t> </a:t>
            </a:r>
            <a:r>
              <a:rPr lang="en-US" altLang="en-US" sz="3600" b="1" dirty="0" err="1">
                <a:latin typeface="Rockwell" panose="02060603020205020403" pitchFamily="18" charset="0"/>
              </a:rPr>
              <a:t>prennent</a:t>
            </a:r>
            <a:r>
              <a:rPr lang="en-US" altLang="en-US" sz="3600" b="1" dirty="0">
                <a:latin typeface="Rockwell" panose="02060603020205020403" pitchFamily="18" charset="0"/>
              </a:rPr>
              <a:t> </a:t>
            </a:r>
            <a:r>
              <a:rPr lang="en-US" altLang="en-US" sz="3600" b="1" dirty="0" err="1">
                <a:latin typeface="Rockwell" panose="02060603020205020403" pitchFamily="18" charset="0"/>
              </a:rPr>
              <a:t>en</a:t>
            </a:r>
            <a:r>
              <a:rPr lang="en-US" altLang="en-US" sz="3600" b="1" dirty="0">
                <a:latin typeface="Rockwell" panose="02060603020205020403" pitchFamily="18" charset="0"/>
              </a:rPr>
              <a:t> charge le Travail</a:t>
            </a:r>
            <a:endParaRPr lang="en-US" sz="3600" b="1" dirty="0">
              <a:latin typeface="Rockwell" panose="020606030202050204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78430" y="2468704"/>
            <a:ext cx="8212974" cy="365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rgbClr val="629DD1"/>
              </a:buClr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The Right Question Institute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offre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des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ressources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à travers Creative Commons License et nous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vous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encourageons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à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utiliser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et/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ou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partager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cette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ressource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. 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Veuilez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citer The Right Question Institute et </a:t>
            </a:r>
            <a:r>
              <a:rPr lang="en-US" altLang="en-US" sz="2400" u="sng" dirty="0">
                <a:solidFill>
                  <a:prstClr val="black"/>
                </a:solidFill>
                <a:latin typeface="Rockwell" panose="02060603020205020403" pitchFamily="18" charset="0"/>
              </a:rPr>
              <a:t>rightquestion.org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comme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source sur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toute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ressource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que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vous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Rockwell" panose="02060603020205020403" pitchFamily="18" charset="0"/>
              </a:rPr>
              <a:t>utilisez</a:t>
            </a:r>
            <a:r>
              <a:rPr lang="en-US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.</a:t>
            </a:r>
          </a:p>
          <a:p>
            <a:pPr marL="0" indent="0" defTabSz="457200">
              <a:buClr>
                <a:srgbClr val="629DD1"/>
              </a:buClr>
              <a:buNone/>
              <a:defRPr/>
            </a:pPr>
            <a:endParaRPr lang="en-US" altLang="en-US" sz="1050" dirty="0">
              <a:solidFill>
                <a:prstClr val="black"/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533" y="1673094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23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72" y="2227006"/>
            <a:ext cx="10920302" cy="155953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Qu’est-ce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 qui se </a:t>
            </a:r>
            <a:r>
              <a:rPr 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passe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quand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 les </a:t>
            </a:r>
            <a:r>
              <a:rPr 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élèves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apprennent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 à poser </a:t>
            </a:r>
            <a:r>
              <a:rPr 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leurs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propres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 questions?</a:t>
            </a:r>
            <a:r>
              <a:rPr lang="en-US" dirty="0">
                <a:latin typeface="Rockwell" panose="02060603020205020403" pitchFamily="18" charset="0"/>
              </a:rPr>
              <a:t/>
            </a:r>
            <a:br>
              <a:rPr lang="en-US" dirty="0">
                <a:latin typeface="Rockwell" panose="02060603020205020403" pitchFamily="18" charset="0"/>
              </a:rPr>
            </a:b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28522" y="597798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8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789709" y="27286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Recherche sur 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l’importance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des questions 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posées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par les </a:t>
            </a:r>
            <a:r>
              <a:rPr 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É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lèves</a:t>
            </a: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838200" y="185512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600" dirty="0"/>
              <a:t>Auto-</a:t>
            </a:r>
            <a:r>
              <a:rPr lang="en-US" altLang="en-US" sz="3600" dirty="0" err="1"/>
              <a:t>questionnement</a:t>
            </a:r>
            <a:r>
              <a:rPr lang="en-US" altLang="en-US" sz="3600" dirty="0"/>
              <a:t> (</a:t>
            </a:r>
            <a:r>
              <a:rPr lang="en-US" altLang="en-US" sz="3600" dirty="0" err="1"/>
              <a:t>stratégie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métacognitive</a:t>
            </a:r>
            <a:r>
              <a:rPr lang="en-US" altLang="en-US" sz="3600" dirty="0"/>
              <a:t>):</a:t>
            </a:r>
          </a:p>
          <a:p>
            <a:pPr marL="0" indent="0">
              <a:buNone/>
            </a:pPr>
            <a:endParaRPr lang="en-US" altLang="en-US" sz="3500" dirty="0"/>
          </a:p>
          <a:p>
            <a:pPr>
              <a:lnSpc>
                <a:spcPct val="120000"/>
              </a:lnSpc>
            </a:pPr>
            <a:r>
              <a:rPr lang="en-US" altLang="en-US" dirty="0"/>
              <a:t>La formulation de </a:t>
            </a:r>
            <a:r>
              <a:rPr lang="en-US" altLang="en-US" dirty="0" err="1"/>
              <a:t>leurs</a:t>
            </a:r>
            <a:r>
              <a:rPr lang="en-US" altLang="en-US" dirty="0"/>
              <a:t> </a:t>
            </a:r>
            <a:r>
              <a:rPr lang="en-US" altLang="en-US" dirty="0" err="1"/>
              <a:t>propres</a:t>
            </a:r>
            <a:r>
              <a:rPr lang="en-US" altLang="en-US" dirty="0"/>
              <a:t> questions </a:t>
            </a:r>
            <a:r>
              <a:rPr lang="en-US" altLang="en-US" dirty="0" err="1"/>
              <a:t>est</a:t>
            </a:r>
            <a:r>
              <a:rPr lang="en-US" altLang="en-US" dirty="0"/>
              <a:t> </a:t>
            </a:r>
            <a:r>
              <a:rPr lang="en-US" altLang="en-US" dirty="0" err="1"/>
              <a:t>une</a:t>
            </a:r>
            <a:r>
              <a:rPr lang="en-US" altLang="en-US" dirty="0"/>
              <a:t> des </a:t>
            </a:r>
            <a:r>
              <a:rPr lang="en-US" altLang="en-US" dirty="0" err="1"/>
              <a:t>stratégies</a:t>
            </a:r>
            <a:r>
              <a:rPr lang="en-US" altLang="en-US" dirty="0"/>
              <a:t> </a:t>
            </a:r>
            <a:r>
              <a:rPr lang="en-US" altLang="en-US" dirty="0" err="1"/>
              <a:t>métacognitives</a:t>
            </a:r>
            <a:r>
              <a:rPr lang="en-US" altLang="en-US" dirty="0"/>
              <a:t> la plus </a:t>
            </a:r>
            <a:r>
              <a:rPr lang="en-US" altLang="en-US" dirty="0" err="1"/>
              <a:t>efficace</a:t>
            </a:r>
            <a:r>
              <a:rPr lang="en-US" altLang="en-US" dirty="0"/>
              <a:t> pour les </a:t>
            </a:r>
            <a:r>
              <a:rPr lang="en-US" altLang="en-US" dirty="0" err="1"/>
              <a:t>élèves</a:t>
            </a:r>
            <a:endParaRPr lang="en-US" altLang="en-US" dirty="0"/>
          </a:p>
          <a:p>
            <a:pPr>
              <a:lnSpc>
                <a:spcPct val="120000"/>
              </a:lnSpc>
            </a:pPr>
            <a:r>
              <a:rPr lang="en-US" altLang="en-US" dirty="0" err="1"/>
              <a:t>L’implication</a:t>
            </a:r>
            <a:r>
              <a:rPr lang="en-US" altLang="en-US" dirty="0"/>
              <a:t> des </a:t>
            </a:r>
            <a:r>
              <a:rPr lang="en-US" altLang="en-US" dirty="0" err="1"/>
              <a:t>élèves</a:t>
            </a:r>
            <a:r>
              <a:rPr lang="en-US" altLang="en-US" dirty="0"/>
              <a:t> </a:t>
            </a:r>
            <a:r>
              <a:rPr lang="en-US" altLang="en-US" dirty="0" err="1"/>
              <a:t>lors</a:t>
            </a:r>
            <a:r>
              <a:rPr lang="en-US" altLang="en-US" dirty="0"/>
              <a:t> de </a:t>
            </a:r>
            <a:r>
              <a:rPr lang="en-US" altLang="en-US" dirty="0" err="1"/>
              <a:t>l’auto-questionement</a:t>
            </a:r>
            <a:r>
              <a:rPr lang="en-US" altLang="en-US" dirty="0"/>
              <a:t> </a:t>
            </a:r>
            <a:r>
              <a:rPr lang="en-US" altLang="en-US" dirty="0" err="1"/>
              <a:t>préparatoire</a:t>
            </a:r>
            <a:r>
              <a:rPr lang="en-US" altLang="en-US" dirty="0"/>
              <a:t> </a:t>
            </a:r>
            <a:r>
              <a:rPr lang="en-US" altLang="en-US" dirty="0" err="1"/>
              <a:t>d’une</a:t>
            </a:r>
            <a:r>
              <a:rPr lang="en-US" altLang="en-US" dirty="0"/>
              <a:t> </a:t>
            </a:r>
            <a:r>
              <a:rPr lang="en-US" altLang="en-US" dirty="0" err="1"/>
              <a:t>leçon</a:t>
            </a:r>
            <a:r>
              <a:rPr lang="en-US" altLang="en-US" dirty="0"/>
              <a:t> </a:t>
            </a:r>
            <a:r>
              <a:rPr lang="en-US" altLang="en-US" dirty="0" err="1"/>
              <a:t>augmente</a:t>
            </a:r>
            <a:r>
              <a:rPr lang="en-US" altLang="en-US" dirty="0"/>
              <a:t> </a:t>
            </a:r>
            <a:r>
              <a:rPr lang="en-US" altLang="en-US" dirty="0" err="1"/>
              <a:t>leur</a:t>
            </a:r>
            <a:r>
              <a:rPr lang="en-US" altLang="en-US" dirty="0"/>
              <a:t> </a:t>
            </a:r>
            <a:r>
              <a:rPr lang="en-US" altLang="en-US" dirty="0" err="1"/>
              <a:t>taux</a:t>
            </a:r>
            <a:r>
              <a:rPr lang="en-US" altLang="en-US" dirty="0"/>
              <a:t> </a:t>
            </a:r>
            <a:r>
              <a:rPr lang="en-US" altLang="en-US" dirty="0" err="1"/>
              <a:t>d’apprentissage</a:t>
            </a:r>
            <a:r>
              <a:rPr lang="en-US" altLang="en-US" dirty="0"/>
              <a:t> par 50 % (Hattie, p.193)</a:t>
            </a:r>
          </a:p>
          <a:p>
            <a:pPr marL="0" indent="0" algn="r">
              <a:buNone/>
            </a:pPr>
            <a:endParaRPr lang="en-US" altLang="en-US" sz="2400" i="1" dirty="0"/>
          </a:p>
          <a:p>
            <a:pPr marL="0" indent="0" algn="r">
              <a:spcBef>
                <a:spcPct val="0"/>
              </a:spcBef>
              <a:buNone/>
            </a:pPr>
            <a:r>
              <a:rPr lang="en-US" altLang="en-US" sz="3000" dirty="0"/>
              <a:t>John Hattie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78036" y="6250275"/>
            <a:ext cx="727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en-US" sz="1400" i="1" dirty="0"/>
              <a:t>Visible Learning: A Synthesis of Over 800  meta-Analyses Relating to Achievement, 2008</a:t>
            </a:r>
          </a:p>
        </p:txBody>
      </p:sp>
    </p:spTree>
    <p:extLst>
      <p:ext uri="{BB962C8B-B14F-4D97-AF65-F5344CB8AC3E}">
        <p14:creationId xmlns:p14="http://schemas.microsoft.com/office/powerpoint/2010/main" val="287321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371600" y="2034521"/>
            <a:ext cx="9361488" cy="4008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ressource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reproduite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adaptée</a:t>
            </a:r>
            <a:r>
              <a:rPr lang="en-US" dirty="0"/>
              <a:t>, pour des </a:t>
            </a:r>
            <a:r>
              <a:rPr lang="en-US" dirty="0" err="1"/>
              <a:t>besoins</a:t>
            </a:r>
            <a:r>
              <a:rPr lang="en-US" dirty="0"/>
              <a:t> non-</a:t>
            </a:r>
            <a:r>
              <a:rPr lang="en-US" dirty="0" err="1"/>
              <a:t>commerciaux</a:t>
            </a:r>
            <a:r>
              <a:rPr lang="en-US" dirty="0"/>
              <a:t>, à condition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indiquiez</a:t>
            </a:r>
            <a:r>
              <a:rPr lang="en-US" dirty="0"/>
              <a:t> le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Source: The Right Question Institute - </a:t>
            </a:r>
            <a:r>
              <a:rPr lang="en-US" b="1" u="sng" dirty="0">
                <a:hlinkClick r:id="rId2"/>
              </a:rPr>
              <a:t>www.rightquestion.org</a:t>
            </a:r>
            <a:r>
              <a:rPr lang="en-US" b="1" dirty="0"/>
              <a:t>. </a:t>
            </a:r>
            <a:r>
              <a:rPr lang="en-US" dirty="0"/>
              <a:t>La Technique de Formulation des Questions (TFQ)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créée</a:t>
            </a:r>
            <a:r>
              <a:rPr lang="en-US" dirty="0"/>
              <a:t> par The Right Question Institute. Pour plus </a:t>
            </a:r>
            <a:r>
              <a:rPr lang="en-US" dirty="0" err="1"/>
              <a:t>d’informations</a:t>
            </a:r>
            <a:r>
              <a:rPr lang="en-US" dirty="0"/>
              <a:t> et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gratuites</a:t>
            </a:r>
            <a:r>
              <a:rPr lang="en-US" dirty="0"/>
              <a:t>, </a:t>
            </a:r>
            <a:r>
              <a:rPr lang="en-US" dirty="0" err="1"/>
              <a:t>visitez</a:t>
            </a:r>
            <a:r>
              <a:rPr lang="en-US" dirty="0"/>
              <a:t> rightquestion.org.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19" y="880596"/>
            <a:ext cx="2901118" cy="76396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1196788" y="1882588"/>
            <a:ext cx="9897036" cy="40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252" y="814761"/>
            <a:ext cx="2862579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89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Rockwell" panose="02060603020205020403" pitchFamily="18" charset="0"/>
              </a:rPr>
              <a:t>Réflexion</a:t>
            </a:r>
            <a:r>
              <a:rPr lang="en-US" sz="4800" dirty="0">
                <a:solidFill>
                  <a:schemeClr val="tx1"/>
                </a:solidFill>
                <a:latin typeface="Rockwell" panose="02060603020205020403" pitchFamily="18" charset="0"/>
              </a:rPr>
              <a:t> de l’</a:t>
            </a:r>
            <a:r>
              <a:rPr lang="en-US" sz="4800" dirty="0">
                <a:latin typeface="Rockwell" panose="02060603020205020403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Rockwell" panose="02060603020205020403" pitchFamily="18" charset="0"/>
              </a:rPr>
              <a:t>Élève</a:t>
            </a:r>
            <a:endParaRPr lang="en-US" sz="4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983" y="1662411"/>
            <a:ext cx="7087310" cy="28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3087" y="4674738"/>
            <a:ext cx="8743950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24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Cela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m’a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fait 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penser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que 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j’étais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intelligent 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parce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que je 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posais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des questions et 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donnais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bonnes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kwell" panose="02060603020205020403" pitchFamily="18" charset="0"/>
              </a:rPr>
              <a:t>réponses</a:t>
            </a:r>
            <a:r>
              <a:rPr lang="en-US" sz="2800" dirty="0">
                <a:solidFill>
                  <a:srgbClr val="000000"/>
                </a:solidFill>
                <a:latin typeface="Rockwell" panose="02060603020205020403" pitchFamily="18" charset="0"/>
              </a:rPr>
              <a:t> 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391" y="5423219"/>
            <a:ext cx="6254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defRPr/>
            </a:pP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</a:rPr>
              <a:t>- </a:t>
            </a:r>
            <a:r>
              <a:rPr lang="en-US" sz="2000" dirty="0" err="1">
                <a:latin typeface="Rockwell" panose="02060603020205020403" pitchFamily="18" charset="0"/>
              </a:rPr>
              <a:t>Élève</a:t>
            </a:r>
            <a:r>
              <a:rPr lang="en-US" sz="2000" dirty="0">
                <a:latin typeface="Rockwell" panose="02060603020205020403" pitchFamily="18" charset="0"/>
              </a:rPr>
              <a:t> </a:t>
            </a:r>
            <a:r>
              <a:rPr lang="en-US" sz="2000" dirty="0" err="1">
                <a:latin typeface="Rockwell" panose="02060603020205020403" pitchFamily="18" charset="0"/>
              </a:rPr>
              <a:t>en</a:t>
            </a:r>
            <a:r>
              <a:rPr lang="en-US" sz="2000" dirty="0">
                <a:latin typeface="Rockwell" panose="02060603020205020403" pitchFamily="18" charset="0"/>
              </a:rPr>
              <a:t> 3 </a:t>
            </a:r>
            <a:r>
              <a:rPr lang="en-US" sz="2000" dirty="0" err="1">
                <a:latin typeface="Rockwell" panose="02060603020205020403" pitchFamily="18" charset="0"/>
              </a:rPr>
              <a:t>ème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</a:rPr>
              <a:t>, Summer school, Boston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28522" y="597798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712167" y="4509654"/>
            <a:ext cx="11769213" cy="19116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Apprentissage</a:t>
            </a:r>
            <a:r>
              <a:rPr lang="en-US" sz="4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Collaboratif</a:t>
            </a:r>
            <a:r>
              <a:rPr lang="en-US" sz="4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avec La Technique de Formulation des Questions (TFQ)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799" y="467722"/>
            <a:ext cx="5818217" cy="38229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25131" y="6310497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59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sz="4000" dirty="0">
                <a:solidFill>
                  <a:schemeClr val="tx1"/>
                </a:solidFill>
                <a:latin typeface="+mn-lt"/>
                <a:ea typeface="MS PGothic" pitchFamily="34" charset="-128"/>
              </a:rPr>
              <a:t>La Technique de Formulation des Questions(TFQ)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494" y="1880928"/>
            <a:ext cx="9578393" cy="4322254"/>
          </a:xfrm>
        </p:spPr>
        <p:txBody>
          <a:bodyPr>
            <a:normAutofit fontScale="92500" lnSpcReduction="10000"/>
          </a:bodyPr>
          <a:lstStyle/>
          <a:p>
            <a:pPr marL="228600" lvl="1" indent="0" eaLnBrk="0" fontAlgn="base" hangingPunct="0">
              <a:spcAft>
                <a:spcPts val="1800"/>
              </a:spcAft>
              <a:buClr>
                <a:srgbClr val="297FD5"/>
              </a:buClr>
              <a:buNone/>
            </a:pPr>
            <a:r>
              <a:rPr lang="en-US" altLang="en-US" sz="3600" b="1" dirty="0">
                <a:latin typeface="Rockwell" panose="02060603020205020403" pitchFamily="18" charset="0"/>
              </a:rPr>
              <a:t>Les </a:t>
            </a:r>
            <a:r>
              <a:rPr lang="en-US" sz="3600" b="1" dirty="0" err="1">
                <a:latin typeface="Rockwell" panose="02060603020205020403" pitchFamily="18" charset="0"/>
              </a:rPr>
              <a:t>É</a:t>
            </a:r>
            <a:r>
              <a:rPr lang="en-US" altLang="en-US" sz="3600" b="1" dirty="0" err="1">
                <a:latin typeface="Rockwell" panose="02060603020205020403" pitchFamily="18" charset="0"/>
              </a:rPr>
              <a:t>lèves</a:t>
            </a:r>
            <a:r>
              <a:rPr lang="en-US" altLang="en-US" sz="3600" b="1" dirty="0">
                <a:latin typeface="Rockwell" panose="02060603020205020403" pitchFamily="18" charset="0"/>
              </a:rPr>
              <a:t> </a:t>
            </a:r>
            <a:r>
              <a:rPr lang="en-US" altLang="en-US" sz="3600" b="1" dirty="0" err="1">
                <a:latin typeface="Rockwell" panose="02060603020205020403" pitchFamily="18" charset="0"/>
              </a:rPr>
              <a:t>Apprennent</a:t>
            </a:r>
            <a:r>
              <a:rPr lang="en-US" altLang="en-US" sz="3600" b="1" dirty="0">
                <a:latin typeface="Rockwell" panose="02060603020205020403" pitchFamily="18" charset="0"/>
              </a:rPr>
              <a:t> à :</a:t>
            </a:r>
          </a:p>
          <a:p>
            <a:pPr lvl="1" eaLnBrk="0" fontAlgn="base" hangingPunct="0"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600" b="1" dirty="0" err="1">
                <a:latin typeface="Rockwell" panose="02060603020205020403" pitchFamily="18" charset="0"/>
              </a:rPr>
              <a:t>Produire</a:t>
            </a:r>
            <a:r>
              <a:rPr lang="en-US" altLang="en-US" sz="3600" dirty="0">
                <a:latin typeface="Rockwell" panose="02060603020205020403" pitchFamily="18" charset="0"/>
              </a:rPr>
              <a:t> </a:t>
            </a:r>
            <a:r>
              <a:rPr lang="en-US" altLang="en-US" sz="3600" dirty="0" err="1">
                <a:latin typeface="Rockwell" panose="02060603020205020403" pitchFamily="18" charset="0"/>
              </a:rPr>
              <a:t>leurs</a:t>
            </a:r>
            <a:r>
              <a:rPr lang="en-US" altLang="en-US" sz="3600" dirty="0">
                <a:latin typeface="Rockwell" panose="02060603020205020403" pitchFamily="18" charset="0"/>
              </a:rPr>
              <a:t> </a:t>
            </a:r>
            <a:r>
              <a:rPr lang="en-US" altLang="en-US" sz="3600" dirty="0" err="1">
                <a:latin typeface="Rockwell" panose="02060603020205020403" pitchFamily="18" charset="0"/>
              </a:rPr>
              <a:t>propres</a:t>
            </a:r>
            <a:r>
              <a:rPr lang="en-US" altLang="en-US" sz="3600" dirty="0">
                <a:latin typeface="Rockwell" panose="02060603020205020403" pitchFamily="18" charset="0"/>
              </a:rPr>
              <a:t> questions</a:t>
            </a:r>
          </a:p>
          <a:p>
            <a:pPr lvl="1" eaLnBrk="0" fontAlgn="base" hangingPunct="0"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ja-JP" sz="3600" b="1" dirty="0" err="1">
                <a:latin typeface="Rockwell" panose="02060603020205020403" pitchFamily="18" charset="0"/>
              </a:rPr>
              <a:t>Travailler</a:t>
            </a:r>
            <a:r>
              <a:rPr lang="en-US" altLang="ja-JP" sz="3600" b="1" dirty="0">
                <a:latin typeface="Rockwell" panose="02060603020205020403" pitchFamily="18" charset="0"/>
              </a:rPr>
              <a:t> avec </a:t>
            </a:r>
            <a:r>
              <a:rPr lang="en-US" altLang="ja-JP" sz="3600" b="1" dirty="0" err="1">
                <a:latin typeface="Rockwell" panose="02060603020205020403" pitchFamily="18" charset="0"/>
              </a:rPr>
              <a:t>leurs</a:t>
            </a:r>
            <a:r>
              <a:rPr lang="en-US" altLang="ja-JP" sz="3600" b="1" dirty="0">
                <a:latin typeface="Rockwell" panose="02060603020205020403" pitchFamily="18" charset="0"/>
              </a:rPr>
              <a:t> </a:t>
            </a:r>
            <a:r>
              <a:rPr lang="en-US" altLang="en-US" sz="3600" dirty="0">
                <a:latin typeface="Rockwell" panose="02060603020205020403" pitchFamily="18" charset="0"/>
              </a:rPr>
              <a:t>questions </a:t>
            </a:r>
          </a:p>
          <a:p>
            <a:pPr lvl="1" eaLnBrk="0" fontAlgn="base" hangingPunct="0"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Rockwell" panose="02060603020205020403" pitchFamily="18" charset="0"/>
              </a:rPr>
              <a:t>É</a:t>
            </a:r>
            <a:r>
              <a:rPr lang="en-US" altLang="en-US" sz="3600" b="1" dirty="0" err="1">
                <a:latin typeface="Rockwell" panose="02060603020205020403" pitchFamily="18" charset="0"/>
              </a:rPr>
              <a:t>laborer</a:t>
            </a:r>
            <a:r>
              <a:rPr lang="en-US" altLang="en-US" sz="3600" b="1" dirty="0">
                <a:latin typeface="Rockwell" panose="02060603020205020403" pitchFamily="18" charset="0"/>
              </a:rPr>
              <a:t> des</a:t>
            </a:r>
            <a:r>
              <a:rPr lang="en-US" altLang="en-US" sz="3600" dirty="0">
                <a:latin typeface="Rockwell" panose="02060603020205020403" pitchFamily="18" charset="0"/>
              </a:rPr>
              <a:t> </a:t>
            </a:r>
            <a:r>
              <a:rPr lang="en-US" altLang="en-US" sz="3600" b="1" dirty="0" err="1">
                <a:latin typeface="Rockwell" panose="02060603020205020403" pitchFamily="18" charset="0"/>
              </a:rPr>
              <a:t>stratégies</a:t>
            </a:r>
            <a:r>
              <a:rPr lang="en-US" altLang="en-US" sz="3600" b="1" dirty="0">
                <a:latin typeface="Rockwell" panose="02060603020205020403" pitchFamily="18" charset="0"/>
              </a:rPr>
              <a:t> pour</a:t>
            </a:r>
            <a:r>
              <a:rPr lang="en-US" altLang="en-US" sz="3600" dirty="0">
                <a:latin typeface="Rockwell" panose="02060603020205020403" pitchFamily="18" charset="0"/>
              </a:rPr>
              <a:t> </a:t>
            </a:r>
            <a:r>
              <a:rPr lang="en-US" altLang="en-US" sz="3600" dirty="0" err="1">
                <a:latin typeface="Rockwell" panose="02060603020205020403" pitchFamily="18" charset="0"/>
              </a:rPr>
              <a:t>Utiliser</a:t>
            </a:r>
            <a:r>
              <a:rPr lang="en-US" altLang="en-US" sz="3600" dirty="0">
                <a:latin typeface="Rockwell" panose="02060603020205020403" pitchFamily="18" charset="0"/>
              </a:rPr>
              <a:t> </a:t>
            </a:r>
            <a:r>
              <a:rPr lang="en-US" altLang="en-US" sz="3600" dirty="0" err="1">
                <a:latin typeface="Rockwell" panose="02060603020205020403" pitchFamily="18" charset="0"/>
              </a:rPr>
              <a:t>leurs</a:t>
            </a:r>
            <a:r>
              <a:rPr lang="en-US" altLang="en-US" sz="3600" dirty="0">
                <a:latin typeface="Rockwell" panose="02060603020205020403" pitchFamily="18" charset="0"/>
              </a:rPr>
              <a:t> questions</a:t>
            </a:r>
          </a:p>
          <a:p>
            <a:pPr lvl="1" eaLnBrk="0" fontAlgn="base" hangingPunct="0"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600" b="1" dirty="0" err="1">
                <a:latin typeface="Rockwell" panose="02060603020205020403" pitchFamily="18" charset="0"/>
              </a:rPr>
              <a:t>Réfléchir</a:t>
            </a:r>
            <a:r>
              <a:rPr lang="en-US" altLang="en-US" sz="3600" dirty="0">
                <a:latin typeface="Rockwell" panose="02060603020205020403" pitchFamily="18" charset="0"/>
              </a:rPr>
              <a:t> sur les </a:t>
            </a:r>
            <a:r>
              <a:rPr lang="en-US" altLang="en-US" sz="3600" dirty="0" err="1">
                <a:latin typeface="Rockwell" panose="02060603020205020403" pitchFamily="18" charset="0"/>
              </a:rPr>
              <a:t>savoirs</a:t>
            </a:r>
            <a:r>
              <a:rPr lang="en-US" altLang="en-US" sz="3600" dirty="0">
                <a:latin typeface="Rockwell" panose="02060603020205020403" pitchFamily="18" charset="0"/>
              </a:rPr>
              <a:t> acquis et les </a:t>
            </a:r>
            <a:r>
              <a:rPr lang="en-US" altLang="en-US" sz="3600" dirty="0" err="1">
                <a:latin typeface="Rockwell" panose="02060603020205020403" pitchFamily="18" charset="0"/>
              </a:rPr>
              <a:t>modalités</a:t>
            </a:r>
            <a:r>
              <a:rPr lang="en-US" altLang="en-US" sz="3600" dirty="0">
                <a:latin typeface="Rockwell" panose="02060603020205020403" pitchFamily="18" charset="0"/>
              </a:rPr>
              <a:t> </a:t>
            </a:r>
            <a:r>
              <a:rPr lang="en-US" altLang="en-US" sz="3600" dirty="0" err="1">
                <a:latin typeface="Rockwell" panose="02060603020205020403" pitchFamily="18" charset="0"/>
              </a:rPr>
              <a:t>d’acquisition</a:t>
            </a:r>
            <a:endParaRPr lang="en-US" altLang="en-US" sz="3600" dirty="0">
              <a:latin typeface="Rockwell" panose="02060603020205020403" pitchFamily="18" charset="0"/>
            </a:endParaRPr>
          </a:p>
          <a:p>
            <a:endParaRPr lang="en" sz="3200" dirty="0">
              <a:latin typeface="Rockwell" panose="02060603020205020403" pitchFamily="18" charset="0"/>
            </a:endParaRPr>
          </a:p>
          <a:p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58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671946" y="394855"/>
            <a:ext cx="10515600" cy="96111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Règles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de Production des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840658" y="1881873"/>
            <a:ext cx="10515600" cy="42530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600" dirty="0">
                <a:latin typeface="+mn-lt"/>
              </a:rPr>
              <a:t>1. </a:t>
            </a:r>
            <a:r>
              <a:rPr lang="en-US" altLang="en-US" sz="3600" dirty="0" err="1">
                <a:latin typeface="+mn-lt"/>
              </a:rPr>
              <a:t>Posez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autant</a:t>
            </a:r>
            <a:r>
              <a:rPr lang="en-US" altLang="en-US" sz="3600" dirty="0">
                <a:latin typeface="+mn-lt"/>
              </a:rPr>
              <a:t> de questions que </a:t>
            </a:r>
            <a:r>
              <a:rPr lang="en-US" altLang="en-US" sz="3600" dirty="0" err="1">
                <a:latin typeface="+mn-lt"/>
              </a:rPr>
              <a:t>posible</a:t>
            </a:r>
            <a:endParaRPr lang="en-US" altLang="en-US" sz="3600" dirty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600" dirty="0">
                <a:latin typeface="+mn-lt"/>
              </a:rPr>
              <a:t>2. Ne </a:t>
            </a:r>
            <a:r>
              <a:rPr lang="en-US" altLang="en-US" sz="3600" dirty="0" err="1">
                <a:latin typeface="+mn-lt"/>
              </a:rPr>
              <a:t>vous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arrêtez</a:t>
            </a:r>
            <a:r>
              <a:rPr lang="en-US" altLang="en-US" sz="3600" dirty="0">
                <a:latin typeface="+mn-lt"/>
              </a:rPr>
              <a:t> pas pour </a:t>
            </a:r>
            <a:r>
              <a:rPr lang="en-US" altLang="en-US" sz="3600" dirty="0" err="1">
                <a:latin typeface="+mn-lt"/>
              </a:rPr>
              <a:t>répondre</a:t>
            </a:r>
            <a:r>
              <a:rPr lang="en-US" altLang="en-US" sz="3600" dirty="0">
                <a:latin typeface="+mn-lt"/>
              </a:rPr>
              <a:t>, juger, </a:t>
            </a:r>
            <a:r>
              <a:rPr lang="en-US" altLang="en-US" sz="3600" dirty="0" err="1">
                <a:latin typeface="+mn-lt"/>
              </a:rPr>
              <a:t>ou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discuter</a:t>
            </a:r>
            <a:endParaRPr lang="en-US" altLang="en-US" sz="3600" dirty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600" dirty="0">
                <a:latin typeface="+mn-lt"/>
              </a:rPr>
              <a:t>3. </a:t>
            </a:r>
            <a:r>
              <a:rPr lang="en-US" sz="3600" dirty="0" err="1"/>
              <a:t>É</a:t>
            </a:r>
            <a:r>
              <a:rPr lang="en-US" altLang="en-US" sz="3600" dirty="0" err="1">
                <a:latin typeface="+mn-lt"/>
              </a:rPr>
              <a:t>crivez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chaque</a:t>
            </a:r>
            <a:r>
              <a:rPr lang="en-US" altLang="en-US" sz="3600" dirty="0">
                <a:latin typeface="+mn-lt"/>
              </a:rPr>
              <a:t> question </a:t>
            </a:r>
            <a:r>
              <a:rPr lang="en-US" altLang="en-US" sz="3600" dirty="0" err="1">
                <a:latin typeface="+mn-lt"/>
              </a:rPr>
              <a:t>telle</a:t>
            </a:r>
            <a:r>
              <a:rPr lang="en-US" altLang="en-US" sz="3600" dirty="0">
                <a:latin typeface="+mn-lt"/>
              </a:rPr>
              <a:t> que </a:t>
            </a:r>
            <a:r>
              <a:rPr lang="en-US" altLang="en-US" sz="3600" dirty="0" err="1">
                <a:latin typeface="+mn-lt"/>
              </a:rPr>
              <a:t>formul</a:t>
            </a:r>
            <a:r>
              <a:rPr lang="en-US" altLang="en-US" sz="3600" dirty="0" err="1"/>
              <a:t>é</a:t>
            </a:r>
            <a:r>
              <a:rPr lang="en-US" altLang="en-US" sz="3600" dirty="0" err="1">
                <a:latin typeface="+mn-lt"/>
              </a:rPr>
              <a:t>es</a:t>
            </a:r>
            <a:endParaRPr lang="en-US" altLang="en-US" sz="3600" dirty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3600" dirty="0">
                <a:latin typeface="+mn-lt"/>
              </a:rPr>
              <a:t>4. </a:t>
            </a:r>
            <a:r>
              <a:rPr lang="en-US" altLang="en-US" sz="3600" dirty="0" err="1">
                <a:latin typeface="+mn-lt"/>
              </a:rPr>
              <a:t>Changez</a:t>
            </a:r>
            <a:r>
              <a:rPr lang="en-US" altLang="en-US" sz="3600" dirty="0">
                <a:latin typeface="+mn-lt"/>
              </a:rPr>
              <a:t> les phrases affirmatives </a:t>
            </a:r>
            <a:r>
              <a:rPr lang="en-US" altLang="en-US" sz="3600" dirty="0" err="1">
                <a:latin typeface="+mn-lt"/>
              </a:rPr>
              <a:t>en</a:t>
            </a:r>
            <a:r>
              <a:rPr lang="en-US" altLang="en-US" sz="3600" dirty="0">
                <a:latin typeface="+mn-lt"/>
              </a:rPr>
              <a:t> questions</a:t>
            </a:r>
          </a:p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endParaRPr lang="en-US" altLang="en-US" sz="3200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670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747408" y="387927"/>
            <a:ext cx="10515600" cy="8575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Produisez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des Questions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838200" y="1674918"/>
            <a:ext cx="10515600" cy="44349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en-US" sz="11100" dirty="0">
                <a:solidFill>
                  <a:srgbClr val="000000"/>
                </a:solidFill>
              </a:rPr>
              <a:t>1. </a:t>
            </a:r>
            <a:r>
              <a:rPr lang="en-US" altLang="en-US" sz="11100" dirty="0" err="1">
                <a:solidFill>
                  <a:srgbClr val="000000"/>
                </a:solidFill>
              </a:rPr>
              <a:t>Posez</a:t>
            </a:r>
            <a:r>
              <a:rPr lang="en-US" altLang="en-US" sz="11100" dirty="0">
                <a:solidFill>
                  <a:srgbClr val="000000"/>
                </a:solidFill>
              </a:rPr>
              <a:t> des Questions</a:t>
            </a:r>
          </a:p>
          <a:p>
            <a:pPr marL="0" indent="0">
              <a:buNone/>
            </a:pPr>
            <a:r>
              <a:rPr lang="en-US" altLang="en-US" sz="11100" dirty="0">
                <a:solidFill>
                  <a:srgbClr val="000000"/>
                </a:solidFill>
              </a:rPr>
              <a:t>2. </a:t>
            </a:r>
            <a:r>
              <a:rPr lang="en-US" altLang="en-US" sz="11100" dirty="0" err="1">
                <a:solidFill>
                  <a:srgbClr val="000000"/>
                </a:solidFill>
              </a:rPr>
              <a:t>Respectez</a:t>
            </a:r>
            <a:r>
              <a:rPr lang="en-US" altLang="en-US" sz="11100" dirty="0">
                <a:solidFill>
                  <a:srgbClr val="000000"/>
                </a:solidFill>
              </a:rPr>
              <a:t> les </a:t>
            </a:r>
            <a:r>
              <a:rPr lang="en-US" altLang="en-US" sz="11100" dirty="0" err="1">
                <a:solidFill>
                  <a:srgbClr val="000000"/>
                </a:solidFill>
              </a:rPr>
              <a:t>Règles</a:t>
            </a:r>
            <a:endParaRPr lang="en-US" altLang="en-US" sz="111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sz="80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7600" dirty="0" err="1"/>
              <a:t>Posez</a:t>
            </a:r>
            <a:r>
              <a:rPr lang="en-US" altLang="en-US" sz="7600" dirty="0"/>
              <a:t> </a:t>
            </a:r>
            <a:r>
              <a:rPr lang="en-US" altLang="en-US" sz="7600" dirty="0" err="1"/>
              <a:t>autant</a:t>
            </a:r>
            <a:r>
              <a:rPr lang="en-US" altLang="en-US" sz="7600" dirty="0"/>
              <a:t> de questions que possible</a:t>
            </a:r>
          </a:p>
          <a:p>
            <a:pPr lvl="1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7600" dirty="0"/>
              <a:t>Ne </a:t>
            </a:r>
            <a:r>
              <a:rPr lang="en-US" altLang="en-US" sz="7600" dirty="0" err="1"/>
              <a:t>vous</a:t>
            </a:r>
            <a:r>
              <a:rPr lang="en-US" altLang="en-US" sz="7600" dirty="0"/>
              <a:t> </a:t>
            </a:r>
            <a:r>
              <a:rPr lang="en-US" altLang="en-US" sz="7600" dirty="0" err="1"/>
              <a:t>arrêtez</a:t>
            </a:r>
            <a:r>
              <a:rPr lang="en-US" altLang="en-US" sz="7600" dirty="0"/>
              <a:t> pas pour </a:t>
            </a:r>
            <a:r>
              <a:rPr lang="en-US" altLang="en-US" sz="7600" dirty="0" err="1"/>
              <a:t>répondre</a:t>
            </a:r>
            <a:r>
              <a:rPr lang="en-US" altLang="en-US" sz="7600" dirty="0"/>
              <a:t>, juger, </a:t>
            </a:r>
            <a:r>
              <a:rPr lang="en-US" altLang="en-US" sz="7600" dirty="0" err="1"/>
              <a:t>ou</a:t>
            </a:r>
            <a:r>
              <a:rPr lang="en-US" altLang="en-US" sz="7600" dirty="0"/>
              <a:t> </a:t>
            </a:r>
            <a:r>
              <a:rPr lang="en-US" altLang="en-US" sz="7600" dirty="0" err="1"/>
              <a:t>discuter</a:t>
            </a:r>
            <a:endParaRPr lang="en-US" altLang="en-US" sz="7600" dirty="0"/>
          </a:p>
          <a:p>
            <a:pPr lvl="1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sz="7600" dirty="0" err="1">
                <a:latin typeface="Rockwell" panose="02060603020205020403" pitchFamily="18" charset="0"/>
              </a:rPr>
              <a:t>É</a:t>
            </a:r>
            <a:r>
              <a:rPr lang="en-US" altLang="en-US" sz="7600" dirty="0" err="1"/>
              <a:t>crivez</a:t>
            </a:r>
            <a:r>
              <a:rPr lang="en-US" altLang="en-US" sz="7600" dirty="0"/>
              <a:t> </a:t>
            </a:r>
            <a:r>
              <a:rPr lang="en-US" altLang="en-US" sz="7600" dirty="0" err="1"/>
              <a:t>chaque</a:t>
            </a:r>
            <a:r>
              <a:rPr lang="en-US" altLang="en-US" sz="7600" dirty="0"/>
              <a:t> question </a:t>
            </a:r>
            <a:r>
              <a:rPr lang="en-US" altLang="en-US" sz="7600" dirty="0" err="1"/>
              <a:t>telle</a:t>
            </a:r>
            <a:r>
              <a:rPr lang="en-US" altLang="en-US" sz="7600" dirty="0"/>
              <a:t> que </a:t>
            </a:r>
            <a:r>
              <a:rPr lang="en-US" altLang="en-US" sz="7600" dirty="0" err="1"/>
              <a:t>formulée</a:t>
            </a:r>
            <a:endParaRPr lang="en-US" altLang="en-US" sz="7600" dirty="0"/>
          </a:p>
          <a:p>
            <a:pPr lvl="1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sz="7600" dirty="0" err="1"/>
              <a:t>Changez</a:t>
            </a:r>
            <a:r>
              <a:rPr lang="en-US" altLang="en-US" sz="7600" dirty="0"/>
              <a:t> les phrases affirmatives </a:t>
            </a:r>
            <a:r>
              <a:rPr lang="en-US" altLang="en-US" sz="7600" dirty="0" err="1"/>
              <a:t>en</a:t>
            </a:r>
            <a:r>
              <a:rPr lang="en-US" altLang="en-US" sz="7600" dirty="0"/>
              <a:t> questions</a:t>
            </a:r>
            <a:endParaRPr lang="en-US" altLang="en-US" sz="7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11100" dirty="0">
                <a:solidFill>
                  <a:srgbClr val="000000"/>
                </a:solidFill>
              </a:rPr>
              <a:t>3. </a:t>
            </a:r>
            <a:r>
              <a:rPr lang="en-US" altLang="en-US" sz="11100" dirty="0" err="1">
                <a:solidFill>
                  <a:srgbClr val="000000"/>
                </a:solidFill>
              </a:rPr>
              <a:t>Numérotez</a:t>
            </a:r>
            <a:r>
              <a:rPr lang="en-US" altLang="en-US" sz="11100" dirty="0">
                <a:solidFill>
                  <a:srgbClr val="000000"/>
                </a:solidFill>
              </a:rPr>
              <a:t> les questions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3900" dirty="0">
                <a:solidFill>
                  <a:srgbClr val="000000"/>
                </a:solidFill>
              </a:rPr>
              <a:t> </a:t>
            </a:r>
          </a:p>
          <a:p>
            <a:pPr marL="514350" indent="-514350" algn="ctr">
              <a:buFont typeface="Wingdings" panose="05000000000000000000" pitchFamily="2" charset="2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101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736503" y="22245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+mn-lt"/>
              </a:rPr>
              <a:t>Centre 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d’intérêt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des questions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838200" y="2167695"/>
            <a:ext cx="10515600" cy="168387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5600" dirty="0" err="1">
                <a:solidFill>
                  <a:schemeClr val="accent1"/>
                </a:solidFill>
              </a:rPr>
              <a:t>Certains</a:t>
            </a:r>
            <a:r>
              <a:rPr lang="en-US" altLang="en-US" sz="5600" dirty="0">
                <a:solidFill>
                  <a:schemeClr val="accent1"/>
                </a:solidFill>
              </a:rPr>
              <a:t> </a:t>
            </a:r>
            <a:r>
              <a:rPr lang="en-US" altLang="en-US" sz="5600" dirty="0" err="1">
                <a:solidFill>
                  <a:schemeClr val="accent1"/>
                </a:solidFill>
              </a:rPr>
              <a:t>élèves</a:t>
            </a:r>
            <a:r>
              <a:rPr lang="en-US" altLang="en-US" sz="5600" dirty="0">
                <a:solidFill>
                  <a:schemeClr val="accent1"/>
                </a:solidFill>
              </a:rPr>
              <a:t> ne </a:t>
            </a:r>
            <a:r>
              <a:rPr lang="en-US" altLang="en-US" sz="5600" dirty="0" err="1">
                <a:solidFill>
                  <a:schemeClr val="accent1"/>
                </a:solidFill>
              </a:rPr>
              <a:t>posent</a:t>
            </a:r>
            <a:r>
              <a:rPr lang="en-US" altLang="en-US" sz="5600" dirty="0">
                <a:solidFill>
                  <a:schemeClr val="accent1"/>
                </a:solidFill>
              </a:rPr>
              <a:t> pas de questions.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442653"/>
            <a:ext cx="93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  <a:latin typeface="Rockwell"/>
                <a:sym typeface="Wingdings"/>
              </a:rPr>
              <a:t>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Veuillez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écrire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cette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affirmation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en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haut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votre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feuille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988589"/>
            <a:ext cx="820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  <a:latin typeface="Rockwell"/>
                <a:sym typeface="Wingdings" panose="05000000000000000000" pitchFamily="2" charset="2"/>
              </a:rPr>
              <a:t>Rappel: </a:t>
            </a:r>
            <a:r>
              <a:rPr lang="en-US" sz="2400" dirty="0" err="1">
                <a:solidFill>
                  <a:prstClr val="black"/>
                </a:solidFill>
                <a:latin typeface="Rockwell"/>
                <a:sym typeface="Wingdings" panose="05000000000000000000" pitchFamily="2" charset="2"/>
              </a:rPr>
              <a:t>Numéroter</a:t>
            </a:r>
            <a:r>
              <a:rPr lang="en-US" sz="2400" dirty="0">
                <a:solidFill>
                  <a:prstClr val="black"/>
                </a:solidFill>
                <a:latin typeface="Rockwell"/>
                <a:sym typeface="Wingdings" panose="05000000000000000000" pitchFamily="2" charset="2"/>
              </a:rPr>
              <a:t> les questions. Respecter les </a:t>
            </a:r>
            <a:r>
              <a:rPr lang="en-US" sz="2400" dirty="0" err="1">
                <a:solidFill>
                  <a:prstClr val="black"/>
                </a:solidFill>
                <a:latin typeface="Rockwell"/>
                <a:sym typeface="Wingdings" panose="05000000000000000000" pitchFamily="2" charset="2"/>
              </a:rPr>
              <a:t>règles</a:t>
            </a:r>
            <a:r>
              <a:rPr lang="en-US" sz="2400" dirty="0">
                <a:solidFill>
                  <a:prstClr val="black"/>
                </a:solidFill>
                <a:latin typeface="Rockwell"/>
                <a:sym typeface="Wingdings" panose="05000000000000000000" pitchFamily="2" charset="2"/>
              </a:rPr>
              <a:t>. </a:t>
            </a:r>
            <a:endParaRPr lang="en-US" sz="240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887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575188" y="252080"/>
            <a:ext cx="10778612" cy="9879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Classez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les Questions: Ouvertes/ 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Fermées</a:t>
            </a: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6220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500" u="sng" dirty="0" err="1">
                <a:solidFill>
                  <a:srgbClr val="000000"/>
                </a:solidFill>
              </a:rPr>
              <a:t>Définitions</a:t>
            </a:r>
            <a:r>
              <a:rPr lang="en-US" altLang="en-US" sz="3500" dirty="0">
                <a:solidFill>
                  <a:srgbClr val="000000"/>
                </a:solidFill>
              </a:rPr>
              <a:t>: </a:t>
            </a:r>
            <a:endParaRPr lang="en-US" altLang="en-US" sz="35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500" b="1" dirty="0">
                <a:solidFill>
                  <a:srgbClr val="000000"/>
                </a:solidFill>
              </a:rPr>
              <a:t>Les questions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  <a:r>
              <a:rPr lang="en-US" altLang="en-US" sz="3500" dirty="0" err="1">
                <a:solidFill>
                  <a:srgbClr val="000000"/>
                </a:solidFill>
              </a:rPr>
              <a:t>fermées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  <a:r>
              <a:rPr lang="en-US" altLang="en-US" sz="3500" dirty="0" err="1">
                <a:solidFill>
                  <a:srgbClr val="000000"/>
                </a:solidFill>
              </a:rPr>
              <a:t>peuvent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  <a:r>
              <a:rPr lang="en-US" altLang="en-US" sz="3500" dirty="0" err="1">
                <a:solidFill>
                  <a:srgbClr val="000000"/>
                </a:solidFill>
              </a:rPr>
              <a:t>être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  <a:r>
              <a:rPr lang="en-US" altLang="en-US" sz="3500" dirty="0" err="1">
                <a:solidFill>
                  <a:srgbClr val="000000"/>
                </a:solidFill>
              </a:rPr>
              <a:t>répondues</a:t>
            </a:r>
            <a:r>
              <a:rPr lang="en-US" altLang="en-US" sz="3500" dirty="0">
                <a:solidFill>
                  <a:srgbClr val="000000"/>
                </a:solidFill>
              </a:rPr>
              <a:t> par “</a:t>
            </a:r>
            <a:r>
              <a:rPr lang="en-US" altLang="en-US" sz="3500" dirty="0" err="1">
                <a:solidFill>
                  <a:srgbClr val="000000"/>
                </a:solidFill>
              </a:rPr>
              <a:t>oui</a:t>
            </a:r>
            <a:r>
              <a:rPr lang="en-US" altLang="en-US" sz="3500" dirty="0">
                <a:solidFill>
                  <a:srgbClr val="000000"/>
                </a:solidFill>
              </a:rPr>
              <a:t>” </a:t>
            </a:r>
            <a:r>
              <a:rPr lang="en-US" altLang="en-US" sz="3500" dirty="0" err="1">
                <a:solidFill>
                  <a:srgbClr val="000000"/>
                </a:solidFill>
              </a:rPr>
              <a:t>ou</a:t>
            </a:r>
            <a:r>
              <a:rPr lang="en-US" altLang="en-US" sz="3500" dirty="0">
                <a:solidFill>
                  <a:srgbClr val="000000"/>
                </a:solidFill>
              </a:rPr>
              <a:t> “non” </a:t>
            </a:r>
            <a:r>
              <a:rPr lang="en-US" altLang="en-US" sz="3500" dirty="0" err="1">
                <a:solidFill>
                  <a:srgbClr val="000000"/>
                </a:solidFill>
              </a:rPr>
              <a:t>ou</a:t>
            </a:r>
            <a:r>
              <a:rPr lang="en-US" altLang="en-US" sz="3500" dirty="0">
                <a:solidFill>
                  <a:srgbClr val="000000"/>
                </a:solidFill>
              </a:rPr>
              <a:t> avec un </a:t>
            </a:r>
            <a:r>
              <a:rPr lang="en-US" altLang="en-US" sz="3500" b="1" dirty="0">
                <a:solidFill>
                  <a:srgbClr val="000000"/>
                </a:solidFill>
              </a:rPr>
              <a:t>mot</a:t>
            </a:r>
            <a:r>
              <a:rPr lang="en-US" altLang="en-US" sz="3500" dirty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</a:pPr>
            <a:r>
              <a:rPr lang="en-US" altLang="en-US" sz="3500" b="1" dirty="0">
                <a:solidFill>
                  <a:srgbClr val="000000"/>
                </a:solidFill>
              </a:rPr>
              <a:t>Les questions </a:t>
            </a:r>
            <a:r>
              <a:rPr lang="en-US" altLang="en-US" sz="3500" dirty="0">
                <a:solidFill>
                  <a:srgbClr val="000000"/>
                </a:solidFill>
              </a:rPr>
              <a:t>ouvertes </a:t>
            </a:r>
            <a:r>
              <a:rPr lang="en-US" altLang="en-US" sz="3500" dirty="0" err="1">
                <a:solidFill>
                  <a:srgbClr val="000000"/>
                </a:solidFill>
              </a:rPr>
              <a:t>esigent</a:t>
            </a:r>
            <a:r>
              <a:rPr lang="en-US" altLang="en-US" sz="3500" dirty="0">
                <a:solidFill>
                  <a:srgbClr val="000000"/>
                </a:solidFill>
              </a:rPr>
              <a:t> plus </a:t>
            </a:r>
            <a:r>
              <a:rPr lang="en-US" altLang="en-US" sz="3500" dirty="0" err="1">
                <a:solidFill>
                  <a:srgbClr val="000000"/>
                </a:solidFill>
              </a:rPr>
              <a:t>d’</a:t>
            </a:r>
            <a:r>
              <a:rPr lang="en-US" altLang="en-US" sz="3500" b="1" dirty="0" err="1">
                <a:solidFill>
                  <a:srgbClr val="000000"/>
                </a:solidFill>
              </a:rPr>
              <a:t>explications</a:t>
            </a:r>
            <a:r>
              <a:rPr lang="en-US" altLang="en-US" sz="3500" dirty="0">
                <a:solidFill>
                  <a:srgbClr val="000000"/>
                </a:solidFill>
              </a:rPr>
              <a:t>. 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500" u="sng" dirty="0">
                <a:solidFill>
                  <a:srgbClr val="000000"/>
                </a:solidFill>
              </a:rPr>
              <a:t>Directions</a:t>
            </a:r>
            <a:r>
              <a:rPr lang="en-US" altLang="en-US" sz="3500" dirty="0">
                <a:solidFill>
                  <a:srgbClr val="000000"/>
                </a:solidFill>
              </a:rPr>
              <a:t>: </a:t>
            </a:r>
            <a:r>
              <a:rPr lang="en-US" altLang="en-US" sz="3500" dirty="0" err="1">
                <a:solidFill>
                  <a:srgbClr val="000000"/>
                </a:solidFill>
              </a:rPr>
              <a:t>Classez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  <a:r>
              <a:rPr lang="en-US" altLang="en-US" sz="3500" dirty="0" err="1">
                <a:solidFill>
                  <a:srgbClr val="000000"/>
                </a:solidFill>
              </a:rPr>
              <a:t>vos</a:t>
            </a:r>
            <a:r>
              <a:rPr lang="en-US" altLang="en-US" sz="3500" dirty="0">
                <a:solidFill>
                  <a:srgbClr val="000000"/>
                </a:solidFill>
              </a:rPr>
              <a:t> questions </a:t>
            </a:r>
            <a:r>
              <a:rPr lang="en-US" altLang="en-US" sz="3500" dirty="0" err="1">
                <a:solidFill>
                  <a:srgbClr val="000000"/>
                </a:solidFill>
              </a:rPr>
              <a:t>comme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  <a:r>
              <a:rPr lang="en-US" altLang="en-US" sz="3500" dirty="0" err="1">
                <a:solidFill>
                  <a:srgbClr val="000000"/>
                </a:solidFill>
              </a:rPr>
              <a:t>fermées</a:t>
            </a:r>
            <a:r>
              <a:rPr lang="en-US" altLang="en-US" sz="3500" dirty="0">
                <a:solidFill>
                  <a:srgbClr val="000000"/>
                </a:solidFill>
              </a:rPr>
              <a:t> </a:t>
            </a:r>
            <a:r>
              <a:rPr lang="en-US" altLang="en-US" sz="3500" dirty="0" err="1">
                <a:solidFill>
                  <a:srgbClr val="000000"/>
                </a:solidFill>
              </a:rPr>
              <a:t>ou</a:t>
            </a:r>
            <a:r>
              <a:rPr lang="en-US" altLang="en-US" sz="3500" dirty="0">
                <a:solidFill>
                  <a:srgbClr val="000000"/>
                </a:solidFill>
              </a:rPr>
              <a:t> ouvertes </a:t>
            </a:r>
            <a:r>
              <a:rPr lang="en-US" altLang="en-US" sz="3500" dirty="0" err="1">
                <a:solidFill>
                  <a:srgbClr val="000000"/>
                </a:solidFill>
              </a:rPr>
              <a:t>en</a:t>
            </a:r>
            <a:r>
              <a:rPr lang="en-US" altLang="en-US" sz="3500" dirty="0">
                <a:solidFill>
                  <a:srgbClr val="000000"/>
                </a:solidFill>
              </a:rPr>
              <a:t> les </a:t>
            </a:r>
            <a:r>
              <a:rPr lang="en-US" altLang="en-US" sz="3500" b="1" dirty="0" err="1">
                <a:solidFill>
                  <a:srgbClr val="000000"/>
                </a:solidFill>
              </a:rPr>
              <a:t>marquant</a:t>
            </a:r>
            <a:r>
              <a:rPr lang="en-US" altLang="en-US" sz="3500" b="1" dirty="0">
                <a:solidFill>
                  <a:srgbClr val="000000"/>
                </a:solidFill>
              </a:rPr>
              <a:t> </a:t>
            </a:r>
            <a:r>
              <a:rPr lang="en-US" altLang="en-US" sz="3500" dirty="0">
                <a:solidFill>
                  <a:srgbClr val="000000"/>
                </a:solidFill>
              </a:rPr>
              <a:t>avec </a:t>
            </a:r>
            <a:r>
              <a:rPr lang="en-US" altLang="en-US" sz="3500" b="1" dirty="0">
                <a:solidFill>
                  <a:srgbClr val="000000"/>
                </a:solidFill>
              </a:rPr>
              <a:t>“F”</a:t>
            </a:r>
            <a:r>
              <a:rPr lang="en-US" altLang="ja-JP" sz="3500" dirty="0">
                <a:solidFill>
                  <a:srgbClr val="000000"/>
                </a:solidFill>
              </a:rPr>
              <a:t> or an </a:t>
            </a:r>
            <a:r>
              <a:rPr lang="en-US" altLang="en-US" sz="3500" b="1" dirty="0">
                <a:solidFill>
                  <a:srgbClr val="000000"/>
                </a:solidFill>
              </a:rPr>
              <a:t>“</a:t>
            </a:r>
            <a:r>
              <a:rPr lang="en-US" altLang="ja-JP" sz="3500" b="1" dirty="0">
                <a:solidFill>
                  <a:srgbClr val="000000"/>
                </a:solidFill>
              </a:rPr>
              <a:t>O.</a:t>
            </a:r>
            <a:r>
              <a:rPr lang="en-US" altLang="en-US" sz="3500" b="1" dirty="0">
                <a:solidFill>
                  <a:srgbClr val="000000"/>
                </a:solidFill>
              </a:rPr>
              <a:t>”</a:t>
            </a:r>
            <a:endParaRPr lang="en-US" altLang="en-US" sz="3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727364" y="272862"/>
            <a:ext cx="10515600" cy="95326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Discustez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31091"/>
              </p:ext>
            </p:extLst>
          </p:nvPr>
        </p:nvGraphicFramePr>
        <p:xfrm>
          <a:off x="2341124" y="1893651"/>
          <a:ext cx="7075802" cy="373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818321" y="3041516"/>
            <a:ext cx="3598605" cy="23216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721467" y="390626"/>
            <a:ext cx="10515600" cy="856284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Discustez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38764"/>
              </p:ext>
            </p:extLst>
          </p:nvPr>
        </p:nvGraphicFramePr>
        <p:xfrm>
          <a:off x="2425430" y="1854740"/>
          <a:ext cx="7107623" cy="385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1"/>
          <p:cNvSpPr/>
          <p:nvPr/>
        </p:nvSpPr>
        <p:spPr>
          <a:xfrm>
            <a:off x="5979241" y="3015574"/>
            <a:ext cx="3569110" cy="24319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2386013" y="2402238"/>
            <a:ext cx="6400800" cy="163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dirty="0">
              <a:solidFill>
                <a:prstClr val="black"/>
              </a:solidFill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>
          <a:xfrm>
            <a:off x="713509" y="441259"/>
            <a:ext cx="10515600" cy="7574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Améliorez</a:t>
            </a:r>
            <a:r>
              <a:rPr lang="en-US" altLang="en-US" dirty="0">
                <a:solidFill>
                  <a:schemeClr val="tx1"/>
                </a:solidFill>
              </a:rPr>
              <a:t> les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0193" y="1770997"/>
            <a:ext cx="10515600" cy="3845106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altLang="en-US" dirty="0" err="1">
                <a:solidFill>
                  <a:srgbClr val="000000"/>
                </a:solidFill>
                <a:latin typeface="Rockwell" panose="02060603020205020403" pitchFamily="18" charset="0"/>
              </a:rPr>
              <a:t>Prenez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b="1" dirty="0" err="1">
                <a:latin typeface="Rockwell" panose="02060603020205020403" pitchFamily="18" charset="0"/>
              </a:rPr>
              <a:t>une</a:t>
            </a:r>
            <a:r>
              <a:rPr lang="en-US" altLang="en-US" b="1" dirty="0">
                <a:latin typeface="Rockwell" panose="02060603020205020403" pitchFamily="18" charset="0"/>
              </a:rPr>
              <a:t> question </a:t>
            </a:r>
            <a:r>
              <a:rPr lang="en-US" altLang="en-US" b="1" dirty="0" err="1">
                <a:latin typeface="Rockwell" panose="02060603020205020403" pitchFamily="18" charset="0"/>
              </a:rPr>
              <a:t>fermée</a:t>
            </a:r>
            <a:r>
              <a:rPr lang="en-US" altLang="en-US" b="1" dirty="0">
                <a:solidFill>
                  <a:srgbClr val="9D90A0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et </a:t>
            </a:r>
            <a:r>
              <a:rPr lang="en-US" altLang="en-US" dirty="0" err="1">
                <a:solidFill>
                  <a:srgbClr val="000000"/>
                </a:solidFill>
                <a:latin typeface="Rockwell" panose="02060603020205020403" pitchFamily="18" charset="0"/>
              </a:rPr>
              <a:t>transformez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-la </a:t>
            </a:r>
            <a:r>
              <a:rPr lang="en-US" altLang="en-US" dirty="0" err="1">
                <a:solidFill>
                  <a:srgbClr val="000000"/>
                </a:solidFill>
                <a:latin typeface="Rockwell" panose="02060603020205020403" pitchFamily="18" charset="0"/>
              </a:rPr>
              <a:t>en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b="1" dirty="0">
                <a:latin typeface="Rockwell" panose="02060603020205020403" pitchFamily="18" charset="0"/>
              </a:rPr>
              <a:t>question ouverte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.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eaLnBrk="1" hangingPunct="1">
              <a:spcBef>
                <a:spcPts val="1600"/>
              </a:spcBef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800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>
              <a:spcBef>
                <a:spcPts val="400"/>
              </a:spcBef>
            </a:pPr>
            <a:r>
              <a:rPr lang="en-US" altLang="en-US" dirty="0" err="1">
                <a:solidFill>
                  <a:srgbClr val="000000"/>
                </a:solidFill>
                <a:latin typeface="Rockwell" panose="02060603020205020403" pitchFamily="18" charset="0"/>
              </a:rPr>
              <a:t>Prenez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b="1" dirty="0" err="1">
                <a:latin typeface="Rockwell" panose="02060603020205020403" pitchFamily="18" charset="0"/>
              </a:rPr>
              <a:t>une</a:t>
            </a:r>
            <a:r>
              <a:rPr lang="en-US" altLang="en-US" b="1" dirty="0">
                <a:latin typeface="Rockwell" panose="02060603020205020403" pitchFamily="18" charset="0"/>
              </a:rPr>
              <a:t> question ouverte</a:t>
            </a:r>
            <a:r>
              <a:rPr lang="en-US" altLang="en-US" b="1" dirty="0">
                <a:solidFill>
                  <a:srgbClr val="9D90A0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et </a:t>
            </a:r>
            <a:r>
              <a:rPr lang="en-US" altLang="en-US" dirty="0" err="1">
                <a:solidFill>
                  <a:srgbClr val="000000"/>
                </a:solidFill>
                <a:latin typeface="Rockwell" panose="02060603020205020403" pitchFamily="18" charset="0"/>
              </a:rPr>
              <a:t>transformez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-la </a:t>
            </a:r>
            <a:r>
              <a:rPr lang="en-US" altLang="en-US" dirty="0" err="1">
                <a:solidFill>
                  <a:srgbClr val="000000"/>
                </a:solidFill>
                <a:latin typeface="Rockwell" panose="02060603020205020403" pitchFamily="18" charset="0"/>
              </a:rPr>
              <a:t>en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b="1" dirty="0">
                <a:latin typeface="Rockwell" panose="02060603020205020403" pitchFamily="18" charset="0"/>
              </a:rPr>
              <a:t>question </a:t>
            </a:r>
            <a:r>
              <a:rPr lang="en-US" altLang="en-US" b="1" dirty="0" err="1">
                <a:latin typeface="Rockwell" panose="02060603020205020403" pitchFamily="18" charset="0"/>
              </a:rPr>
              <a:t>fermée</a:t>
            </a:r>
            <a:r>
              <a:rPr lang="en-US" altLang="en-US" dirty="0">
                <a:solidFill>
                  <a:srgbClr val="000000"/>
                </a:solidFill>
                <a:latin typeface="Rockwell" panose="02060603020205020403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eaLnBrk="1" hangingPunct="1"/>
            <a:endParaRPr lang="en-US" altLang="en-US" dirty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987" y="3027362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FFFFFF"/>
                </a:solidFill>
              </a:rPr>
              <a:t>Fermée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5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6974" y="3017838"/>
            <a:ext cx="193992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FFFF"/>
                </a:solidFill>
              </a:rPr>
              <a:t>Ouverte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3930" y="5036022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FFFFFF"/>
                </a:solidFill>
              </a:rPr>
              <a:t>Fermée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6192" y="5341615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6808" y="5036022"/>
            <a:ext cx="19970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FFFFFF"/>
                </a:solidFill>
              </a:rPr>
              <a:t>Ouverte</a:t>
            </a:r>
          </a:p>
        </p:txBody>
      </p:sp>
    </p:spTree>
    <p:extLst>
      <p:ext uri="{BB962C8B-B14F-4D97-AF65-F5344CB8AC3E}">
        <p14:creationId xmlns:p14="http://schemas.microsoft.com/office/powerpoint/2010/main" val="13040649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xmlns="" id="{EE34DB96-88D8-4928-8561-14A9386E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98" y="170573"/>
            <a:ext cx="10515600" cy="1325563"/>
          </a:xfrm>
        </p:spPr>
        <p:txBody>
          <a:bodyPr/>
          <a:lstStyle/>
          <a:p>
            <a:r>
              <a:rPr lang="en-US" altLang="en-US" sz="4800" dirty="0" err="1">
                <a:solidFill>
                  <a:schemeClr val="tx1"/>
                </a:solidFill>
              </a:rPr>
              <a:t>Remerciéments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xmlns="" id="{B948DA40-090F-497B-BF08-610A68CC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sz="2400" dirty="0">
                <a:latin typeface="Rockwell" panose="02060603020205020403" pitchFamily="18" charset="0"/>
              </a:rPr>
              <a:t>Nous </a:t>
            </a:r>
            <a:r>
              <a:rPr lang="en-US" altLang="en-US" sz="2400" dirty="0" err="1">
                <a:latin typeface="Rockwell" panose="02060603020205020403" pitchFamily="18" charset="0"/>
              </a:rPr>
              <a:t>sommes</a:t>
            </a:r>
            <a:r>
              <a:rPr lang="en-US" altLang="en-US" sz="2400" dirty="0"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latin typeface="Rockwell" panose="02060603020205020403" pitchFamily="18" charset="0"/>
              </a:rPr>
              <a:t>sincèrement</a:t>
            </a:r>
            <a:r>
              <a:rPr lang="en-US" altLang="en-US" sz="2400" dirty="0"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latin typeface="Rockwell" panose="02060603020205020403" pitchFamily="18" charset="0"/>
              </a:rPr>
              <a:t>reconnaissant</a:t>
            </a:r>
            <a:r>
              <a:rPr lang="en-US" altLang="en-US" sz="2400" dirty="0">
                <a:latin typeface="Rockwell" panose="02060603020205020403" pitchFamily="18" charset="0"/>
              </a:rPr>
              <a:t> au </a:t>
            </a:r>
            <a:r>
              <a:rPr lang="en-US" altLang="en-US" sz="2400" dirty="0" err="1">
                <a:latin typeface="Rockwell" panose="02060603020205020403" pitchFamily="18" charset="0"/>
              </a:rPr>
              <a:t>Comité</a:t>
            </a:r>
            <a:r>
              <a:rPr lang="en-US" altLang="en-US" sz="2400" dirty="0">
                <a:latin typeface="Rockwell" panose="02060603020205020403" pitchFamily="18" charset="0"/>
              </a:rPr>
              <a:t> Directeur du Right Question Institute pour le travail </a:t>
            </a:r>
            <a:r>
              <a:rPr lang="en-US" altLang="en-US" sz="2400" dirty="0" err="1">
                <a:latin typeface="Rockwell" panose="02060603020205020403" pitchFamily="18" charset="0"/>
              </a:rPr>
              <a:t>qu’ils</a:t>
            </a:r>
            <a:r>
              <a:rPr lang="en-US" altLang="en-US" sz="2400" dirty="0">
                <a:latin typeface="Rockwell" panose="02060603020205020403" pitchFamily="18" charset="0"/>
              </a:rPr>
              <a:t> </a:t>
            </a:r>
            <a:r>
              <a:rPr lang="en-US" altLang="en-US" sz="2400" dirty="0" err="1">
                <a:latin typeface="Rockwell" panose="02060603020205020403" pitchFamily="18" charset="0"/>
              </a:rPr>
              <a:t>abattent</a:t>
            </a:r>
            <a:r>
              <a:rPr lang="en-US" altLang="en-US" sz="2400" dirty="0">
                <a:latin typeface="Rockwell" panose="02060603020205020403" pitchFamily="18" charset="0"/>
              </a:rPr>
              <a:t> pour </a:t>
            </a:r>
            <a:r>
              <a:rPr lang="en-US" altLang="en-US" sz="2400" dirty="0" err="1">
                <a:latin typeface="Rockwell" panose="02060603020205020403" pitchFamily="18" charset="0"/>
              </a:rPr>
              <a:t>soutenir</a:t>
            </a:r>
            <a:r>
              <a:rPr lang="en-US" altLang="en-US" sz="2400" dirty="0">
                <a:latin typeface="Rockwell" panose="02060603020205020403" pitchFamily="18" charset="0"/>
              </a:rPr>
              <a:t> la distribution de la Technique de Formulation des Questions (TFQ)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 dirty="0" err="1">
                <a:solidFill>
                  <a:schemeClr val="tx1"/>
                </a:solidFill>
              </a:rPr>
              <a:t>Élaborez</a:t>
            </a:r>
            <a:r>
              <a:rPr lang="en-US" altLang="en-US" dirty="0">
                <a:solidFill>
                  <a:schemeClr val="tx1"/>
                </a:solidFill>
              </a:rPr>
              <a:t> des </a:t>
            </a:r>
            <a:r>
              <a:rPr lang="en-US" altLang="en-US" dirty="0" err="1">
                <a:solidFill>
                  <a:schemeClr val="tx1"/>
                </a:solidFill>
              </a:rPr>
              <a:t>Stratégies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  <a:r>
              <a:rPr lang="en-US" altLang="en-US" dirty="0" err="1">
                <a:solidFill>
                  <a:schemeClr val="tx1"/>
                </a:solidFill>
              </a:rPr>
              <a:t>Priorisez</a:t>
            </a:r>
            <a:r>
              <a:rPr lang="en-US" altLang="en-US" dirty="0">
                <a:solidFill>
                  <a:schemeClr val="tx1"/>
                </a:solidFill>
              </a:rPr>
              <a:t> les Questions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533"/>
            <a:ext cx="10515600" cy="4540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600" b="1" dirty="0" err="1">
                <a:solidFill>
                  <a:srgbClr val="000000"/>
                </a:solidFill>
              </a:rPr>
              <a:t>Révisez</a:t>
            </a:r>
            <a:r>
              <a:rPr lang="en-US" altLang="en-US" sz="3600" b="1" dirty="0">
                <a:solidFill>
                  <a:srgbClr val="000000"/>
                </a:solidFill>
              </a:rPr>
              <a:t> la </a:t>
            </a:r>
            <a:r>
              <a:rPr lang="en-US" altLang="en-US" sz="3600" b="1" dirty="0" err="1">
                <a:solidFill>
                  <a:srgbClr val="000000"/>
                </a:solidFill>
              </a:rPr>
              <a:t>liste</a:t>
            </a:r>
            <a:r>
              <a:rPr lang="en-US" altLang="en-US" sz="3600" b="1" dirty="0">
                <a:solidFill>
                  <a:srgbClr val="000000"/>
                </a:solidFill>
              </a:rPr>
              <a:t> des questions </a:t>
            </a:r>
          </a:p>
          <a:p>
            <a:pPr marL="228600" lvl="1" indent="0">
              <a:spcBef>
                <a:spcPts val="8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Choisissez</a:t>
            </a:r>
            <a:r>
              <a:rPr lang="en-US" altLang="en-US" sz="2800" dirty="0">
                <a:solidFill>
                  <a:srgbClr val="000000"/>
                </a:solidFill>
              </a:rPr>
              <a:t> trois questions que </a:t>
            </a:r>
            <a:r>
              <a:rPr lang="en-US" altLang="en-US" sz="2800" dirty="0" err="1">
                <a:solidFill>
                  <a:srgbClr val="000000"/>
                </a:solidFill>
              </a:rPr>
              <a:t>vous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considérez</a:t>
            </a:r>
            <a:r>
              <a:rPr lang="en-US" altLang="en-US" sz="2800" dirty="0">
                <a:solidFill>
                  <a:srgbClr val="000000"/>
                </a:solidFill>
              </a:rPr>
              <a:t> les plus </a:t>
            </a:r>
            <a:r>
              <a:rPr lang="en-US" altLang="en-US" sz="2800" dirty="0" err="1">
                <a:solidFill>
                  <a:srgbClr val="000000"/>
                </a:solidFill>
              </a:rPr>
              <a:t>importantes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  <a:p>
            <a:pPr marL="228600" lvl="1" indent="0">
              <a:spcBef>
                <a:spcPts val="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 Pendant le </a:t>
            </a:r>
            <a:r>
              <a:rPr lang="en-US" altLang="en-US" sz="2800" dirty="0" err="1">
                <a:solidFill>
                  <a:srgbClr val="000000"/>
                </a:solidFill>
              </a:rPr>
              <a:t>priorisation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pensez</a:t>
            </a:r>
            <a:r>
              <a:rPr lang="en-US" altLang="en-US" sz="2800" dirty="0">
                <a:solidFill>
                  <a:srgbClr val="000000"/>
                </a:solidFill>
              </a:rPr>
              <a:t> au </a:t>
            </a:r>
            <a:r>
              <a:rPr lang="en-US" altLang="en-US" sz="2800" dirty="0" err="1">
                <a:solidFill>
                  <a:srgbClr val="000000"/>
                </a:solidFill>
              </a:rPr>
              <a:t>centre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d’interêt</a:t>
            </a:r>
            <a:r>
              <a:rPr lang="en-US" altLang="en-US" sz="2800" dirty="0">
                <a:solidFill>
                  <a:srgbClr val="000000"/>
                </a:solidFill>
              </a:rPr>
              <a:t> des questions: </a:t>
            </a:r>
          </a:p>
          <a:p>
            <a:pPr marL="228600" lvl="1" indent="0">
              <a:spcBef>
                <a:spcPts val="800"/>
              </a:spcBef>
              <a:buNone/>
            </a:pPr>
            <a:r>
              <a:rPr lang="en-US" altLang="en-US" sz="2800" i="1" dirty="0" err="1">
                <a:solidFill>
                  <a:srgbClr val="000000"/>
                </a:solidFill>
              </a:rPr>
              <a:t>Certains</a:t>
            </a:r>
            <a:r>
              <a:rPr lang="en-US" altLang="en-US" sz="2800" i="1" dirty="0">
                <a:solidFill>
                  <a:srgbClr val="000000"/>
                </a:solidFill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</a:rPr>
              <a:t>élèves</a:t>
            </a:r>
            <a:r>
              <a:rPr lang="en-US" altLang="en-US" sz="2800" i="1" dirty="0">
                <a:solidFill>
                  <a:srgbClr val="000000"/>
                </a:solidFill>
              </a:rPr>
              <a:t> ne </a:t>
            </a:r>
            <a:r>
              <a:rPr lang="en-US" altLang="en-US" sz="2800" i="1" dirty="0" err="1">
                <a:solidFill>
                  <a:srgbClr val="000000"/>
                </a:solidFill>
              </a:rPr>
              <a:t>posent</a:t>
            </a:r>
            <a:r>
              <a:rPr lang="en-US" altLang="en-US" sz="2800" i="1" dirty="0">
                <a:solidFill>
                  <a:srgbClr val="000000"/>
                </a:solidFill>
              </a:rPr>
              <a:t> pas de questions.</a:t>
            </a:r>
          </a:p>
          <a:p>
            <a:pPr marL="228600" lvl="1" indent="0">
              <a:spcBef>
                <a:spcPts val="800"/>
              </a:spcBef>
              <a:buNone/>
            </a:pPr>
            <a:endParaRPr lang="en-US" altLang="en-US" sz="2800" i="1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Après la </a:t>
            </a:r>
            <a:r>
              <a:rPr lang="en-US" altLang="en-US" sz="3600" b="1" dirty="0" err="1">
                <a:solidFill>
                  <a:srgbClr val="000000"/>
                </a:solidFill>
              </a:rPr>
              <a:t>priorisation</a:t>
            </a:r>
            <a:r>
              <a:rPr lang="en-US" altLang="en-US" sz="3600" b="1" dirty="0">
                <a:solidFill>
                  <a:srgbClr val="000000"/>
                </a:solidFill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</a:rPr>
              <a:t>penser</a:t>
            </a:r>
            <a:r>
              <a:rPr lang="en-US" altLang="en-US" sz="3600" b="1" dirty="0">
                <a:solidFill>
                  <a:srgbClr val="000000"/>
                </a:solidFill>
              </a:rPr>
              <a:t> à…</a:t>
            </a:r>
          </a:p>
          <a:p>
            <a:pPr lvl="1">
              <a:spcAft>
                <a:spcPts val="600"/>
              </a:spcAft>
            </a:pPr>
            <a:r>
              <a:rPr lang="en-US" altLang="en-US" sz="2800" dirty="0" err="1"/>
              <a:t>Pourquoi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avez-vous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choisi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ces</a:t>
            </a:r>
            <a:r>
              <a:rPr lang="en-US" altLang="en-US" sz="2800" dirty="0"/>
              <a:t> trois questions?</a:t>
            </a:r>
          </a:p>
          <a:p>
            <a:pPr lvl="1">
              <a:spcAft>
                <a:spcPts val="1800"/>
              </a:spcAft>
            </a:pPr>
            <a:r>
              <a:rPr lang="en-US" altLang="en-US" sz="2800" dirty="0" err="1"/>
              <a:t>Où</a:t>
            </a:r>
            <a:r>
              <a:rPr lang="en-US" altLang="en-US" sz="2800" dirty="0"/>
              <a:t> se </a:t>
            </a:r>
            <a:r>
              <a:rPr lang="en-US" altLang="en-US" sz="2800" dirty="0" err="1"/>
              <a:t>trouvent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vos</a:t>
            </a:r>
            <a:r>
              <a:rPr lang="en-US" altLang="en-US" sz="2800" dirty="0"/>
              <a:t> questions </a:t>
            </a:r>
            <a:r>
              <a:rPr lang="en-US" altLang="en-US" sz="2800" dirty="0" err="1"/>
              <a:t>prioritaires</a:t>
            </a:r>
            <a:r>
              <a:rPr lang="en-US" altLang="en-US" sz="2800" dirty="0"/>
              <a:t> dans la </a:t>
            </a:r>
            <a:r>
              <a:rPr lang="en-US" altLang="en-US" sz="2800" dirty="0" err="1"/>
              <a:t>séquence</a:t>
            </a:r>
            <a:r>
              <a:rPr lang="en-US" altLang="en-US" sz="2800" dirty="0"/>
              <a:t> des questions?</a:t>
            </a:r>
          </a:p>
        </p:txBody>
      </p:sp>
    </p:spTree>
    <p:extLst>
      <p:ext uri="{BB962C8B-B14F-4D97-AF65-F5344CB8AC3E}">
        <p14:creationId xmlns:p14="http://schemas.microsoft.com/office/powerpoint/2010/main" val="30897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Élaborez</a:t>
            </a:r>
            <a:r>
              <a:rPr lang="en-US" altLang="en-US" dirty="0">
                <a:solidFill>
                  <a:schemeClr val="tx1"/>
                </a:solidFill>
              </a:rPr>
              <a:t> des </a:t>
            </a:r>
            <a:r>
              <a:rPr lang="en-US" altLang="en-US" dirty="0" err="1">
                <a:solidFill>
                  <a:schemeClr val="tx1"/>
                </a:solidFill>
              </a:rPr>
              <a:t>Stratégies</a:t>
            </a:r>
            <a:r>
              <a:rPr lang="en-US" altLang="en-US" dirty="0">
                <a:solidFill>
                  <a:schemeClr val="tx1"/>
                </a:solidFill>
              </a:rPr>
              <a:t> : Plan </a:t>
            </a:r>
            <a:r>
              <a:rPr lang="en-US" altLang="en-US" dirty="0" err="1">
                <a:solidFill>
                  <a:schemeClr val="tx1"/>
                </a:solidFill>
              </a:rPr>
              <a:t>d’Action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Des questions </a:t>
            </a:r>
            <a:r>
              <a:rPr lang="en-US" altLang="en-US" sz="3200" dirty="0" err="1"/>
              <a:t>prioritaires</a:t>
            </a:r>
            <a:r>
              <a:rPr lang="en-US" altLang="en-US" sz="3200" dirty="0"/>
              <a:t> au plan </a:t>
            </a:r>
            <a:r>
              <a:rPr lang="en-US" altLang="en-US" sz="3200" dirty="0" err="1"/>
              <a:t>d’action</a:t>
            </a:r>
            <a:r>
              <a:rPr lang="mr-IN" altLang="en-US" sz="3200" dirty="0"/>
              <a:t>…</a:t>
            </a:r>
            <a:endParaRPr lang="en-US" altLang="en-US" sz="3200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800" dirty="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3200" dirty="0" err="1"/>
              <a:t>Afin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répondre</a:t>
            </a:r>
            <a:r>
              <a:rPr lang="en-US" altLang="en-US" sz="3200" dirty="0"/>
              <a:t> aux questions </a:t>
            </a:r>
            <a:r>
              <a:rPr lang="en-US" altLang="en-US" sz="3200" dirty="0" err="1"/>
              <a:t>prioritaires</a:t>
            </a:r>
            <a:r>
              <a:rPr lang="en-US" altLang="en-US" sz="3200" dirty="0"/>
              <a:t>:</a:t>
            </a:r>
          </a:p>
          <a:p>
            <a:pPr lvl="2">
              <a:spcBef>
                <a:spcPts val="1800"/>
              </a:spcBef>
            </a:pPr>
            <a:r>
              <a:rPr lang="en-US" altLang="en-US" sz="2800" dirty="0" err="1"/>
              <a:t>Qu’avez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besoin</a:t>
            </a:r>
            <a:r>
              <a:rPr lang="en-US" altLang="en-US" sz="2800" dirty="0"/>
              <a:t> de </a:t>
            </a:r>
            <a:r>
              <a:rPr lang="en-US" altLang="en-US" sz="2800" i="1" dirty="0"/>
              <a:t>savoir</a:t>
            </a:r>
            <a:r>
              <a:rPr lang="en-US" altLang="en-US" sz="2800" dirty="0"/>
              <a:t>? </a:t>
            </a:r>
            <a:r>
              <a:rPr lang="en-US" altLang="en-US" sz="2800" b="1" dirty="0"/>
              <a:t>Information </a:t>
            </a:r>
          </a:p>
          <a:p>
            <a:pPr lvl="2">
              <a:spcBef>
                <a:spcPts val="1800"/>
              </a:spcBef>
            </a:pPr>
            <a:r>
              <a:rPr lang="en-US" altLang="en-US" sz="2800" dirty="0" err="1"/>
              <a:t>Qu’avez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besoin</a:t>
            </a:r>
            <a:r>
              <a:rPr lang="en-US" altLang="en-US" sz="2800" dirty="0"/>
              <a:t> de </a:t>
            </a:r>
            <a:r>
              <a:rPr lang="en-US" altLang="en-US" sz="2800" i="1" dirty="0"/>
              <a:t>faire</a:t>
            </a:r>
            <a:r>
              <a:rPr lang="en-US" altLang="en-US" sz="2800" dirty="0"/>
              <a:t>? </a:t>
            </a:r>
            <a:r>
              <a:rPr lang="en-US" altLang="en-US" sz="2800" b="1" dirty="0" err="1"/>
              <a:t>Tâches</a:t>
            </a:r>
            <a:r>
              <a:rPr lang="en-US" alt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55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1"/>
                </a:solidFill>
              </a:rPr>
              <a:t>Élaborez</a:t>
            </a:r>
            <a:r>
              <a:rPr lang="en-US" altLang="en-US" dirty="0">
                <a:solidFill>
                  <a:schemeClr val="tx1"/>
                </a:solidFill>
              </a:rPr>
              <a:t> des </a:t>
            </a:r>
            <a:r>
              <a:rPr lang="en-US" altLang="en-US" dirty="0" err="1">
                <a:solidFill>
                  <a:schemeClr val="tx1"/>
                </a:solidFill>
              </a:rPr>
              <a:t>Stratégies</a:t>
            </a:r>
            <a:r>
              <a:rPr lang="en-US" altLang="en-US" dirty="0">
                <a:solidFill>
                  <a:schemeClr val="tx1"/>
                </a:solidFill>
              </a:rPr>
              <a:t> : Plan </a:t>
            </a:r>
            <a:r>
              <a:rPr lang="en-US" altLang="en-US" dirty="0" err="1">
                <a:solidFill>
                  <a:schemeClr val="tx1"/>
                </a:solidFill>
              </a:rPr>
              <a:t>d’Action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912960"/>
              </p:ext>
            </p:extLst>
          </p:nvPr>
        </p:nvGraphicFramePr>
        <p:xfrm>
          <a:off x="2193725" y="2949684"/>
          <a:ext cx="7170906" cy="333515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85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5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8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Information</a:t>
                      </a:r>
                    </a:p>
                  </a:txBody>
                  <a:tcPr marL="127248" marR="1272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Tâches</a:t>
                      </a:r>
                      <a:endParaRPr lang="en-US" sz="2400" dirty="0"/>
                    </a:p>
                  </a:txBody>
                  <a:tcPr marL="127248" marR="1272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0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248" marR="1272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38200" y="1300331"/>
            <a:ext cx="84677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en-US" sz="3200" dirty="0" err="1"/>
              <a:t>Afin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répondre</a:t>
            </a:r>
            <a:r>
              <a:rPr lang="en-US" altLang="en-US" sz="3200" dirty="0"/>
              <a:t> aux questions </a:t>
            </a:r>
            <a:r>
              <a:rPr lang="en-US" altLang="en-US" sz="3200" dirty="0" err="1"/>
              <a:t>prioritaires</a:t>
            </a:r>
            <a:r>
              <a:rPr lang="en-US" altLang="en-US" sz="3200" dirty="0"/>
              <a:t>: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 err="1"/>
              <a:t>Qu’avez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besoin</a:t>
            </a:r>
            <a:r>
              <a:rPr lang="en-US" altLang="en-US" sz="2800" dirty="0"/>
              <a:t> de </a:t>
            </a:r>
            <a:r>
              <a:rPr lang="en-US" altLang="en-US" sz="2800" i="1" dirty="0"/>
              <a:t>savoir</a:t>
            </a:r>
            <a:r>
              <a:rPr lang="en-US" altLang="en-US" sz="2800" dirty="0"/>
              <a:t>? </a:t>
            </a:r>
            <a:r>
              <a:rPr lang="en-US" altLang="en-US" sz="2800" b="1" dirty="0"/>
              <a:t>Information 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 err="1"/>
              <a:t>Qu’avez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besoin</a:t>
            </a:r>
            <a:r>
              <a:rPr lang="en-US" altLang="en-US" sz="2800" dirty="0"/>
              <a:t> de </a:t>
            </a:r>
            <a:r>
              <a:rPr lang="en-US" altLang="en-US" sz="2800" i="1" dirty="0"/>
              <a:t>faire</a:t>
            </a:r>
            <a:r>
              <a:rPr lang="en-US" altLang="en-US" sz="2800" dirty="0"/>
              <a:t>? </a:t>
            </a:r>
            <a:r>
              <a:rPr lang="en-US" altLang="en-US" sz="2800" b="1" dirty="0" err="1"/>
              <a:t>Tâches</a:t>
            </a:r>
            <a:r>
              <a:rPr lang="en-US" alt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358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Partagez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117973"/>
          </a:xfrm>
        </p:spPr>
        <p:txBody>
          <a:bodyPr>
            <a:noAutofit/>
          </a:bodyPr>
          <a:lstStyle/>
          <a:p>
            <a:pPr marL="514350" indent="-514350">
              <a:buFont typeface="Rockwell" panose="02060603020205020403" pitchFamily="18" charset="0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Les questions que </a:t>
            </a:r>
            <a:r>
              <a:rPr lang="en-US" altLang="en-US" sz="3600" dirty="0" err="1">
                <a:solidFill>
                  <a:srgbClr val="000000"/>
                </a:solidFill>
              </a:rPr>
              <a:t>vous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avez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transformées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d’ouvertes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en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fermées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Vos trois questions </a:t>
            </a:r>
            <a:r>
              <a:rPr lang="en-US" altLang="en-US" sz="3600" dirty="0" err="1">
                <a:solidFill>
                  <a:srgbClr val="000000"/>
                </a:solidFill>
              </a:rPr>
              <a:t>prioritaires</a:t>
            </a:r>
            <a:r>
              <a:rPr lang="en-US" altLang="en-US" sz="3600" dirty="0">
                <a:solidFill>
                  <a:srgbClr val="000000"/>
                </a:solidFill>
              </a:rPr>
              <a:t> et </a:t>
            </a:r>
            <a:r>
              <a:rPr lang="en-US" altLang="en-US" sz="3600" dirty="0" err="1">
                <a:solidFill>
                  <a:srgbClr val="000000"/>
                </a:solidFill>
              </a:rPr>
              <a:t>leur</a:t>
            </a:r>
            <a:r>
              <a:rPr lang="en-US" altLang="en-US" sz="3600" dirty="0">
                <a:solidFill>
                  <a:srgbClr val="000000"/>
                </a:solidFill>
              </a:rPr>
              <a:t> rang dans </a:t>
            </a:r>
            <a:r>
              <a:rPr lang="en-US" altLang="en-US" sz="3600" dirty="0" err="1">
                <a:solidFill>
                  <a:srgbClr val="000000"/>
                </a:solidFill>
              </a:rPr>
              <a:t>votre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séquence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initiale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600" dirty="0">
                <a:solidFill>
                  <a:srgbClr val="000000"/>
                </a:solidFill>
              </a:rPr>
              <a:t>Justification de </a:t>
            </a:r>
            <a:r>
              <a:rPr lang="en-US" altLang="en-US" sz="3600" dirty="0" err="1">
                <a:solidFill>
                  <a:srgbClr val="000000"/>
                </a:solidFill>
              </a:rPr>
              <a:t>votre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choix</a:t>
            </a:r>
            <a:r>
              <a:rPr lang="en-US" altLang="en-US" sz="3600" dirty="0">
                <a:solidFill>
                  <a:srgbClr val="000000"/>
                </a:solidFill>
              </a:rPr>
              <a:t> des questions </a:t>
            </a:r>
            <a:r>
              <a:rPr lang="en-US" altLang="en-US" sz="3600" dirty="0" err="1">
                <a:solidFill>
                  <a:srgbClr val="000000"/>
                </a:solidFill>
              </a:rPr>
              <a:t>prioritaires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sz="3600" dirty="0" err="1">
                <a:solidFill>
                  <a:srgbClr val="000000"/>
                </a:solidFill>
              </a:rPr>
              <a:t>Prochaine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étape</a:t>
            </a:r>
            <a:r>
              <a:rPr lang="en-US" altLang="en-US" sz="3600" dirty="0">
                <a:solidFill>
                  <a:srgbClr val="000000"/>
                </a:solidFill>
              </a:rPr>
              <a:t> sur </a:t>
            </a:r>
            <a:r>
              <a:rPr lang="en-US" altLang="en-US" sz="3600" dirty="0" err="1">
                <a:solidFill>
                  <a:srgbClr val="000000"/>
                </a:solidFill>
              </a:rPr>
              <a:t>votre</a:t>
            </a:r>
            <a:r>
              <a:rPr lang="en-US" altLang="en-US" sz="3600" dirty="0">
                <a:solidFill>
                  <a:srgbClr val="000000"/>
                </a:solidFill>
              </a:rPr>
              <a:t> plan </a:t>
            </a:r>
            <a:r>
              <a:rPr lang="en-US" altLang="en-US" sz="3600" dirty="0" err="1">
                <a:solidFill>
                  <a:srgbClr val="000000"/>
                </a:solidFill>
              </a:rPr>
              <a:t>d’action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727364" y="304800"/>
            <a:ext cx="10515600" cy="926479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Réfléchissez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270097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Qu’avez-vous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appris</a:t>
            </a:r>
            <a:r>
              <a:rPr lang="en-US" altLang="en-US" sz="3600" dirty="0">
                <a:solidFill>
                  <a:srgbClr val="000000"/>
                </a:solidFill>
              </a:rPr>
              <a:t>?</a:t>
            </a:r>
          </a:p>
          <a:p>
            <a:pPr eaLnBrk="1" hangingPunct="1"/>
            <a:r>
              <a:rPr lang="en-US" altLang="en-US" sz="3600" dirty="0">
                <a:solidFill>
                  <a:srgbClr val="000000"/>
                </a:solidFill>
              </a:rPr>
              <a:t> Comment </a:t>
            </a:r>
            <a:r>
              <a:rPr lang="en-US" altLang="en-US" sz="3600" dirty="0" err="1">
                <a:solidFill>
                  <a:srgbClr val="000000"/>
                </a:solidFill>
              </a:rPr>
              <a:t>l’avez-vous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appris</a:t>
            </a:r>
            <a:r>
              <a:rPr lang="en-US" altLang="en-US" sz="3600" dirty="0">
                <a:solidFill>
                  <a:srgbClr val="000000"/>
                </a:solidFill>
              </a:rPr>
              <a:t>?</a:t>
            </a:r>
          </a:p>
          <a:p>
            <a:r>
              <a:rPr lang="en-US" altLang="en-US" sz="3600" dirty="0">
                <a:solidFill>
                  <a:srgbClr val="000000"/>
                </a:solidFill>
              </a:rPr>
              <a:t> Que </a:t>
            </a:r>
            <a:r>
              <a:rPr lang="en-US" altLang="en-US" sz="3600" dirty="0" err="1">
                <a:solidFill>
                  <a:srgbClr val="000000"/>
                </a:solidFill>
              </a:rPr>
              <a:t>comprenez-vous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différemment</a:t>
            </a:r>
            <a:r>
              <a:rPr lang="en-US" altLang="en-US" sz="3600" dirty="0">
                <a:solidFill>
                  <a:srgbClr val="000000"/>
                </a:solidFill>
              </a:rPr>
              <a:t> au </a:t>
            </a:r>
            <a:r>
              <a:rPr lang="en-US" altLang="en-US" sz="3600" dirty="0" err="1">
                <a:solidFill>
                  <a:srgbClr val="000000"/>
                </a:solidFill>
              </a:rPr>
              <a:t>sujet</a:t>
            </a:r>
            <a:r>
              <a:rPr lang="en-US" altLang="en-US" sz="3600" dirty="0">
                <a:solidFill>
                  <a:srgbClr val="000000"/>
                </a:solidFill>
              </a:rPr>
              <a:t> de:</a:t>
            </a:r>
          </a:p>
          <a:p>
            <a:pPr marL="0" indent="0">
              <a:buNone/>
            </a:pPr>
            <a:r>
              <a:rPr lang="fr-FR" altLang="en-US" sz="3600" i="1" dirty="0">
                <a:solidFill>
                  <a:srgbClr val="000000"/>
                </a:solidFill>
              </a:rPr>
              <a:t>Certains élèves ne posent pas de questions</a:t>
            </a:r>
            <a:r>
              <a:rPr lang="en-US" altLang="en-US" sz="3600" dirty="0">
                <a:solidFill>
                  <a:srgbClr val="00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389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719036" y="378097"/>
            <a:ext cx="10515600" cy="73734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Un Regard sur le </a:t>
            </a:r>
            <a:r>
              <a:rPr lang="en-US" altLang="en-US" dirty="0" err="1"/>
              <a:t>Processus</a:t>
            </a:r>
            <a:endParaRPr lang="en-US" altLang="en-US" dirty="0"/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47" y="1741023"/>
            <a:ext cx="4361678" cy="3990471"/>
          </a:xfrm>
        </p:spPr>
      </p:pic>
    </p:spTree>
    <p:extLst>
      <p:ext uri="{BB962C8B-B14F-4D97-AF65-F5344CB8AC3E}">
        <p14:creationId xmlns:p14="http://schemas.microsoft.com/office/powerpoint/2010/main" val="23259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 TFQ,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diapo</a:t>
            </a:r>
            <a:r>
              <a:rPr lang="en-US" dirty="0">
                <a:solidFill>
                  <a:schemeClr val="tx1"/>
                </a:solidFill>
              </a:rPr>
              <a:t>(diapositive)…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1606981"/>
            <a:ext cx="11003186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Le Centre </a:t>
            </a:r>
            <a:r>
              <a:rPr lang="en-US" dirty="0" err="1"/>
              <a:t>d’Interêt</a:t>
            </a:r>
            <a:r>
              <a:rPr lang="en-US" dirty="0"/>
              <a:t> des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 err="1"/>
              <a:t>Produisez</a:t>
            </a:r>
            <a:r>
              <a:rPr lang="en-US" dirty="0"/>
              <a:t> des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Respectez</a:t>
            </a:r>
            <a:r>
              <a:rPr lang="en-US" dirty="0"/>
              <a:t> les </a:t>
            </a:r>
            <a:r>
              <a:rPr lang="en-US" dirty="0" err="1"/>
              <a:t>règles</a:t>
            </a:r>
            <a:endParaRPr lang="en-US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Numérotez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dirty="0" err="1"/>
              <a:t>Améliorez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Classez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questions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fermées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ouvertes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Transformez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questions d’un type à </a:t>
            </a:r>
            <a:r>
              <a:rPr lang="en-US" dirty="0" err="1"/>
              <a:t>l’autre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dirty="0" err="1"/>
              <a:t>Priorisez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dirty="0" err="1"/>
              <a:t>Partagez</a:t>
            </a:r>
            <a:r>
              <a:rPr lang="en-US" dirty="0"/>
              <a:t> &amp; </a:t>
            </a:r>
            <a:r>
              <a:rPr lang="en-US" dirty="0" err="1"/>
              <a:t>Discuster</a:t>
            </a:r>
            <a:r>
              <a:rPr lang="en-US" dirty="0"/>
              <a:t> de la </a:t>
            </a:r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altLang="en-US" dirty="0" err="1"/>
              <a:t>É</a:t>
            </a:r>
            <a:r>
              <a:rPr lang="en-US" dirty="0" err="1"/>
              <a:t>tape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dirty="0" err="1"/>
              <a:t>Réfléchissez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1195" y="1291664"/>
            <a:ext cx="4150211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Rockwell"/>
              </a:rPr>
              <a:t>Posez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autant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de questions que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vous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pouvez</a:t>
            </a:r>
            <a:endParaRPr lang="en-US" dirty="0">
              <a:solidFill>
                <a:prstClr val="black"/>
              </a:solidFill>
              <a:latin typeface="Rockwell"/>
            </a:endParaRP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Rockwell"/>
              </a:rPr>
              <a:t>N’arrêtez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pas pour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discuter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, juger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ou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répondre</a:t>
            </a:r>
            <a:endParaRPr lang="en-US" dirty="0">
              <a:solidFill>
                <a:prstClr val="black"/>
              </a:solidFill>
              <a:latin typeface="Rockwell"/>
            </a:endParaRP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Rockwell"/>
              </a:rPr>
              <a:t>Notez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-les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exactement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comme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formulées</a:t>
            </a:r>
            <a:endParaRPr lang="en-US" dirty="0">
              <a:solidFill>
                <a:prstClr val="black"/>
              </a:solidFill>
              <a:latin typeface="Rockwell"/>
            </a:endParaRPr>
          </a:p>
          <a:p>
            <a:pPr marL="342900" indent="-342900" defTabSz="457200">
              <a:buFont typeface="+mj-lt"/>
              <a:buAutoNum type="arabicPeriod"/>
              <a:defRPr/>
            </a:pPr>
            <a:r>
              <a:rPr lang="en-US" dirty="0" err="1">
                <a:solidFill>
                  <a:prstClr val="black"/>
                </a:solidFill>
                <a:latin typeface="Rockwell"/>
              </a:rPr>
              <a:t>Transformez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les phrases affirmatives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en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questions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763729" y="2723502"/>
            <a:ext cx="23674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50825" y="4512722"/>
            <a:ext cx="3201289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b="1" dirty="0" err="1">
                <a:solidFill>
                  <a:prstClr val="black"/>
                </a:solidFill>
                <a:latin typeface="Rockwell"/>
              </a:rPr>
              <a:t>Fermées</a:t>
            </a:r>
            <a:r>
              <a:rPr lang="en-US" b="1" dirty="0">
                <a:solidFill>
                  <a:prstClr val="black"/>
                </a:solidFill>
                <a:latin typeface="Rockwell"/>
              </a:rPr>
              <a:t>:</a:t>
            </a:r>
          </a:p>
          <a:p>
            <a:pPr defTabSz="457200">
              <a:defRPr/>
            </a:pPr>
            <a:r>
              <a:rPr lang="en-US" dirty="0" err="1">
                <a:solidFill>
                  <a:prstClr val="black"/>
                </a:solidFill>
                <a:latin typeface="Rockwell"/>
              </a:rPr>
              <a:t>Répondues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avec “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oui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”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ou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“non”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ou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un mot</a:t>
            </a:r>
          </a:p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Rockwell"/>
            </a:endParaRPr>
          </a:p>
          <a:p>
            <a:pPr defTabSz="457200">
              <a:defRPr/>
            </a:pPr>
            <a:r>
              <a:rPr lang="en-US" b="1" dirty="0">
                <a:solidFill>
                  <a:prstClr val="black"/>
                </a:solidFill>
                <a:latin typeface="Rockwell"/>
              </a:rPr>
              <a:t>Ouvertes:</a:t>
            </a:r>
          </a:p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Rockwell"/>
              </a:rPr>
              <a:t>Exigent un explication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661548" y="4000503"/>
            <a:ext cx="1789277" cy="467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9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Curiosité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 et Rigueur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838200" y="2178998"/>
            <a:ext cx="10515600" cy="1692613"/>
          </a:xfrm>
        </p:spPr>
        <p:txBody>
          <a:bodyPr anchor="ctr">
            <a:normAutofit/>
          </a:bodyPr>
          <a:lstStyle/>
          <a:p>
            <a:pPr marL="228600" lvl="1" indent="0" algn="ctr">
              <a:buNone/>
            </a:pPr>
            <a:r>
              <a:rPr lang="en-US" sz="4000" b="1" u="sng" dirty="0"/>
              <a:t>Trois</a:t>
            </a:r>
            <a:r>
              <a:rPr lang="en-US" sz="4000" b="1" dirty="0"/>
              <a:t> </a:t>
            </a:r>
            <a:r>
              <a:rPr lang="en-US" sz="4000" b="1" dirty="0" err="1"/>
              <a:t>Capacités</a:t>
            </a:r>
            <a:r>
              <a:rPr lang="en-US" sz="4000" b="1" dirty="0"/>
              <a:t> de Pensée </a:t>
            </a:r>
            <a:r>
              <a:rPr lang="en-US" sz="4000" b="1" dirty="0" err="1"/>
              <a:t>en</a:t>
            </a:r>
            <a:r>
              <a:rPr lang="en-US" sz="4000" b="1" dirty="0"/>
              <a:t> </a:t>
            </a:r>
          </a:p>
          <a:p>
            <a:pPr marL="228600" lvl="1" indent="0" algn="ctr">
              <a:buNone/>
            </a:pPr>
            <a:r>
              <a:rPr lang="en-US" sz="4000" b="1" u="sng" dirty="0"/>
              <a:t>un</a:t>
            </a:r>
            <a:r>
              <a:rPr lang="en-US" sz="4000" b="1" dirty="0"/>
              <a:t> </a:t>
            </a:r>
            <a:r>
              <a:rPr lang="en-US" sz="4000" b="1" dirty="0" err="1"/>
              <a:t>Processus</a:t>
            </a:r>
            <a:endParaRPr lang="en-US" sz="4000" b="1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19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2368231" y="1661161"/>
            <a:ext cx="6669453" cy="4667010"/>
            <a:chOff x="2008258" y="1376010"/>
            <a:chExt cx="5039995" cy="4112260"/>
          </a:xfrm>
        </p:grpSpPr>
        <p:grpSp>
          <p:nvGrpSpPr>
            <p:cNvPr id="75779" name="Group 1"/>
            <p:cNvGrpSpPr>
              <a:grpSpLocks/>
            </p:cNvGrpSpPr>
            <p:nvPr/>
          </p:nvGrpSpPr>
          <p:grpSpPr bwMode="auto">
            <a:xfrm>
              <a:off x="2008258" y="1376010"/>
              <a:ext cx="5039995" cy="4112260"/>
              <a:chOff x="2008258" y="1376010"/>
              <a:chExt cx="5039995" cy="4112260"/>
            </a:xfrm>
          </p:grpSpPr>
          <p:sp>
            <p:nvSpPr>
              <p:cNvPr id="75781" name="AutoShape 4"/>
              <p:cNvSpPr>
                <a:spLocks/>
              </p:cNvSpPr>
              <p:nvPr/>
            </p:nvSpPr>
            <p:spPr bwMode="auto">
              <a:xfrm rot="12900000">
                <a:off x="2008258" y="3226102"/>
                <a:ext cx="5039995" cy="469900"/>
              </a:xfrm>
              <a:prstGeom prst="leftRightArrow">
                <a:avLst>
                  <a:gd name="adj1" fmla="val 50000"/>
                  <a:gd name="adj2" fmla="val 101790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457200">
                  <a:defRPr/>
                </a:pPr>
                <a:endParaRPr lang="es-ES_tradnl">
                  <a:solidFill>
                    <a:prstClr val="black"/>
                  </a:solidFill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2" name="AutoShape 4"/>
              <p:cNvSpPr>
                <a:spLocks/>
              </p:cNvSpPr>
              <p:nvPr/>
            </p:nvSpPr>
            <p:spPr bwMode="auto">
              <a:xfrm rot="-5400000">
                <a:off x="2535407" y="3197190"/>
                <a:ext cx="4112260" cy="469900"/>
              </a:xfrm>
              <a:prstGeom prst="leftRightArrow">
                <a:avLst>
                  <a:gd name="adj1" fmla="val 50000"/>
                  <a:gd name="adj2" fmla="val 101775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457200">
                  <a:defRPr/>
                </a:pPr>
                <a:endParaRPr lang="es-ES_tradnl">
                  <a:solidFill>
                    <a:prstClr val="black"/>
                  </a:solidFill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3" name="AutoShape 4"/>
              <p:cNvSpPr>
                <a:spLocks/>
              </p:cNvSpPr>
              <p:nvPr/>
            </p:nvSpPr>
            <p:spPr bwMode="auto">
              <a:xfrm rot="8486795">
                <a:off x="2199666" y="3180110"/>
                <a:ext cx="4788388" cy="469900"/>
              </a:xfrm>
              <a:prstGeom prst="leftRightArrow">
                <a:avLst>
                  <a:gd name="adj1" fmla="val 50000"/>
                  <a:gd name="adj2" fmla="val 101759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457200">
                  <a:defRPr/>
                </a:pPr>
                <a:endParaRPr lang="es-ES_tradnl">
                  <a:solidFill>
                    <a:prstClr val="black"/>
                  </a:solidFill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4" name="AutoShape 4"/>
              <p:cNvSpPr>
                <a:spLocks/>
              </p:cNvSpPr>
              <p:nvPr/>
            </p:nvSpPr>
            <p:spPr bwMode="auto">
              <a:xfrm>
                <a:off x="2400636" y="3226103"/>
                <a:ext cx="4342041" cy="469900"/>
              </a:xfrm>
              <a:prstGeom prst="leftRightArrow">
                <a:avLst>
                  <a:gd name="adj1" fmla="val 50000"/>
                  <a:gd name="adj2" fmla="val 101777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457200">
                  <a:defRPr/>
                </a:pPr>
                <a:endParaRPr lang="es-ES_tradnl">
                  <a:solidFill>
                    <a:prstClr val="black"/>
                  </a:solidFill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sp>
          <p:nvSpPr>
            <p:cNvPr id="8" name="Rectangle 1"/>
            <p:cNvSpPr txBox="1">
              <a:spLocks noChangeArrowheads="1"/>
            </p:cNvSpPr>
            <p:nvPr/>
          </p:nvSpPr>
          <p:spPr>
            <a:xfrm>
              <a:off x="2414504" y="2821332"/>
              <a:ext cx="4381704" cy="1160167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 defTabSz="457200">
                <a:defRPr/>
              </a:pPr>
              <a:r>
                <a:rPr lang="en-US" sz="4000" b="1" dirty="0" err="1">
                  <a:solidFill>
                    <a:srgbClr val="000000"/>
                  </a:solidFill>
                  <a:latin typeface="Rockwell" panose="02060603020205020403" pitchFamily="18" charset="0"/>
                  <a:sym typeface="Gill Sans" charset="0"/>
                </a:rPr>
                <a:t>Pensée</a:t>
              </a:r>
              <a:r>
                <a:rPr lang="en-US" sz="4000" b="1" dirty="0">
                  <a:solidFill>
                    <a:srgbClr val="000000"/>
                  </a:solidFill>
                  <a:latin typeface="Rockwell" panose="02060603020205020403" pitchFamily="18" charset="0"/>
                  <a:sym typeface="Gill Sans" charset="0"/>
                </a:rPr>
                <a:t> </a:t>
              </a:r>
            </a:p>
            <a:p>
              <a:pPr algn="ctr" defTabSz="457200">
                <a:defRPr/>
              </a:pPr>
              <a:r>
                <a:rPr lang="en-US" sz="4000" b="1" dirty="0" err="1">
                  <a:solidFill>
                    <a:srgbClr val="000000"/>
                  </a:solidFill>
                  <a:latin typeface="Rockwell" panose="02060603020205020403" pitchFamily="18" charset="0"/>
                  <a:sym typeface="Gill Sans" charset="0"/>
                </a:rPr>
                <a:t>Divergente</a:t>
              </a:r>
              <a:endParaRPr lang="en-US" sz="4000" b="1" dirty="0">
                <a:solidFill>
                  <a:srgbClr val="000000"/>
                </a:solidFill>
                <a:latin typeface="Rockwell" panose="02060603020205020403" pitchFamily="18" charset="0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723900" y="251677"/>
            <a:ext cx="10515600" cy="101976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Penser</a:t>
            </a:r>
            <a:r>
              <a:rPr lang="en-US" dirty="0">
                <a:solidFill>
                  <a:schemeClr val="tx1"/>
                </a:solidFill>
              </a:rPr>
              <a:t> dans </a:t>
            </a:r>
            <a:r>
              <a:rPr lang="en-US" dirty="0" err="1">
                <a:solidFill>
                  <a:schemeClr val="tx1"/>
                </a:solidFill>
              </a:rPr>
              <a:t>plusieurs</a:t>
            </a:r>
            <a:r>
              <a:rPr lang="en-US" dirty="0">
                <a:solidFill>
                  <a:schemeClr val="tx1"/>
                </a:solidFill>
              </a:rPr>
              <a:t> directions </a:t>
            </a:r>
            <a:r>
              <a:rPr lang="en-US" dirty="0" err="1">
                <a:solidFill>
                  <a:schemeClr val="tx1"/>
                </a:solidFill>
              </a:rPr>
              <a:t>différentes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2814"/>
      </p:ext>
    </p:extLst>
  </p:cSld>
  <p:clrMapOvr>
    <a:masterClrMapping/>
  </p:clrMapOvr>
  <p:transition advClick="0"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717909" y="373367"/>
            <a:ext cx="10515600" cy="82084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Diminuer</a:t>
            </a:r>
            <a:r>
              <a:rPr lang="en-US" dirty="0">
                <a:solidFill>
                  <a:schemeClr val="tx1"/>
                </a:solidFill>
              </a:rPr>
              <a:t>/Limiter, </a:t>
            </a:r>
            <a:r>
              <a:rPr lang="en-US" dirty="0" err="1">
                <a:solidFill>
                  <a:schemeClr val="tx1"/>
                </a:solidFill>
              </a:rPr>
              <a:t>Focaliser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080016" y="1441389"/>
            <a:ext cx="7315890" cy="5175913"/>
            <a:chOff x="2201937" y="1197765"/>
            <a:chExt cx="7315890" cy="5175913"/>
          </a:xfrm>
        </p:grpSpPr>
        <p:sp>
          <p:nvSpPr>
            <p:cNvPr id="18" name="AutoShape 7"/>
            <p:cNvSpPr>
              <a:spLocks/>
            </p:cNvSpPr>
            <p:nvPr/>
          </p:nvSpPr>
          <p:spPr bwMode="auto">
            <a:xfrm rot="2678492">
              <a:off x="6921017" y="4853370"/>
              <a:ext cx="1979008" cy="60440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0" name="Rectangle 1"/>
            <p:cNvSpPr txBox="1">
              <a:spLocks noChangeArrowheads="1"/>
            </p:cNvSpPr>
            <p:nvPr/>
          </p:nvSpPr>
          <p:spPr bwMode="auto">
            <a:xfrm>
              <a:off x="3963977" y="3259885"/>
              <a:ext cx="3812534" cy="1134784"/>
            </a:xfrm>
            <a:prstGeom prst="rect">
              <a:avLst/>
            </a:prstGeom>
          </p:spPr>
          <p:txBody>
            <a:bodyPr anchor="b">
              <a:noAutofit/>
            </a:bodyPr>
            <a:lstStyle/>
            <a:p>
              <a:pPr algn="ctr" defTabSz="457200"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Rockwell" panose="02060603020205020403" pitchFamily="18" charset="0"/>
                  <a:sym typeface="Gill Sans" charset="0"/>
                </a:rPr>
                <a:t>Pensée </a:t>
              </a:r>
              <a:r>
                <a:rPr lang="en-US" sz="4000" b="1" dirty="0" err="1">
                  <a:solidFill>
                    <a:srgbClr val="000000"/>
                  </a:solidFill>
                  <a:latin typeface="Rockwell" panose="02060603020205020403" pitchFamily="18" charset="0"/>
                  <a:sym typeface="Gill Sans" charset="0"/>
                </a:rPr>
                <a:t>Convergente</a:t>
              </a:r>
              <a:endParaRPr lang="en-US" sz="4000" b="1" dirty="0">
                <a:solidFill>
                  <a:srgbClr val="000000"/>
                </a:solidFill>
                <a:latin typeface="Rockwell" panose="02060603020205020403" pitchFamily="18" charset="0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  <p:sp>
          <p:nvSpPr>
            <p:cNvPr id="21" name="AutoShape 7"/>
            <p:cNvSpPr>
              <a:spLocks/>
            </p:cNvSpPr>
            <p:nvPr/>
          </p:nvSpPr>
          <p:spPr bwMode="auto">
            <a:xfrm rot="18598406">
              <a:off x="6967497" y="2061120"/>
              <a:ext cx="1979008" cy="60440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2" name="AutoShape 7"/>
            <p:cNvSpPr>
              <a:spLocks/>
            </p:cNvSpPr>
            <p:nvPr/>
          </p:nvSpPr>
          <p:spPr bwMode="auto">
            <a:xfrm rot="13359560">
              <a:off x="2622122" y="2064915"/>
              <a:ext cx="1979008" cy="60440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3" name="AutoShape 7"/>
            <p:cNvSpPr>
              <a:spLocks/>
            </p:cNvSpPr>
            <p:nvPr/>
          </p:nvSpPr>
          <p:spPr bwMode="auto">
            <a:xfrm rot="16200000">
              <a:off x="4827401" y="1885064"/>
              <a:ext cx="1979008" cy="60440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4" name="AutoShape 7"/>
            <p:cNvSpPr>
              <a:spLocks/>
            </p:cNvSpPr>
            <p:nvPr/>
          </p:nvSpPr>
          <p:spPr bwMode="auto">
            <a:xfrm>
              <a:off x="7538819" y="3493774"/>
              <a:ext cx="1979008" cy="60440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5" name="AutoShape 7"/>
            <p:cNvSpPr>
              <a:spLocks/>
            </p:cNvSpPr>
            <p:nvPr/>
          </p:nvSpPr>
          <p:spPr bwMode="auto">
            <a:xfrm rot="10800000">
              <a:off x="2201937" y="3576160"/>
              <a:ext cx="1979008" cy="60440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6" name="AutoShape 7"/>
            <p:cNvSpPr>
              <a:spLocks/>
            </p:cNvSpPr>
            <p:nvPr/>
          </p:nvSpPr>
          <p:spPr bwMode="auto">
            <a:xfrm rot="8535674">
              <a:off x="2587109" y="4781468"/>
              <a:ext cx="1979008" cy="60440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7" name="AutoShape 7"/>
            <p:cNvSpPr>
              <a:spLocks/>
            </p:cNvSpPr>
            <p:nvPr/>
          </p:nvSpPr>
          <p:spPr bwMode="auto">
            <a:xfrm rot="5400000">
              <a:off x="4805920" y="5081969"/>
              <a:ext cx="1979008" cy="60440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455066"/>
      </p:ext>
    </p:extLst>
  </p:cSld>
  <p:clrMapOvr>
    <a:masterClrMapping/>
  </p:clrMapOvr>
  <p:transition advClick="0"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47" y="1251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tx1"/>
                </a:solidFill>
                <a:ea typeface="Meiryo" panose="020B0604030504040204" pitchFamily="34" charset="-128"/>
              </a:rPr>
              <a:t>Qui </a:t>
            </a:r>
            <a:r>
              <a:rPr lang="en-US" sz="4800" b="0" dirty="0" err="1">
                <a:solidFill>
                  <a:schemeClr val="tx1"/>
                </a:solidFill>
                <a:ea typeface="Meiryo" panose="020B0604030504040204" pitchFamily="34" charset="-128"/>
              </a:rPr>
              <a:t>est</a:t>
            </a:r>
            <a:r>
              <a:rPr lang="en-US" sz="4800" b="0" dirty="0">
                <a:solidFill>
                  <a:schemeClr val="tx1"/>
                </a:solidFill>
                <a:ea typeface="Meiryo" panose="020B0604030504040204" pitchFamily="34" charset="-128"/>
              </a:rPr>
              <a:t> dans la salle?</a:t>
            </a:r>
          </a:p>
        </p:txBody>
      </p:sp>
    </p:spTree>
    <p:extLst>
      <p:ext uri="{BB962C8B-B14F-4D97-AF65-F5344CB8AC3E}">
        <p14:creationId xmlns:p14="http://schemas.microsoft.com/office/powerpoint/2010/main" val="644704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029" y="1656135"/>
            <a:ext cx="3547353" cy="48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5670382" y="2678489"/>
            <a:ext cx="52525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4000" b="1" dirty="0">
                <a:solidFill>
                  <a:srgbClr val="000000"/>
                </a:solidFill>
                <a:latin typeface="Rockwell" panose="02060603020205020403" pitchFamily="18" charset="0"/>
              </a:rPr>
              <a:t>Pensée </a:t>
            </a:r>
            <a:r>
              <a:rPr lang="en-US" sz="4000" b="1" dirty="0" err="1">
                <a:solidFill>
                  <a:srgbClr val="000000"/>
                </a:solidFill>
                <a:latin typeface="Rockwell" panose="02060603020205020403" pitchFamily="18" charset="0"/>
              </a:rPr>
              <a:t>Métacognitive</a:t>
            </a:r>
            <a:endParaRPr lang="en-US" sz="4000" b="1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Penser</a:t>
            </a:r>
            <a:r>
              <a:rPr lang="en-US" dirty="0">
                <a:solidFill>
                  <a:schemeClr val="tx1"/>
                </a:solidFill>
              </a:rPr>
              <a:t> sur la Pensée</a:t>
            </a:r>
            <a:endParaRPr lang="en-US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091495A-5821-4EB7-8F88-73482885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311" y="2120464"/>
            <a:ext cx="1378512" cy="152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13698"/>
      </p:ext>
    </p:extLst>
  </p:cSld>
  <p:clrMapOvr>
    <a:masterClrMapping/>
  </p:clrMapOvr>
  <p:transition advClick="0" advTm="1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574292" y="5079982"/>
            <a:ext cx="11327655" cy="885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</a:rPr>
              <a:t>Explorer des </a:t>
            </a:r>
            <a:r>
              <a:rPr lang="en-US" sz="4400" dirty="0" err="1">
                <a:solidFill>
                  <a:schemeClr val="tx2"/>
                </a:solidFill>
              </a:rPr>
              <a:t>Exemples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en</a:t>
            </a:r>
            <a:r>
              <a:rPr lang="en-US" sz="4400" dirty="0">
                <a:solidFill>
                  <a:schemeClr val="tx2"/>
                </a:solidFill>
              </a:rPr>
              <a:t> Salle de </a:t>
            </a:r>
            <a:r>
              <a:rPr lang="en-US" sz="4400" dirty="0" err="1">
                <a:solidFill>
                  <a:schemeClr val="tx2"/>
                </a:solidFill>
              </a:rPr>
              <a:t>Classe</a:t>
            </a:r>
            <a:endParaRPr lang="en-US" altLang="en-US" sz="4400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Placeholder 3" descr="Screenshot 2015-09-16 15.08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29" y="507019"/>
            <a:ext cx="7175260" cy="403608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28522" y="597798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502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buSzPts val="4400"/>
            </a:pPr>
            <a:r>
              <a:rPr lang="fr-FR" b="0" dirty="0"/>
              <a:t>Exemple en Salle de Classe</a:t>
            </a:r>
            <a:r>
              <a:rPr lang="en-US" sz="4400" b="0" dirty="0"/>
              <a:t>: Kindergarten</a:t>
            </a:r>
            <a:endParaRPr b="0" dirty="0"/>
          </a:p>
        </p:txBody>
      </p:sp>
      <p:sp>
        <p:nvSpPr>
          <p:cNvPr id="1045" name="Google Shape;1045;p116"/>
          <p:cNvSpPr txBox="1">
            <a:spLocks noGrp="1"/>
          </p:cNvSpPr>
          <p:nvPr>
            <p:ph idx="1"/>
          </p:nvPr>
        </p:nvSpPr>
        <p:spPr>
          <a:xfrm>
            <a:off x="1056640" y="1825625"/>
            <a:ext cx="10297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50"/>
              <a:buNone/>
            </a:pPr>
            <a:r>
              <a:rPr lang="en-US" sz="3000" u="sng" dirty="0" err="1">
                <a:solidFill>
                  <a:schemeClr val="dk1"/>
                </a:solidFill>
              </a:rPr>
              <a:t>Enseignant</a:t>
            </a:r>
            <a:r>
              <a:rPr lang="en-US" sz="3000" dirty="0">
                <a:solidFill>
                  <a:schemeClr val="dk1"/>
                </a:solidFill>
              </a:rPr>
              <a:t>: Jennifer Shaffer, Walkersville, MD</a:t>
            </a:r>
            <a:endParaRPr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2250"/>
              <a:buNone/>
            </a:pPr>
            <a:r>
              <a:rPr lang="en-US" sz="3000" u="sng" dirty="0" err="1">
                <a:solidFill>
                  <a:schemeClr val="dk1"/>
                </a:solidFill>
              </a:rPr>
              <a:t>Sujet</a:t>
            </a:r>
            <a:r>
              <a:rPr lang="en-US" sz="3000" dirty="0">
                <a:solidFill>
                  <a:schemeClr val="dk1"/>
                </a:solidFill>
              </a:rPr>
              <a:t>:  </a:t>
            </a:r>
            <a:r>
              <a:rPr lang="en-US" sz="3000" dirty="0" err="1">
                <a:solidFill>
                  <a:schemeClr val="dk1"/>
                </a:solidFill>
              </a:rPr>
              <a:t>Texte</a:t>
            </a:r>
            <a:r>
              <a:rPr lang="en-US" sz="3000" dirty="0">
                <a:solidFill>
                  <a:schemeClr val="dk1"/>
                </a:solidFill>
              </a:rPr>
              <a:t> de non-fiction</a:t>
            </a:r>
            <a:endParaRPr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2250"/>
              <a:buNone/>
            </a:pPr>
            <a:r>
              <a:rPr lang="en-US" sz="3000" u="sng" dirty="0">
                <a:solidFill>
                  <a:schemeClr val="dk1"/>
                </a:solidFill>
              </a:rPr>
              <a:t>But</a:t>
            </a:r>
            <a:r>
              <a:rPr lang="en-US" sz="3000" dirty="0">
                <a:solidFill>
                  <a:schemeClr val="dk1"/>
                </a:solidFill>
              </a:rPr>
              <a:t>: </a:t>
            </a:r>
            <a:r>
              <a:rPr lang="en-US" sz="3000" dirty="0" err="1">
                <a:solidFill>
                  <a:schemeClr val="dk1"/>
                </a:solidFill>
              </a:rPr>
              <a:t>Eveiller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l’intérêt</a:t>
            </a:r>
            <a:r>
              <a:rPr lang="en-US" sz="3000" dirty="0">
                <a:solidFill>
                  <a:schemeClr val="dk1"/>
                </a:solidFill>
              </a:rPr>
              <a:t> des </a:t>
            </a:r>
            <a:r>
              <a:rPr lang="en-US" sz="3000" dirty="0" err="1">
                <a:solidFill>
                  <a:schemeClr val="dk1"/>
                </a:solidFill>
              </a:rPr>
              <a:t>élèves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err="1">
                <a:solidFill>
                  <a:schemeClr val="dk1"/>
                </a:solidFill>
              </a:rPr>
              <a:t>avant</a:t>
            </a:r>
            <a:r>
              <a:rPr lang="en-US" sz="3000" dirty="0">
                <a:solidFill>
                  <a:schemeClr val="dk1"/>
                </a:solidFill>
              </a:rPr>
              <a:t> la lecture d’un </a:t>
            </a:r>
            <a:r>
              <a:rPr lang="en-US" sz="3000" dirty="0" err="1">
                <a:solidFill>
                  <a:schemeClr val="dk1"/>
                </a:solidFill>
              </a:rPr>
              <a:t>texte</a:t>
            </a:r>
            <a:r>
              <a:rPr lang="en-US" sz="3000" dirty="0">
                <a:solidFill>
                  <a:schemeClr val="dk1"/>
                </a:solidFill>
              </a:rPr>
              <a:t> de non-fiction sur les alligators</a:t>
            </a:r>
            <a:endParaRPr dirty="0"/>
          </a:p>
          <a:p>
            <a:pPr marL="228600" indent="-85725">
              <a:lnSpc>
                <a:spcPct val="100000"/>
              </a:lnSpc>
              <a:buSzPts val="2250"/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956178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17"/>
          <p:cNvSpPr txBox="1">
            <a:spLocks noGrp="1"/>
          </p:cNvSpPr>
          <p:nvPr>
            <p:ph type="title"/>
          </p:nvPr>
        </p:nvSpPr>
        <p:spPr>
          <a:xfrm>
            <a:off x="904613" y="3302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629DD1"/>
              </a:buClr>
              <a:buSzPts val="4000"/>
            </a:pPr>
            <a:r>
              <a:rPr lang="en-US" b="0" dirty="0"/>
              <a:t>Centre </a:t>
            </a:r>
            <a:r>
              <a:rPr lang="en-US" b="0" dirty="0" err="1"/>
              <a:t>d’intérêt</a:t>
            </a:r>
            <a:r>
              <a:rPr lang="en-US" b="0" dirty="0"/>
              <a:t> des Questions</a:t>
            </a:r>
            <a:endParaRPr b="0" dirty="0"/>
          </a:p>
        </p:txBody>
      </p:sp>
      <p:pic>
        <p:nvPicPr>
          <p:cNvPr id="1051" name="Google Shape;1051;p117" descr="\\fcps.org\fcps\Redirection\Central Offices\Professional Dev\jay.corrigan\My Documents\My Pictures\alligator-babies-texas_62971_990x742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01478" y="1401099"/>
            <a:ext cx="7847636" cy="471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117"/>
          <p:cNvSpPr txBox="1"/>
          <p:nvPr/>
        </p:nvSpPr>
        <p:spPr>
          <a:xfrm>
            <a:off x="1873046" y="6391948"/>
            <a:ext cx="484071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u="sng" dirty="0" err="1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4"/>
              </a:rPr>
              <a:t>Filmé</a:t>
            </a:r>
            <a:r>
              <a:rPr lang="en-US" u="sng" dirty="0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4"/>
              </a:rPr>
              <a:t> par Nuwan Samaranayake, 2013</a:t>
            </a:r>
            <a:endParaRPr dirty="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603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Rockwell" charset="0"/>
              </a:rPr>
              <a:t>Questions des </a:t>
            </a:r>
            <a:r>
              <a:rPr lang="en-US" b="0" dirty="0" err="1">
                <a:latin typeface="Rockwell" charset="0"/>
              </a:rPr>
              <a:t>Elèves</a:t>
            </a:r>
            <a:endParaRPr lang="en-US" b="0" dirty="0">
              <a:latin typeface="Rockwell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sz="half" idx="4294967295"/>
          </p:nvPr>
        </p:nvSpPr>
        <p:spPr>
          <a:xfrm>
            <a:off x="893039" y="1685020"/>
            <a:ext cx="4324210" cy="4553733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buSzPct val="100000"/>
              <a:buFont typeface="Arial" charset="0"/>
              <a:buAutoNum type="arabicPeriod"/>
              <a:defRPr/>
            </a:pPr>
            <a:r>
              <a:rPr lang="en-US" sz="2400" dirty="0" err="1">
                <a:cs typeface="Gill Sans"/>
              </a:rPr>
              <a:t>L’alligator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est-il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camouflé</a:t>
            </a:r>
            <a:r>
              <a:rPr lang="en-US" sz="2400" dirty="0"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SzPct val="100000"/>
              <a:buFont typeface="Arial" charset="0"/>
              <a:buAutoNum type="arabicPeriod"/>
              <a:defRPr/>
            </a:pPr>
            <a:r>
              <a:rPr lang="en-US" sz="2400" dirty="0" err="1">
                <a:cs typeface="Gill Sans"/>
              </a:rPr>
              <a:t>Pourquoi</a:t>
            </a:r>
            <a:r>
              <a:rPr lang="en-US" sz="2400" dirty="0">
                <a:cs typeface="Gill Sans"/>
              </a:rPr>
              <a:t> les </a:t>
            </a:r>
            <a:r>
              <a:rPr lang="en-US" sz="2400" dirty="0" err="1">
                <a:cs typeface="Gill Sans"/>
              </a:rPr>
              <a:t>bébés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ont</a:t>
            </a:r>
            <a:r>
              <a:rPr lang="en-US" sz="2400" dirty="0">
                <a:cs typeface="Gill Sans"/>
              </a:rPr>
              <a:t> des </a:t>
            </a:r>
            <a:r>
              <a:rPr lang="en-US" sz="2400" dirty="0" err="1">
                <a:cs typeface="Gill Sans"/>
              </a:rPr>
              <a:t>rayures</a:t>
            </a:r>
            <a:r>
              <a:rPr lang="en-US" sz="2400" dirty="0"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SzPct val="100000"/>
              <a:buFont typeface="Arial" charset="0"/>
              <a:buAutoNum type="arabicPeriod"/>
              <a:defRPr/>
            </a:pPr>
            <a:r>
              <a:rPr lang="en-US" sz="2400" dirty="0" err="1">
                <a:cs typeface="Gill Sans"/>
              </a:rPr>
              <a:t>Sont-ils</a:t>
            </a:r>
            <a:r>
              <a:rPr lang="en-US" sz="2400" dirty="0">
                <a:cs typeface="Gill Sans"/>
              </a:rPr>
              <a:t> des </a:t>
            </a:r>
            <a:r>
              <a:rPr lang="en-US" sz="2400" dirty="0" err="1">
                <a:cs typeface="Gill Sans"/>
              </a:rPr>
              <a:t>bébés</a:t>
            </a:r>
            <a:r>
              <a:rPr lang="en-US" sz="2400" dirty="0">
                <a:cs typeface="Gill Sans"/>
              </a:rPr>
              <a:t> crocodiles?</a:t>
            </a:r>
          </a:p>
          <a:p>
            <a:pPr marL="514350" indent="-514350">
              <a:spcBef>
                <a:spcPts val="800"/>
              </a:spcBef>
              <a:buSzPct val="100000"/>
              <a:buFont typeface="Arial" charset="0"/>
              <a:buAutoNum type="arabicPeriod"/>
              <a:defRPr/>
            </a:pPr>
            <a:r>
              <a:rPr lang="en-US" sz="2400" dirty="0" err="1">
                <a:cs typeface="Gill Sans"/>
              </a:rPr>
              <a:t>C’est</a:t>
            </a:r>
            <a:r>
              <a:rPr lang="en-US" sz="2400" dirty="0">
                <a:cs typeface="Gill Sans"/>
              </a:rPr>
              <a:t> un crocodile </a:t>
            </a:r>
            <a:r>
              <a:rPr lang="en-US" sz="2400" dirty="0" err="1">
                <a:cs typeface="Gill Sans"/>
              </a:rPr>
              <a:t>père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ou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mère</a:t>
            </a:r>
            <a:r>
              <a:rPr lang="en-US" sz="2400" dirty="0"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SzPct val="100000"/>
              <a:buFont typeface="Arial" charset="0"/>
              <a:buAutoNum type="arabicPeriod"/>
              <a:defRPr/>
            </a:pPr>
            <a:r>
              <a:rPr lang="en-US" sz="2400" dirty="0" err="1">
                <a:cs typeface="Gill Sans"/>
              </a:rPr>
              <a:t>C’est</a:t>
            </a:r>
            <a:r>
              <a:rPr lang="en-US" sz="2400" dirty="0">
                <a:cs typeface="Gill Sans"/>
              </a:rPr>
              <a:t> quoi, </a:t>
            </a:r>
            <a:r>
              <a:rPr lang="en-US" sz="2400" dirty="0" err="1">
                <a:cs typeface="Gill Sans"/>
              </a:rPr>
              <a:t>ces</a:t>
            </a:r>
            <a:r>
              <a:rPr lang="en-US" sz="2400" dirty="0">
                <a:cs typeface="Gill Sans"/>
              </a:rPr>
              <a:t> choses </a:t>
            </a:r>
            <a:r>
              <a:rPr lang="en-US" sz="2400" dirty="0" err="1">
                <a:cs typeface="Gill Sans"/>
              </a:rPr>
              <a:t>vertes</a:t>
            </a:r>
            <a:r>
              <a:rPr lang="en-US" sz="2400" dirty="0"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SzPct val="100000"/>
              <a:buFont typeface="Arial" charset="0"/>
              <a:buAutoNum type="arabicPeriod"/>
              <a:defRPr/>
            </a:pPr>
            <a:r>
              <a:rPr lang="en-US" sz="2400" dirty="0" err="1">
                <a:cs typeface="Gill Sans"/>
              </a:rPr>
              <a:t>Pourquoi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sont-ils</a:t>
            </a:r>
            <a:r>
              <a:rPr lang="en-US" sz="2400" dirty="0">
                <a:cs typeface="Gill Sans"/>
              </a:rPr>
              <a:t> dans </a:t>
            </a:r>
            <a:r>
              <a:rPr lang="en-US" sz="2400" dirty="0" err="1">
                <a:cs typeface="Gill Sans"/>
              </a:rPr>
              <a:t>une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eau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si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basse</a:t>
            </a:r>
            <a:r>
              <a:rPr lang="en-US" sz="2400" dirty="0"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endParaRPr lang="en-US" sz="2400" dirty="0">
              <a:solidFill>
                <a:srgbClr val="595959"/>
              </a:solidFill>
              <a:latin typeface="Gill Sans"/>
              <a:cs typeface="Gill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065134" y="2686375"/>
            <a:ext cx="4575858" cy="4140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800"/>
              </a:spcBef>
              <a:buSzPct val="100000"/>
              <a:buFont typeface="+mj-lt"/>
              <a:buAutoNum type="arabicPeriod" startAt="7"/>
              <a:defRPr/>
            </a:pPr>
            <a:r>
              <a:rPr lang="en-US" sz="2400" dirty="0" err="1">
                <a:cs typeface="Gill Sans"/>
              </a:rPr>
              <a:t>Où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vont-il</a:t>
            </a:r>
            <a:r>
              <a:rPr lang="en-US" sz="2400" dirty="0"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SzPct val="100000"/>
              <a:buFont typeface="+mj-lt"/>
              <a:buAutoNum type="arabicPeriod" startAt="7"/>
              <a:defRPr/>
            </a:pPr>
            <a:r>
              <a:rPr lang="en-US" sz="2400" dirty="0" err="1">
                <a:cs typeface="Gill Sans"/>
              </a:rPr>
              <a:t>Pourquoi</a:t>
            </a:r>
            <a:r>
              <a:rPr lang="en-US" sz="2400" dirty="0">
                <a:cs typeface="Gill Sans"/>
              </a:rPr>
              <a:t> les </a:t>
            </a:r>
            <a:r>
              <a:rPr lang="en-US" sz="2400" dirty="0" err="1">
                <a:cs typeface="Gill Sans"/>
              </a:rPr>
              <a:t>yeux</a:t>
            </a:r>
            <a:r>
              <a:rPr lang="en-US" sz="2400" dirty="0">
                <a:cs typeface="Gill Sans"/>
              </a:rPr>
              <a:t> du </a:t>
            </a:r>
            <a:r>
              <a:rPr lang="en-US" sz="2400" dirty="0" err="1">
                <a:cs typeface="Gill Sans"/>
              </a:rPr>
              <a:t>bébé</a:t>
            </a:r>
            <a:r>
              <a:rPr lang="en-US" sz="2400" dirty="0">
                <a:cs typeface="Gill Sans"/>
              </a:rPr>
              <a:t> alligator </a:t>
            </a:r>
            <a:r>
              <a:rPr lang="en-US" sz="2400" dirty="0" err="1">
                <a:cs typeface="Gill Sans"/>
              </a:rPr>
              <a:t>sont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blancs</a:t>
            </a:r>
            <a:r>
              <a:rPr lang="en-US" sz="2400" dirty="0">
                <a:cs typeface="Gill Sans"/>
              </a:rPr>
              <a:t> et </a:t>
            </a:r>
            <a:r>
              <a:rPr lang="en-US" sz="2400" dirty="0" err="1">
                <a:cs typeface="Gill Sans"/>
              </a:rPr>
              <a:t>ceux</a:t>
            </a:r>
            <a:r>
              <a:rPr lang="en-US" sz="2400" dirty="0">
                <a:cs typeface="Gill Sans"/>
              </a:rPr>
              <a:t> de la </a:t>
            </a:r>
            <a:r>
              <a:rPr lang="en-US" sz="2400" dirty="0" err="1">
                <a:cs typeface="Gill Sans"/>
              </a:rPr>
              <a:t>mère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sont</a:t>
            </a:r>
            <a:r>
              <a:rPr lang="en-US" sz="2400" dirty="0">
                <a:cs typeface="Gill Sans"/>
              </a:rPr>
              <a:t> noirs?</a:t>
            </a:r>
          </a:p>
          <a:p>
            <a:pPr marL="457200" indent="-457200">
              <a:spcBef>
                <a:spcPts val="800"/>
              </a:spcBef>
              <a:buSzPct val="100000"/>
              <a:buFont typeface="+mj-lt"/>
              <a:buAutoNum type="arabicPeriod" startAt="7"/>
              <a:defRPr/>
            </a:pPr>
            <a:r>
              <a:rPr lang="en-US" sz="2400" dirty="0" err="1">
                <a:cs typeface="Gill Sans"/>
              </a:rPr>
              <a:t>Pourquoi</a:t>
            </a:r>
            <a:r>
              <a:rPr lang="en-US" sz="2400" dirty="0">
                <a:cs typeface="Gill Sans"/>
              </a:rPr>
              <a:t> les </a:t>
            </a:r>
            <a:r>
              <a:rPr lang="en-US" sz="2400" dirty="0" err="1">
                <a:cs typeface="Gill Sans"/>
              </a:rPr>
              <a:t>bébés</a:t>
            </a:r>
            <a:r>
              <a:rPr lang="en-US" sz="2400" dirty="0">
                <a:cs typeface="Gill Sans"/>
              </a:rPr>
              <a:t> alligators </a:t>
            </a:r>
            <a:r>
              <a:rPr lang="en-US" sz="2400" dirty="0" err="1">
                <a:cs typeface="Gill Sans"/>
              </a:rPr>
              <a:t>sont</a:t>
            </a:r>
            <a:r>
              <a:rPr lang="en-US" sz="2400" dirty="0">
                <a:cs typeface="Gill Sans"/>
              </a:rPr>
              <a:t> sur la </a:t>
            </a:r>
            <a:r>
              <a:rPr lang="en-US" sz="2400" dirty="0" err="1">
                <a:cs typeface="Gill Sans"/>
              </a:rPr>
              <a:t>mère</a:t>
            </a:r>
            <a:r>
              <a:rPr lang="en-US" sz="2400" dirty="0"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SzPct val="100000"/>
              <a:buFont typeface="+mj-lt"/>
              <a:buAutoNum type="arabicPeriod" startAt="7"/>
              <a:defRPr/>
            </a:pPr>
            <a:r>
              <a:rPr lang="en-US" sz="2400" dirty="0" err="1">
                <a:cs typeface="Gill Sans"/>
              </a:rPr>
              <a:t>Pourquoi</a:t>
            </a:r>
            <a:r>
              <a:rPr lang="en-US" sz="2400" dirty="0">
                <a:cs typeface="Gill Sans"/>
              </a:rPr>
              <a:t> la </a:t>
            </a:r>
            <a:r>
              <a:rPr lang="en-US" sz="2400" dirty="0" err="1">
                <a:cs typeface="Gill Sans"/>
              </a:rPr>
              <a:t>maman</a:t>
            </a:r>
            <a:r>
              <a:rPr lang="en-US" sz="2400" dirty="0">
                <a:cs typeface="Gill Sans"/>
              </a:rPr>
              <a:t> </a:t>
            </a:r>
            <a:r>
              <a:rPr lang="en-US" sz="2400" dirty="0" err="1">
                <a:cs typeface="Gill Sans"/>
              </a:rPr>
              <a:t>ou</a:t>
            </a:r>
            <a:r>
              <a:rPr lang="en-US" sz="2400" dirty="0">
                <a:cs typeface="Gill Sans"/>
              </a:rPr>
              <a:t> le papa a des bosses?</a:t>
            </a:r>
          </a:p>
        </p:txBody>
      </p:sp>
      <p:pic>
        <p:nvPicPr>
          <p:cNvPr id="38916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3406"/>
          <a:stretch>
            <a:fillRect/>
          </a:stretch>
        </p:blipFill>
        <p:spPr bwMode="auto">
          <a:xfrm>
            <a:off x="7297121" y="146051"/>
            <a:ext cx="4118128" cy="2263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38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idx="1"/>
          </p:nvPr>
        </p:nvSpPr>
        <p:spPr>
          <a:xfrm>
            <a:off x="893039" y="1988569"/>
            <a:ext cx="9833328" cy="301924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200" u="sng" dirty="0" err="1">
                <a:latin typeface="Rockwell" panose="02060603020205020403" pitchFamily="18" charset="0"/>
              </a:rPr>
              <a:t>Enseignant</a:t>
            </a:r>
            <a:r>
              <a:rPr lang="en-US" sz="3200" u="sng" dirty="0">
                <a:latin typeface="Rockwell" panose="02060603020205020403" pitchFamily="18" charset="0"/>
              </a:rPr>
              <a:t>:</a:t>
            </a:r>
            <a:r>
              <a:rPr lang="en-US" sz="3200" dirty="0">
                <a:latin typeface="Rockwell" panose="02060603020205020403" pitchFamily="18" charset="0"/>
              </a:rPr>
              <a:t> Deirdre </a:t>
            </a:r>
            <a:r>
              <a:rPr lang="en-US" sz="3200" dirty="0" err="1">
                <a:latin typeface="Rockwell" panose="02060603020205020403" pitchFamily="18" charset="0"/>
              </a:rPr>
              <a:t>Brotherson</a:t>
            </a:r>
            <a:r>
              <a:rPr lang="en-US" sz="3200" dirty="0">
                <a:latin typeface="Rockwell" panose="02060603020205020403" pitchFamily="18" charset="0"/>
              </a:rPr>
              <a:t>, Hooksett, NH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200" u="sng" dirty="0" err="1">
                <a:latin typeface="Rockwell" panose="02060603020205020403" pitchFamily="18" charset="0"/>
              </a:rPr>
              <a:t>Sujet</a:t>
            </a:r>
            <a:r>
              <a:rPr lang="en-US" sz="3200" u="sng" dirty="0">
                <a:latin typeface="Rockwell" panose="02060603020205020403" pitchFamily="18" charset="0"/>
              </a:rPr>
              <a:t>: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Unité</a:t>
            </a:r>
            <a:r>
              <a:rPr lang="en-US" sz="3200" dirty="0">
                <a:latin typeface="Rockwell" panose="02060603020205020403" pitchFamily="18" charset="0"/>
              </a:rPr>
              <a:t> de </a:t>
            </a:r>
            <a:r>
              <a:rPr lang="en-US" sz="3200" dirty="0" err="1">
                <a:latin typeface="Rockwell" panose="02060603020205020403" pitchFamily="18" charset="0"/>
              </a:rPr>
              <a:t>Maths</a:t>
            </a:r>
            <a:r>
              <a:rPr lang="en-US" sz="3200" dirty="0">
                <a:latin typeface="Rockwell" panose="02060603020205020403" pitchFamily="18" charset="0"/>
              </a:rPr>
              <a:t> sur les Variables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200" u="sng" dirty="0">
                <a:latin typeface="Rockwell" panose="02060603020205020403" pitchFamily="18" charset="0"/>
              </a:rPr>
              <a:t>But: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altLang="en-US" sz="3200" dirty="0" err="1"/>
              <a:t>É</a:t>
            </a:r>
            <a:r>
              <a:rPr lang="en-US" sz="3200" dirty="0" err="1">
                <a:solidFill>
                  <a:schemeClr val="dk1"/>
                </a:solidFill>
              </a:rPr>
              <a:t>veiller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l’intérêt</a:t>
            </a:r>
            <a:r>
              <a:rPr lang="en-US" sz="3200" dirty="0">
                <a:solidFill>
                  <a:schemeClr val="dk1"/>
                </a:solidFill>
              </a:rPr>
              <a:t> des </a:t>
            </a:r>
            <a:r>
              <a:rPr lang="en-US" sz="3200" dirty="0" err="1">
                <a:solidFill>
                  <a:schemeClr val="dk1"/>
                </a:solidFill>
              </a:rPr>
              <a:t>élèves</a:t>
            </a:r>
            <a:r>
              <a:rPr lang="en-US" sz="3200" dirty="0">
                <a:solidFill>
                  <a:schemeClr val="dk1"/>
                </a:solidFill>
              </a:rPr>
              <a:t> au début </a:t>
            </a:r>
            <a:r>
              <a:rPr lang="en-US" sz="3200" dirty="0" err="1">
                <a:solidFill>
                  <a:schemeClr val="dk1"/>
                </a:solidFill>
              </a:rPr>
              <a:t>d’une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err="1">
                <a:solidFill>
                  <a:schemeClr val="dk1"/>
                </a:solidFill>
              </a:rPr>
              <a:t>unité</a:t>
            </a:r>
            <a:r>
              <a:rPr lang="en-US" sz="3200" dirty="0">
                <a:solidFill>
                  <a:schemeClr val="dk1"/>
                </a:solidFill>
              </a:rPr>
              <a:t> sur les variables</a:t>
            </a:r>
            <a:r>
              <a:rPr lang="en-US" sz="3200" dirty="0">
                <a:latin typeface="Rockwell" panose="02060603020205020403" pitchFamily="18" charset="0"/>
              </a:rPr>
              <a:t> et </a:t>
            </a:r>
            <a:r>
              <a:rPr lang="en-US" sz="3200" dirty="0" err="1">
                <a:latin typeface="Rockwell" panose="02060603020205020403" pitchFamily="18" charset="0"/>
              </a:rPr>
              <a:t>évaluer</a:t>
            </a:r>
            <a:r>
              <a:rPr lang="en-US" sz="3200" dirty="0">
                <a:latin typeface="Rockwell" panose="02060603020205020403" pitchFamily="18" charset="0"/>
              </a:rPr>
              <a:t> le </a:t>
            </a:r>
            <a:r>
              <a:rPr lang="en-US" sz="3200" dirty="0" err="1">
                <a:latin typeface="Rockwell" panose="02060603020205020403" pitchFamily="18" charset="0"/>
              </a:rPr>
              <a:t>niveau</a:t>
            </a:r>
            <a:r>
              <a:rPr lang="en-US" sz="3200" dirty="0">
                <a:latin typeface="Rockwell" panose="02060603020205020403" pitchFamily="18" charset="0"/>
              </a:rPr>
              <a:t> de </a:t>
            </a:r>
            <a:r>
              <a:rPr lang="en-US" sz="3200" dirty="0" err="1">
                <a:latin typeface="Rockwell" panose="02060603020205020403" pitchFamily="18" charset="0"/>
              </a:rPr>
              <a:t>leurs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connaissances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actuelles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903" y="294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Salle de </a:t>
            </a:r>
            <a:r>
              <a:rPr lang="en-US" dirty="0" err="1"/>
              <a:t>Classe</a:t>
            </a:r>
            <a:r>
              <a:rPr lang="en-US" dirty="0"/>
              <a:t>: </a:t>
            </a:r>
            <a:r>
              <a:rPr lang="en-US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4e </a:t>
            </a:r>
            <a:r>
              <a:rPr lang="en-US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année</a:t>
            </a:r>
            <a:r>
              <a:rPr lang="en-US" dirty="0"/>
              <a:t>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3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786319" y="371166"/>
            <a:ext cx="10515600" cy="75875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dirty="0">
                <a:ea typeface="Rockwell" charset="0"/>
                <a:cs typeface="Rockwell" charset="0"/>
                <a:sym typeface="Rokkitt"/>
              </a:rPr>
              <a:t>Centre </a:t>
            </a:r>
            <a:r>
              <a:rPr lang="en-US" dirty="0" err="1">
                <a:ea typeface="Rockwell" charset="0"/>
                <a:cs typeface="Rockwell" charset="0"/>
                <a:sym typeface="Rokkitt"/>
              </a:rPr>
              <a:t>d’intérêt</a:t>
            </a:r>
            <a:r>
              <a:rPr lang="en-US" dirty="0">
                <a:ea typeface="Rockwell" charset="0"/>
                <a:cs typeface="Rockwell" charset="0"/>
                <a:sym typeface="Rokkitt"/>
              </a:rPr>
              <a:t> des Questions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2314578" y="2698750"/>
            <a:ext cx="72643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457200">
              <a:buClr>
                <a:prstClr val="black"/>
              </a:buClr>
              <a:buSzPct val="25000"/>
              <a:defRPr/>
            </a:pPr>
            <a:r>
              <a:rPr lang="en-US" sz="6000" dirty="0">
                <a:solidFill>
                  <a:prstClr val="black"/>
                </a:solidFill>
                <a:latin typeface="Rockwell" panose="02060603020205020403" pitchFamily="18" charset="0"/>
                <a:ea typeface="Rokkitt"/>
                <a:cs typeface="Rokkitt"/>
                <a:sym typeface="Rokkitt"/>
              </a:rPr>
              <a:t>24 = </a:t>
            </a:r>
            <a:r>
              <a:rPr lang="en-US" sz="6000" dirty="0">
                <a:solidFill>
                  <a:prstClr val="black"/>
                </a:solidFill>
                <a:latin typeface="Rockwell" panose="02060603020205020403" pitchFamily="18" charset="0"/>
                <a:ea typeface="Rokkitt"/>
                <a:cs typeface="Rokkitt"/>
                <a:sym typeface="Wingdings" panose="05000000000000000000" pitchFamily="2" charset="2"/>
              </a:rPr>
              <a:t></a:t>
            </a:r>
            <a:r>
              <a:rPr lang="en-US" sz="6000" dirty="0">
                <a:solidFill>
                  <a:prstClr val="black"/>
                </a:solidFill>
                <a:latin typeface="Rockwell" panose="02060603020205020403" pitchFamily="18" charset="0"/>
                <a:ea typeface="Rokkitt"/>
                <a:cs typeface="Rokkitt"/>
                <a:sym typeface="Rokkitt"/>
              </a:rPr>
              <a:t> + </a:t>
            </a:r>
            <a:r>
              <a:rPr lang="en-US" sz="6000" dirty="0">
                <a:solidFill>
                  <a:prstClr val="black"/>
                </a:solidFill>
                <a:latin typeface="Rockwell" panose="02060603020205020403" pitchFamily="18" charset="0"/>
                <a:ea typeface="Rokkitt"/>
                <a:cs typeface="Rokkitt"/>
                <a:sym typeface="Wingdings" panose="05000000000000000000" pitchFamily="2" charset="2"/>
              </a:rPr>
              <a:t></a:t>
            </a:r>
            <a:r>
              <a:rPr lang="en-US" sz="6000" dirty="0">
                <a:solidFill>
                  <a:prstClr val="black"/>
                </a:solidFill>
                <a:latin typeface="Rockwell" panose="02060603020205020403" pitchFamily="18" charset="0"/>
                <a:ea typeface="Rokkitt"/>
                <a:cs typeface="Rokkitt"/>
                <a:sym typeface="Rokkitt"/>
              </a:rPr>
              <a:t> + </a:t>
            </a:r>
            <a:r>
              <a:rPr lang="en-US" sz="6000" dirty="0">
                <a:solidFill>
                  <a:prstClr val="black"/>
                </a:solidFill>
                <a:latin typeface="Rockwell" panose="02060603020205020403" pitchFamily="18" charset="0"/>
                <a:ea typeface="Rokkitt"/>
                <a:cs typeface="Rokkitt"/>
                <a:sym typeface="Wingdings" panose="05000000000000000000" pitchFamily="2" charset="2"/>
              </a:rPr>
              <a:t></a:t>
            </a:r>
            <a:r>
              <a:rPr lang="en-US" sz="6000" dirty="0">
                <a:solidFill>
                  <a:prstClr val="black"/>
                </a:solidFill>
                <a:latin typeface="Rockwell" panose="02060603020205020403" pitchFamily="18" charset="0"/>
                <a:ea typeface="Rokkitt"/>
                <a:cs typeface="Rokkitt"/>
                <a:sym typeface="Rokkit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199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des </a:t>
            </a:r>
            <a:r>
              <a:rPr lang="en-US" dirty="0" err="1"/>
              <a:t>Elèves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4" y="1241338"/>
            <a:ext cx="5530644" cy="5395435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Pourquoi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24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est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en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premier?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Que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signifient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les visages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souriants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Pourquoi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y a-t-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il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3 visages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souriants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Comment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est-ce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que je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suis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supposé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déchiffrer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ça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La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réponse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c’est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12?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Est-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ce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que je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peux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remplacer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un visage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souriant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par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n’importe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quel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nombre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Trois visages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signifient-ils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quelque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chose?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Les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nombres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doivent-ils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être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identiques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parce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que les visages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souriants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sont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Gill Sans" charset="0"/>
              </a:rPr>
              <a:t>identiques</a:t>
            </a:r>
            <a:r>
              <a:rPr lang="en-US" sz="2000" b="1" dirty="0">
                <a:solidFill>
                  <a:srgbClr val="000000"/>
                </a:solidFill>
                <a:cs typeface="Gill Sans" charset="0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Quel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nombre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conviendra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Gill Sans" charset="0"/>
              </a:rPr>
              <a:t>ici</a:t>
            </a:r>
            <a:r>
              <a:rPr lang="en-US" sz="2000" dirty="0">
                <a:solidFill>
                  <a:srgbClr val="000000"/>
                </a:solidFill>
                <a:cs typeface="Gill Sans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7411" y="1308814"/>
            <a:ext cx="490638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spcBef>
                <a:spcPts val="600"/>
              </a:spcBef>
              <a:buSzPct val="75000"/>
              <a:buFont typeface="+mj-lt"/>
              <a:buAutoNum type="arabicPeriod" startAt="10"/>
              <a:defRPr/>
            </a:pP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Cela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signifie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-t-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que 24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est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nombre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vraiment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content?</a:t>
            </a:r>
          </a:p>
          <a:p>
            <a:pPr marL="457200" indent="-457200" defTabSz="457200">
              <a:spcBef>
                <a:spcPts val="600"/>
              </a:spcBef>
              <a:buSzPct val="75000"/>
              <a:buFont typeface="+mj-lt"/>
              <a:buAutoNum type="arabicPeriod" startAt="10"/>
              <a:defRPr/>
            </a:pP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Peut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-on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remplacer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chaque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visage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souriant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avec 8?</a:t>
            </a:r>
          </a:p>
          <a:p>
            <a:pPr marL="341313" indent="-341313" defTabSz="457200">
              <a:spcBef>
                <a:spcPts val="600"/>
              </a:spcBef>
              <a:buSzPct val="75000"/>
              <a:buFont typeface="Calibri" charset="0"/>
              <a:buAutoNum type="arabicPeriod" startAt="10"/>
              <a:defRPr/>
            </a:pP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Est-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qu’un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autre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nombre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peut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aller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?</a:t>
            </a:r>
          </a:p>
          <a:p>
            <a:pPr marL="341313" indent="-341313" defTabSz="457200">
              <a:spcBef>
                <a:spcPts val="600"/>
              </a:spcBef>
              <a:buSzPct val="75000"/>
              <a:buFont typeface="Calibri" charset="0"/>
              <a:buAutoNum type="arabicPeriod" startAt="10"/>
              <a:defRPr/>
            </a:pP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Peut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-on faire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ça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pour tout </a:t>
            </a:r>
            <a:r>
              <a:rPr lang="en-US" sz="2000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nombre</a:t>
            </a:r>
            <a:r>
              <a:rPr lang="en-US" sz="2000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?</a:t>
            </a:r>
          </a:p>
          <a:p>
            <a:pPr marL="341313" indent="-341313" defTabSz="457200">
              <a:spcBef>
                <a:spcPts val="600"/>
              </a:spcBef>
              <a:buSzPct val="75000"/>
              <a:buFont typeface="Calibri" charset="0"/>
              <a:buAutoNum type="arabicPeriod" startAt="10"/>
              <a:defRPr/>
            </a:pP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Est-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ce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que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ça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doit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toujour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être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des visages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souriants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?</a:t>
            </a:r>
          </a:p>
          <a:p>
            <a:pPr marL="341313" indent="-341313" defTabSz="457200">
              <a:spcBef>
                <a:spcPts val="600"/>
              </a:spcBef>
              <a:buSzPct val="75000"/>
              <a:buFont typeface="Calibri" charset="0"/>
              <a:buAutoNum type="arabicPeriod" startAt="10"/>
              <a:defRPr/>
            </a:pP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Est-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ce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qu’on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toujours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besoin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d’utiliser</a:t>
            </a:r>
            <a:r>
              <a:rPr lang="en-US" sz="2000" b="1" dirty="0">
                <a:solidFill>
                  <a:srgbClr val="000000"/>
                </a:solidFill>
                <a:latin typeface="Rockwell" panose="02060603020205020403" pitchFamily="18" charset="0"/>
                <a:cs typeface="Gill Sans" charset="0"/>
              </a:rPr>
              <a:t> trois choses?</a:t>
            </a:r>
          </a:p>
        </p:txBody>
      </p:sp>
    </p:spTree>
    <p:extLst>
      <p:ext uri="{BB962C8B-B14F-4D97-AF65-F5344CB8AC3E}">
        <p14:creationId xmlns:p14="http://schemas.microsoft.com/office/powerpoint/2010/main" val="7557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dirty="0" err="1"/>
              <a:t>Étape</a:t>
            </a:r>
            <a:r>
              <a:rPr lang="en-US" dirty="0"/>
              <a:t> avec les Questions des </a:t>
            </a:r>
            <a:r>
              <a:rPr lang="en-US" dirty="0" err="1"/>
              <a:t>Élèves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0" y="2031365"/>
            <a:ext cx="10515600" cy="2792095"/>
          </a:xfrm>
        </p:spPr>
        <p:txBody>
          <a:bodyPr/>
          <a:lstStyle/>
          <a:p>
            <a:r>
              <a:rPr lang="en-US" dirty="0"/>
              <a:t>Les Questions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affichées</a:t>
            </a:r>
            <a:r>
              <a:rPr lang="en-US" dirty="0"/>
              <a:t> dans la salle de </a:t>
            </a:r>
            <a:r>
              <a:rPr lang="en-US" dirty="0" err="1"/>
              <a:t>classe</a:t>
            </a:r>
            <a:r>
              <a:rPr lang="en-US" dirty="0"/>
              <a:t>.</a:t>
            </a:r>
          </a:p>
          <a:p>
            <a:r>
              <a:rPr lang="en-US" dirty="0"/>
              <a:t>Les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cochent</a:t>
            </a:r>
            <a:r>
              <a:rPr lang="en-US" dirty="0"/>
              <a:t> les questions au fur et à </a:t>
            </a:r>
            <a:r>
              <a:rPr lang="en-US" dirty="0" err="1"/>
              <a:t>mesure</a:t>
            </a:r>
            <a:r>
              <a:rPr lang="en-US" dirty="0"/>
              <a:t> </a:t>
            </a:r>
            <a:r>
              <a:rPr lang="en-US" dirty="0" err="1"/>
              <a:t>qu’elles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répondues</a:t>
            </a:r>
            <a:r>
              <a:rPr lang="en-US" dirty="0"/>
              <a:t> pendant le </a:t>
            </a:r>
            <a:r>
              <a:rPr lang="en-US" dirty="0" err="1"/>
              <a:t>reste</a:t>
            </a:r>
            <a:r>
              <a:rPr lang="en-US" dirty="0"/>
              <a:t> de </a:t>
            </a:r>
            <a:r>
              <a:rPr lang="en-US" dirty="0" err="1"/>
              <a:t>l’unité</a:t>
            </a:r>
            <a:r>
              <a:rPr lang="en-US" dirty="0"/>
              <a:t>.</a:t>
            </a:r>
          </a:p>
          <a:p>
            <a:r>
              <a:rPr lang="en-US" dirty="0"/>
              <a:t>A la fin de </a:t>
            </a:r>
            <a:r>
              <a:rPr lang="en-US" dirty="0" err="1"/>
              <a:t>l’unité</a:t>
            </a:r>
            <a:r>
              <a:rPr lang="en-US" dirty="0"/>
              <a:t>, les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analysent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 </a:t>
            </a:r>
            <a:r>
              <a:rPr lang="en-US" dirty="0" err="1"/>
              <a:t>initiale</a:t>
            </a:r>
            <a:r>
              <a:rPr lang="en-US" dirty="0"/>
              <a:t> de questions et </a:t>
            </a:r>
            <a:r>
              <a:rPr lang="en-US" dirty="0" err="1"/>
              <a:t>discutent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appris</a:t>
            </a:r>
            <a:r>
              <a:rPr lang="en-US" dirty="0"/>
              <a:t> et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dirty="0" err="1"/>
              <a:t>voulent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savoir.</a:t>
            </a:r>
          </a:p>
        </p:txBody>
      </p:sp>
    </p:spTree>
    <p:extLst>
      <p:ext uri="{BB962C8B-B14F-4D97-AF65-F5344CB8AC3E}">
        <p14:creationId xmlns:p14="http://schemas.microsoft.com/office/powerpoint/2010/main" val="797190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err="1"/>
              <a:t>Exemple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Salle de </a:t>
            </a:r>
            <a:r>
              <a:rPr lang="en-US" b="0" dirty="0" err="1"/>
              <a:t>Classe</a:t>
            </a:r>
            <a:r>
              <a:rPr lang="en-US" b="0" dirty="0"/>
              <a:t>: 5ème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16000" y="1792307"/>
            <a:ext cx="10292080" cy="43608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u="sng" dirty="0" err="1">
                <a:latin typeface="Rockwell" charset="0"/>
              </a:rPr>
              <a:t>Enseignant</a:t>
            </a:r>
            <a:r>
              <a:rPr lang="en-US" sz="3200" dirty="0">
                <a:latin typeface="Rockwell" charset="0"/>
              </a:rPr>
              <a:t>: Nicole Bolduc, Ellington, CT</a:t>
            </a:r>
            <a:endParaRPr lang="en-US" sz="3200" u="sng" dirty="0">
              <a:latin typeface="Rockwell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u="sng" dirty="0" err="1">
                <a:latin typeface="Rockwell" charset="0"/>
              </a:rPr>
              <a:t>Sujet</a:t>
            </a:r>
            <a:r>
              <a:rPr lang="en-US" sz="3200" dirty="0">
                <a:latin typeface="Rockwell" charset="0"/>
              </a:rPr>
              <a:t>:  </a:t>
            </a:r>
            <a:r>
              <a:rPr lang="en-US" sz="3200" dirty="0" err="1">
                <a:latin typeface="Rockwell" charset="0"/>
              </a:rPr>
              <a:t>Unité</a:t>
            </a:r>
            <a:r>
              <a:rPr lang="en-US" sz="3200" dirty="0">
                <a:latin typeface="Rockwell" charset="0"/>
              </a:rPr>
              <a:t> sur “</a:t>
            </a:r>
            <a:r>
              <a:rPr lang="en-US" sz="3200" dirty="0" err="1">
                <a:latin typeface="Rockwell" charset="0"/>
              </a:rPr>
              <a:t>l’Univers</a:t>
            </a:r>
            <a:r>
              <a:rPr lang="en-US" sz="3200" dirty="0">
                <a:latin typeface="Rockwell" charset="0"/>
              </a:rPr>
              <a:t> et </a:t>
            </a:r>
            <a:r>
              <a:rPr lang="en-US" sz="3200" dirty="0" err="1">
                <a:latin typeface="Rockwell" charset="0"/>
              </a:rPr>
              <a:t>ses</a:t>
            </a:r>
            <a:r>
              <a:rPr lang="en-US" sz="3200" dirty="0">
                <a:latin typeface="Rockwell" charset="0"/>
              </a:rPr>
              <a:t> </a:t>
            </a:r>
            <a:r>
              <a:rPr lang="en-US" sz="3200" dirty="0"/>
              <a:t>É</a:t>
            </a:r>
            <a:r>
              <a:rPr lang="en-US" sz="3200" dirty="0">
                <a:latin typeface="Rockwell" charset="0"/>
              </a:rPr>
              <a:t>toiles”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u="sng" dirty="0">
                <a:latin typeface="Rockwell" charset="0"/>
              </a:rPr>
              <a:t>But</a:t>
            </a:r>
            <a:r>
              <a:rPr lang="en-US" sz="3200" dirty="0">
                <a:latin typeface="Rockwell" charset="0"/>
              </a:rPr>
              <a:t>: Inciter les </a:t>
            </a:r>
            <a:r>
              <a:rPr lang="en-US" sz="3200" dirty="0" err="1">
                <a:latin typeface="Rockwell" charset="0"/>
              </a:rPr>
              <a:t>élèves</a:t>
            </a:r>
            <a:r>
              <a:rPr lang="en-US" sz="3200" dirty="0">
                <a:latin typeface="Rockwell" charset="0"/>
              </a:rPr>
              <a:t> à </a:t>
            </a:r>
            <a:r>
              <a:rPr lang="en-US" sz="3200" dirty="0" err="1">
                <a:latin typeface="Rockwell" charset="0"/>
              </a:rPr>
              <a:t>déterminer</a:t>
            </a:r>
            <a:r>
              <a:rPr lang="en-US" sz="3200" dirty="0">
                <a:latin typeface="Rockwell" charset="0"/>
              </a:rPr>
              <a:t> le </a:t>
            </a:r>
            <a:r>
              <a:rPr lang="en-US" sz="3200" dirty="0" err="1">
                <a:latin typeface="Rockwell" charset="0"/>
              </a:rPr>
              <a:t>contenu</a:t>
            </a:r>
            <a:r>
              <a:rPr lang="en-US" sz="3200" dirty="0">
                <a:latin typeface="Rockwell" charset="0"/>
              </a:rPr>
              <a:t> </a:t>
            </a:r>
            <a:r>
              <a:rPr lang="en-US" sz="3200" dirty="0" err="1">
                <a:latin typeface="Rockwell" charset="0"/>
              </a:rPr>
              <a:t>d’apprentissage</a:t>
            </a:r>
            <a:r>
              <a:rPr lang="en-US" sz="3200" dirty="0">
                <a:latin typeface="Rockwell" charset="0"/>
              </a:rPr>
              <a:t> pour </a:t>
            </a:r>
            <a:r>
              <a:rPr lang="en-US" sz="3200" dirty="0" err="1">
                <a:latin typeface="Rockwell" charset="0"/>
              </a:rPr>
              <a:t>cette</a:t>
            </a:r>
            <a:r>
              <a:rPr lang="en-US" sz="3200" dirty="0">
                <a:latin typeface="Rockwell" charset="0"/>
              </a:rPr>
              <a:t> </a:t>
            </a:r>
            <a:r>
              <a:rPr lang="en-US" sz="3200" dirty="0" err="1">
                <a:latin typeface="Rockwell" charset="0"/>
              </a:rPr>
              <a:t>unité</a:t>
            </a:r>
            <a:r>
              <a:rPr lang="en-US" sz="3200" dirty="0">
                <a:latin typeface="Rockwell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648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1" y="1640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Bienvenue</a:t>
            </a:r>
            <a:r>
              <a:rPr lang="en-US" sz="48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902" y="2085301"/>
            <a:ext cx="9719187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latin typeface="Rockwell" panose="02060603020205020403" pitchFamily="18" charset="0"/>
              </a:rPr>
              <a:t>Nous ne </a:t>
            </a:r>
            <a:r>
              <a:rPr lang="en-US" sz="3200" dirty="0" err="1">
                <a:latin typeface="Rockwell" panose="02060603020205020403" pitchFamily="18" charset="0"/>
              </a:rPr>
              <a:t>devons</a:t>
            </a:r>
            <a:r>
              <a:rPr lang="en-US" sz="3200" dirty="0">
                <a:latin typeface="Rockwell" panose="02060603020205020403" pitchFamily="18" charset="0"/>
              </a:rPr>
              <a:t> point </a:t>
            </a:r>
            <a:r>
              <a:rPr lang="en-US" sz="3200" dirty="0" err="1">
                <a:latin typeface="Rockwell" panose="02060603020205020403" pitchFamily="18" charset="0"/>
              </a:rPr>
              <a:t>arrêter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l’exploration</a:t>
            </a:r>
            <a:endParaRPr lang="en-US" sz="3200" dirty="0">
              <a:latin typeface="Rockwell" panose="02060603020205020403" pitchFamily="18" charset="0"/>
            </a:endParaRPr>
          </a:p>
          <a:p>
            <a:pPr>
              <a:lnSpc>
                <a:spcPts val="4500"/>
              </a:lnSpc>
            </a:pPr>
            <a:r>
              <a:rPr lang="en-US" sz="3200" dirty="0">
                <a:latin typeface="Rockwell" panose="02060603020205020403" pitchFamily="18" charset="0"/>
              </a:rPr>
              <a:t>Et la fin de </a:t>
            </a:r>
            <a:r>
              <a:rPr lang="en-US" sz="3200" dirty="0" err="1">
                <a:latin typeface="Rockwell" panose="02060603020205020403" pitchFamily="18" charset="0"/>
              </a:rPr>
              <a:t>toutes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nos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entreprises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exploratoires</a:t>
            </a:r>
            <a:endParaRPr lang="en-US" sz="3200" dirty="0">
              <a:latin typeface="Rockwell" panose="02060603020205020403" pitchFamily="18" charset="0"/>
            </a:endParaRPr>
          </a:p>
          <a:p>
            <a:pPr>
              <a:lnSpc>
                <a:spcPts val="4500"/>
              </a:lnSpc>
            </a:pPr>
            <a:r>
              <a:rPr lang="en-US" sz="3200" dirty="0">
                <a:latin typeface="Rockwell" panose="02060603020205020403" pitchFamily="18" charset="0"/>
              </a:rPr>
              <a:t>Nous </a:t>
            </a:r>
            <a:r>
              <a:rPr lang="en-US" sz="3200" dirty="0" err="1">
                <a:latin typeface="Rockwell" panose="02060603020205020403" pitchFamily="18" charset="0"/>
              </a:rPr>
              <a:t>conduira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où</a:t>
            </a:r>
            <a:r>
              <a:rPr lang="en-US" sz="3200" dirty="0">
                <a:latin typeface="Rockwell" panose="02060603020205020403" pitchFamily="18" charset="0"/>
              </a:rPr>
              <a:t> nous </a:t>
            </a:r>
            <a:r>
              <a:rPr lang="en-US" sz="3200" dirty="0" err="1">
                <a:latin typeface="Rockwell" panose="02060603020205020403" pitchFamily="18" charset="0"/>
              </a:rPr>
              <a:t>avons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 smtClean="0">
                <a:latin typeface="Rockwell" panose="02060603020205020403" pitchFamily="18" charset="0"/>
              </a:rPr>
              <a:t>commenc</a:t>
            </a:r>
            <a:r>
              <a:rPr lang="en-US" sz="3200" dirty="0" err="1"/>
              <a:t>é</a:t>
            </a:r>
            <a:endParaRPr lang="en-US" sz="3200" dirty="0" smtClean="0">
              <a:latin typeface="Rockwell" panose="02060603020205020403" pitchFamily="18" charset="0"/>
            </a:endParaRPr>
          </a:p>
          <a:p>
            <a:pPr>
              <a:lnSpc>
                <a:spcPts val="4500"/>
              </a:lnSpc>
            </a:pPr>
            <a:r>
              <a:rPr lang="en-US" sz="3200" dirty="0" smtClean="0">
                <a:latin typeface="Rockwell" panose="02060603020205020403" pitchFamily="18" charset="0"/>
              </a:rPr>
              <a:t>Et </a:t>
            </a:r>
            <a:r>
              <a:rPr lang="en-US" sz="3200" dirty="0" err="1">
                <a:latin typeface="Rockwell" panose="02060603020205020403" pitchFamily="18" charset="0"/>
              </a:rPr>
              <a:t>il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faut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connaître</a:t>
            </a:r>
            <a:r>
              <a:rPr lang="en-US" sz="3200" dirty="0">
                <a:latin typeface="Rockwell" panose="02060603020205020403" pitchFamily="18" charset="0"/>
              </a:rPr>
              <a:t> le lieu</a:t>
            </a:r>
          </a:p>
          <a:p>
            <a:pPr>
              <a:lnSpc>
                <a:spcPts val="4500"/>
              </a:lnSpc>
            </a:pPr>
            <a:r>
              <a:rPr lang="en-US" sz="3200" dirty="0">
                <a:latin typeface="Rockwell" panose="02060603020205020403" pitchFamily="18" charset="0"/>
              </a:rPr>
              <a:t>La première </a:t>
            </a:r>
            <a:r>
              <a:rPr lang="en-US" sz="3200" dirty="0" err="1">
                <a:latin typeface="Rockwell" panose="02060603020205020403" pitchFamily="18" charset="0"/>
              </a:rPr>
              <a:t>fois</a:t>
            </a:r>
            <a:endParaRPr lang="en-US" sz="3200" dirty="0">
              <a:latin typeface="Rockwell" panose="02060603020205020403" pitchFamily="18" charset="0"/>
            </a:endParaRPr>
          </a:p>
          <a:p>
            <a:pPr algn="r">
              <a:lnSpc>
                <a:spcPts val="4500"/>
              </a:lnSpc>
            </a:pPr>
            <a:r>
              <a:rPr lang="en-US" sz="3200" dirty="0">
                <a:latin typeface="Rockwell" panose="02060603020205020403" pitchFamily="18" charset="0"/>
              </a:rPr>
              <a:t>				-T.S. Eliot</a:t>
            </a:r>
          </a:p>
        </p:txBody>
      </p:sp>
    </p:spTree>
    <p:extLst>
      <p:ext uri="{BB962C8B-B14F-4D97-AF65-F5344CB8AC3E}">
        <p14:creationId xmlns:p14="http://schemas.microsoft.com/office/powerpoint/2010/main" val="2083467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/>
              <a:t>Centre </a:t>
            </a:r>
            <a:r>
              <a:rPr lang="en-US" b="0" dirty="0" err="1"/>
              <a:t>d’intérêt</a:t>
            </a:r>
            <a:r>
              <a:rPr lang="en-US" b="0" dirty="0"/>
              <a:t> des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018706" y="1241553"/>
            <a:ext cx="7842250" cy="5430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/>
              <a:t>Les </a:t>
            </a:r>
            <a:r>
              <a:rPr lang="en-US" sz="2200" dirty="0" err="1"/>
              <a:t>élèves</a:t>
            </a:r>
            <a:r>
              <a:rPr lang="en-US" sz="2200" dirty="0"/>
              <a:t> </a:t>
            </a:r>
            <a:r>
              <a:rPr lang="en-US" sz="2200" dirty="0" err="1"/>
              <a:t>regardent</a:t>
            </a:r>
            <a:r>
              <a:rPr lang="en-US" sz="2200" dirty="0"/>
              <a:t> des </a:t>
            </a:r>
            <a:r>
              <a:rPr lang="en-US" sz="2200" dirty="0" err="1"/>
              <a:t>vidéos</a:t>
            </a:r>
            <a:r>
              <a:rPr lang="en-US" sz="2200" dirty="0"/>
              <a:t> d’un grand </a:t>
            </a:r>
            <a:r>
              <a:rPr lang="en-US" sz="2200" dirty="0" err="1"/>
              <a:t>changement</a:t>
            </a:r>
            <a:r>
              <a:rPr lang="en-US" sz="2200" dirty="0"/>
              <a:t> de marée à Cape Cod, Alaska, et au Canada</a:t>
            </a:r>
            <a:endParaRPr lang="en-US" sz="2200" dirty="0">
              <a:hlinkClick r:id="rId4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hlinkClick r:id="" action="ppaction://noaction"/>
              </a:rPr>
              <a:t>https</a:t>
            </a:r>
            <a:r>
              <a:rPr lang="en-US" sz="1600" dirty="0">
                <a:hlinkClick r:id="rId4"/>
              </a:rPr>
              <a:t>://www.youtube.com/watch?v=mAYXZzKUAX4</a:t>
            </a:r>
            <a:endParaRPr lang="en-US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hlinkClick r:id="rId5"/>
              </a:rPr>
              <a:t>https://www.youtube.com/watch?v=53EEDisloME</a:t>
            </a:r>
            <a:endParaRPr lang="en-US" sz="1600" dirty="0"/>
          </a:p>
        </p:txBody>
      </p:sp>
      <p:pic>
        <p:nvPicPr>
          <p:cNvPr id="6" name="mAYXZzKUAX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95490" y="1330036"/>
            <a:ext cx="7118158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6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Questions </a:t>
            </a:r>
            <a:r>
              <a:rPr lang="en-US" b="0" dirty="0" err="1"/>
              <a:t>Choisies</a:t>
            </a:r>
            <a:r>
              <a:rPr lang="en-US" b="0" dirty="0"/>
              <a:t> des </a:t>
            </a:r>
            <a:r>
              <a:rPr lang="en-US" b="0" dirty="0" err="1"/>
              <a:t>Elèves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5096" y="1466319"/>
            <a:ext cx="11251486" cy="5015761"/>
          </a:xfrm>
        </p:spPr>
        <p:txBody>
          <a:bodyPr numCol="2" spcCol="274320">
            <a:noAutofit/>
          </a:bodyPr>
          <a:lstStyle/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Pourquoi</a:t>
            </a:r>
            <a:r>
              <a:rPr lang="en-US" sz="1800" dirty="0"/>
              <a:t> la marée change-t-</a:t>
            </a:r>
            <a:r>
              <a:rPr lang="en-US" sz="1800" dirty="0" err="1"/>
              <a:t>elle</a:t>
            </a:r>
            <a:r>
              <a:rPr lang="en-US" sz="1800" dirty="0"/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Comment la marée </a:t>
            </a:r>
            <a:r>
              <a:rPr lang="en-US" sz="1800" dirty="0" err="1"/>
              <a:t>est-elle</a:t>
            </a:r>
            <a:r>
              <a:rPr lang="en-US" sz="1800" dirty="0"/>
              <a:t> </a:t>
            </a:r>
            <a:r>
              <a:rPr lang="en-US" sz="1800" dirty="0" err="1"/>
              <a:t>créée</a:t>
            </a:r>
            <a:r>
              <a:rPr lang="en-US" sz="1800" dirty="0"/>
              <a:t>? 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Comment la rotation de la </a:t>
            </a:r>
            <a:r>
              <a:rPr lang="en-US" sz="1800" dirty="0" err="1"/>
              <a:t>terre</a:t>
            </a:r>
            <a:r>
              <a:rPr lang="en-US" sz="1800" dirty="0"/>
              <a:t> </a:t>
            </a:r>
            <a:r>
              <a:rPr lang="en-US" sz="1800" dirty="0" err="1"/>
              <a:t>provoque</a:t>
            </a:r>
            <a:r>
              <a:rPr lang="en-US" sz="1800" dirty="0"/>
              <a:t>-t-</a:t>
            </a:r>
            <a:r>
              <a:rPr lang="en-US" sz="1800" dirty="0" err="1"/>
              <a:t>elle</a:t>
            </a:r>
            <a:r>
              <a:rPr lang="en-US" sz="1800" dirty="0"/>
              <a:t> le </a:t>
            </a:r>
            <a:r>
              <a:rPr lang="en-US" sz="1800" dirty="0" err="1"/>
              <a:t>changement</a:t>
            </a:r>
            <a:r>
              <a:rPr lang="en-US" sz="1800" dirty="0"/>
              <a:t> de la marée?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Le soleil a-t-</a:t>
            </a:r>
            <a:r>
              <a:rPr lang="en-US" sz="1800" dirty="0" err="1"/>
              <a:t>il</a:t>
            </a:r>
            <a:r>
              <a:rPr lang="en-US" sz="1800" dirty="0"/>
              <a:t> un impact sur la montée et la </a:t>
            </a:r>
            <a:r>
              <a:rPr lang="en-US" sz="1800" dirty="0" err="1"/>
              <a:t>baisse</a:t>
            </a:r>
            <a:r>
              <a:rPr lang="en-US" sz="1800" dirty="0"/>
              <a:t> des marées?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Les marées </a:t>
            </a:r>
            <a:r>
              <a:rPr lang="en-US" sz="1800" dirty="0" err="1"/>
              <a:t>proviennent-elles</a:t>
            </a:r>
            <a:r>
              <a:rPr lang="en-US" sz="1800" dirty="0"/>
              <a:t> de la </a:t>
            </a:r>
            <a:r>
              <a:rPr lang="en-US" sz="1800" dirty="0" err="1"/>
              <a:t>poussée</a:t>
            </a:r>
            <a:r>
              <a:rPr lang="en-US" sz="1800" dirty="0"/>
              <a:t> </a:t>
            </a:r>
            <a:r>
              <a:rPr lang="en-US" sz="1800" dirty="0" err="1"/>
              <a:t>gravitationelle</a:t>
            </a:r>
            <a:r>
              <a:rPr lang="en-US" sz="1800" dirty="0"/>
              <a:t> de la lune?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Les phases de la lune </a:t>
            </a:r>
            <a:r>
              <a:rPr lang="en-US" sz="1800" dirty="0" err="1"/>
              <a:t>ont-elles</a:t>
            </a:r>
            <a:r>
              <a:rPr lang="en-US" sz="1800" dirty="0"/>
              <a:t> un </a:t>
            </a:r>
            <a:r>
              <a:rPr lang="en-US" sz="1800" dirty="0" err="1"/>
              <a:t>rôle</a:t>
            </a:r>
            <a:r>
              <a:rPr lang="en-US" sz="1800" dirty="0"/>
              <a:t> dans les marées?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Comment les </a:t>
            </a:r>
            <a:r>
              <a:rPr lang="en-US" sz="1800" dirty="0" err="1"/>
              <a:t>autres</a:t>
            </a:r>
            <a:r>
              <a:rPr lang="en-US" sz="1800" dirty="0"/>
              <a:t> </a:t>
            </a:r>
            <a:r>
              <a:rPr lang="en-US" sz="1800" dirty="0" err="1"/>
              <a:t>planètes</a:t>
            </a:r>
            <a:r>
              <a:rPr lang="en-US" sz="1800" dirty="0"/>
              <a:t> </a:t>
            </a:r>
            <a:r>
              <a:rPr lang="en-US" sz="1800" dirty="0" err="1"/>
              <a:t>affectent-elles</a:t>
            </a:r>
            <a:r>
              <a:rPr lang="en-US" sz="1800" dirty="0"/>
              <a:t> les marées?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Les marées </a:t>
            </a:r>
            <a:r>
              <a:rPr lang="en-US" sz="1800" dirty="0" err="1"/>
              <a:t>sont-elles</a:t>
            </a:r>
            <a:r>
              <a:rPr lang="en-US" sz="1800" dirty="0"/>
              <a:t> </a:t>
            </a:r>
            <a:r>
              <a:rPr lang="en-US" sz="1800" dirty="0" err="1"/>
              <a:t>opposées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Floride</a:t>
            </a:r>
            <a:r>
              <a:rPr lang="en-US" sz="1800" dirty="0"/>
              <a:t> et au </a:t>
            </a:r>
            <a:r>
              <a:rPr lang="en-US" sz="1800" dirty="0" err="1"/>
              <a:t>Mexique</a:t>
            </a:r>
            <a:r>
              <a:rPr lang="en-US" sz="1800" dirty="0"/>
              <a:t>? (</a:t>
            </a:r>
            <a:r>
              <a:rPr lang="en-US" sz="1800" dirty="0" err="1"/>
              <a:t>parce</a:t>
            </a:r>
            <a:r>
              <a:rPr lang="en-US" sz="1800" dirty="0"/>
              <a:t> </a:t>
            </a:r>
            <a:r>
              <a:rPr lang="en-US" sz="1800" dirty="0" err="1"/>
              <a:t>qu’ils</a:t>
            </a:r>
            <a:r>
              <a:rPr lang="en-US" sz="1800" dirty="0"/>
              <a:t> se </a:t>
            </a:r>
            <a:r>
              <a:rPr lang="en-US" sz="1800" dirty="0" err="1"/>
              <a:t>partagent</a:t>
            </a:r>
            <a:r>
              <a:rPr lang="en-US" sz="1800" dirty="0"/>
              <a:t> le </a:t>
            </a:r>
            <a:r>
              <a:rPr lang="en-US" sz="1800" dirty="0" err="1"/>
              <a:t>Golfe</a:t>
            </a:r>
            <a:r>
              <a:rPr lang="en-US" sz="1800" dirty="0"/>
              <a:t> du </a:t>
            </a:r>
            <a:r>
              <a:rPr lang="en-US" sz="1800" dirty="0" err="1"/>
              <a:t>Mexique</a:t>
            </a:r>
            <a:r>
              <a:rPr lang="en-US" sz="1800" dirty="0"/>
              <a:t>)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Qu’est-ce</a:t>
            </a:r>
            <a:r>
              <a:rPr lang="en-US" sz="1800" dirty="0"/>
              <a:t> qui </a:t>
            </a:r>
            <a:r>
              <a:rPr lang="en-US" sz="1800" dirty="0" err="1"/>
              <a:t>explique</a:t>
            </a:r>
            <a:r>
              <a:rPr lang="en-US" sz="1800" dirty="0"/>
              <a:t> que la marée change </a:t>
            </a:r>
            <a:r>
              <a:rPr lang="en-US" sz="1800" dirty="0" err="1"/>
              <a:t>dramatiquement</a:t>
            </a:r>
            <a:r>
              <a:rPr lang="en-US" sz="1800" dirty="0"/>
              <a:t> à certain </a:t>
            </a:r>
            <a:r>
              <a:rPr lang="en-US" sz="1800" dirty="0" err="1"/>
              <a:t>endroits</a:t>
            </a:r>
            <a:r>
              <a:rPr lang="en-US" sz="1800" dirty="0"/>
              <a:t> et pas à </a:t>
            </a:r>
            <a:r>
              <a:rPr lang="en-US" sz="1800" dirty="0" err="1"/>
              <a:t>d’autres</a:t>
            </a:r>
            <a:r>
              <a:rPr lang="en-US" sz="1800" dirty="0"/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Jusqu’à</a:t>
            </a:r>
            <a:r>
              <a:rPr lang="en-US" sz="1800" dirty="0"/>
              <a:t> </a:t>
            </a:r>
            <a:r>
              <a:rPr lang="en-US" sz="1800" dirty="0" err="1"/>
              <a:t>quel</a:t>
            </a:r>
            <a:r>
              <a:rPr lang="en-US" sz="1800" dirty="0"/>
              <a:t> point la marée haute </a:t>
            </a:r>
            <a:r>
              <a:rPr lang="en-US" sz="1800" dirty="0" err="1"/>
              <a:t>peut</a:t>
            </a:r>
            <a:r>
              <a:rPr lang="en-US" sz="1800" dirty="0"/>
              <a:t> </a:t>
            </a:r>
            <a:r>
              <a:rPr lang="en-US" sz="1800" dirty="0" err="1"/>
              <a:t>aller</a:t>
            </a:r>
            <a:r>
              <a:rPr lang="en-US" sz="1800" dirty="0"/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Comment les marées </a:t>
            </a:r>
            <a:r>
              <a:rPr lang="en-US" sz="1800" dirty="0" err="1"/>
              <a:t>affectent-elles</a:t>
            </a:r>
            <a:r>
              <a:rPr lang="en-US" sz="1800" dirty="0"/>
              <a:t> les gens? </a:t>
            </a:r>
            <a:endParaRPr lang="en-US" sz="1800" b="1" dirty="0"/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Le </a:t>
            </a:r>
            <a:r>
              <a:rPr lang="en-US" sz="1800" dirty="0" err="1"/>
              <a:t>changement</a:t>
            </a:r>
            <a:r>
              <a:rPr lang="en-US" sz="1800" dirty="0"/>
              <a:t> de marée </a:t>
            </a:r>
            <a:r>
              <a:rPr lang="en-US" sz="1800" dirty="0" err="1"/>
              <a:t>peut-il</a:t>
            </a:r>
            <a:r>
              <a:rPr lang="en-US" sz="1800" dirty="0"/>
              <a:t> </a:t>
            </a:r>
            <a:r>
              <a:rPr lang="en-US" sz="1800" dirty="0" err="1"/>
              <a:t>être</a:t>
            </a:r>
            <a:r>
              <a:rPr lang="en-US" sz="1800" dirty="0"/>
              <a:t> un </a:t>
            </a:r>
            <a:r>
              <a:rPr lang="en-US" sz="1800" dirty="0" err="1"/>
              <a:t>problème</a:t>
            </a:r>
            <a:r>
              <a:rPr lang="en-US" sz="1800" dirty="0"/>
              <a:t> dans le </a:t>
            </a:r>
            <a:r>
              <a:rPr lang="en-US" sz="1800" dirty="0" err="1"/>
              <a:t>futur</a:t>
            </a:r>
            <a:r>
              <a:rPr lang="en-US" sz="1800" dirty="0"/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Le </a:t>
            </a:r>
            <a:r>
              <a:rPr lang="en-US" sz="1800" dirty="0" err="1"/>
              <a:t>rechauffement</a:t>
            </a:r>
            <a:r>
              <a:rPr lang="en-US" sz="1800" dirty="0"/>
              <a:t> </a:t>
            </a:r>
            <a:r>
              <a:rPr lang="en-US" sz="1800" dirty="0" err="1"/>
              <a:t>climatique</a:t>
            </a:r>
            <a:r>
              <a:rPr lang="en-US" sz="1800" dirty="0"/>
              <a:t> </a:t>
            </a:r>
            <a:r>
              <a:rPr lang="en-US" sz="1800" dirty="0" err="1"/>
              <a:t>affecte</a:t>
            </a:r>
            <a:r>
              <a:rPr lang="en-US" sz="1800" dirty="0"/>
              <a:t>-t-</a:t>
            </a:r>
            <a:r>
              <a:rPr lang="en-US" sz="1800" dirty="0" err="1"/>
              <a:t>il</a:t>
            </a:r>
            <a:r>
              <a:rPr lang="en-US" sz="1800" dirty="0"/>
              <a:t> les marées?</a:t>
            </a:r>
            <a:endParaRPr lang="en-US" sz="1800" i="1" dirty="0"/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Où</a:t>
            </a:r>
            <a:r>
              <a:rPr lang="en-US" sz="1800" dirty="0"/>
              <a:t> </a:t>
            </a:r>
            <a:r>
              <a:rPr lang="en-US" sz="1800" dirty="0" err="1"/>
              <a:t>est-ce</a:t>
            </a:r>
            <a:r>
              <a:rPr lang="en-US" sz="1800" dirty="0"/>
              <a:t> que </a:t>
            </a:r>
            <a:r>
              <a:rPr lang="en-US" sz="1800" dirty="0" err="1"/>
              <a:t>l’eau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La </a:t>
            </a:r>
            <a:r>
              <a:rPr lang="en-US" sz="1800" dirty="0" err="1"/>
              <a:t>température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-t-</a:t>
            </a:r>
            <a:r>
              <a:rPr lang="en-US" sz="1800" dirty="0" err="1"/>
              <a:t>elle</a:t>
            </a:r>
            <a:r>
              <a:rPr lang="en-US" sz="1800" dirty="0"/>
              <a:t> </a:t>
            </a:r>
            <a:r>
              <a:rPr lang="en-US" sz="1800" dirty="0" err="1"/>
              <a:t>impliquée</a:t>
            </a:r>
            <a:r>
              <a:rPr lang="en-US" sz="1800" dirty="0"/>
              <a:t> dans les marées? </a:t>
            </a:r>
            <a:r>
              <a:rPr lang="en-US" sz="1800" i="1" dirty="0"/>
              <a:t> 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L’inclination</a:t>
            </a:r>
            <a:r>
              <a:rPr lang="en-US" sz="1800" dirty="0"/>
              <a:t> </a:t>
            </a:r>
            <a:r>
              <a:rPr lang="en-US" sz="1800" dirty="0" err="1"/>
              <a:t>est-elle</a:t>
            </a:r>
            <a:r>
              <a:rPr lang="en-US" sz="1800" dirty="0"/>
              <a:t> </a:t>
            </a:r>
            <a:r>
              <a:rPr lang="en-US" sz="1800" dirty="0" err="1"/>
              <a:t>impliquée</a:t>
            </a:r>
            <a:r>
              <a:rPr lang="en-US" sz="1800" dirty="0"/>
              <a:t> dans les marées?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Comment les </a:t>
            </a:r>
            <a:r>
              <a:rPr lang="en-US" sz="1800" dirty="0" err="1"/>
              <a:t>poissons</a:t>
            </a:r>
            <a:r>
              <a:rPr lang="en-US" sz="1800" dirty="0"/>
              <a:t> et les </a:t>
            </a:r>
            <a:r>
              <a:rPr lang="en-US" sz="1800" dirty="0" err="1"/>
              <a:t>animaux</a:t>
            </a:r>
            <a:r>
              <a:rPr lang="en-US" sz="1800" dirty="0"/>
              <a:t> </a:t>
            </a:r>
            <a:r>
              <a:rPr lang="en-US" sz="1800" dirty="0" err="1"/>
              <a:t>sauvages</a:t>
            </a:r>
            <a:r>
              <a:rPr lang="en-US" sz="1800" dirty="0"/>
              <a:t> </a:t>
            </a:r>
            <a:r>
              <a:rPr lang="en-US" sz="1800" dirty="0" err="1"/>
              <a:t>survivent-ils</a:t>
            </a:r>
            <a:r>
              <a:rPr lang="en-US" sz="1800" dirty="0"/>
              <a:t> avec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changement</a:t>
            </a:r>
            <a:r>
              <a:rPr lang="en-US" sz="1800" dirty="0"/>
              <a:t> constant de la marée?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Si la lune </a:t>
            </a:r>
            <a:r>
              <a:rPr lang="en-US" sz="1800" dirty="0" err="1"/>
              <a:t>disparaît</a:t>
            </a:r>
            <a:r>
              <a:rPr lang="en-US" sz="1800" dirty="0"/>
              <a:t>, </a:t>
            </a:r>
            <a:r>
              <a:rPr lang="en-US" sz="1800" dirty="0" err="1"/>
              <a:t>n’y</a:t>
            </a:r>
            <a:r>
              <a:rPr lang="en-US" sz="1800" dirty="0"/>
              <a:t> aura-t-</a:t>
            </a:r>
            <a:r>
              <a:rPr lang="en-US" sz="1800" dirty="0" err="1"/>
              <a:t>il</a:t>
            </a:r>
            <a:r>
              <a:rPr lang="en-US" sz="1800" dirty="0"/>
              <a:t> pas de marée?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Qu’arriverait-il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la marée ne </a:t>
            </a:r>
            <a:r>
              <a:rPr lang="en-US" sz="1800" dirty="0" err="1"/>
              <a:t>changeait</a:t>
            </a:r>
            <a:r>
              <a:rPr lang="en-US" sz="1800" dirty="0"/>
              <a:t> pas?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/>
              <a:t>Pourquoi</a:t>
            </a:r>
            <a:r>
              <a:rPr lang="en-US" sz="1800" dirty="0"/>
              <a:t> la marée </a:t>
            </a:r>
            <a:r>
              <a:rPr lang="en-US" sz="1800" dirty="0" err="1"/>
              <a:t>est-elle</a:t>
            </a:r>
            <a:r>
              <a:rPr lang="en-US" sz="1800" dirty="0"/>
              <a:t> important à la </a:t>
            </a:r>
            <a:r>
              <a:rPr lang="en-US" sz="1800" dirty="0" err="1"/>
              <a:t>planète</a:t>
            </a:r>
            <a:r>
              <a:rPr lang="en-US" sz="1800" dirty="0"/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41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Prochaine</a:t>
            </a:r>
            <a:r>
              <a:rPr lang="en-US" b="0" dirty="0"/>
              <a:t> </a:t>
            </a:r>
            <a:r>
              <a:rPr lang="en-US" b="0" dirty="0" err="1"/>
              <a:t>Étape</a:t>
            </a:r>
            <a:r>
              <a:rPr lang="en-US" b="0" dirty="0"/>
              <a:t> avec les Questions des </a:t>
            </a:r>
            <a:r>
              <a:rPr lang="en-US" b="0" dirty="0" err="1"/>
              <a:t>Élèves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93039" y="1600202"/>
            <a:ext cx="57571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err="1"/>
              <a:t>Créer</a:t>
            </a:r>
            <a:r>
              <a:rPr lang="en-US" sz="2400" dirty="0"/>
              <a:t> un Tableau des Questions </a:t>
            </a:r>
            <a:r>
              <a:rPr lang="en-US" sz="2400" dirty="0" err="1"/>
              <a:t>Centrales</a:t>
            </a:r>
            <a:r>
              <a:rPr lang="en-US" sz="2400" dirty="0"/>
              <a:t> avec des questions “Mises au </a:t>
            </a:r>
            <a:r>
              <a:rPr lang="en-US" sz="2400" dirty="0" err="1"/>
              <a:t>Frigo</a:t>
            </a:r>
            <a:r>
              <a:rPr lang="en-US" sz="2400" dirty="0"/>
              <a:t>”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/>
              <a:t>Les </a:t>
            </a:r>
            <a:r>
              <a:rPr lang="en-US" sz="2400" dirty="0" err="1"/>
              <a:t>élèves</a:t>
            </a:r>
            <a:r>
              <a:rPr lang="en-US" sz="2400" dirty="0"/>
              <a:t> </a:t>
            </a:r>
            <a:r>
              <a:rPr lang="en-US" sz="2400" dirty="0" err="1"/>
              <a:t>dessinent</a:t>
            </a:r>
            <a:r>
              <a:rPr lang="en-US" sz="2400" dirty="0"/>
              <a:t> les </a:t>
            </a:r>
            <a:r>
              <a:rPr lang="en-US" sz="2400" dirty="0" err="1"/>
              <a:t>modèles</a:t>
            </a:r>
            <a:r>
              <a:rPr lang="en-US" sz="2400" dirty="0"/>
              <a:t> </a:t>
            </a:r>
            <a:r>
              <a:rPr lang="en-US" sz="2400" dirty="0" err="1"/>
              <a:t>initiaux</a:t>
            </a:r>
            <a:r>
              <a:rPr lang="en-US" sz="2400" dirty="0"/>
              <a:t>, font des </a:t>
            </a:r>
            <a:r>
              <a:rPr lang="en-US" sz="2400" dirty="0" err="1"/>
              <a:t>commentaires</a:t>
            </a:r>
            <a:r>
              <a:rPr lang="en-US" sz="2400" dirty="0"/>
              <a:t>, et font des </a:t>
            </a:r>
            <a:r>
              <a:rPr lang="en-US" sz="2400" dirty="0" err="1"/>
              <a:t>prédictions</a:t>
            </a:r>
            <a:r>
              <a:rPr lang="en-US" sz="2400" dirty="0"/>
              <a:t>.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fr-FR" sz="2400" dirty="0"/>
              <a:t>Les étudiants font l’expérience d’une série d’enquêtes scientifiques.</a:t>
            </a:r>
            <a:r>
              <a:rPr lang="en-US" sz="2400" dirty="0"/>
              <a:t> 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/>
              <a:t>A la fin de </a:t>
            </a:r>
            <a:r>
              <a:rPr lang="en-US" sz="2400" dirty="0" err="1"/>
              <a:t>l’unité</a:t>
            </a:r>
            <a:r>
              <a:rPr lang="en-US" sz="2400" dirty="0"/>
              <a:t>, le Tableau des Questions </a:t>
            </a:r>
            <a:r>
              <a:rPr lang="en-US" sz="2400" dirty="0" err="1"/>
              <a:t>Centrales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“</a:t>
            </a:r>
            <a:r>
              <a:rPr lang="en-US" sz="2400" dirty="0" err="1"/>
              <a:t>publié</a:t>
            </a:r>
            <a:r>
              <a:rPr lang="en-US" sz="2400" dirty="0"/>
              <a:t>”  sous </a:t>
            </a:r>
            <a:r>
              <a:rPr lang="en-US" sz="2400" dirty="0" err="1"/>
              <a:t>forme</a:t>
            </a:r>
            <a:r>
              <a:rPr lang="en-US" sz="2400" dirty="0"/>
              <a:t> de poster.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51" y="1988128"/>
            <a:ext cx="3401863" cy="45297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Réflexions</a:t>
            </a:r>
            <a:r>
              <a:rPr lang="en-US" dirty="0"/>
              <a:t> de </a:t>
            </a:r>
            <a:r>
              <a:rPr lang="en-US" dirty="0" err="1"/>
              <a:t>Élèves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“</a:t>
            </a:r>
            <a:r>
              <a:rPr lang="en-US" sz="2400" dirty="0" err="1"/>
              <a:t>J’ai</a:t>
            </a:r>
            <a:r>
              <a:rPr lang="en-US" sz="2400" dirty="0"/>
              <a:t> </a:t>
            </a:r>
            <a:r>
              <a:rPr lang="en-US" sz="2400" dirty="0" err="1"/>
              <a:t>appris</a:t>
            </a:r>
            <a:r>
              <a:rPr lang="en-US" sz="2400" dirty="0"/>
              <a:t> les </a:t>
            </a:r>
            <a:r>
              <a:rPr lang="en-US" sz="2400" dirty="0" err="1"/>
              <a:t>fondamentaux</a:t>
            </a:r>
            <a:r>
              <a:rPr lang="en-US" sz="2400" dirty="0"/>
              <a:t> de la science et </a:t>
            </a:r>
            <a:r>
              <a:rPr lang="en-US" sz="2400" dirty="0" err="1"/>
              <a:t>pourquoi</a:t>
            </a:r>
            <a:r>
              <a:rPr lang="en-US" sz="2400" dirty="0"/>
              <a:t> </a:t>
            </a:r>
            <a:r>
              <a:rPr lang="en-US" sz="2400" dirty="0" err="1"/>
              <a:t>elle</a:t>
            </a:r>
            <a:r>
              <a:rPr lang="en-US" sz="2400" dirty="0"/>
              <a:t> </a:t>
            </a:r>
            <a:r>
              <a:rPr lang="en-US" sz="2400" dirty="0" err="1"/>
              <a:t>existe</a:t>
            </a:r>
            <a:r>
              <a:rPr lang="en-US" sz="2400" dirty="0"/>
              <a:t>. Les </a:t>
            </a:r>
            <a:r>
              <a:rPr lang="en-US" sz="2400" dirty="0" err="1"/>
              <a:t>s</a:t>
            </a:r>
            <a:r>
              <a:rPr lang="en-US" sz="2400" b="1" dirty="0" err="1"/>
              <a:t>cientifiques</a:t>
            </a:r>
            <a:r>
              <a:rPr lang="en-US" sz="2400" b="1" dirty="0"/>
              <a:t> </a:t>
            </a:r>
            <a:r>
              <a:rPr lang="en-US" sz="2400" b="1" dirty="0" err="1"/>
              <a:t>doivent</a:t>
            </a:r>
            <a:r>
              <a:rPr lang="en-US" sz="2400" b="1" dirty="0"/>
              <a:t> </a:t>
            </a:r>
            <a:r>
              <a:rPr lang="en-US" sz="2400" b="1" dirty="0" err="1"/>
              <a:t>trouver</a:t>
            </a:r>
            <a:r>
              <a:rPr lang="en-US" sz="2400" b="1" dirty="0"/>
              <a:t> les </a:t>
            </a:r>
            <a:r>
              <a:rPr lang="en-US" sz="2400" b="1" dirty="0" err="1"/>
              <a:t>réponses</a:t>
            </a:r>
            <a:r>
              <a:rPr lang="en-US" sz="2400" b="1" dirty="0"/>
              <a:t> aux questions</a:t>
            </a:r>
            <a:r>
              <a:rPr lang="en-US" sz="2400" dirty="0"/>
              <a:t>. </a:t>
            </a:r>
            <a:r>
              <a:rPr lang="en-US" sz="2400" dirty="0" err="1"/>
              <a:t>Leur</a:t>
            </a:r>
            <a:r>
              <a:rPr lang="en-US" sz="2400" dirty="0"/>
              <a:t> vie </a:t>
            </a:r>
            <a:r>
              <a:rPr lang="en-US" sz="2400" dirty="0" err="1"/>
              <a:t>entière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consacrée</a:t>
            </a:r>
            <a:r>
              <a:rPr lang="en-US" sz="2400" dirty="0"/>
              <a:t> à poser des questions pour </a:t>
            </a:r>
            <a:r>
              <a:rPr lang="en-US" sz="2400" dirty="0" err="1"/>
              <a:t>résoudre</a:t>
            </a:r>
            <a:r>
              <a:rPr lang="en-US" sz="2400" dirty="0"/>
              <a:t> les </a:t>
            </a:r>
            <a:r>
              <a:rPr lang="en-US" sz="2400" dirty="0" err="1"/>
              <a:t>problèmes</a:t>
            </a:r>
            <a:r>
              <a:rPr lang="en-US" sz="2400" dirty="0"/>
              <a:t> </a:t>
            </a:r>
            <a:r>
              <a:rPr lang="en-US" sz="2400" dirty="0" err="1"/>
              <a:t>majeurs</a:t>
            </a:r>
            <a:r>
              <a:rPr lang="en-US" sz="2400" dirty="0"/>
              <a:t>.”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“</a:t>
            </a:r>
            <a:r>
              <a:rPr lang="en-US" sz="2400" b="1" dirty="0" err="1"/>
              <a:t>Cette</a:t>
            </a:r>
            <a:r>
              <a:rPr lang="en-US" sz="2400" b="1" dirty="0"/>
              <a:t> </a:t>
            </a:r>
            <a:r>
              <a:rPr lang="en-US" sz="2400" b="1" dirty="0" err="1"/>
              <a:t>expérience</a:t>
            </a:r>
            <a:r>
              <a:rPr lang="en-US" sz="2400" b="1" dirty="0"/>
              <a:t> a </a:t>
            </a:r>
            <a:r>
              <a:rPr lang="en-US" sz="2400" b="1" dirty="0" err="1"/>
              <a:t>aussi</a:t>
            </a:r>
            <a:r>
              <a:rPr lang="en-US" sz="2400" b="1" dirty="0"/>
              <a:t> </a:t>
            </a:r>
            <a:r>
              <a:rPr lang="en-US" sz="2400" b="1" dirty="0" err="1"/>
              <a:t>alimenté</a:t>
            </a:r>
            <a:r>
              <a:rPr lang="en-US" sz="2400" b="1" dirty="0"/>
              <a:t> ma passion à </a:t>
            </a:r>
            <a:r>
              <a:rPr lang="en-US" sz="2400" b="1" dirty="0" err="1"/>
              <a:t>devenir</a:t>
            </a:r>
            <a:r>
              <a:rPr lang="en-US" sz="2400" b="1" dirty="0"/>
              <a:t> </a:t>
            </a:r>
            <a:r>
              <a:rPr lang="en-US" sz="2400" b="1" dirty="0" err="1"/>
              <a:t>scientifique</a:t>
            </a:r>
            <a:r>
              <a:rPr lang="en-US" sz="2400" b="1" dirty="0"/>
              <a:t>, je </a:t>
            </a:r>
            <a:r>
              <a:rPr lang="en-US" sz="2400" b="1" dirty="0" err="1"/>
              <a:t>voudrais</a:t>
            </a:r>
            <a:r>
              <a:rPr lang="en-US" sz="2400" b="1" dirty="0"/>
              <a:t> </a:t>
            </a:r>
            <a:r>
              <a:rPr lang="en-US" sz="2400" b="1" dirty="0" err="1"/>
              <a:t>trouver</a:t>
            </a:r>
            <a:r>
              <a:rPr lang="en-US" sz="2400" b="1" dirty="0"/>
              <a:t> la </a:t>
            </a:r>
            <a:r>
              <a:rPr lang="en-US" sz="2400" b="1" dirty="0" err="1"/>
              <a:t>réponse</a:t>
            </a:r>
            <a:r>
              <a:rPr lang="en-US" sz="2400" b="1" dirty="0"/>
              <a:t> aux choses qui </a:t>
            </a:r>
            <a:r>
              <a:rPr lang="en-US" sz="2400" b="1" dirty="0" err="1"/>
              <a:t>m’ont</a:t>
            </a:r>
            <a:r>
              <a:rPr lang="en-US" sz="2400" b="1" dirty="0"/>
              <a:t> </a:t>
            </a:r>
            <a:r>
              <a:rPr lang="en-US" sz="2400" b="1" dirty="0" err="1"/>
              <a:t>toujours</a:t>
            </a:r>
            <a:r>
              <a:rPr lang="en-US" sz="2400" b="1" dirty="0"/>
              <a:t> </a:t>
            </a:r>
            <a:r>
              <a:rPr lang="en-US" sz="2400" b="1" dirty="0" err="1"/>
              <a:t>interessées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J’ai</a:t>
            </a:r>
            <a:r>
              <a:rPr lang="en-US" sz="2400" dirty="0"/>
              <a:t> </a:t>
            </a:r>
            <a:r>
              <a:rPr lang="en-US" sz="2400" dirty="0" err="1"/>
              <a:t>appris</a:t>
            </a:r>
            <a:r>
              <a:rPr lang="en-US" sz="2400" dirty="0"/>
              <a:t> plus que je ne </a:t>
            </a:r>
            <a:r>
              <a:rPr lang="en-US" sz="2400" dirty="0" err="1"/>
              <a:t>m’attendais</a:t>
            </a:r>
            <a:r>
              <a:rPr lang="en-US" sz="2400" dirty="0"/>
              <a:t>, </a:t>
            </a:r>
            <a:r>
              <a:rPr lang="en-US" sz="2400" dirty="0" err="1"/>
              <a:t>parce</a:t>
            </a:r>
            <a:r>
              <a:rPr lang="en-US" sz="2400" dirty="0"/>
              <a:t> que tout </a:t>
            </a:r>
            <a:r>
              <a:rPr lang="en-US" sz="2400" dirty="0" err="1"/>
              <a:t>ce</a:t>
            </a:r>
            <a:r>
              <a:rPr lang="en-US" sz="2400" dirty="0"/>
              <a:t> que nous </a:t>
            </a:r>
            <a:r>
              <a:rPr lang="en-US" sz="2400" dirty="0" err="1"/>
              <a:t>avons</a:t>
            </a:r>
            <a:r>
              <a:rPr lang="en-US" sz="2400" dirty="0"/>
              <a:t> fait </a:t>
            </a:r>
            <a:r>
              <a:rPr lang="en-US" sz="2400" dirty="0" err="1"/>
              <a:t>c’était</a:t>
            </a:r>
            <a:r>
              <a:rPr lang="en-US" sz="2400" dirty="0"/>
              <a:t> poser </a:t>
            </a:r>
            <a:r>
              <a:rPr lang="en-US" sz="2400" dirty="0" err="1"/>
              <a:t>quelques</a:t>
            </a:r>
            <a:r>
              <a:rPr lang="en-US" sz="2400" dirty="0"/>
              <a:t> questions.”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0524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93039" y="30757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b="0" dirty="0" err="1">
                <a:latin typeface="Rockwell"/>
                <a:ea typeface="Rockwell"/>
                <a:cs typeface="Rockwell"/>
                <a:sym typeface="Rockwell"/>
              </a:rPr>
              <a:t>Exemple</a:t>
            </a:r>
            <a:r>
              <a:rPr lang="en-US" b="0" dirty="0"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b="0" dirty="0" err="1">
                <a:latin typeface="Rockwell"/>
                <a:ea typeface="Rockwell"/>
                <a:cs typeface="Rockwell"/>
                <a:sym typeface="Rockwell"/>
              </a:rPr>
              <a:t>en</a:t>
            </a:r>
            <a:r>
              <a:rPr lang="en-US" b="0" dirty="0">
                <a:latin typeface="Rockwell"/>
                <a:ea typeface="Rockwell"/>
                <a:cs typeface="Rockwell"/>
                <a:sym typeface="Rockwell"/>
              </a:rPr>
              <a:t> Salle de </a:t>
            </a:r>
            <a:r>
              <a:rPr lang="en-US" b="0" dirty="0" err="1">
                <a:latin typeface="Rockwell"/>
                <a:ea typeface="Rockwell"/>
                <a:cs typeface="Rockwell"/>
                <a:sym typeface="Rockwell"/>
              </a:rPr>
              <a:t>Classe</a:t>
            </a:r>
            <a:r>
              <a:rPr lang="en-US" b="0" dirty="0">
                <a:latin typeface="Rockwell"/>
                <a:ea typeface="Rockwell"/>
                <a:cs typeface="Rockwell"/>
                <a:sym typeface="Rockwell"/>
              </a:rPr>
              <a:t>:</a:t>
            </a:r>
            <a:r>
              <a:rPr lang="en-US" b="0" dirty="0"/>
              <a:t> 1ère </a:t>
            </a:r>
            <a:r>
              <a:rPr lang="en-US" sz="4000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US" sz="4000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lang="en-US" sz="4000" dirty="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idx="4294967295"/>
          </p:nvPr>
        </p:nvSpPr>
        <p:spPr>
          <a:xfrm>
            <a:off x="1498600" y="1838325"/>
            <a:ext cx="97790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 u="sng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Enseignant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</a:t>
            </a:r>
            <a:r>
              <a:rPr lang="en-US" dirty="0">
                <a:solidFill>
                  <a:schemeClr val="dk1"/>
                </a:solidFill>
              </a:rPr>
              <a:t>Isabel Morales, Los Angeles, CA</a:t>
            </a:r>
          </a:p>
          <a:p>
            <a:pPr marL="0" indent="0">
              <a:spcBef>
                <a:spcPts val="2000"/>
              </a:spcBef>
              <a:buClr>
                <a:schemeClr val="accent1"/>
              </a:buClr>
              <a:buSzPct val="25000"/>
              <a:buNone/>
            </a:pPr>
            <a:r>
              <a:rPr lang="en-US" u="sng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Sujet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 </a:t>
            </a:r>
            <a:r>
              <a:rPr lang="en-US" dirty="0">
                <a:solidFill>
                  <a:schemeClr val="dk1"/>
                </a:solidFill>
                <a:ea typeface="Rockwell"/>
                <a:cs typeface="Rockwell"/>
                <a:sym typeface="Rockwell"/>
              </a:rPr>
              <a:t>Justice </a:t>
            </a:r>
            <a:r>
              <a:rPr lang="en-US" dirty="0" err="1">
                <a:solidFill>
                  <a:schemeClr val="dk1"/>
                </a:solidFill>
                <a:ea typeface="Rockwell"/>
                <a:cs typeface="Rockwell"/>
                <a:sym typeface="Rockwell"/>
              </a:rPr>
              <a:t>Sociale</a:t>
            </a:r>
            <a:endParaRPr lang="en-US" dirty="0">
              <a:solidFill>
                <a:schemeClr val="dk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2000"/>
              </a:spcBef>
              <a:buClr>
                <a:schemeClr val="accent1"/>
              </a:buClr>
              <a:buSzPct val="25000"/>
              <a:buNone/>
            </a:pPr>
            <a:r>
              <a:rPr lang="en-US" u="sng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But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Inciter les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élèves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á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réfléchir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sur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l’injustice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systématique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en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préparation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de la lecture de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quelques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textes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de fiction et de nonfiction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ce</a:t>
            </a:r>
            <a:r>
              <a:rPr lang="en-US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semestre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26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838199" y="294967"/>
            <a:ext cx="10515600" cy="832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629DD1"/>
              </a:buClr>
              <a:buSzPct val="25000"/>
            </a:pPr>
            <a:r>
              <a:rPr lang="en-US" b="0" dirty="0"/>
              <a:t>Centre </a:t>
            </a:r>
            <a:r>
              <a:rPr lang="en-US" b="0" dirty="0" err="1"/>
              <a:t>d’intérêt</a:t>
            </a:r>
            <a:r>
              <a:rPr lang="en-US" b="0" dirty="0"/>
              <a:t> des Questions</a:t>
            </a:r>
            <a:endParaRPr lang="en-US" b="0" dirty="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" name="Picture 3" descr="School to Pri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7" y="2932207"/>
            <a:ext cx="28162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2950" y="1812015"/>
            <a:ext cx="7632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+mj-lt"/>
              </a:rPr>
              <a:t>“Les politiques </a:t>
            </a:r>
            <a:r>
              <a:rPr lang="en-US" sz="2800" dirty="0" err="1">
                <a:latin typeface="+mj-lt"/>
              </a:rPr>
              <a:t>disciplinaires</a:t>
            </a:r>
            <a:r>
              <a:rPr lang="en-US" sz="2800" dirty="0">
                <a:latin typeface="+mj-lt"/>
              </a:rPr>
              <a:t> de </a:t>
            </a:r>
            <a:r>
              <a:rPr lang="en-US" sz="2800" dirty="0" err="1">
                <a:latin typeface="+mj-lt"/>
              </a:rPr>
              <a:t>nore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société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perpétuent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l’injustice</a:t>
            </a:r>
            <a:r>
              <a:rPr lang="en-US" sz="2800" dirty="0">
                <a:latin typeface="+mj-lt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145082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893039" y="30757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b="0" dirty="0">
                <a:latin typeface="Rockwell"/>
                <a:ea typeface="Rockwell"/>
                <a:cs typeface="Rockwell"/>
                <a:sym typeface="Rockwell"/>
              </a:rPr>
              <a:t>Questions des </a:t>
            </a:r>
            <a:r>
              <a:rPr lang="en-US" b="0" dirty="0" err="1">
                <a:latin typeface="Rockwell"/>
                <a:ea typeface="Rockwell"/>
                <a:cs typeface="Rockwell"/>
                <a:sym typeface="Rockwell"/>
              </a:rPr>
              <a:t>Elèves</a:t>
            </a:r>
            <a:endParaRPr lang="en-US" b="0" dirty="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idx="4294967295"/>
          </p:nvPr>
        </p:nvSpPr>
        <p:spPr>
          <a:xfrm>
            <a:off x="647699" y="1203324"/>
            <a:ext cx="11342739" cy="5347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2" spcCol="274320" rtlCol="0" anchor="t" anchorCtr="0">
            <a:noAutofit/>
          </a:bodyPr>
          <a:lstStyle/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Pourquoi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les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élèves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de couleur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sont-ils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les plus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visés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Comment les politiques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disciplinaires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visent-elles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certains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groupes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Est-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que les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enseignants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à travers la Nation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prennent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note de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ces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statistiques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Comment les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enseignants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peuvent-ils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développer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des politiques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disciplinaires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meilleures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 et plus </a:t>
            </a:r>
            <a:r>
              <a:rPr lang="en-US" sz="1800" b="1" dirty="0" err="1">
                <a:solidFill>
                  <a:schemeClr val="tx1"/>
                </a:solidFill>
                <a:latin typeface="+mj-lt"/>
              </a:rPr>
              <a:t>efficaces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  <a:latin typeface="+mj-lt"/>
              </a:rPr>
              <a:t>Pourquoi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les gens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considèrent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-t-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ils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les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données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et les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statistiques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comme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des coincidences?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  <a:latin typeface="+mj-lt"/>
              </a:rPr>
              <a:t>Qu’est-ce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qu’un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enfant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apprend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à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propos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du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système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une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fois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prison?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fr-FR" sz="1800" dirty="0">
                <a:latin typeface="+mj-lt"/>
              </a:rPr>
              <a:t>Qu’est-ce que les gens croient que l’expulsion enseignera aux élèves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fr-FR" sz="1800" dirty="0">
                <a:latin typeface="+mj-lt"/>
              </a:rPr>
              <a:t>Est-ce que le fait d’aller à la prison des mineurs a un effet à long terme sur les jeunes élèves au sujet de l’éducation</a:t>
            </a:r>
            <a:r>
              <a:rPr lang="en-US" sz="1800" dirty="0">
                <a:latin typeface="+mj-lt"/>
              </a:rPr>
              <a:t>?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  <a:latin typeface="+mj-lt"/>
              </a:rPr>
              <a:t>Quand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est-ce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que le choses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vont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s’améliorer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?</a:t>
            </a:r>
            <a:endParaRPr lang="en-US" sz="1800" dirty="0">
              <a:latin typeface="+mj-lt"/>
            </a:endParaRP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en-US" sz="1800" dirty="0" err="1">
                <a:latin typeface="+mj-lt"/>
              </a:rPr>
              <a:t>Quelles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sont</a:t>
            </a:r>
            <a:r>
              <a:rPr lang="en-US" sz="1800" dirty="0">
                <a:latin typeface="+mj-lt"/>
              </a:rPr>
              <a:t> les </a:t>
            </a:r>
            <a:r>
              <a:rPr lang="fr-FR" sz="1800" dirty="0">
                <a:latin typeface="+mj-lt"/>
              </a:rPr>
              <a:t>façons d’améliorer le comportement?</a:t>
            </a:r>
            <a:endParaRPr lang="en-US" sz="1800" dirty="0">
              <a:latin typeface="+mj-lt"/>
            </a:endParaRP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fr-FR" sz="1800" dirty="0">
                <a:latin typeface="+mj-lt"/>
              </a:rPr>
              <a:t>     </a:t>
            </a:r>
            <a:r>
              <a:rPr lang="fr-FR" sz="1800" b="1" dirty="0">
                <a:latin typeface="+mj-lt"/>
              </a:rPr>
              <a:t>Quel type de formation les enseignants vont ils suivre qui rendra  justice dans les salles de classe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? 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fr-FR" sz="1800" dirty="0">
                <a:latin typeface="+mj-lt"/>
              </a:rPr>
              <a:t>Les policiers scolaires ne devraient-ils pas être formés comme des enseignants</a:t>
            </a:r>
            <a:r>
              <a:rPr lang="en-US" sz="1800" dirty="0">
                <a:latin typeface="+mj-lt"/>
              </a:rPr>
              <a:t>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fr-FR" sz="1800" b="1" dirty="0">
                <a:latin typeface="+mj-lt"/>
              </a:rPr>
              <a:t>Qu’est- ce qui est considéré comme une infraction criminelle à l’école?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fr-FR" sz="1800" dirty="0">
                <a:latin typeface="+mj-lt"/>
              </a:rPr>
              <a:t>N’est-ce pas le travail de l’enseignant de garder les élèves « en ordre »</a:t>
            </a: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fr-FR" sz="1800" dirty="0">
                <a:latin typeface="+mj-lt"/>
              </a:rPr>
              <a:t>Comment gérer les perturbations en classe?</a:t>
            </a:r>
            <a:endParaRPr lang="en-US" sz="1800" dirty="0">
              <a:latin typeface="+mj-lt"/>
            </a:endParaRPr>
          </a:p>
          <a:p>
            <a:pPr marL="457200" indent="-457200">
              <a:spcBef>
                <a:spcPts val="600"/>
              </a:spcBef>
              <a:buSzPct val="85000"/>
              <a:buFont typeface="+mj-lt"/>
              <a:buAutoNum type="arabicPeriod"/>
            </a:pPr>
            <a:r>
              <a:rPr lang="fr-FR" sz="1800" b="1" dirty="0">
                <a:latin typeface="+mj-lt"/>
              </a:rPr>
              <a:t>Comment se fait-il qu’il n’y ait pas de politique pour maintenir les étudiants en dehors des prisons ?</a:t>
            </a:r>
          </a:p>
          <a:p>
            <a:pPr marL="0" indent="0">
              <a:spcBef>
                <a:spcPts val="600"/>
              </a:spcBef>
              <a:buSzPct val="85000"/>
              <a:buNone/>
            </a:pP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3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dirty="0" err="1"/>
              <a:t>Étape</a:t>
            </a:r>
            <a:r>
              <a:rPr lang="en-US" dirty="0"/>
              <a:t> avec les Questions des </a:t>
            </a:r>
            <a:r>
              <a:rPr lang="en-US" dirty="0" err="1"/>
              <a:t>Élèves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9284" cy="4351338"/>
          </a:xfrm>
        </p:spPr>
        <p:txBody>
          <a:bodyPr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décidé</a:t>
            </a:r>
            <a:r>
              <a:rPr lang="en-US" dirty="0"/>
              <a:t> de faire la recherche des </a:t>
            </a:r>
            <a:r>
              <a:rPr lang="en-US" dirty="0" err="1"/>
              <a:t>statistiques</a:t>
            </a:r>
            <a:r>
              <a:rPr lang="en-US" dirty="0"/>
              <a:t> et un </a:t>
            </a:r>
            <a:r>
              <a:rPr lang="en-US" dirty="0" err="1"/>
              <a:t>sondage</a:t>
            </a:r>
            <a:r>
              <a:rPr lang="en-US" dirty="0"/>
              <a:t> des </a:t>
            </a:r>
            <a:r>
              <a:rPr lang="en-US" dirty="0" err="1"/>
              <a:t>élèves</a:t>
            </a:r>
            <a:r>
              <a:rPr lang="en-US" dirty="0"/>
              <a:t> et des </a:t>
            </a:r>
            <a:r>
              <a:rPr lang="en-US" dirty="0" err="1"/>
              <a:t>enseignants</a:t>
            </a:r>
            <a:r>
              <a:rPr lang="en-US" dirty="0"/>
              <a:t>.</a:t>
            </a:r>
          </a:p>
          <a:p>
            <a:r>
              <a:rPr lang="en-US" dirty="0"/>
              <a:t>Les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rencontré</a:t>
            </a:r>
            <a:r>
              <a:rPr lang="en-US" dirty="0"/>
              <a:t> les </a:t>
            </a:r>
            <a:r>
              <a:rPr lang="en-US" dirty="0" err="1"/>
              <a:t>adminstrateurs</a:t>
            </a:r>
            <a:r>
              <a:rPr lang="en-US" dirty="0"/>
              <a:t> de </a:t>
            </a:r>
            <a:r>
              <a:rPr lang="en-US" dirty="0" err="1"/>
              <a:t>l’établissement</a:t>
            </a:r>
            <a:r>
              <a:rPr lang="en-US" dirty="0"/>
              <a:t> pour </a:t>
            </a:r>
            <a:r>
              <a:rPr lang="en-US" dirty="0" err="1"/>
              <a:t>leur</a:t>
            </a:r>
            <a:r>
              <a:rPr lang="en-US" dirty="0"/>
              <a:t> poser des questions et </a:t>
            </a:r>
            <a:r>
              <a:rPr lang="en-US" dirty="0" err="1"/>
              <a:t>exprimer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préoccupations</a:t>
            </a:r>
            <a:r>
              <a:rPr lang="en-US" dirty="0"/>
              <a:t>.</a:t>
            </a:r>
          </a:p>
          <a:p>
            <a:r>
              <a:rPr lang="en-US" dirty="0"/>
              <a:t>Le chef </a:t>
            </a:r>
            <a:r>
              <a:rPr lang="en-US" dirty="0" err="1"/>
              <a:t>d’établissement</a:t>
            </a:r>
            <a:r>
              <a:rPr lang="en-US" dirty="0"/>
              <a:t> a </a:t>
            </a:r>
            <a:r>
              <a:rPr lang="en-US" dirty="0" err="1"/>
              <a:t>crée</a:t>
            </a:r>
            <a:r>
              <a:rPr lang="en-US" dirty="0"/>
              <a:t> un </a:t>
            </a:r>
            <a:r>
              <a:rPr lang="en-US" dirty="0" err="1"/>
              <a:t>conseil</a:t>
            </a:r>
            <a:r>
              <a:rPr lang="en-US" dirty="0"/>
              <a:t> </a:t>
            </a:r>
            <a:r>
              <a:rPr lang="en-US" dirty="0" err="1"/>
              <a:t>consultatif</a:t>
            </a:r>
            <a:r>
              <a:rPr lang="en-US" dirty="0"/>
              <a:t> des </a:t>
            </a:r>
            <a:r>
              <a:rPr lang="en-US" dirty="0" err="1"/>
              <a:t>élèves</a:t>
            </a:r>
            <a:r>
              <a:rPr lang="en-US" dirty="0"/>
              <a:t>, que de </a:t>
            </a:r>
            <a:r>
              <a:rPr lang="en-US" dirty="0" err="1"/>
              <a:t>nombreux</a:t>
            </a:r>
            <a:r>
              <a:rPr lang="en-US" dirty="0"/>
              <a:t>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rejoint, pour</a:t>
            </a:r>
            <a:r>
              <a:rPr lang="fr-FR" dirty="0"/>
              <a:t> donner aux élèves une voix dans les nouvelles politiques.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>
                <a:ea typeface="+mj-ea"/>
                <a:cs typeface="+mj-cs"/>
              </a:rPr>
              <a:t>Réflexion</a:t>
            </a:r>
            <a:r>
              <a:rPr lang="en-US" dirty="0" err="1"/>
              <a:t>s</a:t>
            </a:r>
            <a:r>
              <a:rPr lang="en-US" dirty="0"/>
              <a:t> des </a:t>
            </a:r>
            <a:r>
              <a:rPr lang="en-US" dirty="0" err="1"/>
              <a:t>Éléves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dirty="0"/>
              <a:t>“Poser des questions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étape</a:t>
            </a:r>
            <a:r>
              <a:rPr lang="en-US" dirty="0"/>
              <a:t> dans la </a:t>
            </a:r>
            <a:r>
              <a:rPr lang="en-US" dirty="0" err="1"/>
              <a:t>création</a:t>
            </a:r>
            <a:r>
              <a:rPr lang="en-US" dirty="0"/>
              <a:t> du </a:t>
            </a:r>
            <a:r>
              <a:rPr lang="en-US" dirty="0" err="1"/>
              <a:t>changement</a:t>
            </a:r>
            <a:r>
              <a:rPr lang="en-US" dirty="0"/>
              <a:t>.”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/>
              <a:t>    - Jonathan S., 1ère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b="1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/>
              <a:t>“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compris</a:t>
            </a:r>
            <a:r>
              <a:rPr lang="en-US" dirty="0"/>
              <a:t> </a:t>
            </a:r>
            <a:r>
              <a:rPr lang="en-US" dirty="0" err="1"/>
              <a:t>pourquoi</a:t>
            </a:r>
            <a:r>
              <a:rPr lang="en-US" dirty="0"/>
              <a:t> les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réticents</a:t>
            </a:r>
            <a:r>
              <a:rPr lang="en-US" dirty="0"/>
              <a:t> à poser des questions. </a:t>
            </a:r>
            <a:r>
              <a:rPr lang="en-US" b="1" dirty="0"/>
              <a:t>Dans </a:t>
            </a:r>
            <a:r>
              <a:rPr lang="en-US" b="1" dirty="0" err="1"/>
              <a:t>notre</a:t>
            </a:r>
            <a:r>
              <a:rPr lang="en-US" b="1" dirty="0"/>
              <a:t> </a:t>
            </a:r>
            <a:r>
              <a:rPr lang="en-US" b="1" dirty="0" err="1"/>
              <a:t>société</a:t>
            </a:r>
            <a:r>
              <a:rPr lang="en-US" b="1" dirty="0"/>
              <a:t> et dans </a:t>
            </a:r>
            <a:r>
              <a:rPr lang="en-US" b="1" dirty="0" err="1"/>
              <a:t>l’environnement</a:t>
            </a:r>
            <a:r>
              <a:rPr lang="en-US" b="1" dirty="0"/>
              <a:t> </a:t>
            </a:r>
            <a:r>
              <a:rPr lang="en-US" b="1" dirty="0" err="1"/>
              <a:t>scolaire</a:t>
            </a:r>
            <a:r>
              <a:rPr lang="en-US" b="1" dirty="0"/>
              <a:t>, nous </a:t>
            </a:r>
            <a:r>
              <a:rPr lang="en-US" b="1" dirty="0" err="1"/>
              <a:t>avons</a:t>
            </a:r>
            <a:r>
              <a:rPr lang="en-US" b="1" dirty="0"/>
              <a:t> </a:t>
            </a:r>
            <a:r>
              <a:rPr lang="en-US" b="1" dirty="0" err="1"/>
              <a:t>honte</a:t>
            </a:r>
            <a:r>
              <a:rPr lang="en-US" b="1" dirty="0"/>
              <a:t> de poser des questions. </a:t>
            </a:r>
            <a:r>
              <a:rPr lang="en-US" b="1" dirty="0" err="1"/>
              <a:t>C’était</a:t>
            </a:r>
            <a:r>
              <a:rPr lang="en-US" b="1" dirty="0"/>
              <a:t> bon de poser des questions </a:t>
            </a:r>
            <a:r>
              <a:rPr lang="en-US" b="1" dirty="0" err="1"/>
              <a:t>ouvertement</a:t>
            </a:r>
            <a:r>
              <a:rPr lang="en-US" b="1" dirty="0"/>
              <a:t>.</a:t>
            </a:r>
            <a:r>
              <a:rPr lang="en-US" dirty="0"/>
              <a:t>”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/>
              <a:t>    - Leslie, 1ère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2400" b="1" dirty="0"/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2400" b="1" dirty="0"/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39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a typeface="Rockwell"/>
                <a:cs typeface="Rockwell"/>
                <a:sym typeface="Rockwell"/>
              </a:rPr>
              <a:t>Exemple</a:t>
            </a:r>
            <a:r>
              <a:rPr lang="en-US" dirty="0">
                <a:ea typeface="Rockwell"/>
                <a:cs typeface="Rockwell"/>
                <a:sym typeface="Rockwell"/>
              </a:rPr>
              <a:t> </a:t>
            </a:r>
            <a:r>
              <a:rPr lang="en-US" dirty="0" err="1">
                <a:ea typeface="Rockwell"/>
                <a:cs typeface="Rockwell"/>
                <a:sym typeface="Rockwell"/>
              </a:rPr>
              <a:t>en</a:t>
            </a:r>
            <a:r>
              <a:rPr lang="en-US" dirty="0">
                <a:ea typeface="Rockwell"/>
                <a:cs typeface="Rockwell"/>
                <a:sym typeface="Rockwell"/>
              </a:rPr>
              <a:t> Salle de </a:t>
            </a:r>
            <a:r>
              <a:rPr lang="en-US" dirty="0" err="1">
                <a:ea typeface="Rockwell"/>
                <a:cs typeface="Rockwell"/>
                <a:sym typeface="Rockwell"/>
              </a:rPr>
              <a:t>Classe</a:t>
            </a:r>
            <a:r>
              <a:rPr lang="en-US" dirty="0">
                <a:ea typeface="Rockwell"/>
                <a:cs typeface="Rockwell"/>
                <a:sym typeface="Rockwell"/>
              </a:rPr>
              <a:t>:</a:t>
            </a:r>
            <a:r>
              <a:rPr lang="en-US" dirty="0"/>
              <a:t> </a:t>
            </a:r>
            <a:r>
              <a:rPr lang="en-US" altLang="en-US" dirty="0"/>
              <a:t> </a:t>
            </a:r>
            <a:r>
              <a:rPr lang="en-US" altLang="en-US" dirty="0" err="1"/>
              <a:t>Terminale</a:t>
            </a:r>
            <a:endParaRPr lang="en-US" altLang="en-US" dirty="0"/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1181100" y="2107565"/>
            <a:ext cx="10515600" cy="273875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u="sng" dirty="0" err="1"/>
              <a:t>Enseignant</a:t>
            </a:r>
            <a:r>
              <a:rPr lang="en-US" altLang="en-US" dirty="0"/>
              <a:t>: Daniel </a:t>
            </a:r>
            <a:r>
              <a:rPr lang="en-US" altLang="en-US" dirty="0" err="1"/>
              <a:t>Fouts</a:t>
            </a:r>
            <a:r>
              <a:rPr lang="en-US" altLang="en-US" dirty="0"/>
              <a:t>, Des Plaines, IL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u="sng" dirty="0" err="1"/>
              <a:t>Sujet</a:t>
            </a:r>
            <a:r>
              <a:rPr lang="en-US" altLang="en-US" dirty="0"/>
              <a:t>: La </a:t>
            </a:r>
            <a:r>
              <a:rPr lang="en-US" altLang="en-US" dirty="0" err="1"/>
              <a:t>Présidence</a:t>
            </a:r>
            <a:r>
              <a:rPr lang="en-US" altLang="en-US" dirty="0"/>
              <a:t> </a:t>
            </a:r>
            <a:r>
              <a:rPr lang="en-US" altLang="en-US" dirty="0" err="1"/>
              <a:t>Américaine</a:t>
            </a:r>
            <a:r>
              <a:rPr lang="en-US" altLang="en-US" dirty="0"/>
              <a:t> pendant les moments de </a:t>
            </a:r>
            <a:r>
              <a:rPr lang="en-US" altLang="en-US" dirty="0" err="1"/>
              <a:t>crise</a:t>
            </a:r>
            <a:r>
              <a:rPr lang="en-US" altLang="en-US" dirty="0"/>
              <a:t>, </a:t>
            </a:r>
            <a:r>
              <a:rPr lang="en-US" altLang="en-US" dirty="0" err="1"/>
              <a:t>Cours</a:t>
            </a:r>
            <a:r>
              <a:rPr lang="en-US" altLang="en-US" dirty="0"/>
              <a:t> </a:t>
            </a:r>
            <a:r>
              <a:rPr lang="en-US" altLang="en-US" dirty="0" err="1"/>
              <a:t>avancé</a:t>
            </a:r>
            <a:r>
              <a:rPr lang="en-US" altLang="en-US" dirty="0"/>
              <a:t> de </a:t>
            </a:r>
            <a:r>
              <a:rPr lang="en-US" altLang="en-US" dirty="0" err="1"/>
              <a:t>Terminale</a:t>
            </a:r>
            <a:r>
              <a:rPr lang="en-US" altLang="en-US" dirty="0"/>
              <a:t> sur le </a:t>
            </a:r>
            <a:r>
              <a:rPr lang="en-US" altLang="en-US" dirty="0" err="1"/>
              <a:t>Gouvernement</a:t>
            </a:r>
            <a:r>
              <a:rPr lang="en-US" altLang="en-US" dirty="0"/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u="sng" dirty="0"/>
              <a:t>But</a:t>
            </a:r>
            <a:r>
              <a:rPr lang="en-US" altLang="en-US" dirty="0"/>
              <a:t>: </a:t>
            </a:r>
            <a:r>
              <a:rPr lang="en-US" altLang="en-US" dirty="0" err="1"/>
              <a:t>Éveiller</a:t>
            </a:r>
            <a:r>
              <a:rPr lang="en-US" altLang="en-US" dirty="0"/>
              <a:t> </a:t>
            </a:r>
            <a:r>
              <a:rPr lang="en-US" altLang="en-US" dirty="0" err="1"/>
              <a:t>l’attention</a:t>
            </a:r>
            <a:r>
              <a:rPr lang="en-US" altLang="en-US" dirty="0"/>
              <a:t> des </a:t>
            </a:r>
            <a:r>
              <a:rPr lang="en-US" altLang="en-US" dirty="0" err="1"/>
              <a:t>élèves</a:t>
            </a:r>
            <a:r>
              <a:rPr lang="en-US" altLang="en-US" dirty="0"/>
              <a:t> au début de </a:t>
            </a:r>
            <a:r>
              <a:rPr lang="en-US" altLang="en-US" dirty="0" err="1"/>
              <a:t>l’unité</a:t>
            </a:r>
            <a:r>
              <a:rPr lang="en-US" altLang="en-US" dirty="0"/>
              <a:t> et les aider à </a:t>
            </a:r>
            <a:r>
              <a:rPr lang="en-US" altLang="en-US" dirty="0" err="1"/>
              <a:t>sélectionner</a:t>
            </a:r>
            <a:r>
              <a:rPr lang="en-US" altLang="en-US" dirty="0"/>
              <a:t> un </a:t>
            </a:r>
            <a:r>
              <a:rPr lang="en-US" altLang="en-US" dirty="0" err="1"/>
              <a:t>sujet</a:t>
            </a:r>
            <a:r>
              <a:rPr lang="en-US" altLang="en-US" dirty="0"/>
              <a:t> pour un </a:t>
            </a:r>
            <a:r>
              <a:rPr lang="en-US" altLang="en-US" dirty="0" err="1"/>
              <a:t>projet</a:t>
            </a:r>
            <a:r>
              <a:rPr lang="en-US" altLang="en-US" dirty="0"/>
              <a:t> </a:t>
            </a:r>
            <a:r>
              <a:rPr lang="en-US" altLang="en-US" dirty="0" err="1"/>
              <a:t>indépendant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325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800" dirty="0"/>
              <a:t>Ordre du Jour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830"/>
            <a:ext cx="10515600" cy="543968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dirty="0" err="1">
                <a:latin typeface="Rockwell" panose="02060603020205020403" pitchFamily="18" charset="0"/>
              </a:rPr>
              <a:t>Bienvenue</a:t>
            </a:r>
            <a:r>
              <a:rPr lang="en-US" dirty="0">
                <a:latin typeface="Rockwell" panose="02060603020205020403" pitchFamily="18" charset="0"/>
              </a:rPr>
              <a:t> et </a:t>
            </a:r>
            <a:r>
              <a:rPr lang="en-US" dirty="0" err="1">
                <a:latin typeface="Rockwell" panose="02060603020205020403" pitchFamily="18" charset="0"/>
              </a:rPr>
              <a:t>Activité</a:t>
            </a:r>
            <a:r>
              <a:rPr lang="en-US" dirty="0">
                <a:latin typeface="Rockwell" panose="02060603020205020403" pitchFamily="18" charset="0"/>
              </a:rPr>
              <a:t> de Groupe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b="1" dirty="0" err="1">
                <a:latin typeface="Rockwell" panose="02060603020205020403" pitchFamily="18" charset="0"/>
              </a:rPr>
              <a:t>Pourquoi</a:t>
            </a:r>
            <a:r>
              <a:rPr lang="en-US" b="1" dirty="0">
                <a:latin typeface="Rockwell" panose="02060603020205020403" pitchFamily="18" charset="0"/>
              </a:rPr>
              <a:t> </a:t>
            </a:r>
            <a:r>
              <a:rPr lang="en-US" b="1" dirty="0" err="1">
                <a:latin typeface="Rockwell" panose="02060603020205020403" pitchFamily="18" charset="0"/>
              </a:rPr>
              <a:t>Enseigner</a:t>
            </a:r>
            <a:r>
              <a:rPr lang="en-US" b="1" dirty="0">
                <a:latin typeface="Rockwell" panose="02060603020205020403" pitchFamily="18" charset="0"/>
              </a:rPr>
              <a:t> la Formulation des Questions? 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dirty="0" err="1">
                <a:latin typeface="Rockwell" panose="02060603020205020403" pitchFamily="18" charset="0"/>
              </a:rPr>
              <a:t>Apprentissage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Collaboratif</a:t>
            </a:r>
            <a:r>
              <a:rPr lang="en-US" dirty="0">
                <a:latin typeface="Rockwell" panose="02060603020205020403" pitchFamily="18" charset="0"/>
              </a:rPr>
              <a:t> avec La Technique de Formulation des </a:t>
            </a:r>
            <a:r>
              <a:rPr lang="en-US" dirty="0" smtClean="0">
                <a:latin typeface="Rockwell" panose="02060603020205020403" pitchFamily="18" charset="0"/>
              </a:rPr>
              <a:t>Questions (</a:t>
            </a:r>
            <a:r>
              <a:rPr lang="en-US" dirty="0">
                <a:latin typeface="Rockwell" panose="02060603020205020403" pitchFamily="18" charset="0"/>
              </a:rPr>
              <a:t>TFQ)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dirty="0">
                <a:latin typeface="Rockwell" panose="02060603020205020403" pitchFamily="18" charset="0"/>
              </a:rPr>
              <a:t>Exploration de la Mise </a:t>
            </a:r>
            <a:r>
              <a:rPr lang="en-US" dirty="0" err="1">
                <a:latin typeface="Rockwell" panose="02060603020205020403" pitchFamily="18" charset="0"/>
              </a:rPr>
              <a:t>en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Pratique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en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Classe</a:t>
            </a:r>
            <a:r>
              <a:rPr lang="en-US" dirty="0">
                <a:latin typeface="Rockwell" panose="02060603020205020403" pitchFamily="18" charset="0"/>
              </a:rPr>
              <a:t> &amp; Travail des </a:t>
            </a:r>
            <a:r>
              <a:rPr lang="en-US" dirty="0" err="1">
                <a:latin typeface="Rockwell" panose="02060603020205020403" pitchFamily="18" charset="0"/>
              </a:rPr>
              <a:t>Élèves</a:t>
            </a:r>
            <a:endParaRPr lang="en-US" dirty="0">
              <a:latin typeface="Rockwell" panose="02060603020205020403" pitchFamily="18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r>
              <a:rPr lang="en-US" dirty="0">
                <a:latin typeface="Rockwell" panose="02060603020205020403" pitchFamily="18" charset="0"/>
              </a:rPr>
              <a:t>Conclusion </a:t>
            </a:r>
          </a:p>
          <a:p>
            <a:pPr marL="0" indent="0">
              <a:buNone/>
              <a:defRPr/>
            </a:pPr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40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Centre </a:t>
            </a:r>
            <a:r>
              <a:rPr lang="en-US" altLang="en-US" dirty="0" err="1"/>
              <a:t>d’Intérêt</a:t>
            </a:r>
            <a:r>
              <a:rPr lang="en-US" altLang="en-US" dirty="0"/>
              <a:t> des Questions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838199" y="1642745"/>
            <a:ext cx="10709787" cy="1425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600" dirty="0">
                <a:latin typeface="+mj-lt"/>
              </a:rPr>
              <a:t>“</a:t>
            </a:r>
            <a:r>
              <a:rPr lang="fr-FR" dirty="0">
                <a:latin typeface="+mj-lt"/>
              </a:rPr>
              <a:t>Presque tous les hommes peuvent faire face à l’adversité; mais si vous voulez vraiment tester le caractère d’un homme, donnez-lui le pouvoir</a:t>
            </a:r>
            <a:r>
              <a:rPr lang="en-US" altLang="en-US" sz="3600" dirty="0">
                <a:latin typeface="+mj-lt"/>
              </a:rPr>
              <a:t>.” </a:t>
            </a:r>
          </a:p>
        </p:txBody>
      </p:sp>
      <p:pic>
        <p:nvPicPr>
          <p:cNvPr id="14950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9" y="3227319"/>
            <a:ext cx="2155824" cy="272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Rectangle 4"/>
          <p:cNvSpPr>
            <a:spLocks noChangeArrowheads="1"/>
          </p:cNvSpPr>
          <p:nvPr/>
        </p:nvSpPr>
        <p:spPr bwMode="auto">
          <a:xfrm>
            <a:off x="8697724" y="6580187"/>
            <a:ext cx="487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https://www.loc.gov/pictures/item/96522529/</a:t>
            </a:r>
          </a:p>
        </p:txBody>
      </p:sp>
    </p:spTree>
    <p:extLst>
      <p:ext uri="{BB962C8B-B14F-4D97-AF65-F5344CB8AC3E}">
        <p14:creationId xmlns:p14="http://schemas.microsoft.com/office/powerpoint/2010/main" val="2034162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 des </a:t>
            </a:r>
            <a:r>
              <a:rPr lang="en-US" altLang="en-US" dirty="0" err="1"/>
              <a:t>Elèves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858"/>
            <a:ext cx="11353800" cy="5147187"/>
          </a:xfrm>
          <a:extLst/>
        </p:spPr>
        <p:txBody>
          <a:bodyPr numCol="2"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>
                <a:cs typeface="Rockwell (Body)"/>
              </a:rPr>
              <a:t>Comment le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remet-il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en</a:t>
            </a:r>
            <a:r>
              <a:rPr lang="en-US" sz="2400" dirty="0">
                <a:cs typeface="Rockwell (Body)"/>
              </a:rPr>
              <a:t> cause la </a:t>
            </a:r>
            <a:r>
              <a:rPr lang="en-US" sz="2400" dirty="0" err="1">
                <a:cs typeface="Rockwell (Body)"/>
              </a:rPr>
              <a:t>moralité</a:t>
            </a:r>
            <a:r>
              <a:rPr lang="en-US" sz="2400" dirty="0">
                <a:cs typeface="Rockwell (Body)"/>
              </a:rPr>
              <a:t>?	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 err="1">
                <a:cs typeface="Rockwell (Body)"/>
              </a:rPr>
              <a:t>Toute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persone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devrait-il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avoir</a:t>
            </a:r>
            <a:r>
              <a:rPr lang="en-US" sz="2400" dirty="0">
                <a:cs typeface="Rockwell (Body)"/>
              </a:rPr>
              <a:t> un type de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? 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>
                <a:cs typeface="Rockwell (Body)"/>
              </a:rPr>
              <a:t>Le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corrompt-il</a:t>
            </a:r>
            <a:r>
              <a:rPr lang="en-US" sz="2400" dirty="0">
                <a:cs typeface="Rockwell (Body)"/>
              </a:rPr>
              <a:t> les gens?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>
                <a:cs typeface="Rockwell (Body)"/>
              </a:rPr>
              <a:t>Et </a:t>
            </a:r>
            <a:r>
              <a:rPr lang="en-US" sz="2400" dirty="0" err="1">
                <a:cs typeface="Rockwell (Body)"/>
              </a:rPr>
              <a:t>si</a:t>
            </a:r>
            <a:r>
              <a:rPr lang="en-US" sz="2400" dirty="0">
                <a:cs typeface="Rockwell (Body)"/>
              </a:rPr>
              <a:t> la </a:t>
            </a:r>
            <a:r>
              <a:rPr lang="en-US" sz="2400" dirty="0" err="1">
                <a:cs typeface="Rockwell (Body)"/>
              </a:rPr>
              <a:t>personne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qualifiée</a:t>
            </a:r>
            <a:r>
              <a:rPr lang="en-US" sz="2400" dirty="0">
                <a:cs typeface="Rockwell (Body)"/>
              </a:rPr>
              <a:t> pour </a:t>
            </a:r>
            <a:r>
              <a:rPr lang="en-US" sz="2400" dirty="0" err="1">
                <a:cs typeface="Rockwell (Body)"/>
              </a:rPr>
              <a:t>accéder</a:t>
            </a:r>
            <a:r>
              <a:rPr lang="en-US" sz="2400" dirty="0">
                <a:cs typeface="Rockwell (Body)"/>
              </a:rPr>
              <a:t> au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n’y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parvenait</a:t>
            </a:r>
            <a:r>
              <a:rPr lang="en-US" sz="2400" dirty="0">
                <a:cs typeface="Rockwell (Body)"/>
              </a:rPr>
              <a:t> pas?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>
                <a:cs typeface="Rockwell (Body)"/>
              </a:rPr>
              <a:t>Comment le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 de </a:t>
            </a:r>
            <a:r>
              <a:rPr lang="en-US" sz="2400" dirty="0" err="1">
                <a:cs typeface="Rockwell (Body)"/>
              </a:rPr>
              <a:t>l’homme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est-il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testé</a:t>
            </a:r>
            <a:r>
              <a:rPr lang="en-US" sz="2400" dirty="0">
                <a:cs typeface="Rockwell (Body)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 err="1">
                <a:cs typeface="Rockwell (Body)"/>
              </a:rPr>
              <a:t>Qu’est-ce</a:t>
            </a:r>
            <a:r>
              <a:rPr lang="en-US" sz="2400" dirty="0">
                <a:cs typeface="Rockwell (Body)"/>
              </a:rPr>
              <a:t> que le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 err="1">
                <a:cs typeface="Rockwell (Body)"/>
              </a:rPr>
              <a:t>Qu’est-ce</a:t>
            </a:r>
            <a:r>
              <a:rPr lang="en-US" sz="2400" dirty="0">
                <a:cs typeface="Rockwell (Body)"/>
              </a:rPr>
              <a:t> qui </a:t>
            </a:r>
            <a:r>
              <a:rPr lang="en-US" sz="2400" dirty="0" err="1">
                <a:cs typeface="Rockwell (Body)"/>
              </a:rPr>
              <a:t>définit</a:t>
            </a:r>
            <a:r>
              <a:rPr lang="en-US" sz="2400" dirty="0">
                <a:cs typeface="Rockwell (Body)"/>
              </a:rPr>
              <a:t> un bon </a:t>
            </a:r>
            <a:r>
              <a:rPr lang="en-US" sz="2400" dirty="0" err="1">
                <a:cs typeface="Rockwell (Body)"/>
              </a:rPr>
              <a:t>caractère</a:t>
            </a:r>
            <a:r>
              <a:rPr lang="en-US" sz="2400" dirty="0">
                <a:cs typeface="Rockwell (Body)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endParaRPr lang="en-US" sz="2400" dirty="0"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endParaRPr lang="en-US" sz="2400" dirty="0"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>
                <a:cs typeface="Rockwell (Body)"/>
              </a:rPr>
              <a:t>Comment </a:t>
            </a:r>
            <a:r>
              <a:rPr lang="en-US" sz="2400" dirty="0" err="1">
                <a:cs typeface="Rockwell (Body)"/>
              </a:rPr>
              <a:t>peut</a:t>
            </a:r>
            <a:r>
              <a:rPr lang="en-US" sz="2400" dirty="0">
                <a:cs typeface="Rockwell (Body)"/>
              </a:rPr>
              <a:t>-on </a:t>
            </a:r>
            <a:r>
              <a:rPr lang="en-US" sz="2400" dirty="0" err="1">
                <a:cs typeface="Rockwell (Body)"/>
              </a:rPr>
              <a:t>s’assurer</a:t>
            </a:r>
            <a:r>
              <a:rPr lang="en-US" sz="2400" dirty="0">
                <a:cs typeface="Rockwell (Body)"/>
              </a:rPr>
              <a:t> que </a:t>
            </a:r>
            <a:r>
              <a:rPr lang="en-US" sz="2400" dirty="0" err="1">
                <a:cs typeface="Rockwell (Body)"/>
              </a:rPr>
              <a:t>l’homme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intègre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accède</a:t>
            </a:r>
            <a:r>
              <a:rPr lang="en-US" sz="2400" dirty="0">
                <a:cs typeface="Rockwell (Body)"/>
              </a:rPr>
              <a:t> au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 err="1">
                <a:cs typeface="Rockwell (Body)"/>
              </a:rPr>
              <a:t>Quel</a:t>
            </a:r>
            <a:r>
              <a:rPr lang="en-US" sz="2400" dirty="0">
                <a:cs typeface="Rockwell (Body)"/>
              </a:rPr>
              <a:t> genre </a:t>
            </a:r>
            <a:r>
              <a:rPr lang="en-US" sz="2400" dirty="0" err="1">
                <a:cs typeface="Rockwell (Body)"/>
              </a:rPr>
              <a:t>d’homme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peut</a:t>
            </a:r>
            <a:r>
              <a:rPr lang="en-US" sz="2400" dirty="0">
                <a:cs typeface="Rockwell (Body)"/>
              </a:rPr>
              <a:t> faire face à </a:t>
            </a:r>
            <a:r>
              <a:rPr lang="en-US" sz="2400" dirty="0" err="1">
                <a:cs typeface="Rockwell (Body)"/>
              </a:rPr>
              <a:t>l’adversité</a:t>
            </a:r>
            <a:r>
              <a:rPr lang="en-US" sz="2400" dirty="0">
                <a:cs typeface="Rockwell (Body)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>
                <a:cs typeface="Rockwell (Body)"/>
              </a:rPr>
              <a:t>Que </a:t>
            </a:r>
            <a:r>
              <a:rPr lang="en-US" sz="2400" dirty="0" err="1">
                <a:cs typeface="Rockwell (Body)"/>
              </a:rPr>
              <a:t>peut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revéler</a:t>
            </a:r>
            <a:r>
              <a:rPr lang="en-US" sz="2400" dirty="0">
                <a:cs typeface="Rockwell (Body)"/>
              </a:rPr>
              <a:t> le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 sur le </a:t>
            </a:r>
            <a:r>
              <a:rPr lang="en-US" sz="2400" dirty="0" err="1">
                <a:cs typeface="Rockwell (Body)"/>
              </a:rPr>
              <a:t>caractère</a:t>
            </a:r>
            <a:r>
              <a:rPr lang="en-US" sz="2400" dirty="0">
                <a:cs typeface="Rockwell (Body)"/>
              </a:rPr>
              <a:t> d’un homme?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>
                <a:cs typeface="Rockwell (Body)"/>
              </a:rPr>
              <a:t>Comment </a:t>
            </a:r>
            <a:r>
              <a:rPr lang="en-US" sz="2400" dirty="0" err="1">
                <a:cs typeface="Rockwell (Body)"/>
              </a:rPr>
              <a:t>peut</a:t>
            </a:r>
            <a:r>
              <a:rPr lang="en-US" sz="2400" dirty="0">
                <a:cs typeface="Rockwell (Body)"/>
              </a:rPr>
              <a:t>-on </a:t>
            </a:r>
            <a:r>
              <a:rPr lang="en-US" sz="2400" dirty="0" err="1">
                <a:cs typeface="Rockwell (Body)"/>
              </a:rPr>
              <a:t>obtenir</a:t>
            </a:r>
            <a:r>
              <a:rPr lang="en-US" sz="2400" dirty="0">
                <a:cs typeface="Rockwell (Body)"/>
              </a:rPr>
              <a:t> le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 dans </a:t>
            </a:r>
            <a:r>
              <a:rPr lang="en-US" sz="2400" dirty="0" err="1">
                <a:cs typeface="Rockwell (Body)"/>
              </a:rPr>
              <a:t>l’adversité</a:t>
            </a:r>
            <a:r>
              <a:rPr lang="en-US" sz="2400" dirty="0">
                <a:cs typeface="Rockwell (Body)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sz="2400" dirty="0" err="1">
                <a:cs typeface="Rockwell (Body)"/>
              </a:rPr>
              <a:t>Pourquoi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certaines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personnes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sont-elles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affectées</a:t>
            </a:r>
            <a:r>
              <a:rPr lang="en-US" sz="2400" dirty="0">
                <a:cs typeface="Rockwell (Body)"/>
              </a:rPr>
              <a:t> par le </a:t>
            </a:r>
            <a:r>
              <a:rPr lang="en-US" sz="2400" dirty="0" err="1">
                <a:cs typeface="Rockwell (Body)"/>
              </a:rPr>
              <a:t>pouvoir</a:t>
            </a:r>
            <a:r>
              <a:rPr lang="en-US" sz="2400" dirty="0">
                <a:cs typeface="Rockwell (Body)"/>
              </a:rPr>
              <a:t> </a:t>
            </a:r>
            <a:r>
              <a:rPr lang="en-US" sz="2400" dirty="0" err="1">
                <a:cs typeface="Rockwell (Body)"/>
              </a:rPr>
              <a:t>différemment</a:t>
            </a:r>
            <a:r>
              <a:rPr lang="en-US" sz="2400" dirty="0">
                <a:cs typeface="Rockwell (Body)"/>
              </a:rPr>
              <a:t>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fr-FR" sz="2400" dirty="0">
                <a:cs typeface="Rockwell (Body)"/>
              </a:rPr>
              <a:t>Si l’adversité est censée vous fortifier, cela </a:t>
            </a:r>
            <a:r>
              <a:rPr lang="fr-FR" sz="2400" dirty="0" err="1">
                <a:cs typeface="Rockwell (Body)"/>
              </a:rPr>
              <a:t>signifit</a:t>
            </a:r>
            <a:r>
              <a:rPr lang="fr-FR" sz="2400" dirty="0">
                <a:cs typeface="Rockwell (Body)"/>
              </a:rPr>
              <a:t>-il que le pouvoir vous affaiblit?</a:t>
            </a:r>
            <a:endParaRPr lang="en-US" sz="2400" dirty="0">
              <a:cs typeface="Rockwel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282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dirty="0" err="1"/>
              <a:t>Étape</a:t>
            </a:r>
            <a:r>
              <a:rPr lang="en-US" dirty="0"/>
              <a:t> avec les Questions des </a:t>
            </a:r>
            <a:r>
              <a:rPr lang="en-US" dirty="0" err="1"/>
              <a:t>Élèves</a:t>
            </a:r>
            <a:endParaRPr lang="en-US" altLang="en-US" dirty="0"/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dirty="0" err="1"/>
              <a:t>Chaque</a:t>
            </a:r>
            <a:r>
              <a:rPr lang="en-US" altLang="en-US" dirty="0"/>
              <a:t> </a:t>
            </a:r>
            <a:r>
              <a:rPr lang="en-US" altLang="en-US" dirty="0" err="1"/>
              <a:t>élève</a:t>
            </a:r>
            <a:r>
              <a:rPr lang="en-US" altLang="en-US" dirty="0"/>
              <a:t> a </a:t>
            </a:r>
            <a:r>
              <a:rPr lang="en-US" altLang="en-US" dirty="0" err="1"/>
              <a:t>choisi</a:t>
            </a:r>
            <a:r>
              <a:rPr lang="en-US" altLang="en-US" dirty="0"/>
              <a:t> </a:t>
            </a:r>
            <a:r>
              <a:rPr lang="en-US" altLang="en-US" dirty="0" err="1"/>
              <a:t>une</a:t>
            </a:r>
            <a:r>
              <a:rPr lang="en-US" altLang="en-US" dirty="0"/>
              <a:t> question sur la </a:t>
            </a:r>
            <a:r>
              <a:rPr lang="en-US" altLang="en-US" dirty="0" err="1"/>
              <a:t>liste</a:t>
            </a:r>
            <a:r>
              <a:rPr lang="en-US" altLang="en-US" dirty="0"/>
              <a:t> de la </a:t>
            </a:r>
            <a:r>
              <a:rPr lang="en-US" altLang="en-US" dirty="0" err="1"/>
              <a:t>classe</a:t>
            </a:r>
            <a:r>
              <a:rPr lang="en-US" altLang="en-US" dirty="0"/>
              <a:t> pour y </a:t>
            </a:r>
            <a:r>
              <a:rPr lang="en-US" altLang="en-US" dirty="0" err="1"/>
              <a:t>travailler</a:t>
            </a:r>
            <a:r>
              <a:rPr lang="en-US" altLang="en-US" dirty="0"/>
              <a:t> tout au long de </a:t>
            </a:r>
            <a:r>
              <a:rPr lang="en-US" altLang="en-US" dirty="0" err="1"/>
              <a:t>l’unité</a:t>
            </a:r>
            <a:r>
              <a:rPr lang="en-US" altLang="en-US" dirty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en-US" dirty="0"/>
              <a:t>Les </a:t>
            </a:r>
            <a:r>
              <a:rPr lang="en-US" altLang="en-US" dirty="0" err="1"/>
              <a:t>élèves</a:t>
            </a:r>
            <a:r>
              <a:rPr lang="en-US" altLang="en-US" dirty="0"/>
              <a:t> </a:t>
            </a:r>
            <a:r>
              <a:rPr lang="en-US" altLang="en-US" dirty="0" err="1"/>
              <a:t>ont</a:t>
            </a:r>
            <a:r>
              <a:rPr lang="en-US" altLang="en-US" dirty="0"/>
              <a:t> </a:t>
            </a:r>
            <a:r>
              <a:rPr lang="en-US" altLang="en-US" dirty="0" err="1"/>
              <a:t>repondu</a:t>
            </a:r>
            <a:r>
              <a:rPr lang="en-US" altLang="en-US" dirty="0"/>
              <a:t> à </a:t>
            </a:r>
            <a:r>
              <a:rPr lang="en-US" altLang="en-US" dirty="0" err="1"/>
              <a:t>leur</a:t>
            </a:r>
            <a:r>
              <a:rPr lang="en-US" altLang="en-US" dirty="0"/>
              <a:t> question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écrivant</a:t>
            </a:r>
            <a:r>
              <a:rPr lang="en-US" altLang="en-US" dirty="0"/>
              <a:t> </a:t>
            </a:r>
            <a:r>
              <a:rPr lang="en-US" altLang="en-US" dirty="0" err="1"/>
              <a:t>une</a:t>
            </a:r>
            <a:r>
              <a:rPr lang="en-US" altLang="en-US" dirty="0"/>
              <a:t> </a:t>
            </a:r>
            <a:r>
              <a:rPr lang="en-US" altLang="en-US" dirty="0" err="1"/>
              <a:t>réflexion</a:t>
            </a:r>
            <a:r>
              <a:rPr lang="en-US" altLang="en-US" dirty="0"/>
              <a:t> de deux pages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utilisant</a:t>
            </a:r>
            <a:r>
              <a:rPr lang="en-US" altLang="en-US" dirty="0"/>
              <a:t> </a:t>
            </a:r>
            <a:r>
              <a:rPr lang="en-US" altLang="en-US" dirty="0" err="1"/>
              <a:t>leur</a:t>
            </a:r>
            <a:r>
              <a:rPr lang="en-US" altLang="en-US" dirty="0"/>
              <a:t> recherche et </a:t>
            </a:r>
            <a:r>
              <a:rPr lang="en-US" altLang="en-US" dirty="0" err="1"/>
              <a:t>leur</a:t>
            </a:r>
            <a:r>
              <a:rPr lang="en-US" altLang="en-US" dirty="0"/>
              <a:t> savoir sur </a:t>
            </a:r>
            <a:r>
              <a:rPr lang="en-US" altLang="en-US" dirty="0" err="1"/>
              <a:t>l’unité</a:t>
            </a:r>
            <a:r>
              <a:rPr lang="en-US" altLang="en-US" dirty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en-US" dirty="0"/>
              <a:t>Les </a:t>
            </a:r>
            <a:r>
              <a:rPr lang="en-US" altLang="en-US" dirty="0" err="1"/>
              <a:t>élèves</a:t>
            </a:r>
            <a:r>
              <a:rPr lang="en-US" altLang="en-US" dirty="0"/>
              <a:t> </a:t>
            </a:r>
            <a:r>
              <a:rPr lang="en-US" altLang="en-US" dirty="0" err="1"/>
              <a:t>ont</a:t>
            </a:r>
            <a:r>
              <a:rPr lang="en-US" altLang="en-US" dirty="0"/>
              <a:t> </a:t>
            </a:r>
            <a:r>
              <a:rPr lang="en-US" altLang="en-US" dirty="0" err="1"/>
              <a:t>partagé</a:t>
            </a:r>
            <a:r>
              <a:rPr lang="en-US" altLang="en-US" dirty="0"/>
              <a:t> </a:t>
            </a:r>
            <a:r>
              <a:rPr lang="en-US" altLang="en-US" dirty="0" err="1"/>
              <a:t>leurs</a:t>
            </a:r>
            <a:r>
              <a:rPr lang="en-US" altLang="en-US" dirty="0"/>
              <a:t> </a:t>
            </a:r>
            <a:r>
              <a:rPr lang="en-US" altLang="en-US" dirty="0" err="1"/>
              <a:t>réflexions</a:t>
            </a:r>
            <a:r>
              <a:rPr lang="en-US" altLang="en-US" dirty="0"/>
              <a:t> pendant </a:t>
            </a:r>
            <a:r>
              <a:rPr lang="en-US" altLang="en-US" dirty="0" err="1"/>
              <a:t>une</a:t>
            </a:r>
            <a:r>
              <a:rPr lang="en-US" altLang="en-US" dirty="0"/>
              <a:t> discussion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classe</a:t>
            </a:r>
            <a:r>
              <a:rPr lang="en-US" altLang="en-US" dirty="0"/>
              <a:t> le dernier jour de </a:t>
            </a:r>
            <a:r>
              <a:rPr lang="en-US" altLang="en-US" dirty="0" err="1"/>
              <a:t>l’unité</a:t>
            </a:r>
            <a:r>
              <a:rPr lang="en-US" altLang="en-US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024738" y="5017102"/>
            <a:ext cx="10181742" cy="1243519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Pourquoi la formulation des questions est-elle si importante maintenant</a:t>
            </a:r>
            <a:r>
              <a:rPr lang="en-US" sz="4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?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9938" y="6260621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718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1324"/>
            <a:ext cx="2972126" cy="444035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6761411" y="5090260"/>
            <a:ext cx="5212611" cy="1046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– Clive Thompson</a:t>
            </a:r>
          </a:p>
          <a:p>
            <a:pPr marL="0" indent="0">
              <a:buNone/>
            </a:pPr>
            <a:r>
              <a:rPr lang="en-US" sz="2400" dirty="0">
                <a:latin typeface="Rockwell" panose="02060603020205020403" pitchFamily="18" charset="0"/>
              </a:rPr>
              <a:t>Journalist and Technology Blogger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978400" y="1424911"/>
            <a:ext cx="6584336" cy="2755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Rockwell" panose="02060603020205020403" pitchFamily="18" charset="0"/>
              </a:rPr>
              <a:t>Comment </a:t>
            </a:r>
            <a:r>
              <a:rPr lang="en-US" sz="3200" dirty="0" err="1">
                <a:latin typeface="Rockwell" panose="02060603020205020403" pitchFamily="18" charset="0"/>
              </a:rPr>
              <a:t>devez-vous</a:t>
            </a:r>
            <a:r>
              <a:rPr lang="en-US" sz="3200" dirty="0">
                <a:latin typeface="Rockwell" panose="02060603020205020403" pitchFamily="18" charset="0"/>
              </a:rPr>
              <a:t> r</a:t>
            </a:r>
            <a:r>
              <a:rPr lang="fr-FR" sz="3200" dirty="0"/>
              <a:t>é</a:t>
            </a:r>
            <a:r>
              <a:rPr lang="en-US" sz="3200" dirty="0" err="1">
                <a:latin typeface="Rockwell" panose="02060603020205020403" pitchFamily="18" charset="0"/>
              </a:rPr>
              <a:t>agir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lorsque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vous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obtenez</a:t>
            </a:r>
            <a:r>
              <a:rPr lang="en-US" sz="3200" dirty="0">
                <a:latin typeface="Rockwell" panose="02060603020205020403" pitchFamily="18" charset="0"/>
              </a:rPr>
              <a:t> de nouveaux </a:t>
            </a:r>
            <a:r>
              <a:rPr lang="en-US" sz="3200" dirty="0" err="1">
                <a:latin typeface="Rockwell" panose="02060603020205020403" pitchFamily="18" charset="0"/>
              </a:rPr>
              <a:t>outils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efficaces</a:t>
            </a:r>
            <a:r>
              <a:rPr lang="en-US" sz="3200" dirty="0">
                <a:latin typeface="Rockwell" panose="02060603020205020403" pitchFamily="18" charset="0"/>
              </a:rPr>
              <a:t> pour </a:t>
            </a:r>
            <a:r>
              <a:rPr lang="en-US" sz="3200" dirty="0" err="1">
                <a:latin typeface="Rockwell" panose="02060603020205020403" pitchFamily="18" charset="0"/>
              </a:rPr>
              <a:t>trouvrer</a:t>
            </a:r>
            <a:r>
              <a:rPr lang="en-US" sz="3200" dirty="0">
                <a:latin typeface="Rockwell" panose="02060603020205020403" pitchFamily="18" charset="0"/>
              </a:rPr>
              <a:t> des r</a:t>
            </a:r>
            <a:r>
              <a:rPr lang="fr-FR" sz="3200" dirty="0"/>
              <a:t>é</a:t>
            </a:r>
            <a:r>
              <a:rPr lang="en-US" sz="3200" dirty="0" err="1">
                <a:latin typeface="Rockwell" panose="02060603020205020403" pitchFamily="18" charset="0"/>
              </a:rPr>
              <a:t>ponses</a:t>
            </a:r>
            <a:r>
              <a:rPr lang="en-US" sz="3200" dirty="0">
                <a:latin typeface="Rockwell" panose="02060603020205020403" pitchFamily="18" charset="0"/>
              </a:rPr>
              <a:t>?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Rockwell" panose="02060603020205020403" pitchFamily="18" charset="0"/>
              </a:rPr>
              <a:t>Pensez</a:t>
            </a:r>
            <a:r>
              <a:rPr lang="en-US" sz="3200" dirty="0">
                <a:latin typeface="Rockwell" panose="02060603020205020403" pitchFamily="18" charset="0"/>
              </a:rPr>
              <a:t> aux </a:t>
            </a:r>
            <a:r>
              <a:rPr 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questions plus </a:t>
            </a:r>
            <a:r>
              <a:rPr lang="en-US" sz="3200" dirty="0" err="1">
                <a:solidFill>
                  <a:schemeClr val="tx1"/>
                </a:solidFill>
                <a:latin typeface="Rockwell" panose="02060603020205020403" pitchFamily="18" charset="0"/>
              </a:rPr>
              <a:t>difficiles</a:t>
            </a:r>
            <a:r>
              <a:rPr 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.”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0155" y="438244"/>
            <a:ext cx="10515600" cy="7435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DIN Next Rounded LT Pro" panose="020F0503020203050203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À </a:t>
            </a:r>
            <a:r>
              <a:rPr lang="en-US" dirty="0" err="1">
                <a:latin typeface="+mj-lt"/>
              </a:rPr>
              <a:t>l’Âge</a:t>
            </a:r>
            <a:r>
              <a:rPr lang="en-US" dirty="0">
                <a:latin typeface="+mj-lt"/>
              </a:rPr>
              <a:t> de Google</a:t>
            </a:r>
          </a:p>
        </p:txBody>
      </p:sp>
    </p:spTree>
    <p:extLst>
      <p:ext uri="{BB962C8B-B14F-4D97-AF65-F5344CB8AC3E}">
        <p14:creationId xmlns:p14="http://schemas.microsoft.com/office/powerpoint/2010/main" val="31410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 compétence de poser des questions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dirty="0" err="1"/>
              <a:t>Partir</a:t>
            </a:r>
            <a:r>
              <a:rPr lang="en-US" altLang="en-US" dirty="0"/>
              <a:t> de </a:t>
            </a:r>
            <a:r>
              <a:rPr lang="en-US" altLang="en-US" dirty="0" err="1"/>
              <a:t>l’ignorance</a:t>
            </a:r>
            <a:r>
              <a:rPr lang="en-US" altLang="en-US" dirty="0"/>
              <a:t> au savoir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dirty="0"/>
              <a:t>Pour </a:t>
            </a:r>
            <a:r>
              <a:rPr lang="en-US" altLang="en-US" dirty="0" err="1"/>
              <a:t>trouver</a:t>
            </a:r>
            <a:r>
              <a:rPr lang="en-US" altLang="en-US" dirty="0"/>
              <a:t> de </a:t>
            </a:r>
            <a:r>
              <a:rPr lang="en-US" altLang="en-US" dirty="0" err="1"/>
              <a:t>bonnes</a:t>
            </a:r>
            <a:r>
              <a:rPr lang="en-US" altLang="en-US" dirty="0"/>
              <a:t> </a:t>
            </a:r>
            <a:r>
              <a:rPr lang="en-US" altLang="en-US" dirty="0" err="1"/>
              <a:t>réponses</a:t>
            </a:r>
            <a:endParaRPr lang="en-US" altLang="en-US" dirty="0"/>
          </a:p>
          <a:p>
            <a:pPr>
              <a:spcBef>
                <a:spcPts val="1200"/>
              </a:spcBef>
            </a:pPr>
            <a:r>
              <a:rPr lang="fr-FR" dirty="0"/>
              <a:t>Pour accroître l’engagement et l’appropriation académique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Pour </a:t>
            </a:r>
            <a:r>
              <a:rPr lang="en-US" altLang="en-US" dirty="0" err="1"/>
              <a:t>démontrer</a:t>
            </a:r>
            <a:r>
              <a:rPr lang="en-US" altLang="en-US" dirty="0"/>
              <a:t> </a:t>
            </a:r>
            <a:r>
              <a:rPr lang="en-US" altLang="en-US" dirty="0" err="1"/>
              <a:t>l’intégration</a:t>
            </a:r>
            <a:r>
              <a:rPr lang="en-US" altLang="en-US" dirty="0"/>
              <a:t> de </a:t>
            </a:r>
            <a:r>
              <a:rPr lang="en-US" altLang="en-US" dirty="0" err="1"/>
              <a:t>l’enquête</a:t>
            </a:r>
            <a:r>
              <a:rPr lang="en-US" altLang="en-US" dirty="0"/>
              <a:t> dans la </a:t>
            </a:r>
            <a:r>
              <a:rPr lang="en-US" altLang="en-US" dirty="0" err="1"/>
              <a:t>classe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b="1" dirty="0"/>
              <a:t>Pour </a:t>
            </a:r>
            <a:r>
              <a:rPr lang="en-US" altLang="en-US" b="1" dirty="0" err="1"/>
              <a:t>avoir</a:t>
            </a:r>
            <a:r>
              <a:rPr lang="en-US" altLang="en-US" b="1" dirty="0"/>
              <a:t> un </a:t>
            </a:r>
            <a:r>
              <a:rPr lang="en-US" altLang="en-US" b="1" dirty="0" err="1"/>
              <a:t>peu</a:t>
            </a:r>
            <a:r>
              <a:rPr lang="en-US" altLang="en-US" b="1" dirty="0"/>
              <a:t> de joie dans </a:t>
            </a:r>
            <a:r>
              <a:rPr lang="en-US" altLang="en-US" b="1" dirty="0" err="1"/>
              <a:t>une</a:t>
            </a:r>
            <a:r>
              <a:rPr lang="en-US" altLang="en-US" b="1" dirty="0"/>
              <a:t> profession </a:t>
            </a:r>
            <a:r>
              <a:rPr lang="en-US" altLang="en-US" b="1" dirty="0" err="1"/>
              <a:t>très</a:t>
            </a:r>
            <a:r>
              <a:rPr lang="en-US" altLang="en-US" b="1" dirty="0"/>
              <a:t> </a:t>
            </a:r>
            <a:r>
              <a:rPr lang="en-US" altLang="en-US" b="1" dirty="0" err="1"/>
              <a:t>exigeante</a:t>
            </a:r>
            <a:endParaRPr lang="en-US" altLang="en-US" b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dirty="0"/>
              <a:t>Et…</a:t>
            </a:r>
          </a:p>
        </p:txBody>
      </p:sp>
    </p:spTree>
    <p:extLst>
      <p:ext uri="{BB962C8B-B14F-4D97-AF65-F5344CB8AC3E}">
        <p14:creationId xmlns:p14="http://schemas.microsoft.com/office/powerpoint/2010/main" val="13545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86" y="255738"/>
            <a:ext cx="10515600" cy="846196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Rockwell" panose="02060603020205020403" pitchFamily="18" charset="0"/>
              </a:rPr>
              <a:t>Questions </a:t>
            </a:r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et</a:t>
            </a:r>
            <a:r>
              <a:rPr lang="en-US" b="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Rockwell" panose="02060603020205020403" pitchFamily="18" charset="0"/>
              </a:rPr>
              <a:t>Démocratie</a:t>
            </a:r>
            <a:endParaRPr lang="en-US" b="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6" y="1795073"/>
            <a:ext cx="6919440" cy="3793787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7950923" y="1958952"/>
            <a:ext cx="3777343" cy="22027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Rockwell" panose="02060603020205020403" pitchFamily="18" charset="0"/>
              </a:rPr>
              <a:t>“</a:t>
            </a:r>
            <a:r>
              <a:rPr lang="fr-FR" dirty="0">
                <a:latin typeface="Rockwell" panose="02060603020205020403" pitchFamily="18" charset="0"/>
              </a:rPr>
              <a:t>Il faut apprendre à étudier plutôt qu’à croire, </a:t>
            </a:r>
            <a:r>
              <a:rPr lang="fr-FR" b="1" dirty="0">
                <a:latin typeface="Rockwell" panose="02060603020205020403" pitchFamily="18" charset="0"/>
              </a:rPr>
              <a:t>à s’enquérir</a:t>
            </a:r>
            <a:r>
              <a:rPr lang="fr-FR" dirty="0">
                <a:latin typeface="Rockwell" panose="02060603020205020403" pitchFamily="18" charset="0"/>
              </a:rPr>
              <a:t> plutôt qu’à affirmer</a:t>
            </a:r>
            <a:r>
              <a:rPr lang="en-US" dirty="0">
                <a:latin typeface="Rockwell" panose="02060603020205020403" pitchFamily="18" charset="0"/>
              </a:rPr>
              <a:t>.”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950923" y="4250486"/>
            <a:ext cx="3777343" cy="523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dirty="0">
                <a:latin typeface="Rockwell" panose="02060603020205020403" pitchFamily="18" charset="0"/>
              </a:rPr>
              <a:t>– </a:t>
            </a:r>
            <a:r>
              <a:rPr lang="en-US" sz="2200" dirty="0" err="1">
                <a:latin typeface="Rockwell" panose="02060603020205020403" pitchFamily="18" charset="0"/>
              </a:rPr>
              <a:t>Septima</a:t>
            </a:r>
            <a:r>
              <a:rPr lang="en-US" sz="2200" dirty="0">
                <a:latin typeface="Rockwell" panose="02060603020205020403" pitchFamily="18" charset="0"/>
              </a:rPr>
              <a:t> Clark</a:t>
            </a:r>
          </a:p>
          <a:p>
            <a:pPr marL="0" indent="0" algn="r">
              <a:buNone/>
            </a:pPr>
            <a:endParaRPr lang="en-US" sz="1200" dirty="0">
              <a:latin typeface="Rockwell" panose="02060603020205020403" pitchFamily="18" charset="0"/>
            </a:endParaRPr>
          </a:p>
          <a:p>
            <a:pPr marL="0" indent="0" algn="r">
              <a:buNone/>
            </a:pPr>
            <a:endParaRPr lang="en-US" sz="1200" dirty="0">
              <a:latin typeface="Rockwell" panose="02060603020205020403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00183" y="6265714"/>
            <a:ext cx="6891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Rockwell" panose="02060603020205020403" pitchFamily="18" charset="0"/>
              </a:rPr>
              <a:t>Chapter 6 on </a:t>
            </a:r>
            <a:r>
              <a:rPr lang="en-US" sz="1100" dirty="0" err="1">
                <a:latin typeface="Rockwell" panose="02060603020205020403" pitchFamily="18" charset="0"/>
              </a:rPr>
              <a:t>Septima</a:t>
            </a:r>
            <a:r>
              <a:rPr lang="en-US" sz="1100" dirty="0">
                <a:latin typeface="Rockwell" panose="02060603020205020403" pitchFamily="18" charset="0"/>
              </a:rPr>
              <a:t> Clark in Freedom Road: Adult Education of African Americans (Peterson, 1996)</a:t>
            </a:r>
          </a:p>
        </p:txBody>
      </p:sp>
    </p:spTree>
    <p:extLst>
      <p:ext uri="{BB962C8B-B14F-4D97-AF65-F5344CB8AC3E}">
        <p14:creationId xmlns:p14="http://schemas.microsoft.com/office/powerpoint/2010/main" val="18245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371600" y="2130144"/>
            <a:ext cx="9361488" cy="3847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ressource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reproduite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adaptée</a:t>
            </a:r>
            <a:r>
              <a:rPr lang="en-US" dirty="0"/>
              <a:t>, pour des </a:t>
            </a:r>
            <a:r>
              <a:rPr lang="en-US" dirty="0" err="1"/>
              <a:t>besoins</a:t>
            </a:r>
            <a:r>
              <a:rPr lang="en-US" dirty="0"/>
              <a:t> non-</a:t>
            </a:r>
            <a:r>
              <a:rPr lang="en-US" dirty="0" err="1"/>
              <a:t>commerciaux</a:t>
            </a:r>
            <a:r>
              <a:rPr lang="en-US" dirty="0"/>
              <a:t>, à condition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indiquiez</a:t>
            </a:r>
            <a:r>
              <a:rPr lang="en-US" dirty="0"/>
              <a:t> le r</a:t>
            </a:r>
            <a:r>
              <a:rPr lang="fr-FR" dirty="0"/>
              <a:t>é</a:t>
            </a:r>
            <a:r>
              <a:rPr lang="en-US" dirty="0" err="1"/>
              <a:t>férence</a:t>
            </a:r>
            <a:r>
              <a:rPr lang="en-US" dirty="0"/>
              <a:t> </a:t>
            </a:r>
            <a:r>
              <a:rPr lang="en-US" dirty="0" err="1"/>
              <a:t>suivante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Source: The Right Question Institute - </a:t>
            </a:r>
            <a:r>
              <a:rPr lang="en-US" b="1" u="sng" dirty="0">
                <a:hlinkClick r:id="rId2"/>
              </a:rPr>
              <a:t>www.rightquestion.org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Technique de Formulation des Questions (TFQ)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créée</a:t>
            </a:r>
            <a:r>
              <a:rPr lang="en-US" dirty="0"/>
              <a:t> par The Right Question Institute. Pour plus </a:t>
            </a:r>
            <a:r>
              <a:rPr lang="en-US" dirty="0" err="1"/>
              <a:t>d’informations</a:t>
            </a:r>
            <a:r>
              <a:rPr lang="en-US" dirty="0"/>
              <a:t> et des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gratuites</a:t>
            </a:r>
            <a:r>
              <a:rPr lang="en-US" dirty="0"/>
              <a:t>, </a:t>
            </a:r>
            <a:r>
              <a:rPr lang="en-US" dirty="0" err="1"/>
              <a:t>visitez</a:t>
            </a:r>
            <a:r>
              <a:rPr lang="en-US" dirty="0"/>
              <a:t> rightquestion.org.”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19" y="880596"/>
            <a:ext cx="2901118" cy="76396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1196788" y="1882588"/>
            <a:ext cx="9897036" cy="40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252" y="814761"/>
            <a:ext cx="2862579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3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978" y="1825625"/>
            <a:ext cx="9900044" cy="4351338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1050" dirty="0">
              <a:latin typeface="Rockwell" panose="02060603020205020403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3200" b="1" dirty="0">
                <a:latin typeface="Rockwell" panose="02060603020205020403" pitchFamily="18" charset="0"/>
              </a:rPr>
              <a:t>https://rightquestion.org</a:t>
            </a:r>
            <a:endParaRPr lang="en-US" sz="3200" b="1" dirty="0"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19" y="430244"/>
            <a:ext cx="11518491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DIN Next Rounded LT Pro" panose="020F0503020203050203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Comment </a:t>
            </a:r>
            <a:r>
              <a:rPr lang="en-US" altLang="en-US" sz="4800" dirty="0" err="1">
                <a:solidFill>
                  <a:schemeClr val="tx1"/>
                </a:solidFill>
                <a:latin typeface="+mj-lt"/>
              </a:rPr>
              <a:t>Accéder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 à </a:t>
            </a:r>
            <a:r>
              <a:rPr lang="en-US" altLang="en-US" sz="4800" dirty="0" err="1">
                <a:solidFill>
                  <a:schemeClr val="tx1"/>
                </a:solidFill>
                <a:latin typeface="+mj-lt"/>
              </a:rPr>
              <a:t>nos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+mj-lt"/>
              </a:rPr>
              <a:t>Ressources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:</a:t>
            </a:r>
            <a:endParaRPr lang="en-US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5977" y="2977674"/>
            <a:ext cx="9561351" cy="314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rgbClr val="629DD1"/>
              </a:buClr>
              <a:buNone/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Rockwell" panose="02060603020205020403" pitchFamily="18" charset="0"/>
              </a:rPr>
              <a:t>Joignez</a:t>
            </a:r>
            <a:r>
              <a:rPr lang="en-US" alt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Rockwell" panose="02060603020205020403" pitchFamily="18" charset="0"/>
              </a:rPr>
              <a:t>notre</a:t>
            </a:r>
            <a:r>
              <a:rPr lang="en-US" alt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Rockwell" panose="02060603020205020403" pitchFamily="18" charset="0"/>
              </a:rPr>
              <a:t>Réseau</a:t>
            </a:r>
            <a:r>
              <a:rPr lang="en-US" alt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 d’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ockwell" panose="02060603020205020403" pitchFamily="18" charset="0"/>
              </a:rPr>
              <a:t>É</a:t>
            </a:r>
            <a:r>
              <a:rPr lang="en-US" altLang="en-US" sz="3200" dirty="0" err="1">
                <a:solidFill>
                  <a:schemeClr val="tx1"/>
                </a:solidFill>
                <a:latin typeface="Rockwell" panose="02060603020205020403" pitchFamily="18" charset="0"/>
              </a:rPr>
              <a:t>ducateurs</a:t>
            </a:r>
            <a:r>
              <a:rPr lang="en-US" altLang="en-US" sz="3200" dirty="0">
                <a:solidFill>
                  <a:schemeClr val="tx1"/>
                </a:solidFill>
                <a:latin typeface="Rockwell" panose="02060603020205020403" pitchFamily="18" charset="0"/>
              </a:rPr>
              <a:t> pour:</a:t>
            </a:r>
          </a:p>
          <a:p>
            <a:pPr lvl="1" defTabSz="457200">
              <a:buFont typeface="Wingdings" charset="2"/>
              <a:buChar char="§"/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Des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modèles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que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vous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pouvez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utiliser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en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classe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le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lendemain</a:t>
            </a:r>
            <a:endParaRPr lang="en-US" altLang="en-US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lvl="1" defTabSz="457200">
              <a:buFont typeface="Wingdings" charset="2"/>
              <a:buChar char="§"/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Des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Exemples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pour la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Classe</a:t>
            </a:r>
            <a:endParaRPr lang="en-US" altLang="en-US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lvl="1" defTabSz="457200">
              <a:buFont typeface="Wingdings" charset="2"/>
              <a:buChar char="§"/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Des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Vidéos</a:t>
            </a: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Rockwell" panose="02060603020205020403" pitchFamily="18" charset="0"/>
              </a:rPr>
              <a:t>Pédagogiques</a:t>
            </a:r>
            <a:endParaRPr lang="en-US" altLang="en-US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0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Nous </a:t>
            </a:r>
            <a:r>
              <a:rPr lang="en-US" altLang="en-US" dirty="0" err="1">
                <a:solidFill>
                  <a:schemeClr val="tx1"/>
                </a:solidFill>
              </a:rPr>
              <a:t>Tweetons</a:t>
            </a:r>
            <a:r>
              <a:rPr lang="en-US" alt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9635" name="Content Placeholder 7"/>
          <p:cNvSpPr txBox="1">
            <a:spLocks/>
          </p:cNvSpPr>
          <p:nvPr/>
        </p:nvSpPr>
        <p:spPr bwMode="auto">
          <a:xfrm>
            <a:off x="1348030" y="1388618"/>
            <a:ext cx="8258175" cy="447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defRPr/>
            </a:pPr>
            <a:r>
              <a:rPr lang="en-US" altLang="en-US" sz="3600" dirty="0">
                <a:solidFill>
                  <a:prstClr val="black"/>
                </a:solidFill>
              </a:rPr>
              <a:t>@RightQuestion</a:t>
            </a:r>
          </a:p>
          <a:p>
            <a:pPr defTabSz="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defRPr/>
            </a:pPr>
            <a:r>
              <a:rPr lang="en-US" altLang="en-US" sz="3600" dirty="0">
                <a:solidFill>
                  <a:prstClr val="black"/>
                </a:solidFill>
              </a:rPr>
              <a:t>#QFT</a:t>
            </a:r>
          </a:p>
          <a:p>
            <a:pPr defTabSz="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defRPr/>
            </a:pPr>
            <a:r>
              <a:rPr lang="en-US" dirty="0">
                <a:solidFill>
                  <a:prstClr val="black"/>
                </a:solidFill>
              </a:rPr>
              <a:t> </a:t>
            </a:r>
            <a:endParaRPr lang="en-US" altLang="en-US" sz="3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296" y="3432877"/>
            <a:ext cx="2394596" cy="19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654206" y="4815436"/>
            <a:ext cx="10933735" cy="1201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chemeClr val="accent1"/>
                </a:solidFill>
              </a:rPr>
              <a:t>Pourquoi</a:t>
            </a:r>
            <a:r>
              <a:rPr lang="en-US" sz="4400" dirty="0">
                <a:solidFill>
                  <a:schemeClr val="accent1"/>
                </a:solidFill>
              </a:rPr>
              <a:t> </a:t>
            </a:r>
            <a:r>
              <a:rPr lang="en-US" sz="4400" dirty="0" err="1">
                <a:solidFill>
                  <a:schemeClr val="accent1"/>
                </a:solidFill>
              </a:rPr>
              <a:t>Enseigner</a:t>
            </a:r>
            <a:r>
              <a:rPr lang="en-US" sz="4400" dirty="0">
                <a:solidFill>
                  <a:schemeClr val="accent1"/>
                </a:solidFill>
              </a:rPr>
              <a:t> la Formulation des Questions?</a:t>
            </a:r>
            <a:endParaRPr lang="en-US" altLang="en-US" sz="4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mccomb students.jpg">
            <a:extLst>
              <a:ext uri="{FF2B5EF4-FFF2-40B4-BE49-F238E27FC236}">
                <a16:creationId xmlns:a16="http://schemas.microsoft.com/office/drawing/2014/main" xmlns="" id="{F959F3ED-BF7F-C143-8A25-E005975A21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225" y="627611"/>
            <a:ext cx="6006608" cy="3690268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654206" y="6343748"/>
            <a:ext cx="106252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5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ユーザー定義 2">
      <a:majorFont>
        <a:latin typeface="Rockwell"/>
        <a:ea typeface="MS Gothic"/>
        <a:cs typeface=""/>
      </a:majorFont>
      <a:minorFont>
        <a:latin typeface="Rockwell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ユーザー定義 2">
      <a:majorFont>
        <a:latin typeface="Rockwell"/>
        <a:ea typeface="MS Gothic"/>
        <a:cs typeface=""/>
      </a:majorFont>
      <a:minorFont>
        <a:latin typeface="Rockwell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ユーザー定義 2">
      <a:majorFont>
        <a:latin typeface="Rockwell"/>
        <a:ea typeface="MS Gothic"/>
        <a:cs typeface=""/>
      </a:majorFont>
      <a:minorFont>
        <a:latin typeface="Rockwell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14035</TotalTime>
  <Words>2463</Words>
  <Application>Microsoft Macintosh PowerPoint</Application>
  <PresentationFormat>Widescreen</PresentationFormat>
  <Paragraphs>391</Paragraphs>
  <Slides>67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86" baseType="lpstr">
      <vt:lpstr>Arial</vt:lpstr>
      <vt:lpstr>Calibri</vt:lpstr>
      <vt:lpstr>DIN Next Rounded LT Pro</vt:lpstr>
      <vt:lpstr>Gill Sans</vt:lpstr>
      <vt:lpstr>Meiryo</vt:lpstr>
      <vt:lpstr>MS Gothic</vt:lpstr>
      <vt:lpstr>MS PGothic</vt:lpstr>
      <vt:lpstr>ＭＳ Ｐゴシック</vt:lpstr>
      <vt:lpstr>Noto Sans Symbols</vt:lpstr>
      <vt:lpstr>Rockwell</vt:lpstr>
      <vt:lpstr>Rockwell (Body)</vt:lpstr>
      <vt:lpstr>Rokkitt</vt:lpstr>
      <vt:lpstr>Wingdings</vt:lpstr>
      <vt:lpstr>ヒラギノ角ゴ ProN W3</vt:lpstr>
      <vt:lpstr>ヒラギノ角ゴ ProN W6</vt:lpstr>
      <vt:lpstr>游ゴシック</vt:lpstr>
      <vt:lpstr>Office Theme</vt:lpstr>
      <vt:lpstr>1_Office Theme</vt:lpstr>
      <vt:lpstr>2_Office Theme</vt:lpstr>
      <vt:lpstr>Introduction à  la Technique de Formulation des Questions(TFQ)</vt:lpstr>
      <vt:lpstr>PowerPoint Presentation</vt:lpstr>
      <vt:lpstr>Remerciéments </vt:lpstr>
      <vt:lpstr>Qui est dans la salle?</vt:lpstr>
      <vt:lpstr>Bienvenue!</vt:lpstr>
      <vt:lpstr>Ordre du Jour</vt:lpstr>
      <vt:lpstr>PowerPoint Presentation</vt:lpstr>
      <vt:lpstr>Nous Tweetons…</vt:lpstr>
      <vt:lpstr>PowerPoint Presentation</vt:lpstr>
      <vt:lpstr>En l’Honneur de la Source Originale:  Parents à Lawrence, Massachusetts, 1990</vt:lpstr>
      <vt:lpstr>PowerPoint Presentation</vt:lpstr>
      <vt:lpstr>PowerPoint Presentation</vt:lpstr>
      <vt:lpstr>Formulation des Questions par l’ Adolescent</vt:lpstr>
      <vt:lpstr>Déclaration des Présidents D’Universités A propos des Compétences à Acquérir par les Étudiants</vt:lpstr>
      <vt:lpstr>Et pourtant, seulement 27 % de diplômés croient que l’université leur a appris à poser leur propre question</vt:lpstr>
      <vt:lpstr>Nous ne sommes pas Seuls</vt:lpstr>
      <vt:lpstr>PowerPoint Presentation</vt:lpstr>
      <vt:lpstr>Qu’est-ce qui se passe quand les élèves apprennent à poser leurs propres questions? </vt:lpstr>
      <vt:lpstr>Recherche sur l’importance des questions posées par les Élèves</vt:lpstr>
      <vt:lpstr>Réflexion de l’ Élève</vt:lpstr>
      <vt:lpstr>Apprentissage Collaboratif avec La Technique de Formulation des Questions (TFQ)</vt:lpstr>
      <vt:lpstr>La Technique de Formulation des Questions(TFQ)</vt:lpstr>
      <vt:lpstr>Règles de Production des Questions</vt:lpstr>
      <vt:lpstr>Produisez des Questions</vt:lpstr>
      <vt:lpstr>Centre d’intérêt des questions</vt:lpstr>
      <vt:lpstr>Classez les Questions: Ouvertes/ Fermées</vt:lpstr>
      <vt:lpstr>Discustez</vt:lpstr>
      <vt:lpstr>Discustez</vt:lpstr>
      <vt:lpstr>Améliorez les Questions</vt:lpstr>
      <vt:lpstr>Élaborez des Stratégies: Priorisez les Questions </vt:lpstr>
      <vt:lpstr>Élaborez des Stratégies : Plan d’Action</vt:lpstr>
      <vt:lpstr>Élaborez des Stratégies : Plan d’Action</vt:lpstr>
      <vt:lpstr>Partagez</vt:lpstr>
      <vt:lpstr>Réfléchissez</vt:lpstr>
      <vt:lpstr>Un Regard sur le Processus</vt:lpstr>
      <vt:lpstr>LA TFQ, en une diapo(diapositive)…</vt:lpstr>
      <vt:lpstr>Curiosité et Rigueur</vt:lpstr>
      <vt:lpstr>Penser dans plusieurs directions différentes</vt:lpstr>
      <vt:lpstr>Diminuer/Limiter, Focaliser</vt:lpstr>
      <vt:lpstr>Penser sur la Pensée</vt:lpstr>
      <vt:lpstr>PowerPoint Presentation</vt:lpstr>
      <vt:lpstr>Exemple en Salle de Classe: Kindergarten</vt:lpstr>
      <vt:lpstr>Centre d’intérêt des Questions</vt:lpstr>
      <vt:lpstr>Questions des Elèves</vt:lpstr>
      <vt:lpstr>PowerPoint Presentation</vt:lpstr>
      <vt:lpstr>Centre d’intérêt des Questions</vt:lpstr>
      <vt:lpstr>Questions des Elèves</vt:lpstr>
      <vt:lpstr>Prochaine Étape avec les Questions des Élèves</vt:lpstr>
      <vt:lpstr>Exemple en Salle de Classe: 5ème </vt:lpstr>
      <vt:lpstr>Centre d’intérêt des Questions</vt:lpstr>
      <vt:lpstr>Questions Choisies des Elèves</vt:lpstr>
      <vt:lpstr>Prochaine Étape avec les Questions des Élèves</vt:lpstr>
      <vt:lpstr>Réflexions de Élèves</vt:lpstr>
      <vt:lpstr>Exemple en Salle de Classe: 1ère  </vt:lpstr>
      <vt:lpstr>Centre d’intérêt des Questions</vt:lpstr>
      <vt:lpstr>Questions des Elèves</vt:lpstr>
      <vt:lpstr>Prochaine Étape avec les Questions des Élèves</vt:lpstr>
      <vt:lpstr>Réflexions des Éléves</vt:lpstr>
      <vt:lpstr>Exemple en Salle de Classe:  Terminale</vt:lpstr>
      <vt:lpstr>Centre d’Intérêt des Questions</vt:lpstr>
      <vt:lpstr>Questions des Elèves</vt:lpstr>
      <vt:lpstr>Prochaine Étape avec les Questions des Élèves</vt:lpstr>
      <vt:lpstr>Pourquoi la formulation des questions est-elle si importante maintenant?  </vt:lpstr>
      <vt:lpstr>PowerPoint Presentation</vt:lpstr>
      <vt:lpstr>La compétence de poser des questions</vt:lpstr>
      <vt:lpstr>Questions et Démocratie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Right Question Institute</dc:creator>
  <cp:lastModifiedBy>Microsoft Office User</cp:lastModifiedBy>
  <cp:revision>432</cp:revision>
  <dcterms:created xsi:type="dcterms:W3CDTF">2018-05-15T14:29:45Z</dcterms:created>
  <dcterms:modified xsi:type="dcterms:W3CDTF">2020-07-02T18:56:06Z</dcterms:modified>
</cp:coreProperties>
</file>