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84" r:id="rId2"/>
  </p:sldMasterIdLst>
  <p:notesMasterIdLst>
    <p:notesMasterId r:id="rId18"/>
  </p:notesMasterIdLst>
  <p:sldIdLst>
    <p:sldId id="284" r:id="rId3"/>
    <p:sldId id="286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7" autoAdjust="0"/>
    <p:restoredTop sz="94660"/>
  </p:normalViewPr>
  <p:slideViewPr>
    <p:cSldViewPr snapToGrid="0">
      <p:cViewPr varScale="1">
        <p:scale>
          <a:sx n="88" d="100"/>
          <a:sy n="88" d="100"/>
        </p:scale>
        <p:origin x="686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CFD83C-0C6B-BC4D-842F-129DEFFFCC83}" type="doc">
      <dgm:prSet loTypeId="urn:microsoft.com/office/officeart/2005/8/layout/hList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D2A03A-FC77-0649-92E9-8E6E21736820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4400" b="0">
              <a:latin typeface="Rockwell" panose="02060603020205020403" pitchFamily="18" charset="0"/>
              <a:cs typeface="Gill Sans"/>
            </a:rPr>
            <a:t>Kapalı Uçlu Sorular</a:t>
          </a:r>
        </a:p>
      </dgm:t>
    </dgm:pt>
    <dgm:pt modelId="{80DB3469-4255-D440-BECB-3A0D4DCB7625}" type="parTrans" cxnId="{64026328-281F-4E4B-819B-6E7E2ECFD643}">
      <dgm:prSet/>
      <dgm:spPr/>
      <dgm:t>
        <a:bodyPr/>
        <a:lstStyle/>
        <a:p>
          <a:endParaRPr lang="en-US"/>
        </a:p>
      </dgm:t>
    </dgm:pt>
    <dgm:pt modelId="{F0AF8130-90DD-6A40-BE69-CC06EEC1DDAF}" type="sibTrans" cxnId="{64026328-281F-4E4B-819B-6E7E2ECFD643}">
      <dgm:prSet/>
      <dgm:spPr/>
      <dgm:t>
        <a:bodyPr/>
        <a:lstStyle/>
        <a:p>
          <a:endParaRPr lang="en-US"/>
        </a:p>
      </dgm:t>
    </dgm:pt>
    <dgm:pt modelId="{FF1F7779-F48A-1F40-9E9D-420C87150ED4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accent4"/>
          </a:solidFill>
        </a:ln>
      </dgm:spPr>
      <dgm:t>
        <a:bodyPr/>
        <a:lstStyle/>
        <a:p>
          <a:r>
            <a:rPr lang="tr-TR" b="0">
              <a:latin typeface="Rockwell" panose="02060603020205020403" pitchFamily="18" charset="0"/>
              <a:cs typeface="Gill Sans"/>
            </a:rPr>
            <a:t>Avantajları</a:t>
          </a:r>
        </a:p>
      </dgm:t>
    </dgm:pt>
    <dgm:pt modelId="{A7F55382-F9EC-094C-8A11-74EE819CF30E}" type="parTrans" cxnId="{3745D2BA-C112-5847-8166-F9EC36687BD8}">
      <dgm:prSet/>
      <dgm:spPr/>
      <dgm:t>
        <a:bodyPr/>
        <a:lstStyle/>
        <a:p>
          <a:endParaRPr lang="en-US"/>
        </a:p>
      </dgm:t>
    </dgm:pt>
    <dgm:pt modelId="{410C3502-284E-4640-BE5B-2BBC03993EC6}" type="sibTrans" cxnId="{3745D2BA-C112-5847-8166-F9EC36687BD8}">
      <dgm:prSet/>
      <dgm:spPr/>
      <dgm:t>
        <a:bodyPr/>
        <a:lstStyle/>
        <a:p>
          <a:endParaRPr lang="en-US"/>
        </a:p>
      </dgm:t>
    </dgm:pt>
    <dgm:pt modelId="{F92606C1-1CD6-BF4E-9E77-D0275FDC37C2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tr-TR" b="0">
              <a:latin typeface="Rockwell" panose="02060603020205020403" pitchFamily="18" charset="0"/>
              <a:cs typeface="Gill Sans"/>
            </a:rPr>
            <a:t>Dezavantajları</a:t>
          </a:r>
          <a:r>
            <a:rPr lang="tr-TR" b="0">
              <a:latin typeface="+mj-lt"/>
              <a:cs typeface="Gill Sans"/>
            </a:rPr>
            <a:t> </a:t>
          </a:r>
        </a:p>
      </dgm:t>
    </dgm:pt>
    <dgm:pt modelId="{0D1A1D27-FBA7-E34B-B644-B2808F3E68A8}" type="parTrans" cxnId="{2697C0FA-C691-2044-83EE-E06A69D1F024}">
      <dgm:prSet/>
      <dgm:spPr/>
      <dgm:t>
        <a:bodyPr/>
        <a:lstStyle/>
        <a:p>
          <a:endParaRPr lang="en-US"/>
        </a:p>
      </dgm:t>
    </dgm:pt>
    <dgm:pt modelId="{EEB51F93-8625-064F-84B3-754FC6A26CEF}" type="sibTrans" cxnId="{2697C0FA-C691-2044-83EE-E06A69D1F024}">
      <dgm:prSet/>
      <dgm:spPr/>
      <dgm:t>
        <a:bodyPr/>
        <a:lstStyle/>
        <a:p>
          <a:endParaRPr lang="en-US"/>
        </a:p>
      </dgm:t>
    </dgm:pt>
    <dgm:pt modelId="{91E99BCE-3CAA-CE4C-A763-4B42C659CC8B}" type="pres">
      <dgm:prSet presAssocID="{85CFD83C-0C6B-BC4D-842F-129DEFFFCC8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305359-E89A-E248-BDAE-44B047EAF116}" type="pres">
      <dgm:prSet presAssocID="{6AD2A03A-FC77-0649-92E9-8E6E21736820}" presName="roof" presStyleLbl="dkBgShp" presStyleIdx="0" presStyleCnt="2" custLinFactNeighborX="0" custLinFactNeighborY="1248"/>
      <dgm:spPr/>
      <dgm:t>
        <a:bodyPr/>
        <a:lstStyle/>
        <a:p>
          <a:endParaRPr lang="en-US"/>
        </a:p>
      </dgm:t>
    </dgm:pt>
    <dgm:pt modelId="{AD06BE05-311D-2242-844E-E6A710FEAEE4}" type="pres">
      <dgm:prSet presAssocID="{6AD2A03A-FC77-0649-92E9-8E6E21736820}" presName="pillars" presStyleCnt="0"/>
      <dgm:spPr/>
    </dgm:pt>
    <dgm:pt modelId="{250C4737-A841-8C48-A045-BF4D4D99D3A8}" type="pres">
      <dgm:prSet presAssocID="{6AD2A03A-FC77-0649-92E9-8E6E21736820}" presName="pillar1" presStyleLbl="node1" presStyleIdx="0" presStyleCnt="2" custScaleY="99742" custLinFactNeighborX="-295" custLinFactNeighborY="10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D3949D-55D7-9843-BBF0-4DC75BF720C6}" type="pres">
      <dgm:prSet presAssocID="{F92606C1-1CD6-BF4E-9E77-D0275FDC37C2}" presName="pillarX" presStyleLbl="node1" presStyleIdx="1" presStyleCnt="2" custLinFactNeighborX="589" custLinFactNeighborY="10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57DEF-DA04-AE46-8A72-E185F1E3E46F}" type="pres">
      <dgm:prSet presAssocID="{6AD2A03A-FC77-0649-92E9-8E6E21736820}" presName="base" presStyleLbl="dkBgShp" presStyleIdx="1" presStyleCnt="2" custLinFactY="-93979" custLinFactNeighborX="18794" custLinFactNeighborY="-100000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</dgm:ptLst>
  <dgm:cxnLst>
    <dgm:cxn modelId="{2697C0FA-C691-2044-83EE-E06A69D1F024}" srcId="{6AD2A03A-FC77-0649-92E9-8E6E21736820}" destId="{F92606C1-1CD6-BF4E-9E77-D0275FDC37C2}" srcOrd="1" destOrd="0" parTransId="{0D1A1D27-FBA7-E34B-B644-B2808F3E68A8}" sibTransId="{EEB51F93-8625-064F-84B3-754FC6A26CEF}"/>
    <dgm:cxn modelId="{C4504B1F-7431-BF44-A8A8-BC789C2FD98F}" type="presOf" srcId="{F92606C1-1CD6-BF4E-9E77-D0275FDC37C2}" destId="{24D3949D-55D7-9843-BBF0-4DC75BF720C6}" srcOrd="0" destOrd="0" presId="urn:microsoft.com/office/officeart/2005/8/layout/hList3"/>
    <dgm:cxn modelId="{64026328-281F-4E4B-819B-6E7E2ECFD643}" srcId="{85CFD83C-0C6B-BC4D-842F-129DEFFFCC83}" destId="{6AD2A03A-FC77-0649-92E9-8E6E21736820}" srcOrd="0" destOrd="0" parTransId="{80DB3469-4255-D440-BECB-3A0D4DCB7625}" sibTransId="{F0AF8130-90DD-6A40-BE69-CC06EEC1DDAF}"/>
    <dgm:cxn modelId="{3745D2BA-C112-5847-8166-F9EC36687BD8}" srcId="{6AD2A03A-FC77-0649-92E9-8E6E21736820}" destId="{FF1F7779-F48A-1F40-9E9D-420C87150ED4}" srcOrd="0" destOrd="0" parTransId="{A7F55382-F9EC-094C-8A11-74EE819CF30E}" sibTransId="{410C3502-284E-4640-BE5B-2BBC03993EC6}"/>
    <dgm:cxn modelId="{3E178AE8-F01C-FE48-9863-EDBF8240A236}" type="presOf" srcId="{6AD2A03A-FC77-0649-92E9-8E6E21736820}" destId="{F1305359-E89A-E248-BDAE-44B047EAF116}" srcOrd="0" destOrd="0" presId="urn:microsoft.com/office/officeart/2005/8/layout/hList3"/>
    <dgm:cxn modelId="{7FB54271-B2F2-A349-963B-D477CE09C60A}" type="presOf" srcId="{FF1F7779-F48A-1F40-9E9D-420C87150ED4}" destId="{250C4737-A841-8C48-A045-BF4D4D99D3A8}" srcOrd="0" destOrd="0" presId="urn:microsoft.com/office/officeart/2005/8/layout/hList3"/>
    <dgm:cxn modelId="{07DE84E7-3F7F-BA42-BCBC-F39250B4CACA}" type="presOf" srcId="{85CFD83C-0C6B-BC4D-842F-129DEFFFCC83}" destId="{91E99BCE-3CAA-CE4C-A763-4B42C659CC8B}" srcOrd="0" destOrd="0" presId="urn:microsoft.com/office/officeart/2005/8/layout/hList3"/>
    <dgm:cxn modelId="{74E0DDB2-A07D-F74B-9BD0-9D230BCADF19}" type="presParOf" srcId="{91E99BCE-3CAA-CE4C-A763-4B42C659CC8B}" destId="{F1305359-E89A-E248-BDAE-44B047EAF116}" srcOrd="0" destOrd="0" presId="urn:microsoft.com/office/officeart/2005/8/layout/hList3"/>
    <dgm:cxn modelId="{2360531A-E104-554A-B04A-6A4AD25C6651}" type="presParOf" srcId="{91E99BCE-3CAA-CE4C-A763-4B42C659CC8B}" destId="{AD06BE05-311D-2242-844E-E6A710FEAEE4}" srcOrd="1" destOrd="0" presId="urn:microsoft.com/office/officeart/2005/8/layout/hList3"/>
    <dgm:cxn modelId="{BB617D89-A4C8-BC40-86C3-1700F732A9E9}" type="presParOf" srcId="{AD06BE05-311D-2242-844E-E6A710FEAEE4}" destId="{250C4737-A841-8C48-A045-BF4D4D99D3A8}" srcOrd="0" destOrd="0" presId="urn:microsoft.com/office/officeart/2005/8/layout/hList3"/>
    <dgm:cxn modelId="{0DA79D3A-E33E-4D41-8217-6619F88A397E}" type="presParOf" srcId="{AD06BE05-311D-2242-844E-E6A710FEAEE4}" destId="{24D3949D-55D7-9843-BBF0-4DC75BF720C6}" srcOrd="1" destOrd="0" presId="urn:microsoft.com/office/officeart/2005/8/layout/hList3"/>
    <dgm:cxn modelId="{B48A301E-2550-504F-8173-B2FB84212D7A}" type="presParOf" srcId="{91E99BCE-3CAA-CE4C-A763-4B42C659CC8B}" destId="{30F57DEF-DA04-AE46-8A72-E185F1E3E46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CFD83C-0C6B-BC4D-842F-129DEFFFCC83}" type="doc">
      <dgm:prSet loTypeId="urn:microsoft.com/office/officeart/2005/8/layout/hList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D2A03A-FC77-0649-92E9-8E6E21736820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4400" b="0">
              <a:latin typeface="Rockwell" panose="02060603020205020403" pitchFamily="18" charset="0"/>
              <a:cs typeface="Gill Sans"/>
            </a:rPr>
            <a:t>Açık uçlu sorular</a:t>
          </a:r>
        </a:p>
      </dgm:t>
    </dgm:pt>
    <dgm:pt modelId="{80DB3469-4255-D440-BECB-3A0D4DCB7625}" type="parTrans" cxnId="{64026328-281F-4E4B-819B-6E7E2ECFD643}">
      <dgm:prSet/>
      <dgm:spPr/>
      <dgm:t>
        <a:bodyPr/>
        <a:lstStyle/>
        <a:p>
          <a:endParaRPr lang="en-US"/>
        </a:p>
      </dgm:t>
    </dgm:pt>
    <dgm:pt modelId="{F0AF8130-90DD-6A40-BE69-CC06EEC1DDAF}" type="sibTrans" cxnId="{64026328-281F-4E4B-819B-6E7E2ECFD643}">
      <dgm:prSet/>
      <dgm:spPr/>
      <dgm:t>
        <a:bodyPr/>
        <a:lstStyle/>
        <a:p>
          <a:endParaRPr lang="en-US"/>
        </a:p>
      </dgm:t>
    </dgm:pt>
    <dgm:pt modelId="{FF1F7779-F48A-1F40-9E9D-420C87150ED4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accent4"/>
          </a:solidFill>
        </a:ln>
      </dgm:spPr>
      <dgm:t>
        <a:bodyPr/>
        <a:lstStyle/>
        <a:p>
          <a:r>
            <a:rPr lang="tr-TR" b="0">
              <a:latin typeface="Rockwell" panose="02060603020205020403" pitchFamily="18" charset="0"/>
              <a:cs typeface="Gill Sans"/>
            </a:rPr>
            <a:t>Avantajları</a:t>
          </a:r>
        </a:p>
      </dgm:t>
    </dgm:pt>
    <dgm:pt modelId="{A7F55382-F9EC-094C-8A11-74EE819CF30E}" type="parTrans" cxnId="{3745D2BA-C112-5847-8166-F9EC36687BD8}">
      <dgm:prSet/>
      <dgm:spPr/>
      <dgm:t>
        <a:bodyPr/>
        <a:lstStyle/>
        <a:p>
          <a:endParaRPr lang="en-US"/>
        </a:p>
      </dgm:t>
    </dgm:pt>
    <dgm:pt modelId="{410C3502-284E-4640-BE5B-2BBC03993EC6}" type="sibTrans" cxnId="{3745D2BA-C112-5847-8166-F9EC36687BD8}">
      <dgm:prSet/>
      <dgm:spPr/>
      <dgm:t>
        <a:bodyPr/>
        <a:lstStyle/>
        <a:p>
          <a:endParaRPr lang="en-US"/>
        </a:p>
      </dgm:t>
    </dgm:pt>
    <dgm:pt modelId="{F92606C1-1CD6-BF4E-9E77-D0275FDC37C2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tr-TR" b="0">
              <a:latin typeface="Rockwell" panose="02060603020205020403" pitchFamily="18" charset="0"/>
              <a:cs typeface="Gill Sans"/>
            </a:rPr>
            <a:t>Dezavantajları</a:t>
          </a:r>
          <a:r>
            <a:rPr lang="tr-TR" b="0">
              <a:latin typeface="+mj-lt"/>
              <a:cs typeface="Gill Sans"/>
            </a:rPr>
            <a:t> </a:t>
          </a:r>
        </a:p>
      </dgm:t>
    </dgm:pt>
    <dgm:pt modelId="{0D1A1D27-FBA7-E34B-B644-B2808F3E68A8}" type="parTrans" cxnId="{2697C0FA-C691-2044-83EE-E06A69D1F024}">
      <dgm:prSet/>
      <dgm:spPr/>
      <dgm:t>
        <a:bodyPr/>
        <a:lstStyle/>
        <a:p>
          <a:endParaRPr lang="en-US"/>
        </a:p>
      </dgm:t>
    </dgm:pt>
    <dgm:pt modelId="{EEB51F93-8625-064F-84B3-754FC6A26CEF}" type="sibTrans" cxnId="{2697C0FA-C691-2044-83EE-E06A69D1F024}">
      <dgm:prSet/>
      <dgm:spPr/>
      <dgm:t>
        <a:bodyPr/>
        <a:lstStyle/>
        <a:p>
          <a:endParaRPr lang="en-US"/>
        </a:p>
      </dgm:t>
    </dgm:pt>
    <dgm:pt modelId="{91E99BCE-3CAA-CE4C-A763-4B42C659CC8B}" type="pres">
      <dgm:prSet presAssocID="{85CFD83C-0C6B-BC4D-842F-129DEFFFCC8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305359-E89A-E248-BDAE-44B047EAF116}" type="pres">
      <dgm:prSet presAssocID="{6AD2A03A-FC77-0649-92E9-8E6E21736820}" presName="roof" presStyleLbl="dkBgShp" presStyleIdx="0" presStyleCnt="2" custLinFactNeighborY="1230"/>
      <dgm:spPr/>
      <dgm:t>
        <a:bodyPr/>
        <a:lstStyle/>
        <a:p>
          <a:endParaRPr lang="en-US"/>
        </a:p>
      </dgm:t>
    </dgm:pt>
    <dgm:pt modelId="{AD06BE05-311D-2242-844E-E6A710FEAEE4}" type="pres">
      <dgm:prSet presAssocID="{6AD2A03A-FC77-0649-92E9-8E6E21736820}" presName="pillars" presStyleCnt="0"/>
      <dgm:spPr/>
    </dgm:pt>
    <dgm:pt modelId="{250C4737-A841-8C48-A045-BF4D4D99D3A8}" type="pres">
      <dgm:prSet presAssocID="{6AD2A03A-FC77-0649-92E9-8E6E21736820}" presName="pillar1" presStyleLbl="node1" presStyleIdx="0" presStyleCnt="2" custLinFactNeighborX="-295" custLinFactNeighborY="10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D3949D-55D7-9843-BBF0-4DC75BF720C6}" type="pres">
      <dgm:prSet presAssocID="{F92606C1-1CD6-BF4E-9E77-D0275FDC37C2}" presName="pillarX" presStyleLbl="node1" presStyleIdx="1" presStyleCnt="2" custLinFactNeighborX="589" custLinFactNeighborY="10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57DEF-DA04-AE46-8A72-E185F1E3E46F}" type="pres">
      <dgm:prSet presAssocID="{6AD2A03A-FC77-0649-92E9-8E6E21736820}" presName="base" presStyleLbl="dkBgShp" presStyleIdx="1" presStyleCnt="2" custLinFactY="-93979" custLinFactNeighborX="18794" custLinFactNeighborY="-100000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</dgm:ptLst>
  <dgm:cxnLst>
    <dgm:cxn modelId="{2697C0FA-C691-2044-83EE-E06A69D1F024}" srcId="{6AD2A03A-FC77-0649-92E9-8E6E21736820}" destId="{F92606C1-1CD6-BF4E-9E77-D0275FDC37C2}" srcOrd="1" destOrd="0" parTransId="{0D1A1D27-FBA7-E34B-B644-B2808F3E68A8}" sibTransId="{EEB51F93-8625-064F-84B3-754FC6A26CEF}"/>
    <dgm:cxn modelId="{C4504B1F-7431-BF44-A8A8-BC789C2FD98F}" type="presOf" srcId="{F92606C1-1CD6-BF4E-9E77-D0275FDC37C2}" destId="{24D3949D-55D7-9843-BBF0-4DC75BF720C6}" srcOrd="0" destOrd="0" presId="urn:microsoft.com/office/officeart/2005/8/layout/hList3"/>
    <dgm:cxn modelId="{64026328-281F-4E4B-819B-6E7E2ECFD643}" srcId="{85CFD83C-0C6B-BC4D-842F-129DEFFFCC83}" destId="{6AD2A03A-FC77-0649-92E9-8E6E21736820}" srcOrd="0" destOrd="0" parTransId="{80DB3469-4255-D440-BECB-3A0D4DCB7625}" sibTransId="{F0AF8130-90DD-6A40-BE69-CC06EEC1DDAF}"/>
    <dgm:cxn modelId="{3745D2BA-C112-5847-8166-F9EC36687BD8}" srcId="{6AD2A03A-FC77-0649-92E9-8E6E21736820}" destId="{FF1F7779-F48A-1F40-9E9D-420C87150ED4}" srcOrd="0" destOrd="0" parTransId="{A7F55382-F9EC-094C-8A11-74EE819CF30E}" sibTransId="{410C3502-284E-4640-BE5B-2BBC03993EC6}"/>
    <dgm:cxn modelId="{3E178AE8-F01C-FE48-9863-EDBF8240A236}" type="presOf" srcId="{6AD2A03A-FC77-0649-92E9-8E6E21736820}" destId="{F1305359-E89A-E248-BDAE-44B047EAF116}" srcOrd="0" destOrd="0" presId="urn:microsoft.com/office/officeart/2005/8/layout/hList3"/>
    <dgm:cxn modelId="{7FB54271-B2F2-A349-963B-D477CE09C60A}" type="presOf" srcId="{FF1F7779-F48A-1F40-9E9D-420C87150ED4}" destId="{250C4737-A841-8C48-A045-BF4D4D99D3A8}" srcOrd="0" destOrd="0" presId="urn:microsoft.com/office/officeart/2005/8/layout/hList3"/>
    <dgm:cxn modelId="{07DE84E7-3F7F-BA42-BCBC-F39250B4CACA}" type="presOf" srcId="{85CFD83C-0C6B-BC4D-842F-129DEFFFCC83}" destId="{91E99BCE-3CAA-CE4C-A763-4B42C659CC8B}" srcOrd="0" destOrd="0" presId="urn:microsoft.com/office/officeart/2005/8/layout/hList3"/>
    <dgm:cxn modelId="{74E0DDB2-A07D-F74B-9BD0-9D230BCADF19}" type="presParOf" srcId="{91E99BCE-3CAA-CE4C-A763-4B42C659CC8B}" destId="{F1305359-E89A-E248-BDAE-44B047EAF116}" srcOrd="0" destOrd="0" presId="urn:microsoft.com/office/officeart/2005/8/layout/hList3"/>
    <dgm:cxn modelId="{2360531A-E104-554A-B04A-6A4AD25C6651}" type="presParOf" srcId="{91E99BCE-3CAA-CE4C-A763-4B42C659CC8B}" destId="{AD06BE05-311D-2242-844E-E6A710FEAEE4}" srcOrd="1" destOrd="0" presId="urn:microsoft.com/office/officeart/2005/8/layout/hList3"/>
    <dgm:cxn modelId="{BB617D89-A4C8-BC40-86C3-1700F732A9E9}" type="presParOf" srcId="{AD06BE05-311D-2242-844E-E6A710FEAEE4}" destId="{250C4737-A841-8C48-A045-BF4D4D99D3A8}" srcOrd="0" destOrd="0" presId="urn:microsoft.com/office/officeart/2005/8/layout/hList3"/>
    <dgm:cxn modelId="{0DA79D3A-E33E-4D41-8217-6619F88A397E}" type="presParOf" srcId="{AD06BE05-311D-2242-844E-E6A710FEAEE4}" destId="{24D3949D-55D7-9843-BBF0-4DC75BF720C6}" srcOrd="1" destOrd="0" presId="urn:microsoft.com/office/officeart/2005/8/layout/hList3"/>
    <dgm:cxn modelId="{B48A301E-2550-504F-8173-B2FB84212D7A}" type="presParOf" srcId="{91E99BCE-3CAA-CE4C-A763-4B42C659CC8B}" destId="{30F57DEF-DA04-AE46-8A72-E185F1E3E46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05359-E89A-E248-BDAE-44B047EAF116}">
      <dsp:nvSpPr>
        <dsp:cNvPr id="0" name=""/>
        <dsp:cNvSpPr/>
      </dsp:nvSpPr>
      <dsp:spPr>
        <a:xfrm>
          <a:off x="0" y="13993"/>
          <a:ext cx="7075802" cy="112126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0" kern="1200">
              <a:latin typeface="Rockwell" panose="02060603020205020403" pitchFamily="18" charset="0"/>
              <a:cs typeface="Gill Sans"/>
            </a:rPr>
            <a:t>Kapalı Uçlu Sorular</a:t>
          </a:r>
        </a:p>
      </dsp:txBody>
      <dsp:txXfrm>
        <a:off x="0" y="13993"/>
        <a:ext cx="7075802" cy="1121260"/>
      </dsp:txXfrm>
    </dsp:sp>
    <dsp:sp modelId="{250C4737-A841-8C48-A045-BF4D4D99D3A8}">
      <dsp:nvSpPr>
        <dsp:cNvPr id="0" name=""/>
        <dsp:cNvSpPr/>
      </dsp:nvSpPr>
      <dsp:spPr>
        <a:xfrm>
          <a:off x="0" y="1147868"/>
          <a:ext cx="3537900" cy="234857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b="0" kern="1200">
              <a:latin typeface="Rockwell" panose="02060603020205020403" pitchFamily="18" charset="0"/>
              <a:cs typeface="Gill Sans"/>
            </a:rPr>
            <a:t>Avantajları</a:t>
          </a:r>
        </a:p>
      </dsp:txBody>
      <dsp:txXfrm>
        <a:off x="0" y="1147868"/>
        <a:ext cx="3537900" cy="2348572"/>
      </dsp:txXfrm>
    </dsp:sp>
    <dsp:sp modelId="{24D3949D-55D7-9843-BBF0-4DC75BF720C6}">
      <dsp:nvSpPr>
        <dsp:cNvPr id="0" name=""/>
        <dsp:cNvSpPr/>
      </dsp:nvSpPr>
      <dsp:spPr>
        <a:xfrm>
          <a:off x="3537901" y="1144830"/>
          <a:ext cx="3537900" cy="2354647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6350" cap="flat" cmpd="sng" algn="ctr">
          <a:solidFill>
            <a:schemeClr val="accent1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b="0" kern="1200">
              <a:latin typeface="Rockwell" panose="02060603020205020403" pitchFamily="18" charset="0"/>
              <a:cs typeface="Gill Sans"/>
            </a:rPr>
            <a:t>Dezavantajları</a:t>
          </a:r>
          <a:r>
            <a:rPr lang="tr-TR" sz="3800" b="0" kern="1200">
              <a:latin typeface="+mj-lt"/>
              <a:cs typeface="Gill Sans"/>
            </a:rPr>
            <a:t> </a:t>
          </a:r>
        </a:p>
      </dsp:txBody>
      <dsp:txXfrm>
        <a:off x="3537901" y="1144830"/>
        <a:ext cx="3537900" cy="2354647"/>
      </dsp:txXfrm>
    </dsp:sp>
    <dsp:sp modelId="{30F57DEF-DA04-AE46-8A72-E185F1E3E46F}">
      <dsp:nvSpPr>
        <dsp:cNvPr id="0" name=""/>
        <dsp:cNvSpPr/>
      </dsp:nvSpPr>
      <dsp:spPr>
        <a:xfrm>
          <a:off x="0" y="2968405"/>
          <a:ext cx="7075802" cy="261627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05359-E89A-E248-BDAE-44B047EAF116}">
      <dsp:nvSpPr>
        <dsp:cNvPr id="0" name=""/>
        <dsp:cNvSpPr/>
      </dsp:nvSpPr>
      <dsp:spPr>
        <a:xfrm>
          <a:off x="0" y="14228"/>
          <a:ext cx="7107623" cy="1156807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0" kern="1200">
              <a:latin typeface="Rockwell" panose="02060603020205020403" pitchFamily="18" charset="0"/>
              <a:cs typeface="Gill Sans"/>
            </a:rPr>
            <a:t>Açık uçlu sorular</a:t>
          </a:r>
        </a:p>
      </dsp:txBody>
      <dsp:txXfrm>
        <a:off x="0" y="14228"/>
        <a:ext cx="7107623" cy="1156807"/>
      </dsp:txXfrm>
    </dsp:sp>
    <dsp:sp modelId="{250C4737-A841-8C48-A045-BF4D4D99D3A8}">
      <dsp:nvSpPr>
        <dsp:cNvPr id="0" name=""/>
        <dsp:cNvSpPr/>
      </dsp:nvSpPr>
      <dsp:spPr>
        <a:xfrm>
          <a:off x="0" y="1181125"/>
          <a:ext cx="3553811" cy="242929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b="0" kern="1200">
              <a:latin typeface="Rockwell" panose="02060603020205020403" pitchFamily="18" charset="0"/>
              <a:cs typeface="Gill Sans"/>
            </a:rPr>
            <a:t>Avantajları</a:t>
          </a:r>
        </a:p>
      </dsp:txBody>
      <dsp:txXfrm>
        <a:off x="0" y="1181125"/>
        <a:ext cx="3553811" cy="2429296"/>
      </dsp:txXfrm>
    </dsp:sp>
    <dsp:sp modelId="{24D3949D-55D7-9843-BBF0-4DC75BF720C6}">
      <dsp:nvSpPr>
        <dsp:cNvPr id="0" name=""/>
        <dsp:cNvSpPr/>
      </dsp:nvSpPr>
      <dsp:spPr>
        <a:xfrm>
          <a:off x="3553811" y="1181125"/>
          <a:ext cx="3553811" cy="2429296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6350" cap="flat" cmpd="sng" algn="ctr">
          <a:solidFill>
            <a:schemeClr val="accent1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b="0" kern="1200">
              <a:latin typeface="Rockwell" panose="02060603020205020403" pitchFamily="18" charset="0"/>
              <a:cs typeface="Gill Sans"/>
            </a:rPr>
            <a:t>Dezavantajları</a:t>
          </a:r>
          <a:r>
            <a:rPr lang="tr-TR" sz="3900" b="0" kern="1200">
              <a:latin typeface="+mj-lt"/>
              <a:cs typeface="Gill Sans"/>
            </a:rPr>
            <a:t> </a:t>
          </a:r>
        </a:p>
      </dsp:txBody>
      <dsp:txXfrm>
        <a:off x="3553811" y="1181125"/>
        <a:ext cx="3553811" cy="2429296"/>
      </dsp:txXfrm>
    </dsp:sp>
    <dsp:sp modelId="{30F57DEF-DA04-AE46-8A72-E185F1E3E46F}">
      <dsp:nvSpPr>
        <dsp:cNvPr id="0" name=""/>
        <dsp:cNvSpPr/>
      </dsp:nvSpPr>
      <dsp:spPr>
        <a:xfrm>
          <a:off x="0" y="3062512"/>
          <a:ext cx="7107623" cy="269921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71D55-FF75-4535-9132-E17E633A31C4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50310-6449-4548-989D-CE7F3151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28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9A970D-EEEB-41F7-ABA4-50EC13D51AB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2505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Luz:</a:t>
            </a:r>
            <a:r>
              <a:rPr lang="en-US" baseline="0" dirty="0"/>
              <a:t> Give your directions. </a:t>
            </a:r>
            <a:endParaRPr lang="en-US" dirty="0"/>
          </a:p>
          <a:p>
            <a:r>
              <a:rPr lang="en-US" dirty="0"/>
              <a:t>Sarah:</a:t>
            </a:r>
            <a:r>
              <a:rPr lang="en-US" baseline="0" dirty="0"/>
              <a:t> </a:t>
            </a:r>
            <a:r>
              <a:rPr lang="en-US" dirty="0"/>
              <a:t>TYPE a</a:t>
            </a:r>
            <a:r>
              <a:rPr lang="en-US" baseline="0" dirty="0"/>
              <a:t> RESPONSE in the chat box now.</a:t>
            </a:r>
          </a:p>
          <a:p>
            <a:r>
              <a:rPr lang="en-US" baseline="0" dirty="0"/>
              <a:t>SARAH read some questions. </a:t>
            </a:r>
          </a:p>
          <a:p>
            <a:r>
              <a:rPr lang="en-US" baseline="0" dirty="0"/>
              <a:t>Luz: Disadvantages.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874CE0-4909-6048-B317-2721B0FEF0D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0840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Luz:</a:t>
            </a:r>
            <a:r>
              <a:rPr lang="en-US" baseline="0" dirty="0"/>
              <a:t> Give the directions.</a:t>
            </a:r>
            <a:endParaRPr lang="en-US" dirty="0"/>
          </a:p>
          <a:p>
            <a:r>
              <a:rPr lang="en-US" dirty="0"/>
              <a:t>Sarah:</a:t>
            </a:r>
            <a:r>
              <a:rPr lang="en-US" baseline="0" dirty="0"/>
              <a:t> </a:t>
            </a:r>
            <a:r>
              <a:rPr lang="en-US" dirty="0"/>
              <a:t>TYPE a</a:t>
            </a:r>
            <a:r>
              <a:rPr lang="en-US" baseline="0" dirty="0"/>
              <a:t> RESPONSE in the chat box now.</a:t>
            </a:r>
          </a:p>
          <a:p>
            <a:r>
              <a:rPr lang="en-US" baseline="0" dirty="0"/>
              <a:t>Sarah: Read some questions.</a:t>
            </a:r>
          </a:p>
          <a:p>
            <a:r>
              <a:rPr lang="en-US" baseline="0" dirty="0"/>
              <a:t>Luz: Disadvantages </a:t>
            </a:r>
          </a:p>
          <a:p>
            <a:endParaRPr lang="en-US" baseline="0" dirty="0"/>
          </a:p>
          <a:p>
            <a:r>
              <a:rPr lang="en-US" baseline="0" dirty="0"/>
              <a:t>Luz : The point here is that the closed ended questions are equally useful as open-ended!!! DRIVE HOME the POINT!!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874CE0-4909-6048-B317-2721B0FEF0D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527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Luz: Read</a:t>
            </a:r>
            <a:r>
              <a:rPr lang="en-US" altLang="en-US" baseline="0" dirty="0"/>
              <a:t> Slide. 1 ½ Minutes. Pause &amp; Time. </a:t>
            </a:r>
            <a:r>
              <a:rPr lang="en-US" altLang="en-US" dirty="0"/>
              <a:t>DO NOT ASK THEM TO SHARE.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 Winston:</a:t>
            </a:r>
            <a:r>
              <a:rPr lang="en-US" altLang="en-US" baseline="0" dirty="0"/>
              <a:t> Add the gif to this slide to go along with the final animation</a:t>
            </a:r>
            <a:endParaRPr lang="en-US" altLang="en-US" dirty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88BD8A-AA68-4788-9541-F921EC8B5F2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135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C22321-DBD6-4F73-8ACE-A63BACA16E7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841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17796"/>
            <a:ext cx="12192000" cy="23519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8628" y="609599"/>
            <a:ext cx="8627165" cy="1577010"/>
          </a:xfrm>
        </p:spPr>
        <p:txBody>
          <a:bodyPr anchor="b">
            <a:normAutofit/>
          </a:bodyPr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68627" y="2804355"/>
            <a:ext cx="9144000" cy="641210"/>
          </a:xfr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Speakers Names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6017665"/>
            <a:ext cx="2875723" cy="515234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 userDrawn="1"/>
        </p:nvSpPr>
        <p:spPr>
          <a:xfrm>
            <a:off x="8534402" y="6083055"/>
            <a:ext cx="2756452" cy="61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9C4C7"/>
                </a:solidFill>
                <a:effectLst/>
                <a:uLnTx/>
                <a:uFillTx/>
                <a:latin typeface="Rockwell"/>
                <a:cs typeface="+mn-cs"/>
              </a:rPr>
              <a:t>rightquestion.org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9C4C7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53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752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28522" y="1227818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51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752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28521" y="1662320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34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Photo w/ Text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725" y="183293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38725" y="1828802"/>
            <a:ext cx="4808096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385301" y="1828802"/>
            <a:ext cx="4968499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838200" y="4702766"/>
            <a:ext cx="10515600" cy="9144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b="0" i="0" baseline="0" smtClean="0">
                <a:effectLst/>
              </a:defRPr>
            </a:lvl1pPr>
          </a:lstStyle>
          <a:p>
            <a:pPr lvl="0"/>
            <a:r>
              <a:rPr lang="en-US" dirty="0"/>
              <a:t>Body Text here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838726" y="1188907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52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7441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423152" y="1303421"/>
            <a:ext cx="3932237" cy="257876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US" sz="2800" b="0" i="0" smtClean="0">
                <a:solidFill>
                  <a:schemeClr val="tx2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volutpad</a:t>
            </a:r>
            <a:r>
              <a:rPr lang="en-US" dirty="0"/>
              <a:t> sed.”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7423152" y="4070685"/>
            <a:ext cx="3932237" cy="257876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buNone/>
              <a:defRPr lang="en-US" sz="2200" b="0" i="0" smtClean="0">
                <a:solidFill>
                  <a:schemeClr val="tx1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– Quote Credit</a:t>
            </a:r>
          </a:p>
        </p:txBody>
      </p:sp>
      <p:cxnSp>
        <p:nvCxnSpPr>
          <p:cNvPr id="5" name="Straight Connector 7"/>
          <p:cNvCxnSpPr/>
          <p:nvPr userDrawn="1"/>
        </p:nvCxnSpPr>
        <p:spPr>
          <a:xfrm>
            <a:off x="598776" y="6065489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806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296858"/>
            <a:ext cx="10515600" cy="838438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359960"/>
            <a:ext cx="10515600" cy="181522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831849" y="528638"/>
            <a:ext cx="6546851" cy="2871787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photo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10478" y="4249858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 userDrawn="1"/>
        </p:nvCxnSpPr>
        <p:spPr>
          <a:xfrm>
            <a:off x="506100" y="6175187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9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039" y="40872"/>
            <a:ext cx="10515600" cy="1325563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1" y="1174484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241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7"/>
          <p:cNvCxnSpPr/>
          <p:nvPr userDrawn="1"/>
        </p:nvCxnSpPr>
        <p:spPr>
          <a:xfrm>
            <a:off x="481387" y="6071667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037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10947400" y="282575"/>
            <a:ext cx="856000" cy="160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ckwel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664632" y="484093"/>
            <a:ext cx="10075200" cy="11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  <a:defRPr sz="3600" b="0" i="0" u="none" strike="noStrike" cap="non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664632" y="1981200"/>
            <a:ext cx="10075200" cy="4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385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dt" idx="10"/>
          </p:nvPr>
        </p:nvSpPr>
        <p:spPr>
          <a:xfrm>
            <a:off x="9060329" y="6423585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ftr" idx="11"/>
          </p:nvPr>
        </p:nvSpPr>
        <p:spPr>
          <a:xfrm>
            <a:off x="268941" y="6423585"/>
            <a:ext cx="8164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11074400" y="242235"/>
            <a:ext cx="738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"/>
                <a:sym typeface="Rockwel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297580" y="228600"/>
            <a:ext cx="348000" cy="5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C3E3"/>
              </a:buClr>
              <a:buSzPts val="3600"/>
              <a:buFont typeface="Rockwell"/>
              <a:buNone/>
              <a:tabLst/>
              <a:defRPr/>
            </a:pPr>
            <a:r>
              <a:rPr kumimoji="0" lang="en" sz="3600" b="1" i="0" u="none" strike="noStrike" kern="1200" cap="none" spc="0" normalizeH="0" baseline="0" noProof="0">
                <a:ln>
                  <a:noFill/>
                </a:ln>
                <a:solidFill>
                  <a:srgbClr val="9FC3E3"/>
                </a:solidFill>
                <a:effectLst/>
                <a:uLnTx/>
                <a:uFillTx/>
                <a:latin typeface="Rockwell"/>
                <a:ea typeface="Rockwell"/>
                <a:cs typeface="Rockwell"/>
                <a:sym typeface="Rockwell"/>
              </a:rPr>
              <a:t>+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10757647" y="282575"/>
            <a:ext cx="122000" cy="160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ckwel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3184118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/>
          <p:nvPr/>
        </p:nvSpPr>
        <p:spPr>
          <a:xfrm>
            <a:off x="10947400" y="282575"/>
            <a:ext cx="856000" cy="160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ckwel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10757647" y="282575"/>
            <a:ext cx="122000" cy="160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ckwel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297580" y="228600"/>
            <a:ext cx="348000" cy="5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C3E3"/>
              </a:buClr>
              <a:buSzPts val="3600"/>
              <a:buFont typeface="Rockwell"/>
              <a:buNone/>
              <a:tabLst/>
              <a:defRPr/>
            </a:pPr>
            <a:r>
              <a:rPr kumimoji="0" lang="en" sz="3600" b="1" i="0" u="none" strike="noStrike" kern="1200" cap="none" spc="0" normalizeH="0" baseline="0" noProof="0">
                <a:ln>
                  <a:noFill/>
                </a:ln>
                <a:solidFill>
                  <a:srgbClr val="9FC3E3"/>
                </a:solidFill>
                <a:effectLst/>
                <a:uLnTx/>
                <a:uFillTx/>
                <a:latin typeface="Rockwell"/>
                <a:ea typeface="Rockwell"/>
                <a:cs typeface="Rockwell"/>
                <a:sym typeface="Rockwell"/>
              </a:rPr>
              <a:t>+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664632" y="484093"/>
            <a:ext cx="10075200" cy="11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  <a:defRPr sz="3600" b="0" i="0" u="none" strike="noStrike" cap="non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664691" y="1985963"/>
            <a:ext cx="4876800" cy="4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14325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2"/>
          </p:nvPr>
        </p:nvSpPr>
        <p:spPr>
          <a:xfrm>
            <a:off x="5866504" y="1985963"/>
            <a:ext cx="4876800" cy="4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14325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dt" idx="10"/>
          </p:nvPr>
        </p:nvSpPr>
        <p:spPr>
          <a:xfrm>
            <a:off x="9060329" y="6423585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ftr" idx="11"/>
          </p:nvPr>
        </p:nvSpPr>
        <p:spPr>
          <a:xfrm>
            <a:off x="268941" y="6423585"/>
            <a:ext cx="8164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11074400" y="242235"/>
            <a:ext cx="738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"/>
                <a:sym typeface="Rockwel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33465124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>
                <a:ln>
                  <a:noFill/>
                </a:ln>
                <a:solidFill>
                  <a:srgbClr val="629DD1">
                    <a:lumMod val="60000"/>
                    <a:lumOff val="40000"/>
                  </a:srgbClr>
                </a:solidFill>
                <a:effectLst/>
                <a:uLnTx/>
                <a:uFillTx/>
                <a:latin typeface="Rockwell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6504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60329" y="6423586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9718A7-2B15-C347-B708-4E85D52F4AA4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6/2/2021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8941" y="6423586"/>
            <a:ext cx="816385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74400" y="242235"/>
            <a:ext cx="73871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E84564-75FE-D847-AF71-AE7C252681E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414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17796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6017665"/>
            <a:ext cx="2875723" cy="51523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 userDrawn="1"/>
        </p:nvSpPr>
        <p:spPr>
          <a:xfrm>
            <a:off x="8534402" y="6083055"/>
            <a:ext cx="2756452" cy="61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9C4C7"/>
                </a:solidFill>
                <a:effectLst/>
                <a:uLnTx/>
                <a:uFillTx/>
                <a:latin typeface="Rockwell"/>
                <a:cs typeface="+mn-cs"/>
              </a:rPr>
              <a:t>rightquestion.org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9C4C7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4899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>
                <a:ln>
                  <a:noFill/>
                </a:ln>
                <a:solidFill>
                  <a:srgbClr val="629DD1">
                    <a:lumMod val="60000"/>
                    <a:lumOff val="40000"/>
                  </a:srgb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6504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060329" y="6423586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9718A7-2B15-C347-B708-4E85D52F4AA4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6/2/2021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8941" y="6423586"/>
            <a:ext cx="816385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074400" y="242235"/>
            <a:ext cx="73871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E84564-75FE-D847-AF71-AE7C252681E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70848"/>
            <a:ext cx="48768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6504" y="2070848"/>
            <a:ext cx="48768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6361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>
                <a:ln>
                  <a:noFill/>
                </a:ln>
                <a:solidFill>
                  <a:srgbClr val="629DD1">
                    <a:lumMod val="60000"/>
                    <a:lumOff val="40000"/>
                  </a:srgb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6504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60329" y="6423585"/>
            <a:ext cx="2844800" cy="3651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BC3013-4435-2D4C-9E29-650CD3D95957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6/2/2021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8941" y="6423585"/>
            <a:ext cx="8164000" cy="3651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74400" y="242234"/>
            <a:ext cx="738800" cy="3651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6C9EB7-DE12-DA45-9FA8-81EA5D4669B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89127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17796"/>
            <a:ext cx="12192000" cy="23519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8628" y="609599"/>
            <a:ext cx="8627165" cy="1577010"/>
          </a:xfrm>
        </p:spPr>
        <p:txBody>
          <a:bodyPr anchor="b">
            <a:normAutofit/>
          </a:bodyPr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68627" y="2804355"/>
            <a:ext cx="9144000" cy="641210"/>
          </a:xfr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Speakers Names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6017665"/>
            <a:ext cx="2875723" cy="515234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 userDrawn="1"/>
        </p:nvSpPr>
        <p:spPr>
          <a:xfrm>
            <a:off x="8534402" y="6083055"/>
            <a:ext cx="2756452" cy="61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9C4C7"/>
                </a:solidFill>
                <a:effectLst/>
                <a:uLnTx/>
                <a:uFillTx/>
                <a:latin typeface="Rockwell"/>
                <a:cs typeface="+mn-cs"/>
              </a:rPr>
              <a:t>rightquestion.org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9C4C7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572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17796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6017665"/>
            <a:ext cx="2875723" cy="51523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 userDrawn="1"/>
        </p:nvSpPr>
        <p:spPr>
          <a:xfrm>
            <a:off x="8534402" y="6083055"/>
            <a:ext cx="2756452" cy="61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9C4C7"/>
                </a:solidFill>
                <a:effectLst/>
                <a:uLnTx/>
                <a:uFillTx/>
                <a:latin typeface="Rockwell"/>
                <a:cs typeface="+mn-cs"/>
              </a:rPr>
              <a:t>rightquestion.org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9C4C7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4990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17796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627" y="347331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38725" y="1828802"/>
            <a:ext cx="4808096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385301" y="1828802"/>
            <a:ext cx="4968499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838200" y="4702766"/>
            <a:ext cx="10515600" cy="9144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b="0" i="0" baseline="0" smtClean="0">
                <a:effectLst/>
              </a:defRPr>
            </a:lvl1pPr>
          </a:lstStyle>
          <a:p>
            <a:pPr lvl="0"/>
            <a:r>
              <a:rPr lang="en-US" dirty="0"/>
              <a:t>Body Text here</a:t>
            </a:r>
          </a:p>
        </p:txBody>
      </p:sp>
    </p:spTree>
    <p:extLst>
      <p:ext uri="{BB962C8B-B14F-4D97-AF65-F5344CB8AC3E}">
        <p14:creationId xmlns:p14="http://schemas.microsoft.com/office/powerpoint/2010/main" val="33748550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7441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423152" y="1303421"/>
            <a:ext cx="3932237" cy="257876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US" sz="2800" b="0" i="0" smtClean="0">
                <a:solidFill>
                  <a:schemeClr val="tx2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volutpad</a:t>
            </a:r>
            <a:r>
              <a:rPr lang="en-US" dirty="0"/>
              <a:t> sed.”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7423152" y="4070685"/>
            <a:ext cx="3932237" cy="257876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buNone/>
              <a:defRPr lang="en-US" sz="2200" b="0" i="0" smtClean="0">
                <a:solidFill>
                  <a:schemeClr val="tx1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 </a:t>
            </a:r>
            <a:r>
              <a:rPr lang="en-US" dirty="0" err="1"/>
              <a:t>Qute</a:t>
            </a:r>
            <a:r>
              <a:rPr lang="en-US" dirty="0"/>
              <a:t> Credit</a:t>
            </a:r>
          </a:p>
        </p:txBody>
      </p:sp>
      <p:cxnSp>
        <p:nvCxnSpPr>
          <p:cNvPr id="5" name="Straight Connector 7"/>
          <p:cNvCxnSpPr/>
          <p:nvPr userDrawn="1"/>
        </p:nvCxnSpPr>
        <p:spPr>
          <a:xfrm>
            <a:off x="604954" y="6059309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6371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296859"/>
            <a:ext cx="10515600" cy="953001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359960"/>
            <a:ext cx="10515600" cy="181522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831849" y="528638"/>
            <a:ext cx="6546851" cy="2871787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photo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374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7796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6017665"/>
            <a:ext cx="2875723" cy="515234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 userDrawn="1"/>
        </p:nvSpPr>
        <p:spPr>
          <a:xfrm>
            <a:off x="8534402" y="6083055"/>
            <a:ext cx="2756452" cy="61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9C4C7"/>
                </a:solidFill>
                <a:effectLst/>
                <a:uLnTx/>
                <a:uFillTx/>
                <a:latin typeface="Rockwell"/>
                <a:cs typeface="+mn-cs"/>
              </a:rPr>
              <a:t>rightquestion.org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9C4C7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9168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093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7796"/>
            <a:ext cx="12192000" cy="5636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0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17796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627" y="347331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38725" y="1828802"/>
            <a:ext cx="4808096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385301" y="1828802"/>
            <a:ext cx="4968499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838200" y="4702766"/>
            <a:ext cx="10515600" cy="9144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b="0" i="0" baseline="0" smtClean="0">
                <a:effectLst/>
              </a:defRPr>
            </a:lvl1pPr>
          </a:lstStyle>
          <a:p>
            <a:pPr lvl="0"/>
            <a:r>
              <a:rPr lang="en-US" dirty="0"/>
              <a:t>Body Text here</a:t>
            </a:r>
          </a:p>
        </p:txBody>
      </p:sp>
    </p:spTree>
    <p:extLst>
      <p:ext uri="{BB962C8B-B14F-4D97-AF65-F5344CB8AC3E}">
        <p14:creationId xmlns:p14="http://schemas.microsoft.com/office/powerpoint/2010/main" val="24372623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2"/>
            <a:ext cx="4343400" cy="530225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Student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171076"/>
            <a:ext cx="4569577" cy="28274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4182222"/>
            <a:ext cx="4567989" cy="1528768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Question</a:t>
            </a:r>
          </a:p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6021388" y="1171074"/>
            <a:ext cx="4567989" cy="5101388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</p:txBody>
      </p:sp>
    </p:spTree>
    <p:extLst>
      <p:ext uri="{BB962C8B-B14F-4D97-AF65-F5344CB8AC3E}">
        <p14:creationId xmlns:p14="http://schemas.microsoft.com/office/powerpoint/2010/main" val="19943207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752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28522" y="1227818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2866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752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28521" y="1662320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0872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Photo w/ Text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725" y="183293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38725" y="1828802"/>
            <a:ext cx="4808096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385301" y="1828802"/>
            <a:ext cx="4968499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838200" y="4702766"/>
            <a:ext cx="10515600" cy="9144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b="0" i="0" baseline="0" smtClean="0">
                <a:effectLst/>
              </a:defRPr>
            </a:lvl1pPr>
          </a:lstStyle>
          <a:p>
            <a:pPr lvl="0"/>
            <a:r>
              <a:rPr lang="en-US" dirty="0"/>
              <a:t>Body Text here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838726" y="1188907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9238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7441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423152" y="1303421"/>
            <a:ext cx="3932237" cy="257876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US" sz="2800" b="0" i="0" smtClean="0">
                <a:solidFill>
                  <a:schemeClr val="tx2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volutpad</a:t>
            </a:r>
            <a:r>
              <a:rPr lang="en-US" dirty="0"/>
              <a:t> sed.”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7423152" y="4070685"/>
            <a:ext cx="3932237" cy="257876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buNone/>
              <a:defRPr lang="en-US" sz="2200" b="0" i="0" smtClean="0">
                <a:solidFill>
                  <a:schemeClr val="tx1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– Quote Credit</a:t>
            </a:r>
          </a:p>
        </p:txBody>
      </p:sp>
      <p:cxnSp>
        <p:nvCxnSpPr>
          <p:cNvPr id="5" name="Straight Connector 7"/>
          <p:cNvCxnSpPr/>
          <p:nvPr userDrawn="1"/>
        </p:nvCxnSpPr>
        <p:spPr>
          <a:xfrm>
            <a:off x="598776" y="6065489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2088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296858"/>
            <a:ext cx="10515600" cy="838438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359960"/>
            <a:ext cx="10515600" cy="181522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831849" y="528638"/>
            <a:ext cx="6546851" cy="2871787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photo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10478" y="4249858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 userDrawn="1"/>
        </p:nvCxnSpPr>
        <p:spPr>
          <a:xfrm>
            <a:off x="506100" y="6175187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689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039" y="40872"/>
            <a:ext cx="10515600" cy="1325563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1" y="1174484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7815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7"/>
          <p:cNvCxnSpPr/>
          <p:nvPr userDrawn="1"/>
        </p:nvCxnSpPr>
        <p:spPr>
          <a:xfrm>
            <a:off x="481387" y="6071667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8643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343" y="4424082"/>
            <a:ext cx="8254876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543" y="228600"/>
            <a:ext cx="85045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E84564-75FE-D847-AF71-AE7C252681E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69917" y="2377440"/>
            <a:ext cx="27432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6285" y="4632792"/>
            <a:ext cx="2940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1200" cap="none" spc="0" normalizeH="0" baseline="0" noProof="0">
                <a:ln>
                  <a:noFill/>
                </a:ln>
                <a:solidFill>
                  <a:srgbClr val="629DD1">
                    <a:lumMod val="60000"/>
                    <a:lumOff val="40000"/>
                  </a:srgb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+ </a:t>
            </a:r>
          </a:p>
        </p:txBody>
      </p:sp>
    </p:spTree>
    <p:extLst>
      <p:ext uri="{BB962C8B-B14F-4D97-AF65-F5344CB8AC3E}">
        <p14:creationId xmlns:p14="http://schemas.microsoft.com/office/powerpoint/2010/main" val="3858846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10947400" y="282575"/>
            <a:ext cx="856000" cy="160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ckwel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664632" y="484093"/>
            <a:ext cx="10075200" cy="11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  <a:defRPr sz="3600" b="0" i="0" u="none" strike="noStrike" cap="non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664632" y="1981200"/>
            <a:ext cx="10075200" cy="4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385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dt" idx="10"/>
          </p:nvPr>
        </p:nvSpPr>
        <p:spPr>
          <a:xfrm>
            <a:off x="9060329" y="6423585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ftr" idx="11"/>
          </p:nvPr>
        </p:nvSpPr>
        <p:spPr>
          <a:xfrm>
            <a:off x="268941" y="6423585"/>
            <a:ext cx="8164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11074400" y="242235"/>
            <a:ext cx="738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"/>
                <a:sym typeface="Rockwel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297580" y="228600"/>
            <a:ext cx="348000" cy="5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C3E3"/>
              </a:buClr>
              <a:buSzPts val="3600"/>
              <a:buFont typeface="Rockwell"/>
              <a:buNone/>
              <a:tabLst/>
              <a:defRPr/>
            </a:pPr>
            <a:r>
              <a:rPr kumimoji="0" lang="en" sz="3600" b="1" i="0" u="none" strike="noStrike" kern="1200" cap="none" spc="0" normalizeH="0" baseline="0" noProof="0">
                <a:ln>
                  <a:noFill/>
                </a:ln>
                <a:solidFill>
                  <a:srgbClr val="9FC3E3"/>
                </a:solidFill>
                <a:effectLst/>
                <a:uLnTx/>
                <a:uFillTx/>
                <a:latin typeface="Rockwell"/>
                <a:ea typeface="Rockwell"/>
                <a:cs typeface="Rockwell"/>
                <a:sym typeface="Rockwell"/>
              </a:rPr>
              <a:t>+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10757647" y="282575"/>
            <a:ext cx="122000" cy="160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ckwel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8384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7441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423152" y="1303421"/>
            <a:ext cx="3932237" cy="257876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US" sz="2800" b="0" i="0" smtClean="0">
                <a:solidFill>
                  <a:schemeClr val="tx2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volutpad</a:t>
            </a:r>
            <a:r>
              <a:rPr lang="en-US" dirty="0"/>
              <a:t> sed.”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7423152" y="4070685"/>
            <a:ext cx="3932237" cy="257876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buNone/>
              <a:defRPr lang="en-US" sz="2200" b="0" i="0" smtClean="0">
                <a:solidFill>
                  <a:schemeClr val="tx1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 </a:t>
            </a:r>
            <a:r>
              <a:rPr lang="en-US" dirty="0" err="1"/>
              <a:t>Qute</a:t>
            </a:r>
            <a:r>
              <a:rPr lang="en-US" dirty="0"/>
              <a:t> Credit</a:t>
            </a:r>
          </a:p>
        </p:txBody>
      </p:sp>
      <p:cxnSp>
        <p:nvCxnSpPr>
          <p:cNvPr id="5" name="Straight Connector 7"/>
          <p:cNvCxnSpPr/>
          <p:nvPr userDrawn="1"/>
        </p:nvCxnSpPr>
        <p:spPr>
          <a:xfrm>
            <a:off x="604954" y="6059309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0104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/>
          <p:nvPr/>
        </p:nvSpPr>
        <p:spPr>
          <a:xfrm>
            <a:off x="10947400" y="282575"/>
            <a:ext cx="856000" cy="160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ckwel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10757647" y="282575"/>
            <a:ext cx="122000" cy="160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ckwel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297580" y="228600"/>
            <a:ext cx="348000" cy="5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C3E3"/>
              </a:buClr>
              <a:buSzPts val="3600"/>
              <a:buFont typeface="Rockwell"/>
              <a:buNone/>
              <a:tabLst/>
              <a:defRPr/>
            </a:pPr>
            <a:r>
              <a:rPr kumimoji="0" lang="en" sz="3600" b="1" i="0" u="none" strike="noStrike" kern="1200" cap="none" spc="0" normalizeH="0" baseline="0" noProof="0">
                <a:ln>
                  <a:noFill/>
                </a:ln>
                <a:solidFill>
                  <a:srgbClr val="9FC3E3"/>
                </a:solidFill>
                <a:effectLst/>
                <a:uLnTx/>
                <a:uFillTx/>
                <a:latin typeface="Rockwell"/>
                <a:ea typeface="Rockwell"/>
                <a:cs typeface="Rockwell"/>
                <a:sym typeface="Rockwell"/>
              </a:rPr>
              <a:t>+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664632" y="484093"/>
            <a:ext cx="10075200" cy="11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  <a:defRPr sz="3600" b="0" i="0" u="none" strike="noStrike" cap="non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664691" y="1985963"/>
            <a:ext cx="4876800" cy="4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14325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2"/>
          </p:nvPr>
        </p:nvSpPr>
        <p:spPr>
          <a:xfrm>
            <a:off x="5866504" y="1985963"/>
            <a:ext cx="4876800" cy="4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14325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dt" idx="10"/>
          </p:nvPr>
        </p:nvSpPr>
        <p:spPr>
          <a:xfrm>
            <a:off x="9060329" y="6423585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ftr" idx="11"/>
          </p:nvPr>
        </p:nvSpPr>
        <p:spPr>
          <a:xfrm>
            <a:off x="268941" y="6423585"/>
            <a:ext cx="8164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11074400" y="242235"/>
            <a:ext cx="738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"/>
                <a:sym typeface="Rockwel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34618021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>
                <a:ln>
                  <a:noFill/>
                </a:ln>
                <a:solidFill>
                  <a:srgbClr val="629DD1">
                    <a:lumMod val="60000"/>
                    <a:lumOff val="40000"/>
                  </a:srgbClr>
                </a:solidFill>
                <a:effectLst/>
                <a:uLnTx/>
                <a:uFillTx/>
                <a:latin typeface="Rockwell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6504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60329" y="6423586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9718A7-2B15-C347-B708-4E85D52F4AA4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6/2/2021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8941" y="6423586"/>
            <a:ext cx="816385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74400" y="242235"/>
            <a:ext cx="73871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E84564-75FE-D847-AF71-AE7C252681E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4633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>
                <a:ln>
                  <a:noFill/>
                </a:ln>
                <a:solidFill>
                  <a:srgbClr val="629DD1">
                    <a:lumMod val="60000"/>
                    <a:lumOff val="40000"/>
                  </a:srgb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6504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060329" y="6423586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9718A7-2B15-C347-B708-4E85D52F4AA4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6/2/2021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8941" y="6423586"/>
            <a:ext cx="816385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074400" y="242235"/>
            <a:ext cx="73871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E84564-75FE-D847-AF71-AE7C252681E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70848"/>
            <a:ext cx="48768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6504" y="2070848"/>
            <a:ext cx="48768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01145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>
                <a:ln>
                  <a:noFill/>
                </a:ln>
                <a:solidFill>
                  <a:srgbClr val="629DD1">
                    <a:lumMod val="60000"/>
                    <a:lumOff val="40000"/>
                  </a:srgb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6504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60329" y="6423585"/>
            <a:ext cx="2844800" cy="3651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BC3013-4435-2D4C-9E29-650CD3D95957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6/2/2021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8941" y="6423585"/>
            <a:ext cx="8164000" cy="3651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74400" y="242234"/>
            <a:ext cx="738800" cy="3651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6C9EB7-DE12-DA45-9FA8-81EA5D4669B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67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296859"/>
            <a:ext cx="10515600" cy="953001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359960"/>
            <a:ext cx="10515600" cy="181522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831849" y="528638"/>
            <a:ext cx="6546851" cy="2871787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photo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34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7796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6017665"/>
            <a:ext cx="2875723" cy="515234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 userDrawn="1"/>
        </p:nvSpPr>
        <p:spPr>
          <a:xfrm>
            <a:off x="8534402" y="6083055"/>
            <a:ext cx="2756452" cy="61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9C4C7"/>
                </a:solidFill>
                <a:effectLst/>
                <a:uLnTx/>
                <a:uFillTx/>
                <a:latin typeface="Rockwell"/>
                <a:cs typeface="+mn-cs"/>
              </a:rPr>
              <a:t>rightquestion.org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9C4C7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79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29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7796"/>
            <a:ext cx="12192000" cy="5636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41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2"/>
            <a:ext cx="4343400" cy="530225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Student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171076"/>
            <a:ext cx="4569577" cy="28274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4182222"/>
            <a:ext cx="4567989" cy="1528768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Question</a:t>
            </a:r>
          </a:p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6021388" y="1171074"/>
            <a:ext cx="4567989" cy="5101388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</p:txBody>
      </p:sp>
    </p:spTree>
    <p:extLst>
      <p:ext uri="{BB962C8B-B14F-4D97-AF65-F5344CB8AC3E}">
        <p14:creationId xmlns:p14="http://schemas.microsoft.com/office/powerpoint/2010/main" val="138198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069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9" r:id="rId17"/>
    <p:sldLayoutId id="2147483680" r:id="rId18"/>
    <p:sldLayoutId id="2147483681" r:id="rId19"/>
    <p:sldLayoutId id="2147483682" r:id="rId20"/>
    <p:sldLayoutId id="2147483683" r:id="rId2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041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yaznokta.org.tr/" TargetMode="Externa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962" y="608639"/>
            <a:ext cx="11335549" cy="1577010"/>
          </a:xfrm>
        </p:spPr>
        <p:txBody>
          <a:bodyPr>
            <a:normAutofit/>
          </a:bodyPr>
          <a:lstStyle/>
          <a:p>
            <a:pPr defTabSz="457200">
              <a:defRPr/>
            </a:pPr>
            <a:r>
              <a:rPr lang="tr-TR" b="0" dirty="0"/>
              <a:t>Soru Oluşturma Tekniği (SOT) Yönetimi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13A2B66C-8928-4793-9C38-D33C77BE96D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9"/>
          <a:stretch/>
        </p:blipFill>
        <p:spPr bwMode="auto">
          <a:xfrm>
            <a:off x="706248" y="3814016"/>
            <a:ext cx="1088262" cy="9065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620A40B5-B05C-4F14-BDE0-6D5627AEEE52}"/>
              </a:ext>
            </a:extLst>
          </p:cNvPr>
          <p:cNvSpPr txBox="1"/>
          <p:nvPr/>
        </p:nvSpPr>
        <p:spPr>
          <a:xfrm>
            <a:off x="1931670" y="3814016"/>
            <a:ext cx="5795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Soru oluşturma tekniği kitapçığı (SOT-QFT) belgelerinin Türkçe diline çevirisi Beyaz Nokta Gelişim Vakfı tarafından yapılmıştır.</a:t>
            </a:r>
          </a:p>
          <a:p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www.beyaznokta.org.tr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11716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ubtitle 2"/>
          <p:cNvSpPr txBox="1">
            <a:spLocks/>
          </p:cNvSpPr>
          <p:nvPr/>
        </p:nvSpPr>
        <p:spPr bwMode="auto">
          <a:xfrm>
            <a:off x="2386013" y="2402238"/>
            <a:ext cx="6400800" cy="163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ckwell" panose="02060603020205020403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8547" name="Title 1"/>
          <p:cNvSpPr>
            <a:spLocks noGrp="1"/>
          </p:cNvSpPr>
          <p:nvPr>
            <p:ph type="title"/>
          </p:nvPr>
        </p:nvSpPr>
        <p:spPr>
          <a:xfrm>
            <a:off x="838200" y="221329"/>
            <a:ext cx="10515600" cy="1234047"/>
          </a:xfrm>
        </p:spPr>
        <p:txBody>
          <a:bodyPr>
            <a:normAutofit/>
          </a:bodyPr>
          <a:lstStyle/>
          <a:p>
            <a:pPr eaLnBrk="1" hangingPunct="1"/>
            <a:r>
              <a:rPr lang="tr-TR">
                <a:solidFill>
                  <a:schemeClr val="tx1"/>
                </a:solidFill>
              </a:rPr>
              <a:t>Soruları Geliştirme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00193" y="1770997"/>
            <a:ext cx="10515600" cy="3845106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tr-TR">
                <a:latin typeface="Rockwell" panose="02060603020205020403" pitchFamily="18" charset="0"/>
              </a:rPr>
              <a:t>Bir </a:t>
            </a:r>
            <a:r>
              <a:rPr lang="tr-TR" b="1">
                <a:latin typeface="Rockwell" panose="02060603020205020403" pitchFamily="18" charset="0"/>
              </a:rPr>
              <a:t>kapalı uçlu soru</a:t>
            </a:r>
            <a:r>
              <a:rPr lang="tr-TR">
                <a:latin typeface="Rockwell" panose="02060603020205020403" pitchFamily="18" charset="0"/>
              </a:rPr>
              <a:t> alın ve bunu bir </a:t>
            </a:r>
            <a:r>
              <a:rPr lang="tr-TR" b="1">
                <a:latin typeface="Rockwell" panose="02060603020205020403" pitchFamily="18" charset="0"/>
              </a:rPr>
              <a:t>açık uçlu soruya</a:t>
            </a:r>
            <a:r>
              <a:rPr lang="tr-TR">
                <a:latin typeface="Rockwell" panose="02060603020205020403" pitchFamily="18" charset="0"/>
              </a:rPr>
              <a:t> dönüştürün.</a:t>
            </a:r>
          </a:p>
          <a:p>
            <a:pPr eaLnBrk="1" hangingPunct="1">
              <a:spcBef>
                <a:spcPts val="4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  <a:latin typeface="Rockwell" panose="02060603020205020403" pitchFamily="18" charset="0"/>
            </a:endParaRPr>
          </a:p>
          <a:p>
            <a:pPr eaLnBrk="1" hangingPunct="1">
              <a:spcBef>
                <a:spcPts val="1600"/>
              </a:spcBef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  <a:latin typeface="Rockwell" panose="02060603020205020403" pitchFamily="18" charset="0"/>
            </a:endParaRPr>
          </a:p>
          <a:p>
            <a:pPr eaLnBrk="1" hangingPunct="1">
              <a:spcBef>
                <a:spcPts val="1200"/>
              </a:spcBef>
            </a:pPr>
            <a:endParaRPr lang="en-US" altLang="en-US" sz="800" dirty="0">
              <a:solidFill>
                <a:srgbClr val="000000"/>
              </a:solidFill>
              <a:latin typeface="Rockwell" panose="02060603020205020403" pitchFamily="18" charset="0"/>
            </a:endParaRPr>
          </a:p>
          <a:p>
            <a:pPr eaLnBrk="1" hangingPunct="1">
              <a:spcBef>
                <a:spcPts val="1200"/>
              </a:spcBef>
            </a:pPr>
            <a:r>
              <a:rPr lang="tr-TR">
                <a:latin typeface="Rockwell" panose="02060603020205020403" pitchFamily="18" charset="0"/>
              </a:rPr>
              <a:t>Bir </a:t>
            </a:r>
            <a:r>
              <a:rPr lang="tr-TR" b="1">
                <a:latin typeface="Rockwell" panose="02060603020205020403" pitchFamily="18" charset="0"/>
              </a:rPr>
              <a:t>açık uçlu soru</a:t>
            </a:r>
            <a:r>
              <a:rPr lang="tr-TR">
                <a:latin typeface="Rockwell" panose="02060603020205020403" pitchFamily="18" charset="0"/>
              </a:rPr>
              <a:t> alın ve bunu bir </a:t>
            </a:r>
            <a:r>
              <a:rPr lang="tr-TR" b="1">
                <a:latin typeface="Rockwell" panose="02060603020205020403" pitchFamily="18" charset="0"/>
              </a:rPr>
              <a:t>kapalı uçlu soruya</a:t>
            </a:r>
            <a:r>
              <a:rPr lang="tr-TR">
                <a:latin typeface="Rockwell" panose="02060603020205020403" pitchFamily="18" charset="0"/>
              </a:rPr>
              <a:t> dönüştürün.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  <a:latin typeface="Rockwell" panose="02060603020205020403" pitchFamily="18" charset="0"/>
            </a:endParaRPr>
          </a:p>
          <a:p>
            <a:pPr eaLnBrk="1" hangingPunct="1"/>
            <a:endParaRPr lang="en-US" altLang="en-US" dirty="0">
              <a:latin typeface="Rockwell" panose="020606030202050204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0987" y="3027362"/>
            <a:ext cx="2481262" cy="6461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Rockwell" panose="02060603020205020403" pitchFamily="18" charset="0"/>
                <a:ea typeface="MS PGothic" pitchFamily="34" charset="-128"/>
                <a:cs typeface="+mn-cs"/>
              </a:rPr>
              <a:t>Kapalı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334005" y="3341688"/>
            <a:ext cx="1939925" cy="17462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46975" y="3017838"/>
            <a:ext cx="1809750" cy="646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Rockwell" panose="02060603020205020403" pitchFamily="18" charset="0"/>
                <a:ea typeface="MS PGothic" pitchFamily="34" charset="-128"/>
                <a:cs typeface="+mn-cs"/>
              </a:rPr>
              <a:t>Açık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73930" y="5036022"/>
            <a:ext cx="2481262" cy="6461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Rockwell" panose="02060603020205020403" pitchFamily="18" charset="0"/>
                <a:ea typeface="MS PGothic" pitchFamily="34" charset="-128"/>
                <a:cs typeface="+mn-cs"/>
              </a:rPr>
              <a:t>Kapalı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906192" y="5341615"/>
            <a:ext cx="1941513" cy="17463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24138" y="5036022"/>
            <a:ext cx="1809750" cy="646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Rockwell" panose="02060603020205020403" pitchFamily="18" charset="0"/>
                <a:ea typeface="MS PGothic" pitchFamily="34" charset="-128"/>
                <a:cs typeface="+mn-cs"/>
              </a:rPr>
              <a:t>Açık</a:t>
            </a:r>
          </a:p>
        </p:txBody>
      </p:sp>
    </p:spTree>
    <p:extLst>
      <p:ext uri="{BB962C8B-B14F-4D97-AF65-F5344CB8AC3E}">
        <p14:creationId xmlns:p14="http://schemas.microsoft.com/office/powerpoint/2010/main" val="14201181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tr-TR" dirty="0">
                <a:solidFill>
                  <a:schemeClr val="tx1"/>
                </a:solidFill>
              </a:rPr>
              <a:t>Strateji oluşturun: Sorulara Öncelik Verme</a:t>
            </a:r>
            <a:r>
              <a:rPr lang="tr-TR" sz="4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1265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sz="3600" b="1" dirty="0">
                <a:solidFill>
                  <a:srgbClr val="000000"/>
                </a:solidFill>
              </a:rPr>
              <a:t>Soru listenizi gözden geçirin </a:t>
            </a:r>
          </a:p>
          <a:p>
            <a:pPr marL="228600" lvl="1" indent="0">
              <a:spcBef>
                <a:spcPts val="800"/>
              </a:spcBef>
              <a:spcAft>
                <a:spcPts val="600"/>
              </a:spcAft>
            </a:pPr>
            <a:r>
              <a:rPr lang="tr-TR" sz="2800" dirty="0">
                <a:solidFill>
                  <a:srgbClr val="000000"/>
                </a:solidFill>
              </a:rPr>
              <a:t> En önemli olduğunu düşündüğünüz üç soruyu seçin.</a:t>
            </a:r>
          </a:p>
          <a:p>
            <a:pPr marL="228600" lvl="1" indent="0">
              <a:spcBef>
                <a:spcPts val="800"/>
              </a:spcBef>
            </a:pPr>
            <a:r>
              <a:rPr lang="tr-TR" sz="2800" dirty="0">
                <a:solidFill>
                  <a:srgbClr val="000000"/>
                </a:solidFill>
              </a:rPr>
              <a:t> Öncelik verirken Soru Odağınızı düşünün: </a:t>
            </a:r>
            <a:r>
              <a:rPr lang="tr-TR" sz="2800" i="1" dirty="0">
                <a:solidFill>
                  <a:srgbClr val="000000"/>
                </a:solidFill>
              </a:rPr>
              <a:t>Bazı öğrenciler soru sormuyor.</a:t>
            </a:r>
          </a:p>
          <a:p>
            <a:pPr marL="228600" lvl="1" indent="0">
              <a:spcBef>
                <a:spcPts val="800"/>
              </a:spcBef>
              <a:buNone/>
            </a:pPr>
            <a:endParaRPr lang="en-US" altLang="en-US" sz="2800" i="1" dirty="0">
              <a:solidFill>
                <a:srgbClr val="000000"/>
              </a:solidFill>
            </a:endParaRPr>
          </a:p>
          <a:p>
            <a:pPr marL="0" indent="0">
              <a:spcBef>
                <a:spcPts val="1600"/>
              </a:spcBef>
              <a:buNone/>
            </a:pPr>
            <a:r>
              <a:rPr lang="tr-TR" sz="3600" b="1" dirty="0">
                <a:solidFill>
                  <a:srgbClr val="000000"/>
                </a:solidFill>
              </a:rPr>
              <a:t>Öncelik verdikten sonra şunlar üzerinde düşünün...</a:t>
            </a:r>
          </a:p>
          <a:p>
            <a:pPr lvl="1">
              <a:spcAft>
                <a:spcPts val="600"/>
              </a:spcAft>
            </a:pPr>
            <a:r>
              <a:rPr lang="tr-TR" sz="2800" dirty="0"/>
              <a:t>Neden bu üç soruyu seçtiniz?</a:t>
            </a:r>
          </a:p>
          <a:p>
            <a:pPr lvl="1">
              <a:spcAft>
                <a:spcPts val="1800"/>
              </a:spcAft>
            </a:pPr>
            <a:r>
              <a:rPr lang="tr-TR" sz="2800"/>
              <a:t>Tüm soru listenizin sırasına göre öncelikli sorularınız nerede bulunuyor?</a:t>
            </a:r>
          </a:p>
        </p:txBody>
      </p:sp>
    </p:spTree>
    <p:extLst>
      <p:ext uri="{BB962C8B-B14F-4D97-AF65-F5344CB8AC3E}">
        <p14:creationId xmlns:p14="http://schemas.microsoft.com/office/powerpoint/2010/main" val="37881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>
                <a:solidFill>
                  <a:schemeClr val="tx1"/>
                </a:solidFill>
              </a:rPr>
              <a:t>Strateji oluşturun: Eylem Planı</a:t>
            </a:r>
          </a:p>
        </p:txBody>
      </p:sp>
      <p:sp>
        <p:nvSpPr>
          <p:cNvPr id="1116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/>
              <a:t>Öncelikli sorulardan eylem planına...</a:t>
            </a:r>
          </a:p>
          <a:p>
            <a:pPr marL="0" indent="0">
              <a:spcBef>
                <a:spcPts val="1800"/>
              </a:spcBef>
              <a:buNone/>
            </a:pPr>
            <a:endParaRPr lang="en-US" altLang="en-US" sz="800" dirty="0"/>
          </a:p>
          <a:p>
            <a:pPr marL="0" indent="0">
              <a:spcBef>
                <a:spcPts val="1800"/>
              </a:spcBef>
              <a:buNone/>
            </a:pPr>
            <a:r>
              <a:rPr lang="tr-TR" sz="3200"/>
              <a:t>Öncelikli sorularınızı yanıtlamak için:</a:t>
            </a:r>
          </a:p>
          <a:p>
            <a:pPr lvl="2">
              <a:spcBef>
                <a:spcPts val="1800"/>
              </a:spcBef>
            </a:pPr>
            <a:r>
              <a:rPr lang="tr-TR" sz="2800"/>
              <a:t>Ne </a:t>
            </a:r>
            <a:r>
              <a:rPr lang="tr-TR" sz="2800" i="1"/>
              <a:t>bilmeniz</a:t>
            </a:r>
            <a:r>
              <a:rPr lang="tr-TR" sz="2800"/>
              <a:t> gerekiyor? </a:t>
            </a:r>
            <a:r>
              <a:rPr lang="tr-TR" sz="2800" b="1"/>
              <a:t>Bilgi </a:t>
            </a:r>
          </a:p>
          <a:p>
            <a:pPr lvl="2">
              <a:spcBef>
                <a:spcPts val="1800"/>
              </a:spcBef>
            </a:pPr>
            <a:r>
              <a:rPr lang="tr-TR" sz="2800"/>
              <a:t>Ne </a:t>
            </a:r>
            <a:r>
              <a:rPr lang="tr-TR" sz="2800" i="1"/>
              <a:t>yapmanız</a:t>
            </a:r>
            <a:r>
              <a:rPr lang="tr-TR" sz="2800"/>
              <a:t> gerekiyor? </a:t>
            </a:r>
            <a:r>
              <a:rPr lang="tr-TR" sz="2800" b="1"/>
              <a:t>Görevler </a:t>
            </a:r>
          </a:p>
        </p:txBody>
      </p:sp>
    </p:spTree>
    <p:extLst>
      <p:ext uri="{BB962C8B-B14F-4D97-AF65-F5344CB8AC3E}">
        <p14:creationId xmlns:p14="http://schemas.microsoft.com/office/powerpoint/2010/main" val="79479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tx1"/>
                </a:solidFill>
              </a:rPr>
              <a:t>Strateji oluşturun: Eylem Planı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93725" y="3447703"/>
          <a:ext cx="7170906" cy="308784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585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5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269">
                <a:tc>
                  <a:txBody>
                    <a:bodyPr/>
                    <a:lstStyle/>
                    <a:p>
                      <a:pPr algn="ctr"/>
                      <a:r>
                        <a:rPr lang="tr-TR" sz="2400"/>
                        <a:t>Bilgi</a:t>
                      </a:r>
                    </a:p>
                  </a:txBody>
                  <a:tcPr marL="127248" marR="1272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/>
                        <a:t>Görevler</a:t>
                      </a:r>
                    </a:p>
                  </a:txBody>
                  <a:tcPr marL="127248" marR="1272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0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4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4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4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41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248" marR="12724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4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4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248" marR="1272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838200" y="1418315"/>
            <a:ext cx="791761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 panose="02060603020205020403" pitchFamily="18" charset="0"/>
                <a:cs typeface="+mn-cs"/>
              </a:rPr>
              <a:t>Öncelikli sorularınızı yanıtlamak için: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2800" b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 panose="02060603020205020403" pitchFamily="18" charset="0"/>
                <a:cs typeface="+mn-cs"/>
              </a:rPr>
              <a:t>Ne </a:t>
            </a:r>
            <a:r>
              <a:rPr kumimoji="0" lang="tr-TR" sz="2800" b="0" i="1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 panose="02060603020205020403" pitchFamily="18" charset="0"/>
                <a:cs typeface="+mn-cs"/>
              </a:rPr>
              <a:t>bilmeniz</a:t>
            </a:r>
            <a:r>
              <a:rPr kumimoji="0" lang="tr-TR" sz="2800" b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 panose="02060603020205020403" pitchFamily="18" charset="0"/>
                <a:cs typeface="+mn-cs"/>
              </a:rPr>
              <a:t> gerekiyor</a:t>
            </a:r>
            <a:r>
              <a:rPr kumimoji="0" lang="tr-TR" sz="2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 panose="02060603020205020403" pitchFamily="18" charset="0"/>
                <a:cs typeface="+mn-cs"/>
              </a:rPr>
              <a:t>? </a:t>
            </a:r>
            <a:r>
              <a:rPr kumimoji="0" lang="tr-TR" sz="28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 panose="02060603020205020403" pitchFamily="18" charset="0"/>
                <a:cs typeface="+mn-cs"/>
              </a:rPr>
              <a:t>Bilgi 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2800" b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 panose="02060603020205020403" pitchFamily="18" charset="0"/>
                <a:cs typeface="+mn-cs"/>
              </a:rPr>
              <a:t>Ne </a:t>
            </a:r>
            <a:r>
              <a:rPr kumimoji="0" lang="tr-TR" sz="2800" b="0" i="1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 panose="02060603020205020403" pitchFamily="18" charset="0"/>
                <a:cs typeface="+mn-cs"/>
              </a:rPr>
              <a:t>yapmanız</a:t>
            </a:r>
            <a:r>
              <a:rPr kumimoji="0" lang="tr-TR" sz="2800" b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 panose="02060603020205020403" pitchFamily="18" charset="0"/>
                <a:cs typeface="+mn-cs"/>
              </a:rPr>
              <a:t> gerekiyor</a:t>
            </a:r>
            <a:r>
              <a:rPr kumimoji="0" lang="tr-TR" sz="2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 panose="02060603020205020403" pitchFamily="18" charset="0"/>
                <a:cs typeface="+mn-cs"/>
              </a:rPr>
              <a:t>? </a:t>
            </a:r>
            <a:r>
              <a:rPr kumimoji="0" lang="tr-TR" sz="28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 panose="02060603020205020403" pitchFamily="18" charset="0"/>
                <a:cs typeface="+mn-cs"/>
              </a:rPr>
              <a:t>Görevler </a:t>
            </a:r>
          </a:p>
        </p:txBody>
      </p:sp>
    </p:spTree>
    <p:extLst>
      <p:ext uri="{BB962C8B-B14F-4D97-AF65-F5344CB8AC3E}">
        <p14:creationId xmlns:p14="http://schemas.microsoft.com/office/powerpoint/2010/main" val="330078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solidFill>
                  <a:schemeClr val="tx1"/>
                </a:solidFill>
              </a:rPr>
              <a:t>Paylaşma</a:t>
            </a:r>
          </a:p>
        </p:txBody>
      </p:sp>
      <p:sp>
        <p:nvSpPr>
          <p:cNvPr id="112643" name="Content Placeholder 2"/>
          <p:cNvSpPr>
            <a:spLocks noGrp="1"/>
          </p:cNvSpPr>
          <p:nvPr>
            <p:ph idx="1"/>
          </p:nvPr>
        </p:nvSpPr>
        <p:spPr>
          <a:xfrm>
            <a:off x="838200" y="1825627"/>
            <a:ext cx="10515600" cy="2850137"/>
          </a:xfrm>
        </p:spPr>
        <p:txBody>
          <a:bodyPr>
            <a:noAutofit/>
          </a:bodyPr>
          <a:lstStyle/>
          <a:p>
            <a:pPr marL="514350" indent="-514350">
              <a:buFont typeface="Rockwell" panose="02060603020205020403" pitchFamily="18" charset="0"/>
              <a:buAutoNum type="arabicPeriod"/>
            </a:pPr>
            <a:r>
              <a:rPr lang="tr-TR" sz="3600">
                <a:solidFill>
                  <a:srgbClr val="000000"/>
                </a:solidFill>
              </a:rPr>
              <a:t>Açık/kapalı olarak değiştirdiğiniz sorular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tr-TR" sz="3600">
                <a:solidFill>
                  <a:srgbClr val="000000"/>
                </a:solidFill>
              </a:rPr>
              <a:t>Üç öncelikli sorunuz ve bunların asıl sıranızdaki sayıları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tr-TR" sz="3600">
                <a:solidFill>
                  <a:srgbClr val="000000"/>
                </a:solidFill>
              </a:rPr>
              <a:t>Öncelikli soruları seçme sebeplerini açıklama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tr-TR" sz="3600">
                <a:solidFill>
                  <a:srgbClr val="000000"/>
                </a:solidFill>
              </a:rPr>
              <a:t>Eylem planınızdan sonraki adımlar </a:t>
            </a:r>
          </a:p>
        </p:txBody>
      </p:sp>
    </p:spTree>
    <p:extLst>
      <p:ext uri="{BB962C8B-B14F-4D97-AF65-F5344CB8AC3E}">
        <p14:creationId xmlns:p14="http://schemas.microsoft.com/office/powerpoint/2010/main" val="393650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solidFill>
                  <a:schemeClr val="tx1"/>
                </a:solidFill>
              </a:rPr>
              <a:t>Etki 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838200" y="1825627"/>
            <a:ext cx="10515600" cy="2700979"/>
          </a:xfrm>
        </p:spPr>
        <p:txBody>
          <a:bodyPr>
            <a:normAutofit/>
          </a:bodyPr>
          <a:lstStyle/>
          <a:p>
            <a:pPr eaLnBrk="1" hangingPunct="1"/>
            <a:r>
              <a:rPr lang="tr-TR" sz="3000">
                <a:solidFill>
                  <a:srgbClr val="000000"/>
                </a:solidFill>
              </a:rPr>
              <a:t> </a:t>
            </a:r>
            <a:r>
              <a:rPr lang="tr-TR" sz="3600">
                <a:solidFill>
                  <a:srgbClr val="000000"/>
                </a:solidFill>
              </a:rPr>
              <a:t>Ne öğrendiniz?</a:t>
            </a:r>
          </a:p>
          <a:p>
            <a:pPr eaLnBrk="1" hangingPunct="1"/>
            <a:r>
              <a:rPr lang="tr-TR" sz="3600">
                <a:solidFill>
                  <a:srgbClr val="000000"/>
                </a:solidFill>
              </a:rPr>
              <a:t> Bunu nasıl öğrendiniz?</a:t>
            </a:r>
          </a:p>
        </p:txBody>
      </p:sp>
    </p:spTree>
    <p:extLst>
      <p:ext uri="{BB962C8B-B14F-4D97-AF65-F5344CB8AC3E}">
        <p14:creationId xmlns:p14="http://schemas.microsoft.com/office/powerpoint/2010/main" val="316900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1446" y="581561"/>
            <a:ext cx="8305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3600">
                <a:solidFill>
                  <a:schemeClr val="tx2"/>
                </a:solidFill>
                <a:latin typeface="Rockwell" panose="02060603020205020403" pitchFamily="18" charset="0"/>
                <a:ea typeface="Segoe UI" pitchFamily="34" charset="0"/>
                <a:cs typeface="Futura Condensed"/>
              </a:rPr>
              <a:t>Bu Şablon Hakkında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5600" y="1651000"/>
            <a:ext cx="670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>
                <a:solidFill>
                  <a:srgbClr val="000090"/>
                </a:solidFill>
                <a:latin typeface="Futura Condensed"/>
                <a:ea typeface="Segoe UI" pitchFamily="34" charset="0"/>
                <a:cs typeface="Futura Condensed"/>
              </a:rPr>
              <a:t>        </a:t>
            </a:r>
          </a:p>
          <a:p>
            <a:endParaRPr lang="en-US" sz="2000" dirty="0">
              <a:solidFill>
                <a:srgbClr val="000090"/>
              </a:solidFill>
              <a:latin typeface="Futura Condensed"/>
              <a:ea typeface="Segoe UI" pitchFamily="34" charset="0"/>
              <a:cs typeface="Futura Condensed"/>
            </a:endParaRPr>
          </a:p>
          <a:p>
            <a:endParaRPr lang="en-US" sz="2000" dirty="0">
              <a:solidFill>
                <a:srgbClr val="000090"/>
              </a:solidFill>
              <a:latin typeface="Futura Condensed"/>
              <a:ea typeface="Segoe UI" pitchFamily="34" charset="0"/>
              <a:cs typeface="Futura Condensed"/>
            </a:endParaRPr>
          </a:p>
          <a:p>
            <a:endParaRPr lang="en-US" sz="2000" dirty="0">
              <a:solidFill>
                <a:srgbClr val="000090"/>
              </a:solidFill>
              <a:latin typeface="Futura Condensed"/>
              <a:ea typeface="Segoe UI" pitchFamily="34" charset="0"/>
              <a:cs typeface="Futura Condensed"/>
            </a:endParaRPr>
          </a:p>
          <a:p>
            <a:endParaRPr lang="en-US" sz="2000" dirty="0">
              <a:latin typeface="Arial"/>
              <a:cs typeface="Arial"/>
            </a:endParaRPr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4294967295"/>
          </p:nvPr>
        </p:nvSpPr>
        <p:spPr>
          <a:xfrm>
            <a:off x="10249990" y="6355715"/>
            <a:ext cx="1828800" cy="36512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tr-TR" sz="1200">
                <a:latin typeface="Rockwell" panose="02060603020205020403" pitchFamily="18" charset="0"/>
                <a:cs typeface="Arial"/>
              </a:rPr>
              <a:t>www.rightquestion.org</a:t>
            </a:r>
          </a:p>
        </p:txBody>
      </p:sp>
      <p:pic>
        <p:nvPicPr>
          <p:cNvPr id="8" name="Picture 7" descr="creative-commons-badge-icons-by-nc-s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5181600" y="2754538"/>
            <a:ext cx="1600200" cy="3937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1446" y="3617628"/>
            <a:ext cx="815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>
                <a:ea typeface="Cambria Math" pitchFamily="18" charset="0"/>
                <a:cs typeface="Arial"/>
              </a:rPr>
              <a:t>Right Question Institute</a:t>
            </a:r>
            <a:r>
              <a:rPr lang="tr-TR" sz="1400">
                <a:ea typeface="Cambria Math" pitchFamily="18" charset="0"/>
                <a:cs typeface="Arial"/>
              </a:rPr>
              <a:t>, materyallerimizin çoğunu Creative Commons Lisansı aracılığıyla sunmaktadır ve bu kaynaktan yararlanmanızı ve/veya paylaşmanızı teşvik ederiz. Lütfen kullandığınız materyallerde kaynak olarak Right Question Institute’yi referans verin. </a:t>
            </a:r>
            <a:r>
              <a:rPr lang="tr-TR" sz="1400" b="1">
                <a:ea typeface="Cambria Math" pitchFamily="18" charset="0"/>
                <a:cs typeface="Arial"/>
              </a:rPr>
              <a:t>Kaynak: </a:t>
            </a:r>
            <a:r>
              <a:rPr lang="tr-TR" sz="1400" b="1">
                <a:ea typeface="Times"/>
                <a:cs typeface="Arial"/>
              </a:rPr>
              <a:t>www.rightquestion.org</a:t>
            </a:r>
            <a:r>
              <a:rPr lang="tr-TR" sz="1400">
                <a:ea typeface="Cambria Math" pitchFamily="18" charset="0"/>
                <a:cs typeface="Arial"/>
              </a:rPr>
              <a:t>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ea typeface="Cambria Math" pitchFamily="18" charset="0"/>
              <a:cs typeface="Arial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ea typeface="Cambria Math" pitchFamily="18" charset="0"/>
              <a:cs typeface="Arial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5854" y="1454150"/>
            <a:ext cx="11345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cs typeface="Arial"/>
              </a:rPr>
              <a:t>Sınıfınızda Soru Oluşturma Tekniğini yönetebilmek veya süreci meslektaşlarınıza tanıtmak için sadece bu şablona bir Soru Odağı ekleyin.  </a:t>
            </a:r>
          </a:p>
        </p:txBody>
      </p:sp>
    </p:spTree>
    <p:extLst>
      <p:ext uri="{BB962C8B-B14F-4D97-AF65-F5344CB8AC3E}">
        <p14:creationId xmlns:p14="http://schemas.microsoft.com/office/powerpoint/2010/main" val="74585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sz="4000">
                <a:solidFill>
                  <a:schemeClr val="tx1"/>
                </a:solidFill>
                <a:latin typeface="+mn-lt"/>
                <a:ea typeface="MS PGothic" pitchFamily="34" charset="-128"/>
              </a:rPr>
              <a:t>Soru Oluşturma Tekniği (SOT)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494" y="1880928"/>
            <a:ext cx="9578393" cy="4322254"/>
          </a:xfrm>
        </p:spPr>
        <p:txBody>
          <a:bodyPr>
            <a:normAutofit fontScale="92500" lnSpcReduction="10000"/>
          </a:bodyPr>
          <a:lstStyle/>
          <a:p>
            <a:pPr marL="228600" lvl="1" indent="0" eaLnBrk="0" fontAlgn="base" hangingPunct="0">
              <a:spcAft>
                <a:spcPts val="1800"/>
              </a:spcAft>
              <a:buClr>
                <a:srgbClr val="297FD5"/>
              </a:buClr>
              <a:buNone/>
            </a:pPr>
            <a:r>
              <a:rPr lang="tr-TR" sz="3600" b="1">
                <a:latin typeface="Rockwell" panose="02060603020205020403" pitchFamily="18" charset="0"/>
              </a:rPr>
              <a:t>Öğrenciler şunları öğrenir:</a:t>
            </a:r>
          </a:p>
          <a:p>
            <a:pPr lvl="1" eaLnBrk="0" fontAlgn="base" hangingPunct="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tr-TR" sz="3600">
                <a:latin typeface="Rockwell" panose="02060603020205020403" pitchFamily="18" charset="0"/>
              </a:rPr>
              <a:t>Kendi sorularını </a:t>
            </a:r>
            <a:r>
              <a:rPr lang="tr-TR" sz="3600" b="1">
                <a:latin typeface="Rockwell" panose="02060603020205020403" pitchFamily="18" charset="0"/>
              </a:rPr>
              <a:t>üretmeyi</a:t>
            </a:r>
          </a:p>
          <a:p>
            <a:pPr lvl="1" eaLnBrk="0" fontAlgn="base" hangingPunct="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tr-TR" sz="3600">
                <a:latin typeface="Rockwell" panose="02060603020205020403" pitchFamily="18" charset="0"/>
              </a:rPr>
              <a:t>Sorularını </a:t>
            </a:r>
            <a:r>
              <a:rPr lang="tr-TR" sz="3600" b="1">
                <a:latin typeface="Rockwell" panose="02060603020205020403" pitchFamily="18" charset="0"/>
              </a:rPr>
              <a:t>geliştirmeyi</a:t>
            </a:r>
            <a:r>
              <a:rPr lang="tr-TR" sz="3600">
                <a:latin typeface="Rockwell" panose="02060603020205020403" pitchFamily="18" charset="0"/>
              </a:rPr>
              <a:t> </a:t>
            </a:r>
          </a:p>
          <a:p>
            <a:pPr lvl="1" eaLnBrk="0" fontAlgn="base" hangingPunct="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tr-TR" sz="3600">
                <a:latin typeface="Rockwell" panose="02060603020205020403" pitchFamily="18" charset="0"/>
              </a:rPr>
              <a:t>Sorularını nasıl kullanacakları konusunda </a:t>
            </a:r>
            <a:r>
              <a:rPr lang="tr-TR" sz="3600" b="1">
                <a:latin typeface="Rockwell" panose="02060603020205020403" pitchFamily="18" charset="0"/>
              </a:rPr>
              <a:t>strateji oluşturmayı</a:t>
            </a:r>
          </a:p>
          <a:p>
            <a:pPr lvl="1" eaLnBrk="0" fontAlgn="base" hangingPunct="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tr-TR" sz="3600">
                <a:latin typeface="Rockwell" panose="02060603020205020403" pitchFamily="18" charset="0"/>
              </a:rPr>
              <a:t>Neyi öğrendikleri ve bunu nasıl öğrendikleri üzerinde </a:t>
            </a:r>
            <a:r>
              <a:rPr lang="tr-TR" sz="3600" b="1">
                <a:latin typeface="Rockwell" panose="02060603020205020403" pitchFamily="18" charset="0"/>
              </a:rPr>
              <a:t>düşünmeyi</a:t>
            </a:r>
          </a:p>
          <a:p>
            <a:endParaRPr lang="en" sz="3200" dirty="0">
              <a:latin typeface="Rockwell" panose="02060603020205020403" pitchFamily="18" charset="0"/>
            </a:endParaRPr>
          </a:p>
          <a:p>
            <a:endParaRPr lang="en-US" sz="32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65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>
                <a:solidFill>
                  <a:schemeClr val="tx1"/>
                </a:solidFill>
                <a:latin typeface="+mn-lt"/>
              </a:rPr>
              <a:t>Soru Üretme Kuralları</a:t>
            </a:r>
          </a:p>
        </p:txBody>
      </p:sp>
      <p:sp>
        <p:nvSpPr>
          <p:cNvPr id="5" name="Rounded Rectangle 11"/>
          <p:cNvSpPr>
            <a:spLocks noChangeArrowheads="1"/>
          </p:cNvSpPr>
          <p:nvPr/>
        </p:nvSpPr>
        <p:spPr bwMode="auto">
          <a:xfrm>
            <a:off x="1361872" y="1881873"/>
            <a:ext cx="9367682" cy="425303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>
            <a:lvl1pPr marL="222250" indent="-2222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222250" marR="0" lvl="0" indent="-222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/>
                <a:ea typeface="MS PGothic" pitchFamily="34" charset="-128"/>
                <a:cs typeface="+mn-cs"/>
              </a:rPr>
              <a:t>1. Sorabildiğiniz kadar çok soru sorun</a:t>
            </a:r>
          </a:p>
          <a:p>
            <a:pPr marL="222250" marR="0" lvl="0" indent="-222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/>
                <a:ea typeface="MS PGothic" pitchFamily="34" charset="-128"/>
                <a:cs typeface="+mn-cs"/>
              </a:rPr>
              <a:t>2. Cevap vermek, yargılamak veya tartışmak için durmayın</a:t>
            </a:r>
          </a:p>
          <a:p>
            <a:pPr marL="222250" marR="0" lvl="0" indent="-222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/>
                <a:ea typeface="MS PGothic" pitchFamily="34" charset="-128"/>
                <a:cs typeface="+mn-cs"/>
              </a:rPr>
              <a:t>3. Her soruyu tam olarak belirtildiği gibi yazın</a:t>
            </a:r>
          </a:p>
          <a:p>
            <a:pPr marL="222250" marR="0" lvl="0" indent="-222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/>
                <a:ea typeface="MS PGothic" pitchFamily="34" charset="-128"/>
                <a:cs typeface="+mn-cs"/>
              </a:rPr>
              <a:t>4. Tüm ifadeleri soru olarak değiştirin</a:t>
            </a:r>
          </a:p>
          <a:p>
            <a:pPr marL="222250" marR="0" lvl="0" indent="-2222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556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>
          <a:xfrm>
            <a:off x="747408" y="190028"/>
            <a:ext cx="10515600" cy="1325563"/>
          </a:xfrm>
        </p:spPr>
        <p:txBody>
          <a:bodyPr/>
          <a:lstStyle/>
          <a:p>
            <a:pPr eaLnBrk="1" hangingPunct="1"/>
            <a:r>
              <a:rPr lang="tr-TR">
                <a:solidFill>
                  <a:schemeClr val="tx1"/>
                </a:solidFill>
                <a:latin typeface="+mn-lt"/>
              </a:rPr>
              <a:t>Sorular Üretme</a:t>
            </a:r>
          </a:p>
        </p:txBody>
      </p:sp>
      <p:sp>
        <p:nvSpPr>
          <p:cNvPr id="10240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4601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tr-TR" sz="3900">
                <a:solidFill>
                  <a:srgbClr val="000000"/>
                </a:solidFill>
              </a:rPr>
              <a:t>Sorular Sorun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tr-TR" sz="3900">
                <a:solidFill>
                  <a:srgbClr val="000000"/>
                </a:solidFill>
              </a:rPr>
              <a:t>Kurallara Bağlı Kalın</a:t>
            </a:r>
          </a:p>
          <a:p>
            <a:pPr lvl="3" eaLnBrk="1" hangingPunct="1">
              <a:lnSpc>
                <a:spcPct val="90000"/>
              </a:lnSpc>
            </a:pPr>
            <a:r>
              <a:rPr lang="tr-TR" sz="3500"/>
              <a:t>Sorabildiğiniz kadar çok soru sorun.</a:t>
            </a:r>
          </a:p>
          <a:p>
            <a:pPr lvl="3" eaLnBrk="1" hangingPunct="1">
              <a:lnSpc>
                <a:spcPct val="90000"/>
              </a:lnSpc>
            </a:pPr>
            <a:r>
              <a:rPr lang="tr-TR" sz="3500"/>
              <a:t>Cevap vermek, yargılamak veya tartışmak için durmayın.</a:t>
            </a:r>
          </a:p>
          <a:p>
            <a:pPr lvl="3" eaLnBrk="1" hangingPunct="1">
              <a:lnSpc>
                <a:spcPct val="90000"/>
              </a:lnSpc>
            </a:pPr>
            <a:r>
              <a:rPr lang="tr-TR" sz="3500"/>
              <a:t>Her soruyu tam olarak belirtildiği gibi yazın.</a:t>
            </a:r>
          </a:p>
          <a:p>
            <a:pPr lvl="3" eaLnBrk="1" hangingPunct="1">
              <a:lnSpc>
                <a:spcPct val="90000"/>
              </a:lnSpc>
            </a:pPr>
            <a:r>
              <a:rPr lang="tr-TR" sz="3500"/>
              <a:t>Tüm ifadeleri soru olarak değiştirin.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tr-TR" sz="3900">
                <a:solidFill>
                  <a:srgbClr val="000000"/>
                </a:solidFill>
              </a:rPr>
              <a:t>Soruları Numaralandırın</a:t>
            </a:r>
          </a:p>
          <a:p>
            <a:pPr marL="514350" indent="-514350" algn="ctr">
              <a:buFont typeface="Wingdings" panose="05000000000000000000" pitchFamily="2" charset="2"/>
              <a:buAutoNum type="arabicPeriod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5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/>
          </p:cNvSpPr>
          <p:nvPr>
            <p:ph type="title"/>
          </p:nvPr>
        </p:nvSpPr>
        <p:spPr>
          <a:xfrm>
            <a:off x="736503" y="22245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tr-TR">
                <a:solidFill>
                  <a:schemeClr val="tx1"/>
                </a:solidFill>
                <a:latin typeface="+mn-lt"/>
              </a:rPr>
              <a:t>Soru Odağı</a:t>
            </a:r>
          </a:p>
        </p:txBody>
      </p:sp>
      <p:sp>
        <p:nvSpPr>
          <p:cNvPr id="104451" name="Content Placeholder 2"/>
          <p:cNvSpPr>
            <a:spLocks noGrp="1"/>
          </p:cNvSpPr>
          <p:nvPr>
            <p:ph idx="1"/>
          </p:nvPr>
        </p:nvSpPr>
        <p:spPr>
          <a:xfrm>
            <a:off x="838200" y="2624894"/>
            <a:ext cx="10515600" cy="95202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5600" dirty="0">
                <a:solidFill>
                  <a:schemeClr val="accent1"/>
                </a:solidFill>
              </a:rPr>
              <a:t>[Buraya yazın]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442653"/>
            <a:ext cx="7971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Rockwell"/>
                <a:cs typeface="+mn-cs"/>
                <a:sym typeface="Wingdings"/>
              </a:rPr>
              <a:t>Lütfen bu ifadeyi sayfanızın üst kısmına yazın.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6062329"/>
            <a:ext cx="8201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Rockwell"/>
                <a:cs typeface="+mn-cs"/>
                <a:sym typeface="Wingdings" panose="05000000000000000000" pitchFamily="2" charset="2"/>
              </a:rPr>
              <a:t>Unutmayın: Soruları numaralandırın. Kurallara bağlı kalın. </a:t>
            </a:r>
          </a:p>
        </p:txBody>
      </p:sp>
    </p:spTree>
    <p:extLst>
      <p:ext uri="{BB962C8B-B14F-4D97-AF65-F5344CB8AC3E}">
        <p14:creationId xmlns:p14="http://schemas.microsoft.com/office/powerpoint/2010/main" val="378390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>
          <a:xfrm>
            <a:off x="838200" y="88287"/>
            <a:ext cx="10515600" cy="13255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dirty="0">
                <a:solidFill>
                  <a:schemeClr val="tx1"/>
                </a:solidFill>
                <a:latin typeface="+mn-lt"/>
              </a:rPr>
              <a:t>Soruları Kategorilere Ayırma: Kapalı/Açık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838200" y="1825627"/>
            <a:ext cx="10515600" cy="36220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3500" u="sng" dirty="0">
                <a:solidFill>
                  <a:srgbClr val="000000"/>
                </a:solidFill>
              </a:rPr>
              <a:t>Tanımlar:</a:t>
            </a:r>
            <a:r>
              <a:rPr lang="tr-TR" sz="3500" dirty="0">
                <a:solidFill>
                  <a:srgbClr val="0000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3500" b="1" dirty="0">
                <a:solidFill>
                  <a:srgbClr val="000000"/>
                </a:solidFill>
              </a:rPr>
              <a:t>Kapalı uçlu</a:t>
            </a:r>
            <a:r>
              <a:rPr lang="tr-TR" sz="3500" dirty="0">
                <a:solidFill>
                  <a:srgbClr val="000000"/>
                </a:solidFill>
              </a:rPr>
              <a:t> sorular "evet" veya "hayır" veya </a:t>
            </a:r>
            <a:r>
              <a:rPr lang="tr-TR" sz="3500" b="1" dirty="0">
                <a:solidFill>
                  <a:srgbClr val="000000"/>
                </a:solidFill>
              </a:rPr>
              <a:t>tek kelimelik</a:t>
            </a:r>
            <a:r>
              <a:rPr lang="tr-TR" sz="3500" dirty="0">
                <a:solidFill>
                  <a:srgbClr val="000000"/>
                </a:solidFill>
              </a:rPr>
              <a:t> bir cevapla yanıtlanabilir.</a:t>
            </a:r>
          </a:p>
          <a:p>
            <a:pPr lvl="1">
              <a:spcBef>
                <a:spcPts val="1800"/>
              </a:spcBef>
            </a:pPr>
            <a:r>
              <a:rPr lang="tr-TR" sz="3500" b="1" dirty="0">
                <a:solidFill>
                  <a:srgbClr val="000000"/>
                </a:solidFill>
              </a:rPr>
              <a:t>Açık uçlu</a:t>
            </a:r>
            <a:r>
              <a:rPr lang="tr-TR" sz="3500" dirty="0">
                <a:solidFill>
                  <a:srgbClr val="000000"/>
                </a:solidFill>
              </a:rPr>
              <a:t> sorular </a:t>
            </a:r>
          </a:p>
          <a:p>
            <a:pPr lvl="1">
              <a:spcBef>
                <a:spcPct val="0"/>
              </a:spcBef>
              <a:spcAft>
                <a:spcPts val="1800"/>
              </a:spcAft>
              <a:buNone/>
            </a:pPr>
            <a:r>
              <a:rPr lang="tr-TR" sz="3500" dirty="0">
                <a:solidFill>
                  <a:srgbClr val="000000"/>
                </a:solidFill>
              </a:rPr>
              <a:t>  daha fazla </a:t>
            </a:r>
            <a:r>
              <a:rPr lang="tr-TR" sz="3500" b="1" dirty="0">
                <a:solidFill>
                  <a:srgbClr val="000000"/>
                </a:solidFill>
              </a:rPr>
              <a:t>açıklama</a:t>
            </a:r>
            <a:r>
              <a:rPr lang="tr-TR" sz="3500" dirty="0">
                <a:solidFill>
                  <a:srgbClr val="000000"/>
                </a:solidFill>
              </a:rPr>
              <a:t> gerektirir. </a:t>
            </a:r>
          </a:p>
          <a:p>
            <a:pPr lvl="1">
              <a:spcBef>
                <a:spcPct val="0"/>
              </a:spcBef>
              <a:spcAft>
                <a:spcPts val="1800"/>
              </a:spcAft>
              <a:buNone/>
            </a:pPr>
            <a:endParaRPr lang="en-US" altLang="en-US" sz="1000" dirty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tr-TR" sz="3500" u="sng" dirty="0">
                <a:solidFill>
                  <a:srgbClr val="000000"/>
                </a:solidFill>
              </a:rPr>
              <a:t>Öneriler:</a:t>
            </a:r>
            <a:r>
              <a:rPr lang="tr-TR" sz="3500" dirty="0">
                <a:solidFill>
                  <a:srgbClr val="000000"/>
                </a:solidFill>
              </a:rPr>
              <a:t> Sorularınızı </a:t>
            </a:r>
            <a:r>
              <a:rPr lang="tr-TR" sz="3500" b="1" dirty="0">
                <a:solidFill>
                  <a:srgbClr val="000000"/>
                </a:solidFill>
              </a:rPr>
              <a:t>"K"</a:t>
            </a:r>
            <a:r>
              <a:rPr lang="tr-TR" sz="3500" dirty="0">
                <a:solidFill>
                  <a:srgbClr val="000000"/>
                </a:solidFill>
              </a:rPr>
              <a:t> veya </a:t>
            </a:r>
            <a:r>
              <a:rPr lang="tr-TR" sz="3500" b="1" dirty="0">
                <a:solidFill>
                  <a:srgbClr val="000000"/>
                </a:solidFill>
              </a:rPr>
              <a:t>"A"</a:t>
            </a:r>
            <a:r>
              <a:rPr lang="tr-TR" sz="3500" dirty="0">
                <a:solidFill>
                  <a:srgbClr val="000000"/>
                </a:solidFill>
              </a:rPr>
              <a:t> ile </a:t>
            </a:r>
            <a:r>
              <a:rPr lang="tr-TR" sz="3500" b="1" dirty="0">
                <a:solidFill>
                  <a:srgbClr val="000000"/>
                </a:solidFill>
              </a:rPr>
              <a:t>işaretleyerek</a:t>
            </a:r>
            <a:r>
              <a:rPr lang="tr-TR" sz="3500" dirty="0">
                <a:solidFill>
                  <a:srgbClr val="000000"/>
                </a:solidFill>
              </a:rPr>
              <a:t> kapalı uçlu veya açık uçlu olarak tanımlayın.</a:t>
            </a:r>
          </a:p>
        </p:txBody>
      </p:sp>
    </p:spTree>
    <p:extLst>
      <p:ext uri="{BB962C8B-B14F-4D97-AF65-F5344CB8AC3E}">
        <p14:creationId xmlns:p14="http://schemas.microsoft.com/office/powerpoint/2010/main" val="86811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>
                <a:solidFill>
                  <a:schemeClr val="tx1"/>
                </a:solidFill>
              </a:rPr>
              <a:t>Tartışma</a:t>
            </a: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217837"/>
              </p:ext>
            </p:extLst>
          </p:nvPr>
        </p:nvGraphicFramePr>
        <p:xfrm>
          <a:off x="2341124" y="1893651"/>
          <a:ext cx="7075802" cy="3737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5879024" y="3028903"/>
            <a:ext cx="3537901" cy="234398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939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solidFill>
                  <a:schemeClr val="tx1"/>
                </a:solidFill>
              </a:rPr>
              <a:t>Tartışma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/>
        </p:nvGraphicFramePr>
        <p:xfrm>
          <a:off x="2425430" y="1854740"/>
          <a:ext cx="7107623" cy="3856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1"/>
          <p:cNvSpPr/>
          <p:nvPr/>
        </p:nvSpPr>
        <p:spPr>
          <a:xfrm>
            <a:off x="5979267" y="3015574"/>
            <a:ext cx="3553785" cy="243191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Office Theme">
  <a:themeElements>
    <a:clrScheme name="RQI Brand Colors (Final)">
      <a:dk1>
        <a:srgbClr val="000000"/>
      </a:dk1>
      <a:lt1>
        <a:srgbClr val="FFFFFF"/>
      </a:lt1>
      <a:dk2>
        <a:srgbClr val="59C4C7"/>
      </a:dk2>
      <a:lt2>
        <a:srgbClr val="E7E6E6"/>
      </a:lt2>
      <a:accent1>
        <a:srgbClr val="59C4C7"/>
      </a:accent1>
      <a:accent2>
        <a:srgbClr val="F6921E"/>
      </a:accent2>
      <a:accent3>
        <a:srgbClr val="74D061"/>
      </a:accent3>
      <a:accent4>
        <a:srgbClr val="156993"/>
      </a:accent4>
      <a:accent5>
        <a:srgbClr val="DD5050"/>
      </a:accent5>
      <a:accent6>
        <a:srgbClr val="7979D8"/>
      </a:accent6>
      <a:hlink>
        <a:srgbClr val="59C4C7"/>
      </a:hlink>
      <a:folHlink>
        <a:srgbClr val="59C4C7"/>
      </a:folHlink>
    </a:clrScheme>
    <a:fontScheme name="ユーザー定義 2">
      <a:majorFont>
        <a:latin typeface="Rockwell"/>
        <a:ea typeface="MS Gothic"/>
        <a:cs typeface=""/>
      </a:majorFont>
      <a:minorFont>
        <a:latin typeface="Rockwell"/>
        <a:ea typeface="Meiry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RQI Brand Colors (Final)">
      <a:dk1>
        <a:srgbClr val="000000"/>
      </a:dk1>
      <a:lt1>
        <a:srgbClr val="FFFFFF"/>
      </a:lt1>
      <a:dk2>
        <a:srgbClr val="59C4C7"/>
      </a:dk2>
      <a:lt2>
        <a:srgbClr val="E7E6E6"/>
      </a:lt2>
      <a:accent1>
        <a:srgbClr val="59C4C7"/>
      </a:accent1>
      <a:accent2>
        <a:srgbClr val="F6921E"/>
      </a:accent2>
      <a:accent3>
        <a:srgbClr val="74D061"/>
      </a:accent3>
      <a:accent4>
        <a:srgbClr val="156993"/>
      </a:accent4>
      <a:accent5>
        <a:srgbClr val="DD5050"/>
      </a:accent5>
      <a:accent6>
        <a:srgbClr val="7979D8"/>
      </a:accent6>
      <a:hlink>
        <a:srgbClr val="59C4C7"/>
      </a:hlink>
      <a:folHlink>
        <a:srgbClr val="59C4C7"/>
      </a:folHlink>
    </a:clrScheme>
    <a:fontScheme name="ユーザー定義 2">
      <a:majorFont>
        <a:latin typeface="Rockwell"/>
        <a:ea typeface="MS Gothic"/>
        <a:cs typeface=""/>
      </a:majorFont>
      <a:minorFont>
        <a:latin typeface="Rockwell"/>
        <a:ea typeface="Meiry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557</Words>
  <Application>Microsoft Office PowerPoint</Application>
  <PresentationFormat>Widescreen</PresentationFormat>
  <Paragraphs>107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30" baseType="lpstr">
      <vt:lpstr>MS Gothic</vt:lpstr>
      <vt:lpstr>MS PGothic</vt:lpstr>
      <vt:lpstr>Arial</vt:lpstr>
      <vt:lpstr>Calibri</vt:lpstr>
      <vt:lpstr>Cambria Math</vt:lpstr>
      <vt:lpstr>Futura Condensed</vt:lpstr>
      <vt:lpstr>Gill Sans</vt:lpstr>
      <vt:lpstr>Meiryo</vt:lpstr>
      <vt:lpstr>Noto Sans Symbols</vt:lpstr>
      <vt:lpstr>Rockwell</vt:lpstr>
      <vt:lpstr>Segoe UI</vt:lpstr>
      <vt:lpstr>Times</vt:lpstr>
      <vt:lpstr>Wingdings</vt:lpstr>
      <vt:lpstr>1_Office Theme</vt:lpstr>
      <vt:lpstr>2_Office Theme</vt:lpstr>
      <vt:lpstr>Soru Oluşturma Tekniği (SOT) Yönetimi</vt:lpstr>
      <vt:lpstr>PowerPoint Presentation</vt:lpstr>
      <vt:lpstr>Soru Oluşturma Tekniği (SOT)</vt:lpstr>
      <vt:lpstr>Soru Üretme Kuralları</vt:lpstr>
      <vt:lpstr>Sorular Üretme</vt:lpstr>
      <vt:lpstr>Soru Odağı</vt:lpstr>
      <vt:lpstr>Soruları Kategorilere Ayırma: Kapalı/Açık</vt:lpstr>
      <vt:lpstr>Tartışma</vt:lpstr>
      <vt:lpstr>Tartışma</vt:lpstr>
      <vt:lpstr>Soruları Geliştirme</vt:lpstr>
      <vt:lpstr>Strateji oluşturun: Sorulara Öncelik Verme </vt:lpstr>
      <vt:lpstr>Strateji oluşturun: Eylem Planı</vt:lpstr>
      <vt:lpstr>Strateji oluşturun: Eylem Planı</vt:lpstr>
      <vt:lpstr>Paylaşma</vt:lpstr>
      <vt:lpstr>Etki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Katy</cp:lastModifiedBy>
  <cp:revision>16</cp:revision>
  <dcterms:created xsi:type="dcterms:W3CDTF">2019-08-12T21:22:44Z</dcterms:created>
  <dcterms:modified xsi:type="dcterms:W3CDTF">2021-06-02T19:23:27Z</dcterms:modified>
</cp:coreProperties>
</file>