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5"/>
  </p:notesMasterIdLst>
  <p:handoutMasterIdLst>
    <p:handoutMasterId r:id="rId36"/>
  </p:handoutMasterIdLst>
  <p:sldIdLst>
    <p:sldId id="484" r:id="rId2"/>
    <p:sldId id="398" r:id="rId3"/>
    <p:sldId id="399" r:id="rId4"/>
    <p:sldId id="456" r:id="rId5"/>
    <p:sldId id="400" r:id="rId6"/>
    <p:sldId id="401" r:id="rId7"/>
    <p:sldId id="402" r:id="rId8"/>
    <p:sldId id="403" r:id="rId9"/>
    <p:sldId id="404" r:id="rId10"/>
    <p:sldId id="405" r:id="rId11"/>
    <p:sldId id="406" r:id="rId12"/>
    <p:sldId id="407" r:id="rId13"/>
    <p:sldId id="408" r:id="rId14"/>
    <p:sldId id="409" r:id="rId15"/>
    <p:sldId id="412" r:id="rId16"/>
    <p:sldId id="413" r:id="rId17"/>
    <p:sldId id="414" r:id="rId18"/>
    <p:sldId id="415" r:id="rId19"/>
    <p:sldId id="416" r:id="rId20"/>
    <p:sldId id="417" r:id="rId21"/>
    <p:sldId id="418" r:id="rId22"/>
    <p:sldId id="419" r:id="rId23"/>
    <p:sldId id="438" r:id="rId24"/>
    <p:sldId id="436" r:id="rId25"/>
    <p:sldId id="420" r:id="rId26"/>
    <p:sldId id="422" r:id="rId27"/>
    <p:sldId id="423" r:id="rId28"/>
    <p:sldId id="421" r:id="rId29"/>
    <p:sldId id="424" r:id="rId30"/>
    <p:sldId id="490" r:id="rId31"/>
    <p:sldId id="487" r:id="rId32"/>
    <p:sldId id="488" r:id="rId33"/>
    <p:sldId id="435"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QI" initials="R" lastIdx="8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0000" autoAdjust="0"/>
    <p:restoredTop sz="50000"/>
  </p:normalViewPr>
  <p:slideViewPr>
    <p:cSldViewPr snapToGrid="0">
      <p:cViewPr varScale="1">
        <p:scale>
          <a:sx n="82" d="100"/>
          <a:sy n="82" d="100"/>
        </p:scale>
        <p:origin x="427" y="58"/>
      </p:cViewPr>
      <p:guideLst>
        <p:guide orient="horz" pos="2160"/>
        <p:guide pos="2880"/>
      </p:guideLst>
    </p:cSldViewPr>
  </p:slideViewPr>
  <p:notesTextViewPr>
    <p:cViewPr>
      <p:scale>
        <a:sx n="1" d="1"/>
        <a:sy n="1" d="1"/>
      </p:scale>
      <p:origin x="0" y="0"/>
    </p:cViewPr>
  </p:notesTextViewPr>
  <p:sorterViewPr>
    <p:cViewPr>
      <p:scale>
        <a:sx n="110" d="100"/>
        <a:sy n="110" d="100"/>
      </p:scale>
      <p:origin x="0" y="8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A941864-C8A7-42C1-95FE-0D0BCE8EDE50}" type="datetimeFigureOut">
              <a:rPr lang="en-US" smtClean="0"/>
              <a:t>4/19/2017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1F19AB5-C6F6-490B-AD4A-B549356D59DC}" type="slidenum">
              <a:rPr lang="en-US" smtClean="0"/>
              <a:t>‹#›</a:t>
            </a:fld>
            <a:endParaRPr lang="en-US"/>
          </a:p>
        </p:txBody>
      </p:sp>
    </p:spTree>
    <p:extLst>
      <p:ext uri="{BB962C8B-B14F-4D97-AF65-F5344CB8AC3E}">
        <p14:creationId xmlns:p14="http://schemas.microsoft.com/office/powerpoint/2010/main" val="34037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AABDB4A-0C98-4E64-8078-ABEAFDD540B7}" type="datetimeFigureOut">
              <a:rPr lang="en-US" smtClean="0"/>
              <a:t>4/19/2017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0D99497-3B62-4F8C-A892-AF6DDC86BAAB}" type="slidenum">
              <a:rPr lang="en-US" smtClean="0"/>
              <a:t>‹#›</a:t>
            </a:fld>
            <a:endParaRPr lang="en-US"/>
          </a:p>
        </p:txBody>
      </p:sp>
    </p:spTree>
    <p:extLst>
      <p:ext uri="{BB962C8B-B14F-4D97-AF65-F5344CB8AC3E}">
        <p14:creationId xmlns:p14="http://schemas.microsoft.com/office/powerpoint/2010/main" val="149579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Add RQI</a:t>
            </a: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panose="020B0600070205080204" pitchFamily="34" charset="-128"/>
              </a:defRPr>
            </a:lvl1pPr>
            <a:lvl2pPr marL="757066" indent="-291179">
              <a:defRPr>
                <a:solidFill>
                  <a:schemeClr val="tx1"/>
                </a:solidFill>
                <a:latin typeface="Rockwell" charset="0"/>
                <a:ea typeface="MS PGothic" panose="020B0600070205080204" pitchFamily="34" charset="-128"/>
              </a:defRPr>
            </a:lvl2pPr>
            <a:lvl3pPr marL="1164717" indent="-232943">
              <a:defRPr>
                <a:solidFill>
                  <a:schemeClr val="tx1"/>
                </a:solidFill>
                <a:latin typeface="Rockwell" charset="0"/>
                <a:ea typeface="MS PGothic" panose="020B0600070205080204" pitchFamily="34" charset="-128"/>
              </a:defRPr>
            </a:lvl3pPr>
            <a:lvl4pPr marL="1630604" indent="-232943">
              <a:defRPr>
                <a:solidFill>
                  <a:schemeClr val="tx1"/>
                </a:solidFill>
                <a:latin typeface="Rockwell" charset="0"/>
                <a:ea typeface="MS PGothic" panose="020B0600070205080204" pitchFamily="34" charset="-128"/>
              </a:defRPr>
            </a:lvl4pPr>
            <a:lvl5pPr marL="2096491" indent="-232943">
              <a:defRPr>
                <a:solidFill>
                  <a:schemeClr val="tx1"/>
                </a:solidFill>
                <a:latin typeface="Rockwell"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charset="0"/>
                <a:ea typeface="MS PGothic" panose="020B0600070205080204" pitchFamily="34" charset="-128"/>
              </a:defRPr>
            </a:lvl9pPr>
          </a:lstStyle>
          <a:p>
            <a:fld id="{3E42B001-B1C5-401C-992B-73133968F1A2}"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7730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43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57066" indent="-291179">
              <a:defRPr>
                <a:solidFill>
                  <a:schemeClr val="tx1"/>
                </a:solidFill>
                <a:latin typeface="Rockwell" charset="0"/>
                <a:ea typeface="MS PGothic" charset="0"/>
                <a:cs typeface="MS PGothic" charset="0"/>
              </a:defRPr>
            </a:lvl2pPr>
            <a:lvl3pPr marL="1164717" indent="-232943">
              <a:defRPr>
                <a:solidFill>
                  <a:schemeClr val="tx1"/>
                </a:solidFill>
                <a:latin typeface="Rockwell" charset="0"/>
                <a:ea typeface="MS PGothic" charset="0"/>
                <a:cs typeface="MS PGothic" charset="0"/>
              </a:defRPr>
            </a:lvl3pPr>
            <a:lvl4pPr marL="1630604" indent="-232943">
              <a:defRPr>
                <a:solidFill>
                  <a:schemeClr val="tx1"/>
                </a:solidFill>
                <a:latin typeface="Rockwell" charset="0"/>
                <a:ea typeface="MS PGothic" charset="0"/>
                <a:cs typeface="MS PGothic" charset="0"/>
              </a:defRPr>
            </a:lvl4pPr>
            <a:lvl5pPr marL="2096491" indent="-232943">
              <a:defRPr>
                <a:solidFill>
                  <a:schemeClr val="tx1"/>
                </a:solidFill>
                <a:latin typeface="Rockwel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Rockwel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Rockwel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Rockwel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Rockwell" charset="0"/>
                <a:ea typeface="MS PGothic" charset="0"/>
                <a:cs typeface="MS PGothic" charset="0"/>
              </a:defRPr>
            </a:lvl9pPr>
          </a:lstStyle>
          <a:p>
            <a:fld id="{CBF70331-44C5-224F-B618-A8FE78462C1E}" type="slidenum">
              <a:rPr lang="en-US">
                <a:latin typeface="Calibri" charset="0"/>
              </a:rPr>
              <a:pPr/>
              <a:t>18</a:t>
            </a:fld>
            <a:endParaRPr lang="en-US">
              <a:latin typeface="Calibri" charset="0"/>
            </a:endParaRPr>
          </a:p>
        </p:txBody>
      </p:sp>
    </p:spTree>
    <p:extLst>
      <p:ext uri="{BB962C8B-B14F-4D97-AF65-F5344CB8AC3E}">
        <p14:creationId xmlns:p14="http://schemas.microsoft.com/office/powerpoint/2010/main" val="42287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05C7ED0-A698-C544-8621-8798285370EA}" type="slidenum">
              <a:rPr lang="en-US" smtClean="0"/>
              <a:pPr>
                <a:defRPr/>
              </a:pPr>
              <a:t>23</a:t>
            </a:fld>
            <a:endParaRPr lang="en-US"/>
          </a:p>
        </p:txBody>
      </p:sp>
    </p:spTree>
    <p:extLst>
      <p:ext uri="{BB962C8B-B14F-4D97-AF65-F5344CB8AC3E}">
        <p14:creationId xmlns:p14="http://schemas.microsoft.com/office/powerpoint/2010/main" val="348080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05C7ED0-A698-C544-8621-8798285370EA}" type="slidenum">
              <a:rPr lang="en-US" smtClean="0"/>
              <a:pPr>
                <a:defRPr/>
              </a:pPr>
              <a:t>24</a:t>
            </a:fld>
            <a:endParaRPr lang="en-US"/>
          </a:p>
        </p:txBody>
      </p:sp>
    </p:spTree>
    <p:extLst>
      <p:ext uri="{BB962C8B-B14F-4D97-AF65-F5344CB8AC3E}">
        <p14:creationId xmlns:p14="http://schemas.microsoft.com/office/powerpoint/2010/main" val="348080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altLang="en-US" sz="1400" dirty="0" smtClean="0">
                <a:solidFill>
                  <a:schemeClr val="tx1"/>
                </a:solidFill>
              </a:rPr>
              <a:t>Two recommendations to keep in mind while facilitating:</a:t>
            </a:r>
          </a:p>
          <a:p>
            <a:pPr marL="0" indent="0"/>
            <a:r>
              <a:rPr lang="en-US" altLang="en-US" sz="1200" dirty="0" smtClean="0">
                <a:solidFill>
                  <a:schemeClr val="tx1"/>
                </a:solidFill>
              </a:rPr>
              <a:t>The QFT is not the time to correct grammar</a:t>
            </a:r>
          </a:p>
          <a:p>
            <a:pPr marL="0" indent="0"/>
            <a:r>
              <a:rPr lang="en-US" altLang="en-US" sz="1200" dirty="0" smtClean="0">
                <a:solidFill>
                  <a:schemeClr val="tx1"/>
                </a:solidFill>
              </a:rPr>
              <a:t>The QFT is not the time to correct spelling</a:t>
            </a:r>
          </a:p>
          <a:p>
            <a:pPr marL="0" indent="0">
              <a:buFont typeface="Wingdings" panose="05000000000000000000" pitchFamily="2" charset="2"/>
              <a:buNone/>
            </a:pPr>
            <a:r>
              <a:rPr lang="en-US" altLang="en-US" sz="1200" dirty="0" smtClean="0">
                <a:solidFill>
                  <a:schemeClr val="tx1"/>
                </a:solidFill>
              </a:rPr>
              <a:t>… this may come later, </a:t>
            </a:r>
            <a:r>
              <a:rPr lang="en-US" altLang="en-US" sz="1200" b="1" dirty="0" smtClean="0">
                <a:solidFill>
                  <a:schemeClr val="tx1"/>
                </a:solidFill>
              </a:rPr>
              <a:t>after </a:t>
            </a:r>
            <a:r>
              <a:rPr lang="en-US" altLang="en-US" sz="1200" dirty="0" smtClean="0">
                <a:solidFill>
                  <a:schemeClr val="tx1"/>
                </a:solidFill>
              </a:rPr>
              <a:t>the QFT.</a:t>
            </a:r>
          </a:p>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25</a:t>
            </a:fld>
            <a:endParaRPr lang="en-US"/>
          </a:p>
        </p:txBody>
      </p:sp>
    </p:spTree>
    <p:extLst>
      <p:ext uri="{BB962C8B-B14F-4D97-AF65-F5344CB8AC3E}">
        <p14:creationId xmlns:p14="http://schemas.microsoft.com/office/powerpoint/2010/main" val="314585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2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062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a:t>
            </a:r>
            <a:r>
              <a:rPr lang="en-US" dirty="0" err="1" smtClean="0"/>
              <a:t>Septima</a:t>
            </a:r>
            <a:r>
              <a:rPr lang="en-US" baseline="0" dirty="0" smtClean="0"/>
              <a:t> Clark (L) and Rosa Parks (r) at the Highlander Education and Research Center, Tennessee.  1958</a:t>
            </a:r>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31</a:t>
            </a:fld>
            <a:endParaRPr lang="en-US"/>
          </a:p>
        </p:txBody>
      </p:sp>
    </p:spTree>
    <p:extLst>
      <p:ext uri="{BB962C8B-B14F-4D97-AF65-F5344CB8AC3E}">
        <p14:creationId xmlns:p14="http://schemas.microsoft.com/office/powerpoint/2010/main" val="2122081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117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to</a:t>
            </a:r>
            <a:r>
              <a:rPr lang="en-US" baseline="0" dirty="0" smtClean="0"/>
              <a:t> teach using </a:t>
            </a:r>
            <a:r>
              <a:rPr lang="en-US" dirty="0" smtClean="0"/>
              <a:t>the QFT. </a:t>
            </a:r>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a:t>
            </a:fld>
            <a:endParaRPr lang="en-US"/>
          </a:p>
        </p:txBody>
      </p:sp>
    </p:spTree>
    <p:extLst>
      <p:ext uri="{BB962C8B-B14F-4D97-AF65-F5344CB8AC3E}">
        <p14:creationId xmlns:p14="http://schemas.microsoft.com/office/powerpoint/2010/main" val="427593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a:t>
            </a:fld>
            <a:endParaRPr lang="en-US"/>
          </a:p>
        </p:txBody>
      </p:sp>
    </p:spTree>
    <p:extLst>
      <p:ext uri="{BB962C8B-B14F-4D97-AF65-F5344CB8AC3E}">
        <p14:creationId xmlns:p14="http://schemas.microsoft.com/office/powerpoint/2010/main" val="56504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57066" indent="-291179">
              <a:defRPr>
                <a:solidFill>
                  <a:schemeClr val="tx1"/>
                </a:solidFill>
                <a:latin typeface="Rockwell" charset="0"/>
                <a:ea typeface="MS PGothic" charset="0"/>
                <a:cs typeface="MS PGothic" charset="0"/>
              </a:defRPr>
            </a:lvl2pPr>
            <a:lvl3pPr marL="1164717" indent="-232943">
              <a:defRPr>
                <a:solidFill>
                  <a:schemeClr val="tx1"/>
                </a:solidFill>
                <a:latin typeface="Rockwell" charset="0"/>
                <a:ea typeface="MS PGothic" charset="0"/>
                <a:cs typeface="MS PGothic" charset="0"/>
              </a:defRPr>
            </a:lvl3pPr>
            <a:lvl4pPr marL="1630604" indent="-232943">
              <a:defRPr>
                <a:solidFill>
                  <a:schemeClr val="tx1"/>
                </a:solidFill>
                <a:latin typeface="Rockwell" charset="0"/>
                <a:ea typeface="MS PGothic" charset="0"/>
                <a:cs typeface="MS PGothic" charset="0"/>
              </a:defRPr>
            </a:lvl4pPr>
            <a:lvl5pPr marL="2096491" indent="-232943">
              <a:defRPr>
                <a:solidFill>
                  <a:schemeClr val="tx1"/>
                </a:solidFill>
                <a:latin typeface="Rockwel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Rockwel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Rockwel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Rockwel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Rockwell" charset="0"/>
                <a:ea typeface="MS PGothic" charset="0"/>
                <a:cs typeface="MS PGothic" charset="0"/>
              </a:defRPr>
            </a:lvl9pPr>
          </a:lstStyle>
          <a:p>
            <a:fld id="{EFA0884B-6978-FB42-9167-D0C0F66C69AC}" type="slidenum">
              <a:rPr lang="en-US">
                <a:latin typeface="Calibri" charset="0"/>
              </a:rPr>
              <a:pPr/>
              <a:t>6</a:t>
            </a:fld>
            <a:endParaRPr lang="en-US">
              <a:latin typeface="Calibri" charset="0"/>
            </a:endParaRPr>
          </a:p>
        </p:txBody>
      </p:sp>
    </p:spTree>
    <p:extLst>
      <p:ext uri="{BB962C8B-B14F-4D97-AF65-F5344CB8AC3E}">
        <p14:creationId xmlns:p14="http://schemas.microsoft.com/office/powerpoint/2010/main" val="299035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DCE0208-89D8-7C48-BF1B-FC6E1074B135}" type="slidenum">
              <a:rPr lang="en-US" sz="1200"/>
              <a:pPr eaLnBrk="1" hangingPunct="1"/>
              <a:t>9</a:t>
            </a:fld>
            <a:endParaRPr lang="en-US" sz="1200"/>
          </a:p>
        </p:txBody>
      </p:sp>
    </p:spTree>
    <p:extLst>
      <p:ext uri="{BB962C8B-B14F-4D97-AF65-F5344CB8AC3E}">
        <p14:creationId xmlns:p14="http://schemas.microsoft.com/office/powerpoint/2010/main" val="378183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DCE0208-89D8-7C48-BF1B-FC6E1074B135}" type="slidenum">
              <a:rPr lang="en-US" sz="1200"/>
              <a:pPr eaLnBrk="1" hangingPunct="1"/>
              <a:t>10</a:t>
            </a:fld>
            <a:endParaRPr lang="en-US" sz="1200"/>
          </a:p>
        </p:txBody>
      </p:sp>
    </p:spTree>
    <p:extLst>
      <p:ext uri="{BB962C8B-B14F-4D97-AF65-F5344CB8AC3E}">
        <p14:creationId xmlns:p14="http://schemas.microsoft.com/office/powerpoint/2010/main" val="378183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92F7F9A-9FCB-0E4C-8678-412F1E664ABB}" type="slidenum">
              <a:rPr lang="en-US" sz="1200"/>
              <a:pPr eaLnBrk="1" hangingPunct="1"/>
              <a:t>11</a:t>
            </a:fld>
            <a:endParaRPr lang="en-US" sz="1200"/>
          </a:p>
        </p:txBody>
      </p:sp>
    </p:spTree>
    <p:extLst>
      <p:ext uri="{BB962C8B-B14F-4D97-AF65-F5344CB8AC3E}">
        <p14:creationId xmlns:p14="http://schemas.microsoft.com/office/powerpoint/2010/main" val="83130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57066" indent="-291179">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39447C3C-C2C8-41B8-8BA3-63D0C1D680B9}"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7224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36074EC-2EDA-BF44-8456-60E9601C2049}" type="slidenum">
              <a:rPr lang="en-US" sz="1200"/>
              <a:pPr eaLnBrk="1" fontAlgn="base" hangingPunct="1">
                <a:spcBef>
                  <a:spcPct val="0"/>
                </a:spcBef>
                <a:spcAft>
                  <a:spcPct val="0"/>
                </a:spcAft>
              </a:pPr>
              <a:t>14</a:t>
            </a:fld>
            <a:endParaRPr lang="en-US" sz="1200"/>
          </a:p>
        </p:txBody>
      </p:sp>
    </p:spTree>
    <p:extLst>
      <p:ext uri="{BB962C8B-B14F-4D97-AF65-F5344CB8AC3E}">
        <p14:creationId xmlns:p14="http://schemas.microsoft.com/office/powerpoint/2010/main" val="181144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2130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5207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7678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8270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862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52825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674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9431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54001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96754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788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957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57763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944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52755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1877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375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3300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2421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62895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4/19/2017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486820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rightquestion.org/qft-in-actio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ightquestion.org/net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316041" y="911335"/>
            <a:ext cx="4240212" cy="3395194"/>
          </a:xfrm>
        </p:spPr>
        <p:txBody>
          <a:bodyPr>
            <a:normAutofit fontScale="90000"/>
          </a:bodyPr>
          <a:lstStyle/>
          <a:p>
            <a:pPr>
              <a:spcBef>
                <a:spcPts val="2400"/>
              </a:spcBef>
              <a:spcAft>
                <a:spcPts val="2400"/>
              </a:spcAft>
            </a:pPr>
            <a:r>
              <a:rPr lang="en-US" altLang="en-US" sz="4000" dirty="0" smtClean="0">
                <a:solidFill>
                  <a:schemeClr val="bg1"/>
                </a:solidFill>
              </a:rPr>
              <a:t>The Art </a:t>
            </a:r>
            <a:r>
              <a:rPr lang="en-US" altLang="en-US" sz="4000" dirty="0">
                <a:solidFill>
                  <a:schemeClr val="bg1"/>
                </a:solidFill>
              </a:rPr>
              <a:t>and </a:t>
            </a:r>
            <a:r>
              <a:rPr lang="en-US" altLang="en-US" sz="4000" dirty="0" smtClean="0">
                <a:solidFill>
                  <a:schemeClr val="bg1"/>
                </a:solidFill>
              </a:rPr>
              <a:t>Science of </a:t>
            </a:r>
            <a:r>
              <a:rPr lang="en-US" altLang="en-US" sz="4000" dirty="0">
                <a:solidFill>
                  <a:schemeClr val="bg1"/>
                </a:solidFill>
              </a:rPr>
              <a:t>the </a:t>
            </a:r>
            <a:r>
              <a:rPr lang="en-US" altLang="en-US" sz="4000" dirty="0" smtClean="0">
                <a:solidFill>
                  <a:schemeClr val="bg1"/>
                </a:solidFill>
              </a:rPr>
              <a:t>Question Formulation </a:t>
            </a:r>
            <a:r>
              <a:rPr lang="en-US" altLang="en-US" sz="4000" dirty="0">
                <a:solidFill>
                  <a:schemeClr val="bg1"/>
                </a:solidFill>
              </a:rPr>
              <a:t>Technique</a:t>
            </a:r>
            <a:r>
              <a:rPr lang="en-US" altLang="en-US" sz="3000" dirty="0" smtClean="0">
                <a:solidFill>
                  <a:schemeClr val="bg1"/>
                </a:solidFill>
              </a:rPr>
              <a:t/>
            </a:r>
            <a:br>
              <a:rPr lang="en-US" altLang="en-US" sz="3000" dirty="0" smtClean="0">
                <a:solidFill>
                  <a:schemeClr val="bg1"/>
                </a:solidFill>
              </a:rPr>
            </a:br>
            <a:r>
              <a:rPr lang="en-US" altLang="en-US" sz="3000" dirty="0" smtClean="0">
                <a:solidFill>
                  <a:schemeClr val="bg1"/>
                </a:solidFill>
              </a:rPr>
              <a:t/>
            </a:r>
            <a:br>
              <a:rPr lang="en-US" altLang="en-US" sz="3000" dirty="0" smtClean="0">
                <a:solidFill>
                  <a:schemeClr val="bg1"/>
                </a:solidFill>
              </a:rPr>
            </a:br>
            <a:endParaRPr lang="en-US" altLang="en-US" sz="3000" dirty="0" smtClean="0">
              <a:solidFill>
                <a:schemeClr val="bg1"/>
              </a:solidFill>
            </a:endParaRPr>
          </a:p>
        </p:txBody>
      </p:sp>
    </p:spTree>
    <p:extLst>
      <p:ext uri="{BB962C8B-B14F-4D97-AF65-F5344CB8AC3E}">
        <p14:creationId xmlns:p14="http://schemas.microsoft.com/office/powerpoint/2010/main" val="209639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txBox="1">
            <a:spLocks/>
          </p:cNvSpPr>
          <p:nvPr/>
        </p:nvSpPr>
        <p:spPr bwMode="auto">
          <a:xfrm>
            <a:off x="-242888" y="93663"/>
            <a:ext cx="7772401"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4400">
              <a:latin typeface="HelveticaNeueLT Std Med Cn" charset="0"/>
              <a:ea typeface="HelveticaNeueLT Std Med Cn" charset="0"/>
              <a:cs typeface="HelveticaNeueLT Std Med Cn" charset="0"/>
            </a:endParaRPr>
          </a:p>
        </p:txBody>
      </p:sp>
      <p:sp>
        <p:nvSpPr>
          <p:cNvPr id="6246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algn="ctr" eaLnBrk="1" hangingPunct="1">
              <a:spcBef>
                <a:spcPct val="20000"/>
              </a:spcBef>
              <a:buFont typeface="Arial" charset="0"/>
              <a:buChar char="•"/>
            </a:pPr>
            <a:endParaRPr lang="en-US" sz="3200">
              <a:solidFill>
                <a:srgbClr val="000000"/>
              </a:solidFill>
              <a:latin typeface="Gill Sans Light" charset="0"/>
              <a:ea typeface="Segoe UI" charset="0"/>
              <a:cs typeface="Segoe UI" charset="0"/>
            </a:endParaRPr>
          </a:p>
        </p:txBody>
      </p:sp>
      <p:pic>
        <p:nvPicPr>
          <p:cNvPr id="62471" name="Picture 1" descr="Screen Shot 2013-12-10 at 3.34.48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897" t="5618"/>
          <a:stretch>
            <a:fillRect/>
          </a:stretch>
        </p:blipFill>
        <p:spPr bwMode="auto">
          <a:xfrm>
            <a:off x="1560512" y="1154410"/>
            <a:ext cx="5702301" cy="4735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0" name="TextBox 9"/>
          <p:cNvSpPr txBox="1">
            <a:spLocks noChangeArrowheads="1"/>
          </p:cNvSpPr>
          <p:nvPr/>
        </p:nvSpPr>
        <p:spPr bwMode="auto">
          <a:xfrm>
            <a:off x="455611" y="215563"/>
            <a:ext cx="707390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dirty="0" smtClean="0">
                <a:solidFill>
                  <a:schemeClr val="accent1"/>
                </a:solidFill>
                <a:latin typeface="+mj-lt"/>
                <a:cs typeface="Gill Sans" charset="0"/>
              </a:rPr>
              <a:t>Revising the Question Focus</a:t>
            </a:r>
            <a:r>
              <a:rPr lang="en-US" sz="4000" dirty="0">
                <a:solidFill>
                  <a:schemeClr val="accent1"/>
                </a:solidFill>
                <a:latin typeface="+mj-lt"/>
                <a:cs typeface="Gill Sans" charset="0"/>
              </a:rPr>
              <a:t>:</a:t>
            </a:r>
          </a:p>
        </p:txBody>
      </p:sp>
      <p:sp>
        <p:nvSpPr>
          <p:cNvPr id="62467" name="TextBox 8"/>
          <p:cNvSpPr txBox="1">
            <a:spLocks noChangeArrowheads="1"/>
          </p:cNvSpPr>
          <p:nvPr/>
        </p:nvSpPr>
        <p:spPr bwMode="auto">
          <a:xfrm>
            <a:off x="-427038" y="166211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3" name="Oval 2"/>
          <p:cNvSpPr/>
          <p:nvPr/>
        </p:nvSpPr>
        <p:spPr>
          <a:xfrm>
            <a:off x="1446542" y="5457051"/>
            <a:ext cx="3966223" cy="628014"/>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27925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p:cNvSpPr>
          <p:nvPr/>
        </p:nvSpPr>
        <p:spPr bwMode="auto">
          <a:xfrm>
            <a:off x="-242888" y="93663"/>
            <a:ext cx="7772401"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4400">
              <a:latin typeface="HelveticaNeueLT Std Med Cn" charset="0"/>
              <a:ea typeface="HelveticaNeueLT Std Med Cn" charset="0"/>
              <a:cs typeface="HelveticaNeueLT Std Med Cn" charset="0"/>
            </a:endParaRPr>
          </a:p>
        </p:txBody>
      </p:sp>
      <p:sp>
        <p:nvSpPr>
          <p:cNvPr id="64515" name="TextBox 8"/>
          <p:cNvSpPr txBox="1">
            <a:spLocks noChangeArrowheads="1"/>
          </p:cNvSpPr>
          <p:nvPr/>
        </p:nvSpPr>
        <p:spPr bwMode="auto">
          <a:xfrm>
            <a:off x="-427038" y="166211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2" name="Title 1"/>
          <p:cNvSpPr>
            <a:spLocks noGrp="1"/>
          </p:cNvSpPr>
          <p:nvPr>
            <p:ph type="title"/>
          </p:nvPr>
        </p:nvSpPr>
        <p:spPr/>
        <p:txBody>
          <a:bodyPr/>
          <a:lstStyle/>
          <a:p>
            <a:r>
              <a:rPr lang="en-US" sz="4400" dirty="0" smtClean="0"/>
              <a:t>Revised Question Focus:</a:t>
            </a:r>
            <a:endParaRPr lang="en-US" sz="4400" dirty="0"/>
          </a:p>
        </p:txBody>
      </p:sp>
      <p:sp>
        <p:nvSpPr>
          <p:cNvPr id="3" name="Content Placeholder 2"/>
          <p:cNvSpPr>
            <a:spLocks noGrp="1"/>
          </p:cNvSpPr>
          <p:nvPr>
            <p:ph idx="1"/>
          </p:nvPr>
        </p:nvSpPr>
        <p:spPr>
          <a:xfrm>
            <a:off x="498474" y="2755459"/>
            <a:ext cx="8229600" cy="3670767"/>
          </a:xfrm>
        </p:spPr>
        <p:txBody>
          <a:bodyPr/>
          <a:lstStyle/>
          <a:p>
            <a:pPr marL="0" indent="0" algn="ctr">
              <a:spcBef>
                <a:spcPts val="0"/>
              </a:spcBef>
              <a:buNone/>
            </a:pPr>
            <a:r>
              <a:rPr lang="en-US" altLang="ja-JP" sz="3600" dirty="0" smtClean="0">
                <a:solidFill>
                  <a:schemeClr val="tx1"/>
                </a:solidFill>
                <a:latin typeface="+mj-lt"/>
                <a:cs typeface="Gill Sans" charset="0"/>
              </a:rPr>
              <a:t>“Good </a:t>
            </a:r>
            <a:r>
              <a:rPr lang="en-US" altLang="ja-JP" sz="3600" dirty="0">
                <a:solidFill>
                  <a:schemeClr val="tx1"/>
                </a:solidFill>
                <a:latin typeface="+mj-lt"/>
                <a:cs typeface="Gill Sans" charset="0"/>
              </a:rPr>
              <a:t>fiction creates its own reality.</a:t>
            </a:r>
            <a:r>
              <a:rPr lang="ja-JP" altLang="en-US" sz="3600" dirty="0" smtClean="0">
                <a:solidFill>
                  <a:schemeClr val="tx1"/>
                </a:solidFill>
                <a:latin typeface="+mj-lt"/>
                <a:cs typeface="Gill Sans" charset="0"/>
              </a:rPr>
              <a:t>”</a:t>
            </a:r>
            <a:endParaRPr lang="en-US" altLang="ja-JP" sz="3600" dirty="0" smtClean="0">
              <a:solidFill>
                <a:schemeClr val="tx1"/>
              </a:solidFill>
              <a:latin typeface="+mj-lt"/>
              <a:cs typeface="Gill Sans" charset="0"/>
            </a:endParaRPr>
          </a:p>
          <a:p>
            <a:pPr marL="0" indent="0" algn="r">
              <a:buNone/>
            </a:pPr>
            <a:r>
              <a:rPr lang="en-US" sz="3200" dirty="0" smtClean="0">
                <a:solidFill>
                  <a:schemeClr val="tx1"/>
                </a:solidFill>
                <a:latin typeface="+mj-lt"/>
                <a:cs typeface="Gill Sans" charset="0"/>
              </a:rPr>
              <a:t>- Nora </a:t>
            </a:r>
            <a:r>
              <a:rPr lang="en-US" sz="3200" dirty="0">
                <a:solidFill>
                  <a:schemeClr val="tx1"/>
                </a:solidFill>
                <a:latin typeface="+mj-lt"/>
                <a:cs typeface="Gill Sans" charset="0"/>
              </a:rPr>
              <a:t>Roberts  </a:t>
            </a:r>
          </a:p>
          <a:p>
            <a:pPr marL="0" indent="0">
              <a:buNone/>
            </a:pPr>
            <a:endParaRPr lang="en-US" dirty="0">
              <a:latin typeface="+mj-lt"/>
            </a:endParaRPr>
          </a:p>
        </p:txBody>
      </p:sp>
    </p:spTree>
    <p:extLst>
      <p:ext uri="{BB962C8B-B14F-4D97-AF65-F5344CB8AC3E}">
        <p14:creationId xmlns:p14="http://schemas.microsoft.com/office/powerpoint/2010/main" val="12095785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98474" y="1981200"/>
            <a:ext cx="8158829" cy="4144963"/>
          </a:xfrm>
        </p:spPr>
        <p:txBody>
          <a:bodyPr>
            <a:normAutofit/>
          </a:bodyPr>
          <a:lstStyle/>
          <a:p>
            <a:pPr marL="0" indent="0">
              <a:buNone/>
            </a:pPr>
            <a:r>
              <a:rPr lang="en-US" sz="4400" dirty="0" smtClean="0">
                <a:solidFill>
                  <a:schemeClr val="accent1"/>
                </a:solidFill>
              </a:rPr>
              <a:t>Before reading Albert Camus’ </a:t>
            </a:r>
            <a:r>
              <a:rPr lang="en-US" sz="4400" i="1" dirty="0" smtClean="0">
                <a:solidFill>
                  <a:schemeClr val="accent1"/>
                </a:solidFill>
              </a:rPr>
              <a:t>The Plague</a:t>
            </a:r>
            <a:endParaRPr lang="en-US" sz="4400" i="1" dirty="0"/>
          </a:p>
        </p:txBody>
      </p:sp>
    </p:spTree>
    <p:extLst>
      <p:ext uri="{BB962C8B-B14F-4D97-AF65-F5344CB8AC3E}">
        <p14:creationId xmlns:p14="http://schemas.microsoft.com/office/powerpoint/2010/main" val="89570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Placeholder 10" descr="Screen shot 2012-03-28 at 9.45.56 PM.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427" t="5560" r="56775" b="64162"/>
          <a:stretch>
            <a:fillRect/>
          </a:stretch>
        </p:blipFill>
        <p:spPr>
          <a:xfrm>
            <a:off x="187325" y="1150938"/>
            <a:ext cx="3790950" cy="1966912"/>
          </a:xfrm>
        </p:spPr>
      </p:pic>
      <p:sp>
        <p:nvSpPr>
          <p:cNvPr id="116739" name="Title 1"/>
          <p:cNvSpPr>
            <a:spLocks noGrp="1"/>
          </p:cNvSpPr>
          <p:nvPr>
            <p:ph type="title"/>
          </p:nvPr>
        </p:nvSpPr>
        <p:spPr>
          <a:xfrm>
            <a:off x="498475" y="424657"/>
            <a:ext cx="7556500" cy="1116012"/>
          </a:xfrm>
        </p:spPr>
        <p:txBody>
          <a:bodyPr/>
          <a:lstStyle/>
          <a:p>
            <a:pPr eaLnBrk="1" hangingPunct="1"/>
            <a:r>
              <a:rPr lang="en-US" altLang="en-US" sz="4400" dirty="0" smtClean="0"/>
              <a:t>Initial Question Focus:</a:t>
            </a:r>
          </a:p>
        </p:txBody>
      </p:sp>
      <p:pic>
        <p:nvPicPr>
          <p:cNvPr id="5"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7812" t="5560" r="6113" b="63300"/>
          <a:stretch>
            <a:fillRect/>
          </a:stretch>
        </p:blipFill>
        <p:spPr bwMode="auto">
          <a:xfrm>
            <a:off x="4425950" y="1150938"/>
            <a:ext cx="4502150" cy="202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427" t="65144" r="64038" b="6625"/>
          <a:stretch>
            <a:fillRect/>
          </a:stretch>
        </p:blipFill>
        <p:spPr bwMode="auto">
          <a:xfrm>
            <a:off x="187325" y="5022850"/>
            <a:ext cx="3081338"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39977" t="66869" r="6113" b="6625"/>
          <a:stretch>
            <a:fillRect/>
          </a:stretch>
        </p:blipFill>
        <p:spPr bwMode="auto">
          <a:xfrm>
            <a:off x="3660775" y="5135563"/>
            <a:ext cx="5267325" cy="17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5956" t="38425" r="8611" b="35429"/>
          <a:stretch>
            <a:fillRect/>
          </a:stretch>
        </p:blipFill>
        <p:spPr bwMode="auto">
          <a:xfrm>
            <a:off x="479476" y="3155003"/>
            <a:ext cx="8348663" cy="170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844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1"/>
          <p:cNvSpPr txBox="1">
            <a:spLocks noChangeArrowheads="1"/>
          </p:cNvSpPr>
          <p:nvPr/>
        </p:nvSpPr>
        <p:spPr bwMode="auto">
          <a:xfrm>
            <a:off x="533400" y="1295400"/>
            <a:ext cx="71628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800" b="1"/>
          </a:p>
        </p:txBody>
      </p:sp>
      <p:sp>
        <p:nvSpPr>
          <p:cNvPr id="115714" name="Title 1"/>
          <p:cNvSpPr>
            <a:spLocks noGrp="1"/>
          </p:cNvSpPr>
          <p:nvPr>
            <p:ph type="title"/>
          </p:nvPr>
        </p:nvSpPr>
        <p:spPr/>
        <p:txBody>
          <a:bodyPr/>
          <a:lstStyle/>
          <a:p>
            <a:r>
              <a:rPr lang="en-US" sz="4400" dirty="0">
                <a:latin typeface="Rockwell" charset="0"/>
              </a:rPr>
              <a:t>Revised </a:t>
            </a:r>
            <a:r>
              <a:rPr lang="en-US" sz="4400" dirty="0" smtClean="0">
                <a:latin typeface="Rockwell" charset="0"/>
              </a:rPr>
              <a:t>Question Focus:</a:t>
            </a:r>
            <a:endParaRPr lang="en-US" sz="4400" dirty="0">
              <a:latin typeface="Rockwell" charset="0"/>
            </a:endParaRPr>
          </a:p>
        </p:txBody>
      </p:sp>
      <p:sp>
        <p:nvSpPr>
          <p:cNvPr id="115715" name="Content Placeholder 2"/>
          <p:cNvSpPr>
            <a:spLocks noGrp="1"/>
          </p:cNvSpPr>
          <p:nvPr>
            <p:ph idx="1"/>
          </p:nvPr>
        </p:nvSpPr>
        <p:spPr/>
        <p:txBody>
          <a:bodyPr/>
          <a:lstStyle/>
          <a:p>
            <a:pPr marL="0" indent="0" algn="ctr" eaLnBrk="1" hangingPunct="1">
              <a:buFont typeface="Wingdings" charset="0"/>
              <a:buNone/>
            </a:pPr>
            <a:endParaRPr lang="en-US" dirty="0">
              <a:latin typeface="Rockwell" charset="0"/>
              <a:cs typeface="Rockwell" charset="0"/>
            </a:endParaRPr>
          </a:p>
          <a:p>
            <a:pPr marL="0" indent="0" algn="ctr" eaLnBrk="1" hangingPunct="1">
              <a:buFont typeface="Wingdings" charset="0"/>
              <a:buNone/>
            </a:pPr>
            <a:r>
              <a:rPr lang="en-US" sz="3200" dirty="0">
                <a:latin typeface="Rockwell" charset="0"/>
                <a:cs typeface="Rockwell" charset="0"/>
              </a:rPr>
              <a:t>The city fathers were aware that the decaying bodies of these rodents were making people sick. </a:t>
            </a:r>
            <a:r>
              <a:rPr lang="en-US" sz="3200" i="1" dirty="0">
                <a:latin typeface="Rockwell" charset="0"/>
                <a:cs typeface="Rockwell" charset="0"/>
              </a:rPr>
              <a:t>(page 28)</a:t>
            </a:r>
            <a:endParaRPr lang="en-US" sz="3200" b="1" dirty="0">
              <a:latin typeface="Rockwell" charset="0"/>
              <a:cs typeface="Rockwell" charset="0"/>
            </a:endParaRPr>
          </a:p>
          <a:p>
            <a:pPr marL="0" indent="0">
              <a:buFont typeface="Wingdings" charset="0"/>
              <a:buNone/>
            </a:pPr>
            <a:endParaRPr lang="en-US" dirty="0">
              <a:latin typeface="Rockwell" charset="0"/>
              <a:cs typeface="Rockwell" charset="0"/>
            </a:endParaRPr>
          </a:p>
        </p:txBody>
      </p:sp>
      <p:sp>
        <p:nvSpPr>
          <p:cNvPr id="2" name="Oval 1"/>
          <p:cNvSpPr/>
          <p:nvPr/>
        </p:nvSpPr>
        <p:spPr>
          <a:xfrm>
            <a:off x="1774665" y="2604818"/>
            <a:ext cx="732659" cy="4965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07324" y="2604818"/>
            <a:ext cx="1383913" cy="5535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22829" y="2604818"/>
            <a:ext cx="1182668"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9551" y="3101362"/>
            <a:ext cx="1857773"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9634" y="3101362"/>
            <a:ext cx="1383912"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352010" y="3082819"/>
            <a:ext cx="16001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51351" y="3595642"/>
            <a:ext cx="3028326"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31495" y="3563083"/>
            <a:ext cx="10205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979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2"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z="4400" dirty="0" smtClean="0">
                <a:latin typeface="Rockwell" charset="0"/>
                <a:ea typeface="MS PGothic" charset="0"/>
              </a:rPr>
              <a:t>Five </a:t>
            </a:r>
            <a:r>
              <a:rPr lang="en-US" sz="4400" dirty="0">
                <a:latin typeface="Rockwell" charset="0"/>
                <a:ea typeface="MS PGothic" charset="0"/>
              </a:rPr>
              <a:t>Areas Related to </a:t>
            </a:r>
            <a:r>
              <a:rPr lang="en-US" sz="4400" dirty="0" smtClean="0">
                <a:latin typeface="Rockwell" charset="0"/>
                <a:ea typeface="MS PGothic" charset="0"/>
              </a:rPr>
              <a:t/>
            </a:r>
            <a:br>
              <a:rPr lang="en-US" sz="4400" dirty="0" smtClean="0">
                <a:latin typeface="Rockwell" charset="0"/>
                <a:ea typeface="MS PGothic" charset="0"/>
              </a:rPr>
            </a:br>
            <a:r>
              <a:rPr lang="en-US" sz="4400" dirty="0" smtClean="0">
                <a:latin typeface="Rockwell" charset="0"/>
                <a:ea typeface="MS PGothic" charset="0"/>
              </a:rPr>
              <a:t>the </a:t>
            </a:r>
            <a:r>
              <a:rPr lang="en-US" sz="4400" dirty="0">
                <a:latin typeface="Rockwell" charset="0"/>
                <a:ea typeface="MS PGothic" charset="0"/>
              </a:rPr>
              <a:t>Art of the QFT</a:t>
            </a:r>
          </a:p>
        </p:txBody>
      </p:sp>
      <p:sp>
        <p:nvSpPr>
          <p:cNvPr id="137219" name="Content Placeholder 2"/>
          <p:cNvSpPr>
            <a:spLocks noGrp="1"/>
          </p:cNvSpPr>
          <p:nvPr>
            <p:ph idx="1"/>
          </p:nvPr>
        </p:nvSpPr>
        <p:spPr>
          <a:xfrm>
            <a:off x="498475" y="2289175"/>
            <a:ext cx="7556500" cy="4329113"/>
          </a:xfrm>
        </p:spPr>
        <p:txBody>
          <a:bodyPr>
            <a:normAutofit lnSpcReduction="10000"/>
          </a:bodyPr>
          <a:lstStyle/>
          <a:p>
            <a:pPr marL="742950" indent="-742950" eaLnBrk="1" hangingPunct="1">
              <a:buFont typeface="Rockwell" charset="0"/>
              <a:buAutoNum type="arabicPeriod"/>
            </a:pPr>
            <a:r>
              <a:rPr lang="en-US" sz="3600" dirty="0">
                <a:solidFill>
                  <a:srgbClr val="000000"/>
                </a:solidFill>
                <a:latin typeface="Rockwell" charset="0"/>
                <a:ea typeface="MS PGothic" charset="0"/>
              </a:rPr>
              <a:t>Linking the QFT to Teaching and Learning Goals</a:t>
            </a:r>
          </a:p>
          <a:p>
            <a:pPr marL="742950" indent="-742950" eaLnBrk="1" hangingPunct="1">
              <a:buFont typeface="Rockwell" charset="0"/>
              <a:buAutoNum type="arabicPeriod"/>
            </a:pPr>
            <a:r>
              <a:rPr lang="en-US" sz="3600" dirty="0" err="1">
                <a:solidFill>
                  <a:srgbClr val="000000"/>
                </a:solidFill>
                <a:latin typeface="Rockwell" charset="0"/>
                <a:ea typeface="MS PGothic" charset="0"/>
              </a:rPr>
              <a:t>QFocus</a:t>
            </a:r>
            <a:r>
              <a:rPr lang="en-US" sz="3600" dirty="0">
                <a:solidFill>
                  <a:srgbClr val="000000"/>
                </a:solidFill>
                <a:latin typeface="Rockwell" charset="0"/>
                <a:ea typeface="MS PGothic" charset="0"/>
              </a:rPr>
              <a:t> Design</a:t>
            </a:r>
          </a:p>
          <a:p>
            <a:pPr marL="742950" indent="-742950" eaLnBrk="1" hangingPunct="1">
              <a:buFont typeface="Rockwell" charset="0"/>
              <a:buAutoNum type="arabicPeriod"/>
            </a:pPr>
            <a:r>
              <a:rPr lang="en-US" sz="3600" b="1" dirty="0">
                <a:solidFill>
                  <a:srgbClr val="000000"/>
                </a:solidFill>
                <a:latin typeface="Rockwell" charset="0"/>
                <a:ea typeface="MS PGothic" charset="0"/>
              </a:rPr>
              <a:t>Prioritization Instructions</a:t>
            </a:r>
          </a:p>
          <a:p>
            <a:pPr marL="742950" indent="-742950" eaLnBrk="1" hangingPunct="1">
              <a:buFont typeface="Rockwell" charset="0"/>
              <a:buAutoNum type="arabicPeriod"/>
            </a:pPr>
            <a:r>
              <a:rPr lang="en-US" sz="3600" dirty="0">
                <a:solidFill>
                  <a:srgbClr val="000000"/>
                </a:solidFill>
                <a:latin typeface="Rockwell" charset="0"/>
                <a:ea typeface="MS PGothic" charset="0"/>
              </a:rPr>
              <a:t>Reflection </a:t>
            </a:r>
            <a:r>
              <a:rPr lang="en-US" sz="3600" dirty="0" smtClean="0">
                <a:solidFill>
                  <a:srgbClr val="000000"/>
                </a:solidFill>
                <a:latin typeface="Rockwell" charset="0"/>
                <a:ea typeface="MS PGothic" charset="0"/>
              </a:rPr>
              <a:t>Questions</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Facilitation</a:t>
            </a:r>
            <a:endParaRPr lang="en-US" sz="3600" dirty="0">
              <a:solidFill>
                <a:srgbClr val="000000"/>
              </a:solidFill>
              <a:latin typeface="Rockwell" charset="0"/>
              <a:ea typeface="MS PGothic" charset="0"/>
            </a:endParaRPr>
          </a:p>
        </p:txBody>
      </p:sp>
    </p:spTree>
    <p:extLst>
      <p:ext uri="{BB962C8B-B14F-4D97-AF65-F5344CB8AC3E}">
        <p14:creationId xmlns:p14="http://schemas.microsoft.com/office/powerpoint/2010/main" val="58365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sz="4000" dirty="0" smtClean="0">
                <a:latin typeface="Rockwell" charset="0"/>
                <a:ea typeface="MS PGothic" charset="0"/>
              </a:rPr>
              <a:t>Prioritization Instructions</a:t>
            </a:r>
            <a:endParaRPr lang="en-US" sz="4000" dirty="0">
              <a:latin typeface="Rockwell" charset="0"/>
              <a:ea typeface="MS PGothic" charset="0"/>
            </a:endParaRPr>
          </a:p>
        </p:txBody>
      </p:sp>
      <p:sp>
        <p:nvSpPr>
          <p:cNvPr id="138243" name="Content Placeholder 2"/>
          <p:cNvSpPr>
            <a:spLocks noGrp="1"/>
          </p:cNvSpPr>
          <p:nvPr>
            <p:ph idx="1"/>
          </p:nvPr>
        </p:nvSpPr>
        <p:spPr>
          <a:xfrm>
            <a:off x="719701" y="2279445"/>
            <a:ext cx="7556500" cy="2682875"/>
          </a:xfrm>
        </p:spPr>
        <p:txBody>
          <a:bodyPr>
            <a:normAutofit lnSpcReduction="10000"/>
          </a:bodyPr>
          <a:lstStyle/>
          <a:p>
            <a:pPr marL="0" indent="0" eaLnBrk="1" hangingPunct="1">
              <a:lnSpc>
                <a:spcPct val="90000"/>
              </a:lnSpc>
              <a:buFont typeface="Wingdings" charset="0"/>
              <a:buNone/>
            </a:pPr>
            <a:r>
              <a:rPr lang="en-US" sz="3000" b="1" dirty="0">
                <a:solidFill>
                  <a:srgbClr val="000000"/>
                </a:solidFill>
                <a:latin typeface="Rockwell" charset="0"/>
                <a:ea typeface="MS PGothic" charset="0"/>
              </a:rPr>
              <a:t>Review your list of questions </a:t>
            </a:r>
          </a:p>
          <a:p>
            <a:pPr marL="0" indent="0" eaLnBrk="1" hangingPunct="1">
              <a:lnSpc>
                <a:spcPct val="90000"/>
              </a:lnSpc>
              <a:spcBef>
                <a:spcPts val="800"/>
              </a:spcBef>
              <a:spcAft>
                <a:spcPts val="600"/>
              </a:spcAft>
            </a:pPr>
            <a:r>
              <a:rPr lang="en-US" sz="2800" dirty="0">
                <a:solidFill>
                  <a:srgbClr val="000000"/>
                </a:solidFill>
                <a:latin typeface="Rockwell" charset="0"/>
                <a:ea typeface="MS PGothic" charset="0"/>
              </a:rPr>
              <a:t> </a:t>
            </a:r>
            <a:r>
              <a:rPr lang="en-US" sz="2400" dirty="0">
                <a:solidFill>
                  <a:srgbClr val="000000"/>
                </a:solidFill>
                <a:latin typeface="Rockwell" charset="0"/>
                <a:ea typeface="MS PGothic" charset="0"/>
              </a:rPr>
              <a:t>Choose the three questions you consider most important. </a:t>
            </a:r>
          </a:p>
          <a:p>
            <a:pPr marL="0" indent="0" eaLnBrk="1" hangingPunct="1">
              <a:lnSpc>
                <a:spcPct val="90000"/>
              </a:lnSpc>
              <a:spcBef>
                <a:spcPts val="800"/>
              </a:spcBef>
            </a:pPr>
            <a:r>
              <a:rPr lang="en-US" sz="2400" dirty="0">
                <a:solidFill>
                  <a:srgbClr val="000000"/>
                </a:solidFill>
                <a:latin typeface="Rockwell" charset="0"/>
                <a:ea typeface="MS PGothic" charset="0"/>
              </a:rPr>
              <a:t> While prioritizing, think about your Question Focus: </a:t>
            </a:r>
            <a:endParaRPr lang="en-US" sz="1000" dirty="0">
              <a:solidFill>
                <a:srgbClr val="000000"/>
              </a:solidFill>
              <a:latin typeface="Rockwell" charset="0"/>
              <a:ea typeface="MS PGothic" charset="0"/>
            </a:endParaRPr>
          </a:p>
          <a:p>
            <a:pPr marL="0" indent="0" algn="ctr">
              <a:lnSpc>
                <a:spcPct val="90000"/>
              </a:lnSpc>
              <a:spcBef>
                <a:spcPts val="1400"/>
              </a:spcBef>
              <a:buNone/>
            </a:pPr>
            <a:r>
              <a:rPr lang="en-US" sz="3200" i="1" dirty="0">
                <a:solidFill>
                  <a:srgbClr val="E69619"/>
                </a:solidFill>
                <a:latin typeface="Rockwell" charset="0"/>
                <a:ea typeface="MS PGothic" charset="0"/>
              </a:rPr>
              <a:t>Some students are not asking </a:t>
            </a:r>
            <a:r>
              <a:rPr lang="en-US" sz="3200" i="1" dirty="0" smtClean="0">
                <a:solidFill>
                  <a:srgbClr val="E69619"/>
                </a:solidFill>
                <a:latin typeface="Rockwell" charset="0"/>
                <a:ea typeface="MS PGothic" charset="0"/>
              </a:rPr>
              <a:t>questions.</a:t>
            </a:r>
            <a:endParaRPr lang="en-US" sz="3200" i="1" dirty="0">
              <a:solidFill>
                <a:srgbClr val="E69619"/>
              </a:solidFill>
              <a:latin typeface="Rockwell" charset="0"/>
              <a:ea typeface="MS PGothic" charset="0"/>
            </a:endParaRPr>
          </a:p>
        </p:txBody>
      </p:sp>
    </p:spTree>
    <p:extLst>
      <p:ext uri="{BB962C8B-B14F-4D97-AF65-F5344CB8AC3E}">
        <p14:creationId xmlns:p14="http://schemas.microsoft.com/office/powerpoint/2010/main" val="2614280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z="4000" dirty="0" smtClean="0">
                <a:latin typeface="Rockwell" charset="0"/>
                <a:ea typeface="MS PGothic" charset="0"/>
              </a:rPr>
              <a:t>Prioritization Instructions</a:t>
            </a:r>
            <a:endParaRPr lang="en-US" sz="4000" dirty="0">
              <a:latin typeface="Rockwell" charset="0"/>
              <a:ea typeface="MS PGothic" charset="0"/>
            </a:endParaRPr>
          </a:p>
        </p:txBody>
      </p:sp>
      <p:sp>
        <p:nvSpPr>
          <p:cNvPr id="140292" name="Content Placeholder 2"/>
          <p:cNvSpPr txBox="1">
            <a:spLocks/>
          </p:cNvSpPr>
          <p:nvPr/>
        </p:nvSpPr>
        <p:spPr bwMode="auto">
          <a:xfrm>
            <a:off x="498474" y="2609583"/>
            <a:ext cx="8048625"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42950" indent="-285750">
              <a:defRPr>
                <a:solidFill>
                  <a:schemeClr val="tx1"/>
                </a:solidFill>
                <a:latin typeface="Rockwell" charset="0"/>
                <a:ea typeface="MS PGothic" charset="0"/>
                <a:cs typeface="MS PGothic" charset="0"/>
              </a:defRPr>
            </a:lvl2pPr>
            <a:lvl3pPr marL="1143000" indent="-228600">
              <a:defRPr>
                <a:solidFill>
                  <a:schemeClr val="tx1"/>
                </a:solidFill>
                <a:latin typeface="Rockwell" charset="0"/>
                <a:ea typeface="MS PGothic" charset="0"/>
                <a:cs typeface="MS PGothic" charset="0"/>
              </a:defRPr>
            </a:lvl3pPr>
            <a:lvl4pPr marL="1600200" indent="-228600">
              <a:defRPr>
                <a:solidFill>
                  <a:schemeClr val="tx1"/>
                </a:solidFill>
                <a:latin typeface="Rockwell" charset="0"/>
                <a:ea typeface="MS PGothic" charset="0"/>
                <a:cs typeface="MS PGothic" charset="0"/>
              </a:defRPr>
            </a:lvl4pPr>
            <a:lvl5pPr marL="2057400" indent="-22860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lnSpc>
                <a:spcPct val="90000"/>
              </a:lnSpc>
              <a:spcBef>
                <a:spcPts val="800"/>
              </a:spcBef>
              <a:spcAft>
                <a:spcPts val="600"/>
              </a:spcAft>
              <a:buClr>
                <a:schemeClr val="accent1"/>
              </a:buClr>
              <a:buSzPct val="75000"/>
              <a:buFont typeface="Wingdings" charset="0"/>
              <a:buNone/>
            </a:pPr>
            <a:r>
              <a:rPr lang="en-US" sz="3100" dirty="0">
                <a:solidFill>
                  <a:srgbClr val="000000"/>
                </a:solidFill>
              </a:rPr>
              <a:t>Choose the three questions </a:t>
            </a:r>
            <a:r>
              <a:rPr lang="en-US" sz="3100" b="1" dirty="0">
                <a:solidFill>
                  <a:srgbClr val="000000"/>
                </a:solidFill>
              </a:rPr>
              <a:t>you consider most important. </a:t>
            </a:r>
          </a:p>
          <a:p>
            <a:pPr eaLnBrk="1" hangingPunct="1">
              <a:lnSpc>
                <a:spcPct val="90000"/>
              </a:lnSpc>
              <a:spcBef>
                <a:spcPts val="800"/>
              </a:spcBef>
              <a:spcAft>
                <a:spcPts val="600"/>
              </a:spcAft>
              <a:buClr>
                <a:schemeClr val="accent1"/>
              </a:buClr>
              <a:buSzPct val="75000"/>
              <a:buFont typeface="Wingdings" charset="0"/>
              <a:buNone/>
            </a:pPr>
            <a:endParaRPr lang="en-US" sz="3100" dirty="0">
              <a:solidFill>
                <a:srgbClr val="000000"/>
              </a:solidFill>
            </a:endParaRPr>
          </a:p>
          <a:p>
            <a:pPr eaLnBrk="1" hangingPunct="1">
              <a:lnSpc>
                <a:spcPct val="90000"/>
              </a:lnSpc>
              <a:spcBef>
                <a:spcPts val="800"/>
              </a:spcBef>
              <a:spcAft>
                <a:spcPts val="600"/>
              </a:spcAft>
              <a:buClr>
                <a:schemeClr val="accent1"/>
              </a:buClr>
              <a:buSzPct val="75000"/>
              <a:buFont typeface="Wingdings" charset="0"/>
              <a:buNone/>
            </a:pPr>
            <a:r>
              <a:rPr lang="en-US" sz="3100" dirty="0" smtClean="0">
                <a:solidFill>
                  <a:srgbClr val="000000"/>
                </a:solidFill>
              </a:rPr>
              <a:t>Choose </a:t>
            </a:r>
            <a:r>
              <a:rPr lang="en-US" sz="3100" b="1" dirty="0" smtClean="0">
                <a:solidFill>
                  <a:srgbClr val="000000"/>
                </a:solidFill>
              </a:rPr>
              <a:t>the</a:t>
            </a:r>
            <a:r>
              <a:rPr lang="en-US" sz="3100" dirty="0" smtClean="0">
                <a:solidFill>
                  <a:srgbClr val="000000"/>
                </a:solidFill>
              </a:rPr>
              <a:t> three most important questions</a:t>
            </a:r>
            <a:endParaRPr lang="en-US" sz="3100" dirty="0">
              <a:solidFill>
                <a:srgbClr val="000000"/>
              </a:solidFill>
            </a:endParaRPr>
          </a:p>
        </p:txBody>
      </p:sp>
    </p:spTree>
    <p:extLst>
      <p:ext uri="{BB962C8B-B14F-4D97-AF65-F5344CB8AC3E}">
        <p14:creationId xmlns:p14="http://schemas.microsoft.com/office/powerpoint/2010/main" val="5992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292">
                                            <p:txEl>
                                              <p:pRg st="2" end="2"/>
                                            </p:txEl>
                                          </p:spTgt>
                                        </p:tgtEl>
                                        <p:attrNameLst>
                                          <p:attrName>style.visibility</p:attrName>
                                        </p:attrNameLst>
                                      </p:cBhvr>
                                      <p:to>
                                        <p:strVal val="visible"/>
                                      </p:to>
                                    </p:set>
                                    <p:animEffect transition="in" filter="dissolve">
                                      <p:cBhvr>
                                        <p:cTn id="7" dur="500"/>
                                        <p:tgtEl>
                                          <p:spTgt spid="140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Categories of Prioritization </a:t>
            </a:r>
            <a:r>
              <a:rPr lang="en-US" dirty="0">
                <a:ea typeface="+mj-ea"/>
                <a:cs typeface="+mj-cs"/>
              </a:rPr>
              <a:t>Instructions</a:t>
            </a:r>
          </a:p>
        </p:txBody>
      </p:sp>
      <p:sp>
        <p:nvSpPr>
          <p:cNvPr id="95234" name="Content Placeholder 1"/>
          <p:cNvSpPr>
            <a:spLocks noGrp="1"/>
          </p:cNvSpPr>
          <p:nvPr>
            <p:ph idx="1"/>
          </p:nvPr>
        </p:nvSpPr>
        <p:spPr>
          <a:xfrm>
            <a:off x="457200" y="1344920"/>
            <a:ext cx="8364538" cy="4957762"/>
          </a:xfrm>
        </p:spPr>
        <p:txBody>
          <a:bodyPr rtlCol="0">
            <a:normAutofit lnSpcReduction="10000"/>
          </a:bodyPr>
          <a:lstStyle/>
          <a:p>
            <a:pPr marL="0" indent="0" eaLnBrk="1" fontAlgn="auto" hangingPunct="1">
              <a:spcAft>
                <a:spcPts val="0"/>
              </a:spcAft>
              <a:buFont typeface="Wingdings" charset="0"/>
              <a:buNone/>
              <a:defRPr/>
            </a:pPr>
            <a:r>
              <a:rPr lang="en-US" sz="3200" b="1" i="1" dirty="0" smtClean="0">
                <a:solidFill>
                  <a:schemeClr val="tx1"/>
                </a:solidFill>
                <a:ea typeface="Rockwell" charset="0"/>
                <a:cs typeface="Rockwell" charset="0"/>
              </a:rPr>
              <a:t>Choose three questions…</a:t>
            </a:r>
          </a:p>
          <a:p>
            <a:pPr eaLnBrk="1" fontAlgn="auto" hangingPunct="1">
              <a:spcAft>
                <a:spcPts val="0"/>
              </a:spcAft>
              <a:buFont typeface="Arial" charset="0"/>
              <a:buChar char="•"/>
              <a:defRPr/>
            </a:pPr>
            <a:r>
              <a:rPr lang="en-US" sz="2800" b="1" dirty="0" smtClean="0">
                <a:solidFill>
                  <a:schemeClr val="tx1"/>
                </a:solidFill>
                <a:ea typeface="Rockwell" charset="0"/>
                <a:cs typeface="Rockwell" charset="0"/>
              </a:rPr>
              <a:t>General Instructions:</a:t>
            </a:r>
          </a:p>
          <a:p>
            <a:pPr lvl="1" eaLnBrk="1" fontAlgn="auto" hangingPunct="1">
              <a:spcAft>
                <a:spcPts val="0"/>
              </a:spcAft>
              <a:buClr>
                <a:schemeClr val="accent1">
                  <a:lumMod val="60000"/>
                  <a:lumOff val="40000"/>
                </a:schemeClr>
              </a:buClr>
              <a:buFont typeface="Arial" charset="0"/>
              <a:buChar char="•"/>
              <a:defRPr/>
            </a:pPr>
            <a:r>
              <a:rPr lang="en-US" sz="2400" dirty="0" smtClean="0">
                <a:solidFill>
                  <a:schemeClr val="tx1"/>
                </a:solidFill>
                <a:ea typeface="Rockwell" charset="0"/>
                <a:cs typeface="Rockwell" charset="0"/>
              </a:rPr>
              <a:t>that you </a:t>
            </a:r>
            <a:r>
              <a:rPr lang="en-US" sz="2400" dirty="0">
                <a:solidFill>
                  <a:schemeClr val="tx1"/>
                </a:solidFill>
                <a:ea typeface="Rockwell" charset="0"/>
                <a:cs typeface="Rockwell" charset="0"/>
              </a:rPr>
              <a:t>consider most </a:t>
            </a:r>
            <a:r>
              <a:rPr lang="en-US" sz="2400" dirty="0" smtClean="0">
                <a:solidFill>
                  <a:schemeClr val="tx1"/>
                </a:solidFill>
                <a:ea typeface="Rockwell" charset="0"/>
                <a:cs typeface="Rockwell" charset="0"/>
              </a:rPr>
              <a:t>important</a:t>
            </a:r>
          </a:p>
          <a:p>
            <a:pPr eaLnBrk="1" fontAlgn="auto" hangingPunct="1">
              <a:spcAft>
                <a:spcPts val="0"/>
              </a:spcAft>
              <a:buFont typeface="Arial" charset="0"/>
              <a:buChar char="•"/>
              <a:defRPr/>
            </a:pPr>
            <a:r>
              <a:rPr lang="en-US" sz="2800" b="1" dirty="0" smtClean="0">
                <a:solidFill>
                  <a:schemeClr val="tx1"/>
                </a:solidFill>
                <a:ea typeface="Rockwell" charset="0"/>
                <a:cs typeface="Rockwell" charset="0"/>
              </a:rPr>
              <a:t>Specific Purposes: </a:t>
            </a:r>
          </a:p>
          <a:p>
            <a:pPr lvl="1" eaLnBrk="1" fontAlgn="auto" hangingPunct="1">
              <a:spcAft>
                <a:spcPts val="0"/>
              </a:spcAft>
              <a:buClr>
                <a:schemeClr val="accent1">
                  <a:lumMod val="60000"/>
                  <a:lumOff val="40000"/>
                </a:schemeClr>
              </a:buClr>
              <a:buFont typeface="Arial" charset="0"/>
              <a:buChar char="•"/>
              <a:defRPr/>
            </a:pPr>
            <a:r>
              <a:rPr lang="en-US" sz="2400" dirty="0" smtClean="0">
                <a:solidFill>
                  <a:schemeClr val="tx1"/>
                </a:solidFill>
                <a:ea typeface="Rockwell" charset="0"/>
                <a:cs typeface="Rockwell" charset="0"/>
              </a:rPr>
              <a:t>that you need to research further</a:t>
            </a:r>
          </a:p>
          <a:p>
            <a:pPr lvl="1" eaLnBrk="1" fontAlgn="auto" hangingPunct="1">
              <a:spcAft>
                <a:spcPts val="0"/>
              </a:spcAft>
              <a:buClr>
                <a:schemeClr val="accent1">
                  <a:lumMod val="60000"/>
                  <a:lumOff val="40000"/>
                </a:schemeClr>
              </a:buClr>
              <a:buFont typeface="Arial" charset="0"/>
              <a:buChar char="•"/>
              <a:defRPr/>
            </a:pPr>
            <a:r>
              <a:rPr lang="en-US" sz="2400" dirty="0">
                <a:solidFill>
                  <a:schemeClr val="tx1"/>
                </a:solidFill>
                <a:ea typeface="Rockwell" charset="0"/>
                <a:cs typeface="Rockwell" charset="0"/>
              </a:rPr>
              <a:t>t</a:t>
            </a:r>
            <a:r>
              <a:rPr lang="en-US" sz="2400" dirty="0" smtClean="0">
                <a:solidFill>
                  <a:schemeClr val="tx1"/>
                </a:solidFill>
                <a:ea typeface="Rockwell" charset="0"/>
                <a:cs typeface="Rockwell" charset="0"/>
              </a:rPr>
              <a:t>o help you solve the problem</a:t>
            </a:r>
          </a:p>
          <a:p>
            <a:pPr lvl="1" eaLnBrk="1" fontAlgn="auto" hangingPunct="1">
              <a:spcAft>
                <a:spcPts val="0"/>
              </a:spcAft>
              <a:buClr>
                <a:schemeClr val="accent1">
                  <a:lumMod val="60000"/>
                  <a:lumOff val="40000"/>
                </a:schemeClr>
              </a:buClr>
              <a:buFont typeface="Arial" charset="0"/>
              <a:buChar char="•"/>
              <a:defRPr/>
            </a:pPr>
            <a:r>
              <a:rPr lang="en-US" sz="2400" dirty="0" smtClean="0">
                <a:solidFill>
                  <a:schemeClr val="tx1"/>
                </a:solidFill>
                <a:ea typeface="Rockwell" charset="0"/>
                <a:cs typeface="Rockwell" charset="0"/>
              </a:rPr>
              <a:t>that you need to answer first</a:t>
            </a:r>
          </a:p>
          <a:p>
            <a:pPr eaLnBrk="1" fontAlgn="auto" hangingPunct="1">
              <a:spcAft>
                <a:spcPts val="0"/>
              </a:spcAft>
              <a:buFont typeface="Arial" charset="0"/>
              <a:buChar char="•"/>
              <a:defRPr/>
            </a:pPr>
            <a:r>
              <a:rPr lang="en-US" sz="2800" b="1" dirty="0" smtClean="0">
                <a:solidFill>
                  <a:schemeClr val="tx1"/>
                </a:solidFill>
                <a:ea typeface="Rockwell" charset="0"/>
                <a:cs typeface="Rockwell" charset="0"/>
              </a:rPr>
              <a:t>Comprehension: </a:t>
            </a:r>
          </a:p>
          <a:p>
            <a:pPr lvl="1" eaLnBrk="1" fontAlgn="auto" hangingPunct="1">
              <a:spcAft>
                <a:spcPts val="0"/>
              </a:spcAft>
              <a:buClr>
                <a:schemeClr val="accent1">
                  <a:lumMod val="60000"/>
                  <a:lumOff val="40000"/>
                </a:schemeClr>
              </a:buClr>
              <a:buFont typeface="Arial" charset="0"/>
              <a:buChar char="•"/>
              <a:defRPr/>
            </a:pPr>
            <a:r>
              <a:rPr lang="en-US" sz="2400" dirty="0" smtClean="0">
                <a:solidFill>
                  <a:schemeClr val="tx1"/>
                </a:solidFill>
                <a:ea typeface="Rockwell" charset="0"/>
                <a:cs typeface="Rockwell" charset="0"/>
              </a:rPr>
              <a:t>that will help you understand the text</a:t>
            </a:r>
          </a:p>
          <a:p>
            <a:pPr lvl="1" eaLnBrk="1" fontAlgn="auto" hangingPunct="1">
              <a:spcAft>
                <a:spcPts val="0"/>
              </a:spcAft>
              <a:buClr>
                <a:schemeClr val="accent1">
                  <a:lumMod val="60000"/>
                  <a:lumOff val="40000"/>
                </a:schemeClr>
              </a:buClr>
              <a:buFont typeface="Arial" charset="0"/>
              <a:buChar char="•"/>
              <a:defRPr/>
            </a:pPr>
            <a:r>
              <a:rPr lang="en-US" sz="2400" dirty="0" smtClean="0">
                <a:solidFill>
                  <a:schemeClr val="tx1"/>
                </a:solidFill>
                <a:ea typeface="Rockwell" charset="0"/>
                <a:cs typeface="Rockwell" charset="0"/>
              </a:rPr>
              <a:t>that require analyzing data</a:t>
            </a:r>
            <a:endParaRPr lang="en-US" sz="2400" dirty="0">
              <a:solidFill>
                <a:schemeClr val="tx1"/>
              </a:solidFill>
              <a:ea typeface="Rockwell" charset="0"/>
              <a:cs typeface="Rockwell" charset="0"/>
            </a:endParaRPr>
          </a:p>
        </p:txBody>
      </p:sp>
    </p:spTree>
    <p:extLst>
      <p:ext uri="{BB962C8B-B14F-4D97-AF65-F5344CB8AC3E}">
        <p14:creationId xmlns:p14="http://schemas.microsoft.com/office/powerpoint/2010/main" val="13868079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sz="4000" dirty="0" smtClean="0">
                <a:latin typeface="Rockwell" charset="0"/>
                <a:ea typeface="MS PGothic" charset="0"/>
              </a:rPr>
              <a:t>From Prioritization to Reflection</a:t>
            </a:r>
            <a:endParaRPr lang="en-US" sz="4000" dirty="0">
              <a:latin typeface="Rockwell" charset="0"/>
              <a:ea typeface="MS PGothic" charset="0"/>
            </a:endParaRPr>
          </a:p>
        </p:txBody>
      </p:sp>
      <p:sp>
        <p:nvSpPr>
          <p:cNvPr id="141315" name="Content Placeholder 2"/>
          <p:cNvSpPr>
            <a:spLocks noGrp="1"/>
          </p:cNvSpPr>
          <p:nvPr>
            <p:ph idx="1"/>
          </p:nvPr>
        </p:nvSpPr>
        <p:spPr>
          <a:xfrm>
            <a:off x="498475" y="1632027"/>
            <a:ext cx="7556500" cy="4927600"/>
          </a:xfrm>
        </p:spPr>
        <p:txBody>
          <a:bodyPr/>
          <a:lstStyle/>
          <a:p>
            <a:pPr marL="0" indent="0" eaLnBrk="1" hangingPunct="1">
              <a:lnSpc>
                <a:spcPct val="90000"/>
              </a:lnSpc>
              <a:spcAft>
                <a:spcPts val="600"/>
              </a:spcAft>
              <a:buFont typeface="Wingdings" charset="0"/>
              <a:buNone/>
            </a:pPr>
            <a:r>
              <a:rPr lang="en-US" sz="3000" b="1" dirty="0" smtClean="0">
                <a:solidFill>
                  <a:srgbClr val="000000"/>
                </a:solidFill>
                <a:latin typeface="Rockwell" charset="0"/>
                <a:ea typeface="MS PGothic" charset="0"/>
              </a:rPr>
              <a:t>After </a:t>
            </a:r>
            <a:r>
              <a:rPr lang="en-US" sz="3000" b="1" dirty="0">
                <a:solidFill>
                  <a:srgbClr val="000000"/>
                </a:solidFill>
                <a:latin typeface="Rockwell" charset="0"/>
                <a:ea typeface="MS PGothic" charset="0"/>
              </a:rPr>
              <a:t>prioritizing consider</a:t>
            </a:r>
            <a:r>
              <a:rPr lang="en-US" sz="3000" b="1" dirty="0" smtClean="0">
                <a:solidFill>
                  <a:srgbClr val="000000"/>
                </a:solidFill>
                <a:latin typeface="Rockwell" charset="0"/>
                <a:ea typeface="MS PGothic" charset="0"/>
              </a:rPr>
              <a:t>…</a:t>
            </a:r>
          </a:p>
          <a:p>
            <a:pPr marL="0" indent="0" eaLnBrk="1" hangingPunct="1">
              <a:lnSpc>
                <a:spcPct val="90000"/>
              </a:lnSpc>
              <a:spcAft>
                <a:spcPts val="600"/>
              </a:spcAft>
              <a:buFont typeface="Wingdings" charset="0"/>
              <a:buNone/>
            </a:pPr>
            <a:endParaRPr lang="en-US" sz="1100" b="1" dirty="0">
              <a:solidFill>
                <a:srgbClr val="000000"/>
              </a:solidFill>
              <a:latin typeface="Rockwell" charset="0"/>
              <a:ea typeface="MS PGothic" charset="0"/>
            </a:endParaRPr>
          </a:p>
          <a:p>
            <a:pPr lvl="1" eaLnBrk="1" hangingPunct="1">
              <a:lnSpc>
                <a:spcPct val="90000"/>
              </a:lnSpc>
              <a:spcAft>
                <a:spcPts val="600"/>
              </a:spcAft>
            </a:pPr>
            <a:r>
              <a:rPr lang="en-US" sz="3600" dirty="0">
                <a:solidFill>
                  <a:srgbClr val="000000"/>
                </a:solidFill>
                <a:latin typeface="Rockwell" charset="0"/>
                <a:ea typeface="MS PGothic" charset="0"/>
              </a:rPr>
              <a:t>Why did you choose those three questions?</a:t>
            </a:r>
          </a:p>
          <a:p>
            <a:pPr lvl="1" eaLnBrk="1" hangingPunct="1">
              <a:lnSpc>
                <a:spcPct val="90000"/>
              </a:lnSpc>
              <a:spcAft>
                <a:spcPts val="1800"/>
              </a:spcAft>
            </a:pPr>
            <a:r>
              <a:rPr lang="en-US" sz="3600" dirty="0">
                <a:solidFill>
                  <a:srgbClr val="000000"/>
                </a:solidFill>
                <a:latin typeface="Rockwell" charset="0"/>
                <a:ea typeface="MS PGothic" charset="0"/>
              </a:rPr>
              <a:t>Where are your priority questions in the sequence of your entire list of questions?</a:t>
            </a:r>
          </a:p>
        </p:txBody>
      </p:sp>
    </p:spTree>
    <p:extLst>
      <p:ext uri="{BB962C8B-B14F-4D97-AF65-F5344CB8AC3E}">
        <p14:creationId xmlns:p14="http://schemas.microsoft.com/office/powerpoint/2010/main" val="182924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400550" y="1985963"/>
            <a:ext cx="3657600" cy="4140200"/>
          </a:xfrm>
          <a:prstGeom prst="rect">
            <a:avLst/>
          </a:prstGeom>
          <a:noFill/>
          <a:ln>
            <a:noFill/>
          </a:ln>
          <a:extLst/>
        </p:spPr>
        <p:txBody>
          <a:bodyPr>
            <a:normAutofit fontScale="92500"/>
          </a:bodyPr>
          <a:lstStyle>
            <a:lvl1pPr marL="228600" indent="-228600" algn="l" rtl="0" eaLnBrk="0" fontAlgn="base" hangingPunct="0">
              <a:spcBef>
                <a:spcPts val="20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DDCF5"/>
              </a:buClr>
              <a:buSzPct val="75000"/>
              <a:buFont typeface="Wingdings" charset="0"/>
              <a:buChar char="n"/>
              <a:defRPr sz="1800"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DDCF5"/>
              </a:buClr>
              <a:buSzPct val="75000"/>
              <a:buFont typeface="Wingdings" charset="0"/>
              <a:buChar char="n"/>
              <a:defRPr sz="1800"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Font typeface="Wingdings" charset="0"/>
              <a:buNone/>
              <a:defRPr/>
            </a:pPr>
            <a:r>
              <a:rPr lang="en-US" sz="2800" dirty="0" smtClean="0">
                <a:latin typeface="Gill Sans"/>
                <a:cs typeface="Gill Sans"/>
              </a:rPr>
              <a:t>The QFT</a:t>
            </a:r>
          </a:p>
          <a:p>
            <a:pPr marL="514350" indent="-514350">
              <a:spcBef>
                <a:spcPts val="800"/>
              </a:spcBef>
              <a:buFont typeface="Wingdings" charset="0"/>
              <a:buAutoNum type="arabicPeriod"/>
              <a:defRPr/>
            </a:pPr>
            <a:r>
              <a:rPr lang="en-US" sz="2800" dirty="0" smtClean="0">
                <a:latin typeface="Gill Sans"/>
                <a:cs typeface="Gill Sans"/>
              </a:rPr>
              <a:t>Discuss the rules</a:t>
            </a:r>
          </a:p>
          <a:p>
            <a:pPr marL="514350" indent="-514350">
              <a:spcBef>
                <a:spcPts val="800"/>
              </a:spcBef>
              <a:buFont typeface="Wingdings" charset="0"/>
              <a:buAutoNum type="arabicPeriod"/>
              <a:defRPr/>
            </a:pPr>
            <a:r>
              <a:rPr lang="en-US" sz="2800" dirty="0" smtClean="0">
                <a:latin typeface="Gill Sans"/>
                <a:cs typeface="Gill Sans"/>
              </a:rPr>
              <a:t>Present a Question Focus</a:t>
            </a:r>
          </a:p>
          <a:p>
            <a:pPr marL="514350" indent="-514350">
              <a:spcBef>
                <a:spcPts val="800"/>
              </a:spcBef>
              <a:buFont typeface="Wingdings" charset="0"/>
              <a:buAutoNum type="arabicPeriod"/>
              <a:defRPr/>
            </a:pPr>
            <a:r>
              <a:rPr lang="en-US" sz="2800" dirty="0" smtClean="0">
                <a:latin typeface="Gill Sans"/>
                <a:cs typeface="Gill Sans"/>
              </a:rPr>
              <a:t>Improve questions</a:t>
            </a:r>
          </a:p>
          <a:p>
            <a:pPr marL="514350" indent="-514350">
              <a:spcBef>
                <a:spcPts val="800"/>
              </a:spcBef>
              <a:buFont typeface="Wingdings" charset="0"/>
              <a:buAutoNum type="arabicPeriod"/>
              <a:defRPr/>
            </a:pPr>
            <a:r>
              <a:rPr lang="en-US" sz="2800" dirty="0" smtClean="0">
                <a:latin typeface="Gill Sans"/>
                <a:cs typeface="Gill Sans"/>
              </a:rPr>
              <a:t>Prioritize questions</a:t>
            </a:r>
          </a:p>
          <a:p>
            <a:pPr marL="514350" indent="-514350">
              <a:spcBef>
                <a:spcPts val="800"/>
              </a:spcBef>
              <a:buFont typeface="Wingdings" charset="0"/>
              <a:buAutoNum type="arabicPeriod"/>
              <a:defRPr/>
            </a:pPr>
            <a:r>
              <a:rPr lang="en-US" sz="2800" dirty="0" smtClean="0">
                <a:latin typeface="Gill Sans"/>
                <a:cs typeface="Gill Sans"/>
              </a:rPr>
              <a:t>Discuss next steps</a:t>
            </a:r>
          </a:p>
          <a:p>
            <a:pPr marL="514350" indent="-514350">
              <a:spcBef>
                <a:spcPts val="800"/>
              </a:spcBef>
              <a:buFont typeface="Wingdings" charset="0"/>
              <a:buAutoNum type="arabicPeriod"/>
              <a:defRPr/>
            </a:pPr>
            <a:r>
              <a:rPr lang="en-US" sz="2800" dirty="0" smtClean="0">
                <a:latin typeface="Gill Sans"/>
                <a:cs typeface="Gill Sans"/>
              </a:rPr>
              <a:t>Reflect</a:t>
            </a:r>
          </a:p>
        </p:txBody>
      </p:sp>
      <p:pic>
        <p:nvPicPr>
          <p:cNvPr id="125955" name="Content Placeholder 10" descr="blue-science.jpg"/>
          <p:cNvPicPr>
            <a:picLocks noGrp="1" noChangeAspect="1"/>
          </p:cNvPicPr>
          <p:nvPr>
            <p:ph sz="half" idx="2"/>
          </p:nvPr>
        </p:nvPicPr>
        <p:blipFill>
          <a:blip r:embed="rId2">
            <a:extLst>
              <a:ext uri="{28A0092B-C50C-407E-A947-70E740481C1C}">
                <a14:useLocalDpi xmlns:a14="http://schemas.microsoft.com/office/drawing/2010/main" val="0"/>
              </a:ext>
            </a:extLst>
          </a:blip>
          <a:srcRect l="20552" r="20552"/>
          <a:stretch>
            <a:fillRect/>
          </a:stretch>
        </p:blipFill>
        <p:spPr>
          <a:xfrm>
            <a:off x="4400550" y="1985963"/>
            <a:ext cx="3657600" cy="4140200"/>
          </a:xfrm>
        </p:spPr>
      </p:pic>
      <p:sp>
        <p:nvSpPr>
          <p:cNvPr id="99332" name="Title 1"/>
          <p:cNvSpPr>
            <a:spLocks noGrp="1"/>
          </p:cNvSpPr>
          <p:nvPr>
            <p:ph type="title"/>
          </p:nvPr>
        </p:nvSpPr>
        <p:spPr/>
        <p:txBody>
          <a:bodyPr/>
          <a:lstStyle/>
          <a:p>
            <a:pPr eaLnBrk="1" hangingPunct="1"/>
            <a:r>
              <a:rPr lang="en-US" b="1">
                <a:latin typeface="Rockwell" charset="0"/>
                <a:ea typeface="MS PGothic" charset="0"/>
              </a:rPr>
              <a:t>QFT: An ART and a SCIENCE</a:t>
            </a:r>
          </a:p>
        </p:txBody>
      </p:sp>
      <p:sp>
        <p:nvSpPr>
          <p:cNvPr id="99333" name="Content Placeholder 2"/>
          <p:cNvSpPr>
            <a:spLocks noGrp="1"/>
          </p:cNvSpPr>
          <p:nvPr>
            <p:ph sz="half" idx="1"/>
          </p:nvPr>
        </p:nvSpPr>
        <p:spPr>
          <a:xfrm>
            <a:off x="498475" y="1985963"/>
            <a:ext cx="3657600" cy="4140200"/>
          </a:xfrm>
        </p:spPr>
        <p:txBody>
          <a:bodyPr/>
          <a:lstStyle/>
          <a:p>
            <a:pPr marL="0" indent="0" eaLnBrk="1" hangingPunct="1">
              <a:buFont typeface="Wingdings" charset="0"/>
              <a:buNone/>
            </a:pPr>
            <a:r>
              <a:rPr lang="en-US" sz="4400" dirty="0">
                <a:solidFill>
                  <a:schemeClr val="tx1"/>
                </a:solidFill>
                <a:latin typeface="Rockwell" charset="0"/>
                <a:ea typeface="MS PGothic" charset="0"/>
              </a:rPr>
              <a:t>The Science:</a:t>
            </a:r>
          </a:p>
          <a:p>
            <a:pPr marL="0" indent="0" eaLnBrk="1" hangingPunct="1">
              <a:buFont typeface="Wingdings" charset="0"/>
              <a:buNone/>
            </a:pPr>
            <a:r>
              <a:rPr lang="en-US" sz="2800" dirty="0">
                <a:solidFill>
                  <a:schemeClr val="tx1"/>
                </a:solidFill>
                <a:latin typeface="Rockwell" charset="0"/>
                <a:ea typeface="MS PGothic" charset="0"/>
              </a:rPr>
              <a:t>A rigorous protocol, with specific steps and sequence, that produces consistent results</a:t>
            </a:r>
          </a:p>
          <a:p>
            <a:pPr marL="0" indent="0" eaLnBrk="1" hangingPunct="1">
              <a:buFont typeface="Wingdings" charset="0"/>
              <a:buNone/>
            </a:pPr>
            <a:endParaRPr lang="en-US" sz="2800" dirty="0">
              <a:latin typeface="Rockwell" charset="0"/>
              <a:ea typeface="MS PGothic" charset="0"/>
            </a:endParaRPr>
          </a:p>
        </p:txBody>
      </p:sp>
      <p:sp>
        <p:nvSpPr>
          <p:cNvPr id="99334" name="TextBox 4"/>
          <p:cNvSpPr txBox="1">
            <a:spLocks noChangeArrowheads="1"/>
          </p:cNvSpPr>
          <p:nvPr/>
        </p:nvSpPr>
        <p:spPr bwMode="auto">
          <a:xfrm>
            <a:off x="1604963" y="990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charset="0"/>
                <a:ea typeface="MS PGothic" charset="0"/>
                <a:cs typeface="MS PGothic" charset="0"/>
              </a:defRPr>
            </a:lvl1pPr>
            <a:lvl2pPr marL="742950" indent="-285750">
              <a:defRPr>
                <a:solidFill>
                  <a:schemeClr val="tx1"/>
                </a:solidFill>
                <a:latin typeface="Rockwell" charset="0"/>
                <a:ea typeface="MS PGothic" charset="0"/>
                <a:cs typeface="MS PGothic" charset="0"/>
              </a:defRPr>
            </a:lvl2pPr>
            <a:lvl3pPr marL="1143000" indent="-228600">
              <a:defRPr>
                <a:solidFill>
                  <a:schemeClr val="tx1"/>
                </a:solidFill>
                <a:latin typeface="Rockwell" charset="0"/>
                <a:ea typeface="MS PGothic" charset="0"/>
                <a:cs typeface="MS PGothic" charset="0"/>
              </a:defRPr>
            </a:lvl3pPr>
            <a:lvl4pPr marL="1600200" indent="-228600">
              <a:defRPr>
                <a:solidFill>
                  <a:schemeClr val="tx1"/>
                </a:solidFill>
                <a:latin typeface="Rockwell" charset="0"/>
                <a:ea typeface="MS PGothic" charset="0"/>
                <a:cs typeface="MS PGothic" charset="0"/>
              </a:defRPr>
            </a:lvl4pPr>
            <a:lvl5pPr marL="2057400" indent="-22860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endParaRPr lang="en-US">
              <a:latin typeface="Calibri" charset="0"/>
            </a:endParaRPr>
          </a:p>
        </p:txBody>
      </p:sp>
    </p:spTree>
    <p:extLst>
      <p:ext uri="{BB962C8B-B14F-4D97-AF65-F5344CB8AC3E}">
        <p14:creationId xmlns:p14="http://schemas.microsoft.com/office/powerpoint/2010/main" val="39638308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5955"/>
                                        </p:tgtEl>
                                      </p:cBhvr>
                                    </p:animEffect>
                                    <p:set>
                                      <p:cBhvr>
                                        <p:cTn id="7" dur="1" fill="hold">
                                          <p:stCondLst>
                                            <p:cond delay="499"/>
                                          </p:stCondLst>
                                        </p:cTn>
                                        <p:tgtEl>
                                          <p:spTgt spid="1259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z="4400" dirty="0" smtClean="0">
                <a:latin typeface="Rockwell" charset="0"/>
                <a:ea typeface="MS PGothic" charset="0"/>
              </a:rPr>
              <a:t>Five </a:t>
            </a:r>
            <a:r>
              <a:rPr lang="en-US" sz="4400" dirty="0">
                <a:latin typeface="Rockwell" charset="0"/>
                <a:ea typeface="MS PGothic" charset="0"/>
              </a:rPr>
              <a:t>Areas Related to </a:t>
            </a:r>
            <a:r>
              <a:rPr lang="en-US" sz="4400" dirty="0" smtClean="0">
                <a:latin typeface="Rockwell" charset="0"/>
                <a:ea typeface="MS PGothic" charset="0"/>
              </a:rPr>
              <a:t/>
            </a:r>
            <a:br>
              <a:rPr lang="en-US" sz="4400" dirty="0" smtClean="0">
                <a:latin typeface="Rockwell" charset="0"/>
                <a:ea typeface="MS PGothic" charset="0"/>
              </a:rPr>
            </a:br>
            <a:r>
              <a:rPr lang="en-US" sz="4400" dirty="0" smtClean="0">
                <a:latin typeface="Rockwell" charset="0"/>
                <a:ea typeface="MS PGothic" charset="0"/>
              </a:rPr>
              <a:t>the </a:t>
            </a:r>
            <a:r>
              <a:rPr lang="en-US" sz="4400" dirty="0">
                <a:latin typeface="Rockwell" charset="0"/>
                <a:ea typeface="MS PGothic" charset="0"/>
              </a:rPr>
              <a:t>Art of the QFT</a:t>
            </a:r>
          </a:p>
        </p:txBody>
      </p:sp>
      <p:sp>
        <p:nvSpPr>
          <p:cNvPr id="137219" name="Content Placeholder 2"/>
          <p:cNvSpPr>
            <a:spLocks noGrp="1"/>
          </p:cNvSpPr>
          <p:nvPr>
            <p:ph idx="1"/>
          </p:nvPr>
        </p:nvSpPr>
        <p:spPr>
          <a:xfrm>
            <a:off x="498475" y="2289175"/>
            <a:ext cx="7556500" cy="4329113"/>
          </a:xfrm>
        </p:spPr>
        <p:txBody>
          <a:bodyPr>
            <a:normAutofit lnSpcReduction="10000"/>
          </a:bodyPr>
          <a:lstStyle/>
          <a:p>
            <a:pPr marL="742950" indent="-742950" eaLnBrk="1" hangingPunct="1">
              <a:buFont typeface="Rockwell" charset="0"/>
              <a:buAutoNum type="arabicPeriod"/>
            </a:pPr>
            <a:r>
              <a:rPr lang="en-US" sz="3600" dirty="0">
                <a:solidFill>
                  <a:srgbClr val="000000"/>
                </a:solidFill>
                <a:latin typeface="Rockwell" charset="0"/>
                <a:ea typeface="MS PGothic" charset="0"/>
              </a:rPr>
              <a:t>Linking the QFT to Teaching and Learning Goals</a:t>
            </a:r>
          </a:p>
          <a:p>
            <a:pPr marL="742950" indent="-742950" eaLnBrk="1" hangingPunct="1">
              <a:buFont typeface="Rockwell" charset="0"/>
              <a:buAutoNum type="arabicPeriod"/>
            </a:pPr>
            <a:r>
              <a:rPr lang="en-US" sz="3600" dirty="0" err="1">
                <a:solidFill>
                  <a:srgbClr val="000000"/>
                </a:solidFill>
                <a:latin typeface="Rockwell" charset="0"/>
                <a:ea typeface="MS PGothic" charset="0"/>
              </a:rPr>
              <a:t>QFocus</a:t>
            </a:r>
            <a:r>
              <a:rPr lang="en-US" sz="3600" dirty="0">
                <a:solidFill>
                  <a:srgbClr val="000000"/>
                </a:solidFill>
                <a:latin typeface="Rockwell" charset="0"/>
                <a:ea typeface="MS PGothic" charset="0"/>
              </a:rPr>
              <a:t> Design</a:t>
            </a:r>
          </a:p>
          <a:p>
            <a:pPr marL="742950" indent="-742950" eaLnBrk="1" hangingPunct="1">
              <a:buFont typeface="Rockwell" charset="0"/>
              <a:buAutoNum type="arabicPeriod"/>
            </a:pPr>
            <a:r>
              <a:rPr lang="en-US" sz="3600" dirty="0">
                <a:solidFill>
                  <a:srgbClr val="000000"/>
                </a:solidFill>
                <a:latin typeface="Rockwell" charset="0"/>
                <a:ea typeface="MS PGothic" charset="0"/>
              </a:rPr>
              <a:t>Prioritization Instructions</a:t>
            </a:r>
          </a:p>
          <a:p>
            <a:pPr marL="742950" indent="-742950" eaLnBrk="1" hangingPunct="1">
              <a:buFont typeface="Rockwell" charset="0"/>
              <a:buAutoNum type="arabicPeriod"/>
            </a:pPr>
            <a:r>
              <a:rPr lang="en-US" sz="3600" b="1" dirty="0">
                <a:solidFill>
                  <a:srgbClr val="000000"/>
                </a:solidFill>
                <a:latin typeface="Rockwell" charset="0"/>
                <a:ea typeface="MS PGothic" charset="0"/>
              </a:rPr>
              <a:t>Reflection </a:t>
            </a:r>
            <a:r>
              <a:rPr lang="en-US" sz="3600" b="1" dirty="0" smtClean="0">
                <a:solidFill>
                  <a:srgbClr val="000000"/>
                </a:solidFill>
                <a:latin typeface="Rockwell" charset="0"/>
                <a:ea typeface="MS PGothic" charset="0"/>
              </a:rPr>
              <a:t>Questions</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Facilitation</a:t>
            </a:r>
            <a:endParaRPr lang="en-US" sz="3600" dirty="0">
              <a:solidFill>
                <a:srgbClr val="000000"/>
              </a:solidFill>
              <a:latin typeface="Rockwell" charset="0"/>
              <a:ea typeface="MS PGothic" charset="0"/>
            </a:endParaRPr>
          </a:p>
        </p:txBody>
      </p:sp>
    </p:spTree>
    <p:extLst>
      <p:ext uri="{BB962C8B-B14F-4D97-AF65-F5344CB8AC3E}">
        <p14:creationId xmlns:p14="http://schemas.microsoft.com/office/powerpoint/2010/main" val="1718918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98475" y="7938"/>
            <a:ext cx="7556500" cy="704850"/>
          </a:xfrm>
        </p:spPr>
        <p:txBody>
          <a:bodyPr/>
          <a:lstStyle/>
          <a:p>
            <a:pPr eaLnBrk="1" hangingPunct="1"/>
            <a:r>
              <a:rPr lang="en-US" dirty="0">
                <a:latin typeface="Rockwell" charset="0"/>
                <a:ea typeface="MS PGothic" charset="0"/>
              </a:rPr>
              <a:t>Examples of Reflection Questions</a:t>
            </a:r>
          </a:p>
        </p:txBody>
      </p:sp>
      <p:sp>
        <p:nvSpPr>
          <p:cNvPr id="178178" name="Content Placeholder 2"/>
          <p:cNvSpPr>
            <a:spLocks noGrp="1"/>
          </p:cNvSpPr>
          <p:nvPr>
            <p:ph sz="half" idx="2"/>
          </p:nvPr>
        </p:nvSpPr>
        <p:spPr>
          <a:xfrm>
            <a:off x="123825" y="1336675"/>
            <a:ext cx="4273551" cy="5257800"/>
          </a:xfrm>
        </p:spPr>
        <p:txBody>
          <a:bodyPr rtlCol="0">
            <a:noAutofit/>
          </a:bodyPr>
          <a:lstStyle/>
          <a:p>
            <a:pPr eaLnBrk="1" fontAlgn="auto" hangingPunct="1">
              <a:spcAft>
                <a:spcPts val="0"/>
              </a:spcAft>
              <a:buFont typeface="Wingdings" panose="05000000000000000000" pitchFamily="2" charset="2"/>
              <a:buChar char="n"/>
              <a:defRPr/>
            </a:pPr>
            <a:r>
              <a:rPr lang="en-US" sz="2600" dirty="0" smtClean="0">
                <a:solidFill>
                  <a:srgbClr val="000000"/>
                </a:solidFill>
                <a:latin typeface="Rockwell" panose="02060603020205020403" pitchFamily="18" charset="0"/>
                <a:cs typeface="Gill Sans"/>
              </a:rPr>
              <a:t>What did you learn about asking questions?</a:t>
            </a:r>
          </a:p>
          <a:p>
            <a:pPr eaLnBrk="1" fontAlgn="auto" hangingPunct="1">
              <a:spcAft>
                <a:spcPts val="0"/>
              </a:spcAft>
              <a:buFont typeface="Wingdings" panose="05000000000000000000" pitchFamily="2" charset="2"/>
              <a:buChar char="n"/>
              <a:defRPr/>
            </a:pPr>
            <a:r>
              <a:rPr lang="en-US" sz="2600" dirty="0" smtClean="0">
                <a:solidFill>
                  <a:srgbClr val="000000"/>
                </a:solidFill>
                <a:latin typeface="Rockwell" panose="02060603020205020403" pitchFamily="18" charset="0"/>
                <a:cs typeface="Gill Sans"/>
              </a:rPr>
              <a:t>How </a:t>
            </a:r>
            <a:r>
              <a:rPr lang="en-US" sz="2600" dirty="0">
                <a:solidFill>
                  <a:srgbClr val="000000"/>
                </a:solidFill>
                <a:latin typeface="Rockwell" panose="02060603020205020403" pitchFamily="18" charset="0"/>
                <a:cs typeface="Gill Sans"/>
              </a:rPr>
              <a:t>did you learn it?</a:t>
            </a:r>
          </a:p>
          <a:p>
            <a:pPr eaLnBrk="1" fontAlgn="auto" hangingPunct="1">
              <a:spcAft>
                <a:spcPts val="0"/>
              </a:spcAft>
              <a:buFont typeface="Wingdings" panose="05000000000000000000" pitchFamily="2" charset="2"/>
              <a:buChar char="n"/>
              <a:defRPr/>
            </a:pPr>
            <a:r>
              <a:rPr lang="en-US" sz="2600" dirty="0">
                <a:solidFill>
                  <a:srgbClr val="000000"/>
                </a:solidFill>
                <a:latin typeface="Rockwell" panose="02060603020205020403" pitchFamily="18" charset="0"/>
                <a:cs typeface="Gill Sans"/>
              </a:rPr>
              <a:t>What do you understand differently now about </a:t>
            </a:r>
            <a:r>
              <a:rPr lang="en-US" sz="2600" dirty="0" smtClean="0">
                <a:solidFill>
                  <a:srgbClr val="000000"/>
                </a:solidFill>
                <a:latin typeface="Rockwell" panose="02060603020205020403" pitchFamily="18" charset="0"/>
                <a:cs typeface="Gill Sans"/>
              </a:rPr>
              <a:t>asking questions?</a:t>
            </a:r>
          </a:p>
          <a:p>
            <a:pPr eaLnBrk="1" fontAlgn="auto" hangingPunct="1">
              <a:spcAft>
                <a:spcPts val="0"/>
              </a:spcAft>
              <a:buFont typeface="Wingdings" panose="05000000000000000000" pitchFamily="2" charset="2"/>
              <a:buChar char="n"/>
              <a:defRPr/>
            </a:pPr>
            <a:r>
              <a:rPr lang="en-US" sz="2600" dirty="0" smtClean="0">
                <a:solidFill>
                  <a:srgbClr val="000000"/>
                </a:solidFill>
                <a:latin typeface="Rockwell" panose="02060603020205020403" pitchFamily="18" charset="0"/>
                <a:cs typeface="Gill Sans"/>
              </a:rPr>
              <a:t>How </a:t>
            </a:r>
            <a:r>
              <a:rPr lang="en-US" sz="2600" dirty="0">
                <a:solidFill>
                  <a:srgbClr val="000000"/>
                </a:solidFill>
                <a:latin typeface="Rockwell" panose="02060603020205020403" pitchFamily="18" charset="0"/>
                <a:cs typeface="Gill Sans"/>
              </a:rPr>
              <a:t>can you use what you learned about asking questions?</a:t>
            </a:r>
          </a:p>
          <a:p>
            <a:pPr eaLnBrk="1" fontAlgn="auto" hangingPunct="1">
              <a:spcAft>
                <a:spcPts val="0"/>
              </a:spcAft>
              <a:buFont typeface="Wingdings" panose="05000000000000000000" pitchFamily="2" charset="2"/>
              <a:buChar char="n"/>
              <a:defRPr/>
            </a:pPr>
            <a:r>
              <a:rPr lang="en-US" sz="2600" dirty="0">
                <a:solidFill>
                  <a:srgbClr val="000000"/>
                </a:solidFill>
                <a:latin typeface="Rockwell" panose="02060603020205020403" pitchFamily="18" charset="0"/>
                <a:cs typeface="Gill Sans"/>
              </a:rPr>
              <a:t>How do you feel about asking questions?</a:t>
            </a:r>
          </a:p>
        </p:txBody>
      </p:sp>
      <p:sp>
        <p:nvSpPr>
          <p:cNvPr id="4" name="Content Placeholder 3"/>
          <p:cNvSpPr>
            <a:spLocks noGrp="1"/>
          </p:cNvSpPr>
          <p:nvPr>
            <p:ph sz="quarter" idx="4"/>
          </p:nvPr>
        </p:nvSpPr>
        <p:spPr>
          <a:xfrm>
            <a:off x="4397376" y="1433512"/>
            <a:ext cx="3821208" cy="4789488"/>
          </a:xfrm>
        </p:spPr>
        <p:txBody>
          <a:bodyPr>
            <a:normAutofit lnSpcReduction="10000"/>
          </a:bodyPr>
          <a:lstStyle/>
          <a:p>
            <a:pPr eaLnBrk="1" hangingPunct="1"/>
            <a:r>
              <a:rPr lang="en-US" sz="2600" dirty="0">
                <a:solidFill>
                  <a:srgbClr val="000000"/>
                </a:solidFill>
                <a:latin typeface="Rockwell" panose="02060603020205020403" pitchFamily="18" charset="0"/>
                <a:ea typeface="MS PGothic" charset="0"/>
              </a:rPr>
              <a:t>What did you learn about the (content)?</a:t>
            </a:r>
          </a:p>
          <a:p>
            <a:pPr eaLnBrk="1" hangingPunct="1"/>
            <a:r>
              <a:rPr lang="en-US" sz="2600" dirty="0">
                <a:solidFill>
                  <a:srgbClr val="000000"/>
                </a:solidFill>
                <a:latin typeface="Rockwell" panose="02060603020205020403" pitchFamily="18" charset="0"/>
                <a:ea typeface="MS PGothic" charset="0"/>
              </a:rPr>
              <a:t>How did the QFT process help you think about… </a:t>
            </a:r>
          </a:p>
          <a:p>
            <a:pPr lvl="1" eaLnBrk="1" hangingPunct="1"/>
            <a:r>
              <a:rPr lang="en-US" sz="2600" dirty="0">
                <a:solidFill>
                  <a:srgbClr val="000000"/>
                </a:solidFill>
                <a:latin typeface="Rockwell" panose="02060603020205020403" pitchFamily="18" charset="0"/>
                <a:ea typeface="MS PGothic" charset="0"/>
              </a:rPr>
              <a:t>key concept</a:t>
            </a:r>
          </a:p>
          <a:p>
            <a:pPr lvl="1" eaLnBrk="1" hangingPunct="1"/>
            <a:r>
              <a:rPr lang="en-US" sz="2600" dirty="0">
                <a:solidFill>
                  <a:srgbClr val="000000"/>
                </a:solidFill>
                <a:latin typeface="Rockwell" panose="02060603020205020403" pitchFamily="18" charset="0"/>
                <a:ea typeface="MS PGothic" charset="0"/>
              </a:rPr>
              <a:t>specific assignment</a:t>
            </a:r>
          </a:p>
          <a:p>
            <a:pPr lvl="1" eaLnBrk="1" hangingPunct="1"/>
            <a:r>
              <a:rPr lang="en-US" sz="2600" dirty="0">
                <a:solidFill>
                  <a:srgbClr val="000000"/>
                </a:solidFill>
                <a:latin typeface="Rockwell" panose="02060603020205020403" pitchFamily="18" charset="0"/>
                <a:ea typeface="MS PGothic" charset="0"/>
              </a:rPr>
              <a:t>overarching topic</a:t>
            </a:r>
          </a:p>
          <a:p>
            <a:pPr lvl="1" eaLnBrk="1" hangingPunct="1"/>
            <a:r>
              <a:rPr lang="en-US" sz="2600" dirty="0">
                <a:solidFill>
                  <a:srgbClr val="000000"/>
                </a:solidFill>
                <a:latin typeface="Rockwell" panose="02060603020205020403" pitchFamily="18" charset="0"/>
                <a:ea typeface="MS PGothic" charset="0"/>
              </a:rPr>
              <a:t>theme in the unit </a:t>
            </a:r>
          </a:p>
          <a:p>
            <a:pPr lvl="1" eaLnBrk="1" hangingPunct="1"/>
            <a:r>
              <a:rPr lang="en-US" sz="2600" dirty="0">
                <a:solidFill>
                  <a:srgbClr val="000000"/>
                </a:solidFill>
                <a:latin typeface="Rockwell" panose="02060603020205020403" pitchFamily="18" charset="0"/>
                <a:ea typeface="MS PGothic" charset="0"/>
              </a:rPr>
              <a:t>chapter you just read</a:t>
            </a:r>
          </a:p>
        </p:txBody>
      </p:sp>
      <p:sp>
        <p:nvSpPr>
          <p:cNvPr id="2" name="Text Placeholder 1"/>
          <p:cNvSpPr>
            <a:spLocks noGrp="1"/>
          </p:cNvSpPr>
          <p:nvPr>
            <p:ph type="body" idx="1"/>
          </p:nvPr>
        </p:nvSpPr>
        <p:spPr>
          <a:xfrm>
            <a:off x="279400" y="830263"/>
            <a:ext cx="3657600" cy="501650"/>
          </a:xfrm>
        </p:spPr>
        <p:txBody>
          <a:bodyPr rtlCol="0"/>
          <a:lstStyle/>
          <a:p>
            <a:pPr eaLnBrk="1" fontAlgn="auto" hangingPunct="1">
              <a:spcAft>
                <a:spcPts val="0"/>
              </a:spcAft>
              <a:buFont typeface="Wingdings" panose="05000000000000000000" pitchFamily="2" charset="2"/>
              <a:buNone/>
              <a:defRPr/>
            </a:pPr>
            <a:r>
              <a:rPr lang="en-US" sz="2400" dirty="0" smtClean="0">
                <a:ea typeface="+mn-ea"/>
                <a:cs typeface="+mn-cs"/>
              </a:rPr>
              <a:t>QFT Process</a:t>
            </a:r>
            <a:endParaRPr lang="en-US" sz="2400" dirty="0">
              <a:ea typeface="+mn-ea"/>
              <a:cs typeface="+mn-cs"/>
            </a:endParaRPr>
          </a:p>
        </p:txBody>
      </p:sp>
      <p:sp>
        <p:nvSpPr>
          <p:cNvPr id="3" name="Text Placeholder 2"/>
          <p:cNvSpPr>
            <a:spLocks noGrp="1"/>
          </p:cNvSpPr>
          <p:nvPr>
            <p:ph type="body" sz="quarter" idx="3"/>
          </p:nvPr>
        </p:nvSpPr>
        <p:spPr>
          <a:xfrm>
            <a:off x="4397375" y="809625"/>
            <a:ext cx="3657600" cy="527050"/>
          </a:xfrm>
          <a:solidFill>
            <a:schemeClr val="accent3"/>
          </a:solidFill>
        </p:spPr>
        <p:txBody>
          <a:bodyPr rtlCol="0"/>
          <a:lstStyle/>
          <a:p>
            <a:pPr eaLnBrk="1" fontAlgn="auto" hangingPunct="1">
              <a:spcAft>
                <a:spcPts val="0"/>
              </a:spcAft>
              <a:buFont typeface="Wingdings" panose="05000000000000000000" pitchFamily="2" charset="2"/>
              <a:buNone/>
              <a:defRPr/>
            </a:pPr>
            <a:r>
              <a:rPr lang="en-US" sz="2400" dirty="0" smtClean="0">
                <a:ea typeface="+mn-ea"/>
                <a:cs typeface="+mn-cs"/>
              </a:rPr>
              <a:t>Content Specific</a:t>
            </a:r>
            <a:endParaRPr lang="en-US" sz="2400" dirty="0">
              <a:ea typeface="+mn-ea"/>
              <a:cs typeface="+mn-cs"/>
            </a:endParaRPr>
          </a:p>
        </p:txBody>
      </p:sp>
    </p:spTree>
    <p:extLst>
      <p:ext uri="{BB962C8B-B14F-4D97-AF65-F5344CB8AC3E}">
        <p14:creationId xmlns:p14="http://schemas.microsoft.com/office/powerpoint/2010/main" val="1779797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8178">
                                            <p:txEl>
                                              <p:pRg st="0" end="0"/>
                                            </p:txEl>
                                          </p:spTgt>
                                        </p:tgtEl>
                                        <p:attrNameLst>
                                          <p:attrName>style.visibility</p:attrName>
                                        </p:attrNameLst>
                                      </p:cBhvr>
                                      <p:to>
                                        <p:strVal val="visible"/>
                                      </p:to>
                                    </p:set>
                                    <p:animEffect transition="in" filter="fade">
                                      <p:cBhvr>
                                        <p:cTn id="19" dur="1000"/>
                                        <p:tgtEl>
                                          <p:spTgt spid="178178">
                                            <p:txEl>
                                              <p:pRg st="0" end="0"/>
                                            </p:txEl>
                                          </p:spTgt>
                                        </p:tgtEl>
                                      </p:cBhvr>
                                    </p:animEffect>
                                    <p:anim calcmode="lin" valueType="num">
                                      <p:cBhvr>
                                        <p:cTn id="20" dur="10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78178">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817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8178">
                                            <p:txEl>
                                              <p:pRg st="1" end="1"/>
                                            </p:txEl>
                                          </p:spTgt>
                                        </p:tgtEl>
                                        <p:attrNameLst>
                                          <p:attrName>style.visibility</p:attrName>
                                        </p:attrNameLst>
                                      </p:cBhvr>
                                      <p:to>
                                        <p:strVal val="visible"/>
                                      </p:to>
                                    </p:set>
                                    <p:animEffect transition="in" filter="fade">
                                      <p:cBhvr>
                                        <p:cTn id="25" dur="1000"/>
                                        <p:tgtEl>
                                          <p:spTgt spid="178178">
                                            <p:txEl>
                                              <p:pRg st="1" end="1"/>
                                            </p:txEl>
                                          </p:spTgt>
                                        </p:tgtEl>
                                      </p:cBhvr>
                                    </p:animEffect>
                                    <p:anim calcmode="lin" valueType="num">
                                      <p:cBhvr>
                                        <p:cTn id="26" dur="10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8178">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8178">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78178">
                                            <p:txEl>
                                              <p:pRg st="2" end="2"/>
                                            </p:txEl>
                                          </p:spTgt>
                                        </p:tgtEl>
                                        <p:attrNameLst>
                                          <p:attrName>style.visibility</p:attrName>
                                        </p:attrNameLst>
                                      </p:cBhvr>
                                      <p:to>
                                        <p:strVal val="visible"/>
                                      </p:to>
                                    </p:set>
                                    <p:animEffect transition="in" filter="fade">
                                      <p:cBhvr>
                                        <p:cTn id="31" dur="1000"/>
                                        <p:tgtEl>
                                          <p:spTgt spid="178178">
                                            <p:txEl>
                                              <p:pRg st="2" end="2"/>
                                            </p:txEl>
                                          </p:spTgt>
                                        </p:tgtEl>
                                      </p:cBhvr>
                                    </p:animEffect>
                                    <p:anim calcmode="lin" valueType="num">
                                      <p:cBhvr>
                                        <p:cTn id="32" dur="10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8178">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8178">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78178">
                                            <p:txEl>
                                              <p:pRg st="3" end="3"/>
                                            </p:txEl>
                                          </p:spTgt>
                                        </p:tgtEl>
                                        <p:attrNameLst>
                                          <p:attrName>style.visibility</p:attrName>
                                        </p:attrNameLst>
                                      </p:cBhvr>
                                      <p:to>
                                        <p:strVal val="visible"/>
                                      </p:to>
                                    </p:set>
                                    <p:animEffect transition="in" filter="fade">
                                      <p:cBhvr>
                                        <p:cTn id="37" dur="1000"/>
                                        <p:tgtEl>
                                          <p:spTgt spid="178178">
                                            <p:txEl>
                                              <p:pRg st="3" end="3"/>
                                            </p:txEl>
                                          </p:spTgt>
                                        </p:tgtEl>
                                      </p:cBhvr>
                                    </p:animEffect>
                                    <p:anim calcmode="lin" valueType="num">
                                      <p:cBhvr>
                                        <p:cTn id="38" dur="10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8178">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8178">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78178">
                                            <p:txEl>
                                              <p:pRg st="4" end="4"/>
                                            </p:txEl>
                                          </p:spTgt>
                                        </p:tgtEl>
                                        <p:attrNameLst>
                                          <p:attrName>style.visibility</p:attrName>
                                        </p:attrNameLst>
                                      </p:cBhvr>
                                      <p:to>
                                        <p:strVal val="visible"/>
                                      </p:to>
                                    </p:set>
                                    <p:animEffect transition="in" filter="fade">
                                      <p:cBhvr>
                                        <p:cTn id="43" dur="1000"/>
                                        <p:tgtEl>
                                          <p:spTgt spid="178178">
                                            <p:txEl>
                                              <p:pRg st="4" end="4"/>
                                            </p:txEl>
                                          </p:spTgt>
                                        </p:tgtEl>
                                      </p:cBhvr>
                                    </p:animEffect>
                                    <p:anim calcmode="lin" valueType="num">
                                      <p:cBhvr>
                                        <p:cTn id="44" dur="10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78178">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81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bg/>
                                          </p:spTgt>
                                        </p:tgtEl>
                                        <p:attrNameLst>
                                          <p:attrName>style.visibility</p:attrName>
                                        </p:attrNameLst>
                                      </p:cBhvr>
                                      <p:to>
                                        <p:strVal val="visible"/>
                                      </p:to>
                                    </p:set>
                                    <p:animEffect transition="in" filter="fade">
                                      <p:cBhvr>
                                        <p:cTn id="51" dur="1000"/>
                                        <p:tgtEl>
                                          <p:spTgt spid="3">
                                            <p:bg/>
                                          </p:spTgt>
                                        </p:tgtEl>
                                      </p:cBhvr>
                                    </p:animEffect>
                                    <p:anim calcmode="lin" valueType="num">
                                      <p:cBhvr>
                                        <p:cTn id="52" dur="1000" fill="hold"/>
                                        <p:tgtEl>
                                          <p:spTgt spid="3">
                                            <p:bg/>
                                          </p:spTgt>
                                        </p:tgtEl>
                                        <p:attrNameLst>
                                          <p:attrName>ppt_x</p:attrName>
                                        </p:attrNameLst>
                                      </p:cBhvr>
                                      <p:tavLst>
                                        <p:tav tm="0">
                                          <p:val>
                                            <p:strVal val="#ppt_x"/>
                                          </p:val>
                                        </p:tav>
                                        <p:tav tm="100000">
                                          <p:val>
                                            <p:strVal val="#ppt_x"/>
                                          </p:val>
                                        </p:tav>
                                      </p:tavLst>
                                    </p:anim>
                                    <p:anim calcmode="lin" valueType="num">
                                      <p:cBhvr>
                                        <p:cTn id="53"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1000"/>
                                        <p:tgtEl>
                                          <p:spTgt spid="3">
                                            <p:txEl>
                                              <p:pRg st="0" end="0"/>
                                            </p:txEl>
                                          </p:spTgt>
                                        </p:tgtEl>
                                      </p:cBhvr>
                                    </p:animEffect>
                                    <p:anim calcmode="lin" valueType="num">
                                      <p:cBhvr>
                                        <p:cTn id="5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fade">
                                      <p:cBhvr>
                                        <p:cTn id="69" dur="1000"/>
                                        <p:tgtEl>
                                          <p:spTgt spid="4">
                                            <p:txEl>
                                              <p:pRg st="1" end="1"/>
                                            </p:txEl>
                                          </p:spTgt>
                                        </p:tgtEl>
                                      </p:cBhvr>
                                    </p:animEffect>
                                    <p:anim calcmode="lin" valueType="num">
                                      <p:cBhvr>
                                        <p:cTn id="7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animEffect transition="in" filter="fade">
                                      <p:cBhvr>
                                        <p:cTn id="81" dur="1000"/>
                                        <p:tgtEl>
                                          <p:spTgt spid="4">
                                            <p:txEl>
                                              <p:pRg st="3" end="3"/>
                                            </p:txEl>
                                          </p:spTgt>
                                        </p:tgtEl>
                                      </p:cBhvr>
                                    </p:animEffect>
                                    <p:anim calcmode="lin" valueType="num">
                                      <p:cBhvr>
                                        <p:cTn id="8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animEffect transition="in" filter="fade">
                                      <p:cBhvr>
                                        <p:cTn id="87" dur="1000"/>
                                        <p:tgtEl>
                                          <p:spTgt spid="4">
                                            <p:txEl>
                                              <p:pRg st="4" end="4"/>
                                            </p:txEl>
                                          </p:spTgt>
                                        </p:tgtEl>
                                      </p:cBhvr>
                                    </p:animEffect>
                                    <p:anim calcmode="lin" valueType="num">
                                      <p:cBhvr>
                                        <p:cTn id="8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animEffect transition="in" filter="fade">
                                      <p:cBhvr>
                                        <p:cTn id="93" dur="1000"/>
                                        <p:tgtEl>
                                          <p:spTgt spid="4">
                                            <p:txEl>
                                              <p:pRg st="5" end="5"/>
                                            </p:txEl>
                                          </p:spTgt>
                                        </p:tgtEl>
                                      </p:cBhvr>
                                    </p:animEffect>
                                    <p:anim calcmode="lin" valueType="num">
                                      <p:cBhvr>
                                        <p:cTn id="9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5"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animEffect transition="in" filter="fade">
                                      <p:cBhvr>
                                        <p:cTn id="99" dur="1000"/>
                                        <p:tgtEl>
                                          <p:spTgt spid="4">
                                            <p:txEl>
                                              <p:pRg st="6" end="6"/>
                                            </p:txEl>
                                          </p:spTgt>
                                        </p:tgtEl>
                                      </p:cBhvr>
                                    </p:animEffect>
                                    <p:anim calcmode="lin" valueType="num">
                                      <p:cBhvr>
                                        <p:cTn id="10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1"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P spid="4" grpId="0" build="p"/>
      <p:bldP spid="2" grpId="0" build="p"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z="4400" dirty="0" smtClean="0">
                <a:latin typeface="Rockwell" charset="0"/>
                <a:ea typeface="MS PGothic" charset="0"/>
              </a:rPr>
              <a:t>Five </a:t>
            </a:r>
            <a:r>
              <a:rPr lang="en-US" sz="4400" dirty="0">
                <a:latin typeface="Rockwell" charset="0"/>
                <a:ea typeface="MS PGothic" charset="0"/>
              </a:rPr>
              <a:t>Areas Related to </a:t>
            </a:r>
            <a:r>
              <a:rPr lang="en-US" sz="4400" dirty="0" smtClean="0">
                <a:latin typeface="Rockwell" charset="0"/>
                <a:ea typeface="MS PGothic" charset="0"/>
              </a:rPr>
              <a:t/>
            </a:r>
            <a:br>
              <a:rPr lang="en-US" sz="4400" dirty="0" smtClean="0">
                <a:latin typeface="Rockwell" charset="0"/>
                <a:ea typeface="MS PGothic" charset="0"/>
              </a:rPr>
            </a:br>
            <a:r>
              <a:rPr lang="en-US" sz="4400" dirty="0" smtClean="0">
                <a:latin typeface="Rockwell" charset="0"/>
                <a:ea typeface="MS PGothic" charset="0"/>
              </a:rPr>
              <a:t>the </a:t>
            </a:r>
            <a:r>
              <a:rPr lang="en-US" sz="4400" dirty="0">
                <a:latin typeface="Rockwell" charset="0"/>
                <a:ea typeface="MS PGothic" charset="0"/>
              </a:rPr>
              <a:t>Art of the QFT</a:t>
            </a:r>
          </a:p>
        </p:txBody>
      </p:sp>
      <p:sp>
        <p:nvSpPr>
          <p:cNvPr id="137219" name="Content Placeholder 2"/>
          <p:cNvSpPr>
            <a:spLocks noGrp="1"/>
          </p:cNvSpPr>
          <p:nvPr>
            <p:ph idx="1"/>
          </p:nvPr>
        </p:nvSpPr>
        <p:spPr>
          <a:xfrm>
            <a:off x="498475" y="2289175"/>
            <a:ext cx="7556500" cy="4329113"/>
          </a:xfrm>
        </p:spPr>
        <p:txBody>
          <a:bodyPr>
            <a:normAutofit lnSpcReduction="10000"/>
          </a:bodyPr>
          <a:lstStyle/>
          <a:p>
            <a:pPr marL="742950" indent="-742950" eaLnBrk="1" hangingPunct="1">
              <a:buFont typeface="Rockwell" charset="0"/>
              <a:buAutoNum type="arabicPeriod"/>
            </a:pPr>
            <a:r>
              <a:rPr lang="en-US" sz="3600" dirty="0">
                <a:solidFill>
                  <a:srgbClr val="000000"/>
                </a:solidFill>
                <a:latin typeface="Rockwell" charset="0"/>
                <a:ea typeface="MS PGothic" charset="0"/>
              </a:rPr>
              <a:t>Linking the QFT to Teaching and Learning Goals</a:t>
            </a:r>
          </a:p>
          <a:p>
            <a:pPr marL="742950" indent="-742950" eaLnBrk="1" hangingPunct="1">
              <a:buFont typeface="Rockwell" charset="0"/>
              <a:buAutoNum type="arabicPeriod"/>
            </a:pPr>
            <a:r>
              <a:rPr lang="en-US" sz="3600" dirty="0" err="1">
                <a:solidFill>
                  <a:srgbClr val="000000"/>
                </a:solidFill>
                <a:latin typeface="Rockwell" charset="0"/>
                <a:ea typeface="MS PGothic" charset="0"/>
              </a:rPr>
              <a:t>QFocus</a:t>
            </a:r>
            <a:r>
              <a:rPr lang="en-US" sz="3600" dirty="0">
                <a:solidFill>
                  <a:srgbClr val="000000"/>
                </a:solidFill>
                <a:latin typeface="Rockwell" charset="0"/>
                <a:ea typeface="MS PGothic" charset="0"/>
              </a:rPr>
              <a:t> Design</a:t>
            </a:r>
          </a:p>
          <a:p>
            <a:pPr marL="742950" indent="-742950" eaLnBrk="1" hangingPunct="1">
              <a:buFont typeface="Rockwell" charset="0"/>
              <a:buAutoNum type="arabicPeriod"/>
            </a:pPr>
            <a:r>
              <a:rPr lang="en-US" sz="3600" dirty="0">
                <a:solidFill>
                  <a:srgbClr val="000000"/>
                </a:solidFill>
                <a:latin typeface="Rockwell" charset="0"/>
                <a:ea typeface="MS PGothic" charset="0"/>
              </a:rPr>
              <a:t>Prioritization Instructions</a:t>
            </a:r>
          </a:p>
          <a:p>
            <a:pPr marL="742950" indent="-742950" eaLnBrk="1" hangingPunct="1">
              <a:buFont typeface="Rockwell" charset="0"/>
              <a:buAutoNum type="arabicPeriod"/>
            </a:pPr>
            <a:r>
              <a:rPr lang="en-US" sz="3600" dirty="0">
                <a:solidFill>
                  <a:srgbClr val="000000"/>
                </a:solidFill>
                <a:latin typeface="Rockwell" charset="0"/>
                <a:ea typeface="MS PGothic" charset="0"/>
              </a:rPr>
              <a:t>Reflection </a:t>
            </a:r>
            <a:r>
              <a:rPr lang="en-US" sz="3600" dirty="0" smtClean="0">
                <a:solidFill>
                  <a:srgbClr val="000000"/>
                </a:solidFill>
                <a:latin typeface="Rockwell" charset="0"/>
                <a:ea typeface="MS PGothic" charset="0"/>
              </a:rPr>
              <a:t>Questions</a:t>
            </a:r>
          </a:p>
          <a:p>
            <a:pPr marL="742950" indent="-742950" eaLnBrk="1" hangingPunct="1">
              <a:buFont typeface="Rockwell" charset="0"/>
              <a:buAutoNum type="arabicPeriod"/>
            </a:pPr>
            <a:r>
              <a:rPr lang="en-US" sz="3600" b="1" dirty="0" smtClean="0">
                <a:solidFill>
                  <a:srgbClr val="000000"/>
                </a:solidFill>
                <a:latin typeface="Rockwell" charset="0"/>
                <a:ea typeface="MS PGothic" charset="0"/>
              </a:rPr>
              <a:t>Facilitation</a:t>
            </a:r>
            <a:endParaRPr lang="en-US" sz="3600" b="1" dirty="0">
              <a:solidFill>
                <a:srgbClr val="000000"/>
              </a:solidFill>
              <a:latin typeface="Rockwell" charset="0"/>
              <a:ea typeface="MS PGothic" charset="0"/>
            </a:endParaRPr>
          </a:p>
        </p:txBody>
      </p:sp>
    </p:spTree>
    <p:extLst>
      <p:ext uri="{BB962C8B-B14F-4D97-AF65-F5344CB8AC3E}">
        <p14:creationId xmlns:p14="http://schemas.microsoft.com/office/powerpoint/2010/main" val="1405845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2"/>
          </p:nvPr>
        </p:nvSpPr>
        <p:spPr>
          <a:xfrm>
            <a:off x="498475" y="2214563"/>
            <a:ext cx="4429125" cy="4140200"/>
          </a:xfrm>
        </p:spPr>
        <p:txBody>
          <a:bodyPr/>
          <a:lstStyle/>
          <a:p>
            <a:pPr marL="0" indent="0">
              <a:buFont typeface="Wingdings" charset="0"/>
              <a:buNone/>
              <a:defRPr/>
            </a:pPr>
            <a:r>
              <a:rPr lang="en-US" sz="2400" u="sng" dirty="0">
                <a:solidFill>
                  <a:schemeClr val="tx1"/>
                </a:solidFill>
                <a:latin typeface="Century Gothic" panose="020B0502020202020204" pitchFamily="34" charset="0"/>
                <a:cs typeface="Gill Sans" charset="0"/>
              </a:rPr>
              <a:t>Teacher</a:t>
            </a:r>
            <a:r>
              <a:rPr lang="en-US" sz="2400" dirty="0">
                <a:solidFill>
                  <a:schemeClr val="tx1"/>
                </a:solidFill>
                <a:latin typeface="Century Gothic" panose="020B0502020202020204" pitchFamily="34" charset="0"/>
                <a:cs typeface="Gill Sans" charset="0"/>
              </a:rPr>
              <a:t>: </a:t>
            </a:r>
            <a:r>
              <a:rPr lang="en-US" sz="2400" dirty="0" smtClean="0">
                <a:solidFill>
                  <a:schemeClr val="tx1"/>
                </a:solidFill>
                <a:latin typeface="Century Gothic" panose="020B0502020202020204" pitchFamily="34" charset="0"/>
                <a:cs typeface="Gill Sans" charset="0"/>
              </a:rPr>
              <a:t>Ling-Se </a:t>
            </a:r>
            <a:r>
              <a:rPr lang="en-US" sz="2400" dirty="0" err="1">
                <a:solidFill>
                  <a:schemeClr val="tx1"/>
                </a:solidFill>
                <a:latin typeface="Century Gothic" panose="020B0502020202020204" pitchFamily="34" charset="0"/>
              </a:rPr>
              <a:t>Chesnakas</a:t>
            </a:r>
            <a:r>
              <a:rPr lang="en-US" sz="2400" dirty="0">
                <a:solidFill>
                  <a:schemeClr val="tx1"/>
                </a:solidFill>
                <a:latin typeface="Century Gothic" panose="020B0502020202020204" pitchFamily="34" charset="0"/>
              </a:rPr>
              <a:t> </a:t>
            </a:r>
            <a:endParaRPr lang="en-US" sz="2400" dirty="0">
              <a:solidFill>
                <a:schemeClr val="tx1"/>
              </a:solidFill>
              <a:latin typeface="Century Gothic" panose="020B0502020202020204" pitchFamily="34" charset="0"/>
              <a:cs typeface="Gill Sans" charset="0"/>
            </a:endParaRPr>
          </a:p>
          <a:p>
            <a:pPr marL="0" indent="0">
              <a:buFont typeface="Wingdings" charset="0"/>
              <a:buNone/>
              <a:defRPr/>
            </a:pPr>
            <a:endParaRPr lang="en-US" sz="2400" dirty="0" smtClean="0">
              <a:solidFill>
                <a:schemeClr val="tx1"/>
              </a:solidFill>
            </a:endParaRPr>
          </a:p>
          <a:p>
            <a:pPr marL="0" indent="0">
              <a:buFont typeface="Wingdings" charset="0"/>
              <a:buNone/>
              <a:defRPr/>
            </a:pPr>
            <a:r>
              <a:rPr lang="en-US" sz="2400" dirty="0" smtClean="0">
                <a:solidFill>
                  <a:schemeClr val="tx1"/>
                </a:solidFill>
                <a:latin typeface="Century Gothic" panose="020B0502020202020204" pitchFamily="34" charset="0"/>
              </a:rPr>
              <a:t>While watching observe:</a:t>
            </a:r>
          </a:p>
          <a:p>
            <a:pPr>
              <a:buClr>
                <a:srgbClr val="FFC000"/>
              </a:buClr>
              <a:defRPr/>
            </a:pPr>
            <a:r>
              <a:rPr lang="en-US" sz="2400" dirty="0">
                <a:solidFill>
                  <a:schemeClr val="tx1"/>
                </a:solidFill>
                <a:latin typeface="Century Gothic" panose="020B0502020202020204" pitchFamily="34" charset="0"/>
              </a:rPr>
              <a:t>W</a:t>
            </a:r>
            <a:r>
              <a:rPr lang="en-US" sz="2400" dirty="0" smtClean="0">
                <a:solidFill>
                  <a:schemeClr val="tx1"/>
                </a:solidFill>
                <a:latin typeface="Century Gothic" panose="020B0502020202020204" pitchFamily="34" charset="0"/>
              </a:rPr>
              <a:t>hat the </a:t>
            </a:r>
            <a:r>
              <a:rPr lang="en-US" sz="2400" u="sng" dirty="0" smtClean="0">
                <a:solidFill>
                  <a:schemeClr val="tx1"/>
                </a:solidFill>
                <a:latin typeface="Century Gothic" panose="020B0502020202020204" pitchFamily="34" charset="0"/>
              </a:rPr>
              <a:t>teacher</a:t>
            </a:r>
            <a:r>
              <a:rPr lang="en-US" sz="2400" dirty="0" smtClean="0">
                <a:solidFill>
                  <a:schemeClr val="tx1"/>
                </a:solidFill>
                <a:latin typeface="Century Gothic" panose="020B0502020202020204" pitchFamily="34" charset="0"/>
              </a:rPr>
              <a:t> is doing.</a:t>
            </a:r>
          </a:p>
          <a:p>
            <a:pPr>
              <a:buClr>
                <a:srgbClr val="FFC000"/>
              </a:buClr>
              <a:defRPr/>
            </a:pPr>
            <a:r>
              <a:rPr lang="en-US" sz="2400" dirty="0">
                <a:solidFill>
                  <a:schemeClr val="tx1"/>
                </a:solidFill>
                <a:latin typeface="Century Gothic" panose="020B0502020202020204" pitchFamily="34" charset="0"/>
              </a:rPr>
              <a:t>W</a:t>
            </a:r>
            <a:r>
              <a:rPr lang="en-US" sz="2400" dirty="0" smtClean="0">
                <a:solidFill>
                  <a:schemeClr val="tx1"/>
                </a:solidFill>
                <a:latin typeface="Century Gothic" panose="020B0502020202020204" pitchFamily="34" charset="0"/>
              </a:rPr>
              <a:t>hat the </a:t>
            </a:r>
            <a:r>
              <a:rPr lang="en-US" sz="2400" u="sng" dirty="0" smtClean="0">
                <a:solidFill>
                  <a:schemeClr val="tx1"/>
                </a:solidFill>
                <a:latin typeface="Century Gothic" panose="020B0502020202020204" pitchFamily="34" charset="0"/>
              </a:rPr>
              <a:t>students</a:t>
            </a:r>
            <a:r>
              <a:rPr lang="en-US" sz="2400" dirty="0" smtClean="0">
                <a:solidFill>
                  <a:schemeClr val="tx1"/>
                </a:solidFill>
                <a:latin typeface="Century Gothic" panose="020B0502020202020204" pitchFamily="34" charset="0"/>
              </a:rPr>
              <a:t> are doing.</a:t>
            </a:r>
            <a:endParaRPr lang="en-US" sz="2400" dirty="0">
              <a:solidFill>
                <a:schemeClr val="tx1"/>
              </a:solidFill>
              <a:latin typeface="Century Gothic" panose="020B0502020202020204" pitchFamily="34" charset="0"/>
            </a:endParaRPr>
          </a:p>
        </p:txBody>
      </p:sp>
      <p:pic>
        <p:nvPicPr>
          <p:cNvPr id="128002" name="Content Placeholder 4" descr="Screen Shot 2014-11-04 at 11.14.01 AM.png"/>
          <p:cNvPicPr>
            <a:picLocks noGrp="1" noChangeAspect="1"/>
          </p:cNvPicPr>
          <p:nvPr>
            <p:ph sz="half" idx="1"/>
          </p:nvPr>
        </p:nvPicPr>
        <p:blipFill>
          <a:blip r:embed="rId3">
            <a:extLst>
              <a:ext uri="{28A0092B-C50C-407E-A947-70E740481C1C}">
                <a14:useLocalDpi xmlns:a14="http://schemas.microsoft.com/office/drawing/2010/main" val="0"/>
              </a:ext>
            </a:extLst>
          </a:blip>
          <a:srcRect l="18336" r="18336"/>
          <a:stretch>
            <a:fillRect/>
          </a:stretch>
        </p:blipFill>
        <p:spPr>
          <a:xfrm>
            <a:off x="5168900" y="2176463"/>
            <a:ext cx="3657600" cy="4140200"/>
          </a:xfrm>
        </p:spPr>
      </p:pic>
      <p:sp>
        <p:nvSpPr>
          <p:cNvPr id="128003" name="Title 1"/>
          <p:cNvSpPr>
            <a:spLocks noGrp="1"/>
          </p:cNvSpPr>
          <p:nvPr>
            <p:ph type="title"/>
          </p:nvPr>
        </p:nvSpPr>
        <p:spPr/>
        <p:txBody>
          <a:bodyPr/>
          <a:lstStyle/>
          <a:p>
            <a:r>
              <a:rPr lang="en-US" dirty="0">
                <a:latin typeface="Century Gothic" panose="020B0502020202020204" pitchFamily="34" charset="0"/>
              </a:rPr>
              <a:t>High School, Humanities</a:t>
            </a:r>
          </a:p>
        </p:txBody>
      </p:sp>
    </p:spTree>
    <p:extLst>
      <p:ext uri="{BB962C8B-B14F-4D97-AF65-F5344CB8AC3E}">
        <p14:creationId xmlns:p14="http://schemas.microsoft.com/office/powerpoint/2010/main" val="945537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itle 1"/>
          <p:cNvSpPr>
            <a:spLocks noGrp="1"/>
          </p:cNvSpPr>
          <p:nvPr>
            <p:ph type="title"/>
          </p:nvPr>
        </p:nvSpPr>
        <p:spPr/>
        <p:txBody>
          <a:bodyPr/>
          <a:lstStyle/>
          <a:p>
            <a:r>
              <a:rPr lang="en-US" dirty="0">
                <a:latin typeface="Century Gothic" panose="020B0502020202020204" pitchFamily="34" charset="0"/>
              </a:rPr>
              <a:t>High School, Humanities</a:t>
            </a:r>
          </a:p>
        </p:txBody>
      </p:sp>
      <p:sp>
        <p:nvSpPr>
          <p:cNvPr id="2" name="Content Placeholder 1"/>
          <p:cNvSpPr>
            <a:spLocks noGrp="1"/>
          </p:cNvSpPr>
          <p:nvPr>
            <p:ph sz="half" idx="1"/>
          </p:nvPr>
        </p:nvSpPr>
        <p:spPr>
          <a:xfrm>
            <a:off x="498517" y="1985963"/>
            <a:ext cx="7556457" cy="4140200"/>
          </a:xfrm>
        </p:spPr>
        <p:txBody>
          <a:bodyPr/>
          <a:lstStyle/>
          <a:p>
            <a:pPr marL="0" indent="0">
              <a:buNone/>
            </a:pPr>
            <a:r>
              <a:rPr lang="en-US" dirty="0">
                <a:hlinkClick r:id="rId3"/>
              </a:rPr>
              <a:t>http://rightquestion.org/qft-in-action/</a:t>
            </a:r>
            <a:endParaRPr lang="en-US" dirty="0"/>
          </a:p>
        </p:txBody>
      </p:sp>
    </p:spTree>
    <p:extLst>
      <p:ext uri="{BB962C8B-B14F-4D97-AF65-F5344CB8AC3E}">
        <p14:creationId xmlns:p14="http://schemas.microsoft.com/office/powerpoint/2010/main" val="190411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98474" y="484094"/>
            <a:ext cx="8040842" cy="1116106"/>
          </a:xfrm>
        </p:spPr>
        <p:txBody>
          <a:bodyPr/>
          <a:lstStyle/>
          <a:p>
            <a:pPr eaLnBrk="1" hangingPunct="1"/>
            <a:r>
              <a:rPr lang="en-US" sz="4400" dirty="0" smtClean="0">
                <a:latin typeface="Rockwell" charset="0"/>
                <a:ea typeface="MS PGothic" charset="0"/>
              </a:rPr>
              <a:t>Four Principles of Facilitation</a:t>
            </a:r>
            <a:endParaRPr lang="en-US" sz="4400" dirty="0">
              <a:latin typeface="Rockwell" charset="0"/>
              <a:ea typeface="MS PGothic" charset="0"/>
            </a:endParaRPr>
          </a:p>
        </p:txBody>
      </p:sp>
      <p:sp>
        <p:nvSpPr>
          <p:cNvPr id="137219" name="Content Placeholder 2"/>
          <p:cNvSpPr>
            <a:spLocks noGrp="1"/>
          </p:cNvSpPr>
          <p:nvPr>
            <p:ph idx="1"/>
          </p:nvPr>
        </p:nvSpPr>
        <p:spPr>
          <a:xfrm>
            <a:off x="498474" y="1876221"/>
            <a:ext cx="7556500" cy="4329113"/>
          </a:xfrm>
        </p:spPr>
        <p:txBody>
          <a:bodyPr>
            <a:normAutofit lnSpcReduction="10000"/>
          </a:bodyPr>
          <a:lstStyle/>
          <a:p>
            <a:pPr marL="742950" indent="-742950">
              <a:buFont typeface="Rockwell" charset="0"/>
              <a:buAutoNum type="arabicPeriod"/>
            </a:pPr>
            <a:r>
              <a:rPr lang="en-US" sz="3600" dirty="0">
                <a:solidFill>
                  <a:srgbClr val="000000"/>
                </a:solidFill>
                <a:latin typeface="Rockwell" charset="0"/>
                <a:ea typeface="MS PGothic" charset="0"/>
              </a:rPr>
              <a:t>Monitor student adherence to the process</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Do not give examples</a:t>
            </a:r>
            <a:endParaRPr lang="en-US" sz="3600" dirty="0">
              <a:solidFill>
                <a:srgbClr val="000000"/>
              </a:solidFill>
              <a:latin typeface="Rockwell" charset="0"/>
              <a:ea typeface="MS PGothic" charset="0"/>
            </a:endParaRPr>
          </a:p>
          <a:p>
            <a:pPr marL="742950" indent="-742950">
              <a:buFont typeface="Rockwell" charset="0"/>
              <a:buAutoNum type="arabicPeriod"/>
            </a:pPr>
            <a:r>
              <a:rPr lang="en-US" sz="3600" dirty="0">
                <a:solidFill>
                  <a:srgbClr val="000000"/>
                </a:solidFill>
                <a:latin typeface="Rockwell" charset="0"/>
                <a:ea typeface="MS PGothic" charset="0"/>
              </a:rPr>
              <a:t>Do not get pulled </a:t>
            </a:r>
            <a:r>
              <a:rPr lang="en-US" sz="3600" dirty="0" smtClean="0">
                <a:solidFill>
                  <a:srgbClr val="000000"/>
                </a:solidFill>
                <a:latin typeface="Rockwell" charset="0"/>
                <a:ea typeface="MS PGothic" charset="0"/>
              </a:rPr>
              <a:t>into </a:t>
            </a:r>
            <a:r>
              <a:rPr lang="en-US" sz="3600" dirty="0">
                <a:solidFill>
                  <a:srgbClr val="000000"/>
                </a:solidFill>
                <a:latin typeface="Rockwell" charset="0"/>
                <a:ea typeface="MS PGothic" charset="0"/>
              </a:rPr>
              <a:t>group discussion</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Acknowledge all contributions equally</a:t>
            </a:r>
            <a:endParaRPr lang="en-US" sz="3600" dirty="0">
              <a:solidFill>
                <a:srgbClr val="000000"/>
              </a:solidFill>
              <a:latin typeface="Rockwell" charset="0"/>
              <a:ea typeface="MS PGothic" charset="0"/>
            </a:endParaRPr>
          </a:p>
        </p:txBody>
      </p:sp>
    </p:spTree>
    <p:extLst>
      <p:ext uri="{BB962C8B-B14F-4D97-AF65-F5344CB8AC3E}">
        <p14:creationId xmlns:p14="http://schemas.microsoft.com/office/powerpoint/2010/main" val="1688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Facilitation Tips</a:t>
            </a:r>
            <a:endParaRPr lang="en-US" dirty="0"/>
          </a:p>
        </p:txBody>
      </p:sp>
      <p:sp>
        <p:nvSpPr>
          <p:cNvPr id="3" name="Content Placeholder 2"/>
          <p:cNvSpPr>
            <a:spLocks noGrp="1"/>
          </p:cNvSpPr>
          <p:nvPr>
            <p:ph idx="1"/>
          </p:nvPr>
        </p:nvSpPr>
        <p:spPr>
          <a:xfrm>
            <a:off x="498475" y="1042194"/>
            <a:ext cx="7556313" cy="4843053"/>
          </a:xfrm>
        </p:spPr>
        <p:txBody>
          <a:bodyPr>
            <a:noAutofit/>
          </a:bodyPr>
          <a:lstStyle/>
          <a:p>
            <a:r>
              <a:rPr lang="en-US" dirty="0">
                <a:solidFill>
                  <a:schemeClr val="tx1"/>
                </a:solidFill>
              </a:rPr>
              <a:t>Avoid answering any questions while students are in the process of producing questions. </a:t>
            </a:r>
          </a:p>
          <a:p>
            <a:pPr lvl="0"/>
            <a:r>
              <a:rPr lang="en-US" dirty="0" smtClean="0">
                <a:solidFill>
                  <a:schemeClr val="tx1"/>
                </a:solidFill>
              </a:rPr>
              <a:t>If a group slows </a:t>
            </a:r>
            <a:r>
              <a:rPr lang="en-US" dirty="0">
                <a:solidFill>
                  <a:schemeClr val="tx1"/>
                </a:solidFill>
              </a:rPr>
              <a:t>down or </a:t>
            </a:r>
            <a:r>
              <a:rPr lang="en-US" dirty="0" smtClean="0">
                <a:solidFill>
                  <a:schemeClr val="tx1"/>
                </a:solidFill>
              </a:rPr>
              <a:t>gets </a:t>
            </a:r>
            <a:r>
              <a:rPr lang="en-US" dirty="0">
                <a:solidFill>
                  <a:schemeClr val="tx1"/>
                </a:solidFill>
              </a:rPr>
              <a:t>stuck in their </a:t>
            </a:r>
            <a:r>
              <a:rPr lang="en-US" dirty="0" smtClean="0">
                <a:solidFill>
                  <a:schemeClr val="tx1"/>
                </a:solidFill>
              </a:rPr>
              <a:t>questioning, you may </a:t>
            </a:r>
            <a:r>
              <a:rPr lang="en-US" dirty="0">
                <a:solidFill>
                  <a:schemeClr val="tx1"/>
                </a:solidFill>
              </a:rPr>
              <a:t>direct them to the </a:t>
            </a:r>
            <a:r>
              <a:rPr lang="en-US" dirty="0" err="1">
                <a:solidFill>
                  <a:schemeClr val="tx1"/>
                </a:solidFill>
              </a:rPr>
              <a:t>QFocus</a:t>
            </a:r>
            <a:r>
              <a:rPr lang="en-US" dirty="0">
                <a:solidFill>
                  <a:schemeClr val="tx1"/>
                </a:solidFill>
              </a:rPr>
              <a:t> again. For example, “Look at your </a:t>
            </a:r>
            <a:r>
              <a:rPr lang="en-US" dirty="0" err="1">
                <a:solidFill>
                  <a:schemeClr val="tx1"/>
                </a:solidFill>
              </a:rPr>
              <a:t>QFocus</a:t>
            </a:r>
            <a:r>
              <a:rPr lang="en-US" dirty="0">
                <a:solidFill>
                  <a:schemeClr val="tx1"/>
                </a:solidFill>
              </a:rPr>
              <a:t> and think about if there’s anything </a:t>
            </a:r>
            <a:r>
              <a:rPr lang="en-US" dirty="0" smtClean="0">
                <a:solidFill>
                  <a:schemeClr val="tx1"/>
                </a:solidFill>
              </a:rPr>
              <a:t>else you </a:t>
            </a:r>
            <a:r>
              <a:rPr lang="en-US" dirty="0">
                <a:solidFill>
                  <a:schemeClr val="tx1"/>
                </a:solidFill>
              </a:rPr>
              <a:t>would like to know about </a:t>
            </a:r>
            <a:r>
              <a:rPr lang="en-US" dirty="0" smtClean="0">
                <a:solidFill>
                  <a:schemeClr val="tx1"/>
                </a:solidFill>
              </a:rPr>
              <a:t>it.” </a:t>
            </a:r>
          </a:p>
          <a:p>
            <a:pPr lvl="0"/>
            <a:r>
              <a:rPr lang="en-US" dirty="0" smtClean="0">
                <a:solidFill>
                  <a:schemeClr val="tx1"/>
                </a:solidFill>
              </a:rPr>
              <a:t>If </a:t>
            </a:r>
            <a:r>
              <a:rPr lang="en-US" dirty="0">
                <a:solidFill>
                  <a:schemeClr val="tx1"/>
                </a:solidFill>
              </a:rPr>
              <a:t>they’re really stuck, you may ask them to look at just one word of the </a:t>
            </a:r>
            <a:r>
              <a:rPr lang="en-US" dirty="0" err="1">
                <a:solidFill>
                  <a:schemeClr val="tx1"/>
                </a:solidFill>
              </a:rPr>
              <a:t>QFocus</a:t>
            </a:r>
            <a:r>
              <a:rPr lang="en-US" dirty="0">
                <a:solidFill>
                  <a:schemeClr val="tx1"/>
                </a:solidFill>
              </a:rPr>
              <a:t> and ask new questions about that.  </a:t>
            </a:r>
          </a:p>
          <a:p>
            <a:pPr lvl="0"/>
            <a:r>
              <a:rPr lang="en-US" dirty="0">
                <a:solidFill>
                  <a:schemeClr val="tx1"/>
                </a:solidFill>
              </a:rPr>
              <a:t>The QFT is not a competition to ask the most questions. Some groups will produce more questions than others. As long as students have more than three questions, they will be able to complete the process. </a:t>
            </a:r>
            <a:endParaRPr lang="en-US" dirty="0" smtClean="0">
              <a:solidFill>
                <a:schemeClr val="tx1"/>
              </a:solidFill>
            </a:endParaRPr>
          </a:p>
          <a:p>
            <a:pPr lvl="0"/>
            <a:r>
              <a:rPr lang="en-US" dirty="0" smtClean="0">
                <a:solidFill>
                  <a:schemeClr val="tx1"/>
                </a:solidFill>
              </a:rPr>
              <a:t>Students </a:t>
            </a:r>
            <a:r>
              <a:rPr lang="en-US" dirty="0">
                <a:solidFill>
                  <a:schemeClr val="tx1"/>
                </a:solidFill>
              </a:rPr>
              <a:t>who may ask only a few questions the first time may be absorbing the process and thinking about the content. Next time, they may ask more questions.</a:t>
            </a:r>
          </a:p>
          <a:p>
            <a:endParaRPr lang="en-US" dirty="0"/>
          </a:p>
        </p:txBody>
      </p:sp>
    </p:spTree>
    <p:extLst>
      <p:ext uri="{BB962C8B-B14F-4D97-AF65-F5344CB8AC3E}">
        <p14:creationId xmlns:p14="http://schemas.microsoft.com/office/powerpoint/2010/main" val="2818974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atin typeface="Rockwell" charset="0"/>
                <a:ea typeface="MS PGothic" charset="0"/>
              </a:rPr>
              <a:t> </a:t>
            </a:r>
          </a:p>
        </p:txBody>
      </p:sp>
      <p:sp>
        <p:nvSpPr>
          <p:cNvPr id="146435" name="Content Placeholder 2"/>
          <p:cNvSpPr>
            <a:spLocks noGrp="1"/>
          </p:cNvSpPr>
          <p:nvPr>
            <p:ph idx="1"/>
          </p:nvPr>
        </p:nvSpPr>
        <p:spPr>
          <a:xfrm>
            <a:off x="274639" y="796413"/>
            <a:ext cx="7645246" cy="5147187"/>
          </a:xfrm>
        </p:spPr>
        <p:txBody>
          <a:bodyPr>
            <a:normAutofit/>
          </a:bodyPr>
          <a:lstStyle/>
          <a:p>
            <a:pPr marL="0" indent="0" algn="ctr" eaLnBrk="1" hangingPunct="1">
              <a:buFont typeface="Wingdings" charset="0"/>
              <a:buNone/>
            </a:pPr>
            <a:r>
              <a:rPr lang="en-US" sz="6000" dirty="0" smtClean="0">
                <a:solidFill>
                  <a:srgbClr val="629DD1"/>
                </a:solidFill>
                <a:latin typeface="Rockwell" charset="0"/>
                <a:ea typeface="MS PGothic" charset="0"/>
              </a:rPr>
              <a:t>The Science of the QFT: a protocol</a:t>
            </a:r>
          </a:p>
          <a:p>
            <a:pPr marL="0" indent="0" algn="ctr" eaLnBrk="1" hangingPunct="1">
              <a:buFont typeface="Wingdings" charset="0"/>
              <a:buNone/>
            </a:pPr>
            <a:endParaRPr lang="en-US" b="1" dirty="0" smtClean="0">
              <a:solidFill>
                <a:srgbClr val="629DD1"/>
              </a:solidFill>
              <a:latin typeface="Rockwell" charset="0"/>
              <a:ea typeface="MS PGothic" charset="0"/>
            </a:endParaRPr>
          </a:p>
          <a:p>
            <a:pPr marL="0" indent="0" algn="ctr" eaLnBrk="1" hangingPunct="1">
              <a:buFont typeface="Wingdings" charset="0"/>
              <a:buNone/>
            </a:pPr>
            <a:r>
              <a:rPr lang="en-US" sz="6000" dirty="0">
                <a:solidFill>
                  <a:srgbClr val="629DD1"/>
                </a:solidFill>
                <a:latin typeface="Rockwell" charset="0"/>
                <a:ea typeface="MS PGothic" charset="0"/>
              </a:rPr>
              <a:t>T</a:t>
            </a:r>
            <a:r>
              <a:rPr lang="en-US" sz="6000" dirty="0" smtClean="0">
                <a:solidFill>
                  <a:srgbClr val="629DD1"/>
                </a:solidFill>
                <a:latin typeface="Rockwell" charset="0"/>
                <a:ea typeface="MS PGothic" charset="0"/>
              </a:rPr>
              <a:t>he Art of the QFT: </a:t>
            </a:r>
            <a:r>
              <a:rPr lang="en-US" sz="6000" b="1" dirty="0" smtClean="0">
                <a:solidFill>
                  <a:srgbClr val="629DD1"/>
                </a:solidFill>
                <a:latin typeface="Rockwell" charset="0"/>
                <a:ea typeface="MS PGothic" charset="0"/>
              </a:rPr>
              <a:t>You</a:t>
            </a:r>
            <a:r>
              <a:rPr lang="en-US" sz="6000" dirty="0" smtClean="0">
                <a:solidFill>
                  <a:srgbClr val="629DD1"/>
                </a:solidFill>
                <a:latin typeface="Rockwell" charset="0"/>
                <a:ea typeface="MS PGothic" charset="0"/>
              </a:rPr>
              <a:t> </a:t>
            </a:r>
            <a:endParaRPr lang="en-US" sz="6000" dirty="0">
              <a:solidFill>
                <a:srgbClr val="629DD1"/>
              </a:solidFill>
              <a:latin typeface="Rockwell" charset="0"/>
              <a:ea typeface="MS PGothic" charset="0"/>
            </a:endParaRPr>
          </a:p>
        </p:txBody>
      </p:sp>
    </p:spTree>
    <p:extLst>
      <p:ext uri="{BB962C8B-B14F-4D97-AF65-F5344CB8AC3E}">
        <p14:creationId xmlns:p14="http://schemas.microsoft.com/office/powerpoint/2010/main" val="276405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atin typeface="Rockwell" charset="0"/>
                <a:ea typeface="MS PGothic" charset="0"/>
              </a:rPr>
              <a:t> </a:t>
            </a:r>
          </a:p>
        </p:txBody>
      </p:sp>
      <p:sp>
        <p:nvSpPr>
          <p:cNvPr id="146435" name="Content Placeholder 2"/>
          <p:cNvSpPr>
            <a:spLocks noGrp="1"/>
          </p:cNvSpPr>
          <p:nvPr>
            <p:ph idx="1"/>
          </p:nvPr>
        </p:nvSpPr>
        <p:spPr>
          <a:xfrm>
            <a:off x="384347" y="646377"/>
            <a:ext cx="8061000" cy="876310"/>
          </a:xfrm>
        </p:spPr>
        <p:txBody>
          <a:bodyPr>
            <a:normAutofit/>
          </a:bodyPr>
          <a:lstStyle/>
          <a:p>
            <a:pPr marL="0" indent="0" eaLnBrk="1" hangingPunct="1">
              <a:buFont typeface="Wingdings" charset="0"/>
              <a:buNone/>
            </a:pPr>
            <a:r>
              <a:rPr lang="en-US" sz="4400" dirty="0" smtClean="0">
                <a:solidFill>
                  <a:srgbClr val="629DD1"/>
                </a:solidFill>
                <a:latin typeface="Rockwell" charset="0"/>
                <a:ea typeface="MS PGothic" charset="0"/>
              </a:rPr>
              <a:t>The Key Role of the Teacher</a:t>
            </a:r>
            <a:endParaRPr lang="en-US" sz="4400" dirty="0">
              <a:solidFill>
                <a:srgbClr val="629DD1"/>
              </a:solidFill>
              <a:latin typeface="Rockwell" charset="0"/>
              <a:ea typeface="MS PGothic" charset="0"/>
            </a:endParaRPr>
          </a:p>
        </p:txBody>
      </p:sp>
      <p:sp>
        <p:nvSpPr>
          <p:cNvPr id="2" name="TextBox 1"/>
          <p:cNvSpPr txBox="1"/>
          <p:nvPr/>
        </p:nvSpPr>
        <p:spPr>
          <a:xfrm flipH="1">
            <a:off x="694061" y="2050027"/>
            <a:ext cx="7921127" cy="2954655"/>
          </a:xfrm>
          <a:prstGeom prst="rect">
            <a:avLst/>
          </a:prstGeom>
          <a:noFill/>
        </p:spPr>
        <p:txBody>
          <a:bodyPr wrap="square" rtlCol="0">
            <a:spAutoFit/>
          </a:bodyPr>
          <a:lstStyle/>
          <a:p>
            <a:pPr marL="457200" indent="-457200">
              <a:buClr>
                <a:schemeClr val="accent1"/>
              </a:buClr>
              <a:buFont typeface="Wingdings" panose="05000000000000000000" pitchFamily="2" charset="2"/>
              <a:buChar char="§"/>
            </a:pPr>
            <a:r>
              <a:rPr lang="en-US" sz="2800" dirty="0" smtClean="0"/>
              <a:t>Behind the scenes as lesson planner</a:t>
            </a:r>
          </a:p>
          <a:p>
            <a:pPr marL="457200" indent="-457200">
              <a:buClr>
                <a:schemeClr val="accent1"/>
              </a:buClr>
              <a:buFont typeface="Wingdings" panose="05000000000000000000" pitchFamily="2" charset="2"/>
              <a:buChar char="§"/>
            </a:pPr>
            <a:endParaRPr lang="en-US" sz="2800" dirty="0" smtClean="0"/>
          </a:p>
          <a:p>
            <a:pPr marL="457200" indent="-457200">
              <a:buClr>
                <a:schemeClr val="accent1"/>
              </a:buClr>
              <a:buFont typeface="Wingdings" panose="05000000000000000000" pitchFamily="2" charset="2"/>
              <a:buChar char="§"/>
            </a:pPr>
            <a:r>
              <a:rPr lang="en-US" sz="2800" dirty="0" smtClean="0"/>
              <a:t>Facilitate process according to the steps of the QFT and the five facilitation principles</a:t>
            </a:r>
          </a:p>
          <a:p>
            <a:pPr marL="457200" indent="-457200">
              <a:buClr>
                <a:schemeClr val="accent1"/>
              </a:buClr>
              <a:buFont typeface="Wingdings" panose="05000000000000000000" pitchFamily="2" charset="2"/>
              <a:buChar char="§"/>
            </a:pPr>
            <a:endParaRPr lang="en-US" sz="2800" dirty="0"/>
          </a:p>
          <a:p>
            <a:pPr marL="457200" indent="-457200">
              <a:buClr>
                <a:schemeClr val="accent1"/>
              </a:buClr>
              <a:buFont typeface="Wingdings" panose="05000000000000000000" pitchFamily="2" charset="2"/>
              <a:buChar char="§"/>
            </a:pPr>
            <a:r>
              <a:rPr lang="en-US" sz="2800" dirty="0" smtClean="0"/>
              <a:t>Use student questions as part of next steps</a:t>
            </a:r>
            <a:endParaRPr lang="en-US" sz="2800" dirty="0"/>
          </a:p>
          <a:p>
            <a:endParaRPr lang="en-US" dirty="0"/>
          </a:p>
        </p:txBody>
      </p:sp>
    </p:spTree>
    <p:extLst>
      <p:ext uri="{BB962C8B-B14F-4D97-AF65-F5344CB8AC3E}">
        <p14:creationId xmlns:p14="http://schemas.microsoft.com/office/powerpoint/2010/main" val="278411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Reflect</a:t>
            </a:r>
            <a:endParaRPr lang="en-US" sz="4000"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tx1"/>
                </a:solidFill>
              </a:rPr>
              <a:t>What do you understand differently now about the QFT?</a:t>
            </a:r>
            <a:endParaRPr lang="en-US" sz="4000" dirty="0">
              <a:solidFill>
                <a:schemeClr val="tx1"/>
              </a:solidFill>
            </a:endParaRPr>
          </a:p>
        </p:txBody>
      </p:sp>
    </p:spTree>
    <p:extLst>
      <p:ext uri="{BB962C8B-B14F-4D97-AF65-F5344CB8AC3E}">
        <p14:creationId xmlns:p14="http://schemas.microsoft.com/office/powerpoint/2010/main" val="1809022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7"/>
          <p:cNvSpPr>
            <a:spLocks noGrp="1"/>
          </p:cNvSpPr>
          <p:nvPr>
            <p:ph type="title"/>
          </p:nvPr>
        </p:nvSpPr>
        <p:spPr/>
        <p:txBody>
          <a:bodyPr/>
          <a:lstStyle/>
          <a:p>
            <a:pPr eaLnBrk="1" hangingPunct="1"/>
            <a:r>
              <a:rPr lang="en-US" b="1">
                <a:latin typeface="Rockwell" charset="0"/>
                <a:ea typeface="MS PGothic" charset="0"/>
              </a:rPr>
              <a:t>QFT: An ART and a SCIENCE</a:t>
            </a:r>
          </a:p>
        </p:txBody>
      </p:sp>
      <p:sp>
        <p:nvSpPr>
          <p:cNvPr id="100355" name="Content Placeholder 2"/>
          <p:cNvSpPr>
            <a:spLocks noGrp="1"/>
          </p:cNvSpPr>
          <p:nvPr>
            <p:ph sz="quarter" idx="4294967295"/>
          </p:nvPr>
        </p:nvSpPr>
        <p:spPr>
          <a:xfrm>
            <a:off x="498475" y="2108200"/>
            <a:ext cx="3822700" cy="4064000"/>
          </a:xfrm>
        </p:spPr>
        <p:txBody>
          <a:bodyPr/>
          <a:lstStyle/>
          <a:p>
            <a:pPr marL="0" indent="0" eaLnBrk="1" hangingPunct="1">
              <a:buFont typeface="Wingdings" charset="0"/>
              <a:buNone/>
            </a:pPr>
            <a:r>
              <a:rPr lang="en-US" sz="4400" dirty="0">
                <a:solidFill>
                  <a:schemeClr val="tx1"/>
                </a:solidFill>
                <a:latin typeface="Rockwell" charset="0"/>
                <a:ea typeface="MS PGothic" charset="0"/>
              </a:rPr>
              <a:t>The Art:</a:t>
            </a:r>
          </a:p>
          <a:p>
            <a:pPr marL="0" indent="0" eaLnBrk="1" hangingPunct="1">
              <a:buFont typeface="Wingdings" charset="0"/>
              <a:buNone/>
            </a:pPr>
            <a:r>
              <a:rPr lang="en-US" sz="2800" dirty="0">
                <a:solidFill>
                  <a:schemeClr val="tx1"/>
                </a:solidFill>
                <a:latin typeface="Rockwell" charset="0"/>
                <a:ea typeface="MS PGothic" charset="0"/>
              </a:rPr>
              <a:t>Tailoring the QFT process to the specific content and students you are teaching.</a:t>
            </a:r>
          </a:p>
        </p:txBody>
      </p:sp>
      <p:pic>
        <p:nvPicPr>
          <p:cNvPr id="126979" name="Content Placeholder 9" descr="art.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2948" t="-3665" b="-3665"/>
          <a:stretch>
            <a:fillRect/>
          </a:stretch>
        </p:blipFill>
        <p:spPr>
          <a:xfrm>
            <a:off x="4241800" y="1690688"/>
            <a:ext cx="4610100" cy="4283075"/>
          </a:xfrm>
        </p:spPr>
      </p:pic>
      <p:sp>
        <p:nvSpPr>
          <p:cNvPr id="5" name="Content Placeholder 2"/>
          <p:cNvSpPr>
            <a:spLocks noGrp="1"/>
          </p:cNvSpPr>
          <p:nvPr>
            <p:ph sz="quarter" idx="4294967295"/>
          </p:nvPr>
        </p:nvSpPr>
        <p:spPr>
          <a:xfrm>
            <a:off x="4740275" y="2084388"/>
            <a:ext cx="3822700" cy="4064000"/>
          </a:xfrm>
        </p:spPr>
        <p:txBody>
          <a:bodyPr>
            <a:normAutofit fontScale="92500" lnSpcReduction="10000"/>
          </a:bodyPr>
          <a:lstStyle/>
          <a:p>
            <a:pPr marL="0" indent="0" eaLnBrk="1" hangingPunct="1">
              <a:buFont typeface="Wingdings" charset="0"/>
              <a:buNone/>
            </a:pPr>
            <a:r>
              <a:rPr lang="en-US" sz="2600" dirty="0">
                <a:solidFill>
                  <a:srgbClr val="000000"/>
                </a:solidFill>
                <a:latin typeface="Rockwell" charset="0"/>
                <a:ea typeface="MS PGothic" charset="0"/>
              </a:rPr>
              <a:t>Tailor the QFT through:</a:t>
            </a:r>
          </a:p>
          <a:p>
            <a:pPr marL="0" indent="0" eaLnBrk="1" hangingPunct="1"/>
            <a:r>
              <a:rPr lang="en-US" sz="2600" dirty="0">
                <a:solidFill>
                  <a:srgbClr val="000000"/>
                </a:solidFill>
                <a:latin typeface="Rockwell" charset="0"/>
                <a:ea typeface="MS PGothic" charset="0"/>
              </a:rPr>
              <a:t>Design of the </a:t>
            </a:r>
            <a:r>
              <a:rPr lang="en-US" sz="2600" dirty="0" err="1">
                <a:solidFill>
                  <a:srgbClr val="000000"/>
                </a:solidFill>
                <a:latin typeface="Rockwell" charset="0"/>
                <a:ea typeface="MS PGothic" charset="0"/>
              </a:rPr>
              <a:t>Qfocus</a:t>
            </a:r>
            <a:endParaRPr lang="en-US" sz="2600" dirty="0">
              <a:solidFill>
                <a:srgbClr val="000000"/>
              </a:solidFill>
              <a:latin typeface="Rockwell" charset="0"/>
              <a:ea typeface="MS PGothic" charset="0"/>
            </a:endParaRPr>
          </a:p>
          <a:p>
            <a:pPr marL="0" indent="0" eaLnBrk="1" hangingPunct="1"/>
            <a:r>
              <a:rPr lang="en-US" sz="2600" dirty="0">
                <a:solidFill>
                  <a:srgbClr val="000000"/>
                </a:solidFill>
                <a:latin typeface="Rockwell" charset="0"/>
                <a:ea typeface="MS PGothic" charset="0"/>
              </a:rPr>
              <a:t>Instructions for prioritizing</a:t>
            </a:r>
          </a:p>
          <a:p>
            <a:pPr marL="0" indent="0" eaLnBrk="1" hangingPunct="1"/>
            <a:r>
              <a:rPr lang="en-US" sz="2600" dirty="0">
                <a:solidFill>
                  <a:srgbClr val="000000"/>
                </a:solidFill>
                <a:latin typeface="Rockwell" charset="0"/>
                <a:ea typeface="MS PGothic" charset="0"/>
              </a:rPr>
              <a:t>Next steps for using the questions</a:t>
            </a:r>
          </a:p>
          <a:p>
            <a:pPr marL="0" indent="0" eaLnBrk="1" hangingPunct="1"/>
            <a:r>
              <a:rPr lang="en-US" sz="2600" dirty="0">
                <a:solidFill>
                  <a:srgbClr val="000000"/>
                </a:solidFill>
                <a:latin typeface="Rockwell" charset="0"/>
                <a:ea typeface="MS PGothic" charset="0"/>
              </a:rPr>
              <a:t>Reflection </a:t>
            </a:r>
            <a:r>
              <a:rPr lang="en-US" sz="2600" dirty="0" smtClean="0">
                <a:solidFill>
                  <a:srgbClr val="000000"/>
                </a:solidFill>
                <a:latin typeface="Rockwell" charset="0"/>
                <a:ea typeface="MS PGothic" charset="0"/>
              </a:rPr>
              <a:t>questions</a:t>
            </a:r>
          </a:p>
          <a:p>
            <a:pPr marL="0" indent="0" eaLnBrk="1" hangingPunct="1"/>
            <a:r>
              <a:rPr lang="en-US" sz="2600" dirty="0" smtClean="0">
                <a:solidFill>
                  <a:srgbClr val="000000"/>
                </a:solidFill>
                <a:latin typeface="Rockwell" charset="0"/>
                <a:ea typeface="MS PGothic" charset="0"/>
              </a:rPr>
              <a:t>Facilitation</a:t>
            </a:r>
            <a:endParaRPr lang="en-US" sz="2600" dirty="0">
              <a:solidFill>
                <a:srgbClr val="000000"/>
              </a:solidFill>
              <a:latin typeface="Rockwell" charset="0"/>
              <a:ea typeface="MS PGothic" charset="0"/>
            </a:endParaRPr>
          </a:p>
          <a:p>
            <a:pPr marL="0" indent="0" eaLnBrk="1" hangingPunct="1">
              <a:buFont typeface="Wingdings" charset="0"/>
              <a:buNone/>
            </a:pPr>
            <a:endParaRPr lang="en-US" sz="2600" dirty="0">
              <a:solidFill>
                <a:srgbClr val="000000"/>
              </a:solidFill>
              <a:latin typeface="Rockwell" charset="0"/>
              <a:ea typeface="MS PGothic" charset="0"/>
            </a:endParaRPr>
          </a:p>
        </p:txBody>
      </p:sp>
    </p:spTree>
    <p:extLst>
      <p:ext uri="{BB962C8B-B14F-4D97-AF65-F5344CB8AC3E}">
        <p14:creationId xmlns:p14="http://schemas.microsoft.com/office/powerpoint/2010/main" val="1512855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6979"/>
                                        </p:tgtEl>
                                      </p:cBhvr>
                                    </p:animEffect>
                                    <p:set>
                                      <p:cBhvr>
                                        <p:cTn id="7" dur="1" fill="hold">
                                          <p:stCondLst>
                                            <p:cond delay="499"/>
                                          </p:stCondLst>
                                        </p:cTn>
                                        <p:tgtEl>
                                          <p:spTgt spid="1269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altLang="en-US" sz="4000" smtClean="0"/>
              <a:t>The Skill of Asking Questions</a:t>
            </a:r>
          </a:p>
        </p:txBody>
      </p:sp>
      <p:sp>
        <p:nvSpPr>
          <p:cNvPr id="73730" name="Content Placeholder 2"/>
          <p:cNvSpPr>
            <a:spLocks noGrp="1"/>
          </p:cNvSpPr>
          <p:nvPr>
            <p:ph idx="1"/>
          </p:nvPr>
        </p:nvSpPr>
        <p:spPr>
          <a:xfrm>
            <a:off x="498475" y="1719847"/>
            <a:ext cx="7556500" cy="4777205"/>
          </a:xfrm>
        </p:spPr>
        <p:txBody>
          <a:bodyPr/>
          <a:lstStyle/>
          <a:p>
            <a:pPr>
              <a:lnSpc>
                <a:spcPct val="90000"/>
              </a:lnSpc>
            </a:pPr>
            <a:r>
              <a:rPr lang="en-US" altLang="en-US" sz="2800" dirty="0" smtClean="0">
                <a:solidFill>
                  <a:schemeClr val="tx1"/>
                </a:solidFill>
              </a:rPr>
              <a:t>For moving from ignorance to knowledge</a:t>
            </a:r>
          </a:p>
          <a:p>
            <a:pPr>
              <a:lnSpc>
                <a:spcPct val="90000"/>
              </a:lnSpc>
            </a:pPr>
            <a:r>
              <a:rPr lang="en-US" altLang="en-US" sz="2800" dirty="0" smtClean="0">
                <a:solidFill>
                  <a:schemeClr val="tx1"/>
                </a:solidFill>
              </a:rPr>
              <a:t>For arriving at better answers</a:t>
            </a:r>
          </a:p>
          <a:p>
            <a:pPr>
              <a:lnSpc>
                <a:spcPct val="90000"/>
              </a:lnSpc>
            </a:pPr>
            <a:r>
              <a:rPr lang="en-US" altLang="en-US" sz="2800" dirty="0" smtClean="0">
                <a:solidFill>
                  <a:schemeClr val="tx1"/>
                </a:solidFill>
              </a:rPr>
              <a:t>For increasing engagement and ownership</a:t>
            </a:r>
          </a:p>
          <a:p>
            <a:pPr>
              <a:lnSpc>
                <a:spcPct val="90000"/>
              </a:lnSpc>
            </a:pPr>
            <a:r>
              <a:rPr lang="en-US" altLang="en-US" sz="2800" dirty="0" smtClean="0">
                <a:solidFill>
                  <a:schemeClr val="tx1"/>
                </a:solidFill>
              </a:rPr>
              <a:t>For demonstrating inquiry in the classroom</a:t>
            </a:r>
          </a:p>
          <a:p>
            <a:pPr>
              <a:lnSpc>
                <a:spcPct val="90000"/>
              </a:lnSpc>
            </a:pPr>
            <a:r>
              <a:rPr lang="en-US" altLang="en-US" sz="3600" b="1" dirty="0" smtClean="0">
                <a:solidFill>
                  <a:schemeClr val="tx1"/>
                </a:solidFill>
              </a:rPr>
              <a:t>For a little more joy in a very demanding profession</a:t>
            </a:r>
          </a:p>
          <a:p>
            <a:pPr>
              <a:lnSpc>
                <a:spcPct val="90000"/>
              </a:lnSpc>
            </a:pPr>
            <a:r>
              <a:rPr lang="en-US" altLang="en-US" sz="2800" dirty="0" smtClean="0">
                <a:solidFill>
                  <a:schemeClr val="tx1"/>
                </a:solidFill>
              </a:rPr>
              <a:t>And…</a:t>
            </a:r>
          </a:p>
        </p:txBody>
      </p:sp>
    </p:spTree>
    <p:extLst>
      <p:ext uri="{BB962C8B-B14F-4D97-AF65-F5344CB8AC3E}">
        <p14:creationId xmlns:p14="http://schemas.microsoft.com/office/powerpoint/2010/main" val="20598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Action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0091" y="1759974"/>
            <a:ext cx="5432670" cy="4303882"/>
          </a:xfrm>
        </p:spPr>
      </p:pic>
      <p:sp>
        <p:nvSpPr>
          <p:cNvPr id="5" name="TextBox 4"/>
          <p:cNvSpPr txBox="1"/>
          <p:nvPr/>
        </p:nvSpPr>
        <p:spPr>
          <a:xfrm>
            <a:off x="4896465" y="6474542"/>
            <a:ext cx="4527755" cy="261610"/>
          </a:xfrm>
          <a:prstGeom prst="rect">
            <a:avLst/>
          </a:prstGeom>
          <a:noFill/>
        </p:spPr>
        <p:txBody>
          <a:bodyPr wrap="square" rtlCol="0">
            <a:spAutoFit/>
          </a:bodyPr>
          <a:lstStyle/>
          <a:p>
            <a:r>
              <a:rPr lang="en-US" sz="1100" dirty="0"/>
              <a:t>Image Courtesy of Highlander Research and Education Center</a:t>
            </a:r>
          </a:p>
        </p:txBody>
      </p:sp>
    </p:spTree>
    <p:extLst>
      <p:ext uri="{BB962C8B-B14F-4D97-AF65-F5344CB8AC3E}">
        <p14:creationId xmlns:p14="http://schemas.microsoft.com/office/powerpoint/2010/main" val="2080401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smtClean="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Septima Clark</a:t>
            </a:r>
          </a:p>
        </p:txBody>
      </p:sp>
    </p:spTree>
    <p:extLst>
      <p:ext uri="{BB962C8B-B14F-4D97-AF65-F5344CB8AC3E}">
        <p14:creationId xmlns:p14="http://schemas.microsoft.com/office/powerpoint/2010/main" val="1181608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3200" dirty="0" smtClean="0">
                <a:hlinkClick r:id="rId2"/>
              </a:rPr>
              <a:t>www.rightquestion.org/network</a:t>
            </a:r>
            <a:endParaRPr lang="en-US" sz="3200" dirty="0" smtClean="0"/>
          </a:p>
          <a:p>
            <a:endParaRPr lang="en-US" sz="3200" dirty="0"/>
          </a:p>
        </p:txBody>
      </p:sp>
    </p:spTree>
    <p:extLst>
      <p:ext uri="{BB962C8B-B14F-4D97-AF65-F5344CB8AC3E}">
        <p14:creationId xmlns:p14="http://schemas.microsoft.com/office/powerpoint/2010/main" val="2618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96838"/>
            <a:ext cx="8839200" cy="66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78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z="4400" dirty="0" smtClean="0">
                <a:latin typeface="Rockwell" charset="0"/>
                <a:ea typeface="MS PGothic" charset="0"/>
              </a:rPr>
              <a:t>Five </a:t>
            </a:r>
            <a:r>
              <a:rPr lang="en-US" sz="4400" dirty="0">
                <a:latin typeface="Rockwell" charset="0"/>
                <a:ea typeface="MS PGothic" charset="0"/>
              </a:rPr>
              <a:t>Areas Related to </a:t>
            </a:r>
            <a:r>
              <a:rPr lang="en-US" sz="4400" dirty="0" smtClean="0">
                <a:latin typeface="Rockwell" charset="0"/>
                <a:ea typeface="MS PGothic" charset="0"/>
              </a:rPr>
              <a:t/>
            </a:r>
            <a:br>
              <a:rPr lang="en-US" sz="4400" dirty="0" smtClean="0">
                <a:latin typeface="Rockwell" charset="0"/>
                <a:ea typeface="MS PGothic" charset="0"/>
              </a:rPr>
            </a:br>
            <a:r>
              <a:rPr lang="en-US" sz="4400" dirty="0" smtClean="0">
                <a:latin typeface="Rockwell" charset="0"/>
                <a:ea typeface="MS PGothic" charset="0"/>
              </a:rPr>
              <a:t>the </a:t>
            </a:r>
            <a:r>
              <a:rPr lang="en-US" sz="4400" dirty="0">
                <a:latin typeface="Rockwell" charset="0"/>
                <a:ea typeface="MS PGothic" charset="0"/>
              </a:rPr>
              <a:t>Art of the QFT</a:t>
            </a:r>
          </a:p>
        </p:txBody>
      </p:sp>
      <p:sp>
        <p:nvSpPr>
          <p:cNvPr id="137219" name="Content Placeholder 2"/>
          <p:cNvSpPr>
            <a:spLocks noGrp="1"/>
          </p:cNvSpPr>
          <p:nvPr>
            <p:ph idx="1"/>
          </p:nvPr>
        </p:nvSpPr>
        <p:spPr>
          <a:xfrm>
            <a:off x="498475" y="2289175"/>
            <a:ext cx="7556500" cy="4329113"/>
          </a:xfrm>
        </p:spPr>
        <p:txBody>
          <a:bodyPr>
            <a:normAutofit lnSpcReduction="10000"/>
          </a:bodyPr>
          <a:lstStyle/>
          <a:p>
            <a:pPr marL="742950" indent="-742950" eaLnBrk="1" hangingPunct="1">
              <a:buFont typeface="Rockwell" charset="0"/>
              <a:buAutoNum type="arabicPeriod"/>
            </a:pPr>
            <a:r>
              <a:rPr lang="en-US" sz="3600" b="1" dirty="0">
                <a:solidFill>
                  <a:srgbClr val="000000"/>
                </a:solidFill>
                <a:latin typeface="Rockwell" charset="0"/>
                <a:ea typeface="MS PGothic" charset="0"/>
              </a:rPr>
              <a:t>Linking the QFT to Teaching and Learning Goals</a:t>
            </a:r>
          </a:p>
          <a:p>
            <a:pPr marL="742950" indent="-742950" eaLnBrk="1" hangingPunct="1">
              <a:buFont typeface="Rockwell" charset="0"/>
              <a:buAutoNum type="arabicPeriod"/>
            </a:pPr>
            <a:r>
              <a:rPr lang="en-US" sz="3600" dirty="0" err="1">
                <a:solidFill>
                  <a:srgbClr val="000000"/>
                </a:solidFill>
                <a:latin typeface="Rockwell" charset="0"/>
                <a:ea typeface="MS PGothic" charset="0"/>
              </a:rPr>
              <a:t>QFocus</a:t>
            </a:r>
            <a:r>
              <a:rPr lang="en-US" sz="3600" dirty="0">
                <a:solidFill>
                  <a:srgbClr val="000000"/>
                </a:solidFill>
                <a:latin typeface="Rockwell" charset="0"/>
                <a:ea typeface="MS PGothic" charset="0"/>
              </a:rPr>
              <a:t> Design</a:t>
            </a:r>
          </a:p>
          <a:p>
            <a:pPr marL="742950" indent="-742950" eaLnBrk="1" hangingPunct="1">
              <a:buFont typeface="Rockwell" charset="0"/>
              <a:buAutoNum type="arabicPeriod"/>
            </a:pPr>
            <a:r>
              <a:rPr lang="en-US" sz="3600" dirty="0">
                <a:solidFill>
                  <a:srgbClr val="000000"/>
                </a:solidFill>
                <a:latin typeface="Rockwell" charset="0"/>
                <a:ea typeface="MS PGothic" charset="0"/>
              </a:rPr>
              <a:t>Prioritization Instructions</a:t>
            </a:r>
          </a:p>
          <a:p>
            <a:pPr marL="742950" indent="-742950" eaLnBrk="1" hangingPunct="1">
              <a:buFont typeface="Rockwell" charset="0"/>
              <a:buAutoNum type="arabicPeriod"/>
            </a:pPr>
            <a:r>
              <a:rPr lang="en-US" sz="3600" dirty="0">
                <a:solidFill>
                  <a:srgbClr val="000000"/>
                </a:solidFill>
                <a:latin typeface="Rockwell" charset="0"/>
                <a:ea typeface="MS PGothic" charset="0"/>
              </a:rPr>
              <a:t>Reflection </a:t>
            </a:r>
            <a:r>
              <a:rPr lang="en-US" sz="3600" dirty="0" smtClean="0">
                <a:solidFill>
                  <a:srgbClr val="000000"/>
                </a:solidFill>
                <a:latin typeface="Rockwell" charset="0"/>
                <a:ea typeface="MS PGothic" charset="0"/>
              </a:rPr>
              <a:t>Questions</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Facilitation</a:t>
            </a:r>
            <a:endParaRPr lang="en-US" sz="3600" dirty="0">
              <a:solidFill>
                <a:srgbClr val="000000"/>
              </a:solidFill>
              <a:latin typeface="Rockwell" charset="0"/>
              <a:ea typeface="MS PGothic" charset="0"/>
            </a:endParaRPr>
          </a:p>
        </p:txBody>
      </p:sp>
    </p:spTree>
    <p:extLst>
      <p:ext uri="{BB962C8B-B14F-4D97-AF65-F5344CB8AC3E}">
        <p14:creationId xmlns:p14="http://schemas.microsoft.com/office/powerpoint/2010/main" val="422884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98475" y="484188"/>
            <a:ext cx="7953375" cy="1116012"/>
          </a:xfrm>
        </p:spPr>
        <p:txBody>
          <a:bodyPr/>
          <a:lstStyle/>
          <a:p>
            <a:pPr eaLnBrk="1" hangingPunct="1"/>
            <a:r>
              <a:rPr lang="en-US" sz="3400" dirty="0">
                <a:latin typeface="Rockwell" charset="0"/>
                <a:ea typeface="MS PGothic" charset="0"/>
              </a:rPr>
              <a:t>Various Teaching </a:t>
            </a:r>
            <a:r>
              <a:rPr lang="en-US" sz="3400" dirty="0" smtClean="0">
                <a:latin typeface="Rockwell" charset="0"/>
                <a:ea typeface="MS PGothic" charset="0"/>
              </a:rPr>
              <a:t>Purposes</a:t>
            </a:r>
            <a:br>
              <a:rPr lang="en-US" sz="3400" dirty="0" smtClean="0">
                <a:latin typeface="Rockwell" charset="0"/>
                <a:ea typeface="MS PGothic" charset="0"/>
              </a:rPr>
            </a:br>
            <a:endParaRPr lang="en-US" sz="3400" dirty="0">
              <a:latin typeface="Rockwell" charset="0"/>
              <a:ea typeface="MS PGothic" charset="0"/>
            </a:endParaRPr>
          </a:p>
        </p:txBody>
      </p:sp>
      <p:sp>
        <p:nvSpPr>
          <p:cNvPr id="103427" name="Content Placeholder 2"/>
          <p:cNvSpPr>
            <a:spLocks noGrp="1"/>
          </p:cNvSpPr>
          <p:nvPr>
            <p:ph idx="1"/>
          </p:nvPr>
        </p:nvSpPr>
        <p:spPr>
          <a:xfrm>
            <a:off x="498475" y="1398024"/>
            <a:ext cx="7556500" cy="5127625"/>
          </a:xfrm>
        </p:spPr>
        <p:txBody>
          <a:bodyPr/>
          <a:lstStyle/>
          <a:p>
            <a:pPr lvl="1" eaLnBrk="1" hangingPunct="1"/>
            <a:r>
              <a:rPr lang="en-US" sz="3600" dirty="0">
                <a:solidFill>
                  <a:schemeClr val="tx1"/>
                </a:solidFill>
                <a:latin typeface="Rockwell" charset="0"/>
                <a:ea typeface="MS PGothic" charset="0"/>
              </a:rPr>
              <a:t>Engagement</a:t>
            </a:r>
          </a:p>
          <a:p>
            <a:pPr lvl="1" eaLnBrk="1" hangingPunct="1"/>
            <a:endParaRPr lang="en-US" sz="3600" dirty="0">
              <a:solidFill>
                <a:schemeClr val="tx1"/>
              </a:solidFill>
              <a:latin typeface="Rockwell" charset="0"/>
              <a:ea typeface="MS PGothic" charset="0"/>
            </a:endParaRPr>
          </a:p>
          <a:p>
            <a:pPr lvl="1" eaLnBrk="1" hangingPunct="1"/>
            <a:r>
              <a:rPr lang="en-US" sz="3600" dirty="0">
                <a:solidFill>
                  <a:schemeClr val="tx1"/>
                </a:solidFill>
                <a:latin typeface="Rockwell" charset="0"/>
                <a:ea typeface="MS PGothic" charset="0"/>
              </a:rPr>
              <a:t>Knowledge acquisition</a:t>
            </a:r>
          </a:p>
          <a:p>
            <a:pPr lvl="1" eaLnBrk="1" hangingPunct="1"/>
            <a:endParaRPr lang="en-US" sz="3600" dirty="0">
              <a:solidFill>
                <a:schemeClr val="tx1"/>
              </a:solidFill>
              <a:latin typeface="Rockwell" charset="0"/>
              <a:ea typeface="MS PGothic" charset="0"/>
            </a:endParaRPr>
          </a:p>
          <a:p>
            <a:pPr lvl="1" eaLnBrk="1" hangingPunct="1"/>
            <a:r>
              <a:rPr lang="en-US" sz="3600" dirty="0">
                <a:solidFill>
                  <a:schemeClr val="tx1"/>
                </a:solidFill>
                <a:latin typeface="Rockwell" charset="0"/>
                <a:ea typeface="MS PGothic" charset="0"/>
              </a:rPr>
              <a:t>Formative assessment </a:t>
            </a:r>
          </a:p>
          <a:p>
            <a:pPr lvl="1" eaLnBrk="1" hangingPunct="1"/>
            <a:endParaRPr lang="en-US" sz="3600" dirty="0">
              <a:solidFill>
                <a:schemeClr val="tx1"/>
              </a:solidFill>
              <a:latin typeface="Rockwell" charset="0"/>
              <a:ea typeface="MS PGothic" charset="0"/>
            </a:endParaRPr>
          </a:p>
          <a:p>
            <a:pPr lvl="1" eaLnBrk="1" hangingPunct="1"/>
            <a:r>
              <a:rPr lang="en-US" sz="3600" dirty="0">
                <a:solidFill>
                  <a:schemeClr val="tx1"/>
                </a:solidFill>
                <a:latin typeface="Rockwell" charset="0"/>
                <a:ea typeface="MS PGothic" charset="0"/>
              </a:rPr>
              <a:t>Summative assessment</a:t>
            </a:r>
          </a:p>
        </p:txBody>
      </p:sp>
    </p:spTree>
    <p:extLst>
      <p:ext uri="{BB962C8B-B14F-4D97-AF65-F5344CB8AC3E}">
        <p14:creationId xmlns:p14="http://schemas.microsoft.com/office/powerpoint/2010/main" val="4082501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z="4400" dirty="0" smtClean="0">
                <a:latin typeface="Rockwell" charset="0"/>
                <a:ea typeface="MS PGothic" charset="0"/>
              </a:rPr>
              <a:t>Five </a:t>
            </a:r>
            <a:r>
              <a:rPr lang="en-US" sz="4400" dirty="0">
                <a:latin typeface="Rockwell" charset="0"/>
                <a:ea typeface="MS PGothic" charset="0"/>
              </a:rPr>
              <a:t>Areas Related to </a:t>
            </a:r>
            <a:r>
              <a:rPr lang="en-US" sz="4400" dirty="0" smtClean="0">
                <a:latin typeface="Rockwell" charset="0"/>
                <a:ea typeface="MS PGothic" charset="0"/>
              </a:rPr>
              <a:t/>
            </a:r>
            <a:br>
              <a:rPr lang="en-US" sz="4400" dirty="0" smtClean="0">
                <a:latin typeface="Rockwell" charset="0"/>
                <a:ea typeface="MS PGothic" charset="0"/>
              </a:rPr>
            </a:br>
            <a:r>
              <a:rPr lang="en-US" sz="4400" dirty="0" smtClean="0">
                <a:latin typeface="Rockwell" charset="0"/>
                <a:ea typeface="MS PGothic" charset="0"/>
              </a:rPr>
              <a:t>the </a:t>
            </a:r>
            <a:r>
              <a:rPr lang="en-US" sz="4400" dirty="0">
                <a:latin typeface="Rockwell" charset="0"/>
                <a:ea typeface="MS PGothic" charset="0"/>
              </a:rPr>
              <a:t>Art of the QFT</a:t>
            </a:r>
          </a:p>
        </p:txBody>
      </p:sp>
      <p:sp>
        <p:nvSpPr>
          <p:cNvPr id="137219" name="Content Placeholder 2"/>
          <p:cNvSpPr>
            <a:spLocks noGrp="1"/>
          </p:cNvSpPr>
          <p:nvPr>
            <p:ph idx="1"/>
          </p:nvPr>
        </p:nvSpPr>
        <p:spPr>
          <a:xfrm>
            <a:off x="498475" y="2289175"/>
            <a:ext cx="7556500" cy="4329113"/>
          </a:xfrm>
        </p:spPr>
        <p:txBody>
          <a:bodyPr>
            <a:normAutofit lnSpcReduction="10000"/>
          </a:bodyPr>
          <a:lstStyle/>
          <a:p>
            <a:pPr marL="742950" indent="-742950" eaLnBrk="1" hangingPunct="1">
              <a:buFont typeface="Rockwell" charset="0"/>
              <a:buAutoNum type="arabicPeriod"/>
            </a:pPr>
            <a:r>
              <a:rPr lang="en-US" sz="3600" dirty="0">
                <a:solidFill>
                  <a:srgbClr val="000000"/>
                </a:solidFill>
                <a:latin typeface="Rockwell" charset="0"/>
                <a:ea typeface="MS PGothic" charset="0"/>
              </a:rPr>
              <a:t>Linking the QFT to Teaching and Learning Goals</a:t>
            </a:r>
          </a:p>
          <a:p>
            <a:pPr marL="742950" indent="-742950" eaLnBrk="1" hangingPunct="1">
              <a:buFont typeface="Rockwell" charset="0"/>
              <a:buAutoNum type="arabicPeriod"/>
            </a:pPr>
            <a:r>
              <a:rPr lang="en-US" sz="3600" b="1" dirty="0" err="1">
                <a:solidFill>
                  <a:srgbClr val="000000"/>
                </a:solidFill>
                <a:latin typeface="Rockwell" charset="0"/>
                <a:ea typeface="MS PGothic" charset="0"/>
              </a:rPr>
              <a:t>QFocus</a:t>
            </a:r>
            <a:r>
              <a:rPr lang="en-US" sz="3600" b="1" dirty="0">
                <a:solidFill>
                  <a:srgbClr val="000000"/>
                </a:solidFill>
                <a:latin typeface="Rockwell" charset="0"/>
                <a:ea typeface="MS PGothic" charset="0"/>
              </a:rPr>
              <a:t> Design</a:t>
            </a:r>
          </a:p>
          <a:p>
            <a:pPr marL="742950" indent="-742950" eaLnBrk="1" hangingPunct="1">
              <a:buFont typeface="Rockwell" charset="0"/>
              <a:buAutoNum type="arabicPeriod"/>
            </a:pPr>
            <a:r>
              <a:rPr lang="en-US" sz="3600" dirty="0">
                <a:solidFill>
                  <a:srgbClr val="000000"/>
                </a:solidFill>
                <a:latin typeface="Rockwell" charset="0"/>
                <a:ea typeface="MS PGothic" charset="0"/>
              </a:rPr>
              <a:t>Prioritization Instructions</a:t>
            </a:r>
          </a:p>
          <a:p>
            <a:pPr marL="742950" indent="-742950" eaLnBrk="1" hangingPunct="1">
              <a:buFont typeface="Rockwell" charset="0"/>
              <a:buAutoNum type="arabicPeriod"/>
            </a:pPr>
            <a:r>
              <a:rPr lang="en-US" sz="3600" dirty="0">
                <a:solidFill>
                  <a:srgbClr val="000000"/>
                </a:solidFill>
                <a:latin typeface="Rockwell" charset="0"/>
                <a:ea typeface="MS PGothic" charset="0"/>
              </a:rPr>
              <a:t>Reflection </a:t>
            </a:r>
            <a:r>
              <a:rPr lang="en-US" sz="3600" dirty="0" smtClean="0">
                <a:solidFill>
                  <a:srgbClr val="000000"/>
                </a:solidFill>
                <a:latin typeface="Rockwell" charset="0"/>
                <a:ea typeface="MS PGothic" charset="0"/>
              </a:rPr>
              <a:t>Questions</a:t>
            </a:r>
          </a:p>
          <a:p>
            <a:pPr marL="742950" indent="-742950" eaLnBrk="1" hangingPunct="1">
              <a:buFont typeface="Rockwell" charset="0"/>
              <a:buAutoNum type="arabicPeriod"/>
            </a:pPr>
            <a:r>
              <a:rPr lang="en-US" sz="3600" dirty="0" smtClean="0">
                <a:solidFill>
                  <a:srgbClr val="000000"/>
                </a:solidFill>
                <a:latin typeface="Rockwell" charset="0"/>
                <a:ea typeface="MS PGothic" charset="0"/>
              </a:rPr>
              <a:t>Facilitation</a:t>
            </a:r>
            <a:endParaRPr lang="en-US" sz="3600" dirty="0">
              <a:solidFill>
                <a:srgbClr val="000000"/>
              </a:solidFill>
              <a:latin typeface="Rockwell" charset="0"/>
              <a:ea typeface="MS PGothic" charset="0"/>
            </a:endParaRPr>
          </a:p>
        </p:txBody>
      </p:sp>
    </p:spTree>
    <p:extLst>
      <p:ext uri="{BB962C8B-B14F-4D97-AF65-F5344CB8AC3E}">
        <p14:creationId xmlns:p14="http://schemas.microsoft.com/office/powerpoint/2010/main" val="51641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98474" y="704976"/>
            <a:ext cx="8303342" cy="4777507"/>
          </a:xfrm>
        </p:spPr>
        <p:txBody>
          <a:bodyPr>
            <a:normAutofit/>
          </a:bodyPr>
          <a:lstStyle/>
          <a:p>
            <a:pPr marL="0" indent="0">
              <a:buNone/>
            </a:pPr>
            <a:r>
              <a:rPr lang="en-US" sz="4800" dirty="0" smtClean="0">
                <a:solidFill>
                  <a:schemeClr val="accent1"/>
                </a:solidFill>
              </a:rPr>
              <a:t>Question Focus Design:</a:t>
            </a:r>
          </a:p>
          <a:p>
            <a:pPr marL="0" indent="0">
              <a:buNone/>
            </a:pPr>
            <a:endParaRPr lang="en-US" sz="6000" dirty="0" smtClean="0">
              <a:solidFill>
                <a:schemeClr val="accent1"/>
              </a:solidFill>
            </a:endParaRPr>
          </a:p>
          <a:p>
            <a:pPr marL="0" indent="0">
              <a:spcBef>
                <a:spcPts val="0"/>
              </a:spcBef>
              <a:buNone/>
            </a:pPr>
            <a:r>
              <a:rPr lang="en-US" sz="6000" dirty="0" smtClean="0">
                <a:solidFill>
                  <a:schemeClr val="accent1"/>
                </a:solidFill>
              </a:rPr>
              <a:t>Moving From Complicated to Simple</a:t>
            </a:r>
            <a:endParaRPr lang="en-US" sz="6000" dirty="0"/>
          </a:p>
        </p:txBody>
      </p:sp>
    </p:spTree>
    <p:extLst>
      <p:ext uri="{BB962C8B-B14F-4D97-AF65-F5344CB8AC3E}">
        <p14:creationId xmlns:p14="http://schemas.microsoft.com/office/powerpoint/2010/main" val="104952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txBox="1">
            <a:spLocks/>
          </p:cNvSpPr>
          <p:nvPr/>
        </p:nvSpPr>
        <p:spPr bwMode="auto">
          <a:xfrm>
            <a:off x="-242888" y="93663"/>
            <a:ext cx="7772401"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4400">
              <a:latin typeface="HelveticaNeueLT Std Med Cn" charset="0"/>
              <a:ea typeface="HelveticaNeueLT Std Med Cn" charset="0"/>
              <a:cs typeface="HelveticaNeueLT Std Med Cn" charset="0"/>
            </a:endParaRPr>
          </a:p>
        </p:txBody>
      </p:sp>
      <p:sp>
        <p:nvSpPr>
          <p:cNvPr id="6246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algn="ctr" eaLnBrk="1" hangingPunct="1">
              <a:spcBef>
                <a:spcPct val="20000"/>
              </a:spcBef>
              <a:buFont typeface="Arial" charset="0"/>
              <a:buChar char="•"/>
            </a:pPr>
            <a:endParaRPr lang="en-US" sz="3200">
              <a:solidFill>
                <a:srgbClr val="000000"/>
              </a:solidFill>
              <a:latin typeface="Gill Sans Light" charset="0"/>
              <a:ea typeface="Segoe UI" charset="0"/>
              <a:cs typeface="Segoe UI" charset="0"/>
            </a:endParaRPr>
          </a:p>
        </p:txBody>
      </p:sp>
      <p:pic>
        <p:nvPicPr>
          <p:cNvPr id="62471" name="Picture 1" descr="Screen Shot 2013-12-10 at 3.34.48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897" t="5618"/>
          <a:stretch>
            <a:fillRect/>
          </a:stretch>
        </p:blipFill>
        <p:spPr bwMode="auto">
          <a:xfrm>
            <a:off x="1560512" y="1154410"/>
            <a:ext cx="5702301" cy="4735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0" name="TextBox 9"/>
          <p:cNvSpPr txBox="1">
            <a:spLocks noChangeArrowheads="1"/>
          </p:cNvSpPr>
          <p:nvPr/>
        </p:nvSpPr>
        <p:spPr bwMode="auto">
          <a:xfrm>
            <a:off x="436563" y="384969"/>
            <a:ext cx="6350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dirty="0" smtClean="0">
                <a:solidFill>
                  <a:schemeClr val="accent1"/>
                </a:solidFill>
                <a:latin typeface="+mj-lt"/>
                <a:cs typeface="Gill Sans" charset="0"/>
              </a:rPr>
              <a:t>Initial Question Focus</a:t>
            </a:r>
            <a:r>
              <a:rPr lang="en-US" sz="4000" dirty="0">
                <a:solidFill>
                  <a:schemeClr val="accent1"/>
                </a:solidFill>
                <a:latin typeface="+mj-lt"/>
                <a:cs typeface="Gill Sans" charset="0"/>
              </a:rPr>
              <a:t>:</a:t>
            </a:r>
          </a:p>
        </p:txBody>
      </p:sp>
      <p:sp>
        <p:nvSpPr>
          <p:cNvPr id="62467" name="TextBox 8"/>
          <p:cNvSpPr txBox="1">
            <a:spLocks noChangeArrowheads="1"/>
          </p:cNvSpPr>
          <p:nvPr/>
        </p:nvSpPr>
        <p:spPr bwMode="auto">
          <a:xfrm>
            <a:off x="-427038" y="166211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3218942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14073</TotalTime>
  <Words>806</Words>
  <Application>Microsoft Office PowerPoint</Application>
  <PresentationFormat>On-screen Show (4:3)</PresentationFormat>
  <Paragraphs>182</Paragraphs>
  <Slides>33</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MS PGothic</vt:lpstr>
      <vt:lpstr>MS PGothic</vt:lpstr>
      <vt:lpstr>Arial</vt:lpstr>
      <vt:lpstr>Calibri</vt:lpstr>
      <vt:lpstr>Century Gothic</vt:lpstr>
      <vt:lpstr>Gill Sans</vt:lpstr>
      <vt:lpstr>Gill Sans Light</vt:lpstr>
      <vt:lpstr>HelveticaNeueLT Std Med Cn</vt:lpstr>
      <vt:lpstr>Rockwell</vt:lpstr>
      <vt:lpstr>Segoe UI</vt:lpstr>
      <vt:lpstr>Wingdings</vt:lpstr>
      <vt:lpstr>1_Advantage</vt:lpstr>
      <vt:lpstr>The Art and Science of the Question Formulation Technique  </vt:lpstr>
      <vt:lpstr>QFT: An ART and a SCIENCE</vt:lpstr>
      <vt:lpstr>QFT: An ART and a SCIENCE</vt:lpstr>
      <vt:lpstr>PowerPoint Presentation</vt:lpstr>
      <vt:lpstr>Five Areas Related to  the Art of the QFT</vt:lpstr>
      <vt:lpstr>Various Teaching Purposes </vt:lpstr>
      <vt:lpstr>Five Areas Related to  the Art of the QFT</vt:lpstr>
      <vt:lpstr> </vt:lpstr>
      <vt:lpstr>PowerPoint Presentation</vt:lpstr>
      <vt:lpstr>PowerPoint Presentation</vt:lpstr>
      <vt:lpstr>Revised Question Focus:</vt:lpstr>
      <vt:lpstr> </vt:lpstr>
      <vt:lpstr>Initial Question Focus:</vt:lpstr>
      <vt:lpstr>Revised Question Focus:</vt:lpstr>
      <vt:lpstr>Five Areas Related to  the Art of the QFT</vt:lpstr>
      <vt:lpstr>Prioritization Instructions</vt:lpstr>
      <vt:lpstr>Prioritization Instructions</vt:lpstr>
      <vt:lpstr>Categories of Prioritization Instructions</vt:lpstr>
      <vt:lpstr>From Prioritization to Reflection</vt:lpstr>
      <vt:lpstr>Five Areas Related to  the Art of the QFT</vt:lpstr>
      <vt:lpstr>Examples of Reflection Questions</vt:lpstr>
      <vt:lpstr>Five Areas Related to  the Art of the QFT</vt:lpstr>
      <vt:lpstr>High School, Humanities</vt:lpstr>
      <vt:lpstr>High School, Humanities</vt:lpstr>
      <vt:lpstr>Four Principles of Facilitation</vt:lpstr>
      <vt:lpstr>Helpful Facilitation Tips</vt:lpstr>
      <vt:lpstr> </vt:lpstr>
      <vt:lpstr> </vt:lpstr>
      <vt:lpstr>Reflect</vt:lpstr>
      <vt:lpstr>The Skill of Asking Questions</vt:lpstr>
      <vt:lpstr>Education and Action</vt:lpstr>
      <vt:lpstr>Democracy</vt:lpstr>
      <vt:lpstr>Resources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RQI</dc:creator>
  <cp:lastModifiedBy>Andrew Minigan</cp:lastModifiedBy>
  <cp:revision>208</cp:revision>
  <cp:lastPrinted>2017-01-25T21:16:45Z</cp:lastPrinted>
  <dcterms:created xsi:type="dcterms:W3CDTF">2016-10-28T13:10:12Z</dcterms:created>
  <dcterms:modified xsi:type="dcterms:W3CDTF">2017-04-19T14:57:03Z</dcterms:modified>
</cp:coreProperties>
</file>