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comment1.xml" ContentType="application/vnd.openxmlformats-officedocument.presentationml.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3" r:id="rId2"/>
    <p:sldMasterId id="2147483704" r:id="rId3"/>
  </p:sldMasterIdLst>
  <p:notesMasterIdLst>
    <p:notesMasterId r:id="rId117"/>
  </p:notesMasterIdLst>
  <p:handoutMasterIdLst>
    <p:handoutMasterId r:id="rId118"/>
  </p:handoutMasterIdLst>
  <p:sldIdLst>
    <p:sldId id="446" r:id="rId4"/>
    <p:sldId id="602" r:id="rId5"/>
    <p:sldId id="361" r:id="rId6"/>
    <p:sldId id="520" r:id="rId7"/>
    <p:sldId id="603" r:id="rId8"/>
    <p:sldId id="615" r:id="rId9"/>
    <p:sldId id="449" r:id="rId10"/>
    <p:sldId id="450" r:id="rId11"/>
    <p:sldId id="630" r:id="rId12"/>
    <p:sldId id="521" r:id="rId13"/>
    <p:sldId id="401" r:id="rId14"/>
    <p:sldId id="402" r:id="rId15"/>
    <p:sldId id="403" r:id="rId16"/>
    <p:sldId id="404" r:id="rId17"/>
    <p:sldId id="405" r:id="rId18"/>
    <p:sldId id="406" r:id="rId19"/>
    <p:sldId id="407" r:id="rId20"/>
    <p:sldId id="523" r:id="rId21"/>
    <p:sldId id="524" r:id="rId22"/>
    <p:sldId id="525" r:id="rId23"/>
    <p:sldId id="526" r:id="rId24"/>
    <p:sldId id="527" r:id="rId25"/>
    <p:sldId id="550" r:id="rId26"/>
    <p:sldId id="390" r:id="rId27"/>
    <p:sldId id="522" r:id="rId28"/>
    <p:sldId id="379" r:id="rId29"/>
    <p:sldId id="380" r:id="rId30"/>
    <p:sldId id="381" r:id="rId31"/>
    <p:sldId id="382" r:id="rId32"/>
    <p:sldId id="631" r:id="rId33"/>
    <p:sldId id="632" r:id="rId34"/>
    <p:sldId id="385" r:id="rId35"/>
    <p:sldId id="386" r:id="rId36"/>
    <p:sldId id="387" r:id="rId37"/>
    <p:sldId id="596" r:id="rId38"/>
    <p:sldId id="388" r:id="rId39"/>
    <p:sldId id="389" r:id="rId40"/>
    <p:sldId id="552" r:id="rId41"/>
    <p:sldId id="553" r:id="rId42"/>
    <p:sldId id="554" r:id="rId43"/>
    <p:sldId id="555" r:id="rId44"/>
    <p:sldId id="556" r:id="rId45"/>
    <p:sldId id="557" r:id="rId46"/>
    <p:sldId id="558" r:id="rId47"/>
    <p:sldId id="492" r:id="rId48"/>
    <p:sldId id="604" r:id="rId49"/>
    <p:sldId id="605" r:id="rId50"/>
    <p:sldId id="606" r:id="rId51"/>
    <p:sldId id="597" r:id="rId52"/>
    <p:sldId id="598" r:id="rId53"/>
    <p:sldId id="599" r:id="rId54"/>
    <p:sldId id="600" r:id="rId55"/>
    <p:sldId id="611" r:id="rId56"/>
    <p:sldId id="612" r:id="rId57"/>
    <p:sldId id="613" r:id="rId58"/>
    <p:sldId id="614" r:id="rId59"/>
    <p:sldId id="457" r:id="rId60"/>
    <p:sldId id="691" r:id="rId61"/>
    <p:sldId id="458" r:id="rId62"/>
    <p:sldId id="459" r:id="rId63"/>
    <p:sldId id="531" r:id="rId64"/>
    <p:sldId id="462" r:id="rId65"/>
    <p:sldId id="635" r:id="rId66"/>
    <p:sldId id="636" r:id="rId67"/>
    <p:sldId id="637" r:id="rId68"/>
    <p:sldId id="472" r:id="rId69"/>
    <p:sldId id="487" r:id="rId70"/>
    <p:sldId id="610" r:id="rId71"/>
    <p:sldId id="488" r:id="rId72"/>
    <p:sldId id="638" r:id="rId73"/>
    <p:sldId id="685" r:id="rId74"/>
    <p:sldId id="686" r:id="rId75"/>
    <p:sldId id="687" r:id="rId76"/>
    <p:sldId id="643" r:id="rId77"/>
    <p:sldId id="644" r:id="rId78"/>
    <p:sldId id="651" r:id="rId79"/>
    <p:sldId id="652" r:id="rId80"/>
    <p:sldId id="653" r:id="rId81"/>
    <p:sldId id="654" r:id="rId82"/>
    <p:sldId id="655" r:id="rId83"/>
    <p:sldId id="656" r:id="rId84"/>
    <p:sldId id="657" r:id="rId85"/>
    <p:sldId id="658" r:id="rId86"/>
    <p:sldId id="659" r:id="rId87"/>
    <p:sldId id="660" r:id="rId88"/>
    <p:sldId id="688" r:id="rId89"/>
    <p:sldId id="661" r:id="rId90"/>
    <p:sldId id="662" r:id="rId91"/>
    <p:sldId id="663" r:id="rId92"/>
    <p:sldId id="671" r:id="rId93"/>
    <p:sldId id="672" r:id="rId94"/>
    <p:sldId id="673" r:id="rId95"/>
    <p:sldId id="674" r:id="rId96"/>
    <p:sldId id="689" r:id="rId97"/>
    <p:sldId id="677" r:id="rId98"/>
    <p:sldId id="676" r:id="rId99"/>
    <p:sldId id="679" r:id="rId100"/>
    <p:sldId id="680" r:id="rId101"/>
    <p:sldId id="665" r:id="rId102"/>
    <p:sldId id="666" r:id="rId103"/>
    <p:sldId id="667" r:id="rId104"/>
    <p:sldId id="664" r:id="rId105"/>
    <p:sldId id="668" r:id="rId106"/>
    <p:sldId id="669" r:id="rId107"/>
    <p:sldId id="690" r:id="rId108"/>
    <p:sldId id="670" r:id="rId109"/>
    <p:sldId id="678" r:id="rId110"/>
    <p:sldId id="681" r:id="rId111"/>
    <p:sldId id="683" r:id="rId112"/>
    <p:sldId id="684" r:id="rId113"/>
    <p:sldId id="682" r:id="rId114"/>
    <p:sldId id="645" r:id="rId115"/>
    <p:sldId id="646"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9" clrIdx="0">
    <p:extLst/>
  </p:cmAuthor>
  <p:cmAuthor id="2" name="RQI" initials="R" lastIdx="9" clrIdx="1">
    <p:extLst/>
  </p:cmAuthor>
  <p:cmAuthor id="3" name="Microsoft Office User" initials="Office" lastIdx="16"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52" autoAdjust="0"/>
    <p:restoredTop sz="83307" autoAdjust="0"/>
  </p:normalViewPr>
  <p:slideViewPr>
    <p:cSldViewPr snapToGrid="0" snapToObjects="1">
      <p:cViewPr>
        <p:scale>
          <a:sx n="80" d="100"/>
          <a:sy n="80" d="100"/>
        </p:scale>
        <p:origin x="2312" y="360"/>
      </p:cViewPr>
      <p:guideLst>
        <p:guide orient="horz" pos="2160"/>
        <p:guide pos="2880"/>
      </p:guideLst>
    </p:cSldViewPr>
  </p:slideViewPr>
  <p:outlineViewPr>
    <p:cViewPr>
      <p:scale>
        <a:sx n="33" d="100"/>
        <a:sy n="33" d="100"/>
      </p:scale>
      <p:origin x="0" y="-40992"/>
    </p:cViewPr>
  </p:outlineViewPr>
  <p:notesTextViewPr>
    <p:cViewPr>
      <p:scale>
        <a:sx n="100" d="100"/>
        <a:sy n="100" d="100"/>
      </p:scale>
      <p:origin x="0" y="0"/>
    </p:cViewPr>
  </p:notesTextViewPr>
  <p:sorterViewPr>
    <p:cViewPr>
      <p:scale>
        <a:sx n="150" d="100"/>
        <a:sy n="150" d="100"/>
      </p:scale>
      <p:origin x="0" y="195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notesMaster" Target="notesMasters/notesMaster1.xml"/><Relationship Id="rId118" Type="http://schemas.openxmlformats.org/officeDocument/2006/relationships/handoutMaster" Target="handoutMasters/handoutMaster1.xml"/><Relationship Id="rId119" Type="http://schemas.openxmlformats.org/officeDocument/2006/relationships/commentAuthors" Target="commentAuthors.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06-11T11:21:02.917" idx="15">
    <p:pos x="10" y="10"/>
    <p:text>Cut?</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a:latin typeface="+mj-lt"/>
              <a:cs typeface="Gill Sans"/>
            </a:rPr>
            <a:t>Closed-ended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a:latin typeface="+mj-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dgm:t>
        <a:bodyPr/>
        <a:lstStyle/>
        <a:p>
          <a:r>
            <a:rPr lang="en-US" b="0" dirty="0">
              <a:latin typeface="+mj-lt"/>
              <a:cs typeface="Gill Sans"/>
            </a:rPr>
            <a:t>Disadvantages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214"/>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64026328-281F-4E4B-819B-6E7E2ECFD643}" srcId="{85CFD83C-0C6B-BC4D-842F-129DEFFFCC83}" destId="{6AD2A03A-FC77-0649-92E9-8E6E21736820}" srcOrd="0" destOrd="0" parTransId="{80DB3469-4255-D440-BECB-3A0D4DCB7625}" sibTransId="{F0AF8130-90DD-6A40-BE69-CC06EEC1DDAF}"/>
    <dgm:cxn modelId="{6879AB83-22C2-9A4E-8ADD-9351C2593CCD}" type="presOf" srcId="{FF1F7779-F48A-1F40-9E9D-420C87150ED4}" destId="{250C4737-A841-8C48-A045-BF4D4D99D3A8}" srcOrd="0" destOrd="0" presId="urn:microsoft.com/office/officeart/2005/8/layout/hList3"/>
    <dgm:cxn modelId="{F0608453-C1BD-C546-9983-E88654532FBA}" type="presOf" srcId="{F92606C1-1CD6-BF4E-9E77-D0275FDC37C2}" destId="{24D3949D-55D7-9843-BBF0-4DC75BF720C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2697C0FA-C691-2044-83EE-E06A69D1F024}" srcId="{6AD2A03A-FC77-0649-92E9-8E6E21736820}" destId="{F92606C1-1CD6-BF4E-9E77-D0275FDC37C2}" srcOrd="1" destOrd="0" parTransId="{0D1A1D27-FBA7-E34B-B644-B2808F3E68A8}" sibTransId="{EEB51F93-8625-064F-84B3-754FC6A26CEF}"/>
    <dgm:cxn modelId="{49C74C5A-37E2-4945-8CE5-9BA2C58EA949}" type="presOf" srcId="{85CFD83C-0C6B-BC4D-842F-129DEFFFCC83}" destId="{91E99BCE-3CAA-CE4C-A763-4B42C659CC8B}" srcOrd="0" destOrd="0" presId="urn:microsoft.com/office/officeart/2005/8/layout/hList3"/>
    <dgm:cxn modelId="{D84C1A90-2876-844A-9419-02109ECA24E2}" type="presOf" srcId="{6AD2A03A-FC77-0649-92E9-8E6E21736820}" destId="{F1305359-E89A-E248-BDAE-44B047EAF116}" srcOrd="0" destOrd="0" presId="urn:microsoft.com/office/officeart/2005/8/layout/hList3"/>
    <dgm:cxn modelId="{A42B2469-EB9D-D34F-A7E6-686AEF422C9C}" type="presParOf" srcId="{91E99BCE-3CAA-CE4C-A763-4B42C659CC8B}" destId="{F1305359-E89A-E248-BDAE-44B047EAF116}" srcOrd="0" destOrd="0" presId="urn:microsoft.com/office/officeart/2005/8/layout/hList3"/>
    <dgm:cxn modelId="{EBE5BDB2-3586-FF41-9AAD-05903E008EF2}" type="presParOf" srcId="{91E99BCE-3CAA-CE4C-A763-4B42C659CC8B}" destId="{AD06BE05-311D-2242-844E-E6A710FEAEE4}" srcOrd="1" destOrd="0" presId="urn:microsoft.com/office/officeart/2005/8/layout/hList3"/>
    <dgm:cxn modelId="{F4B410BE-1CD2-6F48-93D3-DB3FD3A29243}" type="presParOf" srcId="{AD06BE05-311D-2242-844E-E6A710FEAEE4}" destId="{250C4737-A841-8C48-A045-BF4D4D99D3A8}" srcOrd="0" destOrd="0" presId="urn:microsoft.com/office/officeart/2005/8/layout/hList3"/>
    <dgm:cxn modelId="{9369D2D4-EF3E-BC48-9B1B-F3E0904A79A1}" type="presParOf" srcId="{AD06BE05-311D-2242-844E-E6A710FEAEE4}" destId="{24D3949D-55D7-9843-BBF0-4DC75BF720C6}" srcOrd="1" destOrd="0" presId="urn:microsoft.com/office/officeart/2005/8/layout/hList3"/>
    <dgm:cxn modelId="{4027ECF0-CE8D-3242-9714-B60FC7E32E98}"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a:latin typeface="+mj-lt"/>
              <a:cs typeface="Gill Sans"/>
            </a:rPr>
            <a:t>Open-ended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a:latin typeface="+mj-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dgm:t>
        <a:bodyPr/>
        <a:lstStyle/>
        <a:p>
          <a:r>
            <a:rPr lang="en-US" b="0" dirty="0">
              <a:latin typeface="+mj-lt"/>
              <a:cs typeface="Gill Sans"/>
            </a:rPr>
            <a:t>Disadvantages </a:t>
          </a:r>
        </a:p>
      </dgm:t>
    </dgm:pt>
    <dgm:pt modelId="{EEB51F93-8625-064F-84B3-754FC6A26CEF}" type="sibTrans" cxnId="{2697C0FA-C691-2044-83EE-E06A69D1F024}">
      <dgm:prSet/>
      <dgm:spPr/>
      <dgm:t>
        <a:bodyPr/>
        <a:lstStyle/>
        <a:p>
          <a:endParaRPr lang="en-US"/>
        </a:p>
      </dgm:t>
    </dgm:pt>
    <dgm:pt modelId="{0D1A1D27-FBA7-E34B-B644-B2808F3E68A8}" type="par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Y="-1402"/>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64026328-281F-4E4B-819B-6E7E2ECFD643}" srcId="{85CFD83C-0C6B-BC4D-842F-129DEFFFCC83}" destId="{6AD2A03A-FC77-0649-92E9-8E6E21736820}" srcOrd="0" destOrd="0" parTransId="{80DB3469-4255-D440-BECB-3A0D4DCB7625}" sibTransId="{F0AF8130-90DD-6A40-BE69-CC06EEC1DDAF}"/>
    <dgm:cxn modelId="{3745D2BA-C112-5847-8166-F9EC36687BD8}" srcId="{6AD2A03A-FC77-0649-92E9-8E6E21736820}" destId="{FF1F7779-F48A-1F40-9E9D-420C87150ED4}" srcOrd="0" destOrd="0" parTransId="{A7F55382-F9EC-094C-8A11-74EE819CF30E}" sibTransId="{410C3502-284E-4640-BE5B-2BBC03993EC6}"/>
    <dgm:cxn modelId="{5C09B28C-20E1-1D48-9419-AB8C531E19C4}" type="presOf" srcId="{FF1F7779-F48A-1F40-9E9D-420C87150ED4}" destId="{250C4737-A841-8C48-A045-BF4D4D99D3A8}" srcOrd="0" destOrd="0" presId="urn:microsoft.com/office/officeart/2005/8/layout/hList3"/>
    <dgm:cxn modelId="{B6387686-13C5-AE42-84FF-FB3ACE7EE920}" type="presOf" srcId="{85CFD83C-0C6B-BC4D-842F-129DEFFFCC83}" destId="{91E99BCE-3CAA-CE4C-A763-4B42C659CC8B}" srcOrd="0" destOrd="0" presId="urn:microsoft.com/office/officeart/2005/8/layout/hList3"/>
    <dgm:cxn modelId="{1DAEEAA8-6EEC-994F-A54D-201D2B262697}" type="presOf" srcId="{F92606C1-1CD6-BF4E-9E77-D0275FDC37C2}" destId="{24D3949D-55D7-9843-BBF0-4DC75BF720C6}" srcOrd="0" destOrd="0" presId="urn:microsoft.com/office/officeart/2005/8/layout/hList3"/>
    <dgm:cxn modelId="{971EF95D-CE35-0F45-B5BB-5AA9992C9B52}" type="presOf" srcId="{6AD2A03A-FC77-0649-92E9-8E6E21736820}" destId="{F1305359-E89A-E248-BDAE-44B047EAF116}" srcOrd="0" destOrd="0" presId="urn:microsoft.com/office/officeart/2005/8/layout/hList3"/>
    <dgm:cxn modelId="{3B64685C-A84E-0744-A21D-40E70B3C992A}" type="presParOf" srcId="{91E99BCE-3CAA-CE4C-A763-4B42C659CC8B}" destId="{F1305359-E89A-E248-BDAE-44B047EAF116}" srcOrd="0" destOrd="0" presId="urn:microsoft.com/office/officeart/2005/8/layout/hList3"/>
    <dgm:cxn modelId="{511DCC0A-13FE-744D-97E8-134B249868EC}" type="presParOf" srcId="{91E99BCE-3CAA-CE4C-A763-4B42C659CC8B}" destId="{AD06BE05-311D-2242-844E-E6A710FEAEE4}" srcOrd="1" destOrd="0" presId="urn:microsoft.com/office/officeart/2005/8/layout/hList3"/>
    <dgm:cxn modelId="{56064808-13A1-1D43-917C-179B56A6C8B3}" type="presParOf" srcId="{AD06BE05-311D-2242-844E-E6A710FEAEE4}" destId="{250C4737-A841-8C48-A045-BF4D4D99D3A8}" srcOrd="0" destOrd="0" presId="urn:microsoft.com/office/officeart/2005/8/layout/hList3"/>
    <dgm:cxn modelId="{089FFB24-D548-DE4B-B559-A2AE959C6D13}" type="presParOf" srcId="{AD06BE05-311D-2242-844E-E6A710FEAEE4}" destId="{24D3949D-55D7-9843-BBF0-4DC75BF720C6}" srcOrd="1" destOrd="0" presId="urn:microsoft.com/office/officeart/2005/8/layout/hList3"/>
    <dgm:cxn modelId="{DBF14117-1170-6A4E-86F9-4898F2879D4E}"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a:latin typeface="+mj-lt"/>
              <a:cs typeface="Gill Sans"/>
            </a:rPr>
            <a:t>Closed-ended Questions</a:t>
          </a:r>
        </a:p>
      </dsp:txBody>
      <dsp:txXfrm>
        <a:off x="0" y="0"/>
        <a:ext cx="6676859" cy="1018852"/>
      </dsp:txXfrm>
    </dsp:sp>
    <dsp:sp modelId="{250C4737-A841-8C48-A045-BF4D4D99D3A8}">
      <dsp:nvSpPr>
        <dsp:cNvPr id="0" name=""/>
        <dsp:cNvSpPr/>
      </dsp:nvSpPr>
      <dsp:spPr>
        <a:xfrm>
          <a:off x="0" y="1040270"/>
          <a:ext cx="3338429" cy="21395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a:latin typeface="+mj-lt"/>
              <a:cs typeface="Gill Sans"/>
            </a:rPr>
            <a:t>Advantages</a:t>
          </a:r>
        </a:p>
      </dsp:txBody>
      <dsp:txXfrm>
        <a:off x="0" y="1040270"/>
        <a:ext cx="3338429" cy="2139590"/>
      </dsp:txXfrm>
    </dsp:sp>
    <dsp:sp modelId="{24D3949D-55D7-9843-BBF0-4DC75BF720C6}">
      <dsp:nvSpPr>
        <dsp:cNvPr id="0" name=""/>
        <dsp:cNvSpPr/>
      </dsp:nvSpPr>
      <dsp:spPr>
        <a:xfrm>
          <a:off x="3338429" y="1040270"/>
          <a:ext cx="3338429" cy="2139590"/>
        </a:xfrm>
        <a:prstGeom prst="rect">
          <a:avLst/>
        </a:prstGeom>
        <a:gradFill rotWithShape="1">
          <a:gsLst>
            <a:gs pos="0">
              <a:schemeClr val="accent2">
                <a:tint val="100000"/>
                <a:shade val="40000"/>
                <a:alpha val="100000"/>
                <a:satMod val="150000"/>
                <a:lumMod val="100000"/>
              </a:schemeClr>
            </a:gs>
            <a:gs pos="100000">
              <a:schemeClr val="accent2">
                <a:tint val="70000"/>
                <a:shade val="100000"/>
                <a:alpha val="100000"/>
                <a:satMod val="200000"/>
                <a:lumMod val="100000"/>
              </a:schemeClr>
            </a:gs>
          </a:gsLst>
          <a:lin ang="6000000" scaled="1"/>
        </a:gradFill>
        <a:ln w="12700" cap="flat" cmpd="sng" algn="ctr">
          <a:solidFill>
            <a:schemeClr val="accent2">
              <a:shade val="95000"/>
              <a:satMod val="105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a:latin typeface="+mj-lt"/>
              <a:cs typeface="Gill Sans"/>
            </a:rPr>
            <a:t>Disadvantages </a:t>
          </a:r>
        </a:p>
      </dsp:txBody>
      <dsp:txXfrm>
        <a:off x="3338429" y="1040270"/>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a:latin typeface="+mj-lt"/>
              <a:cs typeface="Gill Sans"/>
            </a:rPr>
            <a:t>Open-ended Questions</a:t>
          </a: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a:latin typeface="+mj-lt"/>
              <a:cs typeface="Gill Sans"/>
            </a:rPr>
            <a:t>Advantages</a:t>
          </a: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gradFill rotWithShape="1">
          <a:gsLst>
            <a:gs pos="0">
              <a:schemeClr val="accent2">
                <a:tint val="100000"/>
                <a:shade val="40000"/>
                <a:alpha val="100000"/>
                <a:satMod val="150000"/>
                <a:lumMod val="100000"/>
              </a:schemeClr>
            </a:gs>
            <a:gs pos="100000">
              <a:schemeClr val="accent2">
                <a:tint val="70000"/>
                <a:shade val="100000"/>
                <a:alpha val="100000"/>
                <a:satMod val="200000"/>
                <a:lumMod val="100000"/>
              </a:schemeClr>
            </a:gs>
          </a:gsLst>
          <a:lin ang="6000000" scaled="1"/>
        </a:gradFill>
        <a:ln w="12700" cap="flat" cmpd="sng" algn="ctr">
          <a:solidFill>
            <a:schemeClr val="accent2">
              <a:shade val="95000"/>
              <a:satMod val="105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a:latin typeface="+mj-lt"/>
              <a:cs typeface="Gill Sans"/>
            </a:rPr>
            <a:t>Disadvantages </a:t>
          </a: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920453-DC3C-7D48-8A64-A880A4413CCC}" type="datetimeFigureOut">
              <a:rPr lang="en-US" smtClean="0"/>
              <a:t>6/14/18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0EF0DD-31A7-4144-9606-AE1245484EB0}" type="slidenum">
              <a:rPr lang="en-US" smtClean="0"/>
              <a:t>‹#›</a:t>
            </a:fld>
            <a:endParaRPr lang="en-US"/>
          </a:p>
        </p:txBody>
      </p:sp>
    </p:spTree>
    <p:extLst>
      <p:ext uri="{BB962C8B-B14F-4D97-AF65-F5344CB8AC3E}">
        <p14:creationId xmlns:p14="http://schemas.microsoft.com/office/powerpoint/2010/main" val="105956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F79D7-4642-C040-B61B-7ADAC3B1BC1E}" type="datetimeFigureOut">
              <a:rPr lang="en-US" smtClean="0"/>
              <a:t>6/14/18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74CE0-4909-6048-B317-2721B0FEF0DC}" type="slidenum">
              <a:rPr lang="en-US" smtClean="0"/>
              <a:t>‹#›</a:t>
            </a:fld>
            <a:endParaRPr lang="en-US"/>
          </a:p>
        </p:txBody>
      </p:sp>
    </p:spTree>
    <p:extLst>
      <p:ext uri="{BB962C8B-B14F-4D97-AF65-F5344CB8AC3E}">
        <p14:creationId xmlns:p14="http://schemas.microsoft.com/office/powerpoint/2010/main" val="12400517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4" Type="http://schemas.openxmlformats.org/officeDocument/2006/relationships/hyperlink" Target="http://research.msu.edu/survey-shows-scientists-value-honesty-curiosity/"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presentation/d/1neZKluuPSmv-LTBsb-ZfU6ahY-qkSvA00XoXeBX_AdY/edit?usp=sharing" TargetMode="External"/><Relationship Id="rId4" Type="http://schemas.openxmlformats.org/officeDocument/2006/relationships/hyperlink" Target="https://docs.google.com/document/d/1ixq8_URGW5qqwfmIKbOnVyLJHq9w2SiQdNjmZM1Xt3Y/edit?usp=sharing" TargetMode="External"/><Relationship Id="rId5" Type="http://schemas.openxmlformats.org/officeDocument/2006/relationships/hyperlink" Target="https://docs.google.com/document/d/1EcdjNqcK2nxPSTKqGR07WaWUK_qqV7T67ta2beXO4jw/edit?usp=sharing" TargetMode="External"/><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a:t>
            </a:fld>
            <a:endParaRPr lang="en-US"/>
          </a:p>
        </p:txBody>
      </p:sp>
    </p:spTree>
    <p:extLst>
      <p:ext uri="{BB962C8B-B14F-4D97-AF65-F5344CB8AC3E}">
        <p14:creationId xmlns:p14="http://schemas.microsoft.com/office/powerpoint/2010/main" val="203115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39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26057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6101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862597-221C-F74B-A931-14AE412BFD55}"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76103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Research that low income students ask fewer questions that middle and high income peers, academically low performing students</a:t>
            </a:r>
            <a:r>
              <a:rPr lang="en-US" baseline="0" dirty="0">
                <a:latin typeface="Calibri" charset="0"/>
              </a:rPr>
              <a:t> ask fewer than middle and high performing peers</a:t>
            </a:r>
          </a:p>
          <a:p>
            <a:pPr eaLnBrk="1" hangingPunct="1">
              <a:spcBef>
                <a:spcPct val="0"/>
              </a:spcBef>
            </a:pPr>
            <a:r>
              <a:rPr lang="en-US" baseline="0" dirty="0">
                <a:latin typeface="Calibri" charset="0"/>
              </a:rPr>
              <a:t>In class, teacher asks as much as 200 questions per 30 min; students ask 1-2. Students ask fewer than 4% of all questions in the average class. </a:t>
            </a:r>
            <a:endParaRPr lang="en-US" dirty="0">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47FBC81-90D4-F842-83D2-3DFDB28F251D}"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133623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a period</a:t>
            </a:r>
          </a:p>
        </p:txBody>
      </p:sp>
      <p:sp>
        <p:nvSpPr>
          <p:cNvPr id="4" name="Slide Number Placeholder 3"/>
          <p:cNvSpPr>
            <a:spLocks noGrp="1"/>
          </p:cNvSpPr>
          <p:nvPr>
            <p:ph type="sldNum" sz="quarter" idx="10"/>
          </p:nvPr>
        </p:nvSpPr>
        <p:spPr/>
        <p:txBody>
          <a:bodyPr/>
          <a:lstStyle/>
          <a:p>
            <a:fld id="{DA874CE0-4909-6048-B317-2721B0FEF0DC}" type="slidenum">
              <a:rPr lang="en-US" smtClean="0"/>
              <a:t>18</a:t>
            </a:fld>
            <a:endParaRPr lang="en-US"/>
          </a:p>
        </p:txBody>
      </p:sp>
    </p:spTree>
    <p:extLst>
      <p:ext uri="{BB962C8B-B14F-4D97-AF65-F5344CB8AC3E}">
        <p14:creationId xmlns:p14="http://schemas.microsoft.com/office/powerpoint/2010/main" val="1333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21</a:t>
            </a:fld>
            <a:endParaRPr lang="en-US"/>
          </a:p>
        </p:txBody>
      </p:sp>
    </p:spTree>
    <p:extLst>
      <p:ext uri="{BB962C8B-B14F-4D97-AF65-F5344CB8AC3E}">
        <p14:creationId xmlns:p14="http://schemas.microsoft.com/office/powerpoint/2010/main" val="161211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a:rPr>
              <a:t>Fullerton Longitudinal Study (FLS)</a:t>
            </a:r>
            <a:r>
              <a:rPr lang="en-US" sz="1200" b="0" i="0" kern="1200" dirty="0">
                <a:solidFill>
                  <a:schemeClr val="tx1"/>
                </a:solidFill>
                <a:effectLst/>
                <a:latin typeface="+mn-lt"/>
                <a:ea typeface="+mn-ea"/>
                <a:cs typeface="+mn-cs"/>
              </a:rPr>
              <a:t>, a 30-plus year study of the development of giftedness across various points in time conducted by Adele and Allen Gottfried of California State University ”This finding has strong implications for the development of STEM considering that curiosity is a </a:t>
            </a:r>
            <a:r>
              <a:rPr lang="en-US" sz="1200" b="0" i="0" u="none" strike="noStrike" kern="1200" dirty="0">
                <a:solidFill>
                  <a:schemeClr val="tx1"/>
                </a:solidFill>
                <a:effectLst/>
                <a:latin typeface="+mn-lt"/>
                <a:ea typeface="+mn-ea"/>
                <a:cs typeface="+mn-cs"/>
                <a:hlinkClick r:id="rId4"/>
              </a:rPr>
              <a:t>fundamental predictor of the aspiration to become a scientist.</a:t>
            </a:r>
            <a:r>
              <a:rPr lang="en-US" sz="1200" b="0" i="0" u="none" strike="noStrike"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 von </a:t>
            </a:r>
            <a:r>
              <a:rPr lang="en-US" sz="1200" b="0" i="0" kern="1200" dirty="0" err="1">
                <a:solidFill>
                  <a:schemeClr val="tx1"/>
                </a:solidFill>
                <a:effectLst/>
                <a:latin typeface="+mn-lt"/>
                <a:ea typeface="+mn-ea"/>
                <a:cs typeface="+mn-cs"/>
              </a:rPr>
              <a:t>Stumm</a:t>
            </a:r>
            <a:r>
              <a:rPr lang="en-US" sz="1200" b="0" i="0" kern="1200" dirty="0">
                <a:solidFill>
                  <a:schemeClr val="tx1"/>
                </a:solidFill>
                <a:effectLst/>
                <a:latin typeface="+mn-lt"/>
                <a:ea typeface="+mn-ea"/>
                <a:cs typeface="+mn-cs"/>
              </a:rPr>
              <a:t>, B. Hell, T. Chamorro-</a:t>
            </a:r>
            <a:r>
              <a:rPr lang="en-US" sz="1200" b="0" i="0" kern="1200" dirty="0" err="1">
                <a:solidFill>
                  <a:schemeClr val="tx1"/>
                </a:solidFill>
                <a:effectLst/>
                <a:latin typeface="+mn-lt"/>
                <a:ea typeface="+mn-ea"/>
                <a:cs typeface="+mn-cs"/>
              </a:rPr>
              <a:t>Premuzic</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The Hungry Mind: Intellectual Curiosity Is the Third Pillar of Academic Performance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Perspectives on Psychological Science</a:t>
            </a:r>
            <a:r>
              <a:rPr lang="en-US" sz="1200" b="0" i="0" kern="1200" dirty="0">
                <a:solidFill>
                  <a:schemeClr val="tx1"/>
                </a:solidFill>
                <a:effectLst/>
                <a:latin typeface="+mn-lt"/>
                <a:ea typeface="+mn-ea"/>
                <a:cs typeface="+mn-cs"/>
              </a:rPr>
              <a:t>, 2011 meta-analysis shows They found that curiosity did, indeed, influence academic performance. In fact, it had quite a large effect, about the same as conscientiousness. </a:t>
            </a:r>
            <a:r>
              <a:rPr lang="en-US" sz="1200" b="1" i="0" kern="1200" dirty="0">
                <a:solidFill>
                  <a:schemeClr val="tx1"/>
                </a:solidFill>
                <a:effectLst/>
                <a:latin typeface="+mn-lt"/>
                <a:ea typeface="+mn-ea"/>
                <a:cs typeface="+mn-cs"/>
              </a:rPr>
              <a:t>When put together, conscientiousness and curiosity had as big an effect on performance as intelligence.</a:t>
            </a:r>
            <a:endParaRPr lang="en-US" b="1" dirty="0"/>
          </a:p>
        </p:txBody>
      </p:sp>
      <p:sp>
        <p:nvSpPr>
          <p:cNvPr id="4" name="Slide Number Placeholder 3"/>
          <p:cNvSpPr>
            <a:spLocks noGrp="1"/>
          </p:cNvSpPr>
          <p:nvPr>
            <p:ph type="sldNum" sz="quarter" idx="10"/>
          </p:nvPr>
        </p:nvSpPr>
        <p:spPr/>
        <p:txBody>
          <a:bodyPr/>
          <a:lstStyle/>
          <a:p>
            <a:fld id="{DA874CE0-4909-6048-B317-2721B0FEF0DC}" type="slidenum">
              <a:rPr lang="en-US" smtClean="0"/>
              <a:t>22</a:t>
            </a:fld>
            <a:endParaRPr lang="en-US"/>
          </a:p>
        </p:txBody>
      </p:sp>
    </p:spTree>
    <p:extLst>
      <p:ext uri="{BB962C8B-B14F-4D97-AF65-F5344CB8AC3E}">
        <p14:creationId xmlns:p14="http://schemas.microsoft.com/office/powerpoint/2010/main" val="125455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1860BA-B361-EF49-AD99-649FC8448E0D}"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56397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24</a:t>
            </a:fld>
            <a:endParaRPr lang="en-US"/>
          </a:p>
        </p:txBody>
      </p:sp>
    </p:spTree>
    <p:extLst>
      <p:ext uri="{BB962C8B-B14F-4D97-AF65-F5344CB8AC3E}">
        <p14:creationId xmlns:p14="http://schemas.microsoft.com/office/powerpoint/2010/main" val="398943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a:t>
            </a:fld>
            <a:endParaRPr lang="en-US"/>
          </a:p>
        </p:txBody>
      </p:sp>
    </p:spTree>
    <p:extLst>
      <p:ext uri="{BB962C8B-B14F-4D97-AF65-F5344CB8AC3E}">
        <p14:creationId xmlns:p14="http://schemas.microsoft.com/office/powerpoint/2010/main" val="1764871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1205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30</a:t>
            </a:fld>
            <a:endParaRPr lang="en-US"/>
          </a:p>
        </p:txBody>
      </p:sp>
    </p:spTree>
    <p:extLst>
      <p:ext uri="{BB962C8B-B14F-4D97-AF65-F5344CB8AC3E}">
        <p14:creationId xmlns:p14="http://schemas.microsoft.com/office/powerpoint/2010/main" val="604193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31</a:t>
            </a:fld>
            <a:endParaRPr lang="en-US"/>
          </a:p>
        </p:txBody>
      </p:sp>
    </p:spTree>
    <p:extLst>
      <p:ext uri="{BB962C8B-B14F-4D97-AF65-F5344CB8AC3E}">
        <p14:creationId xmlns:p14="http://schemas.microsoft.com/office/powerpoint/2010/main" val="1745507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609010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385350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940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the QFT doesn’t stop at step 1; brainstorming,</a:t>
            </a:r>
            <a:r>
              <a:rPr lang="en-US" baseline="0" dirty="0"/>
              <a:t> free-writing, </a:t>
            </a:r>
            <a:r>
              <a:rPr lang="en-US" baseline="0" dirty="0" err="1"/>
              <a:t>etc</a:t>
            </a:r>
            <a:r>
              <a:rPr lang="en-US" baseline="0" dirty="0"/>
              <a:t>, are different than what this process is doing—giving clarity and intention to curiosity.</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43</a:t>
            </a:fld>
            <a:endParaRPr lang="en-US"/>
          </a:p>
        </p:txBody>
      </p:sp>
    </p:spTree>
    <p:extLst>
      <p:ext uri="{BB962C8B-B14F-4D97-AF65-F5344CB8AC3E}">
        <p14:creationId xmlns:p14="http://schemas.microsoft.com/office/powerpoint/2010/main" val="877202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slide</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44</a:t>
            </a:fld>
            <a:endParaRPr lang="en-US"/>
          </a:p>
        </p:txBody>
      </p:sp>
    </p:spTree>
    <p:extLst>
      <p:ext uri="{BB962C8B-B14F-4D97-AF65-F5344CB8AC3E}">
        <p14:creationId xmlns:p14="http://schemas.microsoft.com/office/powerpoint/2010/main" val="1679543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45</a:t>
            </a:fld>
            <a:endParaRPr lang="en-US"/>
          </a:p>
        </p:txBody>
      </p:sp>
    </p:spTree>
    <p:extLst>
      <p:ext uri="{BB962C8B-B14F-4D97-AF65-F5344CB8AC3E}">
        <p14:creationId xmlns:p14="http://schemas.microsoft.com/office/powerpoint/2010/main" val="944122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0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a:p>
        </p:txBody>
      </p:sp>
    </p:spTree>
    <p:extLst>
      <p:ext uri="{BB962C8B-B14F-4D97-AF65-F5344CB8AC3E}">
        <p14:creationId xmlns:p14="http://schemas.microsoft.com/office/powerpoint/2010/main" val="2026220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10"/>
          </p:nvPr>
        </p:nvSpPr>
        <p:spPr/>
        <p:txBody>
          <a:bodyPr/>
          <a:lstStyle/>
          <a:p>
            <a:fld id="{DA874CE0-4909-6048-B317-2721B0FEF0DC}" type="slidenum">
              <a:rPr lang="en-US" smtClean="0"/>
              <a:t>49</a:t>
            </a:fld>
            <a:endParaRPr lang="en-US"/>
          </a:p>
        </p:txBody>
      </p:sp>
    </p:spTree>
    <p:extLst>
      <p:ext uri="{BB962C8B-B14F-4D97-AF65-F5344CB8AC3E}">
        <p14:creationId xmlns:p14="http://schemas.microsoft.com/office/powerpoint/2010/main" val="1337350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10"/>
          </p:nvPr>
        </p:nvSpPr>
        <p:spPr/>
        <p:txBody>
          <a:bodyPr/>
          <a:lstStyle/>
          <a:p>
            <a:fld id="{DA874CE0-4909-6048-B317-2721B0FEF0DC}" type="slidenum">
              <a:rPr lang="en-US" smtClean="0"/>
              <a:t>50</a:t>
            </a:fld>
            <a:endParaRPr lang="en-US"/>
          </a:p>
        </p:txBody>
      </p:sp>
    </p:spTree>
    <p:extLst>
      <p:ext uri="{BB962C8B-B14F-4D97-AF65-F5344CB8AC3E}">
        <p14:creationId xmlns:p14="http://schemas.microsoft.com/office/powerpoint/2010/main" val="1681838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10"/>
          </p:nvPr>
        </p:nvSpPr>
        <p:spPr/>
        <p:txBody>
          <a:bodyPr/>
          <a:lstStyle/>
          <a:p>
            <a:fld id="{DA874CE0-4909-6048-B317-2721B0FEF0DC}" type="slidenum">
              <a:rPr lang="en-US" smtClean="0"/>
              <a:t>51</a:t>
            </a:fld>
            <a:endParaRPr lang="en-US"/>
          </a:p>
        </p:txBody>
      </p:sp>
    </p:spTree>
    <p:extLst>
      <p:ext uri="{BB962C8B-B14F-4D97-AF65-F5344CB8AC3E}">
        <p14:creationId xmlns:p14="http://schemas.microsoft.com/office/powerpoint/2010/main" val="1105511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10"/>
          </p:nvPr>
        </p:nvSpPr>
        <p:spPr/>
        <p:txBody>
          <a:bodyPr/>
          <a:lstStyle/>
          <a:p>
            <a:fld id="{DA874CE0-4909-6048-B317-2721B0FEF0DC}" type="slidenum">
              <a:rPr lang="en-US" smtClean="0"/>
              <a:t>52</a:t>
            </a:fld>
            <a:endParaRPr lang="en-US"/>
          </a:p>
        </p:txBody>
      </p:sp>
    </p:spTree>
    <p:extLst>
      <p:ext uri="{BB962C8B-B14F-4D97-AF65-F5344CB8AC3E}">
        <p14:creationId xmlns:p14="http://schemas.microsoft.com/office/powerpoint/2010/main" val="315755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54</a:t>
            </a:fld>
            <a:endParaRPr lang="en-US"/>
          </a:p>
        </p:txBody>
      </p:sp>
    </p:spTree>
    <p:extLst>
      <p:ext uri="{BB962C8B-B14F-4D97-AF65-F5344CB8AC3E}">
        <p14:creationId xmlns:p14="http://schemas.microsoft.com/office/powerpoint/2010/main" val="1433149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whole prioritization process and practice identifying patterns and categories. And then…</a:t>
            </a:r>
          </a:p>
        </p:txBody>
      </p:sp>
      <p:sp>
        <p:nvSpPr>
          <p:cNvPr id="4" name="Slide Number Placeholder 3"/>
          <p:cNvSpPr>
            <a:spLocks noGrp="1"/>
          </p:cNvSpPr>
          <p:nvPr>
            <p:ph type="sldNum" sz="quarter" idx="10"/>
          </p:nvPr>
        </p:nvSpPr>
        <p:spPr/>
        <p:txBody>
          <a:bodyPr/>
          <a:lstStyle/>
          <a:p>
            <a:fld id="{50D99497-3B62-4F8C-A892-AF6DDC86BAAB}" type="slidenum">
              <a:rPr lang="en-US" smtClean="0"/>
              <a:t>56</a:t>
            </a:fld>
            <a:endParaRPr lang="en-US"/>
          </a:p>
        </p:txBody>
      </p:sp>
    </p:spTree>
    <p:extLst>
      <p:ext uri="{BB962C8B-B14F-4D97-AF65-F5344CB8AC3E}">
        <p14:creationId xmlns:p14="http://schemas.microsoft.com/office/powerpoint/2010/main" val="865283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endParaRPr lang="en-US" dirty="0"/>
          </a:p>
        </p:txBody>
      </p:sp>
      <p:sp>
        <p:nvSpPr>
          <p:cNvPr id="217" name="Shape 217"/>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300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r>
              <a:rPr lang="en-US" sz="1200" u="none" dirty="0">
                <a:solidFill>
                  <a:srgbClr val="FFFFFF"/>
                </a:solidFill>
              </a:rPr>
              <a:t>Consider adding this slide?</a:t>
            </a:r>
            <a:endParaRPr lang="en-US" u="none" dirty="0"/>
          </a:p>
        </p:txBody>
      </p:sp>
      <p:sp>
        <p:nvSpPr>
          <p:cNvPr id="223" name="Shape 223"/>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789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r>
              <a:rPr lang="en" sz="1200" u="sng" dirty="0">
                <a:solidFill>
                  <a:srgbClr val="F3F3F3"/>
                </a:solidFill>
                <a:hlinkClick r:id="rId3"/>
              </a:rPr>
              <a:t>QFT </a:t>
            </a:r>
            <a:endParaRPr lang="en" dirty="0"/>
          </a:p>
          <a:p>
            <a:r>
              <a:rPr lang="en" sz="1200" u="sng" dirty="0">
                <a:solidFill>
                  <a:srgbClr val="F3F3F3"/>
                </a:solidFill>
                <a:hlinkClick r:id="rId3"/>
              </a:rPr>
              <a:t>The View From Room 205</a:t>
            </a:r>
            <a:endParaRPr lang="en" sz="1200" dirty="0">
              <a:solidFill>
                <a:srgbClr val="F3F3F3"/>
              </a:solidFill>
            </a:endParaRPr>
          </a:p>
          <a:p>
            <a:endParaRPr lang="en" sz="1200" dirty="0"/>
          </a:p>
          <a:p>
            <a:r>
              <a:rPr lang="en" sz="1200" u="sng" dirty="0">
                <a:solidFill>
                  <a:srgbClr val="FFFFFF"/>
                </a:solidFill>
                <a:hlinkClick r:id="rId4"/>
              </a:rPr>
              <a:t>QFT</a:t>
            </a:r>
            <a:endParaRPr lang="en" dirty="0"/>
          </a:p>
          <a:p>
            <a:r>
              <a:rPr lang="en" sz="1200" u="sng" dirty="0">
                <a:solidFill>
                  <a:srgbClr val="FFFFFF"/>
                </a:solidFill>
                <a:hlinkClick r:id="rId4"/>
              </a:rPr>
              <a:t>The View From Room 205 </a:t>
            </a:r>
            <a:endParaRPr lang="en" sz="1200" dirty="0"/>
          </a:p>
          <a:p>
            <a:r>
              <a:rPr lang="en" sz="1200" u="sng" dirty="0">
                <a:solidFill>
                  <a:srgbClr val="FFFFFF"/>
                </a:solidFill>
                <a:hlinkClick r:id="rId4"/>
              </a:rPr>
              <a:t>Priority Questions</a:t>
            </a:r>
            <a:endParaRPr lang="en" sz="1200" dirty="0">
              <a:solidFill>
                <a:srgbClr val="FFFFFF"/>
              </a:solidFill>
            </a:endParaRPr>
          </a:p>
          <a:p>
            <a:endParaRPr lang="en" sz="1200" dirty="0"/>
          </a:p>
          <a:p>
            <a:r>
              <a:rPr lang="en" sz="1200" u="sng" dirty="0">
                <a:solidFill>
                  <a:srgbClr val="FFFFFF"/>
                </a:solidFill>
                <a:hlinkClick r:id="rId5"/>
              </a:rPr>
              <a:t>The View From Room 205 Listening Guide</a:t>
            </a:r>
            <a:endParaRPr lang="en-US" dirty="0"/>
          </a:p>
        </p:txBody>
      </p:sp>
      <p:sp>
        <p:nvSpPr>
          <p:cNvPr id="223" name="Shape 223"/>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437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23608" y="3373756"/>
            <a:ext cx="7388860" cy="276034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lang="en-US" dirty="0"/>
          </a:p>
        </p:txBody>
      </p:sp>
      <p:sp>
        <p:nvSpPr>
          <p:cNvPr id="231" name="Shape 231"/>
          <p:cNvSpPr txBox="1">
            <a:spLocks noGrp="1"/>
          </p:cNvSpPr>
          <p:nvPr>
            <p:ph type="sldNum" idx="12"/>
          </p:nvPr>
        </p:nvSpPr>
        <p:spPr>
          <a:xfrm>
            <a:off x="5231639" y="6658665"/>
            <a:ext cx="4002299" cy="35173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9125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a:t>
            </a:fld>
            <a:endParaRPr lang="en-US"/>
          </a:p>
        </p:txBody>
      </p:sp>
    </p:spTree>
    <p:extLst>
      <p:ext uri="{BB962C8B-B14F-4D97-AF65-F5344CB8AC3E}">
        <p14:creationId xmlns:p14="http://schemas.microsoft.com/office/powerpoint/2010/main" val="1532719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slide could be CUT.</a:t>
            </a:r>
          </a:p>
        </p:txBody>
      </p:sp>
      <p:sp>
        <p:nvSpPr>
          <p:cNvPr id="4" name="Slide Number Placeholder 3"/>
          <p:cNvSpPr>
            <a:spLocks noGrp="1"/>
          </p:cNvSpPr>
          <p:nvPr>
            <p:ph type="sldNum" sz="quarter" idx="10"/>
          </p:nvPr>
        </p:nvSpPr>
        <p:spPr/>
        <p:txBody>
          <a:bodyPr/>
          <a:lstStyle/>
          <a:p>
            <a:fld id="{DA874CE0-4909-6048-B317-2721B0FEF0DC}" type="slidenum">
              <a:rPr lang="en-US" smtClean="0"/>
              <a:t>62</a:t>
            </a:fld>
            <a:endParaRPr lang="en-US"/>
          </a:p>
        </p:txBody>
      </p:sp>
    </p:spTree>
    <p:extLst>
      <p:ext uri="{BB962C8B-B14F-4D97-AF65-F5344CB8AC3E}">
        <p14:creationId xmlns:p14="http://schemas.microsoft.com/office/powerpoint/2010/main" val="3631725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the focus of this course is on using the QFT with students in the classroom, we are seeing many very effective applications of the QFT for working with adults in school and other settings.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07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Which one is the Q Focus?</a:t>
            </a:r>
          </a:p>
        </p:txBody>
      </p:sp>
      <p:sp>
        <p:nvSpPr>
          <p:cNvPr id="4" name="Slide Number Placeholder 3"/>
          <p:cNvSpPr>
            <a:spLocks noGrp="1"/>
          </p:cNvSpPr>
          <p:nvPr>
            <p:ph type="sldNum" sz="quarter" idx="10"/>
          </p:nvPr>
        </p:nvSpPr>
        <p:spPr/>
        <p:txBody>
          <a:bodyPr/>
          <a:lstStyle/>
          <a:p>
            <a:fld id="{CFA7933F-06DD-8245-89C7-274AA999494E}" type="slidenum">
              <a:rPr lang="en-US" smtClean="0"/>
              <a:t>64</a:t>
            </a:fld>
            <a:endParaRPr lang="en-US"/>
          </a:p>
        </p:txBody>
      </p:sp>
    </p:spTree>
    <p:extLst>
      <p:ext uri="{BB962C8B-B14F-4D97-AF65-F5344CB8AC3E}">
        <p14:creationId xmlns:p14="http://schemas.microsoft.com/office/powerpoint/2010/main" val="4466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single quote next to issue</a:t>
            </a:r>
          </a:p>
        </p:txBody>
      </p:sp>
      <p:sp>
        <p:nvSpPr>
          <p:cNvPr id="4" name="Slide Number Placeholder 3"/>
          <p:cNvSpPr>
            <a:spLocks noGrp="1"/>
          </p:cNvSpPr>
          <p:nvPr>
            <p:ph type="sldNum" sz="quarter" idx="10"/>
          </p:nvPr>
        </p:nvSpPr>
        <p:spPr/>
        <p:txBody>
          <a:bodyPr/>
          <a:lstStyle/>
          <a:p>
            <a:fld id="{DA874CE0-4909-6048-B317-2721B0FEF0DC}" type="slidenum">
              <a:rPr lang="en-US" smtClean="0"/>
              <a:t>65</a:t>
            </a:fld>
            <a:endParaRPr lang="en-US"/>
          </a:p>
        </p:txBody>
      </p:sp>
    </p:spTree>
    <p:extLst>
      <p:ext uri="{BB962C8B-B14F-4D97-AF65-F5344CB8AC3E}">
        <p14:creationId xmlns:p14="http://schemas.microsoft.com/office/powerpoint/2010/main" val="678768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66</a:t>
            </a:fld>
            <a:endParaRPr lang="en-US"/>
          </a:p>
        </p:txBody>
      </p:sp>
    </p:spTree>
    <p:extLst>
      <p:ext uri="{BB962C8B-B14F-4D97-AF65-F5344CB8AC3E}">
        <p14:creationId xmlns:p14="http://schemas.microsoft.com/office/powerpoint/2010/main" val="75670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Think of harder questions size 32.</a:t>
            </a:r>
          </a:p>
        </p:txBody>
      </p:sp>
      <p:sp>
        <p:nvSpPr>
          <p:cNvPr id="4" name="Slide Number Placeholder 3"/>
          <p:cNvSpPr>
            <a:spLocks noGrp="1"/>
          </p:cNvSpPr>
          <p:nvPr>
            <p:ph type="sldNum" sz="quarter" idx="10"/>
          </p:nvPr>
        </p:nvSpPr>
        <p:spPr/>
        <p:txBody>
          <a:bodyPr/>
          <a:lstStyle/>
          <a:p>
            <a:fld id="{DA874CE0-4909-6048-B317-2721B0FEF0DC}" type="slidenum">
              <a:rPr lang="en-US" smtClean="0"/>
              <a:t>67</a:t>
            </a:fld>
            <a:endParaRPr lang="en-US"/>
          </a:p>
        </p:txBody>
      </p:sp>
    </p:spTree>
    <p:extLst>
      <p:ext uri="{BB962C8B-B14F-4D97-AF65-F5344CB8AC3E}">
        <p14:creationId xmlns:p14="http://schemas.microsoft.com/office/powerpoint/2010/main" val="4201882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84DEBE5-3007-4E67-B6BF-A1F8204B3DD8}" type="slidenum">
              <a:rPr lang="en-US" altLang="en-US" smtClean="0">
                <a:latin typeface="Calibri" panose="020F0502020204030204" pitchFamily="34" charset="0"/>
              </a:rPr>
              <a:pPr/>
              <a:t>68</a:t>
            </a:fld>
            <a:endParaRPr lang="en-US" altLang="en-US">
              <a:latin typeface="Calibri" panose="020F0502020204030204" pitchFamily="34" charset="0"/>
            </a:endParaRPr>
          </a:p>
        </p:txBody>
      </p:sp>
    </p:spTree>
    <p:extLst>
      <p:ext uri="{BB962C8B-B14F-4D97-AF65-F5344CB8AC3E}">
        <p14:creationId xmlns:p14="http://schemas.microsoft.com/office/powerpoint/2010/main" val="1556185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a:p>
            <a:r>
              <a:rPr lang="en-US" altLang="en-US" dirty="0"/>
              <a:t>Moved name to a third line</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552892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will be a scheduled </a:t>
            </a:r>
            <a:r>
              <a:rPr lang="en-US" b="1" baseline="0" dirty="0"/>
              <a:t>break at 10:45. </a:t>
            </a:r>
            <a:r>
              <a:rPr lang="en-US" baseline="0" dirty="0"/>
              <a:t>Lunch will be at about 12 noon.</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70</a:t>
            </a:fld>
            <a:endParaRPr lang="en-US"/>
          </a:p>
        </p:txBody>
      </p:sp>
    </p:spTree>
    <p:extLst>
      <p:ext uri="{BB962C8B-B14F-4D97-AF65-F5344CB8AC3E}">
        <p14:creationId xmlns:p14="http://schemas.microsoft.com/office/powerpoint/2010/main" val="495109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couple examples…</a:t>
            </a:r>
            <a:r>
              <a:rPr lang="en-US" dirty="0" err="1"/>
              <a:t>ie</a:t>
            </a:r>
            <a:r>
              <a:rPr lang="en-US" dirty="0"/>
              <a:t> Deirdre didn’t have to do a couple of the lessons she was planning,</a:t>
            </a:r>
            <a:r>
              <a:rPr lang="en-US" baseline="0" dirty="0"/>
              <a:t> </a:t>
            </a:r>
            <a:r>
              <a:rPr lang="en-US" baseline="0" dirty="0" err="1"/>
              <a:t>bc</a:t>
            </a:r>
            <a:r>
              <a:rPr lang="en-US" baseline="0" dirty="0"/>
              <a:t> kids were further along than she thought and had figured out a couple things already!</a:t>
            </a:r>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78</a:t>
            </a:fld>
            <a:endParaRPr lang="en-US"/>
          </a:p>
        </p:txBody>
      </p:sp>
    </p:spTree>
    <p:extLst>
      <p:ext uri="{BB962C8B-B14F-4D97-AF65-F5344CB8AC3E}">
        <p14:creationId xmlns:p14="http://schemas.microsoft.com/office/powerpoint/2010/main" val="88096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will be a scheduled </a:t>
            </a:r>
            <a:r>
              <a:rPr lang="en-US" b="1" baseline="0" dirty="0"/>
              <a:t>break at 10:45. </a:t>
            </a:r>
            <a:r>
              <a:rPr lang="en-US" baseline="0" dirty="0"/>
              <a:t>Lunch will be at about 12 noon.</a:t>
            </a:r>
          </a:p>
          <a:p>
            <a:endParaRPr lang="en-US" baseline="0" dirty="0"/>
          </a:p>
          <a:p>
            <a:r>
              <a:rPr lang="en-US" baseline="0" dirty="0"/>
              <a:t>Made#2 two lines and move optional to the end of #8.  </a:t>
            </a:r>
          </a:p>
          <a:p>
            <a:r>
              <a:rPr lang="en-US" baseline="0" dirty="0"/>
              <a:t>Messed around a little with the Twitter info at bottom. – Eliminate it because of Slide 8?</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a:t>
            </a:fld>
            <a:endParaRPr lang="en-US"/>
          </a:p>
        </p:txBody>
      </p:sp>
    </p:spTree>
    <p:extLst>
      <p:ext uri="{BB962C8B-B14F-4D97-AF65-F5344CB8AC3E}">
        <p14:creationId xmlns:p14="http://schemas.microsoft.com/office/powerpoint/2010/main" val="10040667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Put a space after each bullet.</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79</a:t>
            </a:fld>
            <a:endParaRPr lang="en-US">
              <a:latin typeface="Calibri" charset="0"/>
            </a:endParaRPr>
          </a:p>
        </p:txBody>
      </p:sp>
    </p:spTree>
    <p:extLst>
      <p:ext uri="{BB962C8B-B14F-4D97-AF65-F5344CB8AC3E}">
        <p14:creationId xmlns:p14="http://schemas.microsoft.com/office/powerpoint/2010/main" val="1437393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Nicole Bolduc,</a:t>
            </a:r>
            <a:r>
              <a:rPr lang="en-US" baseline="0" dirty="0"/>
              <a:t> Ellington, CT 7</a:t>
            </a:r>
            <a:r>
              <a:rPr lang="en-US" baseline="30000" dirty="0"/>
              <a:t>th</a:t>
            </a:r>
            <a:r>
              <a:rPr lang="en-US" baseline="0" dirty="0"/>
              <a:t> Grade Science</a:t>
            </a:r>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80</a:t>
            </a:fld>
            <a:endParaRPr lang="en-US"/>
          </a:p>
        </p:txBody>
      </p:sp>
    </p:spTree>
    <p:extLst>
      <p:ext uri="{BB962C8B-B14F-4D97-AF65-F5344CB8AC3E}">
        <p14:creationId xmlns:p14="http://schemas.microsoft.com/office/powerpoint/2010/main" val="459070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81</a:t>
            </a:fld>
            <a:endParaRPr lang="en-US"/>
          </a:p>
        </p:txBody>
      </p:sp>
    </p:spTree>
    <p:extLst>
      <p:ext uri="{BB962C8B-B14F-4D97-AF65-F5344CB8AC3E}">
        <p14:creationId xmlns:p14="http://schemas.microsoft.com/office/powerpoint/2010/main" val="1118171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latin typeface="Rockwell" charset="0"/>
              </a:rPr>
              <a:t>Teacher</a:t>
            </a:r>
            <a:r>
              <a:rPr lang="en-US" dirty="0">
                <a:latin typeface="Rockwell" charset="0"/>
              </a:rPr>
              <a:t>: Allison Gest, Park Ridge, IL</a:t>
            </a:r>
            <a:endParaRPr lang="en-US" u="sng" dirty="0">
              <a:latin typeface="Rockwell" charset="0"/>
            </a:endParaRPr>
          </a:p>
          <a:p>
            <a:r>
              <a:rPr lang="en-US" u="sng" dirty="0">
                <a:latin typeface="Rockwell" charset="0"/>
              </a:rPr>
              <a:t>Topic</a:t>
            </a:r>
            <a:r>
              <a:rPr lang="en-US" dirty="0">
                <a:latin typeface="Rockwell" charset="0"/>
              </a:rPr>
              <a:t>: 11</a:t>
            </a:r>
            <a:r>
              <a:rPr lang="en-US" baseline="30000" dirty="0">
                <a:latin typeface="Rockwell" charset="0"/>
              </a:rPr>
              <a:t>th</a:t>
            </a:r>
            <a:r>
              <a:rPr lang="en-US" dirty="0">
                <a:latin typeface="Rockwell" charset="0"/>
              </a:rPr>
              <a:t> &amp; 12</a:t>
            </a:r>
            <a:r>
              <a:rPr lang="en-US" baseline="30000" dirty="0">
                <a:latin typeface="Rockwell" charset="0"/>
              </a:rPr>
              <a:t>th</a:t>
            </a:r>
            <a:r>
              <a:rPr lang="en-US" dirty="0">
                <a:latin typeface="Rockwell" charset="0"/>
              </a:rPr>
              <a:t> Grade Geology</a:t>
            </a:r>
          </a:p>
          <a:p>
            <a:r>
              <a:rPr lang="en-US" u="sng" dirty="0">
                <a:latin typeface="Rockwell" charset="0"/>
              </a:rPr>
              <a:t>Purpose</a:t>
            </a:r>
            <a:r>
              <a:rPr lang="en-US" dirty="0">
                <a:latin typeface="Rockwell" charset="0"/>
              </a:rPr>
              <a:t>: To help students design a running water experiment and then refine their designs  </a:t>
            </a:r>
            <a:endParaRPr lang="en-US" dirty="0"/>
          </a:p>
          <a:p>
            <a:endParaRPr lang="en-US" dirty="0"/>
          </a:p>
          <a:p>
            <a:r>
              <a:rPr lang="en-US" dirty="0"/>
              <a:t>*Note: teacher also used a QFT process first with</a:t>
            </a:r>
            <a:r>
              <a:rPr lang="en-US" baseline="0" dirty="0"/>
              <a:t> the scientist’s claim as a </a:t>
            </a:r>
            <a:r>
              <a:rPr lang="en-US" baseline="0" dirty="0" err="1"/>
              <a:t>Qfocus</a:t>
            </a:r>
            <a:r>
              <a:rPr lang="en-US" baseline="0" dirty="0"/>
              <a:t>. Students designed their experiments based on their own questions (generated during the QFT about the scientist’s claim)</a:t>
            </a:r>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82</a:t>
            </a:fld>
            <a:endParaRPr lang="en-US"/>
          </a:p>
        </p:txBody>
      </p:sp>
    </p:spTree>
    <p:extLst>
      <p:ext uri="{BB962C8B-B14F-4D97-AF65-F5344CB8AC3E}">
        <p14:creationId xmlns:p14="http://schemas.microsoft.com/office/powerpoint/2010/main" val="1690770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dirty="0"/>
              <a:t>Students used the QFT on a different group’s design.</a:t>
            </a:r>
          </a:p>
          <a:p>
            <a:pPr>
              <a:buFont typeface="Wingdings" panose="05000000000000000000" pitchFamily="2" charset="2"/>
              <a:buChar char="v"/>
            </a:pPr>
            <a:r>
              <a:rPr lang="en-US" dirty="0"/>
              <a:t>Students then revised their design informed by the questions from their peers.</a:t>
            </a:r>
          </a:p>
          <a:p>
            <a:pPr>
              <a:buFont typeface="Wingdings" panose="05000000000000000000" pitchFamily="2" charset="2"/>
              <a:buChar char="v"/>
            </a:pPr>
            <a:r>
              <a:rPr lang="en-US" dirty="0"/>
              <a:t>Groups tested their final experiment design.</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83</a:t>
            </a:fld>
            <a:endParaRPr lang="en-US"/>
          </a:p>
        </p:txBody>
      </p:sp>
    </p:spTree>
    <p:extLst>
      <p:ext uri="{BB962C8B-B14F-4D97-AF65-F5344CB8AC3E}">
        <p14:creationId xmlns:p14="http://schemas.microsoft.com/office/powerpoint/2010/main" val="2005500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u="sng" dirty="0">
                <a:cs typeface="Gill Sans" charset="0"/>
              </a:rPr>
              <a:t>Teacher:</a:t>
            </a:r>
            <a:r>
              <a:rPr lang="en-US" dirty="0">
                <a:cs typeface="Gill Sans" charset="0"/>
              </a:rPr>
              <a:t> Rachel Woodruff, Assistant Professor of Biology, Brandeis University, MA </a:t>
            </a:r>
          </a:p>
          <a:p>
            <a:pPr>
              <a:buNone/>
            </a:pPr>
            <a:r>
              <a:rPr lang="en-US" u="sng" dirty="0">
                <a:cs typeface="Gill Sans" charset="0"/>
              </a:rPr>
              <a:t>Topic:</a:t>
            </a:r>
            <a:r>
              <a:rPr lang="en-US" dirty="0">
                <a:cs typeface="Gill Sans" charset="0"/>
              </a:rPr>
              <a:t> Molecular Biology</a:t>
            </a:r>
          </a:p>
          <a:p>
            <a:pPr>
              <a:buNone/>
            </a:pPr>
            <a:r>
              <a:rPr lang="en-US" u="sng" dirty="0">
                <a:cs typeface="Gill Sans" charset="0"/>
              </a:rPr>
              <a:t>Purpose:</a:t>
            </a:r>
            <a:r>
              <a:rPr lang="en-US" dirty="0">
                <a:cs typeface="Gill Sans" charset="0"/>
              </a:rPr>
              <a:t> </a:t>
            </a:r>
            <a:r>
              <a:rPr lang="en-US" dirty="0">
                <a:cs typeface="Gill Sans" charset="0"/>
                <a:sym typeface="Georgia Italic" charset="0"/>
              </a:rPr>
              <a:t>To build students’ research skills and prepare them to develop their own research proposal</a:t>
            </a:r>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84</a:t>
            </a:fld>
            <a:endParaRPr lang="en-US"/>
          </a:p>
        </p:txBody>
      </p:sp>
    </p:spTree>
    <p:extLst>
      <p:ext uri="{BB962C8B-B14F-4D97-AF65-F5344CB8AC3E}">
        <p14:creationId xmlns:p14="http://schemas.microsoft.com/office/powerpoint/2010/main" val="1690012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85</a:t>
            </a:fld>
            <a:endParaRPr lang="en-US"/>
          </a:p>
        </p:txBody>
      </p:sp>
    </p:spTree>
    <p:extLst>
      <p:ext uri="{BB962C8B-B14F-4D97-AF65-F5344CB8AC3E}">
        <p14:creationId xmlns:p14="http://schemas.microsoft.com/office/powerpoint/2010/main" val="280110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not have time</a:t>
            </a:r>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86</a:t>
            </a:fld>
            <a:endParaRPr lang="en-US"/>
          </a:p>
        </p:txBody>
      </p:sp>
    </p:spTree>
    <p:extLst>
      <p:ext uri="{BB962C8B-B14F-4D97-AF65-F5344CB8AC3E}">
        <p14:creationId xmlns:p14="http://schemas.microsoft.com/office/powerpoint/2010/main" val="15618855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Same slide as 79?</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87</a:t>
            </a:fld>
            <a:endParaRPr lang="en-US">
              <a:latin typeface="Calibri" charset="0"/>
            </a:endParaRPr>
          </a:p>
        </p:txBody>
      </p:sp>
    </p:spTree>
    <p:extLst>
      <p:ext uri="{BB962C8B-B14F-4D97-AF65-F5344CB8AC3E}">
        <p14:creationId xmlns:p14="http://schemas.microsoft.com/office/powerpoint/2010/main" val="1796976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to get them to work!</a:t>
            </a:r>
          </a:p>
        </p:txBody>
      </p:sp>
      <p:sp>
        <p:nvSpPr>
          <p:cNvPr id="4" name="Slide Number Placeholder 3"/>
          <p:cNvSpPr>
            <a:spLocks noGrp="1"/>
          </p:cNvSpPr>
          <p:nvPr>
            <p:ph type="sldNum" sz="quarter" idx="10"/>
          </p:nvPr>
        </p:nvSpPr>
        <p:spPr/>
        <p:txBody>
          <a:bodyPr/>
          <a:lstStyle/>
          <a:p>
            <a:fld id="{DA874CE0-4909-6048-B317-2721B0FEF0DC}" type="slidenum">
              <a:rPr lang="en-US" smtClean="0"/>
              <a:t>89</a:t>
            </a:fld>
            <a:endParaRPr lang="en-US"/>
          </a:p>
        </p:txBody>
      </p:sp>
    </p:spTree>
    <p:extLst>
      <p:ext uri="{BB962C8B-B14F-4D97-AF65-F5344CB8AC3E}">
        <p14:creationId xmlns:p14="http://schemas.microsoft.com/office/powerpoint/2010/main" val="357553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 add Luz or Dan to this slide?</a:t>
            </a:r>
          </a:p>
        </p:txBody>
      </p:sp>
      <p:sp>
        <p:nvSpPr>
          <p:cNvPr id="4" name="Slide Number Placeholder 3"/>
          <p:cNvSpPr>
            <a:spLocks noGrp="1"/>
          </p:cNvSpPr>
          <p:nvPr>
            <p:ph type="sldNum" sz="quarter" idx="10"/>
          </p:nvPr>
        </p:nvSpPr>
        <p:spPr/>
        <p:txBody>
          <a:bodyPr/>
          <a:lstStyle/>
          <a:p>
            <a:fld id="{DA874CE0-4909-6048-B317-2721B0FEF0DC}" type="slidenum">
              <a:rPr lang="en-US" smtClean="0"/>
              <a:t>8</a:t>
            </a:fld>
            <a:endParaRPr lang="en-US"/>
          </a:p>
        </p:txBody>
      </p:sp>
    </p:spTree>
    <p:extLst>
      <p:ext uri="{BB962C8B-B14F-4D97-AF65-F5344CB8AC3E}">
        <p14:creationId xmlns:p14="http://schemas.microsoft.com/office/powerpoint/2010/main" val="1250247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sz="1200" b="1" dirty="0">
                <a:solidFill>
                  <a:schemeClr val="tx1"/>
                </a:solidFill>
                <a:latin typeface="Rockwell" charset="0"/>
                <a:ea typeface="Rockwell" charset="0"/>
                <a:cs typeface="Rockwell" charset="0"/>
              </a:rPr>
              <a:t>Teacher: </a:t>
            </a:r>
            <a:r>
              <a:rPr lang="en-US" sz="1200" dirty="0">
                <a:solidFill>
                  <a:schemeClr val="tx1"/>
                </a:solidFill>
                <a:latin typeface="Rockwell" charset="0"/>
                <a:ea typeface="Rockwell" charset="0"/>
                <a:cs typeface="Rockwell" charset="0"/>
              </a:rPr>
              <a:t>Joan </a:t>
            </a:r>
            <a:r>
              <a:rPr lang="en-US" sz="1200" dirty="0" err="1">
                <a:solidFill>
                  <a:schemeClr val="tx1"/>
                </a:solidFill>
                <a:latin typeface="Rockwell" charset="0"/>
                <a:ea typeface="Rockwell" charset="0"/>
                <a:cs typeface="Rockwell" charset="0"/>
              </a:rPr>
              <a:t>Soble</a:t>
            </a:r>
            <a:r>
              <a:rPr lang="en-US" sz="1200" dirty="0">
                <a:solidFill>
                  <a:schemeClr val="tx1"/>
                </a:solidFill>
                <a:latin typeface="Rockwell" charset="0"/>
                <a:ea typeface="Rockwell" charset="0"/>
                <a:cs typeface="Rockwell" charset="0"/>
              </a:rPr>
              <a:t>, Cambridge, MA</a:t>
            </a:r>
          </a:p>
          <a:p>
            <a:pPr marL="0" indent="0">
              <a:buNone/>
            </a:pPr>
            <a:r>
              <a:rPr lang="en-US" sz="1200" b="1" dirty="0">
                <a:solidFill>
                  <a:schemeClr val="tx1"/>
                </a:solidFill>
                <a:latin typeface="Rockwell" charset="0"/>
                <a:ea typeface="Rockwell" charset="0"/>
                <a:cs typeface="Rockwell" charset="0"/>
              </a:rPr>
              <a:t>Topic: </a:t>
            </a:r>
            <a:r>
              <a:rPr lang="en-US" sz="1200" dirty="0">
                <a:solidFill>
                  <a:schemeClr val="tx1"/>
                </a:solidFill>
                <a:latin typeface="Rockwell" charset="0"/>
                <a:ea typeface="Rockwell" charset="0"/>
                <a:cs typeface="Rockwell" charset="0"/>
              </a:rPr>
              <a:t>Albert Camus’s The Plague </a:t>
            </a:r>
          </a:p>
          <a:p>
            <a:pPr marL="0" indent="0">
              <a:buNone/>
            </a:pPr>
            <a:r>
              <a:rPr lang="en-US" sz="1200" b="1" dirty="0">
                <a:solidFill>
                  <a:schemeClr val="tx1"/>
                </a:solidFill>
                <a:latin typeface="Rockwell" charset="0"/>
                <a:ea typeface="Rockwell" charset="0"/>
                <a:cs typeface="Rockwell" charset="0"/>
              </a:rPr>
              <a:t>Purpose: </a:t>
            </a:r>
            <a:r>
              <a:rPr lang="en-US" sz="1200" dirty="0">
                <a:solidFill>
                  <a:schemeClr val="tx1"/>
                </a:solidFill>
                <a:latin typeface="Rockwell" charset="0"/>
                <a:ea typeface="Rockwell" charset="0"/>
                <a:cs typeface="Rockwell" charset="0"/>
              </a:rPr>
              <a:t>Pre-reading</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engagement and prediction of central themes going into the text</a:t>
            </a:r>
          </a:p>
          <a:p>
            <a:pPr eaLnBrk="1" hangingPunct="1">
              <a:spcBef>
                <a:spcPct val="0"/>
              </a:spcBef>
            </a:pPr>
            <a:r>
              <a:rPr lang="en-US" altLang="en-US" dirty="0"/>
              <a:t>Cambridge, MA High School</a:t>
            </a:r>
          </a:p>
        </p:txBody>
      </p:sp>
      <p:sp>
        <p:nvSpPr>
          <p:cNvPr id="1177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757066" indent="-291179">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39447C3C-C2C8-41B8-8BA3-63D0C1D680B9}" type="slidenum">
              <a:rPr lang="en-US" altLang="en-US" smtClean="0">
                <a:latin typeface="Calibri" panose="020F0502020204030204" pitchFamily="34" charset="0"/>
              </a:rPr>
              <a:pPr/>
              <a:t>92</a:t>
            </a:fld>
            <a:endParaRPr lang="en-US" altLang="en-US">
              <a:latin typeface="Calibri" panose="020F0502020204030204" pitchFamily="34" charset="0"/>
            </a:endParaRPr>
          </a:p>
        </p:txBody>
      </p:sp>
    </p:spTree>
    <p:extLst>
      <p:ext uri="{BB962C8B-B14F-4D97-AF65-F5344CB8AC3E}">
        <p14:creationId xmlns:p14="http://schemas.microsoft.com/office/powerpoint/2010/main" val="1910534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36074EC-2EDA-BF44-8456-60E9601C2049}" type="slidenum">
              <a:rPr lang="en-US" sz="1200"/>
              <a:pPr eaLnBrk="1" fontAlgn="base" hangingPunct="1">
                <a:spcBef>
                  <a:spcPct val="0"/>
                </a:spcBef>
                <a:spcAft>
                  <a:spcPct val="0"/>
                </a:spcAft>
              </a:pPr>
              <a:t>93</a:t>
            </a:fld>
            <a:endParaRPr lang="en-US" sz="1200"/>
          </a:p>
        </p:txBody>
      </p:sp>
    </p:spTree>
    <p:extLst>
      <p:ext uri="{BB962C8B-B14F-4D97-AF65-F5344CB8AC3E}">
        <p14:creationId xmlns:p14="http://schemas.microsoft.com/office/powerpoint/2010/main" val="11371617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chemeClr val="tx1"/>
                </a:solidFill>
                <a:latin typeface="Rockwell" charset="0"/>
                <a:ea typeface="Rockwell" charset="0"/>
                <a:cs typeface="Rockwell" charset="0"/>
              </a:rPr>
              <a:t>Let’s look at one more example of a </a:t>
            </a:r>
            <a:r>
              <a:rPr lang="en-US" sz="1200" b="0" dirty="0" err="1">
                <a:solidFill>
                  <a:schemeClr val="tx1"/>
                </a:solidFill>
                <a:latin typeface="Rockwell" charset="0"/>
                <a:ea typeface="Rockwell" charset="0"/>
                <a:cs typeface="Rockwell" charset="0"/>
              </a:rPr>
              <a:t>Qfocus</a:t>
            </a:r>
            <a:r>
              <a:rPr lang="en-US" sz="1200" b="0" dirty="0">
                <a:solidFill>
                  <a:schemeClr val="tx1"/>
                </a:solidFill>
                <a:latin typeface="Rockwell" charset="0"/>
                <a:ea typeface="Rockwell" charset="0"/>
                <a:cs typeface="Rockwell" charset="0"/>
              </a:rPr>
              <a:t> that needed some revision. This is from an</a:t>
            </a:r>
            <a:r>
              <a:rPr lang="en-US" sz="1200" b="0" baseline="0" dirty="0">
                <a:solidFill>
                  <a:schemeClr val="tx1"/>
                </a:solidFill>
                <a:latin typeface="Rockwell" charset="0"/>
                <a:ea typeface="Rockwell" charset="0"/>
                <a:cs typeface="Rockwell" charset="0"/>
              </a:rPr>
              <a:t> elementary classroom in Hawaii. </a:t>
            </a:r>
          </a:p>
          <a:p>
            <a:pPr marL="0" indent="0">
              <a:buNone/>
            </a:pPr>
            <a:endParaRPr lang="en-US" sz="1200" b="0" baseline="0" dirty="0">
              <a:solidFill>
                <a:schemeClr val="tx1"/>
              </a:solidFill>
              <a:latin typeface="Rockwell" charset="0"/>
              <a:ea typeface="Rockwell" charset="0"/>
              <a:cs typeface="Rockwell" charset="0"/>
            </a:endParaRPr>
          </a:p>
          <a:p>
            <a:pPr marL="0" indent="0">
              <a:buNone/>
            </a:pPr>
            <a:r>
              <a:rPr lang="en-US" sz="1200" b="0" baseline="0" dirty="0">
                <a:solidFill>
                  <a:schemeClr val="tx1"/>
                </a:solidFill>
                <a:latin typeface="Rockwell" charset="0"/>
                <a:ea typeface="Rockwell" charset="0"/>
                <a:cs typeface="Rockwell" charset="0"/>
              </a:rPr>
              <a:t>The initial </a:t>
            </a:r>
            <a:r>
              <a:rPr lang="en-US" sz="1200" b="0" baseline="0" dirty="0" err="1">
                <a:solidFill>
                  <a:schemeClr val="tx1"/>
                </a:solidFill>
                <a:latin typeface="Rockwell" charset="0"/>
                <a:ea typeface="Rockwell" charset="0"/>
                <a:cs typeface="Rockwell" charset="0"/>
              </a:rPr>
              <a:t>Qfocus</a:t>
            </a:r>
            <a:r>
              <a:rPr lang="en-US" sz="1200" b="0" baseline="0" dirty="0">
                <a:solidFill>
                  <a:schemeClr val="tx1"/>
                </a:solidFill>
                <a:latin typeface="Rockwell" charset="0"/>
                <a:ea typeface="Rockwell" charset="0"/>
                <a:cs typeface="Rockwell" charset="0"/>
              </a:rPr>
              <a:t> was the phrase “people, animals, and friends,” and the teacher was engaging students at the start of a unit on</a:t>
            </a:r>
            <a:r>
              <a:rPr lang="en-US" sz="1200" b="0"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“How can a pet be an important friend?”</a:t>
            </a:r>
          </a:p>
          <a:p>
            <a:endParaRPr lang="en-US" b="1" dirty="0"/>
          </a:p>
          <a:p>
            <a:r>
              <a:rPr lang="en-US" b="0" dirty="0"/>
              <a:t>I’m going to show you</a:t>
            </a:r>
            <a:r>
              <a:rPr lang="en-US" b="0" baseline="0" dirty="0"/>
              <a:t> the questions that students asked in response to this </a:t>
            </a:r>
            <a:r>
              <a:rPr lang="en-US" b="0" baseline="0" dirty="0" err="1"/>
              <a:t>Qfocus</a:t>
            </a:r>
            <a:r>
              <a:rPr lang="en-US" b="0" baseline="0" dirty="0"/>
              <a:t>. As you read the questions, think about what do you notice? </a:t>
            </a:r>
            <a:r>
              <a:rPr lang="en-US" baseline="0" dirty="0"/>
              <a:t>What do the questions tell you about the Q-Focus?</a:t>
            </a:r>
          </a:p>
          <a:p>
            <a:endParaRPr lang="en-US" baseline="0" dirty="0"/>
          </a:p>
          <a:p>
            <a:r>
              <a:rPr lang="en-US" baseline="0" dirty="0"/>
              <a:t>PAUSE.</a:t>
            </a:r>
          </a:p>
          <a:p>
            <a:endParaRPr lang="en-US" baseline="0" dirty="0"/>
          </a:p>
          <a:p>
            <a:r>
              <a:rPr lang="en-US" b="0" baseline="0" dirty="0"/>
              <a:t>Apart from noticing how adorable question #20 is, you may have noticed:</a:t>
            </a:r>
          </a:p>
          <a:p>
            <a:endParaRPr lang="en-US" b="0" baseline="0" dirty="0"/>
          </a:p>
          <a:p>
            <a:r>
              <a:rPr lang="en-US" b="0" baseline="0" dirty="0"/>
              <a:t>First (In orange), </a:t>
            </a:r>
            <a:r>
              <a:rPr lang="en-US" baseline="0" dirty="0"/>
              <a:t>Most of the kids picked one of the three nouns (people, animals, OR friends) and zeroed in on it, asking questions that didn’t consider it in relationship to the other words in the prompt. These lines appear in purple. To me, this indicates that most kids just didn’t have enough direction, guidance from the </a:t>
            </a:r>
            <a:r>
              <a:rPr lang="en-US" baseline="0" dirty="0" err="1"/>
              <a:t>Qfocus</a:t>
            </a:r>
            <a:r>
              <a:rPr lang="en-US" baseline="0" dirty="0"/>
              <a:t>. They needed more hooks to go on, or maybe an image. </a:t>
            </a:r>
            <a:endParaRPr lang="en-US" b="0" baseline="0" dirty="0"/>
          </a:p>
          <a:p>
            <a:r>
              <a:rPr lang="en-US" b="0" baseline="0" dirty="0"/>
              <a:t>Second (Blue) : there is really good information here about what students care about and are interested in, in questions about their own pets and their own friends, which may be helpful to the teacher going forward or in re-designing a </a:t>
            </a:r>
            <a:r>
              <a:rPr lang="en-US" b="0" baseline="0" dirty="0" err="1"/>
              <a:t>Qfocus</a:t>
            </a:r>
            <a:r>
              <a:rPr lang="en-US" b="0" baseline="0" dirty="0"/>
              <a:t> </a:t>
            </a:r>
          </a:p>
          <a:p>
            <a:r>
              <a:rPr lang="en-US" baseline="0" dirty="0"/>
              <a:t>Third and finally (IN purple): some students are really thinking about the relationship b/w the 3 things listed and trying to connect the 3, so even in a batch of questions that are kind of off topic/not what the teacher expected, she could still have used #11 or #12 in her next steps.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86A0CD-AB06-A449-B293-440995FB6042}" type="slidenum">
              <a:rPr lang="en-US" smtClean="0"/>
              <a:t>94</a:t>
            </a:fld>
            <a:endParaRPr lang="en-US"/>
          </a:p>
        </p:txBody>
      </p:sp>
    </p:spTree>
    <p:extLst>
      <p:ext uri="{BB962C8B-B14F-4D97-AF65-F5344CB8AC3E}">
        <p14:creationId xmlns:p14="http://schemas.microsoft.com/office/powerpoint/2010/main" val="1154851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dirty="0"/>
              <a:t>What would you do with this</a:t>
            </a:r>
            <a:r>
              <a:rPr lang="en-US" baseline="0" dirty="0"/>
              <a:t> Q-Focus, now with the benefit of hindsight and having analyzed the student’s questions? What advice might you give to this teacher?</a:t>
            </a:r>
          </a:p>
          <a:p>
            <a:r>
              <a:rPr lang="en-US" b="1" baseline="0" dirty="0"/>
              <a:t>Discuss at tables, each table report back their best idea.</a:t>
            </a:r>
          </a:p>
          <a:p>
            <a:endParaRPr lang="en-US" b="1" baseline="0" dirty="0"/>
          </a:p>
          <a:p>
            <a:r>
              <a:rPr lang="en-US" b="1" baseline="0" dirty="0"/>
              <a:t>It may be helpful for participants to first review Marie’s initial list of Q-Focus ideas. </a:t>
            </a:r>
          </a:p>
          <a:p>
            <a:endParaRPr lang="en-US" baseline="0" dirty="0"/>
          </a:p>
          <a:p>
            <a:r>
              <a:rPr lang="en-US" b="1" baseline="0" dirty="0"/>
              <a:t>My ideas: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wonder what they would ask about, for ex, "humans need animal friends" or "animals are very important friends to humans" or "friendship between people and animals"? Maybe even more provocative: "To survive, people need animal friends." This is where Dan and I sometimes go back and forth; adults/teens can sometimes benefit from a more open-ended, vague phrase; sometimes kids need more "hooks," more of a complete thought to guide their thinking. </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another thought. Say you kept the same Q-Focus and all the same questions--could you get kids, through prioritization, to your goal? (If you didn’t want to do the QFT all over again) What if the prioritization instructions were, "out of all our class questions, pick the 3 questions that you think would help us learn about friendships between pets and humans." Bingo—right back on track, no extra time, still honors their</a:t>
            </a:r>
            <a:r>
              <a:rPr lang="en-US" sz="1200" b="0" i="0" kern="1200" baseline="0" dirty="0">
                <a:solidFill>
                  <a:schemeClr val="tx1"/>
                </a:solidFill>
                <a:effectLst/>
                <a:latin typeface="+mn-lt"/>
                <a:ea typeface="+mn-ea"/>
                <a:cs typeface="+mn-cs"/>
              </a:rPr>
              <a:t> process.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95</a:t>
            </a:fld>
            <a:endParaRPr lang="en-US"/>
          </a:p>
        </p:txBody>
      </p:sp>
    </p:spTree>
    <p:extLst>
      <p:ext uri="{BB962C8B-B14F-4D97-AF65-F5344CB8AC3E}">
        <p14:creationId xmlns:p14="http://schemas.microsoft.com/office/powerpoint/2010/main" val="2007149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process the teacher went through to come down to final </a:t>
            </a:r>
            <a:r>
              <a:rPr lang="en-US" baseline="0" dirty="0" err="1"/>
              <a:t>QFocus</a:t>
            </a:r>
            <a:r>
              <a:rPr lang="en-US" baseline="0" dirty="0"/>
              <a:t>. (some of the ideas she ruled out may actually have been better in retrospect) but there were reasons she made the choices she did. Mostly, she wanted to simplify and give kids the chance to name the relationship between people and animals themselves.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a:t>
            </a:r>
            <a:r>
              <a:rPr lang="en-US" baseline="0" dirty="0" err="1"/>
              <a:t>Qfocus</a:t>
            </a:r>
            <a:r>
              <a:rPr lang="en-US" baseline="0" dirty="0"/>
              <a:t> she used was “people, animals, and friends.”</a:t>
            </a:r>
            <a:endParaRPr lang="en-US" dirty="0"/>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96</a:t>
            </a:fld>
            <a:endParaRPr lang="en-US"/>
          </a:p>
        </p:txBody>
      </p:sp>
    </p:spTree>
    <p:extLst>
      <p:ext uri="{BB962C8B-B14F-4D97-AF65-F5344CB8AC3E}">
        <p14:creationId xmlns:p14="http://schemas.microsoft.com/office/powerpoint/2010/main" val="1924782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97</a:t>
            </a:fld>
            <a:endParaRPr lang="en-US"/>
          </a:p>
        </p:txBody>
      </p:sp>
    </p:spTree>
    <p:extLst>
      <p:ext uri="{BB962C8B-B14F-4D97-AF65-F5344CB8AC3E}">
        <p14:creationId xmlns:p14="http://schemas.microsoft.com/office/powerpoint/2010/main" val="4721297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p>
          <a:p>
            <a:r>
              <a:rPr lang="en-US" b="1" dirty="0"/>
              <a:t>They should be using/referencing the lesson planning workbook during this time.</a:t>
            </a:r>
          </a:p>
          <a:p>
            <a:r>
              <a:rPr lang="en-US" dirty="0"/>
              <a:t>Give people at least 15-20 minutes (more is better) to start coming up with their own </a:t>
            </a:r>
            <a:r>
              <a:rPr lang="en-US" dirty="0" err="1"/>
              <a:t>Qfocus</a:t>
            </a:r>
            <a:r>
              <a:rPr lang="en-US" dirty="0"/>
              <a:t>. Give time warnings. Circulate the room to help, try to turn as much as possible back over to participants when they ask questions. They’re the experts on their own subjects and kids!</a:t>
            </a:r>
          </a:p>
          <a:p>
            <a:r>
              <a:rPr lang="en-US" dirty="0"/>
              <a:t>After</a:t>
            </a:r>
            <a:r>
              <a:rPr lang="en-US" baseline="0" dirty="0"/>
              <a:t> allotted time, call for guinea pigs to share.</a:t>
            </a:r>
          </a:p>
        </p:txBody>
      </p:sp>
      <p:sp>
        <p:nvSpPr>
          <p:cNvPr id="4" name="Slide Number Placeholder 3"/>
          <p:cNvSpPr>
            <a:spLocks noGrp="1"/>
          </p:cNvSpPr>
          <p:nvPr>
            <p:ph type="sldNum" sz="quarter" idx="10"/>
          </p:nvPr>
        </p:nvSpPr>
        <p:spPr/>
        <p:txBody>
          <a:bodyPr/>
          <a:lstStyle/>
          <a:p>
            <a:fld id="{CFA7933F-06DD-8245-89C7-274AA999494E}" type="slidenum">
              <a:rPr lang="en-US" smtClean="0"/>
              <a:t>98</a:t>
            </a:fld>
            <a:endParaRPr lang="en-US"/>
          </a:p>
        </p:txBody>
      </p:sp>
    </p:spTree>
    <p:extLst>
      <p:ext uri="{BB962C8B-B14F-4D97-AF65-F5344CB8AC3E}">
        <p14:creationId xmlns:p14="http://schemas.microsoft.com/office/powerpoint/2010/main" val="122310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43363"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CBF70331-44C5-224F-B618-A8FE78462C1E}" type="slidenum">
              <a:rPr lang="en-US">
                <a:latin typeface="Calibri" charset="0"/>
              </a:rPr>
              <a:pPr/>
              <a:t>101</a:t>
            </a:fld>
            <a:endParaRPr lang="en-US">
              <a:latin typeface="Calibri" charset="0"/>
            </a:endParaRPr>
          </a:p>
        </p:txBody>
      </p:sp>
    </p:spTree>
    <p:extLst>
      <p:ext uri="{BB962C8B-B14F-4D97-AF65-F5344CB8AC3E}">
        <p14:creationId xmlns:p14="http://schemas.microsoft.com/office/powerpoint/2010/main" val="1760619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example from a history classroom in Rhode Island. The teacher gave students this full quotation with the attribution to Maya Angelou. During the first step of producing questions, she noticed that most students were focusing their questions on Maya Angelou, rather than the content of the quotation—”who was Maya Angelou? Why would she say this? What in her history needed to be faced?” which are all great questions, but they didn’t suit the teacher’s purpose; she needed them to ask some overarching questions about history to guide their work all year. </a:t>
            </a:r>
          </a:p>
          <a:p>
            <a:endParaRPr lang="en-US" baseline="0" dirty="0"/>
          </a:p>
          <a:p>
            <a:r>
              <a:rPr lang="en-US" baseline="0" dirty="0"/>
              <a:t>Now, of course, the teacher could make a change to the </a:t>
            </a:r>
            <a:r>
              <a:rPr lang="en-US" baseline="0" dirty="0" err="1"/>
              <a:t>Qfocus</a:t>
            </a:r>
            <a:r>
              <a:rPr lang="en-US" baseline="0" dirty="0"/>
              <a:t> next year and just take out the words “Maya Angelou,” but what does she do now, in the middle of the lesson?</a:t>
            </a:r>
          </a:p>
          <a:p>
            <a:endParaRPr lang="en-US" baseline="0" dirty="0"/>
          </a:p>
          <a:p>
            <a:r>
              <a:rPr lang="en-US" baseline="0" dirty="0"/>
              <a:t>There are two easy fixes. First, as you facilitate the first step, producing questions, you could give students additional directions: READ slide.</a:t>
            </a:r>
          </a:p>
          <a:p>
            <a:endParaRPr lang="en-US" baseline="0" dirty="0"/>
          </a:p>
          <a:p>
            <a:r>
              <a:rPr lang="en-US" baseline="0" dirty="0"/>
              <a:t>Second, you could change the prioritization instructions on the fly: READ Slide</a:t>
            </a:r>
          </a:p>
          <a:p>
            <a:endParaRPr lang="en-US" baseline="0" dirty="0"/>
          </a:p>
          <a:p>
            <a:r>
              <a:rPr lang="en-US" baseline="0" dirty="0"/>
              <a:t>So, prioritization instructions are crucial for helping students narrow down, especially if there is a specific direction you have in mind. </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102</a:t>
            </a:fld>
            <a:endParaRPr lang="en-US"/>
          </a:p>
        </p:txBody>
      </p:sp>
    </p:spTree>
    <p:extLst>
      <p:ext uri="{BB962C8B-B14F-4D97-AF65-F5344CB8AC3E}">
        <p14:creationId xmlns:p14="http://schemas.microsoft.com/office/powerpoint/2010/main" val="14653599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105</a:t>
            </a:fld>
            <a:endParaRPr lang="en-US"/>
          </a:p>
        </p:txBody>
      </p:sp>
    </p:spTree>
    <p:extLst>
      <p:ext uri="{BB962C8B-B14F-4D97-AF65-F5344CB8AC3E}">
        <p14:creationId xmlns:p14="http://schemas.microsoft.com/office/powerpoint/2010/main" val="956389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9</a:t>
            </a:fld>
            <a:endParaRPr lang="en-US"/>
          </a:p>
        </p:txBody>
      </p:sp>
    </p:spTree>
    <p:extLst>
      <p:ext uri="{BB962C8B-B14F-4D97-AF65-F5344CB8AC3E}">
        <p14:creationId xmlns:p14="http://schemas.microsoft.com/office/powerpoint/2010/main" val="318318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role</a:t>
            </a:r>
            <a:r>
              <a:rPr lang="en-US" baseline="0" dirty="0"/>
              <a:t> of the teacher and YOU ARE </a:t>
            </a:r>
            <a:r>
              <a:rPr lang="en-US" baseline="0" dirty="0" err="1"/>
              <a:t>sTILL</a:t>
            </a:r>
            <a:r>
              <a:rPr lang="en-US" baseline="0" dirty="0"/>
              <a:t> In CONTROL:</a:t>
            </a:r>
          </a:p>
          <a:p>
            <a:pPr marL="476037" indent="-476037">
              <a:buClr>
                <a:schemeClr val="accent1"/>
              </a:buClr>
              <a:buFont typeface="Wingdings" panose="05000000000000000000" pitchFamily="2" charset="2"/>
              <a:buChar char="§"/>
            </a:pPr>
            <a:r>
              <a:rPr lang="en-US" dirty="0"/>
              <a:t>Behind the scenes as lesson planner</a:t>
            </a:r>
          </a:p>
          <a:p>
            <a:pPr marL="476037" indent="-476037">
              <a:buClr>
                <a:schemeClr val="accent1"/>
              </a:buClr>
              <a:buFont typeface="Wingdings" panose="05000000000000000000" pitchFamily="2" charset="2"/>
              <a:buChar char="§"/>
            </a:pPr>
            <a:endParaRPr lang="en-US" dirty="0"/>
          </a:p>
          <a:p>
            <a:pPr marL="476037" indent="-476037">
              <a:buClr>
                <a:schemeClr val="accent1"/>
              </a:buClr>
              <a:buFont typeface="Wingdings" panose="05000000000000000000" pitchFamily="2" charset="2"/>
              <a:buChar char="§"/>
            </a:pPr>
            <a:r>
              <a:rPr lang="en-US" dirty="0"/>
              <a:t>Facilitate process according to the steps of the QFT and the five facilitation principles</a:t>
            </a:r>
          </a:p>
          <a:p>
            <a:pPr marL="476037" indent="-476037">
              <a:buClr>
                <a:schemeClr val="accent1"/>
              </a:buClr>
              <a:buFont typeface="Wingdings" panose="05000000000000000000" pitchFamily="2" charset="2"/>
              <a:buChar char="§"/>
            </a:pPr>
            <a:endParaRPr lang="en-US" dirty="0"/>
          </a:p>
          <a:p>
            <a:pPr marL="476037" indent="-476037">
              <a:buClr>
                <a:schemeClr val="accent1"/>
              </a:buClr>
              <a:buFont typeface="Wingdings" panose="05000000000000000000" pitchFamily="2" charset="2"/>
              <a:buChar char="§"/>
            </a:pPr>
            <a:r>
              <a:rPr lang="en-US" dirty="0"/>
              <a:t>Use student questions as part of next steps</a:t>
            </a: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106</a:t>
            </a:fld>
            <a:endParaRPr lang="en-US"/>
          </a:p>
        </p:txBody>
      </p:sp>
    </p:spTree>
    <p:extLst>
      <p:ext uri="{BB962C8B-B14F-4D97-AF65-F5344CB8AC3E}">
        <p14:creationId xmlns:p14="http://schemas.microsoft.com/office/powerpoint/2010/main" val="1889457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makes</a:t>
            </a:r>
            <a:r>
              <a:rPr lang="mr-IN" dirty="0"/>
              <a:t>…</a:t>
            </a:r>
            <a:r>
              <a:rPr lang="en-US" dirty="0"/>
              <a:t>more comfortable anyway.</a:t>
            </a:r>
          </a:p>
        </p:txBody>
      </p:sp>
      <p:sp>
        <p:nvSpPr>
          <p:cNvPr id="4" name="Slide Number Placeholder 3"/>
          <p:cNvSpPr>
            <a:spLocks noGrp="1"/>
          </p:cNvSpPr>
          <p:nvPr>
            <p:ph type="sldNum" sz="quarter" idx="10"/>
          </p:nvPr>
        </p:nvSpPr>
        <p:spPr/>
        <p:txBody>
          <a:bodyPr/>
          <a:lstStyle/>
          <a:p>
            <a:fld id="{CFA7933F-06DD-8245-89C7-274AA999494E}" type="slidenum">
              <a:rPr lang="en-US" smtClean="0"/>
              <a:t>107</a:t>
            </a:fld>
            <a:endParaRPr lang="en-US"/>
          </a:p>
        </p:txBody>
      </p:sp>
    </p:spTree>
    <p:extLst>
      <p:ext uri="{BB962C8B-B14F-4D97-AF65-F5344CB8AC3E}">
        <p14:creationId xmlns:p14="http://schemas.microsoft.com/office/powerpoint/2010/main" val="1745702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Reiterate the invitation to join the conversation at the end is optional. </a:t>
            </a:r>
          </a:p>
          <a:p>
            <a:r>
              <a:rPr lang="en-US" baseline="0" dirty="0"/>
              <a:t>Ask each presenter to just sort of give a short intro or snapshot. </a:t>
            </a:r>
          </a:p>
          <a:p>
            <a:r>
              <a:rPr lang="en-US" baseline="0" dirty="0"/>
              <a:t>Remind that you must fill out </a:t>
            </a:r>
            <a:r>
              <a:rPr lang="en-US" baseline="0" dirty="0" err="1"/>
              <a:t>eval</a:t>
            </a:r>
            <a:r>
              <a:rPr lang="en-US" baseline="0" dirty="0"/>
              <a:t> at end of last session and come back to main room for credit sheet.</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108</a:t>
            </a:fld>
            <a:endParaRPr lang="en-US"/>
          </a:p>
        </p:txBody>
      </p:sp>
    </p:spTree>
    <p:extLst>
      <p:ext uri="{BB962C8B-B14F-4D97-AF65-F5344CB8AC3E}">
        <p14:creationId xmlns:p14="http://schemas.microsoft.com/office/powerpoint/2010/main" val="232377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which chart we will use yet</a:t>
            </a:r>
          </a:p>
        </p:txBody>
      </p:sp>
      <p:sp>
        <p:nvSpPr>
          <p:cNvPr id="4" name="Slide Number Placeholder 3"/>
          <p:cNvSpPr>
            <a:spLocks noGrp="1"/>
          </p:cNvSpPr>
          <p:nvPr>
            <p:ph type="sldNum" sz="quarter" idx="10"/>
          </p:nvPr>
        </p:nvSpPr>
        <p:spPr/>
        <p:txBody>
          <a:bodyPr/>
          <a:lstStyle/>
          <a:p>
            <a:fld id="{DA874CE0-4909-6048-B317-2721B0FEF0DC}" type="slidenum">
              <a:rPr lang="en-US" smtClean="0"/>
              <a:t>109</a:t>
            </a:fld>
            <a:endParaRPr lang="en-US"/>
          </a:p>
        </p:txBody>
      </p:sp>
    </p:spTree>
    <p:extLst>
      <p:ext uri="{BB962C8B-B14F-4D97-AF65-F5344CB8AC3E}">
        <p14:creationId xmlns:p14="http://schemas.microsoft.com/office/powerpoint/2010/main" val="15064363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this </a:t>
            </a:r>
            <a:r>
              <a:rPr lang="en-US"/>
              <a:t>one more.</a:t>
            </a:r>
          </a:p>
        </p:txBody>
      </p:sp>
      <p:sp>
        <p:nvSpPr>
          <p:cNvPr id="4" name="Slide Number Placeholder 3"/>
          <p:cNvSpPr>
            <a:spLocks noGrp="1"/>
          </p:cNvSpPr>
          <p:nvPr>
            <p:ph type="sldNum" sz="quarter" idx="10"/>
          </p:nvPr>
        </p:nvSpPr>
        <p:spPr/>
        <p:txBody>
          <a:bodyPr/>
          <a:lstStyle/>
          <a:p>
            <a:fld id="{DA874CE0-4909-6048-B317-2721B0FEF0DC}" type="slidenum">
              <a:rPr lang="en-US" smtClean="0"/>
              <a:t>110</a:t>
            </a:fld>
            <a:endParaRPr lang="en-US"/>
          </a:p>
        </p:txBody>
      </p:sp>
    </p:spTree>
    <p:extLst>
      <p:ext uri="{BB962C8B-B14F-4D97-AF65-F5344CB8AC3E}">
        <p14:creationId xmlns:p14="http://schemas.microsoft.com/office/powerpoint/2010/main" val="32079741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Reiterate the invitation to join the conversation at the end is optional </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111</a:t>
            </a:fld>
            <a:endParaRPr lang="en-US"/>
          </a:p>
        </p:txBody>
      </p:sp>
    </p:spTree>
    <p:extLst>
      <p:ext uri="{BB962C8B-B14F-4D97-AF65-F5344CB8AC3E}">
        <p14:creationId xmlns:p14="http://schemas.microsoft.com/office/powerpoint/2010/main" val="12470451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during discussion possibly</a:t>
            </a:r>
          </a:p>
        </p:txBody>
      </p:sp>
      <p:sp>
        <p:nvSpPr>
          <p:cNvPr id="4" name="Slide Number Placeholder 3"/>
          <p:cNvSpPr>
            <a:spLocks noGrp="1"/>
          </p:cNvSpPr>
          <p:nvPr>
            <p:ph type="sldNum" sz="quarter" idx="10"/>
          </p:nvPr>
        </p:nvSpPr>
        <p:spPr/>
        <p:txBody>
          <a:bodyPr/>
          <a:lstStyle/>
          <a:p>
            <a:fld id="{DA874CE0-4909-6048-B317-2721B0FEF0DC}" type="slidenum">
              <a:rPr lang="en-US" smtClean="0"/>
              <a:t>112</a:t>
            </a:fld>
            <a:endParaRPr lang="en-US"/>
          </a:p>
        </p:txBody>
      </p:sp>
    </p:spTree>
    <p:extLst>
      <p:ext uri="{BB962C8B-B14F-4D97-AF65-F5344CB8AC3E}">
        <p14:creationId xmlns:p14="http://schemas.microsoft.com/office/powerpoint/2010/main" val="18833274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during discussion usually</a:t>
            </a:r>
          </a:p>
        </p:txBody>
      </p:sp>
      <p:sp>
        <p:nvSpPr>
          <p:cNvPr id="4" name="Slide Number Placeholder 3"/>
          <p:cNvSpPr>
            <a:spLocks noGrp="1"/>
          </p:cNvSpPr>
          <p:nvPr>
            <p:ph type="sldNum" sz="quarter" idx="10"/>
          </p:nvPr>
        </p:nvSpPr>
        <p:spPr/>
        <p:txBody>
          <a:bodyPr/>
          <a:lstStyle/>
          <a:p>
            <a:fld id="{DA874CE0-4909-6048-B317-2721B0FEF0DC}" type="slidenum">
              <a:rPr lang="en-US" smtClean="0"/>
              <a:t>113</a:t>
            </a:fld>
            <a:endParaRPr lang="en-US"/>
          </a:p>
        </p:txBody>
      </p:sp>
    </p:spTree>
    <p:extLst>
      <p:ext uri="{BB962C8B-B14F-4D97-AF65-F5344CB8AC3E}">
        <p14:creationId xmlns:p14="http://schemas.microsoft.com/office/powerpoint/2010/main" val="102669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8EDAF-CEE8-BD4A-8729-AA831C9EEA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69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punctuation of Nobel prize winning</a:t>
            </a:r>
          </a:p>
        </p:txBody>
      </p:sp>
      <p:sp>
        <p:nvSpPr>
          <p:cNvPr id="4" name="Slide Number Placeholder 3"/>
          <p:cNvSpPr>
            <a:spLocks noGrp="1"/>
          </p:cNvSpPr>
          <p:nvPr>
            <p:ph type="sldNum" sz="quarter" idx="10"/>
          </p:nvPr>
        </p:nvSpPr>
        <p:spPr/>
        <p:txBody>
          <a:bodyPr/>
          <a:lstStyle/>
          <a:p>
            <a:fld id="{DA874CE0-4909-6048-B317-2721B0FEF0DC}" type="slidenum">
              <a:rPr lang="en-US" smtClean="0"/>
              <a:t>11</a:t>
            </a:fld>
            <a:endParaRPr lang="en-US"/>
          </a:p>
        </p:txBody>
      </p:sp>
    </p:spTree>
    <p:extLst>
      <p:ext uri="{BB962C8B-B14F-4D97-AF65-F5344CB8AC3E}">
        <p14:creationId xmlns:p14="http://schemas.microsoft.com/office/powerpoint/2010/main" val="3927847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50592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43555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E9718A7-2B15-C347-B708-4E85D52F4AA4}" type="datetimeFigureOut">
              <a:rPr lang="en-US" smtClean="0"/>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88926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fld id="{8E9718A7-2B15-C347-B708-4E85D52F4AA4}" type="datetimeFigureOut">
              <a:rPr lang="en-US" smtClean="0"/>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99399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8826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69282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334279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17878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55550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24740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52465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43835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05236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C4FC6C7-6DB4-4DD1-84AC-840482FF683D}"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7636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E461941-5B97-4CB6-9188-BF610BEBF32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6FA834-6C3F-478E-B823-71D3A914A3C6}"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74693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8F69479-C1E6-43B0-B15D-87CE85ADE5B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7FE19E4-0E84-48B7-9520-8123D3DE30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1834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6393140-D7B0-4DFA-A3B0-1AC8179646B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95101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4DC3368-52E6-4B42-BB21-41748F2F5257}"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51DCB34-DD88-40DC-A9BF-BAD2ADFAF5D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19635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728B8F5-C239-426C-8548-CC226000F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6649EEA-0D58-4838-A41E-54531197FA8B}"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610067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Date Placeholder 6"/>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B8C3F32-A7A2-4656-A26F-849036A1E34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C39D346-B8B2-4DBC-85D2-551C58F44DF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18496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4"/>
          <p:cNvSpPr>
            <a:spLocks noGrp="1"/>
          </p:cNvSpPr>
          <p:nvPr>
            <p:ph type="dt" sz="half" idx="15"/>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2CE47D-A589-4686-98D6-56DB01142F5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853455D-5B1F-447C-A6D2-0DAFEDD3E28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180686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Date Placeholder 4"/>
          <p:cNvSpPr>
            <a:spLocks noGrp="1"/>
          </p:cNvSpPr>
          <p:nvPr>
            <p:ph type="dt" sz="half"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3E1B7AB-88BE-4D0D-97A4-4281CF8750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6A0D4C4-70C6-4550-A6CA-D708A28770F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0961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34356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Date Placeholder 4"/>
          <p:cNvSpPr>
            <a:spLocks noGrp="1"/>
          </p:cNvSpPr>
          <p:nvPr>
            <p:ph type="dt" sz="half"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320E114-A4F6-449C-BF1E-88EC8EFE605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DC4944A-E3AA-4CB9-9BEF-52C7B1F919A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41338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2"/>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450C549-D094-4B5A-A175-089E3781362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BC35FB-745F-421B-B2EE-5CFACDBE9FBA}"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957960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323E14C-3361-4C43-9003-C4FDE87005C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652F2B6-1A2A-42CD-84D3-F9357A90DAC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40415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592E3CB-D6E0-418F-B7EF-5C54730FB54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387661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3414A4A-39FB-48A2-BC4B-261BB87143F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E8F47D-EEB4-485B-ABAE-BBD526A8192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6244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403CB98-7CA0-4679-B432-72188FA0530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DE547D2-47B5-49BE-89AF-C37F8120C367}"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30966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2A574E4-C2FA-4C0B-954E-9645CA008E0F}"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9E2213-4592-49F2-B178-B51AFD5E87B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09803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6DA2518-A7D1-4BBF-AE40-6F05CA13DC84}"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A59492E-E49C-4E5A-8CC4-518318B1429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48754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90FCD63-F4C9-4D63-8E6F-D3E62E22CB6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71033AD-4F1B-4966-BD01-09A37E55B92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204382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3E0D645-19B7-4524-B6F4-FF66F23989D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7E7ED4-84C5-437F-A171-FCF866E80BD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8910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46171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9B84B6-AEE8-46F7-9123-5B4D2194FD4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AFDD382-D8BB-4F15-98FF-A965D00778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567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A43B6735-0EB5-4106-8425-C9B4E95E0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790239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BD1D6353-A562-4DD7-8F1F-12BD0B3C00B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88C9F59-E337-45D1-9C7D-386B579FC585}"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5886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2276566-C974-47BB-8E68-1661D6EEB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0745B47-DC55-4A67-8670-8BCCCC7A7D06}"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80533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CC97AC9-12EA-4D21-8E6D-6393C464ABD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15570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DC635C2E-0EF7-42E0-A805-7A8A86BB9899}"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3554D93-F621-44CF-B6BE-DDBC3984388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805880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D6D7EFA-BD02-43F9-9D6D-81FE65336CE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FF7EB50-5C82-44CD-A368-7157B4AF30A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53513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Date Placeholder 6"/>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7758E5-454A-4F10-8891-64CD4020F4C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B8ECEC2-AB69-4E2F-8C29-CC21EF1E25D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30126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4"/>
          <p:cNvSpPr>
            <a:spLocks noGrp="1"/>
          </p:cNvSpPr>
          <p:nvPr>
            <p:ph type="dt" sz="half" idx="15"/>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1108ACB-DAD2-4E3B-A198-F55E1E6FEEE8}"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1878E7E-D78E-4834-AA29-552E829A4E0D}"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840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Date Placeholder 4"/>
          <p:cNvSpPr>
            <a:spLocks noGrp="1"/>
          </p:cNvSpPr>
          <p:nvPr>
            <p:ph type="dt" sz="half"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045385B-E70E-4C76-8FE3-C1476DCF7C37}"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9B38D4A-82EA-4EA9-ACD6-33D738F3F6BA}"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5179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8E9718A7-2B15-C347-B708-4E85D52F4AA4}" type="datetimeFigureOut">
              <a:rPr lang="en-US" smtClean="0"/>
              <a:t>6/14/18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5E84564-75FE-D847-AF71-AE7C252681ED}"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07974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Date Placeholder 4"/>
          <p:cNvSpPr>
            <a:spLocks noGrp="1"/>
          </p:cNvSpPr>
          <p:nvPr>
            <p:ph type="dt" sz="half"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5AD49252-3FB7-4274-887A-B112CC2D3976}"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E96DB6-564E-46BB-AAE6-F54DA9F96C78}"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85693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2"/>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457F84E-90C8-4A5A-830E-A4441F9C97B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150A522-1F08-417C-A0B8-063E2BD2757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70824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F05AFA6-CFB3-4F7A-845C-908144637B5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37AB27BF-20B9-4A2E-9A44-32987CAFFFC9}"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49302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707F908-B169-49F6-9065-4D88E79C12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759025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6D330BD-A246-427F-8825-9553F9D70B5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9420B8C6-264E-4A87-BF46-0AE7B331B42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53328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234AC62-D133-4F42-BFB1-0F8C3F3E11C3}"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9E73481-58B8-4D3A-837F-CF7779A4B99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22636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6E2189D6-DC49-4212-B9D0-5EC1BC92C97F}"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7173AE3-A452-457A-8D75-1BE098A4578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517959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11641A2-DD86-4A07-AA96-AE522E8B6537}"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5B20776-8268-4BD6-9106-9BAD83C81BEC}"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6354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D20355C-907D-4289-B1A3-E6B8B43E2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03E7481-575A-40B5-B16C-D021A7B43E0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87588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6DECEFD-270C-47CD-AF7F-67808997443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A02EDC8-2DA0-4278-81AB-3D1208FB9EC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66159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916509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66F632F-5167-4B75-9D77-D00441E6315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E7DE7E2-AA6F-4288-ABF9-43F9750FADE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863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E9718A7-2B15-C347-B708-4E85D52F4AA4}" type="datetimeFigureOut">
              <a:rPr lang="en-US" smtClean="0"/>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90290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8305800" y="242234"/>
            <a:ext cx="554038" cy="365125"/>
          </a:xfrm>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10088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77341277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20" Type="http://schemas.openxmlformats.org/officeDocument/2006/relationships/slideLayout" Target="../slideLayouts/slideLayout40.xml"/><Relationship Id="rId21" Type="http://schemas.openxmlformats.org/officeDocument/2006/relationships/theme" Target="../theme/theme2.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slideLayout" Target="../slideLayouts/slideLayout38.xml"/><Relationship Id="rId19" Type="http://schemas.openxmlformats.org/officeDocument/2006/relationships/slideLayout" Target="../slideLayouts/slideLayout39.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slideLayout" Target="../slideLayouts/slideLayout60.xml"/><Relationship Id="rId21" Type="http://schemas.openxmlformats.org/officeDocument/2006/relationships/theme" Target="../theme/theme3.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slideLayout" Target="../slideLayouts/slideLayout56.xml"/><Relationship Id="rId17" Type="http://schemas.openxmlformats.org/officeDocument/2006/relationships/slideLayout" Target="../slideLayouts/slideLayout57.xml"/><Relationship Id="rId18" Type="http://schemas.openxmlformats.org/officeDocument/2006/relationships/slideLayout" Target="../slideLayouts/slideLayout58.xml"/><Relationship Id="rId19" Type="http://schemas.openxmlformats.org/officeDocument/2006/relationships/slideLayout" Target="../slideLayouts/slideLayout59.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8E9718A7-2B15-C347-B708-4E85D52F4AA4}" type="datetimeFigureOut">
              <a:rPr lang="en-US" smtClean="0"/>
              <a:t>6/14/18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5E84564-75FE-D847-AF71-AE7C252681ED}" type="slidenum">
              <a:rPr lang="en-US" smtClean="0"/>
              <a:t>‹#›</a:t>
            </a:fld>
            <a:endParaRPr lang="en-US"/>
          </a:p>
        </p:txBody>
      </p:sp>
    </p:spTree>
    <p:extLst>
      <p:ext uri="{BB962C8B-B14F-4D97-AF65-F5344CB8AC3E}">
        <p14:creationId xmlns:p14="http://schemas.microsoft.com/office/powerpoint/2010/main" val="906276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88A1EF3-D201-4160-A239-46767B98298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A49C1EA-36B1-44B8-A3FB-F2DFBEAB21A1}"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780280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EACB512-4642-4B89-A742-8EC27A8CAF1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6/14/18</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2811334-F463-48AE-BAC3-C7D7EA3C066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60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panose="020B0600070205080204" pitchFamily="34" charset="-128"/>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panose="020B0600070205080204" pitchFamily="34" charset="-128"/>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bin"/><Relationship Id="rId5"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hyperlink" Target="https://www.youtube.com/watch?v=mAYXZzKUAX4" TargetMode="External"/><Relationship Id="rId5" Type="http://schemas.openxmlformats.org/officeDocument/2006/relationships/hyperlink" Target="https://www.youtube.com/watch?v=53EEDisloME" TargetMode="External"/><Relationship Id="rId6" Type="http://schemas.openxmlformats.org/officeDocument/2006/relationships/image" Target="../media/image20.jpeg"/><Relationship Id="rId1" Type="http://schemas.openxmlformats.org/officeDocument/2006/relationships/video" Target="https://www.youtube.com/embed/mAYXZzKUAX4" TargetMode="Externa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ightquestion.org/qft-in-action/" TargetMode="External"/><Relationship Id="rId3" Type="http://schemas.openxmlformats.org/officeDocument/2006/relationships/image" Target="../media/image2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20.jpeg"/><Relationship Id="rId1" Type="http://schemas.openxmlformats.org/officeDocument/2006/relationships/video" Target="https://www.youtube.com/embed/mAYXZzKUAX4" TargetMode="Externa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3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comments" Target="../comments/commen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8.tif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10516" y="2820031"/>
            <a:ext cx="21839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Rockwell"/>
              </a:rPr>
              <a:t>Des Plaines, IL</a:t>
            </a:r>
            <a:endParaRPr kumimoji="0" lang="en-US" b="0" i="0" u="none" strike="noStrike" kern="1200" cap="none" spc="0" normalizeH="0" noProof="0" dirty="0">
              <a:ln>
                <a:noFill/>
              </a:ln>
              <a:solidFill>
                <a:srgbClr val="FFFFFF"/>
              </a:solidFill>
              <a:effectLst/>
              <a:uLnTx/>
              <a:uFillTx/>
              <a:latin typeface="Rockwe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FFFFFF"/>
              </a:solidFill>
              <a:latin typeface="Rockwe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Rockwell"/>
              </a:rPr>
              <a:t>June 28, 2018</a:t>
            </a:r>
          </a:p>
        </p:txBody>
      </p:sp>
      <p:sp>
        <p:nvSpPr>
          <p:cNvPr id="3" name="TextBox 2"/>
          <p:cNvSpPr txBox="1"/>
          <p:nvPr/>
        </p:nvSpPr>
        <p:spPr>
          <a:xfrm>
            <a:off x="403283" y="4655497"/>
            <a:ext cx="4257208" cy="584775"/>
          </a:xfrm>
          <a:prstGeom prst="rect">
            <a:avLst/>
          </a:prstGeom>
          <a:noFill/>
        </p:spPr>
        <p:txBody>
          <a:bodyPr wrap="square" rtlCol="0">
            <a:spAutoFit/>
          </a:bodyPr>
          <a:lstStyle/>
          <a:p>
            <a:pPr algn="ctr"/>
            <a:r>
              <a:rPr lang="en-US" sz="3200" b="1" dirty="0"/>
              <a:t>Sarah Westbrook</a:t>
            </a:r>
          </a:p>
        </p:txBody>
      </p:sp>
      <p:sp>
        <p:nvSpPr>
          <p:cNvPr id="2" name="TextBox 1"/>
          <p:cNvSpPr txBox="1"/>
          <p:nvPr/>
        </p:nvSpPr>
        <p:spPr>
          <a:xfrm>
            <a:off x="132010" y="5279194"/>
            <a:ext cx="4528481" cy="769441"/>
          </a:xfrm>
          <a:prstGeom prst="rect">
            <a:avLst/>
          </a:prstGeom>
          <a:noFill/>
        </p:spPr>
        <p:txBody>
          <a:bodyPr wrap="square" rtlCol="0">
            <a:spAutoFit/>
          </a:bodyPr>
          <a:lstStyle/>
          <a:p>
            <a:pPr algn="ctr"/>
            <a:r>
              <a:rPr lang="en-US" sz="2200" dirty="0"/>
              <a:t>Director of Professional Learning</a:t>
            </a:r>
          </a:p>
          <a:p>
            <a:pPr algn="ctr"/>
            <a:r>
              <a:rPr lang="en-US" sz="2200" dirty="0"/>
              <a:t>The Right Question Institute</a:t>
            </a:r>
          </a:p>
        </p:txBody>
      </p:sp>
      <p:sp>
        <p:nvSpPr>
          <p:cNvPr id="6" name="TextBox 5"/>
          <p:cNvSpPr txBox="1"/>
          <p:nvPr/>
        </p:nvSpPr>
        <p:spPr>
          <a:xfrm>
            <a:off x="409864" y="809365"/>
            <a:ext cx="3949592" cy="3170099"/>
          </a:xfrm>
          <a:prstGeom prst="rect">
            <a:avLst/>
          </a:prstGeom>
          <a:noFill/>
        </p:spPr>
        <p:txBody>
          <a:bodyPr wrap="square" rtlCol="0">
            <a:spAutoFit/>
          </a:bodyPr>
          <a:lstStyle/>
          <a:p>
            <a:r>
              <a:rPr lang="en-US" sz="4000" dirty="0">
                <a:solidFill>
                  <a:schemeClr val="bg1"/>
                </a:solidFill>
              </a:rPr>
              <a:t>Best Practices in the Question Formulation Technique (QFT)</a:t>
            </a:r>
          </a:p>
        </p:txBody>
      </p:sp>
      <p:sp>
        <p:nvSpPr>
          <p:cNvPr id="8" name="TextBox 7"/>
          <p:cNvSpPr txBox="1"/>
          <p:nvPr/>
        </p:nvSpPr>
        <p:spPr>
          <a:xfrm>
            <a:off x="4660491" y="2820031"/>
            <a:ext cx="1902542" cy="923330"/>
          </a:xfrm>
          <a:prstGeom prst="rect">
            <a:avLst/>
          </a:prstGeom>
          <a:noFill/>
        </p:spPr>
        <p:txBody>
          <a:bodyPr wrap="square" rtlCol="0">
            <a:spAutoFit/>
          </a:bodyPr>
          <a:lstStyle/>
          <a:p>
            <a:pPr algn="ctr"/>
            <a:r>
              <a:rPr lang="en-US" dirty="0">
                <a:solidFill>
                  <a:schemeClr val="bg1"/>
                </a:solidFill>
              </a:rPr>
              <a:t>Midwest Regional Seminar</a:t>
            </a:r>
          </a:p>
        </p:txBody>
      </p:sp>
      <p:sp>
        <p:nvSpPr>
          <p:cNvPr id="4" name="TextBox 3"/>
          <p:cNvSpPr txBox="1"/>
          <p:nvPr/>
        </p:nvSpPr>
        <p:spPr>
          <a:xfrm>
            <a:off x="4602947" y="4655497"/>
            <a:ext cx="4215137" cy="1400383"/>
          </a:xfrm>
          <a:prstGeom prst="rect">
            <a:avLst/>
          </a:prstGeom>
          <a:noFill/>
        </p:spPr>
        <p:txBody>
          <a:bodyPr wrap="square" rtlCol="0">
            <a:spAutoFit/>
          </a:bodyPr>
          <a:lstStyle/>
          <a:p>
            <a:pPr algn="ctr"/>
            <a:r>
              <a:rPr lang="en-US" sz="3200" b="1" dirty="0"/>
              <a:t>Matt </a:t>
            </a:r>
            <a:r>
              <a:rPr lang="en-US" sz="3200" b="1" dirty="0" err="1"/>
              <a:t>Parrilli</a:t>
            </a:r>
            <a:endParaRPr lang="en-US" sz="3200" b="1" dirty="0"/>
          </a:p>
          <a:p>
            <a:pPr algn="ctr"/>
            <a:endParaRPr lang="en-US" sz="900" b="1" dirty="0"/>
          </a:p>
          <a:p>
            <a:pPr algn="ctr"/>
            <a:r>
              <a:rPr lang="en-US" sz="2200" dirty="0"/>
              <a:t>English Department Chair</a:t>
            </a:r>
          </a:p>
          <a:p>
            <a:pPr algn="ctr"/>
            <a:r>
              <a:rPr lang="en-US" sz="2200" dirty="0"/>
              <a:t>Maine Township HS District</a:t>
            </a:r>
          </a:p>
        </p:txBody>
      </p:sp>
    </p:spTree>
    <p:extLst>
      <p:ext uri="{BB962C8B-B14F-4D97-AF65-F5344CB8AC3E}">
        <p14:creationId xmlns:p14="http://schemas.microsoft.com/office/powerpoint/2010/main" val="26724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retrodotslight.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Subtitle 2"/>
          <p:cNvSpPr txBox="1">
            <a:spLocks/>
          </p:cNvSpPr>
          <p:nvPr/>
        </p:nvSpPr>
        <p:spPr bwMode="auto">
          <a:xfrm>
            <a:off x="862013" y="2281238"/>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457200" rtl="0" eaLnBrk="1" fontAlgn="auto" latinLnBrk="0" hangingPunct="1">
              <a:lnSpc>
                <a:spcPct val="100000"/>
              </a:lnSpc>
              <a:spcBef>
                <a:spcPct val="20000"/>
              </a:spcBef>
              <a:spcAft>
                <a:spcPts val="0"/>
              </a:spcAft>
              <a:buClrTx/>
              <a:buSzTx/>
              <a:buFont typeface="Arial" charset="0"/>
              <a:buChar char="•"/>
              <a:tabLst/>
              <a:defRPr/>
            </a:pPr>
            <a:endParaRPr kumimoji="0" lang="en-US" sz="3200" b="1" i="0" u="none" strike="noStrike" kern="1200" cap="none" spc="0" normalizeH="0" baseline="0" noProof="0">
              <a:ln>
                <a:noFill/>
              </a:ln>
              <a:solidFill>
                <a:prstClr val="black"/>
              </a:solidFill>
              <a:effectLst/>
              <a:uLnTx/>
              <a:uFillTx/>
              <a:latin typeface="Arial" charset="0"/>
              <a:cs typeface="Arial" charset="0"/>
            </a:endParaRPr>
          </a:p>
        </p:txBody>
      </p:sp>
      <p:pic>
        <p:nvPicPr>
          <p:cNvPr id="32771"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8" y="-47625"/>
            <a:ext cx="9182101"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TextBox 15"/>
          <p:cNvSpPr txBox="1">
            <a:spLocks noChangeArrowheads="1"/>
          </p:cNvSpPr>
          <p:nvPr/>
        </p:nvSpPr>
        <p:spPr bwMode="auto">
          <a:xfrm>
            <a:off x="195263" y="217343"/>
            <a:ext cx="4338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ヒラギノ角ゴ ProN W3" charset="0"/>
                <a:cs typeface="ヒラギノ角ゴ ProN W3" charset="0"/>
              </a:rPr>
              <a:t>LAWRENCE, MA, 1990</a:t>
            </a:r>
          </a:p>
        </p:txBody>
      </p:sp>
      <p:sp>
        <p:nvSpPr>
          <p:cNvPr id="32773" name="TextBox 2"/>
          <p:cNvSpPr txBox="1">
            <a:spLocks noChangeArrowheads="1"/>
          </p:cNvSpPr>
          <p:nvPr/>
        </p:nvSpPr>
        <p:spPr bwMode="auto">
          <a:xfrm>
            <a:off x="195263" y="1026968"/>
            <a:ext cx="3038475" cy="2616101"/>
          </a:xfrm>
          <a:prstGeom prst="rect">
            <a:avLst/>
          </a:prstGeom>
          <a:noFill/>
          <a:ln>
            <a:noFill/>
          </a:ln>
          <a:effectLst>
            <a:glow rad="127000">
              <a:schemeClr val="tx1"/>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rPr>
              <a:t>“We don’t go to the school because we don’t even know what to ask.”</a:t>
            </a:r>
            <a:endParaRPr kumimoji="0" lang="en-US" altLang="ja-JP" sz="2600" b="0" i="0" u="none" strike="noStrike" kern="1200" cap="none" spc="0" normalizeH="0" baseline="0" noProof="0" dirty="0">
              <a:ln>
                <a:noFill/>
              </a:ln>
              <a:solidFill>
                <a:prstClr val="black"/>
              </a:solidFill>
              <a:effectLst/>
              <a:uLnTx/>
              <a:uFillTx/>
              <a:latin typeface="+mn-lt"/>
              <a:cs typeface="Gill Sans"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Gill Sans" charset="0"/>
              <a:cs typeface="Gill Sans" charset="0"/>
            </a:endParaRPr>
          </a:p>
        </p:txBody>
      </p:sp>
    </p:spTree>
    <p:extLst>
      <p:ext uri="{BB962C8B-B14F-4D97-AF65-F5344CB8AC3E}">
        <p14:creationId xmlns:p14="http://schemas.microsoft.com/office/powerpoint/2010/main" val="13399519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US" sz="4000" dirty="0">
                <a:latin typeface="Rockwell" charset="0"/>
                <a:ea typeface="MS PGothic" charset="0"/>
              </a:rPr>
              <a:t>Prioritization Instructions</a:t>
            </a:r>
          </a:p>
        </p:txBody>
      </p:sp>
      <p:sp>
        <p:nvSpPr>
          <p:cNvPr id="140292" name="Content Placeholder 2"/>
          <p:cNvSpPr txBox="1">
            <a:spLocks/>
          </p:cNvSpPr>
          <p:nvPr/>
        </p:nvSpPr>
        <p:spPr bwMode="auto">
          <a:xfrm>
            <a:off x="498474" y="2609583"/>
            <a:ext cx="8048625"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42950" indent="-285750">
              <a:defRPr>
                <a:solidFill>
                  <a:schemeClr val="tx1"/>
                </a:solidFill>
                <a:latin typeface="Rockwell" charset="0"/>
                <a:ea typeface="MS PGothic" charset="0"/>
                <a:cs typeface="MS PGothic" charset="0"/>
              </a:defRPr>
            </a:lvl2pPr>
            <a:lvl3pPr marL="1143000" indent="-228600">
              <a:defRPr>
                <a:solidFill>
                  <a:schemeClr val="tx1"/>
                </a:solidFill>
                <a:latin typeface="Rockwell" charset="0"/>
                <a:ea typeface="MS PGothic" charset="0"/>
                <a:cs typeface="MS PGothic" charset="0"/>
              </a:defRPr>
            </a:lvl3pPr>
            <a:lvl4pPr marL="1600200" indent="-228600">
              <a:defRPr>
                <a:solidFill>
                  <a:schemeClr val="tx1"/>
                </a:solidFill>
                <a:latin typeface="Rockwell" charset="0"/>
                <a:ea typeface="MS PGothic" charset="0"/>
                <a:cs typeface="MS PGothic" charset="0"/>
              </a:defRPr>
            </a:lvl4pPr>
            <a:lvl5pPr marL="2057400" indent="-228600">
              <a:defRPr>
                <a:solidFill>
                  <a:schemeClr val="tx1"/>
                </a:solidFill>
                <a:latin typeface="Rockwel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Rockwel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Rockwel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Rockwel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Rockwell" charset="0"/>
                <a:ea typeface="MS PGothic" charset="0"/>
                <a:cs typeface="MS PGothic" charset="0"/>
              </a:defRPr>
            </a:lvl9pPr>
          </a:lstStyle>
          <a:p>
            <a:pPr>
              <a:lnSpc>
                <a:spcPct val="90000"/>
              </a:lnSpc>
              <a:spcBef>
                <a:spcPts val="800"/>
              </a:spcBef>
              <a:spcAft>
                <a:spcPts val="600"/>
              </a:spcAft>
              <a:buClr>
                <a:schemeClr val="accent1"/>
              </a:buClr>
              <a:buSzPct val="75000"/>
            </a:pPr>
            <a:r>
              <a:rPr lang="en-US" sz="3100" dirty="0">
                <a:solidFill>
                  <a:srgbClr val="000000"/>
                </a:solidFill>
              </a:rPr>
              <a:t>Choose </a:t>
            </a:r>
            <a:r>
              <a:rPr lang="en-US" sz="3100" b="1" dirty="0">
                <a:solidFill>
                  <a:srgbClr val="000000"/>
                </a:solidFill>
              </a:rPr>
              <a:t>the</a:t>
            </a:r>
            <a:r>
              <a:rPr lang="en-US" sz="3100" dirty="0">
                <a:solidFill>
                  <a:srgbClr val="000000"/>
                </a:solidFill>
              </a:rPr>
              <a:t> three most important questions</a:t>
            </a:r>
          </a:p>
          <a:p>
            <a:pPr eaLnBrk="1" hangingPunct="1">
              <a:lnSpc>
                <a:spcPct val="90000"/>
              </a:lnSpc>
              <a:spcBef>
                <a:spcPts val="800"/>
              </a:spcBef>
              <a:spcAft>
                <a:spcPts val="600"/>
              </a:spcAft>
              <a:buClr>
                <a:schemeClr val="accent1"/>
              </a:buClr>
              <a:buSzPct val="75000"/>
              <a:buFont typeface="Wingdings" charset="0"/>
              <a:buNone/>
            </a:pPr>
            <a:endParaRPr lang="en-US" sz="3100" dirty="0">
              <a:solidFill>
                <a:srgbClr val="000000"/>
              </a:solidFill>
            </a:endParaRPr>
          </a:p>
          <a:p>
            <a:pPr eaLnBrk="1" hangingPunct="1">
              <a:lnSpc>
                <a:spcPct val="90000"/>
              </a:lnSpc>
              <a:spcBef>
                <a:spcPts val="800"/>
              </a:spcBef>
              <a:spcAft>
                <a:spcPts val="600"/>
              </a:spcAft>
              <a:buClr>
                <a:schemeClr val="accent1"/>
              </a:buClr>
              <a:buSzPct val="75000"/>
              <a:buFont typeface="Wingdings" charset="0"/>
              <a:buNone/>
            </a:pPr>
            <a:r>
              <a:rPr lang="en-US" sz="3100" dirty="0">
                <a:solidFill>
                  <a:srgbClr val="000000"/>
                </a:solidFill>
              </a:rPr>
              <a:t>Choose the three questions </a:t>
            </a:r>
            <a:r>
              <a:rPr lang="en-US" sz="3100" b="1" dirty="0">
                <a:solidFill>
                  <a:srgbClr val="000000"/>
                </a:solidFill>
              </a:rPr>
              <a:t>you consider most important. </a:t>
            </a:r>
          </a:p>
          <a:p>
            <a:pPr eaLnBrk="1" hangingPunct="1">
              <a:lnSpc>
                <a:spcPct val="90000"/>
              </a:lnSpc>
              <a:spcBef>
                <a:spcPts val="800"/>
              </a:spcBef>
              <a:spcAft>
                <a:spcPts val="600"/>
              </a:spcAft>
              <a:buClr>
                <a:schemeClr val="accent1"/>
              </a:buClr>
              <a:buSzPct val="75000"/>
              <a:buFont typeface="Wingdings" charset="0"/>
              <a:buNone/>
            </a:pPr>
            <a:endParaRPr lang="en-US" sz="3100" dirty="0">
              <a:solidFill>
                <a:srgbClr val="000000"/>
              </a:solidFill>
            </a:endParaRPr>
          </a:p>
        </p:txBody>
      </p:sp>
    </p:spTree>
    <p:extLst>
      <p:ext uri="{BB962C8B-B14F-4D97-AF65-F5344CB8AC3E}">
        <p14:creationId xmlns:p14="http://schemas.microsoft.com/office/powerpoint/2010/main" val="18081486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Categories of Prioritization Instructions</a:t>
            </a:r>
          </a:p>
        </p:txBody>
      </p:sp>
      <p:sp>
        <p:nvSpPr>
          <p:cNvPr id="95234" name="Content Placeholder 1"/>
          <p:cNvSpPr>
            <a:spLocks noGrp="1"/>
          </p:cNvSpPr>
          <p:nvPr>
            <p:ph idx="1"/>
          </p:nvPr>
        </p:nvSpPr>
        <p:spPr>
          <a:xfrm>
            <a:off x="457200" y="1344919"/>
            <a:ext cx="8229600" cy="5336099"/>
          </a:xfrm>
        </p:spPr>
        <p:txBody>
          <a:bodyPr rtlCol="0">
            <a:normAutofit fontScale="92500"/>
          </a:bodyPr>
          <a:lstStyle/>
          <a:p>
            <a:pPr marL="0" indent="0" eaLnBrk="1" fontAlgn="auto" hangingPunct="1">
              <a:spcAft>
                <a:spcPts val="0"/>
              </a:spcAft>
              <a:buFont typeface="Wingdings" charset="0"/>
              <a:buNone/>
              <a:defRPr/>
            </a:pPr>
            <a:r>
              <a:rPr lang="en-US" sz="3200" b="1" i="1" dirty="0">
                <a:solidFill>
                  <a:schemeClr val="tx1"/>
                </a:solidFill>
                <a:ea typeface="Rockwell" charset="0"/>
                <a:cs typeface="Rockwell" charset="0"/>
              </a:rPr>
              <a:t>Choose three questions…</a:t>
            </a:r>
          </a:p>
          <a:p>
            <a:pPr eaLnBrk="1" fontAlgn="auto" hangingPunct="1">
              <a:spcAft>
                <a:spcPts val="0"/>
              </a:spcAft>
              <a:buFont typeface="Arial" charset="0"/>
              <a:buChar char="•"/>
              <a:defRPr/>
            </a:pPr>
            <a:r>
              <a:rPr lang="en-US" sz="2800" b="1" dirty="0">
                <a:solidFill>
                  <a:schemeClr val="tx1"/>
                </a:solidFill>
                <a:ea typeface="Rockwell" charset="0"/>
                <a:cs typeface="Rockwell" charset="0"/>
              </a:rPr>
              <a:t>General Instructions:</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you consider most important</a:t>
            </a:r>
          </a:p>
          <a:p>
            <a:pPr eaLnBrk="1" fontAlgn="auto" hangingPunct="1">
              <a:spcAft>
                <a:spcPts val="0"/>
              </a:spcAft>
              <a:buFont typeface="Arial" charset="0"/>
              <a:buChar char="•"/>
              <a:defRPr/>
            </a:pPr>
            <a:r>
              <a:rPr lang="en-US" sz="2800" b="1" dirty="0">
                <a:solidFill>
                  <a:schemeClr val="tx1"/>
                </a:solidFill>
                <a:ea typeface="Rockwell" charset="0"/>
                <a:cs typeface="Rockwell" charset="0"/>
              </a:rPr>
              <a:t>Specific Purposes: </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you need to research further</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to help you solve the problem</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you need to answer first</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a scientist studying the earth might ask</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will help you understand the text</a:t>
            </a:r>
          </a:p>
          <a:p>
            <a:pPr lvl="1" eaLnBrk="1" fontAlgn="auto" hangingPunct="1">
              <a:spcAft>
                <a:spcPts val="0"/>
              </a:spcAft>
              <a:buClr>
                <a:schemeClr val="accent1">
                  <a:lumMod val="60000"/>
                  <a:lumOff val="40000"/>
                </a:schemeClr>
              </a:buClr>
              <a:buFont typeface="Arial" charset="0"/>
              <a:buChar char="•"/>
              <a:defRPr/>
            </a:pPr>
            <a:r>
              <a:rPr lang="en-US" sz="2400" dirty="0">
                <a:solidFill>
                  <a:schemeClr val="tx1"/>
                </a:solidFill>
                <a:ea typeface="Rockwell" charset="0"/>
                <a:cs typeface="Rockwell" charset="0"/>
              </a:rPr>
              <a:t>that require analyzing data</a:t>
            </a:r>
          </a:p>
          <a:p>
            <a:pPr lvl="1">
              <a:buFont typeface="Arial" charset="0"/>
              <a:buChar char="•"/>
              <a:defRPr/>
            </a:pPr>
            <a:r>
              <a:rPr lang="en-US" sz="2400" dirty="0">
                <a:solidFill>
                  <a:schemeClr val="tx1"/>
                </a:solidFill>
                <a:ea typeface="Rockwell" charset="0"/>
                <a:cs typeface="Rockwell" charset="0"/>
              </a:rPr>
              <a:t>that are not “</a:t>
            </a:r>
            <a:r>
              <a:rPr lang="en-US" sz="2400" dirty="0" err="1">
                <a:solidFill>
                  <a:schemeClr val="tx1"/>
                </a:solidFill>
                <a:ea typeface="Rockwell" charset="0"/>
                <a:cs typeface="Rockwell" charset="0"/>
              </a:rPr>
              <a:t>Googleable</a:t>
            </a:r>
            <a:r>
              <a:rPr lang="en-US" sz="2400" dirty="0">
                <a:solidFill>
                  <a:schemeClr val="tx1"/>
                </a:solidFill>
                <a:ea typeface="Rockwell" charset="0"/>
                <a:cs typeface="Rockwell" charset="0"/>
              </a:rPr>
              <a:t>” and may be difficult to answer</a:t>
            </a:r>
          </a:p>
          <a:p>
            <a:pPr lvl="1" eaLnBrk="1" fontAlgn="auto" hangingPunct="1">
              <a:spcAft>
                <a:spcPts val="0"/>
              </a:spcAft>
              <a:buClr>
                <a:schemeClr val="accent1">
                  <a:lumMod val="60000"/>
                  <a:lumOff val="40000"/>
                </a:schemeClr>
              </a:buClr>
              <a:buFont typeface="Arial" charset="0"/>
              <a:buChar char="•"/>
              <a:defRPr/>
            </a:pPr>
            <a:endParaRPr lang="en-US" sz="2400" dirty="0">
              <a:solidFill>
                <a:schemeClr val="tx1"/>
              </a:solidFill>
              <a:ea typeface="Rockwell" charset="0"/>
              <a:cs typeface="Rockwell" charset="0"/>
            </a:endParaRPr>
          </a:p>
        </p:txBody>
      </p:sp>
    </p:spTree>
    <p:extLst>
      <p:ext uri="{BB962C8B-B14F-4D97-AF65-F5344CB8AC3E}">
        <p14:creationId xmlns:p14="http://schemas.microsoft.com/office/powerpoint/2010/main" val="513019748"/>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QFocus</a:t>
            </a:r>
            <a:r>
              <a:rPr lang="en-US" dirty="0"/>
              <a:t>: High School</a:t>
            </a:r>
          </a:p>
        </p:txBody>
      </p:sp>
      <p:sp>
        <p:nvSpPr>
          <p:cNvPr id="3" name="Content Placeholder 2"/>
          <p:cNvSpPr>
            <a:spLocks noGrp="1"/>
          </p:cNvSpPr>
          <p:nvPr>
            <p:ph idx="1"/>
          </p:nvPr>
        </p:nvSpPr>
        <p:spPr/>
        <p:txBody>
          <a:bodyPr>
            <a:normAutofit/>
          </a:bodyPr>
          <a:lstStyle/>
          <a:p>
            <a:pPr marL="0" lvl="0" indent="0">
              <a:spcBef>
                <a:spcPts val="0"/>
              </a:spcBef>
              <a:buClrTx/>
              <a:buSzTx/>
              <a:buNone/>
            </a:pPr>
            <a:r>
              <a:rPr lang="en-US" sz="2800" dirty="0">
                <a:solidFill>
                  <a:schemeClr val="tx1"/>
                </a:solidFill>
              </a:rPr>
              <a:t>“History, despite its wrenching pain, cannot be unlived, but if faced with courage, need not be lived again.”</a:t>
            </a:r>
          </a:p>
          <a:p>
            <a:pPr marL="0" lvl="0" indent="0">
              <a:spcBef>
                <a:spcPts val="0"/>
              </a:spcBef>
              <a:buClrTx/>
              <a:buSzTx/>
              <a:buNone/>
            </a:pPr>
            <a:r>
              <a:rPr lang="en-US" sz="2800" dirty="0">
                <a:solidFill>
                  <a:schemeClr val="tx1"/>
                </a:solidFill>
              </a:rPr>
              <a:t>				 </a:t>
            </a:r>
            <a:r>
              <a:rPr lang="mr-IN" sz="2800" dirty="0">
                <a:solidFill>
                  <a:schemeClr val="tx1"/>
                </a:solidFill>
              </a:rPr>
              <a:t>–</a:t>
            </a:r>
            <a:r>
              <a:rPr lang="en-US" sz="2800" dirty="0">
                <a:solidFill>
                  <a:schemeClr val="tx1"/>
                </a:solidFill>
              </a:rPr>
              <a:t> Maya Angelou</a:t>
            </a:r>
          </a:p>
        </p:txBody>
      </p:sp>
      <p:sp>
        <p:nvSpPr>
          <p:cNvPr id="4" name="Oval 3"/>
          <p:cNvSpPr/>
          <p:nvPr/>
        </p:nvSpPr>
        <p:spPr>
          <a:xfrm>
            <a:off x="4276630" y="3094892"/>
            <a:ext cx="2897944" cy="1139483"/>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618978" y="5422778"/>
            <a:ext cx="759656" cy="703385"/>
          </a:xfrm>
          <a:prstGeom prst="star5">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6" name="TextBox 5"/>
          <p:cNvSpPr txBox="1"/>
          <p:nvPr/>
        </p:nvSpPr>
        <p:spPr>
          <a:xfrm>
            <a:off x="1499138" y="5460608"/>
            <a:ext cx="7461981" cy="1200329"/>
          </a:xfrm>
          <a:prstGeom prst="rect">
            <a:avLst/>
          </a:prstGeom>
          <a:noFill/>
        </p:spPr>
        <p:txBody>
          <a:bodyPr wrap="square" rtlCol="0">
            <a:spAutoFit/>
          </a:bodyPr>
          <a:lstStyle/>
          <a:p>
            <a:r>
              <a:rPr lang="en-US" u="sng" dirty="0"/>
              <a:t>Troubleshooting Tips: </a:t>
            </a:r>
          </a:p>
          <a:p>
            <a:pPr marL="285750" indent="-285750">
              <a:buFont typeface="Arial" charset="0"/>
              <a:buChar char="•"/>
            </a:pPr>
            <a:r>
              <a:rPr lang="en-US" dirty="0"/>
              <a:t>“Spend the next 2 minutes asking about just this word/phrase”</a:t>
            </a:r>
          </a:p>
          <a:p>
            <a:pPr marL="285750" indent="-285750">
              <a:buFont typeface="Arial" charset="0"/>
              <a:buChar char="•"/>
            </a:pPr>
            <a:r>
              <a:rPr lang="en-US" dirty="0"/>
              <a:t>Change the Prioritization Instructions on the fly</a:t>
            </a:r>
          </a:p>
          <a:p>
            <a:endParaRPr lang="en-US" dirty="0"/>
          </a:p>
        </p:txBody>
      </p:sp>
    </p:spTree>
    <p:extLst>
      <p:ext uri="{BB962C8B-B14F-4D97-AF65-F5344CB8AC3E}">
        <p14:creationId xmlns:p14="http://schemas.microsoft.com/office/powerpoint/2010/main" val="187158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b="1"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19878923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98475" y="7938"/>
            <a:ext cx="7556500" cy="704850"/>
          </a:xfrm>
        </p:spPr>
        <p:txBody>
          <a:bodyPr/>
          <a:lstStyle/>
          <a:p>
            <a:pPr eaLnBrk="1" hangingPunct="1"/>
            <a:r>
              <a:rPr lang="en-US" dirty="0">
                <a:latin typeface="Rockwell" charset="0"/>
                <a:ea typeface="MS PGothic" charset="0"/>
              </a:rPr>
              <a:t>Examples of Reflection Questions</a:t>
            </a:r>
          </a:p>
        </p:txBody>
      </p:sp>
      <p:sp>
        <p:nvSpPr>
          <p:cNvPr id="178178" name="Content Placeholder 2"/>
          <p:cNvSpPr>
            <a:spLocks noGrp="1"/>
          </p:cNvSpPr>
          <p:nvPr>
            <p:ph sz="half" idx="2"/>
          </p:nvPr>
        </p:nvSpPr>
        <p:spPr>
          <a:xfrm>
            <a:off x="123825" y="1336675"/>
            <a:ext cx="4273551" cy="5257800"/>
          </a:xfrm>
        </p:spPr>
        <p:txBody>
          <a:bodyPr rtlCol="0">
            <a:noAutofit/>
          </a:bodyPr>
          <a:lstStyle/>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What did you learn about asking questions?</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How did you learn it?</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What do you understand differently now about asking questions?</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How can you use what you learned about asking questions?</a:t>
            </a:r>
          </a:p>
          <a:p>
            <a:pPr eaLnBrk="1" fontAlgn="auto" hangingPunct="1">
              <a:spcAft>
                <a:spcPts val="0"/>
              </a:spcAft>
              <a:buFont typeface="Wingdings" panose="05000000000000000000" pitchFamily="2" charset="2"/>
              <a:buChar char="n"/>
              <a:defRPr/>
            </a:pPr>
            <a:r>
              <a:rPr lang="en-US" sz="2600" dirty="0">
                <a:solidFill>
                  <a:srgbClr val="000000"/>
                </a:solidFill>
                <a:latin typeface="Rockwell" panose="02060603020205020403" pitchFamily="18" charset="0"/>
                <a:cs typeface="Gill Sans"/>
              </a:rPr>
              <a:t>How do you feel about asking questions?</a:t>
            </a:r>
          </a:p>
        </p:txBody>
      </p:sp>
      <p:sp>
        <p:nvSpPr>
          <p:cNvPr id="4" name="Content Placeholder 3"/>
          <p:cNvSpPr>
            <a:spLocks noGrp="1"/>
          </p:cNvSpPr>
          <p:nvPr>
            <p:ph sz="quarter" idx="4"/>
          </p:nvPr>
        </p:nvSpPr>
        <p:spPr>
          <a:xfrm>
            <a:off x="4397376" y="1433512"/>
            <a:ext cx="3821208" cy="4789488"/>
          </a:xfrm>
        </p:spPr>
        <p:txBody>
          <a:bodyPr>
            <a:normAutofit lnSpcReduction="10000"/>
          </a:bodyPr>
          <a:lstStyle/>
          <a:p>
            <a:pPr eaLnBrk="1" hangingPunct="1"/>
            <a:r>
              <a:rPr lang="en-US" sz="2600" dirty="0">
                <a:solidFill>
                  <a:srgbClr val="000000"/>
                </a:solidFill>
                <a:latin typeface="Rockwell" panose="02060603020205020403" pitchFamily="18" charset="0"/>
                <a:ea typeface="MS PGothic" charset="0"/>
              </a:rPr>
              <a:t>What did you learn about the (content)?</a:t>
            </a:r>
          </a:p>
          <a:p>
            <a:pPr eaLnBrk="1" hangingPunct="1"/>
            <a:r>
              <a:rPr lang="en-US" sz="2600" dirty="0">
                <a:solidFill>
                  <a:srgbClr val="000000"/>
                </a:solidFill>
                <a:latin typeface="Rockwell" panose="02060603020205020403" pitchFamily="18" charset="0"/>
                <a:ea typeface="MS PGothic" charset="0"/>
              </a:rPr>
              <a:t>How did the QFT process help you think about… </a:t>
            </a:r>
          </a:p>
          <a:p>
            <a:pPr lvl="1" eaLnBrk="1" hangingPunct="1"/>
            <a:r>
              <a:rPr lang="en-US" sz="2600" dirty="0">
                <a:solidFill>
                  <a:srgbClr val="000000"/>
                </a:solidFill>
                <a:latin typeface="Rockwell" panose="02060603020205020403" pitchFamily="18" charset="0"/>
                <a:ea typeface="MS PGothic" charset="0"/>
              </a:rPr>
              <a:t>key concept</a:t>
            </a:r>
          </a:p>
          <a:p>
            <a:pPr lvl="1" eaLnBrk="1" hangingPunct="1"/>
            <a:r>
              <a:rPr lang="en-US" sz="2600" dirty="0">
                <a:solidFill>
                  <a:srgbClr val="000000"/>
                </a:solidFill>
                <a:latin typeface="Rockwell" panose="02060603020205020403" pitchFamily="18" charset="0"/>
                <a:ea typeface="MS PGothic" charset="0"/>
              </a:rPr>
              <a:t>specific assignment</a:t>
            </a:r>
          </a:p>
          <a:p>
            <a:pPr lvl="1" eaLnBrk="1" hangingPunct="1"/>
            <a:r>
              <a:rPr lang="en-US" sz="2600" dirty="0">
                <a:solidFill>
                  <a:srgbClr val="000000"/>
                </a:solidFill>
                <a:latin typeface="Rockwell" panose="02060603020205020403" pitchFamily="18" charset="0"/>
                <a:ea typeface="MS PGothic" charset="0"/>
              </a:rPr>
              <a:t>overarching topic</a:t>
            </a:r>
          </a:p>
          <a:p>
            <a:pPr lvl="1" eaLnBrk="1" hangingPunct="1"/>
            <a:r>
              <a:rPr lang="en-US" sz="2600" dirty="0">
                <a:solidFill>
                  <a:srgbClr val="000000"/>
                </a:solidFill>
                <a:latin typeface="Rockwell" panose="02060603020205020403" pitchFamily="18" charset="0"/>
                <a:ea typeface="MS PGothic" charset="0"/>
              </a:rPr>
              <a:t>theme in the unit </a:t>
            </a:r>
          </a:p>
          <a:p>
            <a:pPr lvl="1" eaLnBrk="1" hangingPunct="1"/>
            <a:r>
              <a:rPr lang="en-US" sz="2600" dirty="0">
                <a:solidFill>
                  <a:srgbClr val="000000"/>
                </a:solidFill>
                <a:latin typeface="Rockwell" panose="02060603020205020403" pitchFamily="18" charset="0"/>
                <a:ea typeface="MS PGothic" charset="0"/>
              </a:rPr>
              <a:t>chapter you just read</a:t>
            </a:r>
          </a:p>
        </p:txBody>
      </p:sp>
      <p:sp>
        <p:nvSpPr>
          <p:cNvPr id="2" name="Text Placeholder 1"/>
          <p:cNvSpPr>
            <a:spLocks noGrp="1"/>
          </p:cNvSpPr>
          <p:nvPr>
            <p:ph type="body" idx="1"/>
          </p:nvPr>
        </p:nvSpPr>
        <p:spPr>
          <a:xfrm>
            <a:off x="279400" y="830263"/>
            <a:ext cx="3657600" cy="501650"/>
          </a:xfrm>
        </p:spPr>
        <p:txBody>
          <a:bodyPr rtlCol="0"/>
          <a:lstStyle/>
          <a:p>
            <a:pPr eaLnBrk="1" fontAlgn="auto" hangingPunct="1">
              <a:spcAft>
                <a:spcPts val="0"/>
              </a:spcAft>
              <a:buFont typeface="Wingdings" panose="05000000000000000000" pitchFamily="2" charset="2"/>
              <a:buNone/>
              <a:defRPr/>
            </a:pPr>
            <a:r>
              <a:rPr lang="en-US" sz="2400" dirty="0">
                <a:ea typeface="+mn-ea"/>
                <a:cs typeface="+mn-cs"/>
              </a:rPr>
              <a:t>QFT Process</a:t>
            </a:r>
          </a:p>
        </p:txBody>
      </p:sp>
      <p:sp>
        <p:nvSpPr>
          <p:cNvPr id="3" name="Text Placeholder 2"/>
          <p:cNvSpPr>
            <a:spLocks noGrp="1"/>
          </p:cNvSpPr>
          <p:nvPr>
            <p:ph type="body" sz="quarter" idx="3"/>
          </p:nvPr>
        </p:nvSpPr>
        <p:spPr>
          <a:xfrm>
            <a:off x="4397375" y="809625"/>
            <a:ext cx="3657600" cy="527050"/>
          </a:xfrm>
          <a:solidFill>
            <a:schemeClr val="accent3"/>
          </a:solidFill>
        </p:spPr>
        <p:txBody>
          <a:bodyPr rtlCol="0"/>
          <a:lstStyle/>
          <a:p>
            <a:pPr eaLnBrk="1" fontAlgn="auto" hangingPunct="1">
              <a:spcAft>
                <a:spcPts val="0"/>
              </a:spcAft>
              <a:buFont typeface="Wingdings" panose="05000000000000000000" pitchFamily="2" charset="2"/>
              <a:buNone/>
              <a:defRPr/>
            </a:pPr>
            <a:r>
              <a:rPr lang="en-US" sz="2400" dirty="0">
                <a:ea typeface="+mn-ea"/>
                <a:cs typeface="+mn-cs"/>
              </a:rPr>
              <a:t>Content Specific</a:t>
            </a:r>
          </a:p>
        </p:txBody>
      </p:sp>
    </p:spTree>
    <p:extLst>
      <p:ext uri="{BB962C8B-B14F-4D97-AF65-F5344CB8AC3E}">
        <p14:creationId xmlns:p14="http://schemas.microsoft.com/office/powerpoint/2010/main" val="2104436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900" decel="100000" fill="hold"/>
                                        <p:tgtEl>
                                          <p:spTgt spid="2">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bg/>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78178">
                                            <p:txEl>
                                              <p:pRg st="0" end="0"/>
                                            </p:txEl>
                                          </p:spTgt>
                                        </p:tgtEl>
                                        <p:attrNameLst>
                                          <p:attrName>style.visibility</p:attrName>
                                        </p:attrNameLst>
                                      </p:cBhvr>
                                      <p:to>
                                        <p:strVal val="visible"/>
                                      </p:to>
                                    </p:set>
                                    <p:animEffect transition="in" filter="fade">
                                      <p:cBhvr>
                                        <p:cTn id="19" dur="1000"/>
                                        <p:tgtEl>
                                          <p:spTgt spid="178178">
                                            <p:txEl>
                                              <p:pRg st="0" end="0"/>
                                            </p:txEl>
                                          </p:spTgt>
                                        </p:tgtEl>
                                      </p:cBhvr>
                                    </p:animEffect>
                                    <p:anim calcmode="lin" valueType="num">
                                      <p:cBhvr>
                                        <p:cTn id="20" dur="1000" fill="hold"/>
                                        <p:tgtEl>
                                          <p:spTgt spid="178178">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78178">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8178">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78178">
                                            <p:txEl>
                                              <p:pRg st="1" end="1"/>
                                            </p:txEl>
                                          </p:spTgt>
                                        </p:tgtEl>
                                        <p:attrNameLst>
                                          <p:attrName>style.visibility</p:attrName>
                                        </p:attrNameLst>
                                      </p:cBhvr>
                                      <p:to>
                                        <p:strVal val="visible"/>
                                      </p:to>
                                    </p:set>
                                    <p:animEffect transition="in" filter="fade">
                                      <p:cBhvr>
                                        <p:cTn id="25" dur="1000"/>
                                        <p:tgtEl>
                                          <p:spTgt spid="178178">
                                            <p:txEl>
                                              <p:pRg st="1" end="1"/>
                                            </p:txEl>
                                          </p:spTgt>
                                        </p:tgtEl>
                                      </p:cBhvr>
                                    </p:animEffect>
                                    <p:anim calcmode="lin" valueType="num">
                                      <p:cBhvr>
                                        <p:cTn id="26" dur="1000" fill="hold"/>
                                        <p:tgtEl>
                                          <p:spTgt spid="178178">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78178">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8178">
                                            <p:txEl>
                                              <p:pRg st="1" end="1"/>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8178">
                                            <p:txEl>
                                              <p:pRg st="2" end="2"/>
                                            </p:txEl>
                                          </p:spTgt>
                                        </p:tgtEl>
                                        <p:attrNameLst>
                                          <p:attrName>style.visibility</p:attrName>
                                        </p:attrNameLst>
                                      </p:cBhvr>
                                      <p:to>
                                        <p:strVal val="visible"/>
                                      </p:to>
                                    </p:set>
                                    <p:animEffect transition="in" filter="fade">
                                      <p:cBhvr>
                                        <p:cTn id="31" dur="1000"/>
                                        <p:tgtEl>
                                          <p:spTgt spid="178178">
                                            <p:txEl>
                                              <p:pRg st="2" end="2"/>
                                            </p:txEl>
                                          </p:spTgt>
                                        </p:tgtEl>
                                      </p:cBhvr>
                                    </p:animEffect>
                                    <p:anim calcmode="lin" valueType="num">
                                      <p:cBhvr>
                                        <p:cTn id="32" dur="1000" fill="hold"/>
                                        <p:tgtEl>
                                          <p:spTgt spid="178178">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78178">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8178">
                                            <p:txEl>
                                              <p:pRg st="2" end="2"/>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8178">
                                            <p:txEl>
                                              <p:pRg st="3" end="3"/>
                                            </p:txEl>
                                          </p:spTgt>
                                        </p:tgtEl>
                                        <p:attrNameLst>
                                          <p:attrName>style.visibility</p:attrName>
                                        </p:attrNameLst>
                                      </p:cBhvr>
                                      <p:to>
                                        <p:strVal val="visible"/>
                                      </p:to>
                                    </p:set>
                                    <p:animEffect transition="in" filter="fade">
                                      <p:cBhvr>
                                        <p:cTn id="37" dur="1000"/>
                                        <p:tgtEl>
                                          <p:spTgt spid="178178">
                                            <p:txEl>
                                              <p:pRg st="3" end="3"/>
                                            </p:txEl>
                                          </p:spTgt>
                                        </p:tgtEl>
                                      </p:cBhvr>
                                    </p:animEffect>
                                    <p:anim calcmode="lin" valueType="num">
                                      <p:cBhvr>
                                        <p:cTn id="38" dur="1000" fill="hold"/>
                                        <p:tgtEl>
                                          <p:spTgt spid="178178">
                                            <p:txEl>
                                              <p:pRg st="3" end="3"/>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78178">
                                            <p:txEl>
                                              <p:pRg st="3" end="3"/>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8178">
                                            <p:txEl>
                                              <p:pRg st="3" end="3"/>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78178">
                                            <p:txEl>
                                              <p:pRg st="4" end="4"/>
                                            </p:txEl>
                                          </p:spTgt>
                                        </p:tgtEl>
                                        <p:attrNameLst>
                                          <p:attrName>style.visibility</p:attrName>
                                        </p:attrNameLst>
                                      </p:cBhvr>
                                      <p:to>
                                        <p:strVal val="visible"/>
                                      </p:to>
                                    </p:set>
                                    <p:animEffect transition="in" filter="fade">
                                      <p:cBhvr>
                                        <p:cTn id="43" dur="1000"/>
                                        <p:tgtEl>
                                          <p:spTgt spid="178178">
                                            <p:txEl>
                                              <p:pRg st="4" end="4"/>
                                            </p:txEl>
                                          </p:spTgt>
                                        </p:tgtEl>
                                      </p:cBhvr>
                                    </p:animEffect>
                                    <p:anim calcmode="lin" valueType="num">
                                      <p:cBhvr>
                                        <p:cTn id="44" dur="1000" fill="hold"/>
                                        <p:tgtEl>
                                          <p:spTgt spid="178178">
                                            <p:txEl>
                                              <p:pRg st="4" end="4"/>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178178">
                                            <p:txEl>
                                              <p:pRg st="4" end="4"/>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8178">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3">
                                            <p:bg/>
                                          </p:spTgt>
                                        </p:tgtEl>
                                        <p:attrNameLst>
                                          <p:attrName>style.visibility</p:attrName>
                                        </p:attrNameLst>
                                      </p:cBhvr>
                                      <p:to>
                                        <p:strVal val="visible"/>
                                      </p:to>
                                    </p:set>
                                    <p:animEffect transition="in" filter="fade">
                                      <p:cBhvr>
                                        <p:cTn id="51" dur="1000"/>
                                        <p:tgtEl>
                                          <p:spTgt spid="3">
                                            <p:bg/>
                                          </p:spTgt>
                                        </p:tgtEl>
                                      </p:cBhvr>
                                    </p:animEffect>
                                    <p:anim calcmode="lin" valueType="num">
                                      <p:cBhvr>
                                        <p:cTn id="52" dur="1000" fill="hold"/>
                                        <p:tgtEl>
                                          <p:spTgt spid="3">
                                            <p:bg/>
                                          </p:spTgt>
                                        </p:tgtEl>
                                        <p:attrNameLst>
                                          <p:attrName>ppt_x</p:attrName>
                                        </p:attrNameLst>
                                      </p:cBhvr>
                                      <p:tavLst>
                                        <p:tav tm="0">
                                          <p:val>
                                            <p:strVal val="#ppt_x"/>
                                          </p:val>
                                        </p:tav>
                                        <p:tav tm="100000">
                                          <p:val>
                                            <p:strVal val="#ppt_x"/>
                                          </p:val>
                                        </p:tav>
                                      </p:tavLst>
                                    </p:anim>
                                    <p:anim calcmode="lin" valueType="num">
                                      <p:cBhvr>
                                        <p:cTn id="53"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fade">
                                      <p:cBhvr>
                                        <p:cTn id="57" dur="1000"/>
                                        <p:tgtEl>
                                          <p:spTgt spid="3">
                                            <p:txEl>
                                              <p:pRg st="0" end="0"/>
                                            </p:txEl>
                                          </p:spTgt>
                                        </p:tgtEl>
                                      </p:cBhvr>
                                    </p:animEffect>
                                    <p:anim calcmode="lin" valueType="num">
                                      <p:cBhvr>
                                        <p:cTn id="5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1000"/>
                                        <p:tgtEl>
                                          <p:spTgt spid="4">
                                            <p:txEl>
                                              <p:pRg st="0" end="0"/>
                                            </p:txEl>
                                          </p:spTgt>
                                        </p:tgtEl>
                                      </p:cBhvr>
                                    </p:animEffect>
                                    <p:anim calcmode="lin" valueType="num">
                                      <p:cBhvr>
                                        <p:cTn id="6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4">
                                            <p:txEl>
                                              <p:pRg st="1" end="1"/>
                                            </p:txEl>
                                          </p:spTgt>
                                        </p:tgtEl>
                                        <p:attrNameLst>
                                          <p:attrName>style.visibility</p:attrName>
                                        </p:attrNameLst>
                                      </p:cBhvr>
                                      <p:to>
                                        <p:strVal val="visible"/>
                                      </p:to>
                                    </p:set>
                                    <p:animEffect transition="in" filter="fade">
                                      <p:cBhvr>
                                        <p:cTn id="69" dur="1000"/>
                                        <p:tgtEl>
                                          <p:spTgt spid="4">
                                            <p:txEl>
                                              <p:pRg st="1" end="1"/>
                                            </p:txEl>
                                          </p:spTgt>
                                        </p:tgtEl>
                                      </p:cBhvr>
                                    </p:animEffect>
                                    <p:anim calcmode="lin" valueType="num">
                                      <p:cBhvr>
                                        <p:cTn id="7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4">
                                            <p:txEl>
                                              <p:pRg st="2" end="2"/>
                                            </p:txEl>
                                          </p:spTgt>
                                        </p:tgtEl>
                                        <p:attrNameLst>
                                          <p:attrName>style.visibility</p:attrName>
                                        </p:attrNameLst>
                                      </p:cBhvr>
                                      <p:to>
                                        <p:strVal val="visible"/>
                                      </p:to>
                                    </p:set>
                                    <p:animEffect transition="in" filter="fade">
                                      <p:cBhvr>
                                        <p:cTn id="75" dur="1000"/>
                                        <p:tgtEl>
                                          <p:spTgt spid="4">
                                            <p:txEl>
                                              <p:pRg st="2" end="2"/>
                                            </p:txEl>
                                          </p:spTgt>
                                        </p:tgtEl>
                                      </p:cBhvr>
                                    </p:animEffect>
                                    <p:anim calcmode="lin" valueType="num">
                                      <p:cBhvr>
                                        <p:cTn id="7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7"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4">
                                            <p:txEl>
                                              <p:pRg st="3" end="3"/>
                                            </p:txEl>
                                          </p:spTgt>
                                        </p:tgtEl>
                                        <p:attrNameLst>
                                          <p:attrName>style.visibility</p:attrName>
                                        </p:attrNameLst>
                                      </p:cBhvr>
                                      <p:to>
                                        <p:strVal val="visible"/>
                                      </p:to>
                                    </p:set>
                                    <p:animEffect transition="in" filter="fade">
                                      <p:cBhvr>
                                        <p:cTn id="81" dur="1000"/>
                                        <p:tgtEl>
                                          <p:spTgt spid="4">
                                            <p:txEl>
                                              <p:pRg st="3" end="3"/>
                                            </p:txEl>
                                          </p:spTgt>
                                        </p:tgtEl>
                                      </p:cBhvr>
                                    </p:animEffect>
                                    <p:anim calcmode="lin" valueType="num">
                                      <p:cBhvr>
                                        <p:cTn id="8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3"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4">
                                            <p:txEl>
                                              <p:pRg st="4" end="4"/>
                                            </p:txEl>
                                          </p:spTgt>
                                        </p:tgtEl>
                                        <p:attrNameLst>
                                          <p:attrName>style.visibility</p:attrName>
                                        </p:attrNameLst>
                                      </p:cBhvr>
                                      <p:to>
                                        <p:strVal val="visible"/>
                                      </p:to>
                                    </p:set>
                                    <p:animEffect transition="in" filter="fade">
                                      <p:cBhvr>
                                        <p:cTn id="87" dur="1000"/>
                                        <p:tgtEl>
                                          <p:spTgt spid="4">
                                            <p:txEl>
                                              <p:pRg st="4" end="4"/>
                                            </p:txEl>
                                          </p:spTgt>
                                        </p:tgtEl>
                                      </p:cBhvr>
                                    </p:animEffect>
                                    <p:anim calcmode="lin" valueType="num">
                                      <p:cBhvr>
                                        <p:cTn id="8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4">
                                            <p:txEl>
                                              <p:pRg st="5" end="5"/>
                                            </p:txEl>
                                          </p:spTgt>
                                        </p:tgtEl>
                                        <p:attrNameLst>
                                          <p:attrName>style.visibility</p:attrName>
                                        </p:attrNameLst>
                                      </p:cBhvr>
                                      <p:to>
                                        <p:strVal val="visible"/>
                                      </p:to>
                                    </p:set>
                                    <p:animEffect transition="in" filter="fade">
                                      <p:cBhvr>
                                        <p:cTn id="93" dur="1000"/>
                                        <p:tgtEl>
                                          <p:spTgt spid="4">
                                            <p:txEl>
                                              <p:pRg st="5" end="5"/>
                                            </p:txEl>
                                          </p:spTgt>
                                        </p:tgtEl>
                                      </p:cBhvr>
                                    </p:animEffect>
                                    <p:anim calcmode="lin" valueType="num">
                                      <p:cBhvr>
                                        <p:cTn id="9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5"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4">
                                            <p:txEl>
                                              <p:pRg st="6" end="6"/>
                                            </p:txEl>
                                          </p:spTgt>
                                        </p:tgtEl>
                                        <p:attrNameLst>
                                          <p:attrName>style.visibility</p:attrName>
                                        </p:attrNameLst>
                                      </p:cBhvr>
                                      <p:to>
                                        <p:strVal val="visible"/>
                                      </p:to>
                                    </p:set>
                                    <p:animEffect transition="in" filter="fade">
                                      <p:cBhvr>
                                        <p:cTn id="99" dur="1000"/>
                                        <p:tgtEl>
                                          <p:spTgt spid="4">
                                            <p:txEl>
                                              <p:pRg st="6" end="6"/>
                                            </p:txEl>
                                          </p:spTgt>
                                        </p:tgtEl>
                                      </p:cBhvr>
                                    </p:animEffect>
                                    <p:anim calcmode="lin" valueType="num">
                                      <p:cBhvr>
                                        <p:cTn id="10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01"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build="p"/>
      <p:bldP spid="4" grpId="0" build="p"/>
      <p:bldP spid="2" grpId="0" build="p" animBg="1"/>
      <p:bldP spid="3"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Last Thought about Reflection</a:t>
            </a:r>
          </a:p>
        </p:txBody>
      </p:sp>
      <p:sp>
        <p:nvSpPr>
          <p:cNvPr id="3" name="Content Placeholder 2"/>
          <p:cNvSpPr>
            <a:spLocks noGrp="1"/>
          </p:cNvSpPr>
          <p:nvPr>
            <p:ph idx="1"/>
          </p:nvPr>
        </p:nvSpPr>
        <p:spPr>
          <a:xfrm>
            <a:off x="498474" y="1981200"/>
            <a:ext cx="7556313" cy="4144963"/>
          </a:xfrm>
        </p:spPr>
        <p:txBody>
          <a:bodyPr>
            <a:normAutofit/>
          </a:bodyPr>
          <a:lstStyle/>
          <a:p>
            <a:pPr marL="0" indent="0">
              <a:buNone/>
            </a:pPr>
            <a:r>
              <a:rPr lang="en-US" sz="2400" dirty="0">
                <a:solidFill>
                  <a:schemeClr val="tx1"/>
                </a:solidFill>
              </a:rPr>
              <a:t>“Reflection is the piece that keeps me coming back the next day</a:t>
            </a:r>
            <a:r>
              <a:rPr lang="mr-IN" sz="2400" dirty="0">
                <a:solidFill>
                  <a:schemeClr val="tx1"/>
                </a:solidFill>
              </a:rPr>
              <a:t>…</a:t>
            </a:r>
            <a:r>
              <a:rPr lang="en-US" sz="2400" dirty="0">
                <a:solidFill>
                  <a:schemeClr val="tx1"/>
                </a:solidFill>
              </a:rPr>
              <a:t>” </a:t>
            </a:r>
          </a:p>
          <a:p>
            <a:pPr marL="0" indent="0">
              <a:buNone/>
            </a:pPr>
            <a:r>
              <a:rPr lang="en-US" sz="2400" dirty="0">
                <a:solidFill>
                  <a:schemeClr val="tx1"/>
                </a:solidFill>
              </a:rPr>
              <a:t>“The most profound reflections are almost always from the students who perhaps seemed disengaged in class.</a:t>
            </a:r>
            <a:r>
              <a:rPr lang="en-US" sz="2400" dirty="0"/>
              <a:t> </a:t>
            </a:r>
            <a:r>
              <a:rPr lang="en-US" sz="2400" dirty="0">
                <a:solidFill>
                  <a:schemeClr val="tx1"/>
                </a:solidFill>
              </a:rPr>
              <a:t>Quiet students often do a great deal of their thinking in the written reflection.”</a:t>
            </a:r>
          </a:p>
          <a:p>
            <a:pPr marL="0" indent="0">
              <a:buNone/>
            </a:pPr>
            <a:r>
              <a:rPr lang="en-US" sz="2400" dirty="0">
                <a:solidFill>
                  <a:schemeClr val="tx1"/>
                </a:solidFill>
              </a:rPr>
              <a:t>			</a:t>
            </a:r>
          </a:p>
          <a:p>
            <a:pPr marL="0" indent="0">
              <a:buNone/>
            </a:pPr>
            <a:r>
              <a:rPr lang="en-US" sz="2400" dirty="0">
                <a:solidFill>
                  <a:schemeClr val="tx1"/>
                </a:solidFill>
              </a:rPr>
              <a:t>	-Ling-Se </a:t>
            </a:r>
            <a:r>
              <a:rPr lang="en-US" sz="2400" dirty="0" err="1">
                <a:solidFill>
                  <a:schemeClr val="tx1"/>
                </a:solidFill>
              </a:rPr>
              <a:t>Chesnakas</a:t>
            </a:r>
            <a:r>
              <a:rPr lang="en-US" sz="2400" dirty="0">
                <a:solidFill>
                  <a:schemeClr val="tx1"/>
                </a:solidFill>
              </a:rPr>
              <a:t>, Boston Public Schools</a:t>
            </a:r>
          </a:p>
        </p:txBody>
      </p:sp>
    </p:spTree>
    <p:extLst>
      <p:ext uri="{BB962C8B-B14F-4D97-AF65-F5344CB8AC3E}">
        <p14:creationId xmlns:p14="http://schemas.microsoft.com/office/powerpoint/2010/main" val="30351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a:latin typeface="Rockwell" charset="0"/>
                <a:ea typeface="MS PGothic" charset="0"/>
              </a:rPr>
              <a:t> </a:t>
            </a:r>
          </a:p>
        </p:txBody>
      </p:sp>
      <p:sp>
        <p:nvSpPr>
          <p:cNvPr id="146435" name="Content Placeholder 2"/>
          <p:cNvSpPr>
            <a:spLocks noGrp="1"/>
          </p:cNvSpPr>
          <p:nvPr>
            <p:ph idx="1"/>
          </p:nvPr>
        </p:nvSpPr>
        <p:spPr>
          <a:xfrm>
            <a:off x="274639" y="796413"/>
            <a:ext cx="7645246" cy="5147187"/>
          </a:xfrm>
        </p:spPr>
        <p:txBody>
          <a:bodyPr>
            <a:normAutofit/>
          </a:bodyPr>
          <a:lstStyle/>
          <a:p>
            <a:pPr marL="0" indent="0" algn="ctr" eaLnBrk="1" hangingPunct="1">
              <a:buFont typeface="Wingdings" charset="0"/>
              <a:buNone/>
            </a:pPr>
            <a:r>
              <a:rPr lang="en-US" sz="6000" dirty="0">
                <a:solidFill>
                  <a:srgbClr val="629DD1"/>
                </a:solidFill>
                <a:latin typeface="Rockwell" charset="0"/>
                <a:ea typeface="MS PGothic" charset="0"/>
              </a:rPr>
              <a:t>The Science of the QFT: a protocol</a:t>
            </a:r>
          </a:p>
          <a:p>
            <a:pPr marL="0" indent="0" algn="ctr" eaLnBrk="1" hangingPunct="1">
              <a:buFont typeface="Wingdings" charset="0"/>
              <a:buNone/>
            </a:pPr>
            <a:endParaRPr lang="en-US" b="1" dirty="0">
              <a:solidFill>
                <a:srgbClr val="629DD1"/>
              </a:solidFill>
              <a:latin typeface="Rockwell" charset="0"/>
              <a:ea typeface="MS PGothic" charset="0"/>
            </a:endParaRPr>
          </a:p>
          <a:p>
            <a:pPr marL="0" indent="0" algn="ctr" eaLnBrk="1" hangingPunct="1">
              <a:buFont typeface="Wingdings" charset="0"/>
              <a:buNone/>
            </a:pPr>
            <a:r>
              <a:rPr lang="en-US" sz="6000" dirty="0">
                <a:solidFill>
                  <a:srgbClr val="629DD1"/>
                </a:solidFill>
                <a:latin typeface="Rockwell" charset="0"/>
                <a:ea typeface="MS PGothic" charset="0"/>
              </a:rPr>
              <a:t>The Art of the QFT: </a:t>
            </a:r>
            <a:r>
              <a:rPr lang="en-US" sz="6000" b="1" dirty="0">
                <a:solidFill>
                  <a:srgbClr val="629DD1"/>
                </a:solidFill>
                <a:latin typeface="Rockwell" charset="0"/>
                <a:ea typeface="MS PGothic" charset="0"/>
              </a:rPr>
              <a:t>You</a:t>
            </a:r>
            <a:r>
              <a:rPr lang="en-US" sz="6000" dirty="0">
                <a:solidFill>
                  <a:srgbClr val="629DD1"/>
                </a:solidFill>
                <a:latin typeface="Rockwell" charset="0"/>
                <a:ea typeface="MS PGothic" charset="0"/>
              </a:rPr>
              <a:t> </a:t>
            </a:r>
          </a:p>
        </p:txBody>
      </p:sp>
    </p:spTree>
    <p:extLst>
      <p:ext uri="{BB962C8B-B14F-4D97-AF65-F5344CB8AC3E}">
        <p14:creationId xmlns:p14="http://schemas.microsoft.com/office/powerpoint/2010/main" val="2137491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38" y="1821290"/>
            <a:ext cx="7886700" cy="1259536"/>
          </a:xfrm>
        </p:spPr>
        <p:txBody>
          <a:bodyPr>
            <a:normAutofit/>
          </a:bodyPr>
          <a:lstStyle/>
          <a:p>
            <a:pPr algn="ctr"/>
            <a:r>
              <a:rPr lang="en-US" sz="3200" dirty="0">
                <a:latin typeface="Rockwell" charset="0"/>
                <a:ea typeface="Rockwell" charset="0"/>
                <a:cs typeface="Rockwell" charset="0"/>
              </a:rPr>
              <a:t>The one quality all excellent QFT designers share? </a:t>
            </a:r>
            <a:endParaRPr lang="en-US" sz="3200" b="1" dirty="0">
              <a:latin typeface="Rockwell" charset="0"/>
              <a:ea typeface="Rockwell" charset="0"/>
              <a:cs typeface="Rockwel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0" t="15598"/>
          <a:stretch/>
        </p:blipFill>
        <p:spPr>
          <a:xfrm>
            <a:off x="6440557" y="3434716"/>
            <a:ext cx="2189093" cy="2161718"/>
          </a:xfrm>
          <a:prstGeom prst="rect">
            <a:avLst/>
          </a:prstGeom>
        </p:spPr>
      </p:pic>
      <p:sp>
        <p:nvSpPr>
          <p:cNvPr id="3" name="TextBox 2"/>
          <p:cNvSpPr txBox="1"/>
          <p:nvPr/>
        </p:nvSpPr>
        <p:spPr>
          <a:xfrm>
            <a:off x="3390313" y="3434716"/>
            <a:ext cx="2926080" cy="584775"/>
          </a:xfrm>
          <a:prstGeom prst="rect">
            <a:avLst/>
          </a:prstGeom>
          <a:noFill/>
        </p:spPr>
        <p:txBody>
          <a:bodyPr wrap="square" rtlCol="0">
            <a:spAutoFit/>
          </a:bodyPr>
          <a:lstStyle/>
          <a:p>
            <a:r>
              <a:rPr lang="en-US" sz="3200" dirty="0">
                <a:solidFill>
                  <a:schemeClr val="accent1"/>
                </a:solidFill>
                <a:latin typeface="Rockwell" charset="0"/>
                <a:ea typeface="Rockwell" charset="0"/>
                <a:cs typeface="Rockwell" charset="0"/>
              </a:rPr>
              <a:t>Thick Skin.</a:t>
            </a:r>
            <a:endParaRPr lang="en-US" sz="3200" dirty="0">
              <a:solidFill>
                <a:schemeClr val="accent1"/>
              </a:solidFill>
            </a:endParaRPr>
          </a:p>
        </p:txBody>
      </p:sp>
    </p:spTree>
    <p:extLst>
      <p:ext uri="{BB962C8B-B14F-4D97-AF65-F5344CB8AC3E}">
        <p14:creationId xmlns:p14="http://schemas.microsoft.com/office/powerpoint/2010/main" val="148435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57494" y="1019206"/>
            <a:ext cx="8732604" cy="5458579"/>
          </a:xfrm>
        </p:spPr>
        <p:txBody>
          <a:bodyPr>
            <a:noAutofit/>
          </a:bodyPr>
          <a:lstStyle/>
          <a:p>
            <a:pPr marL="742950" indent="-742950">
              <a:spcBef>
                <a:spcPts val="800"/>
              </a:spcBef>
              <a:buFont typeface="+mj-lt"/>
              <a:buAutoNum type="arabicParenR"/>
              <a:defRPr/>
            </a:pPr>
            <a:r>
              <a:rPr lang="en-US" sz="2800" dirty="0">
                <a:solidFill>
                  <a:schemeClr val="tx1"/>
                </a:solidFill>
              </a:rPr>
              <a:t>Welcome and Community Building</a:t>
            </a:r>
          </a:p>
          <a:p>
            <a:pPr marL="742950" indent="-742950">
              <a:spcBef>
                <a:spcPts val="800"/>
              </a:spcBef>
              <a:buFont typeface="+mj-lt"/>
              <a:buAutoNum type="arabicParenR"/>
              <a:defRPr/>
            </a:pPr>
            <a:r>
              <a:rPr lang="en-US" sz="2800" dirty="0">
                <a:solidFill>
                  <a:schemeClr val="tx1"/>
                </a:solidFill>
              </a:rPr>
              <a:t>Collaborative Learning with the Question Formulation Technique (QFT)</a:t>
            </a:r>
          </a:p>
          <a:p>
            <a:pPr marL="742950" indent="-742950">
              <a:spcBef>
                <a:spcPts val="800"/>
              </a:spcBef>
              <a:buFont typeface="+mj-lt"/>
              <a:buAutoNum type="arabicParenR"/>
              <a:defRPr/>
            </a:pPr>
            <a:r>
              <a:rPr lang="en-US" sz="2800" dirty="0">
                <a:solidFill>
                  <a:schemeClr val="tx1"/>
                </a:solidFill>
              </a:rPr>
              <a:t>Classroom Examples </a:t>
            </a:r>
          </a:p>
          <a:p>
            <a:pPr marL="742950" indent="-742950">
              <a:spcBef>
                <a:spcPts val="800"/>
              </a:spcBef>
              <a:buFont typeface="+mj-lt"/>
              <a:buAutoNum type="arabicParenR"/>
              <a:defRPr/>
            </a:pPr>
            <a:r>
              <a:rPr lang="en-US" sz="2800" dirty="0">
                <a:solidFill>
                  <a:schemeClr val="tx1"/>
                </a:solidFill>
              </a:rPr>
              <a:t>The Art and Science of the QFT: A Deep Dive into Planning, Design, and Facilitation</a:t>
            </a:r>
          </a:p>
          <a:p>
            <a:pPr marL="742950" indent="-742950">
              <a:spcBef>
                <a:spcPts val="800"/>
              </a:spcBef>
              <a:buFont typeface="+mj-lt"/>
              <a:buAutoNum type="arabicParenR"/>
              <a:defRPr/>
            </a:pPr>
            <a:r>
              <a:rPr lang="en-US" sz="2800" b="1" dirty="0">
                <a:solidFill>
                  <a:schemeClr val="tx1"/>
                </a:solidFill>
              </a:rPr>
              <a:t>Lunch</a:t>
            </a:r>
          </a:p>
          <a:p>
            <a:pPr marL="742950" indent="-742950">
              <a:spcBef>
                <a:spcPts val="800"/>
              </a:spcBef>
              <a:buFont typeface="+mj-lt"/>
              <a:buAutoNum type="arabicParenR"/>
              <a:defRPr/>
            </a:pPr>
            <a:r>
              <a:rPr lang="en-US" sz="2800" dirty="0">
                <a:solidFill>
                  <a:schemeClr val="tx1"/>
                </a:solidFill>
              </a:rPr>
              <a:t>Workshop #1: 12:45 - 1:45</a:t>
            </a:r>
          </a:p>
          <a:p>
            <a:pPr marL="742950" indent="-742950">
              <a:spcBef>
                <a:spcPts val="800"/>
              </a:spcBef>
              <a:buFont typeface="+mj-lt"/>
              <a:buAutoNum type="arabicParenR"/>
              <a:defRPr/>
            </a:pPr>
            <a:r>
              <a:rPr lang="en-US" sz="2800" dirty="0">
                <a:solidFill>
                  <a:schemeClr val="tx1"/>
                </a:solidFill>
              </a:rPr>
              <a:t>Workshop #2:  2:00 - 3:05</a:t>
            </a:r>
          </a:p>
          <a:p>
            <a:pPr marL="742950" indent="-742950">
              <a:spcBef>
                <a:spcPts val="800"/>
              </a:spcBef>
              <a:buFont typeface="+mj-lt"/>
              <a:buAutoNum type="arabicParenR"/>
              <a:defRPr/>
            </a:pPr>
            <a:r>
              <a:rPr lang="en-US" sz="2800" dirty="0">
                <a:solidFill>
                  <a:schemeClr val="tx1"/>
                </a:solidFill>
              </a:rPr>
              <a:t>Informal Conversation &amp; Reflection (optional)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255" y="6035969"/>
            <a:ext cx="2412519" cy="883632"/>
          </a:xfrm>
          <a:prstGeom prst="rect">
            <a:avLst/>
          </a:prstGeom>
        </p:spPr>
      </p:pic>
      <p:sp>
        <p:nvSpPr>
          <p:cNvPr id="5" name="TextBox 4"/>
          <p:cNvSpPr txBox="1"/>
          <p:nvPr/>
        </p:nvSpPr>
        <p:spPr>
          <a:xfrm>
            <a:off x="7403742" y="6477785"/>
            <a:ext cx="1740258"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1088765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Sessions </a:t>
            </a:r>
          </a:p>
        </p:txBody>
      </p:sp>
      <p:graphicFrame>
        <p:nvGraphicFramePr>
          <p:cNvPr id="5" name="Content Placeholder 3"/>
          <p:cNvGraphicFramePr>
            <a:graphicFrameLocks/>
          </p:cNvGraphicFramePr>
          <p:nvPr>
            <p:extLst>
              <p:ext uri="{D42A27DB-BD31-4B8C-83A1-F6EECF244321}">
                <p14:modId xmlns:p14="http://schemas.microsoft.com/office/powerpoint/2010/main" val="1064046743"/>
              </p:ext>
            </p:extLst>
          </p:nvPr>
        </p:nvGraphicFramePr>
        <p:xfrm>
          <a:off x="299370" y="2207617"/>
          <a:ext cx="8446424" cy="3309364"/>
        </p:xfrm>
        <a:graphic>
          <a:graphicData uri="http://schemas.openxmlformats.org/drawingml/2006/table">
            <a:tbl>
              <a:tblPr firstRow="1" bandRow="1">
                <a:tableStyleId>{5C22544A-7EE6-4342-B048-85BDC9FD1C3A}</a:tableStyleId>
              </a:tblPr>
              <a:tblGrid>
                <a:gridCol w="6433939">
                  <a:extLst>
                    <a:ext uri="{9D8B030D-6E8A-4147-A177-3AD203B41FA5}">
                      <a16:colId xmlns:a16="http://schemas.microsoft.com/office/drawing/2014/main" xmlns="" val="3492891362"/>
                    </a:ext>
                  </a:extLst>
                </a:gridCol>
                <a:gridCol w="2012485">
                  <a:extLst>
                    <a:ext uri="{9D8B030D-6E8A-4147-A177-3AD203B41FA5}">
                      <a16:colId xmlns:a16="http://schemas.microsoft.com/office/drawing/2014/main" xmlns="" val="2757115955"/>
                    </a:ext>
                  </a:extLst>
                </a:gridCol>
              </a:tblGrid>
              <a:tr h="533358">
                <a:tc>
                  <a:txBody>
                    <a:bodyPr/>
                    <a:lstStyle/>
                    <a:p>
                      <a:pPr algn="ctr"/>
                      <a:r>
                        <a:rPr lang="en-US" sz="2800" dirty="0"/>
                        <a:t>Session #1: 12:45 - 1:45 pm</a:t>
                      </a:r>
                    </a:p>
                  </a:txBody>
                  <a:tcPr>
                    <a:lnB w="12700" cap="flat" cmpd="sng" algn="ctr">
                      <a:solidFill>
                        <a:schemeClr val="tx1"/>
                      </a:solidFill>
                      <a:prstDash val="solid"/>
                      <a:round/>
                      <a:headEnd type="none" w="med" len="med"/>
                      <a:tailEnd type="none" w="med" len="med"/>
                    </a:lnB>
                  </a:tcPr>
                </a:tc>
                <a:tc>
                  <a:txBody>
                    <a:bodyPr/>
                    <a:lstStyle/>
                    <a:p>
                      <a:pPr algn="ctr"/>
                      <a:r>
                        <a:rPr lang="en-US" sz="2800" dirty="0"/>
                        <a:t>Room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3921994"/>
                  </a:ext>
                </a:extLst>
              </a:tr>
              <a:tr h="705325">
                <a:tc>
                  <a:txBody>
                    <a:bodyPr/>
                    <a:lstStyle/>
                    <a:p>
                      <a:pPr rtl="0"/>
                      <a:r>
                        <a:rPr lang="en-US" sz="2000" b="0" i="0" u="none" strike="noStrike" kern="1200" dirty="0" smtClean="0">
                          <a:solidFill>
                            <a:schemeClr val="dk1"/>
                          </a:solidFill>
                          <a:effectLst/>
                          <a:latin typeface="+mn-lt"/>
                          <a:ea typeface="+mn-ea"/>
                          <a:cs typeface="+mn-cs"/>
                        </a:rPr>
                        <a:t>Digital Tools to Support the QFT</a:t>
                      </a:r>
                      <a:endParaRPr lang="en-US" sz="2000" b="0" dirty="0">
                        <a:effectLst/>
                      </a:endParaRPr>
                    </a:p>
                    <a:p>
                      <a:pPr rtl="0"/>
                      <a:r>
                        <a:rPr lang="en-US" sz="1600" b="0" i="0" u="none" strike="noStrike" kern="1200" dirty="0" smtClean="0">
                          <a:solidFill>
                            <a:schemeClr val="dk1"/>
                          </a:solidFill>
                          <a:effectLst/>
                          <a:latin typeface="+mn-lt"/>
                          <a:ea typeface="+mn-ea"/>
                          <a:cs typeface="+mn-cs"/>
                        </a:rPr>
                        <a:t>Jay Sorensen | Oxnard Union High School</a:t>
                      </a:r>
                      <a:endParaRPr lang="en-US" sz="1600" b="0" i="0" u="none" strike="noStrike"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B200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20451284"/>
                  </a:ext>
                </a:extLst>
              </a:tr>
              <a:tr h="690227">
                <a:tc>
                  <a:txBody>
                    <a:bodyPr/>
                    <a:lstStyle/>
                    <a:p>
                      <a:pPr rtl="0"/>
                      <a:r>
                        <a:rPr lang="en-US" sz="2000" b="0" i="0" u="none" strike="noStrike" kern="1200" dirty="0" smtClean="0">
                          <a:solidFill>
                            <a:schemeClr val="dk1"/>
                          </a:solidFill>
                          <a:effectLst/>
                          <a:latin typeface="+mn-lt"/>
                          <a:ea typeface="+mn-ea"/>
                          <a:cs typeface="+mn-cs"/>
                        </a:rPr>
                        <a:t>QFT as a Vehicle for Social Justice</a:t>
                      </a:r>
                      <a:endParaRPr lang="en-US" sz="2000" b="0" dirty="0">
                        <a:effectLst/>
                      </a:endParaRPr>
                    </a:p>
                    <a:p>
                      <a:pPr rtl="0"/>
                      <a:r>
                        <a:rPr lang="en-US" sz="1600" b="0" i="0" u="none" strike="noStrike" kern="1200" dirty="0" smtClean="0">
                          <a:solidFill>
                            <a:schemeClr val="dk1"/>
                          </a:solidFill>
                          <a:effectLst/>
                          <a:latin typeface="+mn-lt"/>
                          <a:ea typeface="+mn-ea"/>
                          <a:cs typeface="+mn-cs"/>
                        </a:rPr>
                        <a:t>Erica Ferguson | Chicago Public</a:t>
                      </a:r>
                      <a:r>
                        <a:rPr lang="en-US" sz="1600" b="0" i="0" u="none" strike="noStrike" kern="1200" baseline="0" dirty="0" smtClean="0">
                          <a:solidFill>
                            <a:schemeClr val="dk1"/>
                          </a:solidFill>
                          <a:effectLst/>
                          <a:latin typeface="+mn-lt"/>
                          <a:ea typeface="+mn-ea"/>
                          <a:cs typeface="+mn-cs"/>
                        </a:rPr>
                        <a:t> Schools</a:t>
                      </a:r>
                      <a:r>
                        <a:rPr lang="en-US" sz="1600" b="0" i="0" u="none" strike="noStrike" kern="1200" dirty="0" smtClean="0">
                          <a:solidFill>
                            <a:schemeClr val="dk1"/>
                          </a:solidFill>
                          <a:effectLst/>
                          <a:latin typeface="+mn-lt"/>
                          <a:ea typeface="+mn-ea"/>
                          <a:cs typeface="+mn-cs"/>
                        </a:rPr>
                        <a:t> </a:t>
                      </a:r>
                      <a:endParaRPr lang="en-US" sz="1600" b="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203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89135043"/>
                  </a:ext>
                </a:extLst>
              </a:tr>
              <a:tr h="690227">
                <a:tc>
                  <a:txBody>
                    <a:bodyPr/>
                    <a:lstStyle/>
                    <a:p>
                      <a:pPr rtl="0"/>
                      <a:r>
                        <a:rPr lang="en-US" sz="2000" b="0" dirty="0" smtClean="0">
                          <a:effectLst/>
                        </a:rPr>
                        <a:t>Using the QFT with Special Student Populations</a:t>
                      </a:r>
                    </a:p>
                    <a:p>
                      <a:pPr rtl="0"/>
                      <a:r>
                        <a:rPr lang="en-US" sz="1600" b="0" dirty="0" smtClean="0">
                          <a:effectLst/>
                        </a:rPr>
                        <a:t>Nancy Cohen </a:t>
                      </a:r>
                      <a:r>
                        <a:rPr lang="en-US" sz="1600" b="0" i="0" u="none" strike="noStrike" kern="1200" dirty="0" smtClean="0">
                          <a:solidFill>
                            <a:schemeClr val="dk1"/>
                          </a:solidFill>
                          <a:effectLst/>
                          <a:latin typeface="+mn-lt"/>
                          <a:ea typeface="+mn-ea"/>
                          <a:cs typeface="+mn-cs"/>
                        </a:rPr>
                        <a:t>|</a:t>
                      </a:r>
                      <a:r>
                        <a:rPr lang="en-US" sz="1600" b="0" dirty="0" smtClean="0">
                          <a:effectLst/>
                        </a:rPr>
                        <a:t> Northwood Junior High School District</a:t>
                      </a:r>
                      <a:endParaRPr lang="en-US" sz="1600" b="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205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90227">
                <a:tc>
                  <a:txBody>
                    <a:bodyPr/>
                    <a:lstStyle/>
                    <a:p>
                      <a:pPr rtl="0"/>
                      <a:r>
                        <a:rPr lang="en-US" sz="2000" b="0" dirty="0" smtClean="0">
                          <a:effectLst/>
                        </a:rPr>
                        <a:t>What</a:t>
                      </a:r>
                      <a:r>
                        <a:rPr lang="en-US" sz="2000" b="0" baseline="0" dirty="0" smtClean="0">
                          <a:effectLst/>
                        </a:rPr>
                        <a:t> is Your QFT Destination?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effectLst/>
                        </a:rPr>
                        <a:t>Dan Fouts</a:t>
                      </a:r>
                      <a:r>
                        <a:rPr lang="en-US" sz="1600" b="0" i="0" u="none" strike="noStrike" kern="1200" dirty="0" smtClean="0">
                          <a:solidFill>
                            <a:schemeClr val="dk1"/>
                          </a:solidFill>
                          <a:effectLst/>
                          <a:latin typeface="+mn-lt"/>
                          <a:ea typeface="+mn-ea"/>
                          <a:cs typeface="+mn-cs"/>
                        </a:rPr>
                        <a:t>| Maine Township</a:t>
                      </a:r>
                      <a:endParaRPr lang="en-US" sz="1600" b="0" dirty="0" smtClean="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201C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9447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523999"/>
            <a:ext cx="7703417" cy="4602163"/>
          </a:xfrm>
        </p:spPr>
        <p:txBody>
          <a:bodyPr>
            <a:normAutofit/>
          </a:bodyPr>
          <a:lstStyle/>
          <a:p>
            <a:pPr marL="0" indent="0">
              <a:buNone/>
            </a:pPr>
            <a:r>
              <a:rPr lang="en-US" sz="4800" dirty="0">
                <a:solidFill>
                  <a:schemeClr val="tx1"/>
                </a:solidFill>
              </a:rPr>
              <a:t>"There is no learning without having to pose a question." </a:t>
            </a:r>
          </a:p>
          <a:p>
            <a:pPr marL="0" indent="0">
              <a:buNone/>
            </a:pPr>
            <a:r>
              <a:rPr lang="en-US" sz="4400" dirty="0">
                <a:solidFill>
                  <a:schemeClr val="tx1"/>
                </a:solidFill>
              </a:rPr>
              <a:t>	      - </a:t>
            </a:r>
            <a:r>
              <a:rPr lang="en-US" sz="2800" b="1" dirty="0">
                <a:solidFill>
                  <a:schemeClr val="tx1"/>
                </a:solidFill>
              </a:rPr>
              <a:t>Richard Feynman</a:t>
            </a:r>
            <a:endParaRPr lang="en-US" sz="2800" dirty="0">
              <a:solidFill>
                <a:schemeClr val="tx1"/>
              </a:solidFill>
            </a:endParaRPr>
          </a:p>
          <a:p>
            <a:pPr marL="0" indent="0">
              <a:spcBef>
                <a:spcPts val="200"/>
              </a:spcBef>
              <a:buNone/>
            </a:pPr>
            <a:r>
              <a:rPr lang="en-US" sz="2800" dirty="0">
                <a:solidFill>
                  <a:schemeClr val="tx1"/>
                </a:solidFill>
              </a:rPr>
              <a:t>		   Nobel prize winning physicist</a:t>
            </a:r>
          </a:p>
        </p:txBody>
      </p:sp>
    </p:spTree>
    <p:extLst>
      <p:ext uri="{BB962C8B-B14F-4D97-AF65-F5344CB8AC3E}">
        <p14:creationId xmlns:p14="http://schemas.microsoft.com/office/powerpoint/2010/main" val="3354725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558487"/>
            <a:ext cx="7556313" cy="1116106"/>
          </a:xfrm>
        </p:spPr>
        <p:txBody>
          <a:bodyPr/>
          <a:lstStyle/>
          <a:p>
            <a:r>
              <a:rPr lang="en-US" dirty="0"/>
              <a:t>Workshop Sessions </a:t>
            </a:r>
          </a:p>
        </p:txBody>
      </p:sp>
      <p:graphicFrame>
        <p:nvGraphicFramePr>
          <p:cNvPr id="6" name="Content Placeholder 3"/>
          <p:cNvGraphicFramePr>
            <a:graphicFrameLocks/>
          </p:cNvGraphicFramePr>
          <p:nvPr>
            <p:extLst>
              <p:ext uri="{D42A27DB-BD31-4B8C-83A1-F6EECF244321}">
                <p14:modId xmlns:p14="http://schemas.microsoft.com/office/powerpoint/2010/main" val="133862673"/>
              </p:ext>
            </p:extLst>
          </p:nvPr>
        </p:nvGraphicFramePr>
        <p:xfrm>
          <a:off x="347497" y="2164182"/>
          <a:ext cx="8446424" cy="3347347"/>
        </p:xfrm>
        <a:graphic>
          <a:graphicData uri="http://schemas.openxmlformats.org/drawingml/2006/table">
            <a:tbl>
              <a:tblPr firstRow="1" bandRow="1">
                <a:tableStyleId>{5C22544A-7EE6-4342-B048-85BDC9FD1C3A}</a:tableStyleId>
              </a:tblPr>
              <a:tblGrid>
                <a:gridCol w="6457690">
                  <a:extLst>
                    <a:ext uri="{9D8B030D-6E8A-4147-A177-3AD203B41FA5}">
                      <a16:colId xmlns:a16="http://schemas.microsoft.com/office/drawing/2014/main" xmlns="" val="3492891362"/>
                    </a:ext>
                  </a:extLst>
                </a:gridCol>
                <a:gridCol w="1988734">
                  <a:extLst>
                    <a:ext uri="{9D8B030D-6E8A-4147-A177-3AD203B41FA5}">
                      <a16:colId xmlns:a16="http://schemas.microsoft.com/office/drawing/2014/main" xmlns="" val="2757115955"/>
                    </a:ext>
                  </a:extLst>
                </a:gridCol>
              </a:tblGrid>
              <a:tr h="533358">
                <a:tc>
                  <a:txBody>
                    <a:bodyPr/>
                    <a:lstStyle/>
                    <a:p>
                      <a:pPr algn="ctr"/>
                      <a:r>
                        <a:rPr lang="en-US" sz="2800" dirty="0"/>
                        <a:t> Session #2: 2:00 - 3:05 pm</a:t>
                      </a:r>
                    </a:p>
                  </a:txBody>
                  <a:tcPr>
                    <a:lnB w="12700" cap="flat" cmpd="sng" algn="ctr">
                      <a:solidFill>
                        <a:schemeClr val="tx1"/>
                      </a:solidFill>
                      <a:prstDash val="solid"/>
                      <a:round/>
                      <a:headEnd type="none" w="med" len="med"/>
                      <a:tailEnd type="none" w="med" len="med"/>
                    </a:lnB>
                  </a:tcPr>
                </a:tc>
                <a:tc>
                  <a:txBody>
                    <a:bodyPr/>
                    <a:lstStyle/>
                    <a:p>
                      <a:pPr algn="ctr"/>
                      <a:r>
                        <a:rPr lang="en-US" sz="2800" dirty="0"/>
                        <a:t>Room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3921994"/>
                  </a:ext>
                </a:extLst>
              </a:tr>
              <a:tr h="743308">
                <a:tc>
                  <a:txBody>
                    <a:bodyPr/>
                    <a:lstStyle/>
                    <a:p>
                      <a:pPr rtl="0"/>
                      <a:r>
                        <a:rPr lang="en-US" sz="2000" b="0" i="0" u="none" strike="noStrike" kern="1200" dirty="0" smtClean="0">
                          <a:solidFill>
                            <a:schemeClr val="dk1"/>
                          </a:solidFill>
                          <a:effectLst/>
                          <a:latin typeface="+mn-lt"/>
                          <a:ea typeface="+mn-ea"/>
                          <a:cs typeface="+mn-cs"/>
                        </a:rPr>
                        <a:t>Digital Tools to Support the QFT</a:t>
                      </a:r>
                      <a:endParaRPr lang="en-US" sz="2000" b="0" dirty="0">
                        <a:effectLst/>
                      </a:endParaRPr>
                    </a:p>
                    <a:p>
                      <a:pPr rtl="0"/>
                      <a:r>
                        <a:rPr lang="en-US" sz="1600" b="0" i="0" u="none" strike="noStrike" kern="1200" dirty="0" smtClean="0">
                          <a:solidFill>
                            <a:schemeClr val="dk1"/>
                          </a:solidFill>
                          <a:effectLst/>
                          <a:latin typeface="+mn-lt"/>
                          <a:ea typeface="+mn-ea"/>
                          <a:cs typeface="+mn-cs"/>
                        </a:rPr>
                        <a:t>Jay Sorensen| Oxnard Union High School</a:t>
                      </a:r>
                      <a:endParaRPr lang="en-US" sz="1600" b="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B200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20451284"/>
                  </a:ext>
                </a:extLst>
              </a:tr>
              <a:tr h="690227">
                <a:tc>
                  <a:txBody>
                    <a:bodyPr/>
                    <a:lstStyle/>
                    <a:p>
                      <a:pPr rtl="0"/>
                      <a:r>
                        <a:rPr lang="en-US" sz="2000" b="0" i="0" u="none" strike="noStrike" kern="1200" dirty="0" smtClean="0">
                          <a:solidFill>
                            <a:schemeClr val="dk1"/>
                          </a:solidFill>
                          <a:effectLst/>
                          <a:latin typeface="+mn-lt"/>
                          <a:ea typeface="+mn-ea"/>
                          <a:cs typeface="+mn-cs"/>
                        </a:rPr>
                        <a:t>Roadmap to the Right Questions for Early Learners</a:t>
                      </a:r>
                      <a:endParaRPr lang="en-US" sz="2000" b="0" i="0" u="none" strike="noStrike" kern="1200" dirty="0">
                        <a:solidFill>
                          <a:schemeClr val="dk1"/>
                        </a:solidFill>
                        <a:effectLst/>
                        <a:latin typeface="+mn-lt"/>
                        <a:ea typeface="+mn-ea"/>
                        <a:cs typeface="+mn-cs"/>
                      </a:endParaRPr>
                    </a:p>
                    <a:p>
                      <a:pPr rtl="0"/>
                      <a:r>
                        <a:rPr lang="en-US" sz="1600" b="0" i="0" u="none" strike="noStrike" kern="1200" dirty="0" smtClean="0">
                          <a:solidFill>
                            <a:schemeClr val="dk1"/>
                          </a:solidFill>
                          <a:effectLst/>
                          <a:latin typeface="+mn-lt"/>
                          <a:ea typeface="+mn-ea"/>
                          <a:cs typeface="+mn-cs"/>
                        </a:rPr>
                        <a:t>Cynthia Benoit| Chicago Public Schools </a:t>
                      </a:r>
                      <a:endParaRPr lang="en-US" sz="1600" b="0" i="0" u="none" strike="noStrike"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205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89135043"/>
                  </a:ext>
                </a:extLst>
              </a:tr>
              <a:tr h="690227">
                <a:tc>
                  <a:txBody>
                    <a:bodyPr/>
                    <a:lstStyle/>
                    <a:p>
                      <a:pPr rtl="0"/>
                      <a:r>
                        <a:rPr lang="en-US" sz="2000" b="0" i="0" u="none" strike="noStrike" kern="1200" dirty="0" smtClean="0">
                          <a:solidFill>
                            <a:schemeClr val="dk1"/>
                          </a:solidFill>
                          <a:effectLst/>
                          <a:latin typeface="+mn-lt"/>
                          <a:ea typeface="+mn-ea"/>
                          <a:cs typeface="+mn-cs"/>
                        </a:rPr>
                        <a:t>Teaching Students How to Ask STEM Questions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Allison Gest | Maine Township</a:t>
                      </a:r>
                      <a:endParaRPr lang="en-US" sz="1600" b="0" dirty="0" smtClean="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203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90227">
                <a:tc>
                  <a:txBody>
                    <a:bodyPr/>
                    <a:lstStyle/>
                    <a:p>
                      <a:pPr rtl="0"/>
                      <a:r>
                        <a:rPr lang="en-US" sz="2000" b="0" dirty="0" smtClean="0">
                          <a:effectLst/>
                        </a:rPr>
                        <a:t>What</a:t>
                      </a:r>
                      <a:r>
                        <a:rPr lang="en-US" sz="2000" b="0" baseline="0" dirty="0" smtClean="0">
                          <a:effectLst/>
                        </a:rPr>
                        <a:t> is Your QFT Destination?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effectLst/>
                        </a:rPr>
                        <a:t>Dan Fouts</a:t>
                      </a:r>
                      <a:r>
                        <a:rPr lang="en-US" sz="1600" b="0" i="0" u="none" strike="noStrike" kern="1200" dirty="0" smtClean="0">
                          <a:solidFill>
                            <a:schemeClr val="dk1"/>
                          </a:solidFill>
                          <a:effectLst/>
                          <a:latin typeface="+mn-lt"/>
                          <a:ea typeface="+mn-ea"/>
                          <a:cs typeface="+mn-cs"/>
                        </a:rPr>
                        <a:t>| Maine Township</a:t>
                      </a:r>
                      <a:endParaRPr lang="en-US" sz="1600" b="0" dirty="0" smtClean="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201C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12269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57494" y="1019206"/>
            <a:ext cx="8943280" cy="5458579"/>
          </a:xfrm>
        </p:spPr>
        <p:txBody>
          <a:bodyPr>
            <a:noAutofit/>
          </a:bodyPr>
          <a:lstStyle/>
          <a:p>
            <a:pPr marL="742950" indent="-742950">
              <a:spcBef>
                <a:spcPts val="800"/>
              </a:spcBef>
              <a:buFont typeface="+mj-lt"/>
              <a:buAutoNum type="arabicParenR"/>
              <a:defRPr/>
            </a:pPr>
            <a:r>
              <a:rPr lang="en-US" sz="2800" dirty="0">
                <a:solidFill>
                  <a:schemeClr val="tx1"/>
                </a:solidFill>
              </a:rPr>
              <a:t>Welcome and Community Building</a:t>
            </a:r>
          </a:p>
          <a:p>
            <a:pPr marL="742950" indent="-742950">
              <a:spcBef>
                <a:spcPts val="800"/>
              </a:spcBef>
              <a:buFont typeface="+mj-lt"/>
              <a:buAutoNum type="arabicParenR"/>
              <a:defRPr/>
            </a:pPr>
            <a:r>
              <a:rPr lang="en-US" sz="2800" dirty="0">
                <a:solidFill>
                  <a:schemeClr val="tx1"/>
                </a:solidFill>
              </a:rPr>
              <a:t>Collaborative Learning with the Question Formulation Technique (QFT)</a:t>
            </a:r>
          </a:p>
          <a:p>
            <a:pPr marL="742950" indent="-742950">
              <a:spcBef>
                <a:spcPts val="800"/>
              </a:spcBef>
              <a:buFont typeface="+mj-lt"/>
              <a:buAutoNum type="arabicParenR"/>
              <a:defRPr/>
            </a:pPr>
            <a:r>
              <a:rPr lang="en-US" sz="2800" dirty="0">
                <a:solidFill>
                  <a:schemeClr val="tx1"/>
                </a:solidFill>
              </a:rPr>
              <a:t>Classroom Examples </a:t>
            </a:r>
          </a:p>
          <a:p>
            <a:pPr marL="742950" indent="-742950">
              <a:spcBef>
                <a:spcPts val="800"/>
              </a:spcBef>
              <a:buFont typeface="+mj-lt"/>
              <a:buAutoNum type="arabicParenR"/>
              <a:defRPr/>
            </a:pPr>
            <a:r>
              <a:rPr lang="en-US" sz="2800" dirty="0">
                <a:solidFill>
                  <a:schemeClr val="tx1"/>
                </a:solidFill>
              </a:rPr>
              <a:t>The Art and Science of the QFT: A Deep Dive into Planning, Design, and Facilitation</a:t>
            </a:r>
          </a:p>
          <a:p>
            <a:pPr marL="742950" indent="-742950">
              <a:spcBef>
                <a:spcPts val="800"/>
              </a:spcBef>
              <a:buFont typeface="+mj-lt"/>
              <a:buAutoNum type="arabicParenR"/>
              <a:defRPr/>
            </a:pPr>
            <a:r>
              <a:rPr lang="en-US" sz="2800" dirty="0">
                <a:solidFill>
                  <a:schemeClr val="tx1"/>
                </a:solidFill>
              </a:rPr>
              <a:t>Lunch</a:t>
            </a:r>
          </a:p>
          <a:p>
            <a:pPr marL="742950" indent="-742950">
              <a:spcBef>
                <a:spcPts val="800"/>
              </a:spcBef>
              <a:buFont typeface="+mj-lt"/>
              <a:buAutoNum type="arabicParenR"/>
              <a:defRPr/>
            </a:pPr>
            <a:r>
              <a:rPr lang="en-US" sz="2800" dirty="0">
                <a:solidFill>
                  <a:schemeClr val="tx1"/>
                </a:solidFill>
              </a:rPr>
              <a:t>Workshop #1</a:t>
            </a:r>
          </a:p>
          <a:p>
            <a:pPr marL="742950" indent="-742950">
              <a:spcBef>
                <a:spcPts val="800"/>
              </a:spcBef>
              <a:buFont typeface="+mj-lt"/>
              <a:buAutoNum type="arabicParenR"/>
              <a:defRPr/>
            </a:pPr>
            <a:r>
              <a:rPr lang="en-US" sz="2800" dirty="0">
                <a:solidFill>
                  <a:schemeClr val="tx1"/>
                </a:solidFill>
              </a:rPr>
              <a:t>Workshop #2</a:t>
            </a:r>
          </a:p>
          <a:p>
            <a:pPr marL="742950" indent="-742950">
              <a:spcBef>
                <a:spcPts val="800"/>
              </a:spcBef>
              <a:buFont typeface="+mj-lt"/>
              <a:buAutoNum type="arabicParenR"/>
              <a:defRPr/>
            </a:pPr>
            <a:r>
              <a:rPr lang="en-US" sz="2800" dirty="0">
                <a:solidFill>
                  <a:schemeClr val="tx1"/>
                </a:solidFill>
              </a:rPr>
              <a:t>(optional) </a:t>
            </a:r>
            <a:r>
              <a:rPr lang="en-US" sz="2800" b="1" dirty="0">
                <a:solidFill>
                  <a:schemeClr val="tx1"/>
                </a:solidFill>
              </a:rPr>
              <a:t>Informal Conversation &amp; Reflection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255" y="6035969"/>
            <a:ext cx="2412519" cy="883632"/>
          </a:xfrm>
          <a:prstGeom prst="rect">
            <a:avLst/>
          </a:prstGeom>
        </p:spPr>
      </p:pic>
      <p:sp>
        <p:nvSpPr>
          <p:cNvPr id="5" name="TextBox 4"/>
          <p:cNvSpPr txBox="1"/>
          <p:nvPr/>
        </p:nvSpPr>
        <p:spPr>
          <a:xfrm>
            <a:off x="7403742" y="6477785"/>
            <a:ext cx="1740258"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8656096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Reflections</a:t>
            </a:r>
          </a:p>
        </p:txBody>
      </p:sp>
      <p:sp>
        <p:nvSpPr>
          <p:cNvPr id="3" name="Content Placeholder 2"/>
          <p:cNvSpPr>
            <a:spLocks noGrp="1"/>
          </p:cNvSpPr>
          <p:nvPr>
            <p:ph idx="1"/>
          </p:nvPr>
        </p:nvSpPr>
        <p:spPr/>
        <p:txBody>
          <a:bodyPr/>
          <a:lstStyle/>
          <a:p>
            <a:pPr marL="0" lvl="0" indent="0">
              <a:spcBef>
                <a:spcPts val="0"/>
              </a:spcBef>
              <a:buClrTx/>
              <a:buSzTx/>
              <a:buNone/>
              <a:defRPr/>
            </a:pPr>
            <a:r>
              <a:rPr lang="en-US" sz="2800" dirty="0">
                <a:solidFill>
                  <a:prstClr val="black"/>
                </a:solidFill>
              </a:rPr>
              <a:t>	We shall not cease from exploration</a:t>
            </a:r>
          </a:p>
          <a:p>
            <a:pPr marL="0" lvl="0" indent="0">
              <a:spcBef>
                <a:spcPts val="0"/>
              </a:spcBef>
              <a:buClrTx/>
              <a:buSzTx/>
              <a:buNone/>
              <a:defRPr/>
            </a:pPr>
            <a:r>
              <a:rPr lang="en-US" sz="2800" dirty="0">
                <a:solidFill>
                  <a:prstClr val="black"/>
                </a:solidFill>
              </a:rPr>
              <a:t>	And the end of all our exploring</a:t>
            </a:r>
          </a:p>
          <a:p>
            <a:pPr marL="0" lvl="0" indent="0">
              <a:spcBef>
                <a:spcPts val="0"/>
              </a:spcBef>
              <a:buClrTx/>
              <a:buSzTx/>
              <a:buNone/>
              <a:defRPr/>
            </a:pPr>
            <a:r>
              <a:rPr lang="en-US" sz="2800" dirty="0">
                <a:solidFill>
                  <a:prstClr val="black"/>
                </a:solidFill>
              </a:rPr>
              <a:t>	Will be to arrive where we started</a:t>
            </a:r>
          </a:p>
          <a:p>
            <a:pPr marL="0" lvl="0" indent="0">
              <a:spcBef>
                <a:spcPts val="0"/>
              </a:spcBef>
              <a:buClrTx/>
              <a:buSzTx/>
              <a:buNone/>
              <a:defRPr/>
            </a:pPr>
            <a:r>
              <a:rPr lang="en-US" sz="2800" dirty="0">
                <a:solidFill>
                  <a:prstClr val="black"/>
                </a:solidFill>
              </a:rPr>
              <a:t>	And know the place</a:t>
            </a:r>
          </a:p>
          <a:p>
            <a:pPr marL="0" lvl="0" indent="0">
              <a:spcBef>
                <a:spcPts val="0"/>
              </a:spcBef>
              <a:buClrTx/>
              <a:buSzTx/>
              <a:buNone/>
              <a:defRPr/>
            </a:pPr>
            <a:r>
              <a:rPr lang="en-US" sz="2800" dirty="0">
                <a:solidFill>
                  <a:prstClr val="black"/>
                </a:solidFill>
              </a:rPr>
              <a:t>	For the first time.</a:t>
            </a:r>
          </a:p>
          <a:p>
            <a:pPr marL="0" lvl="0" indent="0">
              <a:spcBef>
                <a:spcPts val="0"/>
              </a:spcBef>
              <a:buClrTx/>
              <a:buSzTx/>
              <a:buNone/>
              <a:defRPr/>
            </a:pPr>
            <a:endParaRPr lang="en-US" sz="2800" dirty="0">
              <a:solidFill>
                <a:prstClr val="black"/>
              </a:solidFill>
            </a:endParaRPr>
          </a:p>
          <a:p>
            <a:pPr marL="0" lvl="0" indent="0">
              <a:spcBef>
                <a:spcPts val="0"/>
              </a:spcBef>
              <a:buClrTx/>
              <a:buSzTx/>
              <a:buNone/>
              <a:defRPr/>
            </a:pPr>
            <a:r>
              <a:rPr lang="en-US" sz="2800" dirty="0">
                <a:solidFill>
                  <a:prstClr val="black"/>
                </a:solidFill>
              </a:rPr>
              <a:t>				--T.S. Eliot</a:t>
            </a:r>
          </a:p>
          <a:p>
            <a:endParaRPr lang="en-US" dirty="0"/>
          </a:p>
        </p:txBody>
      </p:sp>
    </p:spTree>
    <p:extLst>
      <p:ext uri="{BB962C8B-B14F-4D97-AF65-F5344CB8AC3E}">
        <p14:creationId xmlns:p14="http://schemas.microsoft.com/office/powerpoint/2010/main" val="6406446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 Reflections</a:t>
            </a:r>
          </a:p>
        </p:txBody>
      </p:sp>
      <p:sp>
        <p:nvSpPr>
          <p:cNvPr id="4" name="Content Placeholder 3"/>
          <p:cNvSpPr>
            <a:spLocks noGrp="1"/>
          </p:cNvSpPr>
          <p:nvPr>
            <p:ph idx="1"/>
          </p:nvPr>
        </p:nvSpPr>
        <p:spPr>
          <a:xfrm>
            <a:off x="498473" y="1600200"/>
            <a:ext cx="7556313" cy="4144963"/>
          </a:xfrm>
        </p:spPr>
        <p:txBody>
          <a:bodyPr>
            <a:noAutofit/>
          </a:bodyPr>
          <a:lstStyle/>
          <a:p>
            <a:pPr marL="457200" indent="-457200" fontAlgn="base">
              <a:buFont typeface="+mj-lt"/>
              <a:buAutoNum type="arabicPeriod"/>
            </a:pPr>
            <a:r>
              <a:rPr lang="en-US" sz="2800" dirty="0">
                <a:solidFill>
                  <a:schemeClr val="tx1"/>
                </a:solidFill>
              </a:rPr>
              <a:t>What did you learn?</a:t>
            </a:r>
          </a:p>
          <a:p>
            <a:pPr marL="457200" indent="-457200" fontAlgn="base">
              <a:buFont typeface="+mj-lt"/>
              <a:buAutoNum type="arabicPeriod"/>
            </a:pPr>
            <a:r>
              <a:rPr lang="en-US" sz="2800" dirty="0">
                <a:solidFill>
                  <a:schemeClr val="tx1"/>
                </a:solidFill>
              </a:rPr>
              <a:t>An “a-ha moment” or a meaningful take away from your experience today</a:t>
            </a:r>
          </a:p>
          <a:p>
            <a:pPr marL="457200" indent="-457200" fontAlgn="base">
              <a:buFont typeface="+mj-lt"/>
              <a:buAutoNum type="arabicPeriod"/>
            </a:pPr>
            <a:r>
              <a:rPr lang="en-US" sz="2800" dirty="0">
                <a:solidFill>
                  <a:schemeClr val="tx1"/>
                </a:solidFill>
              </a:rPr>
              <a:t>A key question that will guide your work</a:t>
            </a:r>
          </a:p>
          <a:p>
            <a:pPr marL="457200" indent="-457200" fontAlgn="base">
              <a:buFont typeface="+mj-lt"/>
              <a:buAutoNum type="arabicPeriod"/>
            </a:pPr>
            <a:r>
              <a:rPr lang="en-US" sz="2800" dirty="0">
                <a:solidFill>
                  <a:schemeClr val="tx1"/>
                </a:solidFill>
              </a:rPr>
              <a:t>What was new for you?</a:t>
            </a:r>
          </a:p>
        </p:txBody>
      </p:sp>
    </p:spTree>
    <p:extLst>
      <p:ext uri="{BB962C8B-B14F-4D97-AF65-F5344CB8AC3E}">
        <p14:creationId xmlns:p14="http://schemas.microsoft.com/office/powerpoint/2010/main" val="1979664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641" y="269766"/>
            <a:ext cx="42037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003428" y="1228774"/>
            <a:ext cx="3766499" cy="43396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ockwell"/>
                <a:ea typeface="+mn-ea"/>
                <a:cs typeface="+mn-cs"/>
              </a:rPr>
              <a:t>“We must teach students how to think in questions, how to manage ignorance.”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Rockwell"/>
                <a:ea typeface="+mn-ea"/>
                <a:cs typeface="+mn-cs"/>
              </a:rPr>
              <a:t>- </a:t>
            </a:r>
            <a:r>
              <a:rPr kumimoji="0" lang="en-US" sz="2000" b="1" i="0" u="none" strike="noStrike" kern="1200" cap="none" spc="0" normalizeH="0" baseline="0" noProof="0" dirty="0">
                <a:ln>
                  <a:noFill/>
                </a:ln>
                <a:effectLst/>
                <a:uLnTx/>
                <a:uFillTx/>
                <a:latin typeface="Rockwell"/>
                <a:ea typeface="+mn-ea"/>
                <a:cs typeface="+mn-cs"/>
              </a:rPr>
              <a:t>Stuart </a:t>
            </a:r>
            <a:r>
              <a:rPr kumimoji="0" lang="en-US" sz="2000" b="1" i="0" u="none" strike="noStrike" kern="1200" cap="none" spc="0" normalizeH="0" baseline="0" noProof="0" dirty="0" err="1">
                <a:ln>
                  <a:noFill/>
                </a:ln>
                <a:effectLst/>
                <a:uLnTx/>
                <a:uFillTx/>
                <a:latin typeface="Rockwell"/>
                <a:ea typeface="+mn-ea"/>
                <a:cs typeface="+mn-cs"/>
              </a:rPr>
              <a:t>Firestein</a:t>
            </a:r>
            <a:endParaRPr kumimoji="0" lang="en-US" sz="2000" b="0" i="0" u="none" strike="noStrike" kern="1200" cap="none" spc="0" normalizeH="0" baseline="0" noProof="0" dirty="0">
              <a:ln>
                <a:noFill/>
              </a:ln>
              <a:effectLst/>
              <a:uLnTx/>
              <a:uFillTx/>
              <a:latin typeface="Rockwell"/>
              <a:ea typeface="+mn-ea"/>
              <a:cs typeface="+mn-cs"/>
            </a:endParaRPr>
          </a:p>
          <a:p>
            <a:pPr marL="18288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Rockwell"/>
                <a:ea typeface="+mn-ea"/>
                <a:cs typeface="+mn-cs"/>
              </a:rPr>
              <a:t>Chairman of the Department</a:t>
            </a:r>
            <a:r>
              <a:rPr kumimoji="0" lang="en-US" sz="2000" b="0" i="0" u="none" strike="noStrike" kern="1200" cap="none" spc="0" normalizeH="0" noProof="0" dirty="0">
                <a:ln>
                  <a:noFill/>
                </a:ln>
                <a:effectLst/>
                <a:uLnTx/>
                <a:uFillTx/>
                <a:latin typeface="Rockwell"/>
                <a:ea typeface="+mn-ea"/>
                <a:cs typeface="+mn-cs"/>
              </a:rPr>
              <a:t> </a:t>
            </a:r>
            <a:r>
              <a:rPr kumimoji="0" lang="en-US" sz="2000" b="0" i="0" u="none" strike="noStrike" kern="1200" cap="none" spc="0" normalizeH="0" baseline="0" noProof="0" dirty="0">
                <a:ln>
                  <a:noFill/>
                </a:ln>
                <a:effectLst/>
                <a:uLnTx/>
                <a:uFillTx/>
                <a:latin typeface="Rockwell"/>
                <a:ea typeface="+mn-ea"/>
                <a:cs typeface="+mn-cs"/>
              </a:rPr>
              <a:t>of Biology at Columbia University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39523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altLang="en-US" dirty="0"/>
              <a:t>College Presidents on What Students Should Learn in College</a:t>
            </a:r>
          </a:p>
        </p:txBody>
      </p:sp>
      <p:sp>
        <p:nvSpPr>
          <p:cNvPr id="3" name="Content Placeholder 2"/>
          <p:cNvSpPr>
            <a:spLocks noGrp="1"/>
          </p:cNvSpPr>
          <p:nvPr>
            <p:ph idx="1"/>
          </p:nvPr>
        </p:nvSpPr>
        <p:spPr>
          <a:xfrm>
            <a:off x="498475" y="1960563"/>
            <a:ext cx="7994361" cy="4737100"/>
          </a:xfrm>
        </p:spPr>
        <p:txBody>
          <a:bodyPr/>
          <a:lstStyle/>
          <a:p>
            <a:pPr marL="0" indent="0" eaLnBrk="1" hangingPunct="1">
              <a:lnSpc>
                <a:spcPct val="90000"/>
              </a:lnSpc>
              <a:buFont typeface="Wingdings" panose="05000000000000000000" pitchFamily="2" charset="2"/>
              <a:buNone/>
            </a:pPr>
            <a:r>
              <a:rPr lang="en-US" altLang="en-US" sz="2600" dirty="0">
                <a:solidFill>
                  <a:schemeClr val="tx1"/>
                </a:solidFill>
              </a:rPr>
              <a:t>“The primary skills should be analytical skills of interpretation and inquiry. In other words, know how to frame a question.” </a:t>
            </a:r>
          </a:p>
          <a:p>
            <a:pPr marL="0" indent="0" eaLnBrk="1" hangingPunct="1">
              <a:lnSpc>
                <a:spcPct val="90000"/>
              </a:lnSpc>
              <a:buFont typeface="Wingdings" panose="05000000000000000000" pitchFamily="2" charset="2"/>
              <a:buNone/>
            </a:pPr>
            <a:r>
              <a:rPr lang="en-US" altLang="en-US" sz="2600" dirty="0">
                <a:solidFill>
                  <a:schemeClr val="tx1"/>
                </a:solidFill>
              </a:rPr>
              <a:t>- </a:t>
            </a:r>
            <a:r>
              <a:rPr lang="en-US" altLang="en-US" sz="2600" b="1" dirty="0">
                <a:solidFill>
                  <a:schemeClr val="tx1"/>
                </a:solidFill>
              </a:rPr>
              <a:t>Leon Botstein</a:t>
            </a:r>
            <a:r>
              <a:rPr lang="en-US" altLang="en-US" sz="2600" dirty="0">
                <a:solidFill>
                  <a:schemeClr val="tx1"/>
                </a:solidFill>
              </a:rPr>
              <a:t>, President of Bard College</a:t>
            </a:r>
          </a:p>
          <a:p>
            <a:pPr marL="0" indent="0" eaLnBrk="1" hangingPunct="1">
              <a:lnSpc>
                <a:spcPct val="90000"/>
              </a:lnSpc>
              <a:spcBef>
                <a:spcPts val="4000"/>
              </a:spcBef>
              <a:buFont typeface="Wingdings" panose="05000000000000000000" pitchFamily="2" charset="2"/>
              <a:buNone/>
            </a:pPr>
            <a:r>
              <a:rPr lang="en-US" altLang="en-US" sz="2600" dirty="0">
                <a:solidFill>
                  <a:schemeClr val="tx1"/>
                </a:solidFill>
              </a:rPr>
              <a:t>“…the best we can do for students is have them ask the right questions.” </a:t>
            </a:r>
          </a:p>
          <a:p>
            <a:pPr marL="0" indent="0" eaLnBrk="1" hangingPunct="1">
              <a:lnSpc>
                <a:spcPct val="90000"/>
              </a:lnSpc>
              <a:buFont typeface="Wingdings" panose="05000000000000000000" pitchFamily="2" charset="2"/>
              <a:buNone/>
            </a:pPr>
            <a:r>
              <a:rPr lang="en-US" altLang="en-US" sz="2600" dirty="0">
                <a:solidFill>
                  <a:schemeClr val="tx1"/>
                </a:solidFill>
              </a:rPr>
              <a:t>- </a:t>
            </a:r>
            <a:r>
              <a:rPr lang="en-US" altLang="en-US" sz="2600" b="1" dirty="0">
                <a:solidFill>
                  <a:schemeClr val="tx1"/>
                </a:solidFill>
              </a:rPr>
              <a:t>Nancy Cantor</a:t>
            </a:r>
            <a:r>
              <a:rPr lang="en-US" altLang="en-US" sz="2600" dirty="0">
                <a:solidFill>
                  <a:schemeClr val="tx1"/>
                </a:solidFill>
              </a:rPr>
              <a:t>, Chancellor of University of Illinois</a:t>
            </a:r>
          </a:p>
          <a:p>
            <a:pPr marL="0" indent="0" algn="r" eaLnBrk="1" hangingPunct="1">
              <a:lnSpc>
                <a:spcPct val="90000"/>
              </a:lnSpc>
              <a:spcBef>
                <a:spcPts val="4000"/>
              </a:spcBef>
              <a:buFont typeface="Wingdings" panose="05000000000000000000" pitchFamily="2" charset="2"/>
              <a:buNone/>
            </a:pPr>
            <a:r>
              <a:rPr lang="en-US" altLang="en-US" sz="1800" i="1" dirty="0">
                <a:solidFill>
                  <a:schemeClr val="tx1"/>
                </a:solidFill>
              </a:rPr>
              <a:t>The New York Times</a:t>
            </a:r>
            <a:r>
              <a:rPr lang="en-US" altLang="en-US" sz="1800" dirty="0">
                <a:solidFill>
                  <a:schemeClr val="tx1"/>
                </a:solidFill>
              </a:rPr>
              <a:t>, August 4, 2002  </a:t>
            </a:r>
          </a:p>
        </p:txBody>
      </p:sp>
    </p:spTree>
    <p:extLst>
      <p:ext uri="{BB962C8B-B14F-4D97-AF65-F5344CB8AC3E}">
        <p14:creationId xmlns:p14="http://schemas.microsoft.com/office/powerpoint/2010/main" val="211678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98475" y="354013"/>
            <a:ext cx="7556500" cy="1116012"/>
          </a:xfrm>
        </p:spPr>
        <p:txBody>
          <a:bodyPr anchor="b"/>
          <a:lstStyle/>
          <a:p>
            <a:pPr eaLnBrk="1" hangingPunct="1"/>
            <a:r>
              <a:rPr lang="en-US" altLang="en-US" sz="2800" dirty="0"/>
              <a:t>Yet…only 27%of students believe college taught them to ask their own questions</a:t>
            </a:r>
          </a:p>
        </p:txBody>
      </p:sp>
      <p:sp>
        <p:nvSpPr>
          <p:cNvPr id="82947" name="TextBox 29"/>
          <p:cNvSpPr txBox="1">
            <a:spLocks noChangeArrowheads="1"/>
          </p:cNvSpPr>
          <p:nvPr/>
        </p:nvSpPr>
        <p:spPr bwMode="auto">
          <a:xfrm>
            <a:off x="646402" y="6170613"/>
            <a:ext cx="80819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rPr>
              <a:t>Alison Head, Project Information Literacy 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498475" y="1878013"/>
            <a:ext cx="7556500" cy="3884612"/>
          </a:xfrm>
        </p:spPr>
      </p:pic>
    </p:spTree>
    <p:extLst>
      <p:ext uri="{BB962C8B-B14F-4D97-AF65-F5344CB8AC3E}">
        <p14:creationId xmlns:p14="http://schemas.microsoft.com/office/powerpoint/2010/main" val="316382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8163" y="2719388"/>
            <a:ext cx="8178800" cy="2132012"/>
          </a:xfrm>
        </p:spPr>
        <p:txBody>
          <a:bodyPr/>
          <a:lstStyle/>
          <a:p>
            <a:pPr eaLnBrk="1" hangingPunct="1"/>
            <a:r>
              <a:rPr lang="en-US" altLang="en-US" sz="4200"/>
              <a:t>But, the problem begins long before college... </a:t>
            </a:r>
          </a:p>
        </p:txBody>
      </p:sp>
    </p:spTree>
    <p:extLst>
      <p:ext uri="{BB962C8B-B14F-4D97-AF65-F5344CB8AC3E}">
        <p14:creationId xmlns:p14="http://schemas.microsoft.com/office/powerpoint/2010/main" val="1037112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1"/>
          <p:cNvGraphicFramePr>
            <a:graphicFrameLocks/>
          </p:cNvGraphicFramePr>
          <p:nvPr/>
        </p:nvGraphicFramePr>
        <p:xfrm>
          <a:off x="665163" y="1600200"/>
          <a:ext cx="6704012" cy="4445000"/>
        </p:xfrm>
        <a:graphic>
          <a:graphicData uri="http://schemas.openxmlformats.org/presentationml/2006/ole">
            <mc:AlternateContent xmlns:mc="http://schemas.openxmlformats.org/markup-compatibility/2006">
              <mc:Choice xmlns:v="urn:schemas-microsoft-com:vml" Requires="v">
                <p:oleObj spid="_x0000_s4491" name="Chart" r:id="rId4" imgW="0" imgH="0" progId="MSGraph.Chart.8">
                  <p:embed/>
                </p:oleObj>
              </mc:Choice>
              <mc:Fallback>
                <p:oleObj name="Chart" r:id="rId4" imgW="0" imgH="0" progId="MSGraph.Chart.8">
                  <p:embed/>
                  <p:pic>
                    <p:nvPicPr>
                      <p:cNvPr id="35841"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1600200"/>
                        <a:ext cx="670401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5842" name="Title 1"/>
          <p:cNvSpPr>
            <a:spLocks noGrp="1"/>
          </p:cNvSpPr>
          <p:nvPr>
            <p:ph type="title"/>
          </p:nvPr>
        </p:nvSpPr>
        <p:spPr/>
        <p:txBody>
          <a:bodyPr/>
          <a:lstStyle/>
          <a:p>
            <a:r>
              <a:rPr lang="en-US" sz="3200">
                <a:latin typeface="Rockwell" charset="0"/>
              </a:rPr>
              <a:t>Percentage of Basic Skill Attainment</a:t>
            </a:r>
          </a:p>
        </p:txBody>
      </p:sp>
      <p:sp>
        <p:nvSpPr>
          <p:cNvPr id="7" name="Rectangle 6"/>
          <p:cNvSpPr>
            <a:spLocks/>
          </p:cNvSpPr>
          <p:nvPr/>
        </p:nvSpPr>
        <p:spPr bwMode="auto">
          <a:xfrm>
            <a:off x="93664" y="6050756"/>
            <a:ext cx="8197056"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http://nces.ed.gov/nationsreportcard/pdf/main2009/2011455.pdf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http://nces.ed.gov/nationsreportcard/pubs/main2007/2008468.asp#section1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Data on question-asking based on parent and teacher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 </a:t>
            </a:r>
          </a:p>
        </p:txBody>
      </p:sp>
    </p:spTree>
    <p:extLst>
      <p:ext uri="{BB962C8B-B14F-4D97-AF65-F5344CB8AC3E}">
        <p14:creationId xmlns:p14="http://schemas.microsoft.com/office/powerpoint/2010/main" val="102698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z="3200">
                <a:latin typeface="Rockwell" charset="0"/>
              </a:rPr>
              <a:t>Percentage of Basic Skill Attainment</a:t>
            </a:r>
          </a:p>
        </p:txBody>
      </p:sp>
      <p:graphicFrame>
        <p:nvGraphicFramePr>
          <p:cNvPr id="37890" name="Object 1"/>
          <p:cNvGraphicFramePr>
            <a:graphicFrameLocks/>
          </p:cNvGraphicFramePr>
          <p:nvPr/>
        </p:nvGraphicFramePr>
        <p:xfrm>
          <a:off x="677863" y="1497013"/>
          <a:ext cx="6669087" cy="4578350"/>
        </p:xfrm>
        <a:graphic>
          <a:graphicData uri="http://schemas.openxmlformats.org/presentationml/2006/ole">
            <mc:AlternateContent xmlns:mc="http://schemas.openxmlformats.org/markup-compatibility/2006">
              <mc:Choice xmlns:v="urn:schemas-microsoft-com:vml" Requires="v">
                <p:oleObj spid="_x0000_s5515" name="Chart" r:id="rId4" imgW="30273016" imgH="17359182" progId="MSGraph.Chart.8">
                  <p:embed/>
                </p:oleObj>
              </mc:Choice>
              <mc:Fallback>
                <p:oleObj name="Chart" r:id="rId4" imgW="30273016" imgH="17359182" progId="MSGraph.Chart.8">
                  <p:embed/>
                  <p:pic>
                    <p:nvPicPr>
                      <p:cNvPr id="37890"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497013"/>
                        <a:ext cx="6669087" cy="457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a:spLocks/>
          </p:cNvSpPr>
          <p:nvPr/>
        </p:nvSpPr>
        <p:spPr bwMode="auto">
          <a:xfrm>
            <a:off x="93664" y="6050756"/>
            <a:ext cx="8197056"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http://nces.ed.gov/nationsreportcard/pdf/main2009/2011455.pdf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http://nces.ed.gov/nationsreportcard/pubs/main2007/2008468.asp#section1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Data on question-asking based on parent and teacher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 </a:t>
            </a:r>
          </a:p>
        </p:txBody>
      </p:sp>
    </p:spTree>
    <p:extLst>
      <p:ext uri="{BB962C8B-B14F-4D97-AF65-F5344CB8AC3E}">
        <p14:creationId xmlns:p14="http://schemas.microsoft.com/office/powerpoint/2010/main" val="340711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altLang="en-US" dirty="0"/>
              <a:t> </a:t>
            </a:r>
          </a:p>
        </p:txBody>
      </p:sp>
      <p:sp>
        <p:nvSpPr>
          <p:cNvPr id="90115" name="Content Placeholder 2"/>
          <p:cNvSpPr>
            <a:spLocks noGrp="1"/>
          </p:cNvSpPr>
          <p:nvPr>
            <p:ph idx="1"/>
          </p:nvPr>
        </p:nvSpPr>
        <p:spPr>
          <a:xfrm>
            <a:off x="498474" y="1722851"/>
            <a:ext cx="7694858" cy="2718521"/>
          </a:xfrm>
        </p:spPr>
        <p:txBody>
          <a:bodyPr>
            <a:normAutofit/>
          </a:bodyPr>
          <a:lstStyle/>
          <a:p>
            <a:pPr marL="0" indent="0" eaLnBrk="1" hangingPunct="1">
              <a:buFont typeface="Wingdings" panose="05000000000000000000" pitchFamily="2" charset="2"/>
              <a:buNone/>
            </a:pPr>
            <a:r>
              <a:rPr lang="en-US" altLang="en-US" sz="4400" dirty="0">
                <a:solidFill>
                  <a:schemeClr val="accent1"/>
                </a:solidFill>
              </a:rPr>
              <a:t>We can work together on changing the direction of </a:t>
            </a:r>
            <a:br>
              <a:rPr lang="en-US" altLang="en-US" sz="4400" dirty="0">
                <a:solidFill>
                  <a:schemeClr val="accent1"/>
                </a:solidFill>
              </a:rPr>
            </a:br>
            <a:r>
              <a:rPr lang="en-US" altLang="en-US" sz="4400" dirty="0">
                <a:solidFill>
                  <a:schemeClr val="accent1"/>
                </a:solidFill>
              </a:rPr>
              <a:t>that slope.</a:t>
            </a:r>
          </a:p>
        </p:txBody>
      </p:sp>
    </p:spTree>
    <p:extLst>
      <p:ext uri="{BB962C8B-B14F-4D97-AF65-F5344CB8AC3E}">
        <p14:creationId xmlns:p14="http://schemas.microsoft.com/office/powerpoint/2010/main" val="107549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644833" y="329712"/>
            <a:ext cx="7556500" cy="813670"/>
          </a:xfrm>
        </p:spPr>
        <p:txBody>
          <a:bodyPr/>
          <a:lstStyle/>
          <a:p>
            <a:r>
              <a:rPr lang="en-US" altLang="en-US" sz="4000" dirty="0"/>
              <a:t>We Are Not Alone </a:t>
            </a:r>
          </a:p>
        </p:txBody>
      </p:sp>
      <p:pic>
        <p:nvPicPr>
          <p:cNvPr id="91140" name="Picture 6" descr="41LhkEaVA5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540" y="1423219"/>
            <a:ext cx="3033815" cy="38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947" y="1402026"/>
            <a:ext cx="2597150" cy="3822943"/>
          </a:xfrm>
          <a:prstGeom prst="rect">
            <a:avLst/>
          </a:prstGeom>
        </p:spPr>
      </p:pic>
      <p:sp>
        <p:nvSpPr>
          <p:cNvPr id="3" name="Content Placeholder 2"/>
          <p:cNvSpPr>
            <a:spLocks noGrp="1"/>
          </p:cNvSpPr>
          <p:nvPr>
            <p:ph idx="1"/>
          </p:nvPr>
        </p:nvSpPr>
        <p:spPr>
          <a:xfrm>
            <a:off x="365739" y="5483613"/>
            <a:ext cx="8406581" cy="1094168"/>
          </a:xfrm>
          <a:noFill/>
        </p:spPr>
        <p:txBody>
          <a:bodyPr/>
          <a:lstStyle/>
          <a:p>
            <a:pPr marL="0" indent="0">
              <a:buFont typeface="Wingdings" panose="05000000000000000000" pitchFamily="2" charset="2"/>
              <a:buNone/>
            </a:pPr>
            <a:r>
              <a:rPr lang="en-US" altLang="en-US" sz="3200">
                <a:solidFill>
                  <a:schemeClr val="tx1"/>
                </a:solidFill>
              </a:rPr>
              <a:t>300,000 </a:t>
            </a:r>
            <a:r>
              <a:rPr lang="en-US" altLang="en-US" sz="3200" dirty="0">
                <a:solidFill>
                  <a:schemeClr val="tx1"/>
                </a:solidFill>
              </a:rPr>
              <a:t>educators using the strategy all over the world  </a:t>
            </a:r>
          </a:p>
        </p:txBody>
      </p:sp>
    </p:spTree>
    <p:extLst>
      <p:ext uri="{BB962C8B-B14F-4D97-AF65-F5344CB8AC3E}">
        <p14:creationId xmlns:p14="http://schemas.microsoft.com/office/powerpoint/2010/main" val="777733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Welcome</a:t>
            </a:r>
          </a:p>
        </p:txBody>
      </p:sp>
      <p:sp>
        <p:nvSpPr>
          <p:cNvPr id="3" name="Content Placeholder 2"/>
          <p:cNvSpPr>
            <a:spLocks noGrp="1"/>
          </p:cNvSpPr>
          <p:nvPr>
            <p:ph idx="1"/>
          </p:nvPr>
        </p:nvSpPr>
        <p:spPr>
          <a:xfrm>
            <a:off x="498473" y="1967345"/>
            <a:ext cx="7556313" cy="4144963"/>
          </a:xfrm>
        </p:spPr>
        <p:txBody>
          <a:bodyPr>
            <a:normAutofit/>
          </a:bodyPr>
          <a:lstStyle/>
          <a:p>
            <a:pPr marL="0" indent="0">
              <a:spcBef>
                <a:spcPts val="0"/>
              </a:spcBef>
              <a:buNone/>
            </a:pPr>
            <a:r>
              <a:rPr lang="en-US" altLang="en-US" sz="3200" b="1" dirty="0">
                <a:solidFill>
                  <a:schemeClr val="tx1"/>
                </a:solidFill>
              </a:rPr>
              <a:t>Jill </a:t>
            </a:r>
            <a:r>
              <a:rPr lang="en-US" altLang="en-US" sz="3200" b="1" dirty="0" err="1">
                <a:solidFill>
                  <a:schemeClr val="tx1"/>
                </a:solidFill>
              </a:rPr>
              <a:t>Geocaris</a:t>
            </a:r>
            <a:endParaRPr lang="en-US" altLang="en-US" sz="3200" b="1" dirty="0">
              <a:solidFill>
                <a:schemeClr val="tx1"/>
              </a:solidFill>
            </a:endParaRPr>
          </a:p>
          <a:p>
            <a:pPr marL="0" indent="0">
              <a:spcBef>
                <a:spcPts val="0"/>
              </a:spcBef>
              <a:buNone/>
            </a:pPr>
            <a:endParaRPr lang="en-US" altLang="en-US" sz="2800" b="1" dirty="0">
              <a:solidFill>
                <a:schemeClr val="tx1"/>
              </a:solidFill>
            </a:endParaRPr>
          </a:p>
          <a:p>
            <a:pPr marL="0" indent="0">
              <a:spcBef>
                <a:spcPts val="0"/>
              </a:spcBef>
              <a:buNone/>
            </a:pPr>
            <a:r>
              <a:rPr lang="en-US" altLang="en-US" sz="2800" dirty="0">
                <a:solidFill>
                  <a:schemeClr val="tx1"/>
                </a:solidFill>
              </a:rPr>
              <a:t>Maine Township District 207</a:t>
            </a:r>
          </a:p>
          <a:p>
            <a:pPr marL="0" indent="0">
              <a:spcBef>
                <a:spcPts val="0"/>
              </a:spcBef>
              <a:buNone/>
            </a:pPr>
            <a:r>
              <a:rPr lang="en-US" altLang="en-US" sz="2800" dirty="0">
                <a:solidFill>
                  <a:schemeClr val="tx1"/>
                </a:solidFill>
              </a:rPr>
              <a:t>Innovative Adult Learning Coordinator </a:t>
            </a:r>
          </a:p>
        </p:txBody>
      </p:sp>
    </p:spTree>
    <p:extLst>
      <p:ext uri="{BB962C8B-B14F-4D97-AF65-F5344CB8AC3E}">
        <p14:creationId xmlns:p14="http://schemas.microsoft.com/office/powerpoint/2010/main" val="118463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Now, Educators Lead the Work</a:t>
            </a:r>
            <a:endParaRPr lang="en-US" sz="4000" dirty="0">
              <a:solidFill>
                <a:schemeClr val="accent1"/>
              </a:solidFill>
              <a:latin typeface="+mj-lt"/>
            </a:endParaRPr>
          </a:p>
        </p:txBody>
      </p:sp>
      <p:sp>
        <p:nvSpPr>
          <p:cNvPr id="6" name="Content Placeholder 2"/>
          <p:cNvSpPr txBox="1">
            <a:spLocks/>
          </p:cNvSpPr>
          <p:nvPr/>
        </p:nvSpPr>
        <p:spPr bwMode="auto">
          <a:xfrm>
            <a:off x="557049" y="3216166"/>
            <a:ext cx="7966841"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anose="05000000000000000000" pitchFamily="2" charset="2"/>
              <a:buNone/>
              <a:defRPr/>
            </a:pPr>
            <a:r>
              <a:rPr lang="en-US" altLang="en-US" sz="2400" dirty="0">
                <a:solidFill>
                  <a:schemeClr val="tx1"/>
                </a:solidFill>
              </a:rPr>
              <a:t>The Right Question Institute offers materials through a Creative Commons License and we encourage you to make use of and/or share this resource.  Please reference the Right Question Institute and </a:t>
            </a:r>
            <a:r>
              <a:rPr lang="en-US" altLang="en-US" sz="2400" u="sng" dirty="0">
                <a:solidFill>
                  <a:schemeClr val="tx1"/>
                </a:solidFill>
              </a:rPr>
              <a:t>rightquestion.org</a:t>
            </a:r>
            <a:r>
              <a:rPr lang="en-US" altLang="en-US" sz="2400" dirty="0">
                <a:solidFill>
                  <a:schemeClr val="tx1"/>
                </a:solidFill>
              </a:rPr>
              <a:t> as the source on any materials you use.</a:t>
            </a:r>
          </a:p>
          <a:p>
            <a:pPr marL="0" indent="0">
              <a:buFont typeface="Wingdings" panose="05000000000000000000" pitchFamily="2" charset="2"/>
              <a:buNone/>
              <a:defRPr/>
            </a:pPr>
            <a:endParaRPr lang="en-US" altLang="en-US" sz="1050" dirty="0">
              <a:solidFill>
                <a:schemeClr val="tx1"/>
              </a:solidFill>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67" y="2554115"/>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660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txBox="1">
            <a:spLocks/>
          </p:cNvSpPr>
          <p:nvPr/>
        </p:nvSpPr>
        <p:spPr bwMode="auto">
          <a:xfrm>
            <a:off x="498474" y="2512148"/>
            <a:ext cx="7356619" cy="3778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2000"/>
              </a:spcBef>
              <a:spcAft>
                <a:spcPts val="0"/>
              </a:spcAft>
              <a:buClr>
                <a:srgbClr val="629DD1"/>
              </a:buClr>
              <a:buSzPct val="75000"/>
              <a:buFontTx/>
              <a:buNone/>
              <a:tabLst/>
              <a:defRPr/>
            </a:pPr>
            <a:endParaRPr kumimoji="0" lang="en-US" sz="3200" b="0" i="0" u="none" strike="noStrike" kern="1200" cap="none" spc="0" normalizeH="0" baseline="0" noProof="0" dirty="0">
              <a:ln>
                <a:noFill/>
              </a:ln>
              <a:solidFill>
                <a:srgbClr val="000000"/>
              </a:solidFill>
              <a:effectLst/>
              <a:uLnTx/>
              <a:uFillTx/>
              <a:latin typeface="Rockwell" charset="0"/>
              <a:ea typeface="ＭＳ Ｐゴシック" charset="0"/>
            </a:endParaRPr>
          </a:p>
        </p:txBody>
      </p:sp>
      <p:sp>
        <p:nvSpPr>
          <p:cNvPr id="44034" name="Title 1"/>
          <p:cNvSpPr>
            <a:spLocks noGrp="1"/>
          </p:cNvSpPr>
          <p:nvPr>
            <p:ph type="title"/>
          </p:nvPr>
        </p:nvSpPr>
        <p:spPr>
          <a:xfrm>
            <a:off x="1038802" y="2193491"/>
            <a:ext cx="7556313" cy="2821853"/>
          </a:xfrm>
        </p:spPr>
        <p:txBody>
          <a:bodyPr>
            <a:noAutofit/>
          </a:bodyPr>
          <a:lstStyle/>
          <a:p>
            <a:pPr lvl="0"/>
            <a:r>
              <a:rPr lang="en-US" sz="4400" dirty="0">
                <a:solidFill>
                  <a:srgbClr val="629DD1"/>
                </a:solidFill>
              </a:rPr>
              <a:t>What happens when students do learn to ask their own questions?</a:t>
            </a:r>
            <a:r>
              <a:rPr lang="en-US" sz="4000" dirty="0">
                <a:solidFill>
                  <a:srgbClr val="629DD1"/>
                </a:solidFill>
              </a:rPr>
              <a:t/>
            </a:r>
            <a:br>
              <a:rPr lang="en-US" sz="4000" dirty="0">
                <a:solidFill>
                  <a:srgbClr val="629DD1"/>
                </a:solidFill>
              </a:rPr>
            </a:br>
            <a:endParaRPr lang="en-US" sz="4000" dirty="0">
              <a:latin typeface="Rockwell" charset="0"/>
            </a:endParaRPr>
          </a:p>
        </p:txBody>
      </p:sp>
    </p:spTree>
    <p:extLst>
      <p:ext uri="{BB962C8B-B14F-4D97-AF65-F5344CB8AC3E}">
        <p14:creationId xmlns:p14="http://schemas.microsoft.com/office/powerpoint/2010/main" val="513871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a:t>Research Confirms the Importance of Student Questioning</a:t>
            </a:r>
          </a:p>
        </p:txBody>
      </p:sp>
      <p:sp>
        <p:nvSpPr>
          <p:cNvPr id="97283" name="Content Placeholder 2"/>
          <p:cNvSpPr>
            <a:spLocks noGrp="1"/>
          </p:cNvSpPr>
          <p:nvPr>
            <p:ph idx="1"/>
          </p:nvPr>
        </p:nvSpPr>
        <p:spPr>
          <a:xfrm>
            <a:off x="498476" y="1981200"/>
            <a:ext cx="8331200" cy="4144963"/>
          </a:xfrm>
        </p:spPr>
        <p:txBody>
          <a:bodyPr/>
          <a:lstStyle/>
          <a:p>
            <a:pPr marL="0" indent="0">
              <a:buFont typeface="Wingdings" panose="05000000000000000000" pitchFamily="2" charset="2"/>
              <a:buNone/>
            </a:pPr>
            <a:r>
              <a:rPr lang="en-US" altLang="en-US" sz="2800" dirty="0">
                <a:solidFill>
                  <a:schemeClr val="tx1"/>
                </a:solidFill>
              </a:rPr>
              <a:t>Self-questioning (metacognitive strategy):</a:t>
            </a:r>
          </a:p>
          <a:p>
            <a:pPr marL="0" indent="0"/>
            <a:r>
              <a:rPr lang="en-US" altLang="en-US" sz="2200" dirty="0">
                <a:solidFill>
                  <a:schemeClr val="tx1"/>
                </a:solidFill>
              </a:rPr>
              <a:t>Student formulation of their own questions is one of the most effective metacognitive strategies </a:t>
            </a:r>
          </a:p>
          <a:p>
            <a:pPr marL="0" indent="0"/>
            <a:r>
              <a:rPr lang="en-US" altLang="en-US" sz="2200" dirty="0">
                <a:solidFill>
                  <a:schemeClr val="tx1"/>
                </a:solidFill>
              </a:rPr>
              <a:t>Engaging in pre-lesson self-questioning improved students rate of learning by nearly 50% (Hattie, p.193)</a:t>
            </a:r>
          </a:p>
          <a:p>
            <a:pPr marL="0" indent="0" algn="r">
              <a:buFont typeface="Wingdings" panose="05000000000000000000" pitchFamily="2" charset="2"/>
              <a:buNone/>
            </a:pPr>
            <a:endParaRPr lang="en-US" altLang="en-US" sz="1800" i="1" dirty="0">
              <a:solidFill>
                <a:schemeClr val="tx1"/>
              </a:solidFill>
            </a:endParaRPr>
          </a:p>
          <a:p>
            <a:pPr marL="0" indent="0" algn="r">
              <a:spcBef>
                <a:spcPct val="0"/>
              </a:spcBef>
              <a:buFont typeface="Wingdings" panose="05000000000000000000" pitchFamily="2" charset="2"/>
              <a:buNone/>
            </a:pPr>
            <a:r>
              <a:rPr lang="en-US" altLang="en-US" sz="2800" dirty="0">
                <a:solidFill>
                  <a:schemeClr val="tx1"/>
                </a:solidFill>
              </a:rPr>
              <a:t>John Hattie</a:t>
            </a:r>
          </a:p>
          <a:p>
            <a:pPr marL="0" indent="0" algn="r">
              <a:spcBef>
                <a:spcPct val="0"/>
              </a:spcBef>
              <a:buFont typeface="Wingdings" panose="05000000000000000000" pitchFamily="2" charset="2"/>
              <a:buNone/>
            </a:pPr>
            <a:r>
              <a:rPr lang="en-US" altLang="en-US" sz="1600" i="1" dirty="0">
                <a:solidFill>
                  <a:schemeClr val="tx1"/>
                </a:solidFill>
              </a:rPr>
              <a:t>Visible Learning: A Synthesis of Over 800 </a:t>
            </a:r>
          </a:p>
          <a:p>
            <a:pPr marL="0" indent="0" algn="r">
              <a:spcBef>
                <a:spcPct val="0"/>
              </a:spcBef>
              <a:buFont typeface="Wingdings" panose="05000000000000000000" pitchFamily="2" charset="2"/>
              <a:buNone/>
            </a:pPr>
            <a:r>
              <a:rPr lang="en-US" altLang="en-US" sz="1600" i="1" dirty="0">
                <a:solidFill>
                  <a:schemeClr val="tx1"/>
                </a:solidFill>
              </a:rPr>
              <a:t>Meta-Analyses Relating to Achievement, 2008</a:t>
            </a:r>
          </a:p>
          <a:p>
            <a:pPr marL="0" indent="0">
              <a:buFont typeface="Wingdings" panose="05000000000000000000" pitchFamily="2" charset="2"/>
              <a:buNone/>
            </a:pPr>
            <a:endParaRPr lang="en-US" altLang="en-US" sz="2400" dirty="0"/>
          </a:p>
        </p:txBody>
      </p:sp>
    </p:spTree>
    <p:extLst>
      <p:ext uri="{BB962C8B-B14F-4D97-AF65-F5344CB8AC3E}">
        <p14:creationId xmlns:p14="http://schemas.microsoft.com/office/powerpoint/2010/main" val="83363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sz="4000" dirty="0">
                <a:latin typeface="Rockwell" charset="0"/>
              </a:rPr>
              <a:t>Student Reflection</a:t>
            </a:r>
          </a:p>
        </p:txBody>
      </p:sp>
      <p:pic>
        <p:nvPicPr>
          <p:cNvPr id="7"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7112" y="1600200"/>
            <a:ext cx="7027863"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854708" y="4699000"/>
            <a:ext cx="755650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ckwell"/>
                <a:ea typeface="+mn-ea"/>
                <a:cs typeface="+mn-cs"/>
              </a:rPr>
              <a:t>“The way it made me feel was smart because I was asking good questions and giving good answers.”</a:t>
            </a:r>
          </a:p>
        </p:txBody>
      </p:sp>
      <p:sp>
        <p:nvSpPr>
          <p:cNvPr id="4" name="TextBox 3"/>
          <p:cNvSpPr txBox="1"/>
          <p:nvPr/>
        </p:nvSpPr>
        <p:spPr>
          <a:xfrm>
            <a:off x="1799950" y="6001789"/>
            <a:ext cx="6254837"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a:ea typeface="+mn-ea"/>
                <a:cs typeface="+mn-cs"/>
              </a:rPr>
              <a:t>-Boston 9</a:t>
            </a:r>
            <a:r>
              <a:rPr kumimoji="0" lang="en-US" sz="1800" b="0" i="0" u="none" strike="noStrike" kern="1200" cap="none" spc="0" normalizeH="0" baseline="30000" noProof="0" dirty="0">
                <a:ln>
                  <a:noFill/>
                </a:ln>
                <a:solidFill>
                  <a:prstClr val="black"/>
                </a:solidFill>
                <a:effectLst/>
                <a:uLnTx/>
                <a:uFillTx/>
                <a:latin typeface="Rockwell"/>
                <a:ea typeface="+mn-ea"/>
                <a:cs typeface="+mn-cs"/>
              </a:rPr>
              <a:t>th</a:t>
            </a:r>
            <a:r>
              <a:rPr kumimoji="0" lang="en-US" sz="1800" b="0" i="0" u="none" strike="noStrike" kern="1200" cap="none" spc="0" normalizeH="0" baseline="0" noProof="0" dirty="0">
                <a:ln>
                  <a:noFill/>
                </a:ln>
                <a:solidFill>
                  <a:prstClr val="black"/>
                </a:solidFill>
                <a:effectLst/>
                <a:uLnTx/>
                <a:uFillTx/>
                <a:latin typeface="Rockwell"/>
                <a:ea typeface="+mn-ea"/>
                <a:cs typeface="+mn-cs"/>
              </a:rPr>
              <a:t> grade remedial summer school student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15455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02757" y="5062266"/>
            <a:ext cx="8350268" cy="1381126"/>
          </a:xfrm>
        </p:spPr>
        <p:txBody>
          <a:bodyPr>
            <a:normAutofit fontScale="90000"/>
          </a:bodyPr>
          <a:lstStyle/>
          <a:p>
            <a:pPr fontAlgn="base"/>
            <a:r>
              <a:rPr lang="en-US" sz="4000" dirty="0"/>
              <a:t>Collaborative Learning around a Common Problem with the Question Formulation Technique (QFT)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23" r="3768" b="16809"/>
          <a:stretch/>
        </p:blipFill>
        <p:spPr>
          <a:xfrm>
            <a:off x="277905" y="253410"/>
            <a:ext cx="6373750" cy="4187952"/>
          </a:xfrm>
          <a:prstGeom prst="rect">
            <a:avLst/>
          </a:prstGeom>
        </p:spPr>
      </p:pic>
    </p:spTree>
    <p:extLst>
      <p:ext uri="{BB962C8B-B14F-4D97-AF65-F5344CB8AC3E}">
        <p14:creationId xmlns:p14="http://schemas.microsoft.com/office/powerpoint/2010/main" val="370740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sz="4000" dirty="0">
                <a:solidFill>
                  <a:srgbClr val="629DD1"/>
                </a:solidFill>
                <a:latin typeface="Rockwell" panose="02060603020205020403" pitchFamily="18" charset="0"/>
                <a:ea typeface="MS PGothic" pitchFamily="34" charset="-128"/>
              </a:rPr>
              <a:t>The Question Formulation Technique (QFT)</a:t>
            </a:r>
            <a:r>
              <a:rPr lang="en-US" altLang="en-US" dirty="0">
                <a:solidFill>
                  <a:srgbClr val="629DD1"/>
                </a:solidFill>
                <a:latin typeface="Rockwell" panose="02060603020205020403" pitchFamily="18" charset="0"/>
                <a:ea typeface="MS PGothic" pitchFamily="34" charset="-128"/>
              </a:rPr>
              <a:t/>
            </a:r>
            <a:br>
              <a:rPr lang="en-US" altLang="en-US" dirty="0">
                <a:solidFill>
                  <a:srgbClr val="629DD1"/>
                </a:solidFill>
                <a:latin typeface="Rockwell" panose="02060603020205020403" pitchFamily="18" charset="0"/>
                <a:ea typeface="MS PGothic" pitchFamily="34" charset="-128"/>
              </a:rPr>
            </a:br>
            <a:endParaRPr lang="en-US" dirty="0"/>
          </a:p>
        </p:txBody>
      </p:sp>
      <p:sp>
        <p:nvSpPr>
          <p:cNvPr id="3" name="Content Placeholder 2"/>
          <p:cNvSpPr>
            <a:spLocks noGrp="1"/>
          </p:cNvSpPr>
          <p:nvPr>
            <p:ph idx="1"/>
          </p:nvPr>
        </p:nvSpPr>
        <p:spPr/>
        <p:txBody>
          <a:bodyPr/>
          <a:lstStyle/>
          <a:p>
            <a:pPr marL="228600" lvl="1" indent="0" eaLnBrk="0" fontAlgn="base" hangingPunct="0">
              <a:spcAft>
                <a:spcPts val="1800"/>
              </a:spcAft>
              <a:buClr>
                <a:srgbClr val="297FD5"/>
              </a:buClr>
              <a:buNone/>
            </a:pPr>
            <a:r>
              <a:rPr lang="en-US" altLang="en-US" sz="2800" b="1" dirty="0">
                <a:solidFill>
                  <a:prstClr val="black"/>
                </a:solidFill>
              </a:rPr>
              <a:t>Students learn to:</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Produce</a:t>
            </a:r>
            <a:r>
              <a:rPr lang="en-US" altLang="en-US" sz="2800" dirty="0">
                <a:solidFill>
                  <a:prstClr val="black"/>
                </a:solidFill>
              </a:rPr>
              <a:t> their own questions</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Improve</a:t>
            </a:r>
            <a:r>
              <a:rPr lang="en-US" altLang="en-US" sz="2800" dirty="0">
                <a:solidFill>
                  <a:prstClr val="black"/>
                </a:solidFill>
              </a:rPr>
              <a:t> their questions </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Strategize</a:t>
            </a:r>
            <a:r>
              <a:rPr lang="en-US" altLang="en-US" sz="2800" dirty="0">
                <a:solidFill>
                  <a:prstClr val="black"/>
                </a:solidFill>
              </a:rPr>
              <a:t> on how to use their questions</a:t>
            </a:r>
          </a:p>
          <a:p>
            <a:pPr lvl="1" eaLnBrk="0" fontAlgn="base" hangingPunct="0">
              <a:spcAft>
                <a:spcPts val="1800"/>
              </a:spcAft>
              <a:buClr>
                <a:srgbClr val="297FD5"/>
              </a:buClr>
              <a:buFont typeface="Wingdings" panose="05000000000000000000" pitchFamily="2" charset="2"/>
              <a:buChar char="§"/>
            </a:pPr>
            <a:r>
              <a:rPr lang="en-US" altLang="en-US" sz="2800" b="1" dirty="0">
                <a:solidFill>
                  <a:prstClr val="black"/>
                </a:solidFill>
              </a:rPr>
              <a:t>Reflect</a:t>
            </a:r>
            <a:r>
              <a:rPr lang="en-US" altLang="en-US" sz="2800" dirty="0">
                <a:solidFill>
                  <a:prstClr val="black"/>
                </a:solidFill>
              </a:rPr>
              <a:t> on what they have learned and how they learned it</a:t>
            </a:r>
          </a:p>
          <a:p>
            <a:endParaRPr lang="en"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8657" y="5792055"/>
            <a:ext cx="2412519" cy="883632"/>
          </a:xfrm>
          <a:prstGeom prst="rect">
            <a:avLst/>
          </a:prstGeom>
        </p:spPr>
      </p:pic>
      <p:sp>
        <p:nvSpPr>
          <p:cNvPr id="5" name="TextBox 4"/>
          <p:cNvSpPr txBox="1"/>
          <p:nvPr/>
        </p:nvSpPr>
        <p:spPr>
          <a:xfrm>
            <a:off x="7154867" y="6233871"/>
            <a:ext cx="1740258"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1551118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92113" y="544513"/>
            <a:ext cx="7742237" cy="1116012"/>
          </a:xfrm>
        </p:spPr>
        <p:txBody>
          <a:bodyPr/>
          <a:lstStyle/>
          <a:p>
            <a:pPr eaLnBrk="1" hangingPunct="1"/>
            <a:r>
              <a:rPr lang="en-US" altLang="en-US" sz="4200" dirty="0"/>
              <a:t>Rules for Producing Questions</a:t>
            </a:r>
          </a:p>
        </p:txBody>
      </p:sp>
      <p:sp>
        <p:nvSpPr>
          <p:cNvPr id="5" name="Rounded Rectangle 11"/>
          <p:cNvSpPr>
            <a:spLocks noChangeArrowheads="1"/>
          </p:cNvSpPr>
          <p:nvPr/>
        </p:nvSpPr>
        <p:spPr bwMode="auto">
          <a:xfrm>
            <a:off x="498475" y="2055813"/>
            <a:ext cx="8175625" cy="4384675"/>
          </a:xfrm>
          <a:prstGeom prst="roundRect">
            <a:avLst>
              <a:gd name="adj" fmla="val 16667"/>
            </a:avLst>
          </a:prstGeom>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1. Ask as many questions as you can</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2. Do not stop to answer, judge, or discuss</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3. Write down every question exactly as stated</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mn-lt"/>
              </a:rPr>
              <a:t>4. Change any statements into questions</a:t>
            </a:r>
          </a:p>
          <a:p>
            <a:pPr marL="222250" marR="0" lvl="0" indent="-222250" algn="ctr" defTabSz="914400" rtl="0" eaLnBrk="1" fontAlgn="base" latinLnBrk="0" hangingPunct="1">
              <a:lnSpc>
                <a:spcPct val="100000"/>
              </a:lnSpc>
              <a:spcBef>
                <a:spcPct val="0"/>
              </a:spcBef>
              <a:spcAft>
                <a:spcPts val="180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mn-lt"/>
            </a:endParaRPr>
          </a:p>
        </p:txBody>
      </p:sp>
    </p:spTree>
    <p:extLst>
      <p:ext uri="{BB962C8B-B14F-4D97-AF65-F5344CB8AC3E}">
        <p14:creationId xmlns:p14="http://schemas.microsoft.com/office/powerpoint/2010/main" val="361147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4400" dirty="0" smtClean="0"/>
              <a:t>Produce </a:t>
            </a:r>
            <a:r>
              <a:rPr lang="en-US" altLang="en-US" sz="4400" dirty="0"/>
              <a:t>Questions</a:t>
            </a:r>
          </a:p>
        </p:txBody>
      </p:sp>
      <p:sp>
        <p:nvSpPr>
          <p:cNvPr id="102403" name="Content Placeholder 2"/>
          <p:cNvSpPr>
            <a:spLocks noGrp="1"/>
          </p:cNvSpPr>
          <p:nvPr>
            <p:ph idx="1"/>
          </p:nvPr>
        </p:nvSpPr>
        <p:spPr>
          <a:xfrm>
            <a:off x="333664" y="1600200"/>
            <a:ext cx="8545513" cy="5022273"/>
          </a:xfrm>
        </p:spPr>
        <p:txBody>
          <a:bodyPr/>
          <a:lstStyle/>
          <a:p>
            <a:pPr marL="514350" indent="-514350" eaLnBrk="1" hangingPunct="1">
              <a:lnSpc>
                <a:spcPct val="90000"/>
              </a:lnSpc>
              <a:buFont typeface="Wingdings" panose="05000000000000000000" pitchFamily="2" charset="2"/>
              <a:buAutoNum type="arabicPeriod"/>
            </a:pPr>
            <a:r>
              <a:rPr lang="en-US" altLang="en-US" sz="3200" dirty="0">
                <a:solidFill>
                  <a:srgbClr val="000000"/>
                </a:solidFill>
              </a:rPr>
              <a:t>Ask Questions</a:t>
            </a:r>
          </a:p>
          <a:p>
            <a:pPr marL="514350" indent="-514350" eaLnBrk="1" hangingPunct="1">
              <a:lnSpc>
                <a:spcPct val="90000"/>
              </a:lnSpc>
              <a:buFont typeface="Wingdings" panose="05000000000000000000" pitchFamily="2" charset="2"/>
              <a:buAutoNum type="arabicPeriod"/>
            </a:pPr>
            <a:r>
              <a:rPr lang="en-US" altLang="en-US" sz="3200" dirty="0">
                <a:solidFill>
                  <a:srgbClr val="000000"/>
                </a:solidFill>
              </a:rPr>
              <a:t>Follow the Rules</a:t>
            </a:r>
          </a:p>
          <a:p>
            <a:pPr lvl="3" eaLnBrk="1" hangingPunct="1">
              <a:lnSpc>
                <a:spcPct val="90000"/>
              </a:lnSpc>
            </a:pPr>
            <a:r>
              <a:rPr lang="en-US" altLang="en-US" sz="2400" dirty="0">
                <a:solidFill>
                  <a:schemeClr val="tx1"/>
                </a:solidFill>
              </a:rPr>
              <a:t>Ask as many questions as you can.</a:t>
            </a:r>
          </a:p>
          <a:p>
            <a:pPr lvl="3" eaLnBrk="1" hangingPunct="1">
              <a:lnSpc>
                <a:spcPct val="90000"/>
              </a:lnSpc>
            </a:pPr>
            <a:r>
              <a:rPr lang="en-US" altLang="en-US" sz="2400" dirty="0">
                <a:solidFill>
                  <a:schemeClr val="tx1"/>
                </a:solidFill>
              </a:rPr>
              <a:t>Do not stop to answer, judge, or discuss.</a:t>
            </a:r>
          </a:p>
          <a:p>
            <a:pPr lvl="3" eaLnBrk="1" hangingPunct="1">
              <a:lnSpc>
                <a:spcPct val="90000"/>
              </a:lnSpc>
            </a:pPr>
            <a:r>
              <a:rPr lang="en-US" altLang="en-US" sz="2400" dirty="0">
                <a:solidFill>
                  <a:schemeClr val="tx1"/>
                </a:solidFill>
              </a:rPr>
              <a:t>Write down every question exactly as it was stated.</a:t>
            </a:r>
          </a:p>
          <a:p>
            <a:pPr lvl="3" eaLnBrk="1" hangingPunct="1">
              <a:lnSpc>
                <a:spcPct val="90000"/>
              </a:lnSpc>
            </a:pPr>
            <a:r>
              <a:rPr lang="en-US" altLang="en-US" sz="2400" dirty="0">
                <a:solidFill>
                  <a:schemeClr val="tx1"/>
                </a:solidFill>
              </a:rPr>
              <a:t>Change any statements into questions.</a:t>
            </a:r>
          </a:p>
          <a:p>
            <a:pPr marL="514350" indent="-514350" eaLnBrk="1" hangingPunct="1">
              <a:lnSpc>
                <a:spcPct val="90000"/>
              </a:lnSpc>
              <a:buFont typeface="Wingdings" panose="05000000000000000000" pitchFamily="2" charset="2"/>
              <a:buAutoNum type="arabicPeriod"/>
            </a:pPr>
            <a:r>
              <a:rPr lang="en-US" altLang="en-US" sz="3200" dirty="0">
                <a:solidFill>
                  <a:srgbClr val="000000"/>
                </a:solidFill>
              </a:rPr>
              <a:t>Number the Questions</a:t>
            </a:r>
          </a:p>
          <a:p>
            <a:pPr marL="514350" indent="-514350" algn="ctr" eaLnBrk="1" hangingPunct="1">
              <a:lnSpc>
                <a:spcPct val="90000"/>
              </a:lnSpc>
              <a:buFont typeface="Wingdings" panose="05000000000000000000" pitchFamily="2" charset="2"/>
              <a:buAutoNum type="arabicPeriod"/>
            </a:pPr>
            <a:endParaRPr lang="en-US" altLang="en-US" sz="2800" dirty="0"/>
          </a:p>
        </p:txBody>
      </p:sp>
    </p:spTree>
    <p:extLst>
      <p:ext uri="{BB962C8B-B14F-4D97-AF65-F5344CB8AC3E}">
        <p14:creationId xmlns:p14="http://schemas.microsoft.com/office/powerpoint/2010/main" val="3063151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98475" y="484188"/>
            <a:ext cx="7556500" cy="798922"/>
          </a:xfrm>
        </p:spPr>
        <p:txBody>
          <a:bodyPr/>
          <a:lstStyle/>
          <a:p>
            <a:pPr eaLnBrk="1" hangingPunct="1"/>
            <a:r>
              <a:rPr lang="en-US" altLang="en-US" sz="4000" dirty="0"/>
              <a:t>Question Focus:</a:t>
            </a:r>
          </a:p>
        </p:txBody>
      </p:sp>
      <p:sp>
        <p:nvSpPr>
          <p:cNvPr id="104451" name="Content Placeholder 2"/>
          <p:cNvSpPr>
            <a:spLocks noGrp="1"/>
          </p:cNvSpPr>
          <p:nvPr>
            <p:ph idx="1"/>
          </p:nvPr>
        </p:nvSpPr>
        <p:spPr>
          <a:xfrm>
            <a:off x="498475" y="2238894"/>
            <a:ext cx="8201773" cy="2485243"/>
          </a:xfrm>
        </p:spPr>
        <p:txBody>
          <a:bodyPr>
            <a:noAutofit/>
          </a:bodyPr>
          <a:lstStyle/>
          <a:p>
            <a:pPr marL="0" indent="0" eaLnBrk="1" hangingPunct="1">
              <a:spcBef>
                <a:spcPts val="0"/>
              </a:spcBef>
              <a:buNone/>
            </a:pPr>
            <a:r>
              <a:rPr lang="en-US" altLang="en-US" sz="5600" dirty="0">
                <a:solidFill>
                  <a:schemeClr val="accent1"/>
                </a:solidFill>
              </a:rPr>
              <a:t>Some students are not asking questions.</a:t>
            </a:r>
          </a:p>
        </p:txBody>
      </p:sp>
      <p:sp>
        <p:nvSpPr>
          <p:cNvPr id="4" name="TextBox 3"/>
          <p:cNvSpPr txBox="1"/>
          <p:nvPr/>
        </p:nvSpPr>
        <p:spPr>
          <a:xfrm>
            <a:off x="498475" y="5400675"/>
            <a:ext cx="7971585" cy="461665"/>
          </a:xfrm>
          <a:prstGeom prst="rect">
            <a:avLst/>
          </a:prstGeom>
          <a:noFill/>
        </p:spPr>
        <p:txBody>
          <a:bodyPr wrap="square" rtlCol="0">
            <a:spAutoFit/>
          </a:bodyPr>
          <a:lstStyle/>
          <a:p>
            <a:r>
              <a:rPr lang="en-US" sz="2400" dirty="0">
                <a:sym typeface="Wingdings"/>
              </a:rPr>
              <a:t></a:t>
            </a:r>
            <a:r>
              <a:rPr lang="en-US" sz="2400" dirty="0"/>
              <a:t>Please write this statement at the top of your paper. </a:t>
            </a:r>
          </a:p>
        </p:txBody>
      </p:sp>
      <p:sp>
        <p:nvSpPr>
          <p:cNvPr id="3" name="TextBox 2"/>
          <p:cNvSpPr txBox="1"/>
          <p:nvPr/>
        </p:nvSpPr>
        <p:spPr>
          <a:xfrm>
            <a:off x="498474" y="5845215"/>
            <a:ext cx="8201773" cy="461665"/>
          </a:xfrm>
          <a:prstGeom prst="rect">
            <a:avLst/>
          </a:prstGeom>
          <a:noFill/>
        </p:spPr>
        <p:txBody>
          <a:bodyPr wrap="square" rtlCol="0">
            <a:spAutoFit/>
          </a:bodyPr>
          <a:lstStyle/>
          <a:p>
            <a:r>
              <a:rPr lang="en-US" sz="2400" dirty="0">
                <a:sym typeface="Wingdings" panose="05000000000000000000" pitchFamily="2" charset="2"/>
              </a:rPr>
              <a:t>Remember: Number the questions. Follow the rules. </a:t>
            </a:r>
            <a:endParaRPr lang="en-US" sz="2400" dirty="0"/>
          </a:p>
        </p:txBody>
      </p:sp>
    </p:spTree>
    <p:extLst>
      <p:ext uri="{BB962C8B-B14F-4D97-AF65-F5344CB8AC3E}">
        <p14:creationId xmlns:p14="http://schemas.microsoft.com/office/powerpoint/2010/main" val="25434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fontScale="90000"/>
          </a:bodyPr>
          <a:lstStyle/>
          <a:p>
            <a:pPr eaLnBrk="1" hangingPunct="1"/>
            <a:r>
              <a:rPr lang="en-US" altLang="en-US" sz="4000" dirty="0" smtClean="0"/>
              <a:t>Categorize </a:t>
            </a:r>
            <a:r>
              <a:rPr lang="en-US" altLang="en-US" sz="4000" dirty="0"/>
              <a:t>Questions: </a:t>
            </a:r>
            <a:br>
              <a:rPr lang="en-US" altLang="en-US" sz="4000" dirty="0"/>
            </a:br>
            <a:r>
              <a:rPr lang="en-US" altLang="en-US" sz="4000" dirty="0"/>
              <a:t>Closed/ Open</a:t>
            </a:r>
          </a:p>
        </p:txBody>
      </p:sp>
      <p:sp>
        <p:nvSpPr>
          <p:cNvPr id="46082" name="Content Placeholder 2"/>
          <p:cNvSpPr>
            <a:spLocks noGrp="1"/>
          </p:cNvSpPr>
          <p:nvPr>
            <p:ph idx="1"/>
          </p:nvPr>
        </p:nvSpPr>
        <p:spPr>
          <a:xfrm>
            <a:off x="498475" y="1981200"/>
            <a:ext cx="8362950" cy="4144963"/>
          </a:xfrm>
        </p:spPr>
        <p:txBody>
          <a:bodyPr/>
          <a:lstStyle/>
          <a:p>
            <a:pPr marL="0" indent="0" eaLnBrk="1" hangingPunct="1">
              <a:lnSpc>
                <a:spcPct val="90000"/>
              </a:lnSpc>
              <a:buFont typeface="Wingdings" panose="05000000000000000000" pitchFamily="2" charset="2"/>
              <a:buNone/>
            </a:pPr>
            <a:r>
              <a:rPr lang="en-US" altLang="en-US" sz="3000" u="sng" dirty="0">
                <a:solidFill>
                  <a:srgbClr val="000000"/>
                </a:solidFill>
              </a:rPr>
              <a:t>Definitions</a:t>
            </a:r>
            <a:r>
              <a:rPr lang="en-US" altLang="en-US" sz="3000" dirty="0">
                <a:solidFill>
                  <a:srgbClr val="000000"/>
                </a:solidFill>
              </a:rPr>
              <a:t>: </a:t>
            </a:r>
            <a:endParaRPr lang="en-US" altLang="en-US" sz="3000" b="1" dirty="0">
              <a:solidFill>
                <a:srgbClr val="000000"/>
              </a:solidFill>
            </a:endParaRPr>
          </a:p>
          <a:p>
            <a:pPr lvl="1" eaLnBrk="1" hangingPunct="1">
              <a:lnSpc>
                <a:spcPct val="90000"/>
              </a:lnSpc>
            </a:pPr>
            <a:r>
              <a:rPr lang="en-US" altLang="en-US" sz="2800" b="1" dirty="0">
                <a:solidFill>
                  <a:srgbClr val="000000"/>
                </a:solidFill>
              </a:rPr>
              <a:t>Closed-ended </a:t>
            </a:r>
            <a:r>
              <a:rPr lang="en-US" altLang="en-US" sz="2800" dirty="0">
                <a:solidFill>
                  <a:srgbClr val="000000"/>
                </a:solidFill>
              </a:rPr>
              <a:t>questions can be answered with a “yes” or  “no” or with a </a:t>
            </a:r>
            <a:r>
              <a:rPr lang="en-US" altLang="en-US" sz="2800" b="1" dirty="0">
                <a:solidFill>
                  <a:srgbClr val="000000"/>
                </a:solidFill>
              </a:rPr>
              <a:t>one-word </a:t>
            </a:r>
            <a:r>
              <a:rPr lang="en-US" altLang="en-US" sz="2800" dirty="0">
                <a:solidFill>
                  <a:srgbClr val="000000"/>
                </a:solidFill>
              </a:rPr>
              <a:t>answer.</a:t>
            </a:r>
          </a:p>
          <a:p>
            <a:pPr lvl="1" eaLnBrk="1" hangingPunct="1">
              <a:lnSpc>
                <a:spcPct val="90000"/>
              </a:lnSpc>
              <a:spcBef>
                <a:spcPts val="1800"/>
              </a:spcBef>
            </a:pPr>
            <a:r>
              <a:rPr lang="en-US" altLang="en-US" sz="2800" b="1" dirty="0">
                <a:solidFill>
                  <a:srgbClr val="000000"/>
                </a:solidFill>
              </a:rPr>
              <a:t>Open-ended</a:t>
            </a:r>
            <a:r>
              <a:rPr lang="en-US" altLang="en-US" sz="2800" dirty="0">
                <a:solidFill>
                  <a:srgbClr val="000000"/>
                </a:solidFill>
              </a:rPr>
              <a:t> questions require </a:t>
            </a:r>
          </a:p>
          <a:p>
            <a:pPr lvl="1" eaLnBrk="1" hangingPunct="1">
              <a:lnSpc>
                <a:spcPct val="90000"/>
              </a:lnSpc>
              <a:spcBef>
                <a:spcPct val="0"/>
              </a:spcBef>
              <a:spcAft>
                <a:spcPts val="1800"/>
              </a:spcAft>
              <a:buFont typeface="Wingdings" panose="05000000000000000000" pitchFamily="2" charset="2"/>
              <a:buNone/>
            </a:pPr>
            <a:r>
              <a:rPr lang="en-US" altLang="en-US" sz="2800" dirty="0">
                <a:solidFill>
                  <a:srgbClr val="000000"/>
                </a:solidFill>
              </a:rPr>
              <a:t>  more </a:t>
            </a:r>
            <a:r>
              <a:rPr lang="en-US" altLang="en-US" sz="2800" b="1" dirty="0">
                <a:solidFill>
                  <a:srgbClr val="000000"/>
                </a:solidFill>
              </a:rPr>
              <a:t>explanation</a:t>
            </a:r>
            <a:r>
              <a:rPr lang="en-US" altLang="en-US" sz="2800" dirty="0">
                <a:solidFill>
                  <a:srgbClr val="000000"/>
                </a:solidFill>
              </a:rPr>
              <a:t>. </a:t>
            </a:r>
          </a:p>
          <a:p>
            <a:pPr marL="0" indent="0" eaLnBrk="1" hangingPunct="1">
              <a:lnSpc>
                <a:spcPct val="90000"/>
              </a:lnSpc>
              <a:spcBef>
                <a:spcPct val="0"/>
              </a:spcBef>
              <a:buFont typeface="Wingdings" panose="05000000000000000000" pitchFamily="2" charset="2"/>
              <a:buNone/>
            </a:pPr>
            <a:r>
              <a:rPr lang="en-US" altLang="en-US" sz="3000" u="sng" dirty="0">
                <a:solidFill>
                  <a:srgbClr val="000000"/>
                </a:solidFill>
              </a:rPr>
              <a:t>Directions</a:t>
            </a:r>
            <a:r>
              <a:rPr lang="en-US" altLang="en-US" sz="3000" dirty="0">
                <a:solidFill>
                  <a:srgbClr val="000000"/>
                </a:solidFill>
              </a:rPr>
              <a:t>: Identify your questions as closed-ended or open-ended by </a:t>
            </a:r>
            <a:r>
              <a:rPr lang="en-US" altLang="en-US" sz="3000" b="1" dirty="0">
                <a:solidFill>
                  <a:srgbClr val="000000"/>
                </a:solidFill>
              </a:rPr>
              <a:t>marking them </a:t>
            </a:r>
            <a:r>
              <a:rPr lang="en-US" altLang="en-US" sz="3000" dirty="0">
                <a:solidFill>
                  <a:srgbClr val="000000"/>
                </a:solidFill>
              </a:rPr>
              <a:t>with a </a:t>
            </a:r>
            <a:r>
              <a:rPr lang="en-US" altLang="en-US" sz="3000" b="1" dirty="0">
                <a:solidFill>
                  <a:srgbClr val="000000"/>
                </a:solidFill>
              </a:rPr>
              <a:t>“C”</a:t>
            </a:r>
            <a:r>
              <a:rPr lang="en-US" altLang="ja-JP" sz="3000" dirty="0">
                <a:solidFill>
                  <a:srgbClr val="000000"/>
                </a:solidFill>
              </a:rPr>
              <a:t> or an </a:t>
            </a:r>
            <a:r>
              <a:rPr lang="en-US" altLang="en-US" sz="3000" b="1" dirty="0">
                <a:solidFill>
                  <a:srgbClr val="000000"/>
                </a:solidFill>
              </a:rPr>
              <a:t>“</a:t>
            </a:r>
            <a:r>
              <a:rPr lang="en-US" altLang="ja-JP" sz="3000" b="1" dirty="0">
                <a:solidFill>
                  <a:srgbClr val="000000"/>
                </a:solidFill>
              </a:rPr>
              <a:t>O.</a:t>
            </a:r>
            <a:r>
              <a:rPr lang="en-US" altLang="en-US" sz="3000" b="1" dirty="0">
                <a:solidFill>
                  <a:srgbClr val="000000"/>
                </a:solidFill>
              </a:rPr>
              <a:t>”</a:t>
            </a:r>
            <a:endParaRPr lang="en-US" altLang="en-US" sz="3000" dirty="0">
              <a:solidFill>
                <a:srgbClr val="000000"/>
              </a:solidFill>
            </a:endParaRPr>
          </a:p>
        </p:txBody>
      </p:sp>
    </p:spTree>
    <p:extLst>
      <p:ext uri="{BB962C8B-B14F-4D97-AF65-F5344CB8AC3E}">
        <p14:creationId xmlns:p14="http://schemas.microsoft.com/office/powerpoint/2010/main" val="3452807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4" end="4"/>
                                            </p:txEl>
                                          </p:spTgt>
                                        </p:tgtEl>
                                        <p:attrNameLst>
                                          <p:attrName>style.visibility</p:attrName>
                                        </p:attrNameLst>
                                      </p:cBhvr>
                                      <p:to>
                                        <p:strVal val="visible"/>
                                      </p:to>
                                    </p:set>
                                    <p:animEffect transition="in" filter="fade">
                                      <p:cBhvr>
                                        <p:cTn id="18"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98475" y="553461"/>
            <a:ext cx="7053263" cy="1116012"/>
          </a:xfrm>
        </p:spPr>
        <p:txBody>
          <a:bodyPr/>
          <a:lstStyle/>
          <a:p>
            <a:pPr algn="ctr"/>
            <a:r>
              <a:rPr lang="en-US" altLang="en-US" sz="4000" dirty="0"/>
              <a:t>Acknowledgments</a:t>
            </a:r>
            <a:r>
              <a:rPr lang="en-US" altLang="en-US" dirty="0"/>
              <a:t> </a:t>
            </a:r>
          </a:p>
        </p:txBody>
      </p:sp>
      <p:sp>
        <p:nvSpPr>
          <p:cNvPr id="70659" name="Content Placeholder 2"/>
          <p:cNvSpPr>
            <a:spLocks noGrp="1"/>
          </p:cNvSpPr>
          <p:nvPr>
            <p:ph idx="1"/>
          </p:nvPr>
        </p:nvSpPr>
        <p:spPr>
          <a:xfrm>
            <a:off x="498475" y="1669473"/>
            <a:ext cx="7744980" cy="4300509"/>
          </a:xfrm>
        </p:spPr>
        <p:txBody>
          <a:bodyPr>
            <a:normAutofit/>
          </a:bodyPr>
          <a:lstStyle/>
          <a:p>
            <a:pPr marL="0" indent="0">
              <a:buNone/>
            </a:pPr>
            <a:r>
              <a:rPr lang="en-US" altLang="en-US" sz="2400" dirty="0">
                <a:solidFill>
                  <a:schemeClr val="tx1"/>
                </a:solidFill>
              </a:rPr>
              <a:t>We are deeply grateful to the John Templeton Foundation and The Hummingbird Fund for their generous support of the Right Question Institute’s Million Classrooms Campaign. </a:t>
            </a:r>
          </a:p>
          <a:p>
            <a:pPr marL="0" indent="0">
              <a:spcBef>
                <a:spcPts val="0"/>
              </a:spcBef>
              <a:buNone/>
            </a:pPr>
            <a:endParaRPr lang="en-US" altLang="en-US" sz="2400" dirty="0">
              <a:solidFill>
                <a:schemeClr val="tx1"/>
              </a:solidFill>
            </a:endParaRPr>
          </a:p>
          <a:p>
            <a:pPr marL="0" indent="0">
              <a:spcBef>
                <a:spcPts val="0"/>
              </a:spcBef>
              <a:buNone/>
            </a:pPr>
            <a:r>
              <a:rPr lang="en-US" altLang="en-US" sz="2400" dirty="0">
                <a:solidFill>
                  <a:schemeClr val="tx1"/>
                </a:solidFill>
              </a:rPr>
              <a:t>We are grateful also to </a:t>
            </a:r>
            <a:r>
              <a:rPr lang="en-US" sz="2400" dirty="0">
                <a:solidFill>
                  <a:schemeClr val="tx1"/>
                </a:solidFill>
              </a:rPr>
              <a:t>Jill </a:t>
            </a:r>
            <a:r>
              <a:rPr lang="en-US" sz="2400" dirty="0" err="1">
                <a:solidFill>
                  <a:schemeClr val="tx1"/>
                </a:solidFill>
              </a:rPr>
              <a:t>Geocaris</a:t>
            </a:r>
            <a:r>
              <a:rPr lang="en-US" sz="2400" dirty="0">
                <a:solidFill>
                  <a:schemeClr val="tx1"/>
                </a:solidFill>
              </a:rPr>
              <a:t> </a:t>
            </a:r>
            <a:r>
              <a:rPr lang="en-US" altLang="en-US" sz="2400" dirty="0">
                <a:solidFill>
                  <a:schemeClr val="tx1"/>
                </a:solidFill>
              </a:rPr>
              <a:t>for her work behind the scenes and to all of our workshop facilitators who are joining us today.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6" name="TextBox 5"/>
          <p:cNvSpPr txBox="1"/>
          <p:nvPr/>
        </p:nvSpPr>
        <p:spPr>
          <a:xfrm>
            <a:off x="7190790" y="6277035"/>
            <a:ext cx="1740258"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4043932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881764" y="387940"/>
            <a:ext cx="5794171" cy="1116106"/>
          </a:xfrm>
        </p:spPr>
        <p:txBody>
          <a:bodyPr/>
          <a:lstStyle/>
          <a:p>
            <a:pPr eaLnBrk="1" hangingPunct="1"/>
            <a:r>
              <a:rPr lang="en-US" altLang="en-US" sz="4400" dirty="0"/>
              <a:t>Discussion</a:t>
            </a:r>
          </a:p>
        </p:txBody>
      </p:sp>
      <p:graphicFrame>
        <p:nvGraphicFramePr>
          <p:cNvPr id="5" name="Content Placeholder 3"/>
          <p:cNvGraphicFramePr>
            <a:graphicFrameLocks noGrp="1"/>
          </p:cNvGraphicFramePr>
          <p:nvPr>
            <p:extLst/>
          </p:nvPr>
        </p:nvGraphicFramePr>
        <p:xfrm>
          <a:off x="1216061" y="2235010"/>
          <a:ext cx="6676859" cy="3396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562168" y="3274142"/>
            <a:ext cx="3333135" cy="215326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15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83692" y="362456"/>
            <a:ext cx="7556313" cy="1116106"/>
          </a:xfrm>
        </p:spPr>
        <p:txBody>
          <a:bodyPr/>
          <a:lstStyle/>
          <a:p>
            <a:pPr eaLnBrk="1" hangingPunct="1"/>
            <a:r>
              <a:rPr lang="en-US" altLang="en-US" sz="4400" dirty="0"/>
              <a:t>Discussion</a:t>
            </a:r>
          </a:p>
        </p:txBody>
      </p:sp>
      <p:graphicFrame>
        <p:nvGraphicFramePr>
          <p:cNvPr id="4" name="Content Placeholder 3"/>
          <p:cNvGraphicFramePr>
            <a:graphicFrameLocks noGrp="1"/>
          </p:cNvGraphicFramePr>
          <p:nvPr>
            <p:extLst/>
          </p:nvPr>
        </p:nvGraphicFramePr>
        <p:xfrm>
          <a:off x="1215266" y="2213961"/>
          <a:ext cx="6676859" cy="3396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553695" y="3234813"/>
            <a:ext cx="3338430" cy="21041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7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862013" y="2281238"/>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S PGothic" pitchFamily="34" charset="-128"/>
              <a:cs typeface="+mn-cs"/>
            </a:endParaRPr>
          </a:p>
        </p:txBody>
      </p:sp>
      <p:sp>
        <p:nvSpPr>
          <p:cNvPr id="108547" name="Title 1"/>
          <p:cNvSpPr>
            <a:spLocks noGrp="1"/>
          </p:cNvSpPr>
          <p:nvPr>
            <p:ph type="title"/>
          </p:nvPr>
        </p:nvSpPr>
        <p:spPr/>
        <p:txBody>
          <a:bodyPr/>
          <a:lstStyle/>
          <a:p>
            <a:pPr eaLnBrk="1" hangingPunct="1"/>
            <a:r>
              <a:rPr lang="en-US" altLang="en-US" sz="4000" dirty="0" smtClean="0"/>
              <a:t>Change </a:t>
            </a:r>
            <a:r>
              <a:rPr lang="en-US" altLang="en-US" sz="4000" dirty="0"/>
              <a:t>Questions</a:t>
            </a:r>
          </a:p>
        </p:txBody>
      </p:sp>
      <p:sp>
        <p:nvSpPr>
          <p:cNvPr id="4" name="Content Placeholder 3"/>
          <p:cNvSpPr>
            <a:spLocks noGrp="1"/>
          </p:cNvSpPr>
          <p:nvPr>
            <p:ph idx="1"/>
          </p:nvPr>
        </p:nvSpPr>
        <p:spPr>
          <a:xfrm>
            <a:off x="457200" y="1905000"/>
            <a:ext cx="8229600" cy="4133850"/>
          </a:xfrm>
        </p:spPr>
        <p:txBody>
          <a:bodyPr/>
          <a:lstStyle/>
          <a:p>
            <a:pPr eaLnBrk="1" hangingPunct="1"/>
            <a:r>
              <a:rPr lang="en-US" altLang="en-US" sz="2800" dirty="0">
                <a:solidFill>
                  <a:srgbClr val="000000"/>
                </a:solidFill>
                <a:latin typeface="+mj-lt"/>
              </a:rPr>
              <a:t>Take one </a:t>
            </a:r>
            <a:r>
              <a:rPr lang="en-US" altLang="en-US" sz="2800" b="1" dirty="0">
                <a:solidFill>
                  <a:schemeClr val="tx1"/>
                </a:solidFill>
                <a:latin typeface="+mj-lt"/>
              </a:rPr>
              <a:t>closed-ended question</a:t>
            </a:r>
            <a:r>
              <a:rPr lang="en-US" altLang="en-US" sz="2800" b="1" dirty="0">
                <a:solidFill>
                  <a:srgbClr val="9D90A0"/>
                </a:solidFill>
                <a:latin typeface="+mj-lt"/>
              </a:rPr>
              <a:t> </a:t>
            </a:r>
            <a:r>
              <a:rPr lang="en-US" altLang="en-US" sz="2800" dirty="0">
                <a:solidFill>
                  <a:srgbClr val="000000"/>
                </a:solidFill>
                <a:latin typeface="+mj-lt"/>
              </a:rPr>
              <a:t>and change it</a:t>
            </a:r>
            <a:r>
              <a:rPr lang="en-US" altLang="en-US" sz="2800" b="1" dirty="0">
                <a:solidFill>
                  <a:srgbClr val="000000"/>
                </a:solidFill>
                <a:latin typeface="+mj-lt"/>
              </a:rPr>
              <a:t> </a:t>
            </a:r>
            <a:r>
              <a:rPr lang="en-US" altLang="en-US" sz="2800" dirty="0">
                <a:solidFill>
                  <a:srgbClr val="000000"/>
                </a:solidFill>
                <a:latin typeface="+mj-lt"/>
              </a:rPr>
              <a:t>into an </a:t>
            </a:r>
            <a:r>
              <a:rPr lang="en-US" altLang="en-US" sz="2800" b="1" dirty="0">
                <a:solidFill>
                  <a:schemeClr val="tx1"/>
                </a:solidFill>
                <a:latin typeface="+mj-lt"/>
              </a:rPr>
              <a:t>open-ended question</a:t>
            </a:r>
            <a:r>
              <a:rPr lang="en-US" altLang="en-US" sz="2800" dirty="0">
                <a:solidFill>
                  <a:srgbClr val="000000"/>
                </a:solidFill>
                <a:latin typeface="+mj-lt"/>
              </a:rPr>
              <a:t>.</a:t>
            </a:r>
          </a:p>
          <a:p>
            <a:pPr eaLnBrk="1" hangingPunct="1">
              <a:buFont typeface="Wingdings" panose="05000000000000000000" pitchFamily="2" charset="2"/>
              <a:buNone/>
            </a:pPr>
            <a:endParaRPr lang="en-US" altLang="en-US" dirty="0">
              <a:solidFill>
                <a:srgbClr val="000000"/>
              </a:solidFill>
              <a:latin typeface="Gill Sans" charset="0"/>
            </a:endParaRPr>
          </a:p>
          <a:p>
            <a:pPr eaLnBrk="1" hangingPunct="1">
              <a:buFont typeface="Wingdings" panose="05000000000000000000" pitchFamily="2" charset="2"/>
              <a:buNone/>
            </a:pPr>
            <a:endParaRPr lang="en-US" altLang="en-US" dirty="0">
              <a:solidFill>
                <a:srgbClr val="000000"/>
              </a:solidFill>
              <a:latin typeface="Gill Sans" charset="0"/>
            </a:endParaRPr>
          </a:p>
          <a:p>
            <a:pPr eaLnBrk="1" hangingPunct="1"/>
            <a:r>
              <a:rPr lang="en-US" altLang="en-US" sz="2800" dirty="0">
                <a:solidFill>
                  <a:srgbClr val="000000"/>
                </a:solidFill>
                <a:latin typeface="+mj-lt"/>
              </a:rPr>
              <a:t>Take one </a:t>
            </a:r>
            <a:r>
              <a:rPr lang="en-US" altLang="en-US" sz="2800" b="1" dirty="0">
                <a:solidFill>
                  <a:schemeClr val="tx1"/>
                </a:solidFill>
                <a:latin typeface="+mj-lt"/>
              </a:rPr>
              <a:t>open-ended question </a:t>
            </a:r>
            <a:r>
              <a:rPr lang="en-US" altLang="en-US" sz="2800" dirty="0">
                <a:solidFill>
                  <a:srgbClr val="000000"/>
                </a:solidFill>
                <a:latin typeface="+mj-lt"/>
              </a:rPr>
              <a:t>and change it</a:t>
            </a:r>
            <a:r>
              <a:rPr lang="en-US" altLang="en-US" sz="2800" b="1" dirty="0">
                <a:solidFill>
                  <a:srgbClr val="000000"/>
                </a:solidFill>
                <a:latin typeface="+mj-lt"/>
              </a:rPr>
              <a:t> </a:t>
            </a:r>
            <a:r>
              <a:rPr lang="en-US" altLang="en-US" sz="2800" dirty="0">
                <a:solidFill>
                  <a:srgbClr val="000000"/>
                </a:solidFill>
                <a:latin typeface="+mj-lt"/>
              </a:rPr>
              <a:t>into a </a:t>
            </a:r>
            <a:r>
              <a:rPr lang="en-US" altLang="en-US" sz="2800" b="1" dirty="0">
                <a:solidFill>
                  <a:schemeClr val="tx1"/>
                </a:solidFill>
                <a:latin typeface="+mj-lt"/>
              </a:rPr>
              <a:t>closed-ended question</a:t>
            </a:r>
            <a:r>
              <a:rPr lang="en-US" altLang="en-US" sz="2800" dirty="0">
                <a:solidFill>
                  <a:srgbClr val="000000"/>
                </a:solidFill>
                <a:latin typeface="+mj-lt"/>
              </a:rPr>
              <a:t>.</a:t>
            </a:r>
          </a:p>
          <a:p>
            <a:pPr eaLnBrk="1" hangingPunct="1"/>
            <a:endParaRPr lang="en-US" altLang="en-US" dirty="0">
              <a:solidFill>
                <a:srgbClr val="000000"/>
              </a:solidFill>
              <a:latin typeface="Gill Sans" charset="0"/>
            </a:endParaRPr>
          </a:p>
          <a:p>
            <a:pPr eaLnBrk="1" hangingPunct="1"/>
            <a:endParaRPr lang="en-US" altLang="en-US" dirty="0"/>
          </a:p>
        </p:txBody>
      </p:sp>
      <p:sp>
        <p:nvSpPr>
          <p:cNvPr id="3" name="TextBox 2"/>
          <p:cNvSpPr txBox="1"/>
          <p:nvPr/>
        </p:nvSpPr>
        <p:spPr>
          <a:xfrm>
            <a:off x="1100138" y="3006725"/>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3810000" y="3341688"/>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22975" y="3017838"/>
            <a:ext cx="180975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5351463" y="5168900"/>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3194050" y="5562600"/>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00138" y="5203825"/>
            <a:ext cx="1809750" cy="64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t>Open</a:t>
            </a:r>
          </a:p>
        </p:txBody>
      </p:sp>
    </p:spTree>
    <p:extLst>
      <p:ext uri="{BB962C8B-B14F-4D97-AF65-F5344CB8AC3E}">
        <p14:creationId xmlns:p14="http://schemas.microsoft.com/office/powerpoint/2010/main" val="26787458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dirty="0" err="1" smtClean="0"/>
              <a:t>Prioritizie</a:t>
            </a:r>
            <a:r>
              <a:rPr lang="en-US" altLang="en-US" dirty="0" smtClean="0"/>
              <a:t> </a:t>
            </a:r>
            <a:r>
              <a:rPr lang="en-US" altLang="en-US" dirty="0"/>
              <a:t>Questions</a:t>
            </a:r>
            <a:r>
              <a:rPr lang="en-US" altLang="en-US" sz="4000" dirty="0"/>
              <a:t> </a:t>
            </a:r>
          </a:p>
        </p:txBody>
      </p:sp>
      <p:sp>
        <p:nvSpPr>
          <p:cNvPr id="3" name="Content Placeholder 2"/>
          <p:cNvSpPr>
            <a:spLocks noGrp="1"/>
          </p:cNvSpPr>
          <p:nvPr>
            <p:ph idx="1"/>
          </p:nvPr>
        </p:nvSpPr>
        <p:spPr>
          <a:xfrm>
            <a:off x="498475" y="1320800"/>
            <a:ext cx="7556500" cy="4927600"/>
          </a:xfrm>
        </p:spPr>
        <p:txBody>
          <a:bodyPr>
            <a:normAutofit/>
          </a:bodyPr>
          <a:lstStyle/>
          <a:p>
            <a:pPr marL="0" indent="0" eaLnBrk="1" hangingPunct="1">
              <a:lnSpc>
                <a:spcPct val="90000"/>
              </a:lnSpc>
              <a:buFont typeface="Wingdings" panose="05000000000000000000" pitchFamily="2" charset="2"/>
              <a:buNone/>
            </a:pPr>
            <a:r>
              <a:rPr lang="en-US" altLang="en-US" sz="3000" b="1" dirty="0">
                <a:solidFill>
                  <a:srgbClr val="000000"/>
                </a:solidFill>
              </a:rPr>
              <a:t>Review your list of questions </a:t>
            </a:r>
          </a:p>
          <a:p>
            <a:pPr marL="228600" lvl="1" indent="0" eaLnBrk="1" hangingPunct="1">
              <a:lnSpc>
                <a:spcPct val="90000"/>
              </a:lnSpc>
              <a:spcBef>
                <a:spcPts val="800"/>
              </a:spcBef>
              <a:spcAft>
                <a:spcPts val="600"/>
              </a:spcAft>
            </a:pPr>
            <a:r>
              <a:rPr lang="en-US" altLang="en-US" sz="2400" dirty="0">
                <a:solidFill>
                  <a:srgbClr val="000000"/>
                </a:solidFill>
              </a:rPr>
              <a:t> Choose the three questions you consider most important.</a:t>
            </a:r>
          </a:p>
          <a:p>
            <a:pPr marL="228600" lvl="1" indent="0">
              <a:lnSpc>
                <a:spcPct val="90000"/>
              </a:lnSpc>
              <a:spcBef>
                <a:spcPts val="800"/>
              </a:spcBef>
            </a:pPr>
            <a:r>
              <a:rPr lang="en-US" altLang="en-US" sz="2400" dirty="0">
                <a:solidFill>
                  <a:srgbClr val="000000"/>
                </a:solidFill>
              </a:rPr>
              <a:t> While prioritizing, think about your Question Focus: </a:t>
            </a:r>
            <a:r>
              <a:rPr lang="en-US" altLang="en-US" sz="2400" i="1" dirty="0">
                <a:solidFill>
                  <a:srgbClr val="000000"/>
                </a:solidFill>
              </a:rPr>
              <a:t>Some students are not asking questions.</a:t>
            </a:r>
          </a:p>
          <a:p>
            <a:pPr marL="0" indent="0" eaLnBrk="1" hangingPunct="1">
              <a:lnSpc>
                <a:spcPct val="90000"/>
              </a:lnSpc>
              <a:buNone/>
            </a:pPr>
            <a:r>
              <a:rPr lang="en-US" altLang="en-US" sz="3000" b="1" dirty="0">
                <a:solidFill>
                  <a:srgbClr val="000000"/>
                </a:solidFill>
              </a:rPr>
              <a:t>After prioritizing consider…</a:t>
            </a:r>
          </a:p>
          <a:p>
            <a:pPr lvl="1" eaLnBrk="1" hangingPunct="1">
              <a:lnSpc>
                <a:spcPct val="90000"/>
              </a:lnSpc>
              <a:spcAft>
                <a:spcPts val="600"/>
              </a:spcAft>
            </a:pPr>
            <a:r>
              <a:rPr lang="en-US" altLang="en-US" sz="2400" dirty="0">
                <a:solidFill>
                  <a:schemeClr val="tx1"/>
                </a:solidFill>
              </a:rPr>
              <a:t>Why did you choose those three questions?</a:t>
            </a:r>
          </a:p>
          <a:p>
            <a:pPr lvl="1" eaLnBrk="1" hangingPunct="1">
              <a:lnSpc>
                <a:spcPct val="90000"/>
              </a:lnSpc>
              <a:spcAft>
                <a:spcPts val="1800"/>
              </a:spcAft>
            </a:pPr>
            <a:r>
              <a:rPr lang="en-US" altLang="en-US" sz="2400" dirty="0">
                <a:solidFill>
                  <a:schemeClr val="tx1"/>
                </a:solidFill>
              </a:rPr>
              <a:t>Where are your priority questions in the sequence of your entire list of questions?</a:t>
            </a:r>
          </a:p>
        </p:txBody>
      </p:sp>
    </p:spTree>
    <p:extLst>
      <p:ext uri="{BB962C8B-B14F-4D97-AF65-F5344CB8AC3E}">
        <p14:creationId xmlns:p14="http://schemas.microsoft.com/office/powerpoint/2010/main" val="124741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altLang="en-US" sz="4000" dirty="0" smtClean="0"/>
              <a:t>Strategize on How to Use Questions</a:t>
            </a:r>
            <a:endParaRPr lang="en-US" altLang="en-US" sz="4000" dirty="0"/>
          </a:p>
        </p:txBody>
      </p:sp>
      <p:sp>
        <p:nvSpPr>
          <p:cNvPr id="111619" name="Content Placeholder 2"/>
          <p:cNvSpPr>
            <a:spLocks noGrp="1"/>
          </p:cNvSpPr>
          <p:nvPr>
            <p:ph idx="1"/>
          </p:nvPr>
        </p:nvSpPr>
        <p:spPr>
          <a:xfrm>
            <a:off x="498474" y="1981200"/>
            <a:ext cx="7772689" cy="4144963"/>
          </a:xfrm>
        </p:spPr>
        <p:txBody>
          <a:bodyPr/>
          <a:lstStyle/>
          <a:p>
            <a:pPr marL="0" indent="0" eaLnBrk="1" hangingPunct="1">
              <a:buFont typeface="Wingdings" panose="05000000000000000000" pitchFamily="2" charset="2"/>
              <a:buNone/>
            </a:pPr>
            <a:r>
              <a:rPr lang="en-US" altLang="en-US" sz="3200" dirty="0">
                <a:solidFill>
                  <a:schemeClr val="tx1"/>
                </a:solidFill>
              </a:rPr>
              <a:t>From priority questions to action plan</a:t>
            </a:r>
          </a:p>
          <a:p>
            <a:pPr marL="0" indent="0" eaLnBrk="1" hangingPunct="1">
              <a:spcBef>
                <a:spcPts val="1800"/>
              </a:spcBef>
              <a:buFont typeface="Wingdings" panose="05000000000000000000" pitchFamily="2" charset="2"/>
              <a:buNone/>
            </a:pPr>
            <a:r>
              <a:rPr lang="en-US" altLang="en-US" sz="2800" dirty="0">
                <a:solidFill>
                  <a:schemeClr val="tx1"/>
                </a:solidFill>
              </a:rPr>
              <a:t>In order to answer your priority questions:</a:t>
            </a:r>
          </a:p>
          <a:p>
            <a:pPr lvl="2" eaLnBrk="1" hangingPunct="1">
              <a:spcBef>
                <a:spcPts val="1800"/>
              </a:spcBef>
            </a:pPr>
            <a:r>
              <a:rPr lang="en-US" altLang="en-US" sz="2800" dirty="0">
                <a:solidFill>
                  <a:schemeClr val="tx1"/>
                </a:solidFill>
              </a:rPr>
              <a:t>What do you need to </a:t>
            </a:r>
            <a:r>
              <a:rPr lang="en-US" altLang="en-US" sz="2800" i="1" dirty="0">
                <a:solidFill>
                  <a:schemeClr val="tx1"/>
                </a:solidFill>
              </a:rPr>
              <a:t>know</a:t>
            </a:r>
            <a:r>
              <a:rPr lang="en-US" altLang="en-US" sz="2800" dirty="0">
                <a:solidFill>
                  <a:schemeClr val="tx1"/>
                </a:solidFill>
              </a:rPr>
              <a:t>? </a:t>
            </a:r>
            <a:r>
              <a:rPr lang="en-US" altLang="en-US" sz="2800" b="1" dirty="0">
                <a:solidFill>
                  <a:schemeClr val="tx1"/>
                </a:solidFill>
              </a:rPr>
              <a:t>Information </a:t>
            </a:r>
          </a:p>
          <a:p>
            <a:pPr lvl="2" eaLnBrk="1" hangingPunct="1">
              <a:spcBef>
                <a:spcPts val="1800"/>
              </a:spcBef>
            </a:pPr>
            <a:r>
              <a:rPr lang="en-US" altLang="en-US" sz="2800" dirty="0">
                <a:solidFill>
                  <a:schemeClr val="tx1"/>
                </a:solidFill>
              </a:rPr>
              <a:t>What do you need to </a:t>
            </a:r>
            <a:r>
              <a:rPr lang="en-US" altLang="en-US" sz="2800" i="1" dirty="0">
                <a:solidFill>
                  <a:schemeClr val="tx1"/>
                </a:solidFill>
              </a:rPr>
              <a:t>do</a:t>
            </a:r>
            <a:r>
              <a:rPr lang="en-US" altLang="en-US" sz="2800" dirty="0">
                <a:solidFill>
                  <a:schemeClr val="tx1"/>
                </a:solidFill>
              </a:rPr>
              <a:t>? </a:t>
            </a:r>
            <a:r>
              <a:rPr lang="en-US" altLang="en-US" sz="2800" b="1" dirty="0">
                <a:solidFill>
                  <a:schemeClr val="tx1"/>
                </a:solidFill>
              </a:rPr>
              <a:t>Tasks </a:t>
            </a:r>
          </a:p>
        </p:txBody>
      </p:sp>
    </p:spTree>
    <p:extLst>
      <p:ext uri="{BB962C8B-B14F-4D97-AF65-F5344CB8AC3E}">
        <p14:creationId xmlns:p14="http://schemas.microsoft.com/office/powerpoint/2010/main" val="3296758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Formulate an Action </a:t>
            </a:r>
            <a:r>
              <a:rPr lang="en-US" dirty="0"/>
              <a:t>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3649353"/>
              </p:ext>
            </p:extLst>
          </p:nvPr>
        </p:nvGraphicFramePr>
        <p:xfrm>
          <a:off x="498475" y="1864426"/>
          <a:ext cx="7556500" cy="4469576"/>
        </p:xfrm>
        <a:graphic>
          <a:graphicData uri="http://schemas.openxmlformats.org/drawingml/2006/table">
            <a:tbl>
              <a:tblPr firstRow="1" bandRow="1">
                <a:effectLst/>
                <a:tableStyleId>{5C22544A-7EE6-4342-B048-85BDC9FD1C3A}</a:tableStyleId>
              </a:tblPr>
              <a:tblGrid>
                <a:gridCol w="3778250">
                  <a:extLst>
                    <a:ext uri="{9D8B030D-6E8A-4147-A177-3AD203B41FA5}">
                      <a16:colId xmlns:a16="http://schemas.microsoft.com/office/drawing/2014/main" xmlns="" val="20000"/>
                    </a:ext>
                  </a:extLst>
                </a:gridCol>
                <a:gridCol w="3778250">
                  <a:extLst>
                    <a:ext uri="{9D8B030D-6E8A-4147-A177-3AD203B41FA5}">
                      <a16:colId xmlns:a16="http://schemas.microsoft.com/office/drawing/2014/main" xmlns="" val="20001"/>
                    </a:ext>
                  </a:extLst>
                </a:gridCol>
              </a:tblGrid>
              <a:tr h="626176">
                <a:tc>
                  <a:txBody>
                    <a:bodyPr/>
                    <a:lstStyle/>
                    <a:p>
                      <a:pPr algn="ctr"/>
                      <a:r>
                        <a:rPr lang="en-US" sz="2400" dirty="0"/>
                        <a:t>Information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t>Tasks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86988">
                <a:tc>
                  <a:txBody>
                    <a:bodyPr/>
                    <a:lstStyle/>
                    <a:p>
                      <a:endParaRPr lang="en-US"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1"/>
                  </a:ext>
                </a:extLst>
              </a:tr>
              <a:tr h="509402">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xmlns="" val="10002"/>
                  </a:ext>
                </a:extLst>
              </a:tr>
              <a:tr h="509402">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xmlns="" val="10003"/>
                  </a:ext>
                </a:extLst>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xmlns="" val="10004"/>
                  </a:ext>
                </a:extLst>
              </a:tr>
              <a:tr h="509402">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xmlns="" val="10005"/>
                  </a:ext>
                </a:extLst>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xmlns="" val="10006"/>
                  </a:ext>
                </a:extLst>
              </a:tr>
              <a:tr h="509402">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588305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sz="4400" dirty="0"/>
              <a:t>Share</a:t>
            </a:r>
            <a:endParaRPr lang="en-US" altLang="en-US" sz="2000" dirty="0">
              <a:solidFill>
                <a:schemeClr val="tx1"/>
              </a:solidFill>
            </a:endParaRPr>
          </a:p>
        </p:txBody>
      </p:sp>
      <p:sp>
        <p:nvSpPr>
          <p:cNvPr id="112643" name="Content Placeholder 2"/>
          <p:cNvSpPr>
            <a:spLocks noGrp="1"/>
          </p:cNvSpPr>
          <p:nvPr>
            <p:ph idx="1"/>
          </p:nvPr>
        </p:nvSpPr>
        <p:spPr>
          <a:xfrm>
            <a:off x="498475" y="1966913"/>
            <a:ext cx="8320088" cy="4144962"/>
          </a:xfrm>
        </p:spPr>
        <p:txBody>
          <a:bodyPr/>
          <a:lstStyle/>
          <a:p>
            <a:pPr marL="514350" indent="-514350" eaLnBrk="1" hangingPunct="1">
              <a:buFont typeface="Rockwell" panose="02060603020205020403" pitchFamily="18" charset="0"/>
              <a:buAutoNum type="arabicPeriod"/>
            </a:pPr>
            <a:r>
              <a:rPr lang="en-US" altLang="en-US" sz="3000" dirty="0">
                <a:solidFill>
                  <a:srgbClr val="000000"/>
                </a:solidFill>
              </a:rPr>
              <a:t>Questions you changed from open/closed</a:t>
            </a:r>
          </a:p>
          <a:p>
            <a:pPr marL="514350" indent="-514350" eaLnBrk="1" hangingPunct="1">
              <a:buFont typeface="Wingdings" panose="05000000000000000000" pitchFamily="2" charset="2"/>
              <a:buAutoNum type="arabicPeriod"/>
            </a:pPr>
            <a:r>
              <a:rPr lang="en-US" altLang="en-US" sz="3000" dirty="0">
                <a:solidFill>
                  <a:srgbClr val="000000"/>
                </a:solidFill>
              </a:rPr>
              <a:t>Your three priority questions and their numbers in your original sequence</a:t>
            </a:r>
          </a:p>
          <a:p>
            <a:pPr marL="514350" indent="-514350" eaLnBrk="1" hangingPunct="1">
              <a:buFont typeface="Wingdings" panose="05000000000000000000" pitchFamily="2" charset="2"/>
              <a:buAutoNum type="arabicPeriod"/>
            </a:pPr>
            <a:r>
              <a:rPr lang="en-US" altLang="en-US" sz="3000" dirty="0">
                <a:solidFill>
                  <a:srgbClr val="000000"/>
                </a:solidFill>
              </a:rPr>
              <a:t>Rationale for choosing priority questions</a:t>
            </a:r>
          </a:p>
          <a:p>
            <a:pPr marL="514350" indent="-514350" eaLnBrk="1" hangingPunct="1">
              <a:buFont typeface="Wingdings" panose="05000000000000000000" pitchFamily="2" charset="2"/>
              <a:buAutoNum type="arabicPeriod"/>
            </a:pPr>
            <a:r>
              <a:rPr lang="en-US" altLang="en-US" sz="3000" dirty="0">
                <a:solidFill>
                  <a:srgbClr val="000000"/>
                </a:solidFill>
              </a:rPr>
              <a:t>Next steps</a:t>
            </a:r>
          </a:p>
        </p:txBody>
      </p:sp>
    </p:spTree>
    <p:extLst>
      <p:ext uri="{BB962C8B-B14F-4D97-AF65-F5344CB8AC3E}">
        <p14:creationId xmlns:p14="http://schemas.microsoft.com/office/powerpoint/2010/main" val="53471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649288" y="695325"/>
            <a:ext cx="7556500" cy="1116013"/>
          </a:xfrm>
        </p:spPr>
        <p:txBody>
          <a:bodyPr/>
          <a:lstStyle/>
          <a:p>
            <a:pPr eaLnBrk="1" hangingPunct="1"/>
            <a:r>
              <a:rPr lang="en-US" altLang="en-US" sz="4400"/>
              <a:t>Reflection </a:t>
            </a:r>
          </a:p>
        </p:txBody>
      </p:sp>
      <p:sp>
        <p:nvSpPr>
          <p:cNvPr id="49154" name="Content Placeholder 2"/>
          <p:cNvSpPr>
            <a:spLocks noGrp="1"/>
          </p:cNvSpPr>
          <p:nvPr>
            <p:ph idx="1"/>
          </p:nvPr>
        </p:nvSpPr>
        <p:spPr>
          <a:xfrm>
            <a:off x="498475" y="1981200"/>
            <a:ext cx="8188325" cy="4144963"/>
          </a:xfrm>
        </p:spPr>
        <p:txBody>
          <a:bodyPr>
            <a:normAutofit/>
          </a:bodyPr>
          <a:lstStyle/>
          <a:p>
            <a:pPr eaLnBrk="1" hangingPunct="1"/>
            <a:r>
              <a:rPr lang="en-US" altLang="en-US" sz="3000" dirty="0">
                <a:solidFill>
                  <a:srgbClr val="000000"/>
                </a:solidFill>
              </a:rPr>
              <a:t> </a:t>
            </a:r>
            <a:r>
              <a:rPr lang="en-US" altLang="en-US" sz="3600" dirty="0">
                <a:solidFill>
                  <a:srgbClr val="000000"/>
                </a:solidFill>
              </a:rPr>
              <a:t>What did you learn?</a:t>
            </a:r>
          </a:p>
          <a:p>
            <a:pPr eaLnBrk="1" hangingPunct="1"/>
            <a:r>
              <a:rPr lang="en-US" altLang="en-US" sz="3600" dirty="0">
                <a:solidFill>
                  <a:srgbClr val="000000"/>
                </a:solidFill>
              </a:rPr>
              <a:t> How did you learn it?</a:t>
            </a:r>
          </a:p>
          <a:p>
            <a:r>
              <a:rPr lang="en-US" altLang="en-US" sz="3600" dirty="0">
                <a:solidFill>
                  <a:srgbClr val="000000"/>
                </a:solidFill>
              </a:rPr>
              <a:t> What do you understand differently now about </a:t>
            </a:r>
            <a:r>
              <a:rPr lang="en-US" altLang="en-US" sz="3600" i="1" dirty="0">
                <a:solidFill>
                  <a:srgbClr val="000000"/>
                </a:solidFill>
              </a:rPr>
              <a:t>some students not asking questions</a:t>
            </a:r>
            <a:r>
              <a:rPr lang="en-US" altLang="en-US" sz="3600" dirty="0">
                <a:solidFill>
                  <a:srgbClr val="000000"/>
                </a:solidFill>
              </a:rPr>
              <a:t>? </a:t>
            </a:r>
          </a:p>
        </p:txBody>
      </p:sp>
    </p:spTree>
    <p:extLst>
      <p:ext uri="{BB962C8B-B14F-4D97-AF65-F5344CB8AC3E}">
        <p14:creationId xmlns:p14="http://schemas.microsoft.com/office/powerpoint/2010/main" val="182833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06413" y="4830861"/>
            <a:ext cx="7966075" cy="889754"/>
          </a:xfrm>
        </p:spPr>
        <p:txBody>
          <a:bodyPr>
            <a:normAutofit/>
          </a:bodyPr>
          <a:lstStyle/>
          <a:p>
            <a:pPr eaLnBrk="1" hangingPunct="1"/>
            <a:r>
              <a:rPr lang="en-US" altLang="en-US" sz="4400" dirty="0"/>
              <a:t>A Look Inside the Process </a:t>
            </a:r>
          </a:p>
        </p:txBody>
      </p:sp>
      <p:pic>
        <p:nvPicPr>
          <p:cNvPr id="63490"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506413" y="814388"/>
            <a:ext cx="5497512" cy="3609975"/>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36" y="5866692"/>
            <a:ext cx="2412519" cy="883632"/>
          </a:xfrm>
          <a:prstGeom prst="rect">
            <a:avLst/>
          </a:prstGeom>
        </p:spPr>
      </p:pic>
      <p:sp>
        <p:nvSpPr>
          <p:cNvPr id="5" name="TextBox 4"/>
          <p:cNvSpPr txBox="1"/>
          <p:nvPr/>
        </p:nvSpPr>
        <p:spPr>
          <a:xfrm>
            <a:off x="7172695" y="6265693"/>
            <a:ext cx="1693847"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829493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1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489"/>
                                        </p:tgtEl>
                                        <p:attrNameLst>
                                          <p:attrName>style.visibility</p:attrName>
                                        </p:attrNameLst>
                                      </p:cBhvr>
                                      <p:to>
                                        <p:strVal val="visible"/>
                                      </p:to>
                                    </p:set>
                                    <p:animEffect transition="in" filter="dissolve">
                                      <p:cBhvr>
                                        <p:cTn id="12" dur="500"/>
                                        <p:tgtEl>
                                          <p:spTgt spid="63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64128"/>
            <a:ext cx="7556500" cy="909923"/>
          </a:xfrm>
        </p:spPr>
        <p:txBody>
          <a:bodyPr/>
          <a:lstStyle/>
          <a:p>
            <a:r>
              <a:rPr lang="en-US" dirty="0"/>
              <a:t>The QFT, on one slide…</a:t>
            </a:r>
          </a:p>
        </p:txBody>
      </p:sp>
      <p:sp>
        <p:nvSpPr>
          <p:cNvPr id="3" name="Content Placeholder 2"/>
          <p:cNvSpPr>
            <a:spLocks noGrp="1"/>
          </p:cNvSpPr>
          <p:nvPr>
            <p:ph idx="1"/>
          </p:nvPr>
        </p:nvSpPr>
        <p:spPr>
          <a:xfrm>
            <a:off x="226868" y="1620983"/>
            <a:ext cx="7828107" cy="4765962"/>
          </a:xfrm>
        </p:spPr>
        <p:txBody>
          <a:bodyPr/>
          <a:lstStyle/>
          <a:p>
            <a:pPr marL="457200" indent="-457200">
              <a:spcBef>
                <a:spcPts val="0"/>
              </a:spcBef>
              <a:spcAft>
                <a:spcPts val="600"/>
              </a:spcAft>
              <a:buFont typeface="+mj-lt"/>
              <a:buAutoNum type="arabicParenR"/>
            </a:pPr>
            <a:r>
              <a:rPr lang="en-US" sz="2800" dirty="0">
                <a:solidFill>
                  <a:schemeClr val="tx1"/>
                </a:solidFill>
              </a:rPr>
              <a:t>Question Focus</a:t>
            </a:r>
          </a:p>
          <a:p>
            <a:pPr marL="457200" indent="-457200">
              <a:spcBef>
                <a:spcPts val="0"/>
              </a:spcBef>
              <a:spcAft>
                <a:spcPts val="600"/>
              </a:spcAft>
              <a:buFont typeface="+mj-lt"/>
              <a:buAutoNum type="arabicParenR"/>
            </a:pPr>
            <a:r>
              <a:rPr lang="en-US" sz="2800" dirty="0">
                <a:solidFill>
                  <a:schemeClr val="tx1"/>
                </a:solidFill>
              </a:rPr>
              <a:t>Produce Your Questions</a:t>
            </a:r>
          </a:p>
          <a:p>
            <a:pPr lvl="2">
              <a:spcBef>
                <a:spcPts val="0"/>
              </a:spcBef>
              <a:spcAft>
                <a:spcPts val="600"/>
              </a:spcAft>
              <a:buFont typeface="Wingdings" panose="05000000000000000000" pitchFamily="2" charset="2"/>
              <a:buChar char="ü"/>
            </a:pPr>
            <a:r>
              <a:rPr lang="en-US" sz="2000" dirty="0">
                <a:solidFill>
                  <a:schemeClr val="tx1"/>
                </a:solidFill>
              </a:rPr>
              <a:t>Follow the rules</a:t>
            </a:r>
          </a:p>
          <a:p>
            <a:pPr lvl="2">
              <a:spcBef>
                <a:spcPts val="0"/>
              </a:spcBef>
              <a:spcAft>
                <a:spcPts val="600"/>
              </a:spcAft>
              <a:buFont typeface="Wingdings" panose="05000000000000000000" pitchFamily="2" charset="2"/>
              <a:buChar char="ü"/>
            </a:pPr>
            <a:r>
              <a:rPr lang="en-US" sz="2000" dirty="0">
                <a:solidFill>
                  <a:schemeClr val="tx1"/>
                </a:solidFill>
              </a:rPr>
              <a:t>Number your questions</a:t>
            </a:r>
          </a:p>
          <a:p>
            <a:pPr marL="457200" indent="-457200">
              <a:spcBef>
                <a:spcPts val="0"/>
              </a:spcBef>
              <a:spcAft>
                <a:spcPts val="600"/>
              </a:spcAft>
              <a:buFont typeface="+mj-lt"/>
              <a:buAutoNum type="arabicParenR" startAt="3"/>
            </a:pPr>
            <a:r>
              <a:rPr lang="en-US" sz="2800" dirty="0">
                <a:solidFill>
                  <a:schemeClr val="tx1"/>
                </a:solidFill>
              </a:rPr>
              <a:t>Improve Your Questions</a:t>
            </a:r>
          </a:p>
          <a:p>
            <a:pPr lvl="2">
              <a:spcBef>
                <a:spcPts val="0"/>
              </a:spcBef>
              <a:spcAft>
                <a:spcPts val="600"/>
              </a:spcAft>
              <a:buFont typeface="Wingdings" panose="05000000000000000000" pitchFamily="2" charset="2"/>
              <a:buChar char="ü"/>
            </a:pPr>
            <a:r>
              <a:rPr lang="en-US" sz="2000" dirty="0">
                <a:solidFill>
                  <a:schemeClr val="tx1"/>
                </a:solidFill>
              </a:rPr>
              <a:t>Categorize questions as Closed or Open-ended</a:t>
            </a:r>
          </a:p>
          <a:p>
            <a:pPr lvl="2">
              <a:spcBef>
                <a:spcPts val="0"/>
              </a:spcBef>
              <a:spcAft>
                <a:spcPts val="600"/>
              </a:spcAft>
              <a:buFont typeface="Wingdings" panose="05000000000000000000" pitchFamily="2" charset="2"/>
              <a:buChar char="ü"/>
            </a:pPr>
            <a:r>
              <a:rPr lang="en-US" sz="2000" dirty="0">
                <a:solidFill>
                  <a:schemeClr val="tx1"/>
                </a:solidFill>
              </a:rPr>
              <a:t>Change questions from one type to another</a:t>
            </a:r>
          </a:p>
          <a:p>
            <a:pPr marL="457200" indent="-457200">
              <a:spcBef>
                <a:spcPts val="0"/>
              </a:spcBef>
              <a:spcAft>
                <a:spcPts val="600"/>
              </a:spcAft>
              <a:buFont typeface="+mj-lt"/>
              <a:buAutoNum type="arabicParenR" startAt="4"/>
            </a:pPr>
            <a:r>
              <a:rPr lang="en-US" sz="2800" dirty="0">
                <a:solidFill>
                  <a:schemeClr val="tx1"/>
                </a:solidFill>
              </a:rPr>
              <a:t>Prioritize Your Questions </a:t>
            </a:r>
          </a:p>
          <a:p>
            <a:pPr marL="457200" indent="-457200">
              <a:spcBef>
                <a:spcPts val="0"/>
              </a:spcBef>
              <a:spcAft>
                <a:spcPts val="600"/>
              </a:spcAft>
              <a:buFont typeface="+mj-lt"/>
              <a:buAutoNum type="arabicParenR" startAt="5"/>
            </a:pPr>
            <a:r>
              <a:rPr lang="en-US" sz="2800" dirty="0">
                <a:solidFill>
                  <a:schemeClr val="tx1"/>
                </a:solidFill>
              </a:rPr>
              <a:t>Share &amp; Discuss Next Steps</a:t>
            </a:r>
          </a:p>
          <a:p>
            <a:pPr marL="457200" indent="-457200">
              <a:spcBef>
                <a:spcPts val="0"/>
              </a:spcBef>
              <a:spcAft>
                <a:spcPts val="600"/>
              </a:spcAft>
              <a:buFont typeface="+mj-lt"/>
              <a:buAutoNum type="arabicParenR" startAt="5"/>
            </a:pPr>
            <a:r>
              <a:rPr lang="en-US" sz="2800" dirty="0">
                <a:solidFill>
                  <a:schemeClr val="tx1"/>
                </a:solidFill>
              </a:rPr>
              <a:t>Reflect</a:t>
            </a:r>
          </a:p>
        </p:txBody>
      </p:sp>
      <p:sp>
        <p:nvSpPr>
          <p:cNvPr id="5" name="TextBox 4"/>
          <p:cNvSpPr txBox="1"/>
          <p:nvPr/>
        </p:nvSpPr>
        <p:spPr>
          <a:xfrm>
            <a:off x="5500254" y="1642580"/>
            <a:ext cx="3186545" cy="2031325"/>
          </a:xfrm>
          <a:prstGeom prst="rect">
            <a:avLst/>
          </a:prstGeom>
          <a:solidFill>
            <a:schemeClr val="bg1">
              <a:lumMod val="85000"/>
            </a:schemeClr>
          </a:solidFill>
        </p:spPr>
        <p:txBody>
          <a:bodyPr wrap="square" rtlCol="0">
            <a:spAutoFit/>
          </a:bodyPr>
          <a:lstStyle/>
          <a:p>
            <a:pPr marL="342900" indent="-342900">
              <a:buFont typeface="+mj-lt"/>
              <a:buAutoNum type="arabicPeriod"/>
            </a:pPr>
            <a:r>
              <a:rPr lang="en-US" dirty="0"/>
              <a:t>Ask as many questions as you can</a:t>
            </a:r>
          </a:p>
          <a:p>
            <a:pPr marL="342900" indent="-342900">
              <a:buFont typeface="+mj-lt"/>
              <a:buAutoNum type="arabicPeriod"/>
            </a:pPr>
            <a:r>
              <a:rPr lang="en-US" dirty="0"/>
              <a:t>Do not stop to discuss, judge or answer</a:t>
            </a:r>
          </a:p>
          <a:p>
            <a:pPr marL="342900" indent="-342900">
              <a:buFont typeface="+mj-lt"/>
              <a:buAutoNum type="arabicPeriod"/>
            </a:pPr>
            <a:r>
              <a:rPr lang="en-US" dirty="0"/>
              <a:t>Record </a:t>
            </a:r>
            <a:r>
              <a:rPr lang="en-US" i="1" dirty="0"/>
              <a:t>exactly</a:t>
            </a:r>
            <a:r>
              <a:rPr lang="en-US" dirty="0"/>
              <a:t> as stated</a:t>
            </a:r>
          </a:p>
          <a:p>
            <a:pPr marL="342900" indent="-342900">
              <a:buFont typeface="+mj-lt"/>
              <a:buAutoNum type="arabicPeriod"/>
            </a:pPr>
            <a:r>
              <a:rPr lang="en-US" dirty="0"/>
              <a:t>Change statements into questions</a:t>
            </a:r>
          </a:p>
        </p:txBody>
      </p:sp>
      <p:cxnSp>
        <p:nvCxnSpPr>
          <p:cNvPr id="7" name="Straight Arrow Connector 6"/>
          <p:cNvCxnSpPr/>
          <p:nvPr/>
        </p:nvCxnSpPr>
        <p:spPr>
          <a:xfrm flipV="1">
            <a:off x="3133725" y="2825914"/>
            <a:ext cx="2286000" cy="13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01543" y="4632619"/>
            <a:ext cx="2535381" cy="1754326"/>
          </a:xfrm>
          <a:prstGeom prst="rect">
            <a:avLst/>
          </a:prstGeom>
          <a:solidFill>
            <a:schemeClr val="bg1">
              <a:lumMod val="85000"/>
            </a:schemeClr>
          </a:solidFill>
        </p:spPr>
        <p:txBody>
          <a:bodyPr wrap="square" rtlCol="0">
            <a:spAutoFit/>
          </a:bodyPr>
          <a:lstStyle/>
          <a:p>
            <a:r>
              <a:rPr lang="en-US" b="1" dirty="0"/>
              <a:t>Closed-Ended:</a:t>
            </a:r>
          </a:p>
          <a:p>
            <a:r>
              <a:rPr lang="en-US" dirty="0"/>
              <a:t>Answered with “yes,” “no” or one word</a:t>
            </a:r>
          </a:p>
          <a:p>
            <a:endParaRPr lang="en-US" dirty="0"/>
          </a:p>
          <a:p>
            <a:r>
              <a:rPr lang="en-US" b="1" dirty="0"/>
              <a:t>Open-Ended: </a:t>
            </a:r>
            <a:r>
              <a:rPr lang="en-US" dirty="0"/>
              <a:t>Require longer explanation</a:t>
            </a:r>
          </a:p>
        </p:txBody>
      </p:sp>
      <p:cxnSp>
        <p:nvCxnSpPr>
          <p:cNvPr id="12" name="Straight Arrow Connector 11"/>
          <p:cNvCxnSpPr/>
          <p:nvPr/>
        </p:nvCxnSpPr>
        <p:spPr>
          <a:xfrm>
            <a:off x="5308880" y="4691799"/>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09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Who is in the room?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6" name="Rectangle 5"/>
          <p:cNvSpPr/>
          <p:nvPr/>
        </p:nvSpPr>
        <p:spPr>
          <a:xfrm>
            <a:off x="7150655" y="6308508"/>
            <a:ext cx="1689886" cy="338554"/>
          </a:xfrm>
          <a:prstGeom prst="rect">
            <a:avLst/>
          </a:prstGeom>
        </p:spPr>
        <p:txBody>
          <a:bodyPr wrap="none">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210762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98475" y="484188"/>
            <a:ext cx="7556500" cy="1308100"/>
          </a:xfrm>
        </p:spPr>
        <p:txBody>
          <a:bodyPr/>
          <a:lstStyle/>
          <a:p>
            <a:pPr eaLnBrk="1" hangingPunct="1"/>
            <a:r>
              <a:rPr lang="en-US" sz="4400" dirty="0">
                <a:latin typeface="Rockwell" charset="0"/>
              </a:rPr>
              <a:t>Curiosity and Rigor</a:t>
            </a:r>
          </a:p>
        </p:txBody>
      </p:sp>
      <p:sp>
        <p:nvSpPr>
          <p:cNvPr id="74754" name="Content Placeholder 2"/>
          <p:cNvSpPr>
            <a:spLocks noGrp="1"/>
          </p:cNvSpPr>
          <p:nvPr>
            <p:ph idx="1"/>
          </p:nvPr>
        </p:nvSpPr>
        <p:spPr>
          <a:xfrm>
            <a:off x="498475" y="2173288"/>
            <a:ext cx="7556500" cy="3602037"/>
          </a:xfrm>
        </p:spPr>
        <p:txBody>
          <a:bodyPr/>
          <a:lstStyle/>
          <a:p>
            <a:pPr marL="228600" lvl="1" indent="0" algn="ctr" eaLnBrk="1" hangingPunct="1">
              <a:buFont typeface="Wingdings" charset="0"/>
              <a:buNone/>
            </a:pPr>
            <a:r>
              <a:rPr lang="en-US" sz="4400" u="sng" dirty="0">
                <a:solidFill>
                  <a:srgbClr val="000000"/>
                </a:solidFill>
                <a:latin typeface="Rockwell" charset="0"/>
              </a:rPr>
              <a:t>Three</a:t>
            </a:r>
            <a:r>
              <a:rPr lang="en-US" sz="4400" dirty="0">
                <a:solidFill>
                  <a:srgbClr val="000000"/>
                </a:solidFill>
                <a:latin typeface="Rockwell" charset="0"/>
              </a:rPr>
              <a:t> thinking abilities </a:t>
            </a:r>
          </a:p>
          <a:p>
            <a:pPr marL="228600" lvl="1" indent="0" algn="ctr" eaLnBrk="1" hangingPunct="1">
              <a:buFont typeface="Wingdings" charset="0"/>
              <a:buNone/>
            </a:pPr>
            <a:r>
              <a:rPr lang="en-US" sz="4400" dirty="0">
                <a:solidFill>
                  <a:srgbClr val="000000"/>
                </a:solidFill>
                <a:latin typeface="Rockwell" charset="0"/>
              </a:rPr>
              <a:t>with </a:t>
            </a:r>
            <a:r>
              <a:rPr lang="en-US" sz="4400" u="sng" dirty="0">
                <a:solidFill>
                  <a:srgbClr val="000000"/>
                </a:solidFill>
                <a:latin typeface="Rockwell" charset="0"/>
              </a:rPr>
              <a:t>one</a:t>
            </a:r>
            <a:r>
              <a:rPr lang="en-US" sz="4400" dirty="0">
                <a:solidFill>
                  <a:srgbClr val="000000"/>
                </a:solidFill>
                <a:latin typeface="Rockwell" charset="0"/>
              </a:rPr>
              <a:t> process</a:t>
            </a:r>
          </a:p>
        </p:txBody>
      </p:sp>
    </p:spTree>
    <p:extLst>
      <p:ext uri="{BB962C8B-B14F-4D97-AF65-F5344CB8AC3E}">
        <p14:creationId xmlns:p14="http://schemas.microsoft.com/office/powerpoint/2010/main" val="1394417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1919288" y="1925638"/>
            <a:ext cx="5445125" cy="411162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DIVERGENT</a:t>
              </a:r>
              <a:r>
                <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rPr>
                <a:t/>
              </a:r>
              <a:br>
                <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rPr>
              </a:b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THINKING</a:t>
              </a:r>
              <a:endPar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p:txBody>
          <a:bodyPr/>
          <a:lstStyle/>
          <a:p>
            <a:pPr eaLnBrk="1" hangingPunct="1"/>
            <a:r>
              <a:rPr lang="en-US" sz="4000">
                <a:latin typeface="Rockwell" charset="0"/>
              </a:rPr>
              <a:t>Thinking in many different directions</a:t>
            </a:r>
          </a:p>
        </p:txBody>
      </p:sp>
    </p:spTree>
    <p:extLst>
      <p:ext uri="{BB962C8B-B14F-4D97-AF65-F5344CB8AC3E}">
        <p14:creationId xmlns:p14="http://schemas.microsoft.com/office/powerpoint/2010/main" val="479025533"/>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sz="4000">
                <a:latin typeface="Rockwell" charset="0"/>
              </a:rPr>
              <a:t>Narrowing Down, Focusing</a:t>
            </a:r>
          </a:p>
        </p:txBody>
      </p:sp>
      <p:grpSp>
        <p:nvGrpSpPr>
          <p:cNvPr id="83970" name="Group 2"/>
          <p:cNvGrpSpPr>
            <a:grpSpLocks/>
          </p:cNvGrpSpPr>
          <p:nvPr/>
        </p:nvGrpSpPr>
        <p:grpSpPr bwMode="auto">
          <a:xfrm>
            <a:off x="1157288" y="1552575"/>
            <a:ext cx="6897687" cy="5113338"/>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CONVERGENT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THINKING</a:t>
              </a:r>
              <a:endPar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160892244"/>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ckwell" charset="0"/>
              </a:rPr>
              <a:t>The Importance of Questions</a:t>
            </a:r>
            <a:endParaRPr lang="en-US" dirty="0"/>
          </a:p>
        </p:txBody>
      </p:sp>
      <p:sp>
        <p:nvSpPr>
          <p:cNvPr id="5" name="TextBox 4"/>
          <p:cNvSpPr txBox="1"/>
          <p:nvPr/>
        </p:nvSpPr>
        <p:spPr>
          <a:xfrm>
            <a:off x="498474" y="1579418"/>
            <a:ext cx="7398617" cy="5089598"/>
          </a:xfrm>
          <a:prstGeom prst="rect">
            <a:avLst/>
          </a:prstGeom>
          <a:noFill/>
        </p:spPr>
        <p:txBody>
          <a:bodyPr wrap="square" rtlCol="0">
            <a:spAutoFit/>
          </a:bodyPr>
          <a:lstStyle/>
          <a:p>
            <a:pPr>
              <a:lnSpc>
                <a:spcPct val="90000"/>
              </a:lnSpc>
            </a:pPr>
            <a:r>
              <a:rPr lang="en-US" altLang="en-US" sz="2400" dirty="0"/>
              <a:t>"Questions are the engines of intellect, the cerebral machines which convert energy to motion, and curiosity to controlled inquiry." </a:t>
            </a:r>
          </a:p>
          <a:p>
            <a:pPr>
              <a:lnSpc>
                <a:spcPct val="90000"/>
              </a:lnSpc>
            </a:pPr>
            <a:endParaRPr lang="en-US" altLang="en-US" b="1" dirty="0"/>
          </a:p>
          <a:p>
            <a:pPr>
              <a:lnSpc>
                <a:spcPct val="90000"/>
              </a:lnSpc>
            </a:pPr>
            <a:r>
              <a:rPr lang="en-US" altLang="en-US" b="1" dirty="0"/>
              <a:t>- David Hackett Fischer</a:t>
            </a:r>
            <a:r>
              <a:rPr lang="en-US" altLang="en-US" dirty="0"/>
              <a:t>, </a:t>
            </a:r>
          </a:p>
          <a:p>
            <a:pPr>
              <a:lnSpc>
                <a:spcPct val="90000"/>
              </a:lnSpc>
              <a:spcBef>
                <a:spcPts val="600"/>
              </a:spcBef>
            </a:pPr>
            <a:r>
              <a:rPr lang="en-US" altLang="en-US" dirty="0"/>
              <a:t>  </a:t>
            </a:r>
            <a:r>
              <a:rPr lang="en-US" altLang="en-US" i="1" dirty="0"/>
              <a:t>Historians' fallacies: Toward a logic of historical thought. </a:t>
            </a:r>
          </a:p>
          <a:p>
            <a:pPr>
              <a:lnSpc>
                <a:spcPct val="90000"/>
              </a:lnSpc>
              <a:spcBef>
                <a:spcPts val="600"/>
              </a:spcBef>
            </a:pPr>
            <a:r>
              <a:rPr lang="en-US" altLang="en-US" dirty="0"/>
              <a:t>  Routledge and Kegan Paul, 1971.</a:t>
            </a:r>
          </a:p>
          <a:p>
            <a:pPr>
              <a:lnSpc>
                <a:spcPct val="90000"/>
              </a:lnSpc>
              <a:spcBef>
                <a:spcPts val="4000"/>
              </a:spcBef>
            </a:pPr>
            <a:r>
              <a:rPr lang="en-US" altLang="en-US" sz="2400" dirty="0"/>
              <a:t>“[The QFT] helps me by getting me to think about questions on my own…it gets my mind </a:t>
            </a:r>
            <a:br>
              <a:rPr lang="en-US" altLang="en-US" sz="2400" dirty="0"/>
            </a:br>
            <a:r>
              <a:rPr lang="en-US" altLang="en-US" sz="2400" dirty="0"/>
              <a:t>in motion to think about the questions other people make." </a:t>
            </a:r>
          </a:p>
          <a:p>
            <a:pPr>
              <a:lnSpc>
                <a:spcPct val="90000"/>
              </a:lnSpc>
              <a:spcBef>
                <a:spcPts val="1800"/>
              </a:spcBef>
            </a:pPr>
            <a:r>
              <a:rPr lang="en-US" altLang="en-US" b="1" dirty="0"/>
              <a:t>- 8</a:t>
            </a:r>
            <a:r>
              <a:rPr lang="en-US" altLang="en-US" b="1" baseline="30000" dirty="0"/>
              <a:t>th</a:t>
            </a:r>
            <a:r>
              <a:rPr lang="en-US" altLang="en-US" b="1" dirty="0"/>
              <a:t> grade student </a:t>
            </a:r>
            <a:r>
              <a:rPr lang="en-US" altLang="en-US" dirty="0"/>
              <a:t>in James Brewster’s U.S. history class</a:t>
            </a:r>
            <a:br>
              <a:rPr lang="en-US" altLang="en-US" dirty="0"/>
            </a:br>
            <a:r>
              <a:rPr lang="en-US" altLang="en-US" dirty="0"/>
              <a:t>  Gus Garcia Young Men’s Leadership Academy, Austin, TX, 2015</a:t>
            </a:r>
          </a:p>
          <a:p>
            <a:endParaRPr lang="en-US" dirty="0"/>
          </a:p>
        </p:txBody>
      </p:sp>
    </p:spTree>
    <p:extLst>
      <p:ext uri="{BB962C8B-B14F-4D97-AF65-F5344CB8AC3E}">
        <p14:creationId xmlns:p14="http://schemas.microsoft.com/office/powerpoint/2010/main" val="4340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1000"/>
                                        <p:tgtEl>
                                          <p:spTgt spid="5">
                                            <p:txEl>
                                              <p:pRg st="6" end="6"/>
                                            </p:txEl>
                                          </p:spTgt>
                                        </p:tgtEl>
                                      </p:cBhvr>
                                    </p:animEffect>
                                    <p:anim calcmode="lin" valueType="num">
                                      <p:cBhvr>
                                        <p:cTn id="3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p:cNvGrpSpPr>
            <a:grpSpLocks/>
          </p:cNvGrpSpPr>
          <p:nvPr/>
        </p:nvGrpSpPr>
        <p:grpSpPr bwMode="auto">
          <a:xfrm>
            <a:off x="731838" y="1852613"/>
            <a:ext cx="3157537" cy="4343400"/>
            <a:chOff x="2187328" y="1886871"/>
            <a:chExt cx="3157513" cy="4343709"/>
          </a:xfrm>
        </p:grpSpPr>
        <p:pic>
          <p:nvPicPr>
            <p:cNvPr id="788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7328" y="1886871"/>
              <a:ext cx="3157513" cy="434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885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6445" y="2056053"/>
              <a:ext cx="2204155" cy="1595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99334" name="TextBox 5"/>
          <p:cNvSpPr txBox="1">
            <a:spLocks noChangeArrowheads="1"/>
          </p:cNvSpPr>
          <p:nvPr/>
        </p:nvSpPr>
        <p:spPr bwMode="auto">
          <a:xfrm>
            <a:off x="3752850" y="2874963"/>
            <a:ext cx="4905375" cy="132397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ckwell"/>
                <a:ea typeface="+mn-ea"/>
                <a:cs typeface="+mn-cs"/>
              </a:rPr>
              <a:t>METACOGNITIVE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ckwell"/>
                <a:ea typeface="+mn-ea"/>
                <a:cs typeface="+mn-cs"/>
              </a:rPr>
              <a:t>THINKING</a:t>
            </a:r>
          </a:p>
        </p:txBody>
      </p:sp>
      <p:sp>
        <p:nvSpPr>
          <p:cNvPr id="78852" name="Title 1"/>
          <p:cNvSpPr>
            <a:spLocks noGrp="1"/>
          </p:cNvSpPr>
          <p:nvPr>
            <p:ph type="title"/>
          </p:nvPr>
        </p:nvSpPr>
        <p:spPr/>
        <p:txBody>
          <a:bodyPr/>
          <a:lstStyle/>
          <a:p>
            <a:pPr eaLnBrk="1" hangingPunct="1"/>
            <a:r>
              <a:rPr lang="en-US" sz="4400">
                <a:latin typeface="Rockwell" charset="0"/>
              </a:rPr>
              <a:t>Thinking about Thinking</a:t>
            </a:r>
          </a:p>
        </p:txBody>
      </p:sp>
    </p:spTree>
    <p:extLst>
      <p:ext uri="{BB962C8B-B14F-4D97-AF65-F5344CB8AC3E}">
        <p14:creationId xmlns:p14="http://schemas.microsoft.com/office/powerpoint/2010/main" val="1943796133"/>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4993"/>
                                        </p:tgtEl>
                                        <p:attrNameLst>
                                          <p:attrName>style.visibility</p:attrName>
                                        </p:attrNameLst>
                                      </p:cBhvr>
                                      <p:to>
                                        <p:strVal val="visible"/>
                                      </p:to>
                                    </p:set>
                                    <p:animEffect transition="in" filter="fade">
                                      <p:cBhvr>
                                        <p:cTn id="7" dur="1000"/>
                                        <p:tgtEl>
                                          <p:spTgt spid="84993"/>
                                        </p:tgtEl>
                                      </p:cBhvr>
                                    </p:animEffect>
                                    <p:anim calcmode="lin" valueType="num">
                                      <p:cBhvr>
                                        <p:cTn id="8" dur="1000" fill="hold"/>
                                        <p:tgtEl>
                                          <p:spTgt spid="84993"/>
                                        </p:tgtEl>
                                        <p:attrNameLst>
                                          <p:attrName>ppt_x</p:attrName>
                                        </p:attrNameLst>
                                      </p:cBhvr>
                                      <p:tavLst>
                                        <p:tav tm="0">
                                          <p:val>
                                            <p:strVal val="#ppt_x"/>
                                          </p:val>
                                        </p:tav>
                                        <p:tav tm="100000">
                                          <p:val>
                                            <p:strVal val="#ppt_x"/>
                                          </p:val>
                                        </p:tav>
                                      </p:tavLst>
                                    </p:anim>
                                    <p:anim calcmode="lin" valueType="num">
                                      <p:cBhvr>
                                        <p:cTn id="9" dur="1000" fill="hold"/>
                                        <p:tgtEl>
                                          <p:spTgt spid="849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fade">
                                      <p:cBhvr>
                                        <p:cTn id="12" dur="1000"/>
                                        <p:tgtEl>
                                          <p:spTgt spid="99334"/>
                                        </p:tgtEl>
                                      </p:cBhvr>
                                    </p:animEffect>
                                    <p:anim calcmode="lin" valueType="num">
                                      <p:cBhvr>
                                        <p:cTn id="13" dur="1000" fill="hold"/>
                                        <p:tgtEl>
                                          <p:spTgt spid="99334"/>
                                        </p:tgtEl>
                                        <p:attrNameLst>
                                          <p:attrName>ppt_x</p:attrName>
                                        </p:attrNameLst>
                                      </p:cBhvr>
                                      <p:tavLst>
                                        <p:tav tm="0">
                                          <p:val>
                                            <p:strVal val="#ppt_x"/>
                                          </p:val>
                                        </p:tav>
                                        <p:tav tm="100000">
                                          <p:val>
                                            <p:strVal val="#ppt_x"/>
                                          </p:val>
                                        </p:tav>
                                      </p:tavLst>
                                    </p:anim>
                                    <p:anim calcmode="lin" valueType="num">
                                      <p:cBhvr>
                                        <p:cTn id="14"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05496" y="4731906"/>
            <a:ext cx="8633013" cy="1278546"/>
          </a:xfrm>
        </p:spPr>
        <p:txBody>
          <a:bodyPr>
            <a:normAutofit/>
          </a:bodyPr>
          <a:lstStyle/>
          <a:p>
            <a:pPr fontAlgn="base"/>
            <a:r>
              <a:rPr lang="en-US" sz="4000"/>
              <a:t>Exploring </a:t>
            </a:r>
            <a:r>
              <a:rPr lang="en-US" sz="4000" dirty="0"/>
              <a:t>Classroom Examples</a:t>
            </a:r>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1794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Classroom Example:</a:t>
            </a:r>
            <a:br>
              <a:rPr lang="en-US" sz="4400" dirty="0"/>
            </a:br>
            <a:r>
              <a:rPr lang="en-US" sz="4400" dirty="0"/>
              <a:t>Kindergarten</a:t>
            </a:r>
          </a:p>
        </p:txBody>
      </p:sp>
      <p:sp>
        <p:nvSpPr>
          <p:cNvPr id="59394" name="Content Placeholder 2"/>
          <p:cNvSpPr>
            <a:spLocks noGrp="1"/>
          </p:cNvSpPr>
          <p:nvPr>
            <p:ph idx="1"/>
          </p:nvPr>
        </p:nvSpPr>
        <p:spPr>
          <a:xfrm>
            <a:off x="498286" y="2275031"/>
            <a:ext cx="7744962" cy="4116388"/>
          </a:xfrm>
        </p:spPr>
        <p:txBody>
          <a:bodyPr>
            <a:normAutofit/>
          </a:bodyPr>
          <a:lstStyle/>
          <a:p>
            <a:pPr marL="0" indent="0" eaLnBrk="1" hangingPunct="1">
              <a:buNone/>
              <a:defRPr/>
            </a:pPr>
            <a:r>
              <a:rPr lang="en-US" sz="3000" u="sng" dirty="0">
                <a:solidFill>
                  <a:schemeClr val="tx1"/>
                </a:solidFill>
                <a:cs typeface="Gill Sans"/>
              </a:rPr>
              <a:t>Teacher</a:t>
            </a:r>
            <a:r>
              <a:rPr lang="en-US" sz="3000" dirty="0">
                <a:solidFill>
                  <a:schemeClr val="tx1"/>
                </a:solidFill>
                <a:cs typeface="Gill Sans"/>
              </a:rPr>
              <a:t>: Jennifer Shaffer, Walkersville, MD</a:t>
            </a:r>
          </a:p>
          <a:p>
            <a:pPr marL="0" indent="0" eaLnBrk="1" hangingPunct="1">
              <a:buNone/>
              <a:defRPr/>
            </a:pPr>
            <a:r>
              <a:rPr lang="en-US" sz="3000" u="sng" dirty="0">
                <a:solidFill>
                  <a:schemeClr val="tx1"/>
                </a:solidFill>
                <a:cs typeface="Gill Sans"/>
              </a:rPr>
              <a:t>Topic</a:t>
            </a:r>
            <a:r>
              <a:rPr lang="en-US" sz="3000" dirty="0">
                <a:solidFill>
                  <a:schemeClr val="tx1"/>
                </a:solidFill>
                <a:cs typeface="Gill Sans"/>
              </a:rPr>
              <a:t>: Non-fiction literacy</a:t>
            </a:r>
          </a:p>
          <a:p>
            <a:pPr marL="0" indent="0" eaLnBrk="1" hangingPunct="1">
              <a:buNone/>
              <a:defRPr/>
            </a:pPr>
            <a:r>
              <a:rPr lang="en-US" sz="3000" u="sng" dirty="0">
                <a:solidFill>
                  <a:schemeClr val="tx1"/>
                </a:solidFill>
                <a:cs typeface="Gill Sans"/>
              </a:rPr>
              <a:t>Purpose</a:t>
            </a:r>
            <a:r>
              <a:rPr lang="en-US" sz="3000" dirty="0">
                <a:solidFill>
                  <a:schemeClr val="tx1"/>
                </a:solidFill>
                <a:cs typeface="Gill Sans"/>
              </a:rPr>
              <a:t>: To engage students prior to reading a nonfiction text about alligators</a:t>
            </a:r>
          </a:p>
          <a:p>
            <a:pPr eaLnBrk="1" hangingPunct="1">
              <a:defRPr/>
            </a:pPr>
            <a:endParaRPr lang="en-US" sz="3000" dirty="0">
              <a:cs typeface="Gill Sans"/>
            </a:endParaRPr>
          </a:p>
        </p:txBody>
      </p:sp>
    </p:spTree>
    <p:extLst>
      <p:ext uri="{BB962C8B-B14F-4D97-AF65-F5344CB8AC3E}">
        <p14:creationId xmlns:p14="http://schemas.microsoft.com/office/powerpoint/2010/main" val="125865378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629DD1"/>
                </a:solidFill>
              </a:rPr>
              <a:t>Question Focus</a:t>
            </a:r>
          </a:p>
        </p:txBody>
      </p:sp>
      <p:pic>
        <p:nvPicPr>
          <p:cNvPr id="117762" name="Picture 2" descr="\\fcps.org\fcps\Redirection\Central Offices\Professional Dev\jay.corrigan\My Documents\My Pictures\alligator-babies-texas_62971_990x74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11554" y="1981200"/>
            <a:ext cx="5530341" cy="4144963"/>
          </a:xfrm>
        </p:spPr>
      </p:pic>
    </p:spTree>
    <p:extLst>
      <p:ext uri="{BB962C8B-B14F-4D97-AF65-F5344CB8AC3E}">
        <p14:creationId xmlns:p14="http://schemas.microsoft.com/office/powerpoint/2010/main" val="95149731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98475" y="484094"/>
            <a:ext cx="4111626" cy="1116106"/>
          </a:xfrm>
        </p:spPr>
        <p:txBody>
          <a:bodyPr/>
          <a:lstStyle/>
          <a:p>
            <a:r>
              <a:rPr lang="en-US" dirty="0">
                <a:latin typeface="Rockwell" charset="0"/>
              </a:rPr>
              <a:t>Student Questions</a:t>
            </a:r>
          </a:p>
        </p:txBody>
      </p:sp>
      <p:sp>
        <p:nvSpPr>
          <p:cNvPr id="58370" name="Content Placeholder 2"/>
          <p:cNvSpPr>
            <a:spLocks noGrp="1"/>
          </p:cNvSpPr>
          <p:nvPr>
            <p:ph sz="half" idx="1"/>
          </p:nvPr>
        </p:nvSpPr>
        <p:spPr>
          <a:xfrm>
            <a:off x="498475" y="1985963"/>
            <a:ext cx="4111625" cy="4140200"/>
          </a:xfrm>
        </p:spPr>
        <p:txBody>
          <a:bodyPr>
            <a:noAutofit/>
          </a:bodyPr>
          <a:lstStyle/>
          <a:p>
            <a:pPr marL="514350" indent="-514350">
              <a:spcBef>
                <a:spcPts val="800"/>
              </a:spcBef>
              <a:buFont typeface="Arial" charset="0"/>
              <a:buAutoNum type="arabicPeriod"/>
              <a:defRPr/>
            </a:pPr>
            <a:r>
              <a:rPr lang="en-US" sz="2400" dirty="0">
                <a:solidFill>
                  <a:schemeClr val="tx1"/>
                </a:solidFill>
                <a:cs typeface="Gill Sans"/>
              </a:rPr>
              <a:t>Is the alligator camouflaged?</a:t>
            </a:r>
          </a:p>
          <a:p>
            <a:pPr marL="514350" indent="-514350">
              <a:spcBef>
                <a:spcPts val="800"/>
              </a:spcBef>
              <a:buFont typeface="Arial" charset="0"/>
              <a:buAutoNum type="arabicPeriod"/>
              <a:defRPr/>
            </a:pPr>
            <a:r>
              <a:rPr lang="en-US" sz="2400" dirty="0">
                <a:solidFill>
                  <a:schemeClr val="tx1"/>
                </a:solidFill>
                <a:cs typeface="Gill Sans"/>
              </a:rPr>
              <a:t>Why do the babies have stripes?</a:t>
            </a:r>
          </a:p>
          <a:p>
            <a:pPr marL="514350" indent="-514350">
              <a:spcBef>
                <a:spcPts val="800"/>
              </a:spcBef>
              <a:buFont typeface="Arial" charset="0"/>
              <a:buAutoNum type="arabicPeriod"/>
              <a:defRPr/>
            </a:pPr>
            <a:r>
              <a:rPr lang="en-US" sz="2400" dirty="0">
                <a:solidFill>
                  <a:schemeClr val="tx1"/>
                </a:solidFill>
                <a:cs typeface="Gill Sans"/>
              </a:rPr>
              <a:t>Are those baby crocodiles?</a:t>
            </a:r>
          </a:p>
          <a:p>
            <a:pPr marL="514350" indent="-514350">
              <a:spcBef>
                <a:spcPts val="800"/>
              </a:spcBef>
              <a:buFont typeface="Arial" charset="0"/>
              <a:buAutoNum type="arabicPeriod"/>
              <a:defRPr/>
            </a:pPr>
            <a:r>
              <a:rPr lang="en-US" sz="2400" dirty="0">
                <a:solidFill>
                  <a:schemeClr val="tx1"/>
                </a:solidFill>
                <a:cs typeface="Gill Sans"/>
              </a:rPr>
              <a:t>Is it a mom or dad crocodile?</a:t>
            </a:r>
          </a:p>
          <a:p>
            <a:pPr marL="514350" indent="-514350">
              <a:spcBef>
                <a:spcPts val="800"/>
              </a:spcBef>
              <a:buFont typeface="Arial" charset="0"/>
              <a:buAutoNum type="arabicPeriod"/>
              <a:defRPr/>
            </a:pPr>
            <a:r>
              <a:rPr lang="en-US" sz="2400" dirty="0">
                <a:solidFill>
                  <a:schemeClr val="tx1"/>
                </a:solidFill>
                <a:cs typeface="Gill Sans"/>
              </a:rPr>
              <a:t>What is the green stuff?</a:t>
            </a:r>
          </a:p>
          <a:p>
            <a:pPr marL="514350" indent="-514350">
              <a:spcBef>
                <a:spcPts val="800"/>
              </a:spcBef>
              <a:buFont typeface="Arial" charset="0"/>
              <a:buAutoNum type="arabicPeriod"/>
              <a:defRPr/>
            </a:pPr>
            <a:r>
              <a:rPr lang="en-US" sz="2400" dirty="0">
                <a:solidFill>
                  <a:schemeClr val="tx1"/>
                </a:solidFill>
                <a:cs typeface="Gill Sans"/>
              </a:rPr>
              <a:t>Why are they in the water so low?</a:t>
            </a:r>
          </a:p>
          <a:p>
            <a:pPr marL="514350" indent="-514350">
              <a:spcBef>
                <a:spcPts val="800"/>
              </a:spcBef>
              <a:buFont typeface="Arial" charset="0"/>
              <a:buAutoNum type="arabicPeriod"/>
              <a:defRPr/>
            </a:pPr>
            <a:endParaRPr lang="en-US" sz="2400" dirty="0">
              <a:solidFill>
                <a:srgbClr val="595959"/>
              </a:solidFill>
              <a:latin typeface="Gill Sans"/>
              <a:cs typeface="Gill Sans"/>
            </a:endParaRPr>
          </a:p>
        </p:txBody>
      </p:sp>
      <p:sp>
        <p:nvSpPr>
          <p:cNvPr id="2" name="Content Placeholder 1"/>
          <p:cNvSpPr>
            <a:spLocks noGrp="1"/>
          </p:cNvSpPr>
          <p:nvPr>
            <p:ph sz="half" idx="2"/>
          </p:nvPr>
        </p:nvSpPr>
        <p:spPr>
          <a:xfrm>
            <a:off x="4725988" y="2544763"/>
            <a:ext cx="4125912" cy="4140200"/>
          </a:xfrm>
        </p:spPr>
        <p:txBody>
          <a:bodyPr>
            <a:noAutofit/>
          </a:bodyPr>
          <a:lstStyle/>
          <a:p>
            <a:pPr marL="457200" indent="-457200">
              <a:spcBef>
                <a:spcPts val="800"/>
              </a:spcBef>
              <a:buFont typeface="+mj-lt"/>
              <a:buAutoNum type="arabicPeriod" startAt="7"/>
              <a:defRPr/>
            </a:pPr>
            <a:r>
              <a:rPr lang="en-US" sz="2400" dirty="0">
                <a:solidFill>
                  <a:schemeClr val="tx1"/>
                </a:solidFill>
                <a:cs typeface="Gill Sans"/>
              </a:rPr>
              <a:t>Where are they going?</a:t>
            </a:r>
          </a:p>
          <a:p>
            <a:pPr marL="457200" indent="-457200">
              <a:spcBef>
                <a:spcPts val="800"/>
              </a:spcBef>
              <a:buFont typeface="+mj-lt"/>
              <a:buAutoNum type="arabicPeriod" startAt="7"/>
              <a:defRPr/>
            </a:pPr>
            <a:r>
              <a:rPr lang="en-US" sz="2400" dirty="0">
                <a:solidFill>
                  <a:schemeClr val="tx1"/>
                </a:solidFill>
                <a:cs typeface="Gill Sans"/>
              </a:rPr>
              <a:t>Why are the baby alligator’s eyes white and the mom’s black?</a:t>
            </a:r>
          </a:p>
          <a:p>
            <a:pPr marL="457200" indent="-457200">
              <a:spcBef>
                <a:spcPts val="800"/>
              </a:spcBef>
              <a:buFont typeface="+mj-lt"/>
              <a:buAutoNum type="arabicPeriod" startAt="7"/>
              <a:defRPr/>
            </a:pPr>
            <a:r>
              <a:rPr lang="en-US" sz="2400" dirty="0">
                <a:solidFill>
                  <a:schemeClr val="tx1"/>
                </a:solidFill>
                <a:cs typeface="Gill Sans"/>
              </a:rPr>
              <a:t>Why are baby alligators on top of the momma alligator?</a:t>
            </a:r>
          </a:p>
          <a:p>
            <a:pPr marL="457200" indent="-457200">
              <a:spcBef>
                <a:spcPts val="800"/>
              </a:spcBef>
              <a:buFont typeface="+mj-lt"/>
              <a:buAutoNum type="arabicPeriod" startAt="7"/>
              <a:defRPr/>
            </a:pPr>
            <a:r>
              <a:rPr lang="en-US" sz="2400" dirty="0">
                <a:solidFill>
                  <a:schemeClr val="tx1"/>
                </a:solidFill>
                <a:cs typeface="Gill Sans"/>
              </a:rPr>
              <a:t>Why does momma or daddy have bumps on them?</a:t>
            </a:r>
          </a:p>
        </p:txBody>
      </p:sp>
      <p:pic>
        <p:nvPicPr>
          <p:cNvPr id="38916" name="Picture 2" descr="\\fcps.org\fcps\Redirection\Central Offices\Professional Dev\jay.corrigan\My Documents\My Pictures\alligator-babies-texas_62971_990x742.jpg"/>
          <p:cNvPicPr>
            <a:picLocks noChangeAspect="1" noChangeArrowheads="1"/>
          </p:cNvPicPr>
          <p:nvPr/>
        </p:nvPicPr>
        <p:blipFill>
          <a:blip r:embed="rId2">
            <a:extLst>
              <a:ext uri="{28A0092B-C50C-407E-A947-70E740481C1C}">
                <a14:useLocalDpi xmlns:a14="http://schemas.microsoft.com/office/drawing/2010/main" val="0"/>
              </a:ext>
            </a:extLst>
          </a:blip>
          <a:srcRect t="13406" b="13406"/>
          <a:stretch>
            <a:fillRect/>
          </a:stretch>
        </p:blipFill>
        <p:spPr bwMode="auto">
          <a:xfrm>
            <a:off x="4725988" y="146050"/>
            <a:ext cx="4125912" cy="22637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21544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fade">
                                      <p:cBhvr>
                                        <p:cTn id="7" dur="1000"/>
                                        <p:tgtEl>
                                          <p:spTgt spid="58370">
                                            <p:txEl>
                                              <p:pRg st="0" end="0"/>
                                            </p:txEl>
                                          </p:spTgt>
                                        </p:tgtEl>
                                      </p:cBhvr>
                                    </p:animEffect>
                                    <p:anim calcmode="lin" valueType="num">
                                      <p:cBhvr>
                                        <p:cTn id="8" dur="1000" fill="hold"/>
                                        <p:tgtEl>
                                          <p:spTgt spid="58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37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370">
                                            <p:txEl>
                                              <p:pRg st="1" end="1"/>
                                            </p:txEl>
                                          </p:spTgt>
                                        </p:tgtEl>
                                        <p:attrNameLst>
                                          <p:attrName>style.visibility</p:attrName>
                                        </p:attrNameLst>
                                      </p:cBhvr>
                                      <p:to>
                                        <p:strVal val="visible"/>
                                      </p:to>
                                    </p:set>
                                    <p:animEffect transition="in" filter="fade">
                                      <p:cBhvr>
                                        <p:cTn id="12" dur="1000"/>
                                        <p:tgtEl>
                                          <p:spTgt spid="58370">
                                            <p:txEl>
                                              <p:pRg st="1" end="1"/>
                                            </p:txEl>
                                          </p:spTgt>
                                        </p:tgtEl>
                                      </p:cBhvr>
                                    </p:animEffect>
                                    <p:anim calcmode="lin" valueType="num">
                                      <p:cBhvr>
                                        <p:cTn id="13" dur="1000" fill="hold"/>
                                        <p:tgtEl>
                                          <p:spTgt spid="5837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837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8370">
                                            <p:txEl>
                                              <p:pRg st="2" end="2"/>
                                            </p:txEl>
                                          </p:spTgt>
                                        </p:tgtEl>
                                        <p:attrNameLst>
                                          <p:attrName>style.visibility</p:attrName>
                                        </p:attrNameLst>
                                      </p:cBhvr>
                                      <p:to>
                                        <p:strVal val="visible"/>
                                      </p:to>
                                    </p:set>
                                    <p:animEffect transition="in" filter="fade">
                                      <p:cBhvr>
                                        <p:cTn id="17" dur="1000"/>
                                        <p:tgtEl>
                                          <p:spTgt spid="58370">
                                            <p:txEl>
                                              <p:pRg st="2" end="2"/>
                                            </p:txEl>
                                          </p:spTgt>
                                        </p:tgtEl>
                                      </p:cBhvr>
                                    </p:animEffect>
                                    <p:anim calcmode="lin" valueType="num">
                                      <p:cBhvr>
                                        <p:cTn id="18" dur="1000" fill="hold"/>
                                        <p:tgtEl>
                                          <p:spTgt spid="5837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8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370">
                                            <p:txEl>
                                              <p:pRg st="3" end="3"/>
                                            </p:txEl>
                                          </p:spTgt>
                                        </p:tgtEl>
                                        <p:attrNameLst>
                                          <p:attrName>style.visibility</p:attrName>
                                        </p:attrNameLst>
                                      </p:cBhvr>
                                      <p:to>
                                        <p:strVal val="visible"/>
                                      </p:to>
                                    </p:set>
                                    <p:animEffect transition="in" filter="fade">
                                      <p:cBhvr>
                                        <p:cTn id="24" dur="1000"/>
                                        <p:tgtEl>
                                          <p:spTgt spid="58370">
                                            <p:txEl>
                                              <p:pRg st="3" end="3"/>
                                            </p:txEl>
                                          </p:spTgt>
                                        </p:tgtEl>
                                      </p:cBhvr>
                                    </p:animEffect>
                                    <p:anim calcmode="lin" valueType="num">
                                      <p:cBhvr>
                                        <p:cTn id="25" dur="1000" fill="hold"/>
                                        <p:tgtEl>
                                          <p:spTgt spid="5837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837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370">
                                            <p:txEl>
                                              <p:pRg st="4" end="4"/>
                                            </p:txEl>
                                          </p:spTgt>
                                        </p:tgtEl>
                                        <p:attrNameLst>
                                          <p:attrName>style.visibility</p:attrName>
                                        </p:attrNameLst>
                                      </p:cBhvr>
                                      <p:to>
                                        <p:strVal val="visible"/>
                                      </p:to>
                                    </p:set>
                                    <p:animEffect transition="in" filter="fade">
                                      <p:cBhvr>
                                        <p:cTn id="29" dur="1000"/>
                                        <p:tgtEl>
                                          <p:spTgt spid="58370">
                                            <p:txEl>
                                              <p:pRg st="4" end="4"/>
                                            </p:txEl>
                                          </p:spTgt>
                                        </p:tgtEl>
                                      </p:cBhvr>
                                    </p:animEffect>
                                    <p:anim calcmode="lin" valueType="num">
                                      <p:cBhvr>
                                        <p:cTn id="30" dur="1000" fill="hold"/>
                                        <p:tgtEl>
                                          <p:spTgt spid="5837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837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8370">
                                            <p:txEl>
                                              <p:pRg st="5" end="5"/>
                                            </p:txEl>
                                          </p:spTgt>
                                        </p:tgtEl>
                                        <p:attrNameLst>
                                          <p:attrName>style.visibility</p:attrName>
                                        </p:attrNameLst>
                                      </p:cBhvr>
                                      <p:to>
                                        <p:strVal val="visible"/>
                                      </p:to>
                                    </p:set>
                                    <p:animEffect transition="in" filter="fade">
                                      <p:cBhvr>
                                        <p:cTn id="34" dur="1000"/>
                                        <p:tgtEl>
                                          <p:spTgt spid="58370">
                                            <p:txEl>
                                              <p:pRg st="5" end="5"/>
                                            </p:txEl>
                                          </p:spTgt>
                                        </p:tgtEl>
                                      </p:cBhvr>
                                    </p:animEffect>
                                    <p:anim calcmode="lin" valueType="num">
                                      <p:cBhvr>
                                        <p:cTn id="35" dur="1000" fill="hold"/>
                                        <p:tgtEl>
                                          <p:spTgt spid="5837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8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fade">
                                      <p:cBhvr>
                                        <p:cTn id="41" dur="1000"/>
                                        <p:tgtEl>
                                          <p:spTgt spid="2">
                                            <p:txEl>
                                              <p:pRg st="0" end="0"/>
                                            </p:txEl>
                                          </p:spTgt>
                                        </p:tgtEl>
                                      </p:cBhvr>
                                    </p:animEffect>
                                    <p:anim calcmode="lin" valueType="num">
                                      <p:cBhvr>
                                        <p:cTn id="4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fade">
                                      <p:cBhvr>
                                        <p:cTn id="46" dur="1000"/>
                                        <p:tgtEl>
                                          <p:spTgt spid="2">
                                            <p:txEl>
                                              <p:pRg st="1" end="1"/>
                                            </p:txEl>
                                          </p:spTgt>
                                        </p:tgtEl>
                                      </p:cBhvr>
                                    </p:animEffect>
                                    <p:anim calcmode="lin" valueType="num">
                                      <p:cBhvr>
                                        <p:cTn id="4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1000"/>
                                        <p:tgtEl>
                                          <p:spTgt spid="2">
                                            <p:txEl>
                                              <p:pRg st="2" end="2"/>
                                            </p:txEl>
                                          </p:spTgt>
                                        </p:tgtEl>
                                      </p:cBhvr>
                                    </p:animEffect>
                                    <p:anim calcmode="lin" valueType="num">
                                      <p:cBhvr>
                                        <p:cTn id="5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
                                            <p:txEl>
                                              <p:pRg st="3" end="3"/>
                                            </p:txEl>
                                          </p:spTgt>
                                        </p:tgtEl>
                                        <p:attrNameLst>
                                          <p:attrName>style.visibility</p:attrName>
                                        </p:attrNameLst>
                                      </p:cBhvr>
                                      <p:to>
                                        <p:strVal val="visible"/>
                                      </p:to>
                                    </p:set>
                                    <p:animEffect transition="in" filter="fade">
                                      <p:cBhvr>
                                        <p:cTn id="56" dur="1000"/>
                                        <p:tgtEl>
                                          <p:spTgt spid="2">
                                            <p:txEl>
                                              <p:pRg st="3" end="3"/>
                                            </p:txEl>
                                          </p:spTgt>
                                        </p:tgtEl>
                                      </p:cBhvr>
                                    </p:animEffect>
                                    <p:anim calcmode="lin" valueType="num">
                                      <p:cBhvr>
                                        <p:cTn id="5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332220" y="622733"/>
            <a:ext cx="7556500" cy="1325562"/>
          </a:xfrm>
        </p:spPr>
        <p:txBody>
          <a:bodyPr/>
          <a:lstStyle/>
          <a:p>
            <a:pPr algn="ctr" eaLnBrk="1" hangingPunct="1"/>
            <a:r>
              <a:rPr lang="en-US" sz="4000" dirty="0">
                <a:latin typeface="Rockwell" charset="0"/>
              </a:rPr>
              <a:t>Classroom Example:</a:t>
            </a:r>
            <a:br>
              <a:rPr lang="en-US" sz="4000" dirty="0">
                <a:latin typeface="Rockwell" charset="0"/>
              </a:rPr>
            </a:br>
            <a:r>
              <a:rPr lang="en-US" sz="4000" dirty="0">
                <a:latin typeface="Rockwell" charset="0"/>
              </a:rPr>
              <a:t>4</a:t>
            </a:r>
            <a:r>
              <a:rPr lang="en-US" sz="4000" baseline="30000" dirty="0">
                <a:latin typeface="Rockwell" charset="0"/>
              </a:rPr>
              <a:t>th</a:t>
            </a:r>
            <a:r>
              <a:rPr lang="en-US" sz="4000" dirty="0">
                <a:latin typeface="Rockwell" charset="0"/>
              </a:rPr>
              <a:t> Grade</a:t>
            </a:r>
          </a:p>
        </p:txBody>
      </p:sp>
      <p:sp>
        <p:nvSpPr>
          <p:cNvPr id="102402" name="Content Placeholder 2"/>
          <p:cNvSpPr>
            <a:spLocks noGrp="1"/>
          </p:cNvSpPr>
          <p:nvPr>
            <p:ph idx="1"/>
          </p:nvPr>
        </p:nvSpPr>
        <p:spPr>
          <a:xfrm>
            <a:off x="332220" y="2369126"/>
            <a:ext cx="8382289" cy="2895600"/>
          </a:xfrm>
        </p:spPr>
        <p:txBody>
          <a:bodyPr>
            <a:normAutofit/>
          </a:bodyPr>
          <a:lstStyle/>
          <a:p>
            <a:pPr marL="0" indent="0" eaLnBrk="1" hangingPunct="1">
              <a:buNone/>
            </a:pPr>
            <a:r>
              <a:rPr lang="en-US" sz="3200" u="sng" dirty="0">
                <a:solidFill>
                  <a:schemeClr val="tx1"/>
                </a:solidFill>
                <a:latin typeface="Rockwell" charset="0"/>
              </a:rPr>
              <a:t>Teacher</a:t>
            </a:r>
            <a:r>
              <a:rPr lang="en-US" sz="3200" dirty="0">
                <a:solidFill>
                  <a:schemeClr val="tx1"/>
                </a:solidFill>
                <a:latin typeface="Rockwell" charset="0"/>
              </a:rPr>
              <a:t>: Deirdre </a:t>
            </a:r>
            <a:r>
              <a:rPr lang="en-US" sz="3200" dirty="0" err="1">
                <a:solidFill>
                  <a:schemeClr val="tx1"/>
                </a:solidFill>
                <a:latin typeface="Rockwell" charset="0"/>
              </a:rPr>
              <a:t>Brotherson</a:t>
            </a:r>
            <a:r>
              <a:rPr lang="en-US" sz="3200" dirty="0">
                <a:solidFill>
                  <a:schemeClr val="tx1"/>
                </a:solidFill>
                <a:latin typeface="Rockwell" charset="0"/>
              </a:rPr>
              <a:t>, Hooksett, NH</a:t>
            </a:r>
            <a:endParaRPr lang="en-US" sz="3200" u="sng" dirty="0">
              <a:solidFill>
                <a:schemeClr val="tx1"/>
              </a:solidFill>
              <a:latin typeface="Rockwell" charset="0"/>
            </a:endParaRPr>
          </a:p>
          <a:p>
            <a:pPr marL="0" indent="0" eaLnBrk="1" hangingPunct="1">
              <a:buNone/>
            </a:pPr>
            <a:r>
              <a:rPr lang="en-US" sz="3200" u="sng" dirty="0">
                <a:solidFill>
                  <a:schemeClr val="tx1"/>
                </a:solidFill>
                <a:latin typeface="Rockwell" charset="0"/>
              </a:rPr>
              <a:t>Topic</a:t>
            </a:r>
            <a:r>
              <a:rPr lang="en-US" sz="3200" dirty="0">
                <a:solidFill>
                  <a:schemeClr val="tx1"/>
                </a:solidFill>
                <a:latin typeface="Rockwell" charset="0"/>
              </a:rPr>
              <a:t>: Math unit on variables</a:t>
            </a:r>
          </a:p>
          <a:p>
            <a:pPr marL="0" indent="0" eaLnBrk="1" hangingPunct="1">
              <a:buNone/>
            </a:pPr>
            <a:r>
              <a:rPr lang="en-US" sz="3200" u="sng" dirty="0">
                <a:solidFill>
                  <a:schemeClr val="tx1"/>
                </a:solidFill>
                <a:latin typeface="Rockwell" charset="0"/>
              </a:rPr>
              <a:t>Purpose</a:t>
            </a:r>
            <a:r>
              <a:rPr lang="en-US" sz="3200" dirty="0">
                <a:solidFill>
                  <a:schemeClr val="tx1"/>
                </a:solidFill>
                <a:latin typeface="Rockwell" charset="0"/>
              </a:rPr>
              <a:t>: To engage students at the start of a unit on variables</a:t>
            </a:r>
          </a:p>
          <a:p>
            <a:pPr eaLnBrk="1" hangingPunct="1"/>
            <a:endParaRPr lang="en-US" sz="3000" dirty="0">
              <a:latin typeface="Rockwell" charset="0"/>
            </a:endParaRPr>
          </a:p>
        </p:txBody>
      </p:sp>
    </p:spTree>
    <p:extLst>
      <p:ext uri="{BB962C8B-B14F-4D97-AF65-F5344CB8AC3E}">
        <p14:creationId xmlns:p14="http://schemas.microsoft.com/office/powerpoint/2010/main" val="1725017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0860" y="1933803"/>
            <a:ext cx="6483927" cy="3108543"/>
          </a:xfrm>
          <a:prstGeom prst="rect">
            <a:avLst/>
          </a:prstGeom>
          <a:noFill/>
        </p:spPr>
        <p:txBody>
          <a:bodyPr wrap="square" rtlCol="0">
            <a:spAutoFit/>
          </a:bodyPr>
          <a:lstStyle/>
          <a:p>
            <a:r>
              <a:rPr lang="en-US" sz="2800" dirty="0"/>
              <a:t>We shall not cease from exploration</a:t>
            </a:r>
          </a:p>
          <a:p>
            <a:r>
              <a:rPr lang="en-US" sz="2800" dirty="0"/>
              <a:t>And the end of all our exploring</a:t>
            </a:r>
          </a:p>
          <a:p>
            <a:r>
              <a:rPr lang="en-US" sz="2800" dirty="0"/>
              <a:t>Will be to arrive where we started</a:t>
            </a:r>
          </a:p>
          <a:p>
            <a:r>
              <a:rPr lang="en-US" sz="2800" dirty="0"/>
              <a:t>And know the place</a:t>
            </a:r>
          </a:p>
          <a:p>
            <a:r>
              <a:rPr lang="en-US" sz="2800" dirty="0"/>
              <a:t>For the first time.</a:t>
            </a:r>
          </a:p>
          <a:p>
            <a:endParaRPr lang="en-US" sz="2800" dirty="0"/>
          </a:p>
          <a:p>
            <a:r>
              <a:rPr lang="en-US" sz="2800" dirty="0"/>
              <a:t>				--T.S. Eliot</a:t>
            </a:r>
          </a:p>
        </p:txBody>
      </p:sp>
    </p:spTree>
    <p:extLst>
      <p:ext uri="{BB962C8B-B14F-4D97-AF65-F5344CB8AC3E}">
        <p14:creationId xmlns:p14="http://schemas.microsoft.com/office/powerpoint/2010/main" val="484479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4400" dirty="0">
                <a:latin typeface="Rockwell" charset="0"/>
              </a:rPr>
              <a:t>Question Focus</a:t>
            </a:r>
          </a:p>
        </p:txBody>
      </p:sp>
      <p:sp>
        <p:nvSpPr>
          <p:cNvPr id="2" name="TextBox 1"/>
          <p:cNvSpPr txBox="1"/>
          <p:nvPr/>
        </p:nvSpPr>
        <p:spPr>
          <a:xfrm>
            <a:off x="790831" y="2698581"/>
            <a:ext cx="726395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Rockwell"/>
                <a:ea typeface="+mn-ea"/>
                <a:cs typeface="+mn-cs"/>
              </a:rPr>
              <a:t>24 = </a:t>
            </a:r>
            <a:r>
              <a:rPr kumimoji="0" lang="en-US" sz="6000" b="0" i="0" u="none" strike="noStrike" kern="1200" cap="none" spc="0" normalizeH="0" baseline="0" noProof="0" dirty="0">
                <a:ln>
                  <a:noFill/>
                </a:ln>
                <a:solidFill>
                  <a:prstClr val="black"/>
                </a:solidFill>
                <a:effectLst/>
                <a:uLnTx/>
                <a:uFillTx/>
                <a:latin typeface="Rockwell"/>
                <a:ea typeface="+mn-ea"/>
                <a:cs typeface="+mn-cs"/>
                <a:sym typeface="Wingdings" panose="05000000000000000000" pitchFamily="2" charset="2"/>
              </a:rPr>
              <a:t> +  +  </a:t>
            </a:r>
            <a:endParaRPr kumimoji="0" lang="en-US" sz="60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1280003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98474" y="539512"/>
            <a:ext cx="7556313" cy="1116106"/>
          </a:xfrm>
        </p:spPr>
        <p:txBody>
          <a:bodyPr/>
          <a:lstStyle/>
          <a:p>
            <a:r>
              <a:rPr lang="en-US" sz="4000" dirty="0">
                <a:latin typeface="Rockwell" charset="0"/>
              </a:rPr>
              <a:t>Student Questions</a:t>
            </a:r>
          </a:p>
        </p:txBody>
      </p:sp>
      <p:sp>
        <p:nvSpPr>
          <p:cNvPr id="3" name="Content Placeholder 2"/>
          <p:cNvSpPr>
            <a:spLocks noGrp="1"/>
          </p:cNvSpPr>
          <p:nvPr>
            <p:ph idx="1"/>
          </p:nvPr>
        </p:nvSpPr>
        <p:spPr>
          <a:xfrm>
            <a:off x="498474" y="1655618"/>
            <a:ext cx="4625976" cy="4661549"/>
          </a:xfrm>
        </p:spPr>
        <p:txBody>
          <a:bodyPr>
            <a:noAutofit/>
          </a:bodyPr>
          <a:lstStyle/>
          <a:p>
            <a:pPr marL="341313" indent="-341313">
              <a:spcBef>
                <a:spcPts val="600"/>
              </a:spcBef>
              <a:buFont typeface="Calibri" charset="0"/>
              <a:buAutoNum type="arabicPeriod"/>
              <a:defRPr/>
            </a:pPr>
            <a:r>
              <a:rPr lang="en-US" dirty="0">
                <a:solidFill>
                  <a:srgbClr val="000000"/>
                </a:solidFill>
                <a:cs typeface="Gill Sans" charset="0"/>
              </a:rPr>
              <a:t>Why is the 24 first?</a:t>
            </a:r>
          </a:p>
          <a:p>
            <a:pPr marL="341313" indent="-341313">
              <a:spcBef>
                <a:spcPts val="600"/>
              </a:spcBef>
              <a:buFont typeface="Calibri" charset="0"/>
              <a:buAutoNum type="arabicPeriod"/>
              <a:defRPr/>
            </a:pPr>
            <a:r>
              <a:rPr lang="en-US" dirty="0">
                <a:solidFill>
                  <a:srgbClr val="000000"/>
                </a:solidFill>
                <a:cs typeface="Gill Sans" charset="0"/>
              </a:rPr>
              <a:t>What do the smiley faces mean?</a:t>
            </a:r>
          </a:p>
          <a:p>
            <a:pPr marL="341313" indent="-341313">
              <a:spcBef>
                <a:spcPts val="600"/>
              </a:spcBef>
              <a:buFont typeface="Calibri" charset="0"/>
              <a:buAutoNum type="arabicPeriod"/>
              <a:defRPr/>
            </a:pPr>
            <a:r>
              <a:rPr lang="en-US" b="1" dirty="0">
                <a:solidFill>
                  <a:srgbClr val="000000"/>
                </a:solidFill>
                <a:cs typeface="Gill Sans" charset="0"/>
              </a:rPr>
              <a:t>Why are there 3 smiley faces?</a:t>
            </a:r>
          </a:p>
          <a:p>
            <a:pPr marL="341313" indent="-341313">
              <a:spcBef>
                <a:spcPts val="600"/>
              </a:spcBef>
              <a:buFont typeface="Calibri" charset="0"/>
              <a:buAutoNum type="arabicPeriod"/>
              <a:defRPr/>
            </a:pPr>
            <a:r>
              <a:rPr lang="en-US" dirty="0">
                <a:solidFill>
                  <a:srgbClr val="000000"/>
                </a:solidFill>
                <a:cs typeface="Gill Sans" charset="0"/>
              </a:rPr>
              <a:t>How am I suppose to figure this out?</a:t>
            </a:r>
          </a:p>
          <a:p>
            <a:pPr marL="341313" indent="-341313">
              <a:spcBef>
                <a:spcPts val="600"/>
              </a:spcBef>
              <a:buFont typeface="Calibri" charset="0"/>
              <a:buAutoNum type="arabicPeriod"/>
              <a:defRPr/>
            </a:pPr>
            <a:r>
              <a:rPr lang="en-US" dirty="0">
                <a:solidFill>
                  <a:srgbClr val="000000"/>
                </a:solidFill>
                <a:cs typeface="Gill Sans" charset="0"/>
              </a:rPr>
              <a:t>Is the answer 12?</a:t>
            </a:r>
          </a:p>
          <a:p>
            <a:pPr marL="341313" indent="-341313">
              <a:spcBef>
                <a:spcPts val="600"/>
              </a:spcBef>
              <a:buFont typeface="Calibri" charset="0"/>
              <a:buAutoNum type="arabicPeriod"/>
              <a:defRPr/>
            </a:pPr>
            <a:r>
              <a:rPr lang="en-US" dirty="0">
                <a:solidFill>
                  <a:srgbClr val="000000"/>
                </a:solidFill>
                <a:cs typeface="Gill Sans" charset="0"/>
              </a:rPr>
              <a:t>Can I put any number for a smiley face?</a:t>
            </a:r>
          </a:p>
          <a:p>
            <a:pPr marL="341313" indent="-341313">
              <a:spcBef>
                <a:spcPts val="600"/>
              </a:spcBef>
              <a:buFont typeface="Calibri" charset="0"/>
              <a:buAutoNum type="arabicPeriod"/>
              <a:defRPr/>
            </a:pPr>
            <a:r>
              <a:rPr lang="en-US" b="1" dirty="0">
                <a:solidFill>
                  <a:srgbClr val="000000"/>
                </a:solidFill>
                <a:cs typeface="Gill Sans" charset="0"/>
              </a:rPr>
              <a:t>Do three faces mean something?</a:t>
            </a:r>
          </a:p>
          <a:p>
            <a:pPr marL="341313" indent="-341313">
              <a:spcBef>
                <a:spcPts val="600"/>
              </a:spcBef>
              <a:buFont typeface="Calibri" charset="0"/>
              <a:buAutoNum type="arabicPeriod"/>
              <a:defRPr/>
            </a:pPr>
            <a:r>
              <a:rPr lang="en-US" b="1" dirty="0">
                <a:solidFill>
                  <a:srgbClr val="000000"/>
                </a:solidFill>
                <a:cs typeface="Gill Sans" charset="0"/>
              </a:rPr>
              <a:t>Do the numbers have to be the same because the smiley faces are the same?</a:t>
            </a:r>
          </a:p>
          <a:p>
            <a:pPr marL="341313" indent="-341313">
              <a:spcBef>
                <a:spcPts val="600"/>
              </a:spcBef>
              <a:buFont typeface="Calibri" charset="0"/>
              <a:buAutoNum type="arabicPeriod"/>
              <a:defRPr/>
            </a:pPr>
            <a:r>
              <a:rPr lang="en-US" dirty="0">
                <a:solidFill>
                  <a:srgbClr val="000000"/>
                </a:solidFill>
                <a:cs typeface="Gill Sans" charset="0"/>
              </a:rPr>
              <a:t>What numbers will work here?</a:t>
            </a:r>
          </a:p>
        </p:txBody>
      </p:sp>
      <p:sp>
        <p:nvSpPr>
          <p:cNvPr id="2" name="TextBox 1"/>
          <p:cNvSpPr txBox="1"/>
          <p:nvPr/>
        </p:nvSpPr>
        <p:spPr>
          <a:xfrm>
            <a:off x="5124450" y="1901206"/>
            <a:ext cx="3619500" cy="417037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600"/>
              </a:spcBef>
              <a:spcAft>
                <a:spcPts val="0"/>
              </a:spcAft>
              <a:buClr>
                <a:srgbClr val="629DD1"/>
              </a:buClr>
              <a:buSzPct val="75000"/>
              <a:buFont typeface="+mj-lt"/>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Does it mean 24 is a really happy number?</a:t>
            </a:r>
          </a:p>
          <a:p>
            <a:pPr marL="457200" marR="0" lvl="0" indent="-457200" algn="l" defTabSz="457200" rtl="0" eaLnBrk="1" fontAlgn="auto" latinLnBrk="0" hangingPunct="1">
              <a:lnSpc>
                <a:spcPct val="100000"/>
              </a:lnSpc>
              <a:spcBef>
                <a:spcPts val="600"/>
              </a:spcBef>
              <a:spcAft>
                <a:spcPts val="0"/>
              </a:spcAft>
              <a:buClr>
                <a:srgbClr val="629DD1"/>
              </a:buClr>
              <a:buSzPct val="75000"/>
              <a:buFont typeface="+mj-lt"/>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Can we replace each smiley face with an 8?</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Do any other numbers work?</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Can we do this for any number?</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Does it always have to be smiley faces?</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Do we always have to use three things?</a:t>
            </a:r>
          </a:p>
        </p:txBody>
      </p:sp>
    </p:spTree>
    <p:extLst>
      <p:ext uri="{BB962C8B-B14F-4D97-AF65-F5344CB8AC3E}">
        <p14:creationId xmlns:p14="http://schemas.microsoft.com/office/powerpoint/2010/main" val="14798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7" y="510989"/>
            <a:ext cx="7426037" cy="1116106"/>
          </a:xfrm>
        </p:spPr>
        <p:txBody>
          <a:bodyPr/>
          <a:lstStyle/>
          <a:p>
            <a:r>
              <a:rPr lang="en-US" dirty="0"/>
              <a:t>Next Steps with Student Questions</a:t>
            </a:r>
          </a:p>
        </p:txBody>
      </p:sp>
      <p:sp>
        <p:nvSpPr>
          <p:cNvPr id="3" name="Content Placeholder 2"/>
          <p:cNvSpPr>
            <a:spLocks noGrp="1"/>
          </p:cNvSpPr>
          <p:nvPr>
            <p:ph idx="1"/>
          </p:nvPr>
        </p:nvSpPr>
        <p:spPr>
          <a:xfrm>
            <a:off x="415636" y="1752600"/>
            <a:ext cx="7924800" cy="4629873"/>
          </a:xfrm>
        </p:spPr>
        <p:txBody>
          <a:bodyPr>
            <a:normAutofit/>
          </a:bodyPr>
          <a:lstStyle/>
          <a:p>
            <a:pPr>
              <a:buFont typeface="Wingdings" panose="05000000000000000000" pitchFamily="2" charset="2"/>
              <a:buChar char="v"/>
            </a:pPr>
            <a:r>
              <a:rPr lang="en-US" sz="2800" dirty="0">
                <a:solidFill>
                  <a:schemeClr val="tx1"/>
                </a:solidFill>
              </a:rPr>
              <a:t> Questions posted on classroom walls.</a:t>
            </a:r>
          </a:p>
          <a:p>
            <a:pPr>
              <a:buFont typeface="Wingdings" panose="05000000000000000000" pitchFamily="2" charset="2"/>
              <a:buChar char="v"/>
            </a:pPr>
            <a:r>
              <a:rPr lang="en-US" sz="2800" dirty="0">
                <a:solidFill>
                  <a:schemeClr val="tx1"/>
                </a:solidFill>
              </a:rPr>
              <a:t> Students cross off the questions they answer during subsequent lessons.</a:t>
            </a:r>
          </a:p>
          <a:p>
            <a:pPr>
              <a:buFont typeface="Wingdings" panose="05000000000000000000" pitchFamily="2" charset="2"/>
              <a:buChar char="v"/>
            </a:pPr>
            <a:r>
              <a:rPr lang="en-US" sz="2800" dirty="0">
                <a:solidFill>
                  <a:schemeClr val="tx1"/>
                </a:solidFill>
              </a:rPr>
              <a:t> Teacher returns to student questions at the end of the unit to discuss with students what they learned and what they still want to know.  </a:t>
            </a:r>
          </a:p>
        </p:txBody>
      </p:sp>
    </p:spTree>
    <p:extLst>
      <p:ext uri="{BB962C8B-B14F-4D97-AF65-F5344CB8AC3E}">
        <p14:creationId xmlns:p14="http://schemas.microsoft.com/office/powerpoint/2010/main" val="2982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Classroom Example:</a:t>
            </a:r>
            <a:br>
              <a:rPr lang="en-US" sz="4000" dirty="0"/>
            </a:br>
            <a:r>
              <a:rPr lang="en-US" sz="4000" dirty="0"/>
              <a:t>7</a:t>
            </a:r>
            <a:r>
              <a:rPr lang="en-US" sz="4000" baseline="30000" dirty="0"/>
              <a:t>th</a:t>
            </a:r>
            <a:r>
              <a:rPr lang="en-US" sz="4000" dirty="0"/>
              <a:t> Grade</a:t>
            </a:r>
          </a:p>
        </p:txBody>
      </p:sp>
      <p:sp>
        <p:nvSpPr>
          <p:cNvPr id="3" name="Content Placeholder 2"/>
          <p:cNvSpPr>
            <a:spLocks noGrp="1"/>
          </p:cNvSpPr>
          <p:nvPr>
            <p:ph idx="1"/>
          </p:nvPr>
        </p:nvSpPr>
        <p:spPr>
          <a:xfrm>
            <a:off x="498474" y="2069690"/>
            <a:ext cx="8276816" cy="4360605"/>
          </a:xfrm>
        </p:spPr>
        <p:txBody>
          <a:bodyPr>
            <a:noAutofit/>
          </a:bodyPr>
          <a:lstStyle/>
          <a:p>
            <a:pPr marL="0" indent="0">
              <a:buNone/>
            </a:pPr>
            <a:r>
              <a:rPr lang="en-US" sz="3200" u="sng" dirty="0">
                <a:solidFill>
                  <a:schemeClr val="tx1"/>
                </a:solidFill>
                <a:latin typeface="Rockwell" charset="0"/>
              </a:rPr>
              <a:t>Teacher</a:t>
            </a:r>
            <a:r>
              <a:rPr lang="en-US" sz="3200" dirty="0">
                <a:solidFill>
                  <a:schemeClr val="tx1"/>
                </a:solidFill>
                <a:latin typeface="Rockwell" charset="0"/>
              </a:rPr>
              <a:t>: Nicole Bolduc, Ellington, CT</a:t>
            </a:r>
            <a:endParaRPr lang="en-US" sz="3200" u="sng" dirty="0">
              <a:solidFill>
                <a:schemeClr val="tx1"/>
              </a:solidFill>
              <a:latin typeface="Rockwell" charset="0"/>
            </a:endParaRPr>
          </a:p>
          <a:p>
            <a:pPr marL="0" indent="0">
              <a:buNone/>
            </a:pPr>
            <a:r>
              <a:rPr lang="en-US" sz="3200" u="sng" dirty="0">
                <a:solidFill>
                  <a:schemeClr val="tx1"/>
                </a:solidFill>
                <a:latin typeface="Rockwell" charset="0"/>
              </a:rPr>
              <a:t>Topic</a:t>
            </a:r>
            <a:r>
              <a:rPr lang="en-US" sz="3200" dirty="0">
                <a:solidFill>
                  <a:schemeClr val="tx1"/>
                </a:solidFill>
                <a:latin typeface="Rockwell" charset="0"/>
              </a:rPr>
              <a:t>: “The Universe and Its Stars” Unit </a:t>
            </a:r>
          </a:p>
          <a:p>
            <a:pPr marL="0" indent="0">
              <a:buNone/>
            </a:pPr>
            <a:r>
              <a:rPr lang="en-US" sz="3200" u="sng" dirty="0">
                <a:solidFill>
                  <a:schemeClr val="tx1"/>
                </a:solidFill>
                <a:latin typeface="Rockwell" charset="0"/>
              </a:rPr>
              <a:t>Purpose</a:t>
            </a:r>
            <a:r>
              <a:rPr lang="en-US" sz="3200" dirty="0">
                <a:solidFill>
                  <a:schemeClr val="tx1"/>
                </a:solidFill>
                <a:latin typeface="Rockwell" charset="0"/>
              </a:rPr>
              <a:t>: To engage students in setting the learning agenda for the unit</a:t>
            </a:r>
            <a:endParaRPr lang="en-US" sz="3200" dirty="0"/>
          </a:p>
        </p:txBody>
      </p:sp>
    </p:spTree>
    <p:extLst>
      <p:ext uri="{BB962C8B-B14F-4D97-AF65-F5344CB8AC3E}">
        <p14:creationId xmlns:p14="http://schemas.microsoft.com/office/powerpoint/2010/main" val="1720419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 Focus:</a:t>
            </a:r>
          </a:p>
        </p:txBody>
      </p:sp>
      <p:sp>
        <p:nvSpPr>
          <p:cNvPr id="5" name="Content Placeholder 4"/>
          <p:cNvSpPr>
            <a:spLocks noGrp="1"/>
          </p:cNvSpPr>
          <p:nvPr>
            <p:ph idx="1"/>
          </p:nvPr>
        </p:nvSpPr>
        <p:spPr>
          <a:xfrm>
            <a:off x="498474" y="1330036"/>
            <a:ext cx="7841962" cy="5430982"/>
          </a:xfrm>
        </p:spPr>
        <p:txBody>
          <a:bodyPr>
            <a:normAutofit lnSpcReduction="10000"/>
          </a:bodyPr>
          <a:lstStyle/>
          <a:p>
            <a:pPr marL="0" indent="0">
              <a:buNone/>
            </a:pPr>
            <a:endParaRPr lang="en-US" dirty="0">
              <a:hlinkClick r:id="rId4"/>
            </a:endParaRPr>
          </a:p>
          <a:p>
            <a:pPr marL="0" indent="0">
              <a:buNone/>
            </a:pPr>
            <a:endParaRPr lang="en-US" dirty="0">
              <a:hlinkClick r:id="" action="ppaction://noaction"/>
            </a:endParaRPr>
          </a:p>
          <a:p>
            <a:pPr marL="0" indent="0">
              <a:buNone/>
            </a:pPr>
            <a:endParaRPr lang="en-US" dirty="0">
              <a:hlinkClick r:id="" action="ppaction://noaction"/>
            </a:endParaRPr>
          </a:p>
          <a:p>
            <a:pPr marL="0" indent="0">
              <a:buNone/>
            </a:pPr>
            <a:endParaRPr lang="en-US" dirty="0">
              <a:hlinkClick r:id="rId4"/>
            </a:endParaRPr>
          </a:p>
          <a:p>
            <a:pPr marL="0" indent="0">
              <a:buNone/>
            </a:pPr>
            <a:endParaRPr lang="en-US" dirty="0">
              <a:hlinkClick r:id="" action="ppaction://noaction"/>
            </a:endParaRPr>
          </a:p>
          <a:p>
            <a:pPr marL="0" indent="0">
              <a:buNone/>
            </a:pPr>
            <a:endParaRPr lang="en-US" dirty="0">
              <a:hlinkClick r:id="" action="ppaction://noaction"/>
            </a:endParaRPr>
          </a:p>
          <a:p>
            <a:pPr marL="0" indent="0">
              <a:buNone/>
            </a:pPr>
            <a:endParaRPr lang="en-US" dirty="0">
              <a:hlinkClick r:id="rId4"/>
            </a:endParaRPr>
          </a:p>
          <a:p>
            <a:pPr marL="0" indent="0">
              <a:buNone/>
            </a:pPr>
            <a:endParaRPr lang="en-US" dirty="0">
              <a:hlinkClick r:id="rId4"/>
            </a:endParaRPr>
          </a:p>
          <a:p>
            <a:pPr marL="0" indent="0">
              <a:spcBef>
                <a:spcPts val="0"/>
              </a:spcBef>
              <a:buNone/>
            </a:pPr>
            <a:r>
              <a:rPr lang="en-US" sz="2400" dirty="0">
                <a:solidFill>
                  <a:schemeClr val="tx1"/>
                </a:solidFill>
              </a:rPr>
              <a:t>Students watched videos of dramatic tide change in Cape Cod, Alaska, and Canada</a:t>
            </a:r>
            <a:endParaRPr lang="en-US" sz="2400" dirty="0">
              <a:solidFill>
                <a:schemeClr val="tx1"/>
              </a:solidFill>
              <a:hlinkClick r:id="rId4"/>
            </a:endParaRPr>
          </a:p>
          <a:p>
            <a:pPr marL="0" indent="0" algn="ctr">
              <a:spcBef>
                <a:spcPts val="0"/>
              </a:spcBef>
              <a:buNone/>
            </a:pPr>
            <a:endParaRPr lang="en-US" sz="1600" dirty="0">
              <a:hlinkClick r:id="" action="ppaction://noaction"/>
            </a:endParaRPr>
          </a:p>
          <a:p>
            <a:pPr marL="0" indent="0" algn="ctr">
              <a:spcBef>
                <a:spcPts val="0"/>
              </a:spcBef>
              <a:buNone/>
            </a:pPr>
            <a:r>
              <a:rPr lang="en-US" sz="1600" dirty="0">
                <a:hlinkClick r:id="" action="ppaction://noaction"/>
              </a:rPr>
              <a:t>https</a:t>
            </a:r>
            <a:r>
              <a:rPr lang="en-US" sz="1600" dirty="0">
                <a:hlinkClick r:id="rId4"/>
              </a:rPr>
              <a:t>://www.youtube.com/watch?v=mAYXZzKUAX4</a:t>
            </a:r>
            <a:endParaRPr lang="en-US" sz="1600" dirty="0"/>
          </a:p>
          <a:p>
            <a:pPr marL="0" indent="0" algn="ctr">
              <a:spcBef>
                <a:spcPts val="0"/>
              </a:spcBef>
              <a:buNone/>
            </a:pPr>
            <a:r>
              <a:rPr lang="en-US" sz="1600" dirty="0">
                <a:hlinkClick r:id="rId5"/>
              </a:rPr>
              <a:t>https://www.youtube.com/watch?v=53EEDisloME</a:t>
            </a:r>
            <a:endParaRPr lang="en-US" sz="1600" dirty="0"/>
          </a:p>
        </p:txBody>
      </p:sp>
      <p:pic>
        <p:nvPicPr>
          <p:cNvPr id="6" name="mAYXZzKUAX4"/>
          <p:cNvPicPr>
            <a:picLocks noRot="1" noChangeAspect="1"/>
          </p:cNvPicPr>
          <p:nvPr>
            <a:videoFile r:link="rId1"/>
          </p:nvPr>
        </p:nvPicPr>
        <p:blipFill>
          <a:blip r:embed="rId6"/>
          <a:stretch>
            <a:fillRect/>
          </a:stretch>
        </p:blipFill>
        <p:spPr>
          <a:xfrm>
            <a:off x="871490" y="1330036"/>
            <a:ext cx="7118158" cy="4003964"/>
          </a:xfrm>
          <a:prstGeom prst="rect">
            <a:avLst/>
          </a:prstGeom>
        </p:spPr>
      </p:pic>
    </p:spTree>
    <p:extLst>
      <p:ext uri="{BB962C8B-B14F-4D97-AF65-F5344CB8AC3E}">
        <p14:creationId xmlns:p14="http://schemas.microsoft.com/office/powerpoint/2010/main" val="1376713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35106"/>
          </a:xfrm>
        </p:spPr>
        <p:txBody>
          <a:bodyPr/>
          <a:lstStyle/>
          <a:p>
            <a:r>
              <a:rPr lang="en-US" dirty="0"/>
              <a:t>Selected Student Questions</a:t>
            </a:r>
          </a:p>
        </p:txBody>
      </p:sp>
      <p:sp>
        <p:nvSpPr>
          <p:cNvPr id="3" name="Content Placeholder 2"/>
          <p:cNvSpPr>
            <a:spLocks noGrp="1"/>
          </p:cNvSpPr>
          <p:nvPr>
            <p:ph idx="1"/>
          </p:nvPr>
        </p:nvSpPr>
        <p:spPr>
          <a:xfrm>
            <a:off x="304800" y="1510145"/>
            <a:ext cx="8700656" cy="5070764"/>
          </a:xfrm>
        </p:spPr>
        <p:txBody>
          <a:bodyPr numCol="2">
            <a:noAutofit/>
          </a:bodyPr>
          <a:lstStyle/>
          <a:p>
            <a:pPr marL="342900" indent="-342900" fontAlgn="base">
              <a:spcBef>
                <a:spcPts val="0"/>
              </a:spcBef>
              <a:buFont typeface="+mj-lt"/>
              <a:buAutoNum type="arabicPeriod"/>
            </a:pPr>
            <a:r>
              <a:rPr lang="en-US" sz="1800" dirty="0">
                <a:solidFill>
                  <a:schemeClr val="tx1"/>
                </a:solidFill>
              </a:rPr>
              <a:t>Why does tide change?</a:t>
            </a:r>
          </a:p>
          <a:p>
            <a:pPr marL="342900" indent="-342900" fontAlgn="base">
              <a:spcBef>
                <a:spcPts val="0"/>
              </a:spcBef>
              <a:buFont typeface="+mj-lt"/>
              <a:buAutoNum type="arabicPeriod"/>
            </a:pPr>
            <a:r>
              <a:rPr lang="en-US" sz="1800" dirty="0">
                <a:solidFill>
                  <a:schemeClr val="tx1"/>
                </a:solidFill>
              </a:rPr>
              <a:t>How is tide created?</a:t>
            </a:r>
          </a:p>
          <a:p>
            <a:pPr marL="342900" indent="-342900" fontAlgn="base">
              <a:spcBef>
                <a:spcPts val="0"/>
              </a:spcBef>
              <a:buFont typeface="+mj-lt"/>
              <a:buAutoNum type="arabicPeriod"/>
            </a:pPr>
            <a:r>
              <a:rPr lang="en-US" sz="1800" dirty="0">
                <a:solidFill>
                  <a:schemeClr val="tx1"/>
                </a:solidFill>
              </a:rPr>
              <a:t>How does earth’s rotation cause the tide to change?</a:t>
            </a:r>
          </a:p>
          <a:p>
            <a:pPr marL="342900" indent="-342900" fontAlgn="base">
              <a:spcBef>
                <a:spcPts val="0"/>
              </a:spcBef>
              <a:buFont typeface="+mj-lt"/>
              <a:buAutoNum type="arabicPeriod"/>
            </a:pPr>
            <a:r>
              <a:rPr lang="en-US" sz="1800" dirty="0">
                <a:solidFill>
                  <a:schemeClr val="tx1"/>
                </a:solidFill>
              </a:rPr>
              <a:t>Does the sun have any part in the rise and retreat of tides?</a:t>
            </a:r>
          </a:p>
          <a:p>
            <a:pPr marL="342900" indent="-342900" fontAlgn="base">
              <a:spcBef>
                <a:spcPts val="0"/>
              </a:spcBef>
              <a:buFont typeface="+mj-lt"/>
              <a:buAutoNum type="arabicPeriod"/>
            </a:pPr>
            <a:r>
              <a:rPr lang="en-US" sz="1800" dirty="0">
                <a:solidFill>
                  <a:schemeClr val="tx1"/>
                </a:solidFill>
              </a:rPr>
              <a:t>Do tides occur because of the gravitational pull of the moon?</a:t>
            </a:r>
          </a:p>
          <a:p>
            <a:pPr marL="342900" indent="-342900" fontAlgn="base">
              <a:spcBef>
                <a:spcPts val="0"/>
              </a:spcBef>
              <a:buFont typeface="+mj-lt"/>
              <a:buAutoNum type="arabicPeriod"/>
            </a:pPr>
            <a:r>
              <a:rPr lang="en-US" sz="1800" dirty="0">
                <a:solidFill>
                  <a:schemeClr val="tx1"/>
                </a:solidFill>
              </a:rPr>
              <a:t>Do the phases of the moon come into play with the tides?</a:t>
            </a:r>
          </a:p>
          <a:p>
            <a:pPr marL="342900" indent="-342900" fontAlgn="base">
              <a:spcBef>
                <a:spcPts val="0"/>
              </a:spcBef>
              <a:buFont typeface="+mj-lt"/>
              <a:buAutoNum type="arabicPeriod"/>
            </a:pPr>
            <a:r>
              <a:rPr lang="en-US" sz="1800" dirty="0">
                <a:solidFill>
                  <a:schemeClr val="tx1"/>
                </a:solidFill>
              </a:rPr>
              <a:t>How do other planets affect it?</a:t>
            </a:r>
          </a:p>
          <a:p>
            <a:pPr marL="342900" indent="-342900" fontAlgn="base">
              <a:spcBef>
                <a:spcPts val="0"/>
              </a:spcBef>
              <a:buFont typeface="+mj-lt"/>
              <a:buAutoNum type="arabicPeriod"/>
            </a:pPr>
            <a:r>
              <a:rPr lang="en-US" sz="1800" dirty="0">
                <a:solidFill>
                  <a:schemeClr val="tx1"/>
                </a:solidFill>
              </a:rPr>
              <a:t>Are the tides opposite in Florida and Mexico? (b/c they share the Gulf of Mexico)</a:t>
            </a:r>
          </a:p>
          <a:p>
            <a:pPr marL="342900" indent="-342900" fontAlgn="base">
              <a:spcBef>
                <a:spcPts val="0"/>
              </a:spcBef>
              <a:buFont typeface="+mj-lt"/>
              <a:buAutoNum type="arabicPeriod"/>
            </a:pPr>
            <a:r>
              <a:rPr lang="en-US" sz="1800" dirty="0">
                <a:solidFill>
                  <a:schemeClr val="tx1"/>
                </a:solidFill>
              </a:rPr>
              <a:t>How come the tide changes greatly in some places but not others?</a:t>
            </a:r>
          </a:p>
          <a:p>
            <a:pPr marL="342900" indent="-342900" fontAlgn="base">
              <a:spcBef>
                <a:spcPts val="0"/>
              </a:spcBef>
              <a:buFont typeface="+mj-lt"/>
              <a:buAutoNum type="arabicPeriod"/>
            </a:pPr>
            <a:r>
              <a:rPr lang="en-US" sz="1800" dirty="0">
                <a:solidFill>
                  <a:schemeClr val="tx1"/>
                </a:solidFill>
              </a:rPr>
              <a:t>How far can high tide go?</a:t>
            </a:r>
          </a:p>
          <a:p>
            <a:pPr marL="342900" indent="-342900" fontAlgn="base">
              <a:spcBef>
                <a:spcPts val="0"/>
              </a:spcBef>
              <a:buFont typeface="+mj-lt"/>
              <a:buAutoNum type="arabicPeriod"/>
            </a:pPr>
            <a:r>
              <a:rPr lang="en-US" sz="1800" dirty="0">
                <a:solidFill>
                  <a:schemeClr val="tx1"/>
                </a:solidFill>
              </a:rPr>
              <a:t>How do tides affect people? </a:t>
            </a:r>
          </a:p>
          <a:p>
            <a:pPr marL="342900" indent="-342900" fontAlgn="base">
              <a:spcBef>
                <a:spcPts val="0"/>
              </a:spcBef>
              <a:buFont typeface="+mj-lt"/>
              <a:buAutoNum type="arabicPeriod"/>
            </a:pPr>
            <a:endParaRPr lang="en-US" sz="1800" b="1" dirty="0">
              <a:solidFill>
                <a:schemeClr val="tx1"/>
              </a:solidFill>
            </a:endParaRPr>
          </a:p>
          <a:p>
            <a:pPr marL="342900" indent="-342900" fontAlgn="base">
              <a:spcBef>
                <a:spcPts val="0"/>
              </a:spcBef>
              <a:buFont typeface="+mj-lt"/>
              <a:buAutoNum type="arabicPeriod"/>
            </a:pPr>
            <a:endParaRPr lang="en-US" sz="1800" b="1" dirty="0">
              <a:solidFill>
                <a:schemeClr val="tx1"/>
              </a:solidFill>
            </a:endParaRPr>
          </a:p>
          <a:p>
            <a:pPr marL="342900" indent="-342900" fontAlgn="base">
              <a:spcBef>
                <a:spcPts val="0"/>
              </a:spcBef>
              <a:buFont typeface="+mj-lt"/>
              <a:buAutoNum type="arabicPeriod"/>
            </a:pPr>
            <a:endParaRPr lang="en-US" sz="1800" b="1" dirty="0">
              <a:solidFill>
                <a:schemeClr val="tx1"/>
              </a:solidFill>
            </a:endParaRPr>
          </a:p>
          <a:p>
            <a:pPr marL="342900" indent="-342900" fontAlgn="base">
              <a:spcBef>
                <a:spcPts val="0"/>
              </a:spcBef>
              <a:buFont typeface="+mj-lt"/>
              <a:buAutoNum type="arabicPeriod"/>
            </a:pPr>
            <a:endParaRPr lang="en-US" sz="1800" b="1" dirty="0">
              <a:solidFill>
                <a:schemeClr val="tx1"/>
              </a:solidFill>
            </a:endParaRPr>
          </a:p>
          <a:p>
            <a:pPr marL="342900" indent="-342900" fontAlgn="base">
              <a:spcBef>
                <a:spcPts val="0"/>
              </a:spcBef>
              <a:buFont typeface="+mj-lt"/>
              <a:buAutoNum type="arabicPeriod"/>
            </a:pPr>
            <a:endParaRPr lang="en-US" sz="1800" b="1" dirty="0">
              <a:solidFill>
                <a:schemeClr val="tx1"/>
              </a:solidFill>
            </a:endParaRPr>
          </a:p>
          <a:p>
            <a:pPr marL="342900" indent="-342900" fontAlgn="base">
              <a:spcBef>
                <a:spcPts val="0"/>
              </a:spcBef>
              <a:buFont typeface="+mj-lt"/>
              <a:buAutoNum type="arabicPeriod"/>
            </a:pPr>
            <a:r>
              <a:rPr lang="en-US" sz="1800" dirty="0">
                <a:solidFill>
                  <a:schemeClr val="tx1"/>
                </a:solidFill>
              </a:rPr>
              <a:t>Can tide change be a problem in the future?</a:t>
            </a:r>
          </a:p>
          <a:p>
            <a:pPr marL="342900" indent="-342900" fontAlgn="base">
              <a:spcBef>
                <a:spcPts val="0"/>
              </a:spcBef>
              <a:buFont typeface="+mj-lt"/>
              <a:buAutoNum type="arabicPeriod"/>
            </a:pPr>
            <a:r>
              <a:rPr lang="en-US" sz="1800" dirty="0">
                <a:solidFill>
                  <a:schemeClr val="tx1"/>
                </a:solidFill>
              </a:rPr>
              <a:t>Does global warming affect tides?</a:t>
            </a:r>
            <a:endParaRPr lang="en-US" sz="1800" i="1" dirty="0">
              <a:solidFill>
                <a:schemeClr val="tx1"/>
              </a:solidFill>
            </a:endParaRPr>
          </a:p>
          <a:p>
            <a:pPr marL="342900" indent="-342900" fontAlgn="base">
              <a:spcBef>
                <a:spcPts val="0"/>
              </a:spcBef>
              <a:buFont typeface="+mj-lt"/>
              <a:buAutoNum type="arabicPeriod"/>
            </a:pPr>
            <a:r>
              <a:rPr lang="en-US" sz="1800" dirty="0">
                <a:solidFill>
                  <a:schemeClr val="tx1"/>
                </a:solidFill>
              </a:rPr>
              <a:t>Where does the water go to?</a:t>
            </a:r>
          </a:p>
          <a:p>
            <a:pPr marL="342900" indent="-342900" fontAlgn="base">
              <a:spcBef>
                <a:spcPts val="0"/>
              </a:spcBef>
              <a:buFont typeface="+mj-lt"/>
              <a:buAutoNum type="arabicPeriod"/>
            </a:pPr>
            <a:r>
              <a:rPr lang="en-US" sz="1800" dirty="0">
                <a:solidFill>
                  <a:schemeClr val="tx1"/>
                </a:solidFill>
              </a:rPr>
              <a:t>Does temperature have anything to do with tides? </a:t>
            </a:r>
            <a:r>
              <a:rPr lang="en-US" sz="1800" i="1" dirty="0">
                <a:solidFill>
                  <a:schemeClr val="tx1"/>
                </a:solidFill>
              </a:rPr>
              <a:t> </a:t>
            </a:r>
          </a:p>
          <a:p>
            <a:pPr marL="342900" indent="-342900" fontAlgn="base">
              <a:spcBef>
                <a:spcPts val="0"/>
              </a:spcBef>
              <a:buFont typeface="+mj-lt"/>
              <a:buAutoNum type="arabicPeriod"/>
            </a:pPr>
            <a:r>
              <a:rPr lang="en-US" sz="1800" dirty="0">
                <a:solidFill>
                  <a:schemeClr val="tx1"/>
                </a:solidFill>
              </a:rPr>
              <a:t>Does tilt have anything to do with tides?</a:t>
            </a:r>
          </a:p>
          <a:p>
            <a:pPr marL="342900" indent="-342900" fontAlgn="base">
              <a:spcBef>
                <a:spcPts val="0"/>
              </a:spcBef>
              <a:buFont typeface="+mj-lt"/>
              <a:buAutoNum type="arabicPeriod"/>
            </a:pPr>
            <a:r>
              <a:rPr lang="en-US" sz="1800" dirty="0">
                <a:solidFill>
                  <a:schemeClr val="tx1"/>
                </a:solidFill>
              </a:rPr>
              <a:t>How do fish &amp; wildlife survive when the tide is always changing?</a:t>
            </a:r>
          </a:p>
          <a:p>
            <a:pPr marL="342900" indent="-342900" fontAlgn="base">
              <a:spcBef>
                <a:spcPts val="0"/>
              </a:spcBef>
              <a:buFont typeface="+mj-lt"/>
              <a:buAutoNum type="arabicPeriod"/>
            </a:pPr>
            <a:r>
              <a:rPr lang="en-US" sz="1800" dirty="0">
                <a:solidFill>
                  <a:schemeClr val="tx1"/>
                </a:solidFill>
              </a:rPr>
              <a:t>If the moon disappeared, would there be no tides?</a:t>
            </a:r>
          </a:p>
          <a:p>
            <a:pPr marL="342900" indent="-342900" fontAlgn="base">
              <a:spcBef>
                <a:spcPts val="0"/>
              </a:spcBef>
              <a:buFont typeface="+mj-lt"/>
              <a:buAutoNum type="arabicPeriod"/>
            </a:pPr>
            <a:r>
              <a:rPr lang="en-US" sz="1800" dirty="0">
                <a:solidFill>
                  <a:schemeClr val="tx1"/>
                </a:solidFill>
              </a:rPr>
              <a:t>What would happen if the tide </a:t>
            </a:r>
            <a:r>
              <a:rPr lang="en-US" sz="1800" i="1" dirty="0">
                <a:solidFill>
                  <a:schemeClr val="tx1"/>
                </a:solidFill>
              </a:rPr>
              <a:t>didn’t</a:t>
            </a:r>
            <a:r>
              <a:rPr lang="en-US" sz="1800" dirty="0">
                <a:solidFill>
                  <a:schemeClr val="tx1"/>
                </a:solidFill>
              </a:rPr>
              <a:t> change</a:t>
            </a:r>
            <a:r>
              <a:rPr lang="en-US" sz="1800" dirty="0"/>
              <a:t>?</a:t>
            </a:r>
          </a:p>
          <a:p>
            <a:pPr marL="342900" indent="-342900" fontAlgn="base">
              <a:spcBef>
                <a:spcPts val="0"/>
              </a:spcBef>
              <a:buFont typeface="+mj-lt"/>
              <a:buAutoNum type="arabicPeriod"/>
            </a:pPr>
            <a:r>
              <a:rPr lang="en-US" sz="1800" dirty="0">
                <a:solidFill>
                  <a:schemeClr val="tx1"/>
                </a:solidFill>
              </a:rPr>
              <a:t>Why are tides important to the earth?</a:t>
            </a:r>
          </a:p>
          <a:p>
            <a:pPr marL="342900" indent="-342900" fontAlgn="base">
              <a:spcBef>
                <a:spcPts val="0"/>
              </a:spcBef>
              <a:buFont typeface="+mj-lt"/>
              <a:buAutoNum type="arabicPeriod"/>
            </a:pPr>
            <a:endParaRPr lang="en-US" sz="1800" b="1" dirty="0"/>
          </a:p>
          <a:p>
            <a:pPr>
              <a:buFont typeface="Wingdings" panose="05000000000000000000" pitchFamily="2" charset="2"/>
              <a:buChar char="v"/>
            </a:pPr>
            <a:endParaRPr lang="en-US" sz="2800" dirty="0">
              <a:solidFill>
                <a:schemeClr val="tx1"/>
              </a:solidFill>
            </a:endParaRPr>
          </a:p>
        </p:txBody>
      </p:sp>
    </p:spTree>
    <p:extLst>
      <p:ext uri="{BB962C8B-B14F-4D97-AF65-F5344CB8AC3E}">
        <p14:creationId xmlns:p14="http://schemas.microsoft.com/office/powerpoint/2010/main" val="7714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15" presetClass="emph" presetSubtype="0" nodeType="withEffect">
                                  <p:stCondLst>
                                    <p:cond delay="0"/>
                                  </p:stCondLst>
                                  <p:endCondLst>
                                    <p:cond evt="onNext" delay="0">
                                      <p:tgtEl>
                                        <p:sldTgt/>
                                      </p:tgtEl>
                                    </p:cond>
                                  </p:endCondLst>
                                  <p:iterate type="lt">
                                    <p:tmAbs val="25"/>
                                  </p:iterate>
                                  <p:childTnLst>
                                    <p:set>
                                      <p:cBhvr override="childStyle">
                                        <p:cTn id="8" dur="indefinite"/>
                                        <p:tgtEl>
                                          <p:spTgt spid="3">
                                            <p:txEl>
                                              <p:pRg st="1" end="1"/>
                                            </p:txEl>
                                          </p:spTgt>
                                        </p:tgtEl>
                                        <p:attrNameLst>
                                          <p:attrName>style.fontWeight</p:attrName>
                                        </p:attrNameLst>
                                      </p:cBhvr>
                                      <p:to>
                                        <p:strVal val="bold"/>
                                      </p:to>
                                    </p:set>
                                  </p:childTnLst>
                                </p:cTn>
                              </p:par>
                              <p:par>
                                <p:cTn id="9" presetID="15" presetClass="emph" presetSubtype="0" nodeType="withEffect">
                                  <p:stCondLst>
                                    <p:cond delay="0"/>
                                  </p:stCondLst>
                                  <p:endCondLst>
                                    <p:cond evt="onNext" delay="0">
                                      <p:tgtEl>
                                        <p:sldTgt/>
                                      </p:tgtEl>
                                    </p:cond>
                                  </p:endCondLst>
                                  <p:iterate type="lt">
                                    <p:tmAbs val="25"/>
                                  </p:iterate>
                                  <p:childTnLst>
                                    <p:set>
                                      <p:cBhvr override="childStyle">
                                        <p:cTn id="10" dur="indefinite"/>
                                        <p:tgtEl>
                                          <p:spTgt spid="3">
                                            <p:txEl>
                                              <p:pRg st="10" end="10"/>
                                            </p:txEl>
                                          </p:spTgt>
                                        </p:tgtEl>
                                        <p:attrNameLst>
                                          <p:attrName>style.fontWeight</p:attrName>
                                        </p:attrNameLst>
                                      </p:cBhvr>
                                      <p:to>
                                        <p:strVal val="bold"/>
                                      </p:to>
                                    </p:set>
                                  </p:childTnLst>
                                </p:cTn>
                              </p:par>
                              <p:par>
                                <p:cTn id="11" presetID="15" presetClass="emph" presetSubtype="0" nodeType="withEffect">
                                  <p:stCondLst>
                                    <p:cond delay="0"/>
                                  </p:stCondLst>
                                  <p:endCondLst>
                                    <p:cond evt="onNext" delay="0">
                                      <p:tgtEl>
                                        <p:sldTgt/>
                                      </p:tgtEl>
                                    </p:cond>
                                  </p:endCondLst>
                                  <p:iterate type="lt">
                                    <p:tmAbs val="25"/>
                                  </p:iterate>
                                  <p:childTnLst>
                                    <p:set>
                                      <p:cBhvr override="childStyle">
                                        <p:cTn id="12" dur="indefinite"/>
                                        <p:tgtEl>
                                          <p:spTgt spid="3">
                                            <p:txEl>
                                              <p:pRg st="24" end="24"/>
                                            </p:txEl>
                                          </p:spTgt>
                                        </p:tgtEl>
                                        <p:attrNameLst>
                                          <p:attrName>style.fontWeight</p:attrName>
                                        </p:attrNameLst>
                                      </p:cBhvr>
                                      <p:to>
                                        <p:strVal val="bold"/>
                                      </p:to>
                                    </p:set>
                                  </p:childTnLst>
                                </p:cTn>
                              </p:par>
                            </p:childTnLst>
                          </p:cTn>
                        </p:par>
                      </p:childTnLst>
                    </p:cTn>
                  </p:par>
                  <p:par>
                    <p:cTn id="13" fill="hold">
                      <p:stCondLst>
                        <p:cond delay="indefinite"/>
                      </p:stCondLst>
                      <p:childTnLst>
                        <p:par>
                          <p:cTn id="14" fill="hold">
                            <p:stCondLst>
                              <p:cond delay="0"/>
                            </p:stCondLst>
                            <p:childTnLst>
                              <p:par>
                                <p:cTn id="15" presetID="15" presetClass="emph" presetSubtype="0" nodeType="clickEffect">
                                  <p:stCondLst>
                                    <p:cond delay="0"/>
                                  </p:stCondLst>
                                  <p:endCondLst>
                                    <p:cond evt="onNext" delay="0">
                                      <p:tgtEl>
                                        <p:sldTgt/>
                                      </p:tgtEl>
                                    </p:cond>
                                  </p:endCondLst>
                                  <p:iterate type="lt">
                                    <p:tmAbs val="25"/>
                                  </p:iterate>
                                  <p:childTnLst>
                                    <p:set>
                                      <p:cBhvr override="childStyle">
                                        <p:cTn id="16" dur="indefinite"/>
                                        <p:tgtEl>
                                          <p:spTgt spid="3">
                                            <p:txEl>
                                              <p:pRg st="2" end="2"/>
                                            </p:txEl>
                                          </p:spTgt>
                                        </p:tgtEl>
                                        <p:attrNameLst>
                                          <p:attrName>style.fontWeight</p:attrName>
                                        </p:attrNameLst>
                                      </p:cBhvr>
                                      <p:to>
                                        <p:strVal val="bold"/>
                                      </p:to>
                                    </p:set>
                                  </p:childTnLst>
                                </p:cTn>
                              </p:par>
                              <p:par>
                                <p:cTn id="17" presetID="15" presetClass="emph" presetSubtype="0" nodeType="withEffect">
                                  <p:stCondLst>
                                    <p:cond delay="0"/>
                                  </p:stCondLst>
                                  <p:endCondLst>
                                    <p:cond evt="onNext" delay="0">
                                      <p:tgtEl>
                                        <p:sldTgt/>
                                      </p:tgtEl>
                                    </p:cond>
                                  </p:endCondLst>
                                  <p:iterate type="lt">
                                    <p:tmAbs val="25"/>
                                  </p:iterate>
                                  <p:childTnLst>
                                    <p:set>
                                      <p:cBhvr override="childStyle">
                                        <p:cTn id="18" dur="indefinite"/>
                                        <p:tgtEl>
                                          <p:spTgt spid="3">
                                            <p:txEl>
                                              <p:pRg st="3" end="3"/>
                                            </p:txEl>
                                          </p:spTgt>
                                        </p:tgtEl>
                                        <p:attrNameLst>
                                          <p:attrName>style.fontWeight</p:attrName>
                                        </p:attrNameLst>
                                      </p:cBhvr>
                                      <p:to>
                                        <p:strVal val="bold"/>
                                      </p:to>
                                    </p:set>
                                  </p:childTnLst>
                                </p:cTn>
                              </p:par>
                              <p:par>
                                <p:cTn id="19" presetID="15" presetClass="emph" presetSubtype="0" nodeType="withEffect">
                                  <p:stCondLst>
                                    <p:cond delay="0"/>
                                  </p:stCondLst>
                                  <p:endCondLst>
                                    <p:cond evt="onNext" delay="0">
                                      <p:tgtEl>
                                        <p:sldTgt/>
                                      </p:tgtEl>
                                    </p:cond>
                                  </p:endCondLst>
                                  <p:iterate type="lt">
                                    <p:tmAbs val="25"/>
                                  </p:iterate>
                                  <p:childTnLst>
                                    <p:set>
                                      <p:cBhvr override="childStyle">
                                        <p:cTn id="20" dur="indefinite"/>
                                        <p:tgtEl>
                                          <p:spTgt spid="3">
                                            <p:txEl>
                                              <p:pRg st="4" end="4"/>
                                            </p:txEl>
                                          </p:spTgt>
                                        </p:tgtEl>
                                        <p:attrNameLst>
                                          <p:attrName>style.fontWeight</p:attrName>
                                        </p:attrNameLst>
                                      </p:cBhvr>
                                      <p:to>
                                        <p:strVal val="bold"/>
                                      </p:to>
                                    </p:set>
                                  </p:childTnLst>
                                </p:cTn>
                              </p:par>
                              <p:par>
                                <p:cTn id="21" presetID="15" presetClass="emph" presetSubtype="0" nodeType="withEffect">
                                  <p:stCondLst>
                                    <p:cond delay="0"/>
                                  </p:stCondLst>
                                  <p:endCondLst>
                                    <p:cond evt="onNext" delay="0">
                                      <p:tgtEl>
                                        <p:sldTgt/>
                                      </p:tgtEl>
                                    </p:cond>
                                  </p:endCondLst>
                                  <p:iterate type="lt">
                                    <p:tmAbs val="25"/>
                                  </p:iterate>
                                  <p:childTnLst>
                                    <p:set>
                                      <p:cBhvr override="childStyle">
                                        <p:cTn id="22" dur="indefinite"/>
                                        <p:tgtEl>
                                          <p:spTgt spid="3">
                                            <p:txEl>
                                              <p:pRg st="5" end="5"/>
                                            </p:txEl>
                                          </p:spTgt>
                                        </p:tgtEl>
                                        <p:attrNameLst>
                                          <p:attrName>style.fontWeight</p:attrName>
                                        </p:attrNameLst>
                                      </p:cBhvr>
                                      <p:to>
                                        <p:strVal val="bold"/>
                                      </p:to>
                                    </p:set>
                                  </p:childTnLst>
                                </p:cTn>
                              </p:par>
                              <p:par>
                                <p:cTn id="23" presetID="15" presetClass="emph" presetSubtype="0" nodeType="withEffect">
                                  <p:stCondLst>
                                    <p:cond delay="0"/>
                                  </p:stCondLst>
                                  <p:endCondLst>
                                    <p:cond evt="onNext" delay="0">
                                      <p:tgtEl>
                                        <p:sldTgt/>
                                      </p:tgtEl>
                                    </p:cond>
                                  </p:endCondLst>
                                  <p:iterate type="lt">
                                    <p:tmAbs val="25"/>
                                  </p:iterate>
                                  <p:childTnLst>
                                    <p:set>
                                      <p:cBhvr override="childStyle">
                                        <p:cTn id="24" dur="indefinite"/>
                                        <p:tgtEl>
                                          <p:spTgt spid="3">
                                            <p:txEl>
                                              <p:pRg st="19" end="19"/>
                                            </p:txEl>
                                          </p:spTgt>
                                        </p:tgtEl>
                                        <p:attrNameLst>
                                          <p:attrName>style.fontWeight</p:attrName>
                                        </p:attrNameLst>
                                      </p:cBhvr>
                                      <p:to>
                                        <p:strVal val="bold"/>
                                      </p:to>
                                    </p:set>
                                  </p:childTnLst>
                                </p:cTn>
                              </p:par>
                              <p:par>
                                <p:cTn id="25" presetID="15" presetClass="emph" presetSubtype="0" nodeType="withEffect">
                                  <p:stCondLst>
                                    <p:cond delay="0"/>
                                  </p:stCondLst>
                                  <p:endCondLst>
                                    <p:cond evt="onNext" delay="0">
                                      <p:tgtEl>
                                        <p:sldTgt/>
                                      </p:tgtEl>
                                    </p:cond>
                                  </p:endCondLst>
                                  <p:iterate type="lt">
                                    <p:tmAbs val="25"/>
                                  </p:iterate>
                                  <p:childTnLst>
                                    <p:set>
                                      <p:cBhvr override="childStyle">
                                        <p:cTn id="26" dur="indefinite"/>
                                        <p:tgtEl>
                                          <p:spTgt spid="3">
                                            <p:txEl>
                                              <p:pRg st="20" end="20"/>
                                            </p:txEl>
                                          </p:spTgt>
                                        </p:tgtEl>
                                        <p:attrNameLst>
                                          <p:attrName>style.fontWeight</p:attrName>
                                        </p:attrNameLst>
                                      </p:cBhvr>
                                      <p:to>
                                        <p:strVal val="bold"/>
                                      </p:to>
                                    </p:set>
                                  </p:childTnLst>
                                </p:cTn>
                              </p:par>
                              <p:par>
                                <p:cTn id="27" presetID="15" presetClass="emph" presetSubtype="0" nodeType="withEffect">
                                  <p:stCondLst>
                                    <p:cond delay="0"/>
                                  </p:stCondLst>
                                  <p:endCondLst>
                                    <p:cond evt="onNext" delay="0">
                                      <p:tgtEl>
                                        <p:sldTgt/>
                                      </p:tgtEl>
                                    </p:cond>
                                  </p:endCondLst>
                                  <p:iterate type="lt">
                                    <p:tmAbs val="25"/>
                                  </p:iterate>
                                  <p:childTnLst>
                                    <p:set>
                                      <p:cBhvr override="childStyle">
                                        <p:cTn id="28" dur="indefinite"/>
                                        <p:tgtEl>
                                          <p:spTgt spid="3">
                                            <p:txEl>
                                              <p:pRg st="17" end="17"/>
                                            </p:txEl>
                                          </p:spTgt>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15" presetClass="emph" presetSubtype="0" nodeType="clickEffect">
                                  <p:stCondLst>
                                    <p:cond delay="0"/>
                                  </p:stCondLst>
                                  <p:endCondLst>
                                    <p:cond evt="onNext" delay="0">
                                      <p:tgtEl>
                                        <p:sldTgt/>
                                      </p:tgtEl>
                                    </p:cond>
                                  </p:endCondLst>
                                  <p:iterate type="lt">
                                    <p:tmAbs val="25"/>
                                  </p:iterate>
                                  <p:childTnLst>
                                    <p:set>
                                      <p:cBhvr override="childStyle">
                                        <p:cTn id="32" dur="indefinite"/>
                                        <p:tgtEl>
                                          <p:spTgt spid="3">
                                            <p:txEl>
                                              <p:pRg st="7" end="7"/>
                                            </p:txEl>
                                          </p:spTgt>
                                        </p:tgtEl>
                                        <p:attrNameLst>
                                          <p:attrName>style.fontWeight</p:attrName>
                                        </p:attrNameLst>
                                      </p:cBhvr>
                                      <p:to>
                                        <p:strVal val="bold"/>
                                      </p:to>
                                    </p:set>
                                  </p:childTnLst>
                                </p:cTn>
                              </p:par>
                              <p:par>
                                <p:cTn id="33" presetID="15" presetClass="emph" presetSubtype="0" nodeType="withEffect">
                                  <p:stCondLst>
                                    <p:cond delay="0"/>
                                  </p:stCondLst>
                                  <p:endCondLst>
                                    <p:cond evt="onNext" delay="0">
                                      <p:tgtEl>
                                        <p:sldTgt/>
                                      </p:tgtEl>
                                    </p:cond>
                                  </p:endCondLst>
                                  <p:iterate type="lt">
                                    <p:tmAbs val="25"/>
                                  </p:iterate>
                                  <p:childTnLst>
                                    <p:set>
                                      <p:cBhvr override="childStyle">
                                        <p:cTn id="34" dur="indefinite"/>
                                        <p:tgtEl>
                                          <p:spTgt spid="3">
                                            <p:txEl>
                                              <p:pRg st="22" end="22"/>
                                            </p:txEl>
                                          </p:spTgt>
                                        </p:tgtEl>
                                        <p:attrNameLst>
                                          <p:attrName>style.fontWeight</p:attrName>
                                        </p:attrNameLst>
                                      </p:cBhvr>
                                      <p:to>
                                        <p:strVal val="bold"/>
                                      </p:to>
                                    </p:set>
                                  </p:childTnLst>
                                </p:cTn>
                              </p:par>
                              <p:par>
                                <p:cTn id="35" presetID="15" presetClass="emph" presetSubtype="0" nodeType="withEffect">
                                  <p:stCondLst>
                                    <p:cond delay="0"/>
                                  </p:stCondLst>
                                  <p:endCondLst>
                                    <p:cond evt="onNext" delay="0">
                                      <p:tgtEl>
                                        <p:sldTgt/>
                                      </p:tgtEl>
                                    </p:cond>
                                  </p:endCondLst>
                                  <p:iterate type="lt">
                                    <p:tmAbs val="25"/>
                                  </p:iterate>
                                  <p:childTnLst>
                                    <p:set>
                                      <p:cBhvr override="childStyle">
                                        <p:cTn id="36" dur="indefinite"/>
                                        <p:tgtEl>
                                          <p:spTgt spid="3">
                                            <p:txEl>
                                              <p:pRg st="23" end="23"/>
                                            </p:txEl>
                                          </p:spTgt>
                                        </p:tgtEl>
                                        <p:attrNameLst>
                                          <p:attrName>style.fontWeight</p:attrName>
                                        </p:attrNameLst>
                                      </p:cBhvr>
                                      <p:to>
                                        <p:strVal val="bold"/>
                                      </p:to>
                                    </p:set>
                                  </p:childTnLst>
                                </p:cTn>
                              </p:par>
                              <p:par>
                                <p:cTn id="37" presetID="30" presetClass="emph" presetSubtype="0" fill="hold" nodeType="withEffect">
                                  <p:stCondLst>
                                    <p:cond delay="0"/>
                                  </p:stCondLst>
                                  <p:iterate type="lt">
                                    <p:tmPct val="0"/>
                                  </p:iterate>
                                  <p:childTnLst>
                                    <p:animClr clrSpc="hsl" dir="cw">
                                      <p:cBhvr override="childStyle">
                                        <p:cTn id="38" dur="500" fill="hold"/>
                                        <p:tgtEl>
                                          <p:spTgt spid="3">
                                            <p:txEl>
                                              <p:pRg st="1" end="1"/>
                                            </p:txEl>
                                          </p:spTgt>
                                        </p:tgtEl>
                                        <p:attrNameLst>
                                          <p:attrName>style.color</p:attrName>
                                        </p:attrNameLst>
                                      </p:cBhvr>
                                      <p:by>
                                        <p:hsl h="0" s="12549" l="25098"/>
                                      </p:by>
                                    </p:animClr>
                                    <p:animClr clrSpc="hsl" dir="cw">
                                      <p:cBhvr>
                                        <p:cTn id="39" dur="500" fill="hold"/>
                                        <p:tgtEl>
                                          <p:spTgt spid="3">
                                            <p:txEl>
                                              <p:pRg st="1" end="1"/>
                                            </p:txEl>
                                          </p:spTgt>
                                        </p:tgtEl>
                                        <p:attrNameLst>
                                          <p:attrName>fillcolor</p:attrName>
                                        </p:attrNameLst>
                                      </p:cBhvr>
                                      <p:by>
                                        <p:hsl h="0" s="12549" l="25098"/>
                                      </p:by>
                                    </p:animClr>
                                    <p:animClr clrSpc="hsl" dir="cw">
                                      <p:cBhvr>
                                        <p:cTn id="40" dur="500" fill="hold"/>
                                        <p:tgtEl>
                                          <p:spTgt spid="3">
                                            <p:txEl>
                                              <p:pRg st="1" end="1"/>
                                            </p:txEl>
                                          </p:spTgt>
                                        </p:tgtEl>
                                        <p:attrNameLst>
                                          <p:attrName>stroke.color</p:attrName>
                                        </p:attrNameLst>
                                      </p:cBhvr>
                                      <p:by>
                                        <p:hsl h="0" s="12549" l="25098"/>
                                      </p:by>
                                    </p:animClr>
                                    <p:set>
                                      <p:cBhvr>
                                        <p:cTn id="41"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TextBox 2"/>
          <p:cNvSpPr txBox="1"/>
          <p:nvPr/>
        </p:nvSpPr>
        <p:spPr>
          <a:xfrm>
            <a:off x="498474" y="1600201"/>
            <a:ext cx="4627707" cy="4247317"/>
          </a:xfrm>
          <a:prstGeom prst="rect">
            <a:avLst/>
          </a:prstGeom>
          <a:noFill/>
        </p:spPr>
        <p:txBody>
          <a:bodyPr wrap="square" rtlCol="0">
            <a:spAutoFit/>
          </a:bodyPr>
          <a:lstStyle/>
          <a:p>
            <a:pPr marL="285750" indent="-285750">
              <a:spcAft>
                <a:spcPts val="1200"/>
              </a:spcAft>
              <a:buFont typeface="Wingdings" panose="05000000000000000000" pitchFamily="2" charset="2"/>
              <a:buChar char="v"/>
            </a:pPr>
            <a:r>
              <a:rPr lang="en-US" sz="2400" dirty="0"/>
              <a:t>The Driving Questions Board and the “Parking Lot”</a:t>
            </a:r>
          </a:p>
          <a:p>
            <a:pPr marL="285750" indent="-285750">
              <a:spcAft>
                <a:spcPts val="1200"/>
              </a:spcAft>
              <a:buFont typeface="Wingdings" panose="05000000000000000000" pitchFamily="2" charset="2"/>
              <a:buChar char="v"/>
            </a:pPr>
            <a:r>
              <a:rPr lang="en-US" sz="2400" dirty="0"/>
              <a:t>Students draw initial models, give feedback, and make predictions.</a:t>
            </a:r>
          </a:p>
          <a:p>
            <a:pPr marL="285750" indent="-285750">
              <a:spcAft>
                <a:spcPts val="1200"/>
              </a:spcAft>
              <a:buFont typeface="Wingdings" panose="05000000000000000000" pitchFamily="2" charset="2"/>
              <a:buChar char="v"/>
            </a:pPr>
            <a:r>
              <a:rPr lang="en-US" sz="2400" dirty="0"/>
              <a:t>Students experience a series of  scientific investigations. </a:t>
            </a:r>
          </a:p>
          <a:p>
            <a:pPr marL="285750" indent="-285750">
              <a:spcAft>
                <a:spcPts val="1200"/>
              </a:spcAft>
              <a:buFont typeface="Wingdings" panose="05000000000000000000" pitchFamily="2" charset="2"/>
              <a:buChar char="v"/>
            </a:pPr>
            <a:r>
              <a:rPr lang="en-US" sz="2400" dirty="0"/>
              <a:t>At the end of the unit, the Driving Question board is “published” in poster format.</a:t>
            </a:r>
          </a:p>
        </p:txBody>
      </p:sp>
      <p:pic>
        <p:nvPicPr>
          <p:cNvPr id="4" name="Picture 3"/>
          <p:cNvPicPr>
            <a:picLocks noChangeAspect="1"/>
          </p:cNvPicPr>
          <p:nvPr/>
        </p:nvPicPr>
        <p:blipFill>
          <a:blip r:embed="rId3"/>
          <a:stretch>
            <a:fillRect/>
          </a:stretch>
        </p:blipFill>
        <p:spPr>
          <a:xfrm>
            <a:off x="5558850" y="1988127"/>
            <a:ext cx="3401863" cy="4529721"/>
          </a:xfrm>
          <a:prstGeom prst="rect">
            <a:avLst/>
          </a:prstGeom>
        </p:spPr>
      </p:pic>
      <p:sp>
        <p:nvSpPr>
          <p:cNvPr id="5" name="Rectangle 4"/>
          <p:cNvSpPr/>
          <p:nvPr/>
        </p:nvSpPr>
        <p:spPr>
          <a:xfrm>
            <a:off x="4450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80911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98475" y="484188"/>
            <a:ext cx="7556400" cy="1325700"/>
          </a:xfrm>
          <a:prstGeom prst="rect">
            <a:avLst/>
          </a:prstGeom>
          <a:noFill/>
          <a:ln>
            <a:noFill/>
          </a:ln>
        </p:spPr>
        <p:txBody>
          <a:bodyPr wrap="square" lIns="91425" tIns="45700" rIns="91425" bIns="45700" anchor="t" anchorCtr="0">
            <a:noAutofit/>
          </a:bodyPr>
          <a:lstStyle/>
          <a:p>
            <a:pPr marL="0" marR="0" lvl="0" indent="0" algn="ctr" rtl="0">
              <a:spcBef>
                <a:spcPts val="0"/>
              </a:spcBef>
              <a:buClr>
                <a:schemeClr val="accent1"/>
              </a:buClr>
              <a:buSzPct val="25000"/>
              <a:buFont typeface="Rockwell"/>
              <a:buNone/>
            </a:pPr>
            <a:r>
              <a:rPr lang="en-US" sz="4000" b="0" i="0" u="none" strike="noStrike" cap="none" dirty="0">
                <a:solidFill>
                  <a:schemeClr val="accent1"/>
                </a:solidFill>
                <a:latin typeface="Rockwell"/>
                <a:ea typeface="Rockwell"/>
                <a:cs typeface="Rockwell"/>
                <a:sym typeface="Rockwell"/>
              </a:rPr>
              <a:t>Classroom Example:</a:t>
            </a:r>
          </a:p>
          <a:p>
            <a:pPr marL="0" marR="0" lvl="0" indent="0" algn="ctr" rtl="0">
              <a:spcBef>
                <a:spcPts val="0"/>
              </a:spcBef>
              <a:buClr>
                <a:schemeClr val="accent1"/>
              </a:buClr>
              <a:buSzPct val="25000"/>
              <a:buFont typeface="Rockwell"/>
              <a:buNone/>
            </a:pPr>
            <a:r>
              <a:rPr lang="en-US" sz="4000" dirty="0"/>
              <a:t>High School </a:t>
            </a:r>
            <a:r>
              <a:rPr lang="en-US" sz="4000" b="0" i="0" u="none" strike="noStrike" cap="none" dirty="0">
                <a:solidFill>
                  <a:schemeClr val="accent1"/>
                </a:solidFill>
                <a:latin typeface="Rockwell"/>
                <a:ea typeface="Rockwell"/>
                <a:cs typeface="Rockwell"/>
                <a:sym typeface="Rockwell"/>
              </a:rPr>
              <a:t/>
            </a:r>
            <a:br>
              <a:rPr lang="en-US" sz="4000" b="0" i="0" u="none" strike="noStrike" cap="none" dirty="0">
                <a:solidFill>
                  <a:schemeClr val="accent1"/>
                </a:solidFill>
                <a:latin typeface="Rockwell"/>
                <a:ea typeface="Rockwell"/>
                <a:cs typeface="Rockwell"/>
                <a:sym typeface="Rockwell"/>
              </a:rPr>
            </a:br>
            <a:endParaRPr lang="en-US" sz="4000" b="0" i="0" u="none" strike="noStrike" cap="none" dirty="0">
              <a:solidFill>
                <a:schemeClr val="accent1"/>
              </a:solidFill>
              <a:latin typeface="Rockwell"/>
              <a:ea typeface="Rockwell"/>
              <a:cs typeface="Rockwell"/>
              <a:sym typeface="Rockwell"/>
            </a:endParaRPr>
          </a:p>
        </p:txBody>
      </p:sp>
      <p:sp>
        <p:nvSpPr>
          <p:cNvPr id="220" name="Shape 220"/>
          <p:cNvSpPr txBox="1">
            <a:spLocks noGrp="1"/>
          </p:cNvSpPr>
          <p:nvPr>
            <p:ph type="body" idx="1"/>
          </p:nvPr>
        </p:nvSpPr>
        <p:spPr>
          <a:xfrm>
            <a:off x="457200" y="2126550"/>
            <a:ext cx="7710600" cy="4548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Teacher</a:t>
            </a:r>
            <a:r>
              <a:rPr lang="en-US" sz="2800" b="0" i="0" u="none" strike="noStrike" cap="none" dirty="0">
                <a:solidFill>
                  <a:schemeClr val="dk1"/>
                </a:solidFill>
                <a:latin typeface="Rockwell"/>
                <a:ea typeface="Rockwell"/>
                <a:cs typeface="Rockwell"/>
                <a:sym typeface="Rockwell"/>
              </a:rPr>
              <a:t>: </a:t>
            </a:r>
            <a:r>
              <a:rPr lang="en-US" sz="2800" dirty="0">
                <a:solidFill>
                  <a:schemeClr val="dk1"/>
                </a:solidFill>
                <a:sym typeface="Rockwell"/>
              </a:rPr>
              <a:t>Matt Parrilli, Park Ridge, IL</a:t>
            </a:r>
            <a:endParaRPr lang="en-US" sz="2800" dirty="0">
              <a:solidFill>
                <a:schemeClr val="dk1"/>
              </a:solidFill>
            </a:endParaRPr>
          </a:p>
          <a:p>
            <a:pPr marL="0" marR="0" lvl="0" indent="0" algn="l" rtl="0">
              <a:spcBef>
                <a:spcPts val="2000"/>
              </a:spcBef>
              <a:spcAft>
                <a:spcPts val="0"/>
              </a:spcAft>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Topic</a:t>
            </a:r>
            <a:r>
              <a:rPr lang="en-US" sz="2800" b="0" i="0" u="none" strike="noStrike" cap="none" dirty="0">
                <a:solidFill>
                  <a:schemeClr val="dk1"/>
                </a:solidFill>
                <a:latin typeface="Rockwell"/>
                <a:ea typeface="Rockwell"/>
                <a:cs typeface="Rockwell"/>
                <a:sym typeface="Rockwell"/>
              </a:rPr>
              <a:t>: “</a:t>
            </a:r>
            <a:r>
              <a:rPr lang="en-US" sz="2800" b="0" u="none" strike="noStrike" cap="none" dirty="0">
                <a:solidFill>
                  <a:schemeClr val="dk1"/>
                </a:solidFill>
                <a:latin typeface="Rockwell"/>
                <a:ea typeface="Rockwell"/>
                <a:cs typeface="Rockwell"/>
                <a:sym typeface="Rockwell"/>
              </a:rPr>
              <a:t>The Room from Room 205” </a:t>
            </a:r>
            <a:r>
              <a:rPr lang="en-US" sz="2800" dirty="0">
                <a:solidFill>
                  <a:schemeClr val="dk1"/>
                </a:solidFill>
                <a:latin typeface="Rockwell"/>
                <a:ea typeface="Rockwell"/>
                <a:cs typeface="Rockwell"/>
                <a:sym typeface="Rockwell"/>
              </a:rPr>
              <a:t>podcast</a:t>
            </a:r>
            <a:endParaRPr lang="en-US" sz="2800" b="0" u="none" strike="noStrike" cap="none" dirty="0">
              <a:solidFill>
                <a:schemeClr val="dk1"/>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Purpose</a:t>
            </a:r>
            <a:r>
              <a:rPr lang="en-US" sz="2800" b="0" i="0" u="none" strike="noStrike" cap="none" dirty="0">
                <a:solidFill>
                  <a:schemeClr val="dk1"/>
                </a:solidFill>
                <a:latin typeface="Rockwell"/>
                <a:ea typeface="Rockwell"/>
                <a:cs typeface="Rockwell"/>
                <a:sym typeface="Rockwell"/>
              </a:rPr>
              <a:t>: To have students generate and prioritize questions to focus their listening and note taking</a:t>
            </a:r>
            <a:endParaRPr lang="en-US" sz="2800" dirty="0">
              <a:solidFill>
                <a:schemeClr val="dk1"/>
              </a:solidFill>
            </a:endParaRPr>
          </a:p>
        </p:txBody>
      </p:sp>
    </p:spTree>
    <p:extLst>
      <p:ext uri="{BB962C8B-B14F-4D97-AF65-F5344CB8AC3E}">
        <p14:creationId xmlns:p14="http://schemas.microsoft.com/office/powerpoint/2010/main" val="114993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98474" y="484094"/>
            <a:ext cx="7556313"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629DD1"/>
              </a:buClr>
              <a:buSzPct val="25000"/>
              <a:buFont typeface="Rockwell"/>
              <a:buNone/>
            </a:pPr>
            <a:r>
              <a:rPr lang="en-US" sz="4000" b="0" i="0" u="none" strike="noStrike" cap="none" dirty="0">
                <a:solidFill>
                  <a:srgbClr val="629DD1"/>
                </a:solidFill>
                <a:latin typeface="Rockwell"/>
                <a:ea typeface="Rockwell"/>
                <a:cs typeface="Rockwell"/>
                <a:sym typeface="Rockwell"/>
              </a:rPr>
              <a:t>Question Focus</a:t>
            </a:r>
          </a:p>
        </p:txBody>
      </p:sp>
      <p:pic>
        <p:nvPicPr>
          <p:cNvPr id="3" name="Picture 2">
            <a:extLst>
              <a:ext uri="{FF2B5EF4-FFF2-40B4-BE49-F238E27FC236}">
                <a16:creationId xmlns:a16="http://schemas.microsoft.com/office/drawing/2014/main" xmlns="" id="{9CDD2287-DF9F-48B2-8FAE-177C8E5F05F8}"/>
              </a:ext>
            </a:extLst>
          </p:cNvPr>
          <p:cNvPicPr>
            <a:picLocks noChangeAspect="1"/>
          </p:cNvPicPr>
          <p:nvPr/>
        </p:nvPicPr>
        <p:blipFill rotWithShape="1">
          <a:blip r:embed="rId3"/>
          <a:srcRect b="10159"/>
          <a:stretch/>
        </p:blipFill>
        <p:spPr>
          <a:xfrm>
            <a:off x="498474" y="1600200"/>
            <a:ext cx="7556313" cy="5121412"/>
          </a:xfrm>
          <a:prstGeom prst="rect">
            <a:avLst/>
          </a:prstGeom>
        </p:spPr>
      </p:pic>
    </p:spTree>
    <p:extLst>
      <p:ext uri="{BB962C8B-B14F-4D97-AF65-F5344CB8AC3E}">
        <p14:creationId xmlns:p14="http://schemas.microsoft.com/office/powerpoint/2010/main" val="1081331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98474" y="484094"/>
            <a:ext cx="7556313"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629DD1"/>
              </a:buClr>
              <a:buSzPct val="25000"/>
              <a:buFont typeface="Rockwell"/>
              <a:buNone/>
            </a:pPr>
            <a:r>
              <a:rPr lang="en-US" sz="4000" b="0" i="0" u="none" strike="noStrike" cap="none" dirty="0">
                <a:solidFill>
                  <a:srgbClr val="629DD1"/>
                </a:solidFill>
                <a:latin typeface="Rockwell"/>
                <a:ea typeface="Rockwell"/>
                <a:cs typeface="Rockwell"/>
                <a:sym typeface="Rockwell"/>
              </a:rPr>
              <a:t>Question Focus</a:t>
            </a:r>
          </a:p>
        </p:txBody>
      </p:sp>
      <p:pic>
        <p:nvPicPr>
          <p:cNvPr id="6" name="Shape 116" descr="QFocus.JPG"/>
          <p:cNvPicPr preferRelativeResize="0"/>
          <p:nvPr/>
        </p:nvPicPr>
        <p:blipFill>
          <a:blip r:embed="rId3">
            <a:alphaModFix/>
          </a:blip>
          <a:stretch>
            <a:fillRect/>
          </a:stretch>
        </p:blipFill>
        <p:spPr>
          <a:xfrm>
            <a:off x="755841" y="1600200"/>
            <a:ext cx="7041578" cy="4875551"/>
          </a:xfrm>
          <a:prstGeom prst="rect">
            <a:avLst/>
          </a:prstGeom>
          <a:noFill/>
          <a:ln>
            <a:noFill/>
          </a:ln>
        </p:spPr>
      </p:pic>
    </p:spTree>
    <p:extLst>
      <p:ext uri="{BB962C8B-B14F-4D97-AF65-F5344CB8AC3E}">
        <p14:creationId xmlns:p14="http://schemas.microsoft.com/office/powerpoint/2010/main" val="1009011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57494" y="1019207"/>
            <a:ext cx="8732604" cy="5016762"/>
          </a:xfrm>
        </p:spPr>
        <p:txBody>
          <a:bodyPr>
            <a:noAutofit/>
          </a:bodyPr>
          <a:lstStyle/>
          <a:p>
            <a:pPr marL="742950" indent="-742950">
              <a:spcBef>
                <a:spcPts val="800"/>
              </a:spcBef>
              <a:spcAft>
                <a:spcPts val="600"/>
              </a:spcAft>
              <a:buFont typeface="+mj-lt"/>
              <a:buAutoNum type="arabicParenR"/>
              <a:defRPr/>
            </a:pPr>
            <a:r>
              <a:rPr lang="en-US" sz="2800" dirty="0">
                <a:solidFill>
                  <a:schemeClr val="tx1"/>
                </a:solidFill>
              </a:rPr>
              <a:t>Welcome and Community Building</a:t>
            </a:r>
          </a:p>
          <a:p>
            <a:pPr marL="742950" indent="-742950">
              <a:spcBef>
                <a:spcPts val="0"/>
              </a:spcBef>
              <a:buFont typeface="+mj-lt"/>
              <a:buAutoNum type="arabicParenR"/>
              <a:defRPr/>
            </a:pPr>
            <a:r>
              <a:rPr lang="en-US" sz="2800" b="1" dirty="0">
                <a:solidFill>
                  <a:schemeClr val="tx1"/>
                </a:solidFill>
              </a:rPr>
              <a:t>Collaborative Learning with the </a:t>
            </a:r>
          </a:p>
          <a:p>
            <a:pPr marL="0" indent="0">
              <a:spcBef>
                <a:spcPts val="0"/>
              </a:spcBef>
              <a:buNone/>
              <a:defRPr/>
            </a:pPr>
            <a:r>
              <a:rPr lang="en-US" sz="2800" b="1" dirty="0">
                <a:solidFill>
                  <a:schemeClr val="tx1"/>
                </a:solidFill>
              </a:rPr>
              <a:t>        Question Formulation Technique (QFT)</a:t>
            </a:r>
          </a:p>
          <a:p>
            <a:pPr marL="742950" indent="-742950">
              <a:spcBef>
                <a:spcPts val="800"/>
              </a:spcBef>
              <a:buFont typeface="+mj-lt"/>
              <a:buAutoNum type="arabicParenR" startAt="3"/>
              <a:defRPr/>
            </a:pPr>
            <a:r>
              <a:rPr lang="en-US" sz="2800" dirty="0">
                <a:solidFill>
                  <a:schemeClr val="tx1"/>
                </a:solidFill>
              </a:rPr>
              <a:t>Classroom Examples </a:t>
            </a:r>
          </a:p>
          <a:p>
            <a:pPr marL="742950" indent="-742950">
              <a:spcBef>
                <a:spcPts val="800"/>
              </a:spcBef>
              <a:buFont typeface="+mj-lt"/>
              <a:buAutoNum type="arabicParenR" startAt="3"/>
              <a:defRPr/>
            </a:pPr>
            <a:r>
              <a:rPr lang="en-US" sz="2800" dirty="0">
                <a:solidFill>
                  <a:schemeClr val="tx1"/>
                </a:solidFill>
              </a:rPr>
              <a:t>The Art and Science of the QFT: A Deep Dive into Planning, Design, and Facilitation</a:t>
            </a:r>
          </a:p>
          <a:p>
            <a:pPr marL="742950" indent="-742950">
              <a:spcBef>
                <a:spcPts val="800"/>
              </a:spcBef>
              <a:buFont typeface="+mj-lt"/>
              <a:buAutoNum type="arabicParenR" startAt="3"/>
              <a:defRPr/>
            </a:pPr>
            <a:r>
              <a:rPr lang="en-US" sz="2800" dirty="0">
                <a:solidFill>
                  <a:schemeClr val="tx1"/>
                </a:solidFill>
              </a:rPr>
              <a:t>Lunch</a:t>
            </a:r>
          </a:p>
          <a:p>
            <a:pPr marL="742950" indent="-742950">
              <a:spcBef>
                <a:spcPts val="800"/>
              </a:spcBef>
              <a:buFont typeface="+mj-lt"/>
              <a:buAutoNum type="arabicParenR" startAt="3"/>
              <a:defRPr/>
            </a:pPr>
            <a:r>
              <a:rPr lang="en-US" sz="2800" dirty="0">
                <a:solidFill>
                  <a:schemeClr val="tx1"/>
                </a:solidFill>
              </a:rPr>
              <a:t>Workshop #1</a:t>
            </a:r>
          </a:p>
          <a:p>
            <a:pPr marL="742950" indent="-742950">
              <a:spcBef>
                <a:spcPts val="800"/>
              </a:spcBef>
              <a:buFont typeface="+mj-lt"/>
              <a:buAutoNum type="arabicParenR" startAt="3"/>
              <a:defRPr/>
            </a:pPr>
            <a:r>
              <a:rPr lang="en-US" sz="2800" dirty="0">
                <a:solidFill>
                  <a:schemeClr val="tx1"/>
                </a:solidFill>
              </a:rPr>
              <a:t>Workshop #2</a:t>
            </a:r>
          </a:p>
          <a:p>
            <a:pPr marL="742950" indent="-742950">
              <a:spcBef>
                <a:spcPts val="800"/>
              </a:spcBef>
              <a:buFont typeface="+mj-lt"/>
              <a:buAutoNum type="arabicParenR" startAt="3"/>
              <a:defRPr/>
            </a:pPr>
            <a:r>
              <a:rPr lang="en-US" sz="2800" dirty="0">
                <a:solidFill>
                  <a:schemeClr val="tx1"/>
                </a:solidFill>
              </a:rPr>
              <a:t>Informal Conversation &amp; Reflection (optional)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678" y="6138494"/>
            <a:ext cx="2132601" cy="781107"/>
          </a:xfrm>
          <a:prstGeom prst="rect">
            <a:avLst/>
          </a:prstGeom>
        </p:spPr>
      </p:pic>
      <p:sp>
        <p:nvSpPr>
          <p:cNvPr id="5" name="TextBox 4"/>
          <p:cNvSpPr txBox="1"/>
          <p:nvPr/>
        </p:nvSpPr>
        <p:spPr>
          <a:xfrm>
            <a:off x="7212013" y="6482381"/>
            <a:ext cx="1931987"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1100314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98475" y="359399"/>
            <a:ext cx="7116528"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dirty="0">
                <a:solidFill>
                  <a:schemeClr val="accent1"/>
                </a:solidFill>
                <a:latin typeface="Rockwell"/>
                <a:ea typeface="Rockwell"/>
                <a:cs typeface="Rockwell"/>
                <a:sym typeface="Rockwell"/>
              </a:rPr>
              <a:t>Selected Student Priority Questions</a:t>
            </a:r>
          </a:p>
        </p:txBody>
      </p:sp>
      <p:sp>
        <p:nvSpPr>
          <p:cNvPr id="234" name="Shape 234"/>
          <p:cNvSpPr txBox="1">
            <a:spLocks noGrp="1"/>
          </p:cNvSpPr>
          <p:nvPr>
            <p:ph type="body" idx="1"/>
          </p:nvPr>
        </p:nvSpPr>
        <p:spPr>
          <a:xfrm>
            <a:off x="273621" y="1869440"/>
            <a:ext cx="8645525" cy="4988560"/>
          </a:xfrm>
          <a:prstGeom prst="rect">
            <a:avLst/>
          </a:prstGeom>
          <a:noFill/>
          <a:ln>
            <a:noFill/>
          </a:ln>
        </p:spPr>
        <p:txBody>
          <a:bodyPr wrap="square" lIns="91425" tIns="45700" rIns="91425" bIns="45700" numCol="2" spcCol="182880" anchor="t" anchorCtr="0">
            <a:noAutofit/>
          </a:bodyPr>
          <a:lstStyle/>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How does low or high income affect the chances of succeeding?</a:t>
            </a:r>
            <a:endParaRPr lang="en-US"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1600" dirty="0">
              <a:solidFill>
                <a:schemeClr val="tx1"/>
              </a:solidFill>
              <a:ea typeface="Oswald Light"/>
              <a:cs typeface="Oswald Light"/>
              <a:sym typeface="Oswald Light"/>
            </a:endParaRPr>
          </a:p>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How does your community affect your chances of success?</a:t>
            </a:r>
            <a:endParaRPr lang="en-US"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1600" dirty="0">
              <a:solidFill>
                <a:schemeClr val="tx1"/>
              </a:solidFill>
              <a:ea typeface="Oswald Light"/>
              <a:cs typeface="Oswald Light"/>
              <a:sym typeface="Oswald Light"/>
            </a:endParaRPr>
          </a:p>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What do public schools consider succeeding?</a:t>
            </a:r>
            <a:endParaRPr lang="en-US"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16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2400" dirty="0">
              <a:solidFill>
                <a:schemeClr val="tx1"/>
              </a:solidFill>
              <a:ea typeface="Oswald Light"/>
              <a:cs typeface="Oswald Light"/>
              <a:sym typeface="Oswald Light"/>
            </a:endParaRPr>
          </a:p>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What is the comparison between teachers at public versus private/charter schools?</a:t>
            </a:r>
            <a:endParaRPr lang="en-US"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2400" dirty="0">
              <a:solidFill>
                <a:schemeClr val="tx1"/>
              </a:solidFill>
              <a:ea typeface="Oswald Light"/>
              <a:cs typeface="Oswald Light"/>
              <a:sym typeface="Oswald Light"/>
            </a:endParaRPr>
          </a:p>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Is everyone really given an equal opportunity?</a:t>
            </a:r>
            <a:endParaRPr lang="en-US"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1600" dirty="0">
              <a:solidFill>
                <a:schemeClr val="tx1"/>
              </a:solidFill>
              <a:ea typeface="Oswald Light"/>
              <a:cs typeface="Oswald Light"/>
              <a:sym typeface="Oswald Light"/>
            </a:endParaRPr>
          </a:p>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What will the school provide for a good learning environment?</a:t>
            </a:r>
            <a:endParaRPr lang="en-US" sz="2400" dirty="0">
              <a:solidFill>
                <a:schemeClr val="tx1"/>
              </a:solidFill>
              <a:ea typeface="Oswald Light"/>
              <a:cs typeface="Oswald Light"/>
              <a:sym typeface="Oswald Light"/>
            </a:endParaRPr>
          </a:p>
          <a:p>
            <a:pPr marL="342900" indent="-342900">
              <a:spcBef>
                <a:spcPts val="0"/>
              </a:spcBef>
              <a:buSzPts val="2000"/>
              <a:buFont typeface="+mj-lt"/>
              <a:buAutoNum type="arabicPeriod"/>
            </a:pPr>
            <a:endParaRPr lang="en" sz="1600" dirty="0">
              <a:solidFill>
                <a:schemeClr val="tx1"/>
              </a:solidFill>
              <a:ea typeface="Oswald Light"/>
              <a:cs typeface="Oswald Light"/>
              <a:sym typeface="Oswald Light"/>
            </a:endParaRPr>
          </a:p>
          <a:p>
            <a:pPr marL="342900" indent="-342900">
              <a:spcBef>
                <a:spcPts val="0"/>
              </a:spcBef>
              <a:buSzPts val="2000"/>
              <a:buFont typeface="+mj-lt"/>
              <a:buAutoNum type="arabicPeriod"/>
            </a:pPr>
            <a:r>
              <a:rPr lang="en" sz="2400" dirty="0">
                <a:solidFill>
                  <a:schemeClr val="tx1"/>
                </a:solidFill>
                <a:ea typeface="Oswald Light"/>
                <a:cs typeface="Oswald Light"/>
                <a:sym typeface="Oswald Light"/>
              </a:rPr>
              <a:t>Does income level dictate how well a student does?</a:t>
            </a:r>
          </a:p>
        </p:txBody>
      </p:sp>
    </p:spTree>
    <p:extLst>
      <p:ext uri="{BB962C8B-B14F-4D97-AF65-F5344CB8AC3E}">
        <p14:creationId xmlns:p14="http://schemas.microsoft.com/office/powerpoint/2010/main" val="17095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0"/>
                                  </p:iterate>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1000"/>
                                        <p:tgtEl>
                                          <p:spTgt spid="234">
                                            <p:txEl>
                                              <p:pRg st="0" end="0"/>
                                            </p:txEl>
                                          </p:spTgt>
                                        </p:tgtEl>
                                      </p:cBhvr>
                                    </p:animEffect>
                                  </p:childTnLst>
                                </p:cTn>
                              </p:par>
                              <p:par>
                                <p:cTn id="8" presetID="10" presetClass="entr" presetSubtype="0" fill="hold" nodeType="withEffect">
                                  <p:stCondLst>
                                    <p:cond delay="0"/>
                                  </p:stCondLst>
                                  <p:iterate type="lt">
                                    <p:tmPct val="0"/>
                                  </p:iterate>
                                  <p:childTnLst>
                                    <p:set>
                                      <p:cBhvr>
                                        <p:cTn id="9" dur="1" fill="hold">
                                          <p:stCondLst>
                                            <p:cond delay="0"/>
                                          </p:stCondLst>
                                        </p:cTn>
                                        <p:tgtEl>
                                          <p:spTgt spid="234">
                                            <p:txEl>
                                              <p:pRg st="2" end="2"/>
                                            </p:txEl>
                                          </p:spTgt>
                                        </p:tgtEl>
                                        <p:attrNameLst>
                                          <p:attrName>style.visibility</p:attrName>
                                        </p:attrNameLst>
                                      </p:cBhvr>
                                      <p:to>
                                        <p:strVal val="visible"/>
                                      </p:to>
                                    </p:set>
                                    <p:animEffect transition="in" filter="fade">
                                      <p:cBhvr>
                                        <p:cTn id="10" dur="1000"/>
                                        <p:tgtEl>
                                          <p:spTgt spid="234">
                                            <p:txEl>
                                              <p:pRg st="2" end="2"/>
                                            </p:txEl>
                                          </p:spTgt>
                                        </p:tgtEl>
                                      </p:cBhvr>
                                    </p:animEffect>
                                  </p:childTnLst>
                                </p:cTn>
                              </p:par>
                              <p:par>
                                <p:cTn id="11" presetID="10" presetClass="entr" presetSubtype="0" fill="hold" nodeType="withEffect">
                                  <p:stCondLst>
                                    <p:cond delay="0"/>
                                  </p:stCondLst>
                                  <p:iterate type="lt">
                                    <p:tmPct val="0"/>
                                  </p:iterate>
                                  <p:childTnLst>
                                    <p:set>
                                      <p:cBhvr>
                                        <p:cTn id="12" dur="1" fill="hold">
                                          <p:stCondLst>
                                            <p:cond delay="0"/>
                                          </p:stCondLst>
                                        </p:cTn>
                                        <p:tgtEl>
                                          <p:spTgt spid="234">
                                            <p:txEl>
                                              <p:pRg st="4" end="4"/>
                                            </p:txEl>
                                          </p:spTgt>
                                        </p:tgtEl>
                                        <p:attrNameLst>
                                          <p:attrName>style.visibility</p:attrName>
                                        </p:attrNameLst>
                                      </p:cBhvr>
                                      <p:to>
                                        <p:strVal val="visible"/>
                                      </p:to>
                                    </p:set>
                                    <p:animEffect transition="in" filter="fade">
                                      <p:cBhvr>
                                        <p:cTn id="13" dur="1000"/>
                                        <p:tgtEl>
                                          <p:spTgt spid="234">
                                            <p:txEl>
                                              <p:pRg st="4" end="4"/>
                                            </p:txEl>
                                          </p:spTgt>
                                        </p:tgtEl>
                                      </p:cBhvr>
                                    </p:animEffect>
                                  </p:childTnLst>
                                </p:cTn>
                              </p:par>
                              <p:par>
                                <p:cTn id="14" presetID="10" presetClass="entr" presetSubtype="0" fill="hold" nodeType="withEffect">
                                  <p:stCondLst>
                                    <p:cond delay="0"/>
                                  </p:stCondLst>
                                  <p:iterate type="lt">
                                    <p:tmPct val="0"/>
                                  </p:iterate>
                                  <p:childTnLst>
                                    <p:set>
                                      <p:cBhvr>
                                        <p:cTn id="15" dur="1" fill="hold">
                                          <p:stCondLst>
                                            <p:cond delay="0"/>
                                          </p:stCondLst>
                                        </p:cTn>
                                        <p:tgtEl>
                                          <p:spTgt spid="234">
                                            <p:txEl>
                                              <p:pRg st="9" end="9"/>
                                            </p:txEl>
                                          </p:spTgt>
                                        </p:tgtEl>
                                        <p:attrNameLst>
                                          <p:attrName>style.visibility</p:attrName>
                                        </p:attrNameLst>
                                      </p:cBhvr>
                                      <p:to>
                                        <p:strVal val="visible"/>
                                      </p:to>
                                    </p:set>
                                    <p:animEffect transition="in" filter="fade">
                                      <p:cBhvr>
                                        <p:cTn id="16" dur="1000"/>
                                        <p:tgtEl>
                                          <p:spTgt spid="234">
                                            <p:txEl>
                                              <p:pRg st="9" end="9"/>
                                            </p:txEl>
                                          </p:spTgt>
                                        </p:tgtEl>
                                      </p:cBhvr>
                                    </p:animEffect>
                                  </p:childTnLst>
                                </p:cTn>
                              </p:par>
                              <p:par>
                                <p:cTn id="17" presetID="10" presetClass="entr" presetSubtype="0" fill="hold" nodeType="withEffect">
                                  <p:stCondLst>
                                    <p:cond delay="0"/>
                                  </p:stCondLst>
                                  <p:iterate type="lt">
                                    <p:tmPct val="0"/>
                                  </p:iterate>
                                  <p:childTnLst>
                                    <p:set>
                                      <p:cBhvr>
                                        <p:cTn id="18" dur="1" fill="hold">
                                          <p:stCondLst>
                                            <p:cond delay="0"/>
                                          </p:stCondLst>
                                        </p:cTn>
                                        <p:tgtEl>
                                          <p:spTgt spid="234">
                                            <p:txEl>
                                              <p:pRg st="11" end="11"/>
                                            </p:txEl>
                                          </p:spTgt>
                                        </p:tgtEl>
                                        <p:attrNameLst>
                                          <p:attrName>style.visibility</p:attrName>
                                        </p:attrNameLst>
                                      </p:cBhvr>
                                      <p:to>
                                        <p:strVal val="visible"/>
                                      </p:to>
                                    </p:set>
                                    <p:animEffect transition="in" filter="fade">
                                      <p:cBhvr>
                                        <p:cTn id="19" dur="1000"/>
                                        <p:tgtEl>
                                          <p:spTgt spid="234">
                                            <p:txEl>
                                              <p:pRg st="11" end="11"/>
                                            </p:txEl>
                                          </p:spTgt>
                                        </p:tgtEl>
                                      </p:cBhvr>
                                    </p:animEffect>
                                  </p:childTnLst>
                                </p:cTn>
                              </p:par>
                              <p:par>
                                <p:cTn id="20" presetID="10" presetClass="entr" presetSubtype="0" fill="hold" nodeType="withEffect">
                                  <p:stCondLst>
                                    <p:cond delay="0"/>
                                  </p:stCondLst>
                                  <p:iterate type="lt">
                                    <p:tmPct val="0"/>
                                  </p:iterate>
                                  <p:childTnLst>
                                    <p:set>
                                      <p:cBhvr>
                                        <p:cTn id="21" dur="1" fill="hold">
                                          <p:stCondLst>
                                            <p:cond delay="0"/>
                                          </p:stCondLst>
                                        </p:cTn>
                                        <p:tgtEl>
                                          <p:spTgt spid="234">
                                            <p:txEl>
                                              <p:pRg st="13" end="13"/>
                                            </p:txEl>
                                          </p:spTgt>
                                        </p:tgtEl>
                                        <p:attrNameLst>
                                          <p:attrName>style.visibility</p:attrName>
                                        </p:attrNameLst>
                                      </p:cBhvr>
                                      <p:to>
                                        <p:strVal val="visible"/>
                                      </p:to>
                                    </p:set>
                                    <p:animEffect transition="in" filter="fade">
                                      <p:cBhvr>
                                        <p:cTn id="22" dur="1000"/>
                                        <p:tgtEl>
                                          <p:spTgt spid="234">
                                            <p:txEl>
                                              <p:pRg st="13" end="13"/>
                                            </p:txEl>
                                          </p:spTgt>
                                        </p:tgtEl>
                                      </p:cBhvr>
                                    </p:animEffect>
                                  </p:childTnLst>
                                </p:cTn>
                              </p:par>
                              <p:par>
                                <p:cTn id="23" presetID="10" presetClass="entr" presetSubtype="0" fill="hold" nodeType="withEffect">
                                  <p:stCondLst>
                                    <p:cond delay="0"/>
                                  </p:stCondLst>
                                  <p:iterate type="lt">
                                    <p:tmPct val="0"/>
                                  </p:iterate>
                                  <p:childTnLst>
                                    <p:set>
                                      <p:cBhvr>
                                        <p:cTn id="24" dur="1" fill="hold">
                                          <p:stCondLst>
                                            <p:cond delay="0"/>
                                          </p:stCondLst>
                                        </p:cTn>
                                        <p:tgtEl>
                                          <p:spTgt spid="234">
                                            <p:txEl>
                                              <p:pRg st="15" end="15"/>
                                            </p:txEl>
                                          </p:spTgt>
                                        </p:tgtEl>
                                        <p:attrNameLst>
                                          <p:attrName>style.visibility</p:attrName>
                                        </p:attrNameLst>
                                      </p:cBhvr>
                                      <p:to>
                                        <p:strVal val="visible"/>
                                      </p:to>
                                    </p:set>
                                    <p:animEffect transition="in" filter="fade">
                                      <p:cBhvr>
                                        <p:cTn id="25" dur="1000"/>
                                        <p:tgtEl>
                                          <p:spTgt spid="234">
                                            <p:txEl>
                                              <p:pRg st="15" end="1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5" presetClass="emph" presetSubtype="0" nodeType="clickEffect">
                                  <p:stCondLst>
                                    <p:cond delay="0"/>
                                  </p:stCondLst>
                                  <p:iterate type="lt">
                                    <p:tmAbs val="25"/>
                                  </p:iterate>
                                  <p:childTnLst>
                                    <p:set>
                                      <p:cBhvr override="childStyle">
                                        <p:cTn id="29" dur="indefinite"/>
                                        <p:tgtEl>
                                          <p:spTgt spid="234">
                                            <p:txEl>
                                              <p:pRg st="0" end="0"/>
                                            </p:txEl>
                                          </p:spTgt>
                                        </p:tgtEl>
                                        <p:attrNameLst>
                                          <p:attrName>style.fontWeight</p:attrName>
                                        </p:attrNameLst>
                                      </p:cBhvr>
                                      <p:to>
                                        <p:strVal val="bold"/>
                                      </p:to>
                                    </p:set>
                                  </p:childTnLst>
                                </p:cTn>
                              </p:par>
                            </p:childTnLst>
                          </p:cTn>
                        </p:par>
                      </p:childTnLst>
                    </p:cTn>
                  </p:par>
                  <p:par>
                    <p:cTn id="30" fill="hold">
                      <p:stCondLst>
                        <p:cond delay="indefinite"/>
                      </p:stCondLst>
                      <p:childTnLst>
                        <p:par>
                          <p:cTn id="31" fill="hold">
                            <p:stCondLst>
                              <p:cond delay="0"/>
                            </p:stCondLst>
                            <p:childTnLst>
                              <p:par>
                                <p:cTn id="32" presetID="15" presetClass="emph" presetSubtype="0" nodeType="clickEffect">
                                  <p:stCondLst>
                                    <p:cond delay="0"/>
                                  </p:stCondLst>
                                  <p:iterate type="lt">
                                    <p:tmAbs val="25"/>
                                  </p:iterate>
                                  <p:childTnLst>
                                    <p:set>
                                      <p:cBhvr override="childStyle">
                                        <p:cTn id="33" dur="indefinite"/>
                                        <p:tgtEl>
                                          <p:spTgt spid="234">
                                            <p:txEl>
                                              <p:pRg st="2" end="2"/>
                                            </p:txEl>
                                          </p:spTgt>
                                        </p:tgtEl>
                                        <p:attrNameLst>
                                          <p:attrName>style.fontWeight</p:attrName>
                                        </p:attrNameLst>
                                      </p:cBhvr>
                                      <p:to>
                                        <p:strVal val="bold"/>
                                      </p:to>
                                    </p:set>
                                  </p:childTnLst>
                                </p:cTn>
                              </p:par>
                            </p:childTnLst>
                          </p:cTn>
                        </p:par>
                      </p:childTnLst>
                    </p:cTn>
                  </p:par>
                  <p:par>
                    <p:cTn id="34" fill="hold">
                      <p:stCondLst>
                        <p:cond delay="indefinite"/>
                      </p:stCondLst>
                      <p:childTnLst>
                        <p:par>
                          <p:cTn id="35" fill="hold">
                            <p:stCondLst>
                              <p:cond delay="0"/>
                            </p:stCondLst>
                            <p:childTnLst>
                              <p:par>
                                <p:cTn id="36" presetID="15" presetClass="emph" presetSubtype="0" nodeType="clickEffect">
                                  <p:stCondLst>
                                    <p:cond delay="0"/>
                                  </p:stCondLst>
                                  <p:iterate type="lt">
                                    <p:tmAbs val="25"/>
                                  </p:iterate>
                                  <p:childTnLst>
                                    <p:set>
                                      <p:cBhvr override="childStyle">
                                        <p:cTn id="37" dur="indefinite"/>
                                        <p:tgtEl>
                                          <p:spTgt spid="234">
                                            <p:txEl>
                                              <p:pRg st="4" end="4"/>
                                            </p:txEl>
                                          </p:spTgt>
                                        </p:tgtEl>
                                        <p:attrNameLst>
                                          <p:attrName>style.fontWeight</p:attrName>
                                        </p:attrNameLst>
                                      </p:cBhvr>
                                      <p:to>
                                        <p:strVal val="bold"/>
                                      </p:to>
                                    </p:set>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234">
                                            <p:txEl>
                                              <p:pRg st="9" end="9"/>
                                            </p:txEl>
                                          </p:spTgt>
                                        </p:tgtEl>
                                        <p:attrNameLst>
                                          <p:attrName>style.fontWeight</p:attrName>
                                        </p:attrNameLst>
                                      </p:cBhvr>
                                      <p:to>
                                        <p:strVal val="bold"/>
                                      </p:to>
                                    </p:set>
                                  </p:childTnLst>
                                </p:cTn>
                              </p:par>
                            </p:childTnLst>
                          </p:cTn>
                        </p:par>
                      </p:childTnLst>
                    </p:cTn>
                  </p:par>
                  <p:par>
                    <p:cTn id="42" fill="hold">
                      <p:stCondLst>
                        <p:cond delay="indefinite"/>
                      </p:stCondLst>
                      <p:childTnLst>
                        <p:par>
                          <p:cTn id="43" fill="hold">
                            <p:stCondLst>
                              <p:cond delay="0"/>
                            </p:stCondLst>
                            <p:childTnLst>
                              <p:par>
                                <p:cTn id="44" presetID="15" presetClass="emph" presetSubtype="0" nodeType="clickEffect">
                                  <p:stCondLst>
                                    <p:cond delay="0"/>
                                  </p:stCondLst>
                                  <p:iterate type="lt">
                                    <p:tmAbs val="25"/>
                                  </p:iterate>
                                  <p:childTnLst>
                                    <p:set>
                                      <p:cBhvr override="childStyle">
                                        <p:cTn id="45" dur="indefinite"/>
                                        <p:tgtEl>
                                          <p:spTgt spid="234">
                                            <p:txEl>
                                              <p:pRg st="11" end="11"/>
                                            </p:txEl>
                                          </p:spTgt>
                                        </p:tgtEl>
                                        <p:attrNameLst>
                                          <p:attrName>style.fontWeight</p:attrName>
                                        </p:attrNameLst>
                                      </p:cBhvr>
                                      <p:to>
                                        <p:strVal val="bold"/>
                                      </p:to>
                                    </p:set>
                                  </p:childTnLst>
                                </p:cTn>
                              </p:par>
                            </p:childTnLst>
                          </p:cTn>
                        </p:par>
                      </p:childTnLst>
                    </p:cTn>
                  </p:par>
                  <p:par>
                    <p:cTn id="46" fill="hold">
                      <p:stCondLst>
                        <p:cond delay="indefinite"/>
                      </p:stCondLst>
                      <p:childTnLst>
                        <p:par>
                          <p:cTn id="47" fill="hold">
                            <p:stCondLst>
                              <p:cond delay="0"/>
                            </p:stCondLst>
                            <p:childTnLst>
                              <p:par>
                                <p:cTn id="48" presetID="15" presetClass="emph" presetSubtype="0" nodeType="clickEffect">
                                  <p:stCondLst>
                                    <p:cond delay="0"/>
                                  </p:stCondLst>
                                  <p:iterate type="lt">
                                    <p:tmAbs val="25"/>
                                  </p:iterate>
                                  <p:childTnLst>
                                    <p:set>
                                      <p:cBhvr override="childStyle">
                                        <p:cTn id="49" dur="indefinite"/>
                                        <p:tgtEl>
                                          <p:spTgt spid="234">
                                            <p:txEl>
                                              <p:pRg st="13" end="13"/>
                                            </p:txEl>
                                          </p:spTgt>
                                        </p:tgtEl>
                                        <p:attrNameLst>
                                          <p:attrName>style.fontWeight</p:attrName>
                                        </p:attrNameLst>
                                      </p:cBhvr>
                                      <p:to>
                                        <p:strVal val="bold"/>
                                      </p:to>
                                    </p:set>
                                  </p:childTnLst>
                                </p:cTn>
                              </p:par>
                            </p:childTnLst>
                          </p:cTn>
                        </p:par>
                      </p:childTnLst>
                    </p:cTn>
                  </p:par>
                  <p:par>
                    <p:cTn id="50" fill="hold">
                      <p:stCondLst>
                        <p:cond delay="indefinite"/>
                      </p:stCondLst>
                      <p:childTnLst>
                        <p:par>
                          <p:cTn id="51" fill="hold">
                            <p:stCondLst>
                              <p:cond delay="0"/>
                            </p:stCondLst>
                            <p:childTnLst>
                              <p:par>
                                <p:cTn id="52" presetID="15" presetClass="emph" presetSubtype="0" nodeType="clickEffect">
                                  <p:stCondLst>
                                    <p:cond delay="0"/>
                                  </p:stCondLst>
                                  <p:iterate type="lt">
                                    <p:tmAbs val="25"/>
                                  </p:iterate>
                                  <p:childTnLst>
                                    <p:set>
                                      <p:cBhvr override="childStyle">
                                        <p:cTn id="53" dur="indefinite"/>
                                        <p:tgtEl>
                                          <p:spTgt spid="234">
                                            <p:txEl>
                                              <p:pRg st="15" end="1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498474" y="1341120"/>
            <a:ext cx="7556313" cy="5516880"/>
          </a:xfrm>
        </p:spPr>
        <p:txBody>
          <a:bodyPr>
            <a:normAutofit fontScale="85000" lnSpcReduction="20000"/>
          </a:bodyPr>
          <a:lstStyle/>
          <a:p>
            <a:r>
              <a:rPr lang="en-US" sz="2400" dirty="0">
                <a:solidFill>
                  <a:schemeClr val="tx1"/>
                </a:solidFill>
              </a:rPr>
              <a:t>After sharing and discussing each group’s priority questions as a class, students independently selected three questions that they were most interested in finding answers to from “The View from Room 205.”</a:t>
            </a:r>
          </a:p>
          <a:p>
            <a:r>
              <a:rPr lang="en-US" sz="2400" dirty="0">
                <a:solidFill>
                  <a:schemeClr val="tx1"/>
                </a:solidFill>
              </a:rPr>
              <a:t>Students took </a:t>
            </a:r>
            <a:r>
              <a:rPr lang="en-US" sz="2400" dirty="0" err="1">
                <a:solidFill>
                  <a:schemeClr val="tx1"/>
                </a:solidFill>
              </a:rPr>
              <a:t>copous</a:t>
            </a:r>
            <a:r>
              <a:rPr lang="en-US" sz="2400" dirty="0">
                <a:solidFill>
                  <a:schemeClr val="tx1"/>
                </a:solidFill>
              </a:rPr>
              <a:t> notes and wrote down evidence that they believed would help them to answer their selected priority questions.   In addition to taking notes, students continued to ask questions raising new ones as they listened.</a:t>
            </a:r>
          </a:p>
          <a:p>
            <a:r>
              <a:rPr lang="en-US" sz="2400" dirty="0">
                <a:solidFill>
                  <a:schemeClr val="tx1"/>
                </a:solidFill>
              </a:rPr>
              <a:t>Students used their notes to compose a written response to one or more their selected priority questions.</a:t>
            </a:r>
          </a:p>
          <a:p>
            <a:r>
              <a:rPr lang="en-US" sz="2400" dirty="0">
                <a:solidFill>
                  <a:schemeClr val="tx1"/>
                </a:solidFill>
              </a:rPr>
              <a:t>Students discussed their responses with their original QFT groups and identified priority questions that were unanswered by “The View from Room 205.”</a:t>
            </a:r>
          </a:p>
          <a:p>
            <a:r>
              <a:rPr lang="en-US" sz="2400" dirty="0">
                <a:solidFill>
                  <a:schemeClr val="tx1"/>
                </a:solidFill>
              </a:rPr>
              <a:t>In the future, I would like to have students conduct independent research on a questions that is still unanswered or a new question that they generated while listening to the podcast.</a:t>
            </a:r>
          </a:p>
        </p:txBody>
      </p:sp>
    </p:spTree>
    <p:extLst>
      <p:ext uri="{BB962C8B-B14F-4D97-AF65-F5344CB8AC3E}">
        <p14:creationId xmlns:p14="http://schemas.microsoft.com/office/powerpoint/2010/main" val="19076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a:ea typeface="+mj-ea"/>
                <a:cs typeface="+mj-cs"/>
              </a:rPr>
              <a:t>Student Reflections</a:t>
            </a:r>
          </a:p>
        </p:txBody>
      </p:sp>
      <p:sp>
        <p:nvSpPr>
          <p:cNvPr id="3" name="Content Placeholder 2"/>
          <p:cNvSpPr>
            <a:spLocks noGrp="1"/>
          </p:cNvSpPr>
          <p:nvPr>
            <p:ph idx="1"/>
          </p:nvPr>
        </p:nvSpPr>
        <p:spPr>
          <a:xfrm>
            <a:off x="452630" y="1600200"/>
            <a:ext cx="7647999" cy="4851044"/>
          </a:xfrm>
        </p:spPr>
        <p:txBody>
          <a:bodyPr rtlCol="0">
            <a:noAutofit/>
          </a:bodyPr>
          <a:lstStyle/>
          <a:p>
            <a:pPr marL="0" indent="0">
              <a:spcBef>
                <a:spcPts val="0"/>
              </a:spcBef>
              <a:buNone/>
            </a:pPr>
            <a:r>
              <a:rPr lang="en" dirty="0">
                <a:solidFill>
                  <a:schemeClr val="tx1"/>
                </a:solidFill>
                <a:ea typeface="Oswald Light"/>
                <a:cs typeface="Oswald Light"/>
                <a:sym typeface="Oswald Light"/>
              </a:rPr>
              <a:t>“Student hunger throughout the day affected their education.”</a:t>
            </a:r>
          </a:p>
          <a:p>
            <a:pPr marL="0" indent="0">
              <a:spcBef>
                <a:spcPts val="0"/>
              </a:spcBef>
              <a:buNone/>
            </a:pPr>
            <a:endParaRPr lang="en" dirty="0">
              <a:solidFill>
                <a:schemeClr val="tx1"/>
              </a:solidFill>
              <a:ea typeface="Oswald Light"/>
              <a:cs typeface="Oswald Light"/>
              <a:sym typeface="Oswald Light"/>
            </a:endParaRPr>
          </a:p>
          <a:p>
            <a:pPr marL="0" indent="0">
              <a:spcBef>
                <a:spcPts val="0"/>
              </a:spcBef>
              <a:buNone/>
            </a:pPr>
            <a:r>
              <a:rPr lang="en" dirty="0">
                <a:solidFill>
                  <a:schemeClr val="tx1"/>
                </a:solidFill>
                <a:ea typeface="Oswald Light"/>
                <a:cs typeface="Oswald Light"/>
                <a:sym typeface="Oswald Light"/>
              </a:rPr>
              <a:t>“I found out that it (success) is not about A’s and B’s.  It is about standardized test scores.  Schools were graded/examined based on standardized test scores, so that’s what they focused on.”</a:t>
            </a:r>
          </a:p>
          <a:p>
            <a:pPr marL="0" indent="0">
              <a:spcBef>
                <a:spcPts val="0"/>
              </a:spcBef>
              <a:buNone/>
            </a:pPr>
            <a:endParaRPr lang="en" dirty="0">
              <a:solidFill>
                <a:schemeClr val="tx1"/>
              </a:solidFill>
              <a:ea typeface="Oswald Light"/>
              <a:cs typeface="Oswald Light"/>
              <a:sym typeface="Oswald Light"/>
            </a:endParaRPr>
          </a:p>
          <a:p>
            <a:pPr marL="0" indent="0">
              <a:spcBef>
                <a:spcPts val="0"/>
              </a:spcBef>
              <a:buNone/>
            </a:pPr>
            <a:r>
              <a:rPr lang="en" dirty="0">
                <a:solidFill>
                  <a:schemeClr val="tx1"/>
                </a:solidFill>
                <a:ea typeface="Oswald Light"/>
                <a:cs typeface="Oswald Light"/>
                <a:sym typeface="Oswald Light"/>
              </a:rPr>
              <a:t>“Your community significantly affects your chances especially your home life.  Kareem, for example, because his home life found it hard to focus at school and be successful.”</a:t>
            </a:r>
          </a:p>
          <a:p>
            <a:pPr marL="0" indent="0">
              <a:spcBef>
                <a:spcPts val="0"/>
              </a:spcBef>
              <a:buNone/>
            </a:pPr>
            <a:endParaRPr lang="en" dirty="0">
              <a:solidFill>
                <a:schemeClr val="tx1"/>
              </a:solidFill>
              <a:ea typeface="Oswald Light"/>
              <a:cs typeface="Oswald Light"/>
              <a:sym typeface="Oswald Light"/>
            </a:endParaRPr>
          </a:p>
          <a:p>
            <a:pPr marL="0" indent="0">
              <a:spcBef>
                <a:spcPts val="0"/>
              </a:spcBef>
              <a:buNone/>
            </a:pPr>
            <a:r>
              <a:rPr lang="en" dirty="0">
                <a:solidFill>
                  <a:schemeClr val="tx1"/>
                </a:solidFill>
                <a:ea typeface="Oswald Light"/>
                <a:cs typeface="Oswald Light"/>
                <a:sym typeface="Oswald Light"/>
              </a:rPr>
              <a:t>“Teachers do their best to help these children succeed, but it is hard for them to make it because of where they are from, a place where success isn’t common.”</a:t>
            </a:r>
          </a:p>
        </p:txBody>
      </p:sp>
    </p:spTree>
    <p:extLst>
      <p:ext uri="{BB962C8B-B14F-4D97-AF65-F5344CB8AC3E}">
        <p14:creationId xmlns:p14="http://schemas.microsoft.com/office/powerpoint/2010/main" val="1635765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84" y="571355"/>
            <a:ext cx="7556313" cy="1116106"/>
          </a:xfrm>
        </p:spPr>
        <p:txBody>
          <a:bodyPr>
            <a:noAutofit/>
          </a:bodyPr>
          <a:lstStyle/>
          <a:p>
            <a:pPr algn="ctr"/>
            <a:r>
              <a:rPr lang="en-US" sz="4000" dirty="0"/>
              <a:t>Professional Learning Example</a:t>
            </a:r>
            <a:br>
              <a:rPr lang="en-US" sz="4000" dirty="0"/>
            </a:br>
            <a:endParaRPr lang="en-US" sz="4000" dirty="0"/>
          </a:p>
        </p:txBody>
      </p:sp>
      <p:sp>
        <p:nvSpPr>
          <p:cNvPr id="59394" name="Content Placeholder 2"/>
          <p:cNvSpPr>
            <a:spLocks noGrp="1"/>
          </p:cNvSpPr>
          <p:nvPr>
            <p:ph idx="1"/>
          </p:nvPr>
        </p:nvSpPr>
        <p:spPr>
          <a:xfrm>
            <a:off x="508118" y="2048889"/>
            <a:ext cx="7744962" cy="4116388"/>
          </a:xfrm>
        </p:spPr>
        <p:txBody>
          <a:bodyPr>
            <a:normAutofit/>
          </a:bodyPr>
          <a:lstStyle/>
          <a:p>
            <a:pPr marL="0" indent="0">
              <a:spcBef>
                <a:spcPts val="0"/>
              </a:spcBef>
              <a:buClrTx/>
              <a:buSzTx/>
              <a:buNone/>
              <a:defRPr/>
            </a:pPr>
            <a:r>
              <a:rPr lang="en-US" sz="3000" u="sng" dirty="0">
                <a:solidFill>
                  <a:schemeClr val="tx1"/>
                </a:solidFill>
                <a:cs typeface="Gill Sans"/>
              </a:rPr>
              <a:t>Principal</a:t>
            </a:r>
            <a:r>
              <a:rPr lang="en-US" sz="3000" dirty="0">
                <a:solidFill>
                  <a:schemeClr val="tx1"/>
                </a:solidFill>
                <a:cs typeface="Gill Sans"/>
              </a:rPr>
              <a:t>: Nat Vaughn, </a:t>
            </a:r>
            <a:r>
              <a:rPr lang="en-US" sz="3000" dirty="0">
                <a:solidFill>
                  <a:schemeClr val="tx1"/>
                </a:solidFill>
              </a:rPr>
              <a:t>Medfield, MA</a:t>
            </a:r>
            <a:endParaRPr lang="en-US" sz="3000" dirty="0">
              <a:solidFill>
                <a:schemeClr val="tx1"/>
              </a:solidFill>
              <a:cs typeface="Gill Sans"/>
            </a:endParaRPr>
          </a:p>
          <a:p>
            <a:pPr marL="0" indent="0" eaLnBrk="1" hangingPunct="1">
              <a:buNone/>
              <a:defRPr/>
            </a:pPr>
            <a:r>
              <a:rPr lang="en-US" sz="3000" u="sng" dirty="0">
                <a:solidFill>
                  <a:schemeClr val="tx1"/>
                </a:solidFill>
                <a:cs typeface="Gill Sans"/>
              </a:rPr>
              <a:t>Setting</a:t>
            </a:r>
            <a:r>
              <a:rPr lang="en-US" sz="3000" dirty="0">
                <a:solidFill>
                  <a:schemeClr val="tx1"/>
                </a:solidFill>
                <a:cs typeface="Gill Sans"/>
              </a:rPr>
              <a:t>: A schoolwide faculty meeting </a:t>
            </a:r>
          </a:p>
          <a:p>
            <a:pPr marL="0" indent="0" eaLnBrk="1" hangingPunct="1">
              <a:buNone/>
              <a:defRPr/>
            </a:pPr>
            <a:r>
              <a:rPr lang="en-US" sz="3000" u="sng" dirty="0">
                <a:solidFill>
                  <a:schemeClr val="tx1"/>
                </a:solidFill>
                <a:cs typeface="Gill Sans"/>
              </a:rPr>
              <a:t>Purpose</a:t>
            </a:r>
            <a:r>
              <a:rPr lang="en-US" sz="3000" dirty="0">
                <a:solidFill>
                  <a:schemeClr val="tx1"/>
                </a:solidFill>
                <a:cs typeface="Gill Sans"/>
              </a:rPr>
              <a:t>: To build consensus around creating a schoolwide homework policy</a:t>
            </a:r>
          </a:p>
        </p:txBody>
      </p:sp>
    </p:spTree>
    <p:extLst>
      <p:ext uri="{BB962C8B-B14F-4D97-AF65-F5344CB8AC3E}">
        <p14:creationId xmlns:p14="http://schemas.microsoft.com/office/powerpoint/2010/main" val="1621461075"/>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solidFill>
                <a:latin typeface="Rockwell" charset="0"/>
                <a:ea typeface="Rockwell" charset="0"/>
                <a:cs typeface="Rockwell" charset="0"/>
              </a:rPr>
              <a:t>Question Focus</a:t>
            </a:r>
            <a:endParaRPr lang="en-US" sz="4000" dirty="0">
              <a:latin typeface="Rockwell" charset="0"/>
              <a:ea typeface="Rockwell" charset="0"/>
              <a:cs typeface="Rockwell" charset="0"/>
            </a:endParaRPr>
          </a:p>
        </p:txBody>
      </p:sp>
      <p:sp>
        <p:nvSpPr>
          <p:cNvPr id="9" name="TextBox 8"/>
          <p:cNvSpPr txBox="1"/>
          <p:nvPr/>
        </p:nvSpPr>
        <p:spPr>
          <a:xfrm>
            <a:off x="498474" y="1743679"/>
            <a:ext cx="8199543" cy="2308324"/>
          </a:xfrm>
          <a:prstGeom prst="rect">
            <a:avLst/>
          </a:prstGeom>
          <a:noFill/>
        </p:spPr>
        <p:txBody>
          <a:bodyPr wrap="square" rtlCol="0">
            <a:spAutoFit/>
          </a:bodyPr>
          <a:lstStyle/>
          <a:p>
            <a:pPr marL="214313" indent="-214313">
              <a:buClr>
                <a:schemeClr val="accent1"/>
              </a:buClr>
              <a:buFont typeface="Arial" charset="0"/>
              <a:buChar char="•"/>
            </a:pPr>
            <a:endParaRPr lang="en-US" sz="2800" dirty="0">
              <a:latin typeface="Rockwell" charset="0"/>
              <a:ea typeface="Rockwell" charset="0"/>
              <a:cs typeface="Rockwell" charset="0"/>
            </a:endParaRPr>
          </a:p>
          <a:p>
            <a:pPr marL="214313" indent="-214313">
              <a:buClr>
                <a:schemeClr val="accent1"/>
              </a:buClr>
              <a:buFont typeface="Arial" charset="0"/>
              <a:buChar char="•"/>
            </a:pPr>
            <a:endParaRPr lang="en-US" sz="2800" dirty="0">
              <a:latin typeface="Rockwell" charset="0"/>
              <a:ea typeface="Rockwell" charset="0"/>
              <a:cs typeface="Rockwell" charset="0"/>
            </a:endParaRPr>
          </a:p>
          <a:p>
            <a:pPr algn="ctr">
              <a:buClr>
                <a:schemeClr val="accent1"/>
              </a:buClr>
            </a:pPr>
            <a:r>
              <a:rPr lang="en-US" sz="3200" dirty="0">
                <a:latin typeface="Rockwell" charset="0"/>
                <a:ea typeface="Rockwell" charset="0"/>
                <a:cs typeface="Rockwell" charset="0"/>
              </a:rPr>
              <a:t>“Homework practices vary at our school.</a:t>
            </a:r>
            <a:r>
              <a:rPr lang="en-US" sz="2800" dirty="0">
                <a:latin typeface="Rockwell" charset="0"/>
                <a:ea typeface="Rockwell" charset="0"/>
                <a:cs typeface="Rockwell" charset="0"/>
              </a:rPr>
              <a:t>”</a:t>
            </a:r>
          </a:p>
          <a:p>
            <a:pPr marL="214313" indent="-214313">
              <a:buClr>
                <a:schemeClr val="accent1"/>
              </a:buClr>
              <a:buFont typeface="Wingdings" charset="2"/>
              <a:buChar char="q"/>
            </a:pPr>
            <a:endParaRPr lang="en-US" sz="2800" dirty="0">
              <a:solidFill>
                <a:schemeClr val="tx1">
                  <a:lumMod val="75000"/>
                  <a:lumOff val="25000"/>
                </a:schemeClr>
              </a:solidFill>
              <a:latin typeface="Century Gothic" charset="0"/>
              <a:ea typeface="Century Gothic" charset="0"/>
              <a:cs typeface="Century Gothic" charset="0"/>
            </a:endParaRPr>
          </a:p>
          <a:p>
            <a:endParaRPr lang="en-US" sz="2800" dirty="0">
              <a:solidFill>
                <a:schemeClr val="tx1">
                  <a:lumMod val="65000"/>
                  <a:lumOff val="35000"/>
                </a:schemeClr>
              </a:solidFill>
            </a:endParaRPr>
          </a:p>
        </p:txBody>
      </p:sp>
      <p:sp>
        <p:nvSpPr>
          <p:cNvPr id="3" name="TextBox 2"/>
          <p:cNvSpPr txBox="1"/>
          <p:nvPr/>
        </p:nvSpPr>
        <p:spPr>
          <a:xfrm>
            <a:off x="812800" y="2359232"/>
            <a:ext cx="7391400" cy="1077218"/>
          </a:xfrm>
          <a:prstGeom prst="rect">
            <a:avLst/>
          </a:prstGeom>
          <a:noFill/>
        </p:spPr>
        <p:txBody>
          <a:bodyPr wrap="square" rtlCol="0">
            <a:spAutoFit/>
          </a:bodyPr>
          <a:lstStyle/>
          <a:p>
            <a:pPr algn="ctr"/>
            <a:r>
              <a:rPr lang="en-US" sz="3200" dirty="0"/>
              <a:t>“Homework practices are inconsistent at our school.”</a:t>
            </a:r>
          </a:p>
        </p:txBody>
      </p:sp>
    </p:spTree>
    <p:extLst>
      <p:ext uri="{BB962C8B-B14F-4D97-AF65-F5344CB8AC3E}">
        <p14:creationId xmlns:p14="http://schemas.microsoft.com/office/powerpoint/2010/main" val="7854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Outcomes</a:t>
            </a:r>
          </a:p>
        </p:txBody>
      </p:sp>
      <p:sp>
        <p:nvSpPr>
          <p:cNvPr id="3" name="Content Placeholder 2"/>
          <p:cNvSpPr>
            <a:spLocks noGrp="1"/>
          </p:cNvSpPr>
          <p:nvPr>
            <p:ph idx="1"/>
          </p:nvPr>
        </p:nvSpPr>
        <p:spPr/>
        <p:txBody>
          <a:bodyPr/>
          <a:lstStyle/>
          <a:p>
            <a:pPr marL="0" indent="0">
              <a:buNone/>
            </a:pPr>
            <a:r>
              <a:rPr lang="en-US" sz="2800" dirty="0">
                <a:solidFill>
                  <a:schemeClr val="tx1"/>
                </a:solidFill>
                <a:latin typeface="Rockwell" charset="0"/>
                <a:ea typeface="Rockwell" charset="0"/>
                <a:cs typeface="Rockwell" charset="0"/>
              </a:rPr>
              <a:t>“The conversations that took place resulting from the process were rich, meaningful, and productive.  The simple process provided a non-judgmental structure to address a significant ‘issue’ in our school and led us to a position of recognizing and embracing a need for change.”</a:t>
            </a:r>
          </a:p>
          <a:p>
            <a:endParaRPr lang="en-US" dirty="0"/>
          </a:p>
        </p:txBody>
      </p:sp>
    </p:spTree>
    <p:extLst>
      <p:ext uri="{BB962C8B-B14F-4D97-AF65-F5344CB8AC3E}">
        <p14:creationId xmlns:p14="http://schemas.microsoft.com/office/powerpoint/2010/main" val="205618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10988" y="4912659"/>
            <a:ext cx="8086748" cy="1278546"/>
          </a:xfrm>
        </p:spPr>
        <p:txBody>
          <a:bodyPr>
            <a:normAutofit fontScale="90000"/>
          </a:bodyPr>
          <a:lstStyle/>
          <a:p>
            <a:pPr fontAlgn="base"/>
            <a:r>
              <a:rPr lang="en-US" sz="4000" dirty="0"/>
              <a:t>Why is question formulation so important now?  </a:t>
            </a:r>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10354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344613"/>
            <a:ext cx="3475038" cy="529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4565650" y="1331913"/>
            <a:ext cx="46386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3200" dirty="0"/>
              <a:t>“How should you respond when you get powerful new tools for finding answers? </a:t>
            </a:r>
          </a:p>
          <a:p>
            <a:endParaRPr lang="en-US" altLang="en-US" sz="3200" dirty="0"/>
          </a:p>
        </p:txBody>
      </p:sp>
      <p:sp>
        <p:nvSpPr>
          <p:cNvPr id="3" name="TextBox 2"/>
          <p:cNvSpPr txBox="1">
            <a:spLocks noChangeArrowheads="1"/>
          </p:cNvSpPr>
          <p:nvPr/>
        </p:nvSpPr>
        <p:spPr bwMode="auto">
          <a:xfrm>
            <a:off x="4565650" y="3825875"/>
            <a:ext cx="5129213" cy="227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endParaRPr lang="en-US" altLang="en-US" sz="2800" dirty="0"/>
          </a:p>
          <a:p>
            <a:r>
              <a:rPr lang="en-US" altLang="en-US" sz="3200" dirty="0"/>
              <a:t>Think of harder questions.”</a:t>
            </a:r>
          </a:p>
          <a:p>
            <a:endParaRPr lang="en-US" altLang="en-US" sz="3200" dirty="0"/>
          </a:p>
          <a:p>
            <a:endParaRPr lang="en-US" altLang="en-US" dirty="0"/>
          </a:p>
        </p:txBody>
      </p:sp>
      <p:sp>
        <p:nvSpPr>
          <p:cNvPr id="6" name="TextBox 5"/>
          <p:cNvSpPr txBox="1">
            <a:spLocks noChangeArrowheads="1"/>
          </p:cNvSpPr>
          <p:nvPr/>
        </p:nvSpPr>
        <p:spPr bwMode="auto">
          <a:xfrm>
            <a:off x="4987925" y="5399088"/>
            <a:ext cx="34845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285750" indent="-285750" algn="r">
              <a:buFontTx/>
              <a:buChar char="-"/>
            </a:pPr>
            <a:r>
              <a:rPr lang="en-US" altLang="en-US" dirty="0"/>
              <a:t>Clive Thompson, Journalist and Technology Blogger</a:t>
            </a:r>
          </a:p>
          <a:p>
            <a:endParaRPr lang="en-US" altLang="en-US" dirty="0"/>
          </a:p>
        </p:txBody>
      </p:sp>
      <p:sp>
        <p:nvSpPr>
          <p:cNvPr id="167942" name="Title 1"/>
          <p:cNvSpPr txBox="1">
            <a:spLocks/>
          </p:cNvSpPr>
          <p:nvPr/>
        </p:nvSpPr>
        <p:spPr bwMode="auto">
          <a:xfrm>
            <a:off x="600075" y="352425"/>
            <a:ext cx="75565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914400"/>
            <a:r>
              <a:rPr lang="en-US" altLang="en-US" sz="4000">
                <a:solidFill>
                  <a:schemeClr val="accent1"/>
                </a:solidFill>
              </a:rPr>
              <a:t>In the Age of Google…</a:t>
            </a:r>
          </a:p>
        </p:txBody>
      </p:sp>
    </p:spTree>
    <p:extLst>
      <p:ext uri="{BB962C8B-B14F-4D97-AF65-F5344CB8AC3E}">
        <p14:creationId xmlns:p14="http://schemas.microsoft.com/office/powerpoint/2010/main" val="321941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sz="4000" dirty="0"/>
              <a:t>The Skill of Asking Questions</a:t>
            </a:r>
          </a:p>
        </p:txBody>
      </p:sp>
      <p:sp>
        <p:nvSpPr>
          <p:cNvPr id="73730" name="Content Placeholder 2"/>
          <p:cNvSpPr>
            <a:spLocks noGrp="1"/>
          </p:cNvSpPr>
          <p:nvPr>
            <p:ph idx="1"/>
          </p:nvPr>
        </p:nvSpPr>
        <p:spPr>
          <a:xfrm>
            <a:off x="498475" y="1468583"/>
            <a:ext cx="7556500" cy="5028470"/>
          </a:xfrm>
        </p:spPr>
        <p:txBody>
          <a:bodyPr>
            <a:normAutofit/>
          </a:bodyPr>
          <a:lstStyle/>
          <a:p>
            <a:pPr>
              <a:lnSpc>
                <a:spcPct val="90000"/>
              </a:lnSpc>
            </a:pPr>
            <a:r>
              <a:rPr lang="en-US" altLang="en-US" sz="2800" dirty="0">
                <a:solidFill>
                  <a:schemeClr val="tx1"/>
                </a:solidFill>
              </a:rPr>
              <a:t>For rewriting ignorance as weakness to ignorance as opportunity</a:t>
            </a:r>
          </a:p>
          <a:p>
            <a:pPr>
              <a:lnSpc>
                <a:spcPct val="90000"/>
              </a:lnSpc>
            </a:pPr>
            <a:r>
              <a:rPr lang="en-US" altLang="en-US" sz="2800" dirty="0">
                <a:solidFill>
                  <a:schemeClr val="tx1"/>
                </a:solidFill>
              </a:rPr>
              <a:t>For arriving at better answers (and more questions)</a:t>
            </a:r>
          </a:p>
          <a:p>
            <a:pPr>
              <a:lnSpc>
                <a:spcPct val="90000"/>
              </a:lnSpc>
            </a:pPr>
            <a:r>
              <a:rPr lang="en-US" altLang="en-US" sz="2800" dirty="0">
                <a:solidFill>
                  <a:schemeClr val="tx1"/>
                </a:solidFill>
              </a:rPr>
              <a:t>For increasing engagement and ownership</a:t>
            </a:r>
          </a:p>
          <a:p>
            <a:pPr>
              <a:lnSpc>
                <a:spcPct val="90000"/>
              </a:lnSpc>
            </a:pPr>
            <a:r>
              <a:rPr lang="en-US" altLang="en-US" sz="3600" b="1" dirty="0">
                <a:solidFill>
                  <a:schemeClr val="tx1"/>
                </a:solidFill>
              </a:rPr>
              <a:t>For a little more joy in a very demanding profession</a:t>
            </a:r>
          </a:p>
          <a:p>
            <a:pPr>
              <a:lnSpc>
                <a:spcPct val="90000"/>
              </a:lnSpc>
            </a:pPr>
            <a:r>
              <a:rPr lang="en-US" altLang="en-US" sz="2800" dirty="0">
                <a:solidFill>
                  <a:schemeClr val="tx1"/>
                </a:solidFill>
              </a:rPr>
              <a:t>And…</a:t>
            </a:r>
          </a:p>
        </p:txBody>
      </p:sp>
    </p:spTree>
    <p:extLst>
      <p:ext uri="{BB962C8B-B14F-4D97-AF65-F5344CB8AC3E}">
        <p14:creationId xmlns:p14="http://schemas.microsoft.com/office/powerpoint/2010/main" val="1695898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498475" y="382588"/>
            <a:ext cx="7556500" cy="1116012"/>
          </a:xfrm>
        </p:spPr>
        <p:txBody>
          <a:bodyPr/>
          <a:lstStyle/>
          <a:p>
            <a:pPr eaLnBrk="1" hangingPunct="1"/>
            <a:r>
              <a:rPr lang="en-US" altLang="en-US" sz="4000"/>
              <a:t>Democracy</a:t>
            </a:r>
          </a:p>
        </p:txBody>
      </p:sp>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498475" y="1284288"/>
            <a:ext cx="7556500" cy="4144962"/>
          </a:xfrm>
        </p:spPr>
      </p:pic>
      <p:sp>
        <p:nvSpPr>
          <p:cNvPr id="2" name="TextBox 8"/>
          <p:cNvSpPr txBox="1">
            <a:spLocks noChangeArrowheads="1"/>
          </p:cNvSpPr>
          <p:nvPr/>
        </p:nvSpPr>
        <p:spPr bwMode="auto">
          <a:xfrm>
            <a:off x="2995613" y="6611938"/>
            <a:ext cx="6297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000"/>
              <a:t>See Chapter 6 on Septima Clark in </a:t>
            </a:r>
            <a:r>
              <a:rPr lang="en-US" altLang="en-US" sz="1000" i="1"/>
              <a:t>Freedom Road: Adult Education of African Americans </a:t>
            </a:r>
            <a:r>
              <a:rPr lang="en-US" altLang="en-US" sz="1000"/>
              <a:t>(Peterson, 1996).</a:t>
            </a:r>
            <a:endParaRPr lang="en-US" altLang="en-US" sz="1000" i="1"/>
          </a:p>
        </p:txBody>
      </p:sp>
      <p:sp>
        <p:nvSpPr>
          <p:cNvPr id="7" name="TextBox 8"/>
          <p:cNvSpPr txBox="1">
            <a:spLocks noChangeArrowheads="1"/>
          </p:cNvSpPr>
          <p:nvPr/>
        </p:nvSpPr>
        <p:spPr bwMode="auto">
          <a:xfrm>
            <a:off x="506413" y="5418138"/>
            <a:ext cx="754856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dirty="0"/>
              <a:t>“We need to be taught to study rather than to believe, to </a:t>
            </a:r>
            <a:r>
              <a:rPr lang="en-US" altLang="en-US" sz="2400" b="1" dirty="0"/>
              <a:t>inquire</a:t>
            </a:r>
            <a:r>
              <a:rPr lang="en-US" altLang="en-US" sz="2400" dirty="0"/>
              <a:t> rather than to affirm.” </a:t>
            </a:r>
          </a:p>
          <a:p>
            <a:pPr algn="r" eaLnBrk="1" hangingPunct="1"/>
            <a:r>
              <a:rPr lang="en-US" altLang="en-US" sz="2400" dirty="0"/>
              <a:t>- </a:t>
            </a:r>
            <a:r>
              <a:rPr lang="en-US" altLang="en-US" sz="2400" dirty="0" err="1"/>
              <a:t>Septima</a:t>
            </a:r>
            <a:r>
              <a:rPr lang="en-US" altLang="en-US" sz="2400" dirty="0"/>
              <a:t> Clark</a:t>
            </a:r>
          </a:p>
        </p:txBody>
      </p:sp>
    </p:spTree>
    <p:extLst>
      <p:ext uri="{BB962C8B-B14F-4D97-AF65-F5344CB8AC3E}">
        <p14:creationId xmlns:p14="http://schemas.microsoft.com/office/powerpoint/2010/main" val="136413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442779"/>
          </a:xfrm>
        </p:spPr>
        <p:txBody>
          <a:bodyPr/>
          <a:lstStyle/>
          <a:p>
            <a:pPr marL="0" indent="0">
              <a:buFont typeface="Wingdings" panose="05000000000000000000" pitchFamily="2" charset="2"/>
              <a:buNone/>
              <a:defRPr/>
            </a:pPr>
            <a:endParaRPr lang="en-US" altLang="en-US" sz="1050" dirty="0">
              <a:solidFill>
                <a:schemeClr val="tx1"/>
              </a:solidFill>
            </a:endParaRPr>
          </a:p>
          <a:p>
            <a:pPr marL="0" indent="0">
              <a:spcBef>
                <a:spcPts val="0"/>
              </a:spcBef>
              <a:buNone/>
              <a:defRPr/>
            </a:pPr>
            <a:r>
              <a:rPr lang="en-US" altLang="en-US" sz="2800" b="1" dirty="0">
                <a:solidFill>
                  <a:schemeClr val="tx1"/>
                </a:solidFill>
              </a:rPr>
              <a:t>http://rightquestion.org/educators/</a:t>
            </a:r>
          </a:p>
          <a:p>
            <a:pPr marL="0" indent="0">
              <a:spcBef>
                <a:spcPts val="0"/>
              </a:spcBef>
              <a:buNone/>
              <a:defRPr/>
            </a:pPr>
            <a:r>
              <a:rPr lang="en-US" altLang="en-US" sz="2800" b="1" dirty="0">
                <a:solidFill>
                  <a:schemeClr val="tx1"/>
                </a:solidFill>
              </a:rPr>
              <a:t>seminar-resources/</a:t>
            </a:r>
            <a:endParaRPr lang="en-US" b="1" dirty="0"/>
          </a:p>
        </p:txBody>
      </p:sp>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To Access Today’s Materials:</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r>
              <a:rPr lang="en-US" altLang="en-US" sz="3200" dirty="0">
                <a:solidFill>
                  <a:schemeClr val="accent1"/>
                </a:solidFill>
              </a:rPr>
              <a:t>Join our Educator Network for:</a:t>
            </a:r>
          </a:p>
          <a:p>
            <a:pPr lvl="1">
              <a:buFont typeface="Wingdings" charset="2"/>
              <a:buChar char="§"/>
              <a:defRPr/>
            </a:pPr>
            <a:r>
              <a:rPr lang="en-US" altLang="en-US" dirty="0">
                <a:solidFill>
                  <a:schemeClr val="tx1"/>
                </a:solidFill>
              </a:rPr>
              <a:t>Templates you can use tomorrow in class</a:t>
            </a:r>
          </a:p>
          <a:p>
            <a:pPr lvl="1">
              <a:buFont typeface="Wingdings" charset="2"/>
              <a:buChar char="§"/>
            </a:pPr>
            <a:r>
              <a:rPr lang="en-US" altLang="en-US" dirty="0">
                <a:solidFill>
                  <a:schemeClr val="tx1"/>
                </a:solidFill>
              </a:rPr>
              <a:t>Classroom 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marL="0" indent="0">
              <a:buNone/>
              <a:defRPr/>
            </a:pPr>
            <a:endParaRPr lang="en-US" altLang="en-US" sz="3200" dirty="0">
              <a:solidFill>
                <a:schemeClr val="accent1"/>
              </a:solidFill>
            </a:endParaRPr>
          </a:p>
        </p:txBody>
      </p:sp>
    </p:spTree>
    <p:extLst>
      <p:ext uri="{BB962C8B-B14F-4D97-AF65-F5344CB8AC3E}">
        <p14:creationId xmlns:p14="http://schemas.microsoft.com/office/powerpoint/2010/main" val="2219468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a:t>Today’s Agenda</a:t>
            </a:r>
          </a:p>
        </p:txBody>
      </p:sp>
      <p:sp>
        <p:nvSpPr>
          <p:cNvPr id="3" name="Content Placeholder 2"/>
          <p:cNvSpPr>
            <a:spLocks noGrp="1"/>
          </p:cNvSpPr>
          <p:nvPr>
            <p:ph idx="1"/>
          </p:nvPr>
        </p:nvSpPr>
        <p:spPr>
          <a:xfrm>
            <a:off x="157494" y="1019206"/>
            <a:ext cx="8732604" cy="5458579"/>
          </a:xfrm>
        </p:spPr>
        <p:txBody>
          <a:bodyPr>
            <a:noAutofit/>
          </a:bodyPr>
          <a:lstStyle/>
          <a:p>
            <a:pPr marL="742950" indent="-742950">
              <a:spcBef>
                <a:spcPts val="800"/>
              </a:spcBef>
              <a:buFont typeface="+mj-lt"/>
              <a:buAutoNum type="arabicParenR"/>
              <a:defRPr/>
            </a:pPr>
            <a:r>
              <a:rPr lang="en-US" sz="2800" dirty="0">
                <a:solidFill>
                  <a:schemeClr val="tx1"/>
                </a:solidFill>
              </a:rPr>
              <a:t>Welcome and Community Building</a:t>
            </a:r>
          </a:p>
          <a:p>
            <a:pPr marL="742950" indent="-742950">
              <a:spcBef>
                <a:spcPts val="800"/>
              </a:spcBef>
              <a:buFont typeface="+mj-lt"/>
              <a:buAutoNum type="arabicParenR"/>
              <a:defRPr/>
            </a:pPr>
            <a:r>
              <a:rPr lang="en-US" sz="2800" dirty="0">
                <a:solidFill>
                  <a:schemeClr val="tx1"/>
                </a:solidFill>
              </a:rPr>
              <a:t>Collaborative Learning with the Question Formulation Technique (QFT)</a:t>
            </a:r>
          </a:p>
          <a:p>
            <a:pPr marL="742950" indent="-742950">
              <a:spcBef>
                <a:spcPts val="800"/>
              </a:spcBef>
              <a:buFont typeface="+mj-lt"/>
              <a:buAutoNum type="arabicParenR"/>
              <a:defRPr/>
            </a:pPr>
            <a:r>
              <a:rPr lang="en-US" sz="2800" dirty="0">
                <a:solidFill>
                  <a:schemeClr val="tx1"/>
                </a:solidFill>
              </a:rPr>
              <a:t>Classroom Examples </a:t>
            </a:r>
          </a:p>
          <a:p>
            <a:pPr marL="742950" indent="-742950">
              <a:spcBef>
                <a:spcPts val="800"/>
              </a:spcBef>
              <a:buFont typeface="+mj-lt"/>
              <a:buAutoNum type="arabicParenR"/>
              <a:defRPr/>
            </a:pPr>
            <a:r>
              <a:rPr lang="en-US" sz="2800" b="1" dirty="0">
                <a:solidFill>
                  <a:schemeClr val="tx1"/>
                </a:solidFill>
              </a:rPr>
              <a:t>The Art and Science of the QFT: A Deep Dive into Planning, Design, and Facilitation</a:t>
            </a:r>
          </a:p>
          <a:p>
            <a:pPr marL="742950" indent="-742950">
              <a:spcBef>
                <a:spcPts val="800"/>
              </a:spcBef>
              <a:buFont typeface="+mj-lt"/>
              <a:buAutoNum type="arabicParenR"/>
              <a:defRPr/>
            </a:pPr>
            <a:r>
              <a:rPr lang="en-US" sz="2800" dirty="0">
                <a:solidFill>
                  <a:schemeClr val="tx1"/>
                </a:solidFill>
              </a:rPr>
              <a:t>Lunch</a:t>
            </a:r>
          </a:p>
          <a:p>
            <a:pPr marL="742950" indent="-742950">
              <a:spcBef>
                <a:spcPts val="800"/>
              </a:spcBef>
              <a:buFont typeface="+mj-lt"/>
              <a:buAutoNum type="arabicParenR"/>
              <a:defRPr/>
            </a:pPr>
            <a:r>
              <a:rPr lang="en-US" sz="2800" dirty="0">
                <a:solidFill>
                  <a:schemeClr val="tx1"/>
                </a:solidFill>
              </a:rPr>
              <a:t>Workshop #1</a:t>
            </a:r>
          </a:p>
          <a:p>
            <a:pPr marL="742950" indent="-742950">
              <a:spcBef>
                <a:spcPts val="800"/>
              </a:spcBef>
              <a:buFont typeface="+mj-lt"/>
              <a:buAutoNum type="arabicParenR"/>
              <a:defRPr/>
            </a:pPr>
            <a:r>
              <a:rPr lang="en-US" sz="2800" dirty="0">
                <a:solidFill>
                  <a:schemeClr val="tx1"/>
                </a:solidFill>
              </a:rPr>
              <a:t>Workshop #2</a:t>
            </a:r>
          </a:p>
          <a:p>
            <a:pPr marL="742950" indent="-742950">
              <a:spcBef>
                <a:spcPts val="800"/>
              </a:spcBef>
              <a:buFont typeface="+mj-lt"/>
              <a:buAutoNum type="arabicParenR"/>
              <a:defRPr/>
            </a:pPr>
            <a:r>
              <a:rPr lang="en-US" sz="2800" dirty="0">
                <a:solidFill>
                  <a:schemeClr val="tx1"/>
                </a:solidFill>
              </a:rPr>
              <a:t>(optional) Informal Conversation &amp; Reflection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255" y="6035969"/>
            <a:ext cx="2412519" cy="883632"/>
          </a:xfrm>
          <a:prstGeom prst="rect">
            <a:avLst/>
          </a:prstGeom>
        </p:spPr>
      </p:pic>
      <p:sp>
        <p:nvSpPr>
          <p:cNvPr id="5" name="TextBox 4"/>
          <p:cNvSpPr txBox="1"/>
          <p:nvPr/>
        </p:nvSpPr>
        <p:spPr>
          <a:xfrm>
            <a:off x="7403742" y="6477785"/>
            <a:ext cx="1740258" cy="338554"/>
          </a:xfrm>
          <a:prstGeom prst="rect">
            <a:avLst/>
          </a:prstGeom>
          <a:noFill/>
        </p:spPr>
        <p:txBody>
          <a:bodyPr wrap="square" rtlCol="0">
            <a:spAutoFit/>
          </a:bodyPr>
          <a:lstStyle/>
          <a:p>
            <a:r>
              <a:rPr lang="en-US" sz="1600" dirty="0">
                <a:solidFill>
                  <a:schemeClr val="accent2"/>
                </a:solidFill>
              </a:rPr>
              <a:t>#QFT #</a:t>
            </a:r>
            <a:r>
              <a:rPr lang="en-US" sz="1600" dirty="0" err="1">
                <a:solidFill>
                  <a:schemeClr val="accent2"/>
                </a:solidFill>
              </a:rPr>
              <a:t>QFTCon</a:t>
            </a:r>
            <a:endParaRPr lang="en-US" sz="1600" dirty="0">
              <a:solidFill>
                <a:schemeClr val="accent2"/>
              </a:solidFill>
            </a:endParaRPr>
          </a:p>
        </p:txBody>
      </p:sp>
    </p:spTree>
    <p:extLst>
      <p:ext uri="{BB962C8B-B14F-4D97-AF65-F5344CB8AC3E}">
        <p14:creationId xmlns:p14="http://schemas.microsoft.com/office/powerpoint/2010/main" val="1075623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400550" y="1985963"/>
            <a:ext cx="3657600" cy="4140200"/>
          </a:xfrm>
          <a:prstGeom prst="rect">
            <a:avLst/>
          </a:prstGeom>
          <a:noFill/>
          <a:ln>
            <a:noFill/>
          </a:ln>
          <a:extLst/>
        </p:spPr>
        <p:txBody>
          <a:bodyPr>
            <a:normAutofit fontScale="92500"/>
          </a:bodyPr>
          <a:lstStyle>
            <a:lvl1pPr marL="228600" indent="-228600" algn="l" rtl="0" eaLnBrk="0" fontAlgn="base" hangingPunct="0">
              <a:spcBef>
                <a:spcPts val="2000"/>
              </a:spcBef>
              <a:spcAft>
                <a:spcPct val="0"/>
              </a:spcAft>
              <a:buClr>
                <a:schemeClr val="accent1"/>
              </a:buClr>
              <a:buSzPct val="75000"/>
              <a:buFont typeface="Wingdings" charset="0"/>
              <a:buChar char="n"/>
              <a:defRPr sz="1800" kern="1200">
                <a:solidFill>
                  <a:srgbClr val="595959"/>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ADDCF5"/>
              </a:buClr>
              <a:buSzPct val="75000"/>
              <a:buFont typeface="Wingdings" charset="0"/>
              <a:buChar char="n"/>
              <a:defRPr sz="1800" kern="1200">
                <a:solidFill>
                  <a:srgbClr val="595959"/>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75000"/>
              <a:buFont typeface="Wingdings" charset="0"/>
              <a:buChar char="n"/>
              <a:defRPr sz="1800" kern="1200">
                <a:solidFill>
                  <a:srgbClr val="595959"/>
                </a:solidFill>
                <a:latin typeface="+mn-lt"/>
                <a:ea typeface="ＭＳ Ｐゴシック" charset="0"/>
                <a:cs typeface="+mn-cs"/>
              </a:defRPr>
            </a:lvl3pPr>
            <a:lvl4pPr marL="914400" indent="-228600" algn="l" rtl="0" eaLnBrk="0" fontAlgn="base" hangingPunct="0">
              <a:spcBef>
                <a:spcPts val="600"/>
              </a:spcBef>
              <a:spcAft>
                <a:spcPct val="0"/>
              </a:spcAft>
              <a:buClr>
                <a:srgbClr val="ADDCF5"/>
              </a:buClr>
              <a:buSzPct val="75000"/>
              <a:buFont typeface="Wingdings" charset="0"/>
              <a:buChar char="n"/>
              <a:defRPr sz="1800" kern="1200">
                <a:solidFill>
                  <a:srgbClr val="595959"/>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75000"/>
              <a:buFont typeface="Wingdings" charset="0"/>
              <a:buChar char="n"/>
              <a:defRPr sz="1800"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Font typeface="Wingdings" charset="0"/>
              <a:buNone/>
              <a:defRPr/>
            </a:pPr>
            <a:r>
              <a:rPr lang="en-US" sz="2800" dirty="0">
                <a:solidFill>
                  <a:schemeClr val="tx1"/>
                </a:solidFill>
                <a:cs typeface="Gill Sans"/>
              </a:rPr>
              <a:t>The QFT</a:t>
            </a:r>
          </a:p>
          <a:p>
            <a:pPr marL="514350" indent="-514350">
              <a:spcBef>
                <a:spcPts val="800"/>
              </a:spcBef>
              <a:buFont typeface="Wingdings" charset="0"/>
              <a:buAutoNum type="arabicPeriod"/>
              <a:defRPr/>
            </a:pPr>
            <a:r>
              <a:rPr lang="en-US" sz="2800" dirty="0">
                <a:solidFill>
                  <a:schemeClr val="tx1"/>
                </a:solidFill>
                <a:cs typeface="Gill Sans"/>
              </a:rPr>
              <a:t>Discuss the rules</a:t>
            </a:r>
          </a:p>
          <a:p>
            <a:pPr marL="514350" indent="-514350">
              <a:spcBef>
                <a:spcPts val="800"/>
              </a:spcBef>
              <a:buFont typeface="Wingdings" charset="0"/>
              <a:buAutoNum type="arabicPeriod"/>
              <a:defRPr/>
            </a:pPr>
            <a:r>
              <a:rPr lang="en-US" sz="2800" dirty="0">
                <a:solidFill>
                  <a:schemeClr val="tx1"/>
                </a:solidFill>
                <a:cs typeface="Gill Sans"/>
              </a:rPr>
              <a:t>Present a Question Focus</a:t>
            </a:r>
          </a:p>
          <a:p>
            <a:pPr marL="514350" indent="-514350">
              <a:spcBef>
                <a:spcPts val="800"/>
              </a:spcBef>
              <a:buFont typeface="Wingdings" charset="0"/>
              <a:buAutoNum type="arabicPeriod"/>
              <a:defRPr/>
            </a:pPr>
            <a:r>
              <a:rPr lang="en-US" sz="2800" dirty="0">
                <a:solidFill>
                  <a:schemeClr val="tx1"/>
                </a:solidFill>
                <a:cs typeface="Gill Sans"/>
              </a:rPr>
              <a:t>Improve questions</a:t>
            </a:r>
          </a:p>
          <a:p>
            <a:pPr marL="514350" indent="-514350">
              <a:spcBef>
                <a:spcPts val="800"/>
              </a:spcBef>
              <a:buFont typeface="Wingdings" charset="0"/>
              <a:buAutoNum type="arabicPeriod"/>
              <a:defRPr/>
            </a:pPr>
            <a:r>
              <a:rPr lang="en-US" sz="2800" dirty="0">
                <a:solidFill>
                  <a:schemeClr val="tx1"/>
                </a:solidFill>
                <a:cs typeface="Gill Sans"/>
              </a:rPr>
              <a:t>Prioritize questions</a:t>
            </a:r>
          </a:p>
          <a:p>
            <a:pPr marL="514350" indent="-514350">
              <a:spcBef>
                <a:spcPts val="800"/>
              </a:spcBef>
              <a:buFont typeface="Wingdings" charset="0"/>
              <a:buAutoNum type="arabicPeriod"/>
              <a:defRPr/>
            </a:pPr>
            <a:r>
              <a:rPr lang="en-US" sz="2800" dirty="0">
                <a:solidFill>
                  <a:schemeClr val="tx1"/>
                </a:solidFill>
                <a:cs typeface="Gill Sans"/>
              </a:rPr>
              <a:t>Discuss next steps</a:t>
            </a:r>
          </a:p>
          <a:p>
            <a:pPr marL="514350" indent="-514350">
              <a:spcBef>
                <a:spcPts val="800"/>
              </a:spcBef>
              <a:buFont typeface="Wingdings" charset="0"/>
              <a:buAutoNum type="arabicPeriod"/>
              <a:defRPr/>
            </a:pPr>
            <a:r>
              <a:rPr lang="en-US" sz="2800" dirty="0">
                <a:solidFill>
                  <a:schemeClr val="tx1"/>
                </a:solidFill>
                <a:cs typeface="Gill Sans"/>
              </a:rPr>
              <a:t>Reflect</a:t>
            </a:r>
          </a:p>
        </p:txBody>
      </p:sp>
      <p:pic>
        <p:nvPicPr>
          <p:cNvPr id="125955" name="Content Placeholder 10" descr="blue-science.jpg"/>
          <p:cNvPicPr>
            <a:picLocks noGrp="1" noChangeAspect="1"/>
          </p:cNvPicPr>
          <p:nvPr>
            <p:ph sz="half" idx="2"/>
          </p:nvPr>
        </p:nvPicPr>
        <p:blipFill>
          <a:blip r:embed="rId2">
            <a:extLst>
              <a:ext uri="{28A0092B-C50C-407E-A947-70E740481C1C}">
                <a14:useLocalDpi xmlns:a14="http://schemas.microsoft.com/office/drawing/2010/main" val="0"/>
              </a:ext>
            </a:extLst>
          </a:blip>
          <a:srcRect l="20552" r="20552"/>
          <a:stretch>
            <a:fillRect/>
          </a:stretch>
        </p:blipFill>
        <p:spPr>
          <a:xfrm>
            <a:off x="4397187" y="1985963"/>
            <a:ext cx="3657600" cy="4140200"/>
          </a:xfrm>
        </p:spPr>
      </p:pic>
      <p:sp>
        <p:nvSpPr>
          <p:cNvPr id="99332" name="Title 1"/>
          <p:cNvSpPr>
            <a:spLocks noGrp="1"/>
          </p:cNvSpPr>
          <p:nvPr>
            <p:ph type="title"/>
          </p:nvPr>
        </p:nvSpPr>
        <p:spPr/>
        <p:txBody>
          <a:bodyPr/>
          <a:lstStyle/>
          <a:p>
            <a:pPr eaLnBrk="1" hangingPunct="1"/>
            <a:r>
              <a:rPr lang="en-US" b="1">
                <a:latin typeface="Rockwell" charset="0"/>
                <a:ea typeface="MS PGothic" charset="0"/>
              </a:rPr>
              <a:t>QFT: An ART and a SCIENCE</a:t>
            </a:r>
          </a:p>
        </p:txBody>
      </p:sp>
      <p:sp>
        <p:nvSpPr>
          <p:cNvPr id="99333" name="Content Placeholder 2"/>
          <p:cNvSpPr>
            <a:spLocks noGrp="1"/>
          </p:cNvSpPr>
          <p:nvPr>
            <p:ph sz="half" idx="1"/>
          </p:nvPr>
        </p:nvSpPr>
        <p:spPr>
          <a:xfrm>
            <a:off x="498475" y="1985963"/>
            <a:ext cx="3657600" cy="4140200"/>
          </a:xfrm>
        </p:spPr>
        <p:txBody>
          <a:bodyPr/>
          <a:lstStyle/>
          <a:p>
            <a:pPr marL="0" indent="0" eaLnBrk="1" hangingPunct="1">
              <a:buFont typeface="Wingdings" charset="0"/>
              <a:buNone/>
            </a:pPr>
            <a:r>
              <a:rPr lang="en-US" sz="4400" dirty="0">
                <a:solidFill>
                  <a:schemeClr val="tx1"/>
                </a:solidFill>
                <a:latin typeface="Rockwell" charset="0"/>
                <a:ea typeface="MS PGothic" charset="0"/>
              </a:rPr>
              <a:t>The Science:</a:t>
            </a:r>
          </a:p>
          <a:p>
            <a:pPr marL="0" indent="0" eaLnBrk="1" hangingPunct="1">
              <a:buFont typeface="Wingdings" charset="0"/>
              <a:buNone/>
            </a:pPr>
            <a:r>
              <a:rPr lang="en-US" sz="2800" dirty="0">
                <a:solidFill>
                  <a:schemeClr val="tx1"/>
                </a:solidFill>
                <a:latin typeface="Rockwell" charset="0"/>
                <a:ea typeface="MS PGothic" charset="0"/>
              </a:rPr>
              <a:t>A rigorous protocol, with specific steps and sequence, that produces consistent results</a:t>
            </a:r>
          </a:p>
          <a:p>
            <a:pPr marL="0" indent="0" eaLnBrk="1" hangingPunct="1">
              <a:buFont typeface="Wingdings" charset="0"/>
              <a:buNone/>
            </a:pPr>
            <a:endParaRPr lang="en-US" sz="2800" dirty="0">
              <a:latin typeface="Rockwell" charset="0"/>
              <a:ea typeface="MS PGothic" charset="0"/>
            </a:endParaRPr>
          </a:p>
        </p:txBody>
      </p:sp>
      <p:sp>
        <p:nvSpPr>
          <p:cNvPr id="99334" name="TextBox 4"/>
          <p:cNvSpPr txBox="1">
            <a:spLocks noChangeArrowheads="1"/>
          </p:cNvSpPr>
          <p:nvPr/>
        </p:nvSpPr>
        <p:spPr bwMode="auto">
          <a:xfrm>
            <a:off x="1604963" y="9906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Rockwell" charset="0"/>
                <a:ea typeface="MS PGothic" charset="0"/>
                <a:cs typeface="MS PGothic" charset="0"/>
              </a:defRPr>
            </a:lvl1pPr>
            <a:lvl2pPr marL="742950" indent="-285750">
              <a:defRPr>
                <a:solidFill>
                  <a:schemeClr val="tx1"/>
                </a:solidFill>
                <a:latin typeface="Rockwell" charset="0"/>
                <a:ea typeface="MS PGothic" charset="0"/>
                <a:cs typeface="MS PGothic" charset="0"/>
              </a:defRPr>
            </a:lvl2pPr>
            <a:lvl3pPr marL="1143000" indent="-228600">
              <a:defRPr>
                <a:solidFill>
                  <a:schemeClr val="tx1"/>
                </a:solidFill>
                <a:latin typeface="Rockwell" charset="0"/>
                <a:ea typeface="MS PGothic" charset="0"/>
                <a:cs typeface="MS PGothic" charset="0"/>
              </a:defRPr>
            </a:lvl3pPr>
            <a:lvl4pPr marL="1600200" indent="-228600">
              <a:defRPr>
                <a:solidFill>
                  <a:schemeClr val="tx1"/>
                </a:solidFill>
                <a:latin typeface="Rockwell" charset="0"/>
                <a:ea typeface="MS PGothic" charset="0"/>
                <a:cs typeface="MS PGothic" charset="0"/>
              </a:defRPr>
            </a:lvl4pPr>
            <a:lvl5pPr marL="2057400" indent="-228600">
              <a:defRPr>
                <a:solidFill>
                  <a:schemeClr val="tx1"/>
                </a:solidFill>
                <a:latin typeface="Rockwel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Rockwel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Rockwel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Rockwel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Rockwell" charset="0"/>
                <a:ea typeface="MS PGothic" charset="0"/>
                <a:cs typeface="MS PGothic" charset="0"/>
              </a:defRPr>
            </a:lvl9pPr>
          </a:lstStyle>
          <a:p>
            <a:pPr eaLnBrk="1" hangingPunct="1"/>
            <a:endParaRPr lang="en-US">
              <a:latin typeface="Calibri" charset="0"/>
            </a:endParaRPr>
          </a:p>
        </p:txBody>
      </p:sp>
    </p:spTree>
    <p:extLst>
      <p:ext uri="{BB962C8B-B14F-4D97-AF65-F5344CB8AC3E}">
        <p14:creationId xmlns:p14="http://schemas.microsoft.com/office/powerpoint/2010/main" val="20336755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33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9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5955"/>
                                        </p:tgtEl>
                                      </p:cBhvr>
                                    </p:animEffect>
                                    <p:set>
                                      <p:cBhvr>
                                        <p:cTn id="15" dur="1" fill="hold">
                                          <p:stCondLst>
                                            <p:cond delay="499"/>
                                          </p:stCondLst>
                                        </p:cTn>
                                        <p:tgtEl>
                                          <p:spTgt spid="12595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933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7"/>
          <p:cNvSpPr>
            <a:spLocks noGrp="1"/>
          </p:cNvSpPr>
          <p:nvPr>
            <p:ph type="title"/>
          </p:nvPr>
        </p:nvSpPr>
        <p:spPr/>
        <p:txBody>
          <a:bodyPr/>
          <a:lstStyle/>
          <a:p>
            <a:pPr eaLnBrk="1" hangingPunct="1"/>
            <a:r>
              <a:rPr lang="en-US" b="1">
                <a:latin typeface="Rockwell" charset="0"/>
                <a:ea typeface="MS PGothic" charset="0"/>
              </a:rPr>
              <a:t>QFT: An ART and a SCIENCE</a:t>
            </a:r>
          </a:p>
        </p:txBody>
      </p:sp>
      <p:sp>
        <p:nvSpPr>
          <p:cNvPr id="100355" name="Content Placeholder 2"/>
          <p:cNvSpPr>
            <a:spLocks noGrp="1"/>
          </p:cNvSpPr>
          <p:nvPr>
            <p:ph sz="quarter" idx="4294967295"/>
          </p:nvPr>
        </p:nvSpPr>
        <p:spPr>
          <a:xfrm>
            <a:off x="498475" y="2108200"/>
            <a:ext cx="3822700" cy="4064000"/>
          </a:xfrm>
        </p:spPr>
        <p:txBody>
          <a:bodyPr/>
          <a:lstStyle/>
          <a:p>
            <a:pPr marL="0" indent="0" eaLnBrk="1" hangingPunct="1">
              <a:buFont typeface="Wingdings" charset="0"/>
              <a:buNone/>
            </a:pPr>
            <a:r>
              <a:rPr lang="en-US" sz="4400" dirty="0">
                <a:solidFill>
                  <a:schemeClr val="tx1"/>
                </a:solidFill>
                <a:latin typeface="Rockwell" charset="0"/>
                <a:ea typeface="MS PGothic" charset="0"/>
              </a:rPr>
              <a:t>The Art:</a:t>
            </a:r>
          </a:p>
          <a:p>
            <a:pPr marL="0" indent="0" eaLnBrk="1" hangingPunct="1">
              <a:buFont typeface="Wingdings" charset="0"/>
              <a:buNone/>
            </a:pPr>
            <a:r>
              <a:rPr lang="en-US" sz="2800" dirty="0">
                <a:solidFill>
                  <a:schemeClr val="tx1"/>
                </a:solidFill>
                <a:latin typeface="Rockwell" charset="0"/>
                <a:ea typeface="MS PGothic" charset="0"/>
              </a:rPr>
              <a:t>Tailoring the QFT process to the specific content and students you are teaching.</a:t>
            </a:r>
          </a:p>
        </p:txBody>
      </p:sp>
      <p:pic>
        <p:nvPicPr>
          <p:cNvPr id="126979" name="Content Placeholder 9" descr="art.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2948" t="-3665" b="-3665"/>
          <a:stretch>
            <a:fillRect/>
          </a:stretch>
        </p:blipFill>
        <p:spPr>
          <a:xfrm>
            <a:off x="4241800" y="1690688"/>
            <a:ext cx="4610100" cy="4283075"/>
          </a:xfrm>
        </p:spPr>
      </p:pic>
      <p:sp>
        <p:nvSpPr>
          <p:cNvPr id="5" name="Content Placeholder 2"/>
          <p:cNvSpPr>
            <a:spLocks noGrp="1"/>
          </p:cNvSpPr>
          <p:nvPr>
            <p:ph sz="quarter" idx="4294967295"/>
          </p:nvPr>
        </p:nvSpPr>
        <p:spPr>
          <a:xfrm>
            <a:off x="4740275" y="2084388"/>
            <a:ext cx="3822700" cy="4064000"/>
          </a:xfrm>
        </p:spPr>
        <p:txBody>
          <a:bodyPr>
            <a:normAutofit fontScale="92500" lnSpcReduction="20000"/>
          </a:bodyPr>
          <a:lstStyle/>
          <a:p>
            <a:pPr marL="0" indent="0" eaLnBrk="1" hangingPunct="1">
              <a:buFont typeface="Wingdings" charset="0"/>
              <a:buNone/>
            </a:pPr>
            <a:r>
              <a:rPr lang="en-US" sz="2600" dirty="0">
                <a:solidFill>
                  <a:srgbClr val="000000"/>
                </a:solidFill>
                <a:latin typeface="Rockwell" charset="0"/>
                <a:ea typeface="MS PGothic" charset="0"/>
              </a:rPr>
              <a:t>Tailor the QFT through:</a:t>
            </a:r>
          </a:p>
          <a:p>
            <a:pPr marL="0" indent="0" eaLnBrk="1" hangingPunct="1"/>
            <a:r>
              <a:rPr lang="en-US" sz="2600" dirty="0">
                <a:solidFill>
                  <a:srgbClr val="000000"/>
                </a:solidFill>
                <a:latin typeface="Rockwell" charset="0"/>
                <a:ea typeface="MS PGothic" charset="0"/>
              </a:rPr>
              <a:t>Design of the Question Focus (</a:t>
            </a:r>
            <a:r>
              <a:rPr lang="en-US" sz="2600" dirty="0" err="1">
                <a:solidFill>
                  <a:srgbClr val="000000"/>
                </a:solidFill>
                <a:latin typeface="Rockwell" charset="0"/>
                <a:ea typeface="MS PGothic" charset="0"/>
              </a:rPr>
              <a:t>Qfocus</a:t>
            </a:r>
            <a:r>
              <a:rPr lang="en-US" sz="2600" dirty="0">
                <a:solidFill>
                  <a:srgbClr val="000000"/>
                </a:solidFill>
                <a:latin typeface="Rockwell" charset="0"/>
                <a:ea typeface="MS PGothic" charset="0"/>
              </a:rPr>
              <a:t>)</a:t>
            </a:r>
          </a:p>
          <a:p>
            <a:pPr marL="0" indent="0" eaLnBrk="1" hangingPunct="1"/>
            <a:r>
              <a:rPr lang="en-US" sz="2600" dirty="0">
                <a:solidFill>
                  <a:srgbClr val="000000"/>
                </a:solidFill>
                <a:latin typeface="Rockwell" charset="0"/>
                <a:ea typeface="MS PGothic" charset="0"/>
              </a:rPr>
              <a:t>Instructions for prioritizing</a:t>
            </a:r>
          </a:p>
          <a:p>
            <a:pPr marL="0" indent="0" eaLnBrk="1" hangingPunct="1"/>
            <a:r>
              <a:rPr lang="en-US" sz="2600" dirty="0">
                <a:solidFill>
                  <a:srgbClr val="000000"/>
                </a:solidFill>
                <a:latin typeface="Rockwell" charset="0"/>
                <a:ea typeface="MS PGothic" charset="0"/>
              </a:rPr>
              <a:t>Next steps for using the questions</a:t>
            </a:r>
          </a:p>
          <a:p>
            <a:pPr marL="0" indent="0" eaLnBrk="1" hangingPunct="1"/>
            <a:r>
              <a:rPr lang="en-US" sz="2600" dirty="0">
                <a:solidFill>
                  <a:srgbClr val="000000"/>
                </a:solidFill>
                <a:latin typeface="Rockwell" charset="0"/>
                <a:ea typeface="MS PGothic" charset="0"/>
              </a:rPr>
              <a:t>Reflection questions</a:t>
            </a:r>
          </a:p>
          <a:p>
            <a:pPr marL="0" indent="0" eaLnBrk="1" hangingPunct="1"/>
            <a:r>
              <a:rPr lang="en-US" sz="2600" dirty="0">
                <a:solidFill>
                  <a:srgbClr val="000000"/>
                </a:solidFill>
                <a:latin typeface="Rockwell" charset="0"/>
                <a:ea typeface="MS PGothic" charset="0"/>
              </a:rPr>
              <a:t>Facilitation</a:t>
            </a:r>
          </a:p>
          <a:p>
            <a:pPr marL="0" indent="0" eaLnBrk="1" hangingPunct="1">
              <a:buFont typeface="Wingdings" charset="0"/>
              <a:buNone/>
            </a:pPr>
            <a:endParaRPr lang="en-US" sz="2600" dirty="0">
              <a:solidFill>
                <a:srgbClr val="000000"/>
              </a:solidFill>
              <a:latin typeface="Rockwell" charset="0"/>
              <a:ea typeface="MS PGothic" charset="0"/>
            </a:endParaRPr>
          </a:p>
        </p:txBody>
      </p:sp>
    </p:spTree>
    <p:extLst>
      <p:ext uri="{BB962C8B-B14F-4D97-AF65-F5344CB8AC3E}">
        <p14:creationId xmlns:p14="http://schemas.microsoft.com/office/powerpoint/2010/main" val="6356465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26979"/>
                                        </p:tgtEl>
                                      </p:cBhvr>
                                    </p:animEffect>
                                    <p:set>
                                      <p:cBhvr>
                                        <p:cTn id="7" dur="1" fill="hold">
                                          <p:stCondLst>
                                            <p:cond delay="499"/>
                                          </p:stCondLst>
                                        </p:cTn>
                                        <p:tgtEl>
                                          <p:spTgt spid="12697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b="1"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1728174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98475" y="484188"/>
            <a:ext cx="7556500" cy="1325562"/>
          </a:xfrm>
        </p:spPr>
        <p:txBody>
          <a:bodyPr/>
          <a:lstStyle/>
          <a:p>
            <a:pPr algn="ctr" eaLnBrk="1" hangingPunct="1"/>
            <a:r>
              <a:rPr lang="en-US" altLang="en-US" sz="4000" dirty="0">
                <a:latin typeface="Rockwell" panose="02060603020205020403" pitchFamily="18" charset="0"/>
                <a:ea typeface="MS PGothic" pitchFamily="34" charset="-128"/>
              </a:rPr>
              <a:t>Classroom Example:</a:t>
            </a:r>
            <a:br>
              <a:rPr lang="en-US" altLang="en-US" sz="4000" dirty="0">
                <a:latin typeface="Rockwell" panose="02060603020205020403" pitchFamily="18" charset="0"/>
                <a:ea typeface="MS PGothic" pitchFamily="34" charset="-128"/>
              </a:rPr>
            </a:br>
            <a:r>
              <a:rPr lang="en-US" altLang="en-US" sz="4000" dirty="0">
                <a:latin typeface="Rockwell" panose="02060603020205020403" pitchFamily="18" charset="0"/>
                <a:ea typeface="MS PGothic" pitchFamily="34" charset="-128"/>
              </a:rPr>
              <a:t>High School</a:t>
            </a:r>
          </a:p>
        </p:txBody>
      </p:sp>
      <p:sp>
        <p:nvSpPr>
          <p:cNvPr id="128003" name="Content Placeholder 2"/>
          <p:cNvSpPr>
            <a:spLocks noGrp="1"/>
          </p:cNvSpPr>
          <p:nvPr>
            <p:ph idx="1"/>
          </p:nvPr>
        </p:nvSpPr>
        <p:spPr>
          <a:xfrm>
            <a:off x="457200" y="2133600"/>
            <a:ext cx="8229600" cy="3992563"/>
          </a:xfrm>
        </p:spPr>
        <p:txBody>
          <a:bodyPr>
            <a:normAutofit/>
          </a:bodyPr>
          <a:lstStyle/>
          <a:p>
            <a:pPr marL="0" indent="0">
              <a:buNone/>
            </a:pPr>
            <a:r>
              <a:rPr lang="en-US" altLang="en-US" sz="3000" u="sng" dirty="0">
                <a:solidFill>
                  <a:schemeClr val="tx1"/>
                </a:solidFill>
                <a:latin typeface="Rockwell" panose="02060603020205020403" pitchFamily="18" charset="0"/>
                <a:ea typeface="MS PGothic" pitchFamily="34" charset="-128"/>
              </a:rPr>
              <a:t>Teacher</a:t>
            </a:r>
            <a:r>
              <a:rPr lang="en-US" altLang="en-US" sz="3000" dirty="0">
                <a:solidFill>
                  <a:schemeClr val="tx1"/>
                </a:solidFill>
                <a:latin typeface="Rockwell" panose="02060603020205020403" pitchFamily="18" charset="0"/>
                <a:ea typeface="MS PGothic" pitchFamily="34" charset="-128"/>
              </a:rPr>
              <a:t>: </a:t>
            </a:r>
            <a:r>
              <a:rPr lang="en-US" sz="2800" dirty="0">
                <a:solidFill>
                  <a:schemeClr val="tx1"/>
                </a:solidFill>
              </a:rPr>
              <a:t>Ling-Se </a:t>
            </a:r>
            <a:r>
              <a:rPr lang="en-US" sz="2800" dirty="0" err="1">
                <a:solidFill>
                  <a:schemeClr val="tx1"/>
                </a:solidFill>
              </a:rPr>
              <a:t>Chesnakas</a:t>
            </a:r>
            <a:r>
              <a:rPr lang="en-US" sz="2800" dirty="0">
                <a:solidFill>
                  <a:schemeClr val="tx1"/>
                </a:solidFill>
              </a:rPr>
              <a:t>, Boston, MA</a:t>
            </a:r>
            <a:r>
              <a:rPr lang="en-US" altLang="en-US" sz="2800" dirty="0">
                <a:solidFill>
                  <a:schemeClr val="tx1"/>
                </a:solidFill>
                <a:latin typeface="Rockwell" panose="02060603020205020403" pitchFamily="18" charset="0"/>
                <a:ea typeface="MS PGothic" pitchFamily="34" charset="-128"/>
              </a:rPr>
              <a:t> </a:t>
            </a:r>
          </a:p>
          <a:p>
            <a:pPr marL="0" indent="0">
              <a:buNone/>
            </a:pPr>
            <a:r>
              <a:rPr lang="en-US" altLang="en-US" sz="3000" u="sng" dirty="0">
                <a:solidFill>
                  <a:schemeClr val="tx1"/>
                </a:solidFill>
                <a:latin typeface="Rockwell" panose="02060603020205020403" pitchFamily="18" charset="0"/>
                <a:ea typeface="MS PGothic" pitchFamily="34" charset="-128"/>
              </a:rPr>
              <a:t>Topic</a:t>
            </a:r>
            <a:r>
              <a:rPr lang="en-US" altLang="en-US" sz="3000" dirty="0">
                <a:solidFill>
                  <a:schemeClr val="tx1"/>
                </a:solidFill>
                <a:latin typeface="Rockwell" panose="02060603020205020403" pitchFamily="18" charset="0"/>
                <a:ea typeface="MS PGothic" pitchFamily="34" charset="-128"/>
              </a:rPr>
              <a:t>: 12</a:t>
            </a:r>
            <a:r>
              <a:rPr lang="en-US" altLang="en-US" sz="3000" baseline="30000" dirty="0">
                <a:solidFill>
                  <a:schemeClr val="tx1"/>
                </a:solidFill>
                <a:latin typeface="Rockwell" panose="02060603020205020403" pitchFamily="18" charset="0"/>
                <a:ea typeface="MS PGothic" pitchFamily="34" charset="-128"/>
              </a:rPr>
              <a:t>th</a:t>
            </a:r>
            <a:r>
              <a:rPr lang="en-US" altLang="en-US" sz="3000" dirty="0">
                <a:solidFill>
                  <a:schemeClr val="tx1"/>
                </a:solidFill>
                <a:latin typeface="Rockwell" panose="02060603020205020403" pitchFamily="18" charset="0"/>
                <a:ea typeface="MS PGothic" pitchFamily="34" charset="-128"/>
              </a:rPr>
              <a:t> Grade Humanities unit on </a:t>
            </a:r>
            <a:r>
              <a:rPr lang="en-US" altLang="en-US" sz="3000" i="1" dirty="0">
                <a:solidFill>
                  <a:schemeClr val="tx1"/>
                </a:solidFill>
                <a:latin typeface="Rockwell" panose="02060603020205020403" pitchFamily="18" charset="0"/>
                <a:ea typeface="MS PGothic" pitchFamily="34" charset="-128"/>
              </a:rPr>
              <a:t>The Brief Wondrous Life of Oscar </a:t>
            </a:r>
            <a:r>
              <a:rPr lang="en-US" altLang="en-US" sz="3000" i="1" dirty="0" err="1">
                <a:solidFill>
                  <a:schemeClr val="tx1"/>
                </a:solidFill>
                <a:latin typeface="Rockwell" panose="02060603020205020403" pitchFamily="18" charset="0"/>
                <a:ea typeface="MS PGothic" pitchFamily="34" charset="-128"/>
              </a:rPr>
              <a:t>Wao</a:t>
            </a:r>
            <a:r>
              <a:rPr lang="en-US" altLang="en-US" sz="3000" i="1" dirty="0">
                <a:solidFill>
                  <a:schemeClr val="tx1"/>
                </a:solidFill>
                <a:latin typeface="Rockwell" panose="02060603020205020403" pitchFamily="18" charset="0"/>
                <a:ea typeface="MS PGothic" pitchFamily="34" charset="-128"/>
              </a:rPr>
              <a:t> </a:t>
            </a:r>
            <a:r>
              <a:rPr lang="en-US" altLang="en-US" sz="3000" dirty="0">
                <a:solidFill>
                  <a:schemeClr val="tx1"/>
                </a:solidFill>
                <a:latin typeface="Rockwell" panose="02060603020205020403" pitchFamily="18" charset="0"/>
                <a:ea typeface="MS PGothic" pitchFamily="34" charset="-128"/>
              </a:rPr>
              <a:t>by </a:t>
            </a:r>
            <a:r>
              <a:rPr lang="en-US" altLang="en-US" sz="3000" dirty="0" err="1">
                <a:solidFill>
                  <a:schemeClr val="tx1"/>
                </a:solidFill>
                <a:latin typeface="Rockwell" panose="02060603020205020403" pitchFamily="18" charset="0"/>
                <a:ea typeface="MS PGothic" pitchFamily="34" charset="-128"/>
              </a:rPr>
              <a:t>Junot</a:t>
            </a:r>
            <a:r>
              <a:rPr lang="en-US" altLang="en-US" sz="3000" dirty="0">
                <a:solidFill>
                  <a:schemeClr val="tx1"/>
                </a:solidFill>
                <a:latin typeface="Rockwell" panose="02060603020205020403" pitchFamily="18" charset="0"/>
                <a:ea typeface="MS PGothic" pitchFamily="34" charset="-128"/>
              </a:rPr>
              <a:t> Diaz</a:t>
            </a:r>
          </a:p>
          <a:p>
            <a:pPr marL="0" indent="0" eaLnBrk="1" hangingPunct="1">
              <a:buFont typeface="Wingdings" panose="05000000000000000000" pitchFamily="2" charset="2"/>
              <a:buNone/>
            </a:pPr>
            <a:r>
              <a:rPr lang="en-US" altLang="en-US" sz="3000" u="sng" dirty="0">
                <a:solidFill>
                  <a:schemeClr val="tx1"/>
                </a:solidFill>
                <a:latin typeface="Rockwell" panose="02060603020205020403" pitchFamily="18" charset="0"/>
                <a:ea typeface="MS PGothic" pitchFamily="34" charset="-128"/>
              </a:rPr>
              <a:t>Purpose</a:t>
            </a:r>
            <a:r>
              <a:rPr lang="en-US" altLang="en-US" sz="3000" dirty="0">
                <a:solidFill>
                  <a:schemeClr val="tx1"/>
                </a:solidFill>
                <a:latin typeface="Rockwell" panose="02060603020205020403" pitchFamily="18" charset="0"/>
                <a:ea typeface="MS PGothic" pitchFamily="34" charset="-128"/>
              </a:rPr>
              <a:t>: To help students generate questions for a Socratic Seminar at the end of the unit</a:t>
            </a:r>
            <a:endParaRPr lang="en-US" altLang="en-US" sz="3000" dirty="0">
              <a:ea typeface="MS PGothic" pitchFamily="34" charset="-128"/>
            </a:endParaRPr>
          </a:p>
        </p:txBody>
      </p:sp>
    </p:spTree>
    <p:extLst>
      <p:ext uri="{BB962C8B-B14F-4D97-AF65-F5344CB8AC3E}">
        <p14:creationId xmlns:p14="http://schemas.microsoft.com/office/powerpoint/2010/main" val="1262250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22672" y="366201"/>
            <a:ext cx="7556500" cy="1690687"/>
          </a:xfrm>
        </p:spPr>
        <p:txBody>
          <a:bodyPr rtlCol="0">
            <a:normAutofit/>
          </a:bodyPr>
          <a:lstStyle/>
          <a:p>
            <a:pPr eaLnBrk="1" fontAlgn="auto" hangingPunct="1">
              <a:spcAft>
                <a:spcPts val="0"/>
              </a:spcAft>
              <a:defRPr/>
            </a:pPr>
            <a:r>
              <a:rPr lang="en-US" dirty="0">
                <a:latin typeface="Rockwell" panose="02060603020205020403" pitchFamily="18" charset="0"/>
                <a:cs typeface="MS PGothic" pitchFamily="34" charset="-128"/>
              </a:rPr>
              <a:t>The Question Formulation Technique (QFT) in Action</a:t>
            </a:r>
          </a:p>
        </p:txBody>
      </p:sp>
      <p:sp>
        <p:nvSpPr>
          <p:cNvPr id="129027" name="Content Placeholder 2"/>
          <p:cNvSpPr>
            <a:spLocks noGrp="1"/>
          </p:cNvSpPr>
          <p:nvPr>
            <p:ph idx="1"/>
          </p:nvPr>
        </p:nvSpPr>
        <p:spPr>
          <a:xfrm>
            <a:off x="2286448" y="4981273"/>
            <a:ext cx="4862498" cy="712497"/>
          </a:xfrm>
        </p:spPr>
        <p:txBody>
          <a:bodyPr/>
          <a:lstStyle/>
          <a:p>
            <a:pPr marL="0" indent="0" algn="ctr">
              <a:buNone/>
            </a:pPr>
            <a:r>
              <a:rPr lang="en-US" altLang="en-US" dirty="0">
                <a:solidFill>
                  <a:schemeClr val="tx1"/>
                </a:solidFill>
                <a:ea typeface="MS PGothic" pitchFamily="34" charset="-128"/>
                <a:hlinkClick r:id="rId2"/>
              </a:rPr>
              <a:t>http://rightquestion.org/qft-in-action/</a:t>
            </a:r>
            <a:endParaRPr lang="en-US" altLang="en-US" dirty="0">
              <a:solidFill>
                <a:schemeClr val="tx1"/>
              </a:solidFill>
              <a:ea typeface="MS PGothic"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864" b="27953"/>
          <a:stretch/>
        </p:blipFill>
        <p:spPr>
          <a:xfrm>
            <a:off x="1401098" y="2056888"/>
            <a:ext cx="6369064" cy="2707976"/>
          </a:xfrm>
          <a:prstGeom prst="rect">
            <a:avLst/>
          </a:prstGeom>
        </p:spPr>
      </p:pic>
    </p:spTree>
    <p:extLst>
      <p:ext uri="{BB962C8B-B14F-4D97-AF65-F5344CB8AC3E}">
        <p14:creationId xmlns:p14="http://schemas.microsoft.com/office/powerpoint/2010/main" val="1803747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98474" y="484094"/>
            <a:ext cx="8040842" cy="1116106"/>
          </a:xfrm>
        </p:spPr>
        <p:txBody>
          <a:bodyPr/>
          <a:lstStyle/>
          <a:p>
            <a:pPr eaLnBrk="1" hangingPunct="1"/>
            <a:r>
              <a:rPr lang="en-US" sz="4400" dirty="0">
                <a:latin typeface="Rockwell" charset="0"/>
                <a:ea typeface="MS PGothic" charset="0"/>
              </a:rPr>
              <a:t>Four Principles of Facilitation</a:t>
            </a:r>
          </a:p>
        </p:txBody>
      </p:sp>
      <p:sp>
        <p:nvSpPr>
          <p:cNvPr id="137219" name="Content Placeholder 2"/>
          <p:cNvSpPr>
            <a:spLocks noGrp="1"/>
          </p:cNvSpPr>
          <p:nvPr>
            <p:ph idx="1"/>
          </p:nvPr>
        </p:nvSpPr>
        <p:spPr>
          <a:xfrm>
            <a:off x="364561" y="1466440"/>
            <a:ext cx="8308668" cy="4329113"/>
          </a:xfrm>
        </p:spPr>
        <p:txBody>
          <a:bodyPr>
            <a:normAutofit/>
          </a:bodyPr>
          <a:lstStyle/>
          <a:p>
            <a:pPr marL="742950" indent="-742950">
              <a:buFont typeface="Rockwell" charset="0"/>
              <a:buAutoNum type="arabicPeriod"/>
            </a:pPr>
            <a:r>
              <a:rPr lang="en-US" sz="3200" dirty="0">
                <a:solidFill>
                  <a:srgbClr val="000000"/>
                </a:solidFill>
                <a:latin typeface="Rockwell" charset="0"/>
                <a:ea typeface="MS PGothic" charset="0"/>
              </a:rPr>
              <a:t>Monitor student adherence to the process</a:t>
            </a:r>
          </a:p>
          <a:p>
            <a:pPr marL="742950" indent="-742950" eaLnBrk="1" hangingPunct="1">
              <a:buFont typeface="Rockwell" charset="0"/>
              <a:buAutoNum type="arabicPeriod"/>
            </a:pPr>
            <a:r>
              <a:rPr lang="en-US" sz="3200" dirty="0">
                <a:solidFill>
                  <a:srgbClr val="000000"/>
                </a:solidFill>
                <a:latin typeface="Rockwell" charset="0"/>
                <a:ea typeface="MS PGothic" charset="0"/>
              </a:rPr>
              <a:t>Do not give examples</a:t>
            </a:r>
          </a:p>
          <a:p>
            <a:pPr marL="742950" indent="-742950">
              <a:buFont typeface="Rockwell" charset="0"/>
              <a:buAutoNum type="arabicPeriod"/>
            </a:pPr>
            <a:r>
              <a:rPr lang="en-US" sz="3200" dirty="0">
                <a:solidFill>
                  <a:srgbClr val="000000"/>
                </a:solidFill>
                <a:latin typeface="Rockwell" charset="0"/>
                <a:ea typeface="MS PGothic" charset="0"/>
              </a:rPr>
              <a:t>Do not get pulled into group discussion</a:t>
            </a:r>
          </a:p>
          <a:p>
            <a:pPr marL="742950" indent="-742950" eaLnBrk="1" hangingPunct="1">
              <a:buFont typeface="Rockwell" charset="0"/>
              <a:buAutoNum type="arabicPeriod"/>
            </a:pPr>
            <a:r>
              <a:rPr lang="en-US" sz="3200" dirty="0">
                <a:solidFill>
                  <a:srgbClr val="000000"/>
                </a:solidFill>
                <a:latin typeface="Rockwell" charset="0"/>
                <a:ea typeface="MS PGothic" charset="0"/>
              </a:rPr>
              <a:t>Acknowledge all contributions equally</a:t>
            </a:r>
          </a:p>
        </p:txBody>
      </p:sp>
      <p:sp>
        <p:nvSpPr>
          <p:cNvPr id="2" name="TextBox 1"/>
          <p:cNvSpPr txBox="1"/>
          <p:nvPr/>
        </p:nvSpPr>
        <p:spPr>
          <a:xfrm>
            <a:off x="441835" y="5320430"/>
            <a:ext cx="8365307" cy="954107"/>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a:solidFill>
                  <a:schemeClr val="accent2"/>
                </a:solidFill>
              </a:rPr>
              <a:t>Discuss: </a:t>
            </a:r>
            <a:r>
              <a:rPr lang="en-US" sz="2800" dirty="0">
                <a:solidFill>
                  <a:schemeClr val="accent2"/>
                </a:solidFill>
              </a:rPr>
              <a:t>What could be challenging about each principle? What might be important about each?</a:t>
            </a:r>
          </a:p>
        </p:txBody>
      </p:sp>
    </p:spTree>
    <p:extLst>
      <p:ext uri="{BB962C8B-B14F-4D97-AF65-F5344CB8AC3E}">
        <p14:creationId xmlns:p14="http://schemas.microsoft.com/office/powerpoint/2010/main" val="29478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b="1"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137779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2278" y="2226469"/>
            <a:ext cx="4699445" cy="3263504"/>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5400" b="94000" l="556" r="99722">
                        <a14:backgroundMark x1="2222" y1="10600" x2="6250" y2="5600"/>
                        <a14:backgroundMark x1="2639" y1="10200" x2="0" y2="14600"/>
                      </a14:backgroundRemoval>
                    </a14:imgEffect>
                  </a14:imgLayer>
                </a14:imgProps>
              </a:ext>
              <a:ext uri="{28A0092B-C50C-407E-A947-70E740481C1C}">
                <a14:useLocalDpi xmlns:a14="http://schemas.microsoft.com/office/drawing/2010/main" val="0"/>
              </a:ext>
            </a:extLst>
          </a:blip>
          <a:stretch>
            <a:fillRect/>
          </a:stretch>
        </p:blipFill>
        <p:spPr>
          <a:xfrm>
            <a:off x="2222278" y="2226469"/>
            <a:ext cx="4699445" cy="3263504"/>
          </a:xfrm>
          <a:prstGeom prst="rect">
            <a:avLst/>
          </a:prstGeom>
        </p:spPr>
      </p:pic>
      <p:sp>
        <p:nvSpPr>
          <p:cNvPr id="7" name="TextBox 6"/>
          <p:cNvSpPr txBox="1"/>
          <p:nvPr/>
        </p:nvSpPr>
        <p:spPr>
          <a:xfrm>
            <a:off x="461962" y="503874"/>
            <a:ext cx="8220075" cy="1323439"/>
          </a:xfrm>
          <a:prstGeom prst="rect">
            <a:avLst/>
          </a:prstGeom>
          <a:noFill/>
        </p:spPr>
        <p:txBody>
          <a:bodyPr wrap="square" rtlCol="0">
            <a:spAutoFit/>
          </a:bodyPr>
          <a:lstStyle/>
          <a:p>
            <a:r>
              <a:rPr lang="en-US" sz="4000" b="1" dirty="0">
                <a:solidFill>
                  <a:schemeClr val="accent2"/>
                </a:solidFill>
                <a:latin typeface="+mj-lt"/>
              </a:rPr>
              <a:t>The QFT , Not a Detour but a Shortcut</a:t>
            </a:r>
          </a:p>
        </p:txBody>
      </p:sp>
    </p:spTree>
    <p:extLst>
      <p:ext uri="{BB962C8B-B14F-4D97-AF65-F5344CB8AC3E}">
        <p14:creationId xmlns:p14="http://schemas.microsoft.com/office/powerpoint/2010/main" val="6652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98475" y="484188"/>
            <a:ext cx="7953375" cy="1116012"/>
          </a:xfrm>
        </p:spPr>
        <p:txBody>
          <a:bodyPr/>
          <a:lstStyle/>
          <a:p>
            <a:pPr eaLnBrk="1" hangingPunct="1"/>
            <a:r>
              <a:rPr lang="en-US" sz="3400" dirty="0">
                <a:latin typeface="Rockwell" charset="0"/>
                <a:ea typeface="MS PGothic" charset="0"/>
              </a:rPr>
              <a:t>Various Teaching Purposes</a:t>
            </a:r>
            <a:br>
              <a:rPr lang="en-US" sz="3400" dirty="0">
                <a:latin typeface="Rockwell" charset="0"/>
                <a:ea typeface="MS PGothic" charset="0"/>
              </a:rPr>
            </a:br>
            <a:endParaRPr lang="en-US" sz="3400" dirty="0">
              <a:latin typeface="Rockwell" charset="0"/>
              <a:ea typeface="MS PGothic" charset="0"/>
            </a:endParaRPr>
          </a:p>
        </p:txBody>
      </p:sp>
      <p:sp>
        <p:nvSpPr>
          <p:cNvPr id="103427" name="Content Placeholder 2"/>
          <p:cNvSpPr>
            <a:spLocks noGrp="1"/>
          </p:cNvSpPr>
          <p:nvPr>
            <p:ph idx="1"/>
          </p:nvPr>
        </p:nvSpPr>
        <p:spPr>
          <a:xfrm>
            <a:off x="498475" y="1398024"/>
            <a:ext cx="7556500" cy="5127625"/>
          </a:xfrm>
        </p:spPr>
        <p:txBody>
          <a:bodyPr>
            <a:normAutofit/>
          </a:bodyPr>
          <a:lstStyle/>
          <a:p>
            <a:pPr lvl="1" eaLnBrk="1" hangingPunct="1"/>
            <a:r>
              <a:rPr lang="en-US" sz="3200" dirty="0">
                <a:solidFill>
                  <a:schemeClr val="tx1"/>
                </a:solidFill>
                <a:ea typeface="MS PGothic" charset="0"/>
              </a:rPr>
              <a:t> Engagement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Knowledge acquisition</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Formative assessment </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Summative assessment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Peer review</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Skill development</a:t>
            </a:r>
          </a:p>
        </p:txBody>
      </p:sp>
    </p:spTree>
    <p:extLst>
      <p:ext uri="{BB962C8B-B14F-4D97-AF65-F5344CB8AC3E}">
        <p14:creationId xmlns:p14="http://schemas.microsoft.com/office/powerpoint/2010/main" val="162395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925513" y="315913"/>
            <a:ext cx="7556500" cy="1116012"/>
          </a:xfrm>
        </p:spPr>
        <p:txBody>
          <a:bodyPr/>
          <a:lstStyle/>
          <a:p>
            <a:r>
              <a:rPr lang="en-US" altLang="en-US" sz="4000" dirty="0"/>
              <a:t>We’re Tweeting…</a:t>
            </a:r>
            <a:endParaRPr lang="en-US" altLang="en-US" sz="4000" dirty="0">
              <a:solidFill>
                <a:schemeClr val="tx1"/>
              </a:solidFill>
            </a:endParaRPr>
          </a:p>
        </p:txBody>
      </p:sp>
      <p:sp>
        <p:nvSpPr>
          <p:cNvPr id="69635" name="Content Placeholder 7"/>
          <p:cNvSpPr txBox="1">
            <a:spLocks/>
          </p:cNvSpPr>
          <p:nvPr/>
        </p:nvSpPr>
        <p:spPr bwMode="auto">
          <a:xfrm>
            <a:off x="574675" y="1431925"/>
            <a:ext cx="825817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rPr>
              <a:t>@</a:t>
            </a:r>
            <a:r>
              <a:rPr kumimoji="0" lang="en-US" altLang="en-US" sz="3600" b="0" i="0" u="none" strike="noStrike" kern="1200" cap="none" spc="0" normalizeH="0" baseline="0" noProof="0" dirty="0" err="1">
                <a:ln>
                  <a:noFill/>
                </a:ln>
                <a:solidFill>
                  <a:prstClr val="black"/>
                </a:solidFill>
                <a:effectLst/>
                <a:uLnTx/>
                <a:uFillTx/>
                <a:latin typeface="Rockwell" panose="02060603020205020403" pitchFamily="18" charset="0"/>
                <a:ea typeface="MS PGothic" pitchFamily="34" charset="-128"/>
                <a:cs typeface="+mn-cs"/>
              </a:rPr>
              <a:t>RightQuestion</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lang="en-US" altLang="en-US" sz="3600" dirty="0">
                <a:solidFill>
                  <a:prstClr val="black"/>
                </a:solidFill>
              </a:rPr>
              <a:t>@</a:t>
            </a:r>
            <a:r>
              <a:rPr lang="en-US" altLang="en-US" sz="3600" dirty="0" err="1">
                <a:solidFill>
                  <a:prstClr val="black"/>
                </a:solidFill>
              </a:rPr>
              <a:t>MattParrilli</a:t>
            </a:r>
            <a:endParaRPr lang="en-US" altLang="en-US" sz="3600" dirty="0">
              <a:solidFill>
                <a:prstClr val="black"/>
              </a:solidFill>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lang="en-US" altLang="en-US" sz="3600" dirty="0">
                <a:solidFill>
                  <a:prstClr val="black"/>
                </a:solidFill>
              </a:rPr>
              <a:t>#QFT #</a:t>
            </a:r>
            <a:r>
              <a:rPr lang="en-US" altLang="en-US" sz="3600" dirty="0" err="1">
                <a:solidFill>
                  <a:prstClr val="black"/>
                </a:solidFill>
              </a:rPr>
              <a:t>QFTCon</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a:p>
            <a:pPr lvl="0" defTabSz="457200" eaLnBrk="0" fontAlgn="base" hangingPunct="0">
              <a:spcBef>
                <a:spcPts val="2000"/>
              </a:spcBef>
              <a:spcAft>
                <a:spcPct val="0"/>
              </a:spcAft>
              <a:buClr>
                <a:srgbClr val="629DD1"/>
              </a:buClr>
              <a:buSzPct val="75000"/>
              <a:defRPr/>
            </a:pPr>
            <a:r>
              <a:rPr lang="en-US" dirty="0"/>
              <a:t> </a:t>
            </a:r>
            <a:endParaRPr kumimoji="0" lang="en-US" altLang="en-US" sz="3600" b="0" i="0" u="none" strike="noStrike" kern="1200" cap="none" spc="0" normalizeH="0" baseline="0" noProof="0" dirty="0">
              <a:ln>
                <a:noFill/>
              </a:ln>
              <a:solidFill>
                <a:prstClr val="black"/>
              </a:solidFill>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188" y="3829050"/>
            <a:ext cx="33464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73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31716" y="540365"/>
            <a:ext cx="8139089" cy="1116106"/>
          </a:xfrm>
        </p:spPr>
        <p:txBody>
          <a:bodyPr/>
          <a:lstStyle/>
          <a:p>
            <a:r>
              <a:rPr lang="en-US" sz="4000" dirty="0">
                <a:latin typeface="Rockwell" charset="0"/>
              </a:rPr>
              <a:t>Using the QFT for Engagement</a:t>
            </a:r>
          </a:p>
        </p:txBody>
      </p:sp>
      <p:pic>
        <p:nvPicPr>
          <p:cNvPr id="7" name="mAYXZzKUAX4"/>
          <p:cNvPicPr>
            <a:picLocks noRot="1" noChangeAspect="1"/>
          </p:cNvPicPr>
          <p:nvPr>
            <a:videoFile r:link="rId1"/>
          </p:nvPr>
        </p:nvPicPr>
        <p:blipFill>
          <a:blip r:embed="rId4"/>
          <a:stretch>
            <a:fillRect/>
          </a:stretch>
        </p:blipFill>
        <p:spPr>
          <a:xfrm>
            <a:off x="942181" y="2061556"/>
            <a:ext cx="7118158" cy="4003964"/>
          </a:xfrm>
          <a:prstGeom prst="rect">
            <a:avLst/>
          </a:prstGeom>
        </p:spPr>
      </p:pic>
    </p:spTree>
    <p:extLst>
      <p:ext uri="{BB962C8B-B14F-4D97-AF65-F5344CB8AC3E}">
        <p14:creationId xmlns:p14="http://schemas.microsoft.com/office/powerpoint/2010/main" val="12265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7"/>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6" y="497949"/>
            <a:ext cx="8237753" cy="1116106"/>
          </a:xfrm>
        </p:spPr>
        <p:txBody>
          <a:bodyPr/>
          <a:lstStyle/>
          <a:p>
            <a:r>
              <a:rPr lang="en-US" dirty="0"/>
              <a:t>Next Steps with Student Questions</a:t>
            </a:r>
          </a:p>
        </p:txBody>
      </p:sp>
      <p:sp>
        <p:nvSpPr>
          <p:cNvPr id="3" name="Content Placeholder 2"/>
          <p:cNvSpPr>
            <a:spLocks noGrp="1"/>
          </p:cNvSpPr>
          <p:nvPr>
            <p:ph idx="1"/>
          </p:nvPr>
        </p:nvSpPr>
        <p:spPr>
          <a:xfrm>
            <a:off x="301336" y="1614055"/>
            <a:ext cx="4055512" cy="4629873"/>
          </a:xfrm>
        </p:spPr>
        <p:txBody>
          <a:bodyPr>
            <a:normAutofit/>
          </a:bodyPr>
          <a:lstStyle/>
          <a:p>
            <a:pPr>
              <a:buFont typeface="Wingdings" panose="05000000000000000000" pitchFamily="2" charset="2"/>
              <a:buChar char="v"/>
            </a:pPr>
            <a:r>
              <a:rPr lang="en-US" sz="2800" dirty="0">
                <a:solidFill>
                  <a:schemeClr val="tx1"/>
                </a:solidFill>
              </a:rPr>
              <a:t> The Driving Question Board</a:t>
            </a:r>
          </a:p>
          <a:p>
            <a:pPr>
              <a:buFont typeface="Wingdings" panose="05000000000000000000" pitchFamily="2" charset="2"/>
              <a:buChar char="v"/>
            </a:pPr>
            <a:r>
              <a:rPr lang="en-US" sz="2800" dirty="0">
                <a:solidFill>
                  <a:schemeClr val="tx1"/>
                </a:solidFill>
              </a:rPr>
              <a:t>The “Parking Lot”</a:t>
            </a:r>
          </a:p>
          <a:p>
            <a:pPr>
              <a:buFont typeface="Wingdings" panose="05000000000000000000" pitchFamily="2" charset="2"/>
              <a:buChar char="v"/>
            </a:pPr>
            <a:r>
              <a:rPr lang="en-US" sz="2800" dirty="0">
                <a:solidFill>
                  <a:schemeClr val="tx1"/>
                </a:solidFill>
              </a:rPr>
              <a:t>Ongoing student choice projects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1313850"/>
            <a:ext cx="3922712" cy="523028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7" t="4138" r="5453" b="4577"/>
          <a:stretch/>
        </p:blipFill>
        <p:spPr>
          <a:xfrm>
            <a:off x="4866290" y="1210537"/>
            <a:ext cx="3999897" cy="53539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631" y="1210537"/>
            <a:ext cx="4192400" cy="541059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0654" t="26294"/>
          <a:stretch/>
        </p:blipFill>
        <p:spPr>
          <a:xfrm>
            <a:off x="3594058" y="2326644"/>
            <a:ext cx="5406973" cy="3344944"/>
          </a:xfrm>
          <a:prstGeom prst="rect">
            <a:avLst/>
          </a:prstGeom>
        </p:spPr>
      </p:pic>
    </p:spTree>
    <p:extLst>
      <p:ext uri="{BB962C8B-B14F-4D97-AF65-F5344CB8AC3E}">
        <p14:creationId xmlns:p14="http://schemas.microsoft.com/office/powerpoint/2010/main" val="18445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Using the QFT for Peer Review</a:t>
            </a:r>
          </a:p>
        </p:txBody>
      </p:sp>
      <p:sp>
        <p:nvSpPr>
          <p:cNvPr id="3" name="Content Placeholder 2"/>
          <p:cNvSpPr>
            <a:spLocks noGrp="1"/>
          </p:cNvSpPr>
          <p:nvPr>
            <p:ph idx="1"/>
          </p:nvPr>
        </p:nvSpPr>
        <p:spPr>
          <a:xfrm>
            <a:off x="852436" y="1423219"/>
            <a:ext cx="7556313" cy="1810391"/>
          </a:xfrm>
        </p:spPr>
        <p:txBody>
          <a:bodyPr>
            <a:normAutofit fontScale="25000" lnSpcReduction="20000"/>
          </a:bodyPr>
          <a:lstStyle/>
          <a:p>
            <a:pPr marL="0" lvl="0" indent="0">
              <a:lnSpc>
                <a:spcPct val="120000"/>
              </a:lnSpc>
              <a:spcBef>
                <a:spcPts val="0"/>
              </a:spcBef>
              <a:spcAft>
                <a:spcPts val="600"/>
              </a:spcAft>
              <a:buClr>
                <a:schemeClr val="dk1"/>
              </a:buClr>
              <a:buSzPct val="45833"/>
              <a:buNone/>
            </a:pPr>
            <a:r>
              <a:rPr lang="en-US" sz="9600" u="sng" dirty="0">
                <a:solidFill>
                  <a:schemeClr val="tx1"/>
                </a:solidFill>
                <a:ea typeface="Pontano Sans"/>
                <a:cs typeface="Pontano Sans"/>
                <a:sym typeface="Pontano Sans"/>
              </a:rPr>
              <a:t>Scientist’s claim: </a:t>
            </a:r>
          </a:p>
          <a:p>
            <a:pPr lvl="0">
              <a:spcBef>
                <a:spcPts val="0"/>
              </a:spcBef>
              <a:spcAft>
                <a:spcPts val="1600"/>
              </a:spcAft>
              <a:buClr>
                <a:schemeClr val="dk1"/>
              </a:buClr>
              <a:buSzPct val="45833"/>
              <a:buNone/>
            </a:pPr>
            <a:r>
              <a:rPr lang="en-US" sz="9600" dirty="0">
                <a:solidFill>
                  <a:schemeClr val="tx1"/>
                </a:solidFill>
                <a:ea typeface="Pontano Sans"/>
                <a:cs typeface="Pontano Sans"/>
                <a:sym typeface="Pontano Sans"/>
              </a:rPr>
              <a:t>“Adding a dam to a water system causes a decrease in aquatic life downstream.” </a:t>
            </a:r>
          </a:p>
          <a:p>
            <a:pPr lvl="0">
              <a:spcBef>
                <a:spcPts val="0"/>
              </a:spcBef>
              <a:spcAft>
                <a:spcPts val="1600"/>
              </a:spcAft>
              <a:buClr>
                <a:schemeClr val="dk1"/>
              </a:buClr>
              <a:buSzPct val="45833"/>
              <a:buNone/>
            </a:pPr>
            <a:endParaRPr lang="en-US" sz="4000" dirty="0">
              <a:solidFill>
                <a:schemeClr val="tx1"/>
              </a:solidFill>
              <a:ea typeface="Pontano Sans"/>
              <a:cs typeface="Pontano Sans"/>
              <a:sym typeface="Pontano Sans"/>
            </a:endParaRPr>
          </a:p>
          <a:p>
            <a:pPr lvl="0">
              <a:spcBef>
                <a:spcPts val="0"/>
              </a:spcBef>
              <a:spcAft>
                <a:spcPts val="1600"/>
              </a:spcAft>
              <a:buClr>
                <a:schemeClr val="dk1"/>
              </a:buClr>
              <a:buSzPct val="45833"/>
              <a:buNone/>
            </a:pPr>
            <a:r>
              <a:rPr lang="en-US" sz="9600" u="sng" dirty="0">
                <a:solidFill>
                  <a:schemeClr val="tx1"/>
                </a:solidFill>
                <a:ea typeface="Pontano Sans"/>
                <a:cs typeface="Pontano Sans"/>
                <a:sym typeface="Pontano Sans"/>
              </a:rPr>
              <a:t>Student Design to test the claim:</a:t>
            </a:r>
          </a:p>
          <a:p>
            <a:endParaRPr lang="en-US" dirty="0"/>
          </a:p>
        </p:txBody>
      </p:sp>
      <p:pic>
        <p:nvPicPr>
          <p:cNvPr id="4" name="Picture 3"/>
          <p:cNvPicPr>
            <a:picLocks noChangeAspect="1"/>
          </p:cNvPicPr>
          <p:nvPr/>
        </p:nvPicPr>
        <p:blipFill>
          <a:blip r:embed="rId3"/>
          <a:stretch>
            <a:fillRect/>
          </a:stretch>
        </p:blipFill>
        <p:spPr>
          <a:xfrm>
            <a:off x="1882081" y="3410591"/>
            <a:ext cx="5108653" cy="3001992"/>
          </a:xfrm>
          <a:prstGeom prst="rect">
            <a:avLst/>
          </a:prstGeom>
        </p:spPr>
      </p:pic>
    </p:spTree>
    <p:extLst>
      <p:ext uri="{BB962C8B-B14F-4D97-AF65-F5344CB8AC3E}">
        <p14:creationId xmlns:p14="http://schemas.microsoft.com/office/powerpoint/2010/main" val="471711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with Student Questions:</a:t>
            </a:r>
          </a:p>
        </p:txBody>
      </p:sp>
      <p:pic>
        <p:nvPicPr>
          <p:cNvPr id="4" name="Shape 505"/>
          <p:cNvPicPr preferRelativeResize="0"/>
          <p:nvPr/>
        </p:nvPicPr>
        <p:blipFill>
          <a:blip r:embed="rId3">
            <a:alphaModFix/>
          </a:blip>
          <a:stretch>
            <a:fillRect/>
          </a:stretch>
        </p:blipFill>
        <p:spPr>
          <a:xfrm>
            <a:off x="973394" y="1393724"/>
            <a:ext cx="6035260" cy="4886774"/>
          </a:xfrm>
          <a:prstGeom prst="rect">
            <a:avLst/>
          </a:prstGeom>
          <a:noFill/>
          <a:ln w="19050" cap="flat" cmpd="sng">
            <a:solidFill>
              <a:srgbClr val="242852"/>
            </a:solidFill>
            <a:prstDash val="solid"/>
            <a:round/>
            <a:headEnd type="none" w="med" len="med"/>
            <a:tailEnd type="none" w="med" len="med"/>
          </a:ln>
        </p:spPr>
      </p:pic>
    </p:spTree>
    <p:extLst>
      <p:ext uri="{BB962C8B-B14F-4D97-AF65-F5344CB8AC3E}">
        <p14:creationId xmlns:p14="http://schemas.microsoft.com/office/powerpoint/2010/main" val="1275806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2" y="554433"/>
            <a:ext cx="8276816" cy="1260300"/>
          </a:xfrm>
        </p:spPr>
        <p:txBody>
          <a:bodyPr/>
          <a:lstStyle/>
          <a:p>
            <a:r>
              <a:rPr lang="en-US" dirty="0"/>
              <a:t>Using the QFT for Skill Development</a:t>
            </a:r>
          </a:p>
        </p:txBody>
      </p:sp>
      <p:sp>
        <p:nvSpPr>
          <p:cNvPr id="3" name="Content Placeholder 2"/>
          <p:cNvSpPr>
            <a:spLocks noGrp="1"/>
          </p:cNvSpPr>
          <p:nvPr>
            <p:ph idx="1"/>
          </p:nvPr>
        </p:nvSpPr>
        <p:spPr>
          <a:xfrm>
            <a:off x="265472" y="1981200"/>
            <a:ext cx="8509818" cy="4144963"/>
          </a:xfrm>
        </p:spPr>
        <p:txBody>
          <a:bodyPr/>
          <a:lstStyle/>
          <a:p>
            <a:pPr marL="0" indent="0" algn="ctr">
              <a:buNone/>
            </a:pPr>
            <a:r>
              <a:rPr lang="en-US" sz="2800" dirty="0">
                <a:solidFill>
                  <a:schemeClr val="tx1"/>
                </a:solidFill>
              </a:rPr>
              <a:t>(Students were assigned a complex molecular biology article)</a:t>
            </a:r>
          </a:p>
          <a:p>
            <a:pPr marL="0" indent="0" algn="ctr">
              <a:buNone/>
            </a:pPr>
            <a:r>
              <a:rPr lang="en-US" sz="4000" dirty="0" err="1">
                <a:solidFill>
                  <a:schemeClr val="tx1"/>
                </a:solidFill>
              </a:rPr>
              <a:t>QFocus</a:t>
            </a:r>
            <a:r>
              <a:rPr lang="en-US" sz="4000" dirty="0">
                <a:solidFill>
                  <a:schemeClr val="tx1"/>
                </a:solidFill>
              </a:rPr>
              <a:t>: </a:t>
            </a:r>
            <a:r>
              <a:rPr lang="en-US" sz="4000" i="1" dirty="0">
                <a:solidFill>
                  <a:schemeClr val="tx1"/>
                </a:solidFill>
              </a:rPr>
              <a:t>Ask as many questions as you can about the reading</a:t>
            </a:r>
          </a:p>
        </p:txBody>
      </p:sp>
    </p:spTree>
    <p:extLst>
      <p:ext uri="{BB962C8B-B14F-4D97-AF65-F5344CB8AC3E}">
        <p14:creationId xmlns:p14="http://schemas.microsoft.com/office/powerpoint/2010/main" val="16901562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with Student Questions:</a:t>
            </a:r>
            <a:br>
              <a:rPr lang="en-US" dirty="0"/>
            </a:br>
            <a:endParaRPr lang="en-US" dirty="0"/>
          </a:p>
        </p:txBody>
      </p:sp>
      <p:sp>
        <p:nvSpPr>
          <p:cNvPr id="3" name="Content Placeholder 2"/>
          <p:cNvSpPr>
            <a:spLocks noGrp="1"/>
          </p:cNvSpPr>
          <p:nvPr>
            <p:ph idx="1"/>
          </p:nvPr>
        </p:nvSpPr>
        <p:spPr>
          <a:xfrm>
            <a:off x="498474" y="1812472"/>
            <a:ext cx="7914006" cy="4525963"/>
          </a:xfrm>
        </p:spPr>
        <p:txBody>
          <a:bodyPr>
            <a:normAutofit fontScale="92500" lnSpcReduction="20000"/>
          </a:bodyPr>
          <a:lstStyle/>
          <a:p>
            <a:pPr>
              <a:buFont typeface="Wingdings" panose="05000000000000000000" pitchFamily="2" charset="2"/>
              <a:buChar char="v"/>
            </a:pPr>
            <a:r>
              <a:rPr lang="en-US" sz="2800" dirty="0">
                <a:solidFill>
                  <a:schemeClr val="tx1"/>
                </a:solidFill>
              </a:rPr>
              <a:t>Students lead themselves through the QFT as homework and bring in their questions</a:t>
            </a:r>
          </a:p>
          <a:p>
            <a:pPr>
              <a:buFont typeface="Wingdings" panose="05000000000000000000" pitchFamily="2" charset="2"/>
              <a:buChar char="v"/>
            </a:pPr>
            <a:r>
              <a:rPr lang="en-US" sz="2800" dirty="0">
                <a:solidFill>
                  <a:schemeClr val="tx1"/>
                </a:solidFill>
              </a:rPr>
              <a:t>In class, students discuss key attributes of a good biological research question and compare to other types of questions</a:t>
            </a:r>
          </a:p>
          <a:p>
            <a:pPr>
              <a:buFont typeface="Wingdings" panose="05000000000000000000" pitchFamily="2" charset="2"/>
              <a:buChar char="v"/>
            </a:pPr>
            <a:r>
              <a:rPr lang="en-US" sz="2800" dirty="0">
                <a:solidFill>
                  <a:schemeClr val="tx1"/>
                </a:solidFill>
              </a:rPr>
              <a:t>Students improve their questions</a:t>
            </a:r>
          </a:p>
          <a:p>
            <a:pPr>
              <a:buFont typeface="Wingdings" panose="05000000000000000000" pitchFamily="2" charset="2"/>
              <a:buChar char="v"/>
            </a:pPr>
            <a:r>
              <a:rPr lang="en-US" sz="2800" dirty="0">
                <a:solidFill>
                  <a:schemeClr val="tx1"/>
                </a:solidFill>
              </a:rPr>
              <a:t>Lists of questions are discarded or kept in notebooks (up to the student)</a:t>
            </a:r>
          </a:p>
          <a:p>
            <a:pPr>
              <a:buFont typeface="Wingdings" panose="05000000000000000000" pitchFamily="2" charset="2"/>
              <a:buChar char="v"/>
            </a:pPr>
            <a:r>
              <a:rPr lang="en-US" sz="2800" dirty="0">
                <a:solidFill>
                  <a:schemeClr val="tx1"/>
                </a:solidFill>
              </a:rPr>
              <a:t>Students apply this skill to designing their own research project later in the semester</a:t>
            </a:r>
          </a:p>
        </p:txBody>
      </p:sp>
    </p:spTree>
    <p:extLst>
      <p:ext uri="{BB962C8B-B14F-4D97-AF65-F5344CB8AC3E}">
        <p14:creationId xmlns:p14="http://schemas.microsoft.com/office/powerpoint/2010/main" val="14218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2651284"/>
            <a:ext cx="7886700" cy="2115588"/>
          </a:xfrm>
        </p:spPr>
        <p:txBody>
          <a:bodyPr>
            <a:normAutofit/>
          </a:bodyPr>
          <a:lstStyle/>
          <a:p>
            <a:pPr algn="ctr"/>
            <a:r>
              <a:rPr lang="en-US" b="1" dirty="0">
                <a:solidFill>
                  <a:srgbClr val="002060"/>
                </a:solidFill>
                <a:latin typeface="Rockwell" charset="0"/>
                <a:ea typeface="Rockwell" charset="0"/>
                <a:cs typeface="Rockwell" charset="0"/>
              </a:rPr>
              <a:t>Putting it into Practice:</a:t>
            </a:r>
            <a:r>
              <a:rPr lang="en-US" dirty="0">
                <a:solidFill>
                  <a:srgbClr val="002060"/>
                </a:solidFill>
                <a:latin typeface="Rockwell" charset="0"/>
                <a:ea typeface="Rockwell" charset="0"/>
                <a:cs typeface="Rockwell" charset="0"/>
              </a:rPr>
              <a:t/>
            </a:r>
            <a:br>
              <a:rPr lang="en-US" dirty="0">
                <a:solidFill>
                  <a:srgbClr val="002060"/>
                </a:solidFill>
                <a:latin typeface="Rockwell" charset="0"/>
                <a:ea typeface="Rockwell" charset="0"/>
                <a:cs typeface="Rockwell" charset="0"/>
              </a:rPr>
            </a:br>
            <a:r>
              <a:rPr lang="en-US" dirty="0">
                <a:solidFill>
                  <a:srgbClr val="002060"/>
                </a:solidFill>
                <a:latin typeface="Rockwell" charset="0"/>
                <a:ea typeface="Rockwell" charset="0"/>
                <a:cs typeface="Rockwell" charset="0"/>
              </a:rPr>
              <a:t>Brainstorm 2-3 ways you might use the QFT in your context</a:t>
            </a:r>
            <a:endParaRPr lang="en-US" b="1" dirty="0">
              <a:solidFill>
                <a:srgbClr val="002060"/>
              </a:solidFill>
              <a:latin typeface="Rockwell" charset="0"/>
              <a:ea typeface="Rockwell" charset="0"/>
              <a:cs typeface="Rockwell" charset="0"/>
            </a:endParaRPr>
          </a:p>
        </p:txBody>
      </p:sp>
    </p:spTree>
    <p:extLst>
      <p:ext uri="{BB962C8B-B14F-4D97-AF65-F5344CB8AC3E}">
        <p14:creationId xmlns:p14="http://schemas.microsoft.com/office/powerpoint/2010/main" val="10385054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98475" y="484188"/>
            <a:ext cx="7953375" cy="1116012"/>
          </a:xfrm>
        </p:spPr>
        <p:txBody>
          <a:bodyPr/>
          <a:lstStyle/>
          <a:p>
            <a:pPr eaLnBrk="1" hangingPunct="1"/>
            <a:r>
              <a:rPr lang="en-US" sz="3400" dirty="0">
                <a:latin typeface="Rockwell" charset="0"/>
                <a:ea typeface="MS PGothic" charset="0"/>
              </a:rPr>
              <a:t>Various Teaching Purposes</a:t>
            </a:r>
            <a:br>
              <a:rPr lang="en-US" sz="3400" dirty="0">
                <a:latin typeface="Rockwell" charset="0"/>
                <a:ea typeface="MS PGothic" charset="0"/>
              </a:rPr>
            </a:br>
            <a:endParaRPr lang="en-US" sz="3400" dirty="0">
              <a:latin typeface="Rockwell" charset="0"/>
              <a:ea typeface="MS PGothic" charset="0"/>
            </a:endParaRPr>
          </a:p>
        </p:txBody>
      </p:sp>
      <p:sp>
        <p:nvSpPr>
          <p:cNvPr id="103427" name="Content Placeholder 2"/>
          <p:cNvSpPr>
            <a:spLocks noGrp="1"/>
          </p:cNvSpPr>
          <p:nvPr>
            <p:ph idx="1"/>
          </p:nvPr>
        </p:nvSpPr>
        <p:spPr>
          <a:xfrm>
            <a:off x="498475" y="1398024"/>
            <a:ext cx="7556500" cy="5127625"/>
          </a:xfrm>
        </p:spPr>
        <p:txBody>
          <a:bodyPr>
            <a:normAutofit/>
          </a:bodyPr>
          <a:lstStyle/>
          <a:p>
            <a:pPr lvl="1" eaLnBrk="1" hangingPunct="1"/>
            <a:r>
              <a:rPr lang="en-US" sz="3200" dirty="0">
                <a:solidFill>
                  <a:schemeClr val="tx1"/>
                </a:solidFill>
                <a:ea typeface="MS PGothic" charset="0"/>
              </a:rPr>
              <a:t> Engagement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Knowledge acquisition</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Formative assessment </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Summative assessment</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Peer review</a:t>
            </a:r>
          </a:p>
          <a:p>
            <a:pPr marL="228600" lvl="1" indent="0" eaLnBrk="1" hangingPunct="1">
              <a:buNone/>
            </a:pPr>
            <a:endParaRPr lang="en-US" sz="1000" dirty="0">
              <a:solidFill>
                <a:schemeClr val="tx1"/>
              </a:solidFill>
              <a:ea typeface="MS PGothic" charset="0"/>
            </a:endParaRPr>
          </a:p>
          <a:p>
            <a:pPr lvl="1" eaLnBrk="1" hangingPunct="1"/>
            <a:r>
              <a:rPr lang="en-US" sz="3200" dirty="0">
                <a:solidFill>
                  <a:schemeClr val="tx1"/>
                </a:solidFill>
                <a:ea typeface="MS PGothic" charset="0"/>
              </a:rPr>
              <a:t> Skill development</a:t>
            </a:r>
          </a:p>
        </p:txBody>
      </p:sp>
    </p:spTree>
    <p:extLst>
      <p:ext uri="{BB962C8B-B14F-4D97-AF65-F5344CB8AC3E}">
        <p14:creationId xmlns:p14="http://schemas.microsoft.com/office/powerpoint/2010/main" val="524615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sp>
        <p:nvSpPr>
          <p:cNvPr id="37" name="TextBox 36"/>
          <p:cNvSpPr txBox="1"/>
          <p:nvPr/>
        </p:nvSpPr>
        <p:spPr>
          <a:xfrm>
            <a:off x="3281522" y="3063632"/>
            <a:ext cx="3151163" cy="369332"/>
          </a:xfrm>
          <a:prstGeom prst="rect">
            <a:avLst/>
          </a:prstGeom>
          <a:noFill/>
        </p:spPr>
        <p:txBody>
          <a:bodyPr wrap="square" rtlCol="0">
            <a:spAutoFit/>
          </a:bodyPr>
          <a:lstStyle/>
          <a:p>
            <a:r>
              <a:rPr lang="en-US" dirty="0"/>
              <a:t>Homework</a:t>
            </a:r>
          </a:p>
        </p:txBody>
      </p:sp>
      <p:sp>
        <p:nvSpPr>
          <p:cNvPr id="38" name="TextBox 37"/>
          <p:cNvSpPr txBox="1"/>
          <p:nvPr/>
        </p:nvSpPr>
        <p:spPr>
          <a:xfrm>
            <a:off x="3784209" y="1083212"/>
            <a:ext cx="3390314" cy="369332"/>
          </a:xfrm>
          <a:prstGeom prst="rect">
            <a:avLst/>
          </a:prstGeom>
          <a:noFill/>
        </p:spPr>
        <p:txBody>
          <a:bodyPr wrap="square" rtlCol="0">
            <a:spAutoFit/>
          </a:bodyPr>
          <a:lstStyle/>
          <a:p>
            <a:r>
              <a:rPr lang="en-US"/>
              <a:t>Debate Prep</a:t>
            </a:r>
          </a:p>
        </p:txBody>
      </p:sp>
      <p:sp>
        <p:nvSpPr>
          <p:cNvPr id="39" name="TextBox 38"/>
          <p:cNvSpPr txBox="1"/>
          <p:nvPr/>
        </p:nvSpPr>
        <p:spPr>
          <a:xfrm>
            <a:off x="3267454" y="2289245"/>
            <a:ext cx="2883877" cy="369332"/>
          </a:xfrm>
          <a:prstGeom prst="rect">
            <a:avLst/>
          </a:prstGeom>
          <a:noFill/>
        </p:spPr>
        <p:txBody>
          <a:bodyPr wrap="square" rtlCol="0">
            <a:spAutoFit/>
          </a:bodyPr>
          <a:lstStyle/>
          <a:p>
            <a:r>
              <a:rPr lang="en-US" dirty="0"/>
              <a:t>Research</a:t>
            </a:r>
          </a:p>
        </p:txBody>
      </p:sp>
      <p:sp>
        <p:nvSpPr>
          <p:cNvPr id="40" name="TextBox 39"/>
          <p:cNvSpPr txBox="1"/>
          <p:nvPr/>
        </p:nvSpPr>
        <p:spPr>
          <a:xfrm>
            <a:off x="6173842" y="1113403"/>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6724357" y="2303529"/>
            <a:ext cx="2110154" cy="369332"/>
          </a:xfrm>
          <a:prstGeom prst="rect">
            <a:avLst/>
          </a:prstGeom>
          <a:noFill/>
        </p:spPr>
        <p:txBody>
          <a:bodyPr wrap="square" rtlCol="0">
            <a:spAutoFit/>
          </a:bodyPr>
          <a:lstStyle/>
          <a:p>
            <a:r>
              <a:rPr lang="en-US" dirty="0"/>
              <a:t>Projects</a:t>
            </a:r>
          </a:p>
        </p:txBody>
      </p:sp>
      <p:sp>
        <p:nvSpPr>
          <p:cNvPr id="42" name="TextBox 41"/>
          <p:cNvSpPr txBox="1"/>
          <p:nvPr/>
        </p:nvSpPr>
        <p:spPr>
          <a:xfrm>
            <a:off x="4360519" y="1782904"/>
            <a:ext cx="2743148" cy="369332"/>
          </a:xfrm>
          <a:prstGeom prst="rect">
            <a:avLst/>
          </a:prstGeom>
          <a:noFill/>
        </p:spPr>
        <p:txBody>
          <a:bodyPr wrap="square" rtlCol="0">
            <a:spAutoFit/>
          </a:bodyPr>
          <a:lstStyle/>
          <a:p>
            <a:r>
              <a:rPr lang="en-US"/>
              <a:t>Exit ticket or ”Do Now”</a:t>
            </a:r>
          </a:p>
        </p:txBody>
      </p:sp>
      <p:sp>
        <p:nvSpPr>
          <p:cNvPr id="43" name="TextBox 42"/>
          <p:cNvSpPr txBox="1"/>
          <p:nvPr/>
        </p:nvSpPr>
        <p:spPr>
          <a:xfrm>
            <a:off x="1336456" y="3305891"/>
            <a:ext cx="2293034" cy="369332"/>
          </a:xfrm>
          <a:prstGeom prst="rect">
            <a:avLst/>
          </a:prstGeom>
          <a:noFill/>
        </p:spPr>
        <p:txBody>
          <a:bodyPr wrap="square" rtlCol="0">
            <a:spAutoFit/>
          </a:bodyPr>
          <a:lstStyle/>
          <a:p>
            <a:r>
              <a:rPr lang="en-US"/>
              <a:t>Presentations</a:t>
            </a:r>
          </a:p>
        </p:txBody>
      </p:sp>
      <p:sp>
        <p:nvSpPr>
          <p:cNvPr id="44" name="TextBox 43"/>
          <p:cNvSpPr txBox="1"/>
          <p:nvPr/>
        </p:nvSpPr>
        <p:spPr>
          <a:xfrm>
            <a:off x="6041608" y="3187442"/>
            <a:ext cx="2919512" cy="369332"/>
          </a:xfrm>
          <a:prstGeom prst="rect">
            <a:avLst/>
          </a:prstGeom>
          <a:noFill/>
        </p:spPr>
        <p:txBody>
          <a:bodyPr wrap="square" rtlCol="0">
            <a:spAutoFit/>
          </a:bodyPr>
          <a:lstStyle/>
          <a:p>
            <a:r>
              <a:rPr lang="en-US" dirty="0"/>
              <a:t>Class discussion prompts</a:t>
            </a:r>
          </a:p>
        </p:txBody>
      </p:sp>
      <p:sp>
        <p:nvSpPr>
          <p:cNvPr id="45" name="TextBox 44"/>
          <p:cNvSpPr txBox="1"/>
          <p:nvPr/>
        </p:nvSpPr>
        <p:spPr>
          <a:xfrm>
            <a:off x="195075" y="2399702"/>
            <a:ext cx="2828070" cy="646331"/>
          </a:xfrm>
          <a:prstGeom prst="rect">
            <a:avLst/>
          </a:prstGeom>
          <a:noFill/>
        </p:spPr>
        <p:txBody>
          <a:bodyPr wrap="square" rtlCol="0">
            <a:spAutoFit/>
          </a:bodyPr>
          <a:lstStyle/>
          <a:p>
            <a:r>
              <a:rPr lang="en-US" dirty="0"/>
              <a:t>Hang on walls, </a:t>
            </a:r>
          </a:p>
          <a:p>
            <a:r>
              <a:rPr lang="en-US" dirty="0"/>
              <a:t>Check Off as Answered</a:t>
            </a:r>
          </a:p>
        </p:txBody>
      </p:sp>
      <p:sp>
        <p:nvSpPr>
          <p:cNvPr id="46" name="TextBox 45"/>
          <p:cNvSpPr txBox="1"/>
          <p:nvPr/>
        </p:nvSpPr>
        <p:spPr>
          <a:xfrm>
            <a:off x="4857103" y="2708046"/>
            <a:ext cx="2074985" cy="369332"/>
          </a:xfrm>
          <a:prstGeom prst="rect">
            <a:avLst/>
          </a:prstGeom>
          <a:noFill/>
        </p:spPr>
        <p:txBody>
          <a:bodyPr wrap="square" rtlCol="0">
            <a:spAutoFit/>
          </a:bodyPr>
          <a:lstStyle/>
          <a:p>
            <a:r>
              <a:rPr lang="en-US" dirty="0"/>
              <a:t>Test Prep</a:t>
            </a:r>
          </a:p>
        </p:txBody>
      </p:sp>
      <p:sp>
        <p:nvSpPr>
          <p:cNvPr id="47" name="TextBox 46"/>
          <p:cNvSpPr txBox="1"/>
          <p:nvPr/>
        </p:nvSpPr>
        <p:spPr>
          <a:xfrm>
            <a:off x="917295" y="1635923"/>
            <a:ext cx="3084989" cy="369332"/>
          </a:xfrm>
          <a:prstGeom prst="rect">
            <a:avLst/>
          </a:prstGeom>
          <a:noFill/>
        </p:spPr>
        <p:txBody>
          <a:bodyPr wrap="square" rtlCol="0">
            <a:spAutoFit/>
          </a:bodyPr>
          <a:lstStyle/>
          <a:p>
            <a:r>
              <a:rPr lang="en-US" dirty="0"/>
              <a:t>Lab work </a:t>
            </a:r>
            <a:r>
              <a:rPr lang="en-US"/>
              <a:t>&amp; Experiments</a:t>
            </a:r>
          </a:p>
        </p:txBody>
      </p:sp>
      <p:sp>
        <p:nvSpPr>
          <p:cNvPr id="48" name="TextBox 47"/>
          <p:cNvSpPr txBox="1"/>
          <p:nvPr/>
        </p:nvSpPr>
        <p:spPr>
          <a:xfrm>
            <a:off x="4596386" y="447084"/>
            <a:ext cx="3154912" cy="369332"/>
          </a:xfrm>
          <a:prstGeom prst="rect">
            <a:avLst/>
          </a:prstGeom>
          <a:noFill/>
        </p:spPr>
        <p:txBody>
          <a:bodyPr wrap="square" rtlCol="0">
            <a:spAutoFit/>
          </a:bodyPr>
          <a:lstStyle/>
          <a:p>
            <a:r>
              <a:rPr lang="en-US" dirty="0"/>
              <a:t>Pop Quiz </a:t>
            </a:r>
            <a:r>
              <a:rPr lang="en-US"/>
              <a:t>or Reading Check</a:t>
            </a:r>
          </a:p>
        </p:txBody>
      </p:sp>
      <p:sp>
        <p:nvSpPr>
          <p:cNvPr id="49" name="TextBox 48"/>
          <p:cNvSpPr txBox="1"/>
          <p:nvPr/>
        </p:nvSpPr>
        <p:spPr>
          <a:xfrm>
            <a:off x="6432685" y="4153280"/>
            <a:ext cx="2401826" cy="369332"/>
          </a:xfrm>
          <a:prstGeom prst="rect">
            <a:avLst/>
          </a:prstGeom>
          <a:noFill/>
        </p:spPr>
        <p:txBody>
          <a:bodyPr wrap="square" rtlCol="0">
            <a:spAutoFit/>
          </a:bodyPr>
          <a:lstStyle/>
          <a:p>
            <a:r>
              <a:rPr lang="en-US" dirty="0"/>
              <a:t>Interview an Expert</a:t>
            </a:r>
          </a:p>
        </p:txBody>
      </p:sp>
      <p:sp>
        <p:nvSpPr>
          <p:cNvPr id="50" name="TextBox 49"/>
          <p:cNvSpPr txBox="1"/>
          <p:nvPr/>
        </p:nvSpPr>
        <p:spPr>
          <a:xfrm>
            <a:off x="5602718" y="4881131"/>
            <a:ext cx="2342296" cy="369332"/>
          </a:xfrm>
          <a:prstGeom prst="rect">
            <a:avLst/>
          </a:prstGeom>
          <a:noFill/>
        </p:spPr>
        <p:txBody>
          <a:bodyPr wrap="square" rtlCol="0">
            <a:spAutoFit/>
          </a:bodyPr>
          <a:lstStyle/>
          <a:p>
            <a:r>
              <a:rPr lang="en-US" dirty="0"/>
              <a:t>Guest speakers</a:t>
            </a:r>
          </a:p>
        </p:txBody>
      </p:sp>
      <p:sp>
        <p:nvSpPr>
          <p:cNvPr id="51" name="TextBox 50"/>
          <p:cNvSpPr txBox="1"/>
          <p:nvPr/>
        </p:nvSpPr>
        <p:spPr>
          <a:xfrm>
            <a:off x="317634" y="5977986"/>
            <a:ext cx="2634823" cy="369332"/>
          </a:xfrm>
          <a:prstGeom prst="rect">
            <a:avLst/>
          </a:prstGeom>
          <a:noFill/>
        </p:spPr>
        <p:txBody>
          <a:bodyPr wrap="square" rtlCol="0">
            <a:spAutoFit/>
          </a:bodyPr>
          <a:lstStyle/>
          <a:p>
            <a:r>
              <a:rPr lang="en-US" dirty="0"/>
              <a:t>Tailoring Instruction</a:t>
            </a:r>
          </a:p>
        </p:txBody>
      </p:sp>
      <p:sp>
        <p:nvSpPr>
          <p:cNvPr id="52" name="TextBox 51"/>
          <p:cNvSpPr txBox="1"/>
          <p:nvPr/>
        </p:nvSpPr>
        <p:spPr>
          <a:xfrm>
            <a:off x="2482973" y="4542482"/>
            <a:ext cx="3094893" cy="369332"/>
          </a:xfrm>
          <a:prstGeom prst="rect">
            <a:avLst/>
          </a:prstGeom>
          <a:noFill/>
        </p:spPr>
        <p:txBody>
          <a:bodyPr wrap="square" rtlCol="0">
            <a:spAutoFit/>
          </a:bodyPr>
          <a:lstStyle/>
          <a:p>
            <a:r>
              <a:rPr lang="en-US"/>
              <a:t>Make Your Own Final Test</a:t>
            </a:r>
          </a:p>
        </p:txBody>
      </p:sp>
      <p:sp>
        <p:nvSpPr>
          <p:cNvPr id="53" name="TextBox 52"/>
          <p:cNvSpPr txBox="1"/>
          <p:nvPr/>
        </p:nvSpPr>
        <p:spPr>
          <a:xfrm>
            <a:off x="2965000" y="5401756"/>
            <a:ext cx="3460652" cy="369332"/>
          </a:xfrm>
          <a:prstGeom prst="rect">
            <a:avLst/>
          </a:prstGeom>
          <a:noFill/>
        </p:spPr>
        <p:txBody>
          <a:bodyPr wrap="square" rtlCol="0">
            <a:spAutoFit/>
          </a:bodyPr>
          <a:lstStyle/>
          <a:p>
            <a:r>
              <a:rPr lang="en-US" dirty="0"/>
              <a:t>Close Reading Protocol</a:t>
            </a:r>
          </a:p>
        </p:txBody>
      </p:sp>
      <p:sp>
        <p:nvSpPr>
          <p:cNvPr id="54" name="TextBox 53"/>
          <p:cNvSpPr txBox="1"/>
          <p:nvPr/>
        </p:nvSpPr>
        <p:spPr>
          <a:xfrm>
            <a:off x="2940148" y="6305930"/>
            <a:ext cx="2771336" cy="369332"/>
          </a:xfrm>
          <a:prstGeom prst="rect">
            <a:avLst/>
          </a:prstGeom>
          <a:noFill/>
        </p:spPr>
        <p:txBody>
          <a:bodyPr wrap="square" rtlCol="0">
            <a:spAutoFit/>
          </a:bodyPr>
          <a:lstStyle/>
          <a:p>
            <a:r>
              <a:rPr lang="en-US" dirty="0"/>
              <a:t>Service Action Projects</a:t>
            </a:r>
          </a:p>
        </p:txBody>
      </p:sp>
      <p:sp>
        <p:nvSpPr>
          <p:cNvPr id="55" name="TextBox 54"/>
          <p:cNvSpPr txBox="1"/>
          <p:nvPr/>
        </p:nvSpPr>
        <p:spPr>
          <a:xfrm>
            <a:off x="302157" y="3991061"/>
            <a:ext cx="3221501" cy="369332"/>
          </a:xfrm>
          <a:prstGeom prst="rect">
            <a:avLst/>
          </a:prstGeom>
          <a:noFill/>
        </p:spPr>
        <p:txBody>
          <a:bodyPr wrap="square" rtlCol="0">
            <a:spAutoFit/>
          </a:bodyPr>
          <a:lstStyle/>
          <a:p>
            <a:r>
              <a:rPr lang="en-US" dirty="0"/>
              <a:t>Socratic Seminar Prompts</a:t>
            </a:r>
          </a:p>
        </p:txBody>
      </p:sp>
      <p:sp>
        <p:nvSpPr>
          <p:cNvPr id="56" name="TextBox 55"/>
          <p:cNvSpPr txBox="1"/>
          <p:nvPr/>
        </p:nvSpPr>
        <p:spPr>
          <a:xfrm>
            <a:off x="3875676" y="3788030"/>
            <a:ext cx="2743148" cy="369332"/>
          </a:xfrm>
          <a:prstGeom prst="rect">
            <a:avLst/>
          </a:prstGeom>
          <a:noFill/>
        </p:spPr>
        <p:txBody>
          <a:bodyPr wrap="square" rtlCol="0">
            <a:spAutoFit/>
          </a:bodyPr>
          <a:lstStyle/>
          <a:p>
            <a:r>
              <a:rPr lang="en-US" dirty="0"/>
              <a:t>Student </a:t>
            </a:r>
            <a:r>
              <a:rPr lang="en-US"/>
              <a:t>Choice Projects</a:t>
            </a:r>
          </a:p>
        </p:txBody>
      </p:sp>
      <p:sp>
        <p:nvSpPr>
          <p:cNvPr id="57" name="TextBox 56"/>
          <p:cNvSpPr txBox="1"/>
          <p:nvPr/>
        </p:nvSpPr>
        <p:spPr>
          <a:xfrm>
            <a:off x="689317" y="5007707"/>
            <a:ext cx="2757268" cy="369332"/>
          </a:xfrm>
          <a:prstGeom prst="rect">
            <a:avLst/>
          </a:prstGeom>
          <a:noFill/>
        </p:spPr>
        <p:txBody>
          <a:bodyPr wrap="square" rtlCol="0">
            <a:spAutoFit/>
          </a:bodyPr>
          <a:lstStyle/>
          <a:p>
            <a:r>
              <a:rPr lang="en-US" dirty="0"/>
              <a:t>Journal Prompt</a:t>
            </a:r>
          </a:p>
        </p:txBody>
      </p:sp>
      <p:sp>
        <p:nvSpPr>
          <p:cNvPr id="58" name="TextBox 57"/>
          <p:cNvSpPr txBox="1"/>
          <p:nvPr/>
        </p:nvSpPr>
        <p:spPr>
          <a:xfrm>
            <a:off x="6209244" y="5630427"/>
            <a:ext cx="2848708" cy="646331"/>
          </a:xfrm>
          <a:prstGeom prst="rect">
            <a:avLst/>
          </a:prstGeom>
          <a:noFill/>
        </p:spPr>
        <p:txBody>
          <a:bodyPr wrap="square" rtlCol="0">
            <a:spAutoFit/>
          </a:bodyPr>
          <a:lstStyle/>
          <a:p>
            <a:r>
              <a:rPr lang="en-US" dirty="0"/>
              <a:t>Year-long or Unit-long Essential Questions</a:t>
            </a:r>
          </a:p>
        </p:txBody>
      </p:sp>
      <p:sp>
        <p:nvSpPr>
          <p:cNvPr id="59" name="TextBox 58"/>
          <p:cNvSpPr txBox="1"/>
          <p:nvPr/>
        </p:nvSpPr>
        <p:spPr>
          <a:xfrm>
            <a:off x="2482973" y="2946854"/>
            <a:ext cx="5150625" cy="1815882"/>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p>
          <a:p>
            <a:pPr algn="ctr"/>
            <a:r>
              <a:rPr lang="en-US" sz="3200" dirty="0">
                <a:solidFill>
                  <a:schemeClr val="bg1"/>
                </a:solidFill>
              </a:rPr>
              <a:t>And sometimes</a:t>
            </a:r>
            <a:r>
              <a:rPr lang="mr-IN" sz="3200" dirty="0">
                <a:solidFill>
                  <a:schemeClr val="bg1"/>
                </a:solidFill>
              </a:rPr>
              <a:t>…</a:t>
            </a:r>
            <a:endParaRPr lang="en-US" sz="3200" dirty="0">
              <a:solidFill>
                <a:schemeClr val="bg1"/>
              </a:solidFill>
            </a:endParaRPr>
          </a:p>
          <a:p>
            <a:pPr algn="ctr"/>
            <a:endParaRPr lang="en-US" sz="1600" dirty="0">
              <a:solidFill>
                <a:schemeClr val="bg1"/>
              </a:solidFill>
            </a:endParaRPr>
          </a:p>
          <a:p>
            <a:pPr algn="ctr"/>
            <a:r>
              <a:rPr lang="en-US" sz="3200" dirty="0">
                <a:solidFill>
                  <a:schemeClr val="bg1"/>
                </a:solidFill>
              </a:rPr>
              <a:t>Nothing!</a:t>
            </a:r>
          </a:p>
          <a:p>
            <a:endParaRPr lang="en-US" sz="1600" dirty="0"/>
          </a:p>
        </p:txBody>
      </p:sp>
    </p:spTree>
    <p:extLst>
      <p:ext uri="{BB962C8B-B14F-4D97-AF65-F5344CB8AC3E}">
        <p14:creationId xmlns:p14="http://schemas.microsoft.com/office/powerpoint/2010/main" val="17180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b="1" dirty="0" err="1">
                <a:solidFill>
                  <a:srgbClr val="000000"/>
                </a:solidFill>
                <a:latin typeface="Rockwell" charset="0"/>
                <a:ea typeface="MS PGothic" charset="0"/>
              </a:rPr>
              <a:t>QFocus</a:t>
            </a:r>
            <a:r>
              <a:rPr lang="en-US" sz="3600" b="1"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972976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77905" y="4702502"/>
            <a:ext cx="8350268" cy="1381126"/>
          </a:xfrm>
        </p:spPr>
        <p:txBody>
          <a:bodyPr>
            <a:normAutofit/>
          </a:bodyPr>
          <a:lstStyle/>
          <a:p>
            <a:pPr fontAlgn="base"/>
            <a:r>
              <a:rPr lang="en-US" sz="4000" dirty="0"/>
              <a:t>Why spend time teaching the skill of question formulation?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12" y="253410"/>
            <a:ext cx="5583936" cy="418795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12" y="178459"/>
            <a:ext cx="5583936" cy="4187952"/>
          </a:xfrm>
          <a:prstGeom prst="rect">
            <a:avLst/>
          </a:prstGeom>
        </p:spPr>
      </p:pic>
    </p:spTree>
    <p:extLst>
      <p:ext uri="{BB962C8B-B14F-4D97-AF65-F5344CB8AC3E}">
        <p14:creationId xmlns:p14="http://schemas.microsoft.com/office/powerpoint/2010/main" val="1245662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 Focus (</a:t>
            </a:r>
            <a:r>
              <a:rPr lang="en-US" sz="4000" dirty="0" err="1"/>
              <a:t>QFocus</a:t>
            </a:r>
            <a:r>
              <a:rPr lang="en-US" sz="4000" dirty="0"/>
              <a:t>):</a:t>
            </a:r>
            <a:r>
              <a:rPr lang="en-US" dirty="0"/>
              <a:t/>
            </a:r>
            <a:br>
              <a:rPr lang="en-US" dirty="0"/>
            </a:br>
            <a:r>
              <a:rPr lang="en-US" sz="2800" dirty="0"/>
              <a:t>A focus or prompt for student questions</a:t>
            </a:r>
          </a:p>
        </p:txBody>
      </p:sp>
      <p:sp>
        <p:nvSpPr>
          <p:cNvPr id="3" name="Content Placeholder 2"/>
          <p:cNvSpPr>
            <a:spLocks noGrp="1"/>
          </p:cNvSpPr>
          <p:nvPr>
            <p:ph idx="1"/>
          </p:nvPr>
        </p:nvSpPr>
        <p:spPr>
          <a:xfrm>
            <a:off x="747856" y="2031076"/>
            <a:ext cx="7556313" cy="4144963"/>
          </a:xfrm>
        </p:spPr>
        <p:txBody>
          <a:bodyPr>
            <a:normAutofit lnSpcReduction="10000"/>
          </a:bodyPr>
          <a:lstStyle/>
          <a:p>
            <a:r>
              <a:rPr lang="en-US" sz="2400" dirty="0">
                <a:solidFill>
                  <a:schemeClr val="tx1"/>
                </a:solidFill>
              </a:rPr>
              <a:t>A phrase or quotation</a:t>
            </a:r>
          </a:p>
          <a:p>
            <a:r>
              <a:rPr lang="en-US" sz="2400" dirty="0">
                <a:solidFill>
                  <a:schemeClr val="tx1"/>
                </a:solidFill>
              </a:rPr>
              <a:t>An image or video</a:t>
            </a:r>
          </a:p>
          <a:p>
            <a:r>
              <a:rPr lang="en-US" sz="2400" dirty="0">
                <a:solidFill>
                  <a:schemeClr val="tx1"/>
                </a:solidFill>
              </a:rPr>
              <a:t>A podcast or speech</a:t>
            </a:r>
          </a:p>
          <a:p>
            <a:r>
              <a:rPr lang="en-US" sz="2400" dirty="0">
                <a:solidFill>
                  <a:schemeClr val="tx1"/>
                </a:solidFill>
              </a:rPr>
              <a:t>A hands-on experience or experiment</a:t>
            </a:r>
          </a:p>
          <a:p>
            <a:r>
              <a:rPr lang="en-US" sz="2400" dirty="0">
                <a:solidFill>
                  <a:schemeClr val="tx1"/>
                </a:solidFill>
              </a:rPr>
              <a:t>An equation or data set </a:t>
            </a:r>
          </a:p>
          <a:p>
            <a:pPr marL="0" indent="0">
              <a:buNone/>
            </a:pPr>
            <a:endParaRPr lang="en-US" sz="2400" dirty="0">
              <a:solidFill>
                <a:schemeClr val="tx1"/>
              </a:solidFill>
            </a:endParaRPr>
          </a:p>
          <a:p>
            <a:pPr marL="0" indent="0">
              <a:buNone/>
            </a:pPr>
            <a:r>
              <a:rPr lang="en-US" sz="2400" dirty="0">
                <a:solidFill>
                  <a:schemeClr val="accent2"/>
                </a:solidFill>
              </a:rPr>
              <a:t>The </a:t>
            </a:r>
            <a:r>
              <a:rPr lang="en-US" sz="2400" dirty="0" err="1">
                <a:solidFill>
                  <a:schemeClr val="accent2"/>
                </a:solidFill>
              </a:rPr>
              <a:t>QFocus</a:t>
            </a:r>
            <a:r>
              <a:rPr lang="en-US" sz="2400" dirty="0">
                <a:solidFill>
                  <a:schemeClr val="accent2"/>
                </a:solidFill>
              </a:rPr>
              <a:t> is </a:t>
            </a:r>
            <a:r>
              <a:rPr lang="en-US" sz="2400" b="1" i="1" dirty="0">
                <a:solidFill>
                  <a:schemeClr val="accent2"/>
                </a:solidFill>
              </a:rPr>
              <a:t>not</a:t>
            </a:r>
            <a:r>
              <a:rPr lang="en-US" sz="2400" b="1" dirty="0">
                <a:solidFill>
                  <a:schemeClr val="accent2"/>
                </a:solidFill>
              </a:rPr>
              <a:t> </a:t>
            </a:r>
            <a:r>
              <a:rPr lang="en-US" sz="2400" dirty="0">
                <a:solidFill>
                  <a:schemeClr val="accent2"/>
                </a:solidFill>
              </a:rPr>
              <a:t>a question!</a:t>
            </a:r>
          </a:p>
          <a:p>
            <a:pPr marL="0" indent="0">
              <a:buNone/>
            </a:pPr>
            <a:endParaRPr lang="en-US" sz="2400" dirty="0">
              <a:solidFill>
                <a:schemeClr val="tx1"/>
              </a:solidFill>
            </a:endParaRPr>
          </a:p>
        </p:txBody>
      </p:sp>
    </p:spTree>
    <p:extLst>
      <p:ext uri="{BB962C8B-B14F-4D97-AF65-F5344CB8AC3E}">
        <p14:creationId xmlns:p14="http://schemas.microsoft.com/office/powerpoint/2010/main" val="9247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98474" y="484094"/>
            <a:ext cx="7556313" cy="1389676"/>
          </a:xfrm>
        </p:spPr>
        <p:txBody>
          <a:bodyPr/>
          <a:lstStyle/>
          <a:p>
            <a:r>
              <a:rPr lang="en-US" sz="4000" dirty="0">
                <a:latin typeface="Rockwell" charset="0"/>
                <a:ea typeface="MS PGothic" charset="0"/>
              </a:rPr>
              <a:t>Designing a Question Focus</a:t>
            </a:r>
            <a:r>
              <a:rPr lang="en-US" sz="4400" dirty="0">
                <a:latin typeface="Rockwell" charset="0"/>
                <a:ea typeface="MS PGothic" charset="0"/>
              </a:rPr>
              <a:t/>
            </a:r>
            <a:br>
              <a:rPr lang="en-US" sz="4400" dirty="0">
                <a:latin typeface="Rockwell" charset="0"/>
                <a:ea typeface="MS PGothic" charset="0"/>
              </a:rPr>
            </a:br>
            <a:endParaRPr lang="en-US" sz="2800" dirty="0">
              <a:latin typeface="Rockwell" charset="0"/>
              <a:ea typeface="MS PGothic" charset="0"/>
            </a:endParaRPr>
          </a:p>
        </p:txBody>
      </p:sp>
      <p:sp>
        <p:nvSpPr>
          <p:cNvPr id="137219" name="Content Placeholder 2"/>
          <p:cNvSpPr>
            <a:spLocks noGrp="1"/>
          </p:cNvSpPr>
          <p:nvPr>
            <p:ph idx="1"/>
          </p:nvPr>
        </p:nvSpPr>
        <p:spPr>
          <a:xfrm>
            <a:off x="498474" y="2735549"/>
            <a:ext cx="8082817" cy="3830143"/>
          </a:xfrm>
        </p:spPr>
        <p:txBody>
          <a:bodyPr>
            <a:normAutofit/>
          </a:bodyPr>
          <a:lstStyle/>
          <a:p>
            <a:pPr marL="742950" indent="-742950" eaLnBrk="1" hangingPunct="1">
              <a:buFont typeface="Rockwell" charset="0"/>
              <a:buAutoNum type="arabicPeriod"/>
            </a:pPr>
            <a:r>
              <a:rPr lang="en-US" sz="2800" dirty="0">
                <a:solidFill>
                  <a:srgbClr val="000000"/>
                </a:solidFill>
                <a:latin typeface="Rockwell" charset="0"/>
                <a:ea typeface="MS PGothic" charset="0"/>
              </a:rPr>
              <a:t>Simple</a:t>
            </a:r>
            <a:r>
              <a:rPr lang="mr-IN" sz="2800" dirty="0">
                <a:solidFill>
                  <a:srgbClr val="000000"/>
                </a:solidFill>
                <a:latin typeface="Rockwell" charset="0"/>
                <a:ea typeface="MS PGothic" charset="0"/>
              </a:rPr>
              <a:t>…</a:t>
            </a:r>
            <a:r>
              <a:rPr lang="en-US" sz="2800" dirty="0">
                <a:solidFill>
                  <a:srgbClr val="000000"/>
                </a:solidFill>
                <a:latin typeface="Rockwell" charset="0"/>
                <a:ea typeface="MS PGothic" charset="0"/>
              </a:rPr>
              <a:t>but not too simple</a:t>
            </a:r>
          </a:p>
          <a:p>
            <a:pPr marL="742950" indent="-742950" eaLnBrk="1" hangingPunct="1">
              <a:buFont typeface="Rockwell" charset="0"/>
              <a:buAutoNum type="arabicPeriod"/>
            </a:pPr>
            <a:r>
              <a:rPr lang="en-US" sz="2800" dirty="0">
                <a:solidFill>
                  <a:srgbClr val="000000"/>
                </a:solidFill>
                <a:latin typeface="Rockwell" charset="0"/>
                <a:ea typeface="MS PGothic" charset="0"/>
              </a:rPr>
              <a:t>Directly tied to lesson’s main idea</a:t>
            </a:r>
          </a:p>
          <a:p>
            <a:pPr marL="742950" indent="-742950" eaLnBrk="1" hangingPunct="1">
              <a:buFont typeface="Rockwell" charset="0"/>
              <a:buAutoNum type="arabicPeriod"/>
            </a:pPr>
            <a:r>
              <a:rPr lang="en-US" sz="2800" dirty="0">
                <a:solidFill>
                  <a:srgbClr val="000000"/>
                </a:solidFill>
                <a:latin typeface="Rockwell" charset="0"/>
                <a:ea typeface="MS PGothic" charset="0"/>
              </a:rPr>
              <a:t>Interesting or provocative to students</a:t>
            </a:r>
            <a:r>
              <a:rPr lang="mr-IN" sz="2800" dirty="0">
                <a:solidFill>
                  <a:srgbClr val="000000"/>
                </a:solidFill>
                <a:latin typeface="Rockwell" charset="0"/>
                <a:ea typeface="MS PGothic" charset="0"/>
              </a:rPr>
              <a:t>…</a:t>
            </a:r>
            <a:r>
              <a:rPr lang="en-US" sz="2800" dirty="0">
                <a:solidFill>
                  <a:srgbClr val="000000"/>
                </a:solidFill>
                <a:latin typeface="Rockwell" charset="0"/>
                <a:ea typeface="MS PGothic" charset="0"/>
              </a:rPr>
              <a:t>but not biased or leading</a:t>
            </a:r>
            <a:endParaRPr lang="en-US" sz="3600" dirty="0">
              <a:solidFill>
                <a:srgbClr val="000000"/>
              </a:solidFill>
              <a:latin typeface="Rockwell" charset="0"/>
              <a:ea typeface="MS PGothic" charset="0"/>
            </a:endParaRPr>
          </a:p>
        </p:txBody>
      </p:sp>
      <p:sp>
        <p:nvSpPr>
          <p:cNvPr id="2" name="TextBox 1"/>
          <p:cNvSpPr txBox="1"/>
          <p:nvPr/>
        </p:nvSpPr>
        <p:spPr>
          <a:xfrm>
            <a:off x="794478" y="1873770"/>
            <a:ext cx="6700603" cy="523220"/>
          </a:xfrm>
          <a:prstGeom prst="rect">
            <a:avLst/>
          </a:prstGeom>
          <a:noFill/>
        </p:spPr>
        <p:txBody>
          <a:bodyPr wrap="square" rtlCol="0">
            <a:spAutoFit/>
          </a:bodyPr>
          <a:lstStyle/>
          <a:p>
            <a:r>
              <a:rPr lang="en-US" sz="2800" dirty="0">
                <a:solidFill>
                  <a:schemeClr val="accent1"/>
                </a:solidFill>
              </a:rPr>
              <a:t>An effective </a:t>
            </a:r>
            <a:r>
              <a:rPr lang="en-US" sz="2800" dirty="0" err="1">
                <a:solidFill>
                  <a:schemeClr val="accent1"/>
                </a:solidFill>
              </a:rPr>
              <a:t>QFocus</a:t>
            </a:r>
            <a:r>
              <a:rPr lang="en-US" sz="2800" dirty="0">
                <a:solidFill>
                  <a:schemeClr val="accent1"/>
                </a:solidFill>
              </a:rPr>
              <a:t> is</a:t>
            </a:r>
          </a:p>
        </p:txBody>
      </p:sp>
    </p:spTree>
    <p:extLst>
      <p:ext uri="{BB962C8B-B14F-4D97-AF65-F5344CB8AC3E}">
        <p14:creationId xmlns:p14="http://schemas.microsoft.com/office/powerpoint/2010/main" val="11557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Placeholder 10" descr="Screen shot 2012-03-28 at 9.45.56 PM.png"/>
          <p:cNvPicPr>
            <a:picLocks noGrp="1" noChangeAspect="1"/>
          </p:cNvPicPr>
          <p:nvPr>
            <p:ph type="pic" idx="4294967295"/>
          </p:nvPr>
        </p:nvPicPr>
        <p:blipFill>
          <a:blip r:embed="rId3">
            <a:extLst>
              <a:ext uri="{28A0092B-C50C-407E-A947-70E740481C1C}">
                <a14:useLocalDpi xmlns:a14="http://schemas.microsoft.com/office/drawing/2010/main" val="0"/>
              </a:ext>
            </a:extLst>
          </a:blip>
          <a:srcRect l="4427" t="5560" r="56775" b="64162"/>
          <a:stretch>
            <a:fillRect/>
          </a:stretch>
        </p:blipFill>
        <p:spPr>
          <a:xfrm>
            <a:off x="187325" y="1150938"/>
            <a:ext cx="3790950" cy="1966912"/>
          </a:xfrm>
        </p:spPr>
      </p:pic>
      <p:sp>
        <p:nvSpPr>
          <p:cNvPr id="116739" name="Title 1"/>
          <p:cNvSpPr>
            <a:spLocks noGrp="1"/>
          </p:cNvSpPr>
          <p:nvPr>
            <p:ph type="title"/>
          </p:nvPr>
        </p:nvSpPr>
        <p:spPr>
          <a:xfrm>
            <a:off x="498475" y="424657"/>
            <a:ext cx="7556500" cy="1116012"/>
          </a:xfrm>
        </p:spPr>
        <p:txBody>
          <a:bodyPr/>
          <a:lstStyle/>
          <a:p>
            <a:pPr eaLnBrk="1" hangingPunct="1"/>
            <a:r>
              <a:rPr lang="en-US" altLang="en-US" sz="4400" dirty="0"/>
              <a:t>Initial Question Focus:</a:t>
            </a:r>
          </a:p>
        </p:txBody>
      </p:sp>
      <p:pic>
        <p:nvPicPr>
          <p:cNvPr id="5"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7812" t="5560" r="6113" b="63300"/>
          <a:stretch>
            <a:fillRect/>
          </a:stretch>
        </p:blipFill>
        <p:spPr bwMode="auto">
          <a:xfrm>
            <a:off x="4425950" y="1150938"/>
            <a:ext cx="4502150" cy="202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427" t="65144" r="64038" b="6625"/>
          <a:stretch>
            <a:fillRect/>
          </a:stretch>
        </p:blipFill>
        <p:spPr bwMode="auto">
          <a:xfrm>
            <a:off x="187325" y="5022850"/>
            <a:ext cx="3081338"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39977" t="66869" r="6113" b="6625"/>
          <a:stretch>
            <a:fillRect/>
          </a:stretch>
        </p:blipFill>
        <p:spPr bwMode="auto">
          <a:xfrm>
            <a:off x="3660775" y="5135563"/>
            <a:ext cx="5267325"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5956" t="38425" r="8611" b="35429"/>
          <a:stretch>
            <a:fillRect/>
          </a:stretch>
        </p:blipFill>
        <p:spPr bwMode="auto">
          <a:xfrm>
            <a:off x="479476" y="3155003"/>
            <a:ext cx="8348663" cy="170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0038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533400" y="1295400"/>
            <a:ext cx="71628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2800" b="1"/>
          </a:p>
        </p:txBody>
      </p:sp>
      <p:sp>
        <p:nvSpPr>
          <p:cNvPr id="115714" name="Title 1"/>
          <p:cNvSpPr>
            <a:spLocks noGrp="1"/>
          </p:cNvSpPr>
          <p:nvPr>
            <p:ph type="title"/>
          </p:nvPr>
        </p:nvSpPr>
        <p:spPr/>
        <p:txBody>
          <a:bodyPr/>
          <a:lstStyle/>
          <a:p>
            <a:r>
              <a:rPr lang="en-US" sz="4400" dirty="0">
                <a:latin typeface="Rockwell" charset="0"/>
              </a:rPr>
              <a:t>Revised Question Focus:</a:t>
            </a:r>
          </a:p>
        </p:txBody>
      </p:sp>
      <p:sp>
        <p:nvSpPr>
          <p:cNvPr id="115715" name="Content Placeholder 2"/>
          <p:cNvSpPr>
            <a:spLocks noGrp="1"/>
          </p:cNvSpPr>
          <p:nvPr>
            <p:ph idx="1"/>
          </p:nvPr>
        </p:nvSpPr>
        <p:spPr/>
        <p:txBody>
          <a:bodyPr/>
          <a:lstStyle/>
          <a:p>
            <a:pPr marL="0" indent="0" algn="ctr" eaLnBrk="1" hangingPunct="1">
              <a:buFont typeface="Wingdings" charset="0"/>
              <a:buNone/>
            </a:pPr>
            <a:endParaRPr lang="en-US" dirty="0">
              <a:latin typeface="Rockwell" charset="0"/>
              <a:cs typeface="Rockwell" charset="0"/>
            </a:endParaRPr>
          </a:p>
          <a:p>
            <a:pPr marL="0" indent="0" algn="ctr" eaLnBrk="1" hangingPunct="1">
              <a:buFont typeface="Wingdings" charset="0"/>
              <a:buNone/>
            </a:pPr>
            <a:r>
              <a:rPr lang="en-US" sz="3200" dirty="0">
                <a:latin typeface="Rockwell" charset="0"/>
                <a:cs typeface="Rockwell" charset="0"/>
              </a:rPr>
              <a:t>The city fathers were aware that the decaying bodies of these rodents were making people sick. </a:t>
            </a:r>
            <a:r>
              <a:rPr lang="en-US" sz="3200" i="1" dirty="0">
                <a:latin typeface="Rockwell" charset="0"/>
                <a:cs typeface="Rockwell" charset="0"/>
              </a:rPr>
              <a:t>(page 28)</a:t>
            </a:r>
            <a:endParaRPr lang="en-US" sz="3200" b="1" dirty="0">
              <a:latin typeface="Rockwell" charset="0"/>
              <a:cs typeface="Rockwell" charset="0"/>
            </a:endParaRPr>
          </a:p>
          <a:p>
            <a:pPr marL="0" indent="0">
              <a:buFont typeface="Wingdings" charset="0"/>
              <a:buNone/>
            </a:pPr>
            <a:endParaRPr lang="en-US" dirty="0">
              <a:latin typeface="Rockwell" charset="0"/>
              <a:cs typeface="Rockwell" charset="0"/>
            </a:endParaRPr>
          </a:p>
        </p:txBody>
      </p:sp>
      <p:sp>
        <p:nvSpPr>
          <p:cNvPr id="2" name="Oval 1"/>
          <p:cNvSpPr/>
          <p:nvPr/>
        </p:nvSpPr>
        <p:spPr>
          <a:xfrm>
            <a:off x="1774665" y="2604818"/>
            <a:ext cx="732659" cy="4965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07324" y="2604818"/>
            <a:ext cx="1383913" cy="55352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922829" y="2604818"/>
            <a:ext cx="1182668"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49551" y="3101362"/>
            <a:ext cx="1857773"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409634" y="3101362"/>
            <a:ext cx="1383912"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52010" y="3082819"/>
            <a:ext cx="1600115"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51351" y="3595642"/>
            <a:ext cx="3028326"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31495" y="3563083"/>
            <a:ext cx="1020515"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3306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5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2" grpId="0" animBg="1"/>
      <p:bldP spid="6" grpId="0" animBg="1"/>
      <p:bldP spid="7" grpId="0" animBg="1"/>
      <p:bldP spid="8" grpId="0" animBg="1"/>
      <p:bldP spid="9" grpId="0" animBg="1"/>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73661"/>
            <a:ext cx="7582486" cy="822609"/>
          </a:xfrm>
        </p:spPr>
        <p:txBody>
          <a:bodyPr>
            <a:noAutofit/>
          </a:bodyPr>
          <a:lstStyle/>
          <a:p>
            <a:r>
              <a:rPr lang="en-US" dirty="0">
                <a:latin typeface="Rockwell" charset="0"/>
                <a:ea typeface="Rockwell" charset="0"/>
                <a:cs typeface="Rockwell" charset="0"/>
              </a:rPr>
              <a:t>Initial Question Focus: </a:t>
            </a:r>
            <a:br>
              <a:rPr lang="en-US" dirty="0">
                <a:latin typeface="Rockwell" charset="0"/>
                <a:ea typeface="Rockwell" charset="0"/>
                <a:cs typeface="Rockwell" charset="0"/>
              </a:rPr>
            </a:br>
            <a:r>
              <a:rPr lang="en-US" dirty="0">
                <a:latin typeface="Rockwell" charset="0"/>
                <a:ea typeface="Rockwell" charset="0"/>
                <a:cs typeface="Rockwell" charset="0"/>
              </a:rPr>
              <a:t>“People, Animals, and Friends”</a:t>
            </a:r>
          </a:p>
        </p:txBody>
      </p:sp>
      <p:sp>
        <p:nvSpPr>
          <p:cNvPr id="3" name="Content Placeholder 2"/>
          <p:cNvSpPr>
            <a:spLocks noGrp="1"/>
          </p:cNvSpPr>
          <p:nvPr>
            <p:ph idx="1"/>
          </p:nvPr>
        </p:nvSpPr>
        <p:spPr>
          <a:xfrm>
            <a:off x="279747" y="1820726"/>
            <a:ext cx="4114800" cy="4777023"/>
          </a:xfrm>
        </p:spPr>
        <p:txBody>
          <a:bodyPr numCol="1">
            <a:noAutofit/>
          </a:bodyPr>
          <a:lstStyle/>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Do people exist?</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Where do people live?</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Why do animals live in the zoo?</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Why do people go to the pool?</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Why are friends fun? </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Why do animals bite?</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Why do people go to school?</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Do people, animals, and friends play together?</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Do animals make friends?</a:t>
            </a:r>
          </a:p>
          <a:p>
            <a:pPr marL="385763" indent="-385763" defTabSz="685800">
              <a:spcBef>
                <a:spcPts val="300"/>
              </a:spcBef>
              <a:spcAft>
                <a:spcPts val="900"/>
              </a:spcAft>
              <a:buClrTx/>
              <a:buSzTx/>
              <a:buFont typeface="+mj-lt"/>
              <a:buAutoNum type="arabicPeriod"/>
              <a:defRPr/>
            </a:pPr>
            <a:r>
              <a:rPr lang="en-US" sz="1800" dirty="0">
                <a:solidFill>
                  <a:schemeClr val="tx1"/>
                </a:solidFill>
                <a:latin typeface="Rockwell" charset="0"/>
                <a:ea typeface="Rockwell" charset="0"/>
                <a:cs typeface="Rockwell" charset="0"/>
              </a:rPr>
              <a:t>Why do I need friends?</a:t>
            </a:r>
          </a:p>
        </p:txBody>
      </p:sp>
      <p:sp>
        <p:nvSpPr>
          <p:cNvPr id="5" name="TextBox 4"/>
          <p:cNvSpPr txBox="1"/>
          <p:nvPr/>
        </p:nvSpPr>
        <p:spPr>
          <a:xfrm>
            <a:off x="4352344" y="1820726"/>
            <a:ext cx="4726058" cy="5401479"/>
          </a:xfrm>
          <a:prstGeom prst="rect">
            <a:avLst/>
          </a:prstGeom>
          <a:noFill/>
        </p:spPr>
        <p:txBody>
          <a:bodyPr wrap="square" rtlCol="0">
            <a:spAutoFit/>
          </a:bodyPr>
          <a:lstStyle/>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do people want to be friends with animals?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are people making friends with animals?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do people, animal, and friends live in different countries?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Where did my dog and friend go?</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Can my friend pet our new dog?</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do I have eyes?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How do people smell?</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Can animals speak?</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Can people fly?</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Where is my bunny? What happened?</a:t>
            </a:r>
          </a:p>
          <a:p>
            <a:endParaRPr lang="en-US" sz="1350" dirty="0"/>
          </a:p>
        </p:txBody>
      </p:sp>
    </p:spTree>
    <p:custDataLst>
      <p:tags r:id="rId1"/>
    </p:custDataLst>
    <p:extLst>
      <p:ext uri="{BB962C8B-B14F-4D97-AF65-F5344CB8AC3E}">
        <p14:creationId xmlns:p14="http://schemas.microsoft.com/office/powerpoint/2010/main" val="604691347"/>
      </p:ext>
    </p:extLst>
  </p:cSld>
  <p:clrMapOvr>
    <a:masterClrMapping/>
  </p:clrMapOvr>
  <mc:AlternateContent xmlns:mc="http://schemas.openxmlformats.org/markup-compatibility/2006" xmlns:p14="http://schemas.microsoft.com/office/powerpoint/2010/main">
    <mc:Choice Requires="p14">
      <p:transition spd="slow" p14:dur="2000" advTm="99351"/>
    </mc:Choice>
    <mc:Fallback xmlns="">
      <p:transition spd="slow" advTm="99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iterate type="lt">
                                    <p:tmAbs val="0"/>
                                  </p:iterate>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iterate type="lt">
                                    <p:tmAbs val="0"/>
                                  </p:iterate>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iterate type="lt">
                                    <p:tmAbs val="0"/>
                                  </p:iterate>
                                  <p:childTnLst>
                                    <p:set>
                                      <p:cBhvr>
                                        <p:cTn id="30" dur="1" fill="hold">
                                          <p:stCondLst>
                                            <p:cond delay="0"/>
                                          </p:stCondLst>
                                        </p:cTn>
                                        <p:tgtEl>
                                          <p:spTgt spid="5">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2000" fill="hold"/>
                                        <p:tgtEl>
                                          <p:spTgt spid="5">
                                            <p:txEl>
                                              <p:pRg st="6" end="6"/>
                                            </p:txEl>
                                          </p:spTgt>
                                        </p:tgtEl>
                                        <p:attrNameLst>
                                          <p:attrName>style.color</p:attrName>
                                        </p:attrNameLst>
                                      </p:cBhvr>
                                      <p:to>
                                        <a:srgbClr val="FF9300"/>
                                      </p:to>
                                    </p:animClr>
                                  </p:childTnLst>
                                </p:cTn>
                              </p:par>
                              <p:par>
                                <p:cTn id="51" presetID="3" presetClass="emph" presetSubtype="2" fill="hold" nodeType="withEffect">
                                  <p:stCondLst>
                                    <p:cond delay="0"/>
                                  </p:stCondLst>
                                  <p:childTnLst>
                                    <p:animClr clrSpc="rgb" dir="cw">
                                      <p:cBhvr override="childStyle">
                                        <p:cTn id="52" dur="2000" fill="hold"/>
                                        <p:tgtEl>
                                          <p:spTgt spid="5">
                                            <p:txEl>
                                              <p:pRg st="7" end="7"/>
                                            </p:txEl>
                                          </p:spTgt>
                                        </p:tgtEl>
                                        <p:attrNameLst>
                                          <p:attrName>style.color</p:attrName>
                                        </p:attrNameLst>
                                      </p:cBhvr>
                                      <p:to>
                                        <a:srgbClr val="FF9300"/>
                                      </p:to>
                                    </p:animClr>
                                  </p:childTnLst>
                                </p:cTn>
                              </p:par>
                              <p:par>
                                <p:cTn id="53" presetID="3" presetClass="emph" presetSubtype="2" fill="hold" nodeType="withEffect">
                                  <p:stCondLst>
                                    <p:cond delay="0"/>
                                  </p:stCondLst>
                                  <p:childTnLst>
                                    <p:animClr clrSpc="rgb" dir="cw">
                                      <p:cBhvr override="childStyle">
                                        <p:cTn id="54" dur="2000" fill="hold"/>
                                        <p:tgtEl>
                                          <p:spTgt spid="5">
                                            <p:txEl>
                                              <p:pRg st="8" end="8"/>
                                            </p:txEl>
                                          </p:spTgt>
                                        </p:tgtEl>
                                        <p:attrNameLst>
                                          <p:attrName>style.color</p:attrName>
                                        </p:attrNameLst>
                                      </p:cBhvr>
                                      <p:to>
                                        <a:srgbClr val="FF9300"/>
                                      </p:to>
                                    </p:animClr>
                                  </p:childTnLst>
                                </p:cTn>
                              </p:par>
                              <p:par>
                                <p:cTn id="55" presetID="3" presetClass="emph" presetSubtype="2" fill="hold" nodeType="withEffect">
                                  <p:stCondLst>
                                    <p:cond delay="0"/>
                                  </p:stCondLst>
                                  <p:childTnLst>
                                    <p:animClr clrSpc="rgb" dir="cw">
                                      <p:cBhvr override="childStyle">
                                        <p:cTn id="56" dur="2000" fill="hold"/>
                                        <p:tgtEl>
                                          <p:spTgt spid="3">
                                            <p:txEl>
                                              <p:pRg st="1" end="1"/>
                                            </p:txEl>
                                          </p:spTgt>
                                        </p:tgtEl>
                                        <p:attrNameLst>
                                          <p:attrName>style.color</p:attrName>
                                        </p:attrNameLst>
                                      </p:cBhvr>
                                      <p:to>
                                        <a:srgbClr val="FF9300"/>
                                      </p:to>
                                    </p:animClr>
                                  </p:childTnLst>
                                </p:cTn>
                              </p:par>
                              <p:par>
                                <p:cTn id="57" presetID="3" presetClass="emph" presetSubtype="2" fill="hold" nodeType="withEffect">
                                  <p:stCondLst>
                                    <p:cond delay="0"/>
                                  </p:stCondLst>
                                  <p:childTnLst>
                                    <p:animClr clrSpc="rgb" dir="cw">
                                      <p:cBhvr override="childStyle">
                                        <p:cTn id="58" dur="2000" fill="hold"/>
                                        <p:tgtEl>
                                          <p:spTgt spid="3">
                                            <p:txEl>
                                              <p:pRg st="2" end="2"/>
                                            </p:txEl>
                                          </p:spTgt>
                                        </p:tgtEl>
                                        <p:attrNameLst>
                                          <p:attrName>style.color</p:attrName>
                                        </p:attrNameLst>
                                      </p:cBhvr>
                                      <p:to>
                                        <a:srgbClr val="FF9300"/>
                                      </p:to>
                                    </p:animClr>
                                  </p:childTnLst>
                                </p:cTn>
                              </p:par>
                              <p:par>
                                <p:cTn id="59" presetID="3" presetClass="emph" presetSubtype="2" fill="hold" nodeType="withEffect">
                                  <p:stCondLst>
                                    <p:cond delay="0"/>
                                  </p:stCondLst>
                                  <p:childTnLst>
                                    <p:animClr clrSpc="rgb" dir="cw">
                                      <p:cBhvr override="childStyle">
                                        <p:cTn id="60" dur="2000" fill="hold"/>
                                        <p:tgtEl>
                                          <p:spTgt spid="3">
                                            <p:txEl>
                                              <p:pRg st="3" end="3"/>
                                            </p:txEl>
                                          </p:spTgt>
                                        </p:tgtEl>
                                        <p:attrNameLst>
                                          <p:attrName>style.color</p:attrName>
                                        </p:attrNameLst>
                                      </p:cBhvr>
                                      <p:to>
                                        <a:srgbClr val="FF9300"/>
                                      </p:to>
                                    </p:animClr>
                                  </p:childTnLst>
                                </p:cTn>
                              </p:par>
                              <p:par>
                                <p:cTn id="61" presetID="3" presetClass="emph" presetSubtype="2" fill="hold" nodeType="withEffect">
                                  <p:stCondLst>
                                    <p:cond delay="0"/>
                                  </p:stCondLst>
                                  <p:childTnLst>
                                    <p:animClr clrSpc="rgb" dir="cw">
                                      <p:cBhvr override="childStyle">
                                        <p:cTn id="62" dur="500" fill="hold"/>
                                        <p:tgtEl>
                                          <p:spTgt spid="3">
                                            <p:txEl>
                                              <p:pRg st="4" end="4"/>
                                            </p:txEl>
                                          </p:spTgt>
                                        </p:tgtEl>
                                        <p:attrNameLst>
                                          <p:attrName>style.color</p:attrName>
                                        </p:attrNameLst>
                                      </p:cBhvr>
                                      <p:to>
                                        <a:srgbClr val="FF9300"/>
                                      </p:to>
                                    </p:animClr>
                                  </p:childTnLst>
                                </p:cTn>
                              </p:par>
                              <p:par>
                                <p:cTn id="63" presetID="3" presetClass="emph" presetSubtype="2" fill="hold" nodeType="withEffect">
                                  <p:stCondLst>
                                    <p:cond delay="0"/>
                                  </p:stCondLst>
                                  <p:childTnLst>
                                    <p:animClr clrSpc="rgb" dir="cw">
                                      <p:cBhvr override="childStyle">
                                        <p:cTn id="64" dur="500" fill="hold"/>
                                        <p:tgtEl>
                                          <p:spTgt spid="3">
                                            <p:txEl>
                                              <p:pRg st="5" end="5"/>
                                            </p:txEl>
                                          </p:spTgt>
                                        </p:tgtEl>
                                        <p:attrNameLst>
                                          <p:attrName>style.color</p:attrName>
                                        </p:attrNameLst>
                                      </p:cBhvr>
                                      <p:to>
                                        <a:srgbClr val="FF9300"/>
                                      </p:to>
                                    </p:animClr>
                                  </p:childTnLst>
                                </p:cTn>
                              </p:par>
                              <p:par>
                                <p:cTn id="65" presetID="3" presetClass="emph" presetSubtype="2" fill="hold" nodeType="withEffect">
                                  <p:stCondLst>
                                    <p:cond delay="0"/>
                                  </p:stCondLst>
                                  <p:childTnLst>
                                    <p:animClr clrSpc="rgb" dir="cw">
                                      <p:cBhvr override="childStyle">
                                        <p:cTn id="66" dur="500" fill="hold"/>
                                        <p:tgtEl>
                                          <p:spTgt spid="3">
                                            <p:txEl>
                                              <p:pRg st="6" end="6"/>
                                            </p:txEl>
                                          </p:spTgt>
                                        </p:tgtEl>
                                        <p:attrNameLst>
                                          <p:attrName>style.color</p:attrName>
                                        </p:attrNameLst>
                                      </p:cBhvr>
                                      <p:to>
                                        <a:srgbClr val="FF9300"/>
                                      </p:to>
                                    </p:animClr>
                                  </p:childTnLst>
                                </p:cTn>
                              </p:par>
                              <p:par>
                                <p:cTn id="67" presetID="3" presetClass="emph" presetSubtype="2" fill="hold" nodeType="withEffect">
                                  <p:stCondLst>
                                    <p:cond delay="0"/>
                                  </p:stCondLst>
                                  <p:childTnLst>
                                    <p:animClr clrSpc="rgb" dir="cw">
                                      <p:cBhvr override="childStyle">
                                        <p:cTn id="68" dur="500" fill="hold"/>
                                        <p:tgtEl>
                                          <p:spTgt spid="3">
                                            <p:txEl>
                                              <p:pRg st="2" end="2"/>
                                            </p:txEl>
                                          </p:spTgt>
                                        </p:tgtEl>
                                        <p:attrNameLst>
                                          <p:attrName>style.color</p:attrName>
                                        </p:attrNameLst>
                                      </p:cBhvr>
                                      <p:to>
                                        <a:srgbClr val="FF9300"/>
                                      </p:to>
                                    </p:animClr>
                                  </p:childTnLst>
                                </p:cTn>
                              </p:par>
                              <p:par>
                                <p:cTn id="69" presetID="3" presetClass="emph" presetSubtype="2" fill="hold" nodeType="withEffect">
                                  <p:stCondLst>
                                    <p:cond delay="0"/>
                                  </p:stCondLst>
                                  <p:childTnLst>
                                    <p:animClr clrSpc="rgb" dir="cw">
                                      <p:cBhvr override="childStyle">
                                        <p:cTn id="70" dur="2000" fill="hold"/>
                                        <p:tgtEl>
                                          <p:spTgt spid="3">
                                            <p:txEl>
                                              <p:pRg st="0" end="0"/>
                                            </p:txEl>
                                          </p:spTgt>
                                        </p:tgtEl>
                                        <p:attrNameLst>
                                          <p:attrName>style.color</p:attrName>
                                        </p:attrNameLst>
                                      </p:cBhvr>
                                      <p:to>
                                        <a:srgbClr val="FF9300"/>
                                      </p:to>
                                    </p:animClr>
                                  </p:childTnLst>
                                </p:cTn>
                              </p:par>
                            </p:childTnLst>
                          </p:cTn>
                        </p:par>
                      </p:childTnLst>
                    </p:cTn>
                  </p:par>
                  <p:par>
                    <p:cTn id="71" fill="hold">
                      <p:stCondLst>
                        <p:cond delay="indefinite"/>
                      </p:stCondLst>
                      <p:childTnLst>
                        <p:par>
                          <p:cTn id="72" fill="hold">
                            <p:stCondLst>
                              <p:cond delay="0"/>
                            </p:stCondLst>
                            <p:childTnLst>
                              <p:par>
                                <p:cTn id="73" presetID="3" presetClass="emph" presetSubtype="2" fill="hold" nodeType="clickEffect">
                                  <p:stCondLst>
                                    <p:cond delay="0"/>
                                  </p:stCondLst>
                                  <p:childTnLst>
                                    <p:animClr clrSpc="rgb" dir="cw">
                                      <p:cBhvr override="childStyle">
                                        <p:cTn id="74" dur="2000" fill="hold"/>
                                        <p:tgtEl>
                                          <p:spTgt spid="3">
                                            <p:txEl>
                                              <p:pRg st="9" end="9"/>
                                            </p:txEl>
                                          </p:spTgt>
                                        </p:tgtEl>
                                        <p:attrNameLst>
                                          <p:attrName>style.color</p:attrName>
                                        </p:attrNameLst>
                                      </p:cBhvr>
                                      <p:to>
                                        <a:schemeClr val="accent2"/>
                                      </p:to>
                                    </p:animClr>
                                  </p:childTnLst>
                                </p:cTn>
                              </p:par>
                              <p:par>
                                <p:cTn id="75" presetID="3" presetClass="emph" presetSubtype="2" fill="hold" nodeType="withEffect">
                                  <p:stCondLst>
                                    <p:cond delay="0"/>
                                  </p:stCondLst>
                                  <p:childTnLst>
                                    <p:animClr clrSpc="rgb" dir="cw">
                                      <p:cBhvr override="childStyle">
                                        <p:cTn id="76" dur="2000" fill="hold"/>
                                        <p:tgtEl>
                                          <p:spTgt spid="5">
                                            <p:txEl>
                                              <p:pRg st="3" end="3"/>
                                            </p:txEl>
                                          </p:spTgt>
                                        </p:tgtEl>
                                        <p:attrNameLst>
                                          <p:attrName>style.color</p:attrName>
                                        </p:attrNameLst>
                                      </p:cBhvr>
                                      <p:to>
                                        <a:schemeClr val="accent2"/>
                                      </p:to>
                                    </p:animClr>
                                  </p:childTnLst>
                                </p:cTn>
                              </p:par>
                              <p:par>
                                <p:cTn id="77" presetID="3" presetClass="emph" presetSubtype="2" fill="hold" nodeType="withEffect">
                                  <p:stCondLst>
                                    <p:cond delay="0"/>
                                  </p:stCondLst>
                                  <p:childTnLst>
                                    <p:animClr clrSpc="rgb" dir="cw">
                                      <p:cBhvr override="childStyle">
                                        <p:cTn id="78" dur="2000" fill="hold"/>
                                        <p:tgtEl>
                                          <p:spTgt spid="5">
                                            <p:txEl>
                                              <p:pRg st="4" end="4"/>
                                            </p:txEl>
                                          </p:spTgt>
                                        </p:tgtEl>
                                        <p:attrNameLst>
                                          <p:attrName>style.color</p:attrName>
                                        </p:attrNameLst>
                                      </p:cBhvr>
                                      <p:to>
                                        <a:schemeClr val="accent2"/>
                                      </p:to>
                                    </p:animClr>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nodeType="clickEffect">
                                  <p:stCondLst>
                                    <p:cond delay="0"/>
                                  </p:stCondLst>
                                  <p:iterate type="lt">
                                    <p:tmPct val="0"/>
                                  </p:iterate>
                                  <p:childTnLst>
                                    <p:animClr clrSpc="rgb" dir="cw">
                                      <p:cBhvr override="childStyle">
                                        <p:cTn id="82" dur="500" fill="hold"/>
                                        <p:tgtEl>
                                          <p:spTgt spid="3">
                                            <p:txEl>
                                              <p:pRg st="7" end="7"/>
                                            </p:txEl>
                                          </p:spTgt>
                                        </p:tgtEl>
                                        <p:attrNameLst>
                                          <p:attrName>style.color</p:attrName>
                                        </p:attrNameLst>
                                      </p:cBhvr>
                                      <p:to>
                                        <a:schemeClr val="hlink"/>
                                      </p:to>
                                    </p:animClr>
                                  </p:childTnLst>
                                </p:cTn>
                              </p:par>
                              <p:par>
                                <p:cTn id="83" presetID="3" presetClass="emph" presetSubtype="2" fill="hold" nodeType="withEffect">
                                  <p:stCondLst>
                                    <p:cond delay="0"/>
                                  </p:stCondLst>
                                  <p:iterate type="lt">
                                    <p:tmPct val="0"/>
                                  </p:iterate>
                                  <p:childTnLst>
                                    <p:animClr clrSpc="rgb" dir="cw">
                                      <p:cBhvr override="childStyle">
                                        <p:cTn id="84" dur="500" fill="hold"/>
                                        <p:tgtEl>
                                          <p:spTgt spid="5">
                                            <p:txEl>
                                              <p:pRg st="1" end="1"/>
                                            </p:txEl>
                                          </p:spTgt>
                                        </p:tgtEl>
                                        <p:attrNameLst>
                                          <p:attrName>style.color</p:attrName>
                                        </p:attrNameLst>
                                      </p:cBhvr>
                                      <p:to>
                                        <a:schemeClr val="hlink"/>
                                      </p:to>
                                    </p:animClr>
                                  </p:childTnLst>
                                </p:cTn>
                              </p:par>
                              <p:par>
                                <p:cTn id="85" presetID="3" presetClass="emph" presetSubtype="2" fill="hold" nodeType="withEffect">
                                  <p:stCondLst>
                                    <p:cond delay="0"/>
                                  </p:stCondLst>
                                  <p:iterate type="lt">
                                    <p:tmPct val="0"/>
                                  </p:iterate>
                                  <p:childTnLst>
                                    <p:animClr clrSpc="rgb" dir="cw">
                                      <p:cBhvr override="childStyle">
                                        <p:cTn id="86" dur="500" fill="hold"/>
                                        <p:tgtEl>
                                          <p:spTgt spid="5">
                                            <p:txEl>
                                              <p:pRg st="0" end="0"/>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498" y="417115"/>
            <a:ext cx="7886700" cy="994172"/>
          </a:xfrm>
        </p:spPr>
        <p:txBody>
          <a:bodyPr/>
          <a:lstStyle/>
          <a:p>
            <a:r>
              <a:rPr lang="en-US" dirty="0">
                <a:solidFill>
                  <a:schemeClr val="accent1"/>
                </a:solidFill>
                <a:latin typeface="Rockwell" charset="0"/>
                <a:ea typeface="Rockwell" charset="0"/>
                <a:cs typeface="Rockwell" charset="0"/>
              </a:rPr>
              <a:t>Revising the Question Focus</a:t>
            </a:r>
          </a:p>
        </p:txBody>
      </p:sp>
      <p:sp>
        <p:nvSpPr>
          <p:cNvPr id="3" name="Content Placeholder 2"/>
          <p:cNvSpPr>
            <a:spLocks noGrp="1"/>
          </p:cNvSpPr>
          <p:nvPr>
            <p:ph idx="1"/>
          </p:nvPr>
        </p:nvSpPr>
        <p:spPr>
          <a:xfrm>
            <a:off x="239150" y="1997611"/>
            <a:ext cx="8525022" cy="3967089"/>
          </a:xfrm>
        </p:spPr>
        <p:txBody>
          <a:bodyPr>
            <a:normAutofit/>
          </a:bodyPr>
          <a:lstStyle/>
          <a:p>
            <a:pPr marL="0" indent="0" algn="ctr">
              <a:buNone/>
            </a:pPr>
            <a:r>
              <a:rPr lang="en-US" sz="2400" dirty="0">
                <a:solidFill>
                  <a:schemeClr val="tx1"/>
                </a:solidFill>
                <a:latin typeface="Rockwell" charset="0"/>
                <a:ea typeface="Rockwell" charset="0"/>
                <a:cs typeface="Rockwell" charset="0"/>
              </a:rPr>
              <a:t>“People, Animals, and Friends”</a:t>
            </a:r>
          </a:p>
          <a:p>
            <a:pPr marL="0" indent="0" algn="ctr">
              <a:buNone/>
            </a:pPr>
            <a:endParaRPr lang="en-US" sz="2400" dirty="0">
              <a:latin typeface="Rockwell" charset="0"/>
              <a:ea typeface="Rockwell" charset="0"/>
              <a:cs typeface="Rockwell" charset="0"/>
            </a:endParaRPr>
          </a:p>
          <a:p>
            <a:pPr marL="0" indent="0" algn="ctr">
              <a:buNone/>
            </a:pPr>
            <a:endParaRPr lang="en-US" sz="2400" dirty="0">
              <a:latin typeface="Rockwell" charset="0"/>
              <a:ea typeface="Rockwell" charset="0"/>
              <a:cs typeface="Rockwell" charset="0"/>
            </a:endParaRPr>
          </a:p>
          <a:p>
            <a:pPr marL="0" indent="0" algn="ctr">
              <a:buNone/>
            </a:pPr>
            <a:endParaRPr lang="en-US" sz="2400" dirty="0">
              <a:latin typeface="Rockwell" charset="0"/>
              <a:ea typeface="Rockwell" charset="0"/>
              <a:cs typeface="Rockwell" charset="0"/>
            </a:endParaRPr>
          </a:p>
          <a:p>
            <a:pPr marL="0" indent="0" algn="ctr">
              <a:buNone/>
            </a:pPr>
            <a:r>
              <a:rPr lang="en-US" sz="2400" dirty="0">
                <a:solidFill>
                  <a:schemeClr val="tx1"/>
                </a:solidFill>
                <a:latin typeface="Rockwell" charset="0"/>
                <a:ea typeface="Rockwell" charset="0"/>
                <a:cs typeface="Rockwell" charset="0"/>
              </a:rPr>
              <a:t>Your idea here!</a:t>
            </a:r>
          </a:p>
          <a:p>
            <a:pPr marL="0" indent="0" algn="ctr">
              <a:buNone/>
            </a:pPr>
            <a:endParaRPr lang="en-US" dirty="0"/>
          </a:p>
          <a:p>
            <a:pPr marL="0" indent="0" algn="ctr">
              <a:buNone/>
            </a:pPr>
            <a:endParaRPr lang="en-US" sz="1650" dirty="0"/>
          </a:p>
          <a:p>
            <a:pPr marL="0" indent="0" algn="ctr">
              <a:buNone/>
            </a:pPr>
            <a:endParaRPr lang="en-US" dirty="0">
              <a:solidFill>
                <a:schemeClr val="tx1"/>
              </a:solidFill>
            </a:endParaRPr>
          </a:p>
          <a:p>
            <a:pPr marL="0" indent="0">
              <a:buNone/>
            </a:pPr>
            <a:endParaRPr lang="en-US" dirty="0"/>
          </a:p>
        </p:txBody>
      </p:sp>
      <p:sp>
        <p:nvSpPr>
          <p:cNvPr id="4" name="Down Arrow 3"/>
          <p:cNvSpPr/>
          <p:nvPr/>
        </p:nvSpPr>
        <p:spPr>
          <a:xfrm>
            <a:off x="4271622" y="3119375"/>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86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16" y="523533"/>
            <a:ext cx="8454827" cy="994172"/>
          </a:xfrm>
        </p:spPr>
        <p:txBody>
          <a:bodyPr/>
          <a:lstStyle/>
          <a:p>
            <a:r>
              <a:rPr lang="en-US" dirty="0">
                <a:solidFill>
                  <a:schemeClr val="accent1"/>
                </a:solidFill>
                <a:latin typeface="Rockwell" charset="0"/>
                <a:ea typeface="Rockwell" charset="0"/>
                <a:cs typeface="Rockwell" charset="0"/>
              </a:rPr>
              <a:t>Initial Question Focus Design Process</a:t>
            </a:r>
          </a:p>
        </p:txBody>
      </p:sp>
      <p:sp>
        <p:nvSpPr>
          <p:cNvPr id="3" name="Content Placeholder 2"/>
          <p:cNvSpPr>
            <a:spLocks noGrp="1"/>
          </p:cNvSpPr>
          <p:nvPr>
            <p:ph idx="1"/>
          </p:nvPr>
        </p:nvSpPr>
        <p:spPr>
          <a:xfrm>
            <a:off x="1416326" y="2140359"/>
            <a:ext cx="7230717" cy="3945647"/>
          </a:xfrm>
        </p:spPr>
        <p:txBody>
          <a:bodyPr>
            <a:noAutofit/>
          </a:bodyPr>
          <a:lstStyle/>
          <a:p>
            <a:pPr>
              <a:spcBef>
                <a:spcPts val="300"/>
              </a:spcBef>
              <a:spcAft>
                <a:spcPts val="900"/>
              </a:spcAft>
            </a:pPr>
            <a:r>
              <a:rPr lang="en-US" sz="2400" dirty="0">
                <a:solidFill>
                  <a:schemeClr val="tx1"/>
                </a:solidFill>
                <a:latin typeface="Rockwell" charset="0"/>
                <a:ea typeface="Rockwell" charset="0"/>
                <a:cs typeface="Rockwell" charset="0"/>
              </a:rPr>
              <a:t>How can a pet be an important friend?</a:t>
            </a:r>
          </a:p>
          <a:p>
            <a:pPr>
              <a:spcBef>
                <a:spcPts val="300"/>
              </a:spcBef>
              <a:spcAft>
                <a:spcPts val="900"/>
              </a:spcAft>
            </a:pPr>
            <a:r>
              <a:rPr lang="en-US" sz="2400" dirty="0">
                <a:solidFill>
                  <a:schemeClr val="tx1"/>
                </a:solidFill>
                <a:latin typeface="Rockwell" charset="0"/>
                <a:ea typeface="Rockwell" charset="0"/>
                <a:cs typeface="Rockwell" charset="0"/>
              </a:rPr>
              <a:t>Collage of pictures: dogs, cats, guinea pigs, horses, other pets</a:t>
            </a:r>
          </a:p>
          <a:p>
            <a:pPr>
              <a:spcBef>
                <a:spcPts val="300"/>
              </a:spcBef>
              <a:spcAft>
                <a:spcPts val="900"/>
              </a:spcAft>
            </a:pPr>
            <a:r>
              <a:rPr lang="en-US" sz="2400" dirty="0">
                <a:solidFill>
                  <a:schemeClr val="tx1"/>
                </a:solidFill>
                <a:latin typeface="Rockwell" charset="0"/>
                <a:ea typeface="Rockwell" charset="0"/>
                <a:cs typeface="Rockwell" charset="0"/>
              </a:rPr>
              <a:t>Picture of a human and a service animal </a:t>
            </a:r>
          </a:p>
          <a:p>
            <a:pPr>
              <a:spcBef>
                <a:spcPts val="300"/>
              </a:spcBef>
              <a:spcAft>
                <a:spcPts val="900"/>
              </a:spcAft>
            </a:pPr>
            <a:r>
              <a:rPr lang="en-US" sz="2400" dirty="0">
                <a:solidFill>
                  <a:schemeClr val="tx1"/>
                </a:solidFill>
                <a:latin typeface="Rockwell" charset="0"/>
                <a:ea typeface="Rockwell" charset="0"/>
                <a:cs typeface="Rockwell" charset="0"/>
              </a:rPr>
              <a:t>Picture of a human and a service animal paired with a phrase like “people and animals”</a:t>
            </a:r>
          </a:p>
          <a:p>
            <a:pPr>
              <a:spcBef>
                <a:spcPts val="300"/>
              </a:spcBef>
              <a:spcAft>
                <a:spcPts val="900"/>
              </a:spcAft>
            </a:pPr>
            <a:r>
              <a:rPr lang="en-US" sz="2400" dirty="0">
                <a:solidFill>
                  <a:schemeClr val="tx1"/>
                </a:solidFill>
                <a:latin typeface="Rockwell" charset="0"/>
                <a:ea typeface="Rockwell" charset="0"/>
                <a:cs typeface="Rockwell" charset="0"/>
              </a:rPr>
              <a:t>“People and animals”</a:t>
            </a:r>
          </a:p>
          <a:p>
            <a:pPr>
              <a:spcBef>
                <a:spcPts val="300"/>
              </a:spcBef>
              <a:spcAft>
                <a:spcPts val="900"/>
              </a:spcAft>
            </a:pPr>
            <a:r>
              <a:rPr lang="en-US" sz="2400" dirty="0">
                <a:solidFill>
                  <a:schemeClr val="tx1"/>
                </a:solidFill>
                <a:latin typeface="Rockwell" charset="0"/>
                <a:ea typeface="Rockwell" charset="0"/>
                <a:cs typeface="Rockwell" charset="0"/>
              </a:rPr>
              <a:t>“People, animals, and friends”</a:t>
            </a:r>
          </a:p>
        </p:txBody>
      </p:sp>
      <p:sp>
        <p:nvSpPr>
          <p:cNvPr id="5" name="Down Arrow 4"/>
          <p:cNvSpPr/>
          <p:nvPr/>
        </p:nvSpPr>
        <p:spPr>
          <a:xfrm>
            <a:off x="671227" y="2434925"/>
            <a:ext cx="442453" cy="27047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892453" y="1182701"/>
            <a:ext cx="7405141" cy="677108"/>
          </a:xfrm>
          <a:prstGeom prst="rect">
            <a:avLst/>
          </a:prstGeom>
          <a:noFill/>
        </p:spPr>
        <p:txBody>
          <a:bodyPr wrap="square" rtlCol="0">
            <a:spAutoFit/>
          </a:bodyPr>
          <a:lstStyle/>
          <a:p>
            <a:r>
              <a:rPr lang="en-US" sz="2000" b="1" dirty="0"/>
              <a:t>Topic: </a:t>
            </a:r>
            <a:r>
              <a:rPr lang="en-US" sz="2000" dirty="0"/>
              <a:t>A unit on “How can a pet be an important friend?”</a:t>
            </a:r>
          </a:p>
          <a:p>
            <a:endParaRPr lang="en-US" dirty="0"/>
          </a:p>
        </p:txBody>
      </p:sp>
    </p:spTree>
    <p:extLst>
      <p:ext uri="{BB962C8B-B14F-4D97-AF65-F5344CB8AC3E}">
        <p14:creationId xmlns:p14="http://schemas.microsoft.com/office/powerpoint/2010/main" val="17791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0"/>
                                  </p:iterate>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2651284"/>
            <a:ext cx="7886700" cy="994172"/>
          </a:xfrm>
        </p:spPr>
        <p:txBody>
          <a:bodyPr>
            <a:normAutofit/>
          </a:bodyPr>
          <a:lstStyle/>
          <a:p>
            <a:pPr algn="ctr"/>
            <a:r>
              <a:rPr lang="en-US" dirty="0">
                <a:solidFill>
                  <a:srgbClr val="002060"/>
                </a:solidFill>
                <a:latin typeface="Rockwell" charset="0"/>
                <a:ea typeface="Rockwell" charset="0"/>
                <a:cs typeface="Rockwell" charset="0"/>
              </a:rPr>
              <a:t>Putting it into Practice</a:t>
            </a:r>
            <a:endParaRPr lang="en-US" b="1" dirty="0">
              <a:solidFill>
                <a:srgbClr val="002060"/>
              </a:solidFill>
              <a:latin typeface="Rockwell" charset="0"/>
              <a:ea typeface="Rockwell" charset="0"/>
              <a:cs typeface="Rockwell" charset="0"/>
            </a:endParaRPr>
          </a:p>
        </p:txBody>
      </p:sp>
    </p:spTree>
    <p:extLst>
      <p:ext uri="{BB962C8B-B14F-4D97-AF65-F5344CB8AC3E}">
        <p14:creationId xmlns:p14="http://schemas.microsoft.com/office/powerpoint/2010/main" val="5389753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41" y="524367"/>
            <a:ext cx="7886700" cy="994172"/>
          </a:xfrm>
        </p:spPr>
        <p:txBody>
          <a:bodyPr>
            <a:normAutofit/>
          </a:bodyPr>
          <a:lstStyle/>
          <a:p>
            <a:pPr algn="ctr"/>
            <a:r>
              <a:rPr lang="en-US" dirty="0">
                <a:latin typeface="Rockwell" charset="0"/>
                <a:ea typeface="Rockwell" charset="0"/>
                <a:cs typeface="Rockwell" charset="0"/>
              </a:rPr>
              <a:t>WANTED: Q Focus Guinea Pigs</a:t>
            </a:r>
            <a:endParaRPr lang="en-US" b="1" dirty="0">
              <a:latin typeface="Rockwell" charset="0"/>
              <a:ea typeface="Rockwell" charset="0"/>
              <a:cs typeface="Rockwell" charset="0"/>
            </a:endParaRPr>
          </a:p>
        </p:txBody>
      </p:sp>
      <p:pic>
        <p:nvPicPr>
          <p:cNvPr id="5" name="Picture 4"/>
          <p:cNvPicPr>
            <a:picLocks noChangeAspect="1"/>
          </p:cNvPicPr>
          <p:nvPr/>
        </p:nvPicPr>
        <p:blipFill>
          <a:blip r:embed="rId3"/>
          <a:stretch>
            <a:fillRect/>
          </a:stretch>
        </p:blipFill>
        <p:spPr>
          <a:xfrm>
            <a:off x="5569967" y="3237071"/>
            <a:ext cx="2628900" cy="1743075"/>
          </a:xfrm>
          <a:prstGeom prst="rect">
            <a:avLst/>
          </a:prstGeom>
        </p:spPr>
      </p:pic>
      <p:sp>
        <p:nvSpPr>
          <p:cNvPr id="6" name="TextBox 5"/>
          <p:cNvSpPr txBox="1"/>
          <p:nvPr/>
        </p:nvSpPr>
        <p:spPr>
          <a:xfrm>
            <a:off x="524041" y="2261950"/>
            <a:ext cx="4679094" cy="4016484"/>
          </a:xfrm>
          <a:prstGeom prst="rect">
            <a:avLst/>
          </a:prstGeom>
          <a:noFill/>
        </p:spPr>
        <p:txBody>
          <a:bodyPr wrap="square" rtlCol="0">
            <a:spAutoFit/>
          </a:bodyPr>
          <a:lstStyle/>
          <a:p>
            <a:r>
              <a:rPr lang="en-US" sz="2400" b="1" dirty="0">
                <a:solidFill>
                  <a:srgbClr val="002060"/>
                </a:solidFill>
                <a:latin typeface="Rockwell" charset="0"/>
                <a:ea typeface="Rockwell" charset="0"/>
                <a:cs typeface="Rockwell" charset="0"/>
              </a:rPr>
              <a:t>Directions:</a:t>
            </a:r>
          </a:p>
          <a:p>
            <a:pPr marL="342900" indent="-342900">
              <a:buFont typeface="Arial" charset="0"/>
              <a:buChar char="•"/>
            </a:pPr>
            <a:r>
              <a:rPr lang="en-US" sz="2100" dirty="0">
                <a:solidFill>
                  <a:srgbClr val="002060"/>
                </a:solidFill>
                <a:latin typeface="Rockwell" charset="0"/>
                <a:ea typeface="Rockwell" charset="0"/>
                <a:cs typeface="Rockwell" charset="0"/>
              </a:rPr>
              <a:t>Work through the lesson planning workbook through page 5.</a:t>
            </a:r>
          </a:p>
          <a:p>
            <a:pPr marL="342900" indent="-342900">
              <a:buFont typeface="Arial" charset="0"/>
              <a:buChar char="•"/>
            </a:pPr>
            <a:r>
              <a:rPr lang="en-US" sz="2100" dirty="0">
                <a:solidFill>
                  <a:srgbClr val="002060"/>
                </a:solidFill>
                <a:latin typeface="Rockwell" charset="0"/>
                <a:ea typeface="Rockwell" charset="0"/>
                <a:cs typeface="Rockwell" charset="0"/>
              </a:rPr>
              <a:t>Try creating your own Q Focus! It’s ok if it is a bit rough.</a:t>
            </a:r>
          </a:p>
          <a:p>
            <a:pPr marL="342900" indent="-342900">
              <a:buFont typeface="Arial" charset="0"/>
              <a:buChar char="•"/>
            </a:pPr>
            <a:r>
              <a:rPr lang="en-US" sz="2100" dirty="0">
                <a:solidFill>
                  <a:srgbClr val="002060"/>
                </a:solidFill>
                <a:latin typeface="Rockwell" charset="0"/>
                <a:ea typeface="Rockwell" charset="0"/>
                <a:cs typeface="Rockwell" charset="0"/>
              </a:rPr>
              <a:t>Write it on an index card.</a:t>
            </a:r>
          </a:p>
          <a:p>
            <a:pPr marL="342900" indent="-342900">
              <a:buFont typeface="Arial" charset="0"/>
              <a:buChar char="•"/>
            </a:pPr>
            <a:r>
              <a:rPr lang="en-US" sz="2100" dirty="0">
                <a:solidFill>
                  <a:srgbClr val="002060"/>
                </a:solidFill>
                <a:latin typeface="Rockwell" charset="0"/>
                <a:ea typeface="Rockwell" charset="0"/>
                <a:cs typeface="Rockwell" charset="0"/>
              </a:rPr>
              <a:t>Trade cards with a partner.</a:t>
            </a:r>
          </a:p>
          <a:p>
            <a:pPr marL="342900" indent="-342900">
              <a:buFont typeface="Arial" charset="0"/>
              <a:buChar char="•"/>
            </a:pPr>
            <a:r>
              <a:rPr lang="en-US" sz="2100" dirty="0">
                <a:solidFill>
                  <a:srgbClr val="002060"/>
                </a:solidFill>
                <a:latin typeface="Rockwell" charset="0"/>
                <a:ea typeface="Rockwell" charset="0"/>
                <a:cs typeface="Rockwell" charset="0"/>
              </a:rPr>
              <a:t>Generate questions about your partner’s Q Focus.</a:t>
            </a:r>
          </a:p>
          <a:p>
            <a:pPr marL="342900" indent="-342900">
              <a:buFont typeface="Arial" charset="0"/>
              <a:buChar char="•"/>
            </a:pPr>
            <a:r>
              <a:rPr lang="en-US" sz="2100" dirty="0">
                <a:solidFill>
                  <a:srgbClr val="002060"/>
                </a:solidFill>
                <a:latin typeface="Rockwell" charset="0"/>
                <a:ea typeface="Rockwell" charset="0"/>
                <a:cs typeface="Rockwell" charset="0"/>
              </a:rPr>
              <a:t>Trade back and use their questions to guide revision of the </a:t>
            </a:r>
            <a:r>
              <a:rPr lang="en-US" sz="2100" dirty="0" err="1">
                <a:solidFill>
                  <a:srgbClr val="002060"/>
                </a:solidFill>
                <a:latin typeface="Rockwell" charset="0"/>
                <a:ea typeface="Rockwell" charset="0"/>
                <a:cs typeface="Rockwell" charset="0"/>
              </a:rPr>
              <a:t>QFocus</a:t>
            </a:r>
            <a:r>
              <a:rPr lang="en-US" sz="2100" dirty="0">
                <a:solidFill>
                  <a:srgbClr val="002060"/>
                </a:solidFill>
                <a:latin typeface="Rockwell" charset="0"/>
                <a:ea typeface="Rockwell" charset="0"/>
                <a:cs typeface="Rockwell" charset="0"/>
              </a:rPr>
              <a:t>.</a:t>
            </a:r>
          </a:p>
        </p:txBody>
      </p:sp>
    </p:spTree>
    <p:extLst>
      <p:ext uri="{BB962C8B-B14F-4D97-AF65-F5344CB8AC3E}">
        <p14:creationId xmlns:p14="http://schemas.microsoft.com/office/powerpoint/2010/main" val="13301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z="4400" dirty="0">
                <a:latin typeface="Rockwell" charset="0"/>
                <a:ea typeface="MS PGothic" charset="0"/>
              </a:rPr>
              <a:t>Five Areas Related to </a:t>
            </a:r>
            <a:br>
              <a:rPr lang="en-US" sz="4400" dirty="0">
                <a:latin typeface="Rockwell" charset="0"/>
                <a:ea typeface="MS PGothic" charset="0"/>
              </a:rPr>
            </a:br>
            <a:r>
              <a:rPr lang="en-US" sz="4400" dirty="0">
                <a:latin typeface="Rockwell" charset="0"/>
                <a:ea typeface="MS PGothic" charset="0"/>
              </a:rPr>
              <a:t>the Art of the QFT</a:t>
            </a:r>
          </a:p>
        </p:txBody>
      </p:sp>
      <p:sp>
        <p:nvSpPr>
          <p:cNvPr id="137219" name="Content Placeholder 2"/>
          <p:cNvSpPr>
            <a:spLocks noGrp="1"/>
          </p:cNvSpPr>
          <p:nvPr>
            <p:ph idx="1"/>
          </p:nvPr>
        </p:nvSpPr>
        <p:spPr>
          <a:xfrm>
            <a:off x="498475" y="2289175"/>
            <a:ext cx="7556500" cy="4329113"/>
          </a:xfrm>
        </p:spPr>
        <p:txBody>
          <a:bodyPr>
            <a:normAutofit/>
          </a:bodyPr>
          <a:lstStyle/>
          <a:p>
            <a:pPr marL="742950" indent="-742950" eaLnBrk="1" hangingPunct="1">
              <a:buFont typeface="Rockwell" charset="0"/>
              <a:buAutoNum type="arabicPeriod"/>
            </a:pPr>
            <a:r>
              <a:rPr lang="en-US" sz="3600" dirty="0">
                <a:solidFill>
                  <a:srgbClr val="000000"/>
                </a:solidFill>
                <a:latin typeface="Rockwell" charset="0"/>
                <a:ea typeface="MS PGothic" charset="0"/>
              </a:rPr>
              <a:t>Facilitation</a:t>
            </a:r>
          </a:p>
          <a:p>
            <a:pPr marL="742950" indent="-742950" eaLnBrk="1" hangingPunct="1">
              <a:buFont typeface="Rockwell" charset="0"/>
              <a:buAutoNum type="arabicPeriod"/>
            </a:pPr>
            <a:r>
              <a:rPr lang="en-US" sz="3600" dirty="0">
                <a:solidFill>
                  <a:srgbClr val="000000"/>
                </a:solidFill>
                <a:latin typeface="Rockwell" charset="0"/>
                <a:ea typeface="MS PGothic" charset="0"/>
              </a:rPr>
              <a:t>Starting at the End</a:t>
            </a:r>
          </a:p>
          <a:p>
            <a:pPr marL="742950" indent="-742950" eaLnBrk="1" hangingPunct="1">
              <a:buFont typeface="Rockwell" charset="0"/>
              <a:buAutoNum type="arabicPeriod"/>
            </a:pPr>
            <a:r>
              <a:rPr lang="en-US" sz="3600" dirty="0" err="1">
                <a:solidFill>
                  <a:srgbClr val="000000"/>
                </a:solidFill>
                <a:latin typeface="Rockwell" charset="0"/>
                <a:ea typeface="MS PGothic" charset="0"/>
              </a:rPr>
              <a:t>QFocus</a:t>
            </a:r>
            <a:r>
              <a:rPr lang="en-US" sz="3600" dirty="0">
                <a:solidFill>
                  <a:srgbClr val="000000"/>
                </a:solidFill>
                <a:latin typeface="Rockwell" charset="0"/>
                <a:ea typeface="MS PGothic" charset="0"/>
              </a:rPr>
              <a:t> Design</a:t>
            </a:r>
          </a:p>
          <a:p>
            <a:pPr marL="742950" indent="-742950" eaLnBrk="1" hangingPunct="1">
              <a:buFont typeface="Rockwell" charset="0"/>
              <a:buAutoNum type="arabicPeriod"/>
            </a:pPr>
            <a:r>
              <a:rPr lang="en-US" sz="3600" b="1" dirty="0">
                <a:solidFill>
                  <a:srgbClr val="000000"/>
                </a:solidFill>
                <a:latin typeface="Rockwell" charset="0"/>
                <a:ea typeface="MS PGothic" charset="0"/>
              </a:rPr>
              <a:t>Prioritization Instructions</a:t>
            </a:r>
          </a:p>
          <a:p>
            <a:pPr marL="742950" indent="-742950" eaLnBrk="1" hangingPunct="1">
              <a:buFont typeface="Rockwell" charset="0"/>
              <a:buAutoNum type="arabicPeriod"/>
            </a:pPr>
            <a:r>
              <a:rPr lang="en-US" sz="3600" dirty="0">
                <a:solidFill>
                  <a:srgbClr val="000000"/>
                </a:solidFill>
                <a:latin typeface="Rockwell" charset="0"/>
                <a:ea typeface="MS PGothic" charset="0"/>
              </a:rPr>
              <a:t>Reflection Questions</a:t>
            </a:r>
          </a:p>
        </p:txBody>
      </p:sp>
    </p:spTree>
    <p:extLst>
      <p:ext uri="{BB962C8B-B14F-4D97-AF65-F5344CB8AC3E}">
        <p14:creationId xmlns:p14="http://schemas.microsoft.com/office/powerpoint/2010/main" val="961728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2|1.6|10.3|16.9|15.8"/>
</p:tagLst>
</file>

<file path=ppt/theme/theme1.xml><?xml version="1.0" encoding="utf-8"?>
<a:theme xmlns:a="http://schemas.openxmlformats.org/drawingml/2006/main" name="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2.xml><?xml version="1.0" encoding="utf-8"?>
<a:theme xmlns:a="http://schemas.openxmlformats.org/drawingml/2006/main" name="1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Columbia - Intro (Final)</Template>
  <TotalTime>32057</TotalTime>
  <Words>5593</Words>
  <Application>Microsoft Macintosh PowerPoint</Application>
  <PresentationFormat>On-screen Show (4:3)</PresentationFormat>
  <Paragraphs>885</Paragraphs>
  <Slides>113</Slides>
  <Notes>77</Notes>
  <HiddenSlides>0</HiddenSlides>
  <MMClips>2</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34" baseType="lpstr">
      <vt:lpstr>Calibri</vt:lpstr>
      <vt:lpstr>Century Gothic</vt:lpstr>
      <vt:lpstr>Georgia Italic</vt:lpstr>
      <vt:lpstr>Gill Sans</vt:lpstr>
      <vt:lpstr>Lucida Grande</vt:lpstr>
      <vt:lpstr>Mangal</vt:lpstr>
      <vt:lpstr>MS PGothic</vt:lpstr>
      <vt:lpstr>ＭＳ Ｐゴシック</vt:lpstr>
      <vt:lpstr>ＭＳ ゴシック</vt:lpstr>
      <vt:lpstr>Noto Sans Symbols</vt:lpstr>
      <vt:lpstr>Oswald Light</vt:lpstr>
      <vt:lpstr>Pontano Sans</vt:lpstr>
      <vt:lpstr>Rockwell</vt:lpstr>
      <vt:lpstr>Wingdings</vt:lpstr>
      <vt:lpstr>ヒラギノ角ゴ ProN W3</vt:lpstr>
      <vt:lpstr>ヒラギノ角ゴ ProN W6</vt:lpstr>
      <vt:lpstr>Arial</vt:lpstr>
      <vt:lpstr>Advantage</vt:lpstr>
      <vt:lpstr>1_Advantage</vt:lpstr>
      <vt:lpstr>2_Advantage</vt:lpstr>
      <vt:lpstr>Chart</vt:lpstr>
      <vt:lpstr>PowerPoint Presentation</vt:lpstr>
      <vt:lpstr>Welcome</vt:lpstr>
      <vt:lpstr>Acknowledgments </vt:lpstr>
      <vt:lpstr>Who is in the room?</vt:lpstr>
      <vt:lpstr>PowerPoint Presentation</vt:lpstr>
      <vt:lpstr>Today’s Agenda</vt:lpstr>
      <vt:lpstr>PowerPoint Presentation</vt:lpstr>
      <vt:lpstr>We’re Tweeting…</vt:lpstr>
      <vt:lpstr>Why spend time teaching the skill of question formulation?</vt:lpstr>
      <vt:lpstr>PowerPoint Presentation</vt:lpstr>
      <vt:lpstr>PowerPoint Presentation</vt:lpstr>
      <vt:lpstr>PowerPoint Presentation</vt:lpstr>
      <vt:lpstr>College Presidents on What Students Should Learn in College</vt:lpstr>
      <vt:lpstr>Yet…only 27%of students believe college taught them to ask their own questions</vt:lpstr>
      <vt:lpstr>But, the problem begins long before college... </vt:lpstr>
      <vt:lpstr>Percentage of Basic Skill Attainment</vt:lpstr>
      <vt:lpstr>Percentage of Basic Skill Attainment</vt:lpstr>
      <vt:lpstr> </vt:lpstr>
      <vt:lpstr>We Are Not Alone </vt:lpstr>
      <vt:lpstr>PowerPoint Presentation</vt:lpstr>
      <vt:lpstr>What happens when students do learn to ask their own questions? </vt:lpstr>
      <vt:lpstr>Research Confirms the Importance of Student Questioning</vt:lpstr>
      <vt:lpstr>Student Reflection</vt:lpstr>
      <vt:lpstr>Collaborative Learning around a Common Problem with the Question Formulation Technique (QFT)</vt:lpstr>
      <vt:lpstr>The Question Formulation Technique (QFT) </vt:lpstr>
      <vt:lpstr>Rules for Producing Questions</vt:lpstr>
      <vt:lpstr>Produce Questions</vt:lpstr>
      <vt:lpstr>Question Focus:</vt:lpstr>
      <vt:lpstr>Categorize Questions:  Closed/ Open</vt:lpstr>
      <vt:lpstr>Discussion</vt:lpstr>
      <vt:lpstr>Discussion</vt:lpstr>
      <vt:lpstr>Change Questions</vt:lpstr>
      <vt:lpstr>Prioritizie Questions </vt:lpstr>
      <vt:lpstr>Strategize on How to Use Questions</vt:lpstr>
      <vt:lpstr>Formulate an Action Plan</vt:lpstr>
      <vt:lpstr>Share</vt:lpstr>
      <vt:lpstr>Reflection </vt:lpstr>
      <vt:lpstr>A Look Inside the Process </vt:lpstr>
      <vt:lpstr>The QFT, on one slide…</vt:lpstr>
      <vt:lpstr>Curiosity and Rigor</vt:lpstr>
      <vt:lpstr>Thinking in many different directions</vt:lpstr>
      <vt:lpstr>Narrowing Down, Focusing</vt:lpstr>
      <vt:lpstr>The Importance of Questions</vt:lpstr>
      <vt:lpstr>Thinking about Thinking</vt:lpstr>
      <vt:lpstr>Exploring Classroom Examples</vt:lpstr>
      <vt:lpstr>Classroom Example: Kindergarten</vt:lpstr>
      <vt:lpstr>Question Focus</vt:lpstr>
      <vt:lpstr>Student Questions</vt:lpstr>
      <vt:lpstr>Classroom Example: 4th Grade</vt:lpstr>
      <vt:lpstr>Question Focus</vt:lpstr>
      <vt:lpstr>Student Questions</vt:lpstr>
      <vt:lpstr>Next Steps with Student Questions</vt:lpstr>
      <vt:lpstr>Classroom Example: 7th Grade</vt:lpstr>
      <vt:lpstr>Question Focus:</vt:lpstr>
      <vt:lpstr>Selected Student Questions</vt:lpstr>
      <vt:lpstr>Next Steps:</vt:lpstr>
      <vt:lpstr>Classroom Example: High School  </vt:lpstr>
      <vt:lpstr>Question Focus</vt:lpstr>
      <vt:lpstr>Question Focus</vt:lpstr>
      <vt:lpstr>Selected Student Priority Questions</vt:lpstr>
      <vt:lpstr>Next Steps</vt:lpstr>
      <vt:lpstr>Student Reflections</vt:lpstr>
      <vt:lpstr>Professional Learning Example </vt:lpstr>
      <vt:lpstr>Question Focus</vt:lpstr>
      <vt:lpstr>Outcomes</vt:lpstr>
      <vt:lpstr>Why is question formulation so important now?  </vt:lpstr>
      <vt:lpstr>PowerPoint Presentation</vt:lpstr>
      <vt:lpstr>The Skill of Asking Questions</vt:lpstr>
      <vt:lpstr>Democracy</vt:lpstr>
      <vt:lpstr>Today’s Agenda</vt:lpstr>
      <vt:lpstr>QFT: An ART and a SCIENCE</vt:lpstr>
      <vt:lpstr>QFT: An ART and a SCIENCE</vt:lpstr>
      <vt:lpstr>Five Areas Related to  the Art of the QFT</vt:lpstr>
      <vt:lpstr>Classroom Example: High School</vt:lpstr>
      <vt:lpstr>The Question Formulation Technique (QFT) in Action</vt:lpstr>
      <vt:lpstr>Four Principles of Facilitation</vt:lpstr>
      <vt:lpstr>Five Areas Related to  the Art of the QFT</vt:lpstr>
      <vt:lpstr>PowerPoint Presentation</vt:lpstr>
      <vt:lpstr>Various Teaching Purposes </vt:lpstr>
      <vt:lpstr>Using the QFT for Engagement</vt:lpstr>
      <vt:lpstr>Next Steps with Student Questions</vt:lpstr>
      <vt:lpstr>Using the QFT for Peer Review</vt:lpstr>
      <vt:lpstr>Next Steps with Student Questions:</vt:lpstr>
      <vt:lpstr>Using the QFT for Skill Development</vt:lpstr>
      <vt:lpstr>Next Steps with Student Questions: </vt:lpstr>
      <vt:lpstr>Putting it into Practice: Brainstorm 2-3 ways you might use the QFT in your context</vt:lpstr>
      <vt:lpstr>Various Teaching Purposes </vt:lpstr>
      <vt:lpstr>Next Steps? </vt:lpstr>
      <vt:lpstr>Five Areas Related to  the Art of the QFT</vt:lpstr>
      <vt:lpstr>Question Focus (QFocus): A focus or prompt for student questions</vt:lpstr>
      <vt:lpstr>Designing a Question Focus </vt:lpstr>
      <vt:lpstr>Initial Question Focus:</vt:lpstr>
      <vt:lpstr>Revised Question Focus:</vt:lpstr>
      <vt:lpstr>Initial Question Focus:  “People, Animals, and Friends”</vt:lpstr>
      <vt:lpstr>Revising the Question Focus</vt:lpstr>
      <vt:lpstr>Initial Question Focus Design Process</vt:lpstr>
      <vt:lpstr>Putting it into Practice</vt:lpstr>
      <vt:lpstr>WANTED: Q Focus Guinea Pigs</vt:lpstr>
      <vt:lpstr>Five Areas Related to  the Art of the QFT</vt:lpstr>
      <vt:lpstr>Prioritization Instructions</vt:lpstr>
      <vt:lpstr>Categories of Prioritization Instructions</vt:lpstr>
      <vt:lpstr>QFocus: High School</vt:lpstr>
      <vt:lpstr>Five Areas Related to  the Art of the QFT</vt:lpstr>
      <vt:lpstr>Examples of Reflection Questions</vt:lpstr>
      <vt:lpstr>One Last Thought about Reflection</vt:lpstr>
      <vt:lpstr> </vt:lpstr>
      <vt:lpstr>The one quality all excellent QFT designers share? </vt:lpstr>
      <vt:lpstr>Today’s Agenda</vt:lpstr>
      <vt:lpstr>Workshop Sessions </vt:lpstr>
      <vt:lpstr>Workshop Sessions </vt:lpstr>
      <vt:lpstr>Today’s Agenda</vt:lpstr>
      <vt:lpstr>Closing Reflections</vt:lpstr>
      <vt:lpstr>Closing Reflections</vt:lpstr>
    </vt:vector>
  </TitlesOfParts>
  <Company>Right Question Institute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Rothstein</dc:creator>
  <cp:lastModifiedBy>Microsoft Office User</cp:lastModifiedBy>
  <cp:revision>382</cp:revision>
  <cp:lastPrinted>2018-06-25T21:47:55Z</cp:lastPrinted>
  <dcterms:created xsi:type="dcterms:W3CDTF">2017-09-01T19:27:10Z</dcterms:created>
  <dcterms:modified xsi:type="dcterms:W3CDTF">2018-06-27T20:53:39Z</dcterms:modified>
</cp:coreProperties>
</file>