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3" r:id="rId1"/>
  </p:sldMasterIdLst>
  <p:notesMasterIdLst>
    <p:notesMasterId r:id="rId77"/>
  </p:notesMasterIdLst>
  <p:handoutMasterIdLst>
    <p:handoutMasterId r:id="rId78"/>
  </p:handoutMasterIdLst>
  <p:sldIdLst>
    <p:sldId id="257" r:id="rId2"/>
    <p:sldId id="411" r:id="rId3"/>
    <p:sldId id="461" r:id="rId4"/>
    <p:sldId id="413" r:id="rId5"/>
    <p:sldId id="307" r:id="rId6"/>
    <p:sldId id="477" r:id="rId7"/>
    <p:sldId id="400" r:id="rId8"/>
    <p:sldId id="365" r:id="rId9"/>
    <p:sldId id="372" r:id="rId10"/>
    <p:sldId id="320" r:id="rId11"/>
    <p:sldId id="430" r:id="rId12"/>
    <p:sldId id="444" r:id="rId13"/>
    <p:sldId id="463" r:id="rId14"/>
    <p:sldId id="407" r:id="rId15"/>
    <p:sldId id="429" r:id="rId16"/>
    <p:sldId id="480" r:id="rId17"/>
    <p:sldId id="431" r:id="rId18"/>
    <p:sldId id="432" r:id="rId19"/>
    <p:sldId id="433" r:id="rId20"/>
    <p:sldId id="434" r:id="rId21"/>
    <p:sldId id="435" r:id="rId22"/>
    <p:sldId id="438" r:id="rId23"/>
    <p:sldId id="439" r:id="rId24"/>
    <p:sldId id="443" r:id="rId25"/>
    <p:sldId id="458" r:id="rId26"/>
    <p:sldId id="441" r:id="rId27"/>
    <p:sldId id="445" r:id="rId28"/>
    <p:sldId id="442" r:id="rId29"/>
    <p:sldId id="481" r:id="rId30"/>
    <p:sldId id="321" r:id="rId31"/>
    <p:sldId id="401" r:id="rId32"/>
    <p:sldId id="402" r:id="rId33"/>
    <p:sldId id="403" r:id="rId34"/>
    <p:sldId id="324" r:id="rId35"/>
    <p:sldId id="373" r:id="rId36"/>
    <p:sldId id="374" r:id="rId37"/>
    <p:sldId id="325" r:id="rId38"/>
    <p:sldId id="326" r:id="rId39"/>
    <p:sldId id="333" r:id="rId40"/>
    <p:sldId id="423" r:id="rId41"/>
    <p:sldId id="327" r:id="rId42"/>
    <p:sldId id="455" r:id="rId43"/>
    <p:sldId id="456" r:id="rId44"/>
    <p:sldId id="457" r:id="rId45"/>
    <p:sldId id="447" r:id="rId46"/>
    <p:sldId id="453" r:id="rId47"/>
    <p:sldId id="448" r:id="rId48"/>
    <p:sldId id="449" r:id="rId49"/>
    <p:sldId id="452" r:id="rId50"/>
    <p:sldId id="446" r:id="rId51"/>
    <p:sldId id="454" r:id="rId52"/>
    <p:sldId id="459" r:id="rId53"/>
    <p:sldId id="482" r:id="rId54"/>
    <p:sldId id="414" r:id="rId55"/>
    <p:sldId id="415" r:id="rId56"/>
    <p:sldId id="416" r:id="rId57"/>
    <p:sldId id="470" r:id="rId58"/>
    <p:sldId id="471" r:id="rId59"/>
    <p:sldId id="417" r:id="rId60"/>
    <p:sldId id="418" r:id="rId61"/>
    <p:sldId id="419" r:id="rId62"/>
    <p:sldId id="420" r:id="rId63"/>
    <p:sldId id="421" r:id="rId64"/>
    <p:sldId id="478" r:id="rId65"/>
    <p:sldId id="479" r:id="rId66"/>
    <p:sldId id="460" r:id="rId67"/>
    <p:sldId id="464" r:id="rId68"/>
    <p:sldId id="469" r:id="rId69"/>
    <p:sldId id="483" r:id="rId70"/>
    <p:sldId id="356" r:id="rId71"/>
    <p:sldId id="398" r:id="rId72"/>
    <p:sldId id="428" r:id="rId73"/>
    <p:sldId id="396" r:id="rId74"/>
    <p:sldId id="363" r:id="rId75"/>
    <p:sldId id="319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0" autoAdjust="0"/>
    <p:restoredTop sz="66102" autoAdjust="0"/>
  </p:normalViewPr>
  <p:slideViewPr>
    <p:cSldViewPr snapToObjects="1">
      <p:cViewPr varScale="1">
        <p:scale>
          <a:sx n="41" d="100"/>
          <a:sy n="41" d="100"/>
        </p:scale>
        <p:origin x="19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8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Rockwell" charset="0"/>
              <a:ea typeface="Rockwell" charset="0"/>
              <a:cs typeface="Rockwell" charset="0"/>
            </a:rPr>
            <a:t>Closed-ended Questions</a:t>
          </a:r>
          <a:endParaRPr lang="en-US" sz="4100" b="0" dirty="0">
            <a:latin typeface="Rockwell" charset="0"/>
            <a:ea typeface="Rockwell" charset="0"/>
            <a:cs typeface="Rockwell" charset="0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Rockwell" charset="0"/>
              <a:ea typeface="Rockwell" charset="0"/>
              <a:cs typeface="Rockwell" charset="0"/>
            </a:rPr>
            <a:t>Advantages</a:t>
          </a:r>
          <a:endParaRPr lang="en-US" b="0" dirty="0">
            <a:latin typeface="Rockwell" charset="0"/>
            <a:ea typeface="Rockwell" charset="0"/>
            <a:cs typeface="Rockwell" charset="0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Rockwell" charset="0"/>
              <a:ea typeface="Rockwell" charset="0"/>
              <a:cs typeface="Rockwell" charset="0"/>
            </a:rPr>
            <a:t>Disadvantages </a:t>
          </a:r>
          <a:endParaRPr lang="en-US" b="0" dirty="0">
            <a:latin typeface="Rockwell" charset="0"/>
            <a:ea typeface="Rockwell" charset="0"/>
            <a:cs typeface="Rockwell" charset="0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X="-214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34F4882A-355E-5B4B-859D-859DFA200D06}" type="presOf" srcId="{6AD2A03A-FC77-0649-92E9-8E6E21736820}" destId="{F1305359-E89A-E248-BDAE-44B047EAF116}" srcOrd="0" destOrd="0" presId="urn:microsoft.com/office/officeart/2005/8/layout/hList3"/>
    <dgm:cxn modelId="{F4C4AD52-E6E6-594C-8396-6853F540C713}" type="presOf" srcId="{F92606C1-1CD6-BF4E-9E77-D0275FDC37C2}" destId="{24D3949D-55D7-9843-BBF0-4DC75BF720C6}" srcOrd="0" destOrd="0" presId="urn:microsoft.com/office/officeart/2005/8/layout/hList3"/>
    <dgm:cxn modelId="{D5836DF5-DB3F-BD44-9650-1C8D9E6D8906}" type="presOf" srcId="{85CFD83C-0C6B-BC4D-842F-129DEFFFCC83}" destId="{91E99BCE-3CAA-CE4C-A763-4B42C659CC8B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1D6A8E1E-FA44-E840-9674-71F1CE950163}" type="presOf" srcId="{FF1F7779-F48A-1F40-9E9D-420C87150ED4}" destId="{250C4737-A841-8C48-A045-BF4D4D99D3A8}" srcOrd="0" destOrd="0" presId="urn:microsoft.com/office/officeart/2005/8/layout/hList3"/>
    <dgm:cxn modelId="{64BA9AB9-981F-1446-ACB7-29FB38DCF09D}" type="presParOf" srcId="{91E99BCE-3CAA-CE4C-A763-4B42C659CC8B}" destId="{F1305359-E89A-E248-BDAE-44B047EAF116}" srcOrd="0" destOrd="0" presId="urn:microsoft.com/office/officeart/2005/8/layout/hList3"/>
    <dgm:cxn modelId="{5E030865-05DE-AF43-810E-6DECA9A35DCE}" type="presParOf" srcId="{91E99BCE-3CAA-CE4C-A763-4B42C659CC8B}" destId="{AD06BE05-311D-2242-844E-E6A710FEAEE4}" srcOrd="1" destOrd="0" presId="urn:microsoft.com/office/officeart/2005/8/layout/hList3"/>
    <dgm:cxn modelId="{BBEE0905-4016-634E-853A-D30B178F4C70}" type="presParOf" srcId="{AD06BE05-311D-2242-844E-E6A710FEAEE4}" destId="{250C4737-A841-8C48-A045-BF4D4D99D3A8}" srcOrd="0" destOrd="0" presId="urn:microsoft.com/office/officeart/2005/8/layout/hList3"/>
    <dgm:cxn modelId="{375A1C30-1227-8A45-95A8-232F7F649B92}" type="presParOf" srcId="{AD06BE05-311D-2242-844E-E6A710FEAEE4}" destId="{24D3949D-55D7-9843-BBF0-4DC75BF720C6}" srcOrd="1" destOrd="0" presId="urn:microsoft.com/office/officeart/2005/8/layout/hList3"/>
    <dgm:cxn modelId="{28C23A1B-77B9-C743-9E63-85024F96E1D4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Rockwell" charset="0"/>
              <a:ea typeface="Rockwell" charset="0"/>
              <a:cs typeface="Rockwell" charset="0"/>
            </a:rPr>
            <a:t>Open-ended Questions</a:t>
          </a:r>
          <a:endParaRPr lang="en-US" sz="4100" b="0" dirty="0">
            <a:latin typeface="Rockwell" charset="0"/>
            <a:ea typeface="Rockwell" charset="0"/>
            <a:cs typeface="Rockwell" charset="0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Rockwell" charset="0"/>
              <a:ea typeface="Rockwell" charset="0"/>
              <a:cs typeface="Rockwell" charset="0"/>
            </a:rPr>
            <a:t>Advantages</a:t>
          </a:r>
          <a:endParaRPr lang="en-US" b="0" dirty="0">
            <a:latin typeface="Rockwell" charset="0"/>
            <a:ea typeface="Rockwell" charset="0"/>
            <a:cs typeface="Rockwell" charset="0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Rockwell" charset="0"/>
              <a:ea typeface="Rockwell" charset="0"/>
              <a:cs typeface="Rockwell" charset="0"/>
            </a:rPr>
            <a:t>Disadvantages </a:t>
          </a:r>
          <a:endParaRPr lang="en-US" b="0" dirty="0">
            <a:latin typeface="Rockwell" charset="0"/>
            <a:ea typeface="Rockwell" charset="0"/>
            <a:cs typeface="Rockwell" charset="0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X="-214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374A891C-7FE5-9340-92C8-BF385578B541}" type="presOf" srcId="{FF1F7779-F48A-1F40-9E9D-420C87150ED4}" destId="{250C4737-A841-8C48-A045-BF4D4D99D3A8}" srcOrd="0" destOrd="0" presId="urn:microsoft.com/office/officeart/2005/8/layout/hList3"/>
    <dgm:cxn modelId="{FA39080C-9A59-0F40-AE08-E2D081FB213F}" type="presOf" srcId="{6AD2A03A-FC77-0649-92E9-8E6E21736820}" destId="{F1305359-E89A-E248-BDAE-44B047EAF116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D05CA734-4615-1645-A9D8-4F34A018BBA4}" type="presOf" srcId="{F92606C1-1CD6-BF4E-9E77-D0275FDC37C2}" destId="{24D3949D-55D7-9843-BBF0-4DC75BF720C6}" srcOrd="0" destOrd="0" presId="urn:microsoft.com/office/officeart/2005/8/layout/hList3"/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F69B2B3C-A2BD-CE4A-9BAC-98274838E43D}" type="presOf" srcId="{85CFD83C-0C6B-BC4D-842F-129DEFFFCC83}" destId="{91E99BCE-3CAA-CE4C-A763-4B42C659CC8B}" srcOrd="0" destOrd="0" presId="urn:microsoft.com/office/officeart/2005/8/layout/hList3"/>
    <dgm:cxn modelId="{E2EC3262-78CF-3346-B28E-30D3DE5397CB}" type="presParOf" srcId="{91E99BCE-3CAA-CE4C-A763-4B42C659CC8B}" destId="{F1305359-E89A-E248-BDAE-44B047EAF116}" srcOrd="0" destOrd="0" presId="urn:microsoft.com/office/officeart/2005/8/layout/hList3"/>
    <dgm:cxn modelId="{7DF9608E-569E-1D49-B3BA-3F0236693D36}" type="presParOf" srcId="{91E99BCE-3CAA-CE4C-A763-4B42C659CC8B}" destId="{AD06BE05-311D-2242-844E-E6A710FEAEE4}" srcOrd="1" destOrd="0" presId="urn:microsoft.com/office/officeart/2005/8/layout/hList3"/>
    <dgm:cxn modelId="{B556BDA4-08D6-C348-B5A7-EEE935A57D4C}" type="presParOf" srcId="{AD06BE05-311D-2242-844E-E6A710FEAEE4}" destId="{250C4737-A841-8C48-A045-BF4D4D99D3A8}" srcOrd="0" destOrd="0" presId="urn:microsoft.com/office/officeart/2005/8/layout/hList3"/>
    <dgm:cxn modelId="{F61C626E-2CE5-4E47-B670-50AA48F6A981}" type="presParOf" srcId="{AD06BE05-311D-2242-844E-E6A710FEAEE4}" destId="{24D3949D-55D7-9843-BBF0-4DC75BF720C6}" srcOrd="1" destOrd="0" presId="urn:microsoft.com/office/officeart/2005/8/layout/hList3"/>
    <dgm:cxn modelId="{F4279ABB-FD65-6D49-B69E-C089F44E5CC7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2642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Rockwell" charset="0"/>
              <a:ea typeface="Rockwell" charset="0"/>
              <a:cs typeface="Rockwell" charset="0"/>
            </a:rPr>
            <a:t>Closed-ended Questions</a:t>
          </a:r>
          <a:endParaRPr lang="en-US" sz="4100" b="0" kern="1200" dirty="0">
            <a:latin typeface="Rockwell" charset="0"/>
            <a:ea typeface="Rockwell" charset="0"/>
            <a:cs typeface="Rockwell" charset="0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2642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Rockwell" charset="0"/>
              <a:ea typeface="Rockwell" charset="0"/>
              <a:cs typeface="Rockwell" charset="0"/>
            </a:rPr>
            <a:t>Advantages</a:t>
          </a:r>
          <a:endParaRPr lang="en-US" sz="3500" b="0" kern="1200" dirty="0">
            <a:latin typeface="Rockwell" charset="0"/>
            <a:ea typeface="Rockwell" charset="0"/>
            <a:cs typeface="Rockwell" charset="0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hade val="86000"/>
                <a:satMod val="140000"/>
              </a:schemeClr>
            </a:gs>
            <a:gs pos="45000">
              <a:schemeClr val="accent2">
                <a:tint val="48000"/>
                <a:satMod val="150000"/>
              </a:schemeClr>
            </a:gs>
            <a:gs pos="100000">
              <a:schemeClr val="accent2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Rockwell" charset="0"/>
              <a:ea typeface="Rockwell" charset="0"/>
              <a:cs typeface="Rockwell" charset="0"/>
            </a:rPr>
            <a:t>Disadvantages </a:t>
          </a:r>
          <a:endParaRPr lang="en-US" sz="3500" b="0" kern="1200" dirty="0">
            <a:latin typeface="Rockwell" charset="0"/>
            <a:ea typeface="Rockwell" charset="0"/>
            <a:cs typeface="Rockwell" charset="0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2642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2642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Rockwell" charset="0"/>
              <a:ea typeface="Rockwell" charset="0"/>
              <a:cs typeface="Rockwell" charset="0"/>
            </a:rPr>
            <a:t>Open-ended Questions</a:t>
          </a:r>
          <a:endParaRPr lang="en-US" sz="4100" b="0" kern="1200" dirty="0">
            <a:latin typeface="Rockwell" charset="0"/>
            <a:ea typeface="Rockwell" charset="0"/>
            <a:cs typeface="Rockwell" charset="0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2642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Rockwell" charset="0"/>
              <a:ea typeface="Rockwell" charset="0"/>
              <a:cs typeface="Rockwell" charset="0"/>
            </a:rPr>
            <a:t>Advantages</a:t>
          </a:r>
          <a:endParaRPr lang="en-US" sz="3500" b="0" kern="1200" dirty="0">
            <a:latin typeface="Rockwell" charset="0"/>
            <a:ea typeface="Rockwell" charset="0"/>
            <a:cs typeface="Rockwell" charset="0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hade val="86000"/>
                <a:satMod val="140000"/>
              </a:schemeClr>
            </a:gs>
            <a:gs pos="45000">
              <a:schemeClr val="accent2">
                <a:tint val="48000"/>
                <a:satMod val="150000"/>
              </a:schemeClr>
            </a:gs>
            <a:gs pos="100000">
              <a:schemeClr val="accent2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Rockwell" charset="0"/>
              <a:ea typeface="Rockwell" charset="0"/>
              <a:cs typeface="Rockwell" charset="0"/>
            </a:rPr>
            <a:t>Disadvantages </a:t>
          </a:r>
          <a:endParaRPr lang="en-US" sz="3500" b="0" kern="1200" dirty="0">
            <a:latin typeface="Rockwell" charset="0"/>
            <a:ea typeface="Rockwell" charset="0"/>
            <a:cs typeface="Rockwell" charset="0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2642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3ABC1-61E7-9045-A88A-5653C4C45725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1A3F7-39D7-3E4B-B3C7-CDAEC25BC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0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67FCD-BD1A-FF4C-A0C0-4C643F1BB7E9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4BF9-1299-F441-AA19-850095793F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94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55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19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i="1" dirty="0" smtClean="0">
              <a:latin typeface="Gill Sans Light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ABFA2-CC3E-42E0-87B2-6C6343E369D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834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2800" i="1" dirty="0" smtClean="0">
              <a:latin typeface="Gill Sans Light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ABFA2-CC3E-42E0-87B2-6C6343E369D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244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ABFA2-CC3E-42E0-87B2-6C6343E369D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649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58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47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62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78EF80-9A3E-FA4F-B6F9-A5AC178A279B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0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54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51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90980-A67F-4CB3-994F-8B54C813C2B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19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19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47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90980-A67F-4CB3-994F-8B54C813C2B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45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69006-027D-E942-92F9-FE08F469588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42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74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74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37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3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59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19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78EF80-9A3E-FA4F-B6F9-A5AC178A279B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46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554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26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936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6001">
              <a:buNone/>
            </a:pP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6CA3CBB4-7575-5249-94F0-84B40A3B6D44}" type="slidenum">
              <a:rPr lang="en-US" sz="1200"/>
              <a:pPr eaLnBrk="1" hangingPunct="1"/>
              <a:t>64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252921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476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741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74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203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92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741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46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fld id="{FDF4FD4B-9025-2847-A4A3-B6753F0073DC}" type="slidenum">
              <a:rPr lang="en-US" sz="1200">
                <a:latin typeface="Calibri" charset="0"/>
              </a:rPr>
              <a:pPr/>
              <a:t>74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30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72243-EE66-B94F-9C38-61B373E006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8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43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2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90980-A67F-4CB3-994F-8B54C813C2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5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D5E0-A2A6-B340-A9F8-6774B021C8D8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DEBA-46B3-C945-AD33-85498BEAB6EE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E223-3ADA-2948-9ECE-4CBE3080171D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05300"/>
            <a:ext cx="9144000" cy="6096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A0-0EF2-B348-AEF3-DBF08F2D8E41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4D65-C71E-5443-B42C-F73223E80F93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F83A-637F-4048-9C50-B90463E37036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3CBA-04C0-F742-B319-3D7171E296B8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077C-3CDA-C54F-8CC0-EB16D03F37A1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EDDD-346D-F043-8083-4F9198942A3A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E3D4-1115-FD47-BBF0-6D52281F79C8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D551-709F-EB4C-A917-C4BF39ACE47D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4FC9-A90A-FF40-A2B2-F3D9576556D7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5FAF1A-B687-9C43-A3BD-581D84F767AA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HTQUESTION.OR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/>
          <p:nvPr/>
        </p:nvSpPr>
        <p:spPr>
          <a:xfrm>
            <a:off x="533400" y="2209800"/>
            <a:ext cx="82296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Rockwell" panose="02060603020205020403" pitchFamily="18" charset="0"/>
              </a:rPr>
              <a:t>A Simple and Powerful Strategy for Building School-Family </a:t>
            </a:r>
            <a:r>
              <a:rPr lang="en-US" sz="3200" b="1" dirty="0" err="1" smtClean="0">
                <a:latin typeface="Rockwell" panose="02060603020205020403" pitchFamily="18" charset="0"/>
              </a:rPr>
              <a:t>Parnerships</a:t>
            </a:r>
            <a:endParaRPr lang="en-US" sz="3200" b="1" dirty="0" smtClean="0">
              <a:latin typeface="Rockwell" panose="02060603020205020403" pitchFamily="18" charset="0"/>
            </a:endParaRPr>
          </a:p>
          <a:p>
            <a:pPr algn="ctr"/>
            <a:endParaRPr lang="en-US" sz="3200" b="1" dirty="0">
              <a:latin typeface="Rockwell" panose="02060603020205020403" pitchFamily="18" charset="0"/>
            </a:endParaRPr>
          </a:p>
          <a:p>
            <a:pPr algn="ctr"/>
            <a:r>
              <a:rPr lang="en-US" sz="3200" i="1" dirty="0" smtClean="0">
                <a:latin typeface="Rockwell" panose="02060603020205020403" pitchFamily="18" charset="0"/>
              </a:rPr>
              <a:t>The Right Question Strategy</a:t>
            </a:r>
            <a:endParaRPr lang="en-US" sz="3200" i="1" dirty="0">
              <a:latin typeface="Rockwell" panose="02060603020205020403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929022" y="5333763"/>
            <a:ext cx="2376778" cy="75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" charset="0"/>
                <a:ea typeface="Rockwell" charset="0"/>
                <a:cs typeface="Rockwell" charset="0"/>
              </a:rPr>
              <a:t>@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ockwell" charset="0"/>
                <a:ea typeface="Rockwell" charset="0"/>
                <a:cs typeface="Rockwell" charset="0"/>
              </a:rPr>
              <a:t>rightquestion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2" name="Picture 1" descr="rqi logo with titl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4274"/>
            <a:ext cx="8229600" cy="1162126"/>
          </a:xfrm>
          <a:prstGeom prst="rect">
            <a:avLst/>
          </a:prstGeom>
        </p:spPr>
      </p:pic>
      <p:pic>
        <p:nvPicPr>
          <p:cNvPr id="12" name="Picture 11" descr="se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333762"/>
            <a:ext cx="747422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4724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Rockwell" charset="0"/>
                <a:ea typeface="Rockwell" charset="0"/>
                <a:cs typeface="Rockwell" charset="0"/>
              </a:rPr>
              <a:t>Luz </a:t>
            </a:r>
            <a:r>
              <a:rPr lang="en-US" sz="2400" dirty="0" smtClean="0">
                <a:latin typeface="Rockwell" charset="0"/>
                <a:ea typeface="Rockwell" charset="0"/>
                <a:cs typeface="Rockwell" charset="0"/>
              </a:rPr>
              <a:t>Santana</a:t>
            </a:r>
            <a:endParaRPr lang="en-US" sz="2400" dirty="0">
              <a:latin typeface="Rockwell" charset="0"/>
              <a:ea typeface="Rockwell" charset="0"/>
              <a:cs typeface="Rockwel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16" y="1600200"/>
            <a:ext cx="3590587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0662"/>
            <a:ext cx="8458200" cy="1446550"/>
          </a:xfrm>
          <a:prstGeom prst="rect">
            <a:avLst/>
          </a:prstGeom>
          <a:noFill/>
          <a:ln w="28575">
            <a:solidFill>
              <a:srgbClr val="26262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>
              <a:latin typeface="Rockwell" panose="02060603020205020403" pitchFamily="18" charset="0"/>
            </a:endParaRPr>
          </a:p>
          <a:p>
            <a:pPr algn="ctr"/>
            <a:r>
              <a:rPr lang="en-US" sz="2800" dirty="0" smtClean="0">
                <a:latin typeface="Rockwell" panose="02060603020205020403" pitchFamily="18" charset="0"/>
              </a:rPr>
              <a:t>The Right Question School-Family Partnership Strategy</a:t>
            </a:r>
            <a:endParaRPr lang="en-US" sz="2800" dirty="0">
              <a:latin typeface="Rockwell" panose="02060603020205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ockwell" panose="02060603020205020403" pitchFamily="18" charset="0"/>
              </a:rPr>
              <a:t>ASCD Member Book, September, 2016</a:t>
            </a:r>
          </a:p>
        </p:txBody>
      </p:sp>
    </p:spTree>
    <p:extLst>
      <p:ext uri="{BB962C8B-B14F-4D97-AF65-F5344CB8AC3E}">
        <p14:creationId xmlns:p14="http://schemas.microsoft.com/office/powerpoint/2010/main" val="17223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862069" y="544204"/>
            <a:ext cx="7672332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dirty="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An integrated strategy 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799850" y="3532910"/>
            <a:ext cx="7672200" cy="1731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  Strategy, NOT a program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Complementary to existing programs  </a:t>
            </a:r>
          </a:p>
        </p:txBody>
      </p:sp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32" y="1723465"/>
            <a:ext cx="3635191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Rockwell" panose="02060603020205020403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55" y="708513"/>
            <a:ext cx="8913813" cy="141595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T</a:t>
            </a:r>
            <a:r>
              <a:rPr lang="en-US" sz="3600" dirty="0" smtClean="0">
                <a:latin typeface="Rockwell" panose="02060603020205020403" pitchFamily="18" charset="0"/>
              </a:rPr>
              <a:t>he Right Question Strategy</a:t>
            </a:r>
            <a:endParaRPr lang="en-US" sz="3600" dirty="0">
              <a:latin typeface="Rockwell" panose="020606030202050204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2281500"/>
            <a:ext cx="7772400" cy="4271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Rockwell" panose="02060603020205020403" pitchFamily="18" charset="0"/>
                <a:cs typeface="Century Gothic (body)"/>
              </a:rPr>
              <a:t>The Support, Monitor</a:t>
            </a:r>
            <a:r>
              <a:rPr lang="en-US" b="1" dirty="0" smtClean="0">
                <a:latin typeface="Rockwell" panose="02060603020205020403" pitchFamily="18" charset="0"/>
                <a:cs typeface="Century Gothic (body)"/>
              </a:rPr>
              <a:t>, and </a:t>
            </a:r>
            <a:r>
              <a:rPr lang="en-US" b="1" dirty="0">
                <a:latin typeface="Rockwell" panose="02060603020205020403" pitchFamily="18" charset="0"/>
                <a:cs typeface="Century Gothic (body)"/>
              </a:rPr>
              <a:t>Advocate Model</a:t>
            </a:r>
            <a:endParaRPr lang="en-US" dirty="0">
              <a:latin typeface="Rockwell" panose="02060603020205020403" pitchFamily="18" charset="0"/>
              <a:cs typeface="Century Gothic (body)"/>
            </a:endParaRPr>
          </a:p>
          <a:p>
            <a:pPr marL="0" indent="0">
              <a:buNone/>
            </a:pPr>
            <a:r>
              <a:rPr lang="en-US" dirty="0">
                <a:latin typeface="Rockwell" panose="02060603020205020403" pitchFamily="18" charset="0"/>
              </a:rPr>
              <a:t>Organizing parent participation into three main areas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Rockwell" panose="02060603020205020403" pitchFamily="18" charset="0"/>
              <a:cs typeface="Century Gothic (body)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Rockwell" panose="02060603020205020403" pitchFamily="18" charset="0"/>
                <a:cs typeface="Century Gothic (body)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Rockwell" panose="02060603020205020403" pitchFamily="18" charset="0"/>
                <a:cs typeface="Century Gothic (body)"/>
              </a:rPr>
              <a:t>Question Formulation Technique (</a:t>
            </a:r>
            <a:r>
              <a:rPr lang="en-US" b="1" dirty="0" smtClean="0">
                <a:solidFill>
                  <a:schemeClr val="tx1"/>
                </a:solidFill>
                <a:latin typeface="Rockwell" panose="02060603020205020403" pitchFamily="18" charset="0"/>
                <a:cs typeface="Century Gothic (body)"/>
              </a:rPr>
              <a:t>QFT)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Rockwell" panose="02060603020205020403" pitchFamily="18" charset="0"/>
                <a:cs typeface="Century Gothic (body)"/>
              </a:rPr>
              <a:t>Producing, improving and strategizing on how to use questions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Rockwell" panose="02060603020205020403" pitchFamily="18" charset="0"/>
              </a:rPr>
              <a:t>The Framework for Accountable Decision Making</a:t>
            </a:r>
          </a:p>
          <a:p>
            <a:pPr marL="0" indent="0">
              <a:buNone/>
            </a:pPr>
            <a:r>
              <a:rPr lang="en-US" dirty="0" smtClean="0">
                <a:latin typeface="Rockwell" panose="02060603020205020403" pitchFamily="18" charset="0"/>
              </a:rPr>
              <a:t>An analytical structure that allows parents to focus on decisions and ask questions about three key areas</a:t>
            </a:r>
            <a:endParaRPr lang="en-US" dirty="0">
              <a:latin typeface="Rockwell" panose="02060603020205020403" pitchFamily="18" charset="0"/>
            </a:endParaRPr>
          </a:p>
        </p:txBody>
      </p:sp>
      <p:pic>
        <p:nvPicPr>
          <p:cNvPr id="3" name="Picture 2" descr="toy-bucket-260202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91651"/>
            <a:ext cx="914400" cy="686605"/>
          </a:xfrm>
          <a:prstGeom prst="rect">
            <a:avLst/>
          </a:prstGeom>
        </p:spPr>
      </p:pic>
      <p:pic>
        <p:nvPicPr>
          <p:cNvPr id="4" name="Picture 3" descr="baby-toy-bucket-205722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25749"/>
            <a:ext cx="761999" cy="816702"/>
          </a:xfrm>
          <a:prstGeom prst="rect">
            <a:avLst/>
          </a:prstGeom>
        </p:spPr>
      </p:pic>
      <p:pic>
        <p:nvPicPr>
          <p:cNvPr id="5" name="Picture 4" descr="gray-kitten-bucket-109796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24741"/>
            <a:ext cx="914400" cy="13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70390" y="1379094"/>
            <a:ext cx="8022697" cy="4387709"/>
          </a:xfrm>
          <a:prstGeom prst="rect">
            <a:avLst/>
          </a:prstGeom>
        </p:spPr>
        <p:txBody>
          <a:bodyPr/>
          <a:lstStyle/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cs typeface="Rockwell"/>
              </a:rPr>
              <a:t>Parents have foundational skills they can use to partner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cs typeface="Rockwell"/>
              </a:rPr>
              <a:t> and advocate more effectively</a:t>
            </a:r>
          </a:p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cs typeface="Rockwell"/>
            </a:endParaRPr>
          </a:p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lang="en-US" sz="2800" baseline="0" dirty="0" smtClean="0">
                <a:latin typeface="Rockwell"/>
                <a:cs typeface="Rockwell"/>
              </a:rPr>
              <a:t>Parents</a:t>
            </a:r>
            <a:r>
              <a:rPr lang="en-US" sz="2800" dirty="0" smtClean="0">
                <a:latin typeface="Rockwell"/>
                <a:cs typeface="Rockwell"/>
              </a:rPr>
              <a:t> and school staff are resources for each other on behalf of children</a:t>
            </a:r>
          </a:p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endParaRPr lang="en-US" sz="2800" dirty="0" smtClean="0">
              <a:latin typeface="Rockwell"/>
              <a:cs typeface="Rockwell"/>
            </a:endParaRPr>
          </a:p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cs typeface="Rockwell"/>
              </a:rPr>
              <a:t>Educators and </a:t>
            </a:r>
            <a:r>
              <a:rPr lang="en-US" sz="2800" dirty="0" smtClean="0">
                <a:latin typeface="Rockwell"/>
                <a:cs typeface="Rockwell"/>
              </a:rPr>
              <a:t>school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cs typeface="Rockwell"/>
              </a:rPr>
              <a:t> staff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cs typeface="Rockwell"/>
              </a:rPr>
              <a:t> have tools and a strategy  to engage and prepare parents to partner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cs typeface="Rockwell"/>
              </a:rPr>
              <a:t> more effectively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cs typeface="Rockwel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68" y="523886"/>
            <a:ext cx="6785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Rockwell"/>
                <a:ea typeface="Gill Sans" charset="0"/>
                <a:cs typeface="Rockwell"/>
              </a:rPr>
              <a:t>Outcomes</a:t>
            </a:r>
            <a:endParaRPr lang="en-US" sz="4400" dirty="0">
              <a:latin typeface="Rockwell"/>
              <a:ea typeface="Gill Sans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08952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529" y="1331913"/>
            <a:ext cx="6512511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Build the </a:t>
            </a:r>
            <a:r>
              <a:rPr lang="en-US" b="1" dirty="0" smtClean="0">
                <a:latin typeface="Rockwell"/>
                <a:cs typeface="Rockwell"/>
              </a:rPr>
              <a:t>foundation</a:t>
            </a:r>
            <a:endParaRPr lang="en-US" b="1" dirty="0">
              <a:latin typeface="Rockwell"/>
              <a:cs typeface="Rockwel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36D47C-4D74-3E48-AED9-01B115B2E26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47700" y="3267268"/>
            <a:ext cx="8153400" cy="275930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Build </a:t>
            </a:r>
            <a:r>
              <a:rPr lang="en-US" sz="2800" dirty="0">
                <a:latin typeface="Rockwell"/>
                <a:ea typeface="Gill Sans Light" charset="0"/>
                <a:cs typeface="Rockwell"/>
              </a:rPr>
              <a:t>the foundation 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first.  </a:t>
            </a:r>
          </a:p>
          <a:p>
            <a:pPr marL="0" indent="0">
              <a:buNone/>
            </a:pPr>
            <a:endParaRPr lang="en-US" sz="2800" dirty="0" smtClean="0">
              <a:latin typeface="Rockwell"/>
              <a:ea typeface="Gill Sans Light" charset="0"/>
              <a:cs typeface="Rockwell"/>
            </a:endParaRPr>
          </a:p>
          <a:p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Teach parents:</a:t>
            </a:r>
            <a:endParaRPr lang="en-US" sz="2800" dirty="0">
              <a:latin typeface="Rockwell"/>
              <a:ea typeface="Gill Sans Light" charset="0"/>
              <a:cs typeface="Rockwell"/>
            </a:endParaRPr>
          </a:p>
          <a:p>
            <a:endParaRPr lang="en-US" sz="2800" dirty="0" smtClean="0">
              <a:latin typeface="Rockwell"/>
              <a:ea typeface="Gill Sans Light" charset="0"/>
              <a:cs typeface="Rockwell"/>
            </a:endParaRPr>
          </a:p>
          <a:p>
            <a:r>
              <a:rPr lang="en-US" sz="2800" dirty="0">
                <a:latin typeface="Rockwell"/>
                <a:ea typeface="Gill Sans Light" charset="0"/>
                <a:cs typeface="Rockwell"/>
              </a:rPr>
              <a:t>a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bout </a:t>
            </a:r>
            <a:r>
              <a:rPr lang="en-US" sz="2800" dirty="0" smtClean="0">
                <a:solidFill>
                  <a:srgbClr val="7030A0"/>
                </a:solidFill>
                <a:latin typeface="Rockwell"/>
                <a:ea typeface="Gill Sans Light" charset="0"/>
                <a:cs typeface="Rockwell"/>
              </a:rPr>
              <a:t>three roles 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they can play</a:t>
            </a:r>
            <a:endParaRPr lang="en-US" sz="2800" dirty="0">
              <a:latin typeface="Rockwell"/>
              <a:ea typeface="Gill Sans Light" charset="0"/>
              <a:cs typeface="Rockwell"/>
            </a:endParaRPr>
          </a:p>
          <a:p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how </a:t>
            </a:r>
            <a:r>
              <a:rPr lang="en-US" sz="2800" dirty="0">
                <a:latin typeface="Rockwell"/>
                <a:ea typeface="Gill Sans Light" charset="0"/>
                <a:cs typeface="Rockwell"/>
              </a:rPr>
              <a:t>to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Rockwell"/>
                <a:ea typeface="Gill Sans Light" charset="0"/>
                <a:cs typeface="Rockwell"/>
              </a:rPr>
              <a:t>ask their own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Rockwell"/>
                <a:ea typeface="Gill Sans Light" charset="0"/>
                <a:cs typeface="Rockwell"/>
              </a:rPr>
              <a:t>questions</a:t>
            </a:r>
          </a:p>
          <a:p>
            <a:r>
              <a:rPr lang="en-US" sz="2800" dirty="0">
                <a:latin typeface="Rockwell"/>
                <a:ea typeface="Gill Sans Light" charset="0"/>
                <a:cs typeface="Rockwell"/>
              </a:rPr>
              <a:t>h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ow to </a:t>
            </a:r>
            <a:r>
              <a:rPr lang="en-US" sz="2800" dirty="0" smtClean="0">
                <a:solidFill>
                  <a:srgbClr val="0070C0"/>
                </a:solidFill>
                <a:latin typeface="Rockwell"/>
                <a:ea typeface="Gill Sans Light" charset="0"/>
                <a:cs typeface="Rockwell"/>
              </a:rPr>
              <a:t>focus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 effectively </a:t>
            </a:r>
            <a:r>
              <a:rPr lang="en-US" sz="2800" dirty="0" smtClean="0">
                <a:solidFill>
                  <a:srgbClr val="0070C0"/>
                </a:solidFill>
                <a:latin typeface="Rockwell"/>
                <a:ea typeface="Gill Sans Light" charset="0"/>
                <a:cs typeface="Rockwell"/>
              </a:rPr>
              <a:t>on decisions</a:t>
            </a:r>
            <a:endParaRPr lang="en-US" sz="2800" dirty="0">
              <a:solidFill>
                <a:srgbClr val="0070C0"/>
              </a:solidFill>
              <a:latin typeface="Rockwell"/>
              <a:ea typeface="Gill Sans Light" charset="0"/>
              <a:cs typeface="Rockwell"/>
            </a:endParaRPr>
          </a:p>
          <a:p>
            <a:endParaRPr lang="en-US" sz="2800" dirty="0">
              <a:latin typeface="Rockwell"/>
              <a:ea typeface="Gill Sans Light" charset="0"/>
              <a:cs typeface="Rockwell"/>
            </a:endParaRPr>
          </a:p>
        </p:txBody>
      </p:sp>
      <p:pic>
        <p:nvPicPr>
          <p:cNvPr id="5" name="Picture 4" descr="http://sumasacchurch.weebly.com/uploads/2/8/5/5/2855419/9182064.jpg?30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9" y="951706"/>
            <a:ext cx="2077720" cy="190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9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Parent Engagement Activities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96605"/>
            <a:ext cx="5249044" cy="52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8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1511" y="1219200"/>
            <a:ext cx="870097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About </a:t>
            </a:r>
            <a:r>
              <a:rPr lang="en-US" sz="2400" dirty="0">
                <a:latin typeface="Rockwell"/>
                <a:cs typeface="Rockwell"/>
              </a:rPr>
              <a:t>the Right Question </a:t>
            </a:r>
            <a:r>
              <a:rPr lang="en-US" sz="2400" dirty="0" smtClean="0">
                <a:latin typeface="Rockwell"/>
                <a:cs typeface="Rockwell"/>
              </a:rPr>
              <a:t>School-Family </a:t>
            </a:r>
            <a:r>
              <a:rPr lang="en-US" sz="2400" dirty="0">
                <a:latin typeface="Rockwell"/>
                <a:cs typeface="Rockwell"/>
              </a:rPr>
              <a:t>Partnership </a:t>
            </a:r>
            <a:r>
              <a:rPr lang="en-US" sz="2400" dirty="0" smtClean="0">
                <a:latin typeface="Rockwell"/>
                <a:cs typeface="Rockwell"/>
              </a:rPr>
              <a:t>Strategy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Rockwell"/>
                <a:cs typeface="Rockwell"/>
              </a:rPr>
              <a:t>Introduction to the Support, Monitor, and Advocate Model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ckwell"/>
                <a:cs typeface="Rockwell"/>
              </a:rPr>
              <a:t>Formulating Questions Using the Question Formulation Technique (QFT</a:t>
            </a:r>
            <a:r>
              <a:rPr lang="en-US" sz="2400" dirty="0" smtClean="0">
                <a:latin typeface="Rockwell"/>
                <a:cs typeface="Rockwell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Asking Question about Decision: the Framework for Accountable Decision Making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Integrating the RQI Strategy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Practicing Using the Strategy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Lessons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Closing </a:t>
            </a:r>
            <a:r>
              <a:rPr lang="en-US" sz="2400" dirty="0">
                <a:latin typeface="Rockwell"/>
                <a:cs typeface="Rockwell"/>
              </a:rPr>
              <a:t>and </a:t>
            </a:r>
            <a:r>
              <a:rPr lang="en-US" sz="2400" dirty="0" smtClean="0">
                <a:latin typeface="Rockwell"/>
                <a:cs typeface="Rockwell"/>
              </a:rPr>
              <a:t>Evaluation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Rockwell"/>
              <a:cs typeface="Rockwell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Agenda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5333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57" y="3153658"/>
            <a:ext cx="8548543" cy="1116012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Support, Monitor, and Advocate</a:t>
            </a:r>
            <a:endParaRPr lang="en-US" sz="4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5457" y="1583668"/>
            <a:ext cx="59023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Rockwell" panose="02060603020205020403" pitchFamily="18" charset="0"/>
              </a:rPr>
              <a:t>Three Key Roles Parents Can Play:</a:t>
            </a:r>
            <a:br>
              <a:rPr lang="en-US" sz="4400" dirty="0">
                <a:solidFill>
                  <a:schemeClr val="tx2"/>
                </a:solidFill>
                <a:latin typeface="Rockwell" panose="02060603020205020403" pitchFamily="18" charset="0"/>
              </a:rPr>
            </a:br>
            <a:endParaRPr lang="en-US" sz="4400" dirty="0">
              <a:solidFill>
                <a:schemeClr val="tx2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dirty="0" smtClean="0"/>
              <a:t>Preparing to 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5105400"/>
          </a:xfrm>
        </p:spPr>
        <p:txBody>
          <a:bodyPr>
            <a:noAutofit/>
          </a:bodyPr>
          <a:lstStyle/>
          <a:p>
            <a:pPr marL="548640" lvl="2" indent="0">
              <a:buNone/>
            </a:pPr>
            <a:r>
              <a:rPr lang="en-US" sz="2800" dirty="0" smtClean="0"/>
              <a:t>Support              Monitor            Advocate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1600200"/>
            <a:ext cx="0" cy="472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1600200"/>
            <a:ext cx="0" cy="472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62000" y="4191000"/>
            <a:ext cx="7620000" cy="2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6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Rockwell" panose="02060603020205020403" pitchFamily="18" charset="0"/>
              </a:rPr>
              <a:t>Parents as supporters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609600" y="2069938"/>
            <a:ext cx="516413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 i="1" dirty="0" smtClean="0"/>
              <a:t>To help; to provide for;</a:t>
            </a:r>
          </a:p>
          <a:p>
            <a:pPr>
              <a:defRPr/>
            </a:pPr>
            <a:r>
              <a:rPr lang="en-US" altLang="en-US" sz="3600" i="1" dirty="0" smtClean="0"/>
              <a:t>to be available for </a:t>
            </a:r>
          </a:p>
          <a:p>
            <a:pPr>
              <a:defRPr/>
            </a:pPr>
            <a:r>
              <a:rPr lang="en-US" altLang="en-US" sz="3600" i="1" dirty="0" smtClean="0"/>
              <a:t>their children.</a:t>
            </a:r>
          </a:p>
          <a:p>
            <a:pPr>
              <a:defRPr/>
            </a:pPr>
            <a:endParaRPr lang="en-US" altLang="en-US" sz="2800" dirty="0" smtClean="0">
              <a:latin typeface="+mj-lt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6" y="1772222"/>
            <a:ext cx="3245283" cy="24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801" y="4843913"/>
            <a:ext cx="7917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Name two things parents  can do to support their child.</a:t>
            </a:r>
            <a:endParaRPr lang="en-US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Rockwell"/>
                <a:cs typeface="Rockwell"/>
              </a:rPr>
              <a:t>- Your name</a:t>
            </a:r>
            <a:r>
              <a:rPr lang="en-US" dirty="0">
                <a:solidFill>
                  <a:srgbClr val="660066"/>
                </a:solidFill>
                <a:latin typeface="Rockwell"/>
                <a:cs typeface="Rockwell"/>
              </a:rPr>
              <a:t/>
            </a:r>
            <a:br>
              <a:rPr lang="en-US" dirty="0">
                <a:solidFill>
                  <a:srgbClr val="660066"/>
                </a:solidFill>
                <a:latin typeface="Rockwell"/>
                <a:cs typeface="Rockwell"/>
              </a:rPr>
            </a:br>
            <a:r>
              <a:rPr lang="en-US" dirty="0" smtClean="0">
                <a:solidFill>
                  <a:srgbClr val="660066"/>
                </a:solidFill>
                <a:latin typeface="Rockwell"/>
                <a:cs typeface="Rockwell"/>
              </a:rPr>
              <a:t/>
            </a:r>
            <a:br>
              <a:rPr lang="en-US" dirty="0" smtClean="0">
                <a:solidFill>
                  <a:srgbClr val="660066"/>
                </a:solidFill>
                <a:latin typeface="Rockwell"/>
                <a:cs typeface="Rockwell"/>
              </a:rPr>
            </a:br>
            <a:r>
              <a:rPr lang="en-US" dirty="0" smtClean="0">
                <a:solidFill>
                  <a:srgbClr val="660066"/>
                </a:solidFill>
                <a:latin typeface="Rockwell"/>
                <a:cs typeface="Rockwell"/>
              </a:rPr>
              <a:t>- Where do you work and your position</a:t>
            </a:r>
            <a:r>
              <a:rPr lang="en-US" dirty="0">
                <a:solidFill>
                  <a:srgbClr val="660066"/>
                </a:solidFill>
                <a:latin typeface="Rockwell"/>
                <a:cs typeface="Rockwell"/>
              </a:rPr>
              <a:t/>
            </a:r>
            <a:br>
              <a:rPr lang="en-US" dirty="0">
                <a:solidFill>
                  <a:srgbClr val="660066"/>
                </a:solidFill>
                <a:latin typeface="Rockwell"/>
                <a:cs typeface="Rockwell"/>
              </a:rPr>
            </a:br>
            <a:r>
              <a:rPr lang="en-US" dirty="0" smtClean="0">
                <a:solidFill>
                  <a:srgbClr val="660066"/>
                </a:solidFill>
                <a:latin typeface="Rockwell"/>
                <a:cs typeface="Rockwell"/>
              </a:rPr>
              <a:t/>
            </a:r>
            <a:br>
              <a:rPr lang="en-US" dirty="0" smtClean="0">
                <a:solidFill>
                  <a:srgbClr val="660066"/>
                </a:solidFill>
                <a:latin typeface="Rockwell"/>
                <a:cs typeface="Rockwell"/>
              </a:rPr>
            </a:br>
            <a:r>
              <a:rPr lang="en-US" dirty="0" smtClean="0">
                <a:solidFill>
                  <a:srgbClr val="660066"/>
                </a:solidFill>
                <a:latin typeface="Rockwell"/>
                <a:cs typeface="Rockwell"/>
              </a:rPr>
              <a:t>- Two things you wish the families you work with could do better </a:t>
            </a:r>
            <a:r>
              <a:rPr lang="en-US" dirty="0">
                <a:solidFill>
                  <a:srgbClr val="660066"/>
                </a:solidFill>
                <a:latin typeface="Rockwell"/>
                <a:cs typeface="Rockwell"/>
              </a:rPr>
              <a:t/>
            </a:r>
            <a:br>
              <a:rPr lang="en-US" dirty="0">
                <a:solidFill>
                  <a:srgbClr val="660066"/>
                </a:solidFill>
                <a:latin typeface="Rockwell"/>
                <a:cs typeface="Rockwell"/>
              </a:rPr>
            </a:br>
            <a:r>
              <a:rPr lang="en-US" dirty="0" smtClean="0">
                <a:solidFill>
                  <a:srgbClr val="660066"/>
                </a:solidFill>
                <a:latin typeface="Rockwell"/>
                <a:cs typeface="Rockwell"/>
              </a:rPr>
              <a:t/>
            </a:r>
            <a:br>
              <a:rPr lang="en-US" dirty="0" smtClean="0">
                <a:solidFill>
                  <a:srgbClr val="660066"/>
                </a:solidFill>
                <a:latin typeface="Rockwell"/>
                <a:cs typeface="Rockwell"/>
              </a:rPr>
            </a:br>
            <a:r>
              <a:rPr lang="en-US" dirty="0">
                <a:solidFill>
                  <a:srgbClr val="660066"/>
                </a:solidFill>
                <a:latin typeface="Rockwell"/>
                <a:cs typeface="Rockwell"/>
              </a:rPr>
              <a:t>“Travelers, there is no path, paths are made by walking.” </a:t>
            </a:r>
            <a:br>
              <a:rPr lang="en-US" dirty="0">
                <a:solidFill>
                  <a:srgbClr val="660066"/>
                </a:solidFill>
                <a:latin typeface="Rockwell"/>
                <a:cs typeface="Rockwell"/>
              </a:rPr>
            </a:br>
            <a:r>
              <a:rPr lang="en-US" dirty="0" smtClean="0">
                <a:solidFill>
                  <a:srgbClr val="660066"/>
                </a:solidFill>
                <a:latin typeface="Rockwell"/>
                <a:cs typeface="Rockwell"/>
              </a:rPr>
              <a:t>                                    ― </a:t>
            </a:r>
            <a:r>
              <a:rPr lang="en-US" dirty="0">
                <a:solidFill>
                  <a:srgbClr val="660066"/>
                </a:solidFill>
                <a:latin typeface="Rockwell"/>
                <a:cs typeface="Rockwell"/>
              </a:rPr>
              <a:t>Antonio Machado</a:t>
            </a:r>
          </a:p>
        </p:txBody>
      </p:sp>
    </p:spTree>
    <p:extLst>
      <p:ext uri="{BB962C8B-B14F-4D97-AF65-F5344CB8AC3E}">
        <p14:creationId xmlns:p14="http://schemas.microsoft.com/office/powerpoint/2010/main" val="14940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Rockwell" panose="02060603020205020403" pitchFamily="18" charset="0"/>
              </a:rPr>
              <a:t>Parents as monitors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105" y="2141860"/>
            <a:ext cx="5209598" cy="1787236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Watch / Keep track of:</a:t>
            </a:r>
          </a:p>
          <a:p>
            <a:pPr>
              <a:spcBef>
                <a:spcPts val="600"/>
              </a:spcBef>
            </a:pPr>
            <a:r>
              <a:rPr lang="en-US" sz="3200" i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 their children’s progress</a:t>
            </a:r>
          </a:p>
          <a:p>
            <a:pPr>
              <a:spcBef>
                <a:spcPts val="600"/>
              </a:spcBef>
            </a:pPr>
            <a:r>
              <a:rPr lang="en-US" sz="3200" i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 their children’s needs</a:t>
            </a:r>
            <a:endParaRPr lang="en-US" sz="3200" i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32" y="1600200"/>
            <a:ext cx="3445206" cy="287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4876800"/>
            <a:ext cx="6622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Name two things parents can do to monitor their child.</a:t>
            </a:r>
            <a:endParaRPr lang="en-US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Rockwell" panose="02060603020205020403" pitchFamily="18" charset="0"/>
              </a:rPr>
              <a:t>Parents as advocates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3563" y="2065440"/>
            <a:ext cx="43364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>
              <a:defRPr/>
            </a:pPr>
            <a:r>
              <a:rPr lang="en-US" sz="3600" i="1" dirty="0">
                <a:latin typeface="Rockwell" panose="02060603020205020403" pitchFamily="18" charset="0"/>
                <a:cs typeface="Gill Sans Light"/>
              </a:rPr>
              <a:t>Parents speak up and make specific requests on behalf of their children.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20" y="2065440"/>
            <a:ext cx="3663807" cy="258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3563" y="4875183"/>
            <a:ext cx="730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Name one situation in which parents should advocate for their child.</a:t>
            </a:r>
            <a:endParaRPr lang="en-US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Share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What parents can do to support, monitor, and advocate</a:t>
            </a:r>
          </a:p>
          <a:p>
            <a:endParaRPr lang="en-US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32" y="838200"/>
            <a:ext cx="8229600" cy="904285"/>
          </a:xfrm>
        </p:spPr>
        <p:txBody>
          <a:bodyPr>
            <a:noAutofit/>
          </a:bodyPr>
          <a:lstStyle/>
          <a:p>
            <a:pPr marL="0" indent="0"/>
            <a:r>
              <a:rPr lang="en-US" sz="3600" dirty="0">
                <a:latin typeface="Rockwell" panose="02060603020205020403" pitchFamily="18" charset="0"/>
              </a:rPr>
              <a:t>Reflection: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342193" cy="48792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What could happen if parents support but don’t monitor or advocate?</a:t>
            </a:r>
          </a:p>
          <a:p>
            <a:endParaRPr lang="en-US" sz="2800" dirty="0">
              <a:latin typeface="Rockwell" panose="02060603020205020403" pitchFamily="18" charset="0"/>
            </a:endParaRPr>
          </a:p>
          <a:p>
            <a:endParaRPr lang="en-US" sz="2800" dirty="0">
              <a:latin typeface="Rockwell" panose="02060603020205020403" pitchFamily="18" charset="0"/>
            </a:endParaRPr>
          </a:p>
          <a:p>
            <a:r>
              <a:rPr lang="en-US" sz="2800" dirty="0" smtClean="0">
                <a:latin typeface="Rockwell" panose="02060603020205020403" pitchFamily="18" charset="0"/>
              </a:rPr>
              <a:t>And what could happen if they advocate, but don’t support or monitor?</a:t>
            </a:r>
          </a:p>
          <a:p>
            <a:endParaRPr lang="en-US" sz="24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32" y="838200"/>
            <a:ext cx="8229600" cy="904285"/>
          </a:xfrm>
        </p:spPr>
        <p:txBody>
          <a:bodyPr>
            <a:noAutofit/>
          </a:bodyPr>
          <a:lstStyle/>
          <a:p>
            <a:pPr marL="0" indent="0"/>
            <a:r>
              <a:rPr lang="en-US" sz="3600" dirty="0">
                <a:latin typeface="Rockwell" panose="02060603020205020403" pitchFamily="18" charset="0"/>
              </a:rPr>
              <a:t>Reflection: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342193" cy="48792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What </a:t>
            </a:r>
            <a:r>
              <a:rPr lang="en-US" sz="2800" dirty="0">
                <a:latin typeface="Rockwell" panose="02060603020205020403" pitchFamily="18" charset="0"/>
              </a:rPr>
              <a:t>did you learn</a:t>
            </a:r>
            <a:r>
              <a:rPr lang="en-US" sz="2800" dirty="0" smtClean="0">
                <a:latin typeface="Rockwell" panose="02060603020205020403" pitchFamily="18" charset="0"/>
              </a:rPr>
              <a:t>?</a:t>
            </a:r>
          </a:p>
          <a:p>
            <a:endParaRPr lang="en-US" sz="2800" dirty="0">
              <a:latin typeface="Rockwell" panose="02060603020205020403" pitchFamily="18" charset="0"/>
            </a:endParaRPr>
          </a:p>
          <a:p>
            <a:endParaRPr lang="en-US" sz="2800" dirty="0">
              <a:latin typeface="Rockwell" panose="02060603020205020403" pitchFamily="18" charset="0"/>
            </a:endParaRPr>
          </a:p>
          <a:p>
            <a:r>
              <a:rPr lang="en-US" sz="2800" dirty="0">
                <a:latin typeface="Rockwell" panose="02060603020205020403" pitchFamily="18" charset="0"/>
              </a:rPr>
              <a:t>How can you use it</a:t>
            </a:r>
            <a:r>
              <a:rPr lang="en-US" sz="2800" dirty="0" smtClean="0">
                <a:latin typeface="Rockwell" panose="02060603020205020403" pitchFamily="18" charset="0"/>
              </a:rPr>
              <a:t>?</a:t>
            </a:r>
          </a:p>
          <a:p>
            <a:endParaRPr lang="en-US" sz="24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504532" cy="1143000"/>
          </a:xfrm>
        </p:spPr>
        <p:txBody>
          <a:bodyPr>
            <a:noAutofit/>
          </a:bodyPr>
          <a:lstStyle/>
          <a:p>
            <a:pPr marL="0" indent="0"/>
            <a:r>
              <a:rPr lang="en-US" sz="3600" dirty="0" smtClean="0">
                <a:latin typeface="Rockwell" panose="02060603020205020403" pitchFamily="18" charset="0"/>
              </a:rPr>
              <a:t>The Support, Monitor and Advocate Model</a:t>
            </a:r>
            <a:endParaRPr lang="en-US" sz="36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342193" cy="4879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Rockwell" panose="02060603020205020403" pitchFamily="18" charset="0"/>
              </a:rPr>
              <a:t>Parents:</a:t>
            </a:r>
          </a:p>
          <a:p>
            <a:r>
              <a:rPr lang="en-US" sz="2800" dirty="0" smtClean="0">
                <a:latin typeface="Rockwell" panose="02060603020205020403" pitchFamily="18" charset="0"/>
              </a:rPr>
              <a:t> Name how they are supporting, monitoring and advocating</a:t>
            </a:r>
          </a:p>
          <a:p>
            <a:endParaRPr lang="en-US" sz="2800" dirty="0">
              <a:latin typeface="Rockwell" panose="02060603020205020403" pitchFamily="18" charset="0"/>
            </a:endParaRPr>
          </a:p>
          <a:p>
            <a:r>
              <a:rPr lang="en-US" sz="2800" dirty="0" smtClean="0">
                <a:latin typeface="Rockwell" panose="02060603020205020403" pitchFamily="18" charset="0"/>
              </a:rPr>
              <a:t>Identify other actions they can take to support, monitor and advocate</a:t>
            </a:r>
          </a:p>
          <a:p>
            <a:endParaRPr lang="en-US" sz="2800" dirty="0">
              <a:latin typeface="Rockwell" panose="02060603020205020403" pitchFamily="18" charset="0"/>
            </a:endParaRPr>
          </a:p>
          <a:p>
            <a:r>
              <a:rPr lang="en-US" sz="2800" dirty="0" smtClean="0">
                <a:latin typeface="Rockwell" panose="02060603020205020403" pitchFamily="18" charset="0"/>
              </a:rPr>
              <a:t>Name what they would like to learn to play the roles more effectively</a:t>
            </a:r>
          </a:p>
          <a:p>
            <a:endParaRPr lang="en-US" sz="24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Facilitation</a:t>
            </a:r>
            <a:endParaRPr lang="en-US" dirty="0"/>
          </a:p>
        </p:txBody>
      </p:sp>
      <p:pic>
        <p:nvPicPr>
          <p:cNvPr id="5" name="Content Placeholder 4" descr="4865684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2271251" y="2133600"/>
            <a:ext cx="4601497" cy="2743200"/>
          </a:xfrm>
        </p:spPr>
      </p:pic>
    </p:spTree>
    <p:extLst>
      <p:ext uri="{BB962C8B-B14F-4D97-AF65-F5344CB8AC3E}">
        <p14:creationId xmlns:p14="http://schemas.microsoft.com/office/powerpoint/2010/main" val="15104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Preparing to Role Play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7" y="1981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Rockwell" panose="02060603020205020403" pitchFamily="18" charset="0"/>
              </a:rPr>
              <a:t>Decide in your group who will play the following  roles:  </a:t>
            </a:r>
          </a:p>
          <a:p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smtClean="0">
                <a:latin typeface="Rockwell" panose="02060603020205020403" pitchFamily="18" charset="0"/>
              </a:rPr>
              <a:t>Facilitator of the process</a:t>
            </a:r>
          </a:p>
          <a:p>
            <a:r>
              <a:rPr lang="en-US" sz="3200" dirty="0" smtClean="0">
                <a:latin typeface="Rockwell" panose="02060603020205020403" pitchFamily="18" charset="0"/>
              </a:rPr>
              <a:t> Parent  </a:t>
            </a:r>
            <a:endParaRPr lang="en-US" sz="3200" dirty="0">
              <a:latin typeface="Rockwell" panose="02060603020205020403" pitchFamily="18" charset="0"/>
            </a:endParaRPr>
          </a:p>
          <a:p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smtClean="0">
                <a:latin typeface="Rockwell" panose="02060603020205020403" pitchFamily="18" charset="0"/>
              </a:rPr>
              <a:t>Observer</a:t>
            </a:r>
          </a:p>
          <a:p>
            <a:endParaRPr lang="en-US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Support, Monitor, and Advocate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Introduce and define one role at a time</a:t>
            </a:r>
          </a:p>
          <a:p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Ask parent to name two examples of how they are playing each role</a:t>
            </a:r>
          </a:p>
          <a:p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Ask parent to think about other work they can do to support, monitor and advocate</a:t>
            </a:r>
          </a:p>
          <a:p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Ask parent to think about what why would like to learn to support, monitor and advocate more effectively </a:t>
            </a:r>
          </a:p>
          <a:p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Ask parent to reflect</a:t>
            </a:r>
            <a:endParaRPr lang="en-US" sz="2800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Rockwell" charset="0"/>
                <a:ea typeface="Rockwell" charset="0"/>
                <a:cs typeface="Rockwell" charset="0"/>
              </a:rPr>
              <a:t>www.rightquestion.org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1511" y="1371600"/>
            <a:ext cx="870097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About </a:t>
            </a:r>
            <a:r>
              <a:rPr lang="en-US" sz="2400" dirty="0">
                <a:latin typeface="Rockwell"/>
                <a:cs typeface="Rockwell"/>
              </a:rPr>
              <a:t>the Right Question </a:t>
            </a:r>
            <a:r>
              <a:rPr lang="en-US" sz="2400" dirty="0" smtClean="0">
                <a:latin typeface="Rockwell"/>
                <a:cs typeface="Rockwell"/>
              </a:rPr>
              <a:t>School-Family </a:t>
            </a:r>
            <a:r>
              <a:rPr lang="en-US" sz="2400" dirty="0">
                <a:latin typeface="Rockwell"/>
                <a:cs typeface="Rockwell"/>
              </a:rPr>
              <a:t>Partnership </a:t>
            </a:r>
            <a:r>
              <a:rPr lang="en-US" sz="2400" dirty="0" smtClean="0">
                <a:latin typeface="Rockwell"/>
                <a:cs typeface="Rockwell"/>
              </a:rPr>
              <a:t>Strategy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Introduction to the Support, Monitor, and Advocate Model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Rockwell"/>
                <a:cs typeface="Rockwell"/>
              </a:rPr>
              <a:t>Formulating Questions Using the Question Formulation Technique (QFT</a:t>
            </a:r>
            <a:r>
              <a:rPr lang="en-US" sz="2400" b="1" dirty="0" smtClean="0">
                <a:latin typeface="Rockwell"/>
                <a:cs typeface="Rockwell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Asking Question about Decision: the Framework for Accountable Decision Making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Integrating the RQI Strategy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Practicing Using the Strategy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Lessons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Closing </a:t>
            </a:r>
            <a:r>
              <a:rPr lang="en-US" sz="2400" dirty="0">
                <a:latin typeface="Rockwell"/>
                <a:cs typeface="Rockwell"/>
              </a:rPr>
              <a:t>and </a:t>
            </a:r>
            <a:r>
              <a:rPr lang="en-US" sz="2400" dirty="0" smtClean="0">
                <a:latin typeface="Rockwell"/>
                <a:cs typeface="Rockwell"/>
              </a:rPr>
              <a:t>Evaluation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Rockwell"/>
              <a:cs typeface="Rockwell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Agenda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0235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1511" y="1371600"/>
            <a:ext cx="870097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About </a:t>
            </a:r>
            <a:r>
              <a:rPr lang="en-US" sz="2400" dirty="0">
                <a:latin typeface="Rockwell"/>
                <a:cs typeface="Rockwell"/>
              </a:rPr>
              <a:t>the Right Question </a:t>
            </a:r>
            <a:r>
              <a:rPr lang="en-US" sz="2400" dirty="0" smtClean="0">
                <a:latin typeface="Rockwell"/>
                <a:cs typeface="Rockwell"/>
              </a:rPr>
              <a:t>School-Family </a:t>
            </a:r>
            <a:r>
              <a:rPr lang="en-US" sz="2400" dirty="0">
                <a:latin typeface="Rockwell"/>
                <a:cs typeface="Rockwell"/>
              </a:rPr>
              <a:t>Partnership </a:t>
            </a:r>
            <a:r>
              <a:rPr lang="en-US" sz="2400" dirty="0" smtClean="0">
                <a:latin typeface="Rockwell"/>
                <a:cs typeface="Rockwell"/>
              </a:rPr>
              <a:t>Strategy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Introduction to the Support, Monitor, and Advocate Model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ckwell"/>
                <a:cs typeface="Rockwell"/>
              </a:rPr>
              <a:t>Formulating Questions Using the Question Formulation Technique (QFT</a:t>
            </a:r>
            <a:r>
              <a:rPr lang="en-US" sz="2400" dirty="0" smtClean="0">
                <a:latin typeface="Rockwell"/>
                <a:cs typeface="Rockwell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Asking Question about Decision: the Framework for Accountable Decision Making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Integrating the RQI Strategy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Practicing Using the Strategy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Lessons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Closing </a:t>
            </a:r>
            <a:r>
              <a:rPr lang="en-US" sz="2400" dirty="0">
                <a:latin typeface="Rockwell"/>
                <a:cs typeface="Rockwell"/>
              </a:rPr>
              <a:t>and </a:t>
            </a:r>
            <a:r>
              <a:rPr lang="en-US" sz="2400" dirty="0" smtClean="0">
                <a:latin typeface="Rockwell"/>
                <a:cs typeface="Rockwell"/>
              </a:rPr>
              <a:t>Evaluation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Rockwell"/>
              <a:cs typeface="Rockwell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Agenda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305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0612" y="325170"/>
            <a:ext cx="8229600" cy="1188720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Rockwell" charset="0"/>
                <a:ea typeface="MS PGothic" charset="0"/>
              </a:rPr>
              <a:t>A</a:t>
            </a:r>
            <a:r>
              <a:rPr lang="en-US" sz="2700" dirty="0" smtClean="0">
                <a:solidFill>
                  <a:schemeClr val="tx1"/>
                </a:solidFill>
                <a:latin typeface="Rockwell" charset="0"/>
                <a:ea typeface="MS PGothic" charset="0"/>
              </a:rPr>
              <a:t>n experience in the </a:t>
            </a:r>
            <a:r>
              <a:rPr lang="en-US" sz="2700" dirty="0">
                <a:solidFill>
                  <a:schemeClr val="tx1"/>
                </a:solidFill>
                <a:latin typeface="Rockwell" charset="0"/>
                <a:ea typeface="MS PGothic" charset="0"/>
              </a:rPr>
              <a:t>Question Formulation </a:t>
            </a:r>
            <a:r>
              <a:rPr lang="en-US" sz="2700" dirty="0" smtClean="0">
                <a:solidFill>
                  <a:schemeClr val="tx1"/>
                </a:solidFill>
                <a:latin typeface="Rockwell" charset="0"/>
                <a:ea typeface="MS PGothic" charset="0"/>
              </a:rPr>
              <a:t>Technique</a:t>
            </a:r>
            <a:br>
              <a:rPr lang="en-US" sz="2700" dirty="0" smtClean="0">
                <a:solidFill>
                  <a:schemeClr val="tx1"/>
                </a:solidFill>
                <a:latin typeface="Rockwell" charset="0"/>
                <a:ea typeface="MS PGothic" charset="0"/>
              </a:rPr>
            </a:br>
            <a:r>
              <a:rPr lang="en-US" sz="2700" dirty="0" smtClean="0">
                <a:solidFill>
                  <a:schemeClr val="tx1"/>
                </a:solidFill>
                <a:latin typeface="Rockwell" charset="0"/>
                <a:ea typeface="MS PGothic" charset="0"/>
              </a:rPr>
              <a:t>(QFT)</a:t>
            </a:r>
            <a:endParaRPr lang="en-US" sz="2700" dirty="0">
              <a:solidFill>
                <a:schemeClr val="tx1"/>
              </a:solidFill>
              <a:latin typeface="Rockwell" charset="0"/>
              <a:ea typeface="MS PGothic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962650"/>
            <a:ext cx="2000250" cy="895350"/>
          </a:xfrm>
          <a:prstGeom prst="rect">
            <a:avLst/>
          </a:prstGeom>
        </p:spPr>
      </p:pic>
      <p:pic>
        <p:nvPicPr>
          <p:cNvPr id="5" name="Content Placeholder 3" descr="dsc_0035-version-2-1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" b="449"/>
          <a:stretch>
            <a:fillRect/>
          </a:stretch>
        </p:blipFill>
        <p:spPr bwMode="auto">
          <a:xfrm>
            <a:off x="403412" y="1719552"/>
            <a:ext cx="8307294" cy="42120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8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/>
          </p:cNvSpPr>
          <p:nvPr/>
        </p:nvSpPr>
        <p:spPr bwMode="auto">
          <a:xfrm>
            <a:off x="557214" y="3086100"/>
            <a:ext cx="8586787" cy="11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2900">
              <a:latin typeface="Rockwell" charset="0"/>
              <a:ea typeface="Rockwell" charset="0"/>
              <a:cs typeface="Rockwell" charset="0"/>
              <a:sym typeface="Gill Sans Light" charset="0"/>
            </a:endParaRPr>
          </a:p>
        </p:txBody>
      </p:sp>
      <p:sp>
        <p:nvSpPr>
          <p:cNvPr id="65539" name="Rectangle 2"/>
          <p:cNvSpPr>
            <a:spLocks/>
          </p:cNvSpPr>
          <p:nvPr/>
        </p:nvSpPr>
        <p:spPr bwMode="auto">
          <a:xfrm>
            <a:off x="604839" y="4000500"/>
            <a:ext cx="8539162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2900">
              <a:latin typeface="Rockwell" charset="0"/>
              <a:ea typeface="Rockwell" charset="0"/>
              <a:cs typeface="Rockwell" charset="0"/>
              <a:sym typeface="Gill Sans Light" charset="0"/>
            </a:endParaRPr>
          </a:p>
        </p:txBody>
      </p:sp>
      <p:sp>
        <p:nvSpPr>
          <p:cNvPr id="65540" name="Rectangle 3"/>
          <p:cNvSpPr>
            <a:spLocks/>
          </p:cNvSpPr>
          <p:nvPr/>
        </p:nvSpPr>
        <p:spPr bwMode="auto">
          <a:xfrm>
            <a:off x="485776" y="4876800"/>
            <a:ext cx="8348663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900">
                <a:latin typeface="Rockwell" charset="0"/>
                <a:ea typeface="Rockwell" charset="0"/>
                <a:cs typeface="Rockwell" charset="0"/>
                <a:sym typeface="Gill Sans Light" charset="0"/>
              </a:rPr>
              <a:t>	</a:t>
            </a:r>
          </a:p>
        </p:txBody>
      </p:sp>
      <p:sp>
        <p:nvSpPr>
          <p:cNvPr id="65541" name="Rectangle 4"/>
          <p:cNvSpPr>
            <a:spLocks/>
          </p:cNvSpPr>
          <p:nvPr/>
        </p:nvSpPr>
        <p:spPr bwMode="auto">
          <a:xfrm>
            <a:off x="514350" y="2209800"/>
            <a:ext cx="830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2900">
              <a:latin typeface="Rockwell" charset="0"/>
              <a:ea typeface="Rockwell" charset="0"/>
              <a:cs typeface="Rockwell" charset="0"/>
              <a:sym typeface="Gill Sans Light" charset="0"/>
            </a:endParaRPr>
          </a:p>
        </p:txBody>
      </p: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571501" y="762001"/>
            <a:ext cx="8201025" cy="11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>
            <a:prstTxWarp prst="textNoShape">
              <a:avLst/>
            </a:prstTxWarp>
            <a:spAutoFit/>
          </a:bodyPr>
          <a:lstStyle/>
          <a:p>
            <a:endParaRPr lang="en-US" sz="2800">
              <a:latin typeface="Rockwell" charset="0"/>
              <a:ea typeface="Rockwell" charset="0"/>
              <a:cs typeface="Rockwell" charset="0"/>
            </a:endParaRPr>
          </a:p>
          <a:p>
            <a:endParaRPr lang="en-US" sz="2800">
              <a:latin typeface="Rockwell" charset="0"/>
              <a:ea typeface="Rockwell" charset="0"/>
              <a:cs typeface="Rockwell" charset="0"/>
            </a:endParaRPr>
          </a:p>
          <a:p>
            <a:pPr algn="ctr"/>
            <a:endParaRPr lang="fr-FR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Rules for Producing Questions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34963" indent="-334963">
              <a:buFont typeface="Gill Sans Light" charset="0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ASK AS </a:t>
            </a:r>
            <a:r>
              <a:rPr lang="en-US" sz="2600" b="1" u="sng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MANY</a:t>
            </a:r>
            <a:r>
              <a:rPr lang="en-US" sz="2600" u="sng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QUESTIONS AS YOU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CAN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334963" indent="-334963">
              <a:buFont typeface="Gill Sans Light" charset="0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DO </a:t>
            </a:r>
            <a:r>
              <a:rPr lang="en-US" sz="2600" b="1" u="sng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NOT STOP </a:t>
            </a:r>
            <a:r>
              <a:rPr lang="en-US" sz="26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TO ANSWER, JUDGE OR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DISCUSS</a:t>
            </a:r>
          </a:p>
          <a:p>
            <a:pPr marL="334963" indent="-334963">
              <a:buFont typeface="Gill Sans Light" charset="0"/>
              <a:buAutoNum type="arabicPeriod"/>
            </a:pPr>
            <a:endParaRPr lang="en-US" sz="26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334963" indent="-334963">
              <a:buFont typeface="Gill Sans Light" charset="0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WRITE DOWN EVERY QUESTION </a:t>
            </a:r>
            <a:r>
              <a:rPr lang="en-US" sz="2600" b="1" u="sng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EXACTLY</a:t>
            </a:r>
            <a:r>
              <a:rPr lang="en-US" sz="2600" u="sng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AS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STATED</a:t>
            </a:r>
          </a:p>
          <a:p>
            <a:pPr marL="334963" indent="-334963">
              <a:buFont typeface="Gill Sans Light" charset="0"/>
              <a:buAutoNum type="arabicPeriod"/>
            </a:pPr>
            <a:endParaRPr lang="en-US" sz="26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334963" indent="-334963">
              <a:buFont typeface="Gill Sans Light" charset="0"/>
              <a:buAutoNum type="arabicPeriod"/>
            </a:pPr>
            <a:r>
              <a:rPr lang="en-US" sz="2600" b="1" u="sng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CHANGE</a:t>
            </a:r>
            <a:r>
              <a:rPr lang="en-US" sz="2600" u="sng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ANY STATEMENTS INTO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QUESTIONS</a:t>
            </a:r>
            <a:endParaRPr lang="en-US" sz="26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5561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Question Focus (QFocus)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1611313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8801" y="2583393"/>
            <a:ext cx="8013700" cy="224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Some parents are not asking questions</a:t>
            </a:r>
            <a:endParaRPr lang="en-US" sz="36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42" y="2306900"/>
            <a:ext cx="7610476" cy="3670767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>
                <a:latin typeface="Rockwell" charset="0"/>
                <a:ea typeface="Rockwell" charset="0"/>
                <a:cs typeface="Rockwell" charset="0"/>
              </a:rPr>
              <a:t>Ask Questions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>
                <a:latin typeface="Rockwell" charset="0"/>
                <a:ea typeface="Rockwell" charset="0"/>
                <a:cs typeface="Rockwell" charset="0"/>
              </a:rPr>
              <a:t>Follow the Rules</a:t>
            </a:r>
          </a:p>
          <a:p>
            <a:pPr lvl="3">
              <a:buClr>
                <a:schemeClr val="accent1"/>
              </a:buClr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Ask as many questions as you can.</a:t>
            </a:r>
          </a:p>
          <a:p>
            <a:pPr lvl="3">
              <a:buClr>
                <a:schemeClr val="accent1"/>
              </a:buClr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 Do not stop to answer, judge, or discuss.</a:t>
            </a:r>
          </a:p>
          <a:p>
            <a:pPr lvl="3">
              <a:buClr>
                <a:schemeClr val="accent1"/>
              </a:buClr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 Write down every question exactly as it was stated.</a:t>
            </a:r>
          </a:p>
          <a:p>
            <a:pPr lvl="3">
              <a:buClr>
                <a:schemeClr val="accent1"/>
              </a:buClr>
            </a:pPr>
            <a:r>
              <a:rPr lang="en-US" sz="2200" dirty="0">
                <a:latin typeface="Rockwell" charset="0"/>
                <a:ea typeface="Rockwell" charset="0"/>
                <a:cs typeface="Rockwell" charset="0"/>
              </a:rPr>
              <a:t> Change any statements into questions.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>
                <a:latin typeface="Rockwell" charset="0"/>
                <a:ea typeface="Rockwell" charset="0"/>
                <a:cs typeface="Rockwell" charset="0"/>
              </a:rPr>
              <a:t>Number the Questions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2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  <a:p>
            <a:endParaRPr lang="en-US" sz="3200" dirty="0">
              <a:latin typeface="Rockwell" charset="0"/>
              <a:ea typeface="Rockwell" charset="0"/>
              <a:cs typeface="Rockwell" charset="0"/>
            </a:endParaRPr>
          </a:p>
          <a:p>
            <a:pPr marL="0" indent="0">
              <a:buNone/>
            </a:pP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1172" y="451067"/>
            <a:ext cx="5731697" cy="379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4439" y="386778"/>
            <a:ext cx="8913813" cy="1796956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28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      Some parents are not asking questions</a:t>
            </a:r>
            <a:endParaRPr lang="en-US" sz="28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25130" y="241303"/>
            <a:ext cx="8013700" cy="316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endParaRPr lang="en-US" sz="36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Rectangle 3"/>
          <p:cNvSpPr/>
          <p:nvPr/>
        </p:nvSpPr>
        <p:spPr>
          <a:xfrm rot="4278620">
            <a:off x="607427" y="218821"/>
            <a:ext cx="615553" cy="153599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Rockwell" charset="0"/>
                <a:ea typeface="Rockwell" charset="0"/>
                <a:cs typeface="Rockwell" charset="0"/>
              </a:rPr>
              <a:t>QFocus</a:t>
            </a:r>
            <a:r>
              <a:rPr lang="en-US" sz="28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:</a:t>
            </a:r>
            <a:endParaRPr lang="en-US" sz="28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1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-2.77778E-7 0 L -2.77778E-7 -0.34074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12" y="533400"/>
            <a:ext cx="8229600" cy="118872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Rockwell" panose="02060603020205020403" pitchFamily="18" charset="0"/>
              </a:rPr>
              <a:t>Improving </a:t>
            </a:r>
            <a:r>
              <a:rPr lang="en-US" sz="4000" dirty="0" smtClean="0">
                <a:latin typeface="Rockwell" panose="02060603020205020403" pitchFamily="18" charset="0"/>
              </a:rPr>
              <a:t>questions:</a:t>
            </a:r>
            <a:br>
              <a:rPr lang="en-US" sz="4000" dirty="0" smtClean="0">
                <a:latin typeface="Rockwell" panose="02060603020205020403" pitchFamily="18" charset="0"/>
              </a:rPr>
            </a:br>
            <a:r>
              <a:rPr lang="en-US" sz="2700" spc="0" dirty="0" smtClean="0">
                <a:latin typeface="Rockwell" panose="02060603020205020403" pitchFamily="18" charset="0"/>
              </a:rPr>
              <a:t>Identify </a:t>
            </a:r>
            <a:r>
              <a:rPr lang="en-US" sz="2700" spc="0" dirty="0">
                <a:latin typeface="Rockwell" panose="02060603020205020403" pitchFamily="18" charset="0"/>
              </a:rPr>
              <a:t>closed and open-ended </a:t>
            </a:r>
            <a:r>
              <a:rPr lang="en-US" sz="2700" spc="0" dirty="0" smtClean="0">
                <a:latin typeface="Rockwell" panose="02060603020205020403" pitchFamily="18" charset="0"/>
              </a:rPr>
              <a:t>questions</a:t>
            </a:r>
            <a:endParaRPr lang="en-US" sz="2700" spc="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12" y="2061029"/>
            <a:ext cx="8229599" cy="3679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Rockwell" panose="02060603020205020403" pitchFamily="18" charset="0"/>
              </a:rPr>
              <a:t>Definitions: </a:t>
            </a:r>
            <a:endParaRPr lang="en-US" altLang="en-US" sz="2400" b="1" dirty="0">
              <a:latin typeface="Rockwell" panose="02060603020205020403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latin typeface="Rockwell" panose="02060603020205020403" pitchFamily="18" charset="0"/>
              </a:rPr>
              <a:t>Closed-ended </a:t>
            </a:r>
            <a:r>
              <a:rPr lang="en-US" altLang="en-US" sz="2400" dirty="0">
                <a:latin typeface="Rockwell" panose="02060603020205020403" pitchFamily="18" charset="0"/>
              </a:rPr>
              <a:t>questions can be answered with a “yes” or  “no” or with a </a:t>
            </a:r>
            <a:r>
              <a:rPr lang="en-US" altLang="en-US" sz="2400" b="1" dirty="0">
                <a:latin typeface="Rockwell" panose="02060603020205020403" pitchFamily="18" charset="0"/>
              </a:rPr>
              <a:t>one-word </a:t>
            </a:r>
            <a:r>
              <a:rPr lang="en-US" altLang="en-US" sz="2400" dirty="0">
                <a:latin typeface="Rockwell" panose="02060603020205020403" pitchFamily="18" charset="0"/>
              </a:rPr>
              <a:t>answer.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b="1" dirty="0">
                <a:latin typeface="Rockwell" panose="02060603020205020403" pitchFamily="18" charset="0"/>
              </a:rPr>
              <a:t>Open-ended</a:t>
            </a:r>
            <a:r>
              <a:rPr lang="en-US" altLang="en-US" sz="2400" dirty="0">
                <a:latin typeface="Rockwell" panose="02060603020205020403" pitchFamily="18" charset="0"/>
              </a:rPr>
              <a:t> questions require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2400" dirty="0">
                <a:latin typeface="Rockwell" panose="02060603020205020403" pitchFamily="18" charset="0"/>
              </a:rPr>
              <a:t>  more </a:t>
            </a:r>
            <a:r>
              <a:rPr lang="en-US" altLang="en-US" sz="2400" b="1" dirty="0">
                <a:latin typeface="Rockwell" panose="02060603020205020403" pitchFamily="18" charset="0"/>
              </a:rPr>
              <a:t>explanation</a:t>
            </a:r>
            <a:r>
              <a:rPr lang="en-US" altLang="en-US" sz="2400" dirty="0">
                <a:latin typeface="Rockwell" panose="02060603020205020403" pitchFamily="18" charset="0"/>
              </a:rPr>
              <a:t>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400" dirty="0">
              <a:latin typeface="Rockwell" panose="02060603020205020403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latin typeface="Rockwell" panose="02060603020205020403" pitchFamily="18" charset="0"/>
              </a:rPr>
              <a:t>Identify </a:t>
            </a:r>
            <a:r>
              <a:rPr lang="en-US" altLang="en-US" sz="2400" dirty="0">
                <a:latin typeface="Rockwell" panose="02060603020205020403" pitchFamily="18" charset="0"/>
              </a:rPr>
              <a:t>your questions as closed-ended or open-ended by </a:t>
            </a:r>
            <a:r>
              <a:rPr lang="en-US" altLang="en-US" sz="2400" b="1" dirty="0">
                <a:latin typeface="Rockwell" panose="02060603020205020403" pitchFamily="18" charset="0"/>
              </a:rPr>
              <a:t>marking them </a:t>
            </a:r>
            <a:r>
              <a:rPr lang="en-US" altLang="en-US" sz="2400" dirty="0">
                <a:latin typeface="Rockwell" panose="02060603020205020403" pitchFamily="18" charset="0"/>
              </a:rPr>
              <a:t>with a </a:t>
            </a:r>
            <a:r>
              <a:rPr lang="en-US" altLang="en-US" sz="2400" b="1" dirty="0">
                <a:latin typeface="Rockwell" panose="02060603020205020403" pitchFamily="18" charset="0"/>
              </a:rPr>
              <a:t>“C”</a:t>
            </a:r>
            <a:r>
              <a:rPr lang="en-US" altLang="ja-JP" sz="2400" dirty="0">
                <a:latin typeface="Rockwell" panose="02060603020205020403" pitchFamily="18" charset="0"/>
              </a:rPr>
              <a:t> or an </a:t>
            </a:r>
            <a:r>
              <a:rPr lang="en-US" altLang="en-US" sz="2400" b="1" dirty="0">
                <a:latin typeface="Rockwell" panose="02060603020205020403" pitchFamily="18" charset="0"/>
              </a:rPr>
              <a:t>“</a:t>
            </a:r>
            <a:r>
              <a:rPr lang="en-US" altLang="ja-JP" sz="2400" b="1" dirty="0">
                <a:latin typeface="Rockwell" panose="02060603020205020403" pitchFamily="18" charset="0"/>
              </a:rPr>
              <a:t>O.</a:t>
            </a:r>
            <a:r>
              <a:rPr lang="en-US" altLang="en-US" sz="2400" b="1" dirty="0">
                <a:latin typeface="Rockwell" panose="02060603020205020403" pitchFamily="18" charset="0"/>
              </a:rPr>
              <a:t>”</a:t>
            </a:r>
            <a:endParaRPr lang="en-US" altLang="en-US" sz="2400" dirty="0">
              <a:latin typeface="Rockwell" panose="02060603020205020403" pitchFamily="18" charset="0"/>
            </a:endParaRPr>
          </a:p>
          <a:p>
            <a:endParaRPr lang="en-US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Rockwell" charset="0"/>
                <a:ea typeface="MS PGothic" charset="0"/>
              </a:rPr>
              <a:t>Discussion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016617"/>
              </p:ext>
            </p:extLst>
          </p:nvPr>
        </p:nvGraphicFramePr>
        <p:xfrm>
          <a:off x="1216061" y="2235010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40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Rockwell" charset="0"/>
                <a:ea typeface="MS PGothic" charset="0"/>
              </a:rPr>
              <a:t>Discussion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16187"/>
              </p:ext>
            </p:extLst>
          </p:nvPr>
        </p:nvGraphicFramePr>
        <p:xfrm>
          <a:off x="1215266" y="2242536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75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537812" cy="10668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Rockwell" charset="0"/>
                <a:ea typeface="Rockwell" charset="0"/>
                <a:cs typeface="Rockwell" charset="0"/>
              </a:rPr>
              <a:t>Improving questions:</a:t>
            </a:r>
            <a:br>
              <a:rPr lang="en-US" sz="3100" dirty="0" smtClean="0">
                <a:latin typeface="Rockwell" charset="0"/>
                <a:ea typeface="Rockwell" charset="0"/>
                <a:cs typeface="Rockwell" charset="0"/>
              </a:rPr>
            </a:br>
            <a:r>
              <a:rPr lang="en-US" sz="3100" spc="0" dirty="0" smtClean="0">
                <a:latin typeface="Rockwell" charset="0"/>
                <a:ea typeface="Rockwell" charset="0"/>
                <a:cs typeface="Rockwell" charset="0"/>
              </a:rPr>
              <a:t>Change </a:t>
            </a:r>
            <a:r>
              <a:rPr lang="en-US" sz="3100" spc="0" dirty="0">
                <a:latin typeface="Rockwell" charset="0"/>
                <a:ea typeface="Rockwell" charset="0"/>
                <a:cs typeface="Rockwell" charset="0"/>
              </a:rPr>
              <a:t>questions from one type to </a:t>
            </a:r>
            <a:r>
              <a:rPr lang="en-US" sz="3100" spc="0" dirty="0" smtClean="0">
                <a:latin typeface="Rockwell" charset="0"/>
                <a:ea typeface="Rockwell" charset="0"/>
                <a:cs typeface="Rockwell" charset="0"/>
              </a:rPr>
              <a:t>the other</a:t>
            </a:r>
            <a:endParaRPr lang="en-US" sz="3100" spc="0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12" y="1676401"/>
            <a:ext cx="8229599" cy="406362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Rockwell" charset="0"/>
                <a:ea typeface="Rockwell" charset="0"/>
                <a:cs typeface="Rockwell" charset="0"/>
              </a:rPr>
              <a:t>Take one </a:t>
            </a:r>
            <a:r>
              <a:rPr lang="en-US" altLang="en-US" sz="2400" b="1" dirty="0">
                <a:latin typeface="Rockwell" charset="0"/>
                <a:ea typeface="Rockwell" charset="0"/>
                <a:cs typeface="Rockwell" charset="0"/>
              </a:rPr>
              <a:t>closed-ended question </a:t>
            </a:r>
            <a:r>
              <a:rPr lang="en-US" altLang="en-US" sz="2400" dirty="0">
                <a:latin typeface="Rockwell" charset="0"/>
                <a:ea typeface="Rockwell" charset="0"/>
                <a:cs typeface="Rockwell" charset="0"/>
              </a:rPr>
              <a:t>and change it</a:t>
            </a:r>
            <a:r>
              <a:rPr lang="en-US" altLang="en-US" sz="2400" b="1" dirty="0"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altLang="en-US" sz="2400" dirty="0">
                <a:latin typeface="Rockwell" charset="0"/>
                <a:ea typeface="Rockwell" charset="0"/>
                <a:cs typeface="Rockwell" charset="0"/>
              </a:rPr>
              <a:t>into an </a:t>
            </a:r>
            <a:r>
              <a:rPr lang="en-US" altLang="en-US" sz="2400" b="1" dirty="0">
                <a:latin typeface="Rockwell" charset="0"/>
                <a:ea typeface="Rockwell" charset="0"/>
                <a:cs typeface="Rockwell" charset="0"/>
              </a:rPr>
              <a:t>open-ended question</a:t>
            </a:r>
            <a:r>
              <a:rPr lang="en-US" altLang="en-US" sz="2400" dirty="0" smtClean="0">
                <a:latin typeface="Rockwell" charset="0"/>
                <a:ea typeface="Rockwell" charset="0"/>
                <a:cs typeface="Rockwell" charset="0"/>
              </a:rPr>
              <a:t>.</a:t>
            </a:r>
          </a:p>
          <a:p>
            <a:pPr>
              <a:buNone/>
            </a:pPr>
            <a:endParaRPr lang="en-US" altLang="en-US" sz="2400" dirty="0" smtClean="0">
              <a:latin typeface="Rockwell" charset="0"/>
              <a:ea typeface="Rockwell" charset="0"/>
              <a:cs typeface="Rockwell" charset="0"/>
            </a:endParaRPr>
          </a:p>
          <a:p>
            <a:pPr>
              <a:buNone/>
            </a:pPr>
            <a:endParaRPr lang="en-US" altLang="en-US" sz="2400" dirty="0"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altLang="en-US" sz="2400" dirty="0">
                <a:latin typeface="Rockwell" charset="0"/>
                <a:ea typeface="Rockwell" charset="0"/>
                <a:cs typeface="Rockwell" charset="0"/>
              </a:rPr>
              <a:t>Take one </a:t>
            </a:r>
            <a:r>
              <a:rPr lang="en-US" altLang="en-US" sz="2400" b="1" dirty="0">
                <a:latin typeface="Rockwell" charset="0"/>
                <a:ea typeface="Rockwell" charset="0"/>
                <a:cs typeface="Rockwell" charset="0"/>
              </a:rPr>
              <a:t>open-ended question </a:t>
            </a:r>
            <a:r>
              <a:rPr lang="en-US" altLang="en-US" sz="2400" dirty="0">
                <a:latin typeface="Rockwell" charset="0"/>
                <a:ea typeface="Rockwell" charset="0"/>
                <a:cs typeface="Rockwell" charset="0"/>
              </a:rPr>
              <a:t>and change it</a:t>
            </a:r>
            <a:r>
              <a:rPr lang="en-US" altLang="en-US" sz="2400" b="1" dirty="0"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altLang="en-US" sz="2400" dirty="0">
                <a:latin typeface="Rockwell" charset="0"/>
                <a:ea typeface="Rockwell" charset="0"/>
                <a:cs typeface="Rockwell" charset="0"/>
              </a:rPr>
              <a:t>into a </a:t>
            </a:r>
            <a:r>
              <a:rPr lang="en-US" altLang="en-US" sz="2400" b="1" dirty="0">
                <a:latin typeface="Rockwell" charset="0"/>
                <a:ea typeface="Rockwell" charset="0"/>
                <a:cs typeface="Rockwell" charset="0"/>
              </a:rPr>
              <a:t>closed-ended question</a:t>
            </a:r>
            <a:r>
              <a:rPr lang="en-US" altLang="en-US" sz="2400" dirty="0">
                <a:latin typeface="Rockwell" charset="0"/>
                <a:ea typeface="Rockwell" charset="0"/>
                <a:cs typeface="Rockwell" charset="0"/>
              </a:rPr>
              <a:t>.</a:t>
            </a:r>
          </a:p>
          <a:p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5719" y="2700951"/>
            <a:ext cx="203351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" charset="0"/>
                <a:ea typeface="Rockwell" charset="0"/>
                <a:cs typeface="Rockwell" charset="0"/>
              </a:rPr>
              <a:t> 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Closed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8742" y="4642513"/>
            <a:ext cx="203351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" charset="0"/>
                <a:ea typeface="Rockwell" charset="0"/>
                <a:cs typeface="Rockwell" charset="0"/>
              </a:rPr>
              <a:t> 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Closed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5718" y="4642513"/>
            <a:ext cx="2033517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" charset="0"/>
                <a:ea typeface="Rockwell" charset="0"/>
                <a:cs typeface="Rockwell" charset="0"/>
              </a:rPr>
              <a:t>  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Open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8743" y="2700951"/>
            <a:ext cx="2033517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   Open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40789" y="2880814"/>
            <a:ext cx="781335" cy="2866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940789" y="4822376"/>
            <a:ext cx="781335" cy="2866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12" y="325169"/>
            <a:ext cx="8229600" cy="1188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Improving </a:t>
            </a:r>
            <a:r>
              <a:rPr lang="en-US" sz="3600" dirty="0" smtClean="0">
                <a:latin typeface="Rockwell" panose="02060603020205020403" pitchFamily="18" charset="0"/>
              </a:rPr>
              <a:t>questions</a:t>
            </a:r>
            <a:endParaRPr lang="en-US" sz="36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12" y="1371601"/>
            <a:ext cx="8229599" cy="2819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 b="1" dirty="0" smtClean="0">
                <a:latin typeface="Rockwell" panose="02060603020205020403" pitchFamily="18" charset="0"/>
              </a:rPr>
              <a:t>Prioritize:</a:t>
            </a:r>
            <a:endParaRPr lang="en-US" altLang="en-US" sz="3200" b="1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altLang="en-US" sz="2400" b="1" dirty="0" smtClean="0">
                <a:latin typeface="Rockwell" panose="02060603020205020403" pitchFamily="18" charset="0"/>
              </a:rPr>
              <a:t>Review </a:t>
            </a:r>
            <a:r>
              <a:rPr lang="en-US" altLang="en-US" sz="2400" b="1" dirty="0">
                <a:latin typeface="Rockwell" panose="02060603020205020403" pitchFamily="18" charset="0"/>
              </a:rPr>
              <a:t>your list of </a:t>
            </a:r>
            <a:r>
              <a:rPr lang="en-US" altLang="en-US" sz="2400" b="1" dirty="0" smtClean="0">
                <a:latin typeface="Rockwell" panose="02060603020205020403" pitchFamily="18" charset="0"/>
              </a:rPr>
              <a:t>questions</a:t>
            </a:r>
            <a:endParaRPr lang="en-US" altLang="en-US" sz="2400" b="1" dirty="0">
              <a:latin typeface="Rockwell" panose="02060603020205020403" pitchFamily="18" charset="0"/>
            </a:endParaRPr>
          </a:p>
          <a:p>
            <a:pPr marL="0" indent="0">
              <a:spcBef>
                <a:spcPts val="800"/>
              </a:spcBef>
              <a:spcAft>
                <a:spcPts val="600"/>
              </a:spcAft>
            </a:pPr>
            <a:r>
              <a:rPr lang="en-US" altLang="en-US" sz="2400" dirty="0">
                <a:latin typeface="Rockwell" panose="02060603020205020403" pitchFamily="18" charset="0"/>
              </a:rPr>
              <a:t> Choose the three questions you consider most important. </a:t>
            </a:r>
          </a:p>
          <a:p>
            <a:pPr marL="0" indent="0">
              <a:spcBef>
                <a:spcPts val="800"/>
              </a:spcBef>
            </a:pPr>
            <a:r>
              <a:rPr lang="en-US" altLang="en-US" sz="2400" dirty="0">
                <a:latin typeface="Rockwell" panose="02060603020205020403" pitchFamily="18" charset="0"/>
              </a:rPr>
              <a:t> </a:t>
            </a:r>
            <a:r>
              <a:rPr lang="en-US" altLang="en-US" sz="2400" dirty="0" smtClean="0">
                <a:latin typeface="Rockwell" panose="02060603020205020403" pitchFamily="18" charset="0"/>
              </a:rPr>
              <a:t>Keep in mind your </a:t>
            </a:r>
            <a:r>
              <a:rPr lang="en-US" altLang="en-US" sz="2400" dirty="0" err="1" smtClean="0">
                <a:latin typeface="Rockwell" panose="02060603020205020403" pitchFamily="18" charset="0"/>
              </a:rPr>
              <a:t>QFocus</a:t>
            </a:r>
            <a:r>
              <a:rPr lang="en-US" altLang="en-US" sz="2400" dirty="0">
                <a:latin typeface="Rockwell" panose="02060603020205020403" pitchFamily="18" charset="0"/>
              </a:rPr>
              <a:t>: </a:t>
            </a:r>
            <a:r>
              <a:rPr lang="en-US" altLang="en-US" sz="2400" i="1" dirty="0" smtClean="0">
                <a:latin typeface="Rockwell" panose="02060603020205020403" pitchFamily="18" charset="0"/>
              </a:rPr>
              <a:t>Some parents are not asking questions</a:t>
            </a:r>
            <a:endParaRPr lang="en-US" altLang="en-US" sz="2400" b="1" dirty="0" smtClean="0">
              <a:latin typeface="Rockwell" panose="020606030202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612" y="4503509"/>
            <a:ext cx="79717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3200" b="1" dirty="0">
                <a:latin typeface="Rockwell" panose="02060603020205020403" pitchFamily="18" charset="0"/>
              </a:rPr>
              <a:t>After prioritizing consider…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>
                <a:latin typeface="Rockwell" panose="02060603020205020403" pitchFamily="18" charset="0"/>
              </a:rPr>
              <a:t>Why did you choose those three questions?</a:t>
            </a:r>
          </a:p>
          <a:p>
            <a:pPr lvl="1">
              <a:spcAft>
                <a:spcPts val="1800"/>
              </a:spcAft>
            </a:pPr>
            <a:r>
              <a:rPr lang="en-US" altLang="en-US" sz="2400" dirty="0">
                <a:latin typeface="Rockwell" panose="02060603020205020403" pitchFamily="18" charset="0"/>
              </a:rPr>
              <a:t>Where are your priority questions in the sequence of your entire list of questions</a:t>
            </a:r>
            <a:r>
              <a:rPr lang="en-US" altLang="en-US" sz="2400" dirty="0" smtClean="0">
                <a:latin typeface="Rockwell" panose="02060603020205020403" pitchFamily="18" charset="0"/>
              </a:rPr>
              <a:t>?</a:t>
            </a:r>
            <a:endParaRPr lang="en-US" altLang="en-US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4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12" y="325165"/>
            <a:ext cx="8229600" cy="1188720"/>
          </a:xfrm>
        </p:spPr>
        <p:txBody>
          <a:bodyPr>
            <a:noAutofit/>
          </a:bodyPr>
          <a:lstStyle/>
          <a:p>
            <a:r>
              <a:rPr lang="en-US" sz="3600" spc="0" dirty="0" smtClean="0">
                <a:latin typeface="Rockwell" panose="02060603020205020403" pitchFamily="18" charset="0"/>
              </a:rPr>
              <a:t>Strategizing on how to use questions</a:t>
            </a:r>
            <a:endParaRPr lang="en-US" sz="36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12" y="1513885"/>
            <a:ext cx="8342193" cy="2067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Rockwell" panose="02060603020205020403" pitchFamily="18" charset="0"/>
              </a:rPr>
              <a:t>Next </a:t>
            </a:r>
            <a:r>
              <a:rPr lang="en-US" sz="3200" dirty="0" smtClean="0">
                <a:latin typeface="Rockwell" panose="02060603020205020403" pitchFamily="18" charset="0"/>
              </a:rPr>
              <a:t>Steps:</a:t>
            </a:r>
          </a:p>
          <a:p>
            <a:r>
              <a:rPr lang="en-US" sz="3200" dirty="0" smtClean="0">
                <a:latin typeface="Rockwell" panose="02060603020205020403" pitchFamily="18" charset="0"/>
              </a:rPr>
              <a:t>What do </a:t>
            </a:r>
            <a:r>
              <a:rPr lang="en-US" sz="3200" dirty="0">
                <a:latin typeface="Rockwell" panose="02060603020205020403" pitchFamily="18" charset="0"/>
              </a:rPr>
              <a:t>you need to </a:t>
            </a:r>
            <a:r>
              <a:rPr lang="en-US" sz="3200" dirty="0" smtClean="0">
                <a:latin typeface="Rockwell" panose="02060603020205020403" pitchFamily="18" charset="0"/>
              </a:rPr>
              <a:t>know? </a:t>
            </a:r>
            <a:r>
              <a:rPr lang="en-US" sz="3200" b="1" dirty="0" smtClean="0">
                <a:latin typeface="Rockwell" panose="02060603020205020403" pitchFamily="18" charset="0"/>
              </a:rPr>
              <a:t>Information</a:t>
            </a:r>
            <a:endParaRPr lang="en-US" sz="3200" b="1" dirty="0">
              <a:latin typeface="Rockwell" panose="02060603020205020403" pitchFamily="18" charset="0"/>
            </a:endParaRPr>
          </a:p>
          <a:p>
            <a:r>
              <a:rPr lang="en-US" sz="3200" dirty="0" smtClean="0">
                <a:latin typeface="Rockwell" panose="02060603020205020403" pitchFamily="18" charset="0"/>
              </a:rPr>
              <a:t>What do you need to do? </a:t>
            </a:r>
            <a:r>
              <a:rPr lang="en-US" sz="3200" b="1" dirty="0" smtClean="0">
                <a:latin typeface="Rockwell" panose="02060603020205020403" pitchFamily="18" charset="0"/>
              </a:rPr>
              <a:t>Tasks</a:t>
            </a:r>
            <a:endParaRPr lang="en-US" sz="3200" b="1" dirty="0">
              <a:latin typeface="Rockwell" panose="02060603020205020403" pitchFamily="18" charset="0"/>
            </a:endParaRPr>
          </a:p>
          <a:p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419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             </a:t>
            </a:r>
            <a:r>
              <a:rPr lang="en-US" sz="2400" dirty="0" smtClean="0">
                <a:latin typeface="Rockwell" charset="0"/>
                <a:ea typeface="Rockwell" charset="0"/>
                <a:cs typeface="Rockwell" charset="0"/>
              </a:rPr>
              <a:t>Information                        Tasks</a:t>
            </a:r>
            <a:endParaRPr lang="en-US" sz="2400" dirty="0">
              <a:latin typeface="Rockwell" charset="0"/>
              <a:ea typeface="Rockwell" charset="0"/>
              <a:cs typeface="Rockwel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4419600"/>
            <a:ext cx="594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4419600"/>
            <a:ext cx="0" cy="1981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84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/>
            </a:r>
            <a:br>
              <a:rPr lang="en-US" dirty="0" smtClean="0">
                <a:latin typeface="Rockwell" charset="0"/>
                <a:ea typeface="Rockwell" charset="0"/>
                <a:cs typeface="Rockwell" charset="0"/>
              </a:rPr>
            </a:br>
            <a:r>
              <a:rPr lang="en-US" dirty="0">
                <a:latin typeface="Rockwell" charset="0"/>
                <a:ea typeface="Rockwell" charset="0"/>
                <a:cs typeface="Rockwell" charset="0"/>
              </a:rPr>
              <a:t/>
            </a:r>
            <a:br>
              <a:rPr lang="en-US" dirty="0">
                <a:latin typeface="Rockwell" charset="0"/>
                <a:ea typeface="Rockwell" charset="0"/>
                <a:cs typeface="Rockwell" charset="0"/>
              </a:rPr>
            </a:b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/>
            </a:r>
            <a:br>
              <a:rPr lang="en-US" dirty="0" smtClean="0">
                <a:latin typeface="Rockwell" charset="0"/>
                <a:ea typeface="Rockwell" charset="0"/>
                <a:cs typeface="Rockwell" charset="0"/>
              </a:rPr>
            </a:br>
            <a:r>
              <a:rPr lang="en-US" dirty="0">
                <a:latin typeface="Rockwell" charset="0"/>
                <a:ea typeface="Rockwell" charset="0"/>
                <a:cs typeface="Rockwell" charset="0"/>
              </a:rPr>
              <a:t/>
            </a:r>
            <a:br>
              <a:rPr lang="en-US" dirty="0">
                <a:latin typeface="Rockwell" charset="0"/>
                <a:ea typeface="Rockwell" charset="0"/>
                <a:cs typeface="Rockwell" charset="0"/>
              </a:rPr>
            </a:b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/>
            </a:r>
            <a:br>
              <a:rPr lang="en-US" dirty="0" smtClean="0">
                <a:latin typeface="Rockwell" charset="0"/>
                <a:ea typeface="Rockwell" charset="0"/>
                <a:cs typeface="Rockwell" charset="0"/>
              </a:rPr>
            </a:br>
            <a:r>
              <a:rPr lang="en-US" dirty="0">
                <a:latin typeface="Rockwell" charset="0"/>
                <a:ea typeface="Rockwell" charset="0"/>
                <a:cs typeface="Rockwell" charset="0"/>
              </a:rPr>
              <a:t/>
            </a:r>
            <a:br>
              <a:rPr lang="en-US" dirty="0">
                <a:latin typeface="Rockwell" charset="0"/>
                <a:ea typeface="Rockwell" charset="0"/>
                <a:cs typeface="Rockwell" charset="0"/>
              </a:rPr>
            </a:b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/>
            </a:r>
            <a:br>
              <a:rPr lang="en-US" dirty="0" smtClean="0">
                <a:latin typeface="Rockwell" charset="0"/>
                <a:ea typeface="Rockwell" charset="0"/>
                <a:cs typeface="Rockwell" charset="0"/>
              </a:rPr>
            </a:br>
            <a:r>
              <a:rPr lang="en-US" b="1" dirty="0" smtClean="0">
                <a:latin typeface="Rockwell" charset="0"/>
                <a:ea typeface="Rockwell" charset="0"/>
                <a:cs typeface="Rockwell" charset="0"/>
              </a:rPr>
              <a:t>About the Right Question School-Family Partnership Strategy</a:t>
            </a:r>
            <a:endParaRPr lang="en-US" b="1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400" y="609600"/>
            <a:ext cx="83058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Rockwell"/>
                <a:ea typeface="Segoe UI" pitchFamily="34" charset="0"/>
                <a:cs typeface="Rockwell"/>
              </a:rPr>
              <a:t>Share Your Work </a:t>
            </a:r>
            <a:endParaRPr lang="en-US" sz="3400" dirty="0">
              <a:latin typeface="Rockwell"/>
              <a:cs typeface="Rockwel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9050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endParaRPr lang="en-US" sz="2400" dirty="0" smtClean="0">
              <a:latin typeface="Rockwell"/>
              <a:cs typeface="Rockwell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The questions you changed</a:t>
            </a:r>
          </a:p>
          <a:p>
            <a:pPr marL="457200" lvl="0" indent="-457200">
              <a:buFont typeface="Arial"/>
              <a:buChar char="•"/>
            </a:pPr>
            <a:endParaRPr lang="en-US" sz="2400" dirty="0" smtClean="0">
              <a:latin typeface="Rockwell"/>
              <a:cs typeface="Rockwell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Your three priority questions</a:t>
            </a:r>
          </a:p>
          <a:p>
            <a:pPr marL="457200" lvl="0" indent="-457200">
              <a:buFont typeface="Arial"/>
              <a:buChar char="•"/>
            </a:pPr>
            <a:endParaRPr lang="en-US" sz="2400" dirty="0" smtClean="0">
              <a:latin typeface="Rockwell"/>
              <a:cs typeface="Rockwell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Your rationale for selecting those three</a:t>
            </a:r>
          </a:p>
          <a:p>
            <a:pPr marL="457200" lvl="0" indent="-457200">
              <a:buFont typeface="Arial"/>
              <a:buChar char="•"/>
            </a:pPr>
            <a:endParaRPr lang="en-US" sz="2400" dirty="0" smtClean="0">
              <a:latin typeface="Rockwell"/>
              <a:cs typeface="Rockwell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The numbers of your priority questions</a:t>
            </a:r>
          </a:p>
          <a:p>
            <a:pPr marL="457200" lvl="0" indent="-457200">
              <a:buFont typeface="Arial"/>
              <a:buChar char="•"/>
            </a:pPr>
            <a:endParaRPr lang="en-US" sz="2400" dirty="0" smtClean="0">
              <a:latin typeface="Rockwell"/>
              <a:cs typeface="Rockwell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Your next steps (action plan)</a:t>
            </a:r>
          </a:p>
          <a:p>
            <a:pPr marL="457200" lvl="0" indent="-457200">
              <a:buFont typeface="Arial"/>
              <a:buChar char="•"/>
            </a:pPr>
            <a:endParaRPr lang="en-US" sz="2400" dirty="0" smtClean="0">
              <a:latin typeface="Rockwell"/>
              <a:cs typeface="Rockwell"/>
            </a:endParaRPr>
          </a:p>
          <a:p>
            <a:pPr lvl="0"/>
            <a:endParaRPr lang="en-US" sz="2400" dirty="0" smtClean="0">
              <a:latin typeface="Rockwell"/>
              <a:cs typeface="Rockwell"/>
            </a:endParaRPr>
          </a:p>
          <a:p>
            <a:pPr marL="457200" lvl="0" indent="-457200">
              <a:buFont typeface="Arial"/>
              <a:buChar char="•"/>
            </a:pPr>
            <a:endParaRPr lang="en-US" sz="2400" dirty="0">
              <a:latin typeface="Rockwell"/>
              <a:cs typeface="Rockwell"/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09600" y="6416675"/>
            <a:ext cx="5421083" cy="365125"/>
          </a:xfrm>
        </p:spPr>
        <p:txBody>
          <a:bodyPr/>
          <a:lstStyle/>
          <a:p>
            <a:pPr algn="l"/>
            <a:r>
              <a:rPr lang="en-US" sz="1200" smtClean="0">
                <a:latin typeface="Arial"/>
                <a:cs typeface="Arial"/>
              </a:rPr>
              <a:t>www.rightquestion.org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4977" y="1378357"/>
            <a:ext cx="23264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latin typeface="Rockwell"/>
                <a:cs typeface="Rockwell"/>
              </a:rPr>
              <a:t>Please share: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8229600" cy="904285"/>
          </a:xfrm>
        </p:spPr>
        <p:txBody>
          <a:bodyPr>
            <a:noAutofit/>
          </a:bodyPr>
          <a:lstStyle/>
          <a:p>
            <a:pPr marL="0" indent="0"/>
            <a:r>
              <a:rPr lang="en-US" sz="3600" dirty="0">
                <a:latin typeface="Rockwell" panose="02060603020205020403" pitchFamily="18" charset="0"/>
              </a:rPr>
              <a:t>Reflection: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133" y="2514600"/>
            <a:ext cx="8342193" cy="48792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What </a:t>
            </a:r>
            <a:r>
              <a:rPr lang="en-US" sz="2800" dirty="0">
                <a:latin typeface="Rockwell" panose="02060603020205020403" pitchFamily="18" charset="0"/>
              </a:rPr>
              <a:t>did you learn</a:t>
            </a:r>
            <a:r>
              <a:rPr lang="en-US" sz="2800" dirty="0" smtClean="0">
                <a:latin typeface="Rockwell" panose="02060603020205020403" pitchFamily="18" charset="0"/>
              </a:rPr>
              <a:t>?</a:t>
            </a:r>
          </a:p>
          <a:p>
            <a:endParaRPr lang="en-US" sz="2800" dirty="0">
              <a:latin typeface="Rockwell" panose="02060603020205020403" pitchFamily="18" charset="0"/>
            </a:endParaRPr>
          </a:p>
          <a:p>
            <a:r>
              <a:rPr lang="en-US" sz="2800" dirty="0">
                <a:latin typeface="Rockwell" panose="02060603020205020403" pitchFamily="18" charset="0"/>
              </a:rPr>
              <a:t>How can you use it</a:t>
            </a:r>
            <a:r>
              <a:rPr lang="en-US" sz="2800" dirty="0" smtClean="0">
                <a:latin typeface="Rockwell" panose="02060603020205020403" pitchFamily="18" charset="0"/>
              </a:rPr>
              <a:t>?</a:t>
            </a:r>
          </a:p>
          <a:p>
            <a:endParaRPr lang="en-US" sz="24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5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68781" y="5257800"/>
            <a:ext cx="8229600" cy="118872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Rockwell" charset="0"/>
                <a:ea typeface="MS PGothic" charset="0"/>
              </a:rPr>
              <a:t>Let’s peek inside the black box</a:t>
            </a:r>
          </a:p>
        </p:txBody>
      </p:sp>
      <p:pic>
        <p:nvPicPr>
          <p:cNvPr id="63490" name="Picture Placeholder 3" descr="images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75" r="-19675"/>
          <a:stretch>
            <a:fillRect/>
          </a:stretch>
        </p:blipFill>
        <p:spPr>
          <a:xfrm>
            <a:off x="2514600" y="2287155"/>
            <a:ext cx="4648200" cy="2742046"/>
          </a:xfrm>
        </p:spPr>
      </p:pic>
      <p:sp>
        <p:nvSpPr>
          <p:cNvPr id="2" name="TextBox 1"/>
          <p:cNvSpPr txBox="1"/>
          <p:nvPr/>
        </p:nvSpPr>
        <p:spPr>
          <a:xfrm>
            <a:off x="468781" y="685800"/>
            <a:ext cx="83704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ockwell"/>
                <a:cs typeface="Rockwell"/>
              </a:rPr>
              <a:t>The Question Formulation Technique (QFT) </a:t>
            </a:r>
            <a:endParaRPr lang="en-US" sz="32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1273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64128"/>
            <a:ext cx="7556500" cy="90992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The QFT, on one slide…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1620983"/>
            <a:ext cx="7828107" cy="476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Produce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Improve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Prioritize Your Questions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Share &amp; Discuss Next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254" y="1642580"/>
            <a:ext cx="318654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Rockwell" panose="02060603020205020403" pitchFamily="18" charset="0"/>
              </a:rPr>
              <a:t>Ask as many questions as you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Rockwell" panose="02060603020205020403" pitchFamily="18" charset="0"/>
              </a:rPr>
              <a:t>Do not stop to discuss, judge or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Rockwell" panose="02060603020205020403" pitchFamily="18" charset="0"/>
              </a:rPr>
              <a:t>Record </a:t>
            </a:r>
            <a:r>
              <a:rPr lang="en-US" i="1" dirty="0" smtClean="0">
                <a:latin typeface="Rockwell" panose="02060603020205020403" pitchFamily="18" charset="0"/>
              </a:rPr>
              <a:t>exactly</a:t>
            </a:r>
            <a:r>
              <a:rPr lang="en-US" dirty="0" smtClean="0">
                <a:latin typeface="Rockwell" panose="02060603020205020403" pitchFamily="18" charset="0"/>
              </a:rPr>
              <a:t> as stated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Rockwell" panose="02060603020205020403" pitchFamily="18" charset="0"/>
              </a:rPr>
              <a:t>Change statements into questions</a:t>
            </a:r>
            <a:endParaRPr lang="en-US" dirty="0">
              <a:latin typeface="Rockwell" panose="02060603020205020403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05200" y="2825915"/>
            <a:ext cx="1914525" cy="31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1543" y="4632619"/>
            <a:ext cx="253538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Rockwell" panose="02060603020205020403" pitchFamily="18" charset="0"/>
              </a:rPr>
              <a:t>Closed-Ended: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Answered with “yes,” “no” or one word</a:t>
            </a:r>
          </a:p>
          <a:p>
            <a:endParaRPr lang="en-US" dirty="0" smtClean="0">
              <a:latin typeface="Rockwell" panose="02060603020205020403" pitchFamily="18" charset="0"/>
            </a:endParaRPr>
          </a:p>
          <a:p>
            <a:r>
              <a:rPr lang="en-US" b="1" dirty="0" smtClean="0">
                <a:latin typeface="Rockwell" panose="02060603020205020403" pitchFamily="18" charset="0"/>
              </a:rPr>
              <a:t>Open-Ended: </a:t>
            </a:r>
            <a:r>
              <a:rPr lang="en-US" dirty="0" smtClean="0">
                <a:latin typeface="Rockwell" panose="02060603020205020403" pitchFamily="18" charset="0"/>
              </a:rPr>
              <a:t>Require longer explanation</a:t>
            </a:r>
            <a:endParaRPr lang="en-US" dirty="0">
              <a:latin typeface="Rockwell" panose="02060603020205020403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08880" y="4691799"/>
            <a:ext cx="803564" cy="374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12" y="325167"/>
            <a:ext cx="8229600" cy="118872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Rockwell" panose="02060603020205020403" pitchFamily="18" charset="0"/>
              </a:rPr>
              <a:t>The art and the science of the </a:t>
            </a:r>
            <a:r>
              <a:rPr lang="en-US" sz="4000" dirty="0" smtClean="0">
                <a:latin typeface="Rockwell" panose="02060603020205020403" pitchFamily="18" charset="0"/>
              </a:rPr>
              <a:t>QFT</a:t>
            </a:r>
            <a:endParaRPr lang="en-US" sz="4000" dirty="0"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962650"/>
            <a:ext cx="200025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12" y="1583530"/>
            <a:ext cx="3635347" cy="2984095"/>
          </a:xfrm>
          <a:prstGeom prst="rect">
            <a:avLst/>
          </a:prstGeom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398920" y="2861104"/>
            <a:ext cx="1617236" cy="554670"/>
          </a:xfrm>
          <a:prstGeom prst="rect">
            <a:avLst/>
          </a:prstGeom>
          <a:solidFill>
            <a:schemeClr val="bg1"/>
          </a:solidFill>
        </p:spPr>
        <p:txBody>
          <a:bodyPr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Gill Sans" charset="0"/>
              </a:rPr>
              <a:t>DIVERGENT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N W6" charset="-128"/>
                <a:cs typeface="ヒラギノ角ゴ ProN W6" charset="-128"/>
                <a:sym typeface="Gill Sans" charset="0"/>
              </a:rPr>
              <a:t/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N W6" charset="-128"/>
                <a:cs typeface="ヒラギノ角ゴ ProN W6" charset="-128"/>
                <a:sym typeface="Gill Sans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Gill Sans" charset="0"/>
              </a:rPr>
              <a:t>THINKING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N W6" charset="-128"/>
              <a:cs typeface="ヒラギノ角ゴ ProN W6" charset="-128"/>
              <a:sym typeface="Gill Sans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055387" y="1583530"/>
            <a:ext cx="3482975" cy="2984093"/>
            <a:chOff x="1157326" y="1744708"/>
            <a:chExt cx="6897461" cy="5113292"/>
          </a:xfrm>
        </p:grpSpPr>
        <p:sp>
          <p:nvSpPr>
            <p:cNvPr id="9" name="AutoShape 7"/>
            <p:cNvSpPr>
              <a:spLocks/>
            </p:cNvSpPr>
            <p:nvPr/>
          </p:nvSpPr>
          <p:spPr bwMode="auto">
            <a:xfrm rot="13727190">
              <a:off x="1611310" y="2536873"/>
              <a:ext cx="2225655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0" name="AutoShape 7"/>
            <p:cNvSpPr>
              <a:spLocks/>
            </p:cNvSpPr>
            <p:nvPr/>
          </p:nvSpPr>
          <p:spPr bwMode="auto">
            <a:xfrm rot="10800000">
              <a:off x="1157326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1" name="AutoShape 7"/>
            <p:cNvSpPr>
              <a:spLocks/>
            </p:cNvSpPr>
            <p:nvPr/>
          </p:nvSpPr>
          <p:spPr bwMode="auto">
            <a:xfrm>
              <a:off x="6021267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 rot="16200000">
              <a:off x="3651976" y="2366218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3" name="AutoShape 7"/>
            <p:cNvSpPr>
              <a:spLocks/>
            </p:cNvSpPr>
            <p:nvPr/>
          </p:nvSpPr>
          <p:spPr bwMode="auto">
            <a:xfrm rot="18794076">
              <a:off x="5668828" y="2528935"/>
              <a:ext cx="2139931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4" name="AutoShape 7"/>
            <p:cNvSpPr>
              <a:spLocks/>
            </p:cNvSpPr>
            <p:nvPr/>
          </p:nvSpPr>
          <p:spPr bwMode="auto">
            <a:xfrm rot="7922097">
              <a:off x="1839110" y="5179242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5" name="AutoShape 7"/>
            <p:cNvSpPr>
              <a:spLocks/>
            </p:cNvSpPr>
            <p:nvPr/>
          </p:nvSpPr>
          <p:spPr bwMode="auto">
            <a:xfrm rot="5400000">
              <a:off x="3651976" y="5445940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 rot="2678492">
              <a:off x="5435498" y="5202252"/>
              <a:ext cx="2033521" cy="792156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7" name="Rectangle 1"/>
            <p:cNvSpPr txBox="1">
              <a:spLocks noChangeArrowheads="1"/>
            </p:cNvSpPr>
            <p:nvPr/>
          </p:nvSpPr>
          <p:spPr>
            <a:xfrm>
              <a:off x="2868595" y="3565555"/>
              <a:ext cx="3584458" cy="1258876"/>
            </a:xfrm>
            <a:prstGeom prst="rect">
              <a:avLst/>
            </a:prstGeom>
          </p:spPr>
          <p:txBody>
            <a:bodyPr anchor="b">
              <a:normAutofit fontScale="55000" lnSpcReduction="2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Gill Sans" charset="0"/>
                </a:rPr>
                <a:t>CONVERGENT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Gill Sans" charset="0"/>
                </a:rPr>
                <a:t>THINKING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661313" y="4392970"/>
            <a:ext cx="477672" cy="356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thinking about thin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76" y="4586978"/>
            <a:ext cx="4940352" cy="219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16156" y="4498377"/>
            <a:ext cx="32322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METACOGNITIVE THINKING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68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Facilitation</a:t>
            </a:r>
            <a:endParaRPr lang="en-US" dirty="0"/>
          </a:p>
        </p:txBody>
      </p:sp>
      <p:pic>
        <p:nvPicPr>
          <p:cNvPr id="5" name="Content Placeholder 4" descr="4865684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2438400" y="2590800"/>
            <a:ext cx="4267200" cy="2543908"/>
          </a:xfrm>
        </p:spPr>
      </p:pic>
    </p:spTree>
    <p:extLst>
      <p:ext uri="{BB962C8B-B14F-4D97-AF65-F5344CB8AC3E}">
        <p14:creationId xmlns:p14="http://schemas.microsoft.com/office/powerpoint/2010/main" val="26914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34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Discussion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" y="1727200"/>
            <a:ext cx="7797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ckwell" panose="02060603020205020403" pitchFamily="18" charset="0"/>
                <a:cs typeface="Rockwell"/>
              </a:rPr>
              <a:t>What would  be the value of parents asking questions?  </a:t>
            </a:r>
          </a:p>
          <a:p>
            <a:pPr marL="502920" lvl="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lang="en-US" sz="2800" dirty="0" smtClean="0">
              <a:latin typeface="Rockwell" panose="02060603020205020403" pitchFamily="18" charset="0"/>
              <a:cs typeface="Rockwell"/>
            </a:endParaRPr>
          </a:p>
          <a:p>
            <a:pPr marL="502920" lvl="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ckwell" panose="02060603020205020403" pitchFamily="18" charset="0"/>
                <a:cs typeface="Rockwell"/>
              </a:rPr>
              <a:t>What </a:t>
            </a:r>
            <a:r>
              <a:rPr lang="en-US" sz="2800" dirty="0">
                <a:latin typeface="Rockwell" panose="02060603020205020403" pitchFamily="18" charset="0"/>
                <a:cs typeface="Rockwell"/>
              </a:rPr>
              <a:t>would </a:t>
            </a:r>
            <a:r>
              <a:rPr lang="en-US" sz="2800" dirty="0" smtClean="0">
                <a:latin typeface="Rockwell" panose="02060603020205020403" pitchFamily="18" charset="0"/>
                <a:cs typeface="Rockwell"/>
              </a:rPr>
              <a:t>be the value of parents practicing asking questions?</a:t>
            </a:r>
          </a:p>
          <a:p>
            <a:pPr marL="502920" lvl="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lang="en-US" sz="2800" dirty="0" smtClean="0">
              <a:latin typeface="Rockwell" panose="02060603020205020403" pitchFamily="18" charset="0"/>
              <a:cs typeface="Rockwell"/>
            </a:endParaRPr>
          </a:p>
          <a:p>
            <a:pPr marL="502920" lvl="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ckwell" panose="02060603020205020403" pitchFamily="18" charset="0"/>
                <a:cs typeface="Rockwell"/>
              </a:rPr>
              <a:t>Why should the facilitator write down several questions before answering them?</a:t>
            </a:r>
            <a:endParaRPr lang="en-US" dirty="0">
              <a:latin typeface="Rockwell" panose="02060603020205020403" pitchFamily="18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7091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85825" y="1828800"/>
            <a:ext cx="7521575" cy="36718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000090"/>
                </a:solidFill>
                <a:latin typeface="Rockwell"/>
                <a:cs typeface="Rockwell"/>
              </a:rPr>
              <a:t>Question Focus Design Basics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en-US" sz="2600" dirty="0" smtClean="0">
                <a:latin typeface="Rockwell"/>
                <a:cs typeface="Rockwell"/>
              </a:rPr>
              <a:t>Just one requirement for the </a:t>
            </a:r>
            <a:r>
              <a:rPr lang="en-US" sz="2600" dirty="0" err="1" smtClean="0">
                <a:latin typeface="Rockwell"/>
                <a:cs typeface="Rockwell"/>
              </a:rPr>
              <a:t>QFocus</a:t>
            </a:r>
            <a:r>
              <a:rPr lang="en-US" sz="2600" dirty="0" smtClean="0">
                <a:latin typeface="Rockwell"/>
                <a:cs typeface="Rockwell"/>
              </a:rPr>
              <a:t>:</a:t>
            </a:r>
            <a:endParaRPr lang="en-US" sz="3200" i="1" dirty="0" smtClean="0">
              <a:latin typeface="Rockwell"/>
              <a:cs typeface="Rockwell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en-US" sz="3600" dirty="0" smtClean="0">
                <a:latin typeface="Rockwell"/>
                <a:cs typeface="Rockwell"/>
              </a:rPr>
              <a:t>It should </a:t>
            </a:r>
            <a:r>
              <a:rPr lang="en-US" sz="3600" cap="all" dirty="0" smtClean="0">
                <a:latin typeface="Rockwell"/>
                <a:ea typeface="+mj-ea"/>
                <a:cs typeface="Rockwell"/>
              </a:rPr>
              <a:t>not</a:t>
            </a:r>
            <a:r>
              <a:rPr lang="en-US" sz="3600" b="0" cap="all" dirty="0" smtClean="0">
                <a:latin typeface="Rockwell"/>
                <a:ea typeface="+mj-ea"/>
                <a:cs typeface="Rockwell"/>
              </a:rPr>
              <a:t> </a:t>
            </a:r>
            <a:r>
              <a:rPr lang="en-US" sz="3600" dirty="0" smtClean="0">
                <a:latin typeface="Rockwell"/>
                <a:cs typeface="Rockwell"/>
              </a:rPr>
              <a:t>be a question</a:t>
            </a:r>
            <a:endParaRPr lang="en-US" sz="3600" dirty="0">
              <a:latin typeface="Rockwell"/>
              <a:cs typeface="Rockwel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267200"/>
            <a:ext cx="8001000" cy="1360488"/>
          </a:xfrm>
          <a:prstGeom prst="rect">
            <a:avLst/>
          </a:prstGeom>
          <a:solidFill>
            <a:srgbClr val="314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smtClean="0">
                <a:solidFill>
                  <a:schemeClr val="bg1"/>
                </a:solidFill>
                <a:latin typeface="Rockwell" panose="02060603020205020403" pitchFamily="18" charset="0"/>
                <a:ea typeface="Gill Sans Light" charset="0"/>
                <a:cs typeface="Gill Sans"/>
              </a:rPr>
              <a:t>*Key </a:t>
            </a:r>
            <a:r>
              <a:rPr lang="en-US" sz="3000" dirty="0">
                <a:solidFill>
                  <a:schemeClr val="bg1"/>
                </a:solidFill>
                <a:latin typeface="Rockwell" panose="02060603020205020403" pitchFamily="18" charset="0"/>
                <a:ea typeface="Gill Sans Light" charset="0"/>
                <a:cs typeface="Gill Sans"/>
              </a:rPr>
              <a:t>Tip for Designing an Effective QFocus: </a:t>
            </a:r>
          </a:p>
          <a:p>
            <a:pPr algn="ctr">
              <a:defRPr/>
            </a:pPr>
            <a:r>
              <a:rPr lang="en-US" sz="3000" b="1" i="1" dirty="0">
                <a:solidFill>
                  <a:schemeClr val="bg1"/>
                </a:solidFill>
                <a:latin typeface="Rockwell" panose="02060603020205020403" pitchFamily="18" charset="0"/>
                <a:ea typeface="Gill Sans" charset="0"/>
                <a:cs typeface="Gill Sans"/>
              </a:rPr>
              <a:t>The simpler, the better.</a:t>
            </a:r>
          </a:p>
        </p:txBody>
      </p:sp>
      <p:sp>
        <p:nvSpPr>
          <p:cNvPr id="119811" name="Title 3"/>
          <p:cNvSpPr>
            <a:spLocks noGrp="1"/>
          </p:cNvSpPr>
          <p:nvPr>
            <p:ph type="title"/>
          </p:nvPr>
        </p:nvSpPr>
        <p:spPr>
          <a:xfrm>
            <a:off x="481260" y="320840"/>
            <a:ext cx="843815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4000" b="0" dirty="0" smtClean="0">
                <a:solidFill>
                  <a:schemeClr val="tx1"/>
                </a:solidFill>
                <a:effectLst/>
                <a:latin typeface="Rockwell" charset="0"/>
              </a:rPr>
              <a:t>A  Question Focus</a:t>
            </a:r>
            <a:br>
              <a:rPr lang="en-US" sz="4000" b="0" dirty="0" smtClean="0">
                <a:solidFill>
                  <a:schemeClr val="tx1"/>
                </a:solidFill>
                <a:effectLst/>
                <a:latin typeface="Rockwell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Rockwell" charset="0"/>
              </a:rPr>
              <a:t>(</a:t>
            </a:r>
            <a:r>
              <a:rPr lang="en-US" sz="3100" dirty="0" err="1" smtClean="0">
                <a:solidFill>
                  <a:schemeClr val="tx1"/>
                </a:solidFill>
                <a:latin typeface="Rockwell" charset="0"/>
              </a:rPr>
              <a:t>QFocus</a:t>
            </a:r>
            <a:r>
              <a:rPr lang="en-US" sz="3100" dirty="0" smtClean="0">
                <a:solidFill>
                  <a:schemeClr val="tx1"/>
                </a:solidFill>
                <a:latin typeface="Rockwell" charset="0"/>
              </a:rPr>
              <a:t>)</a:t>
            </a:r>
            <a:endParaRPr lang="en-US" sz="3100" b="0" dirty="0">
              <a:solidFill>
                <a:schemeClr val="tx1"/>
              </a:solidFill>
              <a:effectLst/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00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647" y="1792188"/>
            <a:ext cx="8153400" cy="4564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2920" lvl="0" indent="-4572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  <a:defRPr/>
            </a:pPr>
            <a:r>
              <a:rPr lang="en-US" sz="3200" dirty="0" smtClean="0">
                <a:latin typeface="Rockwell"/>
                <a:cs typeface="Rockwell"/>
              </a:rPr>
              <a:t>Make a list of topics, issues, situations to discuss with parents</a:t>
            </a:r>
          </a:p>
          <a:p>
            <a:pPr marL="502920" lvl="0" indent="-4572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  <a:defRPr/>
            </a:pPr>
            <a:r>
              <a:rPr lang="en-US" sz="3200" dirty="0" smtClean="0">
                <a:latin typeface="Rockwell"/>
                <a:cs typeface="Rockwell"/>
              </a:rPr>
              <a:t>Choose one you would like to focus on</a:t>
            </a:r>
          </a:p>
          <a:p>
            <a:pPr marL="502920" indent="-4572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n-US" sz="3200" dirty="0" smtClean="0">
                <a:latin typeface="Rockwell"/>
                <a:cs typeface="Rockwell"/>
              </a:rPr>
              <a:t>Turn the topic, issue, situation into a statement that will help parents easily produce questions</a:t>
            </a:r>
          </a:p>
          <a:p>
            <a:pPr marL="45720" indent="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None/>
              <a:defRPr/>
            </a:pPr>
            <a:endParaRPr lang="en-US" sz="3200" dirty="0">
              <a:latin typeface="Rockwell"/>
              <a:cs typeface="Rockwell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931953" y="728222"/>
            <a:ext cx="751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Rockwell"/>
                <a:ea typeface="Gill Sans" charset="0"/>
                <a:cs typeface="Rockwell"/>
              </a:rPr>
              <a:t>Developing the Question Focus </a:t>
            </a:r>
            <a:endParaRPr lang="en-US" sz="3600" dirty="0">
              <a:solidFill>
                <a:schemeClr val="tx2"/>
              </a:solidFill>
              <a:latin typeface="Rockwell"/>
              <a:ea typeface="Gill Sans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4580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examples </a:t>
            </a:r>
            <a:endParaRPr lang="en-US" dirty="0"/>
          </a:p>
        </p:txBody>
      </p:sp>
      <p:pic>
        <p:nvPicPr>
          <p:cNvPr id="4" name="Content Placeholder 3" descr="2465143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0" b="20370"/>
          <a:stretch>
            <a:fillRect/>
          </a:stretch>
        </p:blipFill>
        <p:spPr>
          <a:xfrm>
            <a:off x="2552700" y="2590800"/>
            <a:ext cx="4038600" cy="2393244"/>
          </a:xfrm>
        </p:spPr>
      </p:pic>
    </p:spTree>
    <p:extLst>
      <p:ext uri="{BB962C8B-B14F-4D97-AF65-F5344CB8AC3E}">
        <p14:creationId xmlns:p14="http://schemas.microsoft.com/office/powerpoint/2010/main" val="19850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0"/>
            <a:ext cx="9182100" cy="69061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3484" y="141415"/>
            <a:ext cx="4188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/>
                <a:ea typeface="ヒラギノ角ゴ ProN W3" charset="-128"/>
                <a:cs typeface="Rockwell"/>
              </a:rPr>
              <a:t>LAWRENCE, MA, 1990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58797"/>
            <a:ext cx="34289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Rockwell"/>
              <a:ea typeface="ヒラギノ角ゴ ProN W3" charset="-128"/>
              <a:cs typeface="Rockwell"/>
            </a:endParaRPr>
          </a:p>
          <a:p>
            <a:r>
              <a:rPr lang="en-US" sz="2800" dirty="0">
                <a:latin typeface="Rockwell"/>
                <a:ea typeface="ヒラギノ角ゴ ProN W3" charset="-128"/>
                <a:cs typeface="Rockwell"/>
              </a:rPr>
              <a:t>“We don’t go to the school because we don’t even know what to ask.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500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Preparing to Role Play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7" y="1981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Rockwell" panose="02060603020205020403" pitchFamily="18" charset="0"/>
              </a:rPr>
              <a:t>Decide in your group who will play the following  roles:  </a:t>
            </a:r>
          </a:p>
          <a:p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smtClean="0">
                <a:latin typeface="Rockwell" panose="02060603020205020403" pitchFamily="18" charset="0"/>
              </a:rPr>
              <a:t>Facilitator of the process</a:t>
            </a:r>
          </a:p>
          <a:p>
            <a:r>
              <a:rPr lang="en-US" sz="3200" dirty="0" smtClean="0">
                <a:latin typeface="Rockwell" panose="02060603020205020403" pitchFamily="18" charset="0"/>
              </a:rPr>
              <a:t> Parent  </a:t>
            </a:r>
            <a:endParaRPr lang="en-US" sz="3200" dirty="0">
              <a:latin typeface="Rockwell" panose="02060603020205020403" pitchFamily="18" charset="0"/>
            </a:endParaRPr>
          </a:p>
          <a:p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smtClean="0">
                <a:latin typeface="Rockwell" panose="02060603020205020403" pitchFamily="18" charset="0"/>
              </a:rPr>
              <a:t>Observer</a:t>
            </a:r>
          </a:p>
          <a:p>
            <a:endParaRPr lang="en-US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11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647" y="1792188"/>
            <a:ext cx="8153400" cy="45641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Roles:  Facilitator,  Parent, Observer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Process: 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Facilitator will lead parent through the question formulation process.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Facilitator will cover as many steps as possible, making sure the parent is the one asking questions.</a:t>
            </a:r>
            <a:endParaRPr lang="en-US" sz="2800" dirty="0">
              <a:latin typeface="Rockwell"/>
              <a:ea typeface="Gill Sans Light" charset="0"/>
              <a:cs typeface="Rockwell"/>
            </a:endParaRP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latin typeface="Rockwell"/>
                <a:ea typeface="Gill Sans Light" charset="0"/>
                <a:cs typeface="Rockwell"/>
              </a:rPr>
              <a:t>Observer will keep track of how the facilitation 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went </a:t>
            </a:r>
            <a:r>
              <a:rPr lang="en-US" sz="2800" dirty="0">
                <a:latin typeface="Rockwell"/>
                <a:ea typeface="Gill Sans Light" charset="0"/>
                <a:cs typeface="Rockwell"/>
              </a:rPr>
              <a:t>and how the different steps were facilitated</a:t>
            </a:r>
            <a:endParaRPr lang="en-US" sz="2800" dirty="0" smtClean="0">
              <a:latin typeface="Rockwell"/>
              <a:ea typeface="Gill Sans Light" charset="0"/>
              <a:cs typeface="Rockwell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931953" y="343502"/>
            <a:ext cx="7514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Rockwell"/>
                <a:ea typeface="Gill Sans" charset="0"/>
                <a:cs typeface="Rockwell"/>
              </a:rPr>
              <a:t>Using  the Question Formulation Technique</a:t>
            </a:r>
            <a:endParaRPr lang="en-US" sz="4400" dirty="0">
              <a:solidFill>
                <a:schemeClr val="tx2"/>
              </a:solidFill>
              <a:latin typeface="Rockwell"/>
              <a:ea typeface="Gill Sans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11911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2600" y="3105835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1511" y="1371600"/>
            <a:ext cx="870097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About </a:t>
            </a:r>
            <a:r>
              <a:rPr lang="en-US" sz="2400" dirty="0">
                <a:latin typeface="Rockwell"/>
                <a:cs typeface="Rockwell"/>
              </a:rPr>
              <a:t>the Right Question </a:t>
            </a:r>
            <a:r>
              <a:rPr lang="en-US" sz="2400" dirty="0" smtClean="0">
                <a:latin typeface="Rockwell"/>
                <a:cs typeface="Rockwell"/>
              </a:rPr>
              <a:t>School-Family </a:t>
            </a:r>
            <a:r>
              <a:rPr lang="en-US" sz="2400" dirty="0">
                <a:latin typeface="Rockwell"/>
                <a:cs typeface="Rockwell"/>
              </a:rPr>
              <a:t>Partnership </a:t>
            </a:r>
            <a:r>
              <a:rPr lang="en-US" sz="2400" dirty="0" smtClean="0">
                <a:latin typeface="Rockwell"/>
                <a:cs typeface="Rockwell"/>
              </a:rPr>
              <a:t>Strategy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Introduction to the Support, Monitor, and Advocate Model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ckwell"/>
                <a:cs typeface="Rockwell"/>
              </a:rPr>
              <a:t>Formulating Questions Using the Question Formulation Technique (QFT</a:t>
            </a:r>
            <a:r>
              <a:rPr lang="en-US" sz="2400" dirty="0" smtClean="0">
                <a:latin typeface="Rockwell"/>
                <a:cs typeface="Rockwell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Rockwell"/>
                <a:cs typeface="Rockwell"/>
              </a:rPr>
              <a:t>Asking Question about Decision: the Framework for Accountable Decision Making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Integrating the RQI Strategy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Practicing Using the Strategy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Lessons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Closing </a:t>
            </a:r>
            <a:r>
              <a:rPr lang="en-US" sz="2400" dirty="0">
                <a:latin typeface="Rockwell"/>
                <a:cs typeface="Rockwell"/>
              </a:rPr>
              <a:t>and </a:t>
            </a:r>
            <a:r>
              <a:rPr lang="en-US" sz="2400" dirty="0" smtClean="0">
                <a:latin typeface="Rockwell"/>
                <a:cs typeface="Rockwell"/>
              </a:rPr>
              <a:t>Evaluation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Rockwell"/>
              <a:cs typeface="Rockwell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Agenda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9904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354524" y="2281500"/>
            <a:ext cx="590834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77335"/>
            <a:ext cx="8228014" cy="1360923"/>
          </a:xfrm>
        </p:spPr>
        <p:txBody>
          <a:bodyPr>
            <a:noAutofit/>
          </a:bodyPr>
          <a:lstStyle/>
          <a:p>
            <a:r>
              <a:rPr lang="en-US" sz="3700" dirty="0" smtClean="0">
                <a:latin typeface="Rockwell" charset="0"/>
                <a:ea typeface="Rockwell" charset="0"/>
                <a:cs typeface="Rockwell" charset="0"/>
              </a:rPr>
              <a:t>The Framework for Accountable Decision-Making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0358" y="1600200"/>
            <a:ext cx="7596442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DECISION</a:t>
            </a:r>
            <a:r>
              <a:rPr lang="en-US" sz="28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 </a:t>
            </a: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decision is the selection of one option from among two or more options. </a:t>
            </a:r>
          </a:p>
          <a:p>
            <a:pPr marL="0" indent="0">
              <a:buNone/>
            </a:pPr>
            <a:endParaRPr lang="en-US" sz="1600" dirty="0"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0" y="4711836"/>
            <a:ext cx="89154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We make decisions every day</a:t>
            </a:r>
            <a:endParaRPr lang="en-US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Consider the REASONS, the PROCESS, and the ROLE you played in getting dressed this morning.</a:t>
            </a:r>
            <a:endParaRPr lang="en-US" sz="36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2368" r="-283"/>
          <a:stretch/>
        </p:blipFill>
        <p:spPr>
          <a:xfrm>
            <a:off x="-1" y="-326299"/>
            <a:ext cx="7874001" cy="51870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0" y="3073400"/>
            <a:ext cx="236220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5896" t="5747" r="14880" b="20014"/>
          <a:stretch/>
        </p:blipFill>
        <p:spPr>
          <a:xfrm>
            <a:off x="5706216" y="1346200"/>
            <a:ext cx="3450485" cy="208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3329" t="24146" r="9363" b="29495"/>
          <a:stretch/>
        </p:blipFill>
        <p:spPr>
          <a:xfrm>
            <a:off x="5702302" y="-12700"/>
            <a:ext cx="345440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4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299806" y="2281500"/>
            <a:ext cx="596306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09600" y="677335"/>
            <a:ext cx="8304214" cy="1360923"/>
          </a:xfrm>
        </p:spPr>
        <p:txBody>
          <a:bodyPr>
            <a:noAutofit/>
          </a:bodyPr>
          <a:lstStyle/>
          <a:p>
            <a:r>
              <a:rPr lang="en-US" sz="3700" dirty="0" smtClean="0">
                <a:latin typeface="Rockwell" charset="0"/>
                <a:ea typeface="Rockwell" charset="0"/>
                <a:cs typeface="Rockwell" charset="0"/>
              </a:rPr>
              <a:t>The Framework for Accountable Decision-Making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890" y="2510899"/>
            <a:ext cx="7090010" cy="36707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When decisions are made it is important to focus on: </a:t>
            </a:r>
            <a:endParaRPr lang="en-US" sz="3600" dirty="0" smtClean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REASONS - the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basis for a decision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  <a:sym typeface="Arial Bold" charset="0"/>
              </a:rPr>
              <a:t>.</a:t>
            </a:r>
            <a:endParaRPr lang="en-US" sz="24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  <a:sym typeface="Arial Bold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  <a:sym typeface="Arial Bold" charset="0"/>
              </a:rPr>
              <a:t>PROCESS -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  <a:sym typeface="Arial Bold" charset="0"/>
              </a:rPr>
              <a:t>the steps and actions taken, people involved, 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  <a:sym typeface="Arial Bold" charset="0"/>
              </a:rPr>
              <a:t>and information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  <a:sym typeface="Arial Bold" charset="0"/>
              </a:rPr>
              <a:t>used in making the decision.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  <a:sym typeface="Arial Bold" charset="0"/>
              </a:rPr>
              <a:t>ROLE -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  <a:sym typeface="Arial Bold" charset="0"/>
              </a:rPr>
              <a:t>the part you 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  <a:sym typeface="Arial Bold" charset="0"/>
              </a:rPr>
              <a:t>play/ the part the people affected by the decision play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  <a:sym typeface="Arial Bold" charset="0"/>
              </a:rPr>
              <a:t>in the decision-making process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  <a:sym typeface="Arial Bold" charset="0"/>
              </a:rPr>
              <a:t>.</a:t>
            </a:r>
            <a:endParaRPr lang="en-US" sz="24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/>
          </p:cNvSpPr>
          <p:nvPr/>
        </p:nvSpPr>
        <p:spPr bwMode="auto">
          <a:xfrm>
            <a:off x="557214" y="3086100"/>
            <a:ext cx="8586787" cy="11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2900">
              <a:latin typeface="Rockwell" charset="0"/>
              <a:ea typeface="Rockwell" charset="0"/>
              <a:cs typeface="Rockwell" charset="0"/>
              <a:sym typeface="Gill Sans Light" charset="0"/>
            </a:endParaRPr>
          </a:p>
        </p:txBody>
      </p:sp>
      <p:sp>
        <p:nvSpPr>
          <p:cNvPr id="65539" name="Rectangle 2"/>
          <p:cNvSpPr>
            <a:spLocks/>
          </p:cNvSpPr>
          <p:nvPr/>
        </p:nvSpPr>
        <p:spPr bwMode="auto">
          <a:xfrm>
            <a:off x="604839" y="4000500"/>
            <a:ext cx="8539162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2900">
              <a:latin typeface="Rockwell" charset="0"/>
              <a:ea typeface="Rockwell" charset="0"/>
              <a:cs typeface="Rockwell" charset="0"/>
              <a:sym typeface="Gill Sans Light" charset="0"/>
            </a:endParaRPr>
          </a:p>
        </p:txBody>
      </p:sp>
      <p:sp>
        <p:nvSpPr>
          <p:cNvPr id="65540" name="Rectangle 3"/>
          <p:cNvSpPr>
            <a:spLocks/>
          </p:cNvSpPr>
          <p:nvPr/>
        </p:nvSpPr>
        <p:spPr bwMode="auto">
          <a:xfrm>
            <a:off x="485776" y="4876800"/>
            <a:ext cx="8348663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900">
                <a:latin typeface="Rockwell" charset="0"/>
                <a:ea typeface="Rockwell" charset="0"/>
                <a:cs typeface="Rockwell" charset="0"/>
                <a:sym typeface="Gill Sans Light" charset="0"/>
              </a:rPr>
              <a:t>	</a:t>
            </a:r>
          </a:p>
        </p:txBody>
      </p:sp>
      <p:sp>
        <p:nvSpPr>
          <p:cNvPr id="65541" name="Rectangle 4"/>
          <p:cNvSpPr>
            <a:spLocks/>
          </p:cNvSpPr>
          <p:nvPr/>
        </p:nvSpPr>
        <p:spPr bwMode="auto">
          <a:xfrm>
            <a:off x="514350" y="2209800"/>
            <a:ext cx="830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2900">
              <a:latin typeface="Rockwell" charset="0"/>
              <a:ea typeface="Rockwell" charset="0"/>
              <a:cs typeface="Rockwell" charset="0"/>
              <a:sym typeface="Gill Sans Light" charset="0"/>
            </a:endParaRPr>
          </a:p>
        </p:txBody>
      </p: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571501" y="762001"/>
            <a:ext cx="8201025" cy="11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>
            <a:prstTxWarp prst="textNoShape">
              <a:avLst/>
            </a:prstTxWarp>
            <a:spAutoFit/>
          </a:bodyPr>
          <a:lstStyle/>
          <a:p>
            <a:endParaRPr lang="en-US" sz="2800">
              <a:latin typeface="Rockwell" charset="0"/>
              <a:ea typeface="Rockwell" charset="0"/>
              <a:cs typeface="Rockwell" charset="0"/>
            </a:endParaRPr>
          </a:p>
          <a:p>
            <a:endParaRPr lang="en-US" sz="2800">
              <a:latin typeface="Rockwell" charset="0"/>
              <a:ea typeface="Rockwell" charset="0"/>
              <a:cs typeface="Rockwell" charset="0"/>
            </a:endParaRPr>
          </a:p>
          <a:p>
            <a:pPr algn="ctr"/>
            <a:endParaRPr lang="fr-FR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Rules for Producing Questions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34963" indent="-334963">
              <a:buFont typeface="Gill Sans Light" charset="0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ASK AS </a:t>
            </a:r>
            <a:r>
              <a:rPr lang="en-US" sz="2600" b="1" u="sng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MANY</a:t>
            </a:r>
            <a:r>
              <a:rPr lang="en-US" sz="2600" u="sng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QUESTIONS AS YOU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CAN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334963" indent="-334963">
              <a:buFont typeface="Gill Sans Light" charset="0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DO </a:t>
            </a:r>
            <a:r>
              <a:rPr lang="en-US" sz="2600" b="1" u="sng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NOT STOP </a:t>
            </a:r>
            <a:r>
              <a:rPr lang="en-US" sz="26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TO ANSWER, JUDGE OR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DISCUSS</a:t>
            </a:r>
          </a:p>
          <a:p>
            <a:pPr marL="334963" indent="-334963">
              <a:buFont typeface="Gill Sans Light" charset="0"/>
              <a:buAutoNum type="arabicPeriod"/>
            </a:pPr>
            <a:endParaRPr lang="en-US" sz="26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334963" indent="-334963">
              <a:buFont typeface="Gill Sans Light" charset="0"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WRITE DOWN EVERY QUESTION </a:t>
            </a:r>
            <a:r>
              <a:rPr lang="en-US" sz="2600" b="1" u="sng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EXACTLY</a:t>
            </a:r>
            <a:r>
              <a:rPr lang="en-US" sz="2600" u="sng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AS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STATED</a:t>
            </a:r>
          </a:p>
          <a:p>
            <a:pPr marL="334963" indent="-334963">
              <a:buFont typeface="Gill Sans Light" charset="0"/>
              <a:buAutoNum type="arabicPeriod"/>
            </a:pPr>
            <a:endParaRPr lang="en-US" sz="26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334963" indent="-334963">
              <a:buFont typeface="Gill Sans Light" charset="0"/>
              <a:buAutoNum type="arabicPeriod"/>
            </a:pPr>
            <a:r>
              <a:rPr lang="en-US" sz="2600" b="1" u="sng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CHANGE</a:t>
            </a:r>
            <a:r>
              <a:rPr lang="en-US" sz="2600" u="sng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ANY STATEMENTS INTO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Rockwell" charset="0"/>
                <a:cs typeface="Rockwell" charset="0"/>
              </a:rPr>
              <a:t>QUESTIONS</a:t>
            </a:r>
            <a:endParaRPr lang="en-US" sz="26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1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5561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Question Focus (QFocus)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1611313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8801" y="2583393"/>
            <a:ext cx="8013700" cy="224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Rockwell" charset="0"/>
                <a:ea typeface="Rockwell" charset="0"/>
                <a:cs typeface="Rockwell" charset="0"/>
              </a:rPr>
              <a:t>Instructional practices will be changed to address the achievement gap throughout the school district next year</a:t>
            </a:r>
            <a:endParaRPr lang="en-US" sz="32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Find 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o</a:t>
            </a:r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ne 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question that will help you learn about the </a:t>
            </a:r>
            <a:r>
              <a:rPr lang="en-US" sz="2800" b="1" dirty="0">
                <a:latin typeface="Rockwell" charset="0"/>
                <a:ea typeface="Rockwell" charset="0"/>
                <a:cs typeface="Rockwell" charset="0"/>
              </a:rPr>
              <a:t>REASONS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 for the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2595564"/>
            <a:ext cx="7937500" cy="3670767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Rockwell" charset="0"/>
              <a:ea typeface="Rockwell" charset="0"/>
              <a:cs typeface="Rockwell" charset="0"/>
            </a:endParaRPr>
          </a:p>
          <a:p>
            <a:pPr lvl="1">
              <a:buClr>
                <a:schemeClr val="accent1"/>
              </a:buClr>
            </a:pPr>
            <a:r>
              <a:rPr lang="en-US" sz="26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The basis</a:t>
            </a:r>
          </a:p>
          <a:p>
            <a:pPr lvl="1">
              <a:buClr>
                <a:schemeClr val="accent1"/>
              </a:buClr>
            </a:pPr>
            <a:r>
              <a:rPr lang="en-US" sz="26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Policies</a:t>
            </a:r>
            <a:endParaRPr lang="en-US" sz="2600" dirty="0">
              <a:latin typeface="Rockwell" charset="0"/>
              <a:ea typeface="Rockwell" charset="0"/>
              <a:cs typeface="Rockwell" charset="0"/>
            </a:endParaRPr>
          </a:p>
          <a:p>
            <a:pPr lvl="1">
              <a:buClr>
                <a:schemeClr val="accent1"/>
              </a:buClr>
            </a:pPr>
            <a:r>
              <a:rPr lang="en-US" sz="26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Standards, regulations</a:t>
            </a:r>
            <a:endParaRPr lang="en-US" sz="26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5300" y="2975429"/>
            <a:ext cx="2679600" cy="1200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Ask a new question if you don’t have one</a:t>
            </a:r>
            <a:endParaRPr lang="en-US" sz="24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400" y="544803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charset="0"/>
                <a:ea typeface="Rockwell" charset="0"/>
                <a:cs typeface="Rockwell" charset="0"/>
              </a:rPr>
              <a:t>Rationale:  Why is the question you chose about the reasons?</a:t>
            </a:r>
            <a:endParaRPr lang="en-US" sz="2400" dirty="0"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63640" y="1431566"/>
            <a:ext cx="5351009" cy="2147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Rockwell"/>
                <a:cs typeface="Rockwell"/>
              </a:rPr>
              <a:t>Sharing two skills: 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Rockwell"/>
                <a:cs typeface="Rockwell"/>
              </a:rPr>
              <a:t>Asking better questions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Rockwell"/>
                <a:cs typeface="Rockwell"/>
              </a:rPr>
              <a:t>Participating more effectively in decisions</a:t>
            </a:r>
          </a:p>
          <a:p>
            <a:pPr lvl="1">
              <a:buNone/>
            </a:pPr>
            <a:endParaRPr lang="en-US" sz="2400" dirty="0" smtClean="0">
              <a:solidFill>
                <a:schemeClr val="tx1"/>
              </a:solidFill>
              <a:latin typeface="Rockwell"/>
              <a:cs typeface="Rockwell"/>
            </a:endParaRPr>
          </a:p>
          <a:p>
            <a:pPr marL="4572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Rockwell"/>
                <a:cs typeface="Rockwell"/>
              </a:rPr>
              <a:t>So that parents can play three roles: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Rockwell"/>
                <a:cs typeface="Rockwell"/>
              </a:rPr>
              <a:t>Support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Rockwell"/>
                <a:cs typeface="Rockwell"/>
              </a:rPr>
              <a:t>Monitor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Rockwell"/>
                <a:cs typeface="Rockwell"/>
              </a:rPr>
              <a:t>Advocate</a:t>
            </a:r>
            <a:endParaRPr lang="en-US" sz="24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39646"/>
            <a:ext cx="763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Rockwell"/>
                <a:ea typeface="Gill Sans Light" charset="0"/>
                <a:cs typeface="Rockwell"/>
              </a:rPr>
              <a:t>A strategy that focuses on:</a:t>
            </a:r>
            <a:endParaRPr lang="en-US" sz="3600" dirty="0">
              <a:latin typeface="Rockwell"/>
              <a:ea typeface="Gill Sans Light" charset="0"/>
              <a:cs typeface="Rockwell"/>
            </a:endParaRPr>
          </a:p>
        </p:txBody>
      </p:sp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5" y="1431566"/>
            <a:ext cx="1712395" cy="196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Find 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One question that will help you learn </a:t>
            </a:r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about 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the </a:t>
            </a:r>
            <a:r>
              <a:rPr lang="en-US" sz="2800" b="1" dirty="0">
                <a:latin typeface="Rockwell" charset="0"/>
                <a:ea typeface="Rockwell" charset="0"/>
                <a:cs typeface="Rockwell" charset="0"/>
              </a:rPr>
              <a:t>PROCESS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 for making the decision </a:t>
            </a:r>
            <a:br>
              <a:rPr lang="en-US" sz="2800" dirty="0">
                <a:latin typeface="Rockwell" charset="0"/>
                <a:ea typeface="Rockwell" charset="0"/>
                <a:cs typeface="Rockwell" charset="0"/>
              </a:rPr>
            </a:br>
            <a:endParaRPr lang="en-US" sz="2800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595564"/>
            <a:ext cx="8470900" cy="3670767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Rockwell" charset="0"/>
              <a:ea typeface="Rockwell" charset="0"/>
              <a:cs typeface="Rockwell" charset="0"/>
            </a:endParaRPr>
          </a:p>
          <a:p>
            <a:pPr lvl="1">
              <a:buClr>
                <a:schemeClr val="accent1"/>
              </a:buClr>
            </a:pPr>
            <a:r>
              <a:rPr lang="en-US" sz="26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Information used </a:t>
            </a:r>
          </a:p>
          <a:p>
            <a:pPr lvl="1">
              <a:buClr>
                <a:schemeClr val="accent1"/>
              </a:buClr>
            </a:pPr>
            <a:r>
              <a:rPr lang="en-US" sz="26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Steps taken; meetings held;  </a:t>
            </a:r>
          </a:p>
          <a:p>
            <a:pPr marL="349250" lvl="1" indent="0">
              <a:buNone/>
            </a:pPr>
            <a:r>
              <a:rPr lang="en-US" sz="2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   protocols used, place, time</a:t>
            </a:r>
          </a:p>
          <a:p>
            <a:pPr lvl="1">
              <a:buClr>
                <a:schemeClr val="accent1"/>
              </a:buClr>
            </a:pPr>
            <a:r>
              <a:rPr lang="en-US" sz="26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People involved</a:t>
            </a:r>
          </a:p>
          <a:p>
            <a:pPr marL="349250" lvl="1" indent="0">
              <a:buNone/>
            </a:pPr>
            <a:endParaRPr lang="en-US" sz="2000" dirty="0">
              <a:latin typeface="Rockwell" charset="0"/>
              <a:ea typeface="Rockwell" charset="0"/>
              <a:cs typeface="Rockwell" charset="0"/>
            </a:endParaRPr>
          </a:p>
          <a:p>
            <a:pPr marL="349250" lvl="1" indent="0">
              <a:buNone/>
            </a:pPr>
            <a:endParaRPr lang="en-US" sz="2000" dirty="0" smtClean="0">
              <a:latin typeface="Rockwell" charset="0"/>
              <a:ea typeface="Rockwell" charset="0"/>
              <a:cs typeface="Rockwell" charset="0"/>
            </a:endParaRPr>
          </a:p>
          <a:p>
            <a:pPr marL="349250" lvl="1" indent="0">
              <a:buNone/>
            </a:pPr>
            <a:r>
              <a:rPr lang="en-US" sz="2000" dirty="0" smtClean="0">
                <a:latin typeface="Rockwell" charset="0"/>
                <a:ea typeface="Rockwell" charset="0"/>
                <a:cs typeface="Rockwell" charset="0"/>
              </a:rPr>
              <a:t> </a:t>
            </a:r>
          </a:p>
          <a:p>
            <a:pPr lvl="1"/>
            <a:endParaRPr lang="en-US" sz="2000" dirty="0">
              <a:latin typeface="Rockwell" charset="0"/>
              <a:ea typeface="Rockwell" charset="0"/>
              <a:cs typeface="Rockwell" charset="0"/>
            </a:endParaRPr>
          </a:p>
          <a:p>
            <a:pPr lvl="1"/>
            <a:endParaRPr lang="en-US" sz="2000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2499" y="3471333"/>
            <a:ext cx="2692401" cy="1200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Ask a new question if you don’t have one</a:t>
            </a:r>
            <a:endParaRPr lang="en-US" sz="24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400" y="544803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charset="0"/>
                <a:ea typeface="Rockwell" charset="0"/>
                <a:cs typeface="Rockwell" charset="0"/>
              </a:rPr>
              <a:t>Rationale: Why is the question you chose about the process?</a:t>
            </a:r>
            <a:endParaRPr lang="en-US" sz="2400" dirty="0"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49300"/>
            <a:ext cx="8913813" cy="14224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Rockwell" charset="0"/>
                <a:ea typeface="Rockwell" charset="0"/>
                <a:cs typeface="Rockwell" charset="0"/>
              </a:rPr>
              <a:t>Find one question that will help you learn </a:t>
            </a:r>
            <a:r>
              <a:rPr lang="en-US" sz="3100" dirty="0">
                <a:latin typeface="Rockwell" charset="0"/>
                <a:ea typeface="Rockwell" charset="0"/>
                <a:cs typeface="Rockwell" charset="0"/>
              </a:rPr>
              <a:t>about your ROLE/the ROLE of the people affected by the decision</a:t>
            </a:r>
            <a:r>
              <a:rPr lang="en-US" dirty="0">
                <a:latin typeface="Rockwell" charset="0"/>
                <a:ea typeface="Rockwell" charset="0"/>
                <a:cs typeface="Rockwell" charset="0"/>
              </a:rPr>
              <a:t/>
            </a:r>
            <a:br>
              <a:rPr lang="en-US" dirty="0">
                <a:latin typeface="Rockwell" charset="0"/>
                <a:ea typeface="Rockwell" charset="0"/>
                <a:cs typeface="Rockwell" charset="0"/>
              </a:rPr>
            </a:b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24" y="2595565"/>
            <a:ext cx="7610476" cy="2700336"/>
          </a:xfrm>
        </p:spPr>
        <p:txBody>
          <a:bodyPr/>
          <a:lstStyle/>
          <a:p>
            <a:pPr lvl="1">
              <a:buClr>
                <a:schemeClr val="accent1"/>
              </a:buClr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What you/the people affected  can do to influence the decision</a:t>
            </a:r>
          </a:p>
          <a:p>
            <a:pPr lvl="1">
              <a:buClr>
                <a:schemeClr val="accent1"/>
              </a:buClr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What is expected of you/the people affected  in this decision</a:t>
            </a:r>
          </a:p>
          <a:p>
            <a:pPr lvl="1"/>
            <a:endParaRPr lang="en-US" sz="2400" dirty="0" smtClean="0">
              <a:latin typeface="Rockwell" charset="0"/>
              <a:ea typeface="Rockwell" charset="0"/>
              <a:cs typeface="Rockwell" charset="0"/>
            </a:endParaRPr>
          </a:p>
          <a:p>
            <a:pPr lvl="1"/>
            <a:endParaRPr lang="en-US" dirty="0">
              <a:latin typeface="Rockwell" charset="0"/>
              <a:ea typeface="Rockwell" charset="0"/>
              <a:cs typeface="Rockwell" charset="0"/>
            </a:endParaRPr>
          </a:p>
          <a:p>
            <a:pPr lvl="1"/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0033" y="4320625"/>
            <a:ext cx="2604067" cy="1200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Ask a new question if you don’t have one</a:t>
            </a:r>
            <a:endParaRPr lang="en-US" sz="24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400" y="5740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charset="0"/>
                <a:ea typeface="Rockwell" charset="0"/>
                <a:cs typeface="Rockwell" charset="0"/>
              </a:rPr>
              <a:t>Rationale:  Why is the question you chose about your role/their role?</a:t>
            </a:r>
            <a:endParaRPr lang="en-US" sz="2400" dirty="0"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9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5694"/>
            <a:ext cx="8913813" cy="1365156"/>
          </a:xfrm>
        </p:spPr>
        <p:txBody>
          <a:bodyPr/>
          <a:lstStyle/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Share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Questions about REASONS, PROCESS and ROLE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Rationale for choosing each question</a:t>
            </a:r>
          </a:p>
        </p:txBody>
      </p:sp>
    </p:spTree>
    <p:extLst>
      <p:ext uri="{BB962C8B-B14F-4D97-AF65-F5344CB8AC3E}">
        <p14:creationId xmlns:p14="http://schemas.microsoft.com/office/powerpoint/2010/main" val="148781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12" y="609599"/>
            <a:ext cx="8229600" cy="904285"/>
          </a:xfrm>
        </p:spPr>
        <p:txBody>
          <a:bodyPr>
            <a:noAutofit/>
          </a:bodyPr>
          <a:lstStyle/>
          <a:p>
            <a:pPr marL="0" indent="0"/>
            <a:r>
              <a:rPr lang="en-US" sz="3600" dirty="0">
                <a:latin typeface="Rockwell" panose="02060603020205020403" pitchFamily="18" charset="0"/>
              </a:rPr>
              <a:t>Reflection: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12" y="1513885"/>
            <a:ext cx="8342193" cy="48792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What </a:t>
            </a:r>
            <a:r>
              <a:rPr lang="en-US" sz="2800" dirty="0">
                <a:latin typeface="Rockwell" panose="02060603020205020403" pitchFamily="18" charset="0"/>
              </a:rPr>
              <a:t>did you learn?</a:t>
            </a:r>
          </a:p>
          <a:p>
            <a:r>
              <a:rPr lang="en-US" sz="2800" dirty="0">
                <a:latin typeface="Rockwell" panose="02060603020205020403" pitchFamily="18" charset="0"/>
              </a:rPr>
              <a:t>How can you use it</a:t>
            </a:r>
            <a:r>
              <a:rPr lang="en-US" sz="2800" dirty="0" smtClean="0">
                <a:latin typeface="Rockwell" panose="02060603020205020403" pitchFamily="18" charset="0"/>
              </a:rPr>
              <a:t>?</a:t>
            </a:r>
          </a:p>
          <a:p>
            <a:endParaRPr lang="en-US" sz="24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1556" y="757766"/>
            <a:ext cx="8913813" cy="50555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latin typeface="Rockwell" charset="0"/>
                <a:ea typeface="Rockwell" charset="0"/>
                <a:cs typeface="Rockwell" charset="0"/>
              </a:rPr>
              <a:t>Decision-Making and Democratic Principles</a:t>
            </a:r>
            <a:endParaRPr lang="en-US" sz="3200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67213" y="1858401"/>
            <a:ext cx="8776787" cy="4289108"/>
          </a:xfrm>
        </p:spPr>
        <p:txBody>
          <a:bodyPr>
            <a:noAutofit/>
          </a:bodyPr>
          <a:lstStyle/>
          <a:p>
            <a:pPr marL="36001">
              <a:buNone/>
            </a:pPr>
            <a:r>
              <a:rPr lang="en-US" sz="2800" dirty="0" smtClean="0">
                <a:latin typeface="Rockwell" charset="0"/>
                <a:ea typeface="Rockwell" charset="0"/>
                <a:cs typeface="Rockwell" charset="0"/>
                <a:sym typeface="Arial Bold" charset="0"/>
              </a:rPr>
              <a:t>Decisions should be are 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  <a:sym typeface="Arial Bold" charset="0"/>
              </a:rPr>
              <a:t>guided by the following </a:t>
            </a:r>
            <a:r>
              <a:rPr lang="en-US" sz="2800" dirty="0" smtClean="0">
                <a:latin typeface="Rockwell" charset="0"/>
                <a:ea typeface="Rockwell" charset="0"/>
                <a:cs typeface="Rockwell" charset="0"/>
                <a:sym typeface="Arial Bold" charset="0"/>
              </a:rPr>
              <a:t>criteria:</a:t>
            </a:r>
            <a:endParaRPr lang="en-US" sz="2800" dirty="0">
              <a:latin typeface="Rockwell" charset="0"/>
              <a:ea typeface="Rockwell" charset="0"/>
              <a:cs typeface="Rockwell" charset="0"/>
            </a:endParaRPr>
          </a:p>
          <a:p>
            <a:pPr marL="401766" lvl="1">
              <a:spcBef>
                <a:spcPts val="1200"/>
              </a:spcBef>
              <a:buClr>
                <a:schemeClr val="accent1"/>
              </a:buClr>
            </a:pPr>
            <a:r>
              <a:rPr lang="en-US" sz="2800" b="1" dirty="0">
                <a:latin typeface="Rockwell" charset="0"/>
                <a:ea typeface="Rockwell" charset="0"/>
                <a:cs typeface="Rockwell" charset="0"/>
                <a:sym typeface="Arial Bold" charset="0"/>
              </a:rPr>
              <a:t>Legitimate reasons:</a:t>
            </a:r>
            <a:r>
              <a:rPr lang="en-US" sz="2800" b="1" dirty="0">
                <a:latin typeface="Rockwell" charset="0"/>
                <a:ea typeface="Rockwell" charset="0"/>
                <a:cs typeface="Rockwell" charset="0"/>
              </a:rPr>
              <a:t>  </a:t>
            </a:r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The 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decisions are based on policies,     standards, rules that are fairly applied.</a:t>
            </a:r>
            <a:endParaRPr lang="en-US" sz="2800" dirty="0">
              <a:latin typeface="Rockwell" charset="0"/>
              <a:ea typeface="Rockwell" charset="0"/>
              <a:cs typeface="Rockwell" charset="0"/>
              <a:sym typeface="Arial Bold" charset="0"/>
            </a:endParaRPr>
          </a:p>
          <a:p>
            <a:pPr marL="401766" lvl="1">
              <a:spcBef>
                <a:spcPts val="1200"/>
              </a:spcBef>
              <a:buClr>
                <a:schemeClr val="accent1"/>
              </a:buClr>
            </a:pPr>
            <a:r>
              <a:rPr lang="en-US" sz="2800" b="1" dirty="0">
                <a:latin typeface="Rockwell" charset="0"/>
                <a:ea typeface="Rockwell" charset="0"/>
                <a:cs typeface="Rockwell" charset="0"/>
                <a:sym typeface="Arial Bold" charset="0"/>
              </a:rPr>
              <a:t>Transparency:</a:t>
            </a:r>
            <a:r>
              <a:rPr lang="en-US" sz="2800" b="1" dirty="0">
                <a:latin typeface="Rockwell" charset="0"/>
                <a:ea typeface="Rockwell" charset="0"/>
                <a:cs typeface="Rockwell" charset="0"/>
              </a:rPr>
              <a:t>  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The process used to make the decision is visible to all.</a:t>
            </a:r>
            <a:endParaRPr lang="en-US" sz="2800" dirty="0">
              <a:latin typeface="Rockwell" charset="0"/>
              <a:ea typeface="Rockwell" charset="0"/>
              <a:cs typeface="Rockwell" charset="0"/>
              <a:sym typeface="Arial Bold" charset="0"/>
            </a:endParaRPr>
          </a:p>
          <a:p>
            <a:pPr marL="401766" lvl="1">
              <a:spcBef>
                <a:spcPts val="1200"/>
              </a:spcBef>
              <a:buClr>
                <a:schemeClr val="accent1"/>
              </a:buClr>
            </a:pPr>
            <a:r>
              <a:rPr lang="en-US" sz="2800" b="1" dirty="0">
                <a:latin typeface="Rockwell" charset="0"/>
                <a:ea typeface="Rockwell" charset="0"/>
                <a:cs typeface="Rockwell" charset="0"/>
                <a:sym typeface="Arial Bold" charset="0"/>
              </a:rPr>
              <a:t>Opportunities for participation:</a:t>
            </a:r>
            <a:r>
              <a:rPr lang="en-US" sz="2800" b="1" dirty="0">
                <a:latin typeface="Rockwell" charset="0"/>
                <a:ea typeface="Rockwell" charset="0"/>
                <a:cs typeface="Rockwell" charset="0"/>
              </a:rPr>
              <a:t>  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There is a role in the decision making process for the individual affected by the decision.</a:t>
            </a:r>
            <a:endParaRPr lang="en-US" sz="2800" dirty="0">
              <a:latin typeface="Rockwell" charset="0"/>
              <a:ea typeface="Rockwell" charset="0"/>
              <a:cs typeface="Rockwell" charset="0"/>
              <a:sym typeface="Arial Bold" charset="0"/>
            </a:endParaRPr>
          </a:p>
          <a:p>
            <a:pPr marL="36001">
              <a:buNone/>
            </a:pP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4407868" indent="-33993142"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147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82945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24417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65890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183D793D-B4C0-0B41-8385-7D7178D34411}" type="slidenum">
              <a:rPr lang="en-US" sz="1200">
                <a:solidFill>
                  <a:srgbClr val="045C75"/>
                </a:solidFill>
                <a:latin typeface="Rockwell" charset="0"/>
                <a:ea typeface="Rockwell" charset="0"/>
                <a:cs typeface="Rockwell" charset="0"/>
              </a:rPr>
              <a:pPr eaLnBrk="1" hangingPunct="1"/>
              <a:t>64</a:t>
            </a:fld>
            <a:endParaRPr lang="en-US" sz="1200">
              <a:solidFill>
                <a:srgbClr val="045C75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800"/>
            <a:ext cx="8456614" cy="10984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ckwell" charset="0"/>
                <a:ea typeface="Rockwell" charset="0"/>
                <a:cs typeface="Rockwell" charset="0"/>
              </a:rPr>
              <a:t>The three criteria correspond to key democratic principles: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endParaRPr lang="en-US" sz="2800" i="1" dirty="0" smtClean="0">
              <a:latin typeface="Rockwell" charset="0"/>
              <a:ea typeface="Rockwell" charset="0"/>
              <a:cs typeface="Rockwell" charset="0"/>
            </a:endParaRPr>
          </a:p>
          <a:p>
            <a:pPr marL="0" indent="0"/>
            <a:endParaRPr lang="en-US" sz="2800" i="1" dirty="0">
              <a:latin typeface="Rockwell" charset="0"/>
              <a:ea typeface="Rockwell" charset="0"/>
              <a:cs typeface="Rockwell" charset="0"/>
            </a:endParaRPr>
          </a:p>
          <a:p>
            <a:pPr marL="0" indent="0"/>
            <a:r>
              <a:rPr lang="en-US" sz="2800" i="1" dirty="0" smtClean="0">
                <a:latin typeface="Rockwell" charset="0"/>
                <a:ea typeface="Rockwell" charset="0"/>
                <a:cs typeface="Rockwell" charset="0"/>
              </a:rPr>
              <a:t>Reason		</a:t>
            </a:r>
          </a:p>
          <a:p>
            <a:pPr marL="0" indent="0"/>
            <a:endParaRPr lang="en-US" sz="2800" i="1" dirty="0">
              <a:latin typeface="Rockwell" charset="0"/>
              <a:ea typeface="Rockwell" charset="0"/>
              <a:cs typeface="Rockwell" charset="0"/>
            </a:endParaRPr>
          </a:p>
          <a:p>
            <a:pPr marL="0" indent="0"/>
            <a:r>
              <a:rPr lang="en-US" sz="2800" i="1" dirty="0" smtClean="0">
                <a:latin typeface="Rockwell" charset="0"/>
                <a:ea typeface="Rockwell" charset="0"/>
                <a:cs typeface="Rockwell" charset="0"/>
              </a:rPr>
              <a:t>Process		</a:t>
            </a:r>
          </a:p>
          <a:p>
            <a:pPr marL="0" indent="0"/>
            <a:endParaRPr lang="en-US" sz="2800" i="1" dirty="0">
              <a:latin typeface="Rockwell" charset="0"/>
              <a:ea typeface="Rockwell" charset="0"/>
              <a:cs typeface="Rockwell" charset="0"/>
            </a:endParaRPr>
          </a:p>
          <a:p>
            <a:pPr marL="0" indent="0"/>
            <a:r>
              <a:rPr lang="en-US" sz="2800" i="1" dirty="0" smtClean="0">
                <a:latin typeface="Rockwell" charset="0"/>
                <a:ea typeface="Rockwell" charset="0"/>
                <a:cs typeface="Rockwell" charset="0"/>
              </a:rPr>
              <a:t>Role</a:t>
            </a:r>
            <a:r>
              <a:rPr lang="en-US" sz="2800" i="1" dirty="0">
                <a:latin typeface="Rockwell" charset="0"/>
                <a:ea typeface="Rockwell" charset="0"/>
                <a:cs typeface="Rockwell" charset="0"/>
              </a:rPr>
              <a:t>	</a:t>
            </a:r>
            <a:r>
              <a:rPr lang="en-US" sz="2800" i="1" dirty="0" smtClean="0">
                <a:latin typeface="Rockwell" charset="0"/>
                <a:ea typeface="Rockwell" charset="0"/>
                <a:cs typeface="Rockwell" charset="0"/>
              </a:rPr>
              <a:t>	</a:t>
            </a:r>
            <a:endParaRPr lang="en-US" sz="2800" i="1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210601" y="2771378"/>
            <a:ext cx="1032668" cy="237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09496" y="4135783"/>
            <a:ext cx="1032668" cy="237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208390" y="5487488"/>
            <a:ext cx="1032668" cy="237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10788" y="2603500"/>
            <a:ext cx="3499146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Legitimacy</a:t>
            </a:r>
          </a:p>
          <a:p>
            <a:pPr marL="0" indent="0">
              <a:buNone/>
            </a:pPr>
            <a:endParaRPr lang="en-US" sz="2800" i="1" dirty="0" smtClean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Transparency</a:t>
            </a:r>
          </a:p>
          <a:p>
            <a:pPr marL="0" indent="0"/>
            <a:endParaRPr lang="en-US" sz="2800" i="1" dirty="0" smtClean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Opportunities for</a:t>
            </a:r>
            <a:r>
              <a:rPr lang="en-US" sz="2800" i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participation</a:t>
            </a:r>
            <a:endParaRPr lang="en-US" sz="2800" i="1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6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Practice Facilitation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5" name="Content Placeholder 4" descr="4865684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1887793" y="1905000"/>
            <a:ext cx="5368413" cy="3200400"/>
          </a:xfrm>
        </p:spPr>
      </p:pic>
    </p:spTree>
    <p:extLst>
      <p:ext uri="{BB962C8B-B14F-4D97-AF65-F5344CB8AC3E}">
        <p14:creationId xmlns:p14="http://schemas.microsoft.com/office/powerpoint/2010/main" val="39107453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36D47C-4D74-3E48-AED9-01B115B2E263}" type="slidenum">
              <a:rPr lang="en-US" smtClean="0">
                <a:latin typeface="Rockwell" charset="0"/>
                <a:ea typeface="Rockwell" charset="0"/>
                <a:cs typeface="Rockwell" charset="0"/>
              </a:rPr>
              <a:pPr/>
              <a:t>67</a:t>
            </a:fld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12647" y="1792188"/>
            <a:ext cx="8153400" cy="456416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3400" dirty="0">
                <a:latin typeface="Rockwell" charset="0"/>
                <a:ea typeface="Rockwell" charset="0"/>
                <a:cs typeface="Rockwell" charset="0"/>
              </a:rPr>
              <a:t>Give a brief overview of the process </a:t>
            </a:r>
          </a:p>
          <a:p>
            <a:pPr lvl="1">
              <a:buFont typeface="Wingdings" charset="2"/>
              <a:buChar char="ü"/>
            </a:pP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 the value  of focusing on decisions,</a:t>
            </a:r>
          </a:p>
          <a:p>
            <a:pPr lvl="1">
              <a:buFont typeface="Wingdings" charset="2"/>
              <a:buChar char="ü"/>
            </a:pP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 the importance of asking questions about decisions</a:t>
            </a:r>
          </a:p>
          <a:p>
            <a:pPr lvl="1">
              <a:buFont typeface="Wingdings" charset="2"/>
              <a:buChar char="ü"/>
            </a:pP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the importance of asking questions about reasons, process and role</a:t>
            </a:r>
          </a:p>
          <a:p>
            <a:endParaRPr lang="en-US" dirty="0"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3400" dirty="0">
                <a:latin typeface="Rockwell" charset="0"/>
                <a:ea typeface="Rockwell" charset="0"/>
                <a:cs typeface="Rockwell" charset="0"/>
              </a:rPr>
              <a:t>Define the term “decision”</a:t>
            </a:r>
          </a:p>
          <a:p>
            <a:endParaRPr lang="en-US" sz="2800" dirty="0"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3400" dirty="0">
                <a:latin typeface="Rockwell" charset="0"/>
                <a:ea typeface="Rockwell" charset="0"/>
                <a:cs typeface="Rockwell" charset="0"/>
              </a:rPr>
              <a:t>Provide an example of an everyday decision</a:t>
            </a:r>
          </a:p>
          <a:p>
            <a:endParaRPr lang="en-US" sz="3400" dirty="0"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3400" dirty="0">
                <a:latin typeface="Rockwell" charset="0"/>
                <a:ea typeface="Rockwell" charset="0"/>
                <a:cs typeface="Rockwell" charset="0"/>
              </a:rPr>
              <a:t>Introduce and define REASON, PROCESS and </a:t>
            </a:r>
            <a:r>
              <a:rPr lang="en-US" sz="3400" dirty="0" smtClean="0">
                <a:latin typeface="Rockwell" charset="0"/>
                <a:ea typeface="Rockwell" charset="0"/>
                <a:cs typeface="Rockwell" charset="0"/>
              </a:rPr>
              <a:t>ROLE</a:t>
            </a:r>
            <a:endParaRPr lang="en-US" sz="3400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931953" y="343502"/>
            <a:ext cx="7514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Rockwell" charset="0"/>
                <a:ea typeface="Rockwell" charset="0"/>
                <a:cs typeface="Rockwell" charset="0"/>
              </a:rPr>
              <a:t>Using  the Framework for Accountable Decision Making</a:t>
            </a:r>
            <a:endParaRPr lang="en-US" sz="3600" dirty="0"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36D47C-4D74-3E48-AED9-01B115B2E263}" type="slidenum">
              <a:rPr lang="en-US" smtClean="0">
                <a:latin typeface="Rockwell" charset="0"/>
                <a:ea typeface="Rockwell" charset="0"/>
                <a:cs typeface="Rockwell" charset="0"/>
              </a:rPr>
              <a:pPr/>
              <a:t>68</a:t>
            </a:fld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12647" y="990600"/>
            <a:ext cx="8153400" cy="53657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Make parent aware that when they make decisions there are good reasons, a process and they have a role</a:t>
            </a:r>
          </a:p>
          <a:p>
            <a:endParaRPr lang="en-US" sz="2800" dirty="0" smtClean="0"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Ask 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parent to ask </a:t>
            </a:r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questions</a:t>
            </a:r>
          </a:p>
          <a:p>
            <a:endParaRPr lang="en-US" sz="2800" dirty="0"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Ask 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parent to identify questions about reason, process and </a:t>
            </a:r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role</a:t>
            </a:r>
          </a:p>
          <a:p>
            <a:endParaRPr lang="en-US" sz="2800" dirty="0"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Give 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instructions on what to do if a question was not found </a:t>
            </a:r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quickly</a:t>
            </a:r>
          </a:p>
          <a:p>
            <a:endParaRPr lang="en-US" sz="2800" dirty="0"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Ask 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parent to reflect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931953" y="343502"/>
            <a:ext cx="751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Using  the Framework for Accountable Decision Making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1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1511" y="1371600"/>
            <a:ext cx="870097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About </a:t>
            </a:r>
            <a:r>
              <a:rPr lang="en-US" sz="2400" dirty="0">
                <a:latin typeface="Rockwell"/>
                <a:cs typeface="Rockwell"/>
              </a:rPr>
              <a:t>the Right Question </a:t>
            </a:r>
            <a:r>
              <a:rPr lang="en-US" sz="2400" dirty="0" smtClean="0">
                <a:latin typeface="Rockwell"/>
                <a:cs typeface="Rockwell"/>
              </a:rPr>
              <a:t>School-Family </a:t>
            </a:r>
            <a:r>
              <a:rPr lang="en-US" sz="2400" dirty="0">
                <a:latin typeface="Rockwell"/>
                <a:cs typeface="Rockwell"/>
              </a:rPr>
              <a:t>Partnership </a:t>
            </a:r>
            <a:r>
              <a:rPr lang="en-US" sz="2400" dirty="0" smtClean="0">
                <a:latin typeface="Rockwell"/>
                <a:cs typeface="Rockwell"/>
              </a:rPr>
              <a:t>Strategy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Introduction to the Support, Monitor, and Advocate Model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ckwell"/>
                <a:cs typeface="Rockwell"/>
              </a:rPr>
              <a:t>Formulating Questions Using the Question Formulation Technique (QFT</a:t>
            </a:r>
            <a:r>
              <a:rPr lang="en-US" sz="2400" dirty="0" smtClean="0">
                <a:latin typeface="Rockwell"/>
                <a:cs typeface="Rockwell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Asking Question about Decision: the Framework for Accountable Decision Making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Rockwell"/>
                <a:cs typeface="Rockwell"/>
              </a:rPr>
              <a:t>Integrating the RQI Strategy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Practicing Using the Strategy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Lessons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ckwell"/>
                <a:cs typeface="Rockwell"/>
              </a:rPr>
              <a:t>Closing </a:t>
            </a:r>
            <a:r>
              <a:rPr lang="en-US" sz="2400" dirty="0">
                <a:latin typeface="Rockwell"/>
                <a:cs typeface="Rockwell"/>
              </a:rPr>
              <a:t>and </a:t>
            </a:r>
            <a:r>
              <a:rPr lang="en-US" sz="2400" dirty="0" smtClean="0">
                <a:latin typeface="Rockwell"/>
                <a:cs typeface="Rockwell"/>
              </a:rPr>
              <a:t>Evaluation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Rockwell"/>
              <a:cs typeface="Rockwell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Agenda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0727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298" y="555388"/>
            <a:ext cx="7244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Lessons…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15553"/>
              </p:ext>
            </p:extLst>
          </p:nvPr>
        </p:nvGraphicFramePr>
        <p:xfrm>
          <a:off x="3447299" y="1435098"/>
          <a:ext cx="5315701" cy="499181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315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8 WORKSHOPS </a:t>
                      </a:r>
                      <a:endParaRPr lang="en-US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How</a:t>
                      </a:r>
                      <a:r>
                        <a:rPr lang="en-US" baseline="0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 to Choose Your Child’s School</a:t>
                      </a:r>
                      <a:endParaRPr lang="en-US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How to Use and Evaluate the Service:  Communicating with the Teacher and Principal</a:t>
                      </a:r>
                      <a:endParaRPr lang="en-US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When the School</a:t>
                      </a:r>
                      <a:r>
                        <a:rPr lang="en-US" baseline="0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 Evaluates Your Child , It Evaluates Itself</a:t>
                      </a:r>
                      <a:endParaRPr lang="en-US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Who is Responsible for Discipline?</a:t>
                      </a:r>
                      <a:endParaRPr lang="en-US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Discipline Leading to Evaluation</a:t>
                      </a:r>
                      <a:endParaRPr lang="en-US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The School as a Part of the Political System</a:t>
                      </a:r>
                      <a:endParaRPr lang="en-US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 </a:t>
                      </a:r>
                      <a:r>
                        <a:rPr lang="en-US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The School Committee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The School Budget</a:t>
                      </a:r>
                      <a:endParaRPr lang="en-US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Picture 2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5" y="1626299"/>
            <a:ext cx="24098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0095" y="544205"/>
            <a:ext cx="58899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Rockwell"/>
                <a:ea typeface="Gill Sans Light" charset="0"/>
                <a:cs typeface="Rockwell"/>
              </a:rPr>
              <a:t>Integration Opportunities</a:t>
            </a:r>
            <a:endParaRPr lang="en-US" sz="4400" dirty="0">
              <a:latin typeface="Rockwell"/>
              <a:ea typeface="Gill Sans Light" charset="0"/>
              <a:cs typeface="Rockwel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281500"/>
            <a:ext cx="58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Rockwell"/>
              <a:ea typeface="ヒラギノ角ゴ ProN W3" charset="-128"/>
              <a:cs typeface="Rockwell"/>
            </a:endParaRPr>
          </a:p>
          <a:p>
            <a:r>
              <a:rPr lang="en-US" dirty="0" smtClean="0">
                <a:latin typeface="Rockwell"/>
                <a:ea typeface="ヒラギノ角ゴ ProN W3" charset="-128"/>
                <a:cs typeface="Rockwell"/>
              </a:rPr>
              <a:t>”</a:t>
            </a:r>
            <a:endParaRPr lang="en-US" dirty="0">
              <a:latin typeface="Rockwell"/>
              <a:cs typeface="Rockwell"/>
            </a:endParaRPr>
          </a:p>
        </p:txBody>
      </p:sp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89" y="1981200"/>
            <a:ext cx="644169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36D47C-4D74-3E48-AED9-01B115B2E26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12647" y="1792188"/>
            <a:ext cx="8153400" cy="4564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2920" lvl="0" indent="-4572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  <a:defRPr/>
            </a:pPr>
            <a:r>
              <a:rPr lang="en-US" sz="2800" dirty="0">
                <a:latin typeface="Rockwell"/>
                <a:cs typeface="Rockwell"/>
              </a:rPr>
              <a:t>What did you learn?</a:t>
            </a:r>
          </a:p>
          <a:p>
            <a:pPr marL="502920" lvl="0" indent="-4572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  <a:defRPr/>
            </a:pPr>
            <a:endParaRPr lang="en-US" sz="2800" dirty="0">
              <a:latin typeface="Rockwell"/>
              <a:cs typeface="Rockwell"/>
            </a:endParaRPr>
          </a:p>
          <a:p>
            <a:pPr marL="502920" lvl="0" indent="-4572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  <a:defRPr/>
            </a:pPr>
            <a:r>
              <a:rPr lang="en-US" sz="2800" dirty="0">
                <a:latin typeface="Rockwell"/>
                <a:cs typeface="Rockwell"/>
              </a:rPr>
              <a:t>How can you use what you learned here?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931953" y="343502"/>
            <a:ext cx="7514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Rockwell"/>
                <a:ea typeface="Gill Sans" charset="0"/>
                <a:cs typeface="Rockwell"/>
              </a:rPr>
              <a:t>Reflection</a:t>
            </a:r>
            <a:endParaRPr lang="en-US" sz="4400" dirty="0">
              <a:latin typeface="Rockwell"/>
              <a:ea typeface="Gill Sans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8234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Rockwell"/>
                <a:cs typeface="Rockwell"/>
              </a:rPr>
              <a:t>“</a:t>
            </a:r>
            <a:r>
              <a:rPr lang="en-US" dirty="0">
                <a:solidFill>
                  <a:srgbClr val="660066"/>
                </a:solidFill>
                <a:latin typeface="Rockwell"/>
                <a:cs typeface="Rockwell"/>
              </a:rPr>
              <a:t>Travelers, there is no path, paths are made by walking.” </a:t>
            </a:r>
            <a:br>
              <a:rPr lang="en-US" dirty="0">
                <a:solidFill>
                  <a:srgbClr val="660066"/>
                </a:solidFill>
                <a:latin typeface="Rockwell"/>
                <a:cs typeface="Rockwell"/>
              </a:rPr>
            </a:br>
            <a:r>
              <a:rPr lang="en-US" dirty="0" smtClean="0">
                <a:solidFill>
                  <a:srgbClr val="660066"/>
                </a:solidFill>
                <a:latin typeface="Rockwell"/>
                <a:cs typeface="Rockwell"/>
              </a:rPr>
              <a:t>                                    </a:t>
            </a:r>
            <a:br>
              <a:rPr lang="en-US" dirty="0" smtClean="0">
                <a:solidFill>
                  <a:srgbClr val="660066"/>
                </a:solidFill>
                <a:latin typeface="Rockwell"/>
                <a:cs typeface="Rockwell"/>
              </a:rPr>
            </a:br>
            <a:r>
              <a:rPr lang="en-US" dirty="0">
                <a:solidFill>
                  <a:srgbClr val="660066"/>
                </a:solidFill>
                <a:latin typeface="Rockwell"/>
                <a:cs typeface="Rockwell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Rockwell"/>
                <a:cs typeface="Rockwell"/>
              </a:rPr>
              <a:t>                        ― </a:t>
            </a:r>
            <a:r>
              <a:rPr lang="en-US" dirty="0">
                <a:solidFill>
                  <a:srgbClr val="660066"/>
                </a:solidFill>
                <a:latin typeface="Rockwell"/>
                <a:cs typeface="Rockwell"/>
              </a:rPr>
              <a:t>Antonio Machado</a:t>
            </a:r>
          </a:p>
        </p:txBody>
      </p:sp>
    </p:spTree>
    <p:extLst>
      <p:ext uri="{BB962C8B-B14F-4D97-AF65-F5344CB8AC3E}">
        <p14:creationId xmlns:p14="http://schemas.microsoft.com/office/powerpoint/2010/main" val="1228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36D47C-4D74-3E48-AED9-01B115B2E263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2" name="Picture 1" descr="Screen Shot 2017-03-23 at 5.43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7670800" cy="59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329184"/>
            <a:ext cx="8229600" cy="118872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Rockwell" charset="0"/>
                <a:ea typeface="MS PGothic" charset="0"/>
              </a:rPr>
              <a:t>Democracy</a:t>
            </a:r>
          </a:p>
        </p:txBody>
      </p:sp>
      <p:pic>
        <p:nvPicPr>
          <p:cNvPr id="48132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2" y="1295400"/>
            <a:ext cx="8036978" cy="5105400"/>
          </a:xfrm>
        </p:spPr>
      </p:pic>
      <p:sp>
        <p:nvSpPr>
          <p:cNvPr id="48131" name="TextBox 8"/>
          <p:cNvSpPr txBox="1">
            <a:spLocks noChangeArrowheads="1"/>
          </p:cNvSpPr>
          <p:nvPr/>
        </p:nvSpPr>
        <p:spPr bwMode="auto">
          <a:xfrm>
            <a:off x="649822" y="6503534"/>
            <a:ext cx="6297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000" dirty="0"/>
              <a:t>See Chapter 6 on </a:t>
            </a:r>
            <a:r>
              <a:rPr lang="en-US" sz="1000" dirty="0" err="1"/>
              <a:t>Septima</a:t>
            </a:r>
            <a:r>
              <a:rPr lang="en-US" sz="1000" dirty="0"/>
              <a:t> Clark in </a:t>
            </a:r>
            <a:r>
              <a:rPr lang="en-US" sz="1000" i="1" dirty="0"/>
              <a:t>Freedom Road: Adult Education of African Americans </a:t>
            </a:r>
            <a:r>
              <a:rPr lang="en-US" sz="1000" dirty="0"/>
              <a:t>(Peterson, 1996).</a:t>
            </a:r>
            <a:endParaRPr lang="en-US" sz="1000" i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0365" y="4380858"/>
            <a:ext cx="7695892" cy="1569660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“We need to be taught to study rather than to believe, to inquire rather than to affirm.”- </a:t>
            </a:r>
            <a:r>
              <a:rPr lang="en-US" sz="3200" b="1" dirty="0" err="1" smtClean="0"/>
              <a:t>Septima</a:t>
            </a:r>
            <a:r>
              <a:rPr lang="en-US" sz="3200" b="1" dirty="0" smtClean="0"/>
              <a:t> Clark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890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1000" y="609600"/>
            <a:ext cx="84582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651000"/>
            <a:ext cx="670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Futura Condensed"/>
                <a:ea typeface="Segoe UI" pitchFamily="34" charset="0"/>
                <a:cs typeface="Futura Condensed"/>
              </a:rPr>
              <a:t>        </a:t>
            </a:r>
          </a:p>
          <a:p>
            <a:endParaRPr lang="en-US" sz="2000" dirty="0" smtClean="0">
              <a:solidFill>
                <a:srgbClr val="000090"/>
              </a:solidFill>
              <a:latin typeface="Futura Condensed"/>
              <a:ea typeface="Segoe UI" pitchFamily="34" charset="0"/>
              <a:cs typeface="Futura Condensed"/>
            </a:endParaRPr>
          </a:p>
          <a:p>
            <a:endParaRPr lang="en-US" sz="2000" dirty="0" smtClean="0">
              <a:solidFill>
                <a:srgbClr val="000090"/>
              </a:solidFill>
              <a:latin typeface="Futura Condensed"/>
              <a:ea typeface="Segoe UI" pitchFamily="34" charset="0"/>
              <a:cs typeface="Futura Condensed"/>
            </a:endParaRPr>
          </a:p>
          <a:p>
            <a:endParaRPr lang="en-US" sz="2000" dirty="0" smtClean="0">
              <a:solidFill>
                <a:srgbClr val="000090"/>
              </a:solidFill>
              <a:latin typeface="Futura Condensed"/>
              <a:ea typeface="Segoe UI" pitchFamily="34" charset="0"/>
              <a:cs typeface="Futura Condensed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09600" y="6416675"/>
            <a:ext cx="5421083" cy="365125"/>
          </a:xfrm>
        </p:spPr>
        <p:txBody>
          <a:bodyPr/>
          <a:lstStyle/>
          <a:p>
            <a:pPr algn="l"/>
            <a:r>
              <a:rPr lang="en-US" sz="1200" smtClean="0">
                <a:latin typeface="Arial"/>
                <a:cs typeface="Arial"/>
              </a:rPr>
              <a:t>www.rightquestion.org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927999"/>
            <a:ext cx="8610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/>
                <a:ea typeface="Cambria Math" pitchFamily="18" charset="0"/>
                <a:cs typeface="Arial"/>
              </a:rPr>
              <a:t>SCHOOL-FAMILY PARTNERSHIPS RESOURCES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ea typeface="Cambria Math" pitchFamily="18" charset="0"/>
                <a:cs typeface="Arial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ea typeface="Cambria Math" pitchFamily="18" charset="0"/>
                <a:cs typeface="Arial"/>
              </a:rPr>
              <a:t>@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Arial"/>
              <a:ea typeface="Cambria Math" pitchFamily="18" charset="0"/>
              <a:cs typeface="Arial"/>
              <a:hlinkClick r:id="rId3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Arial"/>
                <a:ea typeface="Cambria Math" pitchFamily="18" charset="0"/>
                <a:cs typeface="Arial"/>
                <a:hlinkClick r:id="rId3"/>
              </a:rPr>
              <a:t>WWW.RIGHTQUESTION.ORG</a:t>
            </a:r>
            <a:endParaRPr lang="en-US" sz="2400" b="1" dirty="0" smtClean="0">
              <a:solidFill>
                <a:srgbClr val="000000"/>
              </a:solidFill>
              <a:latin typeface="Arial"/>
              <a:ea typeface="Cambria Math" pitchFamily="18" charset="0"/>
              <a:cs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2" name="Picture 1" descr="Screen Shot 2017-02-21 at 11.42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6" y="838200"/>
            <a:ext cx="8191805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ee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538163"/>
            <a:ext cx="3825875" cy="161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78575" y="171450"/>
            <a:ext cx="2481263" cy="461963"/>
          </a:xfrm>
          <a:prstGeom prst="rect">
            <a:avLst/>
          </a:prstGeom>
          <a:solidFill>
            <a:srgbClr val="5DCE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Rockwell" charset="0"/>
                <a:ea typeface="Rockwell" charset="0"/>
                <a:cs typeface="Rockwell" charset="0"/>
              </a:rPr>
              <a:t>Health Care</a:t>
            </a:r>
          </a:p>
        </p:txBody>
      </p:sp>
      <p:pic>
        <p:nvPicPr>
          <p:cNvPr id="9" name="Picture 8" descr="microsoft_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965450"/>
            <a:ext cx="17367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een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789113"/>
            <a:ext cx="3841750" cy="167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2974975"/>
            <a:ext cx="3859212" cy="121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legri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937000"/>
            <a:ext cx="3929062" cy="247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orte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5211763"/>
            <a:ext cx="3944937" cy="164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4288"/>
            <a:ext cx="15557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39913" y="39688"/>
            <a:ext cx="2681287" cy="830262"/>
          </a:xfrm>
          <a:prstGeom prst="rect">
            <a:avLst/>
          </a:prstGeom>
          <a:solidFill>
            <a:srgbClr val="5DCE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Rockwell" charset="0"/>
                <a:ea typeface="Rockwell" charset="0"/>
                <a:cs typeface="Rockwell" charset="0"/>
              </a:rPr>
              <a:t>Family Engagement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50" y="1987811"/>
            <a:ext cx="13319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4163" y="2379663"/>
            <a:ext cx="2484437" cy="463550"/>
          </a:xfrm>
          <a:prstGeom prst="rect">
            <a:avLst/>
          </a:prstGeom>
          <a:solidFill>
            <a:srgbClr val="5DCE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Rockwell" charset="0"/>
                <a:ea typeface="Rockwell" charset="0"/>
                <a:cs typeface="Rockwell" charset="0"/>
              </a:rPr>
              <a:t>Innovation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960438"/>
            <a:ext cx="2730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41LhkEaVA5L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513" y="4327525"/>
            <a:ext cx="140090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58631" y="5460430"/>
            <a:ext cx="2484437" cy="463550"/>
          </a:xfrm>
          <a:prstGeom prst="rect">
            <a:avLst/>
          </a:prstGeom>
          <a:solidFill>
            <a:srgbClr val="5DCE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atin typeface="Rockwell" charset="0"/>
                <a:ea typeface="Rockwell" charset="0"/>
                <a:cs typeface="Rockwell" charset="0"/>
              </a:rPr>
              <a:t>The Classroom</a:t>
            </a:r>
            <a:endParaRPr lang="en-US" sz="2400" b="1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6096000"/>
            <a:ext cx="414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Over 200,000 teachers using the strategy </a:t>
            </a:r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524001"/>
            <a:ext cx="8001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 </a:t>
            </a:r>
          </a:p>
          <a:p>
            <a:endParaRPr lang="en-US" sz="2400" dirty="0" smtClean="0">
              <a:latin typeface="Rockwell" charset="0"/>
              <a:ea typeface="Rockwell" charset="0"/>
              <a:cs typeface="Rockwell" charset="0"/>
            </a:endParaRPr>
          </a:p>
          <a:p>
            <a:endParaRPr lang="en-US" sz="2400" dirty="0"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2400" dirty="0" smtClean="0">
                <a:latin typeface="Rockwell" charset="0"/>
                <a:ea typeface="Rockwell" charset="0"/>
                <a:cs typeface="Rockwell" charset="0"/>
              </a:rPr>
              <a:t>The </a:t>
            </a:r>
            <a:r>
              <a:rPr lang="en-US" sz="2400" dirty="0">
                <a:latin typeface="Rockwell" charset="0"/>
                <a:ea typeface="Rockwell" charset="0"/>
                <a:cs typeface="Rockwell" charset="0"/>
              </a:rPr>
              <a:t>Right Question Institute offers many of our materials through a Creative Commons License and we encourage you to make use of and/or share this resource.  Please reference the Right Question Institute as the source on any materials you use.</a:t>
            </a:r>
          </a:p>
          <a:p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 </a:t>
            </a:r>
          </a:p>
          <a:p>
            <a:r>
              <a:rPr lang="en-US" sz="2400" dirty="0">
                <a:latin typeface="Rockwell" charset="0"/>
                <a:ea typeface="Rockwell" charset="0"/>
                <a:cs typeface="Rockwell" charset="0"/>
              </a:rPr>
              <a:t>Source: </a:t>
            </a:r>
            <a:r>
              <a:rPr lang="en-US" sz="2400" dirty="0" err="1">
                <a:latin typeface="Rockwell" charset="0"/>
                <a:ea typeface="Rockwell" charset="0"/>
                <a:cs typeface="Rockwell" charset="0"/>
              </a:rPr>
              <a:t>www.rightquestion.org</a:t>
            </a:r>
            <a:endParaRPr lang="en-US" sz="2400" dirty="0"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2400" dirty="0">
                <a:latin typeface="Rockwell" charset="0"/>
                <a:ea typeface="Rockwell" charset="0"/>
                <a:cs typeface="Rockwell" charset="0"/>
              </a:rPr>
              <a:t> </a:t>
            </a:r>
          </a:p>
          <a:p>
            <a:endParaRPr lang="en-US" dirty="0" smtClean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Materials</a:t>
            </a:r>
            <a:endParaRPr lang="en-US" dirty="0">
              <a:latin typeface="Rockwell"/>
              <a:cs typeface="Rockwell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124200" y="1600201"/>
            <a:ext cx="2286000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5089</TotalTime>
  <Words>2184</Words>
  <Application>Microsoft Office PowerPoint</Application>
  <PresentationFormat>On-screen Show (4:3)</PresentationFormat>
  <Paragraphs>468</Paragraphs>
  <Slides>75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94" baseType="lpstr">
      <vt:lpstr>Century Gothic (body)</vt:lpstr>
      <vt:lpstr>Futura Condensed</vt:lpstr>
      <vt:lpstr>Gill Sans</vt:lpstr>
      <vt:lpstr>Gill Sans Light</vt:lpstr>
      <vt:lpstr>ＭＳ Ｐゴシック</vt:lpstr>
      <vt:lpstr>ＭＳ Ｐゴシック</vt:lpstr>
      <vt:lpstr>ヒラギノ角ゴ ProN W3</vt:lpstr>
      <vt:lpstr>ヒラギノ角ゴ ProN W6</vt:lpstr>
      <vt:lpstr>Arial</vt:lpstr>
      <vt:lpstr>Arial Bold</vt:lpstr>
      <vt:lpstr>Calibri</vt:lpstr>
      <vt:lpstr>Cambria Math</vt:lpstr>
      <vt:lpstr>Garamond</vt:lpstr>
      <vt:lpstr>Rockwell</vt:lpstr>
      <vt:lpstr>Segoe UI</vt:lpstr>
      <vt:lpstr>Times New Roman</vt:lpstr>
      <vt:lpstr>Wingdings</vt:lpstr>
      <vt:lpstr>Wingdings 2</vt:lpstr>
      <vt:lpstr>Clarity</vt:lpstr>
      <vt:lpstr>PowerPoint Presentation</vt:lpstr>
      <vt:lpstr>- Your name  - Where do you work and your position  - Two things you wish the families you work with could do better   “Travelers, there is no path, paths are made by walking.”                                      ― Antonio Machado</vt:lpstr>
      <vt:lpstr>Agenda</vt:lpstr>
      <vt:lpstr>       About the Right Question School-Family Partnership Strategy</vt:lpstr>
      <vt:lpstr>PowerPoint Presentation</vt:lpstr>
      <vt:lpstr>PowerPoint Presentation</vt:lpstr>
      <vt:lpstr>PowerPoint Presentation</vt:lpstr>
      <vt:lpstr>PowerPoint Presentation</vt:lpstr>
      <vt:lpstr>Materials</vt:lpstr>
      <vt:lpstr>PowerPoint Presentation</vt:lpstr>
      <vt:lpstr>PowerPoint Presentation</vt:lpstr>
      <vt:lpstr>The Right Question Strategy</vt:lpstr>
      <vt:lpstr>PowerPoint Presentation</vt:lpstr>
      <vt:lpstr>The Build the foundation</vt:lpstr>
      <vt:lpstr>Parent Engagement Activities</vt:lpstr>
      <vt:lpstr>Agenda</vt:lpstr>
      <vt:lpstr>Support, Monitor, and Advocate</vt:lpstr>
      <vt:lpstr>Preparing to Work</vt:lpstr>
      <vt:lpstr>Parents as supporters</vt:lpstr>
      <vt:lpstr>Parents as monitors</vt:lpstr>
      <vt:lpstr>Parents as advocates</vt:lpstr>
      <vt:lpstr>Share</vt:lpstr>
      <vt:lpstr>Reflection:</vt:lpstr>
      <vt:lpstr>Reflection:</vt:lpstr>
      <vt:lpstr>The Support, Monitor and Advocate Model</vt:lpstr>
      <vt:lpstr>Practice Facilitation</vt:lpstr>
      <vt:lpstr>Preparing to Role Play</vt:lpstr>
      <vt:lpstr>Support, Monitor, and Advocate</vt:lpstr>
      <vt:lpstr>Agenda</vt:lpstr>
      <vt:lpstr>An experience in the Question Formulation Technique (QFT)</vt:lpstr>
      <vt:lpstr>Rules for Producing Questions</vt:lpstr>
      <vt:lpstr>Question Focus (QFocus)</vt:lpstr>
      <vt:lpstr>        Some parents are not asking questions</vt:lpstr>
      <vt:lpstr>Improving questions: Identify closed and open-ended questions</vt:lpstr>
      <vt:lpstr>Discussion</vt:lpstr>
      <vt:lpstr>Discussion</vt:lpstr>
      <vt:lpstr>Improving questions: Change questions from one type to the other</vt:lpstr>
      <vt:lpstr>Improving questions</vt:lpstr>
      <vt:lpstr>Strategizing on how to use questions</vt:lpstr>
      <vt:lpstr>PowerPoint Presentation</vt:lpstr>
      <vt:lpstr>Reflection:</vt:lpstr>
      <vt:lpstr>Let’s peek inside the black box</vt:lpstr>
      <vt:lpstr>The QFT, on one slide…</vt:lpstr>
      <vt:lpstr>The art and the science of the QFT</vt:lpstr>
      <vt:lpstr>Practice Facilitation</vt:lpstr>
      <vt:lpstr>Discussion</vt:lpstr>
      <vt:lpstr>A  Question Focus (QFocus)</vt:lpstr>
      <vt:lpstr>PowerPoint Presentation</vt:lpstr>
      <vt:lpstr>Share examples </vt:lpstr>
      <vt:lpstr>Preparing to Role Play</vt:lpstr>
      <vt:lpstr>PowerPoint Presentation</vt:lpstr>
      <vt:lpstr>  </vt:lpstr>
      <vt:lpstr>Agenda</vt:lpstr>
      <vt:lpstr>The Framework for Accountable Decision-Making</vt:lpstr>
      <vt:lpstr>We make decisions every day</vt:lpstr>
      <vt:lpstr>The Framework for Accountable Decision-Making</vt:lpstr>
      <vt:lpstr>Rules for Producing Questions</vt:lpstr>
      <vt:lpstr>Question Focus (QFocus)</vt:lpstr>
      <vt:lpstr>Find one question that will help you learn about the REASONS for the decision</vt:lpstr>
      <vt:lpstr>Find One question that will help you learn about the PROCESS for making the decision  </vt:lpstr>
      <vt:lpstr>Find one question that will help you learn about your ROLE/the ROLE of the people affected by the decision </vt:lpstr>
      <vt:lpstr>Share</vt:lpstr>
      <vt:lpstr>Reflection:</vt:lpstr>
      <vt:lpstr>Decision-Making and Democratic Principles</vt:lpstr>
      <vt:lpstr>The three criteria correspond to key democratic principles: </vt:lpstr>
      <vt:lpstr>Practice Facilitation</vt:lpstr>
      <vt:lpstr>PowerPoint Presentation</vt:lpstr>
      <vt:lpstr>PowerPoint Presentation</vt:lpstr>
      <vt:lpstr>Agenda</vt:lpstr>
      <vt:lpstr>PowerPoint Presentation</vt:lpstr>
      <vt:lpstr>PowerPoint Presentation</vt:lpstr>
      <vt:lpstr>“Travelers, there is no path, paths are made by walking.”                                                                ― Antonio Machado</vt:lpstr>
      <vt:lpstr>PowerPoint Presentation</vt:lpstr>
      <vt:lpstr>Democracy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Flythe</dc:creator>
  <cp:lastModifiedBy>Windows User</cp:lastModifiedBy>
  <cp:revision>303</cp:revision>
  <cp:lastPrinted>2017-08-01T23:23:11Z</cp:lastPrinted>
  <dcterms:created xsi:type="dcterms:W3CDTF">2013-08-23T15:52:27Z</dcterms:created>
  <dcterms:modified xsi:type="dcterms:W3CDTF">2018-06-28T13:27:34Z</dcterms:modified>
</cp:coreProperties>
</file>