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2.xml" ContentType="application/vnd.openxmlformats-officedocument.presentationml.comments+xml"/>
  <Override PartName="/ppt/notesSlides/notesSlide40.xml" ContentType="application/vnd.openxmlformats-officedocument.presentationml.notesSlide+xml"/>
  <Override PartName="/ppt/comments/comment3.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4.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92"/>
  </p:notesMasterIdLst>
  <p:handoutMasterIdLst>
    <p:handoutMasterId r:id="rId93"/>
  </p:handoutMasterIdLst>
  <p:sldIdLst>
    <p:sldId id="446" r:id="rId4"/>
    <p:sldId id="361" r:id="rId5"/>
    <p:sldId id="520" r:id="rId6"/>
    <p:sldId id="603" r:id="rId7"/>
    <p:sldId id="705" r:id="rId8"/>
    <p:sldId id="449" r:id="rId9"/>
    <p:sldId id="450" r:id="rId10"/>
    <p:sldId id="630" r:id="rId11"/>
    <p:sldId id="521" r:id="rId12"/>
    <p:sldId id="401" r:id="rId13"/>
    <p:sldId id="402" r:id="rId14"/>
    <p:sldId id="403" r:id="rId15"/>
    <p:sldId id="404" r:id="rId16"/>
    <p:sldId id="405" r:id="rId17"/>
    <p:sldId id="406" r:id="rId18"/>
    <p:sldId id="407" r:id="rId19"/>
    <p:sldId id="523" r:id="rId20"/>
    <p:sldId id="524" r:id="rId21"/>
    <p:sldId id="525" r:id="rId22"/>
    <p:sldId id="526" r:id="rId23"/>
    <p:sldId id="693" r:id="rId24"/>
    <p:sldId id="604" r:id="rId25"/>
    <p:sldId id="605" r:id="rId26"/>
    <p:sldId id="606" r:id="rId27"/>
    <p:sldId id="597" r:id="rId28"/>
    <p:sldId id="598" r:id="rId29"/>
    <p:sldId id="599" r:id="rId30"/>
    <p:sldId id="600" r:id="rId31"/>
    <p:sldId id="527" r:id="rId32"/>
    <p:sldId id="550" r:id="rId33"/>
    <p:sldId id="692" r:id="rId34"/>
    <p:sldId id="390" r:id="rId35"/>
    <p:sldId id="522" r:id="rId36"/>
    <p:sldId id="379" r:id="rId37"/>
    <p:sldId id="380" r:id="rId38"/>
    <p:sldId id="381" r:id="rId39"/>
    <p:sldId id="382" r:id="rId40"/>
    <p:sldId id="631" r:id="rId41"/>
    <p:sldId id="632" r:id="rId42"/>
    <p:sldId id="385" r:id="rId43"/>
    <p:sldId id="386" r:id="rId44"/>
    <p:sldId id="387" r:id="rId45"/>
    <p:sldId id="633" r:id="rId46"/>
    <p:sldId id="388" r:id="rId47"/>
    <p:sldId id="389" r:id="rId48"/>
    <p:sldId id="552" r:id="rId49"/>
    <p:sldId id="553" r:id="rId50"/>
    <p:sldId id="554" r:id="rId51"/>
    <p:sldId id="555" r:id="rId52"/>
    <p:sldId id="556" r:id="rId53"/>
    <p:sldId id="557" r:id="rId54"/>
    <p:sldId id="558" r:id="rId55"/>
    <p:sldId id="492" r:id="rId56"/>
    <p:sldId id="608" r:id="rId57"/>
    <p:sldId id="609" r:id="rId58"/>
    <p:sldId id="420" r:id="rId59"/>
    <p:sldId id="331" r:id="rId60"/>
    <p:sldId id="332" r:id="rId61"/>
    <p:sldId id="611" r:id="rId62"/>
    <p:sldId id="612" r:id="rId63"/>
    <p:sldId id="613" r:id="rId64"/>
    <p:sldId id="614" r:id="rId65"/>
    <p:sldId id="457" r:id="rId66"/>
    <p:sldId id="458" r:id="rId67"/>
    <p:sldId id="459" r:id="rId68"/>
    <p:sldId id="531" r:id="rId69"/>
    <p:sldId id="462" r:id="rId70"/>
    <p:sldId id="472" r:id="rId71"/>
    <p:sldId id="487" r:id="rId72"/>
    <p:sldId id="610" r:id="rId73"/>
    <p:sldId id="488" r:id="rId74"/>
    <p:sldId id="708" r:id="rId75"/>
    <p:sldId id="701" r:id="rId76"/>
    <p:sldId id="706" r:id="rId77"/>
    <p:sldId id="702" r:id="rId78"/>
    <p:sldId id="700" r:id="rId79"/>
    <p:sldId id="628" r:id="rId80"/>
    <p:sldId id="618" r:id="rId81"/>
    <p:sldId id="619" r:id="rId82"/>
    <p:sldId id="620" r:id="rId83"/>
    <p:sldId id="621" r:id="rId84"/>
    <p:sldId id="627" r:id="rId85"/>
    <p:sldId id="622" r:id="rId86"/>
    <p:sldId id="625" r:id="rId87"/>
    <p:sldId id="703" r:id="rId88"/>
    <p:sldId id="626" r:id="rId89"/>
    <p:sldId id="704" r:id="rId90"/>
    <p:sldId id="707"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9" clrIdx="0">
    <p:extLst/>
  </p:cmAuthor>
  <p:cmAuthor id="2" name="RQI" initials="R" lastIdx="17" clrIdx="1">
    <p:extLst/>
  </p:cmAuthor>
  <p:cmAuthor id="3" name="Microsoft Office User" initials="Office" lastIdx="14" clrIdx="2">
    <p:extLst/>
  </p:cmAuthor>
  <p:cmAuthor id="4" name="Erin Kim" initials="EK" lastIdx="2" clrIdx="3">
    <p:extLst>
      <p:ext uri="{19B8F6BF-5375-455C-9EA6-DF929625EA0E}">
        <p15:presenceInfo xmlns:p15="http://schemas.microsoft.com/office/powerpoint/2012/main" userId="Erin Kim" providerId="None"/>
      </p:ext>
    </p:extLst>
  </p:cmAuthor>
  <p:cmAuthor id="5" name=""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9018" autoAdjust="0"/>
  </p:normalViewPr>
  <p:slideViewPr>
    <p:cSldViewPr snapToGrid="0" snapToObjects="1">
      <p:cViewPr varScale="1">
        <p:scale>
          <a:sx n="84" d="100"/>
          <a:sy n="84" d="100"/>
        </p:scale>
        <p:origin x="696" y="192"/>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varScale="1">
      <p:scale>
        <a:sx n="100" d="100"/>
        <a:sy n="100" d="100"/>
      </p:scale>
      <p:origin x="0" y="19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7-10T13:25:34.546" idx="10">
    <p:pos x="10" y="10"/>
    <p:text>all other agendas should be like this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7-10T13:25:34.546" idx="10">
    <p:pos x="10" y="10"/>
    <p:text>all other agendas should be like this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7-10T13:25:34.546" idx="10">
    <p:pos x="10" y="10"/>
    <p:text>all other agendas should be like this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8-07-10T13:25:34.546" idx="10">
    <p:pos x="10" y="10"/>
    <p:text>all other agendas should be like this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8-07-10T13:25:34.546" idx="10">
    <p:pos x="10" y="10"/>
    <p:text>all other agendas should be like this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a:latin typeface="+mj-lt"/>
              <a:cs typeface="Gill Sans"/>
            </a:rPr>
            <a:t>Closed-ended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a:latin typeface="+mj-lt"/>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a:latin typeface="+mj-lt"/>
              <a:cs typeface="Gill Sans"/>
            </a:rPr>
            <a:t>Disadvantages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pt>
    <dgm:pt modelId="{F1305359-E89A-E248-BDAE-44B047EAF116}" type="pres">
      <dgm:prSet presAssocID="{6AD2A03A-FC77-0649-92E9-8E6E21736820}" presName="roof" presStyleLbl="dkBgShp" presStyleIdx="0" presStyleCnt="2" custLinFactNeighborX="-214"/>
      <dgm:spPr/>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F0608453-C1BD-C546-9983-E88654532FBA}" type="presOf" srcId="{F92606C1-1CD6-BF4E-9E77-D0275FDC37C2}" destId="{24D3949D-55D7-9843-BBF0-4DC75BF720C6}" srcOrd="0" destOrd="0" presId="urn:microsoft.com/office/officeart/2005/8/layout/hList3"/>
    <dgm:cxn modelId="{49C74C5A-37E2-4945-8CE5-9BA2C58EA949}" type="presOf" srcId="{85CFD83C-0C6B-BC4D-842F-129DEFFFCC83}" destId="{91E99BCE-3CAA-CE4C-A763-4B42C659CC8B}" srcOrd="0" destOrd="0" presId="urn:microsoft.com/office/officeart/2005/8/layout/hList3"/>
    <dgm:cxn modelId="{6879AB83-22C2-9A4E-8ADD-9351C2593CCD}" type="presOf" srcId="{FF1F7779-F48A-1F40-9E9D-420C87150ED4}" destId="{250C4737-A841-8C48-A045-BF4D4D99D3A8}" srcOrd="0" destOrd="0" presId="urn:microsoft.com/office/officeart/2005/8/layout/hList3"/>
    <dgm:cxn modelId="{D84C1A90-2876-844A-9419-02109ECA24E2}" type="presOf" srcId="{6AD2A03A-FC77-0649-92E9-8E6E21736820}" destId="{F1305359-E89A-E248-BDAE-44B047EAF11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A42B2469-EB9D-D34F-A7E6-686AEF422C9C}" type="presParOf" srcId="{91E99BCE-3CAA-CE4C-A763-4B42C659CC8B}" destId="{F1305359-E89A-E248-BDAE-44B047EAF116}" srcOrd="0" destOrd="0" presId="urn:microsoft.com/office/officeart/2005/8/layout/hList3"/>
    <dgm:cxn modelId="{EBE5BDB2-3586-FF41-9AAD-05903E008EF2}" type="presParOf" srcId="{91E99BCE-3CAA-CE4C-A763-4B42C659CC8B}" destId="{AD06BE05-311D-2242-844E-E6A710FEAEE4}" srcOrd="1" destOrd="0" presId="urn:microsoft.com/office/officeart/2005/8/layout/hList3"/>
    <dgm:cxn modelId="{F4B410BE-1CD2-6F48-93D3-DB3FD3A29243}" type="presParOf" srcId="{AD06BE05-311D-2242-844E-E6A710FEAEE4}" destId="{250C4737-A841-8C48-A045-BF4D4D99D3A8}" srcOrd="0" destOrd="0" presId="urn:microsoft.com/office/officeart/2005/8/layout/hList3"/>
    <dgm:cxn modelId="{9369D2D4-EF3E-BC48-9B1B-F3E0904A79A1}" type="presParOf" srcId="{AD06BE05-311D-2242-844E-E6A710FEAEE4}" destId="{24D3949D-55D7-9843-BBF0-4DC75BF720C6}" srcOrd="1" destOrd="0" presId="urn:microsoft.com/office/officeart/2005/8/layout/hList3"/>
    <dgm:cxn modelId="{4027ECF0-CE8D-3242-9714-B60FC7E32E98}"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a:latin typeface="+mj-lt"/>
              <a:cs typeface="Gill Sans"/>
            </a:rPr>
            <a:t>Open-ended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a:latin typeface="+mj-lt"/>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a:latin typeface="+mj-lt"/>
              <a:cs typeface="Gill Sans"/>
            </a:rPr>
            <a:t>Disadvantages </a:t>
          </a:r>
        </a:p>
      </dgm:t>
    </dgm:pt>
    <dgm:pt modelId="{EEB51F93-8625-064F-84B3-754FC6A26CEF}" type="sibTrans" cxnId="{2697C0FA-C691-2044-83EE-E06A69D1F024}">
      <dgm:prSet/>
      <dgm:spPr/>
      <dgm:t>
        <a:bodyPr/>
        <a:lstStyle/>
        <a:p>
          <a:endParaRPr lang="en-US"/>
        </a:p>
      </dgm:t>
    </dgm:pt>
    <dgm:pt modelId="{0D1A1D27-FBA7-E34B-B644-B2808F3E68A8}" type="par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pt>
    <dgm:pt modelId="{F1305359-E89A-E248-BDAE-44B047EAF116}" type="pres">
      <dgm:prSet presAssocID="{6AD2A03A-FC77-0649-92E9-8E6E21736820}" presName="roof" presStyleLbl="dkBgShp" presStyleIdx="0" presStyleCnt="2" custLinFactNeighborY="-1402"/>
      <dgm:spPr/>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pt>
    <dgm:pt modelId="{24D3949D-55D7-9843-BBF0-4DC75BF720C6}" type="pres">
      <dgm:prSet presAssocID="{F92606C1-1CD6-BF4E-9E77-D0275FDC37C2}" presName="pillarX" presStyleLbl="node1" presStyleIdx="1" presStyleCnt="2">
        <dgm:presLayoutVars>
          <dgm:bulletEnabled val="1"/>
        </dgm:presLayoutVars>
      </dgm:prSet>
      <dgm:spPr/>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971EF95D-CE35-0F45-B5BB-5AA9992C9B52}" type="presOf" srcId="{6AD2A03A-FC77-0649-92E9-8E6E21736820}" destId="{F1305359-E89A-E248-BDAE-44B047EAF116}" srcOrd="0" destOrd="0" presId="urn:microsoft.com/office/officeart/2005/8/layout/hList3"/>
    <dgm:cxn modelId="{B6387686-13C5-AE42-84FF-FB3ACE7EE920}" type="presOf" srcId="{85CFD83C-0C6B-BC4D-842F-129DEFFFCC83}" destId="{91E99BCE-3CAA-CE4C-A763-4B42C659CC8B}" srcOrd="0" destOrd="0" presId="urn:microsoft.com/office/officeart/2005/8/layout/hList3"/>
    <dgm:cxn modelId="{5C09B28C-20E1-1D48-9419-AB8C531E19C4}" type="presOf" srcId="{FF1F7779-F48A-1F40-9E9D-420C87150ED4}" destId="{250C4737-A841-8C48-A045-BF4D4D99D3A8}" srcOrd="0" destOrd="0" presId="urn:microsoft.com/office/officeart/2005/8/layout/hList3"/>
    <dgm:cxn modelId="{1DAEEAA8-6EEC-994F-A54D-201D2B262697}"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3B64685C-A84E-0744-A21D-40E70B3C992A}" type="presParOf" srcId="{91E99BCE-3CAA-CE4C-A763-4B42C659CC8B}" destId="{F1305359-E89A-E248-BDAE-44B047EAF116}" srcOrd="0" destOrd="0" presId="urn:microsoft.com/office/officeart/2005/8/layout/hList3"/>
    <dgm:cxn modelId="{511DCC0A-13FE-744D-97E8-134B249868EC}" type="presParOf" srcId="{91E99BCE-3CAA-CE4C-A763-4B42C659CC8B}" destId="{AD06BE05-311D-2242-844E-E6A710FEAEE4}" srcOrd="1" destOrd="0" presId="urn:microsoft.com/office/officeart/2005/8/layout/hList3"/>
    <dgm:cxn modelId="{56064808-13A1-1D43-917C-179B56A6C8B3}" type="presParOf" srcId="{AD06BE05-311D-2242-844E-E6A710FEAEE4}" destId="{250C4737-A841-8C48-A045-BF4D4D99D3A8}" srcOrd="0" destOrd="0" presId="urn:microsoft.com/office/officeart/2005/8/layout/hList3"/>
    <dgm:cxn modelId="{089FFB24-D548-DE4B-B559-A2AE959C6D13}" type="presParOf" srcId="{AD06BE05-311D-2242-844E-E6A710FEAEE4}" destId="{24D3949D-55D7-9843-BBF0-4DC75BF720C6}" srcOrd="1" destOrd="0" presId="urn:microsoft.com/office/officeart/2005/8/layout/hList3"/>
    <dgm:cxn modelId="{DBF14117-1170-6A4E-86F9-4898F2879D4E}"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kern="1200" dirty="0">
              <a:latin typeface="+mj-lt"/>
              <a:cs typeface="Gill Sans"/>
            </a:rPr>
            <a:t>Closed-ended Questions</a:t>
          </a:r>
        </a:p>
      </dsp:txBody>
      <dsp:txXfrm>
        <a:off x="0" y="0"/>
        <a:ext cx="6676859" cy="1018852"/>
      </dsp:txXfrm>
    </dsp:sp>
    <dsp:sp modelId="{250C4737-A841-8C48-A045-BF4D4D99D3A8}">
      <dsp:nvSpPr>
        <dsp:cNvPr id="0" name=""/>
        <dsp:cNvSpPr/>
      </dsp:nvSpPr>
      <dsp:spPr>
        <a:xfrm>
          <a:off x="0" y="1040270"/>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latin typeface="+mj-lt"/>
              <a:cs typeface="Gill Sans"/>
            </a:rPr>
            <a:t>Advantages</a:t>
          </a:r>
        </a:p>
      </dsp:txBody>
      <dsp:txXfrm>
        <a:off x="0" y="1040270"/>
        <a:ext cx="3338429" cy="2139590"/>
      </dsp:txXfrm>
    </dsp:sp>
    <dsp:sp modelId="{24D3949D-55D7-9843-BBF0-4DC75BF720C6}">
      <dsp:nvSpPr>
        <dsp:cNvPr id="0" name=""/>
        <dsp:cNvSpPr/>
      </dsp:nvSpPr>
      <dsp:spPr>
        <a:xfrm>
          <a:off x="3338429" y="1040270"/>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latin typeface="+mj-lt"/>
              <a:cs typeface="Gill Sans"/>
            </a:rPr>
            <a:t>Disadvantages </a:t>
          </a:r>
        </a:p>
      </dsp:txBody>
      <dsp:txXfrm>
        <a:off x="3338429" y="1040270"/>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kern="1200" dirty="0">
              <a:latin typeface="+mj-lt"/>
              <a:cs typeface="Gill Sans"/>
            </a:rPr>
            <a:t>Open-ended Questions</a:t>
          </a: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latin typeface="+mj-lt"/>
              <a:cs typeface="Gill Sans"/>
            </a:rPr>
            <a:t>Advantages</a:t>
          </a: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latin typeface="+mj-lt"/>
              <a:cs typeface="Gill Sans"/>
            </a:rPr>
            <a:t>Disadvantages </a:t>
          </a: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920453-DC3C-7D48-8A64-A880A4413CCC}" type="datetimeFigureOut">
              <a:rPr lang="en-US" smtClean="0"/>
              <a:t>7/18/18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EF0DD-31A7-4144-9606-AE1245484EB0}" type="slidenum">
              <a:rPr lang="en-US" smtClean="0"/>
              <a:t>‹#›</a:t>
            </a:fld>
            <a:endParaRPr lang="en-US"/>
          </a:p>
        </p:txBody>
      </p:sp>
    </p:spTree>
    <p:extLst>
      <p:ext uri="{BB962C8B-B14F-4D97-AF65-F5344CB8AC3E}">
        <p14:creationId xmlns:p14="http://schemas.microsoft.com/office/powerpoint/2010/main" val="105956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7/18/18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03115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862597-221C-F74B-A931-14AE412BFD55}"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76103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13362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20</a:t>
            </a:fld>
            <a:endParaRPr lang="en-US"/>
          </a:p>
        </p:txBody>
      </p:sp>
    </p:spTree>
    <p:extLst>
      <p:ext uri="{BB962C8B-B14F-4D97-AF65-F5344CB8AC3E}">
        <p14:creationId xmlns:p14="http://schemas.microsoft.com/office/powerpoint/2010/main" val="161211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72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25</a:t>
            </a:fld>
            <a:endParaRPr lang="en-US"/>
          </a:p>
        </p:txBody>
      </p:sp>
    </p:spTree>
    <p:extLst>
      <p:ext uri="{BB962C8B-B14F-4D97-AF65-F5344CB8AC3E}">
        <p14:creationId xmlns:p14="http://schemas.microsoft.com/office/powerpoint/2010/main" val="75182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26</a:t>
            </a:fld>
            <a:endParaRPr lang="en-US"/>
          </a:p>
        </p:txBody>
      </p:sp>
    </p:spTree>
    <p:extLst>
      <p:ext uri="{BB962C8B-B14F-4D97-AF65-F5344CB8AC3E}">
        <p14:creationId xmlns:p14="http://schemas.microsoft.com/office/powerpoint/2010/main" val="111454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27</a:t>
            </a:fld>
            <a:endParaRPr lang="en-US"/>
          </a:p>
        </p:txBody>
      </p:sp>
    </p:spTree>
    <p:extLst>
      <p:ext uri="{BB962C8B-B14F-4D97-AF65-F5344CB8AC3E}">
        <p14:creationId xmlns:p14="http://schemas.microsoft.com/office/powerpoint/2010/main" val="7800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28</a:t>
            </a:fld>
            <a:endParaRPr lang="en-US"/>
          </a:p>
        </p:txBody>
      </p:sp>
    </p:spTree>
    <p:extLst>
      <p:ext uri="{BB962C8B-B14F-4D97-AF65-F5344CB8AC3E}">
        <p14:creationId xmlns:p14="http://schemas.microsoft.com/office/powerpoint/2010/main" val="313163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Fullerton Longitudinal Study (FLS)</a:t>
            </a:r>
            <a:r>
              <a:rPr lang="en-US" sz="1200" b="0" i="0" kern="1200" dirty="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a:solidFill>
                  <a:schemeClr val="tx1"/>
                </a:solidFill>
                <a:effectLst/>
                <a:latin typeface="+mn-lt"/>
                <a:ea typeface="+mn-ea"/>
                <a:cs typeface="+mn-cs"/>
                <a:hlinkClick r:id="rId4"/>
              </a:rPr>
              <a:t>fundamental predictor of the aspiration to become a scientist.</a:t>
            </a:r>
            <a:r>
              <a:rPr lang="en-US" sz="1200" b="0" i="0" u="none" strike="noStrike"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S. von </a:t>
            </a:r>
            <a:r>
              <a:rPr lang="en-US" sz="1200" b="0" i="0" kern="1200" dirty="0" err="1">
                <a:solidFill>
                  <a:schemeClr val="tx1"/>
                </a:solidFill>
                <a:effectLst/>
                <a:latin typeface="+mn-lt"/>
                <a:ea typeface="+mn-ea"/>
                <a:cs typeface="+mn-cs"/>
              </a:rPr>
              <a:t>Stumm</a:t>
            </a:r>
            <a:r>
              <a:rPr lang="en-US" sz="1200" b="0" i="0" kern="1200" dirty="0">
                <a:solidFill>
                  <a:schemeClr val="tx1"/>
                </a:solidFill>
                <a:effectLst/>
                <a:latin typeface="+mn-lt"/>
                <a:ea typeface="+mn-ea"/>
                <a:cs typeface="+mn-cs"/>
              </a:rPr>
              <a:t>, B. Hell, T. Chamorro-</a:t>
            </a:r>
            <a:r>
              <a:rPr lang="en-US" sz="1200" b="0" i="0" kern="1200" dirty="0" err="1">
                <a:solidFill>
                  <a:schemeClr val="tx1"/>
                </a:solidFill>
                <a:effectLst/>
                <a:latin typeface="+mn-lt"/>
                <a:ea typeface="+mn-ea"/>
                <a:cs typeface="+mn-cs"/>
              </a:rPr>
              <a:t>Premuzic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Hungry Mind: Intellectual Curiosity Is the Third Pillar of Academic Performance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Perspectives on Psychological Science</a:t>
            </a:r>
            <a:r>
              <a:rPr lang="en-US" sz="1200" b="0" i="0" kern="1200" dirty="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29</a:t>
            </a:fld>
            <a:endParaRPr lang="en-US"/>
          </a:p>
        </p:txBody>
      </p:sp>
    </p:spTree>
    <p:extLst>
      <p:ext uri="{BB962C8B-B14F-4D97-AF65-F5344CB8AC3E}">
        <p14:creationId xmlns:p14="http://schemas.microsoft.com/office/powerpoint/2010/main" val="12545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56397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a:t>
            </a:fld>
            <a:endParaRPr lang="en-US"/>
          </a:p>
        </p:txBody>
      </p:sp>
    </p:spTree>
    <p:extLst>
      <p:ext uri="{BB962C8B-B14F-4D97-AF65-F5344CB8AC3E}">
        <p14:creationId xmlns:p14="http://schemas.microsoft.com/office/powerpoint/2010/main" val="202622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A874CE0-4909-6048-B317-2721B0FEF0DC}" type="slidenum">
              <a:rPr lang="en-US" smtClean="0"/>
              <a:t>31</a:t>
            </a:fld>
            <a:endParaRPr lang="en-US"/>
          </a:p>
        </p:txBody>
      </p:sp>
    </p:spTree>
    <p:extLst>
      <p:ext uri="{BB962C8B-B14F-4D97-AF65-F5344CB8AC3E}">
        <p14:creationId xmlns:p14="http://schemas.microsoft.com/office/powerpoint/2010/main" val="408974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32</a:t>
            </a:fld>
            <a:endParaRPr lang="en-US"/>
          </a:p>
        </p:txBody>
      </p:sp>
    </p:spTree>
    <p:extLst>
      <p:ext uri="{BB962C8B-B14F-4D97-AF65-F5344CB8AC3E}">
        <p14:creationId xmlns:p14="http://schemas.microsoft.com/office/powerpoint/2010/main" val="398943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2050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38</a:t>
            </a:fld>
            <a:endParaRPr lang="en-US"/>
          </a:p>
        </p:txBody>
      </p:sp>
    </p:spTree>
    <p:extLst>
      <p:ext uri="{BB962C8B-B14F-4D97-AF65-F5344CB8AC3E}">
        <p14:creationId xmlns:p14="http://schemas.microsoft.com/office/powerpoint/2010/main" val="416020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39</a:t>
            </a:fld>
            <a:endParaRPr lang="en-US"/>
          </a:p>
        </p:txBody>
      </p:sp>
    </p:spTree>
    <p:extLst>
      <p:ext uri="{BB962C8B-B14F-4D97-AF65-F5344CB8AC3E}">
        <p14:creationId xmlns:p14="http://schemas.microsoft.com/office/powerpoint/2010/main" val="2977294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60901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853503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40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51</a:t>
            </a:fld>
            <a:endParaRPr lang="en-US"/>
          </a:p>
        </p:txBody>
      </p:sp>
    </p:spTree>
    <p:extLst>
      <p:ext uri="{BB962C8B-B14F-4D97-AF65-F5344CB8AC3E}">
        <p14:creationId xmlns:p14="http://schemas.microsoft.com/office/powerpoint/2010/main" val="877202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53</a:t>
            </a:fld>
            <a:endParaRPr lang="en-US"/>
          </a:p>
        </p:txBody>
      </p:sp>
    </p:spTree>
    <p:extLst>
      <p:ext uri="{BB962C8B-B14F-4D97-AF65-F5344CB8AC3E}">
        <p14:creationId xmlns:p14="http://schemas.microsoft.com/office/powerpoint/2010/main" val="94412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a:t>
            </a:fld>
            <a:endParaRPr lang="en-US"/>
          </a:p>
        </p:txBody>
      </p:sp>
    </p:spTree>
    <p:extLst>
      <p:ext uri="{BB962C8B-B14F-4D97-AF65-F5344CB8AC3E}">
        <p14:creationId xmlns:p14="http://schemas.microsoft.com/office/powerpoint/2010/main" val="1532719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60</a:t>
            </a:fld>
            <a:endParaRPr lang="en-US"/>
          </a:p>
        </p:txBody>
      </p:sp>
    </p:spTree>
    <p:extLst>
      <p:ext uri="{BB962C8B-B14F-4D97-AF65-F5344CB8AC3E}">
        <p14:creationId xmlns:p14="http://schemas.microsoft.com/office/powerpoint/2010/main" val="1433149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62</a:t>
            </a:fld>
            <a:endParaRPr lang="en-US"/>
          </a:p>
        </p:txBody>
      </p:sp>
    </p:spTree>
    <p:extLst>
      <p:ext uri="{BB962C8B-B14F-4D97-AF65-F5344CB8AC3E}">
        <p14:creationId xmlns:p14="http://schemas.microsoft.com/office/powerpoint/2010/main" val="86528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00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43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9125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68</a:t>
            </a:fld>
            <a:endParaRPr lang="en-US"/>
          </a:p>
        </p:txBody>
      </p:sp>
    </p:spTree>
    <p:extLst>
      <p:ext uri="{BB962C8B-B14F-4D97-AF65-F5344CB8AC3E}">
        <p14:creationId xmlns:p14="http://schemas.microsoft.com/office/powerpoint/2010/main" val="75670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70</a:t>
            </a:fld>
            <a:endParaRPr lang="en-US" altLang="en-US">
              <a:latin typeface="Calibri" panose="020F0502020204030204" pitchFamily="34" charset="0"/>
            </a:endParaRPr>
          </a:p>
        </p:txBody>
      </p:sp>
    </p:spTree>
    <p:extLst>
      <p:ext uri="{BB962C8B-B14F-4D97-AF65-F5344CB8AC3E}">
        <p14:creationId xmlns:p14="http://schemas.microsoft.com/office/powerpoint/2010/main" val="1556185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71</a:t>
            </a:fld>
            <a:endParaRPr lang="en-US" altLang="en-US">
              <a:latin typeface="Calibri" panose="020F0502020204030204" pitchFamily="34" charset="0"/>
            </a:endParaRPr>
          </a:p>
        </p:txBody>
      </p:sp>
    </p:spTree>
    <p:extLst>
      <p:ext uri="{BB962C8B-B14F-4D97-AF65-F5344CB8AC3E}">
        <p14:creationId xmlns:p14="http://schemas.microsoft.com/office/powerpoint/2010/main" val="552892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72</a:t>
            </a:fld>
            <a:endParaRPr lang="en-US"/>
          </a:p>
        </p:txBody>
      </p:sp>
    </p:spTree>
    <p:extLst>
      <p:ext uri="{BB962C8B-B14F-4D97-AF65-F5344CB8AC3E}">
        <p14:creationId xmlns:p14="http://schemas.microsoft.com/office/powerpoint/2010/main" val="2220105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73</a:t>
            </a:fld>
            <a:endParaRPr lang="en-US"/>
          </a:p>
        </p:txBody>
      </p:sp>
    </p:spTree>
    <p:extLst>
      <p:ext uri="{BB962C8B-B14F-4D97-AF65-F5344CB8AC3E}">
        <p14:creationId xmlns:p14="http://schemas.microsoft.com/office/powerpoint/2010/main" val="367689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a:t>
            </a:fld>
            <a:endParaRPr lang="en-US"/>
          </a:p>
        </p:txBody>
      </p:sp>
    </p:spTree>
    <p:extLst>
      <p:ext uri="{BB962C8B-B14F-4D97-AF65-F5344CB8AC3E}">
        <p14:creationId xmlns:p14="http://schemas.microsoft.com/office/powerpoint/2010/main" val="3439907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76</a:t>
            </a:fld>
            <a:endParaRPr lang="en-US"/>
          </a:p>
        </p:txBody>
      </p:sp>
    </p:spTree>
    <p:extLst>
      <p:ext uri="{BB962C8B-B14F-4D97-AF65-F5344CB8AC3E}">
        <p14:creationId xmlns:p14="http://schemas.microsoft.com/office/powerpoint/2010/main" val="4102052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1" dirty="0">
                <a:solidFill>
                  <a:schemeClr val="tx1"/>
                </a:solidFill>
                <a:latin typeface="Rockwell" charset="0"/>
                <a:ea typeface="Rockwell" charset="0"/>
                <a:cs typeface="Rockwell" charset="0"/>
              </a:rPr>
              <a:t>Topic: </a:t>
            </a:r>
            <a:r>
              <a:rPr lang="en-US" sz="1200" dirty="0">
                <a:solidFill>
                  <a:schemeClr val="tx1"/>
                </a:solidFill>
                <a:latin typeface="Rockwell" charset="0"/>
                <a:ea typeface="Rockwell" charset="0"/>
                <a:cs typeface="Rockwell" charset="0"/>
              </a:rPr>
              <a:t>Albert Camus’s The Plague </a:t>
            </a:r>
          </a:p>
          <a:p>
            <a:pPr marL="0" indent="0">
              <a:buNone/>
            </a:pPr>
            <a:r>
              <a:rPr lang="en-US" sz="1200" b="1" dirty="0">
                <a:solidFill>
                  <a:schemeClr val="tx1"/>
                </a:solidFill>
                <a:latin typeface="Rockwell" charset="0"/>
                <a:ea typeface="Rockwell" charset="0"/>
                <a:cs typeface="Rockwell" charset="0"/>
              </a:rPr>
              <a:t>Purpose: </a:t>
            </a:r>
            <a:r>
              <a:rPr lang="en-US" sz="1200" dirty="0">
                <a:solidFill>
                  <a:schemeClr val="tx1"/>
                </a:solidFill>
                <a:latin typeface="Rockwell" charset="0"/>
                <a:ea typeface="Rockwell" charset="0"/>
                <a:cs typeface="Rockwell" charset="0"/>
              </a:rPr>
              <a:t>Pre-reading</a:t>
            </a:r>
            <a:r>
              <a:rPr lang="en-US" sz="1200" b="1" dirty="0">
                <a:solidFill>
                  <a:schemeClr val="tx1"/>
                </a:solidFill>
                <a:latin typeface="Rockwell" charset="0"/>
                <a:ea typeface="Rockwell" charset="0"/>
                <a:cs typeface="Rockwell" charset="0"/>
              </a:rPr>
              <a:t> </a:t>
            </a:r>
            <a:r>
              <a:rPr lang="en-US" sz="1200" dirty="0">
                <a:solidFill>
                  <a:schemeClr val="tx1"/>
                </a:solidFill>
                <a:latin typeface="Rockwell" charset="0"/>
                <a:ea typeface="Rockwell" charset="0"/>
                <a:cs typeface="Rockwell" charset="0"/>
              </a:rPr>
              <a:t>engagement and prediction of central themes going into the text</a:t>
            </a:r>
          </a:p>
          <a:p>
            <a:pPr eaLnBrk="1" hangingPunct="1">
              <a:spcBef>
                <a:spcPct val="0"/>
              </a:spcBef>
            </a:pPr>
            <a:r>
              <a:rPr lang="en-US" altLang="en-US" dirty="0"/>
              <a:t>Cambridge, MA High School</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57066" indent="-291179">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39447C3C-C2C8-41B8-8BA3-63D0C1D680B9}" type="slidenum">
              <a:rPr lang="en-US" altLang="en-US" smtClean="0">
                <a:latin typeface="Calibri" panose="020F0502020204030204" pitchFamily="34" charset="0"/>
              </a:rPr>
              <a:pPr/>
              <a:t>79</a:t>
            </a:fld>
            <a:endParaRPr lang="en-US" altLang="en-US">
              <a:latin typeface="Calibri" panose="020F0502020204030204" pitchFamily="34" charset="0"/>
            </a:endParaRPr>
          </a:p>
        </p:txBody>
      </p:sp>
    </p:spTree>
    <p:extLst>
      <p:ext uri="{BB962C8B-B14F-4D97-AF65-F5344CB8AC3E}">
        <p14:creationId xmlns:p14="http://schemas.microsoft.com/office/powerpoint/2010/main" val="987107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36074EC-2EDA-BF44-8456-60E9601C2049}" type="slidenum">
              <a:rPr lang="en-US" sz="1200"/>
              <a:pPr eaLnBrk="1" fontAlgn="base" hangingPunct="1">
                <a:spcBef>
                  <a:spcPct val="0"/>
                </a:spcBef>
                <a:spcAft>
                  <a:spcPct val="0"/>
                </a:spcAft>
              </a:pPr>
              <a:t>80</a:t>
            </a:fld>
            <a:endParaRPr lang="en-US" sz="1200"/>
          </a:p>
        </p:txBody>
      </p:sp>
    </p:spTree>
    <p:extLst>
      <p:ext uri="{BB962C8B-B14F-4D97-AF65-F5344CB8AC3E}">
        <p14:creationId xmlns:p14="http://schemas.microsoft.com/office/powerpoint/2010/main" val="1783608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latin typeface="Rockwell" charset="0"/>
                <a:ea typeface="Rockwell" charset="0"/>
                <a:cs typeface="Rockwell" charset="0"/>
              </a:rPr>
              <a:t>Teacher: </a:t>
            </a:r>
            <a:r>
              <a:rPr lang="en-US" sz="1200" dirty="0">
                <a:solidFill>
                  <a:schemeClr val="tx1"/>
                </a:solidFill>
                <a:latin typeface="Rockwell" charset="0"/>
                <a:ea typeface="Rockwell" charset="0"/>
                <a:cs typeface="Rockwell" charset="0"/>
              </a:rPr>
              <a:t>Marie Romero, Lanai, Hawaii</a:t>
            </a:r>
          </a:p>
          <a:p>
            <a:pPr marL="0" indent="0">
              <a:buNone/>
            </a:pPr>
            <a:r>
              <a:rPr lang="en-US" sz="1200" b="1" dirty="0">
                <a:solidFill>
                  <a:schemeClr val="tx1"/>
                </a:solidFill>
                <a:latin typeface="Rockwell" charset="0"/>
                <a:ea typeface="Rockwell" charset="0"/>
                <a:cs typeface="Rockwell" charset="0"/>
              </a:rPr>
              <a:t>Topic: </a:t>
            </a:r>
            <a:r>
              <a:rPr lang="en-US" sz="1200" dirty="0">
                <a:solidFill>
                  <a:schemeClr val="tx1"/>
                </a:solidFill>
                <a:latin typeface="Rockwell" charset="0"/>
                <a:ea typeface="Rockwell" charset="0"/>
                <a:cs typeface="Rockwell" charset="0"/>
              </a:rPr>
              <a:t>A unit on “How can a pet be an important friend?”</a:t>
            </a:r>
          </a:p>
          <a:p>
            <a:pPr marL="0" indent="0">
              <a:buNone/>
            </a:pPr>
            <a:r>
              <a:rPr lang="en-US" sz="1200" b="1" dirty="0">
                <a:solidFill>
                  <a:schemeClr val="tx1"/>
                </a:solidFill>
                <a:latin typeface="Rockwell" charset="0"/>
                <a:ea typeface="Rockwell" charset="0"/>
                <a:cs typeface="Rockwell" charset="0"/>
              </a:rPr>
              <a:t>Purpose: </a:t>
            </a:r>
            <a:r>
              <a:rPr lang="en-US" sz="1200" dirty="0">
                <a:solidFill>
                  <a:schemeClr val="tx1"/>
                </a:solidFill>
                <a:latin typeface="Rockwell" charset="0"/>
                <a:ea typeface="Rockwell" charset="0"/>
                <a:cs typeface="Rockwell" charset="0"/>
              </a:rPr>
              <a:t>Let students generate their own key question for the week, assess how well students are able to ask questions</a:t>
            </a:r>
          </a:p>
          <a:p>
            <a:pPr marL="0" indent="0">
              <a:buNone/>
            </a:pPr>
            <a:r>
              <a:rPr lang="en-US" sz="1200" dirty="0">
                <a:solidFill>
                  <a:schemeClr val="tx1"/>
                </a:solidFill>
                <a:latin typeface="Rockwell" charset="0"/>
                <a:ea typeface="Rockwell" charset="0"/>
                <a:cs typeface="Rockwell" charset="0"/>
              </a:rPr>
              <a:t>Elementary School</a:t>
            </a:r>
          </a:p>
          <a:p>
            <a:endParaRPr lang="en-US" b="1" dirty="0"/>
          </a:p>
          <a:p>
            <a:r>
              <a:rPr lang="en-US" b="1" dirty="0"/>
              <a:t>Activity: Think, Share</a:t>
            </a:r>
          </a:p>
          <a:p>
            <a:r>
              <a:rPr lang="en-US" dirty="0"/>
              <a:t>Read</a:t>
            </a:r>
            <a:r>
              <a:rPr lang="en-US" baseline="0" dirty="0"/>
              <a:t> the student questions as a lens into diagnosing problems with the </a:t>
            </a:r>
            <a:r>
              <a:rPr lang="en-US" baseline="0" dirty="0" err="1"/>
              <a:t>Qfocus</a:t>
            </a:r>
            <a:r>
              <a:rPr lang="en-US" baseline="0" dirty="0"/>
              <a:t>. What do you notice in this list of student questions? What do the questions tell you about the Q-Focus?</a:t>
            </a:r>
          </a:p>
          <a:p>
            <a:endParaRPr lang="en-US" baseline="0" dirty="0"/>
          </a:p>
          <a:p>
            <a:r>
              <a:rPr lang="en-US" b="1" baseline="0" dirty="0"/>
              <a:t>An Answer:</a:t>
            </a:r>
          </a:p>
          <a:p>
            <a:r>
              <a:rPr lang="en-US" baseline="0" dirty="0"/>
              <a:t>First bold lines to appear: some students are really thinking about the relationship b/w the 3 things listed and trying to connect the 3, so even in a batch of questions that are kind of off topic/not what the teacher expected, she could still have used #11 or #12 in her next steps. </a:t>
            </a:r>
          </a:p>
          <a:p>
            <a:endParaRPr lang="en-US" baseline="0" dirty="0"/>
          </a:p>
          <a:p>
            <a:r>
              <a:rPr lang="en-US" baseline="0" dirty="0"/>
              <a:t>But, that type of creating connection between different words, is kind of sophisticated thinking. Most of the kids picked one of the three nouns and zeroed in on it, asking questions that had the word in it, but didn’t consider it in relationship to the other words in the prompt. These lines appear in purple. To me, this indicates that most kids just didn’t have enough direction, guidance from the </a:t>
            </a:r>
            <a:r>
              <a:rPr lang="en-US" baseline="0" dirty="0" err="1"/>
              <a:t>Qfocus</a:t>
            </a:r>
            <a:r>
              <a:rPr lang="en-US" baseline="0" dirty="0"/>
              <a:t>. They needed more hooks to go on, or maybe an image. Little kids in particular probably need more complete sentences, images perhaps, need more to go on than older kids or adults.</a:t>
            </a:r>
          </a:p>
          <a:p>
            <a:endParaRPr lang="en-US" baseline="0" dirty="0"/>
          </a:p>
          <a:p>
            <a:r>
              <a:rPr lang="en-US" baseline="0" dirty="0"/>
              <a:t>The last thing to point out---pets come up over and over again. We learn that kids have experience with pets and emotional attachments to pets. See #14, 15, 20. So, that might be a fruitful background knowledge connection to take into consideration in the unit, or in a redesigned Q-Focus. </a:t>
            </a:r>
          </a:p>
          <a:p>
            <a:endParaRPr lang="en-US" baseline="0" dirty="0"/>
          </a:p>
          <a:p>
            <a:r>
              <a:rPr lang="en-US" baseline="0" dirty="0"/>
              <a:t>And of course, the teacher did learn that her students were able to ask questions, which was a major objective for doing QFT in the first place. She gained insight into their skill level with question formulation. </a:t>
            </a: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81</a:t>
            </a:fld>
            <a:endParaRPr lang="en-US"/>
          </a:p>
        </p:txBody>
      </p:sp>
    </p:spTree>
    <p:extLst>
      <p:ext uri="{BB962C8B-B14F-4D97-AF65-F5344CB8AC3E}">
        <p14:creationId xmlns:p14="http://schemas.microsoft.com/office/powerpoint/2010/main" val="933351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process the teacher went through to come down to final </a:t>
            </a:r>
            <a:r>
              <a:rPr lang="en-US" baseline="0" dirty="0" err="1"/>
              <a:t>QFocus</a:t>
            </a:r>
            <a:r>
              <a:rPr lang="en-US" baseline="0" dirty="0"/>
              <a:t>. (some of the ideas she ruled out may actually have been better in retrospect) but there were reasons she made the choices she did. Mostly, she wanted to simplify and give kids the chance to name the relationship between people and animals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aseline="0" dirty="0" err="1"/>
              <a:t>Qfocus</a:t>
            </a:r>
            <a:r>
              <a:rPr lang="en-US" baseline="0" dirty="0"/>
              <a:t> she used was “people, animals, and friends.”</a:t>
            </a:r>
            <a:endParaRPr lang="en-US" dirty="0"/>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82</a:t>
            </a:fld>
            <a:endParaRPr lang="en-US"/>
          </a:p>
        </p:txBody>
      </p:sp>
    </p:spTree>
    <p:extLst>
      <p:ext uri="{BB962C8B-B14F-4D97-AF65-F5344CB8AC3E}">
        <p14:creationId xmlns:p14="http://schemas.microsoft.com/office/powerpoint/2010/main" val="1834396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83</a:t>
            </a:fld>
            <a:endParaRPr lang="en-US"/>
          </a:p>
        </p:txBody>
      </p:sp>
    </p:spTree>
    <p:extLst>
      <p:ext uri="{BB962C8B-B14F-4D97-AF65-F5344CB8AC3E}">
        <p14:creationId xmlns:p14="http://schemas.microsoft.com/office/powerpoint/2010/main" val="337127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84</a:t>
            </a:fld>
            <a:endParaRPr lang="en-US"/>
          </a:p>
        </p:txBody>
      </p:sp>
    </p:spTree>
    <p:extLst>
      <p:ext uri="{BB962C8B-B14F-4D97-AF65-F5344CB8AC3E}">
        <p14:creationId xmlns:p14="http://schemas.microsoft.com/office/powerpoint/2010/main" val="327895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85</a:t>
            </a:fld>
            <a:endParaRPr lang="en-US"/>
          </a:p>
        </p:txBody>
      </p:sp>
    </p:spTree>
    <p:extLst>
      <p:ext uri="{BB962C8B-B14F-4D97-AF65-F5344CB8AC3E}">
        <p14:creationId xmlns:p14="http://schemas.microsoft.com/office/powerpoint/2010/main" val="819529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individuals share out after this practice</a:t>
            </a:r>
          </a:p>
        </p:txBody>
      </p:sp>
      <p:sp>
        <p:nvSpPr>
          <p:cNvPr id="4" name="Slide Number Placeholder 3"/>
          <p:cNvSpPr>
            <a:spLocks noGrp="1"/>
          </p:cNvSpPr>
          <p:nvPr>
            <p:ph type="sldNum" sz="quarter" idx="10"/>
          </p:nvPr>
        </p:nvSpPr>
        <p:spPr/>
        <p:txBody>
          <a:bodyPr/>
          <a:lstStyle/>
          <a:p>
            <a:fld id="{CFA7933F-06DD-8245-89C7-274AA999494E}" type="slidenum">
              <a:rPr lang="en-US" smtClean="0"/>
              <a:t>86</a:t>
            </a:fld>
            <a:endParaRPr lang="en-US"/>
          </a:p>
        </p:txBody>
      </p:sp>
    </p:spTree>
    <p:extLst>
      <p:ext uri="{BB962C8B-B14F-4D97-AF65-F5344CB8AC3E}">
        <p14:creationId xmlns:p14="http://schemas.microsoft.com/office/powerpoint/2010/main" val="1477908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87</a:t>
            </a:fld>
            <a:endParaRPr lang="en-US"/>
          </a:p>
        </p:txBody>
      </p:sp>
    </p:spTree>
    <p:extLst>
      <p:ext uri="{BB962C8B-B14F-4D97-AF65-F5344CB8AC3E}">
        <p14:creationId xmlns:p14="http://schemas.microsoft.com/office/powerpoint/2010/main" val="123205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8</a:t>
            </a:fld>
            <a:endParaRPr lang="en-US"/>
          </a:p>
        </p:txBody>
      </p:sp>
    </p:spTree>
    <p:extLst>
      <p:ext uri="{BB962C8B-B14F-4D97-AF65-F5344CB8AC3E}">
        <p14:creationId xmlns:p14="http://schemas.microsoft.com/office/powerpoint/2010/main" val="111206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69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9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057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101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7/18/18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7/18/18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7/18/18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7/18/18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7/18/18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7/18/18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rightquestion.org/qft-in-ac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mAYXZzKUAX4" TargetMode="External"/><Relationship Id="rId6" Type="http://schemas.openxmlformats.org/officeDocument/2006/relationships/image" Target="../media/image31.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Mox0WRGGk0Y"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0516" y="2820031"/>
            <a:ext cx="218393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Rockwell"/>
              </a:rPr>
              <a:t>Boston, MA</a:t>
            </a:r>
            <a:endParaRPr kumimoji="0" lang="en-US" b="0" i="0" u="none" strike="noStrike" kern="1200" cap="none" spc="0" normalizeH="0" noProof="0" dirty="0">
              <a:ln>
                <a:noFill/>
              </a:ln>
              <a:solidFill>
                <a:srgbClr val="FFFFFF"/>
              </a:solidFill>
              <a:effectLst/>
              <a:uLnTx/>
              <a:uFillTx/>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FFFFFF"/>
              </a:solidFill>
              <a:latin typeface="Rockwe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Rockwell"/>
              </a:rPr>
              <a:t>July</a:t>
            </a:r>
            <a:r>
              <a:rPr kumimoji="0" lang="en-US" b="0" i="0" u="none" strike="noStrike" kern="1200" cap="none" spc="0" normalizeH="0" noProof="0" dirty="0">
                <a:ln>
                  <a:noFill/>
                </a:ln>
                <a:solidFill>
                  <a:srgbClr val="FFFFFF"/>
                </a:solidFill>
                <a:effectLst/>
                <a:uLnTx/>
                <a:uFillTx/>
                <a:latin typeface="Rockwell"/>
              </a:rPr>
              <a:t> 22</a:t>
            </a:r>
            <a:r>
              <a:rPr kumimoji="0" lang="en-US" b="0" i="0" u="none" strike="noStrike" kern="1200" cap="none" spc="0" normalizeH="0" baseline="0" noProof="0" dirty="0">
                <a:ln>
                  <a:noFill/>
                </a:ln>
                <a:solidFill>
                  <a:srgbClr val="FFFFFF"/>
                </a:solidFill>
                <a:effectLst/>
                <a:uLnTx/>
                <a:uFillTx/>
                <a:latin typeface="Rockwell"/>
              </a:rPr>
              <a:t>, 2018</a:t>
            </a:r>
          </a:p>
        </p:txBody>
      </p:sp>
      <p:sp>
        <p:nvSpPr>
          <p:cNvPr id="3" name="TextBox 2"/>
          <p:cNvSpPr txBox="1"/>
          <p:nvPr/>
        </p:nvSpPr>
        <p:spPr>
          <a:xfrm>
            <a:off x="684296" y="4717052"/>
            <a:ext cx="8115319" cy="584775"/>
          </a:xfrm>
          <a:prstGeom prst="rect">
            <a:avLst/>
          </a:prstGeom>
          <a:noFill/>
        </p:spPr>
        <p:txBody>
          <a:bodyPr wrap="square" rtlCol="0">
            <a:spAutoFit/>
          </a:bodyPr>
          <a:lstStyle/>
          <a:p>
            <a:pPr algn="ctr"/>
            <a:r>
              <a:rPr lang="en-US" sz="3200" b="1" dirty="0"/>
              <a:t>Dan Rothstein &amp; Luz Santana</a:t>
            </a:r>
          </a:p>
        </p:txBody>
      </p:sp>
      <p:sp>
        <p:nvSpPr>
          <p:cNvPr id="2" name="TextBox 1"/>
          <p:cNvSpPr txBox="1"/>
          <p:nvPr/>
        </p:nvSpPr>
        <p:spPr>
          <a:xfrm>
            <a:off x="452895" y="5240272"/>
            <a:ext cx="8578120" cy="830997"/>
          </a:xfrm>
          <a:prstGeom prst="rect">
            <a:avLst/>
          </a:prstGeom>
          <a:noFill/>
        </p:spPr>
        <p:txBody>
          <a:bodyPr wrap="square" rtlCol="0">
            <a:spAutoFit/>
          </a:bodyPr>
          <a:lstStyle/>
          <a:p>
            <a:pPr algn="ctr"/>
            <a:r>
              <a:rPr lang="en-US" sz="2400" b="1" dirty="0"/>
              <a:t>The Right Question Institute</a:t>
            </a:r>
          </a:p>
          <a:p>
            <a:pPr algn="ctr"/>
            <a:r>
              <a:rPr lang="en-US" sz="2400" b="1" dirty="0"/>
              <a:t>Cambridge, MA</a:t>
            </a:r>
          </a:p>
        </p:txBody>
      </p:sp>
      <p:sp>
        <p:nvSpPr>
          <p:cNvPr id="6" name="TextBox 5"/>
          <p:cNvSpPr txBox="1"/>
          <p:nvPr/>
        </p:nvSpPr>
        <p:spPr>
          <a:xfrm>
            <a:off x="710899" y="629221"/>
            <a:ext cx="3949592" cy="3600986"/>
          </a:xfrm>
          <a:prstGeom prst="rect">
            <a:avLst/>
          </a:prstGeom>
          <a:noFill/>
        </p:spPr>
        <p:txBody>
          <a:bodyPr wrap="square" rtlCol="0">
            <a:spAutoFit/>
          </a:bodyPr>
          <a:lstStyle/>
          <a:p>
            <a:r>
              <a:rPr lang="en-US" sz="3800" dirty="0">
                <a:solidFill>
                  <a:schemeClr val="bg1"/>
                </a:solidFill>
              </a:rPr>
              <a:t>Students Becoming Sophisticated Question-Askers and Thinkers</a:t>
            </a:r>
          </a:p>
          <a:p>
            <a:r>
              <a:rPr lang="en-US" sz="3200" dirty="0">
                <a:solidFill>
                  <a:schemeClr val="bg1"/>
                </a:solidFill>
              </a:rPr>
              <a:t>Day 1</a:t>
            </a:r>
          </a:p>
        </p:txBody>
      </p:sp>
      <p:sp>
        <p:nvSpPr>
          <p:cNvPr id="8" name="TextBox 7"/>
          <p:cNvSpPr txBox="1"/>
          <p:nvPr/>
        </p:nvSpPr>
        <p:spPr>
          <a:xfrm>
            <a:off x="4660491" y="2820031"/>
            <a:ext cx="1902542" cy="923330"/>
          </a:xfrm>
          <a:prstGeom prst="rect">
            <a:avLst/>
          </a:prstGeom>
          <a:noFill/>
        </p:spPr>
        <p:txBody>
          <a:bodyPr wrap="square" rtlCol="0">
            <a:spAutoFit/>
          </a:bodyPr>
          <a:lstStyle/>
          <a:p>
            <a:pPr algn="ctr"/>
            <a:r>
              <a:rPr lang="en-US" dirty="0">
                <a:solidFill>
                  <a:schemeClr val="bg1"/>
                </a:solidFill>
              </a:rPr>
              <a:t>Building Learning Communities</a:t>
            </a:r>
          </a:p>
        </p:txBody>
      </p:sp>
    </p:spTree>
    <p:extLst>
      <p:ext uri="{BB962C8B-B14F-4D97-AF65-F5344CB8AC3E}">
        <p14:creationId xmlns:p14="http://schemas.microsoft.com/office/powerpoint/2010/main" val="26724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523999"/>
            <a:ext cx="7703417" cy="4602163"/>
          </a:xfrm>
        </p:spPr>
        <p:txBody>
          <a:bodyPr>
            <a:normAutofit/>
          </a:bodyPr>
          <a:lstStyle/>
          <a:p>
            <a:pPr marL="0" indent="0">
              <a:buNone/>
            </a:pPr>
            <a:r>
              <a:rPr lang="en-US" sz="4800" dirty="0">
                <a:solidFill>
                  <a:schemeClr val="tx1"/>
                </a:solidFill>
              </a:rPr>
              <a:t>"There is no learning without having to pose a question." </a:t>
            </a:r>
          </a:p>
          <a:p>
            <a:pPr marL="0" indent="0">
              <a:buNone/>
            </a:pPr>
            <a:r>
              <a:rPr lang="en-US" sz="4400" dirty="0">
                <a:solidFill>
                  <a:schemeClr val="tx1"/>
                </a:solidFill>
              </a:rPr>
              <a:t>	      - </a:t>
            </a:r>
            <a:r>
              <a:rPr lang="en-US" sz="2800" b="1" dirty="0">
                <a:solidFill>
                  <a:schemeClr val="tx1"/>
                </a:solidFill>
              </a:rPr>
              <a:t>Richard Feynman</a:t>
            </a:r>
            <a:endParaRPr lang="en-US" sz="2800" dirty="0">
              <a:solidFill>
                <a:schemeClr val="tx1"/>
              </a:solidFill>
            </a:endParaRPr>
          </a:p>
          <a:p>
            <a:pPr marL="0" indent="0">
              <a:spcBef>
                <a:spcPts val="200"/>
              </a:spcBef>
              <a:buNone/>
            </a:pPr>
            <a:r>
              <a:rPr lang="en-US" sz="2800" dirty="0">
                <a:solidFill>
                  <a:schemeClr val="tx1"/>
                </a:solidFill>
              </a:rPr>
              <a:t>		   Nobel-Prizewinning physicist</a:t>
            </a:r>
          </a:p>
        </p:txBody>
      </p:sp>
    </p:spTree>
    <p:extLst>
      <p:ext uri="{BB962C8B-B14F-4D97-AF65-F5344CB8AC3E}">
        <p14:creationId xmlns:p14="http://schemas.microsoft.com/office/powerpoint/2010/main" val="33547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641" y="269766"/>
            <a:ext cx="42037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03428" y="1228774"/>
            <a:ext cx="376649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Rockwell"/>
                <a:ea typeface="+mn-ea"/>
                <a:cs typeface="+mn-cs"/>
              </a:rPr>
              <a:t>“We must teach students how to think in questions, how to manage ignorance.”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Rockwell"/>
                <a:ea typeface="+mn-ea"/>
                <a:cs typeface="+mn-cs"/>
              </a:rPr>
              <a:t>- </a:t>
            </a:r>
            <a:r>
              <a:rPr kumimoji="0" lang="en-US" sz="2000" b="1" i="0" u="none" strike="noStrike" kern="1200" cap="none" spc="0" normalizeH="0" baseline="0" noProof="0" dirty="0">
                <a:ln>
                  <a:noFill/>
                </a:ln>
                <a:effectLst/>
                <a:uLnTx/>
                <a:uFillTx/>
                <a:latin typeface="Rockwell"/>
                <a:ea typeface="+mn-ea"/>
                <a:cs typeface="+mn-cs"/>
              </a:rPr>
              <a:t>Stuart </a:t>
            </a:r>
            <a:r>
              <a:rPr kumimoji="0" lang="en-US" sz="2000" b="1" i="0" u="none" strike="noStrike" kern="1200" cap="none" spc="0" normalizeH="0" baseline="0" noProof="0" dirty="0" err="1">
                <a:ln>
                  <a:noFill/>
                </a:ln>
                <a:effectLst/>
                <a:uLnTx/>
                <a:uFillTx/>
                <a:latin typeface="Rockwell"/>
                <a:ea typeface="+mn-ea"/>
                <a:cs typeface="+mn-cs"/>
              </a:rPr>
              <a:t>Firestein</a:t>
            </a:r>
            <a:endParaRPr kumimoji="0" lang="en-US" sz="2000" b="0" i="0" u="none" strike="noStrike" kern="1200" cap="none" spc="0" normalizeH="0" baseline="0" noProof="0" dirty="0">
              <a:ln>
                <a:noFill/>
              </a:ln>
              <a:effectLst/>
              <a:uLnTx/>
              <a:uFillTx/>
              <a:latin typeface="Rockwell"/>
              <a:ea typeface="+mn-ea"/>
              <a:cs typeface="+mn-cs"/>
            </a:endParaRPr>
          </a:p>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Rockwell"/>
                <a:ea typeface="+mn-ea"/>
                <a:cs typeface="+mn-cs"/>
              </a:rPr>
              <a:t>Chairman of the Department</a:t>
            </a:r>
            <a:r>
              <a:rPr kumimoji="0" lang="en-US" sz="2000" b="0" i="0" u="none" strike="noStrike" kern="1200" cap="none" spc="0" normalizeH="0" noProof="0" dirty="0">
                <a:ln>
                  <a:noFill/>
                </a:ln>
                <a:effectLst/>
                <a:uLnTx/>
                <a:uFillTx/>
                <a:latin typeface="Rockwell"/>
                <a:ea typeface="+mn-ea"/>
                <a:cs typeface="+mn-cs"/>
              </a:rPr>
              <a:t> </a:t>
            </a:r>
            <a:r>
              <a:rPr kumimoji="0" lang="en-US" sz="2000" b="0" i="0" u="none" strike="noStrike" kern="1200" cap="none" spc="0" normalizeH="0" baseline="0" noProof="0" dirty="0">
                <a:ln>
                  <a:noFill/>
                </a:ln>
                <a:effectLst/>
                <a:uLnTx/>
                <a:uFillTx/>
                <a:latin typeface="Rockwell"/>
                <a:ea typeface="+mn-ea"/>
                <a:cs typeface="+mn-cs"/>
              </a:rPr>
              <a:t>of Biology at Columbia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9523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a:t>College Presidents on What Students Should Learn in College</a:t>
            </a:r>
          </a:p>
        </p:txBody>
      </p:sp>
      <p:sp>
        <p:nvSpPr>
          <p:cNvPr id="3" name="Content Placeholder 2"/>
          <p:cNvSpPr>
            <a:spLocks noGrp="1"/>
          </p:cNvSpPr>
          <p:nvPr>
            <p:ph idx="1"/>
          </p:nvPr>
        </p:nvSpPr>
        <p:spPr>
          <a:xfrm>
            <a:off x="498475" y="1960563"/>
            <a:ext cx="7994361" cy="4737100"/>
          </a:xfrm>
        </p:spPr>
        <p:txBody>
          <a:bodyPr/>
          <a:lstStyle/>
          <a:p>
            <a:pPr marL="0" indent="0" eaLnBrk="1" hangingPunct="1">
              <a:lnSpc>
                <a:spcPct val="90000"/>
              </a:lnSpc>
              <a:buFont typeface="Wingdings" panose="05000000000000000000" pitchFamily="2" charset="2"/>
              <a:buNone/>
            </a:pPr>
            <a:r>
              <a:rPr lang="en-US" altLang="en-US" sz="2600" dirty="0">
                <a:solidFill>
                  <a:schemeClr val="tx1"/>
                </a:solidFill>
              </a:rPr>
              <a:t>“The primary skills should be analytical skills of interpretation and inquiry. In other words, know how to frame a question.” </a:t>
            </a:r>
          </a:p>
          <a:p>
            <a:pPr marL="0" indent="0" eaLnBrk="1" hangingPunct="1">
              <a:lnSpc>
                <a:spcPct val="90000"/>
              </a:lnSpc>
              <a:buFont typeface="Wingdings" panose="05000000000000000000" pitchFamily="2" charset="2"/>
              <a:buNone/>
            </a:pPr>
            <a:r>
              <a:rPr lang="en-US" altLang="en-US" sz="2600" dirty="0">
                <a:solidFill>
                  <a:schemeClr val="tx1"/>
                </a:solidFill>
              </a:rPr>
              <a:t>- </a:t>
            </a:r>
            <a:r>
              <a:rPr lang="en-US" altLang="en-US" sz="2600" b="1" dirty="0">
                <a:solidFill>
                  <a:schemeClr val="tx1"/>
                </a:solidFill>
              </a:rPr>
              <a:t>Leon Botstein</a:t>
            </a:r>
            <a:r>
              <a:rPr lang="en-US" altLang="en-US" sz="2600" dirty="0">
                <a:solidFill>
                  <a:schemeClr val="tx1"/>
                </a:solidFill>
              </a:rPr>
              <a:t>, President of Bard College</a:t>
            </a:r>
          </a:p>
          <a:p>
            <a:pPr marL="0" indent="0" eaLnBrk="1" hangingPunct="1">
              <a:lnSpc>
                <a:spcPct val="90000"/>
              </a:lnSpc>
              <a:spcBef>
                <a:spcPts val="4000"/>
              </a:spcBef>
              <a:buFont typeface="Wingdings" panose="05000000000000000000" pitchFamily="2" charset="2"/>
              <a:buNone/>
            </a:pPr>
            <a:r>
              <a:rPr lang="en-US" altLang="en-US" sz="2600" dirty="0">
                <a:solidFill>
                  <a:schemeClr val="tx1"/>
                </a:solidFill>
              </a:rPr>
              <a:t>“…the best we can do for students is have them ask the right questions.” </a:t>
            </a:r>
          </a:p>
          <a:p>
            <a:pPr marL="0" indent="0" eaLnBrk="1" hangingPunct="1">
              <a:lnSpc>
                <a:spcPct val="90000"/>
              </a:lnSpc>
              <a:buFont typeface="Wingdings" panose="05000000000000000000" pitchFamily="2" charset="2"/>
              <a:buNone/>
            </a:pPr>
            <a:r>
              <a:rPr lang="en-US" altLang="en-US" sz="2600" dirty="0">
                <a:solidFill>
                  <a:schemeClr val="tx1"/>
                </a:solidFill>
              </a:rPr>
              <a:t>- </a:t>
            </a:r>
            <a:r>
              <a:rPr lang="en-US" altLang="en-US" sz="2600" b="1" dirty="0">
                <a:solidFill>
                  <a:schemeClr val="tx1"/>
                </a:solidFill>
              </a:rPr>
              <a:t>Nancy Cantor</a:t>
            </a:r>
            <a:r>
              <a:rPr lang="en-US" altLang="en-US" sz="2600" dirty="0">
                <a:solidFill>
                  <a:schemeClr val="tx1"/>
                </a:solidFill>
              </a:rPr>
              <a:t>, Chancellor of University of Illinois</a:t>
            </a:r>
          </a:p>
          <a:p>
            <a:pPr marL="0" indent="0" algn="r" eaLnBrk="1" hangingPunct="1">
              <a:lnSpc>
                <a:spcPct val="90000"/>
              </a:lnSpc>
              <a:spcBef>
                <a:spcPts val="4000"/>
              </a:spcBef>
              <a:buFont typeface="Wingdings" panose="05000000000000000000" pitchFamily="2" charset="2"/>
              <a:buNone/>
            </a:pPr>
            <a:r>
              <a:rPr lang="en-US" altLang="en-US" sz="1800" i="1" dirty="0">
                <a:solidFill>
                  <a:schemeClr val="tx1"/>
                </a:solidFill>
              </a:rPr>
              <a:t>The New York Times</a:t>
            </a:r>
            <a:r>
              <a:rPr lang="en-US" altLang="en-US" sz="1800" dirty="0">
                <a:solidFill>
                  <a:schemeClr val="tx1"/>
                </a:solidFill>
              </a:rPr>
              <a:t>, August 4, 2002  </a:t>
            </a:r>
          </a:p>
        </p:txBody>
      </p:sp>
    </p:spTree>
    <p:extLst>
      <p:ext uri="{BB962C8B-B14F-4D97-AF65-F5344CB8AC3E}">
        <p14:creationId xmlns:p14="http://schemas.microsoft.com/office/powerpoint/2010/main" val="211678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98475" y="354013"/>
            <a:ext cx="7556500" cy="1116012"/>
          </a:xfrm>
        </p:spPr>
        <p:txBody>
          <a:bodyPr anchor="b"/>
          <a:lstStyle/>
          <a:p>
            <a:pPr eaLnBrk="1" hangingPunct="1"/>
            <a:r>
              <a:rPr lang="en-US" altLang="en-US" sz="2800" dirty="0"/>
              <a:t>Yet…only 27%of students believe college taught them to ask their own questions</a:t>
            </a:r>
          </a:p>
        </p:txBody>
      </p:sp>
      <p:sp>
        <p:nvSpPr>
          <p:cNvPr id="82947" name="TextBox 29"/>
          <p:cNvSpPr txBox="1">
            <a:spLocks noChangeArrowheads="1"/>
          </p:cNvSpPr>
          <p:nvPr/>
        </p:nvSpPr>
        <p:spPr bwMode="auto">
          <a:xfrm>
            <a:off x="646402" y="6170613"/>
            <a:ext cx="80819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rPr>
              <a:t>Alison Head, Project Information Literacy at University of Washington, 2016</a:t>
            </a:r>
          </a:p>
        </p:txBody>
      </p:sp>
      <p:pic>
        <p:nvPicPr>
          <p:cNvPr id="82948" name="Content Placeholder 39" descr="College_Students__Question_Asking-5.jpg"/>
          <p:cNvPicPr>
            <a:picLocks noGrp="1" noChangeAspect="1"/>
          </p:cNvPicPr>
          <p:nvPr>
            <p:ph idx="1"/>
          </p:nvPr>
        </p:nvPicPr>
        <p:blipFill>
          <a:blip r:embed="rId3">
            <a:extLst>
              <a:ext uri="{28A0092B-C50C-407E-A947-70E740481C1C}">
                <a14:useLocalDpi xmlns:a14="http://schemas.microsoft.com/office/drawing/2010/main" val="0"/>
              </a:ext>
            </a:extLst>
          </a:blip>
          <a:srcRect t="6644" b="12093"/>
          <a:stretch>
            <a:fillRect/>
          </a:stretch>
        </p:blipFill>
        <p:spPr>
          <a:xfrm>
            <a:off x="498475" y="1878013"/>
            <a:ext cx="7556500" cy="3884612"/>
          </a:xfrm>
        </p:spPr>
      </p:pic>
    </p:spTree>
    <p:extLst>
      <p:ext uri="{BB962C8B-B14F-4D97-AF65-F5344CB8AC3E}">
        <p14:creationId xmlns:p14="http://schemas.microsoft.com/office/powerpoint/2010/main" val="316382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8163" y="2719388"/>
            <a:ext cx="8178800" cy="2132012"/>
          </a:xfrm>
        </p:spPr>
        <p:txBody>
          <a:bodyPr/>
          <a:lstStyle/>
          <a:p>
            <a:pPr eaLnBrk="1" hangingPunct="1"/>
            <a:r>
              <a:rPr lang="en-US" altLang="en-US" sz="4200"/>
              <a:t>But, the problem begins long before college... </a:t>
            </a:r>
          </a:p>
        </p:txBody>
      </p:sp>
    </p:spTree>
    <p:extLst>
      <p:ext uri="{BB962C8B-B14F-4D97-AF65-F5344CB8AC3E}">
        <p14:creationId xmlns:p14="http://schemas.microsoft.com/office/powerpoint/2010/main" val="103711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nvGraphicFramePr>
        <p:xfrm>
          <a:off x="665163" y="1600200"/>
          <a:ext cx="6704012" cy="4445000"/>
        </p:xfrm>
        <a:graphic>
          <a:graphicData uri="http://schemas.openxmlformats.org/presentationml/2006/ole">
            <mc:AlternateContent xmlns:mc="http://schemas.openxmlformats.org/markup-compatibility/2006">
              <mc:Choice xmlns:v="urn:schemas-microsoft-com:vml" Requires="v">
                <p:oleObj spid="_x0000_s4410"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1600200"/>
                        <a:ext cx="6704012"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p:txBody>
          <a:bodyPr/>
          <a:lstStyle/>
          <a:p>
            <a:r>
              <a:rPr lang="en-US" sz="3200">
                <a:latin typeface="Rockwell" charset="0"/>
              </a:rPr>
              <a:t>Percentage of Basic Skill Attainment</a:t>
            </a:r>
          </a:p>
        </p:txBody>
      </p:sp>
      <p:sp>
        <p:nvSpPr>
          <p:cNvPr id="7" name="Rectangle 6"/>
          <p:cNvSpPr>
            <a:spLocks/>
          </p:cNvSpPr>
          <p:nvPr/>
        </p:nvSpPr>
        <p:spPr bwMode="auto">
          <a:xfrm>
            <a:off x="93664" y="6050756"/>
            <a:ext cx="819705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http://nces.ed.gov/nationsreportcard/pdf/main2009/2011455.pdf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p:txBody>
      </p:sp>
    </p:spTree>
    <p:extLst>
      <p:ext uri="{BB962C8B-B14F-4D97-AF65-F5344CB8AC3E}">
        <p14:creationId xmlns:p14="http://schemas.microsoft.com/office/powerpoint/2010/main" val="102698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a:latin typeface="Rockwell" charset="0"/>
              </a:rPr>
              <a:t>Percentage of Basic Skill Attainment</a:t>
            </a:r>
          </a:p>
        </p:txBody>
      </p:sp>
      <p:graphicFrame>
        <p:nvGraphicFramePr>
          <p:cNvPr id="37890" name="Object 1"/>
          <p:cNvGraphicFramePr>
            <a:graphicFrameLocks/>
          </p:cNvGraphicFramePr>
          <p:nvPr/>
        </p:nvGraphicFramePr>
        <p:xfrm>
          <a:off x="677863" y="1497013"/>
          <a:ext cx="6669087" cy="4578350"/>
        </p:xfrm>
        <a:graphic>
          <a:graphicData uri="http://schemas.openxmlformats.org/presentationml/2006/ole">
            <mc:AlternateContent xmlns:mc="http://schemas.openxmlformats.org/markup-compatibility/2006">
              <mc:Choice xmlns:v="urn:schemas-microsoft-com:vml" Requires="v">
                <p:oleObj spid="_x0000_s5434"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497013"/>
                        <a:ext cx="6669087"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93664" y="6050756"/>
            <a:ext cx="819705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http://nces.ed.gov/nationsreportcard/pdf/main2009/2011455.pdf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 </a:t>
            </a:r>
          </a:p>
        </p:txBody>
      </p:sp>
    </p:spTree>
    <p:extLst>
      <p:ext uri="{BB962C8B-B14F-4D97-AF65-F5344CB8AC3E}">
        <p14:creationId xmlns:p14="http://schemas.microsoft.com/office/powerpoint/2010/main" val="340711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tLang="en-US" dirty="0"/>
              <a:t> </a:t>
            </a:r>
          </a:p>
        </p:txBody>
      </p:sp>
      <p:sp>
        <p:nvSpPr>
          <p:cNvPr id="90115" name="Content Placeholder 2"/>
          <p:cNvSpPr>
            <a:spLocks noGrp="1"/>
          </p:cNvSpPr>
          <p:nvPr>
            <p:ph idx="1"/>
          </p:nvPr>
        </p:nvSpPr>
        <p:spPr>
          <a:xfrm>
            <a:off x="498474" y="1722851"/>
            <a:ext cx="7694858" cy="2718521"/>
          </a:xfrm>
        </p:spPr>
        <p:txBody>
          <a:bodyPr>
            <a:normAutofit/>
          </a:bodyPr>
          <a:lstStyle/>
          <a:p>
            <a:pPr marL="0" indent="0" eaLnBrk="1" hangingPunct="1">
              <a:buFont typeface="Wingdings" panose="05000000000000000000" pitchFamily="2" charset="2"/>
              <a:buNone/>
            </a:pPr>
            <a:r>
              <a:rPr lang="en-US" altLang="en-US" sz="4400" dirty="0">
                <a:solidFill>
                  <a:schemeClr val="accent1"/>
                </a:solidFill>
              </a:rPr>
              <a:t>We can work together on changing the direction of </a:t>
            </a:r>
            <a:br>
              <a:rPr lang="en-US" altLang="en-US" sz="4400" dirty="0">
                <a:solidFill>
                  <a:schemeClr val="accent1"/>
                </a:solidFill>
              </a:rPr>
            </a:br>
            <a:r>
              <a:rPr lang="en-US" altLang="en-US" sz="4400" dirty="0">
                <a:solidFill>
                  <a:schemeClr val="accent1"/>
                </a:solidFill>
              </a:rPr>
              <a:t>that slope</a:t>
            </a:r>
          </a:p>
        </p:txBody>
      </p:sp>
    </p:spTree>
    <p:extLst>
      <p:ext uri="{BB962C8B-B14F-4D97-AF65-F5344CB8AC3E}">
        <p14:creationId xmlns:p14="http://schemas.microsoft.com/office/powerpoint/2010/main" val="107549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44833" y="329712"/>
            <a:ext cx="7556500" cy="813670"/>
          </a:xfrm>
        </p:spPr>
        <p:txBody>
          <a:bodyPr/>
          <a:lstStyle/>
          <a:p>
            <a:r>
              <a:rPr lang="en-US" altLang="en-US" sz="4000" dirty="0"/>
              <a:t>We Are Not Alone </a:t>
            </a:r>
          </a:p>
        </p:txBody>
      </p:sp>
      <p:pic>
        <p:nvPicPr>
          <p:cNvPr id="91140" name="Picture 6" descr="41LhkEaVA5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540" y="1423219"/>
            <a:ext cx="3033815" cy="38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947" y="1402026"/>
            <a:ext cx="2597150" cy="3822943"/>
          </a:xfrm>
          <a:prstGeom prst="rect">
            <a:avLst/>
          </a:prstGeom>
        </p:spPr>
      </p:pic>
      <p:sp>
        <p:nvSpPr>
          <p:cNvPr id="3" name="Content Placeholder 2"/>
          <p:cNvSpPr>
            <a:spLocks noGrp="1"/>
          </p:cNvSpPr>
          <p:nvPr>
            <p:ph idx="1"/>
          </p:nvPr>
        </p:nvSpPr>
        <p:spPr>
          <a:xfrm>
            <a:off x="365739" y="5483613"/>
            <a:ext cx="8406581" cy="1094168"/>
          </a:xfrm>
          <a:noFill/>
        </p:spPr>
        <p:txBody>
          <a:bodyPr/>
          <a:lstStyle/>
          <a:p>
            <a:pPr marL="0" indent="0">
              <a:buFont typeface="Wingdings" panose="05000000000000000000" pitchFamily="2" charset="2"/>
              <a:buNone/>
            </a:pPr>
            <a:r>
              <a:rPr lang="en-US" altLang="en-US" sz="3200">
                <a:solidFill>
                  <a:schemeClr val="tx1"/>
                </a:solidFill>
              </a:rPr>
              <a:t>300,000 </a:t>
            </a:r>
            <a:r>
              <a:rPr lang="en-US" altLang="en-US" sz="3200" dirty="0">
                <a:solidFill>
                  <a:schemeClr val="tx1"/>
                </a:solidFill>
              </a:rPr>
              <a:t>educators using the strategy all over the world  </a:t>
            </a:r>
          </a:p>
        </p:txBody>
      </p:sp>
    </p:spTree>
    <p:extLst>
      <p:ext uri="{BB962C8B-B14F-4D97-AF65-F5344CB8AC3E}">
        <p14:creationId xmlns:p14="http://schemas.microsoft.com/office/powerpoint/2010/main" val="777733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Now, Educators Lead the Work</a:t>
            </a:r>
            <a:endParaRPr lang="en-US" sz="4000" dirty="0">
              <a:solidFill>
                <a:schemeClr val="accent1"/>
              </a:solidFill>
              <a:latin typeface="+mj-lt"/>
            </a:endParaRPr>
          </a:p>
        </p:txBody>
      </p:sp>
      <p:sp>
        <p:nvSpPr>
          <p:cNvPr id="6" name="Content Placeholder 2"/>
          <p:cNvSpPr txBox="1">
            <a:spLocks/>
          </p:cNvSpPr>
          <p:nvPr/>
        </p:nvSpPr>
        <p:spPr bwMode="auto">
          <a:xfrm>
            <a:off x="557049" y="3216166"/>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anose="05000000000000000000" pitchFamily="2" charset="2"/>
              <a:buNone/>
              <a:defRPr/>
            </a:pPr>
            <a:r>
              <a:rPr lang="en-US" altLang="en-US" sz="2400" dirty="0">
                <a:solidFill>
                  <a:schemeClr val="tx1"/>
                </a:solidFill>
              </a:rPr>
              <a:t>The Right Question Institute offers materials through a Creative Commons License and we encourage you to make use of and/or share this resource.  Please reference the Right Question Institute and </a:t>
            </a:r>
            <a:r>
              <a:rPr lang="en-US" altLang="en-US" sz="2400" u="sng" dirty="0">
                <a:solidFill>
                  <a:schemeClr val="tx1"/>
                </a:solidFill>
              </a:rPr>
              <a:t>rightquestion.org</a:t>
            </a:r>
            <a:r>
              <a:rPr lang="en-US" altLang="en-US" sz="2400" dirty="0">
                <a:solidFill>
                  <a:schemeClr val="tx1"/>
                </a:solidFill>
              </a:rPr>
              <a:t> as the source on any materials you use.</a:t>
            </a:r>
          </a:p>
          <a:p>
            <a:pPr marL="0" indent="0">
              <a:buFont typeface="Wingdings" panose="05000000000000000000" pitchFamily="2" charset="2"/>
              <a:buNone/>
              <a:defRPr/>
            </a:pPr>
            <a:endParaRPr lang="en-US" altLang="en-US" sz="1050" dirty="0">
              <a:solidFill>
                <a:schemeClr val="tx1"/>
              </a:solidFill>
            </a:endParaRPr>
          </a:p>
        </p:txBody>
      </p: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6967" y="255411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6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553461"/>
            <a:ext cx="7053263" cy="1116012"/>
          </a:xfrm>
        </p:spPr>
        <p:txBody>
          <a:bodyPr/>
          <a:lstStyle/>
          <a:p>
            <a:pPr algn="ctr"/>
            <a:r>
              <a:rPr lang="en-US" altLang="en-US" sz="4000" dirty="0"/>
              <a:t>Acknowledgments</a:t>
            </a:r>
            <a:r>
              <a:rPr lang="en-US" altLang="en-US" dirty="0"/>
              <a:t> </a:t>
            </a:r>
          </a:p>
        </p:txBody>
      </p:sp>
      <p:sp>
        <p:nvSpPr>
          <p:cNvPr id="70659" name="Content Placeholder 2"/>
          <p:cNvSpPr>
            <a:spLocks noGrp="1"/>
          </p:cNvSpPr>
          <p:nvPr>
            <p:ph idx="1"/>
          </p:nvPr>
        </p:nvSpPr>
        <p:spPr>
          <a:xfrm>
            <a:off x="498475" y="1566183"/>
            <a:ext cx="7744980" cy="4300509"/>
          </a:xfrm>
        </p:spPr>
        <p:txBody>
          <a:bodyPr>
            <a:normAutofit fontScale="92500" lnSpcReduction="10000"/>
          </a:bodyPr>
          <a:lstStyle/>
          <a:p>
            <a:pPr marL="0" indent="0">
              <a:buNone/>
            </a:pPr>
            <a:r>
              <a:rPr lang="en-US" altLang="en-US" sz="2400" dirty="0">
                <a:solidFill>
                  <a:schemeClr val="tx1"/>
                </a:solidFill>
              </a:rPr>
              <a:t>We are deeply grateful to the John Templeton Foundation and The Hummingbird Fund for their generous support of the Right Question Institute’s Million Classrooms Campaign. </a:t>
            </a:r>
          </a:p>
          <a:p>
            <a:pPr marL="0" indent="0">
              <a:spcBef>
                <a:spcPts val="0"/>
              </a:spcBef>
              <a:buNone/>
            </a:pPr>
            <a:endParaRPr lang="en-US" altLang="en-US" sz="2400" dirty="0">
              <a:solidFill>
                <a:schemeClr val="tx1"/>
              </a:solidFill>
            </a:endParaRPr>
          </a:p>
          <a:p>
            <a:pPr marL="0" indent="0">
              <a:spcBef>
                <a:spcPts val="0"/>
              </a:spcBef>
              <a:buNone/>
            </a:pPr>
            <a:r>
              <a:rPr lang="en-US" altLang="en-US" sz="2400" dirty="0">
                <a:solidFill>
                  <a:schemeClr val="tx1"/>
                </a:solidFill>
              </a:rPr>
              <a:t>We are excited to be a part of BLC 18 and are thankful to Alan November for inviting us to participate and to Marcy Reed and Donna Lang for all the important behind the scenes work that makes this possible. </a:t>
            </a:r>
          </a:p>
          <a:p>
            <a:pPr marL="0" indent="0">
              <a:spcBef>
                <a:spcPts val="0"/>
              </a:spcBef>
              <a:buNone/>
            </a:pPr>
            <a:endParaRPr lang="en-US" altLang="en-US" sz="2400" dirty="0">
              <a:solidFill>
                <a:schemeClr val="tx1"/>
              </a:solidFill>
            </a:endParaRPr>
          </a:p>
          <a:p>
            <a:pPr marL="0" indent="0">
              <a:spcBef>
                <a:spcPts val="0"/>
              </a:spcBef>
              <a:buNone/>
            </a:pPr>
            <a:r>
              <a:rPr lang="en-US" altLang="en-US" sz="2400" dirty="0">
                <a:solidFill>
                  <a:schemeClr val="tx1"/>
                </a:solidFill>
              </a:rPr>
              <a:t>We are very grateful to Erin Kim, our 2017-18 Harvard Graduate School of Education intern, for her work in arranging this session.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
        <p:nvSpPr>
          <p:cNvPr id="6" name="TextBox 5"/>
          <p:cNvSpPr txBox="1"/>
          <p:nvPr/>
        </p:nvSpPr>
        <p:spPr>
          <a:xfrm>
            <a:off x="7190790" y="6277035"/>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404393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txBox="1">
            <a:spLocks/>
          </p:cNvSpPr>
          <p:nvPr/>
        </p:nvSpPr>
        <p:spPr bwMode="auto">
          <a:xfrm>
            <a:off x="498474" y="2512148"/>
            <a:ext cx="7356619" cy="3778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2000"/>
              </a:spcBef>
              <a:spcAft>
                <a:spcPts val="0"/>
              </a:spcAft>
              <a:buClr>
                <a:srgbClr val="629DD1"/>
              </a:buClr>
              <a:buSzPct val="75000"/>
              <a:buFontTx/>
              <a:buNone/>
              <a:tabLst/>
              <a:defRPr/>
            </a:pPr>
            <a:endParaRPr kumimoji="0" lang="en-US" sz="3200" b="0" i="0" u="none" strike="noStrike" kern="1200" cap="none" spc="0" normalizeH="0" baseline="0" noProof="0" dirty="0">
              <a:ln>
                <a:noFill/>
              </a:ln>
              <a:solidFill>
                <a:srgbClr val="000000"/>
              </a:solidFill>
              <a:effectLst/>
              <a:uLnTx/>
              <a:uFillTx/>
              <a:latin typeface="Rockwell" charset="0"/>
              <a:ea typeface="ＭＳ Ｐゴシック" charset="0"/>
            </a:endParaRPr>
          </a:p>
        </p:txBody>
      </p:sp>
      <p:sp>
        <p:nvSpPr>
          <p:cNvPr id="44034" name="Title 1"/>
          <p:cNvSpPr>
            <a:spLocks noGrp="1"/>
          </p:cNvSpPr>
          <p:nvPr>
            <p:ph type="title"/>
          </p:nvPr>
        </p:nvSpPr>
        <p:spPr>
          <a:xfrm>
            <a:off x="1038802" y="2193491"/>
            <a:ext cx="7556313" cy="2821853"/>
          </a:xfrm>
        </p:spPr>
        <p:txBody>
          <a:bodyPr>
            <a:noAutofit/>
          </a:bodyPr>
          <a:lstStyle/>
          <a:p>
            <a:pPr lvl="0"/>
            <a:r>
              <a:rPr lang="en-US" sz="4400" dirty="0">
                <a:solidFill>
                  <a:srgbClr val="629DD1"/>
                </a:solidFill>
              </a:rPr>
              <a:t>What happens when students do learn to ask their own questions?</a:t>
            </a:r>
            <a:br>
              <a:rPr lang="en-US" sz="4000" dirty="0">
                <a:solidFill>
                  <a:srgbClr val="629DD1"/>
                </a:solidFill>
              </a:rPr>
            </a:br>
            <a:endParaRPr lang="en-US" sz="4000" dirty="0">
              <a:latin typeface="Rockwell" charset="0"/>
            </a:endParaRPr>
          </a:p>
        </p:txBody>
      </p:sp>
    </p:spTree>
    <p:extLst>
      <p:ext uri="{BB962C8B-B14F-4D97-AF65-F5344CB8AC3E}">
        <p14:creationId xmlns:p14="http://schemas.microsoft.com/office/powerpoint/2010/main" val="51387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570029"/>
            <a:ext cx="6395622" cy="1116106"/>
          </a:xfrm>
        </p:spPr>
        <p:txBody>
          <a:bodyPr/>
          <a:lstStyle/>
          <a:p>
            <a:r>
              <a:rPr lang="en-US" dirty="0"/>
              <a:t>Moving from the exception…</a:t>
            </a:r>
          </a:p>
        </p:txBody>
      </p:sp>
      <p:sp>
        <p:nvSpPr>
          <p:cNvPr id="3" name="Content Placeholder 2"/>
          <p:cNvSpPr>
            <a:spLocks noGrp="1"/>
          </p:cNvSpPr>
          <p:nvPr>
            <p:ph idx="1"/>
          </p:nvPr>
        </p:nvSpPr>
        <p:spPr>
          <a:xfrm>
            <a:off x="4710256" y="5677365"/>
            <a:ext cx="4073526" cy="1503907"/>
          </a:xfrm>
        </p:spPr>
        <p:txBody>
          <a:bodyPr>
            <a:normAutofit/>
          </a:bodyPr>
          <a:lstStyle/>
          <a:p>
            <a:pPr marL="0" indent="0">
              <a:buNone/>
            </a:pPr>
            <a:r>
              <a:rPr lang="en-US" sz="1600" dirty="0">
                <a:solidFill>
                  <a:schemeClr val="tx1"/>
                </a:solidFill>
                <a:latin typeface="DIN Next Rounded LT Pro" panose="020F0503020203050203" pitchFamily="34" charset="0"/>
              </a:rPr>
              <a:t>The Question as a Measure of Efficiency in Instruction: A critical study of classroom practice. </a:t>
            </a:r>
            <a:r>
              <a:rPr lang="en-US" sz="1600" i="1" dirty="0">
                <a:solidFill>
                  <a:schemeClr val="tx1"/>
                </a:solidFill>
                <a:latin typeface="DIN Next Rounded LT Pro" panose="020F0503020203050203" pitchFamily="34" charset="0"/>
              </a:rPr>
              <a:t>Columbia University Contributions to Education, No. 48</a:t>
            </a:r>
            <a:r>
              <a:rPr lang="en-US" sz="1600" dirty="0">
                <a:solidFill>
                  <a:schemeClr val="tx1"/>
                </a:solidFill>
                <a:latin typeface="DIN Next Rounded LT Pro" panose="020F0503020203050203" pitchFamily="34" charset="0"/>
              </a:rPr>
              <a:t> </a:t>
            </a:r>
          </a:p>
          <a:p>
            <a:endParaRPr lang="en-US" dirty="0">
              <a:latin typeface="+mj-lt"/>
            </a:endParaRPr>
          </a:p>
        </p:txBody>
      </p:sp>
      <p:pic>
        <p:nvPicPr>
          <p:cNvPr id="4" name="Picture 3"/>
          <p:cNvPicPr>
            <a:picLocks noChangeAspect="1"/>
          </p:cNvPicPr>
          <p:nvPr/>
        </p:nvPicPr>
        <p:blipFill>
          <a:blip r:embed="rId2"/>
          <a:stretch>
            <a:fillRect/>
          </a:stretch>
        </p:blipFill>
        <p:spPr>
          <a:xfrm>
            <a:off x="5188887" y="1686135"/>
            <a:ext cx="2733964" cy="3856807"/>
          </a:xfrm>
          <a:prstGeom prst="rect">
            <a:avLst/>
          </a:prstGeom>
        </p:spPr>
      </p:pic>
      <p:sp>
        <p:nvSpPr>
          <p:cNvPr id="6" name="TextBox 5"/>
          <p:cNvSpPr txBox="1"/>
          <p:nvPr/>
        </p:nvSpPr>
        <p:spPr>
          <a:xfrm>
            <a:off x="221457" y="1628004"/>
            <a:ext cx="4600574" cy="4431983"/>
          </a:xfrm>
          <a:prstGeom prst="rect">
            <a:avLst/>
          </a:prstGeom>
          <a:noFill/>
        </p:spPr>
        <p:txBody>
          <a:bodyPr wrap="square" rtlCol="0">
            <a:spAutoFit/>
          </a:bodyPr>
          <a:lstStyle/>
          <a:p>
            <a:r>
              <a:rPr lang="en-US" sz="2400" dirty="0"/>
              <a:t>In a 1912 study </a:t>
            </a:r>
            <a:r>
              <a:rPr lang="en-US" sz="2400" dirty="0" err="1"/>
              <a:t>Romiett</a:t>
            </a:r>
            <a:r>
              <a:rPr lang="en-US" sz="2400" dirty="0"/>
              <a:t> Stevens observed: “an unusual lesson because twenty-five of the thirty-four questions were asked by the pupils… </a:t>
            </a:r>
            <a:r>
              <a:rPr lang="en-US" sz="2400" b="1" dirty="0"/>
              <a:t>The result was that the lesson developed an impetus born of real interest.</a:t>
            </a:r>
            <a:r>
              <a:rPr lang="en-US" sz="2400" dirty="0"/>
              <a:t> I mention it because this lesson was unique in the series of one hundred.”</a:t>
            </a:r>
            <a:br>
              <a:rPr lang="en-US" sz="2400" dirty="0"/>
            </a:br>
            <a:endParaRPr lang="en-US" sz="2400" dirty="0"/>
          </a:p>
          <a:p>
            <a:endParaRPr lang="en-US" dirty="0"/>
          </a:p>
        </p:txBody>
      </p:sp>
    </p:spTree>
    <p:extLst>
      <p:ext uri="{BB962C8B-B14F-4D97-AF65-F5344CB8AC3E}">
        <p14:creationId xmlns:p14="http://schemas.microsoft.com/office/powerpoint/2010/main" val="148556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Classroom Example:</a:t>
            </a:r>
            <a:br>
              <a:rPr lang="en-US" sz="4400" dirty="0"/>
            </a:br>
            <a:r>
              <a:rPr lang="en-US" sz="4400" dirty="0"/>
              <a:t>Kindergarten</a:t>
            </a:r>
          </a:p>
        </p:txBody>
      </p:sp>
      <p:sp>
        <p:nvSpPr>
          <p:cNvPr id="59394" name="Content Placeholder 2"/>
          <p:cNvSpPr>
            <a:spLocks noGrp="1"/>
          </p:cNvSpPr>
          <p:nvPr>
            <p:ph idx="1"/>
          </p:nvPr>
        </p:nvSpPr>
        <p:spPr>
          <a:xfrm>
            <a:off x="498286" y="2275031"/>
            <a:ext cx="7744962" cy="4116388"/>
          </a:xfrm>
        </p:spPr>
        <p:txBody>
          <a:bodyPr>
            <a:normAutofit/>
          </a:bodyPr>
          <a:lstStyle/>
          <a:p>
            <a:pPr marL="0" indent="0" eaLnBrk="1" hangingPunct="1">
              <a:buNone/>
              <a:defRPr/>
            </a:pPr>
            <a:r>
              <a:rPr lang="en-US" sz="3000" u="sng" dirty="0">
                <a:solidFill>
                  <a:schemeClr val="tx1"/>
                </a:solidFill>
                <a:cs typeface="Gill Sans"/>
              </a:rPr>
              <a:t>Teacher</a:t>
            </a:r>
            <a:r>
              <a:rPr lang="en-US" sz="3000" dirty="0">
                <a:solidFill>
                  <a:schemeClr val="tx1"/>
                </a:solidFill>
                <a:cs typeface="Gill Sans"/>
              </a:rPr>
              <a:t>: Jennifer Shaffer, Walkersville, MD</a:t>
            </a:r>
          </a:p>
          <a:p>
            <a:pPr marL="0" indent="0" eaLnBrk="1" hangingPunct="1">
              <a:buNone/>
              <a:defRPr/>
            </a:pPr>
            <a:r>
              <a:rPr lang="en-US" sz="3000" u="sng" dirty="0">
                <a:solidFill>
                  <a:schemeClr val="tx1"/>
                </a:solidFill>
                <a:cs typeface="Gill Sans"/>
              </a:rPr>
              <a:t>Topic</a:t>
            </a:r>
            <a:r>
              <a:rPr lang="en-US" sz="3000" dirty="0">
                <a:solidFill>
                  <a:schemeClr val="tx1"/>
                </a:solidFill>
                <a:cs typeface="Gill Sans"/>
              </a:rPr>
              <a:t>: Non-fiction literacy</a:t>
            </a:r>
          </a:p>
          <a:p>
            <a:pPr marL="0" indent="0" eaLnBrk="1" hangingPunct="1">
              <a:buNone/>
              <a:defRPr/>
            </a:pPr>
            <a:r>
              <a:rPr lang="en-US" sz="3000" u="sng" dirty="0">
                <a:solidFill>
                  <a:schemeClr val="tx1"/>
                </a:solidFill>
                <a:cs typeface="Gill Sans"/>
              </a:rPr>
              <a:t>Purpose</a:t>
            </a:r>
            <a:r>
              <a:rPr lang="en-US" sz="3000" dirty="0">
                <a:solidFill>
                  <a:schemeClr val="tx1"/>
                </a:solidFill>
                <a:cs typeface="Gill Sans"/>
              </a:rPr>
              <a:t>: To engage students prior to reading a nonfiction text about alligators</a:t>
            </a:r>
          </a:p>
          <a:p>
            <a:pPr eaLnBrk="1" hangingPunct="1">
              <a:defRPr/>
            </a:pPr>
            <a:endParaRPr lang="en-US" sz="3000" dirty="0">
              <a:cs typeface="Gill Sans"/>
            </a:endParaRPr>
          </a:p>
        </p:txBody>
      </p:sp>
    </p:spTree>
    <p:extLst>
      <p:ext uri="{BB962C8B-B14F-4D97-AF65-F5344CB8AC3E}">
        <p14:creationId xmlns:p14="http://schemas.microsoft.com/office/powerpoint/2010/main" val="407464054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629DD1"/>
                </a:solidFill>
              </a:rPr>
              <a:t>Question Focus</a:t>
            </a:r>
          </a:p>
        </p:txBody>
      </p:sp>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11554" y="1981200"/>
            <a:ext cx="5530341" cy="4144963"/>
          </a:xfrm>
        </p:spPr>
      </p:pic>
    </p:spTree>
    <p:extLst>
      <p:ext uri="{BB962C8B-B14F-4D97-AF65-F5344CB8AC3E}">
        <p14:creationId xmlns:p14="http://schemas.microsoft.com/office/powerpoint/2010/main" val="203539989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8475" y="484094"/>
            <a:ext cx="4111626" cy="1116106"/>
          </a:xfrm>
        </p:spPr>
        <p:txBody>
          <a:bodyPr/>
          <a:lstStyle/>
          <a:p>
            <a:r>
              <a:rPr lang="en-US" dirty="0">
                <a:latin typeface="Rockwell" charset="0"/>
              </a:rPr>
              <a:t>Student Questions</a:t>
            </a:r>
          </a:p>
        </p:txBody>
      </p:sp>
      <p:sp>
        <p:nvSpPr>
          <p:cNvPr id="58370" name="Content Placeholder 2"/>
          <p:cNvSpPr>
            <a:spLocks noGrp="1"/>
          </p:cNvSpPr>
          <p:nvPr>
            <p:ph sz="half" idx="1"/>
          </p:nvPr>
        </p:nvSpPr>
        <p:spPr>
          <a:xfrm>
            <a:off x="498475" y="1985963"/>
            <a:ext cx="4111625" cy="4140200"/>
          </a:xfrm>
        </p:spPr>
        <p:txBody>
          <a:bodyPr>
            <a:noAutofit/>
          </a:bodyPr>
          <a:lstStyle/>
          <a:p>
            <a:pPr marL="514350" indent="-514350">
              <a:spcBef>
                <a:spcPts val="800"/>
              </a:spcBef>
              <a:buFont typeface="Arial" charset="0"/>
              <a:buAutoNum type="arabicPeriod"/>
              <a:defRPr/>
            </a:pPr>
            <a:r>
              <a:rPr lang="en-US" sz="2400" dirty="0">
                <a:solidFill>
                  <a:schemeClr val="tx1"/>
                </a:solidFill>
                <a:cs typeface="Gill Sans"/>
              </a:rPr>
              <a:t>Is the alligator camouflaged?</a:t>
            </a:r>
          </a:p>
          <a:p>
            <a:pPr marL="514350" indent="-514350">
              <a:spcBef>
                <a:spcPts val="800"/>
              </a:spcBef>
              <a:buFont typeface="Arial" charset="0"/>
              <a:buAutoNum type="arabicPeriod"/>
              <a:defRPr/>
            </a:pPr>
            <a:r>
              <a:rPr lang="en-US" sz="2400" dirty="0">
                <a:solidFill>
                  <a:schemeClr val="tx1"/>
                </a:solidFill>
                <a:cs typeface="Gill Sans"/>
              </a:rPr>
              <a:t>Why do the babies have stripes?</a:t>
            </a:r>
          </a:p>
          <a:p>
            <a:pPr marL="514350" indent="-514350">
              <a:spcBef>
                <a:spcPts val="800"/>
              </a:spcBef>
              <a:buFont typeface="Arial" charset="0"/>
              <a:buAutoNum type="arabicPeriod"/>
              <a:defRPr/>
            </a:pPr>
            <a:r>
              <a:rPr lang="en-US" sz="2400" dirty="0">
                <a:solidFill>
                  <a:schemeClr val="tx1"/>
                </a:solidFill>
                <a:cs typeface="Gill Sans"/>
              </a:rPr>
              <a:t>Are those baby crocodiles?</a:t>
            </a:r>
          </a:p>
          <a:p>
            <a:pPr marL="514350" indent="-514350">
              <a:spcBef>
                <a:spcPts val="800"/>
              </a:spcBef>
              <a:buFont typeface="Arial" charset="0"/>
              <a:buAutoNum type="arabicPeriod"/>
              <a:defRPr/>
            </a:pPr>
            <a:r>
              <a:rPr lang="en-US" sz="2400" dirty="0">
                <a:solidFill>
                  <a:schemeClr val="tx1"/>
                </a:solidFill>
                <a:cs typeface="Gill Sans"/>
              </a:rPr>
              <a:t>Is it a mom or dad crocodile?</a:t>
            </a:r>
          </a:p>
          <a:p>
            <a:pPr marL="514350" indent="-514350">
              <a:spcBef>
                <a:spcPts val="800"/>
              </a:spcBef>
              <a:buFont typeface="Arial" charset="0"/>
              <a:buAutoNum type="arabicPeriod"/>
              <a:defRPr/>
            </a:pPr>
            <a:r>
              <a:rPr lang="en-US" sz="2400" dirty="0">
                <a:solidFill>
                  <a:schemeClr val="tx1"/>
                </a:solidFill>
                <a:cs typeface="Gill Sans"/>
              </a:rPr>
              <a:t>What is the green stuff?</a:t>
            </a:r>
          </a:p>
          <a:p>
            <a:pPr marL="514350" indent="-514350">
              <a:spcBef>
                <a:spcPts val="800"/>
              </a:spcBef>
              <a:buFont typeface="Arial" charset="0"/>
              <a:buAutoNum type="arabicPeriod"/>
              <a:defRPr/>
            </a:pPr>
            <a:r>
              <a:rPr lang="en-US" sz="2400" dirty="0">
                <a:solidFill>
                  <a:schemeClr val="tx1"/>
                </a:solidFill>
                <a:cs typeface="Gill Sans"/>
              </a:rPr>
              <a:t>Why are they in the water so low?</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2"/>
          </p:nvPr>
        </p:nvSpPr>
        <p:spPr>
          <a:xfrm>
            <a:off x="4725988" y="2544763"/>
            <a:ext cx="4125912" cy="4140200"/>
          </a:xfrm>
        </p:spPr>
        <p:txBody>
          <a:bodyPr>
            <a:noAutofit/>
          </a:bodyPr>
          <a:lstStyle/>
          <a:p>
            <a:pPr marL="457200" indent="-457200">
              <a:spcBef>
                <a:spcPts val="800"/>
              </a:spcBef>
              <a:buFont typeface="+mj-lt"/>
              <a:buAutoNum type="arabicPeriod" startAt="7"/>
              <a:defRPr/>
            </a:pPr>
            <a:r>
              <a:rPr lang="en-US" sz="2400" dirty="0">
                <a:solidFill>
                  <a:schemeClr val="tx1"/>
                </a:solidFill>
                <a:cs typeface="Gill Sans"/>
              </a:rPr>
              <a:t>Where are they going?</a:t>
            </a:r>
          </a:p>
          <a:p>
            <a:pPr marL="457200" indent="-457200">
              <a:spcBef>
                <a:spcPts val="800"/>
              </a:spcBef>
              <a:buFont typeface="+mj-lt"/>
              <a:buAutoNum type="arabicPeriod" startAt="7"/>
              <a:defRPr/>
            </a:pPr>
            <a:r>
              <a:rPr lang="en-US" sz="2400" dirty="0">
                <a:solidFill>
                  <a:schemeClr val="tx1"/>
                </a:solidFill>
                <a:cs typeface="Gill Sans"/>
              </a:rPr>
              <a:t>Why are the baby alligator’s eyes white and the mom’s black?</a:t>
            </a:r>
          </a:p>
          <a:p>
            <a:pPr marL="457200" indent="-457200">
              <a:spcBef>
                <a:spcPts val="800"/>
              </a:spcBef>
              <a:buFont typeface="+mj-lt"/>
              <a:buAutoNum type="arabicPeriod" startAt="7"/>
              <a:defRPr/>
            </a:pPr>
            <a:r>
              <a:rPr lang="en-US" sz="2400" dirty="0">
                <a:solidFill>
                  <a:schemeClr val="tx1"/>
                </a:solidFill>
                <a:cs typeface="Gill Sans"/>
              </a:rPr>
              <a:t>Why are baby alligators on top of the momma alligator?</a:t>
            </a:r>
          </a:p>
          <a:p>
            <a:pPr marL="457200" indent="-457200">
              <a:spcBef>
                <a:spcPts val="800"/>
              </a:spcBef>
              <a:buFont typeface="+mj-lt"/>
              <a:buAutoNum type="arabicPeriod" startAt="7"/>
              <a:defRPr/>
            </a:pPr>
            <a:r>
              <a:rPr lang="en-US" sz="2400" dirty="0">
                <a:solidFill>
                  <a:schemeClr val="tx1"/>
                </a:solidFill>
                <a:cs typeface="Gill Sans"/>
              </a:rPr>
              <a:t>Why does momma or daddy have bumps on them?</a:t>
            </a: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4725988" y="146050"/>
            <a:ext cx="4125912" cy="22637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0808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a:latin typeface="Rockwell" charset="0"/>
              </a:rPr>
              <a:t>4</a:t>
            </a:r>
            <a:r>
              <a:rPr lang="en-US" sz="4000" baseline="30000" dirty="0">
                <a:latin typeface="Rockwell" charset="0"/>
              </a:rPr>
              <a:t>th</a:t>
            </a:r>
            <a:r>
              <a:rPr lang="en-US" sz="4000" dirty="0">
                <a:latin typeface="Rockwell" charset="0"/>
              </a:rPr>
              <a:t> Grade</a:t>
            </a:r>
          </a:p>
        </p:txBody>
      </p:sp>
      <p:sp>
        <p:nvSpPr>
          <p:cNvPr id="102402" name="Content Placeholder 2"/>
          <p:cNvSpPr>
            <a:spLocks noGrp="1"/>
          </p:cNvSpPr>
          <p:nvPr>
            <p:ph idx="1"/>
          </p:nvPr>
        </p:nvSpPr>
        <p:spPr>
          <a:xfrm>
            <a:off x="332220" y="2369126"/>
            <a:ext cx="8382289" cy="2895600"/>
          </a:xfrm>
        </p:spPr>
        <p:txBody>
          <a:bodyPr>
            <a:normAutofit/>
          </a:bodyPr>
          <a:lstStyle/>
          <a:p>
            <a:pPr marL="0" indent="0" eaLnBrk="1" hangingPunct="1">
              <a:buNone/>
            </a:pPr>
            <a:r>
              <a:rPr lang="en-US" sz="3200" u="sng" dirty="0">
                <a:solidFill>
                  <a:schemeClr val="tx1"/>
                </a:solidFill>
                <a:latin typeface="Rockwell" charset="0"/>
              </a:rPr>
              <a:t>Teacher</a:t>
            </a:r>
            <a:r>
              <a:rPr lang="en-US" sz="3200" dirty="0">
                <a:solidFill>
                  <a:schemeClr val="tx1"/>
                </a:solidFill>
                <a:latin typeface="Rockwell" charset="0"/>
              </a:rPr>
              <a:t>: Deirdre </a:t>
            </a:r>
            <a:r>
              <a:rPr lang="en-US" sz="3200" dirty="0" err="1">
                <a:solidFill>
                  <a:schemeClr val="tx1"/>
                </a:solidFill>
                <a:latin typeface="Rockwell" charset="0"/>
              </a:rPr>
              <a:t>Brotherson</a:t>
            </a:r>
            <a:r>
              <a:rPr lang="en-US" sz="3200" dirty="0">
                <a:solidFill>
                  <a:schemeClr val="tx1"/>
                </a:solidFill>
                <a:latin typeface="Rockwell" charset="0"/>
              </a:rPr>
              <a:t>, Hooksett, NH</a:t>
            </a:r>
            <a:endParaRPr lang="en-US" sz="3200" u="sng" dirty="0">
              <a:solidFill>
                <a:schemeClr val="tx1"/>
              </a:solidFill>
              <a:latin typeface="Rockwell" charset="0"/>
            </a:endParaRPr>
          </a:p>
          <a:p>
            <a:pPr marL="0" indent="0" eaLnBrk="1" hangingPunct="1">
              <a:buNone/>
            </a:pPr>
            <a:r>
              <a:rPr lang="en-US" sz="3200" u="sng" dirty="0">
                <a:solidFill>
                  <a:schemeClr val="tx1"/>
                </a:solidFill>
                <a:latin typeface="Rockwell" charset="0"/>
              </a:rPr>
              <a:t>Topic</a:t>
            </a:r>
            <a:r>
              <a:rPr lang="en-US" sz="3200" dirty="0">
                <a:solidFill>
                  <a:schemeClr val="tx1"/>
                </a:solidFill>
                <a:latin typeface="Rockwell" charset="0"/>
              </a:rPr>
              <a:t>: Math unit on variables</a:t>
            </a:r>
          </a:p>
          <a:p>
            <a:pPr marL="0" indent="0" eaLnBrk="1" hangingPunct="1">
              <a:buNone/>
            </a:pPr>
            <a:r>
              <a:rPr lang="en-US" sz="3200" u="sng" dirty="0">
                <a:solidFill>
                  <a:schemeClr val="tx1"/>
                </a:solidFill>
                <a:latin typeface="Rockwell" charset="0"/>
              </a:rPr>
              <a:t>Purpose</a:t>
            </a:r>
            <a:r>
              <a:rPr lang="en-US" sz="3200" dirty="0">
                <a:solidFill>
                  <a:schemeClr val="tx1"/>
                </a:solidFill>
                <a:latin typeface="Rockwell" charset="0"/>
              </a:rPr>
              <a:t>: To engage students at the start of a unit on variables</a:t>
            </a:r>
          </a:p>
          <a:p>
            <a:pPr eaLnBrk="1" hangingPunct="1"/>
            <a:endParaRPr lang="en-US" sz="3000" dirty="0">
              <a:latin typeface="Rockwell" charset="0"/>
            </a:endParaRPr>
          </a:p>
        </p:txBody>
      </p:sp>
    </p:spTree>
    <p:extLst>
      <p:ext uri="{BB962C8B-B14F-4D97-AF65-F5344CB8AC3E}">
        <p14:creationId xmlns:p14="http://schemas.microsoft.com/office/powerpoint/2010/main" val="35355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dirty="0">
                <a:latin typeface="Rockwell" charset="0"/>
              </a:rPr>
              <a:t>Question Focus</a:t>
            </a:r>
          </a:p>
        </p:txBody>
      </p:sp>
      <p:sp>
        <p:nvSpPr>
          <p:cNvPr id="2" name="TextBox 1"/>
          <p:cNvSpPr txBox="1"/>
          <p:nvPr/>
        </p:nvSpPr>
        <p:spPr>
          <a:xfrm>
            <a:off x="790831" y="2698581"/>
            <a:ext cx="72639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Rockwell"/>
                <a:ea typeface="+mn-ea"/>
                <a:cs typeface="+mn-cs"/>
              </a:rPr>
              <a:t>24 = </a:t>
            </a:r>
            <a:r>
              <a:rPr kumimoji="0" lang="en-US" sz="6000" b="0" i="0" u="none" strike="noStrike" kern="1200" cap="none" spc="0" normalizeH="0" baseline="0" noProof="0" dirty="0">
                <a:ln>
                  <a:noFill/>
                </a:ln>
                <a:solidFill>
                  <a:prstClr val="black"/>
                </a:solidFill>
                <a:effectLst/>
                <a:uLnTx/>
                <a:uFillTx/>
                <a:latin typeface="Rockwell"/>
                <a:ea typeface="+mn-ea"/>
                <a:cs typeface="+mn-cs"/>
                <a:sym typeface="Wingdings" panose="05000000000000000000" pitchFamily="2" charset="2"/>
              </a:rPr>
              <a:t> +  +  </a:t>
            </a:r>
            <a:endParaRPr kumimoji="0" lang="en-US" sz="60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243225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a:latin typeface="Rockwell" charset="0"/>
              </a:rPr>
              <a:t>Student Questions</a:t>
            </a:r>
          </a:p>
        </p:txBody>
      </p:sp>
      <p:sp>
        <p:nvSpPr>
          <p:cNvPr id="3" name="Content Placeholder 2"/>
          <p:cNvSpPr>
            <a:spLocks noGrp="1"/>
          </p:cNvSpPr>
          <p:nvPr>
            <p:ph idx="1"/>
          </p:nvPr>
        </p:nvSpPr>
        <p:spPr>
          <a:xfrm>
            <a:off x="498474" y="1655618"/>
            <a:ext cx="4625976" cy="4661549"/>
          </a:xfrm>
        </p:spPr>
        <p:txBody>
          <a:bodyPr>
            <a:noAutofit/>
          </a:bodyPr>
          <a:lstStyle/>
          <a:p>
            <a:pPr marL="341313" indent="-341313">
              <a:spcBef>
                <a:spcPts val="600"/>
              </a:spcBef>
              <a:buFont typeface="Calibri" charset="0"/>
              <a:buAutoNum type="arabicPeriod"/>
              <a:defRPr/>
            </a:pPr>
            <a:r>
              <a:rPr lang="en-US" dirty="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Why are there 3 smiley faces?</a:t>
            </a:r>
          </a:p>
          <a:p>
            <a:pPr marL="341313" indent="-341313">
              <a:spcBef>
                <a:spcPts val="600"/>
              </a:spcBef>
              <a:buFont typeface="Calibri" charset="0"/>
              <a:buAutoNum type="arabicPeriod"/>
              <a:defRPr/>
            </a:pPr>
            <a:r>
              <a:rPr lang="en-US" dirty="0">
                <a:solidFill>
                  <a:srgbClr val="000000"/>
                </a:solidFill>
                <a:cs typeface="Gill Sans" charset="0"/>
              </a:rPr>
              <a:t>How am I suppose to figure this out?</a:t>
            </a:r>
          </a:p>
          <a:p>
            <a:pPr marL="341313" indent="-341313">
              <a:spcBef>
                <a:spcPts val="600"/>
              </a:spcBef>
              <a:buFont typeface="Calibri" charset="0"/>
              <a:buAutoNum type="arabicPeriod"/>
              <a:defRPr/>
            </a:pPr>
            <a:r>
              <a:rPr lang="en-US" dirty="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Can I put any number for a smiley face?</a:t>
            </a:r>
          </a:p>
          <a:p>
            <a:pPr marL="341313" indent="-341313">
              <a:spcBef>
                <a:spcPts val="600"/>
              </a:spcBef>
              <a:buFont typeface="Calibri" charset="0"/>
              <a:buAutoNum type="arabicPeriod"/>
              <a:defRPr/>
            </a:pPr>
            <a:r>
              <a:rPr lang="en-US" b="1" dirty="0">
                <a:solidFill>
                  <a:srgbClr val="000000"/>
                </a:solidFill>
                <a:cs typeface="Gill Sans" charset="0"/>
              </a:rPr>
              <a:t>Do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Do the numbers have to be the same because the smiley faces are the same?</a:t>
            </a:r>
          </a:p>
          <a:p>
            <a:pPr marL="341313" indent="-341313">
              <a:spcBef>
                <a:spcPts val="600"/>
              </a:spcBef>
              <a:buFont typeface="Calibri" charset="0"/>
              <a:buAutoNum type="arabicPeriod"/>
              <a:defRPr/>
            </a:pPr>
            <a:r>
              <a:rPr lang="en-US" dirty="0">
                <a:solidFill>
                  <a:srgbClr val="000000"/>
                </a:solidFill>
                <a:cs typeface="Gill Sans" charset="0"/>
              </a:rPr>
              <a:t>What numbers will work here?</a:t>
            </a:r>
          </a:p>
        </p:txBody>
      </p:sp>
      <p:sp>
        <p:nvSpPr>
          <p:cNvPr id="2" name="TextBox 1"/>
          <p:cNvSpPr txBox="1"/>
          <p:nvPr/>
        </p:nvSpPr>
        <p:spPr>
          <a:xfrm>
            <a:off x="5124450" y="1901206"/>
            <a:ext cx="3619500" cy="41703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24183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510989"/>
            <a:ext cx="7426037" cy="1116106"/>
          </a:xfrm>
        </p:spPr>
        <p:txBody>
          <a:bodyPr/>
          <a:lstStyle/>
          <a:p>
            <a:r>
              <a:rPr lang="en-US" dirty="0"/>
              <a:t>Next Steps with Student Questions</a:t>
            </a:r>
          </a:p>
        </p:txBody>
      </p:sp>
      <p:sp>
        <p:nvSpPr>
          <p:cNvPr id="3" name="Content Placeholder 2"/>
          <p:cNvSpPr>
            <a:spLocks noGrp="1"/>
          </p:cNvSpPr>
          <p:nvPr>
            <p:ph idx="1"/>
          </p:nvPr>
        </p:nvSpPr>
        <p:spPr>
          <a:xfrm>
            <a:off x="415636" y="1752600"/>
            <a:ext cx="7924800" cy="4629873"/>
          </a:xfrm>
        </p:spPr>
        <p:txBody>
          <a:bodyPr>
            <a:normAutofit/>
          </a:bodyPr>
          <a:lstStyle/>
          <a:p>
            <a:pPr>
              <a:buFont typeface="Wingdings" panose="05000000000000000000" pitchFamily="2" charset="2"/>
              <a:buChar char="v"/>
            </a:pPr>
            <a:r>
              <a:rPr lang="en-US" sz="2800" dirty="0">
                <a:solidFill>
                  <a:schemeClr val="tx1"/>
                </a:solidFill>
              </a:rPr>
              <a:t> Questions posted on classroom walls.</a:t>
            </a:r>
          </a:p>
          <a:p>
            <a:pPr>
              <a:buFont typeface="Wingdings" panose="05000000000000000000" pitchFamily="2" charset="2"/>
              <a:buChar char="v"/>
            </a:pPr>
            <a:r>
              <a:rPr lang="en-US" sz="2800" dirty="0">
                <a:solidFill>
                  <a:schemeClr val="tx1"/>
                </a:solidFill>
              </a:rPr>
              <a:t> Students cross off the questions they answer during subsequent lessons.</a:t>
            </a:r>
          </a:p>
          <a:p>
            <a:pPr>
              <a:buFont typeface="Wingdings" panose="05000000000000000000" pitchFamily="2" charset="2"/>
              <a:buChar char="v"/>
            </a:pPr>
            <a:r>
              <a:rPr lang="en-US" sz="2800" dirty="0">
                <a:solidFill>
                  <a:schemeClr val="tx1"/>
                </a:solidFill>
              </a:rPr>
              <a:t> Teacher returns to student questions at the end of the unit to discuss with students what they learned and what they still want to know.  </a:t>
            </a:r>
          </a:p>
        </p:txBody>
      </p:sp>
    </p:spTree>
    <p:extLst>
      <p:ext uri="{BB962C8B-B14F-4D97-AF65-F5344CB8AC3E}">
        <p14:creationId xmlns:p14="http://schemas.microsoft.com/office/powerpoint/2010/main" val="20953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Research Confirms the Importance of Student Questioning</a:t>
            </a:r>
          </a:p>
        </p:txBody>
      </p:sp>
      <p:sp>
        <p:nvSpPr>
          <p:cNvPr id="97283" name="Content Placeholder 2"/>
          <p:cNvSpPr>
            <a:spLocks noGrp="1"/>
          </p:cNvSpPr>
          <p:nvPr>
            <p:ph idx="1"/>
          </p:nvPr>
        </p:nvSpPr>
        <p:spPr>
          <a:xfrm>
            <a:off x="498476" y="1981200"/>
            <a:ext cx="8331200" cy="4144963"/>
          </a:xfrm>
        </p:spPr>
        <p:txBody>
          <a:bodyPr/>
          <a:lstStyle/>
          <a:p>
            <a:pPr marL="0" indent="0">
              <a:buFont typeface="Wingdings" panose="05000000000000000000" pitchFamily="2" charset="2"/>
              <a:buNone/>
            </a:pPr>
            <a:r>
              <a:rPr lang="en-US" altLang="en-US" sz="2800" dirty="0">
                <a:solidFill>
                  <a:schemeClr val="tx1"/>
                </a:solidFill>
              </a:rPr>
              <a:t>Self-questioning (metacognitive strategy):</a:t>
            </a:r>
          </a:p>
          <a:p>
            <a:pPr marL="0" indent="0"/>
            <a:r>
              <a:rPr lang="en-US" altLang="en-US" sz="2200" dirty="0">
                <a:solidFill>
                  <a:schemeClr val="tx1"/>
                </a:solidFill>
              </a:rPr>
              <a:t>Student formulation of their own questions is one of the most effective metacognitive strategies </a:t>
            </a:r>
          </a:p>
          <a:p>
            <a:pPr marL="0" indent="0"/>
            <a:r>
              <a:rPr lang="en-US" altLang="en-US" sz="2200" dirty="0">
                <a:solidFill>
                  <a:schemeClr val="tx1"/>
                </a:solidFill>
              </a:rPr>
              <a:t>Engaging in pre-lesson self-questioning improved students rate of learning by nearly 50% (Hattie, p.193)</a:t>
            </a:r>
          </a:p>
          <a:p>
            <a:pPr marL="0" indent="0" algn="r">
              <a:buFont typeface="Wingdings" panose="05000000000000000000" pitchFamily="2" charset="2"/>
              <a:buNone/>
            </a:pPr>
            <a:endParaRPr lang="en-US" altLang="en-US" sz="1800" i="1" dirty="0">
              <a:solidFill>
                <a:schemeClr val="tx1"/>
              </a:solidFill>
            </a:endParaRPr>
          </a:p>
          <a:p>
            <a:pPr marL="0" indent="0" algn="r">
              <a:spcBef>
                <a:spcPct val="0"/>
              </a:spcBef>
              <a:buFont typeface="Wingdings" panose="05000000000000000000" pitchFamily="2" charset="2"/>
              <a:buNone/>
            </a:pPr>
            <a:r>
              <a:rPr lang="en-US" altLang="en-US" sz="2800" dirty="0">
                <a:solidFill>
                  <a:schemeClr val="tx1"/>
                </a:solidFill>
              </a:rPr>
              <a:t>John Hattie</a:t>
            </a:r>
          </a:p>
          <a:p>
            <a:pPr marL="0" indent="0" algn="r">
              <a:spcBef>
                <a:spcPct val="0"/>
              </a:spcBef>
              <a:buFont typeface="Wingdings" panose="05000000000000000000" pitchFamily="2" charset="2"/>
              <a:buNone/>
            </a:pPr>
            <a:r>
              <a:rPr lang="en-US" altLang="en-US" sz="1600" i="1" dirty="0">
                <a:solidFill>
                  <a:schemeClr val="tx1"/>
                </a:solidFill>
              </a:rPr>
              <a:t>Visible Learning: A Synthesis of Over 800 </a:t>
            </a:r>
          </a:p>
          <a:p>
            <a:pPr marL="0" indent="0" algn="r">
              <a:spcBef>
                <a:spcPct val="0"/>
              </a:spcBef>
              <a:buFont typeface="Wingdings" panose="05000000000000000000" pitchFamily="2" charset="2"/>
              <a:buNone/>
            </a:pPr>
            <a:r>
              <a:rPr lang="en-US" altLang="en-US" sz="1600" i="1" dirty="0">
                <a:solidFill>
                  <a:schemeClr val="tx1"/>
                </a:solidFill>
              </a:rPr>
              <a:t>meta-Analyses Relating to Achievement, 2008</a:t>
            </a:r>
          </a:p>
          <a:p>
            <a:pPr marL="0" indent="0">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8336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Who is in the room?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
        <p:nvSpPr>
          <p:cNvPr id="6" name="Rectangle 5"/>
          <p:cNvSpPr/>
          <p:nvPr/>
        </p:nvSpPr>
        <p:spPr>
          <a:xfrm>
            <a:off x="7150655" y="6308508"/>
            <a:ext cx="716863" cy="338554"/>
          </a:xfrm>
          <a:prstGeom prst="rect">
            <a:avLst/>
          </a:prstGeom>
        </p:spPr>
        <p:txBody>
          <a:bodyPr wrap="none">
            <a:spAutoFit/>
          </a:bodyPr>
          <a:lstStyle/>
          <a:p>
            <a:r>
              <a:rPr lang="en-US" sz="1600" dirty="0">
                <a:solidFill>
                  <a:schemeClr val="accent2"/>
                </a:solidFill>
              </a:rPr>
              <a:t>#QFT</a:t>
            </a:r>
          </a:p>
        </p:txBody>
      </p:sp>
    </p:spTree>
    <p:extLst>
      <p:ext uri="{BB962C8B-B14F-4D97-AF65-F5344CB8AC3E}">
        <p14:creationId xmlns:p14="http://schemas.microsoft.com/office/powerpoint/2010/main" val="21076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4000" dirty="0">
                <a:latin typeface="Rockwell" charset="0"/>
              </a:rPr>
              <a:t>Student Reflection</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 y="1600200"/>
            <a:ext cx="7027863"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54708" y="4699000"/>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ckwell"/>
                <a:ea typeface="+mn-ea"/>
                <a:cs typeface="+mn-cs"/>
              </a:rPr>
              <a:t>“The way it made me feel was smart because I was asking good questions and giving good answers.”</a:t>
            </a:r>
          </a:p>
        </p:txBody>
      </p:sp>
      <p:sp>
        <p:nvSpPr>
          <p:cNvPr id="4" name="TextBox 3"/>
          <p:cNvSpPr txBox="1"/>
          <p:nvPr/>
        </p:nvSpPr>
        <p:spPr>
          <a:xfrm>
            <a:off x="1799950" y="6001789"/>
            <a:ext cx="625483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a:ea typeface="+mn-ea"/>
                <a:cs typeface="+mn-cs"/>
              </a:rPr>
              <a:t>-Boston 9</a:t>
            </a:r>
            <a:r>
              <a:rPr kumimoji="0" lang="en-US" sz="1800" b="0" i="0" u="none" strike="noStrike" kern="1200" cap="none" spc="0" normalizeH="0" baseline="30000" noProof="0" dirty="0">
                <a:ln>
                  <a:noFill/>
                </a:ln>
                <a:solidFill>
                  <a:prstClr val="black"/>
                </a:solidFill>
                <a:effectLst/>
                <a:uLnTx/>
                <a:uFillTx/>
                <a:latin typeface="Rockwell"/>
                <a:ea typeface="+mn-ea"/>
                <a:cs typeface="+mn-cs"/>
              </a:rPr>
              <a:t>th</a:t>
            </a:r>
            <a:r>
              <a:rPr kumimoji="0" lang="en-US" sz="1800" b="0" i="0" u="none" strike="noStrike" kern="1200" cap="none" spc="0" normalizeH="0" baseline="0" noProof="0" dirty="0">
                <a:ln>
                  <a:noFill/>
                </a:ln>
                <a:solidFill>
                  <a:prstClr val="black"/>
                </a:solidFill>
                <a:effectLst/>
                <a:uLnTx/>
                <a:uFillTx/>
                <a:latin typeface="Rockwell"/>
                <a:ea typeface="+mn-ea"/>
                <a:cs typeface="+mn-cs"/>
              </a:rPr>
              <a:t> grade remedial summer school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5455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11090" y="1545643"/>
            <a:ext cx="3944937" cy="3210243"/>
            <a:chOff x="4523423" y="2001520"/>
            <a:chExt cx="3944937" cy="3210243"/>
          </a:xfrm>
        </p:grpSpPr>
        <p:pic>
          <p:nvPicPr>
            <p:cNvPr id="5" name="Picture 16" descr="Alegr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9298" y="2001520"/>
              <a:ext cx="3929062" cy="24796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17" descr="Cort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3423" y="3567113"/>
              <a:ext cx="3944937" cy="16446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pic>
        <p:nvPicPr>
          <p:cNvPr id="8" name="Picture 8" descr="microsoft_log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131" y="4755886"/>
            <a:ext cx="1736725"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Image result for google"/>
          <p:cNvPicPr>
            <a:picLocks noChangeAspect="1" noChangeArrowheads="1"/>
          </p:cNvPicPr>
          <p:nvPr/>
        </p:nvPicPr>
        <p:blipFill rotWithShape="1">
          <a:blip r:embed="rId6">
            <a:extLst>
              <a:ext uri="{28A0092B-C50C-407E-A947-70E740481C1C}">
                <a14:useLocalDpi xmlns:a14="http://schemas.microsoft.com/office/drawing/2010/main" val="0"/>
              </a:ext>
            </a:extLst>
          </a:blip>
          <a:srcRect l="21457" t="12564" r="23941" b="47169"/>
          <a:stretch/>
        </p:blipFill>
        <p:spPr bwMode="auto">
          <a:xfrm>
            <a:off x="2214385" y="5131485"/>
            <a:ext cx="2939665" cy="121949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1375" y="3343702"/>
            <a:ext cx="1236653" cy="1504037"/>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474" y="1808025"/>
            <a:ext cx="1834542" cy="2298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descr="Image result for harvard medical scho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9769" y="5371896"/>
            <a:ext cx="2936335" cy="7386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2" descr="ãnational science foundation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ãnational science foundation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s://scontent-nrt1-1.xx.fbcdn.net/v/t1.0-1/p480x480/10940562_10152940837507900_1610270918118178304_n.png?_nc_cat=0&amp;oh=bd30bcab9ebac93a81618bfd45d1a915&amp;oe=5BA195B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1258" y="1459918"/>
            <a:ext cx="1716110" cy="17161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lh5.googleusercontent.com/SJdF5T6ELlFEyU8zV9R324Drq9sYmChC2y4oE-wmZGZGoLWbap7HaR8M6oXMKpdkLt1T8yMVz3Jy4vixQYrIKrcUDPlRQi5bN8bBkMarMtHiUluAT9dX0e7jHA0NoKRSqs_70n7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956" y="418746"/>
            <a:ext cx="3843600" cy="9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76025" y="5144462"/>
            <a:ext cx="8350268" cy="1381126"/>
          </a:xfrm>
        </p:spPr>
        <p:txBody>
          <a:bodyPr>
            <a:normAutofit fontScale="90000"/>
          </a:bodyPr>
          <a:lstStyle/>
          <a:p>
            <a:pPr fontAlgn="base"/>
            <a:r>
              <a:rPr lang="en-US" sz="4000" dirty="0"/>
              <a:t>Collaborative Learning around a Common Problem with the Question Formulation Technique (QFT)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23" r="3768" b="16809"/>
          <a:stretch/>
        </p:blipFill>
        <p:spPr>
          <a:xfrm>
            <a:off x="277905" y="253410"/>
            <a:ext cx="6373750" cy="4187952"/>
          </a:xfrm>
          <a:prstGeom prst="rect">
            <a:avLst/>
          </a:prstGeom>
        </p:spPr>
      </p:pic>
    </p:spTree>
    <p:extLst>
      <p:ext uri="{BB962C8B-B14F-4D97-AF65-F5344CB8AC3E}">
        <p14:creationId xmlns:p14="http://schemas.microsoft.com/office/powerpoint/2010/main" val="370740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dirty="0">
                <a:solidFill>
                  <a:srgbClr val="629DD1"/>
                </a:solidFill>
                <a:latin typeface="Rockwell" panose="02060603020205020403" pitchFamily="18" charset="0"/>
                <a:ea typeface="MS PGothic" pitchFamily="34" charset="-128"/>
              </a:rPr>
              <a:t>The Question Formulation Technique (QFT)</a:t>
            </a:r>
            <a:br>
              <a:rPr lang="en-US" altLang="en-US" dirty="0">
                <a:solidFill>
                  <a:srgbClr val="629DD1"/>
                </a:solidFill>
                <a:latin typeface="Rockwell" panose="02060603020205020403" pitchFamily="18" charset="0"/>
                <a:ea typeface="MS PGothic" pitchFamily="34" charset="-128"/>
              </a:rPr>
            </a:br>
            <a:endParaRPr lang="en-US" dirty="0"/>
          </a:p>
        </p:txBody>
      </p:sp>
      <p:sp>
        <p:nvSpPr>
          <p:cNvPr id="3" name="Content Placeholder 2"/>
          <p:cNvSpPr>
            <a:spLocks noGrp="1"/>
          </p:cNvSpPr>
          <p:nvPr>
            <p:ph idx="1"/>
          </p:nvPr>
        </p:nvSpPr>
        <p:spPr/>
        <p:txBody>
          <a:bodyPr/>
          <a:lstStyle/>
          <a:p>
            <a:pPr marL="228600" lvl="1" indent="0" eaLnBrk="0" fontAlgn="base" hangingPunct="0">
              <a:spcAft>
                <a:spcPts val="1800"/>
              </a:spcAft>
              <a:buClr>
                <a:srgbClr val="297FD5"/>
              </a:buClr>
              <a:buNone/>
            </a:pPr>
            <a:r>
              <a:rPr lang="en-US" altLang="en-US" sz="2800" b="1" dirty="0">
                <a:solidFill>
                  <a:prstClr val="black"/>
                </a:solidFill>
              </a:rPr>
              <a:t>Students learn to:</a:t>
            </a:r>
          </a:p>
          <a:p>
            <a:pPr lvl="1" eaLnBrk="0" fontAlgn="base" hangingPunct="0">
              <a:spcAft>
                <a:spcPts val="1800"/>
              </a:spcAft>
              <a:buClr>
                <a:srgbClr val="297FD5"/>
              </a:buClr>
              <a:buFont typeface="Wingdings" panose="05000000000000000000" pitchFamily="2" charset="2"/>
              <a:buChar char="§"/>
            </a:pPr>
            <a:r>
              <a:rPr lang="en-US" altLang="en-US" sz="2800" b="1" dirty="0">
                <a:solidFill>
                  <a:prstClr val="black"/>
                </a:solidFill>
              </a:rPr>
              <a:t>Produce</a:t>
            </a:r>
            <a:r>
              <a:rPr lang="en-US" altLang="en-US" sz="2800" dirty="0">
                <a:solidFill>
                  <a:prstClr val="black"/>
                </a:solidFill>
              </a:rPr>
              <a:t> their own questions</a:t>
            </a:r>
          </a:p>
          <a:p>
            <a:pPr lvl="1" eaLnBrk="0" fontAlgn="base" hangingPunct="0">
              <a:spcAft>
                <a:spcPts val="1800"/>
              </a:spcAft>
              <a:buClr>
                <a:srgbClr val="297FD5"/>
              </a:buClr>
              <a:buFont typeface="Wingdings" panose="05000000000000000000" pitchFamily="2" charset="2"/>
              <a:buChar char="§"/>
            </a:pPr>
            <a:r>
              <a:rPr lang="en-US" altLang="en-US" sz="2800" b="1" dirty="0">
                <a:solidFill>
                  <a:prstClr val="black"/>
                </a:solidFill>
              </a:rPr>
              <a:t>Change</a:t>
            </a:r>
            <a:r>
              <a:rPr lang="en-US" altLang="en-US" sz="2800" dirty="0">
                <a:solidFill>
                  <a:prstClr val="black"/>
                </a:solidFill>
              </a:rPr>
              <a:t> their questions </a:t>
            </a:r>
          </a:p>
          <a:p>
            <a:pPr lvl="1" eaLnBrk="0" fontAlgn="base" hangingPunct="0">
              <a:spcAft>
                <a:spcPts val="1800"/>
              </a:spcAft>
              <a:buClr>
                <a:srgbClr val="297FD5"/>
              </a:buClr>
              <a:buFont typeface="Wingdings" panose="05000000000000000000" pitchFamily="2" charset="2"/>
              <a:buChar char="§"/>
            </a:pPr>
            <a:r>
              <a:rPr lang="en-US" altLang="en-US" sz="2800" b="1" dirty="0">
                <a:solidFill>
                  <a:prstClr val="black"/>
                </a:solidFill>
              </a:rPr>
              <a:t>Strategize</a:t>
            </a:r>
            <a:r>
              <a:rPr lang="en-US" altLang="en-US" sz="2800" dirty="0">
                <a:solidFill>
                  <a:prstClr val="black"/>
                </a:solidFill>
              </a:rPr>
              <a:t> on how to use their questions</a:t>
            </a:r>
          </a:p>
          <a:p>
            <a:pPr lvl="1" eaLnBrk="0" fontAlgn="base" hangingPunct="0">
              <a:spcAft>
                <a:spcPts val="1800"/>
              </a:spcAft>
              <a:buClr>
                <a:srgbClr val="297FD5"/>
              </a:buClr>
              <a:buFont typeface="Wingdings" panose="05000000000000000000" pitchFamily="2" charset="2"/>
              <a:buChar char="§"/>
            </a:pPr>
            <a:r>
              <a:rPr lang="en-US" altLang="en-US" sz="2800" b="1" dirty="0">
                <a:solidFill>
                  <a:prstClr val="black"/>
                </a:solidFill>
              </a:rPr>
              <a:t>Reflect</a:t>
            </a:r>
            <a:r>
              <a:rPr lang="en-US" altLang="en-US" sz="2800" dirty="0">
                <a:solidFill>
                  <a:prstClr val="black"/>
                </a:solidFill>
              </a:rPr>
              <a:t> on what they have learned and how they learned it</a:t>
            </a:r>
          </a:p>
          <a:p>
            <a:endParaRPr lang="en"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657" y="5792055"/>
            <a:ext cx="2412519" cy="883632"/>
          </a:xfrm>
          <a:prstGeom prst="rect">
            <a:avLst/>
          </a:prstGeom>
        </p:spPr>
      </p:pic>
      <p:sp>
        <p:nvSpPr>
          <p:cNvPr id="5" name="TextBox 4"/>
          <p:cNvSpPr txBox="1"/>
          <p:nvPr/>
        </p:nvSpPr>
        <p:spPr>
          <a:xfrm>
            <a:off x="7154867" y="6233871"/>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1551118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2113" y="544513"/>
            <a:ext cx="7742237" cy="1116012"/>
          </a:xfrm>
        </p:spPr>
        <p:txBody>
          <a:bodyPr/>
          <a:lstStyle/>
          <a:p>
            <a:pPr eaLnBrk="1" hangingPunct="1"/>
            <a:r>
              <a:rPr lang="en-US" altLang="en-US" sz="4200" dirty="0"/>
              <a:t>Rules for Producing Questions</a:t>
            </a:r>
          </a:p>
        </p:txBody>
      </p:sp>
      <p:sp>
        <p:nvSpPr>
          <p:cNvPr id="5" name="Rounded Rectangle 11"/>
          <p:cNvSpPr>
            <a:spLocks noChangeArrowheads="1"/>
          </p:cNvSpPr>
          <p:nvPr/>
        </p:nvSpPr>
        <p:spPr bwMode="auto">
          <a:xfrm>
            <a:off x="498475" y="2055813"/>
            <a:ext cx="8175625" cy="4384675"/>
          </a:xfrm>
          <a:prstGeom prst="roundRect">
            <a:avLst>
              <a:gd name="adj" fmla="val 16667"/>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mn-lt"/>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mn-lt"/>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mn-lt"/>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mn-lt"/>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28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6114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4400" dirty="0"/>
              <a:t>Produce Questions</a:t>
            </a:r>
          </a:p>
        </p:txBody>
      </p:sp>
      <p:sp>
        <p:nvSpPr>
          <p:cNvPr id="102403" name="Content Placeholder 2"/>
          <p:cNvSpPr>
            <a:spLocks noGrp="1"/>
          </p:cNvSpPr>
          <p:nvPr>
            <p:ph idx="1"/>
          </p:nvPr>
        </p:nvSpPr>
        <p:spPr>
          <a:xfrm>
            <a:off x="333664" y="1600200"/>
            <a:ext cx="8545513" cy="5022273"/>
          </a:xfrm>
        </p:spPr>
        <p:txBody>
          <a:bodyPr/>
          <a:lstStyle/>
          <a:p>
            <a:pPr marL="514350" indent="-514350" eaLnBrk="1" hangingPunct="1">
              <a:lnSpc>
                <a:spcPct val="90000"/>
              </a:lnSpc>
              <a:buFont typeface="Wingdings" panose="05000000000000000000" pitchFamily="2" charset="2"/>
              <a:buAutoNum type="arabicPeriod"/>
            </a:pPr>
            <a:r>
              <a:rPr lang="en-US" altLang="en-US" sz="3200" dirty="0">
                <a:solidFill>
                  <a:srgbClr val="000000"/>
                </a:solidFill>
              </a:rPr>
              <a:t>Ask Questions</a:t>
            </a:r>
          </a:p>
          <a:p>
            <a:pPr marL="514350" indent="-514350" eaLnBrk="1" hangingPunct="1">
              <a:lnSpc>
                <a:spcPct val="90000"/>
              </a:lnSpc>
              <a:buFont typeface="Wingdings" panose="05000000000000000000" pitchFamily="2" charset="2"/>
              <a:buAutoNum type="arabicPeriod"/>
            </a:pPr>
            <a:r>
              <a:rPr lang="en-US" altLang="en-US" sz="3200" dirty="0">
                <a:solidFill>
                  <a:srgbClr val="000000"/>
                </a:solidFill>
              </a:rPr>
              <a:t>Follow the Rules</a:t>
            </a:r>
          </a:p>
          <a:p>
            <a:pPr lvl="3" eaLnBrk="1" hangingPunct="1">
              <a:lnSpc>
                <a:spcPct val="90000"/>
              </a:lnSpc>
            </a:pPr>
            <a:r>
              <a:rPr lang="en-US" altLang="en-US" sz="2400" dirty="0">
                <a:solidFill>
                  <a:schemeClr val="tx1"/>
                </a:solidFill>
              </a:rPr>
              <a:t>Ask as many questions as you can.</a:t>
            </a:r>
          </a:p>
          <a:p>
            <a:pPr lvl="3" eaLnBrk="1" hangingPunct="1">
              <a:lnSpc>
                <a:spcPct val="90000"/>
              </a:lnSpc>
            </a:pPr>
            <a:r>
              <a:rPr lang="en-US" altLang="en-US" sz="2400" dirty="0">
                <a:solidFill>
                  <a:schemeClr val="tx1"/>
                </a:solidFill>
              </a:rPr>
              <a:t>Do not stop to answer, judge, or discuss.</a:t>
            </a:r>
          </a:p>
          <a:p>
            <a:pPr lvl="3" eaLnBrk="1" hangingPunct="1">
              <a:lnSpc>
                <a:spcPct val="90000"/>
              </a:lnSpc>
            </a:pPr>
            <a:r>
              <a:rPr lang="en-US" altLang="en-US" sz="2400" dirty="0">
                <a:solidFill>
                  <a:schemeClr val="tx1"/>
                </a:solidFill>
              </a:rPr>
              <a:t>Write down every question exactly as it was stated.</a:t>
            </a:r>
          </a:p>
          <a:p>
            <a:pPr lvl="3" eaLnBrk="1" hangingPunct="1">
              <a:lnSpc>
                <a:spcPct val="90000"/>
              </a:lnSpc>
            </a:pPr>
            <a:r>
              <a:rPr lang="en-US" altLang="en-US" sz="2400" dirty="0">
                <a:solidFill>
                  <a:schemeClr val="tx1"/>
                </a:solidFill>
              </a:rPr>
              <a:t>Change any statements into questions.</a:t>
            </a:r>
          </a:p>
          <a:p>
            <a:pPr marL="514350" indent="-514350" eaLnBrk="1" hangingPunct="1">
              <a:lnSpc>
                <a:spcPct val="90000"/>
              </a:lnSpc>
              <a:buFont typeface="Wingdings" panose="05000000000000000000" pitchFamily="2" charset="2"/>
              <a:buAutoNum type="arabicPeriod"/>
            </a:pPr>
            <a:r>
              <a:rPr lang="en-US" altLang="en-US" sz="3200" dirty="0">
                <a:solidFill>
                  <a:srgbClr val="000000"/>
                </a:solidFill>
              </a:rPr>
              <a:t>Number the Questions</a:t>
            </a:r>
          </a:p>
          <a:p>
            <a:pPr marL="514350" indent="-514350" algn="ctr" eaLnBrk="1" hangingPunct="1">
              <a:lnSpc>
                <a:spcPct val="90000"/>
              </a:lnSpc>
              <a:buFont typeface="Wingdings" panose="05000000000000000000" pitchFamily="2" charset="2"/>
              <a:buAutoNum type="arabicPeriod"/>
            </a:pPr>
            <a:endParaRPr lang="en-US" altLang="en-US" sz="2800" dirty="0"/>
          </a:p>
        </p:txBody>
      </p:sp>
    </p:spTree>
    <p:extLst>
      <p:ext uri="{BB962C8B-B14F-4D97-AF65-F5344CB8AC3E}">
        <p14:creationId xmlns:p14="http://schemas.microsoft.com/office/powerpoint/2010/main" val="3063151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98475" y="484188"/>
            <a:ext cx="7556500" cy="798922"/>
          </a:xfrm>
        </p:spPr>
        <p:txBody>
          <a:bodyPr/>
          <a:lstStyle/>
          <a:p>
            <a:pPr eaLnBrk="1" hangingPunct="1"/>
            <a:r>
              <a:rPr lang="en-US" altLang="en-US" sz="4000" dirty="0"/>
              <a:t>Question Focus:</a:t>
            </a:r>
          </a:p>
        </p:txBody>
      </p:sp>
      <p:sp>
        <p:nvSpPr>
          <p:cNvPr id="104451" name="Content Placeholder 2"/>
          <p:cNvSpPr>
            <a:spLocks noGrp="1"/>
          </p:cNvSpPr>
          <p:nvPr>
            <p:ph idx="1"/>
          </p:nvPr>
        </p:nvSpPr>
        <p:spPr>
          <a:xfrm>
            <a:off x="498473" y="1895081"/>
            <a:ext cx="8201773" cy="2485243"/>
          </a:xfrm>
        </p:spPr>
        <p:txBody>
          <a:bodyPr>
            <a:noAutofit/>
          </a:bodyPr>
          <a:lstStyle/>
          <a:p>
            <a:pPr marL="0" indent="0">
              <a:spcBef>
                <a:spcPts val="0"/>
              </a:spcBef>
              <a:buNone/>
            </a:pPr>
            <a:r>
              <a:rPr lang="en-US" altLang="en-US" sz="5000" dirty="0">
                <a:solidFill>
                  <a:schemeClr val="accent1"/>
                </a:solidFill>
              </a:rPr>
              <a:t>When teachers model how to ask questions, students do not learn how to ask their own questions.</a:t>
            </a:r>
          </a:p>
        </p:txBody>
      </p:sp>
      <p:sp>
        <p:nvSpPr>
          <p:cNvPr id="4" name="TextBox 3"/>
          <p:cNvSpPr txBox="1"/>
          <p:nvPr/>
        </p:nvSpPr>
        <p:spPr>
          <a:xfrm>
            <a:off x="498475" y="5400675"/>
            <a:ext cx="7971585" cy="461665"/>
          </a:xfrm>
          <a:prstGeom prst="rect">
            <a:avLst/>
          </a:prstGeom>
          <a:noFill/>
        </p:spPr>
        <p:txBody>
          <a:bodyPr wrap="square" rtlCol="0">
            <a:spAutoFit/>
          </a:bodyPr>
          <a:lstStyle/>
          <a:p>
            <a:r>
              <a:rPr lang="en-US" sz="2400" dirty="0">
                <a:sym typeface="Wingdings"/>
              </a:rPr>
              <a:t></a:t>
            </a:r>
            <a:r>
              <a:rPr lang="en-US" sz="2400" dirty="0"/>
              <a:t>Please write this statement at the top of your paper. </a:t>
            </a:r>
          </a:p>
        </p:txBody>
      </p:sp>
      <p:sp>
        <p:nvSpPr>
          <p:cNvPr id="3" name="TextBox 2"/>
          <p:cNvSpPr txBox="1"/>
          <p:nvPr/>
        </p:nvSpPr>
        <p:spPr>
          <a:xfrm>
            <a:off x="498474" y="5845215"/>
            <a:ext cx="8201773" cy="461665"/>
          </a:xfrm>
          <a:prstGeom prst="rect">
            <a:avLst/>
          </a:prstGeom>
          <a:noFill/>
        </p:spPr>
        <p:txBody>
          <a:bodyPr wrap="square" rtlCol="0">
            <a:spAutoFit/>
          </a:bodyPr>
          <a:lstStyle/>
          <a:p>
            <a:r>
              <a:rPr lang="en-US" sz="2400" dirty="0">
                <a:sym typeface="Wingdings" panose="05000000000000000000" pitchFamily="2" charset="2"/>
              </a:rPr>
              <a:t>Remember: Number the questions. Follow the rules. </a:t>
            </a:r>
            <a:endParaRPr lang="en-US" sz="2400" dirty="0"/>
          </a:p>
        </p:txBody>
      </p:sp>
    </p:spTree>
    <p:extLst>
      <p:ext uri="{BB962C8B-B14F-4D97-AF65-F5344CB8AC3E}">
        <p14:creationId xmlns:p14="http://schemas.microsoft.com/office/powerpoint/2010/main" val="25434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pPr eaLnBrk="1" hangingPunct="1"/>
            <a:r>
              <a:rPr lang="en-US" altLang="en-US" sz="4000" dirty="0"/>
              <a:t>Categorize Questions: </a:t>
            </a:r>
            <a:br>
              <a:rPr lang="en-US" altLang="en-US" sz="4000" dirty="0"/>
            </a:br>
            <a:r>
              <a:rPr lang="en-US" altLang="en-US" sz="4000" dirty="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dirty="0">
                <a:solidFill>
                  <a:srgbClr val="000000"/>
                </a:solidFill>
              </a:rPr>
              <a:t>Definitions</a:t>
            </a:r>
            <a:r>
              <a:rPr lang="en-US" altLang="en-US" sz="3000" dirty="0">
                <a:solidFill>
                  <a:srgbClr val="000000"/>
                </a:solidFill>
              </a:rPr>
              <a:t>: </a:t>
            </a:r>
            <a:endParaRPr lang="en-US" altLang="en-US" sz="3000" b="1" dirty="0">
              <a:solidFill>
                <a:srgbClr val="000000"/>
              </a:solidFill>
            </a:endParaRPr>
          </a:p>
          <a:p>
            <a:pPr lvl="1" eaLnBrk="1" hangingPunct="1">
              <a:lnSpc>
                <a:spcPct val="90000"/>
              </a:lnSpc>
            </a:pPr>
            <a:r>
              <a:rPr lang="en-US" altLang="en-US" sz="2800" b="1" dirty="0">
                <a:solidFill>
                  <a:srgbClr val="000000"/>
                </a:solidFill>
              </a:rPr>
              <a:t>Closed-ended </a:t>
            </a:r>
            <a:r>
              <a:rPr lang="en-US" altLang="en-US" sz="2800" dirty="0">
                <a:solidFill>
                  <a:srgbClr val="000000"/>
                </a:solidFill>
              </a:rPr>
              <a:t>questions can be answered with a “yes” or  “no” or with a </a:t>
            </a:r>
            <a:r>
              <a:rPr lang="en-US" altLang="en-US" sz="2800" b="1" dirty="0">
                <a:solidFill>
                  <a:srgbClr val="000000"/>
                </a:solidFill>
              </a:rPr>
              <a:t>one-word </a:t>
            </a:r>
            <a:r>
              <a:rPr lang="en-US" altLang="en-US" sz="2800" dirty="0">
                <a:solidFill>
                  <a:srgbClr val="000000"/>
                </a:solidFill>
              </a:rPr>
              <a:t>answer.</a:t>
            </a:r>
          </a:p>
          <a:p>
            <a:pPr lvl="1" eaLnBrk="1" hangingPunct="1">
              <a:lnSpc>
                <a:spcPct val="90000"/>
              </a:lnSpc>
              <a:spcBef>
                <a:spcPts val="1800"/>
              </a:spcBef>
            </a:pPr>
            <a:r>
              <a:rPr lang="en-US" altLang="en-US" sz="2800" b="1" dirty="0">
                <a:solidFill>
                  <a:srgbClr val="000000"/>
                </a:solidFill>
              </a:rPr>
              <a:t>Open-ended</a:t>
            </a:r>
            <a:r>
              <a:rPr lang="en-US" altLang="en-US" sz="2800" dirty="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sz="2800" dirty="0">
                <a:solidFill>
                  <a:srgbClr val="000000"/>
                </a:solidFill>
              </a:rPr>
              <a:t>  more </a:t>
            </a:r>
            <a:r>
              <a:rPr lang="en-US" altLang="en-US" sz="2800" b="1" dirty="0">
                <a:solidFill>
                  <a:srgbClr val="000000"/>
                </a:solidFill>
              </a:rPr>
              <a:t>explanation</a:t>
            </a:r>
            <a:r>
              <a:rPr lang="en-US" altLang="en-US" sz="2800" dirty="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dirty="0">
                <a:solidFill>
                  <a:srgbClr val="000000"/>
                </a:solidFill>
              </a:rPr>
              <a:t>Directions</a:t>
            </a:r>
            <a:r>
              <a:rPr lang="en-US" altLang="en-US" sz="3000" dirty="0">
                <a:solidFill>
                  <a:srgbClr val="000000"/>
                </a:solidFill>
              </a:rPr>
              <a:t>: Identify your questions as closed-ended or open-ended by </a:t>
            </a:r>
            <a:r>
              <a:rPr lang="en-US" altLang="en-US" sz="3000" b="1" dirty="0">
                <a:solidFill>
                  <a:srgbClr val="000000"/>
                </a:solidFill>
              </a:rPr>
              <a:t>marking them </a:t>
            </a:r>
            <a:r>
              <a:rPr lang="en-US" altLang="en-US" sz="3000" dirty="0">
                <a:solidFill>
                  <a:srgbClr val="000000"/>
                </a:solidFill>
              </a:rPr>
              <a:t>with a </a:t>
            </a:r>
            <a:r>
              <a:rPr lang="en-US" altLang="en-US" sz="3000" b="1" dirty="0">
                <a:solidFill>
                  <a:srgbClr val="000000"/>
                </a:solidFill>
              </a:rPr>
              <a:t>“C”</a:t>
            </a:r>
            <a:r>
              <a:rPr lang="en-US" altLang="ja-JP" sz="3000" dirty="0">
                <a:solidFill>
                  <a:srgbClr val="000000"/>
                </a:solidFill>
              </a:rPr>
              <a:t> or an </a:t>
            </a:r>
            <a:r>
              <a:rPr lang="en-US" altLang="en-US" sz="3000" b="1" dirty="0">
                <a:solidFill>
                  <a:srgbClr val="000000"/>
                </a:solidFill>
              </a:rPr>
              <a:t>“</a:t>
            </a:r>
            <a:r>
              <a:rPr lang="en-US" altLang="ja-JP" sz="3000" b="1" dirty="0">
                <a:solidFill>
                  <a:srgbClr val="000000"/>
                </a:solidFill>
              </a:rPr>
              <a:t>O.</a:t>
            </a:r>
            <a:r>
              <a:rPr lang="en-US" altLang="en-US" sz="3000" b="1" dirty="0">
                <a:solidFill>
                  <a:srgbClr val="000000"/>
                </a:solidFill>
              </a:rPr>
              <a:t>”</a:t>
            </a:r>
            <a:endParaRPr lang="en-US" altLang="en-US" sz="3000" dirty="0">
              <a:solidFill>
                <a:srgbClr val="000000"/>
              </a:solidFill>
            </a:endParaRPr>
          </a:p>
        </p:txBody>
      </p:sp>
    </p:spTree>
    <p:extLst>
      <p:ext uri="{BB962C8B-B14F-4D97-AF65-F5344CB8AC3E}">
        <p14:creationId xmlns:p14="http://schemas.microsoft.com/office/powerpoint/2010/main" val="345280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881764" y="387940"/>
            <a:ext cx="5794171" cy="1116106"/>
          </a:xfrm>
        </p:spPr>
        <p:txBody>
          <a:bodyPr/>
          <a:lstStyle/>
          <a:p>
            <a:pPr eaLnBrk="1" hangingPunct="1"/>
            <a:r>
              <a:rPr lang="en-US" altLang="en-US" sz="4400" dirty="0"/>
              <a:t>Discussion</a:t>
            </a:r>
          </a:p>
        </p:txBody>
      </p:sp>
      <p:graphicFrame>
        <p:nvGraphicFramePr>
          <p:cNvPr id="5" name="Content Placeholder 3"/>
          <p:cNvGraphicFramePr>
            <a:graphicFrameLocks noGrp="1"/>
          </p:cNvGraphicFramePr>
          <p:nvPr>
            <p:extLst/>
          </p:nvPr>
        </p:nvGraphicFramePr>
        <p:xfrm>
          <a:off x="1216061" y="2235010"/>
          <a:ext cx="6676859" cy="339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62168" y="3274142"/>
            <a:ext cx="3333135" cy="21532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1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83692" y="362456"/>
            <a:ext cx="7556313" cy="1116106"/>
          </a:xfrm>
        </p:spPr>
        <p:txBody>
          <a:bodyPr/>
          <a:lstStyle/>
          <a:p>
            <a:pPr eaLnBrk="1" hangingPunct="1"/>
            <a:r>
              <a:rPr lang="en-US" altLang="en-US" sz="4400" dirty="0"/>
              <a:t>Discussion</a:t>
            </a:r>
          </a:p>
        </p:txBody>
      </p:sp>
      <p:graphicFrame>
        <p:nvGraphicFramePr>
          <p:cNvPr id="4" name="Content Placeholder 3"/>
          <p:cNvGraphicFramePr>
            <a:graphicFrameLocks noGrp="1"/>
          </p:cNvGraphicFramePr>
          <p:nvPr>
            <p:extLst/>
          </p:nvPr>
        </p:nvGraphicFramePr>
        <p:xfrm>
          <a:off x="1215266" y="2213961"/>
          <a:ext cx="6676859" cy="339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53695" y="3234813"/>
            <a:ext cx="3338430" cy="21041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0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0860" y="1933803"/>
            <a:ext cx="6483927" cy="3108543"/>
          </a:xfrm>
          <a:prstGeom prst="rect">
            <a:avLst/>
          </a:prstGeom>
          <a:noFill/>
        </p:spPr>
        <p:txBody>
          <a:bodyPr wrap="square" rtlCol="0">
            <a:spAutoFit/>
          </a:bodyPr>
          <a:lstStyle/>
          <a:p>
            <a:r>
              <a:rPr lang="en-US" sz="2800" dirty="0"/>
              <a:t>We shall not cease from exploration</a:t>
            </a:r>
          </a:p>
          <a:p>
            <a:r>
              <a:rPr lang="en-US" sz="2800" dirty="0"/>
              <a:t>And the end of all our exploring</a:t>
            </a:r>
          </a:p>
          <a:p>
            <a:r>
              <a:rPr lang="en-US" sz="2800" dirty="0"/>
              <a:t>Will be to arrive where we started</a:t>
            </a:r>
          </a:p>
          <a:p>
            <a:r>
              <a:rPr lang="en-US" sz="2800" dirty="0"/>
              <a:t>And know the place</a:t>
            </a:r>
          </a:p>
          <a:p>
            <a:r>
              <a:rPr lang="en-US" sz="2800" dirty="0"/>
              <a:t>For the first time.</a:t>
            </a:r>
          </a:p>
          <a:p>
            <a:endParaRPr lang="en-US" sz="2800" dirty="0"/>
          </a:p>
          <a:p>
            <a:r>
              <a:rPr lang="en-US" sz="2800" dirty="0"/>
              <a:t>				--T.S. Eliot</a:t>
            </a:r>
          </a:p>
        </p:txBody>
      </p:sp>
    </p:spTree>
    <p:extLst>
      <p:ext uri="{BB962C8B-B14F-4D97-AF65-F5344CB8AC3E}">
        <p14:creationId xmlns:p14="http://schemas.microsoft.com/office/powerpoint/2010/main" val="484479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dirty="0"/>
              <a:t>Change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dirty="0">
                <a:solidFill>
                  <a:srgbClr val="000000"/>
                </a:solidFill>
                <a:latin typeface="+mj-lt"/>
              </a:rPr>
              <a:t>Take one </a:t>
            </a:r>
            <a:r>
              <a:rPr lang="en-US" altLang="en-US" sz="2800" b="1" dirty="0">
                <a:solidFill>
                  <a:schemeClr val="tx1"/>
                </a:solidFill>
                <a:latin typeface="+mj-lt"/>
              </a:rPr>
              <a:t>closed-ended question</a:t>
            </a:r>
            <a:r>
              <a:rPr lang="en-US" altLang="en-US" sz="2800" b="1" dirty="0">
                <a:solidFill>
                  <a:srgbClr val="9D90A0"/>
                </a:solidFill>
                <a:latin typeface="+mj-lt"/>
              </a:rPr>
              <a:t> </a:t>
            </a:r>
            <a:r>
              <a:rPr lang="en-US" altLang="en-US" sz="2800" dirty="0">
                <a:solidFill>
                  <a:srgbClr val="000000"/>
                </a:solidFill>
                <a:latin typeface="+mj-lt"/>
              </a:rPr>
              <a:t>and change it</a:t>
            </a:r>
            <a:r>
              <a:rPr lang="en-US" altLang="en-US" sz="2800" b="1" dirty="0">
                <a:solidFill>
                  <a:srgbClr val="000000"/>
                </a:solidFill>
                <a:latin typeface="+mj-lt"/>
              </a:rPr>
              <a:t> </a:t>
            </a:r>
            <a:r>
              <a:rPr lang="en-US" altLang="en-US" sz="2800" dirty="0">
                <a:solidFill>
                  <a:srgbClr val="000000"/>
                </a:solidFill>
                <a:latin typeface="+mj-lt"/>
              </a:rPr>
              <a:t>into an </a:t>
            </a:r>
            <a:r>
              <a:rPr lang="en-US" altLang="en-US" sz="2800" b="1" dirty="0">
                <a:solidFill>
                  <a:schemeClr val="tx1"/>
                </a:solidFill>
                <a:latin typeface="+mj-lt"/>
              </a:rPr>
              <a:t>open-ended question</a:t>
            </a:r>
            <a:r>
              <a:rPr lang="en-US" altLang="en-US" sz="2800" dirty="0">
                <a:solidFill>
                  <a:srgbClr val="000000"/>
                </a:solidFill>
                <a:latin typeface="+mj-lt"/>
              </a:rPr>
              <a:t>.</a:t>
            </a:r>
          </a:p>
          <a:p>
            <a:pPr eaLnBrk="1" hangingPunct="1">
              <a:buFont typeface="Wingdings" panose="05000000000000000000" pitchFamily="2" charset="2"/>
              <a:buNone/>
            </a:pPr>
            <a:endParaRPr lang="en-US" altLang="en-US" dirty="0">
              <a:solidFill>
                <a:srgbClr val="000000"/>
              </a:solidFill>
              <a:latin typeface="Gill Sans" charset="0"/>
            </a:endParaRPr>
          </a:p>
          <a:p>
            <a:pPr eaLnBrk="1" hangingPunct="1">
              <a:buFont typeface="Wingdings" panose="05000000000000000000" pitchFamily="2" charset="2"/>
              <a:buNone/>
            </a:pPr>
            <a:endParaRPr lang="en-US" altLang="en-US" dirty="0">
              <a:solidFill>
                <a:srgbClr val="000000"/>
              </a:solidFill>
              <a:latin typeface="Gill Sans" charset="0"/>
            </a:endParaRPr>
          </a:p>
          <a:p>
            <a:pPr eaLnBrk="1" hangingPunct="1"/>
            <a:r>
              <a:rPr lang="en-US" altLang="en-US" sz="2800" dirty="0">
                <a:solidFill>
                  <a:srgbClr val="000000"/>
                </a:solidFill>
                <a:latin typeface="+mj-lt"/>
              </a:rPr>
              <a:t>Take one </a:t>
            </a:r>
            <a:r>
              <a:rPr lang="en-US" altLang="en-US" sz="2800" b="1" dirty="0">
                <a:solidFill>
                  <a:schemeClr val="tx1"/>
                </a:solidFill>
                <a:latin typeface="+mj-lt"/>
              </a:rPr>
              <a:t>open-ended question </a:t>
            </a:r>
            <a:r>
              <a:rPr lang="en-US" altLang="en-US" sz="2800" dirty="0">
                <a:solidFill>
                  <a:srgbClr val="000000"/>
                </a:solidFill>
                <a:latin typeface="+mj-lt"/>
              </a:rPr>
              <a:t>and change it</a:t>
            </a:r>
            <a:r>
              <a:rPr lang="en-US" altLang="en-US" sz="2800" b="1" dirty="0">
                <a:solidFill>
                  <a:srgbClr val="000000"/>
                </a:solidFill>
                <a:latin typeface="+mj-lt"/>
              </a:rPr>
              <a:t> </a:t>
            </a:r>
            <a:r>
              <a:rPr lang="en-US" altLang="en-US" sz="2800" dirty="0">
                <a:solidFill>
                  <a:srgbClr val="000000"/>
                </a:solidFill>
                <a:latin typeface="+mj-lt"/>
              </a:rPr>
              <a:t>into a </a:t>
            </a:r>
            <a:r>
              <a:rPr lang="en-US" altLang="en-US" sz="2800" b="1" dirty="0">
                <a:solidFill>
                  <a:schemeClr val="tx1"/>
                </a:solidFill>
                <a:latin typeface="+mj-lt"/>
              </a:rPr>
              <a:t>closed-ended question</a:t>
            </a:r>
            <a:r>
              <a:rPr lang="en-US" altLang="en-US" sz="2800" dirty="0">
                <a:solidFill>
                  <a:srgbClr val="000000"/>
                </a:solidFill>
                <a:latin typeface="+mj-lt"/>
              </a:rPr>
              <a:t>.</a:t>
            </a:r>
          </a:p>
          <a:p>
            <a:pPr eaLnBrk="1" hangingPunct="1"/>
            <a:endParaRPr lang="en-US" altLang="en-US" dirty="0">
              <a:solidFill>
                <a:srgbClr val="000000"/>
              </a:solidFill>
              <a:latin typeface="Gill Sans" charset="0"/>
            </a:endParaRPr>
          </a:p>
          <a:p>
            <a:pPr eaLnBrk="1" hangingPunct="1"/>
            <a:endParaRPr lang="en-US" altLang="en-US" dirty="0"/>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2678745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a:t>Prioritize Questions</a:t>
            </a:r>
            <a:r>
              <a:rPr lang="en-US" altLang="en-US" sz="4000" dirty="0"/>
              <a:t> </a:t>
            </a:r>
          </a:p>
        </p:txBody>
      </p:sp>
      <p:sp>
        <p:nvSpPr>
          <p:cNvPr id="3" name="Content Placeholder 2"/>
          <p:cNvSpPr>
            <a:spLocks noGrp="1"/>
          </p:cNvSpPr>
          <p:nvPr>
            <p:ph idx="1"/>
          </p:nvPr>
        </p:nvSpPr>
        <p:spPr>
          <a:xfrm>
            <a:off x="498475" y="1320800"/>
            <a:ext cx="7556500" cy="4927600"/>
          </a:xfrm>
        </p:spPr>
        <p:txBody>
          <a:bodyPr>
            <a:normAutofit/>
          </a:bodyPr>
          <a:lstStyle/>
          <a:p>
            <a:pPr marL="0" indent="0" eaLnBrk="1" hangingPunct="1">
              <a:lnSpc>
                <a:spcPct val="90000"/>
              </a:lnSpc>
              <a:buFont typeface="Wingdings" panose="05000000000000000000" pitchFamily="2" charset="2"/>
              <a:buNone/>
            </a:pPr>
            <a:r>
              <a:rPr lang="en-US" altLang="en-US" sz="3000" b="1" dirty="0">
                <a:solidFill>
                  <a:srgbClr val="000000"/>
                </a:solidFill>
              </a:rPr>
              <a:t>Review your list of questions </a:t>
            </a:r>
          </a:p>
          <a:p>
            <a:pPr marL="228600" lvl="1" indent="0" eaLnBrk="1" hangingPunct="1">
              <a:lnSpc>
                <a:spcPct val="90000"/>
              </a:lnSpc>
              <a:spcBef>
                <a:spcPts val="800"/>
              </a:spcBef>
              <a:spcAft>
                <a:spcPts val="600"/>
              </a:spcAft>
            </a:pPr>
            <a:r>
              <a:rPr lang="en-US" altLang="en-US" sz="2400" dirty="0">
                <a:solidFill>
                  <a:srgbClr val="000000"/>
                </a:solidFill>
              </a:rPr>
              <a:t> Choose the three questions you consider most important.</a:t>
            </a:r>
          </a:p>
          <a:p>
            <a:pPr marL="228600" lvl="1" indent="0" eaLnBrk="1" hangingPunct="1">
              <a:lnSpc>
                <a:spcPct val="90000"/>
              </a:lnSpc>
              <a:spcBef>
                <a:spcPts val="800"/>
              </a:spcBef>
              <a:spcAft>
                <a:spcPts val="600"/>
              </a:spcAft>
              <a:buNone/>
            </a:pPr>
            <a:r>
              <a:rPr lang="en-US" altLang="en-US" sz="2400" dirty="0">
                <a:solidFill>
                  <a:srgbClr val="000000"/>
                </a:solidFill>
              </a:rPr>
              <a:t>While prioritizing, think about your Question Focus: </a:t>
            </a:r>
            <a:r>
              <a:rPr lang="en-US" altLang="en-US" sz="2400" b="1" dirty="0">
                <a:solidFill>
                  <a:schemeClr val="tx1"/>
                </a:solidFill>
              </a:rPr>
              <a:t>When teachers model how to ask questions, students do not learn how to ask their own questions.</a:t>
            </a:r>
          </a:p>
          <a:p>
            <a:pPr marL="0" indent="0" eaLnBrk="1" hangingPunct="1">
              <a:lnSpc>
                <a:spcPct val="90000"/>
              </a:lnSpc>
              <a:buNone/>
            </a:pPr>
            <a:r>
              <a:rPr lang="en-US" altLang="en-US" sz="3000" b="1" dirty="0">
                <a:solidFill>
                  <a:srgbClr val="000000"/>
                </a:solidFill>
              </a:rPr>
              <a:t>After prioritizing consider…</a:t>
            </a:r>
          </a:p>
          <a:p>
            <a:pPr lvl="1" eaLnBrk="1" hangingPunct="1">
              <a:lnSpc>
                <a:spcPct val="90000"/>
              </a:lnSpc>
              <a:spcAft>
                <a:spcPts val="600"/>
              </a:spcAft>
            </a:pPr>
            <a:r>
              <a:rPr lang="en-US" altLang="en-US" sz="2400" dirty="0">
                <a:solidFill>
                  <a:schemeClr val="tx1"/>
                </a:solidFill>
              </a:rPr>
              <a:t>Why did you choose those three questions?</a:t>
            </a:r>
          </a:p>
          <a:p>
            <a:pPr lvl="1" eaLnBrk="1" hangingPunct="1">
              <a:lnSpc>
                <a:spcPct val="90000"/>
              </a:lnSpc>
              <a:spcAft>
                <a:spcPts val="1800"/>
              </a:spcAft>
            </a:pPr>
            <a:r>
              <a:rPr lang="en-US" altLang="en-US" sz="2400" dirty="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1247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a:t>Strategize on How to Use Questions</a:t>
            </a:r>
          </a:p>
        </p:txBody>
      </p:sp>
      <p:sp>
        <p:nvSpPr>
          <p:cNvPr id="111619" name="Content Placeholder 2"/>
          <p:cNvSpPr>
            <a:spLocks noGrp="1"/>
          </p:cNvSpPr>
          <p:nvPr>
            <p:ph idx="1"/>
          </p:nvPr>
        </p:nvSpPr>
        <p:spPr>
          <a:xfrm>
            <a:off x="498474" y="1981200"/>
            <a:ext cx="7772689" cy="4144963"/>
          </a:xfrm>
        </p:spPr>
        <p:txBody>
          <a:bodyPr/>
          <a:lstStyle/>
          <a:p>
            <a:pPr marL="0" indent="0" eaLnBrk="1" hangingPunct="1">
              <a:buFont typeface="Wingdings" panose="05000000000000000000" pitchFamily="2" charset="2"/>
              <a:buNone/>
            </a:pPr>
            <a:r>
              <a:rPr lang="en-US" altLang="en-US" sz="3200" dirty="0">
                <a:solidFill>
                  <a:schemeClr val="tx1"/>
                </a:solidFill>
              </a:rPr>
              <a:t>From priority questions to action plan</a:t>
            </a:r>
          </a:p>
          <a:p>
            <a:pPr marL="0" indent="0" eaLnBrk="1" hangingPunct="1">
              <a:spcBef>
                <a:spcPts val="1800"/>
              </a:spcBef>
              <a:buFont typeface="Wingdings" panose="05000000000000000000" pitchFamily="2" charset="2"/>
              <a:buNone/>
            </a:pPr>
            <a:r>
              <a:rPr lang="en-US" altLang="en-US" sz="2800" dirty="0">
                <a:solidFill>
                  <a:schemeClr val="tx1"/>
                </a:solidFill>
              </a:rPr>
              <a:t>In order to answer your priority questions:</a:t>
            </a:r>
          </a:p>
          <a:p>
            <a:pPr lvl="2" eaLnBrk="1" hangingPunct="1">
              <a:spcBef>
                <a:spcPts val="1800"/>
              </a:spcBef>
            </a:pPr>
            <a:r>
              <a:rPr lang="en-US" altLang="en-US" sz="2800" dirty="0">
                <a:solidFill>
                  <a:schemeClr val="tx1"/>
                </a:solidFill>
              </a:rPr>
              <a:t>What do you need to </a:t>
            </a:r>
            <a:r>
              <a:rPr lang="en-US" altLang="en-US" sz="2800" i="1" dirty="0">
                <a:solidFill>
                  <a:schemeClr val="tx1"/>
                </a:solidFill>
              </a:rPr>
              <a:t>know</a:t>
            </a:r>
            <a:r>
              <a:rPr lang="en-US" altLang="en-US" sz="2800" dirty="0">
                <a:solidFill>
                  <a:schemeClr val="tx1"/>
                </a:solidFill>
              </a:rPr>
              <a:t>? </a:t>
            </a:r>
            <a:r>
              <a:rPr lang="en-US" altLang="en-US" sz="2800" b="1" dirty="0">
                <a:solidFill>
                  <a:schemeClr val="tx1"/>
                </a:solidFill>
              </a:rPr>
              <a:t>Information </a:t>
            </a:r>
          </a:p>
          <a:p>
            <a:pPr lvl="2" eaLnBrk="1" hangingPunct="1">
              <a:spcBef>
                <a:spcPts val="1800"/>
              </a:spcBef>
            </a:pPr>
            <a:r>
              <a:rPr lang="en-US" altLang="en-US" sz="2800" dirty="0">
                <a:solidFill>
                  <a:schemeClr val="tx1"/>
                </a:solidFill>
              </a:rPr>
              <a:t>What do you need to </a:t>
            </a:r>
            <a:r>
              <a:rPr lang="en-US" altLang="en-US" sz="2800" i="1" dirty="0">
                <a:solidFill>
                  <a:schemeClr val="tx1"/>
                </a:solidFill>
              </a:rPr>
              <a:t>do</a:t>
            </a:r>
            <a:r>
              <a:rPr lang="en-US" altLang="en-US" sz="2800" dirty="0">
                <a:solidFill>
                  <a:schemeClr val="tx1"/>
                </a:solidFill>
              </a:rPr>
              <a:t>? </a:t>
            </a:r>
            <a:r>
              <a:rPr lang="en-US" altLang="en-US" sz="2800" b="1" dirty="0">
                <a:solidFill>
                  <a:schemeClr val="tx1"/>
                </a:solidFill>
              </a:rPr>
              <a:t>Tasks </a:t>
            </a:r>
          </a:p>
        </p:txBody>
      </p:sp>
    </p:spTree>
    <p:extLst>
      <p:ext uri="{BB962C8B-B14F-4D97-AF65-F5344CB8AC3E}">
        <p14:creationId xmlns:p14="http://schemas.microsoft.com/office/powerpoint/2010/main" val="3296758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Formulate an Action Plan</a:t>
            </a:r>
          </a:p>
        </p:txBody>
      </p:sp>
      <p:graphicFrame>
        <p:nvGraphicFramePr>
          <p:cNvPr id="4" name="Content Placeholder 3"/>
          <p:cNvGraphicFramePr>
            <a:graphicFrameLocks noGrp="1"/>
          </p:cNvGraphicFramePr>
          <p:nvPr>
            <p:ph idx="1"/>
            <p:extLst/>
          </p:nvPr>
        </p:nvGraphicFramePr>
        <p:xfrm>
          <a:off x="498475" y="1864426"/>
          <a:ext cx="7556500" cy="4469576"/>
        </p:xfrm>
        <a:graphic>
          <a:graphicData uri="http://schemas.openxmlformats.org/drawingml/2006/table">
            <a:tbl>
              <a:tblPr firstRow="1" bandRow="1">
                <a:effectLst/>
                <a:tableStyleId>{5C22544A-7EE6-4342-B048-85BDC9FD1C3A}</a:tableStyleId>
              </a:tblPr>
              <a:tblGrid>
                <a:gridCol w="3778250">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626176">
                <a:tc>
                  <a:txBody>
                    <a:bodyPr/>
                    <a:lstStyle/>
                    <a:p>
                      <a:pPr algn="ctr"/>
                      <a:r>
                        <a:rPr lang="en-US" sz="2400" dirty="0"/>
                        <a:t>Information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t>Tasks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6988">
                <a:tc>
                  <a:txBody>
                    <a:bodyPr/>
                    <a:lstStyle/>
                    <a:p>
                      <a:endParaRPr lang="en-US"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509402">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80915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a:t>Share</a:t>
            </a:r>
            <a:endParaRPr lang="en-US" altLang="en-US" sz="2000" dirty="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a:solidFill>
                  <a:srgbClr val="000000"/>
                </a:solidFill>
              </a:rPr>
              <a:t>Next steps</a:t>
            </a:r>
          </a:p>
        </p:txBody>
      </p:sp>
    </p:spTree>
    <p:extLst>
      <p:ext uri="{BB962C8B-B14F-4D97-AF65-F5344CB8AC3E}">
        <p14:creationId xmlns:p14="http://schemas.microsoft.com/office/powerpoint/2010/main" val="53471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dirty="0"/>
              <a:t>Reflection </a:t>
            </a:r>
          </a:p>
        </p:txBody>
      </p:sp>
      <p:sp>
        <p:nvSpPr>
          <p:cNvPr id="49154" name="Content Placeholder 2"/>
          <p:cNvSpPr>
            <a:spLocks noGrp="1"/>
          </p:cNvSpPr>
          <p:nvPr>
            <p:ph idx="1"/>
          </p:nvPr>
        </p:nvSpPr>
        <p:spPr>
          <a:xfrm>
            <a:off x="498475" y="1981200"/>
            <a:ext cx="8188325" cy="4144963"/>
          </a:xfrm>
        </p:spPr>
        <p:txBody>
          <a:bodyPr>
            <a:normAutofit lnSpcReduction="10000"/>
          </a:bodyPr>
          <a:lstStyle/>
          <a:p>
            <a:pPr eaLnBrk="1" hangingPunct="1"/>
            <a:r>
              <a:rPr lang="en-US" altLang="en-US" sz="3000" dirty="0">
                <a:solidFill>
                  <a:srgbClr val="000000"/>
                </a:solidFill>
              </a:rPr>
              <a:t> </a:t>
            </a:r>
            <a:r>
              <a:rPr lang="en-US" altLang="en-US" sz="3600" dirty="0">
                <a:solidFill>
                  <a:srgbClr val="000000"/>
                </a:solidFill>
              </a:rPr>
              <a:t>What did you learn?</a:t>
            </a:r>
          </a:p>
          <a:p>
            <a:pPr eaLnBrk="1" hangingPunct="1"/>
            <a:r>
              <a:rPr lang="en-US" altLang="en-US" sz="3600" dirty="0">
                <a:solidFill>
                  <a:srgbClr val="000000"/>
                </a:solidFill>
              </a:rPr>
              <a:t> How did you learn it?</a:t>
            </a:r>
          </a:p>
          <a:p>
            <a:r>
              <a:rPr lang="en-US" altLang="en-US" sz="3600" dirty="0">
                <a:solidFill>
                  <a:srgbClr val="000000"/>
                </a:solidFill>
              </a:rPr>
              <a:t> What do you understand differently now about </a:t>
            </a:r>
            <a:r>
              <a:rPr lang="en-US" altLang="en-US" sz="3600" b="1" i="1" dirty="0">
                <a:solidFill>
                  <a:schemeClr val="tx1"/>
                </a:solidFill>
              </a:rPr>
              <a:t>when teachers model how to ask questions, students do not learn how to ask their own questions?</a:t>
            </a:r>
          </a:p>
          <a:p>
            <a:endParaRPr lang="en-US" altLang="en-US" sz="3600" dirty="0">
              <a:solidFill>
                <a:srgbClr val="FF0000"/>
              </a:solidFill>
            </a:endParaRPr>
          </a:p>
        </p:txBody>
      </p:sp>
    </p:spTree>
    <p:extLst>
      <p:ext uri="{BB962C8B-B14F-4D97-AF65-F5344CB8AC3E}">
        <p14:creationId xmlns:p14="http://schemas.microsoft.com/office/powerpoint/2010/main" val="182833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830861"/>
            <a:ext cx="7966075" cy="889754"/>
          </a:xfrm>
        </p:spPr>
        <p:txBody>
          <a:bodyPr>
            <a:normAutofit/>
          </a:bodyPr>
          <a:lstStyle/>
          <a:p>
            <a:pPr eaLnBrk="1" hangingPunct="1"/>
            <a:r>
              <a:rPr lang="en-US" altLang="en-US" sz="4400" dirty="0"/>
              <a:t>A Look Inside the Process </a:t>
            </a:r>
          </a:p>
        </p:txBody>
      </p:sp>
      <p:pic>
        <p:nvPicPr>
          <p:cNvPr id="63490"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36" y="5866692"/>
            <a:ext cx="2412519" cy="883632"/>
          </a:xfrm>
          <a:prstGeom prst="rect">
            <a:avLst/>
          </a:prstGeom>
        </p:spPr>
      </p:pic>
      <p:sp>
        <p:nvSpPr>
          <p:cNvPr id="5" name="TextBox 4"/>
          <p:cNvSpPr txBox="1"/>
          <p:nvPr/>
        </p:nvSpPr>
        <p:spPr>
          <a:xfrm>
            <a:off x="7172695" y="6265693"/>
            <a:ext cx="1693847" cy="338554"/>
          </a:xfrm>
          <a:prstGeom prst="rect">
            <a:avLst/>
          </a:prstGeom>
          <a:noFill/>
        </p:spPr>
        <p:txBody>
          <a:bodyPr wrap="square" rtlCol="0">
            <a:spAutoFit/>
          </a:bodyPr>
          <a:lstStyle/>
          <a:p>
            <a:r>
              <a:rPr lang="en-US" sz="160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82949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a:t>The QFT, on one slide…</a:t>
            </a:r>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a:solidFill>
                  <a:schemeClr val="tx1"/>
                </a:solidFill>
              </a:rPr>
              <a:t>Question Focus</a:t>
            </a:r>
          </a:p>
          <a:p>
            <a:pPr marL="457200" indent="-457200">
              <a:spcBef>
                <a:spcPts val="0"/>
              </a:spcBef>
              <a:spcAft>
                <a:spcPts val="600"/>
              </a:spcAft>
              <a:buFont typeface="+mj-lt"/>
              <a:buAutoNum type="arabicParenR"/>
            </a:pPr>
            <a:r>
              <a:rPr lang="en-US" sz="2800" dirty="0">
                <a:solidFill>
                  <a:schemeClr val="tx1"/>
                </a:solidFill>
              </a:rPr>
              <a:t>Produce Your Questions</a:t>
            </a:r>
          </a:p>
          <a:p>
            <a:pPr lvl="2">
              <a:spcBef>
                <a:spcPts val="0"/>
              </a:spcBef>
              <a:spcAft>
                <a:spcPts val="600"/>
              </a:spcAft>
              <a:buFont typeface="Wingdings" panose="05000000000000000000" pitchFamily="2" charset="2"/>
              <a:buChar char="ü"/>
            </a:pPr>
            <a:r>
              <a:rPr lang="en-US" sz="2000" dirty="0">
                <a:solidFill>
                  <a:schemeClr val="tx1"/>
                </a:solidFill>
              </a:rPr>
              <a:t>Follow the rules</a:t>
            </a:r>
          </a:p>
          <a:p>
            <a:pPr lvl="2">
              <a:spcBef>
                <a:spcPts val="0"/>
              </a:spcBef>
              <a:spcAft>
                <a:spcPts val="600"/>
              </a:spcAft>
              <a:buFont typeface="Wingdings" panose="05000000000000000000" pitchFamily="2" charset="2"/>
              <a:buChar char="ü"/>
            </a:pPr>
            <a:r>
              <a:rPr lang="en-US" sz="2000" dirty="0">
                <a:solidFill>
                  <a:schemeClr val="tx1"/>
                </a:solidFill>
              </a:rPr>
              <a:t>Number your questions</a:t>
            </a:r>
          </a:p>
          <a:p>
            <a:pPr marL="457200" indent="-457200">
              <a:spcBef>
                <a:spcPts val="0"/>
              </a:spcBef>
              <a:spcAft>
                <a:spcPts val="600"/>
              </a:spcAft>
              <a:buFont typeface="+mj-lt"/>
              <a:buAutoNum type="arabicParenR" startAt="3"/>
            </a:pPr>
            <a:r>
              <a:rPr lang="en-US" sz="2800" dirty="0">
                <a:solidFill>
                  <a:schemeClr val="tx1"/>
                </a:solidFill>
              </a:rPr>
              <a:t>Improve Your Questions</a:t>
            </a:r>
          </a:p>
          <a:p>
            <a:pPr lvl="2">
              <a:spcBef>
                <a:spcPts val="0"/>
              </a:spcBef>
              <a:spcAft>
                <a:spcPts val="600"/>
              </a:spcAft>
              <a:buFont typeface="Wingdings" panose="05000000000000000000" pitchFamily="2" charset="2"/>
              <a:buChar char="ü"/>
            </a:pPr>
            <a:r>
              <a:rPr lang="en-US" sz="2000" dirty="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a:solidFill>
                  <a:schemeClr val="tx1"/>
                </a:solidFill>
              </a:rPr>
              <a:t>Prioritize Your Questions </a:t>
            </a:r>
          </a:p>
          <a:p>
            <a:pPr marL="457200" indent="-457200">
              <a:spcBef>
                <a:spcPts val="0"/>
              </a:spcBef>
              <a:spcAft>
                <a:spcPts val="600"/>
              </a:spcAft>
              <a:buFont typeface="+mj-lt"/>
              <a:buAutoNum type="arabicParenR" startAt="5"/>
            </a:pPr>
            <a:r>
              <a:rPr lang="en-US" sz="2800" dirty="0">
                <a:solidFill>
                  <a:schemeClr val="tx1"/>
                </a:solidFill>
              </a:rPr>
              <a:t>Share &amp; Discuss Next Steps</a:t>
            </a:r>
          </a:p>
          <a:p>
            <a:pPr marL="457200" indent="-457200">
              <a:spcBef>
                <a:spcPts val="0"/>
              </a:spcBef>
              <a:spcAft>
                <a:spcPts val="600"/>
              </a:spcAft>
              <a:buFont typeface="+mj-lt"/>
              <a:buAutoNum type="arabicParenR" startAt="5"/>
            </a:pPr>
            <a:r>
              <a:rPr lang="en-US" sz="2800" dirty="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a:t>Ask as many questions as you can</a:t>
            </a:r>
          </a:p>
          <a:p>
            <a:pPr marL="342900" indent="-342900">
              <a:buFont typeface="+mj-lt"/>
              <a:buAutoNum type="arabicPeriod"/>
            </a:pPr>
            <a:r>
              <a:rPr lang="en-US" dirty="0"/>
              <a:t>Do not stop to discuss, judge or answer</a:t>
            </a:r>
          </a:p>
          <a:p>
            <a:pPr marL="342900" indent="-342900">
              <a:buFont typeface="+mj-lt"/>
              <a:buAutoNum type="arabicPeriod"/>
            </a:pPr>
            <a:r>
              <a:rPr lang="en-US" dirty="0"/>
              <a:t>Record </a:t>
            </a:r>
            <a:r>
              <a:rPr lang="en-US" i="1" dirty="0"/>
              <a:t>exactly</a:t>
            </a:r>
            <a:r>
              <a:rPr lang="en-US" dirty="0"/>
              <a:t> as stated</a:t>
            </a:r>
          </a:p>
          <a:p>
            <a:pPr marL="342900" indent="-342900">
              <a:buFont typeface="+mj-lt"/>
              <a:buAutoNum type="arabicPeriod"/>
            </a:pPr>
            <a:r>
              <a:rPr lang="en-US" dirty="0"/>
              <a:t>Change statements into questions</a:t>
            </a:r>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a:t>Closed-Ended:</a:t>
            </a:r>
          </a:p>
          <a:p>
            <a:r>
              <a:rPr lang="en-US" dirty="0"/>
              <a:t>Answered with “yes,” “no” or one word</a:t>
            </a:r>
          </a:p>
          <a:p>
            <a:endParaRPr lang="en-US" dirty="0"/>
          </a:p>
          <a:p>
            <a:r>
              <a:rPr lang="en-US" b="1" dirty="0"/>
              <a:t>Open-Ended: </a:t>
            </a:r>
            <a:r>
              <a:rPr lang="en-US" dirty="0"/>
              <a:t>Require longer explanation</a:t>
            </a:r>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095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98475" y="484188"/>
            <a:ext cx="7556500" cy="1308100"/>
          </a:xfrm>
        </p:spPr>
        <p:txBody>
          <a:bodyPr/>
          <a:lstStyle/>
          <a:p>
            <a:pPr eaLnBrk="1" hangingPunct="1"/>
            <a:r>
              <a:rPr lang="en-US" sz="4400" dirty="0">
                <a:latin typeface="Rockwell" charset="0"/>
              </a:rPr>
              <a:t>Curiosity and Rigor</a:t>
            </a:r>
          </a:p>
        </p:txBody>
      </p:sp>
      <p:sp>
        <p:nvSpPr>
          <p:cNvPr id="74754" name="Content Placeholder 2"/>
          <p:cNvSpPr>
            <a:spLocks noGrp="1"/>
          </p:cNvSpPr>
          <p:nvPr>
            <p:ph idx="1"/>
          </p:nvPr>
        </p:nvSpPr>
        <p:spPr>
          <a:xfrm>
            <a:off x="498475" y="2173288"/>
            <a:ext cx="7556500" cy="3602037"/>
          </a:xfrm>
        </p:spPr>
        <p:txBody>
          <a:bodyPr/>
          <a:lstStyle/>
          <a:p>
            <a:pPr marL="228600" lvl="1" indent="0" algn="ctr" eaLnBrk="1" hangingPunct="1">
              <a:buFont typeface="Wingdings" charset="0"/>
              <a:buNone/>
            </a:pPr>
            <a:r>
              <a:rPr lang="en-US" sz="4400" u="sng" dirty="0">
                <a:solidFill>
                  <a:srgbClr val="000000"/>
                </a:solidFill>
                <a:latin typeface="Rockwell" charset="0"/>
              </a:rPr>
              <a:t>Three</a:t>
            </a:r>
            <a:r>
              <a:rPr lang="en-US" sz="4400" dirty="0">
                <a:solidFill>
                  <a:srgbClr val="000000"/>
                </a:solidFill>
                <a:latin typeface="Rockwell" charset="0"/>
              </a:rPr>
              <a:t> thinking abilities </a:t>
            </a:r>
          </a:p>
          <a:p>
            <a:pPr marL="228600" lvl="1" indent="0" algn="ctr" eaLnBrk="1" hangingPunct="1">
              <a:buFont typeface="Wingdings" charset="0"/>
              <a:buNone/>
            </a:pPr>
            <a:r>
              <a:rPr lang="en-US" sz="4400" dirty="0">
                <a:solidFill>
                  <a:srgbClr val="000000"/>
                </a:solidFill>
                <a:latin typeface="Rockwell" charset="0"/>
              </a:rPr>
              <a:t>with </a:t>
            </a:r>
            <a:r>
              <a:rPr lang="en-US" sz="4400" u="sng" dirty="0">
                <a:solidFill>
                  <a:srgbClr val="000000"/>
                </a:solidFill>
                <a:latin typeface="Rockwell" charset="0"/>
              </a:rPr>
              <a:t>one</a:t>
            </a:r>
            <a:r>
              <a:rPr lang="en-US" sz="4400" dirty="0">
                <a:solidFill>
                  <a:srgbClr val="000000"/>
                </a:solidFill>
                <a:latin typeface="Rockwell" charset="0"/>
              </a:rPr>
              <a:t> process</a:t>
            </a:r>
          </a:p>
        </p:txBody>
      </p:sp>
    </p:spTree>
    <p:extLst>
      <p:ext uri="{BB962C8B-B14F-4D97-AF65-F5344CB8AC3E}">
        <p14:creationId xmlns:p14="http://schemas.microsoft.com/office/powerpoint/2010/main" val="139441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5779" name="Group 1"/>
            <p:cNvGrpSpPr>
              <a:grpSpLocks/>
            </p:cNvGrpSpPr>
            <p:nvPr/>
          </p:nvGrpSpPr>
          <p:grpSpPr bwMode="auto">
            <a:xfrm>
              <a:off x="1936645" y="1376010"/>
              <a:ext cx="5445378" cy="4112260"/>
              <a:chOff x="1936645" y="1376010"/>
              <a:chExt cx="5445378" cy="4112260"/>
            </a:xfrm>
          </p:grpSpPr>
          <p:sp>
            <p:nvSpPr>
              <p:cNvPr id="75781"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DIVERGENT</a:t>
              </a:r>
              <a:b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b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p:txBody>
          <a:bodyPr/>
          <a:lstStyle/>
          <a:p>
            <a:pPr eaLnBrk="1" hangingPunct="1"/>
            <a:r>
              <a:rPr lang="en-US" sz="4000">
                <a:latin typeface="Rockwell" charset="0"/>
              </a:rPr>
              <a:t>Thinking in many different directions</a:t>
            </a:r>
          </a:p>
        </p:txBody>
      </p:sp>
    </p:spTree>
    <p:extLst>
      <p:ext uri="{BB962C8B-B14F-4D97-AF65-F5344CB8AC3E}">
        <p14:creationId xmlns:p14="http://schemas.microsoft.com/office/powerpoint/2010/main" val="479025533"/>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142504" y="1291745"/>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b="1"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dirty="0">
                <a:solidFill>
                  <a:schemeClr val="tx1"/>
                </a:solidFill>
              </a:rPr>
              <a:t>Break</a:t>
            </a:r>
          </a:p>
          <a:p>
            <a:pPr marL="742950" indent="-742950">
              <a:spcBef>
                <a:spcPts val="800"/>
              </a:spcBef>
              <a:buFont typeface="+mj-lt"/>
              <a:buAutoNum type="arabicParenR"/>
              <a:defRPr/>
            </a:pPr>
            <a:r>
              <a:rPr lang="en-US" sz="2800" dirty="0">
                <a:solidFill>
                  <a:schemeClr val="tx1"/>
                </a:solidFill>
              </a:rPr>
              <a:t>Video: Inside the Classroom and Discussion</a:t>
            </a:r>
          </a:p>
          <a:p>
            <a:pPr marL="742950" indent="-742950">
              <a:spcBef>
                <a:spcPts val="800"/>
              </a:spcBef>
              <a:buFont typeface="+mj-lt"/>
              <a:buAutoNum type="arabicParenR"/>
              <a:defRPr/>
            </a:pPr>
            <a:r>
              <a:rPr lang="en-US" sz="2800" dirty="0">
                <a:solidFill>
                  <a:schemeClr val="tx1"/>
                </a:solidFill>
              </a:rPr>
              <a:t>A Taste of </a:t>
            </a:r>
            <a:r>
              <a:rPr lang="en-US" sz="2800" dirty="0" err="1">
                <a:solidFill>
                  <a:schemeClr val="tx1"/>
                </a:solidFill>
              </a:rPr>
              <a:t>QFocus</a:t>
            </a:r>
            <a:r>
              <a:rPr lang="en-US" sz="2800" dirty="0">
                <a:solidFill>
                  <a:schemeClr val="tx1"/>
                </a:solidFill>
              </a:rPr>
              <a:t> Design</a:t>
            </a:r>
          </a:p>
          <a:p>
            <a:pPr marL="742950" indent="-742950">
              <a:spcBef>
                <a:spcPts val="800"/>
              </a:spcBef>
              <a:buFont typeface="+mj-lt"/>
              <a:buAutoNum type="arabicParenR"/>
              <a:defRPr/>
            </a:pPr>
            <a:r>
              <a:rPr lang="en-US" sz="2800"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1005071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z="4000">
                <a:latin typeface="Rockwell" charset="0"/>
              </a:rPr>
              <a:t>Narrowing Down, Focusing</a:t>
            </a: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160892244"/>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charset="0"/>
              </a:rPr>
              <a:t>The Importance of Questions</a:t>
            </a:r>
            <a:endParaRPr lang="en-US" dirty="0"/>
          </a:p>
        </p:txBody>
      </p:sp>
      <p:sp>
        <p:nvSpPr>
          <p:cNvPr id="5" name="TextBox 4"/>
          <p:cNvSpPr txBox="1"/>
          <p:nvPr/>
        </p:nvSpPr>
        <p:spPr>
          <a:xfrm>
            <a:off x="498474" y="1579418"/>
            <a:ext cx="7398617" cy="5089598"/>
          </a:xfrm>
          <a:prstGeom prst="rect">
            <a:avLst/>
          </a:prstGeom>
          <a:noFill/>
        </p:spPr>
        <p:txBody>
          <a:bodyPr wrap="square" rtlCol="0">
            <a:spAutoFit/>
          </a:bodyPr>
          <a:lstStyle/>
          <a:p>
            <a:pPr>
              <a:lnSpc>
                <a:spcPct val="90000"/>
              </a:lnSpc>
            </a:pPr>
            <a:r>
              <a:rPr lang="en-US" altLang="en-US" sz="2400" dirty="0"/>
              <a:t>"Questions are the engines of intellect, the cerebral machines which convert energy to motion, and curiosity to controlled inquiry." </a:t>
            </a:r>
          </a:p>
          <a:p>
            <a:pPr>
              <a:lnSpc>
                <a:spcPct val="90000"/>
              </a:lnSpc>
            </a:pPr>
            <a:endParaRPr lang="en-US" altLang="en-US" b="1" dirty="0"/>
          </a:p>
          <a:p>
            <a:pPr>
              <a:lnSpc>
                <a:spcPct val="90000"/>
              </a:lnSpc>
            </a:pPr>
            <a:r>
              <a:rPr lang="en-US" altLang="en-US" b="1" dirty="0"/>
              <a:t>- David Hackett Fischer</a:t>
            </a:r>
            <a:r>
              <a:rPr lang="en-US" altLang="en-US" dirty="0"/>
              <a:t>, </a:t>
            </a:r>
          </a:p>
          <a:p>
            <a:pPr>
              <a:lnSpc>
                <a:spcPct val="90000"/>
              </a:lnSpc>
              <a:spcBef>
                <a:spcPts val="600"/>
              </a:spcBef>
            </a:pPr>
            <a:r>
              <a:rPr lang="en-US" altLang="en-US" dirty="0"/>
              <a:t>  </a:t>
            </a:r>
            <a:r>
              <a:rPr lang="en-US" altLang="en-US" i="1" dirty="0"/>
              <a:t>Historians' fallacies: Toward a logic of historical thought. </a:t>
            </a:r>
          </a:p>
          <a:p>
            <a:pPr>
              <a:lnSpc>
                <a:spcPct val="90000"/>
              </a:lnSpc>
              <a:spcBef>
                <a:spcPts val="600"/>
              </a:spcBef>
            </a:pPr>
            <a:r>
              <a:rPr lang="en-US" altLang="en-US" dirty="0"/>
              <a:t>  Routledge and Kegan Paul, 1971.</a:t>
            </a:r>
          </a:p>
          <a:p>
            <a:pPr>
              <a:lnSpc>
                <a:spcPct val="90000"/>
              </a:lnSpc>
              <a:spcBef>
                <a:spcPts val="4000"/>
              </a:spcBef>
            </a:pPr>
            <a:r>
              <a:rPr lang="en-US" altLang="en-US" sz="2400" dirty="0"/>
              <a:t>“[The QFT] helps me by getting me to think about questions on my own…it gets my mind </a:t>
            </a:r>
            <a:br>
              <a:rPr lang="en-US" altLang="en-US" sz="2400" dirty="0"/>
            </a:br>
            <a:r>
              <a:rPr lang="en-US" altLang="en-US" sz="2400" dirty="0"/>
              <a:t>in motion to think about the questions other people make." </a:t>
            </a:r>
          </a:p>
          <a:p>
            <a:pPr>
              <a:lnSpc>
                <a:spcPct val="90000"/>
              </a:lnSpc>
              <a:spcBef>
                <a:spcPts val="1800"/>
              </a:spcBef>
            </a:pPr>
            <a:r>
              <a:rPr lang="en-US" altLang="en-US" b="1" dirty="0"/>
              <a:t>- 8</a:t>
            </a:r>
            <a:r>
              <a:rPr lang="en-US" altLang="en-US" b="1" baseline="30000" dirty="0"/>
              <a:t>th</a:t>
            </a:r>
            <a:r>
              <a:rPr lang="en-US" altLang="en-US" b="1" dirty="0"/>
              <a:t> grade student </a:t>
            </a:r>
            <a:r>
              <a:rPr lang="en-US" altLang="en-US" dirty="0"/>
              <a:t>in James Brewster’s U.S. history class</a:t>
            </a:r>
            <a:br>
              <a:rPr lang="en-US" altLang="en-US" dirty="0"/>
            </a:br>
            <a:r>
              <a:rPr lang="en-US" altLang="en-US" dirty="0"/>
              <a:t>  Gus Garcia Young Men’s Leadership Academy, Austin, TX, 2015</a:t>
            </a:r>
          </a:p>
          <a:p>
            <a:endParaRPr lang="en-US" dirty="0"/>
          </a:p>
        </p:txBody>
      </p:sp>
    </p:spTree>
    <p:extLst>
      <p:ext uri="{BB962C8B-B14F-4D97-AF65-F5344CB8AC3E}">
        <p14:creationId xmlns:p14="http://schemas.microsoft.com/office/powerpoint/2010/main" val="4340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TextBox 5"/>
          <p:cNvSpPr txBox="1">
            <a:spLocks noChangeArrowheads="1"/>
          </p:cNvSpPr>
          <p:nvPr/>
        </p:nvSpPr>
        <p:spPr bwMode="auto">
          <a:xfrm>
            <a:off x="3754250" y="3617336"/>
            <a:ext cx="5046703" cy="707886"/>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METACOGNITION</a:t>
            </a:r>
          </a:p>
        </p:txBody>
      </p:sp>
      <p:sp>
        <p:nvSpPr>
          <p:cNvPr id="78852" name="Title 1"/>
          <p:cNvSpPr>
            <a:spLocks noGrp="1"/>
          </p:cNvSpPr>
          <p:nvPr>
            <p:ph type="title"/>
          </p:nvPr>
        </p:nvSpPr>
        <p:spPr/>
        <p:txBody>
          <a:bodyPr/>
          <a:lstStyle/>
          <a:p>
            <a:pPr eaLnBrk="1" hangingPunct="1"/>
            <a:r>
              <a:rPr lang="en-US" sz="4400">
                <a:latin typeface="Rockwell" charset="0"/>
              </a:rPr>
              <a:t>Thinking about Thinking</a:t>
            </a:r>
          </a:p>
        </p:txBody>
      </p:sp>
      <p:pic>
        <p:nvPicPr>
          <p:cNvPr id="7" name="Picture 6">
            <a:extLst>
              <a:ext uri="{FF2B5EF4-FFF2-40B4-BE49-F238E27FC236}">
                <a16:creationId xmlns:a16="http://schemas.microsoft.com/office/drawing/2014/main" id="{D9AC7FC4-2F14-6F47-9E0C-39E28D44C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48" y="1600200"/>
            <a:ext cx="3158002" cy="4340728"/>
          </a:xfrm>
          <a:prstGeom prst="rect">
            <a:avLst/>
          </a:prstGeom>
        </p:spPr>
      </p:pic>
    </p:spTree>
    <p:extLst>
      <p:ext uri="{BB962C8B-B14F-4D97-AF65-F5344CB8AC3E}">
        <p14:creationId xmlns:p14="http://schemas.microsoft.com/office/powerpoint/2010/main" val="1943796133"/>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05496" y="4731906"/>
            <a:ext cx="8633013" cy="1278546"/>
          </a:xfrm>
        </p:spPr>
        <p:txBody>
          <a:bodyPr>
            <a:normAutofit/>
          </a:bodyPr>
          <a:lstStyle/>
          <a:p>
            <a:pPr fontAlgn="base"/>
            <a:r>
              <a:rPr lang="en-US" sz="4000"/>
              <a:t>Exploring </a:t>
            </a:r>
            <a:r>
              <a:rPr lang="en-US" sz="4000" dirty="0"/>
              <a:t>Classroom Examples</a:t>
            </a:r>
          </a:p>
        </p:txBody>
      </p:sp>
      <p:sp>
        <p:nvSpPr>
          <p:cNvPr id="3" name="Picture Placeholder 2">
            <a:extLst>
              <a:ext uri="{FF2B5EF4-FFF2-40B4-BE49-F238E27FC236}">
                <a16:creationId xmlns:a16="http://schemas.microsoft.com/office/drawing/2014/main" id="{BB947C5E-20A4-8044-BB1F-FA1B1D0E1FC6}"/>
              </a:ext>
            </a:extLst>
          </p:cNvPr>
          <p:cNvSpPr>
            <a:spLocks noGrp="1"/>
          </p:cNvSpPr>
          <p:nvPr>
            <p:ph type="pic" idx="1"/>
          </p:nvPr>
        </p:nvSpPr>
        <p:spPr/>
      </p:sp>
      <p:pic>
        <p:nvPicPr>
          <p:cNvPr id="6" name="Picture 5">
            <a:extLst>
              <a:ext uri="{FF2B5EF4-FFF2-40B4-BE49-F238E27FC236}">
                <a16:creationId xmlns:a16="http://schemas.microsoft.com/office/drawing/2014/main" id="{467308FA-6CFB-9944-8406-3325F08DA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534" y="180521"/>
            <a:ext cx="4277179" cy="4277179"/>
          </a:xfrm>
          <a:prstGeom prst="rect">
            <a:avLst/>
          </a:prstGeom>
        </p:spPr>
      </p:pic>
    </p:spTree>
    <p:extLst>
      <p:ext uri="{BB962C8B-B14F-4D97-AF65-F5344CB8AC3E}">
        <p14:creationId xmlns:p14="http://schemas.microsoft.com/office/powerpoint/2010/main" val="1794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98475" y="484188"/>
            <a:ext cx="7556500" cy="1325562"/>
          </a:xfrm>
        </p:spPr>
        <p:txBody>
          <a:bodyPr/>
          <a:lstStyle/>
          <a:p>
            <a:pPr algn="ctr" eaLnBrk="1" hangingPunct="1"/>
            <a:r>
              <a:rPr lang="en-US" altLang="en-US" sz="4000" dirty="0">
                <a:latin typeface="Rockwell" panose="02060603020205020403" pitchFamily="18" charset="0"/>
                <a:ea typeface="MS PGothic" pitchFamily="34" charset="-128"/>
              </a:rPr>
              <a:t>Classroom Example:</a:t>
            </a:r>
            <a:br>
              <a:rPr lang="en-US" altLang="en-US" sz="4000" dirty="0">
                <a:latin typeface="Rockwell" panose="02060603020205020403" pitchFamily="18" charset="0"/>
                <a:ea typeface="MS PGothic" pitchFamily="34" charset="-128"/>
              </a:rPr>
            </a:br>
            <a:r>
              <a:rPr lang="en-US" altLang="en-US" sz="4000" dirty="0">
                <a:latin typeface="Rockwell" panose="02060603020205020403" pitchFamily="18" charset="0"/>
                <a:ea typeface="MS PGothic" pitchFamily="34" charset="-128"/>
              </a:rPr>
              <a:t>High School</a:t>
            </a:r>
          </a:p>
        </p:txBody>
      </p:sp>
      <p:sp>
        <p:nvSpPr>
          <p:cNvPr id="128003" name="Content Placeholder 2"/>
          <p:cNvSpPr>
            <a:spLocks noGrp="1"/>
          </p:cNvSpPr>
          <p:nvPr>
            <p:ph idx="1"/>
          </p:nvPr>
        </p:nvSpPr>
        <p:spPr>
          <a:xfrm>
            <a:off x="457200" y="2133600"/>
            <a:ext cx="8229600" cy="3992563"/>
          </a:xfrm>
        </p:spPr>
        <p:txBody>
          <a:bodyPr>
            <a:normAutofit/>
          </a:bodyPr>
          <a:lstStyle/>
          <a:p>
            <a:pPr marL="0" indent="0">
              <a:buNone/>
            </a:pPr>
            <a:r>
              <a:rPr lang="en-US" altLang="en-US" sz="3000" u="sng" dirty="0">
                <a:solidFill>
                  <a:schemeClr val="tx1"/>
                </a:solidFill>
                <a:latin typeface="Rockwell" panose="02060603020205020403" pitchFamily="18" charset="0"/>
                <a:ea typeface="MS PGothic" pitchFamily="34" charset="-128"/>
              </a:rPr>
              <a:t>Teacher</a:t>
            </a:r>
            <a:r>
              <a:rPr lang="en-US" altLang="en-US" sz="3000" dirty="0">
                <a:solidFill>
                  <a:schemeClr val="tx1"/>
                </a:solidFill>
                <a:latin typeface="Rockwell" panose="02060603020205020403" pitchFamily="18" charset="0"/>
                <a:ea typeface="MS PGothic" pitchFamily="34" charset="-128"/>
              </a:rPr>
              <a:t>: </a:t>
            </a:r>
            <a:r>
              <a:rPr lang="en-US" sz="2800" dirty="0">
                <a:solidFill>
                  <a:schemeClr val="tx1"/>
                </a:solidFill>
              </a:rPr>
              <a:t>Ling-Se </a:t>
            </a:r>
            <a:r>
              <a:rPr lang="en-US" sz="2800" dirty="0" err="1">
                <a:solidFill>
                  <a:schemeClr val="tx1"/>
                </a:solidFill>
              </a:rPr>
              <a:t>Chesnakas</a:t>
            </a:r>
            <a:r>
              <a:rPr lang="en-US" sz="2800" dirty="0">
                <a:solidFill>
                  <a:schemeClr val="tx1"/>
                </a:solidFill>
              </a:rPr>
              <a:t>, Boston, MA</a:t>
            </a:r>
            <a:r>
              <a:rPr lang="en-US" altLang="en-US" sz="2800" dirty="0">
                <a:solidFill>
                  <a:schemeClr val="tx1"/>
                </a:solidFill>
                <a:latin typeface="Rockwell" panose="02060603020205020403" pitchFamily="18" charset="0"/>
                <a:ea typeface="MS PGothic" pitchFamily="34" charset="-128"/>
              </a:rPr>
              <a:t> </a:t>
            </a:r>
          </a:p>
          <a:p>
            <a:pPr marL="0" indent="0">
              <a:buNone/>
            </a:pPr>
            <a:r>
              <a:rPr lang="en-US" altLang="en-US" sz="3000" u="sng" dirty="0">
                <a:solidFill>
                  <a:schemeClr val="tx1"/>
                </a:solidFill>
                <a:latin typeface="Rockwell" panose="02060603020205020403" pitchFamily="18" charset="0"/>
                <a:ea typeface="MS PGothic" pitchFamily="34" charset="-128"/>
              </a:rPr>
              <a:t>Topic</a:t>
            </a:r>
            <a:r>
              <a:rPr lang="en-US" altLang="en-US" sz="3000" dirty="0">
                <a:solidFill>
                  <a:schemeClr val="tx1"/>
                </a:solidFill>
                <a:latin typeface="Rockwell" panose="02060603020205020403" pitchFamily="18" charset="0"/>
                <a:ea typeface="MS PGothic" pitchFamily="34" charset="-128"/>
              </a:rPr>
              <a:t>: 12</a:t>
            </a:r>
            <a:r>
              <a:rPr lang="en-US" altLang="en-US" sz="3000" baseline="30000" dirty="0">
                <a:solidFill>
                  <a:schemeClr val="tx1"/>
                </a:solidFill>
                <a:latin typeface="Rockwell" panose="02060603020205020403" pitchFamily="18" charset="0"/>
                <a:ea typeface="MS PGothic" pitchFamily="34" charset="-128"/>
              </a:rPr>
              <a:t>th</a:t>
            </a:r>
            <a:r>
              <a:rPr lang="en-US" altLang="en-US" sz="3000" dirty="0">
                <a:solidFill>
                  <a:schemeClr val="tx1"/>
                </a:solidFill>
                <a:latin typeface="Rockwell" panose="02060603020205020403" pitchFamily="18" charset="0"/>
                <a:ea typeface="MS PGothic" pitchFamily="34" charset="-128"/>
              </a:rPr>
              <a:t> Grade Humanities unit on </a:t>
            </a:r>
            <a:r>
              <a:rPr lang="en-US" altLang="en-US" sz="3000" i="1" dirty="0">
                <a:solidFill>
                  <a:schemeClr val="tx1"/>
                </a:solidFill>
                <a:latin typeface="Rockwell" panose="02060603020205020403" pitchFamily="18" charset="0"/>
                <a:ea typeface="MS PGothic" pitchFamily="34" charset="-128"/>
              </a:rPr>
              <a:t>The Brief Wondrous Life of Oscar </a:t>
            </a:r>
            <a:r>
              <a:rPr lang="en-US" altLang="en-US" sz="3000" i="1" dirty="0" err="1">
                <a:solidFill>
                  <a:schemeClr val="tx1"/>
                </a:solidFill>
                <a:latin typeface="Rockwell" panose="02060603020205020403" pitchFamily="18" charset="0"/>
                <a:ea typeface="MS PGothic" pitchFamily="34" charset="-128"/>
              </a:rPr>
              <a:t>Wao</a:t>
            </a:r>
            <a:r>
              <a:rPr lang="en-US" altLang="en-US" sz="3000" i="1" dirty="0">
                <a:solidFill>
                  <a:schemeClr val="tx1"/>
                </a:solidFill>
                <a:latin typeface="Rockwell" panose="02060603020205020403" pitchFamily="18" charset="0"/>
                <a:ea typeface="MS PGothic" pitchFamily="34" charset="-128"/>
              </a:rPr>
              <a:t> </a:t>
            </a:r>
            <a:r>
              <a:rPr lang="en-US" altLang="en-US" sz="3000" dirty="0">
                <a:solidFill>
                  <a:schemeClr val="tx1"/>
                </a:solidFill>
                <a:latin typeface="Rockwell" panose="02060603020205020403" pitchFamily="18" charset="0"/>
                <a:ea typeface="MS PGothic" pitchFamily="34" charset="-128"/>
              </a:rPr>
              <a:t>by </a:t>
            </a:r>
            <a:r>
              <a:rPr lang="en-US" altLang="en-US" sz="3000" dirty="0" err="1">
                <a:solidFill>
                  <a:schemeClr val="tx1"/>
                </a:solidFill>
                <a:latin typeface="Rockwell" panose="02060603020205020403" pitchFamily="18" charset="0"/>
                <a:ea typeface="MS PGothic" pitchFamily="34" charset="-128"/>
              </a:rPr>
              <a:t>Junot</a:t>
            </a:r>
            <a:r>
              <a:rPr lang="en-US" altLang="en-US" sz="3000" dirty="0">
                <a:solidFill>
                  <a:schemeClr val="tx1"/>
                </a:solidFill>
                <a:latin typeface="Rockwell" panose="02060603020205020403" pitchFamily="18" charset="0"/>
                <a:ea typeface="MS PGothic" pitchFamily="34" charset="-128"/>
              </a:rPr>
              <a:t> Diaz</a:t>
            </a:r>
          </a:p>
          <a:p>
            <a:pPr marL="0" indent="0" eaLnBrk="1" hangingPunct="1">
              <a:buFont typeface="Wingdings" panose="05000000000000000000" pitchFamily="2" charset="2"/>
              <a:buNone/>
            </a:pPr>
            <a:r>
              <a:rPr lang="en-US" altLang="en-US" sz="3000" u="sng" dirty="0">
                <a:solidFill>
                  <a:schemeClr val="tx1"/>
                </a:solidFill>
                <a:latin typeface="Rockwell" panose="02060603020205020403" pitchFamily="18" charset="0"/>
                <a:ea typeface="MS PGothic" pitchFamily="34" charset="-128"/>
              </a:rPr>
              <a:t>Purpose</a:t>
            </a:r>
            <a:r>
              <a:rPr lang="en-US" altLang="en-US" sz="3000" dirty="0">
                <a:solidFill>
                  <a:schemeClr val="tx1"/>
                </a:solidFill>
                <a:latin typeface="Rockwell" panose="02060603020205020403" pitchFamily="18" charset="0"/>
                <a:ea typeface="MS PGothic" pitchFamily="34" charset="-128"/>
              </a:rPr>
              <a:t>: To help students generate questions for a Socratic Seminar at the end of the unit</a:t>
            </a:r>
            <a:endParaRPr lang="en-US" altLang="en-US" sz="3000" dirty="0">
              <a:ea typeface="MS PGothic" pitchFamily="34" charset="-128"/>
            </a:endParaRPr>
          </a:p>
        </p:txBody>
      </p:sp>
    </p:spTree>
    <p:extLst>
      <p:ext uri="{BB962C8B-B14F-4D97-AF65-F5344CB8AC3E}">
        <p14:creationId xmlns:p14="http://schemas.microsoft.com/office/powerpoint/2010/main" val="615401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2672" y="366201"/>
            <a:ext cx="7556500" cy="1690687"/>
          </a:xfrm>
        </p:spPr>
        <p:txBody>
          <a:bodyPr rtlCol="0">
            <a:normAutofit/>
          </a:bodyPr>
          <a:lstStyle/>
          <a:p>
            <a:pPr eaLnBrk="1" fontAlgn="auto" hangingPunct="1">
              <a:spcAft>
                <a:spcPts val="0"/>
              </a:spcAft>
              <a:defRPr/>
            </a:pPr>
            <a:r>
              <a:rPr lang="en-US" dirty="0">
                <a:latin typeface="Rockwell" panose="02060603020205020403" pitchFamily="18" charset="0"/>
                <a:cs typeface="MS PGothic" pitchFamily="34" charset="-128"/>
              </a:rPr>
              <a:t>The Question Formulation Technique (QFT) in Action</a:t>
            </a:r>
          </a:p>
        </p:txBody>
      </p:sp>
      <p:sp>
        <p:nvSpPr>
          <p:cNvPr id="129027" name="Content Placeholder 2"/>
          <p:cNvSpPr>
            <a:spLocks noGrp="1"/>
          </p:cNvSpPr>
          <p:nvPr>
            <p:ph idx="1"/>
          </p:nvPr>
        </p:nvSpPr>
        <p:spPr>
          <a:xfrm>
            <a:off x="2286448" y="4981273"/>
            <a:ext cx="4862498" cy="712497"/>
          </a:xfrm>
        </p:spPr>
        <p:txBody>
          <a:bodyPr/>
          <a:lstStyle/>
          <a:p>
            <a:pPr marL="0" indent="0" algn="ctr">
              <a:buNone/>
            </a:pPr>
            <a:r>
              <a:rPr lang="en-US" altLang="en-US" dirty="0">
                <a:solidFill>
                  <a:schemeClr val="tx1"/>
                </a:solidFill>
                <a:ea typeface="MS PGothic" pitchFamily="34" charset="-128"/>
                <a:hlinkClick r:id="rId2"/>
              </a:rPr>
              <a:t>http://rightquestion.org/qft-in-action/</a:t>
            </a:r>
            <a:endParaRPr lang="en-US" altLang="en-US" dirty="0">
              <a:solidFill>
                <a:schemeClr val="tx1"/>
              </a:solidFill>
              <a:ea typeface="MS PGothic"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64" b="27953"/>
          <a:stretch/>
        </p:blipFill>
        <p:spPr>
          <a:xfrm>
            <a:off x="1401098" y="2056888"/>
            <a:ext cx="6369064" cy="2707976"/>
          </a:xfrm>
          <a:prstGeom prst="rect">
            <a:avLst/>
          </a:prstGeom>
        </p:spPr>
      </p:pic>
    </p:spTree>
    <p:extLst>
      <p:ext uri="{BB962C8B-B14F-4D97-AF65-F5344CB8AC3E}">
        <p14:creationId xmlns:p14="http://schemas.microsoft.com/office/powerpoint/2010/main" val="773060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t>Classroom Example:</a:t>
            </a:r>
            <a:br>
              <a:rPr lang="en-US" sz="4000" dirty="0"/>
            </a:br>
            <a:r>
              <a:rPr lang="en-US" sz="4000" dirty="0"/>
              <a:t>Middle school</a:t>
            </a:r>
          </a:p>
        </p:txBody>
      </p:sp>
      <p:sp>
        <p:nvSpPr>
          <p:cNvPr id="102402" name="Content Placeholder 2"/>
          <p:cNvSpPr>
            <a:spLocks noGrp="1"/>
          </p:cNvSpPr>
          <p:nvPr>
            <p:ph idx="1"/>
          </p:nvPr>
        </p:nvSpPr>
        <p:spPr>
          <a:xfrm>
            <a:off x="332220" y="2369126"/>
            <a:ext cx="8382289" cy="2895600"/>
          </a:xfrm>
        </p:spPr>
        <p:txBody>
          <a:bodyPr>
            <a:normAutofit/>
          </a:bodyPr>
          <a:lstStyle/>
          <a:p>
            <a:pPr marL="0" indent="0">
              <a:buNone/>
            </a:pPr>
            <a:r>
              <a:rPr lang="en-US" sz="3200" u="sng" dirty="0">
                <a:solidFill>
                  <a:schemeClr val="tx1">
                    <a:lumMod val="95000"/>
                    <a:lumOff val="5000"/>
                  </a:schemeClr>
                </a:solidFill>
              </a:rPr>
              <a:t>Teacher</a:t>
            </a:r>
            <a:r>
              <a:rPr lang="en-US" sz="3200" dirty="0">
                <a:solidFill>
                  <a:schemeClr val="tx1">
                    <a:lumMod val="95000"/>
                    <a:lumOff val="5000"/>
                  </a:schemeClr>
                </a:solidFill>
              </a:rPr>
              <a:t>: Megan </a:t>
            </a:r>
            <a:r>
              <a:rPr lang="en-US" sz="3200" dirty="0" err="1">
                <a:solidFill>
                  <a:schemeClr val="tx1">
                    <a:lumMod val="95000"/>
                    <a:lumOff val="5000"/>
                  </a:schemeClr>
                </a:solidFill>
              </a:rPr>
              <a:t>Harvell</a:t>
            </a:r>
            <a:r>
              <a:rPr lang="en-US" sz="3200" dirty="0">
                <a:solidFill>
                  <a:schemeClr val="tx1">
                    <a:lumMod val="95000"/>
                    <a:lumOff val="5000"/>
                  </a:schemeClr>
                </a:solidFill>
              </a:rPr>
              <a:t>, Boston, MA</a:t>
            </a:r>
          </a:p>
          <a:p>
            <a:pPr marL="0" indent="0">
              <a:buNone/>
            </a:pPr>
            <a:r>
              <a:rPr lang="en-US" sz="3200" u="sng" dirty="0">
                <a:solidFill>
                  <a:schemeClr val="tx1">
                    <a:lumMod val="95000"/>
                    <a:lumOff val="5000"/>
                  </a:schemeClr>
                </a:solidFill>
              </a:rPr>
              <a:t>Topic</a:t>
            </a:r>
            <a:r>
              <a:rPr lang="en-US" sz="3200" dirty="0">
                <a:solidFill>
                  <a:schemeClr val="tx1">
                    <a:lumMod val="95000"/>
                    <a:lumOff val="5000"/>
                  </a:schemeClr>
                </a:solidFill>
              </a:rPr>
              <a:t>: The Civil War</a:t>
            </a:r>
          </a:p>
          <a:p>
            <a:pPr marL="0" indent="0">
              <a:buNone/>
            </a:pPr>
            <a:r>
              <a:rPr lang="en-US" sz="3200" u="sng" dirty="0">
                <a:solidFill>
                  <a:schemeClr val="tx1">
                    <a:lumMod val="95000"/>
                    <a:lumOff val="5000"/>
                  </a:schemeClr>
                </a:solidFill>
              </a:rPr>
              <a:t>Purpose</a:t>
            </a:r>
            <a:r>
              <a:rPr lang="en-US" sz="3200" dirty="0">
                <a:solidFill>
                  <a:schemeClr val="tx1">
                    <a:lumMod val="95000"/>
                    <a:lumOff val="5000"/>
                  </a:schemeClr>
                </a:solidFill>
              </a:rPr>
              <a:t>: Pre-reading activity to engage students</a:t>
            </a:r>
          </a:p>
          <a:p>
            <a:pPr eaLnBrk="1" hangingPunct="1"/>
            <a:endParaRPr lang="en-US" sz="3000" dirty="0"/>
          </a:p>
        </p:txBody>
      </p:sp>
    </p:spTree>
    <p:extLst>
      <p:ext uri="{BB962C8B-B14F-4D97-AF65-F5344CB8AC3E}">
        <p14:creationId xmlns:p14="http://schemas.microsoft.com/office/powerpoint/2010/main" val="489078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000" dirty="0">
                <a:latin typeface="+mn-lt"/>
              </a:rPr>
              <a:t>Question Focus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917" y="1666874"/>
            <a:ext cx="6361425" cy="4165889"/>
          </a:xfrm>
          <a:prstGeom prst="rect">
            <a:avLst/>
          </a:prstGeom>
        </p:spPr>
      </p:pic>
      <p:sp>
        <p:nvSpPr>
          <p:cNvPr id="3" name="TextBox 2"/>
          <p:cNvSpPr txBox="1"/>
          <p:nvPr/>
        </p:nvSpPr>
        <p:spPr>
          <a:xfrm>
            <a:off x="5597236" y="6331528"/>
            <a:ext cx="3325091" cy="369332"/>
          </a:xfrm>
          <a:prstGeom prst="rect">
            <a:avLst/>
          </a:prstGeom>
          <a:noFill/>
        </p:spPr>
        <p:txBody>
          <a:bodyPr wrap="square" rtlCol="0">
            <a:spAutoFit/>
          </a:bodyPr>
          <a:lstStyle/>
          <a:p>
            <a:r>
              <a:rPr lang="en-US" dirty="0"/>
              <a:t>Image by John L. Magee, 1856</a:t>
            </a:r>
          </a:p>
        </p:txBody>
      </p:sp>
    </p:spTree>
    <p:extLst>
      <p:ext uri="{BB962C8B-B14F-4D97-AF65-F5344CB8AC3E}">
        <p14:creationId xmlns:p14="http://schemas.microsoft.com/office/powerpoint/2010/main" val="493682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z="4000" dirty="0">
                <a:latin typeface="+mn-lt"/>
              </a:rPr>
              <a:t>Student questions</a:t>
            </a:r>
          </a:p>
        </p:txBody>
      </p:sp>
      <p:sp>
        <p:nvSpPr>
          <p:cNvPr id="3" name="Content Placeholder 2"/>
          <p:cNvSpPr>
            <a:spLocks noGrp="1"/>
          </p:cNvSpPr>
          <p:nvPr>
            <p:ph idx="1"/>
          </p:nvPr>
        </p:nvSpPr>
        <p:spPr>
          <a:xfrm>
            <a:off x="498475" y="1504398"/>
            <a:ext cx="4041775" cy="4732337"/>
          </a:xfrm>
        </p:spPr>
        <p:txBody>
          <a:bodyPr>
            <a:noAutofit/>
          </a:bodyPr>
          <a:lstStyle/>
          <a:p>
            <a:pPr marL="341313" indent="-341313">
              <a:lnSpc>
                <a:spcPct val="60000"/>
              </a:lnSpc>
              <a:buFont typeface="Calibri" charset="0"/>
              <a:buAutoNum type="arabicPeriod"/>
              <a:defRPr/>
            </a:pPr>
            <a:r>
              <a:rPr lang="en-US" dirty="0">
                <a:solidFill>
                  <a:schemeClr val="tx1"/>
                </a:solidFill>
                <a:cs typeface="Gill Sans" charset="0"/>
              </a:rPr>
              <a:t>Why are they fighting? 	</a:t>
            </a:r>
          </a:p>
          <a:p>
            <a:pPr marL="341313" indent="-341313">
              <a:lnSpc>
                <a:spcPct val="60000"/>
              </a:lnSpc>
              <a:buFont typeface="Calibri" charset="0"/>
              <a:buAutoNum type="arabicPeriod"/>
              <a:defRPr/>
            </a:pPr>
            <a:r>
              <a:rPr lang="en-US" dirty="0">
                <a:solidFill>
                  <a:schemeClr val="tx1"/>
                </a:solidFill>
                <a:cs typeface="Gill Sans" charset="0"/>
              </a:rPr>
              <a:t>Are they fighting?  </a:t>
            </a:r>
          </a:p>
          <a:p>
            <a:pPr marL="341313" indent="-341313">
              <a:lnSpc>
                <a:spcPct val="60000"/>
              </a:lnSpc>
              <a:buFont typeface="Calibri" charset="0"/>
              <a:buAutoNum type="arabicPeriod"/>
              <a:defRPr/>
            </a:pPr>
            <a:r>
              <a:rPr lang="en-US" dirty="0">
                <a:solidFill>
                  <a:schemeClr val="tx1"/>
                </a:solidFill>
                <a:cs typeface="Gill Sans" charset="0"/>
              </a:rPr>
              <a:t>Are they part of the government?</a:t>
            </a:r>
          </a:p>
          <a:p>
            <a:pPr marL="341313" indent="-341313">
              <a:lnSpc>
                <a:spcPct val="60000"/>
              </a:lnSpc>
              <a:buFont typeface="Calibri" charset="0"/>
              <a:buAutoNum type="arabicPeriod"/>
              <a:defRPr/>
            </a:pPr>
            <a:r>
              <a:rPr lang="en-US" dirty="0">
                <a:solidFill>
                  <a:schemeClr val="tx1"/>
                </a:solidFill>
                <a:cs typeface="Gill Sans" charset="0"/>
              </a:rPr>
              <a:t>Where were they?</a:t>
            </a:r>
          </a:p>
          <a:p>
            <a:pPr marL="341313" indent="-341313">
              <a:lnSpc>
                <a:spcPct val="60000"/>
              </a:lnSpc>
              <a:buFont typeface="Calibri" charset="0"/>
              <a:buAutoNum type="arabicPeriod"/>
              <a:defRPr/>
            </a:pPr>
            <a:r>
              <a:rPr lang="en-US" dirty="0">
                <a:solidFill>
                  <a:schemeClr val="tx1"/>
                </a:solidFill>
                <a:cs typeface="Gill Sans" charset="0"/>
              </a:rPr>
              <a:t>Who are they?</a:t>
            </a:r>
          </a:p>
          <a:p>
            <a:pPr marL="341313" indent="-341313">
              <a:lnSpc>
                <a:spcPct val="60000"/>
              </a:lnSpc>
              <a:buFont typeface="Calibri" charset="0"/>
              <a:buAutoNum type="arabicPeriod"/>
              <a:defRPr/>
            </a:pPr>
            <a:r>
              <a:rPr lang="en-US" dirty="0">
                <a:solidFill>
                  <a:schemeClr val="tx1"/>
                </a:solidFill>
                <a:cs typeface="Gill Sans" charset="0"/>
              </a:rPr>
              <a:t>Were they signing anything?</a:t>
            </a:r>
          </a:p>
          <a:p>
            <a:pPr marL="341313" indent="-341313">
              <a:lnSpc>
                <a:spcPct val="60000"/>
              </a:lnSpc>
              <a:buFont typeface="Calibri" charset="0"/>
              <a:buAutoNum type="arabicPeriod"/>
              <a:defRPr/>
            </a:pPr>
            <a:r>
              <a:rPr lang="en-US" dirty="0">
                <a:solidFill>
                  <a:schemeClr val="tx1"/>
                </a:solidFill>
                <a:cs typeface="Gill Sans" charset="0"/>
              </a:rPr>
              <a:t>Who else was there?</a:t>
            </a:r>
          </a:p>
          <a:p>
            <a:pPr marL="341313" indent="-341313">
              <a:lnSpc>
                <a:spcPct val="60000"/>
              </a:lnSpc>
              <a:buFont typeface="Calibri" charset="0"/>
              <a:buAutoNum type="arabicPeriod"/>
              <a:defRPr/>
            </a:pPr>
            <a:r>
              <a:rPr lang="en-US" dirty="0">
                <a:solidFill>
                  <a:schemeClr val="tx1"/>
                </a:solidFill>
                <a:cs typeface="Gill Sans" charset="0"/>
              </a:rPr>
              <a:t>Why are you hitting him?</a:t>
            </a:r>
          </a:p>
          <a:p>
            <a:pPr marL="341313" indent="-341313">
              <a:lnSpc>
                <a:spcPct val="60000"/>
              </a:lnSpc>
              <a:buFont typeface="Calibri" charset="0"/>
              <a:buAutoNum type="arabicPeriod"/>
              <a:defRPr/>
            </a:pPr>
            <a:r>
              <a:rPr lang="en-US" dirty="0">
                <a:solidFill>
                  <a:schemeClr val="tx1"/>
                </a:solidFill>
                <a:cs typeface="Gill Sans" charset="0"/>
              </a:rPr>
              <a:t>Why didn’t they call 911?</a:t>
            </a:r>
            <a:endParaRPr lang="en-US" dirty="0">
              <a:solidFill>
                <a:schemeClr val="tx1"/>
              </a:solidFill>
            </a:endParaRPr>
          </a:p>
          <a:p>
            <a:pPr marL="341313" indent="-341313">
              <a:lnSpc>
                <a:spcPct val="60000"/>
              </a:lnSpc>
              <a:buFont typeface="Calibri" charset="0"/>
              <a:buAutoNum type="arabicPeriod"/>
              <a:defRPr/>
            </a:pPr>
            <a:r>
              <a:rPr lang="en-US" dirty="0">
                <a:solidFill>
                  <a:schemeClr val="tx1"/>
                </a:solidFill>
                <a:cs typeface="Gill Sans" charset="0"/>
              </a:rPr>
              <a:t>Was this related to slavery?</a:t>
            </a:r>
          </a:p>
          <a:p>
            <a:pPr marL="341313" indent="-341313">
              <a:lnSpc>
                <a:spcPct val="60000"/>
              </a:lnSpc>
              <a:buFont typeface="Calibri" charset="0"/>
              <a:buAutoNum type="arabicPeriod"/>
              <a:defRPr/>
            </a:pPr>
            <a:r>
              <a:rPr lang="en-US" dirty="0">
                <a:solidFill>
                  <a:schemeClr val="tx1"/>
                </a:solidFill>
                <a:cs typeface="Gill Sans" charset="0"/>
              </a:rPr>
              <a:t>Why is he hitting him with a bat?</a:t>
            </a:r>
          </a:p>
        </p:txBody>
      </p:sp>
      <p:sp>
        <p:nvSpPr>
          <p:cNvPr id="7" name="Rectangle 6"/>
          <p:cNvSpPr/>
          <p:nvPr/>
        </p:nvSpPr>
        <p:spPr>
          <a:xfrm>
            <a:off x="4384675" y="1558335"/>
            <a:ext cx="3965575" cy="1966913"/>
          </a:xfrm>
          <a:prstGeom prst="rect">
            <a:avLst/>
          </a:prstGeom>
        </p:spPr>
        <p:txBody>
          <a:bodyPr>
            <a:spAutoFit/>
          </a:bodyPr>
          <a:lstStyle/>
          <a:p>
            <a:pPr defTabSz="914400" eaLnBrk="0" hangingPunct="0">
              <a:lnSpc>
                <a:spcPct val="60000"/>
              </a:lnSpc>
              <a:spcBef>
                <a:spcPts val="2000"/>
              </a:spcBef>
              <a:buClr>
                <a:srgbClr val="629DD1"/>
              </a:buClr>
              <a:buSzPct val="75000"/>
              <a:defRPr/>
            </a:pPr>
            <a:r>
              <a:rPr lang="en-US" sz="1400" dirty="0">
                <a:solidFill>
                  <a:schemeClr val="accent1"/>
                </a:solidFill>
                <a:cs typeface="Gill Sans" charset="0"/>
              </a:rPr>
              <a:t>11.</a:t>
            </a:r>
            <a:r>
              <a:rPr lang="en-US" sz="1400" dirty="0">
                <a:cs typeface="Gill Sans" charset="0"/>
              </a:rPr>
              <a:t>  </a:t>
            </a:r>
            <a:r>
              <a:rPr lang="en-US" dirty="0">
                <a:cs typeface="Gill Sans" charset="0"/>
              </a:rPr>
              <a:t>Why are you taking a pen? </a:t>
            </a:r>
          </a:p>
          <a:p>
            <a:pPr defTabSz="914400" eaLnBrk="0" hangingPunct="0">
              <a:lnSpc>
                <a:spcPct val="60000"/>
              </a:lnSpc>
              <a:spcBef>
                <a:spcPts val="2000"/>
              </a:spcBef>
              <a:buClr>
                <a:srgbClr val="629DD1"/>
              </a:buClr>
              <a:buSzPct val="75000"/>
              <a:defRPr/>
            </a:pPr>
            <a:r>
              <a:rPr lang="en-US" sz="1400" dirty="0">
                <a:solidFill>
                  <a:schemeClr val="accent1"/>
                </a:solidFill>
                <a:cs typeface="Gill Sans" charset="0"/>
              </a:rPr>
              <a:t>12.</a:t>
            </a:r>
            <a:r>
              <a:rPr lang="en-US" sz="1400" dirty="0">
                <a:cs typeface="Gill Sans" charset="0"/>
              </a:rPr>
              <a:t>    </a:t>
            </a:r>
            <a:r>
              <a:rPr lang="en-US" dirty="0">
                <a:cs typeface="Gill Sans" charset="0"/>
              </a:rPr>
              <a:t>Why are they in court? </a:t>
            </a:r>
          </a:p>
          <a:p>
            <a:pPr defTabSz="914400" eaLnBrk="0" hangingPunct="0">
              <a:lnSpc>
                <a:spcPct val="60000"/>
              </a:lnSpc>
              <a:spcBef>
                <a:spcPts val="2000"/>
              </a:spcBef>
              <a:buClr>
                <a:srgbClr val="629DD1"/>
              </a:buClr>
              <a:buSzPct val="75000"/>
              <a:defRPr/>
            </a:pPr>
            <a:r>
              <a:rPr lang="en-US" sz="1400" dirty="0">
                <a:solidFill>
                  <a:schemeClr val="accent1"/>
                </a:solidFill>
                <a:cs typeface="Gill Sans" charset="0"/>
              </a:rPr>
              <a:t>13.</a:t>
            </a:r>
            <a:r>
              <a:rPr lang="en-US" sz="1400" dirty="0">
                <a:cs typeface="Gill Sans" charset="0"/>
              </a:rPr>
              <a:t>   </a:t>
            </a:r>
            <a:r>
              <a:rPr lang="en-US" dirty="0">
                <a:cs typeface="Gill Sans" charset="0"/>
              </a:rPr>
              <a:t>Who hit who first?</a:t>
            </a:r>
          </a:p>
          <a:p>
            <a:pPr marL="342900" indent="-342900" defTabSz="914400" eaLnBrk="0" hangingPunct="0">
              <a:lnSpc>
                <a:spcPct val="60000"/>
              </a:lnSpc>
              <a:spcBef>
                <a:spcPts val="2000"/>
              </a:spcBef>
              <a:buClr>
                <a:srgbClr val="629DD1"/>
              </a:buClr>
              <a:buSzPct val="75000"/>
              <a:buFontTx/>
              <a:buAutoNum type="arabicPeriod" startAt="15"/>
              <a:defRPr/>
            </a:pPr>
            <a:r>
              <a:rPr lang="en-US" dirty="0">
                <a:cs typeface="Gill Sans" charset="0"/>
              </a:rPr>
              <a:t>Who died?</a:t>
            </a:r>
          </a:p>
          <a:p>
            <a:pPr marL="342900" indent="-342900" defTabSz="914400" eaLnBrk="0" hangingPunct="0">
              <a:lnSpc>
                <a:spcPct val="60000"/>
              </a:lnSpc>
              <a:spcBef>
                <a:spcPts val="2000"/>
              </a:spcBef>
              <a:buClr>
                <a:srgbClr val="629DD1"/>
              </a:buClr>
              <a:buSzPct val="75000"/>
              <a:buFontTx/>
              <a:buAutoNum type="arabicPeriod" startAt="15"/>
              <a:defRPr/>
            </a:pPr>
            <a:r>
              <a:rPr lang="en-US" dirty="0">
                <a:cs typeface="Gill Sans" charset="0"/>
              </a:rPr>
              <a:t> Why are they smiling?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72" y="3776938"/>
            <a:ext cx="3923867" cy="2569612"/>
          </a:xfrm>
          <a:prstGeom prst="rect">
            <a:avLst/>
          </a:prstGeom>
        </p:spPr>
      </p:pic>
    </p:spTree>
    <p:extLst>
      <p:ext uri="{BB962C8B-B14F-4D97-AF65-F5344CB8AC3E}">
        <p14:creationId xmlns:p14="http://schemas.microsoft.com/office/powerpoint/2010/main" val="374437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9" end="9"/>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Classroom Example:</a:t>
            </a:r>
            <a:br>
              <a:rPr lang="en-US" sz="4000" dirty="0"/>
            </a:br>
            <a:r>
              <a:rPr lang="en-US" sz="4000" dirty="0"/>
              <a:t>7</a:t>
            </a:r>
            <a:r>
              <a:rPr lang="en-US" sz="4000" baseline="30000" dirty="0"/>
              <a:t>th</a:t>
            </a:r>
            <a:r>
              <a:rPr lang="en-US" sz="4000" dirty="0"/>
              <a:t> Grade</a:t>
            </a:r>
          </a:p>
        </p:txBody>
      </p:sp>
      <p:sp>
        <p:nvSpPr>
          <p:cNvPr id="3" name="Content Placeholder 2"/>
          <p:cNvSpPr>
            <a:spLocks noGrp="1"/>
          </p:cNvSpPr>
          <p:nvPr>
            <p:ph idx="1"/>
          </p:nvPr>
        </p:nvSpPr>
        <p:spPr>
          <a:xfrm>
            <a:off x="498474" y="2069690"/>
            <a:ext cx="8276816" cy="4360605"/>
          </a:xfrm>
        </p:spPr>
        <p:txBody>
          <a:bodyPr>
            <a:noAutofit/>
          </a:bodyPr>
          <a:lstStyle/>
          <a:p>
            <a:pPr marL="0" indent="0">
              <a:buNone/>
            </a:pPr>
            <a:r>
              <a:rPr lang="en-US" sz="3200" u="sng" dirty="0">
                <a:solidFill>
                  <a:schemeClr val="tx1"/>
                </a:solidFill>
                <a:latin typeface="Rockwell" charset="0"/>
              </a:rPr>
              <a:t>Teacher</a:t>
            </a:r>
            <a:r>
              <a:rPr lang="en-US" sz="3200" dirty="0">
                <a:solidFill>
                  <a:schemeClr val="tx1"/>
                </a:solidFill>
                <a:latin typeface="Rockwell" charset="0"/>
              </a:rPr>
              <a:t>: Nicole Bolduc, Ellington, CT</a:t>
            </a:r>
            <a:endParaRPr lang="en-US" sz="3200" u="sng" dirty="0">
              <a:solidFill>
                <a:schemeClr val="tx1"/>
              </a:solidFill>
              <a:latin typeface="Rockwell" charset="0"/>
            </a:endParaRPr>
          </a:p>
          <a:p>
            <a:pPr marL="0" indent="0">
              <a:buNone/>
            </a:pPr>
            <a:r>
              <a:rPr lang="en-US" sz="3200" u="sng" dirty="0">
                <a:solidFill>
                  <a:schemeClr val="tx1"/>
                </a:solidFill>
                <a:latin typeface="Rockwell" charset="0"/>
              </a:rPr>
              <a:t>Topic</a:t>
            </a:r>
            <a:r>
              <a:rPr lang="en-US" sz="3200" dirty="0">
                <a:solidFill>
                  <a:schemeClr val="tx1"/>
                </a:solidFill>
                <a:latin typeface="Rockwell" charset="0"/>
              </a:rPr>
              <a:t>: “The Universe and Its Stars” Unit </a:t>
            </a:r>
          </a:p>
          <a:p>
            <a:pPr marL="0" indent="0">
              <a:buNone/>
            </a:pPr>
            <a:r>
              <a:rPr lang="en-US" sz="3200" u="sng" dirty="0">
                <a:solidFill>
                  <a:schemeClr val="tx1"/>
                </a:solidFill>
                <a:latin typeface="Rockwell" charset="0"/>
              </a:rPr>
              <a:t>Purpose</a:t>
            </a:r>
            <a:r>
              <a:rPr lang="en-US" sz="3200" dirty="0">
                <a:solidFill>
                  <a:schemeClr val="tx1"/>
                </a:solidFill>
                <a:latin typeface="Rockwell" charset="0"/>
              </a:rPr>
              <a:t>: To engage students in setting the learning agenda for the unit</a:t>
            </a:r>
            <a:endParaRPr lang="en-US" sz="3200" dirty="0"/>
          </a:p>
        </p:txBody>
      </p:sp>
    </p:spTree>
    <p:extLst>
      <p:ext uri="{BB962C8B-B14F-4D97-AF65-F5344CB8AC3E}">
        <p14:creationId xmlns:p14="http://schemas.microsoft.com/office/powerpoint/2010/main" val="172041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92" y="1500821"/>
            <a:ext cx="8426918" cy="4442779"/>
          </a:xfrm>
        </p:spPr>
        <p:txBody>
          <a:bodyPr/>
          <a:lstStyle/>
          <a:p>
            <a:pPr marL="0" indent="0">
              <a:buFont typeface="Wingdings" panose="05000000000000000000" pitchFamily="2" charset="2"/>
              <a:buNone/>
              <a:defRPr/>
            </a:pPr>
            <a:endParaRPr lang="en-US" altLang="en-US" sz="1050" dirty="0">
              <a:solidFill>
                <a:schemeClr val="tx1"/>
              </a:solidFill>
            </a:endParaRPr>
          </a:p>
          <a:p>
            <a:pPr marL="0" indent="0">
              <a:spcBef>
                <a:spcPts val="0"/>
              </a:spcBef>
              <a:buNone/>
              <a:defRPr/>
            </a:pPr>
            <a:r>
              <a:rPr lang="en-US" altLang="en-US" sz="2800" b="1" dirty="0">
                <a:solidFill>
                  <a:schemeClr val="tx1"/>
                </a:solidFill>
              </a:rPr>
              <a:t>http://rightquestion.org/educators/</a:t>
            </a:r>
          </a:p>
          <a:p>
            <a:pPr marL="0" indent="0">
              <a:spcBef>
                <a:spcPts val="0"/>
              </a:spcBef>
              <a:buNone/>
              <a:defRPr/>
            </a:pPr>
            <a:r>
              <a:rPr lang="en-US" altLang="en-US" sz="2800" b="1" dirty="0">
                <a:solidFill>
                  <a:schemeClr val="tx1"/>
                </a:solidFill>
              </a:rPr>
              <a:t>seminar-resources/</a:t>
            </a:r>
            <a:endParaRPr lang="en-US" b="1" dirty="0"/>
          </a:p>
        </p:txBody>
      </p:sp>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To Access Today’s Materials:</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r>
              <a:rPr lang="en-US" altLang="en-US" sz="3200" dirty="0">
                <a:solidFill>
                  <a:schemeClr val="accent1"/>
                </a:solidFill>
              </a:rPr>
              <a:t>Join our Educator Network for:</a:t>
            </a:r>
          </a:p>
          <a:p>
            <a:pPr lvl="1">
              <a:buFont typeface="Wingdings" charset="2"/>
              <a:buChar char="§"/>
              <a:defRPr/>
            </a:pPr>
            <a:r>
              <a:rPr lang="en-US" altLang="en-US" dirty="0">
                <a:solidFill>
                  <a:schemeClr val="tx1"/>
                </a:solidFill>
              </a:rPr>
              <a:t>Templates you can use tomorrow in class</a:t>
            </a:r>
          </a:p>
          <a:p>
            <a:pPr lvl="1">
              <a:buFont typeface="Wingdings" charset="2"/>
              <a:buChar char="§"/>
            </a:pPr>
            <a:r>
              <a:rPr lang="en-US" altLang="en-US" dirty="0">
                <a:solidFill>
                  <a:schemeClr val="tx1"/>
                </a:solidFill>
              </a:rPr>
              <a:t>Classroom Examples</a:t>
            </a:r>
          </a:p>
          <a:p>
            <a:pPr lvl="1">
              <a:buFont typeface="Wingdings" charset="2"/>
              <a:buChar char="§"/>
            </a:pPr>
            <a:r>
              <a:rPr lang="en-US" altLang="en-US" dirty="0">
                <a:solidFill>
                  <a:schemeClr val="tx1"/>
                </a:solidFill>
              </a:rPr>
              <a:t>Instructional Videos</a:t>
            </a:r>
          </a:p>
          <a:p>
            <a:pPr lvl="1">
              <a:buFont typeface="Wingdings" charset="2"/>
              <a:buChar char="§"/>
            </a:pPr>
            <a:r>
              <a:rPr lang="en-US" altLang="en-US" dirty="0">
                <a:solidFill>
                  <a:schemeClr val="tx1"/>
                </a:solidFill>
              </a:rPr>
              <a:t>Forums and Discussions with other Educators</a:t>
            </a:r>
          </a:p>
          <a:p>
            <a:pPr marL="0" indent="0">
              <a:buNone/>
              <a:defRPr/>
            </a:pPr>
            <a:endParaRPr lang="en-US" altLang="en-US" sz="3200" dirty="0">
              <a:solidFill>
                <a:schemeClr val="accent1"/>
              </a:solidFill>
            </a:endParaRPr>
          </a:p>
        </p:txBody>
      </p:sp>
    </p:spTree>
    <p:extLst>
      <p:ext uri="{BB962C8B-B14F-4D97-AF65-F5344CB8AC3E}">
        <p14:creationId xmlns:p14="http://schemas.microsoft.com/office/powerpoint/2010/main" val="2219468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 Focus:</a:t>
            </a:r>
          </a:p>
        </p:txBody>
      </p:sp>
      <p:sp>
        <p:nvSpPr>
          <p:cNvPr id="5" name="Content Placeholder 4"/>
          <p:cNvSpPr>
            <a:spLocks noGrp="1"/>
          </p:cNvSpPr>
          <p:nvPr>
            <p:ph idx="1"/>
          </p:nvPr>
        </p:nvSpPr>
        <p:spPr>
          <a:xfrm>
            <a:off x="498474" y="1330036"/>
            <a:ext cx="7841962" cy="5430982"/>
          </a:xfrm>
        </p:spPr>
        <p:txBody>
          <a:bodyPr>
            <a:normAutofit lnSpcReduction="10000"/>
          </a:bodyPr>
          <a:lstStyle/>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rId4"/>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rId4"/>
            </a:endParaRPr>
          </a:p>
          <a:p>
            <a:pPr marL="0" indent="0">
              <a:buNone/>
            </a:pPr>
            <a:endParaRPr lang="en-US" dirty="0">
              <a:hlinkClick r:id="rId4"/>
            </a:endParaRPr>
          </a:p>
          <a:p>
            <a:pPr marL="0" indent="0">
              <a:spcBef>
                <a:spcPts val="0"/>
              </a:spcBef>
              <a:buNone/>
            </a:pPr>
            <a:r>
              <a:rPr lang="en-US" sz="2400" dirty="0">
                <a:solidFill>
                  <a:schemeClr val="tx1"/>
                </a:solidFill>
              </a:rPr>
              <a:t>Students watched videos of dramatic tide change in Cape Cod, Alaska, and Canada</a:t>
            </a:r>
            <a:endParaRPr lang="en-US" sz="2400" dirty="0">
              <a:solidFill>
                <a:schemeClr val="tx1"/>
              </a:solidFill>
              <a:hlinkClick r:id="rId4"/>
            </a:endParaRPr>
          </a:p>
          <a:p>
            <a:pPr marL="0" indent="0" algn="ctr">
              <a:spcBef>
                <a:spcPts val="0"/>
              </a:spcBef>
              <a:buNone/>
            </a:pPr>
            <a:endParaRPr lang="en-US" sz="1600" dirty="0">
              <a:hlinkClick r:id="" action="ppaction://noaction"/>
            </a:endParaRPr>
          </a:p>
          <a:p>
            <a:pPr marL="0" indent="0" algn="ctr">
              <a:spcBef>
                <a:spcPts val="0"/>
              </a:spcBef>
              <a:buNone/>
            </a:pPr>
            <a:r>
              <a:rPr lang="en-US" sz="1600" dirty="0">
                <a:hlinkClick r:id="" action="ppaction://noaction"/>
              </a:rPr>
              <a:t>https</a:t>
            </a:r>
            <a:r>
              <a:rPr lang="en-US" sz="1600" dirty="0">
                <a:hlinkClick r:id="rId4"/>
              </a:rPr>
              <a:t>://www.youtube.com/watch?v=mAYXZzKUAX4</a:t>
            </a:r>
            <a:endParaRPr lang="en-US" sz="1600" dirty="0"/>
          </a:p>
          <a:p>
            <a:pPr marL="0" indent="0" algn="ctr">
              <a:spcBef>
                <a:spcPts val="0"/>
              </a:spcBef>
              <a:buNone/>
            </a:pPr>
            <a:r>
              <a:rPr lang="en-US" sz="1600" dirty="0">
                <a:hlinkClick r:id="rId5"/>
              </a:rPr>
              <a:t>https://www.youtube.com/watch?v=53EEDisloME</a:t>
            </a:r>
            <a:endParaRPr lang="en-US" sz="1600" dirty="0"/>
          </a:p>
        </p:txBody>
      </p:sp>
      <p:pic>
        <p:nvPicPr>
          <p:cNvPr id="6" name="mAYXZzKUAX4"/>
          <p:cNvPicPr>
            <a:picLocks noRot="1" noChangeAspect="1"/>
          </p:cNvPicPr>
          <p:nvPr>
            <a:videoFile r:link="rId1"/>
          </p:nvPr>
        </p:nvPicPr>
        <p:blipFill>
          <a:blip r:embed="rId6"/>
          <a:stretch>
            <a:fillRect/>
          </a:stretch>
        </p:blipFill>
        <p:spPr>
          <a:xfrm>
            <a:off x="871490" y="1330036"/>
            <a:ext cx="7118158" cy="4003964"/>
          </a:xfrm>
          <a:prstGeom prst="rect">
            <a:avLst/>
          </a:prstGeom>
        </p:spPr>
      </p:pic>
    </p:spTree>
    <p:extLst>
      <p:ext uri="{BB962C8B-B14F-4D97-AF65-F5344CB8AC3E}">
        <p14:creationId xmlns:p14="http://schemas.microsoft.com/office/powerpoint/2010/main" val="1376713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5106"/>
          </a:xfrm>
        </p:spPr>
        <p:txBody>
          <a:bodyPr/>
          <a:lstStyle/>
          <a:p>
            <a:r>
              <a:rPr lang="en-US" dirty="0"/>
              <a:t>Selected Student Questions</a:t>
            </a:r>
          </a:p>
        </p:txBody>
      </p:sp>
      <p:sp>
        <p:nvSpPr>
          <p:cNvPr id="3" name="Content Placeholder 2"/>
          <p:cNvSpPr>
            <a:spLocks noGrp="1"/>
          </p:cNvSpPr>
          <p:nvPr>
            <p:ph idx="1"/>
          </p:nvPr>
        </p:nvSpPr>
        <p:spPr>
          <a:xfrm>
            <a:off x="304800" y="1510145"/>
            <a:ext cx="8700656" cy="5070764"/>
          </a:xfrm>
        </p:spPr>
        <p:txBody>
          <a:bodyPr numCol="2">
            <a:noAutofit/>
          </a:bodyPr>
          <a:lstStyle/>
          <a:p>
            <a:pPr marL="342900" indent="-342900" fontAlgn="base">
              <a:spcBef>
                <a:spcPts val="0"/>
              </a:spcBef>
              <a:buFont typeface="+mj-lt"/>
              <a:buAutoNum type="arabicPeriod"/>
            </a:pPr>
            <a:r>
              <a:rPr lang="en-US" sz="1800" dirty="0">
                <a:solidFill>
                  <a:schemeClr val="tx1"/>
                </a:solidFill>
              </a:rPr>
              <a:t>Why does tide change?</a:t>
            </a:r>
          </a:p>
          <a:p>
            <a:pPr marL="342900" indent="-342900" fontAlgn="base">
              <a:spcBef>
                <a:spcPts val="0"/>
              </a:spcBef>
              <a:buFont typeface="+mj-lt"/>
              <a:buAutoNum type="arabicPeriod"/>
            </a:pPr>
            <a:r>
              <a:rPr lang="en-US" sz="1800" dirty="0">
                <a:solidFill>
                  <a:schemeClr val="tx1"/>
                </a:solidFill>
              </a:rPr>
              <a:t>How is tide created?</a:t>
            </a:r>
          </a:p>
          <a:p>
            <a:pPr marL="342900" indent="-342900" fontAlgn="base">
              <a:spcBef>
                <a:spcPts val="0"/>
              </a:spcBef>
              <a:buFont typeface="+mj-lt"/>
              <a:buAutoNum type="arabicPeriod"/>
            </a:pPr>
            <a:r>
              <a:rPr lang="en-US" sz="1800" dirty="0">
                <a:solidFill>
                  <a:schemeClr val="tx1"/>
                </a:solidFill>
              </a:rPr>
              <a:t>How does earth’s rotation cause the tide to change?</a:t>
            </a:r>
          </a:p>
          <a:p>
            <a:pPr marL="342900" indent="-342900" fontAlgn="base">
              <a:spcBef>
                <a:spcPts val="0"/>
              </a:spcBef>
              <a:buFont typeface="+mj-lt"/>
              <a:buAutoNum type="arabicPeriod"/>
            </a:pPr>
            <a:r>
              <a:rPr lang="en-US" sz="1800" dirty="0">
                <a:solidFill>
                  <a:schemeClr val="tx1"/>
                </a:solidFill>
              </a:rPr>
              <a:t>Does the sun have any part in the rise and retreat of tides?</a:t>
            </a:r>
          </a:p>
          <a:p>
            <a:pPr marL="342900" indent="-342900" fontAlgn="base">
              <a:spcBef>
                <a:spcPts val="0"/>
              </a:spcBef>
              <a:buFont typeface="+mj-lt"/>
              <a:buAutoNum type="arabicPeriod"/>
            </a:pPr>
            <a:r>
              <a:rPr lang="en-US" sz="1800" dirty="0">
                <a:solidFill>
                  <a:schemeClr val="tx1"/>
                </a:solidFill>
              </a:rPr>
              <a:t>Do tides occur because of the gravitational pull of the moon?</a:t>
            </a:r>
          </a:p>
          <a:p>
            <a:pPr marL="342900" indent="-342900" fontAlgn="base">
              <a:spcBef>
                <a:spcPts val="0"/>
              </a:spcBef>
              <a:buFont typeface="+mj-lt"/>
              <a:buAutoNum type="arabicPeriod"/>
            </a:pPr>
            <a:r>
              <a:rPr lang="en-US" sz="1800" dirty="0">
                <a:solidFill>
                  <a:schemeClr val="tx1"/>
                </a:solidFill>
              </a:rPr>
              <a:t>Do the phases of the moon come into play with the tides?</a:t>
            </a:r>
          </a:p>
          <a:p>
            <a:pPr marL="342900" indent="-342900" fontAlgn="base">
              <a:spcBef>
                <a:spcPts val="0"/>
              </a:spcBef>
              <a:buFont typeface="+mj-lt"/>
              <a:buAutoNum type="arabicPeriod"/>
            </a:pPr>
            <a:r>
              <a:rPr lang="en-US" sz="1800" dirty="0">
                <a:solidFill>
                  <a:schemeClr val="tx1"/>
                </a:solidFill>
              </a:rPr>
              <a:t>How do other planets affect it?</a:t>
            </a:r>
          </a:p>
          <a:p>
            <a:pPr marL="342900" indent="-342900" fontAlgn="base">
              <a:spcBef>
                <a:spcPts val="0"/>
              </a:spcBef>
              <a:buFont typeface="+mj-lt"/>
              <a:buAutoNum type="arabicPeriod"/>
            </a:pPr>
            <a:r>
              <a:rPr lang="en-US" sz="1800" dirty="0">
                <a:solidFill>
                  <a:schemeClr val="tx1"/>
                </a:solidFill>
              </a:rPr>
              <a:t>Are the tides opposite in Florida and Mexico? (b/c they share the Gulf of Mexico)</a:t>
            </a:r>
          </a:p>
          <a:p>
            <a:pPr marL="342900" indent="-342900" fontAlgn="base">
              <a:spcBef>
                <a:spcPts val="0"/>
              </a:spcBef>
              <a:buFont typeface="+mj-lt"/>
              <a:buAutoNum type="arabicPeriod"/>
            </a:pPr>
            <a:r>
              <a:rPr lang="en-US" sz="1800" dirty="0">
                <a:solidFill>
                  <a:schemeClr val="tx1"/>
                </a:solidFill>
              </a:rPr>
              <a:t>How come the tide changes greatly in some places but not others?</a:t>
            </a:r>
          </a:p>
          <a:p>
            <a:pPr marL="342900" indent="-342900" fontAlgn="base">
              <a:spcBef>
                <a:spcPts val="0"/>
              </a:spcBef>
              <a:buFont typeface="+mj-lt"/>
              <a:buAutoNum type="arabicPeriod"/>
            </a:pPr>
            <a:r>
              <a:rPr lang="en-US" sz="1800" dirty="0">
                <a:solidFill>
                  <a:schemeClr val="tx1"/>
                </a:solidFill>
              </a:rPr>
              <a:t>How far can high tide go?</a:t>
            </a:r>
          </a:p>
          <a:p>
            <a:pPr marL="342900" indent="-342900" fontAlgn="base">
              <a:spcBef>
                <a:spcPts val="0"/>
              </a:spcBef>
              <a:buFont typeface="+mj-lt"/>
              <a:buAutoNum type="arabicPeriod"/>
            </a:pPr>
            <a:r>
              <a:rPr lang="en-US" sz="1800" dirty="0">
                <a:solidFill>
                  <a:schemeClr val="tx1"/>
                </a:solidFill>
              </a:rPr>
              <a:t>How do tides affect people? </a:t>
            </a: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endParaRPr lang="en-US" sz="1800" b="1" dirty="0">
              <a:solidFill>
                <a:schemeClr val="tx1"/>
              </a:solidFill>
            </a:endParaRPr>
          </a:p>
          <a:p>
            <a:pPr marL="342900" indent="-342900" fontAlgn="base">
              <a:spcBef>
                <a:spcPts val="0"/>
              </a:spcBef>
              <a:buFont typeface="+mj-lt"/>
              <a:buAutoNum type="arabicPeriod"/>
            </a:pPr>
            <a:r>
              <a:rPr lang="en-US" sz="1800" dirty="0">
                <a:solidFill>
                  <a:schemeClr val="tx1"/>
                </a:solidFill>
              </a:rPr>
              <a:t>Can tide change be a problem in the future?</a:t>
            </a:r>
          </a:p>
          <a:p>
            <a:pPr marL="342900" indent="-342900" fontAlgn="base">
              <a:spcBef>
                <a:spcPts val="0"/>
              </a:spcBef>
              <a:buFont typeface="+mj-lt"/>
              <a:buAutoNum type="arabicPeriod"/>
            </a:pPr>
            <a:r>
              <a:rPr lang="en-US" sz="1800" dirty="0">
                <a:solidFill>
                  <a:schemeClr val="tx1"/>
                </a:solidFill>
              </a:rPr>
              <a:t>Does global warming affect tides?</a:t>
            </a:r>
            <a:endParaRPr lang="en-US" sz="1800" i="1" dirty="0">
              <a:solidFill>
                <a:schemeClr val="tx1"/>
              </a:solidFill>
            </a:endParaRPr>
          </a:p>
          <a:p>
            <a:pPr marL="342900" indent="-342900" fontAlgn="base">
              <a:spcBef>
                <a:spcPts val="0"/>
              </a:spcBef>
              <a:buFont typeface="+mj-lt"/>
              <a:buAutoNum type="arabicPeriod"/>
            </a:pPr>
            <a:r>
              <a:rPr lang="en-US" sz="1800" dirty="0">
                <a:solidFill>
                  <a:schemeClr val="tx1"/>
                </a:solidFill>
              </a:rPr>
              <a:t>Where does the water go to?</a:t>
            </a:r>
          </a:p>
          <a:p>
            <a:pPr marL="342900" indent="-342900" fontAlgn="base">
              <a:spcBef>
                <a:spcPts val="0"/>
              </a:spcBef>
              <a:buFont typeface="+mj-lt"/>
              <a:buAutoNum type="arabicPeriod"/>
            </a:pPr>
            <a:r>
              <a:rPr lang="en-US" sz="1800" dirty="0">
                <a:solidFill>
                  <a:schemeClr val="tx1"/>
                </a:solidFill>
              </a:rPr>
              <a:t>Does temperature have anything to do with tides? </a:t>
            </a:r>
            <a:r>
              <a:rPr lang="en-US" sz="1800" i="1" dirty="0">
                <a:solidFill>
                  <a:schemeClr val="tx1"/>
                </a:solidFill>
              </a:rPr>
              <a:t> </a:t>
            </a:r>
          </a:p>
          <a:p>
            <a:pPr marL="342900" indent="-342900" fontAlgn="base">
              <a:spcBef>
                <a:spcPts val="0"/>
              </a:spcBef>
              <a:buFont typeface="+mj-lt"/>
              <a:buAutoNum type="arabicPeriod"/>
            </a:pPr>
            <a:r>
              <a:rPr lang="en-US" sz="1800" dirty="0">
                <a:solidFill>
                  <a:schemeClr val="tx1"/>
                </a:solidFill>
              </a:rPr>
              <a:t>Does tilt have anything to do with tides?</a:t>
            </a:r>
          </a:p>
          <a:p>
            <a:pPr marL="342900" indent="-342900" fontAlgn="base">
              <a:spcBef>
                <a:spcPts val="0"/>
              </a:spcBef>
              <a:buFont typeface="+mj-lt"/>
              <a:buAutoNum type="arabicPeriod"/>
            </a:pPr>
            <a:r>
              <a:rPr lang="en-US" sz="1800" dirty="0">
                <a:solidFill>
                  <a:schemeClr val="tx1"/>
                </a:solidFill>
              </a:rPr>
              <a:t>Does this happen on other planets?</a:t>
            </a:r>
          </a:p>
          <a:p>
            <a:pPr marL="342900" indent="-342900" fontAlgn="base">
              <a:spcBef>
                <a:spcPts val="0"/>
              </a:spcBef>
              <a:buFont typeface="+mj-lt"/>
              <a:buAutoNum type="arabicPeriod"/>
            </a:pPr>
            <a:r>
              <a:rPr lang="en-US" sz="1800" dirty="0">
                <a:solidFill>
                  <a:schemeClr val="tx1"/>
                </a:solidFill>
              </a:rPr>
              <a:t>How do fish &amp; wildlife survive when the tide is always changing?</a:t>
            </a:r>
          </a:p>
          <a:p>
            <a:pPr marL="342900" indent="-342900" fontAlgn="base">
              <a:spcBef>
                <a:spcPts val="0"/>
              </a:spcBef>
              <a:buFont typeface="+mj-lt"/>
              <a:buAutoNum type="arabicPeriod"/>
            </a:pPr>
            <a:r>
              <a:rPr lang="en-US" sz="1800" dirty="0">
                <a:solidFill>
                  <a:schemeClr val="tx1"/>
                </a:solidFill>
              </a:rPr>
              <a:t>If the moon disappeared, would there be no tides?</a:t>
            </a:r>
          </a:p>
          <a:p>
            <a:pPr marL="342900" indent="-342900" fontAlgn="base">
              <a:spcBef>
                <a:spcPts val="0"/>
              </a:spcBef>
              <a:buFont typeface="+mj-lt"/>
              <a:buAutoNum type="arabicPeriod"/>
            </a:pPr>
            <a:r>
              <a:rPr lang="en-US" sz="1800" dirty="0">
                <a:solidFill>
                  <a:schemeClr val="tx1"/>
                </a:solidFill>
              </a:rPr>
              <a:t>What would happen if the tide </a:t>
            </a:r>
            <a:r>
              <a:rPr lang="en-US" sz="1800" i="1" dirty="0">
                <a:solidFill>
                  <a:schemeClr val="tx1"/>
                </a:solidFill>
              </a:rPr>
              <a:t>didn’t</a:t>
            </a:r>
            <a:r>
              <a:rPr lang="en-US" sz="1800" dirty="0">
                <a:solidFill>
                  <a:schemeClr val="tx1"/>
                </a:solidFill>
              </a:rPr>
              <a:t> change</a:t>
            </a:r>
            <a:r>
              <a:rPr lang="en-US" sz="1800" dirty="0"/>
              <a:t>?</a:t>
            </a:r>
          </a:p>
          <a:p>
            <a:pPr marL="342900" indent="-342900" fontAlgn="base">
              <a:spcBef>
                <a:spcPts val="0"/>
              </a:spcBef>
              <a:buFont typeface="+mj-lt"/>
              <a:buAutoNum type="arabicPeriod"/>
            </a:pPr>
            <a:r>
              <a:rPr lang="en-US" sz="1800" dirty="0">
                <a:solidFill>
                  <a:schemeClr val="tx1"/>
                </a:solidFill>
              </a:rPr>
              <a:t>Why are tides important to the earth?</a:t>
            </a:r>
          </a:p>
          <a:p>
            <a:pPr marL="342900" indent="-342900" fontAlgn="base">
              <a:spcBef>
                <a:spcPts val="0"/>
              </a:spcBef>
              <a:buFont typeface="+mj-lt"/>
              <a:buAutoNum type="arabicPeriod"/>
            </a:pPr>
            <a:endParaRPr lang="en-US" sz="1800" b="1" dirty="0"/>
          </a:p>
          <a:p>
            <a:pPr>
              <a:buFont typeface="Wingdings" panose="05000000000000000000" pitchFamily="2" charset="2"/>
              <a:buChar char="v"/>
            </a:pPr>
            <a:endParaRPr lang="en-US" sz="2800" dirty="0">
              <a:solidFill>
                <a:schemeClr val="tx1"/>
              </a:solidFill>
            </a:endParaRPr>
          </a:p>
        </p:txBody>
      </p:sp>
    </p:spTree>
    <p:extLst>
      <p:ext uri="{BB962C8B-B14F-4D97-AF65-F5344CB8AC3E}">
        <p14:creationId xmlns:p14="http://schemas.microsoft.com/office/powerpoint/2010/main" val="7714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3">
                                            <p:txEl>
                                              <p:pRg st="7" end="7"/>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iterate type="lt">
                                    <p:tmAbs val="25"/>
                                  </p:iterate>
                                  <p:childTnLst>
                                    <p:set>
                                      <p:cBhvr override="childStyle">
                                        <p:cTn id="8" dur="indefinite"/>
                                        <p:tgtEl>
                                          <p:spTgt spid="3">
                                            <p:txEl>
                                              <p:pRg st="23" end="23"/>
                                            </p:txEl>
                                          </p:spTgt>
                                        </p:tgtEl>
                                        <p:attrNameLst>
                                          <p:attrName>style.fontWeight</p:attrName>
                                        </p:attrNameLst>
                                      </p:cBhvr>
                                      <p:to>
                                        <p:strVal val="bold"/>
                                      </p:to>
                                    </p:set>
                                  </p:childTnLst>
                                </p:cTn>
                              </p:par>
                              <p:par>
                                <p:cTn id="9" presetID="15" presetClass="emph" presetSubtype="0" nodeType="withEffect">
                                  <p:stCondLst>
                                    <p:cond delay="0"/>
                                  </p:stCondLst>
                                  <p:endCondLst>
                                    <p:cond evt="onNext" delay="0">
                                      <p:tgtEl>
                                        <p:sldTgt/>
                                      </p:tgtEl>
                                    </p:cond>
                                  </p:endCondLst>
                                  <p:iterate type="lt">
                                    <p:tmAbs val="25"/>
                                  </p:iterate>
                                  <p:childTnLst>
                                    <p:set>
                                      <p:cBhvr override="childStyle">
                                        <p:cTn id="10" dur="indefinite"/>
                                        <p:tgtEl>
                                          <p:spTgt spid="3">
                                            <p:txEl>
                                              <p:pRg st="24" end="24"/>
                                            </p:txEl>
                                          </p:spTgt>
                                        </p:tgtEl>
                                        <p:attrNameLst>
                                          <p:attrName>style.fontWeight</p:attrName>
                                        </p:attrNameLst>
                                      </p:cBhvr>
                                      <p:to>
                                        <p:strVal val="bold"/>
                                      </p:to>
                                    </p:set>
                                  </p:childTnLst>
                                </p:cTn>
                              </p:par>
                              <p:par>
                                <p:cTn id="11" presetID="30" presetClass="emph" presetSubtype="0" fill="hold" nodeType="withEffect">
                                  <p:stCondLst>
                                    <p:cond delay="0"/>
                                  </p:stCondLst>
                                  <p:iterate type="lt">
                                    <p:tmPct val="0"/>
                                  </p:iterate>
                                  <p:childTnLst>
                                    <p:animClr clrSpc="hsl" dir="cw">
                                      <p:cBhvr override="childStyle">
                                        <p:cTn id="12" dur="500" fill="hold"/>
                                        <p:tgtEl>
                                          <p:spTgt spid="3">
                                            <p:txEl>
                                              <p:pRg st="1" end="1"/>
                                            </p:txEl>
                                          </p:spTgt>
                                        </p:tgtEl>
                                        <p:attrNameLst>
                                          <p:attrName>style.color</p:attrName>
                                        </p:attrNameLst>
                                      </p:cBhvr>
                                      <p:by>
                                        <p:hsl h="0" s="12549" l="25098"/>
                                      </p:by>
                                    </p:animClr>
                                    <p:animClr clrSpc="hsl" dir="cw">
                                      <p:cBhvr>
                                        <p:cTn id="13" dur="500" fill="hold"/>
                                        <p:tgtEl>
                                          <p:spTgt spid="3">
                                            <p:txEl>
                                              <p:pRg st="1" end="1"/>
                                            </p:txEl>
                                          </p:spTgt>
                                        </p:tgtEl>
                                        <p:attrNameLst>
                                          <p:attrName>fillcolor</p:attrName>
                                        </p:attrNameLst>
                                      </p:cBhvr>
                                      <p:by>
                                        <p:hsl h="0" s="12549" l="25098"/>
                                      </p:by>
                                    </p:animClr>
                                    <p:animClr clrSpc="hsl" dir="cw">
                                      <p:cBhvr>
                                        <p:cTn id="14" dur="500" fill="hold"/>
                                        <p:tgtEl>
                                          <p:spTgt spid="3">
                                            <p:txEl>
                                              <p:pRg st="1" end="1"/>
                                            </p:txEl>
                                          </p:spTgt>
                                        </p:tgtEl>
                                        <p:attrNameLst>
                                          <p:attrName>stroke.color</p:attrName>
                                        </p:attrNameLst>
                                      </p:cBhvr>
                                      <p:by>
                                        <p:hsl h="0" s="12549" l="25098"/>
                                      </p:by>
                                    </p:animClr>
                                    <p:set>
                                      <p:cBhvr>
                                        <p:cTn id="15"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Box 2"/>
          <p:cNvSpPr txBox="1"/>
          <p:nvPr/>
        </p:nvSpPr>
        <p:spPr>
          <a:xfrm>
            <a:off x="498474" y="1600201"/>
            <a:ext cx="4627707" cy="4247317"/>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sz="2400" dirty="0"/>
              <a:t>The Driving Questions Board and the “Parking Lot”</a:t>
            </a:r>
          </a:p>
          <a:p>
            <a:pPr marL="285750" indent="-285750">
              <a:spcAft>
                <a:spcPts val="1200"/>
              </a:spcAft>
              <a:buFont typeface="Wingdings" panose="05000000000000000000" pitchFamily="2" charset="2"/>
              <a:buChar char="v"/>
            </a:pPr>
            <a:r>
              <a:rPr lang="en-US" sz="2400" dirty="0"/>
              <a:t>Students draw initial models, give feedback, and make predictions.</a:t>
            </a:r>
          </a:p>
          <a:p>
            <a:pPr marL="285750" indent="-285750">
              <a:spcAft>
                <a:spcPts val="1200"/>
              </a:spcAft>
              <a:buFont typeface="Wingdings" panose="05000000000000000000" pitchFamily="2" charset="2"/>
              <a:buChar char="v"/>
            </a:pPr>
            <a:r>
              <a:rPr lang="en-US" sz="2400" dirty="0"/>
              <a:t>Students experience a series of  scientific investigations. </a:t>
            </a:r>
          </a:p>
          <a:p>
            <a:pPr marL="285750" indent="-285750">
              <a:spcAft>
                <a:spcPts val="1200"/>
              </a:spcAft>
              <a:buFont typeface="Wingdings" panose="05000000000000000000" pitchFamily="2" charset="2"/>
              <a:buChar char="v"/>
            </a:pPr>
            <a:r>
              <a:rPr lang="en-US" sz="2400" dirty="0"/>
              <a:t>At the end of the unit, the Driving Question board is “published” in poster format.</a:t>
            </a:r>
          </a:p>
        </p:txBody>
      </p:sp>
      <p:pic>
        <p:nvPicPr>
          <p:cNvPr id="4" name="Picture 3"/>
          <p:cNvPicPr>
            <a:picLocks noChangeAspect="1"/>
          </p:cNvPicPr>
          <p:nvPr/>
        </p:nvPicPr>
        <p:blipFill>
          <a:blip r:embed="rId3"/>
          <a:stretch>
            <a:fillRect/>
          </a:stretch>
        </p:blipFill>
        <p:spPr>
          <a:xfrm>
            <a:off x="5558850" y="1988127"/>
            <a:ext cx="3401863" cy="4529721"/>
          </a:xfrm>
          <a:prstGeom prst="rect">
            <a:avLst/>
          </a:prstGeom>
        </p:spPr>
      </p:pic>
    </p:spTree>
    <p:extLst>
      <p:ext uri="{BB962C8B-B14F-4D97-AF65-F5344CB8AC3E}">
        <p14:creationId xmlns:p14="http://schemas.microsoft.com/office/powerpoint/2010/main" val="80911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98475" y="484188"/>
            <a:ext cx="7556400" cy="13257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1"/>
              </a:buClr>
              <a:buSzPct val="25000"/>
              <a:buFont typeface="Rockwell"/>
              <a:buNone/>
            </a:pPr>
            <a:r>
              <a:rPr lang="en-US" sz="4000" b="0" i="0" u="none" strike="noStrike" cap="none" dirty="0">
                <a:solidFill>
                  <a:schemeClr val="accent1"/>
                </a:solidFill>
                <a:latin typeface="Rockwell"/>
                <a:ea typeface="Rockwell"/>
                <a:cs typeface="Rockwell"/>
                <a:sym typeface="Rockwell"/>
              </a:rPr>
              <a:t>Classroom Example:</a:t>
            </a:r>
          </a:p>
          <a:p>
            <a:pPr marL="0" marR="0" lvl="0" indent="0" algn="ctr" rtl="0">
              <a:spcBef>
                <a:spcPts val="0"/>
              </a:spcBef>
              <a:buClr>
                <a:schemeClr val="accent1"/>
              </a:buClr>
              <a:buSzPct val="25000"/>
              <a:buFont typeface="Rockwell"/>
              <a:buNone/>
            </a:pPr>
            <a:r>
              <a:rPr lang="en-US" sz="4000" dirty="0"/>
              <a:t>High School </a:t>
            </a:r>
            <a:br>
              <a:rPr lang="en-US" sz="4000" b="0" i="0" u="none" strike="noStrike" cap="none" dirty="0">
                <a:solidFill>
                  <a:schemeClr val="accent1"/>
                </a:solidFill>
                <a:latin typeface="Rockwell"/>
                <a:ea typeface="Rockwell"/>
                <a:cs typeface="Rockwell"/>
                <a:sym typeface="Rockwell"/>
              </a:rPr>
            </a:br>
            <a:endParaRPr lang="en-US" sz="4000" b="0" i="0" u="none" strike="noStrike" cap="none" dirty="0">
              <a:solidFill>
                <a:schemeClr val="accent1"/>
              </a:solidFill>
              <a:latin typeface="Rockwell"/>
              <a:ea typeface="Rockwell"/>
              <a:cs typeface="Rockwell"/>
              <a:sym typeface="Rockwell"/>
            </a:endParaRPr>
          </a:p>
        </p:txBody>
      </p:sp>
      <p:sp>
        <p:nvSpPr>
          <p:cNvPr id="220" name="Shape 220"/>
          <p:cNvSpPr txBox="1">
            <a:spLocks noGrp="1"/>
          </p:cNvSpPr>
          <p:nvPr>
            <p:ph type="body" idx="1"/>
          </p:nvPr>
        </p:nvSpPr>
        <p:spPr>
          <a:xfrm>
            <a:off x="457200" y="2126550"/>
            <a:ext cx="7710600" cy="45489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Teacher</a:t>
            </a:r>
            <a:r>
              <a:rPr lang="en-US" sz="2800" b="0" i="0" u="none" strike="noStrike" cap="none" dirty="0">
                <a:solidFill>
                  <a:schemeClr val="dk1"/>
                </a:solidFill>
                <a:latin typeface="Rockwell"/>
                <a:ea typeface="Rockwell"/>
                <a:cs typeface="Rockwell"/>
                <a:sym typeface="Rockwell"/>
              </a:rPr>
              <a:t>: </a:t>
            </a:r>
            <a:r>
              <a:rPr lang="en-US" sz="2800" dirty="0">
                <a:solidFill>
                  <a:schemeClr val="dk1"/>
                </a:solidFill>
              </a:rPr>
              <a:t>Isabel Morales, Los Angeles, CA</a:t>
            </a:r>
          </a:p>
          <a:p>
            <a:pPr marL="0" marR="0" lvl="0" indent="0" algn="l" rtl="0">
              <a:spcBef>
                <a:spcPts val="2000"/>
              </a:spcBef>
              <a:spcAft>
                <a:spcPts val="0"/>
              </a:spcAft>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Topic</a:t>
            </a:r>
            <a:r>
              <a:rPr lang="en-US" sz="2800" b="0" i="0" u="none" strike="noStrike" cap="none" dirty="0">
                <a:solidFill>
                  <a:schemeClr val="dk1"/>
                </a:solidFill>
                <a:latin typeface="Rockwell"/>
                <a:ea typeface="Rockwell"/>
                <a:cs typeface="Rockwell"/>
                <a:sym typeface="Rockwell"/>
              </a:rPr>
              <a:t>:  Social Justice</a:t>
            </a:r>
            <a:endParaRPr lang="en-US" sz="2800" dirty="0">
              <a:solidFill>
                <a:schemeClr val="dk1"/>
              </a:solidFill>
            </a:endParaRPr>
          </a:p>
          <a:p>
            <a:pPr marL="0" marR="0" lvl="0" indent="0" algn="l" rtl="0">
              <a:spcBef>
                <a:spcPts val="2000"/>
              </a:spcBef>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Purpose</a:t>
            </a:r>
            <a:r>
              <a:rPr lang="en-US" sz="2800" b="0" i="0" u="none" strike="noStrike" cap="none" dirty="0">
                <a:solidFill>
                  <a:schemeClr val="dk1"/>
                </a:solidFill>
                <a:latin typeface="Rockwell"/>
                <a:ea typeface="Rockwell"/>
                <a:cs typeface="Rockwell"/>
                <a:sym typeface="Rockwell"/>
              </a:rPr>
              <a:t>: Engage students in thinking about systemic injustice ahead of several fiction and nonfiction texts in the semester</a:t>
            </a:r>
            <a:endParaRPr lang="en-US" sz="2800" dirty="0">
              <a:solidFill>
                <a:schemeClr val="dk1"/>
              </a:solidFill>
            </a:endParaRPr>
          </a:p>
        </p:txBody>
      </p:sp>
    </p:spTree>
    <p:extLst>
      <p:ext uri="{BB962C8B-B14F-4D97-AF65-F5344CB8AC3E}">
        <p14:creationId xmlns:p14="http://schemas.microsoft.com/office/powerpoint/2010/main" val="114993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98474" y="484094"/>
            <a:ext cx="7556313"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629DD1"/>
              </a:buClr>
              <a:buSzPct val="25000"/>
              <a:buFont typeface="Rockwell"/>
              <a:buNone/>
            </a:pPr>
            <a:r>
              <a:rPr lang="en-US" sz="4000" b="0" i="0" u="none" strike="noStrike" cap="none" dirty="0">
                <a:solidFill>
                  <a:srgbClr val="629DD1"/>
                </a:solidFill>
                <a:latin typeface="Rockwell"/>
                <a:ea typeface="Rockwell"/>
                <a:cs typeface="Rockwell"/>
                <a:sym typeface="Rockwell"/>
              </a:rPr>
              <a:t>Question Focus</a:t>
            </a: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516" y="2716306"/>
            <a:ext cx="2816225" cy="358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244550" y="1600200"/>
            <a:ext cx="6064158" cy="954107"/>
          </a:xfrm>
          <a:prstGeom prst="rect">
            <a:avLst/>
          </a:prstGeom>
        </p:spPr>
        <p:txBody>
          <a:bodyPr wrap="square">
            <a:spAutoFit/>
          </a:bodyPr>
          <a:lstStyle/>
          <a:p>
            <a:pPr algn="ctr">
              <a:spcBef>
                <a:spcPts val="600"/>
              </a:spcBef>
            </a:pPr>
            <a:r>
              <a:rPr lang="en-US" sz="2800" dirty="0">
                <a:latin typeface="+mj-lt"/>
              </a:rPr>
              <a:t>“The disciplinary policies of our society perpetuate injustice.”</a:t>
            </a:r>
          </a:p>
        </p:txBody>
      </p:sp>
    </p:spTree>
    <p:extLst>
      <p:ext uri="{BB962C8B-B14F-4D97-AF65-F5344CB8AC3E}">
        <p14:creationId xmlns:p14="http://schemas.microsoft.com/office/powerpoint/2010/main" val="1009011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98475" y="359399"/>
            <a:ext cx="4111626"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dirty="0">
                <a:solidFill>
                  <a:schemeClr val="accent1"/>
                </a:solidFill>
                <a:latin typeface="Rockwell"/>
                <a:ea typeface="Rockwell"/>
                <a:cs typeface="Rockwell"/>
                <a:sym typeface="Rockwell"/>
              </a:rPr>
              <a:t>Student Questions</a:t>
            </a:r>
          </a:p>
        </p:txBody>
      </p:sp>
      <p:sp>
        <p:nvSpPr>
          <p:cNvPr id="234" name="Shape 234"/>
          <p:cNvSpPr txBox="1">
            <a:spLocks noGrp="1"/>
          </p:cNvSpPr>
          <p:nvPr>
            <p:ph type="body" idx="1"/>
          </p:nvPr>
        </p:nvSpPr>
        <p:spPr>
          <a:xfrm>
            <a:off x="0" y="1168725"/>
            <a:ext cx="8844197" cy="5689275"/>
          </a:xfrm>
          <a:prstGeom prst="rect">
            <a:avLst/>
          </a:prstGeom>
          <a:noFill/>
          <a:ln>
            <a:noFill/>
          </a:ln>
        </p:spPr>
        <p:txBody>
          <a:bodyPr wrap="square" lIns="91425" tIns="45700" rIns="91425" bIns="45700" numCol="2" spcCol="182880" anchor="t" anchorCtr="0">
            <a:noAutofit/>
          </a:bodyPr>
          <a:lstStyle/>
          <a:p>
            <a:pPr marL="457200" indent="-457200">
              <a:spcBef>
                <a:spcPts val="600"/>
              </a:spcBef>
              <a:buFont typeface="+mj-lt"/>
              <a:buAutoNum type="arabicPeriod"/>
            </a:pPr>
            <a:r>
              <a:rPr lang="en-US" dirty="0">
                <a:solidFill>
                  <a:schemeClr val="tx1"/>
                </a:solidFill>
              </a:rPr>
              <a:t>Why are student of color targeted the most?</a:t>
            </a:r>
          </a:p>
          <a:p>
            <a:pPr marL="457200" indent="-457200">
              <a:spcBef>
                <a:spcPts val="600"/>
              </a:spcBef>
              <a:buFont typeface="+mj-lt"/>
              <a:buAutoNum type="arabicPeriod"/>
            </a:pPr>
            <a:r>
              <a:rPr lang="en-US" dirty="0">
                <a:solidFill>
                  <a:schemeClr val="tx1"/>
                </a:solidFill>
              </a:rPr>
              <a:t>Do teachers nationwide take notice of these stats?</a:t>
            </a:r>
          </a:p>
          <a:p>
            <a:pPr marL="457200" indent="-457200">
              <a:spcBef>
                <a:spcPts val="600"/>
              </a:spcBef>
              <a:buFont typeface="+mj-lt"/>
              <a:buAutoNum type="arabicPeriod"/>
            </a:pPr>
            <a:r>
              <a:rPr lang="en-US" dirty="0">
                <a:solidFill>
                  <a:schemeClr val="tx1"/>
                </a:solidFill>
              </a:rPr>
              <a:t>How can teachers develop better &amp; effective disciplinary policies?</a:t>
            </a:r>
          </a:p>
          <a:p>
            <a:pPr marL="457200" indent="-457200">
              <a:spcBef>
                <a:spcPts val="600"/>
              </a:spcBef>
              <a:buFont typeface="+mj-lt"/>
              <a:buAutoNum type="arabicPeriod"/>
            </a:pPr>
            <a:r>
              <a:rPr lang="en-US" dirty="0">
                <a:solidFill>
                  <a:schemeClr val="tx1"/>
                </a:solidFill>
              </a:rPr>
              <a:t>Why do people see the stats &amp; data as a coincidence?</a:t>
            </a:r>
          </a:p>
          <a:p>
            <a:pPr marL="457200" indent="-457200">
              <a:spcBef>
                <a:spcPts val="600"/>
              </a:spcBef>
              <a:buFont typeface="+mj-lt"/>
              <a:buAutoNum type="arabicPeriod"/>
            </a:pPr>
            <a:r>
              <a:rPr lang="en-US" dirty="0">
                <a:solidFill>
                  <a:schemeClr val="tx1"/>
                </a:solidFill>
              </a:rPr>
              <a:t>What does a kid learn about the system once in jail?</a:t>
            </a:r>
          </a:p>
          <a:p>
            <a:pPr marL="457200" indent="-457200">
              <a:spcBef>
                <a:spcPts val="600"/>
              </a:spcBef>
              <a:buFont typeface="+mj-lt"/>
              <a:buAutoNum type="arabicPeriod"/>
            </a:pPr>
            <a:r>
              <a:rPr lang="en-US" dirty="0">
                <a:solidFill>
                  <a:schemeClr val="tx1"/>
                </a:solidFill>
              </a:rPr>
              <a:t>What do teachers believe expulsion will teach the students?</a:t>
            </a:r>
          </a:p>
          <a:p>
            <a:pPr marL="457200" indent="-457200">
              <a:spcBef>
                <a:spcPts val="600"/>
              </a:spcBef>
              <a:buFont typeface="+mj-lt"/>
              <a:buAutoNum type="arabicPeriod"/>
            </a:pPr>
            <a:r>
              <a:rPr lang="en-US" dirty="0">
                <a:solidFill>
                  <a:schemeClr val="tx1"/>
                </a:solidFill>
              </a:rPr>
              <a:t>Does going to jury have a long-term effect on younger students about education?</a:t>
            </a:r>
          </a:p>
          <a:p>
            <a:pPr marL="457200" indent="-457200">
              <a:spcBef>
                <a:spcPts val="600"/>
              </a:spcBef>
              <a:buFont typeface="+mj-lt"/>
              <a:buAutoNum type="arabicPeriod"/>
            </a:pPr>
            <a:r>
              <a:rPr lang="en-US" dirty="0">
                <a:solidFill>
                  <a:schemeClr val="tx1"/>
                </a:solidFill>
              </a:rPr>
              <a:t>When will it get better?</a:t>
            </a:r>
          </a:p>
          <a:p>
            <a:pPr marL="457200" indent="-457200">
              <a:spcBef>
                <a:spcPts val="600"/>
              </a:spcBef>
              <a:buFont typeface="+mj-lt"/>
              <a:buAutoNum type="arabicPeriod"/>
            </a:pPr>
            <a:r>
              <a:rPr lang="en-US" dirty="0">
                <a:solidFill>
                  <a:schemeClr val="tx1"/>
                </a:solidFill>
              </a:rPr>
              <a:t>What are some ways to improve behavior?</a:t>
            </a:r>
          </a:p>
          <a:p>
            <a:pPr marL="457200" indent="-457200">
              <a:spcBef>
                <a:spcPts val="600"/>
              </a:spcBef>
              <a:buFont typeface="+mj-lt"/>
              <a:buAutoNum type="arabicPeriod"/>
            </a:pPr>
            <a:endParaRPr lang="en-US" dirty="0">
              <a:solidFill>
                <a:schemeClr val="tx1"/>
              </a:solidFill>
            </a:endParaRPr>
          </a:p>
          <a:p>
            <a:pPr marL="457200" indent="-457200">
              <a:spcBef>
                <a:spcPts val="600"/>
              </a:spcBef>
              <a:buFont typeface="+mj-lt"/>
              <a:buAutoNum type="arabicPeriod"/>
            </a:pPr>
            <a:r>
              <a:rPr lang="en-US" dirty="0">
                <a:solidFill>
                  <a:schemeClr val="tx1"/>
                </a:solidFill>
              </a:rPr>
              <a:t>What type of training will teachers go through that’ll bring justice to classrooms? </a:t>
            </a:r>
          </a:p>
          <a:p>
            <a:pPr marL="457200" indent="-457200">
              <a:spcBef>
                <a:spcPts val="600"/>
              </a:spcBef>
              <a:buFont typeface="+mj-lt"/>
              <a:buAutoNum type="arabicPeriod"/>
            </a:pPr>
            <a:r>
              <a:rPr lang="en-US" dirty="0">
                <a:solidFill>
                  <a:schemeClr val="tx1"/>
                </a:solidFill>
              </a:rPr>
              <a:t>Shouldn’t school police officers be trained like teachers?</a:t>
            </a:r>
          </a:p>
          <a:p>
            <a:pPr marL="457200" indent="-457200">
              <a:spcBef>
                <a:spcPts val="600"/>
              </a:spcBef>
              <a:buFont typeface="+mj-lt"/>
              <a:buAutoNum type="arabicPeriod"/>
            </a:pPr>
            <a:r>
              <a:rPr lang="en-US" dirty="0">
                <a:solidFill>
                  <a:schemeClr val="tx1"/>
                </a:solidFill>
              </a:rPr>
              <a:t>What is considered a criminal offense in school?</a:t>
            </a:r>
          </a:p>
          <a:p>
            <a:pPr marL="457200" indent="-457200">
              <a:spcBef>
                <a:spcPts val="600"/>
              </a:spcBef>
              <a:buFont typeface="+mj-lt"/>
              <a:buAutoNum type="arabicPeriod"/>
            </a:pPr>
            <a:r>
              <a:rPr lang="en-US" dirty="0">
                <a:solidFill>
                  <a:schemeClr val="tx1"/>
                </a:solidFill>
              </a:rPr>
              <a:t>Isn’t it the teacher’s job to keep the students “in line”?</a:t>
            </a:r>
          </a:p>
          <a:p>
            <a:pPr marL="457200" indent="-457200">
              <a:spcBef>
                <a:spcPts val="600"/>
              </a:spcBef>
              <a:buFont typeface="+mj-lt"/>
              <a:buAutoNum type="arabicPeriod"/>
            </a:pPr>
            <a:r>
              <a:rPr lang="en-US" dirty="0">
                <a:solidFill>
                  <a:schemeClr val="tx1"/>
                </a:solidFill>
              </a:rPr>
              <a:t>How should disruption in class be handled?</a:t>
            </a:r>
          </a:p>
          <a:p>
            <a:pPr marL="457200" indent="-457200">
              <a:spcBef>
                <a:spcPts val="600"/>
              </a:spcBef>
              <a:buFont typeface="+mj-lt"/>
              <a:buAutoNum type="arabicPeriod"/>
            </a:pPr>
            <a:r>
              <a:rPr lang="en-US" dirty="0">
                <a:solidFill>
                  <a:schemeClr val="tx1"/>
                </a:solidFill>
              </a:rPr>
              <a:t>Shouldn’t school officers be punished as well?</a:t>
            </a:r>
          </a:p>
          <a:p>
            <a:pPr marL="457200" indent="-457200">
              <a:spcBef>
                <a:spcPts val="600"/>
              </a:spcBef>
              <a:buFont typeface="+mj-lt"/>
              <a:buAutoNum type="arabicPeriod"/>
            </a:pPr>
            <a:r>
              <a:rPr lang="en-US" dirty="0">
                <a:solidFill>
                  <a:schemeClr val="tx1"/>
                </a:solidFill>
              </a:rPr>
              <a:t>What is the difference between a school officer and a regular police officer?</a:t>
            </a:r>
          </a:p>
          <a:p>
            <a:pPr marL="457200" indent="-457200">
              <a:spcBef>
                <a:spcPts val="600"/>
              </a:spcBef>
              <a:buFont typeface="+mj-lt"/>
              <a:buAutoNum type="arabicPeriod"/>
            </a:pPr>
            <a:r>
              <a:rPr lang="en-US" dirty="0">
                <a:solidFill>
                  <a:schemeClr val="tx1"/>
                </a:solidFill>
              </a:rPr>
              <a:t>How come there aren’t any policies keeping students out of prison?</a:t>
            </a:r>
          </a:p>
        </p:txBody>
      </p:sp>
    </p:spTree>
    <p:extLst>
      <p:ext uri="{BB962C8B-B14F-4D97-AF65-F5344CB8AC3E}">
        <p14:creationId xmlns:p14="http://schemas.microsoft.com/office/powerpoint/2010/main" val="17095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xEl>
                                              <p:pRg st="6" end="6"/>
                                            </p:txEl>
                                          </p:spTgt>
                                        </p:tgtEl>
                                        <p:attrNameLst>
                                          <p:attrName>style.visibility</p:attrName>
                                        </p:attrNameLst>
                                      </p:cBhvr>
                                      <p:to>
                                        <p:strVal val="visible"/>
                                      </p:to>
                                    </p:set>
                                    <p:animEffect transition="in" filter="fade">
                                      <p:cBhvr>
                                        <p:cTn id="27" dur="1000"/>
                                        <p:tgtEl>
                                          <p:spTgt spid="23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8" end="8"/>
                                            </p:txEl>
                                          </p:spTgt>
                                        </p:tgtEl>
                                        <p:attrNameLst>
                                          <p:attrName>style.visibility</p:attrName>
                                        </p:attrNameLst>
                                      </p:cBhvr>
                                      <p:to>
                                        <p:strVal val="visible"/>
                                      </p:to>
                                    </p:set>
                                    <p:animEffect transition="in" filter="fade">
                                      <p:cBhvr>
                                        <p:cTn id="33" dur="1000"/>
                                        <p:tgtEl>
                                          <p:spTgt spid="234">
                                            <p:txEl>
                                              <p:pRg st="8" end="8"/>
                                            </p:txEl>
                                          </p:spTgt>
                                        </p:tgtEl>
                                      </p:cBhvr>
                                    </p:animEffect>
                                  </p:childTnLst>
                                </p:cTn>
                              </p:par>
                              <p:par>
                                <p:cTn id="34" presetID="10" presetClass="entr" presetSubtype="0" fill="hold" nodeType="withEffect">
                                  <p:stCondLst>
                                    <p:cond delay="0"/>
                                  </p:stCondLst>
                                  <p:iterate type="lt">
                                    <p:tmPct val="0"/>
                                  </p:iterate>
                                  <p:childTnLst>
                                    <p:set>
                                      <p:cBhvr>
                                        <p:cTn id="35" dur="1" fill="hold">
                                          <p:stCondLst>
                                            <p:cond delay="0"/>
                                          </p:stCondLst>
                                        </p:cTn>
                                        <p:tgtEl>
                                          <p:spTgt spid="234">
                                            <p:txEl>
                                              <p:pRg st="10" end="10"/>
                                            </p:txEl>
                                          </p:spTgt>
                                        </p:tgtEl>
                                        <p:attrNameLst>
                                          <p:attrName>style.visibility</p:attrName>
                                        </p:attrNameLst>
                                      </p:cBhvr>
                                      <p:to>
                                        <p:strVal val="visible"/>
                                      </p:to>
                                    </p:set>
                                    <p:animEffect transition="in" filter="fade">
                                      <p:cBhvr>
                                        <p:cTn id="36" dur="1000"/>
                                        <p:tgtEl>
                                          <p:spTgt spid="234">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34">
                                            <p:txEl>
                                              <p:pRg st="11" end="11"/>
                                            </p:txEl>
                                          </p:spTgt>
                                        </p:tgtEl>
                                        <p:attrNameLst>
                                          <p:attrName>style.visibility</p:attrName>
                                        </p:attrNameLst>
                                      </p:cBhvr>
                                      <p:to>
                                        <p:strVal val="visible"/>
                                      </p:to>
                                    </p:set>
                                    <p:animEffect transition="in" filter="fade">
                                      <p:cBhvr>
                                        <p:cTn id="39" dur="1000"/>
                                        <p:tgtEl>
                                          <p:spTgt spid="234">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4">
                                            <p:txEl>
                                              <p:pRg st="12" end="12"/>
                                            </p:txEl>
                                          </p:spTgt>
                                        </p:tgtEl>
                                        <p:attrNameLst>
                                          <p:attrName>style.visibility</p:attrName>
                                        </p:attrNameLst>
                                      </p:cBhvr>
                                      <p:to>
                                        <p:strVal val="visible"/>
                                      </p:to>
                                    </p:set>
                                    <p:animEffect transition="in" filter="fade">
                                      <p:cBhvr>
                                        <p:cTn id="44" dur="1000"/>
                                        <p:tgtEl>
                                          <p:spTgt spid="234">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34">
                                            <p:txEl>
                                              <p:pRg st="13" end="13"/>
                                            </p:txEl>
                                          </p:spTgt>
                                        </p:tgtEl>
                                        <p:attrNameLst>
                                          <p:attrName>style.visibility</p:attrName>
                                        </p:attrNameLst>
                                      </p:cBhvr>
                                      <p:to>
                                        <p:strVal val="visible"/>
                                      </p:to>
                                    </p:set>
                                    <p:animEffect transition="in" filter="fade">
                                      <p:cBhvr>
                                        <p:cTn id="47" dur="1000"/>
                                        <p:tgtEl>
                                          <p:spTgt spid="234">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4" end="14"/>
                                            </p:txEl>
                                          </p:spTgt>
                                        </p:tgtEl>
                                        <p:attrNameLst>
                                          <p:attrName>style.visibility</p:attrName>
                                        </p:attrNameLst>
                                      </p:cBhvr>
                                      <p:to>
                                        <p:strVal val="visible"/>
                                      </p:to>
                                    </p:set>
                                    <p:animEffect transition="in" filter="fade">
                                      <p:cBhvr>
                                        <p:cTn id="50" dur="1000"/>
                                        <p:tgtEl>
                                          <p:spTgt spid="234">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5" end="15"/>
                                            </p:txEl>
                                          </p:spTgt>
                                        </p:tgtEl>
                                        <p:attrNameLst>
                                          <p:attrName>style.visibility</p:attrName>
                                        </p:attrNameLst>
                                      </p:cBhvr>
                                      <p:to>
                                        <p:strVal val="visible"/>
                                      </p:to>
                                    </p:set>
                                    <p:animEffect transition="in" filter="fade">
                                      <p:cBhvr>
                                        <p:cTn id="53" dur="1000"/>
                                        <p:tgtEl>
                                          <p:spTgt spid="234">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34">
                                            <p:txEl>
                                              <p:pRg st="16" end="16"/>
                                            </p:txEl>
                                          </p:spTgt>
                                        </p:tgtEl>
                                        <p:attrNameLst>
                                          <p:attrName>style.visibility</p:attrName>
                                        </p:attrNameLst>
                                      </p:cBhvr>
                                      <p:to>
                                        <p:strVal val="visible"/>
                                      </p:to>
                                    </p:set>
                                    <p:animEffect transition="in" filter="fade">
                                      <p:cBhvr>
                                        <p:cTn id="56" dur="1000"/>
                                        <p:tgtEl>
                                          <p:spTgt spid="234">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34">
                                            <p:txEl>
                                              <p:pRg st="17" end="17"/>
                                            </p:txEl>
                                          </p:spTgt>
                                        </p:tgtEl>
                                        <p:attrNameLst>
                                          <p:attrName>style.visibility</p:attrName>
                                        </p:attrNameLst>
                                      </p:cBhvr>
                                      <p:to>
                                        <p:strVal val="visible"/>
                                      </p:to>
                                    </p:set>
                                    <p:animEffect transition="in" filter="fade">
                                      <p:cBhvr>
                                        <p:cTn id="59" dur="1000"/>
                                        <p:tgtEl>
                                          <p:spTgt spid="234">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5" presetClass="emph" presetSubtype="0" nodeType="clickEffect">
                                  <p:stCondLst>
                                    <p:cond delay="0"/>
                                  </p:stCondLst>
                                  <p:iterate type="lt">
                                    <p:tmAbs val="25"/>
                                  </p:iterate>
                                  <p:childTnLst>
                                    <p:set>
                                      <p:cBhvr override="childStyle">
                                        <p:cTn id="63" dur="indefinite"/>
                                        <p:tgtEl>
                                          <p:spTgt spid="234">
                                            <p:txEl>
                                              <p:pRg st="0" end="0"/>
                                            </p:txEl>
                                          </p:spTgt>
                                        </p:tgtEl>
                                        <p:attrNameLst>
                                          <p:attrName>style.fontWeight</p:attrName>
                                        </p:attrNameLst>
                                      </p:cBhvr>
                                      <p:to>
                                        <p:strVal val="bold"/>
                                      </p:to>
                                    </p:set>
                                  </p:childTnLst>
                                </p:cTn>
                              </p:par>
                            </p:childTnLst>
                          </p:cTn>
                        </p:par>
                      </p:childTnLst>
                    </p:cTn>
                  </p:par>
                  <p:par>
                    <p:cTn id="64" fill="hold">
                      <p:stCondLst>
                        <p:cond delay="indefinite"/>
                      </p:stCondLst>
                      <p:childTnLst>
                        <p:par>
                          <p:cTn id="65" fill="hold">
                            <p:stCondLst>
                              <p:cond delay="0"/>
                            </p:stCondLst>
                            <p:childTnLst>
                              <p:par>
                                <p:cTn id="66" presetID="15" presetClass="emph" presetSubtype="0" nodeType="clickEffect">
                                  <p:stCondLst>
                                    <p:cond delay="0"/>
                                  </p:stCondLst>
                                  <p:iterate type="lt">
                                    <p:tmAbs val="25"/>
                                  </p:iterate>
                                  <p:childTnLst>
                                    <p:set>
                                      <p:cBhvr override="childStyle">
                                        <p:cTn id="67" dur="indefinite"/>
                                        <p:tgtEl>
                                          <p:spTgt spid="234">
                                            <p:txEl>
                                              <p:pRg st="2" end="2"/>
                                            </p:txEl>
                                          </p:spTgt>
                                        </p:tgtEl>
                                        <p:attrNameLst>
                                          <p:attrName>style.fontWeight</p:attrName>
                                        </p:attrNameLst>
                                      </p:cBhvr>
                                      <p:to>
                                        <p:strVal val="bold"/>
                                      </p:to>
                                    </p:set>
                                  </p:childTnLst>
                                </p:cTn>
                              </p:par>
                            </p:childTnLst>
                          </p:cTn>
                        </p:par>
                      </p:childTnLst>
                    </p:cTn>
                  </p:par>
                  <p:par>
                    <p:cTn id="68" fill="hold">
                      <p:stCondLst>
                        <p:cond delay="indefinite"/>
                      </p:stCondLst>
                      <p:childTnLst>
                        <p:par>
                          <p:cTn id="69" fill="hold">
                            <p:stCondLst>
                              <p:cond delay="0"/>
                            </p:stCondLst>
                            <p:childTnLst>
                              <p:par>
                                <p:cTn id="70" presetID="15" presetClass="emph" presetSubtype="0" nodeType="clickEffect">
                                  <p:stCondLst>
                                    <p:cond delay="0"/>
                                  </p:stCondLst>
                                  <p:iterate type="lt">
                                    <p:tmAbs val="25"/>
                                  </p:iterate>
                                  <p:childTnLst>
                                    <p:set>
                                      <p:cBhvr override="childStyle">
                                        <p:cTn id="71" dur="indefinite"/>
                                        <p:tgtEl>
                                          <p:spTgt spid="234">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98474" y="1600200"/>
            <a:ext cx="7556313" cy="4144963"/>
          </a:xfrm>
        </p:spPr>
        <p:txBody>
          <a:bodyPr>
            <a:normAutofit/>
          </a:bodyPr>
          <a:lstStyle/>
          <a:p>
            <a:r>
              <a:rPr lang="en-US" sz="2400" dirty="0">
                <a:solidFill>
                  <a:schemeClr val="tx1"/>
                </a:solidFill>
              </a:rPr>
              <a:t>Students decided to research statistics and poll students and teachers.</a:t>
            </a:r>
          </a:p>
          <a:p>
            <a:r>
              <a:rPr lang="en-US" sz="2400" dirty="0">
                <a:solidFill>
                  <a:schemeClr val="tx1"/>
                </a:solidFill>
              </a:rPr>
              <a:t>Students met with the school administration to ask questions and address their concerns.</a:t>
            </a:r>
          </a:p>
          <a:p>
            <a:r>
              <a:rPr lang="en-US" sz="2400" dirty="0">
                <a:solidFill>
                  <a:schemeClr val="tx1"/>
                </a:solidFill>
              </a:rPr>
              <a:t>School principal founded a student advisory council, which many students joined, to give students a voice in new policies.</a:t>
            </a:r>
          </a:p>
        </p:txBody>
      </p:sp>
    </p:spTree>
    <p:extLst>
      <p:ext uri="{BB962C8B-B14F-4D97-AF65-F5344CB8AC3E}">
        <p14:creationId xmlns:p14="http://schemas.microsoft.com/office/powerpoint/2010/main" val="1907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ea typeface="+mj-ea"/>
                <a:cs typeface="+mj-cs"/>
              </a:rPr>
              <a:t>Student Reflections</a:t>
            </a:r>
          </a:p>
        </p:txBody>
      </p:sp>
      <p:sp>
        <p:nvSpPr>
          <p:cNvPr id="3" name="Content Placeholder 2"/>
          <p:cNvSpPr>
            <a:spLocks noGrp="1"/>
          </p:cNvSpPr>
          <p:nvPr>
            <p:ph idx="1"/>
          </p:nvPr>
        </p:nvSpPr>
        <p:spPr>
          <a:xfrm>
            <a:off x="452630" y="1600200"/>
            <a:ext cx="7647999" cy="4851044"/>
          </a:xfrm>
        </p:spPr>
        <p:txBody>
          <a:bodyPr rtlCol="0">
            <a:normAutofit/>
          </a:bodyPr>
          <a:lstStyle/>
          <a:p>
            <a:pPr marL="0" indent="0">
              <a:spcBef>
                <a:spcPts val="1200"/>
              </a:spcBef>
              <a:buNone/>
              <a:defRPr/>
            </a:pPr>
            <a:r>
              <a:rPr lang="en-US" sz="2400" dirty="0">
                <a:solidFill>
                  <a:schemeClr val="tx1"/>
                </a:solidFill>
                <a:ea typeface="+mn-ea"/>
                <a:cs typeface="+mn-cs"/>
              </a:rPr>
              <a:t>“Asking questions is important because it opens up discussions and debate about issues.”</a:t>
            </a:r>
          </a:p>
          <a:p>
            <a:pPr marL="0" indent="0">
              <a:spcBef>
                <a:spcPts val="600"/>
              </a:spcBef>
              <a:buNone/>
              <a:defRPr/>
            </a:pPr>
            <a:r>
              <a:rPr lang="en-US" sz="2400" b="1" dirty="0">
                <a:solidFill>
                  <a:schemeClr val="tx1"/>
                </a:solidFill>
              </a:rPr>
              <a:t>    - Leslie S., 12</a:t>
            </a:r>
            <a:r>
              <a:rPr lang="en-US" sz="2400" b="1" baseline="30000" dirty="0">
                <a:solidFill>
                  <a:schemeClr val="tx1"/>
                </a:solidFill>
              </a:rPr>
              <a:t>th</a:t>
            </a:r>
            <a:r>
              <a:rPr lang="en-US" sz="2400" b="1" dirty="0">
                <a:solidFill>
                  <a:schemeClr val="tx1"/>
                </a:solidFill>
              </a:rPr>
              <a:t> grader</a:t>
            </a:r>
          </a:p>
          <a:p>
            <a:pPr marL="0" indent="0">
              <a:spcBef>
                <a:spcPts val="600"/>
              </a:spcBef>
              <a:buNone/>
              <a:defRPr/>
            </a:pPr>
            <a:endParaRPr lang="en-US" sz="2400" b="1" dirty="0">
              <a:solidFill>
                <a:schemeClr val="tx1"/>
              </a:solidFill>
            </a:endParaRPr>
          </a:p>
          <a:p>
            <a:pPr marL="0" indent="0">
              <a:spcBef>
                <a:spcPts val="1200"/>
              </a:spcBef>
              <a:buNone/>
              <a:defRPr/>
            </a:pPr>
            <a:r>
              <a:rPr lang="en-US" sz="2400" dirty="0">
                <a:solidFill>
                  <a:schemeClr val="tx1"/>
                </a:solidFill>
                <a:ea typeface="+mn-ea"/>
                <a:cs typeface="+mn-cs"/>
              </a:rPr>
              <a:t>“Asking questions is a step in creating change.”</a:t>
            </a:r>
          </a:p>
          <a:p>
            <a:pPr marL="0" indent="0">
              <a:spcBef>
                <a:spcPts val="600"/>
              </a:spcBef>
              <a:buNone/>
              <a:defRPr/>
            </a:pPr>
            <a:r>
              <a:rPr lang="en-US" sz="2400" b="1" dirty="0">
                <a:solidFill>
                  <a:schemeClr val="tx1"/>
                </a:solidFill>
                <a:ea typeface="+mn-ea"/>
                <a:cs typeface="+mn-cs"/>
              </a:rPr>
              <a:t>    - Jonathan S., 11</a:t>
            </a:r>
            <a:r>
              <a:rPr lang="en-US" sz="2400" b="1" baseline="30000" dirty="0">
                <a:solidFill>
                  <a:schemeClr val="tx1"/>
                </a:solidFill>
                <a:ea typeface="+mn-ea"/>
                <a:cs typeface="+mn-cs"/>
              </a:rPr>
              <a:t>th</a:t>
            </a:r>
            <a:r>
              <a:rPr lang="en-US" sz="2400" b="1" dirty="0">
                <a:solidFill>
                  <a:schemeClr val="tx1"/>
                </a:solidFill>
                <a:ea typeface="+mn-ea"/>
                <a:cs typeface="+mn-cs"/>
              </a:rPr>
              <a:t> grader</a:t>
            </a:r>
          </a:p>
          <a:p>
            <a:pPr marL="0" indent="0">
              <a:spcBef>
                <a:spcPts val="600"/>
              </a:spcBef>
              <a:buNone/>
              <a:defRPr/>
            </a:pPr>
            <a:endParaRPr lang="en-US" sz="2400" b="1" dirty="0">
              <a:solidFill>
                <a:schemeClr val="tx1"/>
              </a:solidFill>
              <a:ea typeface="+mn-ea"/>
              <a:cs typeface="+mn-cs"/>
            </a:endParaRPr>
          </a:p>
          <a:p>
            <a:pPr marL="0" indent="0">
              <a:spcBef>
                <a:spcPts val="1200"/>
              </a:spcBef>
              <a:buNone/>
              <a:defRPr/>
            </a:pPr>
            <a:r>
              <a:rPr lang="en-US" sz="2400" dirty="0">
                <a:solidFill>
                  <a:schemeClr val="tx1"/>
                </a:solidFill>
                <a:ea typeface="+mn-ea"/>
                <a:cs typeface="+mn-cs"/>
              </a:rPr>
              <a:t>“Questions can help focus on a problem and think of solutions.”</a:t>
            </a:r>
          </a:p>
          <a:p>
            <a:pPr marL="0" indent="0">
              <a:spcBef>
                <a:spcPts val="600"/>
              </a:spcBef>
              <a:buNone/>
              <a:defRPr/>
            </a:pPr>
            <a:r>
              <a:rPr lang="en-US" sz="2400" b="1" dirty="0">
                <a:solidFill>
                  <a:schemeClr val="tx1"/>
                </a:solidFill>
                <a:ea typeface="+mn-ea"/>
                <a:cs typeface="+mn-cs"/>
              </a:rPr>
              <a:t>    - Jason S., 11</a:t>
            </a:r>
            <a:r>
              <a:rPr lang="en-US" sz="2400" b="1" baseline="30000" dirty="0">
                <a:solidFill>
                  <a:schemeClr val="tx1"/>
                </a:solidFill>
                <a:ea typeface="+mn-ea"/>
                <a:cs typeface="+mn-cs"/>
              </a:rPr>
              <a:t>th</a:t>
            </a:r>
            <a:r>
              <a:rPr lang="en-US" sz="2400" b="1" dirty="0">
                <a:solidFill>
                  <a:schemeClr val="tx1"/>
                </a:solidFill>
                <a:ea typeface="+mn-ea"/>
                <a:cs typeface="+mn-cs"/>
              </a:rPr>
              <a:t> grader</a:t>
            </a:r>
          </a:p>
        </p:txBody>
      </p:sp>
    </p:spTree>
    <p:extLst>
      <p:ext uri="{BB962C8B-B14F-4D97-AF65-F5344CB8AC3E}">
        <p14:creationId xmlns:p14="http://schemas.microsoft.com/office/powerpoint/2010/main" val="1635765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10988" y="4912659"/>
            <a:ext cx="8086748" cy="1278546"/>
          </a:xfrm>
        </p:spPr>
        <p:txBody>
          <a:bodyPr>
            <a:normAutofit fontScale="90000"/>
          </a:bodyPr>
          <a:lstStyle/>
          <a:p>
            <a:pPr fontAlgn="base"/>
            <a:r>
              <a:rPr lang="en-US" sz="4000" dirty="0"/>
              <a:t>Why is question formulation so important now?  </a:t>
            </a:r>
          </a:p>
        </p:txBody>
      </p:sp>
      <p:pic>
        <p:nvPicPr>
          <p:cNvPr id="4" name="Picture Placeholder 3" descr="Screenshot 2015-09-16 15.08.22.png"/>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p:pic>
    </p:spTree>
    <p:extLst>
      <p:ext uri="{BB962C8B-B14F-4D97-AF65-F5344CB8AC3E}">
        <p14:creationId xmlns:p14="http://schemas.microsoft.com/office/powerpoint/2010/main" val="10354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4613"/>
            <a:ext cx="3475038" cy="529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65650" y="1331913"/>
            <a:ext cx="4638675"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3200"/>
              <a:t>“How should you respond when you get powerful new tools for finding answers? </a:t>
            </a:r>
          </a:p>
          <a:p>
            <a:endParaRPr lang="en-US" altLang="en-US" sz="3200"/>
          </a:p>
        </p:txBody>
      </p:sp>
      <p:sp>
        <p:nvSpPr>
          <p:cNvPr id="3" name="TextBox 2"/>
          <p:cNvSpPr txBox="1">
            <a:spLocks noChangeArrowheads="1"/>
          </p:cNvSpPr>
          <p:nvPr/>
        </p:nvSpPr>
        <p:spPr bwMode="auto">
          <a:xfrm>
            <a:off x="4565650" y="3825875"/>
            <a:ext cx="5129213" cy="172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endParaRPr lang="en-US" altLang="en-US" sz="2800" dirty="0"/>
          </a:p>
          <a:p>
            <a:r>
              <a:rPr lang="en-US" altLang="en-US" sz="2800" dirty="0"/>
              <a:t>Think of harder questions.”</a:t>
            </a:r>
          </a:p>
          <a:p>
            <a:endParaRPr lang="en-US" altLang="en-US" sz="3200" dirty="0"/>
          </a:p>
          <a:p>
            <a:endParaRPr lang="en-US" altLang="en-US" dirty="0"/>
          </a:p>
        </p:txBody>
      </p:sp>
      <p:sp>
        <p:nvSpPr>
          <p:cNvPr id="6" name="TextBox 5"/>
          <p:cNvSpPr txBox="1">
            <a:spLocks noChangeArrowheads="1"/>
          </p:cNvSpPr>
          <p:nvPr/>
        </p:nvSpPr>
        <p:spPr bwMode="auto">
          <a:xfrm>
            <a:off x="4987925" y="5399088"/>
            <a:ext cx="34845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285750" indent="-285750" algn="r">
              <a:buFontTx/>
              <a:buChar char="-"/>
            </a:pPr>
            <a:r>
              <a:rPr lang="en-US" altLang="en-US" dirty="0"/>
              <a:t>Clive Thompson, Journalist and Technology Blogger</a:t>
            </a:r>
          </a:p>
          <a:p>
            <a:endParaRPr lang="en-US" altLang="en-US" dirty="0"/>
          </a:p>
        </p:txBody>
      </p:sp>
      <p:sp>
        <p:nvSpPr>
          <p:cNvPr id="167942" name="Title 1"/>
          <p:cNvSpPr txBox="1">
            <a:spLocks/>
          </p:cNvSpPr>
          <p:nvPr/>
        </p:nvSpPr>
        <p:spPr bwMode="auto">
          <a:xfrm>
            <a:off x="600075" y="352425"/>
            <a:ext cx="7556500"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914400"/>
            <a:r>
              <a:rPr lang="en-US" altLang="en-US" sz="4000">
                <a:solidFill>
                  <a:schemeClr val="accent1"/>
                </a:solidFill>
              </a:rPr>
              <a:t>In the Age of Google…</a:t>
            </a:r>
          </a:p>
        </p:txBody>
      </p:sp>
    </p:spTree>
    <p:extLst>
      <p:ext uri="{BB962C8B-B14F-4D97-AF65-F5344CB8AC3E}">
        <p14:creationId xmlns:p14="http://schemas.microsoft.com/office/powerpoint/2010/main" val="32194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25513" y="315913"/>
            <a:ext cx="7556500" cy="1116012"/>
          </a:xfrm>
        </p:spPr>
        <p:txBody>
          <a:bodyPr/>
          <a:lstStyle/>
          <a:p>
            <a:r>
              <a:rPr lang="en-US" altLang="en-US" sz="4000" dirty="0"/>
              <a:t>We’re Tweeting…</a:t>
            </a:r>
            <a:endParaRPr lang="en-US" altLang="en-US" sz="4000" dirty="0">
              <a:solidFill>
                <a:schemeClr val="tx1"/>
              </a:solidFill>
            </a:endParaRPr>
          </a:p>
        </p:txBody>
      </p:sp>
      <p:sp>
        <p:nvSpPr>
          <p:cNvPr id="69635" name="Content Placeholder 7"/>
          <p:cNvSpPr txBox="1">
            <a:spLocks/>
          </p:cNvSpPr>
          <p:nvPr/>
        </p:nvSpPr>
        <p:spPr bwMode="auto">
          <a:xfrm>
            <a:off x="574675" y="1431925"/>
            <a:ext cx="82581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rPr>
              <a:t>@</a:t>
            </a:r>
            <a:r>
              <a:rPr kumimoji="0" lang="en-US" altLang="en-US" sz="3600" b="0" i="0" u="none" strike="noStrike" kern="1200" cap="none" spc="0" normalizeH="0" baseline="0" noProof="0" dirty="0" err="1">
                <a:ln>
                  <a:noFill/>
                </a:ln>
                <a:solidFill>
                  <a:prstClr val="black"/>
                </a:solidFill>
                <a:effectLst/>
                <a:uLnTx/>
                <a:uFillTx/>
                <a:latin typeface="Rockwell" panose="02060603020205020403" pitchFamily="18" charset="0"/>
                <a:ea typeface="MS PGothic" pitchFamily="34" charset="-128"/>
                <a:cs typeface="+mn-cs"/>
              </a:rPr>
              <a:t>RightQuestion</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a:solidFill>
                  <a:prstClr val="black"/>
                </a:solidFill>
              </a:rPr>
              <a:t>@</a:t>
            </a:r>
            <a:r>
              <a:rPr lang="en-US" altLang="en-US" sz="3600" dirty="0" err="1">
                <a:solidFill>
                  <a:prstClr val="black"/>
                </a:solidFill>
              </a:rPr>
              <a:t>RothsteinDan</a:t>
            </a:r>
            <a:endParaRPr lang="en-US" altLang="en-US" sz="3600" dirty="0">
              <a:solidFill>
                <a:prstClr val="black"/>
              </a:solidFill>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rPr>
              <a:t>@LuzSantana20</a:t>
            </a: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a:solidFill>
                  <a:prstClr val="black"/>
                </a:solidFill>
              </a:rPr>
              <a:t>#QFT #BLC18</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a:p>
            <a:pPr lvl="0" defTabSz="457200" eaLnBrk="0" fontAlgn="base" hangingPunct="0">
              <a:spcBef>
                <a:spcPts val="2000"/>
              </a:spcBef>
              <a:spcAft>
                <a:spcPct val="0"/>
              </a:spcAft>
              <a:buClr>
                <a:srgbClr val="629DD1"/>
              </a:buClr>
              <a:buSzPct val="75000"/>
              <a:defRPr/>
            </a:pPr>
            <a:r>
              <a:rPr lang="en-US" dirty="0"/>
              <a:t> </a:t>
            </a:r>
            <a:endParaRPr kumimoji="0" lang="en-US" altLang="en-US" sz="3600" b="0" i="0" u="none" strike="noStrike" kern="1200" cap="none" spc="0" normalizeH="0" baseline="0" noProof="0" dirty="0">
              <a:ln>
                <a:noFill/>
              </a:ln>
              <a:solidFill>
                <a:prstClr val="black"/>
              </a:solidFill>
              <a:effectLst/>
              <a:uLnTx/>
              <a:uFillTx/>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188" y="3829050"/>
            <a:ext cx="33464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57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altLang="en-US" sz="4000" dirty="0"/>
              <a:t>The Skill of Asking Questions</a:t>
            </a:r>
          </a:p>
        </p:txBody>
      </p:sp>
      <p:sp>
        <p:nvSpPr>
          <p:cNvPr id="73730" name="Content Placeholder 2"/>
          <p:cNvSpPr>
            <a:spLocks noGrp="1"/>
          </p:cNvSpPr>
          <p:nvPr>
            <p:ph idx="1"/>
          </p:nvPr>
        </p:nvSpPr>
        <p:spPr>
          <a:xfrm>
            <a:off x="498475" y="1468583"/>
            <a:ext cx="7556500" cy="5028470"/>
          </a:xfrm>
        </p:spPr>
        <p:txBody>
          <a:bodyPr>
            <a:normAutofit/>
          </a:bodyPr>
          <a:lstStyle/>
          <a:p>
            <a:pPr>
              <a:lnSpc>
                <a:spcPct val="90000"/>
              </a:lnSpc>
            </a:pPr>
            <a:r>
              <a:rPr lang="en-US" altLang="en-US" sz="2800" dirty="0">
                <a:solidFill>
                  <a:schemeClr val="tx1"/>
                </a:solidFill>
              </a:rPr>
              <a:t>For moving from ignorance as weakness to ignorance as opportunity</a:t>
            </a:r>
          </a:p>
          <a:p>
            <a:pPr>
              <a:lnSpc>
                <a:spcPct val="90000"/>
              </a:lnSpc>
            </a:pPr>
            <a:r>
              <a:rPr lang="en-US" altLang="en-US" sz="2800" dirty="0">
                <a:solidFill>
                  <a:schemeClr val="tx1"/>
                </a:solidFill>
              </a:rPr>
              <a:t>For arriving at better answers (and more questions)</a:t>
            </a:r>
          </a:p>
          <a:p>
            <a:pPr>
              <a:lnSpc>
                <a:spcPct val="90000"/>
              </a:lnSpc>
            </a:pPr>
            <a:r>
              <a:rPr lang="en-US" altLang="en-US" sz="2800" dirty="0">
                <a:solidFill>
                  <a:schemeClr val="tx1"/>
                </a:solidFill>
              </a:rPr>
              <a:t>For increasing engagement and ownership</a:t>
            </a:r>
          </a:p>
          <a:p>
            <a:pPr>
              <a:lnSpc>
                <a:spcPct val="90000"/>
              </a:lnSpc>
            </a:pPr>
            <a:r>
              <a:rPr lang="en-US" altLang="en-US" sz="3600" b="1" dirty="0">
                <a:solidFill>
                  <a:schemeClr val="tx1"/>
                </a:solidFill>
              </a:rPr>
              <a:t>For a little more joy in a very demanding profession</a:t>
            </a:r>
          </a:p>
          <a:p>
            <a:pPr>
              <a:lnSpc>
                <a:spcPct val="90000"/>
              </a:lnSpc>
            </a:pPr>
            <a:r>
              <a:rPr lang="en-US" altLang="en-US" sz="2800" dirty="0">
                <a:solidFill>
                  <a:schemeClr val="tx1"/>
                </a:solidFill>
              </a:rPr>
              <a:t>And…</a:t>
            </a:r>
          </a:p>
        </p:txBody>
      </p:sp>
    </p:spTree>
    <p:extLst>
      <p:ext uri="{BB962C8B-B14F-4D97-AF65-F5344CB8AC3E}">
        <p14:creationId xmlns:p14="http://schemas.microsoft.com/office/powerpoint/2010/main" val="169589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Septima Clark</a:t>
            </a:r>
          </a:p>
        </p:txBody>
      </p:sp>
    </p:spTree>
    <p:extLst>
      <p:ext uri="{BB962C8B-B14F-4D97-AF65-F5344CB8AC3E}">
        <p14:creationId xmlns:p14="http://schemas.microsoft.com/office/powerpoint/2010/main" val="136413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142504" y="1291745"/>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b="1" dirty="0">
                <a:solidFill>
                  <a:schemeClr val="tx1"/>
                </a:solidFill>
              </a:rPr>
              <a:t>Break</a:t>
            </a:r>
          </a:p>
          <a:p>
            <a:pPr marL="742950" indent="-742950">
              <a:spcBef>
                <a:spcPts val="800"/>
              </a:spcBef>
              <a:buFont typeface="+mj-lt"/>
              <a:buAutoNum type="arabicParenR"/>
              <a:defRPr/>
            </a:pPr>
            <a:r>
              <a:rPr lang="en-US" sz="2800" dirty="0">
                <a:solidFill>
                  <a:schemeClr val="tx1"/>
                </a:solidFill>
              </a:rPr>
              <a:t>Video: Inside the Classroom and Discussion</a:t>
            </a:r>
          </a:p>
          <a:p>
            <a:pPr marL="742950" indent="-742950">
              <a:spcBef>
                <a:spcPts val="800"/>
              </a:spcBef>
              <a:buFont typeface="+mj-lt"/>
              <a:buAutoNum type="arabicParenR"/>
              <a:defRPr/>
            </a:pPr>
            <a:r>
              <a:rPr lang="en-US" sz="2800" dirty="0">
                <a:solidFill>
                  <a:schemeClr val="tx1"/>
                </a:solidFill>
              </a:rPr>
              <a:t>A Taste of the </a:t>
            </a:r>
            <a:r>
              <a:rPr lang="en-US" sz="2800" dirty="0" err="1">
                <a:solidFill>
                  <a:schemeClr val="tx1"/>
                </a:solidFill>
              </a:rPr>
              <a:t>QFocus</a:t>
            </a:r>
            <a:r>
              <a:rPr lang="en-US" sz="2800" dirty="0">
                <a:solidFill>
                  <a:schemeClr val="tx1"/>
                </a:solidFill>
              </a:rPr>
              <a:t> Design</a:t>
            </a:r>
          </a:p>
          <a:p>
            <a:pPr marL="742950" indent="-742950">
              <a:spcBef>
                <a:spcPts val="800"/>
              </a:spcBef>
              <a:buFont typeface="+mj-lt"/>
              <a:buAutoNum type="arabicParenR"/>
              <a:defRPr/>
            </a:pPr>
            <a:r>
              <a:rPr lang="en-US" sz="2800"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3906852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142504" y="1291745"/>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dirty="0">
                <a:solidFill>
                  <a:schemeClr val="tx1"/>
                </a:solidFill>
              </a:rPr>
              <a:t>Break</a:t>
            </a:r>
          </a:p>
          <a:p>
            <a:pPr marL="742950" indent="-742950">
              <a:spcBef>
                <a:spcPts val="800"/>
              </a:spcBef>
              <a:buFont typeface="+mj-lt"/>
              <a:buAutoNum type="arabicParenR"/>
              <a:defRPr/>
            </a:pPr>
            <a:r>
              <a:rPr lang="en-US" sz="2800" b="1" dirty="0">
                <a:solidFill>
                  <a:schemeClr val="tx1"/>
                </a:solidFill>
              </a:rPr>
              <a:t>Video: Inside the Classroom and Discussion</a:t>
            </a:r>
          </a:p>
          <a:p>
            <a:pPr marL="742950" indent="-742950">
              <a:spcBef>
                <a:spcPts val="800"/>
              </a:spcBef>
              <a:buFont typeface="+mj-lt"/>
              <a:buAutoNum type="arabicParenR"/>
              <a:defRPr/>
            </a:pPr>
            <a:r>
              <a:rPr lang="en-US" sz="2800" dirty="0">
                <a:solidFill>
                  <a:schemeClr val="tx1"/>
                </a:solidFill>
              </a:rPr>
              <a:t>A Taste of the </a:t>
            </a:r>
            <a:r>
              <a:rPr lang="en-US" sz="2800" dirty="0" err="1">
                <a:solidFill>
                  <a:schemeClr val="tx1"/>
                </a:solidFill>
              </a:rPr>
              <a:t>QFocus</a:t>
            </a:r>
            <a:r>
              <a:rPr lang="en-US" sz="2800" dirty="0">
                <a:solidFill>
                  <a:schemeClr val="tx1"/>
                </a:solidFill>
              </a:rPr>
              <a:t> Design</a:t>
            </a:r>
          </a:p>
          <a:p>
            <a:pPr marL="742950" indent="-742950">
              <a:spcBef>
                <a:spcPts val="800"/>
              </a:spcBef>
              <a:buFont typeface="+mj-lt"/>
              <a:buAutoNum type="arabicParenR"/>
              <a:defRPr/>
            </a:pPr>
            <a:r>
              <a:rPr lang="en-US" sz="2800"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2961793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756F-AC0F-DF4F-87D4-D40AE0F336CA}"/>
              </a:ext>
            </a:extLst>
          </p:cNvPr>
          <p:cNvSpPr>
            <a:spLocks noGrp="1"/>
          </p:cNvSpPr>
          <p:nvPr>
            <p:ph type="title"/>
          </p:nvPr>
        </p:nvSpPr>
        <p:spPr/>
        <p:txBody>
          <a:bodyPr/>
          <a:lstStyle/>
          <a:p>
            <a:r>
              <a:rPr lang="en-US" dirty="0"/>
              <a:t>Inside the Classroom</a:t>
            </a:r>
          </a:p>
        </p:txBody>
      </p:sp>
      <p:sp>
        <p:nvSpPr>
          <p:cNvPr id="3" name="Content Placeholder 2">
            <a:extLst>
              <a:ext uri="{FF2B5EF4-FFF2-40B4-BE49-F238E27FC236}">
                <a16:creationId xmlns:a16="http://schemas.microsoft.com/office/drawing/2014/main" id="{79965F22-B7B9-AE4E-8490-D27E58B8822F}"/>
              </a:ext>
            </a:extLst>
          </p:cNvPr>
          <p:cNvSpPr>
            <a:spLocks noGrp="1"/>
          </p:cNvSpPr>
          <p:nvPr>
            <p:ph idx="1"/>
          </p:nvPr>
        </p:nvSpPr>
        <p:spPr>
          <a:xfrm>
            <a:off x="694416" y="1273629"/>
            <a:ext cx="7556313" cy="4144963"/>
          </a:xfrm>
        </p:spPr>
        <p:txBody>
          <a:bodyPr/>
          <a:lstStyle/>
          <a:p>
            <a:endParaRPr lang="en-US" dirty="0"/>
          </a:p>
          <a:p>
            <a:endParaRPr lang="en-US" dirty="0"/>
          </a:p>
          <a:p>
            <a:endParaRPr lang="en-US" dirty="0"/>
          </a:p>
          <a:p>
            <a:r>
              <a:rPr lang="en-US" sz="3400" dirty="0"/>
              <a:t>What do you observe the teacher doing throughout this video?</a:t>
            </a:r>
          </a:p>
        </p:txBody>
      </p:sp>
    </p:spTree>
    <p:extLst>
      <p:ext uri="{BB962C8B-B14F-4D97-AF65-F5344CB8AC3E}">
        <p14:creationId xmlns:p14="http://schemas.microsoft.com/office/powerpoint/2010/main" val="3267999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65B8-EFD8-D74D-8893-359D73C9D799}"/>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ABDD9941-5835-F246-BC71-3F5C1E34EBF6}"/>
              </a:ext>
            </a:extLst>
          </p:cNvPr>
          <p:cNvSpPr>
            <a:spLocks noGrp="1"/>
          </p:cNvSpPr>
          <p:nvPr>
            <p:ph idx="1"/>
          </p:nvPr>
        </p:nvSpPr>
        <p:spPr>
          <a:xfrm>
            <a:off x="498474" y="1442037"/>
            <a:ext cx="8645526" cy="3404735"/>
          </a:xfrm>
        </p:spPr>
        <p:txBody>
          <a:bodyPr>
            <a:normAutofit/>
          </a:bodyPr>
          <a:lstStyle/>
          <a:p>
            <a:r>
              <a:rPr lang="en-US" u="sng" dirty="0"/>
              <a:t>Teacher</a:t>
            </a:r>
            <a:r>
              <a:rPr lang="en-US" dirty="0"/>
              <a:t>: Lucy </a:t>
            </a:r>
            <a:r>
              <a:rPr lang="en-US" dirty="0" err="1"/>
              <a:t>Canotas</a:t>
            </a:r>
            <a:r>
              <a:rPr lang="en-US" dirty="0"/>
              <a:t>, Manchester, NH</a:t>
            </a:r>
          </a:p>
          <a:p>
            <a:r>
              <a:rPr lang="en-US" u="sng" dirty="0"/>
              <a:t>Topic</a:t>
            </a:r>
            <a:r>
              <a:rPr lang="en-US" dirty="0"/>
              <a:t>: 4</a:t>
            </a:r>
            <a:r>
              <a:rPr lang="en-US" baseline="30000" dirty="0"/>
              <a:t>th</a:t>
            </a:r>
            <a:r>
              <a:rPr lang="en-US" dirty="0"/>
              <a:t> Grade Math</a:t>
            </a:r>
          </a:p>
          <a:p>
            <a:r>
              <a:rPr lang="en-US" u="sng" dirty="0"/>
              <a:t>Purpose</a:t>
            </a:r>
            <a:r>
              <a:rPr lang="en-US" dirty="0"/>
              <a:t>: For formative assessment in the middle of a unit on fractions</a:t>
            </a:r>
          </a:p>
        </p:txBody>
      </p:sp>
      <p:pic>
        <p:nvPicPr>
          <p:cNvPr id="6146" name="Picture 2" descr="https://lh4.googleusercontent.com/vMusHMaeedOAOjBNJdfVxXpBnug-y8bbOi9DEMQxYcX32NF44XCTnwSLzSxMzUsbKUcFdTIk7g2UCrl0ffnOBBD54Eqg3XYJ6Gt4mUnbnfh_SdUhCBwpZRHgf7-jHxOGGvUdo5f_6G133nFFpw">
            <a:extLst>
              <a:ext uri="{FF2B5EF4-FFF2-40B4-BE49-F238E27FC236}">
                <a16:creationId xmlns:a16="http://schemas.microsoft.com/office/drawing/2014/main" id="{B8DC82E1-A76D-F34E-97C6-EE5B37CD4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115" y="3402785"/>
            <a:ext cx="3810000" cy="214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2D4045-20A2-804E-929D-39E43FADF1C9}"/>
              </a:ext>
            </a:extLst>
          </p:cNvPr>
          <p:cNvSpPr txBox="1"/>
          <p:nvPr/>
        </p:nvSpPr>
        <p:spPr>
          <a:xfrm>
            <a:off x="1697530" y="5778500"/>
            <a:ext cx="6357257" cy="1200329"/>
          </a:xfrm>
          <a:prstGeom prst="rect">
            <a:avLst/>
          </a:prstGeom>
          <a:noFill/>
        </p:spPr>
        <p:txBody>
          <a:bodyPr wrap="square" rtlCol="0">
            <a:spAutoFit/>
          </a:bodyPr>
          <a:lstStyle/>
          <a:p>
            <a:br>
              <a:rPr lang="en-US" dirty="0">
                <a:hlinkClick r:id="rId3"/>
              </a:rPr>
            </a:br>
            <a:r>
              <a:rPr lang="en-US" dirty="0">
                <a:hlinkClick r:id="rId3"/>
              </a:rPr>
              <a:t>https://www.youtube.com/watch?v=Mox0WRGGk0Y</a:t>
            </a:r>
            <a:br>
              <a:rPr lang="en-US" dirty="0"/>
            </a:br>
            <a:endParaRPr lang="en-US" dirty="0"/>
          </a:p>
          <a:p>
            <a:endParaRPr lang="en-US" dirty="0"/>
          </a:p>
        </p:txBody>
      </p:sp>
    </p:spTree>
    <p:extLst>
      <p:ext uri="{BB962C8B-B14F-4D97-AF65-F5344CB8AC3E}">
        <p14:creationId xmlns:p14="http://schemas.microsoft.com/office/powerpoint/2010/main" val="2766476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142504" y="1291745"/>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dirty="0">
                <a:solidFill>
                  <a:schemeClr val="tx1"/>
                </a:solidFill>
              </a:rPr>
              <a:t>Break</a:t>
            </a:r>
          </a:p>
          <a:p>
            <a:pPr marL="742950" indent="-742950">
              <a:spcBef>
                <a:spcPts val="800"/>
              </a:spcBef>
              <a:buFont typeface="+mj-lt"/>
              <a:buAutoNum type="arabicParenR"/>
              <a:defRPr/>
            </a:pPr>
            <a:r>
              <a:rPr lang="en-US" sz="2800" dirty="0">
                <a:solidFill>
                  <a:schemeClr val="tx1"/>
                </a:solidFill>
              </a:rPr>
              <a:t>Video: Inside the Classroom and Discussion</a:t>
            </a:r>
          </a:p>
          <a:p>
            <a:pPr marL="742950" indent="-742950">
              <a:spcBef>
                <a:spcPts val="800"/>
              </a:spcBef>
              <a:buFont typeface="+mj-lt"/>
              <a:buAutoNum type="arabicParenR"/>
              <a:defRPr/>
            </a:pPr>
            <a:r>
              <a:rPr lang="en-US" sz="2800" b="1" dirty="0">
                <a:solidFill>
                  <a:schemeClr val="tx1"/>
                </a:solidFill>
              </a:rPr>
              <a:t>A Taste of the </a:t>
            </a:r>
            <a:r>
              <a:rPr lang="en-US" sz="2800" b="1" dirty="0" err="1">
                <a:solidFill>
                  <a:schemeClr val="tx1"/>
                </a:solidFill>
              </a:rPr>
              <a:t>QFocus</a:t>
            </a:r>
            <a:r>
              <a:rPr lang="en-US" sz="2800" b="1" dirty="0">
                <a:solidFill>
                  <a:schemeClr val="tx1"/>
                </a:solidFill>
              </a:rPr>
              <a:t> Design</a:t>
            </a:r>
          </a:p>
          <a:p>
            <a:pPr marL="742950" indent="-742950">
              <a:spcBef>
                <a:spcPts val="800"/>
              </a:spcBef>
              <a:buFont typeface="+mj-lt"/>
              <a:buAutoNum type="arabicParenR"/>
              <a:defRPr/>
            </a:pPr>
            <a:r>
              <a:rPr lang="en-US" sz="2800"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3018411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Focus (</a:t>
            </a:r>
            <a:r>
              <a:rPr lang="en-US" dirty="0" err="1"/>
              <a:t>QFocus</a:t>
            </a:r>
            <a:r>
              <a:rPr lang="en-US" dirty="0"/>
              <a:t>):</a:t>
            </a:r>
            <a:br>
              <a:rPr lang="en-US" dirty="0"/>
            </a:br>
            <a:r>
              <a:rPr lang="en-US" sz="2800" dirty="0"/>
              <a:t>A focus or prompt for student questions</a:t>
            </a:r>
          </a:p>
        </p:txBody>
      </p:sp>
      <p:sp>
        <p:nvSpPr>
          <p:cNvPr id="3" name="Content Placeholder 2"/>
          <p:cNvSpPr>
            <a:spLocks noGrp="1"/>
          </p:cNvSpPr>
          <p:nvPr>
            <p:ph idx="1"/>
          </p:nvPr>
        </p:nvSpPr>
        <p:spPr>
          <a:xfrm>
            <a:off x="747856" y="2031076"/>
            <a:ext cx="7556313" cy="4144963"/>
          </a:xfrm>
        </p:spPr>
        <p:txBody>
          <a:bodyPr>
            <a:normAutofit lnSpcReduction="10000"/>
          </a:bodyPr>
          <a:lstStyle/>
          <a:p>
            <a:r>
              <a:rPr lang="en-US" sz="2400" dirty="0">
                <a:solidFill>
                  <a:schemeClr val="tx1"/>
                </a:solidFill>
              </a:rPr>
              <a:t>A phrase or quotation</a:t>
            </a:r>
          </a:p>
          <a:p>
            <a:r>
              <a:rPr lang="en-US" sz="2400" dirty="0">
                <a:solidFill>
                  <a:schemeClr val="tx1"/>
                </a:solidFill>
              </a:rPr>
              <a:t>An image or video</a:t>
            </a:r>
          </a:p>
          <a:p>
            <a:r>
              <a:rPr lang="en-US" sz="2400" dirty="0">
                <a:solidFill>
                  <a:schemeClr val="tx1"/>
                </a:solidFill>
              </a:rPr>
              <a:t>A podcast or speech</a:t>
            </a:r>
          </a:p>
          <a:p>
            <a:r>
              <a:rPr lang="en-US" sz="2400" dirty="0">
                <a:solidFill>
                  <a:schemeClr val="tx1"/>
                </a:solidFill>
              </a:rPr>
              <a:t>A hands-on experience or experiment</a:t>
            </a:r>
          </a:p>
          <a:p>
            <a:r>
              <a:rPr lang="en-US" sz="2400" dirty="0">
                <a:solidFill>
                  <a:schemeClr val="tx1"/>
                </a:solidFill>
              </a:rPr>
              <a:t>An equation or data set </a:t>
            </a:r>
          </a:p>
          <a:p>
            <a:pPr marL="0" indent="0">
              <a:buNone/>
            </a:pPr>
            <a:endParaRPr lang="en-US" sz="2400" dirty="0">
              <a:solidFill>
                <a:schemeClr val="tx1"/>
              </a:solidFill>
            </a:endParaRPr>
          </a:p>
          <a:p>
            <a:pPr marL="0" indent="0">
              <a:buNone/>
            </a:pPr>
            <a:r>
              <a:rPr lang="en-US" sz="2400" dirty="0">
                <a:solidFill>
                  <a:schemeClr val="accent2"/>
                </a:solidFill>
              </a:rPr>
              <a:t>The </a:t>
            </a:r>
            <a:r>
              <a:rPr lang="en-US" sz="2400" dirty="0" err="1">
                <a:solidFill>
                  <a:schemeClr val="accent2"/>
                </a:solidFill>
              </a:rPr>
              <a:t>QFocus</a:t>
            </a:r>
            <a:r>
              <a:rPr lang="en-US" sz="2400" dirty="0">
                <a:solidFill>
                  <a:schemeClr val="accent2"/>
                </a:solidFill>
              </a:rPr>
              <a:t> is </a:t>
            </a:r>
            <a:r>
              <a:rPr lang="en-US" sz="2400" b="1" i="1" dirty="0">
                <a:solidFill>
                  <a:schemeClr val="accent2"/>
                </a:solidFill>
              </a:rPr>
              <a:t>not</a:t>
            </a:r>
            <a:r>
              <a:rPr lang="en-US" sz="2400" b="1" dirty="0">
                <a:solidFill>
                  <a:schemeClr val="accent2"/>
                </a:solidFill>
              </a:rPr>
              <a:t> </a:t>
            </a:r>
            <a:r>
              <a:rPr lang="en-US" sz="2400" dirty="0">
                <a:solidFill>
                  <a:schemeClr val="accent2"/>
                </a:solidFill>
              </a:rPr>
              <a:t>a question!</a:t>
            </a:r>
          </a:p>
          <a:p>
            <a:pPr marL="0" indent="0">
              <a:buNone/>
            </a:pPr>
            <a:endParaRPr lang="en-US" sz="2400" dirty="0">
              <a:solidFill>
                <a:schemeClr val="tx1"/>
              </a:solidFill>
            </a:endParaRPr>
          </a:p>
        </p:txBody>
      </p:sp>
    </p:spTree>
    <p:extLst>
      <p:ext uri="{BB962C8B-B14F-4D97-AF65-F5344CB8AC3E}">
        <p14:creationId xmlns:p14="http://schemas.microsoft.com/office/powerpoint/2010/main" val="612609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98474" y="484094"/>
            <a:ext cx="7556313" cy="1389676"/>
          </a:xfrm>
        </p:spPr>
        <p:txBody>
          <a:bodyPr/>
          <a:lstStyle/>
          <a:p>
            <a:r>
              <a:rPr lang="en-US" sz="4400" dirty="0">
                <a:latin typeface="Rockwell" charset="0"/>
                <a:ea typeface="MS PGothic" charset="0"/>
              </a:rPr>
              <a:t>Designing a Question Focus</a:t>
            </a:r>
            <a:br>
              <a:rPr lang="en-US" sz="4400" dirty="0">
                <a:latin typeface="Rockwell" charset="0"/>
                <a:ea typeface="MS PGothic" charset="0"/>
              </a:rPr>
            </a:br>
            <a:r>
              <a:rPr lang="en-US" sz="2800" dirty="0">
                <a:latin typeface="Rockwell" charset="0"/>
                <a:ea typeface="MS PGothic" charset="0"/>
              </a:rPr>
              <a:t>(</a:t>
            </a:r>
            <a:r>
              <a:rPr lang="en-US" sz="2800" dirty="0"/>
              <a:t>a focus or prompt for student questions)</a:t>
            </a:r>
            <a:endParaRPr lang="en-US" sz="2800" dirty="0">
              <a:latin typeface="Rockwell" charset="0"/>
              <a:ea typeface="MS PGothic" charset="0"/>
            </a:endParaRPr>
          </a:p>
        </p:txBody>
      </p:sp>
      <p:sp>
        <p:nvSpPr>
          <p:cNvPr id="137219" name="Content Placeholder 2"/>
          <p:cNvSpPr>
            <a:spLocks noGrp="1"/>
          </p:cNvSpPr>
          <p:nvPr>
            <p:ph idx="1"/>
          </p:nvPr>
        </p:nvSpPr>
        <p:spPr>
          <a:xfrm>
            <a:off x="498474" y="2735549"/>
            <a:ext cx="8082817" cy="3830143"/>
          </a:xfrm>
        </p:spPr>
        <p:txBody>
          <a:bodyPr>
            <a:normAutofit/>
          </a:bodyPr>
          <a:lstStyle/>
          <a:p>
            <a:pPr marL="742950" indent="-742950" eaLnBrk="1" hangingPunct="1">
              <a:buFont typeface="Rockwell" charset="0"/>
              <a:buAutoNum type="arabicPeriod"/>
            </a:pPr>
            <a:r>
              <a:rPr lang="en-US" sz="2800" dirty="0">
                <a:solidFill>
                  <a:srgbClr val="000000"/>
                </a:solidFill>
                <a:latin typeface="Rockwell" charset="0"/>
                <a:ea typeface="MS PGothic" charset="0"/>
              </a:rPr>
              <a:t>A phrase, image, video, quotation, equation, experiment, data set</a:t>
            </a:r>
            <a:r>
              <a:rPr lang="mr-IN" sz="2800" dirty="0">
                <a:solidFill>
                  <a:srgbClr val="000000"/>
                </a:solidFill>
                <a:latin typeface="Rockwell" charset="0"/>
                <a:ea typeface="MS PGothic" charset="0"/>
              </a:rPr>
              <a:t>…</a:t>
            </a:r>
            <a:r>
              <a:rPr lang="en-US" sz="2800" u="sng" dirty="0">
                <a:solidFill>
                  <a:srgbClr val="000000"/>
                </a:solidFill>
                <a:latin typeface="Rockwell" charset="0"/>
                <a:ea typeface="MS PGothic" charset="0"/>
              </a:rPr>
              <a:t>but NOT a Question</a:t>
            </a:r>
            <a:r>
              <a:rPr lang="en-US" sz="2800" dirty="0">
                <a:solidFill>
                  <a:srgbClr val="000000"/>
                </a:solidFill>
                <a:latin typeface="Rockwell" charset="0"/>
                <a:ea typeface="MS PGothic" charset="0"/>
              </a:rPr>
              <a:t>!</a:t>
            </a:r>
          </a:p>
          <a:p>
            <a:pPr marL="742950" indent="-742950" eaLnBrk="1" hangingPunct="1">
              <a:buFont typeface="Rockwell" charset="0"/>
              <a:buAutoNum type="arabicPeriod"/>
            </a:pPr>
            <a:r>
              <a:rPr lang="en-US" sz="2800" dirty="0">
                <a:solidFill>
                  <a:srgbClr val="000000"/>
                </a:solidFill>
                <a:latin typeface="Rockwell" charset="0"/>
                <a:ea typeface="MS PGothic" charset="0"/>
              </a:rPr>
              <a:t>Simple</a:t>
            </a:r>
            <a:r>
              <a:rPr lang="mr-IN" sz="2800" dirty="0">
                <a:solidFill>
                  <a:srgbClr val="000000"/>
                </a:solidFill>
                <a:latin typeface="Rockwell" charset="0"/>
                <a:ea typeface="MS PGothic" charset="0"/>
              </a:rPr>
              <a:t>…</a:t>
            </a:r>
            <a:r>
              <a:rPr lang="en-US" sz="2800" dirty="0">
                <a:solidFill>
                  <a:srgbClr val="000000"/>
                </a:solidFill>
                <a:latin typeface="Rockwell" charset="0"/>
                <a:ea typeface="MS PGothic" charset="0"/>
              </a:rPr>
              <a:t>but not too simple</a:t>
            </a:r>
          </a:p>
          <a:p>
            <a:pPr marL="742950" indent="-742950" eaLnBrk="1" hangingPunct="1">
              <a:buFont typeface="Rockwell" charset="0"/>
              <a:buAutoNum type="arabicPeriod"/>
            </a:pPr>
            <a:r>
              <a:rPr lang="en-US" sz="2800" dirty="0">
                <a:solidFill>
                  <a:srgbClr val="000000"/>
                </a:solidFill>
                <a:latin typeface="Rockwell" charset="0"/>
                <a:ea typeface="MS PGothic" charset="0"/>
              </a:rPr>
              <a:t>Directly tied to lesson’s main idea</a:t>
            </a:r>
          </a:p>
          <a:p>
            <a:pPr marL="742950" indent="-742950" eaLnBrk="1" hangingPunct="1">
              <a:buFont typeface="Rockwell" charset="0"/>
              <a:buAutoNum type="arabicPeriod"/>
            </a:pPr>
            <a:r>
              <a:rPr lang="en-US" sz="2800" dirty="0">
                <a:solidFill>
                  <a:srgbClr val="000000"/>
                </a:solidFill>
                <a:latin typeface="Rockwell" charset="0"/>
                <a:ea typeface="MS PGothic" charset="0"/>
              </a:rPr>
              <a:t>Interesting or provocative to students</a:t>
            </a:r>
            <a:r>
              <a:rPr lang="mr-IN" sz="2800" dirty="0">
                <a:solidFill>
                  <a:srgbClr val="000000"/>
                </a:solidFill>
                <a:latin typeface="Rockwell" charset="0"/>
                <a:ea typeface="MS PGothic" charset="0"/>
              </a:rPr>
              <a:t>…</a:t>
            </a:r>
            <a:r>
              <a:rPr lang="en-US" sz="2800" dirty="0">
                <a:solidFill>
                  <a:srgbClr val="000000"/>
                </a:solidFill>
                <a:latin typeface="Rockwell" charset="0"/>
                <a:ea typeface="MS PGothic" charset="0"/>
              </a:rPr>
              <a:t>but not biased or leading</a:t>
            </a:r>
            <a:endParaRPr lang="en-US" sz="3600" dirty="0">
              <a:solidFill>
                <a:srgbClr val="000000"/>
              </a:solidFill>
              <a:latin typeface="Rockwell" charset="0"/>
              <a:ea typeface="MS PGothic" charset="0"/>
            </a:endParaRPr>
          </a:p>
        </p:txBody>
      </p:sp>
      <p:sp>
        <p:nvSpPr>
          <p:cNvPr id="2" name="TextBox 1"/>
          <p:cNvSpPr txBox="1"/>
          <p:nvPr/>
        </p:nvSpPr>
        <p:spPr>
          <a:xfrm>
            <a:off x="764498" y="2107398"/>
            <a:ext cx="6700603" cy="523220"/>
          </a:xfrm>
          <a:prstGeom prst="rect">
            <a:avLst/>
          </a:prstGeom>
          <a:noFill/>
        </p:spPr>
        <p:txBody>
          <a:bodyPr wrap="square" rtlCol="0">
            <a:spAutoFit/>
          </a:bodyPr>
          <a:lstStyle/>
          <a:p>
            <a:r>
              <a:rPr lang="en-US" sz="2800" dirty="0">
                <a:solidFill>
                  <a:schemeClr val="accent1"/>
                </a:solidFill>
              </a:rPr>
              <a:t>An effective </a:t>
            </a:r>
            <a:r>
              <a:rPr lang="en-US" sz="2800" dirty="0" err="1">
                <a:solidFill>
                  <a:schemeClr val="accent1"/>
                </a:solidFill>
              </a:rPr>
              <a:t>QFocus</a:t>
            </a:r>
            <a:r>
              <a:rPr lang="en-US" sz="2800" dirty="0">
                <a:solidFill>
                  <a:schemeClr val="accent1"/>
                </a:solidFill>
              </a:rPr>
              <a:t> is</a:t>
            </a:r>
          </a:p>
        </p:txBody>
      </p:sp>
    </p:spTree>
    <p:extLst>
      <p:ext uri="{BB962C8B-B14F-4D97-AF65-F5344CB8AC3E}">
        <p14:creationId xmlns:p14="http://schemas.microsoft.com/office/powerpoint/2010/main" val="13795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Placeholder 10" descr="Screen shot 2012-03-28 at 9.45.56 PM.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427" t="5560" r="56775" b="64162"/>
          <a:stretch>
            <a:fillRect/>
          </a:stretch>
        </p:blipFill>
        <p:spPr>
          <a:xfrm>
            <a:off x="187325" y="1150938"/>
            <a:ext cx="3790950" cy="1966912"/>
          </a:xfrm>
        </p:spPr>
      </p:pic>
      <p:sp>
        <p:nvSpPr>
          <p:cNvPr id="116739" name="Title 1"/>
          <p:cNvSpPr>
            <a:spLocks noGrp="1"/>
          </p:cNvSpPr>
          <p:nvPr>
            <p:ph type="title"/>
          </p:nvPr>
        </p:nvSpPr>
        <p:spPr>
          <a:xfrm>
            <a:off x="498475" y="424657"/>
            <a:ext cx="7556500" cy="1116012"/>
          </a:xfrm>
        </p:spPr>
        <p:txBody>
          <a:bodyPr/>
          <a:lstStyle/>
          <a:p>
            <a:pPr eaLnBrk="1" hangingPunct="1"/>
            <a:r>
              <a:rPr lang="en-US" altLang="en-US" sz="4400" dirty="0"/>
              <a:t>Initial Question Focus:</a:t>
            </a:r>
          </a:p>
        </p:txBody>
      </p:sp>
      <p:pic>
        <p:nvPicPr>
          <p:cNvPr id="5"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7812" t="5560" r="6113" b="63300"/>
          <a:stretch>
            <a:fillRect/>
          </a:stretch>
        </p:blipFill>
        <p:spPr bwMode="auto">
          <a:xfrm>
            <a:off x="4425950" y="1150938"/>
            <a:ext cx="450215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4427" t="65144" r="64038" b="6625"/>
          <a:stretch>
            <a:fillRect/>
          </a:stretch>
        </p:blipFill>
        <p:spPr bwMode="auto">
          <a:xfrm>
            <a:off x="187325" y="5022850"/>
            <a:ext cx="3081338"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39977" t="66869" r="6113" b="6625"/>
          <a:stretch>
            <a:fillRect/>
          </a:stretch>
        </p:blipFill>
        <p:spPr bwMode="auto">
          <a:xfrm>
            <a:off x="3660775" y="5135563"/>
            <a:ext cx="5267325"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creen shot 2012-03-28 at 9.45.56 PM.png"/>
          <p:cNvPicPr>
            <a:picLocks noChangeAspect="1"/>
          </p:cNvPicPr>
          <p:nvPr/>
        </p:nvPicPr>
        <p:blipFill>
          <a:blip r:embed="rId3">
            <a:extLst>
              <a:ext uri="{28A0092B-C50C-407E-A947-70E740481C1C}">
                <a14:useLocalDpi xmlns:a14="http://schemas.microsoft.com/office/drawing/2010/main" val="0"/>
              </a:ext>
            </a:extLst>
          </a:blip>
          <a:srcRect l="5956" t="38425" r="8611" b="35429"/>
          <a:stretch>
            <a:fillRect/>
          </a:stretch>
        </p:blipFill>
        <p:spPr bwMode="auto">
          <a:xfrm>
            <a:off x="479476" y="3155003"/>
            <a:ext cx="8348663"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0883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77905" y="4702502"/>
            <a:ext cx="8350268" cy="1381126"/>
          </a:xfrm>
        </p:spPr>
        <p:txBody>
          <a:bodyPr>
            <a:normAutofit/>
          </a:bodyPr>
          <a:lstStyle/>
          <a:p>
            <a:pPr fontAlgn="base"/>
            <a:r>
              <a:rPr lang="en-US" sz="4000" dirty="0"/>
              <a:t>Why spend time teaching the skill of question formulation?</a:t>
            </a:r>
          </a:p>
        </p:txBody>
      </p:sp>
      <p:pic>
        <p:nvPicPr>
          <p:cNvPr id="6" name="Picture Placeholder 3" descr="Screenshot 2015-09-16 15.08.22.png">
            <a:extLst>
              <a:ext uri="{FF2B5EF4-FFF2-40B4-BE49-F238E27FC236}">
                <a16:creationId xmlns:a16="http://schemas.microsoft.com/office/drawing/2014/main" id="{FED21A66-285E-C44A-B89F-98735D0FD0A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a:xfrm>
            <a:off x="277905" y="228600"/>
            <a:ext cx="6378389" cy="4187952"/>
          </a:xfrm>
        </p:spPr>
      </p:pic>
    </p:spTree>
    <p:extLst>
      <p:ext uri="{BB962C8B-B14F-4D97-AF65-F5344CB8AC3E}">
        <p14:creationId xmlns:p14="http://schemas.microsoft.com/office/powerpoint/2010/main" val="4032806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1"/>
          <p:cNvSpPr txBox="1">
            <a:spLocks noChangeArrowheads="1"/>
          </p:cNvSpPr>
          <p:nvPr/>
        </p:nvSpPr>
        <p:spPr bwMode="auto">
          <a:xfrm>
            <a:off x="533400" y="1295400"/>
            <a:ext cx="7162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2800" b="1"/>
          </a:p>
        </p:txBody>
      </p:sp>
      <p:sp>
        <p:nvSpPr>
          <p:cNvPr id="115714" name="Title 1"/>
          <p:cNvSpPr>
            <a:spLocks noGrp="1"/>
          </p:cNvSpPr>
          <p:nvPr>
            <p:ph type="title"/>
          </p:nvPr>
        </p:nvSpPr>
        <p:spPr/>
        <p:txBody>
          <a:bodyPr/>
          <a:lstStyle/>
          <a:p>
            <a:r>
              <a:rPr lang="en-US" sz="4400" dirty="0">
                <a:latin typeface="Rockwell" charset="0"/>
              </a:rPr>
              <a:t>Revised Question Focus:</a:t>
            </a:r>
          </a:p>
        </p:txBody>
      </p:sp>
      <p:sp>
        <p:nvSpPr>
          <p:cNvPr id="115715" name="Content Placeholder 2"/>
          <p:cNvSpPr>
            <a:spLocks noGrp="1"/>
          </p:cNvSpPr>
          <p:nvPr>
            <p:ph idx="1"/>
          </p:nvPr>
        </p:nvSpPr>
        <p:spPr/>
        <p:txBody>
          <a:bodyPr/>
          <a:lstStyle/>
          <a:p>
            <a:pPr marL="0" indent="0" algn="ctr" eaLnBrk="1" hangingPunct="1">
              <a:buFont typeface="Wingdings" charset="0"/>
              <a:buNone/>
            </a:pPr>
            <a:endParaRPr lang="en-US" dirty="0">
              <a:latin typeface="Rockwell" charset="0"/>
              <a:cs typeface="Rockwell" charset="0"/>
            </a:endParaRPr>
          </a:p>
          <a:p>
            <a:pPr marL="0" indent="0" algn="ctr" eaLnBrk="1" hangingPunct="1">
              <a:buFont typeface="Wingdings" charset="0"/>
              <a:buNone/>
            </a:pPr>
            <a:r>
              <a:rPr lang="en-US" sz="3200" dirty="0">
                <a:latin typeface="Rockwell" charset="0"/>
                <a:cs typeface="Rockwell" charset="0"/>
              </a:rPr>
              <a:t>The city fathers were aware that the decaying bodies of these rodents were making people sick. </a:t>
            </a:r>
            <a:r>
              <a:rPr lang="en-US" sz="3200" i="1" dirty="0">
                <a:latin typeface="Rockwell" charset="0"/>
                <a:cs typeface="Rockwell" charset="0"/>
              </a:rPr>
              <a:t>(page 28)</a:t>
            </a:r>
            <a:endParaRPr lang="en-US" sz="3200" b="1" dirty="0">
              <a:latin typeface="Rockwell" charset="0"/>
              <a:cs typeface="Rockwell" charset="0"/>
            </a:endParaRPr>
          </a:p>
          <a:p>
            <a:pPr marL="0" indent="0">
              <a:buFont typeface="Wingdings" charset="0"/>
              <a:buNone/>
            </a:pPr>
            <a:endParaRPr lang="en-US" dirty="0">
              <a:latin typeface="Rockwell" charset="0"/>
              <a:cs typeface="Rockwell" charset="0"/>
            </a:endParaRPr>
          </a:p>
        </p:txBody>
      </p:sp>
      <p:sp>
        <p:nvSpPr>
          <p:cNvPr id="2" name="Oval 1"/>
          <p:cNvSpPr/>
          <p:nvPr/>
        </p:nvSpPr>
        <p:spPr>
          <a:xfrm>
            <a:off x="1774665" y="2604818"/>
            <a:ext cx="732659" cy="4965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07324" y="2604818"/>
            <a:ext cx="1383913" cy="5535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22829" y="2604818"/>
            <a:ext cx="1182668"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9551" y="3101362"/>
            <a:ext cx="1857773"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9634" y="3101362"/>
            <a:ext cx="1383912"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352010" y="3082819"/>
            <a:ext cx="16001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51351" y="3595642"/>
            <a:ext cx="3028326"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31495" y="3563083"/>
            <a:ext cx="1020515" cy="55352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1423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2" grpId="0" animBg="1"/>
      <p:bldP spid="6" grpId="0" animBg="1"/>
      <p:bldP spid="7" grpId="0" animBg="1"/>
      <p:bldP spid="8" grpId="0" animBg="1"/>
      <p:bldP spid="9" grpId="0" animBg="1"/>
      <p:bldP spid="10"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373661"/>
            <a:ext cx="7582486" cy="822609"/>
          </a:xfrm>
        </p:spPr>
        <p:txBody>
          <a:bodyPr>
            <a:noAutofit/>
          </a:bodyPr>
          <a:lstStyle/>
          <a:p>
            <a:r>
              <a:rPr lang="en-US" dirty="0">
                <a:latin typeface="Rockwell" charset="0"/>
                <a:ea typeface="Rockwell" charset="0"/>
                <a:cs typeface="Rockwell" charset="0"/>
              </a:rPr>
              <a:t>Initial Question Focus: </a:t>
            </a:r>
            <a:br>
              <a:rPr lang="en-US" dirty="0">
                <a:latin typeface="Rockwell" charset="0"/>
                <a:ea typeface="Rockwell" charset="0"/>
                <a:cs typeface="Rockwell" charset="0"/>
              </a:rPr>
            </a:br>
            <a:r>
              <a:rPr lang="en-US" dirty="0">
                <a:latin typeface="Rockwell" charset="0"/>
                <a:ea typeface="Rockwell" charset="0"/>
                <a:cs typeface="Rockwell" charset="0"/>
              </a:rPr>
              <a:t>“People, Animals, and Friends”</a:t>
            </a:r>
          </a:p>
        </p:txBody>
      </p:sp>
      <p:sp>
        <p:nvSpPr>
          <p:cNvPr id="3" name="Content Placeholder 2"/>
          <p:cNvSpPr>
            <a:spLocks noGrp="1"/>
          </p:cNvSpPr>
          <p:nvPr>
            <p:ph idx="1"/>
          </p:nvPr>
        </p:nvSpPr>
        <p:spPr>
          <a:xfrm>
            <a:off x="279747" y="1820726"/>
            <a:ext cx="4114800" cy="4777023"/>
          </a:xfrm>
        </p:spPr>
        <p:txBody>
          <a:bodyPr numCol="1">
            <a:noAutofit/>
          </a:bodyPr>
          <a:lstStyle/>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people exist?</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Where do people live?</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animals live in the zoo?</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people go to the pool?</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are friends fun? </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animals bite?</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people go to school?</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people, animals, and friends play together?</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Do animals make friends?</a:t>
            </a:r>
          </a:p>
          <a:p>
            <a:pPr marL="385763" indent="-385763" defTabSz="685800">
              <a:spcBef>
                <a:spcPts val="300"/>
              </a:spcBef>
              <a:spcAft>
                <a:spcPts val="900"/>
              </a:spcAft>
              <a:buClrTx/>
              <a:buSzTx/>
              <a:buFont typeface="+mj-lt"/>
              <a:buAutoNum type="arabicPeriod"/>
              <a:defRPr/>
            </a:pPr>
            <a:r>
              <a:rPr lang="en-US" sz="1800" dirty="0">
                <a:solidFill>
                  <a:schemeClr val="tx1"/>
                </a:solidFill>
                <a:latin typeface="Rockwell" charset="0"/>
                <a:ea typeface="Rockwell" charset="0"/>
                <a:cs typeface="Rockwell" charset="0"/>
              </a:rPr>
              <a:t>Why do I need friends?</a:t>
            </a:r>
          </a:p>
        </p:txBody>
      </p:sp>
      <p:sp>
        <p:nvSpPr>
          <p:cNvPr id="5" name="TextBox 4"/>
          <p:cNvSpPr txBox="1"/>
          <p:nvPr/>
        </p:nvSpPr>
        <p:spPr>
          <a:xfrm>
            <a:off x="4352344" y="1820726"/>
            <a:ext cx="4726058" cy="5401479"/>
          </a:xfrm>
          <a:prstGeom prst="rect">
            <a:avLst/>
          </a:prstGeom>
          <a:noFill/>
        </p:spPr>
        <p:txBody>
          <a:bodyPr wrap="square" rtlCol="0">
            <a:spAutoFit/>
          </a:bodyPr>
          <a:lstStyle/>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people want to be friends with animals?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are people making friends with animals?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people, animal, and friends live in different countries?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Where did my dog and friend go?</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my friend pet our new dog?</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Why do I have eyes?</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How do people smell?</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animals speak?</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Can people fly?</a:t>
            </a:r>
          </a:p>
          <a:p>
            <a:pPr marL="385763" indent="-385763">
              <a:spcBef>
                <a:spcPts val="300"/>
              </a:spcBef>
              <a:spcAft>
                <a:spcPts val="900"/>
              </a:spcAft>
              <a:buFont typeface="+mj-lt"/>
              <a:buAutoNum type="arabicPeriod" startAt="11"/>
              <a:defRPr/>
            </a:pPr>
            <a:r>
              <a:rPr lang="en-US" dirty="0">
                <a:latin typeface="Rockwell" charset="0"/>
                <a:ea typeface="Rockwell" charset="0"/>
                <a:cs typeface="Rockwell" charset="0"/>
              </a:rPr>
              <a:t>Where is my bunny? What happened?</a:t>
            </a:r>
          </a:p>
          <a:p>
            <a:endParaRPr lang="en-US" sz="1350" dirty="0"/>
          </a:p>
        </p:txBody>
      </p:sp>
    </p:spTree>
    <p:extLst>
      <p:ext uri="{BB962C8B-B14F-4D97-AF65-F5344CB8AC3E}">
        <p14:creationId xmlns:p14="http://schemas.microsoft.com/office/powerpoint/2010/main" val="3904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iterate type="lt">
                                    <p:tmAbs val="0"/>
                                  </p:iterate>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iterate type="lt">
                                    <p:tmPct val="0"/>
                                  </p:iterate>
                                  <p:childTnLst>
                                    <p:animClr clrSpc="rgb" dir="cw">
                                      <p:cBhvr override="childStyle">
                                        <p:cTn id="50" dur="500" fill="hold"/>
                                        <p:tgtEl>
                                          <p:spTgt spid="3">
                                            <p:txEl>
                                              <p:pRg st="7" end="7"/>
                                            </p:txEl>
                                          </p:spTgt>
                                        </p:tgtEl>
                                        <p:attrNameLst>
                                          <p:attrName>style.color</p:attrName>
                                        </p:attrNameLst>
                                      </p:cBhvr>
                                      <p:to>
                                        <a:schemeClr val="hlink"/>
                                      </p:to>
                                    </p:animClr>
                                  </p:childTnLst>
                                </p:cTn>
                              </p:par>
                              <p:par>
                                <p:cTn id="51" presetID="3" presetClass="emph" presetSubtype="2" fill="hold" nodeType="withEffect">
                                  <p:stCondLst>
                                    <p:cond delay="0"/>
                                  </p:stCondLst>
                                  <p:iterate type="lt">
                                    <p:tmPct val="0"/>
                                  </p:iterate>
                                  <p:childTnLst>
                                    <p:animClr clrSpc="rgb" dir="cw">
                                      <p:cBhvr override="childStyle">
                                        <p:cTn id="52" dur="500" fill="hold"/>
                                        <p:tgtEl>
                                          <p:spTgt spid="5">
                                            <p:txEl>
                                              <p:pRg st="0" end="0"/>
                                            </p:txEl>
                                          </p:spTgt>
                                        </p:tgtEl>
                                        <p:attrNameLst>
                                          <p:attrName>style.color</p:attrName>
                                        </p:attrNameLst>
                                      </p:cBhvr>
                                      <p:to>
                                        <a:schemeClr val="hlink"/>
                                      </p:to>
                                    </p:animClr>
                                  </p:childTnLst>
                                </p:cTn>
                              </p:par>
                              <p:par>
                                <p:cTn id="53" presetID="3" presetClass="emph" presetSubtype="2" fill="hold" nodeType="withEffect">
                                  <p:stCondLst>
                                    <p:cond delay="0"/>
                                  </p:stCondLst>
                                  <p:iterate type="lt">
                                    <p:tmPct val="0"/>
                                  </p:iterate>
                                  <p:childTnLst>
                                    <p:animClr clrSpc="rgb" dir="cw">
                                      <p:cBhvr override="childStyle">
                                        <p:cTn id="54" dur="500" fill="hold"/>
                                        <p:tgtEl>
                                          <p:spTgt spid="5">
                                            <p:txEl>
                                              <p:pRg st="1" end="1"/>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3">
                                            <p:txEl>
                                              <p:pRg st="2" end="2"/>
                                            </p:txEl>
                                          </p:spTgt>
                                        </p:tgtEl>
                                        <p:attrNameLst>
                                          <p:attrName>style.color</p:attrName>
                                        </p:attrNameLst>
                                      </p:cBhvr>
                                      <p:to>
                                        <a:srgbClr val="7C2B73"/>
                                      </p:to>
                                    </p:animClr>
                                  </p:childTnLst>
                                </p:cTn>
                              </p:par>
                              <p:par>
                                <p:cTn id="59" presetID="3" presetClass="emph" presetSubtype="2" fill="hold" nodeType="withEffect">
                                  <p:stCondLst>
                                    <p:cond delay="0"/>
                                  </p:stCondLst>
                                  <p:childTnLst>
                                    <p:animClr clrSpc="rgb" dir="cw">
                                      <p:cBhvr override="childStyle">
                                        <p:cTn id="60" dur="500" fill="hold"/>
                                        <p:tgtEl>
                                          <p:spTgt spid="3">
                                            <p:txEl>
                                              <p:pRg st="3" end="3"/>
                                            </p:txEl>
                                          </p:spTgt>
                                        </p:tgtEl>
                                        <p:attrNameLst>
                                          <p:attrName>style.color</p:attrName>
                                        </p:attrNameLst>
                                      </p:cBhvr>
                                      <p:to>
                                        <a:srgbClr val="7C2B73"/>
                                      </p:to>
                                    </p:animClr>
                                  </p:childTnLst>
                                </p:cTn>
                              </p:par>
                              <p:par>
                                <p:cTn id="61" presetID="3" presetClass="emph" presetSubtype="2" fill="hold" nodeType="withEffect">
                                  <p:stCondLst>
                                    <p:cond delay="0"/>
                                  </p:stCondLst>
                                  <p:childTnLst>
                                    <p:animClr clrSpc="rgb" dir="cw">
                                      <p:cBhvr override="childStyle">
                                        <p:cTn id="62" dur="500" fill="hold"/>
                                        <p:tgtEl>
                                          <p:spTgt spid="3">
                                            <p:txEl>
                                              <p:pRg st="4" end="4"/>
                                            </p:txEl>
                                          </p:spTgt>
                                        </p:tgtEl>
                                        <p:attrNameLst>
                                          <p:attrName>style.color</p:attrName>
                                        </p:attrNameLst>
                                      </p:cBhvr>
                                      <p:to>
                                        <a:srgbClr val="7C2B73"/>
                                      </p:to>
                                    </p:animClr>
                                  </p:childTnLst>
                                </p:cTn>
                              </p:par>
                              <p:par>
                                <p:cTn id="63" presetID="3" presetClass="emph" presetSubtype="2" fill="hold" nodeType="withEffect">
                                  <p:stCondLst>
                                    <p:cond delay="0"/>
                                  </p:stCondLst>
                                  <p:childTnLst>
                                    <p:animClr clrSpc="rgb" dir="cw">
                                      <p:cBhvr override="childStyle">
                                        <p:cTn id="64" dur="500" fill="hold"/>
                                        <p:tgtEl>
                                          <p:spTgt spid="3">
                                            <p:txEl>
                                              <p:pRg st="5" end="5"/>
                                            </p:txEl>
                                          </p:spTgt>
                                        </p:tgtEl>
                                        <p:attrNameLst>
                                          <p:attrName>style.color</p:attrName>
                                        </p:attrNameLst>
                                      </p:cBhvr>
                                      <p:to>
                                        <a:srgbClr val="7C2B73"/>
                                      </p:to>
                                    </p:animClr>
                                  </p:childTnLst>
                                </p:cTn>
                              </p:par>
                              <p:par>
                                <p:cTn id="65" presetID="3" presetClass="emph" presetSubtype="2" fill="hold" nodeType="withEffect">
                                  <p:stCondLst>
                                    <p:cond delay="0"/>
                                  </p:stCondLst>
                                  <p:childTnLst>
                                    <p:animClr clrSpc="rgb" dir="cw">
                                      <p:cBhvr override="childStyle">
                                        <p:cTn id="66" dur="500" fill="hold"/>
                                        <p:tgtEl>
                                          <p:spTgt spid="3">
                                            <p:txEl>
                                              <p:pRg st="6" end="6"/>
                                            </p:txEl>
                                          </p:spTgt>
                                        </p:tgtEl>
                                        <p:attrNameLst>
                                          <p:attrName>style.color</p:attrName>
                                        </p:attrNameLst>
                                      </p:cBhvr>
                                      <p:to>
                                        <a:srgbClr val="7C2B7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16" y="523533"/>
            <a:ext cx="8454827" cy="994172"/>
          </a:xfrm>
        </p:spPr>
        <p:txBody>
          <a:bodyPr/>
          <a:lstStyle/>
          <a:p>
            <a:r>
              <a:rPr lang="en-US" dirty="0">
                <a:solidFill>
                  <a:schemeClr val="accent1"/>
                </a:solidFill>
                <a:latin typeface="Rockwell" charset="0"/>
                <a:ea typeface="Rockwell" charset="0"/>
                <a:cs typeface="Rockwell" charset="0"/>
              </a:rPr>
              <a:t>Initial Question Focus Design Process</a:t>
            </a:r>
          </a:p>
        </p:txBody>
      </p:sp>
      <p:sp>
        <p:nvSpPr>
          <p:cNvPr id="3" name="Content Placeholder 2"/>
          <p:cNvSpPr>
            <a:spLocks noGrp="1"/>
          </p:cNvSpPr>
          <p:nvPr>
            <p:ph idx="1"/>
          </p:nvPr>
        </p:nvSpPr>
        <p:spPr>
          <a:xfrm>
            <a:off x="1416326" y="2140359"/>
            <a:ext cx="7230717" cy="3945647"/>
          </a:xfrm>
        </p:spPr>
        <p:txBody>
          <a:bodyPr>
            <a:noAutofit/>
          </a:bodyPr>
          <a:lstStyle/>
          <a:p>
            <a:pPr>
              <a:spcBef>
                <a:spcPts val="300"/>
              </a:spcBef>
              <a:spcAft>
                <a:spcPts val="900"/>
              </a:spcAft>
            </a:pPr>
            <a:r>
              <a:rPr lang="en-US" sz="2400" dirty="0">
                <a:solidFill>
                  <a:schemeClr val="tx1"/>
                </a:solidFill>
                <a:latin typeface="Rockwell" charset="0"/>
                <a:ea typeface="Rockwell" charset="0"/>
                <a:cs typeface="Rockwell" charset="0"/>
              </a:rPr>
              <a:t>How can a pet be an important friend?</a:t>
            </a:r>
          </a:p>
          <a:p>
            <a:pPr>
              <a:spcBef>
                <a:spcPts val="300"/>
              </a:spcBef>
              <a:spcAft>
                <a:spcPts val="900"/>
              </a:spcAft>
            </a:pPr>
            <a:r>
              <a:rPr lang="en-US" sz="2400" dirty="0">
                <a:solidFill>
                  <a:schemeClr val="tx1"/>
                </a:solidFill>
                <a:latin typeface="Rockwell" charset="0"/>
                <a:ea typeface="Rockwell" charset="0"/>
                <a:cs typeface="Rockwell" charset="0"/>
              </a:rPr>
              <a:t>Collage of pictures: dogs, cats, guinea pigs, horses, other pets</a:t>
            </a:r>
          </a:p>
          <a:p>
            <a:pPr>
              <a:spcBef>
                <a:spcPts val="300"/>
              </a:spcBef>
              <a:spcAft>
                <a:spcPts val="900"/>
              </a:spcAft>
            </a:pPr>
            <a:r>
              <a:rPr lang="en-US" sz="2400" dirty="0">
                <a:solidFill>
                  <a:schemeClr val="tx1"/>
                </a:solidFill>
                <a:latin typeface="Rockwell" charset="0"/>
                <a:ea typeface="Rockwell" charset="0"/>
                <a:cs typeface="Rockwell" charset="0"/>
              </a:rPr>
              <a:t>Picture of a human and a service animal </a:t>
            </a:r>
          </a:p>
          <a:p>
            <a:pPr>
              <a:spcBef>
                <a:spcPts val="300"/>
              </a:spcBef>
              <a:spcAft>
                <a:spcPts val="900"/>
              </a:spcAft>
            </a:pPr>
            <a:r>
              <a:rPr lang="en-US" sz="2400" dirty="0">
                <a:solidFill>
                  <a:schemeClr val="tx1"/>
                </a:solidFill>
                <a:latin typeface="Rockwell" charset="0"/>
                <a:ea typeface="Rockwell" charset="0"/>
                <a:cs typeface="Rockwell" charset="0"/>
              </a:rPr>
              <a:t>Picture of a human and a service animal paired with a phrase like “people and animals”</a:t>
            </a:r>
          </a:p>
          <a:p>
            <a:pPr>
              <a:spcBef>
                <a:spcPts val="300"/>
              </a:spcBef>
              <a:spcAft>
                <a:spcPts val="900"/>
              </a:spcAft>
            </a:pPr>
            <a:r>
              <a:rPr lang="en-US" sz="2400" dirty="0">
                <a:solidFill>
                  <a:schemeClr val="tx1"/>
                </a:solidFill>
                <a:latin typeface="Rockwell" charset="0"/>
                <a:ea typeface="Rockwell" charset="0"/>
                <a:cs typeface="Rockwell" charset="0"/>
              </a:rPr>
              <a:t>“People and animals”</a:t>
            </a:r>
          </a:p>
          <a:p>
            <a:pPr>
              <a:spcBef>
                <a:spcPts val="300"/>
              </a:spcBef>
              <a:spcAft>
                <a:spcPts val="900"/>
              </a:spcAft>
            </a:pPr>
            <a:r>
              <a:rPr lang="en-US" sz="2400" dirty="0">
                <a:solidFill>
                  <a:schemeClr val="tx1"/>
                </a:solidFill>
                <a:latin typeface="Rockwell" charset="0"/>
                <a:ea typeface="Rockwell" charset="0"/>
                <a:cs typeface="Rockwell" charset="0"/>
              </a:rPr>
              <a:t>“People, animals, and friends”</a:t>
            </a:r>
          </a:p>
        </p:txBody>
      </p:sp>
      <p:sp>
        <p:nvSpPr>
          <p:cNvPr id="5" name="Down Arrow 4"/>
          <p:cNvSpPr/>
          <p:nvPr/>
        </p:nvSpPr>
        <p:spPr>
          <a:xfrm>
            <a:off x="671227" y="2434925"/>
            <a:ext cx="442453" cy="27047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p:cNvSpPr txBox="1"/>
          <p:nvPr/>
        </p:nvSpPr>
        <p:spPr>
          <a:xfrm>
            <a:off x="892453" y="1182701"/>
            <a:ext cx="7405141" cy="677108"/>
          </a:xfrm>
          <a:prstGeom prst="rect">
            <a:avLst/>
          </a:prstGeom>
          <a:noFill/>
        </p:spPr>
        <p:txBody>
          <a:bodyPr wrap="square" rtlCol="0">
            <a:spAutoFit/>
          </a:bodyPr>
          <a:lstStyle/>
          <a:p>
            <a:r>
              <a:rPr lang="en-US" sz="2000" b="1" dirty="0"/>
              <a:t>Topic: </a:t>
            </a:r>
            <a:r>
              <a:rPr lang="en-US" sz="2000" dirty="0"/>
              <a:t>A unit on “How can a pet be an important friend?”</a:t>
            </a:r>
          </a:p>
          <a:p>
            <a:endParaRPr lang="en-US" dirty="0"/>
          </a:p>
        </p:txBody>
      </p:sp>
    </p:spTree>
    <p:extLst>
      <p:ext uri="{BB962C8B-B14F-4D97-AF65-F5344CB8AC3E}">
        <p14:creationId xmlns:p14="http://schemas.microsoft.com/office/powerpoint/2010/main" val="15949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98" y="417115"/>
            <a:ext cx="7886700" cy="994172"/>
          </a:xfrm>
        </p:spPr>
        <p:txBody>
          <a:bodyPr/>
          <a:lstStyle/>
          <a:p>
            <a:r>
              <a:rPr lang="en-US" dirty="0">
                <a:solidFill>
                  <a:schemeClr val="accent1"/>
                </a:solidFill>
                <a:latin typeface="Rockwell" charset="0"/>
                <a:ea typeface="Rockwell" charset="0"/>
                <a:cs typeface="Rockwell" charset="0"/>
              </a:rPr>
              <a:t>Revising the Question Focus</a:t>
            </a:r>
          </a:p>
        </p:txBody>
      </p:sp>
      <p:sp>
        <p:nvSpPr>
          <p:cNvPr id="3" name="Content Placeholder 2"/>
          <p:cNvSpPr>
            <a:spLocks noGrp="1"/>
          </p:cNvSpPr>
          <p:nvPr>
            <p:ph idx="1"/>
          </p:nvPr>
        </p:nvSpPr>
        <p:spPr>
          <a:xfrm>
            <a:off x="239150" y="1997611"/>
            <a:ext cx="8525022" cy="3967089"/>
          </a:xfrm>
        </p:spPr>
        <p:txBody>
          <a:bodyPr>
            <a:normAutofit/>
          </a:bodyPr>
          <a:lstStyle/>
          <a:p>
            <a:pPr marL="0" indent="0" algn="ctr">
              <a:buNone/>
            </a:pPr>
            <a:r>
              <a:rPr lang="en-US" sz="2400" dirty="0">
                <a:solidFill>
                  <a:schemeClr val="tx1"/>
                </a:solidFill>
                <a:latin typeface="Rockwell" charset="0"/>
                <a:ea typeface="Rockwell" charset="0"/>
                <a:cs typeface="Rockwell" charset="0"/>
              </a:rPr>
              <a:t>“People, Animals, and Friends”</a:t>
            </a:r>
          </a:p>
          <a:p>
            <a:pPr marL="0" indent="0" algn="ctr">
              <a:buNone/>
            </a:pPr>
            <a:endParaRPr lang="en-US" sz="2400" dirty="0">
              <a:latin typeface="Rockwell" charset="0"/>
              <a:ea typeface="Rockwell" charset="0"/>
              <a:cs typeface="Rockwell" charset="0"/>
            </a:endParaRPr>
          </a:p>
          <a:p>
            <a:pPr marL="0" indent="0" algn="ctr">
              <a:buNone/>
            </a:pPr>
            <a:endParaRPr lang="en-US" sz="2400" dirty="0">
              <a:latin typeface="Rockwell" charset="0"/>
              <a:ea typeface="Rockwell" charset="0"/>
              <a:cs typeface="Rockwell" charset="0"/>
            </a:endParaRPr>
          </a:p>
          <a:p>
            <a:pPr marL="0" indent="0" algn="ctr">
              <a:buNone/>
            </a:pPr>
            <a:endParaRPr lang="en-US" sz="2400" dirty="0">
              <a:latin typeface="Rockwell" charset="0"/>
              <a:ea typeface="Rockwell" charset="0"/>
              <a:cs typeface="Rockwell" charset="0"/>
            </a:endParaRPr>
          </a:p>
          <a:p>
            <a:pPr marL="0" indent="0" algn="ctr">
              <a:buNone/>
            </a:pPr>
            <a:r>
              <a:rPr lang="en-US" sz="2400" dirty="0">
                <a:solidFill>
                  <a:schemeClr val="tx1"/>
                </a:solidFill>
                <a:latin typeface="Rockwell" charset="0"/>
                <a:ea typeface="Rockwell" charset="0"/>
                <a:cs typeface="Rockwell" charset="0"/>
              </a:rPr>
              <a:t>Your idea here!</a:t>
            </a:r>
          </a:p>
          <a:p>
            <a:pPr marL="0" indent="0" algn="ctr">
              <a:buNone/>
            </a:pPr>
            <a:endParaRPr lang="en-US" dirty="0"/>
          </a:p>
          <a:p>
            <a:pPr marL="0" indent="0" algn="ctr">
              <a:buNone/>
            </a:pPr>
            <a:endParaRPr lang="en-US" sz="1650" dirty="0"/>
          </a:p>
          <a:p>
            <a:pPr marL="0" indent="0" algn="ctr">
              <a:buNone/>
            </a:pPr>
            <a:endParaRPr lang="en-US" dirty="0">
              <a:solidFill>
                <a:schemeClr val="tx1"/>
              </a:solidFill>
            </a:endParaRPr>
          </a:p>
          <a:p>
            <a:pPr marL="0" indent="0">
              <a:buNone/>
            </a:pPr>
            <a:endParaRPr lang="en-US" dirty="0"/>
          </a:p>
        </p:txBody>
      </p:sp>
      <p:sp>
        <p:nvSpPr>
          <p:cNvPr id="4" name="Down Arrow 3"/>
          <p:cNvSpPr/>
          <p:nvPr/>
        </p:nvSpPr>
        <p:spPr>
          <a:xfrm>
            <a:off x="4271622" y="3119375"/>
            <a:ext cx="442452" cy="6529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91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38" y="1821290"/>
            <a:ext cx="7886700" cy="1259536"/>
          </a:xfrm>
        </p:spPr>
        <p:txBody>
          <a:bodyPr>
            <a:normAutofit/>
          </a:bodyPr>
          <a:lstStyle/>
          <a:p>
            <a:pPr algn="ctr"/>
            <a:r>
              <a:rPr lang="en-US" sz="3200" dirty="0">
                <a:latin typeface="Rockwell" charset="0"/>
                <a:ea typeface="Rockwell" charset="0"/>
                <a:cs typeface="Rockwell" charset="0"/>
              </a:rPr>
              <a:t>The one quality all excellent QFT designers share? </a:t>
            </a:r>
            <a:endParaRPr lang="en-US" sz="3200" b="1" dirty="0">
              <a:latin typeface="Rockwell" charset="0"/>
              <a:ea typeface="Rockwell" charset="0"/>
              <a:cs typeface="Rockwel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0" t="15598"/>
          <a:stretch/>
        </p:blipFill>
        <p:spPr>
          <a:xfrm>
            <a:off x="6440557" y="3434716"/>
            <a:ext cx="2189093" cy="2161718"/>
          </a:xfrm>
          <a:prstGeom prst="rect">
            <a:avLst/>
          </a:prstGeom>
        </p:spPr>
      </p:pic>
      <p:sp>
        <p:nvSpPr>
          <p:cNvPr id="3" name="TextBox 2"/>
          <p:cNvSpPr txBox="1"/>
          <p:nvPr/>
        </p:nvSpPr>
        <p:spPr>
          <a:xfrm>
            <a:off x="3390313" y="3434716"/>
            <a:ext cx="2926080" cy="584775"/>
          </a:xfrm>
          <a:prstGeom prst="rect">
            <a:avLst/>
          </a:prstGeom>
          <a:noFill/>
        </p:spPr>
        <p:txBody>
          <a:bodyPr wrap="square" rtlCol="0">
            <a:spAutoFit/>
          </a:bodyPr>
          <a:lstStyle/>
          <a:p>
            <a:r>
              <a:rPr lang="en-US" sz="3200" dirty="0">
                <a:solidFill>
                  <a:schemeClr val="accent1"/>
                </a:solidFill>
                <a:latin typeface="Rockwell" charset="0"/>
                <a:ea typeface="Rockwell" charset="0"/>
                <a:cs typeface="Rockwell" charset="0"/>
              </a:rPr>
              <a:t>Thick Skin.</a:t>
            </a:r>
            <a:endParaRPr lang="en-US" sz="3200" dirty="0">
              <a:solidFill>
                <a:schemeClr val="accent1"/>
              </a:solidFill>
            </a:endParaRPr>
          </a:p>
        </p:txBody>
      </p:sp>
    </p:spTree>
    <p:extLst>
      <p:ext uri="{BB962C8B-B14F-4D97-AF65-F5344CB8AC3E}">
        <p14:creationId xmlns:p14="http://schemas.microsoft.com/office/powerpoint/2010/main" val="1737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293093" y="1019206"/>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dirty="0">
                <a:solidFill>
                  <a:schemeClr val="tx1"/>
                </a:solidFill>
              </a:rPr>
              <a:t>Break</a:t>
            </a:r>
          </a:p>
          <a:p>
            <a:pPr marL="742950" indent="-742950">
              <a:spcBef>
                <a:spcPts val="800"/>
              </a:spcBef>
              <a:buFont typeface="+mj-lt"/>
              <a:buAutoNum type="arabicParenR"/>
              <a:defRPr/>
            </a:pPr>
            <a:r>
              <a:rPr lang="en-US" sz="2800" dirty="0">
                <a:solidFill>
                  <a:schemeClr val="tx1"/>
                </a:solidFill>
              </a:rPr>
              <a:t>Video: Inside the Classroom and Discussion</a:t>
            </a:r>
          </a:p>
          <a:p>
            <a:pPr marL="742950" indent="-742950">
              <a:spcBef>
                <a:spcPts val="800"/>
              </a:spcBef>
              <a:buFont typeface="+mj-lt"/>
              <a:buAutoNum type="arabicParenR"/>
              <a:defRPr/>
            </a:pPr>
            <a:r>
              <a:rPr lang="en-US" sz="2800" dirty="0">
                <a:solidFill>
                  <a:schemeClr val="tx1"/>
                </a:solidFill>
              </a:rPr>
              <a:t>A Taste of the </a:t>
            </a:r>
            <a:r>
              <a:rPr lang="en-US" sz="2800" dirty="0" err="1">
                <a:solidFill>
                  <a:schemeClr val="tx1"/>
                </a:solidFill>
              </a:rPr>
              <a:t>QFocus</a:t>
            </a:r>
            <a:r>
              <a:rPr lang="en-US" sz="2800" dirty="0">
                <a:solidFill>
                  <a:schemeClr val="tx1"/>
                </a:solidFill>
              </a:rPr>
              <a:t> Design</a:t>
            </a:r>
          </a:p>
          <a:p>
            <a:pPr marL="742950" indent="-742950">
              <a:spcBef>
                <a:spcPts val="800"/>
              </a:spcBef>
              <a:buFont typeface="+mj-lt"/>
              <a:buAutoNum type="arabicParenR"/>
              <a:defRPr/>
            </a:pPr>
            <a:r>
              <a:rPr lang="en-US" sz="2800" b="1"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Work with a Lesson Planning Workbook </a:t>
            </a:r>
          </a:p>
          <a:p>
            <a:pPr marL="742950" indent="-742950">
              <a:spcBef>
                <a:spcPts val="800"/>
              </a:spcBef>
              <a:buFont typeface="+mj-lt"/>
              <a:buAutoNum type="arabicParenR"/>
              <a:defRPr/>
            </a:pPr>
            <a:r>
              <a:rPr lang="en-US" sz="2800"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1499369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41" y="782275"/>
            <a:ext cx="7886700" cy="994172"/>
          </a:xfrm>
        </p:spPr>
        <p:txBody>
          <a:bodyPr>
            <a:normAutofit/>
          </a:bodyPr>
          <a:lstStyle/>
          <a:p>
            <a:pPr algn="ctr"/>
            <a:r>
              <a:rPr lang="en-US" dirty="0">
                <a:latin typeface="Rockwell" charset="0"/>
                <a:ea typeface="Rockwell" charset="0"/>
                <a:cs typeface="Rockwell" charset="0"/>
              </a:rPr>
              <a:t>WANTED: Q Focus Guinea Pigs</a:t>
            </a:r>
            <a:endParaRPr lang="en-US" b="1" dirty="0">
              <a:latin typeface="Rockwell" charset="0"/>
              <a:ea typeface="Rockwell" charset="0"/>
              <a:cs typeface="Rockwell" charset="0"/>
            </a:endParaRPr>
          </a:p>
        </p:txBody>
      </p:sp>
      <p:pic>
        <p:nvPicPr>
          <p:cNvPr id="5" name="Picture 4"/>
          <p:cNvPicPr>
            <a:picLocks noChangeAspect="1"/>
          </p:cNvPicPr>
          <p:nvPr/>
        </p:nvPicPr>
        <p:blipFill>
          <a:blip r:embed="rId3"/>
          <a:stretch>
            <a:fillRect/>
          </a:stretch>
        </p:blipFill>
        <p:spPr>
          <a:xfrm>
            <a:off x="5510006" y="2563178"/>
            <a:ext cx="2628900" cy="1743075"/>
          </a:xfrm>
          <a:prstGeom prst="rect">
            <a:avLst/>
          </a:prstGeom>
        </p:spPr>
      </p:pic>
      <p:sp>
        <p:nvSpPr>
          <p:cNvPr id="6" name="TextBox 5"/>
          <p:cNvSpPr txBox="1"/>
          <p:nvPr/>
        </p:nvSpPr>
        <p:spPr>
          <a:xfrm>
            <a:off x="524041" y="1648994"/>
            <a:ext cx="4985965" cy="5262979"/>
          </a:xfrm>
          <a:prstGeom prst="rect">
            <a:avLst/>
          </a:prstGeom>
          <a:noFill/>
        </p:spPr>
        <p:txBody>
          <a:bodyPr wrap="square" rtlCol="0">
            <a:spAutoFit/>
          </a:bodyPr>
          <a:lstStyle/>
          <a:p>
            <a:r>
              <a:rPr lang="en-US" sz="2800" b="1" dirty="0">
                <a:latin typeface="Rockwell" charset="0"/>
                <a:ea typeface="Rockwell" charset="0"/>
                <a:cs typeface="Rockwell" charset="0"/>
              </a:rPr>
              <a:t>Directions:</a:t>
            </a:r>
          </a:p>
          <a:p>
            <a:pPr marL="342900" indent="-342900">
              <a:buFont typeface="Arial" charset="0"/>
              <a:buChar char="•"/>
            </a:pPr>
            <a:r>
              <a:rPr lang="en-US" sz="2800" dirty="0">
                <a:latin typeface="Rockwell" charset="0"/>
                <a:ea typeface="Rockwell" charset="0"/>
                <a:cs typeface="Rockwell" charset="0"/>
              </a:rPr>
              <a:t>Try creating your own Q Focus! It’s ok if it is a bit rough.</a:t>
            </a:r>
          </a:p>
          <a:p>
            <a:pPr marL="342900" indent="-342900">
              <a:buFont typeface="Arial" charset="0"/>
              <a:buChar char="•"/>
            </a:pPr>
            <a:r>
              <a:rPr lang="en-US" sz="2800" dirty="0">
                <a:latin typeface="Rockwell" charset="0"/>
                <a:ea typeface="Rockwell" charset="0"/>
                <a:cs typeface="Rockwell" charset="0"/>
              </a:rPr>
              <a:t>Write it on an index card.</a:t>
            </a:r>
          </a:p>
          <a:p>
            <a:pPr marL="342900" indent="-342900">
              <a:buFont typeface="Arial" charset="0"/>
              <a:buChar char="•"/>
            </a:pPr>
            <a:r>
              <a:rPr lang="en-US" sz="2800" dirty="0">
                <a:latin typeface="Rockwell" charset="0"/>
                <a:ea typeface="Rockwell" charset="0"/>
                <a:cs typeface="Rockwell" charset="0"/>
              </a:rPr>
              <a:t>Trade cards with a partner.</a:t>
            </a:r>
          </a:p>
          <a:p>
            <a:pPr marL="342900" indent="-342900">
              <a:buFont typeface="Arial" charset="0"/>
              <a:buChar char="•"/>
            </a:pPr>
            <a:r>
              <a:rPr lang="en-US" sz="2800" dirty="0">
                <a:latin typeface="Rockwell" charset="0"/>
                <a:ea typeface="Rockwell" charset="0"/>
                <a:cs typeface="Rockwell" charset="0"/>
              </a:rPr>
              <a:t>Generate questions about your partner’s Q Focus.</a:t>
            </a:r>
          </a:p>
          <a:p>
            <a:pPr marL="342900" indent="-342900">
              <a:buFont typeface="Arial" charset="0"/>
              <a:buChar char="•"/>
            </a:pPr>
            <a:r>
              <a:rPr lang="en-US" sz="2800" dirty="0">
                <a:latin typeface="Rockwell" charset="0"/>
                <a:ea typeface="Rockwell" charset="0"/>
                <a:cs typeface="Rockwell" charset="0"/>
              </a:rPr>
              <a:t>Trade back and use their questions to guide revision of the </a:t>
            </a:r>
            <a:r>
              <a:rPr lang="en-US" sz="2800" dirty="0" err="1">
                <a:latin typeface="Rockwell" charset="0"/>
                <a:ea typeface="Rockwell" charset="0"/>
                <a:cs typeface="Rockwell" charset="0"/>
              </a:rPr>
              <a:t>QFocus</a:t>
            </a:r>
            <a:r>
              <a:rPr lang="en-US" sz="2800" dirty="0">
                <a:latin typeface="Rockwell" charset="0"/>
                <a:ea typeface="Rockwell" charset="0"/>
                <a:cs typeface="Rockwell" charset="0"/>
              </a:rPr>
              <a:t>.</a:t>
            </a:r>
          </a:p>
          <a:p>
            <a:endParaRPr lang="en-US" sz="2800" b="1" dirty="0">
              <a:latin typeface="Rockwell" charset="0"/>
              <a:ea typeface="Rockwell" charset="0"/>
              <a:cs typeface="Rockwell" charset="0"/>
            </a:endParaRPr>
          </a:p>
        </p:txBody>
      </p:sp>
    </p:spTree>
    <p:extLst>
      <p:ext uri="{BB962C8B-B14F-4D97-AF65-F5344CB8AC3E}">
        <p14:creationId xmlns:p14="http://schemas.microsoft.com/office/powerpoint/2010/main" val="9790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a:t>Today’s Agenda</a:t>
            </a:r>
          </a:p>
        </p:txBody>
      </p:sp>
      <p:sp>
        <p:nvSpPr>
          <p:cNvPr id="3" name="Content Placeholder 2"/>
          <p:cNvSpPr>
            <a:spLocks noGrp="1"/>
          </p:cNvSpPr>
          <p:nvPr>
            <p:ph idx="1"/>
          </p:nvPr>
        </p:nvSpPr>
        <p:spPr>
          <a:xfrm>
            <a:off x="293093" y="1089544"/>
            <a:ext cx="8732604" cy="5458579"/>
          </a:xfrm>
        </p:spPr>
        <p:txBody>
          <a:bodyPr>
            <a:noAutofit/>
          </a:bodyPr>
          <a:lstStyle/>
          <a:p>
            <a:pPr marL="742950" indent="-742950">
              <a:spcBef>
                <a:spcPts val="800"/>
              </a:spcBef>
              <a:buFont typeface="+mj-lt"/>
              <a:buAutoNum type="arabicParenR"/>
              <a:defRPr/>
            </a:pPr>
            <a:r>
              <a:rPr lang="en-US" sz="2800" dirty="0">
                <a:solidFill>
                  <a:schemeClr val="tx1"/>
                </a:solidFill>
              </a:rPr>
              <a:t>Welcome and Community Building</a:t>
            </a:r>
          </a:p>
          <a:p>
            <a:pPr marL="742950" indent="-742950">
              <a:spcBef>
                <a:spcPts val="800"/>
              </a:spcBef>
              <a:buFont typeface="+mj-lt"/>
              <a:buAutoNum type="arabicParenR"/>
              <a:defRPr/>
            </a:pPr>
            <a:r>
              <a:rPr lang="en-US" sz="2800" dirty="0">
                <a:solidFill>
                  <a:schemeClr val="tx1"/>
                </a:solidFill>
              </a:rPr>
              <a:t>Experience the Question Formulation Technique (QFT) </a:t>
            </a:r>
          </a:p>
          <a:p>
            <a:pPr marL="742950" indent="-742950">
              <a:spcBef>
                <a:spcPts val="800"/>
              </a:spcBef>
              <a:buFont typeface="+mj-lt"/>
              <a:buAutoNum type="arabicParenR"/>
              <a:defRPr/>
            </a:pPr>
            <a:r>
              <a:rPr lang="en-US" sz="2800" dirty="0">
                <a:solidFill>
                  <a:schemeClr val="tx1"/>
                </a:solidFill>
              </a:rPr>
              <a:t>Explore the Process and Classroom Examples</a:t>
            </a:r>
          </a:p>
          <a:p>
            <a:pPr marL="742950" indent="-742950">
              <a:spcBef>
                <a:spcPts val="800"/>
              </a:spcBef>
              <a:buFont typeface="+mj-lt"/>
              <a:buAutoNum type="arabicParenR"/>
              <a:defRPr/>
            </a:pPr>
            <a:r>
              <a:rPr lang="en-US" sz="2800" dirty="0">
                <a:solidFill>
                  <a:schemeClr val="tx1"/>
                </a:solidFill>
              </a:rPr>
              <a:t>Break</a:t>
            </a:r>
          </a:p>
          <a:p>
            <a:pPr marL="742950" indent="-742950">
              <a:spcBef>
                <a:spcPts val="800"/>
              </a:spcBef>
              <a:buFont typeface="+mj-lt"/>
              <a:buAutoNum type="arabicParenR"/>
              <a:defRPr/>
            </a:pPr>
            <a:r>
              <a:rPr lang="en-US" sz="2800" dirty="0">
                <a:solidFill>
                  <a:schemeClr val="tx1"/>
                </a:solidFill>
              </a:rPr>
              <a:t>Video: Inside the Classroom and Discussion</a:t>
            </a:r>
          </a:p>
          <a:p>
            <a:pPr marL="742950" indent="-742950">
              <a:spcBef>
                <a:spcPts val="800"/>
              </a:spcBef>
              <a:buFont typeface="+mj-lt"/>
              <a:buAutoNum type="arabicParenR"/>
              <a:defRPr/>
            </a:pPr>
            <a:r>
              <a:rPr lang="en-US" sz="2800" dirty="0">
                <a:solidFill>
                  <a:schemeClr val="tx1"/>
                </a:solidFill>
              </a:rPr>
              <a:t>A Taste of the </a:t>
            </a:r>
            <a:r>
              <a:rPr lang="en-US" sz="2800" dirty="0" err="1">
                <a:solidFill>
                  <a:schemeClr val="tx1"/>
                </a:solidFill>
              </a:rPr>
              <a:t>QFocus</a:t>
            </a:r>
            <a:r>
              <a:rPr lang="en-US" sz="2800" dirty="0">
                <a:solidFill>
                  <a:schemeClr val="tx1"/>
                </a:solidFill>
              </a:rPr>
              <a:t> Design</a:t>
            </a:r>
          </a:p>
          <a:p>
            <a:pPr marL="742950" indent="-742950">
              <a:spcBef>
                <a:spcPts val="800"/>
              </a:spcBef>
              <a:buFont typeface="+mj-lt"/>
              <a:buAutoNum type="arabicParenR"/>
              <a:defRPr/>
            </a:pPr>
            <a:r>
              <a:rPr lang="en-US" sz="2800" dirty="0">
                <a:solidFill>
                  <a:schemeClr val="tx1"/>
                </a:solidFill>
              </a:rPr>
              <a:t>Collaborative Work on Question Focus Design</a:t>
            </a:r>
          </a:p>
          <a:p>
            <a:pPr marL="742950" indent="-742950">
              <a:spcBef>
                <a:spcPts val="800"/>
              </a:spcBef>
              <a:buFont typeface="+mj-lt"/>
              <a:buAutoNum type="arabicParenR"/>
              <a:defRPr/>
            </a:pPr>
            <a:r>
              <a:rPr lang="en-US" sz="2800" dirty="0">
                <a:solidFill>
                  <a:schemeClr val="tx1"/>
                </a:solidFill>
              </a:rPr>
              <a:t>Work with a Lesson Planning Workbook </a:t>
            </a:r>
          </a:p>
          <a:p>
            <a:pPr marL="742950" indent="-742950">
              <a:spcBef>
                <a:spcPts val="800"/>
              </a:spcBef>
              <a:buFont typeface="+mj-lt"/>
              <a:buAutoNum type="arabicParenR"/>
              <a:defRPr/>
            </a:pPr>
            <a:r>
              <a:rPr lang="en-US" sz="2800" b="1" dirty="0">
                <a:solidFill>
                  <a:schemeClr val="tx1"/>
                </a:solidFill>
              </a:rPr>
              <a:t>Reflection</a:t>
            </a:r>
          </a:p>
          <a:p>
            <a:pPr marL="0" indent="0">
              <a:buNone/>
              <a:defRPr/>
            </a:pP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a:solidFill>
                  <a:schemeClr val="accent2"/>
                </a:solidFill>
              </a:rPr>
              <a:t>#QFT</a:t>
            </a:r>
          </a:p>
        </p:txBody>
      </p:sp>
    </p:spTree>
    <p:extLst>
      <p:ext uri="{BB962C8B-B14F-4D97-AF65-F5344CB8AC3E}">
        <p14:creationId xmlns:p14="http://schemas.microsoft.com/office/powerpoint/2010/main" val="31275439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F28A-8DD3-484F-8D68-C8EE281A799D}"/>
              </a:ext>
            </a:extLst>
          </p:cNvPr>
          <p:cNvSpPr>
            <a:spLocks noGrp="1"/>
          </p:cNvSpPr>
          <p:nvPr>
            <p:ph type="title"/>
          </p:nvPr>
        </p:nvSpPr>
        <p:spPr>
          <a:xfrm>
            <a:off x="498473" y="680037"/>
            <a:ext cx="7556313" cy="1116106"/>
          </a:xfrm>
        </p:spPr>
        <p:txBody>
          <a:bodyPr/>
          <a:lstStyle/>
          <a:p>
            <a:r>
              <a:rPr lang="en-US" dirty="0"/>
              <a:t>Reflection</a:t>
            </a:r>
          </a:p>
        </p:txBody>
      </p:sp>
      <p:sp>
        <p:nvSpPr>
          <p:cNvPr id="3" name="Content Placeholder 2">
            <a:extLst>
              <a:ext uri="{FF2B5EF4-FFF2-40B4-BE49-F238E27FC236}">
                <a16:creationId xmlns:a16="http://schemas.microsoft.com/office/drawing/2014/main" id="{E98E4504-EC21-7E43-88B9-7D422EE7C729}"/>
              </a:ext>
            </a:extLst>
          </p:cNvPr>
          <p:cNvSpPr>
            <a:spLocks noGrp="1"/>
          </p:cNvSpPr>
          <p:nvPr>
            <p:ph idx="1"/>
          </p:nvPr>
        </p:nvSpPr>
        <p:spPr/>
        <p:txBody>
          <a:bodyPr>
            <a:normAutofit lnSpcReduction="10000"/>
          </a:bodyPr>
          <a:lstStyle/>
          <a:p>
            <a:r>
              <a:rPr lang="en-US" sz="3800" dirty="0">
                <a:solidFill>
                  <a:schemeClr val="tx1"/>
                </a:solidFill>
              </a:rPr>
              <a:t>What do you now know about </a:t>
            </a:r>
            <a:r>
              <a:rPr lang="en-US" sz="3800" b="1" i="1" dirty="0">
                <a:solidFill>
                  <a:schemeClr val="tx1"/>
                </a:solidFill>
              </a:rPr>
              <a:t>Students Becoming Sophisticated Question-Askers and Thinkers </a:t>
            </a:r>
            <a:r>
              <a:rPr lang="en-US" sz="3800" dirty="0">
                <a:solidFill>
                  <a:schemeClr val="tx1"/>
                </a:solidFill>
              </a:rPr>
              <a:t>that is different from when you first came in? </a:t>
            </a:r>
          </a:p>
          <a:p>
            <a:r>
              <a:rPr lang="en-US" sz="3800" dirty="0">
                <a:solidFill>
                  <a:schemeClr val="tx1"/>
                </a:solidFill>
              </a:rPr>
              <a:t>What are some takeaways from today’s session?</a:t>
            </a:r>
          </a:p>
          <a:p>
            <a:endParaRPr lang="en-US" dirty="0"/>
          </a:p>
        </p:txBody>
      </p:sp>
    </p:spTree>
    <p:extLst>
      <p:ext uri="{BB962C8B-B14F-4D97-AF65-F5344CB8AC3E}">
        <p14:creationId xmlns:p14="http://schemas.microsoft.com/office/powerpoint/2010/main" val="18856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Box 15"/>
          <p:cNvSpPr txBox="1">
            <a:spLocks noChangeArrowheads="1"/>
          </p:cNvSpPr>
          <p:nvPr/>
        </p:nvSpPr>
        <p:spPr bwMode="auto">
          <a:xfrm>
            <a:off x="195263" y="217343"/>
            <a:ext cx="43386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026968"/>
            <a:ext cx="3038475" cy="2616101"/>
          </a:xfrm>
          <a:prstGeom prst="rect">
            <a:avLst/>
          </a:prstGeom>
          <a:noFill/>
          <a:ln>
            <a:noFill/>
          </a:ln>
          <a:effectLst>
            <a:glow rad="127000">
              <a:schemeClr val="tx1"/>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sz="2600"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Tree>
    <p:extLst>
      <p:ext uri="{BB962C8B-B14F-4D97-AF65-F5344CB8AC3E}">
        <p14:creationId xmlns:p14="http://schemas.microsoft.com/office/powerpoint/2010/main" val="1339951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Columbia - Intro (Final)</Template>
  <TotalTime>9018</TotalTime>
  <Words>3907</Words>
  <Application>Microsoft Macintosh PowerPoint</Application>
  <PresentationFormat>On-screen Show (4:3)</PresentationFormat>
  <Paragraphs>597</Paragraphs>
  <Slides>88</Slides>
  <Notes>49</Notes>
  <HiddenSlides>0</HiddenSlides>
  <MMClips>1</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88</vt:i4>
      </vt:variant>
    </vt:vector>
  </HeadingPairs>
  <TitlesOfParts>
    <vt:vector size="105" baseType="lpstr">
      <vt:lpstr>ＭＳ ゴシック</vt:lpstr>
      <vt:lpstr>MS PGothic</vt:lpstr>
      <vt:lpstr>MS PGothic</vt:lpstr>
      <vt:lpstr>ヒラギノ角ゴ ProN W3</vt:lpstr>
      <vt:lpstr>ヒラギノ角ゴ ProN W6</vt:lpstr>
      <vt:lpstr>Arial</vt:lpstr>
      <vt:lpstr>Calibri</vt:lpstr>
      <vt:lpstr>DIN Next Rounded LT Pro</vt:lpstr>
      <vt:lpstr>Gill Sans</vt:lpstr>
      <vt:lpstr>Lucida Grande</vt:lpstr>
      <vt:lpstr>Noto Sans Symbols</vt:lpstr>
      <vt:lpstr>Rockwell</vt:lpstr>
      <vt:lpstr>Wingdings</vt:lpstr>
      <vt:lpstr>Advantage</vt:lpstr>
      <vt:lpstr>1_Advantage</vt:lpstr>
      <vt:lpstr>2_Advantage</vt:lpstr>
      <vt:lpstr>Chart</vt:lpstr>
      <vt:lpstr>PowerPoint Presentation</vt:lpstr>
      <vt:lpstr>Acknowledgments </vt:lpstr>
      <vt:lpstr>Who is in the room?</vt:lpstr>
      <vt:lpstr>PowerPoint Presentation</vt:lpstr>
      <vt:lpstr>Today’s Agenda</vt:lpstr>
      <vt:lpstr>PowerPoint Presentation</vt:lpstr>
      <vt:lpstr>We’re Tweeting…</vt:lpstr>
      <vt:lpstr>Why spend time teaching the skill of question formulation?</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But, the problem begins long before college... </vt:lpstr>
      <vt:lpstr>Percentage of Basic Skill Attainment</vt:lpstr>
      <vt:lpstr>Percentage of Basic Skill Attainment</vt:lpstr>
      <vt:lpstr> </vt:lpstr>
      <vt:lpstr>We Are Not Alone </vt:lpstr>
      <vt:lpstr>PowerPoint Presentation</vt:lpstr>
      <vt:lpstr>What happens when students do learn to ask their own questions? </vt:lpstr>
      <vt:lpstr>Moving from the exception…</vt:lpstr>
      <vt:lpstr>Classroom Example: Kindergarten</vt:lpstr>
      <vt:lpstr>Question Focus</vt:lpstr>
      <vt:lpstr>Student Questions</vt:lpstr>
      <vt:lpstr>Classroom Example: 4th Grade</vt:lpstr>
      <vt:lpstr>Question Focus</vt:lpstr>
      <vt:lpstr>Student Questions</vt:lpstr>
      <vt:lpstr>Next Steps with Student Questions</vt:lpstr>
      <vt:lpstr>Research Confirms the Importance of Student Questioning</vt:lpstr>
      <vt:lpstr>Student Reflection</vt:lpstr>
      <vt:lpstr>PowerPoint Presentation</vt:lpstr>
      <vt:lpstr>Collaborative Learning around a Common Problem with the Question Formulation Technique (QFT)</vt:lpstr>
      <vt:lpstr>The Question Formulation Technique (QFT) </vt:lpstr>
      <vt:lpstr>Rules for Producing Questions</vt:lpstr>
      <vt:lpstr>Produce Questions</vt:lpstr>
      <vt:lpstr>Question Focus:</vt:lpstr>
      <vt:lpstr>Categorize Questions:  Closed/ Open</vt:lpstr>
      <vt:lpstr>Discussion</vt:lpstr>
      <vt:lpstr>Discussion</vt:lpstr>
      <vt:lpstr>Change Questions</vt:lpstr>
      <vt:lpstr>Prioritize Questions </vt:lpstr>
      <vt:lpstr>Strategize on How to Use Questions</vt:lpstr>
      <vt:lpstr>Formulate an Action Plan</vt:lpstr>
      <vt:lpstr>Share</vt:lpstr>
      <vt:lpstr>Reflection </vt:lpstr>
      <vt:lpstr>A Look Inside the Process </vt:lpstr>
      <vt:lpstr>The QFT, on one slide…</vt:lpstr>
      <vt:lpstr>Curiosity and Rigor</vt:lpstr>
      <vt:lpstr>Thinking in many different directions</vt:lpstr>
      <vt:lpstr>Narrowing Down, Focusing</vt:lpstr>
      <vt:lpstr>The Importance of Questions</vt:lpstr>
      <vt:lpstr>Thinking about Thinking</vt:lpstr>
      <vt:lpstr>Exploring Classroom Examples</vt:lpstr>
      <vt:lpstr>Classroom Example: High School</vt:lpstr>
      <vt:lpstr>The Question Formulation Technique (QFT) in Action</vt:lpstr>
      <vt:lpstr>Classroom Example: Middle school</vt:lpstr>
      <vt:lpstr>Question Focus</vt:lpstr>
      <vt:lpstr>Student questions</vt:lpstr>
      <vt:lpstr>Classroom Example: 7th Grade</vt:lpstr>
      <vt:lpstr>Question Focus:</vt:lpstr>
      <vt:lpstr>Selected Student Questions</vt:lpstr>
      <vt:lpstr>Next Steps:</vt:lpstr>
      <vt:lpstr>Classroom Example: High School  </vt:lpstr>
      <vt:lpstr>Question Focus</vt:lpstr>
      <vt:lpstr>Student Questions</vt:lpstr>
      <vt:lpstr>Next Steps</vt:lpstr>
      <vt:lpstr>Student Reflections</vt:lpstr>
      <vt:lpstr>Why is question formulation so important now?  </vt:lpstr>
      <vt:lpstr>PowerPoint Presentation</vt:lpstr>
      <vt:lpstr>The Skill of Asking Questions</vt:lpstr>
      <vt:lpstr>Democracy</vt:lpstr>
      <vt:lpstr>Today’s Agenda</vt:lpstr>
      <vt:lpstr>Today’s Agenda</vt:lpstr>
      <vt:lpstr>Inside the Classroom</vt:lpstr>
      <vt:lpstr>Video</vt:lpstr>
      <vt:lpstr>Today’s Agenda</vt:lpstr>
      <vt:lpstr>Question Focus (QFocus): A focus or prompt for student questions</vt:lpstr>
      <vt:lpstr>Designing a Question Focus (a focus or prompt for student questions)</vt:lpstr>
      <vt:lpstr>Initial Question Focus:</vt:lpstr>
      <vt:lpstr>Revised Question Focus:</vt:lpstr>
      <vt:lpstr>Initial Question Focus:  “People, Animals, and Friends”</vt:lpstr>
      <vt:lpstr>Initial Question Focus Design Process</vt:lpstr>
      <vt:lpstr>Revising the Question Focus</vt:lpstr>
      <vt:lpstr>The one quality all excellent QFT designers share? </vt:lpstr>
      <vt:lpstr>Today’s Agenda</vt:lpstr>
      <vt:lpstr>WANTED: Q Focus Guinea Pigs</vt:lpstr>
      <vt:lpstr>Today’s Agenda</vt:lpstr>
      <vt:lpstr>Reflection</vt:lpstr>
    </vt:vector>
  </TitlesOfParts>
  <Company>Right Question Institute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Erin Kim</cp:lastModifiedBy>
  <cp:revision>336</cp:revision>
  <cp:lastPrinted>2017-10-31T22:18:25Z</cp:lastPrinted>
  <dcterms:created xsi:type="dcterms:W3CDTF">2017-09-01T19:27:10Z</dcterms:created>
  <dcterms:modified xsi:type="dcterms:W3CDTF">2018-07-18T19:40:47Z</dcterms:modified>
</cp:coreProperties>
</file>