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1"/>
  </p:notesMasterIdLst>
  <p:handoutMasterIdLst>
    <p:handoutMasterId r:id="rId62"/>
  </p:handoutMasterIdLst>
  <p:sldIdLst>
    <p:sldId id="440" r:id="rId2"/>
    <p:sldId id="366" r:id="rId3"/>
    <p:sldId id="705" r:id="rId4"/>
    <p:sldId id="522" r:id="rId5"/>
    <p:sldId id="379" r:id="rId6"/>
    <p:sldId id="380" r:id="rId7"/>
    <p:sldId id="449" r:id="rId8"/>
    <p:sldId id="382" r:id="rId9"/>
    <p:sldId id="386" r:id="rId10"/>
    <p:sldId id="388" r:id="rId11"/>
    <p:sldId id="389" r:id="rId12"/>
    <p:sldId id="706" r:id="rId13"/>
    <p:sldId id="345" r:id="rId14"/>
    <p:sldId id="346" r:id="rId15"/>
    <p:sldId id="687" r:id="rId16"/>
    <p:sldId id="643" r:id="rId17"/>
    <p:sldId id="644" r:id="rId18"/>
    <p:sldId id="405" r:id="rId19"/>
    <p:sldId id="698" r:id="rId20"/>
    <p:sldId id="348" r:id="rId21"/>
    <p:sldId id="289" r:id="rId22"/>
    <p:sldId id="407" r:id="rId23"/>
    <p:sldId id="408" r:id="rId24"/>
    <p:sldId id="360" r:id="rId25"/>
    <p:sldId id="362" r:id="rId26"/>
    <p:sldId id="394" r:id="rId27"/>
    <p:sldId id="395" r:id="rId28"/>
    <p:sldId id="415" r:id="rId29"/>
    <p:sldId id="378" r:id="rId30"/>
    <p:sldId id="699" r:id="rId31"/>
    <p:sldId id="692" r:id="rId32"/>
    <p:sldId id="444" r:id="rId33"/>
    <p:sldId id="445" r:id="rId34"/>
    <p:sldId id="700" r:id="rId35"/>
    <p:sldId id="342" r:id="rId36"/>
    <p:sldId id="343" r:id="rId37"/>
    <p:sldId id="422" r:id="rId38"/>
    <p:sldId id="701" r:id="rId39"/>
    <p:sldId id="281" r:id="rId40"/>
    <p:sldId id="293" r:id="rId41"/>
    <p:sldId id="707" r:id="rId42"/>
    <p:sldId id="708" r:id="rId43"/>
    <p:sldId id="624" r:id="rId44"/>
    <p:sldId id="423" r:id="rId45"/>
    <p:sldId id="702" r:id="rId46"/>
    <p:sldId id="426" r:id="rId47"/>
    <p:sldId id="427" r:id="rId48"/>
    <p:sldId id="428" r:id="rId49"/>
    <p:sldId id="429" r:id="rId50"/>
    <p:sldId id="430" r:id="rId51"/>
    <p:sldId id="431" r:id="rId52"/>
    <p:sldId id="432" r:id="rId53"/>
    <p:sldId id="433" r:id="rId54"/>
    <p:sldId id="434" r:id="rId55"/>
    <p:sldId id="704" r:id="rId56"/>
    <p:sldId id="709" r:id="rId57"/>
    <p:sldId id="437" r:id="rId58"/>
    <p:sldId id="438" r:id="rId59"/>
    <p:sldId id="439" r:id="rId60"/>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QI" initials="R" lastIdx="158" clrIdx="0">
    <p:extLst/>
  </p:cmAuthor>
  <p:cmAuthor id="2" name="Microsoft Office User" initials="Office" lastIdx="3" clrIdx="1">
    <p:extLst/>
  </p:cmAuthor>
  <p:cmAuthor id="3" name="Microsoft Office User" initials="Office [2]" lastIdx="1" clrIdx="2">
    <p:extLst/>
  </p:cmAuthor>
  <p:cmAuthor id="4" name="Windows User" initials="WU" lastIdx="10" clrIdx="3">
    <p:extLst/>
  </p:cmAuthor>
  <p:cmAuthor id="5" name="Erin Kim" initials="EK" lastIdx="3" clrIdx="4">
    <p:extLst>
      <p:ext uri="{19B8F6BF-5375-455C-9EA6-DF929625EA0E}">
        <p15:presenceInfo xmlns:p15="http://schemas.microsoft.com/office/powerpoint/2012/main" userId="Erin K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8" autoAdjust="0"/>
    <p:restoredTop sz="84464" autoAdjust="0"/>
  </p:normalViewPr>
  <p:slideViewPr>
    <p:cSldViewPr snapToGrid="0" snapToObjects="1">
      <p:cViewPr varScale="1">
        <p:scale>
          <a:sx n="80" d="100"/>
          <a:sy n="80" d="100"/>
        </p:scale>
        <p:origin x="840"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367030"/>
          </a:xfrm>
          <a:prstGeom prst="rect">
            <a:avLst/>
          </a:prstGeom>
        </p:spPr>
        <p:txBody>
          <a:bodyPr vert="horz" lIns="97016" tIns="48508" rIns="97016" bIns="48508" rtlCol="0"/>
          <a:lstStyle>
            <a:lvl1pPr algn="l">
              <a:defRPr sz="1200"/>
            </a:lvl1pPr>
          </a:lstStyle>
          <a:p>
            <a:endParaRPr lang="en-US"/>
          </a:p>
        </p:txBody>
      </p:sp>
      <p:sp>
        <p:nvSpPr>
          <p:cNvPr id="3" name="Date Placeholder 2"/>
          <p:cNvSpPr>
            <a:spLocks noGrp="1"/>
          </p:cNvSpPr>
          <p:nvPr>
            <p:ph type="dt" sz="quarter" idx="1"/>
          </p:nvPr>
        </p:nvSpPr>
        <p:spPr>
          <a:xfrm>
            <a:off x="5438459" y="2"/>
            <a:ext cx="4160520" cy="367030"/>
          </a:xfrm>
          <a:prstGeom prst="rect">
            <a:avLst/>
          </a:prstGeom>
        </p:spPr>
        <p:txBody>
          <a:bodyPr vert="horz" lIns="97016" tIns="48508" rIns="97016" bIns="48508" rtlCol="0"/>
          <a:lstStyle>
            <a:lvl1pPr algn="r">
              <a:defRPr sz="1200"/>
            </a:lvl1pPr>
          </a:lstStyle>
          <a:p>
            <a:fld id="{456A1A9F-134F-4AF5-A011-491D6B36BC86}" type="datetimeFigureOut">
              <a:rPr lang="en-US" smtClean="0"/>
              <a:t>7/18/18</a:t>
            </a:fld>
            <a:endParaRPr lang="en-US"/>
          </a:p>
        </p:txBody>
      </p:sp>
      <p:sp>
        <p:nvSpPr>
          <p:cNvPr id="4" name="Footer Placeholder 3"/>
          <p:cNvSpPr>
            <a:spLocks noGrp="1"/>
          </p:cNvSpPr>
          <p:nvPr>
            <p:ph type="ftr" sz="quarter" idx="2"/>
          </p:nvPr>
        </p:nvSpPr>
        <p:spPr>
          <a:xfrm>
            <a:off x="0" y="6948171"/>
            <a:ext cx="4160520" cy="367029"/>
          </a:xfrm>
          <a:prstGeom prst="rect">
            <a:avLst/>
          </a:prstGeom>
        </p:spPr>
        <p:txBody>
          <a:bodyPr vert="horz" lIns="97016" tIns="48508" rIns="97016" bIns="48508" rtlCol="0" anchor="b"/>
          <a:lstStyle>
            <a:lvl1pPr algn="l">
              <a:defRPr sz="1200"/>
            </a:lvl1pPr>
          </a:lstStyle>
          <a:p>
            <a:endParaRPr lang="en-US"/>
          </a:p>
        </p:txBody>
      </p:sp>
      <p:sp>
        <p:nvSpPr>
          <p:cNvPr id="5" name="Slide Number Placeholder 4"/>
          <p:cNvSpPr>
            <a:spLocks noGrp="1"/>
          </p:cNvSpPr>
          <p:nvPr>
            <p:ph type="sldNum" sz="quarter" idx="3"/>
          </p:nvPr>
        </p:nvSpPr>
        <p:spPr>
          <a:xfrm>
            <a:off x="5438459" y="6948171"/>
            <a:ext cx="4160520" cy="367029"/>
          </a:xfrm>
          <a:prstGeom prst="rect">
            <a:avLst/>
          </a:prstGeom>
        </p:spPr>
        <p:txBody>
          <a:bodyPr vert="horz" lIns="97016" tIns="48508" rIns="97016" bIns="48508" rtlCol="0" anchor="b"/>
          <a:lstStyle>
            <a:lvl1pPr algn="r">
              <a:defRPr sz="1200"/>
            </a:lvl1pPr>
          </a:lstStyle>
          <a:p>
            <a:fld id="{6292C772-382E-4D8E-B4EC-C3F0625B445E}" type="slidenum">
              <a:rPr lang="en-US" smtClean="0"/>
              <a:t>‹#›</a:t>
            </a:fld>
            <a:endParaRPr lang="en-US"/>
          </a:p>
        </p:txBody>
      </p:sp>
    </p:spTree>
    <p:extLst>
      <p:ext uri="{BB962C8B-B14F-4D97-AF65-F5344CB8AC3E}">
        <p14:creationId xmlns:p14="http://schemas.microsoft.com/office/powerpoint/2010/main" val="947580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7016" tIns="48508" rIns="97016" bIns="48508" rtlCol="0"/>
          <a:lstStyle>
            <a:lvl1pPr algn="l">
              <a:defRPr sz="1200"/>
            </a:lvl1pPr>
          </a:lstStyle>
          <a:p>
            <a:endParaRPr lang="en-US"/>
          </a:p>
        </p:txBody>
      </p:sp>
      <p:sp>
        <p:nvSpPr>
          <p:cNvPr id="3" name="Date Placeholder 2"/>
          <p:cNvSpPr>
            <a:spLocks noGrp="1"/>
          </p:cNvSpPr>
          <p:nvPr>
            <p:ph type="dt" idx="1"/>
          </p:nvPr>
        </p:nvSpPr>
        <p:spPr>
          <a:xfrm>
            <a:off x="5438459" y="0"/>
            <a:ext cx="4160520" cy="365760"/>
          </a:xfrm>
          <a:prstGeom prst="rect">
            <a:avLst/>
          </a:prstGeom>
        </p:spPr>
        <p:txBody>
          <a:bodyPr vert="horz" lIns="97016" tIns="48508" rIns="97016" bIns="48508" rtlCol="0"/>
          <a:lstStyle>
            <a:lvl1pPr algn="r">
              <a:defRPr sz="1200"/>
            </a:lvl1pPr>
          </a:lstStyle>
          <a:p>
            <a:fld id="{60C5515C-769B-9648-A7F2-849C4B4815DE}" type="datetimeFigureOut">
              <a:rPr lang="en-US" smtClean="0"/>
              <a:t>7/18/18</a:t>
            </a:fld>
            <a:endParaRPr lang="en-US"/>
          </a:p>
        </p:txBody>
      </p:sp>
      <p:sp>
        <p:nvSpPr>
          <p:cNvPr id="4" name="Slide Image Placeholder 3"/>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7016" tIns="48508" rIns="97016" bIns="48508" rtlCol="0" anchor="ctr"/>
          <a:lstStyle/>
          <a:p>
            <a:endParaRPr lang="en-US"/>
          </a:p>
        </p:txBody>
      </p:sp>
      <p:sp>
        <p:nvSpPr>
          <p:cNvPr id="5" name="Notes Placeholder 4"/>
          <p:cNvSpPr>
            <a:spLocks noGrp="1"/>
          </p:cNvSpPr>
          <p:nvPr>
            <p:ph type="body" sz="quarter" idx="3"/>
          </p:nvPr>
        </p:nvSpPr>
        <p:spPr>
          <a:xfrm>
            <a:off x="960121" y="3474720"/>
            <a:ext cx="7680960" cy="3291840"/>
          </a:xfrm>
          <a:prstGeom prst="rect">
            <a:avLst/>
          </a:prstGeom>
        </p:spPr>
        <p:txBody>
          <a:bodyPr vert="horz" lIns="97016" tIns="48508" rIns="97016" bIns="485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7016" tIns="48508" rIns="97016" bIns="48508" rtlCol="0" anchor="b"/>
          <a:lstStyle>
            <a:lvl1pPr algn="l">
              <a:defRPr sz="1200"/>
            </a:lvl1pPr>
          </a:lstStyle>
          <a:p>
            <a:endParaRPr lang="en-US"/>
          </a:p>
        </p:txBody>
      </p:sp>
      <p:sp>
        <p:nvSpPr>
          <p:cNvPr id="7" name="Slide Number Placeholder 6"/>
          <p:cNvSpPr>
            <a:spLocks noGrp="1"/>
          </p:cNvSpPr>
          <p:nvPr>
            <p:ph type="sldNum" sz="quarter" idx="5"/>
          </p:nvPr>
        </p:nvSpPr>
        <p:spPr>
          <a:xfrm>
            <a:off x="5438459" y="6948171"/>
            <a:ext cx="4160520" cy="365760"/>
          </a:xfrm>
          <a:prstGeom prst="rect">
            <a:avLst/>
          </a:prstGeom>
        </p:spPr>
        <p:txBody>
          <a:bodyPr vert="horz" lIns="97016" tIns="48508" rIns="97016" bIns="48508" rtlCol="0" anchor="b"/>
          <a:lstStyle>
            <a:lvl1pPr algn="r">
              <a:defRPr sz="1200"/>
            </a:lvl1pPr>
          </a:lstStyle>
          <a:p>
            <a:fld id="{3986A0CD-AB06-A449-B293-440995FB6042}" type="slidenum">
              <a:rPr lang="en-US" smtClean="0"/>
              <a:t>‹#›</a:t>
            </a:fld>
            <a:endParaRPr lang="en-US"/>
          </a:p>
        </p:txBody>
      </p:sp>
    </p:spTree>
    <p:extLst>
      <p:ext uri="{BB962C8B-B14F-4D97-AF65-F5344CB8AC3E}">
        <p14:creationId xmlns:p14="http://schemas.microsoft.com/office/powerpoint/2010/main" val="17575561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a:t>
            </a:fld>
            <a:endParaRPr lang="en-US"/>
          </a:p>
        </p:txBody>
      </p:sp>
    </p:spTree>
    <p:extLst>
      <p:ext uri="{BB962C8B-B14F-4D97-AF65-F5344CB8AC3E}">
        <p14:creationId xmlns:p14="http://schemas.microsoft.com/office/powerpoint/2010/main" val="111989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22</a:t>
            </a:fld>
            <a:endParaRPr lang="en-US"/>
          </a:p>
        </p:txBody>
      </p:sp>
    </p:spTree>
    <p:extLst>
      <p:ext uri="{BB962C8B-B14F-4D97-AF65-F5344CB8AC3E}">
        <p14:creationId xmlns:p14="http://schemas.microsoft.com/office/powerpoint/2010/main" val="5645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23</a:t>
            </a:fld>
            <a:endParaRPr lang="en-US"/>
          </a:p>
        </p:txBody>
      </p:sp>
    </p:spTree>
    <p:extLst>
      <p:ext uri="{BB962C8B-B14F-4D97-AF65-F5344CB8AC3E}">
        <p14:creationId xmlns:p14="http://schemas.microsoft.com/office/powerpoint/2010/main" val="2281962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latin typeface="Rockwell" charset="0"/>
              </a:rPr>
              <a:t>Teacher</a:t>
            </a:r>
            <a:r>
              <a:rPr lang="en-US" dirty="0">
                <a:latin typeface="Rockwell" charset="0"/>
              </a:rPr>
              <a:t>: Allison Gest, Park Ridge, IL</a:t>
            </a:r>
            <a:endParaRPr lang="en-US" u="sng" dirty="0">
              <a:latin typeface="Rockwell" charset="0"/>
            </a:endParaRPr>
          </a:p>
          <a:p>
            <a:r>
              <a:rPr lang="en-US" u="sng" dirty="0">
                <a:latin typeface="Rockwell" charset="0"/>
              </a:rPr>
              <a:t>Topic</a:t>
            </a:r>
            <a:r>
              <a:rPr lang="en-US" dirty="0">
                <a:latin typeface="Rockwell" charset="0"/>
              </a:rPr>
              <a:t>: 11</a:t>
            </a:r>
            <a:r>
              <a:rPr lang="en-US" baseline="30000" dirty="0">
                <a:latin typeface="Rockwell" charset="0"/>
              </a:rPr>
              <a:t>th</a:t>
            </a:r>
            <a:r>
              <a:rPr lang="en-US" dirty="0">
                <a:latin typeface="Rockwell" charset="0"/>
              </a:rPr>
              <a:t> &amp; 12</a:t>
            </a:r>
            <a:r>
              <a:rPr lang="en-US" baseline="30000" dirty="0">
                <a:latin typeface="Rockwell" charset="0"/>
              </a:rPr>
              <a:t>th</a:t>
            </a:r>
            <a:r>
              <a:rPr lang="en-US" dirty="0">
                <a:latin typeface="Rockwell" charset="0"/>
              </a:rPr>
              <a:t> Grade Geology</a:t>
            </a:r>
          </a:p>
          <a:p>
            <a:r>
              <a:rPr lang="en-US" u="sng" dirty="0">
                <a:latin typeface="Rockwell" charset="0"/>
              </a:rPr>
              <a:t>Purpose</a:t>
            </a:r>
            <a:r>
              <a:rPr lang="en-US" dirty="0">
                <a:latin typeface="Rockwell" charset="0"/>
              </a:rPr>
              <a:t>: To help students design a running water experiment and then refine their designs  </a:t>
            </a:r>
            <a:endParaRPr lang="en-US" dirty="0"/>
          </a:p>
          <a:p>
            <a:endParaRPr lang="en-US" dirty="0"/>
          </a:p>
          <a:p>
            <a:r>
              <a:rPr lang="en-US" dirty="0"/>
              <a:t>*Note: teacher also used a QFT process first with</a:t>
            </a:r>
            <a:r>
              <a:rPr lang="en-US" baseline="0" dirty="0"/>
              <a:t> the scientist’s claim as a </a:t>
            </a:r>
            <a:r>
              <a:rPr lang="en-US" baseline="0" dirty="0" err="1"/>
              <a:t>Qfocus</a:t>
            </a:r>
            <a:r>
              <a:rPr lang="en-US" baseline="0" dirty="0"/>
              <a:t>. Students designed their experiments based on their own questions (generated during the QFT about the scientist’s claim)</a:t>
            </a:r>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24</a:t>
            </a:fld>
            <a:endParaRPr lang="en-US"/>
          </a:p>
        </p:txBody>
      </p:sp>
    </p:spTree>
    <p:extLst>
      <p:ext uri="{BB962C8B-B14F-4D97-AF65-F5344CB8AC3E}">
        <p14:creationId xmlns:p14="http://schemas.microsoft.com/office/powerpoint/2010/main" val="348515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dirty="0"/>
              <a:t>Students used the QFT on a different group’s design.</a:t>
            </a:r>
          </a:p>
          <a:p>
            <a:pPr>
              <a:buFont typeface="Wingdings" panose="05000000000000000000" pitchFamily="2" charset="2"/>
              <a:buChar char="v"/>
            </a:pPr>
            <a:r>
              <a:rPr lang="en-US" dirty="0"/>
              <a:t>Students then revised their design informed by the questions from their peers.</a:t>
            </a:r>
          </a:p>
          <a:p>
            <a:pPr>
              <a:buFont typeface="Wingdings" panose="05000000000000000000" pitchFamily="2" charset="2"/>
              <a:buChar char="v"/>
            </a:pPr>
            <a:r>
              <a:rPr lang="en-US" dirty="0"/>
              <a:t>Groups tested their final experiment design.</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25</a:t>
            </a:fld>
            <a:endParaRPr lang="en-US"/>
          </a:p>
        </p:txBody>
      </p:sp>
    </p:spTree>
    <p:extLst>
      <p:ext uri="{BB962C8B-B14F-4D97-AF65-F5344CB8AC3E}">
        <p14:creationId xmlns:p14="http://schemas.microsoft.com/office/powerpoint/2010/main" val="48445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u="sng" dirty="0">
                <a:cs typeface="Gill Sans" charset="0"/>
              </a:rPr>
              <a:t>Teacher:</a:t>
            </a:r>
            <a:r>
              <a:rPr lang="en-US" dirty="0">
                <a:cs typeface="Gill Sans" charset="0"/>
              </a:rPr>
              <a:t> Rachel Woodruff, Assistant Professor of Biology, Brandeis University, MA </a:t>
            </a:r>
          </a:p>
          <a:p>
            <a:pPr>
              <a:buNone/>
            </a:pPr>
            <a:r>
              <a:rPr lang="en-US" u="sng" dirty="0">
                <a:cs typeface="Gill Sans" charset="0"/>
              </a:rPr>
              <a:t>Topic:</a:t>
            </a:r>
            <a:r>
              <a:rPr lang="en-US" dirty="0">
                <a:cs typeface="Gill Sans" charset="0"/>
              </a:rPr>
              <a:t> Molecular Biology</a:t>
            </a:r>
          </a:p>
          <a:p>
            <a:pPr>
              <a:buNone/>
            </a:pPr>
            <a:r>
              <a:rPr lang="en-US" u="sng" dirty="0">
                <a:cs typeface="Gill Sans" charset="0"/>
              </a:rPr>
              <a:t>Purpose:</a:t>
            </a:r>
            <a:r>
              <a:rPr lang="en-US" dirty="0">
                <a:cs typeface="Gill Sans" charset="0"/>
              </a:rPr>
              <a:t> </a:t>
            </a:r>
            <a:r>
              <a:rPr lang="en-US" dirty="0">
                <a:cs typeface="Gill Sans" charset="0"/>
                <a:sym typeface="Georgia Italic" charset="0"/>
              </a:rPr>
              <a:t>To build students’ research skills and prepare them to develop their own research proposal</a:t>
            </a:r>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26</a:t>
            </a:fld>
            <a:endParaRPr lang="en-US"/>
          </a:p>
        </p:txBody>
      </p:sp>
    </p:spTree>
    <p:extLst>
      <p:ext uri="{BB962C8B-B14F-4D97-AF65-F5344CB8AC3E}">
        <p14:creationId xmlns:p14="http://schemas.microsoft.com/office/powerpoint/2010/main" val="3792775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27</a:t>
            </a:fld>
            <a:endParaRPr lang="en-US"/>
          </a:p>
        </p:txBody>
      </p:sp>
    </p:spTree>
    <p:extLst>
      <p:ext uri="{BB962C8B-B14F-4D97-AF65-F5344CB8AC3E}">
        <p14:creationId xmlns:p14="http://schemas.microsoft.com/office/powerpoint/2010/main" val="114002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28</a:t>
            </a:fld>
            <a:endParaRPr lang="en-US">
              <a:latin typeface="Calibri" charset="0"/>
            </a:endParaRPr>
          </a:p>
        </p:txBody>
      </p:sp>
    </p:spTree>
    <p:extLst>
      <p:ext uri="{BB962C8B-B14F-4D97-AF65-F5344CB8AC3E}">
        <p14:creationId xmlns:p14="http://schemas.microsoft.com/office/powerpoint/2010/main" val="6042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32</a:t>
            </a:fld>
            <a:endParaRPr lang="en-US"/>
          </a:p>
        </p:txBody>
      </p:sp>
    </p:spTree>
    <p:extLst>
      <p:ext uri="{BB962C8B-B14F-4D97-AF65-F5344CB8AC3E}">
        <p14:creationId xmlns:p14="http://schemas.microsoft.com/office/powerpoint/2010/main" val="197106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Here’s how Doreen revised it and here’s the effect. If</a:t>
            </a:r>
            <a:r>
              <a:rPr lang="en-US" b="0" baseline="0" dirty="0"/>
              <a:t> we were going to revise for next year, w</a:t>
            </a:r>
            <a:r>
              <a:rPr lang="en-US" dirty="0"/>
              <a:t>hat would you do with this</a:t>
            </a:r>
            <a:r>
              <a:rPr lang="en-US" baseline="0" dirty="0"/>
              <a:t> Q-Focus, now with the benefit of hindsight and having analyzed the student’s questions? What advice might you give to this teacher?</a:t>
            </a:r>
          </a:p>
          <a:p>
            <a:r>
              <a:rPr lang="en-US" b="1" baseline="0" dirty="0"/>
              <a:t>Think and share out to the whole group.</a:t>
            </a:r>
          </a:p>
          <a:p>
            <a:endParaRPr lang="en-US" b="1" baseline="0" dirty="0"/>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33</a:t>
            </a:fld>
            <a:endParaRPr lang="en-US"/>
          </a:p>
        </p:txBody>
      </p:sp>
    </p:spTree>
    <p:extLst>
      <p:ext uri="{BB962C8B-B14F-4D97-AF65-F5344CB8AC3E}">
        <p14:creationId xmlns:p14="http://schemas.microsoft.com/office/powerpoint/2010/main" val="137876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4336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ea typeface="MS PGothic" charset="0"/>
              </a:rPr>
              <a:t>QUESTION: </a:t>
            </a:r>
            <a:r>
              <a:rPr lang="en-US" dirty="0">
                <a:latin typeface="Calibri" charset="0"/>
                <a:ea typeface="MS PGothic" charset="0"/>
              </a:rPr>
              <a:t>What do you learn about prioritization instructions by looking at this list?</a:t>
            </a:r>
          </a:p>
          <a:p>
            <a:pPr eaLnBrk="1" hangingPunct="1">
              <a:spcBef>
                <a:spcPct val="0"/>
              </a:spcBef>
            </a:pPr>
            <a:r>
              <a:rPr lang="en-US" dirty="0">
                <a:latin typeface="Calibri" charset="0"/>
                <a:ea typeface="MS PGothic" charset="0"/>
              </a:rPr>
              <a:t>-Answer: different ways to do it, the prioritization instructions impacts what students are thinking about, having it tie back to your objective </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CBF70331-44C5-224F-B618-A8FE78462C1E}" type="slidenum">
              <a:rPr lang="en-US">
                <a:latin typeface="Calibri" charset="0"/>
              </a:rPr>
              <a:pPr/>
              <a:t>36</a:t>
            </a:fld>
            <a:endParaRPr lang="en-US">
              <a:latin typeface="Calibri" charset="0"/>
            </a:endParaRPr>
          </a:p>
        </p:txBody>
      </p:sp>
    </p:spTree>
    <p:extLst>
      <p:ext uri="{BB962C8B-B14F-4D97-AF65-F5344CB8AC3E}">
        <p14:creationId xmlns:p14="http://schemas.microsoft.com/office/powerpoint/2010/main" val="353694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a:p>
        </p:txBody>
      </p:sp>
    </p:spTree>
    <p:extLst>
      <p:ext uri="{BB962C8B-B14F-4D97-AF65-F5344CB8AC3E}">
        <p14:creationId xmlns:p14="http://schemas.microsoft.com/office/powerpoint/2010/main" val="3044567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started asking</a:t>
            </a:r>
            <a:r>
              <a:rPr lang="en-US" baseline="0" dirty="0"/>
              <a:t> about Maya Angelou instead of the quotation. Teacher needed more general questions about history to use as the essential question for the rest of the year. So, what do you do in this situation? (short of changing the </a:t>
            </a:r>
            <a:r>
              <a:rPr lang="en-US" baseline="0" dirty="0" err="1"/>
              <a:t>Qfocus</a:t>
            </a:r>
            <a:r>
              <a:rPr lang="en-US" baseline="0" dirty="0"/>
              <a:t> for the next class) </a:t>
            </a:r>
            <a:r>
              <a:rPr lang="en-US" dirty="0"/>
              <a:t>Providence Country Day School, AP</a:t>
            </a:r>
            <a:r>
              <a:rPr lang="en-US" baseline="0" dirty="0"/>
              <a:t> US History, </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37</a:t>
            </a:fld>
            <a:endParaRPr lang="en-US"/>
          </a:p>
        </p:txBody>
      </p:sp>
    </p:spTree>
    <p:extLst>
      <p:ext uri="{BB962C8B-B14F-4D97-AF65-F5344CB8AC3E}">
        <p14:creationId xmlns:p14="http://schemas.microsoft.com/office/powerpoint/2010/main" val="207635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role</a:t>
            </a:r>
            <a:r>
              <a:rPr lang="en-US" baseline="0" dirty="0"/>
              <a:t> of the teacher:</a:t>
            </a:r>
          </a:p>
          <a:p>
            <a:pPr marL="476037" indent="-476037">
              <a:buClr>
                <a:schemeClr val="accent1"/>
              </a:buClr>
              <a:buFont typeface="Wingdings" panose="05000000000000000000" pitchFamily="2" charset="2"/>
              <a:buChar char="§"/>
            </a:pPr>
            <a:r>
              <a:rPr lang="en-US" dirty="0"/>
              <a:t>Behind the scenes as lesson planner</a:t>
            </a:r>
          </a:p>
          <a:p>
            <a:pPr marL="476037" indent="-476037">
              <a:buClr>
                <a:schemeClr val="accent1"/>
              </a:buClr>
              <a:buFont typeface="Wingdings" panose="05000000000000000000" pitchFamily="2" charset="2"/>
              <a:buChar char="§"/>
            </a:pPr>
            <a:endParaRPr lang="en-US" dirty="0"/>
          </a:p>
          <a:p>
            <a:pPr marL="476037" indent="-476037">
              <a:buClr>
                <a:schemeClr val="accent1"/>
              </a:buClr>
              <a:buFont typeface="Wingdings" panose="05000000000000000000" pitchFamily="2" charset="2"/>
              <a:buChar char="§"/>
            </a:pPr>
            <a:r>
              <a:rPr lang="en-US" dirty="0"/>
              <a:t>Facilitate process according to the steps of the QFT and the five facilitation principles</a:t>
            </a:r>
          </a:p>
          <a:p>
            <a:pPr marL="476037" indent="-476037">
              <a:buClr>
                <a:schemeClr val="accent1"/>
              </a:buClr>
              <a:buFont typeface="Wingdings" panose="05000000000000000000" pitchFamily="2" charset="2"/>
              <a:buChar char="§"/>
            </a:pPr>
            <a:endParaRPr lang="en-US" dirty="0"/>
          </a:p>
          <a:p>
            <a:pPr marL="476037" indent="-476037">
              <a:buClr>
                <a:schemeClr val="accent1"/>
              </a:buClr>
              <a:buFont typeface="Wingdings" panose="05000000000000000000" pitchFamily="2" charset="2"/>
              <a:buChar char="§"/>
            </a:pPr>
            <a:r>
              <a:rPr lang="en-US" dirty="0"/>
              <a:t>Use student questions as part of next steps</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40</a:t>
            </a:fld>
            <a:endParaRPr lang="en-US"/>
          </a:p>
        </p:txBody>
      </p:sp>
    </p:spTree>
    <p:extLst>
      <p:ext uri="{BB962C8B-B14F-4D97-AF65-F5344CB8AC3E}">
        <p14:creationId xmlns:p14="http://schemas.microsoft.com/office/powerpoint/2010/main" val="937563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41</a:t>
            </a:fld>
            <a:endParaRPr lang="en-US"/>
          </a:p>
        </p:txBody>
      </p:sp>
    </p:spTree>
    <p:extLst>
      <p:ext uri="{BB962C8B-B14F-4D97-AF65-F5344CB8AC3E}">
        <p14:creationId xmlns:p14="http://schemas.microsoft.com/office/powerpoint/2010/main" val="3847361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42</a:t>
            </a:fld>
            <a:endParaRPr lang="en-US"/>
          </a:p>
        </p:txBody>
      </p:sp>
    </p:spTree>
    <p:extLst>
      <p:ext uri="{BB962C8B-B14F-4D97-AF65-F5344CB8AC3E}">
        <p14:creationId xmlns:p14="http://schemas.microsoft.com/office/powerpoint/2010/main" val="1074749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44</a:t>
            </a:fld>
            <a:endParaRPr lang="en-US"/>
          </a:p>
        </p:txBody>
      </p:sp>
    </p:spTree>
    <p:extLst>
      <p:ext uri="{BB962C8B-B14F-4D97-AF65-F5344CB8AC3E}">
        <p14:creationId xmlns:p14="http://schemas.microsoft.com/office/powerpoint/2010/main" val="864435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45</a:t>
            </a:fld>
            <a:endParaRPr lang="en-US"/>
          </a:p>
        </p:txBody>
      </p:sp>
    </p:spTree>
    <p:extLst>
      <p:ext uri="{BB962C8B-B14F-4D97-AF65-F5344CB8AC3E}">
        <p14:creationId xmlns:p14="http://schemas.microsoft.com/office/powerpoint/2010/main" val="646919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56</a:t>
            </a:fld>
            <a:endParaRPr lang="en-US"/>
          </a:p>
        </p:txBody>
      </p:sp>
    </p:spTree>
    <p:extLst>
      <p:ext uri="{BB962C8B-B14F-4D97-AF65-F5344CB8AC3E}">
        <p14:creationId xmlns:p14="http://schemas.microsoft.com/office/powerpoint/2010/main" val="4151224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17527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17639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07205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12</a:t>
            </a:fld>
            <a:endParaRPr lang="en-US"/>
          </a:p>
        </p:txBody>
      </p:sp>
    </p:spTree>
    <p:extLst>
      <p:ext uri="{BB962C8B-B14F-4D97-AF65-F5344CB8AC3E}">
        <p14:creationId xmlns:p14="http://schemas.microsoft.com/office/powerpoint/2010/main" val="81797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notice the teacher facilitating the QFT?</a:t>
            </a:r>
          </a:p>
        </p:txBody>
      </p:sp>
      <p:sp>
        <p:nvSpPr>
          <p:cNvPr id="4" name="Slide Number Placeholder 3"/>
          <p:cNvSpPr>
            <a:spLocks noGrp="1"/>
          </p:cNvSpPr>
          <p:nvPr>
            <p:ph type="sldNum" sz="quarter" idx="10"/>
          </p:nvPr>
        </p:nvSpPr>
        <p:spPr/>
        <p:txBody>
          <a:bodyPr/>
          <a:lstStyle/>
          <a:p>
            <a:fld id="{3986A0CD-AB06-A449-B293-440995FB6042}" type="slidenum">
              <a:rPr lang="en-US" smtClean="0"/>
              <a:t>16</a:t>
            </a:fld>
            <a:endParaRPr lang="en-US"/>
          </a:p>
        </p:txBody>
      </p:sp>
    </p:spTree>
    <p:extLst>
      <p:ext uri="{BB962C8B-B14F-4D97-AF65-F5344CB8AC3E}">
        <p14:creationId xmlns:p14="http://schemas.microsoft.com/office/powerpoint/2010/main" val="245774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of the lesson plan workbook </a:t>
            </a:r>
          </a:p>
        </p:txBody>
      </p:sp>
      <p:sp>
        <p:nvSpPr>
          <p:cNvPr id="4" name="Slide Number Placeholder 3"/>
          <p:cNvSpPr>
            <a:spLocks noGrp="1"/>
          </p:cNvSpPr>
          <p:nvPr>
            <p:ph type="sldNum" sz="quarter" idx="10"/>
          </p:nvPr>
        </p:nvSpPr>
        <p:spPr/>
        <p:txBody>
          <a:bodyPr/>
          <a:lstStyle/>
          <a:p>
            <a:fld id="{3986A0CD-AB06-A449-B293-440995FB6042}" type="slidenum">
              <a:rPr lang="en-US" smtClean="0"/>
              <a:t>18</a:t>
            </a:fld>
            <a:endParaRPr lang="en-US"/>
          </a:p>
        </p:txBody>
      </p:sp>
    </p:spTree>
    <p:extLst>
      <p:ext uri="{BB962C8B-B14F-4D97-AF65-F5344CB8AC3E}">
        <p14:creationId xmlns:p14="http://schemas.microsoft.com/office/powerpoint/2010/main" val="145869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20</a:t>
            </a:fld>
            <a:endParaRPr lang="en-US"/>
          </a:p>
        </p:txBody>
      </p:sp>
    </p:spTree>
    <p:extLst>
      <p:ext uri="{BB962C8B-B14F-4D97-AF65-F5344CB8AC3E}">
        <p14:creationId xmlns:p14="http://schemas.microsoft.com/office/powerpoint/2010/main" val="146286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21</a:t>
            </a:fld>
            <a:endParaRPr lang="en-US">
              <a:latin typeface="Calibri" charset="0"/>
            </a:endParaRPr>
          </a:p>
        </p:txBody>
      </p:sp>
    </p:spTree>
    <p:extLst>
      <p:ext uri="{BB962C8B-B14F-4D97-AF65-F5344CB8AC3E}">
        <p14:creationId xmlns:p14="http://schemas.microsoft.com/office/powerpoint/2010/main" val="299035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814079F-517B-0841-8DD4-58ECB50D60DC}" type="datetimeFigureOut">
              <a:rPr lang="en-US" smtClean="0"/>
              <a:t>7/18/18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06F96-E42C-734C-908B-FEBDBF81528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C814079F-517B-0841-8DD4-58ECB50D60DC}" type="datetimeFigureOut">
              <a:rPr lang="en-US" smtClean="0"/>
              <a:t>7/18/18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06F96-E42C-734C-908B-FEBDBF81528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6F96-E42C-734C-908B-FEBDBF81528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6F96-E42C-734C-908B-FEBDBF81528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6F96-E42C-734C-908B-FEBDBF81528D}"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6F96-E42C-734C-908B-FEBDBF81528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C814079F-517B-0841-8DD4-58ECB50D60DC}" type="datetimeFigureOut">
              <a:rPr lang="en-US" smtClean="0"/>
              <a:t>7/18/18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B8006F96-E42C-734C-908B-FEBDBF81528D}"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C814079F-517B-0841-8DD4-58ECB50D60DC}" type="datetimeFigureOut">
              <a:rPr lang="en-US" smtClean="0"/>
              <a:t>7/18/18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06F96-E42C-734C-908B-FEBDBF81528D}"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B8006F96-E42C-734C-908B-FEBDBF81528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814079F-517B-0841-8DD4-58ECB50D60DC}" type="datetimeFigureOut">
              <a:rPr lang="en-US" smtClean="0"/>
              <a:t>7/18/18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6F96-E42C-734C-908B-FEBDBF81528D}"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C814079F-517B-0841-8DD4-58ECB50D60DC}" type="datetimeFigureOut">
              <a:rPr lang="en-US" smtClean="0"/>
              <a:t>7/18/18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B8006F96-E42C-734C-908B-FEBDBF81528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lfXEf0nG51I"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hyperlink" Target="https://twitter.com/TeachingLC/" TargetMode="External"/><Relationship Id="rId5" Type="http://schemas.openxmlformats.org/officeDocument/2006/relationships/hyperlink" Target="https://twitter.com/TPSMSUDenver/" TargetMode="External"/><Relationship Id="rId4" Type="http://schemas.openxmlformats.org/officeDocument/2006/relationships/hyperlink" Target="https://twitter.com/RightQues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1.xml"/><Relationship Id="rId6" Type="http://schemas.openxmlformats.org/officeDocument/2006/relationships/hyperlink" Target="https://twitter.com/hashtag/QFT?src=hash" TargetMode="External"/><Relationship Id="rId5" Type="http://schemas.openxmlformats.org/officeDocument/2006/relationships/hyperlink" Target="https://twitter.com/GodoyStudios" TargetMode="External"/><Relationship Id="rId4" Type="http://schemas.openxmlformats.org/officeDocument/2006/relationships/hyperlink" Target="https://twitter.com/ohs_jacket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twitter.com/BillNye/" TargetMode="External"/><Relationship Id="rId2" Type="http://schemas.openxmlformats.org/officeDocument/2006/relationships/image" Target="../media/image24.jpeg"/><Relationship Id="rId1" Type="http://schemas.openxmlformats.org/officeDocument/2006/relationships/slideLayout" Target="../slideLayouts/slideLayout11.xml"/><Relationship Id="rId4" Type="http://schemas.openxmlformats.org/officeDocument/2006/relationships/hyperlink" Target="https://twitter.com/search?q=#BillMeetScienceTwitter"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10516" y="2820031"/>
            <a:ext cx="21839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Rockwell"/>
              </a:rPr>
              <a:t>Boston, MA</a:t>
            </a:r>
            <a:endParaRPr kumimoji="0" lang="en-US" b="0" i="0" u="none" strike="noStrike" kern="1200" cap="none" spc="0" normalizeH="0" noProof="0" dirty="0">
              <a:ln>
                <a:noFill/>
              </a:ln>
              <a:solidFill>
                <a:srgbClr val="FFFFFF"/>
              </a:solidFill>
              <a:effectLst/>
              <a:uLnTx/>
              <a:uFillTx/>
              <a:latin typeface="Rockwe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FFFFFF"/>
              </a:solidFill>
              <a:latin typeface="Rockwe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Rockwell"/>
              </a:rPr>
              <a:t>July</a:t>
            </a:r>
            <a:r>
              <a:rPr kumimoji="0" lang="en-US" b="0" i="0" u="none" strike="noStrike" kern="1200" cap="none" spc="0" normalizeH="0" noProof="0" dirty="0">
                <a:ln>
                  <a:noFill/>
                </a:ln>
                <a:solidFill>
                  <a:srgbClr val="FFFFFF"/>
                </a:solidFill>
                <a:effectLst/>
                <a:uLnTx/>
                <a:uFillTx/>
                <a:latin typeface="Rockwell"/>
              </a:rPr>
              <a:t> </a:t>
            </a:r>
            <a:r>
              <a:rPr lang="en-US" dirty="0">
                <a:solidFill>
                  <a:srgbClr val="FFFFFF"/>
                </a:solidFill>
                <a:latin typeface="Rockwell"/>
              </a:rPr>
              <a:t>23</a:t>
            </a:r>
            <a:r>
              <a:rPr kumimoji="0" lang="en-US" b="0" i="0" u="none" strike="noStrike" kern="1200" cap="none" spc="0" normalizeH="0" baseline="0" noProof="0" dirty="0">
                <a:ln>
                  <a:noFill/>
                </a:ln>
                <a:solidFill>
                  <a:srgbClr val="FFFFFF"/>
                </a:solidFill>
                <a:effectLst/>
                <a:uLnTx/>
                <a:uFillTx/>
                <a:latin typeface="Rockwell"/>
              </a:rPr>
              <a:t>, 2018</a:t>
            </a:r>
          </a:p>
        </p:txBody>
      </p:sp>
      <p:sp>
        <p:nvSpPr>
          <p:cNvPr id="3" name="TextBox 2"/>
          <p:cNvSpPr txBox="1"/>
          <p:nvPr/>
        </p:nvSpPr>
        <p:spPr>
          <a:xfrm>
            <a:off x="684296" y="4717052"/>
            <a:ext cx="8115319" cy="584775"/>
          </a:xfrm>
          <a:prstGeom prst="rect">
            <a:avLst/>
          </a:prstGeom>
          <a:noFill/>
        </p:spPr>
        <p:txBody>
          <a:bodyPr wrap="square" rtlCol="0">
            <a:spAutoFit/>
          </a:bodyPr>
          <a:lstStyle/>
          <a:p>
            <a:pPr algn="ctr"/>
            <a:r>
              <a:rPr lang="en-US" sz="3200" b="1" dirty="0"/>
              <a:t>Dan Rothstein &amp; Luz Santana</a:t>
            </a:r>
          </a:p>
        </p:txBody>
      </p:sp>
      <p:sp>
        <p:nvSpPr>
          <p:cNvPr id="2" name="TextBox 1"/>
          <p:cNvSpPr txBox="1"/>
          <p:nvPr/>
        </p:nvSpPr>
        <p:spPr>
          <a:xfrm>
            <a:off x="452895" y="5240272"/>
            <a:ext cx="8578120" cy="830997"/>
          </a:xfrm>
          <a:prstGeom prst="rect">
            <a:avLst/>
          </a:prstGeom>
          <a:noFill/>
        </p:spPr>
        <p:txBody>
          <a:bodyPr wrap="square" rtlCol="0">
            <a:spAutoFit/>
          </a:bodyPr>
          <a:lstStyle/>
          <a:p>
            <a:pPr algn="ctr"/>
            <a:r>
              <a:rPr lang="en-US" sz="2400" b="1" dirty="0"/>
              <a:t>The Right Question Institute</a:t>
            </a:r>
          </a:p>
          <a:p>
            <a:pPr algn="ctr"/>
            <a:r>
              <a:rPr lang="en-US" sz="2400" b="1" dirty="0"/>
              <a:t>Cambridge, MA</a:t>
            </a:r>
          </a:p>
        </p:txBody>
      </p:sp>
      <p:sp>
        <p:nvSpPr>
          <p:cNvPr id="8" name="TextBox 7"/>
          <p:cNvSpPr txBox="1"/>
          <p:nvPr/>
        </p:nvSpPr>
        <p:spPr>
          <a:xfrm>
            <a:off x="4660491" y="2820031"/>
            <a:ext cx="1902542" cy="923330"/>
          </a:xfrm>
          <a:prstGeom prst="rect">
            <a:avLst/>
          </a:prstGeom>
          <a:noFill/>
        </p:spPr>
        <p:txBody>
          <a:bodyPr wrap="square" rtlCol="0">
            <a:spAutoFit/>
          </a:bodyPr>
          <a:lstStyle/>
          <a:p>
            <a:pPr algn="ctr"/>
            <a:r>
              <a:rPr lang="en-US" dirty="0">
                <a:solidFill>
                  <a:schemeClr val="bg1"/>
                </a:solidFill>
              </a:rPr>
              <a:t>Building Learning Communities 18</a:t>
            </a:r>
          </a:p>
        </p:txBody>
      </p:sp>
      <p:sp>
        <p:nvSpPr>
          <p:cNvPr id="9" name="TextBox 8">
            <a:extLst>
              <a:ext uri="{FF2B5EF4-FFF2-40B4-BE49-F238E27FC236}">
                <a16:creationId xmlns:a16="http://schemas.microsoft.com/office/drawing/2014/main" id="{28DBBDB7-35F3-6B42-B01D-055A51A83AC7}"/>
              </a:ext>
            </a:extLst>
          </p:cNvPr>
          <p:cNvSpPr txBox="1"/>
          <p:nvPr/>
        </p:nvSpPr>
        <p:spPr>
          <a:xfrm>
            <a:off x="684296" y="629221"/>
            <a:ext cx="3949592" cy="3447098"/>
          </a:xfrm>
          <a:prstGeom prst="rect">
            <a:avLst/>
          </a:prstGeom>
          <a:noFill/>
        </p:spPr>
        <p:txBody>
          <a:bodyPr wrap="square" rtlCol="0">
            <a:spAutoFit/>
          </a:bodyPr>
          <a:lstStyle/>
          <a:p>
            <a:r>
              <a:rPr lang="en-US" sz="3800" dirty="0">
                <a:solidFill>
                  <a:schemeClr val="bg1"/>
                </a:solidFill>
              </a:rPr>
              <a:t>Students Becoming Sophisticated Question-Askers and Thinkers </a:t>
            </a:r>
          </a:p>
          <a:p>
            <a:r>
              <a:rPr lang="en-US" sz="2800" dirty="0">
                <a:solidFill>
                  <a:schemeClr val="bg1"/>
                </a:solidFill>
              </a:rPr>
              <a:t>Day 2</a:t>
            </a:r>
          </a:p>
        </p:txBody>
      </p:sp>
    </p:spTree>
    <p:extLst>
      <p:ext uri="{BB962C8B-B14F-4D97-AF65-F5344CB8AC3E}">
        <p14:creationId xmlns:p14="http://schemas.microsoft.com/office/powerpoint/2010/main" val="14933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sz="4400" dirty="0"/>
              <a:t>Share</a:t>
            </a:r>
            <a:endParaRPr lang="en-US" altLang="en-US" sz="2000" dirty="0">
              <a:solidFill>
                <a:schemeClr val="tx1"/>
              </a:solidFill>
            </a:endParaRPr>
          </a:p>
        </p:txBody>
      </p:sp>
      <p:sp>
        <p:nvSpPr>
          <p:cNvPr id="112643" name="Content Placeholder 2"/>
          <p:cNvSpPr>
            <a:spLocks noGrp="1"/>
          </p:cNvSpPr>
          <p:nvPr>
            <p:ph idx="1"/>
          </p:nvPr>
        </p:nvSpPr>
        <p:spPr>
          <a:xfrm>
            <a:off x="498475" y="1966913"/>
            <a:ext cx="8320088" cy="4144962"/>
          </a:xfrm>
        </p:spPr>
        <p:txBody>
          <a:bodyPr/>
          <a:lstStyle/>
          <a:p>
            <a:pPr marL="514350" indent="-514350" eaLnBrk="1" hangingPunct="1">
              <a:buFont typeface="Rockwell" panose="02060603020205020403" pitchFamily="18" charset="0"/>
              <a:buAutoNum type="arabicPeriod"/>
            </a:pPr>
            <a:r>
              <a:rPr lang="en-US" altLang="en-US" sz="3000" dirty="0">
                <a:solidFill>
                  <a:srgbClr val="000000"/>
                </a:solidFill>
              </a:rPr>
              <a:t>Questions you changed from open/closed</a:t>
            </a:r>
          </a:p>
          <a:p>
            <a:pPr marL="514350" indent="-514350" eaLnBrk="1" hangingPunct="1">
              <a:buFont typeface="Wingdings" panose="05000000000000000000" pitchFamily="2" charset="2"/>
              <a:buAutoNum type="arabicPeriod"/>
            </a:pPr>
            <a:r>
              <a:rPr lang="en-US" altLang="en-US" sz="3000" dirty="0">
                <a:solidFill>
                  <a:srgbClr val="000000"/>
                </a:solidFill>
              </a:rPr>
              <a:t>Your three priority questions and their numbers in your original sequence</a:t>
            </a:r>
          </a:p>
          <a:p>
            <a:pPr marL="514350" indent="-514350" eaLnBrk="1" hangingPunct="1">
              <a:buFont typeface="Wingdings" panose="05000000000000000000" pitchFamily="2" charset="2"/>
              <a:buAutoNum type="arabicPeriod"/>
            </a:pPr>
            <a:r>
              <a:rPr lang="en-US" altLang="en-US" sz="3000" dirty="0">
                <a:solidFill>
                  <a:srgbClr val="000000"/>
                </a:solidFill>
              </a:rPr>
              <a:t>Rationale for choosing priority questions</a:t>
            </a:r>
          </a:p>
          <a:p>
            <a:pPr marL="514350" indent="-514350" eaLnBrk="1" hangingPunct="1">
              <a:buFont typeface="Wingdings" panose="05000000000000000000" pitchFamily="2" charset="2"/>
              <a:buAutoNum type="arabicPeriod"/>
            </a:pPr>
            <a:r>
              <a:rPr lang="en-US" altLang="en-US" sz="3000" dirty="0">
                <a:solidFill>
                  <a:srgbClr val="000000"/>
                </a:solidFill>
              </a:rPr>
              <a:t>Next steps</a:t>
            </a:r>
          </a:p>
        </p:txBody>
      </p:sp>
    </p:spTree>
    <p:extLst>
      <p:ext uri="{BB962C8B-B14F-4D97-AF65-F5344CB8AC3E}">
        <p14:creationId xmlns:p14="http://schemas.microsoft.com/office/powerpoint/2010/main" val="689946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649288" y="695325"/>
            <a:ext cx="7556500" cy="1116013"/>
          </a:xfrm>
        </p:spPr>
        <p:txBody>
          <a:bodyPr/>
          <a:lstStyle/>
          <a:p>
            <a:pPr eaLnBrk="1" hangingPunct="1"/>
            <a:r>
              <a:rPr lang="en-US" altLang="en-US" sz="4400"/>
              <a:t>Reflection </a:t>
            </a:r>
          </a:p>
        </p:txBody>
      </p:sp>
      <p:sp>
        <p:nvSpPr>
          <p:cNvPr id="49154" name="Content Placeholder 2"/>
          <p:cNvSpPr>
            <a:spLocks noGrp="1"/>
          </p:cNvSpPr>
          <p:nvPr>
            <p:ph idx="1"/>
          </p:nvPr>
        </p:nvSpPr>
        <p:spPr>
          <a:xfrm>
            <a:off x="466391" y="1596189"/>
            <a:ext cx="8188325" cy="4144963"/>
          </a:xfrm>
        </p:spPr>
        <p:txBody>
          <a:bodyPr anchor="ctr">
            <a:normAutofit/>
          </a:bodyPr>
          <a:lstStyle/>
          <a:p>
            <a:pPr marL="0" indent="0" algn="ctr" eaLnBrk="1" hangingPunct="1">
              <a:buNone/>
            </a:pPr>
            <a:r>
              <a:rPr lang="en-US" altLang="en-US" sz="4400" dirty="0">
                <a:solidFill>
                  <a:srgbClr val="000000"/>
                </a:solidFill>
              </a:rPr>
              <a:t>What did you learn?</a:t>
            </a:r>
          </a:p>
        </p:txBody>
      </p:sp>
    </p:spTree>
    <p:extLst>
      <p:ext uri="{BB962C8B-B14F-4D97-AF65-F5344CB8AC3E}">
        <p14:creationId xmlns:p14="http://schemas.microsoft.com/office/powerpoint/2010/main" val="289476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27755" y="1327727"/>
            <a:ext cx="8732604" cy="5458579"/>
          </a:xfrm>
        </p:spPr>
        <p:txBody>
          <a:bodyPr>
            <a:noAutofit/>
          </a:bodyPr>
          <a:lstStyle/>
          <a:p>
            <a:pPr marL="742950" indent="-742950">
              <a:spcBef>
                <a:spcPts val="800"/>
              </a:spcBef>
              <a:buFont typeface="+mj-lt"/>
              <a:buAutoNum type="arabicParenR"/>
              <a:defRPr/>
            </a:pPr>
            <a:r>
              <a:rPr lang="en-US" sz="3800" dirty="0">
                <a:solidFill>
                  <a:schemeClr val="tx1"/>
                </a:solidFill>
              </a:rPr>
              <a:t>Quick QFT</a:t>
            </a:r>
          </a:p>
          <a:p>
            <a:pPr marL="742950" indent="-742950">
              <a:spcBef>
                <a:spcPts val="800"/>
              </a:spcBef>
              <a:buFont typeface="+mj-lt"/>
              <a:buAutoNum type="arabicParenR"/>
              <a:defRPr/>
            </a:pPr>
            <a:r>
              <a:rPr lang="en-US" sz="3800" b="1" dirty="0">
                <a:solidFill>
                  <a:schemeClr val="tx1"/>
                </a:solidFill>
              </a:rPr>
              <a:t>The Art and the Science</a:t>
            </a:r>
          </a:p>
          <a:p>
            <a:pPr marL="742950" indent="-742950">
              <a:spcBef>
                <a:spcPts val="800"/>
              </a:spcBef>
              <a:buFont typeface="+mj-lt"/>
              <a:buAutoNum type="arabicParenR"/>
              <a:defRPr/>
            </a:pPr>
            <a:r>
              <a:rPr lang="en-US" sz="3800" dirty="0">
                <a:solidFill>
                  <a:schemeClr val="tx1"/>
                </a:solidFill>
              </a:rPr>
              <a:t>Break</a:t>
            </a:r>
          </a:p>
          <a:p>
            <a:pPr marL="742950" indent="-742950">
              <a:spcBef>
                <a:spcPts val="800"/>
              </a:spcBef>
              <a:buFont typeface="+mj-lt"/>
              <a:buAutoNum type="arabicParenR"/>
              <a:defRPr/>
            </a:pPr>
            <a:r>
              <a:rPr lang="en-US" sz="3800" dirty="0">
                <a:solidFill>
                  <a:schemeClr val="tx1"/>
                </a:solidFill>
              </a:rPr>
              <a:t>Work on Lesson Plans</a:t>
            </a:r>
          </a:p>
          <a:p>
            <a:pPr marL="742950" indent="-742950">
              <a:spcBef>
                <a:spcPts val="800"/>
              </a:spcBef>
              <a:buFont typeface="+mj-lt"/>
              <a:buAutoNum type="arabicParenR"/>
              <a:defRPr/>
            </a:pPr>
            <a:r>
              <a:rPr lang="en-US" sz="3800" dirty="0">
                <a:solidFill>
                  <a:schemeClr val="tx1"/>
                </a:solidFill>
              </a:rPr>
              <a:t>Building a Community of Practice</a:t>
            </a:r>
          </a:p>
          <a:p>
            <a:pPr marL="742950" indent="-742950">
              <a:spcBef>
                <a:spcPts val="800"/>
              </a:spcBef>
              <a:buFont typeface="+mj-lt"/>
              <a:buAutoNum type="arabicParenR"/>
              <a:defRPr/>
            </a:pPr>
            <a:r>
              <a:rPr lang="en-US" sz="3800" dirty="0">
                <a:solidFill>
                  <a:schemeClr val="tx1"/>
                </a:solidFill>
              </a:rPr>
              <a:t>Reflections and Evaluations</a:t>
            </a:r>
          </a:p>
          <a:p>
            <a:pPr marL="0" indent="0">
              <a:buNone/>
              <a:defRPr/>
            </a:pPr>
            <a:endParaRPr lang="en-US" sz="3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2921305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400550" y="1985963"/>
            <a:ext cx="3657600" cy="4140200"/>
          </a:xfrm>
          <a:prstGeom prst="rect">
            <a:avLst/>
          </a:prstGeom>
          <a:noFill/>
          <a:ln>
            <a:noFill/>
          </a:ln>
          <a:extLst/>
        </p:spPr>
        <p:txBody>
          <a:bodyPr>
            <a:normAutofit fontScale="92500"/>
          </a:bodyPr>
          <a:lstStyle>
            <a:lvl1pPr marL="228600" indent="-228600" algn="l" rtl="0" eaLnBrk="0" fontAlgn="base" hangingPunct="0">
              <a:spcBef>
                <a:spcPts val="2000"/>
              </a:spcBef>
              <a:spcAft>
                <a:spcPct val="0"/>
              </a:spcAft>
              <a:buClr>
                <a:schemeClr val="accent1"/>
              </a:buClr>
              <a:buSzPct val="75000"/>
              <a:buFont typeface="Wingdings" charset="0"/>
              <a:buChar char="n"/>
              <a:defRPr sz="1800" kern="1200">
                <a:solidFill>
                  <a:srgbClr val="595959"/>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ADDCF5"/>
              </a:buClr>
              <a:buSzPct val="75000"/>
              <a:buFont typeface="Wingdings" charset="0"/>
              <a:buChar char="n"/>
              <a:defRPr sz="1800" kern="1200">
                <a:solidFill>
                  <a:srgbClr val="595959"/>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75000"/>
              <a:buFont typeface="Wingdings" charset="0"/>
              <a:buChar char="n"/>
              <a:defRPr sz="1800" kern="1200">
                <a:solidFill>
                  <a:srgbClr val="595959"/>
                </a:solidFill>
                <a:latin typeface="+mn-lt"/>
                <a:ea typeface="ＭＳ Ｐゴシック" charset="0"/>
                <a:cs typeface="+mn-cs"/>
              </a:defRPr>
            </a:lvl3pPr>
            <a:lvl4pPr marL="914400" indent="-228600" algn="l" rtl="0" eaLnBrk="0" fontAlgn="base" hangingPunct="0">
              <a:spcBef>
                <a:spcPts val="600"/>
              </a:spcBef>
              <a:spcAft>
                <a:spcPct val="0"/>
              </a:spcAft>
              <a:buClr>
                <a:srgbClr val="ADDCF5"/>
              </a:buClr>
              <a:buSzPct val="75000"/>
              <a:buFont typeface="Wingdings" charset="0"/>
              <a:buChar char="n"/>
              <a:defRPr sz="1800" kern="1200">
                <a:solidFill>
                  <a:srgbClr val="595959"/>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75000"/>
              <a:buFont typeface="Wingdings" charset="0"/>
              <a:buChar char="n"/>
              <a:defRPr sz="1800"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Font typeface="Wingdings" charset="0"/>
              <a:buNone/>
              <a:defRPr/>
            </a:pPr>
            <a:r>
              <a:rPr lang="en-US" sz="2800" dirty="0">
                <a:solidFill>
                  <a:schemeClr val="tx1"/>
                </a:solidFill>
                <a:cs typeface="Gill Sans"/>
              </a:rPr>
              <a:t>The QFT</a:t>
            </a:r>
          </a:p>
          <a:p>
            <a:pPr marL="514350" indent="-514350">
              <a:spcBef>
                <a:spcPts val="800"/>
              </a:spcBef>
              <a:buFont typeface="Wingdings" charset="0"/>
              <a:buAutoNum type="arabicPeriod"/>
              <a:defRPr/>
            </a:pPr>
            <a:r>
              <a:rPr lang="en-US" sz="2800" dirty="0">
                <a:solidFill>
                  <a:schemeClr val="tx1"/>
                </a:solidFill>
                <a:cs typeface="Gill Sans"/>
              </a:rPr>
              <a:t>Discuss the rules</a:t>
            </a:r>
          </a:p>
          <a:p>
            <a:pPr marL="514350" indent="-514350">
              <a:spcBef>
                <a:spcPts val="800"/>
              </a:spcBef>
              <a:buFont typeface="Wingdings" charset="0"/>
              <a:buAutoNum type="arabicPeriod"/>
              <a:defRPr/>
            </a:pPr>
            <a:r>
              <a:rPr lang="en-US" sz="2800" dirty="0">
                <a:solidFill>
                  <a:schemeClr val="tx1"/>
                </a:solidFill>
                <a:cs typeface="Gill Sans"/>
              </a:rPr>
              <a:t>Present a Question Focus</a:t>
            </a:r>
          </a:p>
          <a:p>
            <a:pPr marL="514350" indent="-514350">
              <a:spcBef>
                <a:spcPts val="800"/>
              </a:spcBef>
              <a:buFont typeface="Wingdings" charset="0"/>
              <a:buAutoNum type="arabicPeriod"/>
              <a:defRPr/>
            </a:pPr>
            <a:r>
              <a:rPr lang="en-US" sz="2800" dirty="0">
                <a:solidFill>
                  <a:schemeClr val="tx1"/>
                </a:solidFill>
                <a:cs typeface="Gill Sans"/>
              </a:rPr>
              <a:t>Improve questions</a:t>
            </a:r>
          </a:p>
          <a:p>
            <a:pPr marL="514350" indent="-514350">
              <a:spcBef>
                <a:spcPts val="800"/>
              </a:spcBef>
              <a:buFont typeface="Wingdings" charset="0"/>
              <a:buAutoNum type="arabicPeriod"/>
              <a:defRPr/>
            </a:pPr>
            <a:r>
              <a:rPr lang="en-US" sz="2800" dirty="0">
                <a:solidFill>
                  <a:schemeClr val="tx1"/>
                </a:solidFill>
                <a:cs typeface="Gill Sans"/>
              </a:rPr>
              <a:t>Prioritize questions</a:t>
            </a:r>
          </a:p>
          <a:p>
            <a:pPr marL="514350" indent="-514350">
              <a:spcBef>
                <a:spcPts val="800"/>
              </a:spcBef>
              <a:buFont typeface="Wingdings" charset="0"/>
              <a:buAutoNum type="arabicPeriod"/>
              <a:defRPr/>
            </a:pPr>
            <a:r>
              <a:rPr lang="en-US" sz="2800" dirty="0">
                <a:solidFill>
                  <a:schemeClr val="tx1"/>
                </a:solidFill>
                <a:cs typeface="Gill Sans"/>
              </a:rPr>
              <a:t>Discuss next steps</a:t>
            </a:r>
          </a:p>
          <a:p>
            <a:pPr marL="514350" indent="-514350">
              <a:spcBef>
                <a:spcPts val="800"/>
              </a:spcBef>
              <a:buFont typeface="Wingdings" charset="0"/>
              <a:buAutoNum type="arabicPeriod"/>
              <a:defRPr/>
            </a:pPr>
            <a:r>
              <a:rPr lang="en-US" sz="2800" dirty="0">
                <a:solidFill>
                  <a:schemeClr val="tx1"/>
                </a:solidFill>
                <a:cs typeface="Gill Sans"/>
              </a:rPr>
              <a:t>Reflect</a:t>
            </a:r>
          </a:p>
        </p:txBody>
      </p:sp>
      <p:pic>
        <p:nvPicPr>
          <p:cNvPr id="125955" name="Content Placeholder 10" descr="blue-science.jpg"/>
          <p:cNvPicPr>
            <a:picLocks noGrp="1" noChangeAspect="1"/>
          </p:cNvPicPr>
          <p:nvPr>
            <p:ph sz="half" idx="2"/>
          </p:nvPr>
        </p:nvPicPr>
        <p:blipFill>
          <a:blip r:embed="rId2">
            <a:extLst>
              <a:ext uri="{28A0092B-C50C-407E-A947-70E740481C1C}">
                <a14:useLocalDpi xmlns:a14="http://schemas.microsoft.com/office/drawing/2010/main" val="0"/>
              </a:ext>
            </a:extLst>
          </a:blip>
          <a:srcRect l="20552" r="20552"/>
          <a:stretch>
            <a:fillRect/>
          </a:stretch>
        </p:blipFill>
        <p:spPr>
          <a:xfrm>
            <a:off x="4397187" y="1985963"/>
            <a:ext cx="3657600" cy="4140200"/>
          </a:xfrm>
        </p:spPr>
      </p:pic>
      <p:sp>
        <p:nvSpPr>
          <p:cNvPr id="99332" name="Title 1"/>
          <p:cNvSpPr>
            <a:spLocks noGrp="1"/>
          </p:cNvSpPr>
          <p:nvPr>
            <p:ph type="title"/>
          </p:nvPr>
        </p:nvSpPr>
        <p:spPr/>
        <p:txBody>
          <a:bodyPr/>
          <a:lstStyle/>
          <a:p>
            <a:pPr eaLnBrk="1" hangingPunct="1"/>
            <a:r>
              <a:rPr lang="en-US" b="1">
                <a:latin typeface="Rockwell" charset="0"/>
                <a:ea typeface="MS PGothic" charset="0"/>
              </a:rPr>
              <a:t>QFT: An ART and a SCIENCE</a:t>
            </a:r>
          </a:p>
        </p:txBody>
      </p:sp>
      <p:sp>
        <p:nvSpPr>
          <p:cNvPr id="99333" name="Content Placeholder 2"/>
          <p:cNvSpPr>
            <a:spLocks noGrp="1"/>
          </p:cNvSpPr>
          <p:nvPr>
            <p:ph sz="half" idx="1"/>
          </p:nvPr>
        </p:nvSpPr>
        <p:spPr>
          <a:xfrm>
            <a:off x="498475" y="1985963"/>
            <a:ext cx="3657600" cy="4140200"/>
          </a:xfrm>
        </p:spPr>
        <p:txBody>
          <a:bodyPr/>
          <a:lstStyle/>
          <a:p>
            <a:pPr marL="0" indent="0" eaLnBrk="1" hangingPunct="1">
              <a:buFont typeface="Wingdings" charset="0"/>
              <a:buNone/>
            </a:pPr>
            <a:r>
              <a:rPr lang="en-US" sz="4400" dirty="0">
                <a:solidFill>
                  <a:schemeClr val="tx1"/>
                </a:solidFill>
                <a:latin typeface="Rockwell" charset="0"/>
                <a:ea typeface="MS PGothic" charset="0"/>
              </a:rPr>
              <a:t>The Science:</a:t>
            </a:r>
          </a:p>
          <a:p>
            <a:pPr marL="0" indent="0" eaLnBrk="1" hangingPunct="1">
              <a:buFont typeface="Wingdings" charset="0"/>
              <a:buNone/>
            </a:pPr>
            <a:r>
              <a:rPr lang="en-US" sz="2800" dirty="0">
                <a:solidFill>
                  <a:schemeClr val="tx1"/>
                </a:solidFill>
                <a:latin typeface="Rockwell" charset="0"/>
                <a:ea typeface="MS PGothic" charset="0"/>
              </a:rPr>
              <a:t>A rigorous protocol, with specific steps and sequence, that produces consistent results</a:t>
            </a:r>
          </a:p>
          <a:p>
            <a:pPr marL="0" indent="0" eaLnBrk="1" hangingPunct="1">
              <a:buFont typeface="Wingdings" charset="0"/>
              <a:buNone/>
            </a:pPr>
            <a:endParaRPr lang="en-US" sz="2800" dirty="0">
              <a:latin typeface="Rockwell" charset="0"/>
              <a:ea typeface="MS PGothic" charset="0"/>
            </a:endParaRPr>
          </a:p>
        </p:txBody>
      </p:sp>
      <p:sp>
        <p:nvSpPr>
          <p:cNvPr id="99334" name="TextBox 4"/>
          <p:cNvSpPr txBox="1">
            <a:spLocks noChangeArrowheads="1"/>
          </p:cNvSpPr>
          <p:nvPr/>
        </p:nvSpPr>
        <p:spPr bwMode="auto">
          <a:xfrm>
            <a:off x="1604963" y="9906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Rockwell" charset="0"/>
                <a:ea typeface="MS PGothic" charset="0"/>
                <a:cs typeface="MS PGothic" charset="0"/>
              </a:defRPr>
            </a:lvl1pPr>
            <a:lvl2pPr marL="742950" indent="-285750">
              <a:defRPr>
                <a:solidFill>
                  <a:schemeClr val="tx1"/>
                </a:solidFill>
                <a:latin typeface="Rockwell" charset="0"/>
                <a:ea typeface="MS PGothic" charset="0"/>
                <a:cs typeface="MS PGothic" charset="0"/>
              </a:defRPr>
            </a:lvl2pPr>
            <a:lvl3pPr marL="1143000" indent="-228600">
              <a:defRPr>
                <a:solidFill>
                  <a:schemeClr val="tx1"/>
                </a:solidFill>
                <a:latin typeface="Rockwell" charset="0"/>
                <a:ea typeface="MS PGothic" charset="0"/>
                <a:cs typeface="MS PGothic" charset="0"/>
              </a:defRPr>
            </a:lvl3pPr>
            <a:lvl4pPr marL="1600200" indent="-228600">
              <a:defRPr>
                <a:solidFill>
                  <a:schemeClr val="tx1"/>
                </a:solidFill>
                <a:latin typeface="Rockwell" charset="0"/>
                <a:ea typeface="MS PGothic" charset="0"/>
                <a:cs typeface="MS PGothic" charset="0"/>
              </a:defRPr>
            </a:lvl4pPr>
            <a:lvl5pPr marL="2057400" indent="-228600">
              <a:defRPr>
                <a:solidFill>
                  <a:schemeClr val="tx1"/>
                </a:solidFill>
                <a:latin typeface="Rockwel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Rockwel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Rockwel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Rockwel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Rockwell" charset="0"/>
                <a:ea typeface="MS PGothic" charset="0"/>
                <a:cs typeface="MS PGothic" charset="0"/>
              </a:defRPr>
            </a:lvl9pPr>
          </a:lstStyle>
          <a:p>
            <a:pPr eaLnBrk="1" hangingPunct="1"/>
            <a:endParaRPr lang="en-US">
              <a:latin typeface="Calibri" charset="0"/>
            </a:endParaRPr>
          </a:p>
        </p:txBody>
      </p:sp>
    </p:spTree>
    <p:extLst>
      <p:ext uri="{BB962C8B-B14F-4D97-AF65-F5344CB8AC3E}">
        <p14:creationId xmlns:p14="http://schemas.microsoft.com/office/powerpoint/2010/main" val="36579661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33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9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5955"/>
                                        </p:tgtEl>
                                      </p:cBhvr>
                                    </p:animEffect>
                                    <p:set>
                                      <p:cBhvr>
                                        <p:cTn id="15" dur="1" fill="hold">
                                          <p:stCondLst>
                                            <p:cond delay="499"/>
                                          </p:stCondLst>
                                        </p:cTn>
                                        <p:tgtEl>
                                          <p:spTgt spid="12595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933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7"/>
          <p:cNvSpPr>
            <a:spLocks noGrp="1"/>
          </p:cNvSpPr>
          <p:nvPr>
            <p:ph type="title"/>
          </p:nvPr>
        </p:nvSpPr>
        <p:spPr/>
        <p:txBody>
          <a:bodyPr/>
          <a:lstStyle/>
          <a:p>
            <a:pPr eaLnBrk="1" hangingPunct="1"/>
            <a:r>
              <a:rPr lang="en-US" b="1">
                <a:latin typeface="Rockwell" charset="0"/>
                <a:ea typeface="MS PGothic" charset="0"/>
              </a:rPr>
              <a:t>QFT: An ART and a SCIENCE</a:t>
            </a:r>
          </a:p>
        </p:txBody>
      </p:sp>
      <p:sp>
        <p:nvSpPr>
          <p:cNvPr id="100355" name="Content Placeholder 2"/>
          <p:cNvSpPr>
            <a:spLocks noGrp="1"/>
          </p:cNvSpPr>
          <p:nvPr>
            <p:ph sz="quarter" idx="4294967295"/>
          </p:nvPr>
        </p:nvSpPr>
        <p:spPr>
          <a:xfrm>
            <a:off x="498475" y="2108200"/>
            <a:ext cx="3822700" cy="4064000"/>
          </a:xfrm>
        </p:spPr>
        <p:txBody>
          <a:bodyPr/>
          <a:lstStyle/>
          <a:p>
            <a:pPr marL="0" indent="0" eaLnBrk="1" hangingPunct="1">
              <a:buFont typeface="Wingdings" charset="0"/>
              <a:buNone/>
            </a:pPr>
            <a:r>
              <a:rPr lang="en-US" sz="4400" dirty="0">
                <a:solidFill>
                  <a:schemeClr val="tx1"/>
                </a:solidFill>
                <a:latin typeface="Rockwell" charset="0"/>
                <a:ea typeface="MS PGothic" charset="0"/>
              </a:rPr>
              <a:t>The Art:</a:t>
            </a:r>
          </a:p>
          <a:p>
            <a:pPr marL="0" indent="0" eaLnBrk="1" hangingPunct="1">
              <a:buFont typeface="Wingdings" charset="0"/>
              <a:buNone/>
            </a:pPr>
            <a:r>
              <a:rPr lang="en-US" sz="2800" dirty="0">
                <a:solidFill>
                  <a:schemeClr val="tx1"/>
                </a:solidFill>
                <a:latin typeface="Rockwell" charset="0"/>
                <a:ea typeface="MS PGothic" charset="0"/>
              </a:rPr>
              <a:t>Tailoring the QFT process to the specific content and students you are teaching.</a:t>
            </a:r>
          </a:p>
        </p:txBody>
      </p:sp>
      <p:pic>
        <p:nvPicPr>
          <p:cNvPr id="126979" name="Content Placeholder 9" descr="art.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2948" t="-3665" b="-3665"/>
          <a:stretch>
            <a:fillRect/>
          </a:stretch>
        </p:blipFill>
        <p:spPr>
          <a:xfrm>
            <a:off x="4241800" y="1690688"/>
            <a:ext cx="4610100" cy="4283075"/>
          </a:xfrm>
        </p:spPr>
      </p:pic>
      <p:sp>
        <p:nvSpPr>
          <p:cNvPr id="5" name="Content Placeholder 2"/>
          <p:cNvSpPr>
            <a:spLocks noGrp="1"/>
          </p:cNvSpPr>
          <p:nvPr>
            <p:ph sz="quarter" idx="4294967295"/>
          </p:nvPr>
        </p:nvSpPr>
        <p:spPr>
          <a:xfrm>
            <a:off x="4740275" y="2084388"/>
            <a:ext cx="3822700" cy="4064000"/>
          </a:xfrm>
        </p:spPr>
        <p:txBody>
          <a:bodyPr>
            <a:normAutofit fontScale="92500" lnSpcReduction="20000"/>
          </a:bodyPr>
          <a:lstStyle/>
          <a:p>
            <a:pPr marL="0" indent="0" eaLnBrk="1" hangingPunct="1">
              <a:buFont typeface="Wingdings" charset="0"/>
              <a:buNone/>
            </a:pPr>
            <a:r>
              <a:rPr lang="en-US" sz="2600" dirty="0">
                <a:solidFill>
                  <a:srgbClr val="000000"/>
                </a:solidFill>
                <a:latin typeface="Rockwell" charset="0"/>
                <a:ea typeface="MS PGothic" charset="0"/>
              </a:rPr>
              <a:t>Tailor the QFT through:</a:t>
            </a:r>
          </a:p>
          <a:p>
            <a:pPr marL="0" indent="0" eaLnBrk="1" hangingPunct="1"/>
            <a:r>
              <a:rPr lang="en-US" sz="2600" dirty="0">
                <a:solidFill>
                  <a:srgbClr val="000000"/>
                </a:solidFill>
                <a:latin typeface="Rockwell" charset="0"/>
                <a:ea typeface="MS PGothic" charset="0"/>
              </a:rPr>
              <a:t>Design of the Question Focus (</a:t>
            </a:r>
            <a:r>
              <a:rPr lang="en-US" sz="2600" dirty="0" err="1">
                <a:solidFill>
                  <a:srgbClr val="000000"/>
                </a:solidFill>
                <a:latin typeface="Rockwell" charset="0"/>
                <a:ea typeface="MS PGothic" charset="0"/>
              </a:rPr>
              <a:t>Qfocus</a:t>
            </a:r>
            <a:r>
              <a:rPr lang="en-US" sz="2600" dirty="0">
                <a:solidFill>
                  <a:srgbClr val="000000"/>
                </a:solidFill>
                <a:latin typeface="Rockwell" charset="0"/>
                <a:ea typeface="MS PGothic" charset="0"/>
              </a:rPr>
              <a:t>)</a:t>
            </a:r>
          </a:p>
          <a:p>
            <a:pPr marL="0" indent="0" eaLnBrk="1" hangingPunct="1"/>
            <a:r>
              <a:rPr lang="en-US" sz="2600" dirty="0">
                <a:solidFill>
                  <a:srgbClr val="000000"/>
                </a:solidFill>
                <a:latin typeface="Rockwell" charset="0"/>
                <a:ea typeface="MS PGothic" charset="0"/>
              </a:rPr>
              <a:t>Instructions for prioritizing</a:t>
            </a:r>
          </a:p>
          <a:p>
            <a:pPr marL="0" indent="0" eaLnBrk="1" hangingPunct="1"/>
            <a:r>
              <a:rPr lang="en-US" sz="2600" dirty="0">
                <a:solidFill>
                  <a:srgbClr val="000000"/>
                </a:solidFill>
                <a:latin typeface="Rockwell" charset="0"/>
                <a:ea typeface="MS PGothic" charset="0"/>
              </a:rPr>
              <a:t>Next steps for using the questions</a:t>
            </a:r>
          </a:p>
          <a:p>
            <a:pPr marL="0" indent="0" eaLnBrk="1" hangingPunct="1"/>
            <a:r>
              <a:rPr lang="en-US" sz="2600" dirty="0">
                <a:solidFill>
                  <a:srgbClr val="000000"/>
                </a:solidFill>
                <a:latin typeface="Rockwell" charset="0"/>
                <a:ea typeface="MS PGothic" charset="0"/>
              </a:rPr>
              <a:t>Reflection questions</a:t>
            </a:r>
          </a:p>
          <a:p>
            <a:pPr marL="0" indent="0" eaLnBrk="1" hangingPunct="1"/>
            <a:r>
              <a:rPr lang="en-US" sz="2600" dirty="0">
                <a:solidFill>
                  <a:srgbClr val="000000"/>
                </a:solidFill>
                <a:latin typeface="Rockwell" charset="0"/>
                <a:ea typeface="MS PGothic" charset="0"/>
              </a:rPr>
              <a:t>Facilitation</a:t>
            </a:r>
          </a:p>
          <a:p>
            <a:pPr marL="0" indent="0" eaLnBrk="1" hangingPunct="1">
              <a:buFont typeface="Wingdings" charset="0"/>
              <a:buNone/>
            </a:pPr>
            <a:endParaRPr lang="en-US" sz="2600" dirty="0">
              <a:solidFill>
                <a:srgbClr val="000000"/>
              </a:solidFill>
              <a:latin typeface="Rockwell" charset="0"/>
              <a:ea typeface="MS PGothic" charset="0"/>
            </a:endParaRPr>
          </a:p>
        </p:txBody>
      </p:sp>
    </p:spTree>
    <p:extLst>
      <p:ext uri="{BB962C8B-B14F-4D97-AF65-F5344CB8AC3E}">
        <p14:creationId xmlns:p14="http://schemas.microsoft.com/office/powerpoint/2010/main" val="22763057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26979"/>
                                        </p:tgtEl>
                                      </p:cBhvr>
                                    </p:animEffect>
                                    <p:set>
                                      <p:cBhvr>
                                        <p:cTn id="7" dur="1" fill="hold">
                                          <p:stCondLst>
                                            <p:cond delay="499"/>
                                          </p:stCondLst>
                                        </p:cTn>
                                        <p:tgtEl>
                                          <p:spTgt spid="12697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b="1"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
        <p:nvSpPr>
          <p:cNvPr id="2" name="Rectangle 1">
            <a:extLst>
              <a:ext uri="{FF2B5EF4-FFF2-40B4-BE49-F238E27FC236}">
                <a16:creationId xmlns:a16="http://schemas.microsoft.com/office/drawing/2014/main" id="{6843FAB7-9057-B149-ADC1-B8756009109A}"/>
              </a:ext>
            </a:extLst>
          </p:cNvPr>
          <p:cNvSpPr/>
          <p:nvPr/>
        </p:nvSpPr>
        <p:spPr>
          <a:xfrm>
            <a:off x="4450813" y="3244334"/>
            <a:ext cx="242374"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56116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98475" y="484188"/>
            <a:ext cx="7556500" cy="1325562"/>
          </a:xfrm>
        </p:spPr>
        <p:txBody>
          <a:bodyPr/>
          <a:lstStyle/>
          <a:p>
            <a:pPr algn="ctr" eaLnBrk="1" hangingPunct="1"/>
            <a:r>
              <a:rPr lang="en-US" altLang="en-US" sz="4000" dirty="0">
                <a:latin typeface="Rockwell" panose="02060603020205020403" pitchFamily="18" charset="0"/>
                <a:ea typeface="MS PGothic" pitchFamily="34" charset="-128"/>
              </a:rPr>
              <a:t>Classroom Example:</a:t>
            </a:r>
            <a:br>
              <a:rPr lang="en-US" altLang="en-US" sz="4000" dirty="0">
                <a:latin typeface="Rockwell" panose="02060603020205020403" pitchFamily="18" charset="0"/>
                <a:ea typeface="MS PGothic" pitchFamily="34" charset="-128"/>
              </a:rPr>
            </a:br>
            <a:r>
              <a:rPr lang="en-US" altLang="en-US" sz="4000" dirty="0">
                <a:latin typeface="Rockwell" panose="02060603020205020403" pitchFamily="18" charset="0"/>
                <a:ea typeface="MS PGothic" pitchFamily="34" charset="-128"/>
              </a:rPr>
              <a:t>8</a:t>
            </a:r>
            <a:r>
              <a:rPr lang="en-US" altLang="en-US" sz="4000" baseline="30000" dirty="0">
                <a:latin typeface="Rockwell" panose="02060603020205020403" pitchFamily="18" charset="0"/>
                <a:ea typeface="MS PGothic" pitchFamily="34" charset="-128"/>
              </a:rPr>
              <a:t>th</a:t>
            </a:r>
            <a:r>
              <a:rPr lang="en-US" altLang="en-US" sz="4000" dirty="0">
                <a:latin typeface="Rockwell" panose="02060603020205020403" pitchFamily="18" charset="0"/>
                <a:ea typeface="MS PGothic" pitchFamily="34" charset="-128"/>
              </a:rPr>
              <a:t> Grade Middle School</a:t>
            </a:r>
          </a:p>
        </p:txBody>
      </p:sp>
      <p:sp>
        <p:nvSpPr>
          <p:cNvPr id="128003" name="Content Placeholder 2"/>
          <p:cNvSpPr>
            <a:spLocks noGrp="1"/>
          </p:cNvSpPr>
          <p:nvPr>
            <p:ph idx="1"/>
          </p:nvPr>
        </p:nvSpPr>
        <p:spPr>
          <a:xfrm>
            <a:off x="457200" y="2133600"/>
            <a:ext cx="8229600" cy="3992563"/>
          </a:xfrm>
        </p:spPr>
        <p:txBody>
          <a:bodyPr>
            <a:noAutofit/>
          </a:bodyPr>
          <a:lstStyle/>
          <a:p>
            <a:r>
              <a:rPr lang="en-US" sz="3000" u="sng" dirty="0">
                <a:solidFill>
                  <a:schemeClr val="tx1"/>
                </a:solidFill>
              </a:rPr>
              <a:t>Teacher</a:t>
            </a:r>
            <a:r>
              <a:rPr lang="en-US" sz="3000" dirty="0">
                <a:solidFill>
                  <a:schemeClr val="tx1"/>
                </a:solidFill>
              </a:rPr>
              <a:t>: Joshua Beer, Lempster, NH</a:t>
            </a:r>
          </a:p>
          <a:p>
            <a:r>
              <a:rPr lang="en-US" sz="3000" u="sng" dirty="0">
                <a:solidFill>
                  <a:schemeClr val="tx1"/>
                </a:solidFill>
              </a:rPr>
              <a:t>Topic</a:t>
            </a:r>
            <a:r>
              <a:rPr lang="en-US" sz="3000" dirty="0">
                <a:solidFill>
                  <a:schemeClr val="tx1"/>
                </a:solidFill>
              </a:rPr>
              <a:t>: American History, Imperialism unit</a:t>
            </a:r>
          </a:p>
          <a:p>
            <a:r>
              <a:rPr lang="en-US" sz="3000" u="sng" dirty="0">
                <a:solidFill>
                  <a:schemeClr val="tx1"/>
                </a:solidFill>
              </a:rPr>
              <a:t>Purpose</a:t>
            </a:r>
            <a:r>
              <a:rPr lang="en-US" sz="3000" dirty="0">
                <a:solidFill>
                  <a:schemeClr val="tx1"/>
                </a:solidFill>
              </a:rPr>
              <a:t>: To conclude unit and use student questions to create a summative assessment</a:t>
            </a:r>
          </a:p>
        </p:txBody>
      </p:sp>
    </p:spTree>
    <p:extLst>
      <p:ext uri="{BB962C8B-B14F-4D97-AF65-F5344CB8AC3E}">
        <p14:creationId xmlns:p14="http://schemas.microsoft.com/office/powerpoint/2010/main" val="1887164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22672" y="366201"/>
            <a:ext cx="7556500" cy="1690687"/>
          </a:xfrm>
        </p:spPr>
        <p:txBody>
          <a:bodyPr rtlCol="0">
            <a:normAutofit/>
          </a:bodyPr>
          <a:lstStyle/>
          <a:p>
            <a:pPr eaLnBrk="1" fontAlgn="auto" hangingPunct="1">
              <a:spcAft>
                <a:spcPts val="0"/>
              </a:spcAft>
              <a:defRPr/>
            </a:pPr>
            <a:r>
              <a:rPr lang="en-US" dirty="0">
                <a:latin typeface="Rockwell" panose="02060603020205020403" pitchFamily="18" charset="0"/>
                <a:cs typeface="MS PGothic" pitchFamily="34" charset="-128"/>
              </a:rPr>
              <a:t>The Question Formulation Technique (QFT) in Action</a:t>
            </a:r>
          </a:p>
        </p:txBody>
      </p:sp>
      <p:sp>
        <p:nvSpPr>
          <p:cNvPr id="129027" name="Content Placeholder 2"/>
          <p:cNvSpPr>
            <a:spLocks noGrp="1"/>
          </p:cNvSpPr>
          <p:nvPr>
            <p:ph idx="1"/>
          </p:nvPr>
        </p:nvSpPr>
        <p:spPr>
          <a:xfrm>
            <a:off x="2286448" y="5189821"/>
            <a:ext cx="4862498" cy="712497"/>
          </a:xfrm>
        </p:spPr>
        <p:txBody>
          <a:bodyPr/>
          <a:lstStyle/>
          <a:p>
            <a:pPr marL="0" indent="0" algn="ctr">
              <a:buNone/>
            </a:pPr>
            <a:r>
              <a:rPr lang="en-US" u="sng" dirty="0">
                <a:hlinkClick r:id="rId2"/>
              </a:rPr>
              <a:t>https://www.youtube.com/watch?v=lfXEf0nG51I</a:t>
            </a:r>
            <a:endParaRPr lang="en-US" altLang="en-US" dirty="0">
              <a:solidFill>
                <a:schemeClr val="tx1"/>
              </a:solidFill>
              <a:ea typeface="MS PGothic" pitchFamily="34" charset="-128"/>
            </a:endParaRPr>
          </a:p>
        </p:txBody>
      </p:sp>
      <p:pic>
        <p:nvPicPr>
          <p:cNvPr id="1026" name="Picture 2" descr="Screenshot 2015-10-05 12.29.25.png">
            <a:extLst>
              <a:ext uri="{FF2B5EF4-FFF2-40B4-BE49-F238E27FC236}">
                <a16:creationId xmlns:a16="http://schemas.microsoft.com/office/drawing/2014/main" id="{C1F14143-F9AD-E742-82D6-934A048E6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181" y="1759817"/>
            <a:ext cx="5727032" cy="322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94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98474" y="484094"/>
            <a:ext cx="8040842" cy="1116106"/>
          </a:xfrm>
        </p:spPr>
        <p:txBody>
          <a:bodyPr/>
          <a:lstStyle/>
          <a:p>
            <a:pPr eaLnBrk="1" hangingPunct="1"/>
            <a:r>
              <a:rPr lang="en-US" sz="4400" dirty="0">
                <a:latin typeface="Rockwell" charset="0"/>
                <a:ea typeface="MS PGothic" charset="0"/>
              </a:rPr>
              <a:t>Four Principles of Facilitation</a:t>
            </a:r>
          </a:p>
        </p:txBody>
      </p:sp>
      <p:sp>
        <p:nvSpPr>
          <p:cNvPr id="137219" name="Content Placeholder 2"/>
          <p:cNvSpPr>
            <a:spLocks noGrp="1"/>
          </p:cNvSpPr>
          <p:nvPr>
            <p:ph idx="1"/>
          </p:nvPr>
        </p:nvSpPr>
        <p:spPr>
          <a:xfrm>
            <a:off x="364561" y="1466440"/>
            <a:ext cx="8308668" cy="4329113"/>
          </a:xfrm>
        </p:spPr>
        <p:txBody>
          <a:bodyPr>
            <a:normAutofit/>
          </a:bodyPr>
          <a:lstStyle/>
          <a:p>
            <a:pPr marL="742950" indent="-742950">
              <a:buFont typeface="Rockwell" charset="0"/>
              <a:buAutoNum type="arabicPeriod"/>
            </a:pPr>
            <a:r>
              <a:rPr lang="en-US" sz="3200" dirty="0">
                <a:solidFill>
                  <a:srgbClr val="000000"/>
                </a:solidFill>
                <a:latin typeface="Rockwell" charset="0"/>
                <a:ea typeface="MS PGothic" charset="0"/>
              </a:rPr>
              <a:t>Monitor student adherence to the process</a:t>
            </a:r>
          </a:p>
          <a:p>
            <a:pPr marL="742950" indent="-742950" eaLnBrk="1" hangingPunct="1">
              <a:buFont typeface="Rockwell" charset="0"/>
              <a:buAutoNum type="arabicPeriod"/>
            </a:pPr>
            <a:r>
              <a:rPr lang="en-US" sz="3200" dirty="0">
                <a:solidFill>
                  <a:srgbClr val="000000"/>
                </a:solidFill>
                <a:latin typeface="Rockwell" charset="0"/>
                <a:ea typeface="MS PGothic" charset="0"/>
              </a:rPr>
              <a:t>Do not give examples</a:t>
            </a:r>
          </a:p>
          <a:p>
            <a:pPr marL="742950" indent="-742950">
              <a:buFont typeface="Rockwell" charset="0"/>
              <a:buAutoNum type="arabicPeriod"/>
            </a:pPr>
            <a:r>
              <a:rPr lang="en-US" sz="3200" dirty="0">
                <a:solidFill>
                  <a:srgbClr val="000000"/>
                </a:solidFill>
                <a:latin typeface="Rockwell" charset="0"/>
                <a:ea typeface="MS PGothic" charset="0"/>
              </a:rPr>
              <a:t>Do not get pulled into group discussion</a:t>
            </a:r>
          </a:p>
          <a:p>
            <a:pPr marL="742950" indent="-742950" eaLnBrk="1" hangingPunct="1">
              <a:buFont typeface="Rockwell" charset="0"/>
              <a:buAutoNum type="arabicPeriod"/>
            </a:pPr>
            <a:r>
              <a:rPr lang="en-US" sz="3200" dirty="0">
                <a:solidFill>
                  <a:srgbClr val="000000"/>
                </a:solidFill>
                <a:latin typeface="Rockwell" charset="0"/>
                <a:ea typeface="MS PGothic" charset="0"/>
              </a:rPr>
              <a:t>Acknowledge all contributions equally</a:t>
            </a:r>
          </a:p>
        </p:txBody>
      </p:sp>
      <p:sp>
        <p:nvSpPr>
          <p:cNvPr id="2" name="TextBox 1"/>
          <p:cNvSpPr txBox="1"/>
          <p:nvPr/>
        </p:nvSpPr>
        <p:spPr>
          <a:xfrm>
            <a:off x="364561" y="5103055"/>
            <a:ext cx="8365307" cy="1384995"/>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a:solidFill>
                  <a:schemeClr val="accent2"/>
                </a:solidFill>
              </a:rPr>
              <a:t>Discuss and Note on Lesson Plan Workbook: </a:t>
            </a:r>
            <a:r>
              <a:rPr lang="en-US" sz="2800" dirty="0">
                <a:solidFill>
                  <a:schemeClr val="accent2"/>
                </a:solidFill>
              </a:rPr>
              <a:t>What could be challenging about each principle? What might be important about each? </a:t>
            </a:r>
          </a:p>
        </p:txBody>
      </p:sp>
    </p:spTree>
    <p:extLst>
      <p:ext uri="{BB962C8B-B14F-4D97-AF65-F5344CB8AC3E}">
        <p14:creationId xmlns:p14="http://schemas.microsoft.com/office/powerpoint/2010/main" val="17381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b="1"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1702994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144963"/>
          </a:xfrm>
        </p:spPr>
        <p:txBody>
          <a:bodyPr/>
          <a:lstStyle/>
          <a:p>
            <a:pPr marL="0" indent="0">
              <a:buFont typeface="Wingdings" panose="05000000000000000000" pitchFamily="2" charset="2"/>
              <a:buNone/>
              <a:defRPr/>
            </a:pPr>
            <a:endParaRPr lang="en-US" altLang="en-US" sz="1050" dirty="0">
              <a:solidFill>
                <a:schemeClr val="tx1"/>
              </a:solidFill>
            </a:endParaRPr>
          </a:p>
          <a:p>
            <a:pPr marL="0" indent="0">
              <a:spcBef>
                <a:spcPts val="0"/>
              </a:spcBef>
              <a:buNone/>
              <a:defRPr/>
            </a:pPr>
            <a:r>
              <a:rPr lang="en-US" altLang="en-US" sz="2800" b="1" dirty="0">
                <a:solidFill>
                  <a:schemeClr val="tx1"/>
                </a:solidFill>
              </a:rPr>
              <a:t>http://rightquestion.org/educators/</a:t>
            </a:r>
          </a:p>
          <a:p>
            <a:pPr marL="0" indent="0">
              <a:spcBef>
                <a:spcPts val="0"/>
              </a:spcBef>
              <a:buNone/>
              <a:defRPr/>
            </a:pPr>
            <a:r>
              <a:rPr lang="en-US" altLang="en-US" sz="2800" b="1" dirty="0">
                <a:solidFill>
                  <a:schemeClr val="tx1"/>
                </a:solidFill>
              </a:rPr>
              <a:t>seminar-resources/</a:t>
            </a:r>
            <a:endParaRPr lang="en-US" b="1" dirty="0"/>
          </a:p>
        </p:txBody>
      </p:sp>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To Access Today’s Materials:</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r>
              <a:rPr lang="en-US" altLang="en-US" sz="3200" dirty="0">
                <a:solidFill>
                  <a:schemeClr val="accent1"/>
                </a:solidFill>
              </a:rPr>
              <a:t>Join our Educator Network for:</a:t>
            </a:r>
          </a:p>
          <a:p>
            <a:pPr lvl="1">
              <a:buFont typeface="Wingdings" charset="2"/>
              <a:buChar char="§"/>
              <a:defRPr/>
            </a:pPr>
            <a:r>
              <a:rPr lang="en-US" altLang="en-US" dirty="0">
                <a:solidFill>
                  <a:schemeClr val="tx1"/>
                </a:solidFill>
              </a:rPr>
              <a:t>Templates you can use tomorrow in class</a:t>
            </a:r>
          </a:p>
          <a:p>
            <a:pPr lvl="1">
              <a:buFont typeface="Wingdings" charset="2"/>
              <a:buChar char="§"/>
            </a:pPr>
            <a:r>
              <a:rPr lang="en-US" altLang="en-US" dirty="0">
                <a:solidFill>
                  <a:schemeClr val="tx1"/>
                </a:solidFill>
              </a:rPr>
              <a:t>Classroom 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marL="0" indent="0">
              <a:buNone/>
              <a:defRPr/>
            </a:pPr>
            <a:endParaRPr lang="en-US" altLang="en-US" sz="3200" dirty="0">
              <a:solidFill>
                <a:schemeClr val="accent1"/>
              </a:solidFill>
            </a:endParaRPr>
          </a:p>
        </p:txBody>
      </p:sp>
    </p:spTree>
    <p:extLst>
      <p:ext uri="{BB962C8B-B14F-4D97-AF65-F5344CB8AC3E}">
        <p14:creationId xmlns:p14="http://schemas.microsoft.com/office/powerpoint/2010/main" val="419264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2278" y="2226469"/>
            <a:ext cx="4699445" cy="3263504"/>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5400" b="94000" l="556" r="99722">
                        <a14:backgroundMark x1="2222" y1="10600" x2="6250" y2="5600"/>
                        <a14:backgroundMark x1="2639" y1="10200" x2="0" y2="14600"/>
                      </a14:backgroundRemoval>
                    </a14:imgEffect>
                  </a14:imgLayer>
                </a14:imgProps>
              </a:ext>
              <a:ext uri="{28A0092B-C50C-407E-A947-70E740481C1C}">
                <a14:useLocalDpi xmlns:a14="http://schemas.microsoft.com/office/drawing/2010/main" val="0"/>
              </a:ext>
            </a:extLst>
          </a:blip>
          <a:stretch>
            <a:fillRect/>
          </a:stretch>
        </p:blipFill>
        <p:spPr>
          <a:xfrm>
            <a:off x="2222278" y="2226469"/>
            <a:ext cx="4699445" cy="3263504"/>
          </a:xfrm>
          <a:prstGeom prst="rect">
            <a:avLst/>
          </a:prstGeom>
        </p:spPr>
      </p:pic>
      <p:sp>
        <p:nvSpPr>
          <p:cNvPr id="7" name="TextBox 6"/>
          <p:cNvSpPr txBox="1"/>
          <p:nvPr/>
        </p:nvSpPr>
        <p:spPr>
          <a:xfrm>
            <a:off x="461962" y="503874"/>
            <a:ext cx="8220075" cy="1323439"/>
          </a:xfrm>
          <a:prstGeom prst="rect">
            <a:avLst/>
          </a:prstGeom>
          <a:noFill/>
        </p:spPr>
        <p:txBody>
          <a:bodyPr wrap="square" rtlCol="0">
            <a:spAutoFit/>
          </a:bodyPr>
          <a:lstStyle/>
          <a:p>
            <a:r>
              <a:rPr lang="en-US" sz="4000" b="1" dirty="0">
                <a:solidFill>
                  <a:schemeClr val="accent2"/>
                </a:solidFill>
                <a:latin typeface="+mj-lt"/>
              </a:rPr>
              <a:t>The QFT as a Shortcut, Not a Detour</a:t>
            </a:r>
          </a:p>
        </p:txBody>
      </p:sp>
    </p:spTree>
    <p:extLst>
      <p:ext uri="{BB962C8B-B14F-4D97-AF65-F5344CB8AC3E}">
        <p14:creationId xmlns:p14="http://schemas.microsoft.com/office/powerpoint/2010/main" val="11697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98475" y="484188"/>
            <a:ext cx="7953375" cy="1116012"/>
          </a:xfrm>
        </p:spPr>
        <p:txBody>
          <a:bodyPr/>
          <a:lstStyle/>
          <a:p>
            <a:pPr eaLnBrk="1" hangingPunct="1"/>
            <a:r>
              <a:rPr lang="en-US" sz="3400" dirty="0">
                <a:latin typeface="Rockwell" charset="0"/>
                <a:ea typeface="MS PGothic" charset="0"/>
              </a:rPr>
              <a:t>Various Teaching Purposes</a:t>
            </a:r>
            <a:br>
              <a:rPr lang="en-US" sz="3400" dirty="0">
                <a:latin typeface="Rockwell" charset="0"/>
                <a:ea typeface="MS PGothic" charset="0"/>
              </a:rPr>
            </a:br>
            <a:endParaRPr lang="en-US" sz="3400" dirty="0">
              <a:latin typeface="Rockwell" charset="0"/>
              <a:ea typeface="MS PGothic" charset="0"/>
            </a:endParaRPr>
          </a:p>
        </p:txBody>
      </p:sp>
      <p:sp>
        <p:nvSpPr>
          <p:cNvPr id="103427" name="Content Placeholder 2"/>
          <p:cNvSpPr>
            <a:spLocks noGrp="1"/>
          </p:cNvSpPr>
          <p:nvPr>
            <p:ph idx="1"/>
          </p:nvPr>
        </p:nvSpPr>
        <p:spPr>
          <a:xfrm>
            <a:off x="498475" y="1398024"/>
            <a:ext cx="7556500" cy="5127625"/>
          </a:xfrm>
        </p:spPr>
        <p:txBody>
          <a:bodyPr>
            <a:normAutofit/>
          </a:bodyPr>
          <a:lstStyle/>
          <a:p>
            <a:pPr lvl="1" eaLnBrk="1" hangingPunct="1"/>
            <a:r>
              <a:rPr lang="en-US" sz="3200" dirty="0">
                <a:solidFill>
                  <a:schemeClr val="tx1"/>
                </a:solidFill>
                <a:ea typeface="MS PGothic" charset="0"/>
              </a:rPr>
              <a:t>Engagement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Knowledge acquisition</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Formative assessment </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Summative assessment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Peer review</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Skill development</a:t>
            </a:r>
          </a:p>
        </p:txBody>
      </p:sp>
    </p:spTree>
    <p:extLst>
      <p:ext uri="{BB962C8B-B14F-4D97-AF65-F5344CB8AC3E}">
        <p14:creationId xmlns:p14="http://schemas.microsoft.com/office/powerpoint/2010/main" val="517319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31716" y="540365"/>
            <a:ext cx="8139089" cy="1116106"/>
          </a:xfrm>
        </p:spPr>
        <p:txBody>
          <a:bodyPr/>
          <a:lstStyle/>
          <a:p>
            <a:r>
              <a:rPr lang="en-US" sz="4000" dirty="0">
                <a:latin typeface="Rockwell" charset="0"/>
              </a:rPr>
              <a:t>Using the QFT for Engagement</a:t>
            </a:r>
          </a:p>
        </p:txBody>
      </p:sp>
      <p:sp>
        <p:nvSpPr>
          <p:cNvPr id="4" name="TextBox 3">
            <a:extLst>
              <a:ext uri="{FF2B5EF4-FFF2-40B4-BE49-F238E27FC236}">
                <a16:creationId xmlns:a16="http://schemas.microsoft.com/office/drawing/2014/main" id="{7AA99659-42B6-CF45-8BB2-571EBFBC2A3A}"/>
              </a:ext>
            </a:extLst>
          </p:cNvPr>
          <p:cNvSpPr txBox="1"/>
          <p:nvPr/>
        </p:nvSpPr>
        <p:spPr>
          <a:xfrm>
            <a:off x="869282" y="2917504"/>
            <a:ext cx="7263955"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Rockwell"/>
                <a:sym typeface="Wingdings" panose="05000000000000000000" pitchFamily="2" charset="2"/>
              </a:rPr>
              <a:t>Good fiction creates its own reality.</a:t>
            </a:r>
            <a:endParaRPr kumimoji="0" lang="en-US" sz="60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1353208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6" y="497949"/>
            <a:ext cx="8237753" cy="1116106"/>
          </a:xfrm>
        </p:spPr>
        <p:txBody>
          <a:bodyPr/>
          <a:lstStyle/>
          <a:p>
            <a:r>
              <a:rPr lang="en-US" dirty="0"/>
              <a:t>Next Steps with Student Questions</a:t>
            </a:r>
          </a:p>
        </p:txBody>
      </p:sp>
      <p:sp>
        <p:nvSpPr>
          <p:cNvPr id="3" name="Content Placeholder 2"/>
          <p:cNvSpPr>
            <a:spLocks noGrp="1"/>
          </p:cNvSpPr>
          <p:nvPr>
            <p:ph idx="1"/>
          </p:nvPr>
        </p:nvSpPr>
        <p:spPr>
          <a:xfrm>
            <a:off x="301336" y="1614055"/>
            <a:ext cx="4055512" cy="4629873"/>
          </a:xfrm>
        </p:spPr>
        <p:txBody>
          <a:bodyPr>
            <a:normAutofit lnSpcReduction="10000"/>
          </a:bodyPr>
          <a:lstStyle/>
          <a:p>
            <a:pPr>
              <a:buFont typeface="Wingdings" panose="05000000000000000000" pitchFamily="2" charset="2"/>
              <a:buChar char="v"/>
            </a:pPr>
            <a:r>
              <a:rPr lang="en-US" sz="2800" dirty="0">
                <a:solidFill>
                  <a:schemeClr val="tx1"/>
                </a:solidFill>
              </a:rPr>
              <a:t> Post Questions around the room</a:t>
            </a:r>
          </a:p>
          <a:p>
            <a:pPr>
              <a:buFont typeface="Wingdings" panose="05000000000000000000" pitchFamily="2" charset="2"/>
              <a:buChar char="v"/>
            </a:pPr>
            <a:r>
              <a:rPr lang="en-US" sz="2800" dirty="0">
                <a:solidFill>
                  <a:schemeClr val="tx1"/>
                </a:solidFill>
              </a:rPr>
              <a:t>Create a “Parking Lot” for fun, slightly off-topic questions</a:t>
            </a:r>
          </a:p>
          <a:p>
            <a:pPr>
              <a:buFont typeface="Wingdings" panose="05000000000000000000" pitchFamily="2" charset="2"/>
              <a:buChar char="v"/>
            </a:pPr>
            <a:r>
              <a:rPr lang="en-US" sz="2800" dirty="0">
                <a:solidFill>
                  <a:schemeClr val="tx1"/>
                </a:solidFill>
              </a:rPr>
              <a:t>Ongoing student choice projects</a:t>
            </a:r>
          </a:p>
          <a:p>
            <a:pPr>
              <a:buFont typeface="Wingdings" panose="05000000000000000000" pitchFamily="2" charset="2"/>
              <a:buChar char="v"/>
            </a:pPr>
            <a:r>
              <a:rPr lang="en-US" sz="2800" dirty="0">
                <a:solidFill>
                  <a:schemeClr val="tx1"/>
                </a:solidFill>
              </a:rPr>
              <a:t>“Do </a:t>
            </a:r>
            <a:r>
              <a:rPr lang="en-US" sz="2800" dirty="0" err="1">
                <a:solidFill>
                  <a:schemeClr val="tx1"/>
                </a:solidFill>
              </a:rPr>
              <a:t>Nows</a:t>
            </a:r>
            <a:r>
              <a:rPr lang="en-US" sz="2800" dirty="0">
                <a:solidFill>
                  <a:schemeClr val="tx1"/>
                </a:solidFill>
              </a:rPr>
              <a:t>” or extra credit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1313850"/>
            <a:ext cx="3922712" cy="523028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7" t="4138" r="5453" b="4577"/>
          <a:stretch/>
        </p:blipFill>
        <p:spPr>
          <a:xfrm>
            <a:off x="4866290" y="1210537"/>
            <a:ext cx="3999897" cy="53539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631" y="1210537"/>
            <a:ext cx="4192400" cy="541059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0654" t="26294"/>
          <a:stretch/>
        </p:blipFill>
        <p:spPr>
          <a:xfrm>
            <a:off x="3594058" y="2326644"/>
            <a:ext cx="5406973" cy="3344944"/>
          </a:xfrm>
          <a:prstGeom prst="rect">
            <a:avLst/>
          </a:prstGeom>
        </p:spPr>
      </p:pic>
    </p:spTree>
    <p:extLst>
      <p:ext uri="{BB962C8B-B14F-4D97-AF65-F5344CB8AC3E}">
        <p14:creationId xmlns:p14="http://schemas.microsoft.com/office/powerpoint/2010/main" val="4001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Using the QFT for Peer Review</a:t>
            </a:r>
          </a:p>
        </p:txBody>
      </p:sp>
      <p:sp>
        <p:nvSpPr>
          <p:cNvPr id="3" name="Content Placeholder 2"/>
          <p:cNvSpPr>
            <a:spLocks noGrp="1"/>
          </p:cNvSpPr>
          <p:nvPr>
            <p:ph idx="1"/>
          </p:nvPr>
        </p:nvSpPr>
        <p:spPr>
          <a:xfrm>
            <a:off x="852436" y="1423219"/>
            <a:ext cx="7556313" cy="1810391"/>
          </a:xfrm>
        </p:spPr>
        <p:txBody>
          <a:bodyPr>
            <a:normAutofit fontScale="25000" lnSpcReduction="20000"/>
          </a:bodyPr>
          <a:lstStyle/>
          <a:p>
            <a:pPr marL="0" lvl="0" indent="0">
              <a:lnSpc>
                <a:spcPct val="120000"/>
              </a:lnSpc>
              <a:spcBef>
                <a:spcPts val="0"/>
              </a:spcBef>
              <a:spcAft>
                <a:spcPts val="600"/>
              </a:spcAft>
              <a:buClr>
                <a:schemeClr val="dk1"/>
              </a:buClr>
              <a:buSzPct val="45833"/>
              <a:buNone/>
            </a:pPr>
            <a:r>
              <a:rPr lang="en-US" sz="9600" u="sng" dirty="0">
                <a:solidFill>
                  <a:schemeClr val="tx1"/>
                </a:solidFill>
                <a:ea typeface="Pontano Sans"/>
                <a:cs typeface="Pontano Sans"/>
                <a:sym typeface="Pontano Sans"/>
              </a:rPr>
              <a:t>Scientist’s claim: </a:t>
            </a:r>
          </a:p>
          <a:p>
            <a:pPr lvl="0">
              <a:spcBef>
                <a:spcPts val="0"/>
              </a:spcBef>
              <a:spcAft>
                <a:spcPts val="1600"/>
              </a:spcAft>
              <a:buClr>
                <a:schemeClr val="dk1"/>
              </a:buClr>
              <a:buSzPct val="45833"/>
              <a:buNone/>
            </a:pPr>
            <a:r>
              <a:rPr lang="en-US" sz="9600" dirty="0">
                <a:solidFill>
                  <a:schemeClr val="tx1"/>
                </a:solidFill>
                <a:ea typeface="Pontano Sans"/>
                <a:cs typeface="Pontano Sans"/>
                <a:sym typeface="Pontano Sans"/>
              </a:rPr>
              <a:t>“Adding a dam to a water system causes a decrease in aquatic life downstream.” </a:t>
            </a:r>
          </a:p>
          <a:p>
            <a:pPr lvl="0">
              <a:spcBef>
                <a:spcPts val="0"/>
              </a:spcBef>
              <a:spcAft>
                <a:spcPts val="1600"/>
              </a:spcAft>
              <a:buClr>
                <a:schemeClr val="dk1"/>
              </a:buClr>
              <a:buSzPct val="45833"/>
              <a:buNone/>
            </a:pPr>
            <a:endParaRPr lang="en-US" sz="4000" dirty="0">
              <a:solidFill>
                <a:schemeClr val="tx1"/>
              </a:solidFill>
              <a:ea typeface="Pontano Sans"/>
              <a:cs typeface="Pontano Sans"/>
              <a:sym typeface="Pontano Sans"/>
            </a:endParaRPr>
          </a:p>
          <a:p>
            <a:pPr lvl="0">
              <a:spcBef>
                <a:spcPts val="0"/>
              </a:spcBef>
              <a:spcAft>
                <a:spcPts val="1600"/>
              </a:spcAft>
              <a:buClr>
                <a:schemeClr val="dk1"/>
              </a:buClr>
              <a:buSzPct val="45833"/>
              <a:buNone/>
            </a:pPr>
            <a:r>
              <a:rPr lang="en-US" sz="9600" u="sng" dirty="0">
                <a:solidFill>
                  <a:schemeClr val="tx1"/>
                </a:solidFill>
                <a:ea typeface="Pontano Sans"/>
                <a:cs typeface="Pontano Sans"/>
                <a:sym typeface="Pontano Sans"/>
              </a:rPr>
              <a:t>Student Design to test the claim:</a:t>
            </a:r>
          </a:p>
          <a:p>
            <a:endParaRPr lang="en-US" dirty="0"/>
          </a:p>
        </p:txBody>
      </p:sp>
      <p:pic>
        <p:nvPicPr>
          <p:cNvPr id="4" name="Picture 3"/>
          <p:cNvPicPr>
            <a:picLocks noChangeAspect="1"/>
          </p:cNvPicPr>
          <p:nvPr/>
        </p:nvPicPr>
        <p:blipFill>
          <a:blip r:embed="rId3"/>
          <a:stretch>
            <a:fillRect/>
          </a:stretch>
        </p:blipFill>
        <p:spPr>
          <a:xfrm>
            <a:off x="1882081" y="3410591"/>
            <a:ext cx="5108653" cy="3001992"/>
          </a:xfrm>
          <a:prstGeom prst="rect">
            <a:avLst/>
          </a:prstGeom>
        </p:spPr>
      </p:pic>
    </p:spTree>
    <p:extLst>
      <p:ext uri="{BB962C8B-B14F-4D97-AF65-F5344CB8AC3E}">
        <p14:creationId xmlns:p14="http://schemas.microsoft.com/office/powerpoint/2010/main" val="1502586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with Student Questions:</a:t>
            </a:r>
          </a:p>
        </p:txBody>
      </p:sp>
      <p:pic>
        <p:nvPicPr>
          <p:cNvPr id="4" name="Shape 505"/>
          <p:cNvPicPr preferRelativeResize="0"/>
          <p:nvPr/>
        </p:nvPicPr>
        <p:blipFill>
          <a:blip r:embed="rId3">
            <a:alphaModFix/>
          </a:blip>
          <a:stretch>
            <a:fillRect/>
          </a:stretch>
        </p:blipFill>
        <p:spPr>
          <a:xfrm>
            <a:off x="973394" y="1393724"/>
            <a:ext cx="6035260" cy="4886774"/>
          </a:xfrm>
          <a:prstGeom prst="rect">
            <a:avLst/>
          </a:prstGeom>
          <a:noFill/>
          <a:ln w="19050" cap="flat" cmpd="sng">
            <a:solidFill>
              <a:srgbClr val="242852"/>
            </a:solidFill>
            <a:prstDash val="solid"/>
            <a:round/>
            <a:headEnd type="none" w="med" len="med"/>
            <a:tailEnd type="none" w="med" len="med"/>
          </a:ln>
        </p:spPr>
      </p:pic>
    </p:spTree>
    <p:extLst>
      <p:ext uri="{BB962C8B-B14F-4D97-AF65-F5344CB8AC3E}">
        <p14:creationId xmlns:p14="http://schemas.microsoft.com/office/powerpoint/2010/main" val="316300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2" y="554433"/>
            <a:ext cx="8276816" cy="1260300"/>
          </a:xfrm>
        </p:spPr>
        <p:txBody>
          <a:bodyPr/>
          <a:lstStyle/>
          <a:p>
            <a:r>
              <a:rPr lang="en-US" dirty="0"/>
              <a:t>Using the QFT for Skill Development</a:t>
            </a:r>
          </a:p>
        </p:txBody>
      </p:sp>
      <p:sp>
        <p:nvSpPr>
          <p:cNvPr id="3" name="Content Placeholder 2"/>
          <p:cNvSpPr>
            <a:spLocks noGrp="1"/>
          </p:cNvSpPr>
          <p:nvPr>
            <p:ph idx="1"/>
          </p:nvPr>
        </p:nvSpPr>
        <p:spPr>
          <a:xfrm>
            <a:off x="265472" y="1981200"/>
            <a:ext cx="8509818" cy="4144963"/>
          </a:xfrm>
        </p:spPr>
        <p:txBody>
          <a:bodyPr/>
          <a:lstStyle/>
          <a:p>
            <a:pPr marL="0" indent="0" algn="ctr">
              <a:buNone/>
            </a:pPr>
            <a:r>
              <a:rPr lang="en-US" sz="2800" dirty="0">
                <a:solidFill>
                  <a:schemeClr val="tx1"/>
                </a:solidFill>
              </a:rPr>
              <a:t>(Students were assigned a complex molecular biology article)</a:t>
            </a:r>
          </a:p>
          <a:p>
            <a:pPr marL="0" indent="0" algn="ctr">
              <a:buNone/>
            </a:pPr>
            <a:r>
              <a:rPr lang="en-US" sz="4000" dirty="0" err="1">
                <a:solidFill>
                  <a:schemeClr val="tx1"/>
                </a:solidFill>
              </a:rPr>
              <a:t>QFocus</a:t>
            </a:r>
            <a:r>
              <a:rPr lang="en-US" sz="4000" dirty="0">
                <a:solidFill>
                  <a:schemeClr val="tx1"/>
                </a:solidFill>
              </a:rPr>
              <a:t>: </a:t>
            </a:r>
            <a:r>
              <a:rPr lang="en-US" sz="4000" i="1" dirty="0">
                <a:solidFill>
                  <a:schemeClr val="tx1"/>
                </a:solidFill>
              </a:rPr>
              <a:t>Ask as many questions as you can about the reading</a:t>
            </a:r>
          </a:p>
        </p:txBody>
      </p:sp>
    </p:spTree>
    <p:extLst>
      <p:ext uri="{BB962C8B-B14F-4D97-AF65-F5344CB8AC3E}">
        <p14:creationId xmlns:p14="http://schemas.microsoft.com/office/powerpoint/2010/main" val="36071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with Student Questions:</a:t>
            </a:r>
            <a:br>
              <a:rPr lang="en-US" dirty="0"/>
            </a:br>
            <a:endParaRPr lang="en-US" dirty="0"/>
          </a:p>
        </p:txBody>
      </p:sp>
      <p:sp>
        <p:nvSpPr>
          <p:cNvPr id="3" name="Content Placeholder 2"/>
          <p:cNvSpPr>
            <a:spLocks noGrp="1"/>
          </p:cNvSpPr>
          <p:nvPr>
            <p:ph idx="1"/>
          </p:nvPr>
        </p:nvSpPr>
        <p:spPr>
          <a:xfrm>
            <a:off x="498474" y="1812472"/>
            <a:ext cx="7914006" cy="4525963"/>
          </a:xfrm>
        </p:spPr>
        <p:txBody>
          <a:bodyPr>
            <a:normAutofit fontScale="85000" lnSpcReduction="20000"/>
          </a:bodyPr>
          <a:lstStyle/>
          <a:p>
            <a:pPr>
              <a:buFont typeface="Wingdings" panose="05000000000000000000" pitchFamily="2" charset="2"/>
              <a:buChar char="v"/>
            </a:pPr>
            <a:r>
              <a:rPr lang="en-US" sz="2800" dirty="0">
                <a:solidFill>
                  <a:schemeClr val="tx1"/>
                </a:solidFill>
              </a:rPr>
              <a:t>Students generate questions as homework then bring in to class</a:t>
            </a:r>
          </a:p>
          <a:p>
            <a:pPr>
              <a:buFont typeface="Wingdings" panose="05000000000000000000" pitchFamily="2" charset="2"/>
              <a:buChar char="v"/>
            </a:pPr>
            <a:r>
              <a:rPr lang="en-US" sz="2800" dirty="0">
                <a:solidFill>
                  <a:schemeClr val="tx1"/>
                </a:solidFill>
              </a:rPr>
              <a:t>Students discuss key attributes of a good biological research question and compare to other types of questions</a:t>
            </a:r>
          </a:p>
          <a:p>
            <a:pPr>
              <a:buFont typeface="Wingdings" panose="05000000000000000000" pitchFamily="2" charset="2"/>
              <a:buChar char="v"/>
            </a:pPr>
            <a:r>
              <a:rPr lang="en-US" sz="2800" dirty="0">
                <a:solidFill>
                  <a:schemeClr val="tx1"/>
                </a:solidFill>
              </a:rPr>
              <a:t>Students form groups and improve their questions, based on these attributes</a:t>
            </a:r>
          </a:p>
          <a:p>
            <a:pPr>
              <a:buFont typeface="Wingdings" panose="05000000000000000000" pitchFamily="2" charset="2"/>
              <a:buChar char="v"/>
            </a:pPr>
            <a:r>
              <a:rPr lang="en-US" sz="2800" dirty="0">
                <a:solidFill>
                  <a:schemeClr val="tx1"/>
                </a:solidFill>
              </a:rPr>
              <a:t>These questions are discarded or kept in notebooks (up to the student)</a:t>
            </a:r>
          </a:p>
          <a:p>
            <a:pPr>
              <a:buFont typeface="Wingdings" panose="05000000000000000000" pitchFamily="2" charset="2"/>
              <a:buChar char="v"/>
            </a:pPr>
            <a:r>
              <a:rPr lang="en-US" sz="2800" dirty="0">
                <a:solidFill>
                  <a:schemeClr val="tx1"/>
                </a:solidFill>
              </a:rPr>
              <a:t>Students apply this skill to designing their own research project later in the semester</a:t>
            </a:r>
          </a:p>
        </p:txBody>
      </p:sp>
    </p:spTree>
    <p:extLst>
      <p:ext uri="{BB962C8B-B14F-4D97-AF65-F5344CB8AC3E}">
        <p14:creationId xmlns:p14="http://schemas.microsoft.com/office/powerpoint/2010/main" val="19470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98475" y="484188"/>
            <a:ext cx="7953375" cy="1116012"/>
          </a:xfrm>
        </p:spPr>
        <p:txBody>
          <a:bodyPr/>
          <a:lstStyle/>
          <a:p>
            <a:pPr eaLnBrk="1" hangingPunct="1"/>
            <a:r>
              <a:rPr lang="en-US" sz="3400" dirty="0">
                <a:latin typeface="Rockwell" charset="0"/>
                <a:ea typeface="MS PGothic" charset="0"/>
              </a:rPr>
              <a:t>Depending on your Teaching Purpose</a:t>
            </a:r>
            <a:br>
              <a:rPr lang="en-US" sz="3400" dirty="0">
                <a:latin typeface="Rockwell" charset="0"/>
                <a:ea typeface="MS PGothic" charset="0"/>
              </a:rPr>
            </a:br>
            <a:endParaRPr lang="en-US" sz="3400" dirty="0">
              <a:latin typeface="Rockwell" charset="0"/>
              <a:ea typeface="MS PGothic" charset="0"/>
            </a:endParaRPr>
          </a:p>
        </p:txBody>
      </p:sp>
      <p:sp>
        <p:nvSpPr>
          <p:cNvPr id="103427" name="Content Placeholder 2"/>
          <p:cNvSpPr>
            <a:spLocks noGrp="1"/>
          </p:cNvSpPr>
          <p:nvPr>
            <p:ph idx="1"/>
          </p:nvPr>
        </p:nvSpPr>
        <p:spPr>
          <a:xfrm>
            <a:off x="498475" y="1398024"/>
            <a:ext cx="7556500" cy="5127625"/>
          </a:xfrm>
        </p:spPr>
        <p:txBody>
          <a:bodyPr>
            <a:normAutofit/>
          </a:bodyPr>
          <a:lstStyle/>
          <a:p>
            <a:pPr lvl="1" eaLnBrk="1" hangingPunct="1"/>
            <a:r>
              <a:rPr lang="en-US" sz="3200" dirty="0">
                <a:solidFill>
                  <a:schemeClr val="tx1"/>
                </a:solidFill>
                <a:ea typeface="MS PGothic" charset="0"/>
              </a:rPr>
              <a:t>Engagement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Knowledge acquisition</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Formative assessment </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Summative assessment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Peer review</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Skill development</a:t>
            </a:r>
          </a:p>
        </p:txBody>
      </p:sp>
    </p:spTree>
    <p:extLst>
      <p:ext uri="{BB962C8B-B14F-4D97-AF65-F5344CB8AC3E}">
        <p14:creationId xmlns:p14="http://schemas.microsoft.com/office/powerpoint/2010/main" val="514673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49" y="236882"/>
            <a:ext cx="3285735" cy="1116106"/>
          </a:xfrm>
        </p:spPr>
        <p:txBody>
          <a:bodyPr/>
          <a:lstStyle/>
          <a:p>
            <a:r>
              <a:rPr lang="en-US" dirty="0"/>
              <a:t> Consider Next Steps</a:t>
            </a:r>
          </a:p>
        </p:txBody>
      </p:sp>
      <p:sp>
        <p:nvSpPr>
          <p:cNvPr id="37" name="TextBox 36"/>
          <p:cNvSpPr txBox="1"/>
          <p:nvPr/>
        </p:nvSpPr>
        <p:spPr>
          <a:xfrm>
            <a:off x="3281522" y="3063632"/>
            <a:ext cx="3151163" cy="369332"/>
          </a:xfrm>
          <a:prstGeom prst="rect">
            <a:avLst/>
          </a:prstGeom>
          <a:noFill/>
        </p:spPr>
        <p:txBody>
          <a:bodyPr wrap="square" rtlCol="0">
            <a:spAutoFit/>
          </a:bodyPr>
          <a:lstStyle/>
          <a:p>
            <a:r>
              <a:rPr lang="en-US" dirty="0"/>
              <a:t>Homework</a:t>
            </a:r>
          </a:p>
        </p:txBody>
      </p:sp>
      <p:sp>
        <p:nvSpPr>
          <p:cNvPr id="38" name="TextBox 37"/>
          <p:cNvSpPr txBox="1"/>
          <p:nvPr/>
        </p:nvSpPr>
        <p:spPr>
          <a:xfrm>
            <a:off x="3784209" y="1083212"/>
            <a:ext cx="3390314" cy="369332"/>
          </a:xfrm>
          <a:prstGeom prst="rect">
            <a:avLst/>
          </a:prstGeom>
          <a:noFill/>
        </p:spPr>
        <p:txBody>
          <a:bodyPr wrap="square" rtlCol="0">
            <a:spAutoFit/>
          </a:bodyPr>
          <a:lstStyle/>
          <a:p>
            <a:r>
              <a:rPr lang="en-US"/>
              <a:t>Debate Prep</a:t>
            </a:r>
          </a:p>
        </p:txBody>
      </p:sp>
      <p:sp>
        <p:nvSpPr>
          <p:cNvPr id="39" name="TextBox 38"/>
          <p:cNvSpPr txBox="1"/>
          <p:nvPr/>
        </p:nvSpPr>
        <p:spPr>
          <a:xfrm>
            <a:off x="3267454" y="2289245"/>
            <a:ext cx="2883877" cy="369332"/>
          </a:xfrm>
          <a:prstGeom prst="rect">
            <a:avLst/>
          </a:prstGeom>
          <a:noFill/>
        </p:spPr>
        <p:txBody>
          <a:bodyPr wrap="square" rtlCol="0">
            <a:spAutoFit/>
          </a:bodyPr>
          <a:lstStyle/>
          <a:p>
            <a:r>
              <a:rPr lang="en-US" dirty="0"/>
              <a:t>Research</a:t>
            </a:r>
          </a:p>
        </p:txBody>
      </p:sp>
      <p:sp>
        <p:nvSpPr>
          <p:cNvPr id="40" name="TextBox 39"/>
          <p:cNvSpPr txBox="1"/>
          <p:nvPr/>
        </p:nvSpPr>
        <p:spPr>
          <a:xfrm>
            <a:off x="6173842" y="1113403"/>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6724357" y="2303529"/>
            <a:ext cx="2110154" cy="369332"/>
          </a:xfrm>
          <a:prstGeom prst="rect">
            <a:avLst/>
          </a:prstGeom>
          <a:noFill/>
        </p:spPr>
        <p:txBody>
          <a:bodyPr wrap="square" rtlCol="0">
            <a:spAutoFit/>
          </a:bodyPr>
          <a:lstStyle/>
          <a:p>
            <a:r>
              <a:rPr lang="en-US" dirty="0"/>
              <a:t>Projects</a:t>
            </a:r>
          </a:p>
        </p:txBody>
      </p:sp>
      <p:sp>
        <p:nvSpPr>
          <p:cNvPr id="42" name="TextBox 41"/>
          <p:cNvSpPr txBox="1"/>
          <p:nvPr/>
        </p:nvSpPr>
        <p:spPr>
          <a:xfrm>
            <a:off x="4360519" y="1782904"/>
            <a:ext cx="2743148" cy="369332"/>
          </a:xfrm>
          <a:prstGeom prst="rect">
            <a:avLst/>
          </a:prstGeom>
          <a:noFill/>
        </p:spPr>
        <p:txBody>
          <a:bodyPr wrap="square" rtlCol="0">
            <a:spAutoFit/>
          </a:bodyPr>
          <a:lstStyle/>
          <a:p>
            <a:r>
              <a:rPr lang="en-US"/>
              <a:t>Exit ticket or ”Do Now”</a:t>
            </a:r>
          </a:p>
        </p:txBody>
      </p:sp>
      <p:sp>
        <p:nvSpPr>
          <p:cNvPr id="43" name="TextBox 42"/>
          <p:cNvSpPr txBox="1"/>
          <p:nvPr/>
        </p:nvSpPr>
        <p:spPr>
          <a:xfrm>
            <a:off x="1336456" y="3305891"/>
            <a:ext cx="2293034" cy="369332"/>
          </a:xfrm>
          <a:prstGeom prst="rect">
            <a:avLst/>
          </a:prstGeom>
          <a:noFill/>
        </p:spPr>
        <p:txBody>
          <a:bodyPr wrap="square" rtlCol="0">
            <a:spAutoFit/>
          </a:bodyPr>
          <a:lstStyle/>
          <a:p>
            <a:r>
              <a:rPr lang="en-US"/>
              <a:t>Presentations</a:t>
            </a:r>
          </a:p>
        </p:txBody>
      </p:sp>
      <p:sp>
        <p:nvSpPr>
          <p:cNvPr id="44" name="TextBox 43"/>
          <p:cNvSpPr txBox="1"/>
          <p:nvPr/>
        </p:nvSpPr>
        <p:spPr>
          <a:xfrm>
            <a:off x="6041608" y="3187442"/>
            <a:ext cx="2919512" cy="369332"/>
          </a:xfrm>
          <a:prstGeom prst="rect">
            <a:avLst/>
          </a:prstGeom>
          <a:noFill/>
        </p:spPr>
        <p:txBody>
          <a:bodyPr wrap="square" rtlCol="0">
            <a:spAutoFit/>
          </a:bodyPr>
          <a:lstStyle/>
          <a:p>
            <a:r>
              <a:rPr lang="en-US" dirty="0"/>
              <a:t>Class discussion prompts</a:t>
            </a:r>
          </a:p>
        </p:txBody>
      </p:sp>
      <p:sp>
        <p:nvSpPr>
          <p:cNvPr id="45" name="TextBox 44"/>
          <p:cNvSpPr txBox="1"/>
          <p:nvPr/>
        </p:nvSpPr>
        <p:spPr>
          <a:xfrm>
            <a:off x="195075" y="2399702"/>
            <a:ext cx="2828070" cy="646331"/>
          </a:xfrm>
          <a:prstGeom prst="rect">
            <a:avLst/>
          </a:prstGeom>
          <a:noFill/>
        </p:spPr>
        <p:txBody>
          <a:bodyPr wrap="square" rtlCol="0">
            <a:spAutoFit/>
          </a:bodyPr>
          <a:lstStyle/>
          <a:p>
            <a:r>
              <a:rPr lang="en-US" dirty="0"/>
              <a:t>Hang on walls, </a:t>
            </a:r>
          </a:p>
          <a:p>
            <a:r>
              <a:rPr lang="en-US" dirty="0"/>
              <a:t>Check Off as Answered</a:t>
            </a:r>
          </a:p>
        </p:txBody>
      </p:sp>
      <p:sp>
        <p:nvSpPr>
          <p:cNvPr id="46" name="TextBox 45"/>
          <p:cNvSpPr txBox="1"/>
          <p:nvPr/>
        </p:nvSpPr>
        <p:spPr>
          <a:xfrm>
            <a:off x="4857103" y="2708046"/>
            <a:ext cx="2074985" cy="369332"/>
          </a:xfrm>
          <a:prstGeom prst="rect">
            <a:avLst/>
          </a:prstGeom>
          <a:noFill/>
        </p:spPr>
        <p:txBody>
          <a:bodyPr wrap="square" rtlCol="0">
            <a:spAutoFit/>
          </a:bodyPr>
          <a:lstStyle/>
          <a:p>
            <a:r>
              <a:rPr lang="en-US" dirty="0"/>
              <a:t>Test Prep</a:t>
            </a:r>
          </a:p>
        </p:txBody>
      </p:sp>
      <p:sp>
        <p:nvSpPr>
          <p:cNvPr id="47" name="TextBox 46"/>
          <p:cNvSpPr txBox="1"/>
          <p:nvPr/>
        </p:nvSpPr>
        <p:spPr>
          <a:xfrm>
            <a:off x="917295" y="1635923"/>
            <a:ext cx="3084989" cy="369332"/>
          </a:xfrm>
          <a:prstGeom prst="rect">
            <a:avLst/>
          </a:prstGeom>
          <a:noFill/>
        </p:spPr>
        <p:txBody>
          <a:bodyPr wrap="square" rtlCol="0">
            <a:spAutoFit/>
          </a:bodyPr>
          <a:lstStyle/>
          <a:p>
            <a:r>
              <a:rPr lang="en-US" dirty="0"/>
              <a:t>Lab work </a:t>
            </a:r>
            <a:r>
              <a:rPr lang="en-US"/>
              <a:t>&amp; Experiments</a:t>
            </a:r>
          </a:p>
        </p:txBody>
      </p:sp>
      <p:sp>
        <p:nvSpPr>
          <p:cNvPr id="48" name="TextBox 47"/>
          <p:cNvSpPr txBox="1"/>
          <p:nvPr/>
        </p:nvSpPr>
        <p:spPr>
          <a:xfrm>
            <a:off x="4596386" y="447084"/>
            <a:ext cx="3154912" cy="369332"/>
          </a:xfrm>
          <a:prstGeom prst="rect">
            <a:avLst/>
          </a:prstGeom>
          <a:noFill/>
        </p:spPr>
        <p:txBody>
          <a:bodyPr wrap="square" rtlCol="0">
            <a:spAutoFit/>
          </a:bodyPr>
          <a:lstStyle/>
          <a:p>
            <a:r>
              <a:rPr lang="en-US" dirty="0"/>
              <a:t>Pop Quiz </a:t>
            </a:r>
            <a:r>
              <a:rPr lang="en-US"/>
              <a:t>or Reading Check</a:t>
            </a:r>
          </a:p>
        </p:txBody>
      </p:sp>
      <p:sp>
        <p:nvSpPr>
          <p:cNvPr id="49" name="TextBox 48"/>
          <p:cNvSpPr txBox="1"/>
          <p:nvPr/>
        </p:nvSpPr>
        <p:spPr>
          <a:xfrm>
            <a:off x="6432685" y="4153280"/>
            <a:ext cx="2401826" cy="369332"/>
          </a:xfrm>
          <a:prstGeom prst="rect">
            <a:avLst/>
          </a:prstGeom>
          <a:noFill/>
        </p:spPr>
        <p:txBody>
          <a:bodyPr wrap="square" rtlCol="0">
            <a:spAutoFit/>
          </a:bodyPr>
          <a:lstStyle/>
          <a:p>
            <a:r>
              <a:rPr lang="en-US" dirty="0"/>
              <a:t>Interview an Expert</a:t>
            </a:r>
          </a:p>
        </p:txBody>
      </p:sp>
      <p:sp>
        <p:nvSpPr>
          <p:cNvPr id="50" name="TextBox 49"/>
          <p:cNvSpPr txBox="1"/>
          <p:nvPr/>
        </p:nvSpPr>
        <p:spPr>
          <a:xfrm>
            <a:off x="5602718" y="4881131"/>
            <a:ext cx="2342296" cy="369332"/>
          </a:xfrm>
          <a:prstGeom prst="rect">
            <a:avLst/>
          </a:prstGeom>
          <a:noFill/>
        </p:spPr>
        <p:txBody>
          <a:bodyPr wrap="square" rtlCol="0">
            <a:spAutoFit/>
          </a:bodyPr>
          <a:lstStyle/>
          <a:p>
            <a:r>
              <a:rPr lang="en-US" dirty="0"/>
              <a:t>Guest speakers</a:t>
            </a:r>
          </a:p>
        </p:txBody>
      </p:sp>
      <p:sp>
        <p:nvSpPr>
          <p:cNvPr id="51" name="TextBox 50"/>
          <p:cNvSpPr txBox="1"/>
          <p:nvPr/>
        </p:nvSpPr>
        <p:spPr>
          <a:xfrm>
            <a:off x="317634" y="5977986"/>
            <a:ext cx="2634823" cy="369332"/>
          </a:xfrm>
          <a:prstGeom prst="rect">
            <a:avLst/>
          </a:prstGeom>
          <a:noFill/>
        </p:spPr>
        <p:txBody>
          <a:bodyPr wrap="square" rtlCol="0">
            <a:spAutoFit/>
          </a:bodyPr>
          <a:lstStyle/>
          <a:p>
            <a:r>
              <a:rPr lang="en-US" dirty="0"/>
              <a:t>Tailoring Instruction</a:t>
            </a:r>
          </a:p>
        </p:txBody>
      </p:sp>
      <p:sp>
        <p:nvSpPr>
          <p:cNvPr id="52" name="TextBox 51"/>
          <p:cNvSpPr txBox="1"/>
          <p:nvPr/>
        </p:nvSpPr>
        <p:spPr>
          <a:xfrm>
            <a:off x="2482973" y="4542482"/>
            <a:ext cx="3094893" cy="369332"/>
          </a:xfrm>
          <a:prstGeom prst="rect">
            <a:avLst/>
          </a:prstGeom>
          <a:noFill/>
        </p:spPr>
        <p:txBody>
          <a:bodyPr wrap="square" rtlCol="0">
            <a:spAutoFit/>
          </a:bodyPr>
          <a:lstStyle/>
          <a:p>
            <a:r>
              <a:rPr lang="en-US"/>
              <a:t>Make Your Own Final Test</a:t>
            </a:r>
          </a:p>
        </p:txBody>
      </p:sp>
      <p:sp>
        <p:nvSpPr>
          <p:cNvPr id="53" name="TextBox 52"/>
          <p:cNvSpPr txBox="1"/>
          <p:nvPr/>
        </p:nvSpPr>
        <p:spPr>
          <a:xfrm>
            <a:off x="2965000" y="5401756"/>
            <a:ext cx="3460652" cy="369332"/>
          </a:xfrm>
          <a:prstGeom prst="rect">
            <a:avLst/>
          </a:prstGeom>
          <a:noFill/>
        </p:spPr>
        <p:txBody>
          <a:bodyPr wrap="square" rtlCol="0">
            <a:spAutoFit/>
          </a:bodyPr>
          <a:lstStyle/>
          <a:p>
            <a:r>
              <a:rPr lang="en-US" dirty="0"/>
              <a:t>Close Reading Protocol</a:t>
            </a:r>
          </a:p>
        </p:txBody>
      </p:sp>
      <p:sp>
        <p:nvSpPr>
          <p:cNvPr id="54" name="TextBox 53"/>
          <p:cNvSpPr txBox="1"/>
          <p:nvPr/>
        </p:nvSpPr>
        <p:spPr>
          <a:xfrm>
            <a:off x="2940148" y="6305930"/>
            <a:ext cx="2771336" cy="369332"/>
          </a:xfrm>
          <a:prstGeom prst="rect">
            <a:avLst/>
          </a:prstGeom>
          <a:noFill/>
        </p:spPr>
        <p:txBody>
          <a:bodyPr wrap="square" rtlCol="0">
            <a:spAutoFit/>
          </a:bodyPr>
          <a:lstStyle/>
          <a:p>
            <a:r>
              <a:rPr lang="en-US" dirty="0"/>
              <a:t>Service Action Projects</a:t>
            </a:r>
          </a:p>
        </p:txBody>
      </p:sp>
      <p:sp>
        <p:nvSpPr>
          <p:cNvPr id="55" name="TextBox 54"/>
          <p:cNvSpPr txBox="1"/>
          <p:nvPr/>
        </p:nvSpPr>
        <p:spPr>
          <a:xfrm>
            <a:off x="302157" y="3991061"/>
            <a:ext cx="3221501" cy="369332"/>
          </a:xfrm>
          <a:prstGeom prst="rect">
            <a:avLst/>
          </a:prstGeom>
          <a:noFill/>
        </p:spPr>
        <p:txBody>
          <a:bodyPr wrap="square" rtlCol="0">
            <a:spAutoFit/>
          </a:bodyPr>
          <a:lstStyle/>
          <a:p>
            <a:r>
              <a:rPr lang="en-US" dirty="0"/>
              <a:t>Socratic Seminar Prompts</a:t>
            </a:r>
          </a:p>
        </p:txBody>
      </p:sp>
      <p:sp>
        <p:nvSpPr>
          <p:cNvPr id="56" name="TextBox 55"/>
          <p:cNvSpPr txBox="1"/>
          <p:nvPr/>
        </p:nvSpPr>
        <p:spPr>
          <a:xfrm>
            <a:off x="3875676" y="3788030"/>
            <a:ext cx="2743148" cy="369332"/>
          </a:xfrm>
          <a:prstGeom prst="rect">
            <a:avLst/>
          </a:prstGeom>
          <a:noFill/>
        </p:spPr>
        <p:txBody>
          <a:bodyPr wrap="square" rtlCol="0">
            <a:spAutoFit/>
          </a:bodyPr>
          <a:lstStyle/>
          <a:p>
            <a:r>
              <a:rPr lang="en-US" dirty="0"/>
              <a:t>Student </a:t>
            </a:r>
            <a:r>
              <a:rPr lang="en-US"/>
              <a:t>Choice Projects</a:t>
            </a:r>
          </a:p>
        </p:txBody>
      </p:sp>
      <p:sp>
        <p:nvSpPr>
          <p:cNvPr id="57" name="TextBox 56"/>
          <p:cNvSpPr txBox="1"/>
          <p:nvPr/>
        </p:nvSpPr>
        <p:spPr>
          <a:xfrm>
            <a:off x="689317" y="5007707"/>
            <a:ext cx="2757268" cy="369332"/>
          </a:xfrm>
          <a:prstGeom prst="rect">
            <a:avLst/>
          </a:prstGeom>
          <a:noFill/>
        </p:spPr>
        <p:txBody>
          <a:bodyPr wrap="square" rtlCol="0">
            <a:spAutoFit/>
          </a:bodyPr>
          <a:lstStyle/>
          <a:p>
            <a:r>
              <a:rPr lang="en-US" dirty="0"/>
              <a:t>Journal Prompt</a:t>
            </a:r>
          </a:p>
        </p:txBody>
      </p:sp>
      <p:sp>
        <p:nvSpPr>
          <p:cNvPr id="58" name="TextBox 57"/>
          <p:cNvSpPr txBox="1"/>
          <p:nvPr/>
        </p:nvSpPr>
        <p:spPr>
          <a:xfrm>
            <a:off x="6209244" y="5630427"/>
            <a:ext cx="2848708" cy="646331"/>
          </a:xfrm>
          <a:prstGeom prst="rect">
            <a:avLst/>
          </a:prstGeom>
          <a:noFill/>
        </p:spPr>
        <p:txBody>
          <a:bodyPr wrap="square" rtlCol="0">
            <a:spAutoFit/>
          </a:bodyPr>
          <a:lstStyle/>
          <a:p>
            <a:r>
              <a:rPr lang="en-US" dirty="0"/>
              <a:t>Year-long or Unit-long Essential Questions</a:t>
            </a:r>
          </a:p>
        </p:txBody>
      </p:sp>
      <p:sp>
        <p:nvSpPr>
          <p:cNvPr id="59" name="TextBox 58"/>
          <p:cNvSpPr txBox="1"/>
          <p:nvPr/>
        </p:nvSpPr>
        <p:spPr>
          <a:xfrm>
            <a:off x="2482973" y="2946854"/>
            <a:ext cx="5150625" cy="1815882"/>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p>
          <a:p>
            <a:pPr algn="ctr"/>
            <a:r>
              <a:rPr lang="en-US" sz="3200" dirty="0">
                <a:solidFill>
                  <a:schemeClr val="bg1"/>
                </a:solidFill>
              </a:rPr>
              <a:t>And sometimes</a:t>
            </a:r>
            <a:r>
              <a:rPr lang="mr-IN" sz="3200" dirty="0">
                <a:solidFill>
                  <a:schemeClr val="bg1"/>
                </a:solidFill>
              </a:rPr>
              <a:t>…</a:t>
            </a:r>
            <a:endParaRPr lang="en-US" sz="3200" dirty="0">
              <a:solidFill>
                <a:schemeClr val="bg1"/>
              </a:solidFill>
            </a:endParaRPr>
          </a:p>
          <a:p>
            <a:pPr algn="ctr"/>
            <a:endParaRPr lang="en-US" sz="1600" dirty="0">
              <a:solidFill>
                <a:schemeClr val="bg1"/>
              </a:solidFill>
            </a:endParaRPr>
          </a:p>
          <a:p>
            <a:pPr algn="ctr"/>
            <a:r>
              <a:rPr lang="en-US" sz="3200" dirty="0">
                <a:solidFill>
                  <a:schemeClr val="bg1"/>
                </a:solidFill>
              </a:rPr>
              <a:t>Nothing!</a:t>
            </a:r>
          </a:p>
          <a:p>
            <a:endParaRPr lang="en-US" sz="1600" dirty="0"/>
          </a:p>
        </p:txBody>
      </p:sp>
    </p:spTree>
    <p:extLst>
      <p:ext uri="{BB962C8B-B14F-4D97-AF65-F5344CB8AC3E}">
        <p14:creationId xmlns:p14="http://schemas.microsoft.com/office/powerpoint/2010/main" val="8095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27755" y="1327727"/>
            <a:ext cx="8732604" cy="5458579"/>
          </a:xfrm>
        </p:spPr>
        <p:txBody>
          <a:bodyPr>
            <a:noAutofit/>
          </a:bodyPr>
          <a:lstStyle/>
          <a:p>
            <a:pPr marL="742950" indent="-742950">
              <a:spcBef>
                <a:spcPts val="800"/>
              </a:spcBef>
              <a:buFont typeface="+mj-lt"/>
              <a:buAutoNum type="arabicParenR"/>
              <a:defRPr/>
            </a:pPr>
            <a:r>
              <a:rPr lang="en-US" sz="3800" b="1" dirty="0">
                <a:solidFill>
                  <a:schemeClr val="tx1"/>
                </a:solidFill>
              </a:rPr>
              <a:t>Quick QFT</a:t>
            </a:r>
          </a:p>
          <a:p>
            <a:pPr marL="742950" indent="-742950">
              <a:spcBef>
                <a:spcPts val="800"/>
              </a:spcBef>
              <a:buFont typeface="+mj-lt"/>
              <a:buAutoNum type="arabicParenR"/>
              <a:defRPr/>
            </a:pPr>
            <a:r>
              <a:rPr lang="en-US" sz="3800" dirty="0">
                <a:solidFill>
                  <a:schemeClr val="tx1"/>
                </a:solidFill>
              </a:rPr>
              <a:t>The Art and the Science</a:t>
            </a:r>
          </a:p>
          <a:p>
            <a:pPr marL="742950" indent="-742950">
              <a:spcBef>
                <a:spcPts val="800"/>
              </a:spcBef>
              <a:buFont typeface="+mj-lt"/>
              <a:buAutoNum type="arabicParenR"/>
              <a:defRPr/>
            </a:pPr>
            <a:r>
              <a:rPr lang="en-US" sz="3800" dirty="0">
                <a:solidFill>
                  <a:schemeClr val="tx1"/>
                </a:solidFill>
              </a:rPr>
              <a:t>Break</a:t>
            </a:r>
          </a:p>
          <a:p>
            <a:pPr marL="742950" indent="-742950">
              <a:spcBef>
                <a:spcPts val="800"/>
              </a:spcBef>
              <a:buFont typeface="+mj-lt"/>
              <a:buAutoNum type="arabicParenR"/>
              <a:defRPr/>
            </a:pPr>
            <a:r>
              <a:rPr lang="en-US" sz="3800" dirty="0">
                <a:solidFill>
                  <a:schemeClr val="tx1"/>
                </a:solidFill>
              </a:rPr>
              <a:t>Work on Lesson Plans</a:t>
            </a:r>
          </a:p>
          <a:p>
            <a:pPr marL="742950" indent="-742950">
              <a:spcBef>
                <a:spcPts val="800"/>
              </a:spcBef>
              <a:buFont typeface="+mj-lt"/>
              <a:buAutoNum type="arabicParenR"/>
              <a:defRPr/>
            </a:pPr>
            <a:r>
              <a:rPr lang="en-US" sz="3800" dirty="0">
                <a:solidFill>
                  <a:schemeClr val="tx1"/>
                </a:solidFill>
              </a:rPr>
              <a:t>Building a Community of Practice</a:t>
            </a:r>
          </a:p>
          <a:p>
            <a:pPr marL="742950" indent="-742950">
              <a:spcBef>
                <a:spcPts val="800"/>
              </a:spcBef>
              <a:buFont typeface="+mj-lt"/>
              <a:buAutoNum type="arabicParenR"/>
              <a:defRPr/>
            </a:pPr>
            <a:r>
              <a:rPr lang="en-US" sz="3800" dirty="0">
                <a:solidFill>
                  <a:schemeClr val="tx1"/>
                </a:solidFill>
              </a:rPr>
              <a:t>Reflections and Evaluations</a:t>
            </a:r>
          </a:p>
          <a:p>
            <a:pPr marL="0" indent="0">
              <a:buNone/>
              <a:defRPr/>
            </a:pPr>
            <a:endParaRPr lang="en-US" sz="3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1209967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b="1" dirty="0" err="1">
                <a:solidFill>
                  <a:srgbClr val="000000"/>
                </a:solidFill>
                <a:latin typeface="Rockwell" charset="0"/>
                <a:ea typeface="MS PGothic" charset="0"/>
              </a:rPr>
              <a:t>QFocus</a:t>
            </a:r>
            <a:r>
              <a:rPr lang="en-US" sz="3600" b="1"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2248168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116106"/>
          </a:xfrm>
        </p:spPr>
        <p:txBody>
          <a:bodyPr/>
          <a:lstStyle/>
          <a:p>
            <a:r>
              <a:rPr lang="en-US" sz="4400" dirty="0" err="1"/>
              <a:t>QFocus</a:t>
            </a:r>
            <a:r>
              <a:rPr lang="en-US" sz="4400" dirty="0"/>
              <a:t> Design</a:t>
            </a:r>
          </a:p>
        </p:txBody>
      </p:sp>
      <p:sp>
        <p:nvSpPr>
          <p:cNvPr id="3" name="Content Placeholder 2"/>
          <p:cNvSpPr>
            <a:spLocks noGrp="1"/>
          </p:cNvSpPr>
          <p:nvPr>
            <p:ph idx="1"/>
          </p:nvPr>
        </p:nvSpPr>
        <p:spPr>
          <a:xfrm>
            <a:off x="209717" y="5293895"/>
            <a:ext cx="8702855" cy="2534652"/>
          </a:xfrm>
        </p:spPr>
        <p:txBody>
          <a:bodyPr>
            <a:normAutofit/>
          </a:bodyPr>
          <a:lstStyle/>
          <a:p>
            <a:pPr marL="0" indent="0">
              <a:buNone/>
            </a:pPr>
            <a:r>
              <a:rPr lang="en-US" sz="4000" dirty="0">
                <a:solidFill>
                  <a:schemeClr val="tx1"/>
                </a:solidFill>
              </a:rPr>
              <a:t>What do you understand differently now about </a:t>
            </a:r>
            <a:r>
              <a:rPr lang="en-US" sz="4000" dirty="0" err="1">
                <a:solidFill>
                  <a:schemeClr val="tx1"/>
                </a:solidFill>
              </a:rPr>
              <a:t>QFocus</a:t>
            </a:r>
            <a:r>
              <a:rPr lang="en-US" sz="4000" dirty="0">
                <a:solidFill>
                  <a:schemeClr val="tx1"/>
                </a:solidFill>
              </a:rPr>
              <a:t> Design?  </a:t>
            </a:r>
          </a:p>
          <a:p>
            <a:pPr marL="0" indent="0">
              <a:buNone/>
            </a:pPr>
            <a:endParaRPr lang="en-US" sz="2800" dirty="0"/>
          </a:p>
        </p:txBody>
      </p:sp>
      <p:pic>
        <p:nvPicPr>
          <p:cNvPr id="4" name="Picture 3">
            <a:extLst>
              <a:ext uri="{FF2B5EF4-FFF2-40B4-BE49-F238E27FC236}">
                <a16:creationId xmlns:a16="http://schemas.microsoft.com/office/drawing/2014/main" id="{3EE2FC18-7ED7-ED43-B132-79DCEA5EF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150" y="2590862"/>
            <a:ext cx="3313183" cy="2169695"/>
          </a:xfrm>
          <a:prstGeom prst="rect">
            <a:avLst/>
          </a:prstGeom>
        </p:spPr>
      </p:pic>
      <p:sp>
        <p:nvSpPr>
          <p:cNvPr id="5" name="TextBox 4">
            <a:extLst>
              <a:ext uri="{FF2B5EF4-FFF2-40B4-BE49-F238E27FC236}">
                <a16:creationId xmlns:a16="http://schemas.microsoft.com/office/drawing/2014/main" id="{E336A074-D305-CD4A-AB50-FCC738054A31}"/>
              </a:ext>
            </a:extLst>
          </p:cNvPr>
          <p:cNvSpPr txBox="1"/>
          <p:nvPr/>
        </p:nvSpPr>
        <p:spPr>
          <a:xfrm>
            <a:off x="-608434" y="1474756"/>
            <a:ext cx="627129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Rockwell"/>
                <a:ea typeface="+mn-ea"/>
                <a:cs typeface="+mn-cs"/>
              </a:rPr>
              <a:t>24 = </a:t>
            </a:r>
            <a:r>
              <a:rPr kumimoji="0" lang="en-US" sz="4800" b="0" i="0" u="none" strike="noStrike" kern="1200" cap="none" spc="0" normalizeH="0" baseline="0" noProof="0" dirty="0">
                <a:ln>
                  <a:noFill/>
                </a:ln>
                <a:solidFill>
                  <a:prstClr val="black"/>
                </a:solidFill>
                <a:effectLst/>
                <a:uLnTx/>
                <a:uFillTx/>
                <a:latin typeface="Rockwell"/>
                <a:ea typeface="+mn-ea"/>
                <a:cs typeface="+mn-cs"/>
                <a:sym typeface="Wingdings" panose="05000000000000000000" pitchFamily="2" charset="2"/>
              </a:rPr>
              <a:t> +  +  </a:t>
            </a:r>
            <a:endParaRPr kumimoji="0" lang="en-US" sz="4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6" name="Picture 2" descr="\\fcps.org\fcps\Redirection\Central Offices\Professional Dev\jay.corrigan\My Documents\My Pictures\alligator-babies-texas_62971_990x742.jpg">
            <a:extLst>
              <a:ext uri="{FF2B5EF4-FFF2-40B4-BE49-F238E27FC236}">
                <a16:creationId xmlns:a16="http://schemas.microsoft.com/office/drawing/2014/main" id="{19A5C1C9-BF72-3A48-98D6-2082F59870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5475447" y="3075655"/>
            <a:ext cx="3005506" cy="2252612"/>
          </a:xfrm>
          <a:prstGeom prst="rect">
            <a:avLst/>
          </a:prstGeom>
        </p:spPr>
      </p:pic>
      <p:pic>
        <p:nvPicPr>
          <p:cNvPr id="7" name="Picture 3" descr="School to Prison.jpg">
            <a:extLst>
              <a:ext uri="{FF2B5EF4-FFF2-40B4-BE49-F238E27FC236}">
                <a16:creationId xmlns:a16="http://schemas.microsoft.com/office/drawing/2014/main" id="{C824F62E-488D-394B-9805-AE43C8053C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0952" y="277303"/>
            <a:ext cx="2075911" cy="2645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718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latin typeface="Rockwell" charset="0"/>
                <a:ea typeface="Rockwell" charset="0"/>
                <a:cs typeface="Rockwell" charset="0"/>
              </a:rPr>
              <a:t>Initial </a:t>
            </a:r>
            <a:r>
              <a:rPr lang="en-US" dirty="0" err="1">
                <a:solidFill>
                  <a:schemeClr val="accent1"/>
                </a:solidFill>
                <a:latin typeface="Rockwell" charset="0"/>
                <a:ea typeface="Rockwell" charset="0"/>
                <a:cs typeface="Rockwell" charset="0"/>
              </a:rPr>
              <a:t>QFocus</a:t>
            </a:r>
            <a:r>
              <a:rPr lang="en-US" dirty="0">
                <a:solidFill>
                  <a:schemeClr val="accent1"/>
                </a:solidFill>
                <a:latin typeface="Rockwell" charset="0"/>
                <a:ea typeface="Rockwell" charset="0"/>
                <a:cs typeface="Rockwell" charset="0"/>
              </a:rPr>
              <a:t>: Middle School</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1379"/>
          <a:stretch/>
        </p:blipFill>
        <p:spPr>
          <a:xfrm>
            <a:off x="1517904" y="1484811"/>
            <a:ext cx="6204800" cy="4124050"/>
          </a:xfrm>
        </p:spPr>
      </p:pic>
    </p:spTree>
    <p:extLst>
      <p:ext uri="{BB962C8B-B14F-4D97-AF65-F5344CB8AC3E}">
        <p14:creationId xmlns:p14="http://schemas.microsoft.com/office/powerpoint/2010/main" val="536125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48" y="410053"/>
            <a:ext cx="7886700" cy="994172"/>
          </a:xfrm>
        </p:spPr>
        <p:txBody>
          <a:bodyPr/>
          <a:lstStyle/>
          <a:p>
            <a:r>
              <a:rPr lang="en-US" dirty="0">
                <a:solidFill>
                  <a:schemeClr val="accent1"/>
                </a:solidFill>
                <a:latin typeface="Rockwell" charset="0"/>
                <a:ea typeface="Rockwell" charset="0"/>
                <a:cs typeface="Rockwell" charset="0"/>
              </a:rPr>
              <a:t>Revising the Question Focus</a:t>
            </a:r>
          </a:p>
        </p:txBody>
      </p:sp>
      <p:sp>
        <p:nvSpPr>
          <p:cNvPr id="3" name="Content Placeholder 2"/>
          <p:cNvSpPr>
            <a:spLocks noGrp="1"/>
          </p:cNvSpPr>
          <p:nvPr>
            <p:ph idx="1"/>
          </p:nvPr>
        </p:nvSpPr>
        <p:spPr>
          <a:xfrm>
            <a:off x="233575" y="2034302"/>
            <a:ext cx="8547647" cy="3653366"/>
          </a:xfrm>
        </p:spPr>
        <p:txBody>
          <a:bodyPr>
            <a:normAutofit/>
          </a:bodyPr>
          <a:lstStyle/>
          <a:p>
            <a:pPr marL="0" indent="0" algn="ctr">
              <a:buNone/>
            </a:pPr>
            <a:r>
              <a:rPr lang="en-US" sz="2400" dirty="0">
                <a:solidFill>
                  <a:schemeClr val="tx1"/>
                </a:solidFill>
                <a:latin typeface="Rockwell" charset="0"/>
                <a:ea typeface="Rockwell" charset="0"/>
                <a:cs typeface="Rockwell" charset="0"/>
              </a:rPr>
              <a:t>Picture of the School Building</a:t>
            </a:r>
          </a:p>
          <a:p>
            <a:pPr marL="0" indent="0" algn="ctr">
              <a:buNone/>
            </a:pPr>
            <a:endParaRPr lang="en-US" dirty="0">
              <a:latin typeface="Rockwell" charset="0"/>
              <a:ea typeface="Rockwell" charset="0"/>
              <a:cs typeface="Rockwell" charset="0"/>
            </a:endParaRPr>
          </a:p>
          <a:p>
            <a:pPr marL="0" indent="0" algn="ctr">
              <a:buNone/>
            </a:pPr>
            <a:endParaRPr lang="en-US" dirty="0">
              <a:latin typeface="Rockwell" charset="0"/>
              <a:ea typeface="Rockwell" charset="0"/>
              <a:cs typeface="Rockwell" charset="0"/>
            </a:endParaRPr>
          </a:p>
          <a:p>
            <a:pPr marL="0" indent="0" algn="ctr">
              <a:buNone/>
            </a:pPr>
            <a:r>
              <a:rPr lang="en-US" sz="2400" dirty="0">
                <a:solidFill>
                  <a:schemeClr val="tx1"/>
                </a:solidFill>
                <a:latin typeface="Rockwell" charset="0"/>
                <a:ea typeface="Rockwell" charset="0"/>
                <a:cs typeface="Rockwell" charset="0"/>
              </a:rPr>
              <a:t>“As a member of the </a:t>
            </a:r>
            <a:r>
              <a:rPr lang="en-US" sz="2400" dirty="0" err="1">
                <a:solidFill>
                  <a:schemeClr val="tx1"/>
                </a:solidFill>
                <a:latin typeface="Rockwell" charset="0"/>
                <a:ea typeface="Rockwell" charset="0"/>
                <a:cs typeface="Rockwell" charset="0"/>
              </a:rPr>
              <a:t>Haviland</a:t>
            </a:r>
            <a:r>
              <a:rPr lang="en-US" sz="2400" dirty="0">
                <a:solidFill>
                  <a:schemeClr val="tx1"/>
                </a:solidFill>
                <a:latin typeface="Rockwell" charset="0"/>
                <a:ea typeface="Rockwell" charset="0"/>
                <a:cs typeface="Rockwell" charset="0"/>
              </a:rPr>
              <a:t> Middle School 6</a:t>
            </a:r>
            <a:r>
              <a:rPr lang="en-US" sz="2400" baseline="30000" dirty="0">
                <a:solidFill>
                  <a:schemeClr val="tx1"/>
                </a:solidFill>
                <a:latin typeface="Rockwell" charset="0"/>
                <a:ea typeface="Rockwell" charset="0"/>
                <a:cs typeface="Rockwell" charset="0"/>
              </a:rPr>
              <a:t>th</a:t>
            </a:r>
            <a:r>
              <a:rPr lang="en-US" sz="2400" dirty="0">
                <a:solidFill>
                  <a:schemeClr val="tx1"/>
                </a:solidFill>
                <a:latin typeface="Rockwell" charset="0"/>
                <a:ea typeface="Rockwell" charset="0"/>
                <a:cs typeface="Rockwell" charset="0"/>
              </a:rPr>
              <a:t> grade, you will have numerous opportunities to grow and learn.”</a:t>
            </a:r>
          </a:p>
          <a:p>
            <a:pPr marL="0" indent="0" algn="ctr">
              <a:buNone/>
            </a:pPr>
            <a:endParaRPr lang="en-US" sz="1650" dirty="0"/>
          </a:p>
          <a:p>
            <a:pPr marL="0" indent="0" algn="ctr">
              <a:buNone/>
            </a:pPr>
            <a:endParaRPr lang="en-US" dirty="0">
              <a:latin typeface="Rockwell" charset="0"/>
              <a:ea typeface="Rockwell" charset="0"/>
              <a:cs typeface="Rockwell" charset="0"/>
            </a:endParaRPr>
          </a:p>
          <a:p>
            <a:pPr marL="0" indent="0" algn="ctr">
              <a:buNone/>
            </a:pPr>
            <a:endParaRPr lang="en-US" dirty="0">
              <a:solidFill>
                <a:schemeClr val="tx1"/>
              </a:solidFill>
            </a:endParaRPr>
          </a:p>
          <a:p>
            <a:pPr marL="0" indent="0">
              <a:buNone/>
            </a:pPr>
            <a:endParaRPr lang="en-US" dirty="0"/>
          </a:p>
        </p:txBody>
      </p:sp>
      <p:sp>
        <p:nvSpPr>
          <p:cNvPr id="4" name="Down Arrow 3"/>
          <p:cNvSpPr/>
          <p:nvPr/>
        </p:nvSpPr>
        <p:spPr>
          <a:xfrm>
            <a:off x="4286172" y="2804917"/>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2382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b="1"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3142659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US" sz="4000" dirty="0">
                <a:latin typeface="Rockwell" charset="0"/>
                <a:ea typeface="MS PGothic" charset="0"/>
              </a:rPr>
              <a:t>Prioritization Instructions</a:t>
            </a:r>
          </a:p>
        </p:txBody>
      </p:sp>
      <p:sp>
        <p:nvSpPr>
          <p:cNvPr id="140292" name="Content Placeholder 2"/>
          <p:cNvSpPr txBox="1">
            <a:spLocks/>
          </p:cNvSpPr>
          <p:nvPr/>
        </p:nvSpPr>
        <p:spPr bwMode="auto">
          <a:xfrm>
            <a:off x="498474" y="2609583"/>
            <a:ext cx="8048625"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42950" indent="-285750">
              <a:defRPr>
                <a:solidFill>
                  <a:schemeClr val="tx1"/>
                </a:solidFill>
                <a:latin typeface="Rockwell" charset="0"/>
                <a:ea typeface="MS PGothic" charset="0"/>
                <a:cs typeface="MS PGothic" charset="0"/>
              </a:defRPr>
            </a:lvl2pPr>
            <a:lvl3pPr marL="1143000" indent="-228600">
              <a:defRPr>
                <a:solidFill>
                  <a:schemeClr val="tx1"/>
                </a:solidFill>
                <a:latin typeface="Rockwell" charset="0"/>
                <a:ea typeface="MS PGothic" charset="0"/>
                <a:cs typeface="MS PGothic" charset="0"/>
              </a:defRPr>
            </a:lvl3pPr>
            <a:lvl4pPr marL="1600200" indent="-228600">
              <a:defRPr>
                <a:solidFill>
                  <a:schemeClr val="tx1"/>
                </a:solidFill>
                <a:latin typeface="Rockwell" charset="0"/>
                <a:ea typeface="MS PGothic" charset="0"/>
                <a:cs typeface="MS PGothic" charset="0"/>
              </a:defRPr>
            </a:lvl4pPr>
            <a:lvl5pPr marL="2057400" indent="-228600">
              <a:defRPr>
                <a:solidFill>
                  <a:schemeClr val="tx1"/>
                </a:solidFill>
                <a:latin typeface="Rockwel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Rockwel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Rockwel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Rockwel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Rockwell" charset="0"/>
                <a:ea typeface="MS PGothic" charset="0"/>
                <a:cs typeface="MS PGothic" charset="0"/>
              </a:defRPr>
            </a:lvl9pPr>
          </a:lstStyle>
          <a:p>
            <a:pPr>
              <a:lnSpc>
                <a:spcPct val="90000"/>
              </a:lnSpc>
              <a:spcBef>
                <a:spcPts val="800"/>
              </a:spcBef>
              <a:spcAft>
                <a:spcPts val="600"/>
              </a:spcAft>
              <a:buClr>
                <a:schemeClr val="accent1"/>
              </a:buClr>
              <a:buSzPct val="75000"/>
            </a:pPr>
            <a:r>
              <a:rPr lang="en-US" sz="3100" dirty="0">
                <a:solidFill>
                  <a:srgbClr val="000000"/>
                </a:solidFill>
              </a:rPr>
              <a:t>Choose </a:t>
            </a:r>
            <a:r>
              <a:rPr lang="en-US" sz="3100" b="1" dirty="0">
                <a:solidFill>
                  <a:srgbClr val="000000"/>
                </a:solidFill>
              </a:rPr>
              <a:t>the</a:t>
            </a:r>
            <a:r>
              <a:rPr lang="en-US" sz="3100" dirty="0">
                <a:solidFill>
                  <a:srgbClr val="000000"/>
                </a:solidFill>
              </a:rPr>
              <a:t> three most important questions</a:t>
            </a:r>
          </a:p>
          <a:p>
            <a:pPr eaLnBrk="1" hangingPunct="1">
              <a:lnSpc>
                <a:spcPct val="90000"/>
              </a:lnSpc>
              <a:spcBef>
                <a:spcPts val="800"/>
              </a:spcBef>
              <a:spcAft>
                <a:spcPts val="600"/>
              </a:spcAft>
              <a:buClr>
                <a:schemeClr val="accent1"/>
              </a:buClr>
              <a:buSzPct val="75000"/>
              <a:buFont typeface="Wingdings" charset="0"/>
              <a:buNone/>
            </a:pPr>
            <a:endParaRPr lang="en-US" sz="3100" dirty="0">
              <a:solidFill>
                <a:srgbClr val="000000"/>
              </a:solidFill>
            </a:endParaRPr>
          </a:p>
          <a:p>
            <a:pPr eaLnBrk="1" hangingPunct="1">
              <a:lnSpc>
                <a:spcPct val="90000"/>
              </a:lnSpc>
              <a:spcBef>
                <a:spcPts val="800"/>
              </a:spcBef>
              <a:spcAft>
                <a:spcPts val="600"/>
              </a:spcAft>
              <a:buClr>
                <a:schemeClr val="accent1"/>
              </a:buClr>
              <a:buSzPct val="75000"/>
              <a:buFont typeface="Wingdings" charset="0"/>
              <a:buNone/>
            </a:pPr>
            <a:r>
              <a:rPr lang="en-US" sz="3100" dirty="0">
                <a:solidFill>
                  <a:srgbClr val="000000"/>
                </a:solidFill>
              </a:rPr>
              <a:t>Choose the three questions </a:t>
            </a:r>
            <a:r>
              <a:rPr lang="en-US" sz="3100" b="1" dirty="0">
                <a:solidFill>
                  <a:srgbClr val="000000"/>
                </a:solidFill>
              </a:rPr>
              <a:t>you consider most important. </a:t>
            </a:r>
          </a:p>
          <a:p>
            <a:pPr eaLnBrk="1" hangingPunct="1">
              <a:lnSpc>
                <a:spcPct val="90000"/>
              </a:lnSpc>
              <a:spcBef>
                <a:spcPts val="800"/>
              </a:spcBef>
              <a:spcAft>
                <a:spcPts val="600"/>
              </a:spcAft>
              <a:buClr>
                <a:schemeClr val="accent1"/>
              </a:buClr>
              <a:buSzPct val="75000"/>
              <a:buFont typeface="Wingdings" charset="0"/>
              <a:buNone/>
            </a:pPr>
            <a:endParaRPr lang="en-US" sz="3100" dirty="0">
              <a:solidFill>
                <a:srgbClr val="000000"/>
              </a:solidFill>
            </a:endParaRPr>
          </a:p>
        </p:txBody>
      </p:sp>
    </p:spTree>
    <p:extLst>
      <p:ext uri="{BB962C8B-B14F-4D97-AF65-F5344CB8AC3E}">
        <p14:creationId xmlns:p14="http://schemas.microsoft.com/office/powerpoint/2010/main" val="60685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Categories of Prioritization Instructions</a:t>
            </a:r>
          </a:p>
        </p:txBody>
      </p:sp>
      <p:sp>
        <p:nvSpPr>
          <p:cNvPr id="95234" name="Content Placeholder 1"/>
          <p:cNvSpPr>
            <a:spLocks noGrp="1"/>
          </p:cNvSpPr>
          <p:nvPr>
            <p:ph idx="1"/>
          </p:nvPr>
        </p:nvSpPr>
        <p:spPr>
          <a:xfrm>
            <a:off x="457200" y="1344919"/>
            <a:ext cx="8229600" cy="5336099"/>
          </a:xfrm>
        </p:spPr>
        <p:txBody>
          <a:bodyPr rtlCol="0">
            <a:normAutofit fontScale="92500"/>
          </a:bodyPr>
          <a:lstStyle/>
          <a:p>
            <a:pPr marL="0" indent="0" eaLnBrk="1" fontAlgn="auto" hangingPunct="1">
              <a:spcAft>
                <a:spcPts val="0"/>
              </a:spcAft>
              <a:buFont typeface="Wingdings" charset="0"/>
              <a:buNone/>
              <a:defRPr/>
            </a:pPr>
            <a:r>
              <a:rPr lang="en-US" sz="3200" b="1" i="1" dirty="0">
                <a:solidFill>
                  <a:schemeClr val="tx1"/>
                </a:solidFill>
                <a:ea typeface="Rockwell" charset="0"/>
                <a:cs typeface="Rockwell" charset="0"/>
              </a:rPr>
              <a:t>Choose three questions…</a:t>
            </a:r>
          </a:p>
          <a:p>
            <a:pPr eaLnBrk="1" fontAlgn="auto" hangingPunct="1">
              <a:spcAft>
                <a:spcPts val="0"/>
              </a:spcAft>
              <a:buFont typeface="Arial" charset="0"/>
              <a:buChar char="•"/>
              <a:defRPr/>
            </a:pPr>
            <a:r>
              <a:rPr lang="en-US" sz="2800" b="1" dirty="0">
                <a:solidFill>
                  <a:schemeClr val="tx1"/>
                </a:solidFill>
                <a:ea typeface="Rockwell" charset="0"/>
                <a:cs typeface="Rockwell" charset="0"/>
              </a:rPr>
              <a:t>General Instructions:</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you consider most important</a:t>
            </a:r>
          </a:p>
          <a:p>
            <a:pPr eaLnBrk="1" fontAlgn="auto" hangingPunct="1">
              <a:spcAft>
                <a:spcPts val="0"/>
              </a:spcAft>
              <a:buFont typeface="Arial" charset="0"/>
              <a:buChar char="•"/>
              <a:defRPr/>
            </a:pPr>
            <a:r>
              <a:rPr lang="en-US" sz="2800" b="1" dirty="0">
                <a:solidFill>
                  <a:schemeClr val="tx1"/>
                </a:solidFill>
                <a:ea typeface="Rockwell" charset="0"/>
                <a:cs typeface="Rockwell" charset="0"/>
              </a:rPr>
              <a:t>Specific Purposes: </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you need to research further</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to help you solve the problem</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you need to answer first</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a scientist studying the earth might ask</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will help you understand the text</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require analyzing data</a:t>
            </a:r>
          </a:p>
          <a:p>
            <a:pPr lvl="1">
              <a:buFont typeface="Arial" charset="0"/>
              <a:buChar char="•"/>
              <a:defRPr/>
            </a:pPr>
            <a:r>
              <a:rPr lang="en-US" sz="2400" dirty="0">
                <a:solidFill>
                  <a:schemeClr val="tx1"/>
                </a:solidFill>
                <a:ea typeface="Rockwell" charset="0"/>
                <a:cs typeface="Rockwell" charset="0"/>
              </a:rPr>
              <a:t>that are not “</a:t>
            </a:r>
            <a:r>
              <a:rPr lang="en-US" sz="2400" dirty="0" err="1">
                <a:solidFill>
                  <a:schemeClr val="tx1"/>
                </a:solidFill>
                <a:ea typeface="Rockwell" charset="0"/>
                <a:cs typeface="Rockwell" charset="0"/>
              </a:rPr>
              <a:t>Googleable</a:t>
            </a:r>
            <a:r>
              <a:rPr lang="en-US" sz="2400" dirty="0">
                <a:solidFill>
                  <a:schemeClr val="tx1"/>
                </a:solidFill>
                <a:ea typeface="Rockwell" charset="0"/>
                <a:cs typeface="Rockwell" charset="0"/>
              </a:rPr>
              <a:t>” and may be difficult to answer</a:t>
            </a:r>
          </a:p>
          <a:p>
            <a:pPr lvl="1" eaLnBrk="1" fontAlgn="auto" hangingPunct="1">
              <a:spcAft>
                <a:spcPts val="0"/>
              </a:spcAft>
              <a:buClr>
                <a:schemeClr val="accent1">
                  <a:lumMod val="60000"/>
                  <a:lumOff val="40000"/>
                </a:schemeClr>
              </a:buClr>
              <a:buFont typeface="Arial" charset="0"/>
              <a:buChar char="•"/>
              <a:defRPr/>
            </a:pPr>
            <a:endParaRPr lang="en-US" sz="2400" dirty="0">
              <a:solidFill>
                <a:schemeClr val="tx1"/>
              </a:solidFill>
              <a:ea typeface="Rockwell" charset="0"/>
              <a:cs typeface="Rockwell" charset="0"/>
            </a:endParaRPr>
          </a:p>
        </p:txBody>
      </p:sp>
    </p:spTree>
    <p:extLst>
      <p:ext uri="{BB962C8B-B14F-4D97-AF65-F5344CB8AC3E}">
        <p14:creationId xmlns:p14="http://schemas.microsoft.com/office/powerpoint/2010/main" val="315193648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Adjusting the Prioritization Instructions: High School</a:t>
            </a:r>
          </a:p>
        </p:txBody>
      </p:sp>
      <p:sp>
        <p:nvSpPr>
          <p:cNvPr id="3" name="Content Placeholder 2"/>
          <p:cNvSpPr>
            <a:spLocks noGrp="1"/>
          </p:cNvSpPr>
          <p:nvPr>
            <p:ph idx="1"/>
          </p:nvPr>
        </p:nvSpPr>
        <p:spPr/>
        <p:txBody>
          <a:bodyPr>
            <a:normAutofit/>
          </a:bodyPr>
          <a:lstStyle/>
          <a:p>
            <a:pPr marL="0" lvl="0" indent="0">
              <a:spcBef>
                <a:spcPts val="0"/>
              </a:spcBef>
              <a:buClrTx/>
              <a:buSzTx/>
              <a:buNone/>
            </a:pPr>
            <a:r>
              <a:rPr lang="en-US" sz="2800" dirty="0">
                <a:solidFill>
                  <a:schemeClr val="tx1"/>
                </a:solidFill>
              </a:rPr>
              <a:t>“History, despite its wrenching pain, cannot be unlived, but if faced with courage, need not be lived again.”</a:t>
            </a:r>
          </a:p>
          <a:p>
            <a:pPr marL="0" lvl="0" indent="0">
              <a:spcBef>
                <a:spcPts val="0"/>
              </a:spcBef>
              <a:buClrTx/>
              <a:buSzTx/>
              <a:buNone/>
            </a:pPr>
            <a:r>
              <a:rPr lang="en-US" sz="2800" dirty="0">
                <a:solidFill>
                  <a:schemeClr val="tx1"/>
                </a:solidFill>
              </a:rPr>
              <a:t>				 </a:t>
            </a:r>
            <a:r>
              <a:rPr lang="mr-IN" sz="2800" dirty="0">
                <a:solidFill>
                  <a:schemeClr val="tx1"/>
                </a:solidFill>
              </a:rPr>
              <a:t>–</a:t>
            </a:r>
            <a:r>
              <a:rPr lang="en-US" sz="2800" dirty="0">
                <a:solidFill>
                  <a:schemeClr val="tx1"/>
                </a:solidFill>
              </a:rPr>
              <a:t> Maya Angelou</a:t>
            </a:r>
          </a:p>
        </p:txBody>
      </p:sp>
      <p:sp>
        <p:nvSpPr>
          <p:cNvPr id="4" name="Oval 3"/>
          <p:cNvSpPr/>
          <p:nvPr/>
        </p:nvSpPr>
        <p:spPr>
          <a:xfrm>
            <a:off x="4276630" y="3094892"/>
            <a:ext cx="2897944" cy="1139483"/>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618978" y="5422778"/>
            <a:ext cx="759656" cy="703385"/>
          </a:xfrm>
          <a:prstGeom prst="star5">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6" name="TextBox 5"/>
          <p:cNvSpPr txBox="1"/>
          <p:nvPr/>
        </p:nvSpPr>
        <p:spPr>
          <a:xfrm>
            <a:off x="1499138" y="5460608"/>
            <a:ext cx="7461981" cy="1200329"/>
          </a:xfrm>
          <a:prstGeom prst="rect">
            <a:avLst/>
          </a:prstGeom>
          <a:noFill/>
        </p:spPr>
        <p:txBody>
          <a:bodyPr wrap="square" rtlCol="0">
            <a:spAutoFit/>
          </a:bodyPr>
          <a:lstStyle/>
          <a:p>
            <a:r>
              <a:rPr lang="en-US" u="sng" dirty="0"/>
              <a:t>Troubleshooting Tips: </a:t>
            </a:r>
          </a:p>
          <a:p>
            <a:pPr marL="285750" indent="-285750">
              <a:buFont typeface="Arial" charset="0"/>
              <a:buChar char="•"/>
            </a:pPr>
            <a:r>
              <a:rPr lang="en-US" dirty="0"/>
              <a:t>“Spend the next 2 minutes asking about just this word/phrase”</a:t>
            </a:r>
          </a:p>
          <a:p>
            <a:pPr marL="285750" indent="-285750">
              <a:buFont typeface="Arial" charset="0"/>
              <a:buChar char="•"/>
            </a:pPr>
            <a:r>
              <a:rPr lang="en-US" dirty="0"/>
              <a:t>Change the Prioritization Instructions on the fly</a:t>
            </a:r>
          </a:p>
          <a:p>
            <a:endParaRPr lang="en-US" dirty="0"/>
          </a:p>
        </p:txBody>
      </p:sp>
    </p:spTree>
    <p:extLst>
      <p:ext uri="{BB962C8B-B14F-4D97-AF65-F5344CB8AC3E}">
        <p14:creationId xmlns:p14="http://schemas.microsoft.com/office/powerpoint/2010/main" val="19992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b="1"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2464383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98475" y="7938"/>
            <a:ext cx="7556500" cy="704850"/>
          </a:xfrm>
        </p:spPr>
        <p:txBody>
          <a:bodyPr/>
          <a:lstStyle/>
          <a:p>
            <a:pPr eaLnBrk="1" hangingPunct="1"/>
            <a:r>
              <a:rPr lang="en-US" dirty="0">
                <a:latin typeface="Rockwell" charset="0"/>
                <a:ea typeface="MS PGothic" charset="0"/>
              </a:rPr>
              <a:t>Examples of Reflection Questions</a:t>
            </a:r>
          </a:p>
        </p:txBody>
      </p:sp>
      <p:sp>
        <p:nvSpPr>
          <p:cNvPr id="178178" name="Content Placeholder 2"/>
          <p:cNvSpPr>
            <a:spLocks noGrp="1"/>
          </p:cNvSpPr>
          <p:nvPr>
            <p:ph sz="half" idx="2"/>
          </p:nvPr>
        </p:nvSpPr>
        <p:spPr>
          <a:xfrm>
            <a:off x="123825" y="1336675"/>
            <a:ext cx="4273551" cy="5257800"/>
          </a:xfrm>
        </p:spPr>
        <p:txBody>
          <a:bodyPr rtlCol="0">
            <a:noAutofit/>
          </a:bodyPr>
          <a:lstStyle/>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What did you learn about asking questions?</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How did you learn it?</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What do you understand differently now about asking questions?</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How can you use what you learned about asking questions?</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How do you feel about asking questions?</a:t>
            </a:r>
          </a:p>
        </p:txBody>
      </p:sp>
      <p:sp>
        <p:nvSpPr>
          <p:cNvPr id="4" name="Content Placeholder 3"/>
          <p:cNvSpPr>
            <a:spLocks noGrp="1"/>
          </p:cNvSpPr>
          <p:nvPr>
            <p:ph sz="quarter" idx="4"/>
          </p:nvPr>
        </p:nvSpPr>
        <p:spPr>
          <a:xfrm>
            <a:off x="4397376" y="1433512"/>
            <a:ext cx="3821208" cy="4789488"/>
          </a:xfrm>
        </p:spPr>
        <p:txBody>
          <a:bodyPr>
            <a:normAutofit lnSpcReduction="10000"/>
          </a:bodyPr>
          <a:lstStyle/>
          <a:p>
            <a:pPr eaLnBrk="1" hangingPunct="1"/>
            <a:r>
              <a:rPr lang="en-US" sz="2600" dirty="0">
                <a:solidFill>
                  <a:srgbClr val="000000"/>
                </a:solidFill>
                <a:latin typeface="Rockwell" panose="02060603020205020403" pitchFamily="18" charset="0"/>
                <a:ea typeface="MS PGothic" charset="0"/>
              </a:rPr>
              <a:t>What did you learn about the (content)?</a:t>
            </a:r>
          </a:p>
          <a:p>
            <a:pPr eaLnBrk="1" hangingPunct="1"/>
            <a:r>
              <a:rPr lang="en-US" sz="2600" dirty="0">
                <a:solidFill>
                  <a:srgbClr val="000000"/>
                </a:solidFill>
                <a:latin typeface="Rockwell" panose="02060603020205020403" pitchFamily="18" charset="0"/>
                <a:ea typeface="MS PGothic" charset="0"/>
              </a:rPr>
              <a:t>How did the QFT process help you think about… </a:t>
            </a:r>
          </a:p>
          <a:p>
            <a:pPr lvl="1" eaLnBrk="1" hangingPunct="1"/>
            <a:r>
              <a:rPr lang="en-US" sz="2600" dirty="0">
                <a:solidFill>
                  <a:srgbClr val="000000"/>
                </a:solidFill>
                <a:latin typeface="Rockwell" panose="02060603020205020403" pitchFamily="18" charset="0"/>
                <a:ea typeface="MS PGothic" charset="0"/>
              </a:rPr>
              <a:t>key concept</a:t>
            </a:r>
          </a:p>
          <a:p>
            <a:pPr lvl="1" eaLnBrk="1" hangingPunct="1"/>
            <a:r>
              <a:rPr lang="en-US" sz="2600" dirty="0">
                <a:solidFill>
                  <a:srgbClr val="000000"/>
                </a:solidFill>
                <a:latin typeface="Rockwell" panose="02060603020205020403" pitchFamily="18" charset="0"/>
                <a:ea typeface="MS PGothic" charset="0"/>
              </a:rPr>
              <a:t>specific assignment</a:t>
            </a:r>
          </a:p>
          <a:p>
            <a:pPr lvl="1" eaLnBrk="1" hangingPunct="1"/>
            <a:r>
              <a:rPr lang="en-US" sz="2600" dirty="0">
                <a:solidFill>
                  <a:srgbClr val="000000"/>
                </a:solidFill>
                <a:latin typeface="Rockwell" panose="02060603020205020403" pitchFamily="18" charset="0"/>
                <a:ea typeface="MS PGothic" charset="0"/>
              </a:rPr>
              <a:t>overarching topic</a:t>
            </a:r>
          </a:p>
          <a:p>
            <a:pPr lvl="1" eaLnBrk="1" hangingPunct="1"/>
            <a:r>
              <a:rPr lang="en-US" sz="2600" dirty="0">
                <a:solidFill>
                  <a:srgbClr val="000000"/>
                </a:solidFill>
                <a:latin typeface="Rockwell" panose="02060603020205020403" pitchFamily="18" charset="0"/>
                <a:ea typeface="MS PGothic" charset="0"/>
              </a:rPr>
              <a:t>theme in the unit </a:t>
            </a:r>
          </a:p>
          <a:p>
            <a:pPr lvl="1" eaLnBrk="1" hangingPunct="1"/>
            <a:r>
              <a:rPr lang="en-US" sz="2600" dirty="0">
                <a:solidFill>
                  <a:srgbClr val="000000"/>
                </a:solidFill>
                <a:latin typeface="Rockwell" panose="02060603020205020403" pitchFamily="18" charset="0"/>
                <a:ea typeface="MS PGothic" charset="0"/>
              </a:rPr>
              <a:t>chapter you just read</a:t>
            </a:r>
          </a:p>
        </p:txBody>
      </p:sp>
      <p:sp>
        <p:nvSpPr>
          <p:cNvPr id="2" name="Text Placeholder 1"/>
          <p:cNvSpPr>
            <a:spLocks noGrp="1"/>
          </p:cNvSpPr>
          <p:nvPr>
            <p:ph type="body" idx="1"/>
          </p:nvPr>
        </p:nvSpPr>
        <p:spPr>
          <a:xfrm>
            <a:off x="279400" y="830263"/>
            <a:ext cx="3657600" cy="501650"/>
          </a:xfrm>
        </p:spPr>
        <p:txBody>
          <a:bodyPr rtlCol="0"/>
          <a:lstStyle/>
          <a:p>
            <a:pPr eaLnBrk="1" fontAlgn="auto" hangingPunct="1">
              <a:spcAft>
                <a:spcPts val="0"/>
              </a:spcAft>
              <a:buFont typeface="Wingdings" panose="05000000000000000000" pitchFamily="2" charset="2"/>
              <a:buNone/>
              <a:defRPr/>
            </a:pPr>
            <a:r>
              <a:rPr lang="en-US" sz="2400" dirty="0">
                <a:ea typeface="+mn-ea"/>
                <a:cs typeface="+mn-cs"/>
              </a:rPr>
              <a:t>QFT Process</a:t>
            </a:r>
          </a:p>
        </p:txBody>
      </p:sp>
      <p:sp>
        <p:nvSpPr>
          <p:cNvPr id="3" name="Text Placeholder 2"/>
          <p:cNvSpPr>
            <a:spLocks noGrp="1"/>
          </p:cNvSpPr>
          <p:nvPr>
            <p:ph type="body" sz="quarter" idx="3"/>
          </p:nvPr>
        </p:nvSpPr>
        <p:spPr>
          <a:xfrm>
            <a:off x="4397375" y="809625"/>
            <a:ext cx="3657600" cy="527050"/>
          </a:xfrm>
          <a:solidFill>
            <a:schemeClr val="accent3"/>
          </a:solidFill>
        </p:spPr>
        <p:txBody>
          <a:bodyPr rtlCol="0"/>
          <a:lstStyle/>
          <a:p>
            <a:pPr eaLnBrk="1" fontAlgn="auto" hangingPunct="1">
              <a:spcAft>
                <a:spcPts val="0"/>
              </a:spcAft>
              <a:buFont typeface="Wingdings" panose="05000000000000000000" pitchFamily="2" charset="2"/>
              <a:buNone/>
              <a:defRPr/>
            </a:pPr>
            <a:r>
              <a:rPr lang="en-US" sz="2400" dirty="0">
                <a:ea typeface="+mn-ea"/>
                <a:cs typeface="+mn-cs"/>
              </a:rPr>
              <a:t>Content Specific</a:t>
            </a:r>
          </a:p>
        </p:txBody>
      </p:sp>
    </p:spTree>
    <p:extLst>
      <p:ext uri="{BB962C8B-B14F-4D97-AF65-F5344CB8AC3E}">
        <p14:creationId xmlns:p14="http://schemas.microsoft.com/office/powerpoint/2010/main" val="1642034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900" decel="100000" fill="hold"/>
                                        <p:tgtEl>
                                          <p:spTgt spid="2">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bg/>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78178">
                                            <p:txEl>
                                              <p:pRg st="0" end="0"/>
                                            </p:txEl>
                                          </p:spTgt>
                                        </p:tgtEl>
                                        <p:attrNameLst>
                                          <p:attrName>style.visibility</p:attrName>
                                        </p:attrNameLst>
                                      </p:cBhvr>
                                      <p:to>
                                        <p:strVal val="visible"/>
                                      </p:to>
                                    </p:set>
                                    <p:animEffect transition="in" filter="fade">
                                      <p:cBhvr>
                                        <p:cTn id="19" dur="1000"/>
                                        <p:tgtEl>
                                          <p:spTgt spid="178178">
                                            <p:txEl>
                                              <p:pRg st="0" end="0"/>
                                            </p:txEl>
                                          </p:spTgt>
                                        </p:tgtEl>
                                      </p:cBhvr>
                                    </p:animEffect>
                                    <p:anim calcmode="lin" valueType="num">
                                      <p:cBhvr>
                                        <p:cTn id="20" dur="1000" fill="hold"/>
                                        <p:tgtEl>
                                          <p:spTgt spid="178178">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78178">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8178">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78178">
                                            <p:txEl>
                                              <p:pRg st="1" end="1"/>
                                            </p:txEl>
                                          </p:spTgt>
                                        </p:tgtEl>
                                        <p:attrNameLst>
                                          <p:attrName>style.visibility</p:attrName>
                                        </p:attrNameLst>
                                      </p:cBhvr>
                                      <p:to>
                                        <p:strVal val="visible"/>
                                      </p:to>
                                    </p:set>
                                    <p:animEffect transition="in" filter="fade">
                                      <p:cBhvr>
                                        <p:cTn id="25" dur="1000"/>
                                        <p:tgtEl>
                                          <p:spTgt spid="178178">
                                            <p:txEl>
                                              <p:pRg st="1" end="1"/>
                                            </p:txEl>
                                          </p:spTgt>
                                        </p:tgtEl>
                                      </p:cBhvr>
                                    </p:animEffect>
                                    <p:anim calcmode="lin" valueType="num">
                                      <p:cBhvr>
                                        <p:cTn id="26" dur="1000" fill="hold"/>
                                        <p:tgtEl>
                                          <p:spTgt spid="178178">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78178">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8178">
                                            <p:txEl>
                                              <p:pRg st="1" end="1"/>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8178">
                                            <p:txEl>
                                              <p:pRg st="2" end="2"/>
                                            </p:txEl>
                                          </p:spTgt>
                                        </p:tgtEl>
                                        <p:attrNameLst>
                                          <p:attrName>style.visibility</p:attrName>
                                        </p:attrNameLst>
                                      </p:cBhvr>
                                      <p:to>
                                        <p:strVal val="visible"/>
                                      </p:to>
                                    </p:set>
                                    <p:animEffect transition="in" filter="fade">
                                      <p:cBhvr>
                                        <p:cTn id="31" dur="1000"/>
                                        <p:tgtEl>
                                          <p:spTgt spid="178178">
                                            <p:txEl>
                                              <p:pRg st="2" end="2"/>
                                            </p:txEl>
                                          </p:spTgt>
                                        </p:tgtEl>
                                      </p:cBhvr>
                                    </p:animEffect>
                                    <p:anim calcmode="lin" valueType="num">
                                      <p:cBhvr>
                                        <p:cTn id="32" dur="1000" fill="hold"/>
                                        <p:tgtEl>
                                          <p:spTgt spid="178178">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78178">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8178">
                                            <p:txEl>
                                              <p:pRg st="2" end="2"/>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8178">
                                            <p:txEl>
                                              <p:pRg st="3" end="3"/>
                                            </p:txEl>
                                          </p:spTgt>
                                        </p:tgtEl>
                                        <p:attrNameLst>
                                          <p:attrName>style.visibility</p:attrName>
                                        </p:attrNameLst>
                                      </p:cBhvr>
                                      <p:to>
                                        <p:strVal val="visible"/>
                                      </p:to>
                                    </p:set>
                                    <p:animEffect transition="in" filter="fade">
                                      <p:cBhvr>
                                        <p:cTn id="37" dur="1000"/>
                                        <p:tgtEl>
                                          <p:spTgt spid="178178">
                                            <p:txEl>
                                              <p:pRg st="3" end="3"/>
                                            </p:txEl>
                                          </p:spTgt>
                                        </p:tgtEl>
                                      </p:cBhvr>
                                    </p:animEffect>
                                    <p:anim calcmode="lin" valueType="num">
                                      <p:cBhvr>
                                        <p:cTn id="38" dur="1000" fill="hold"/>
                                        <p:tgtEl>
                                          <p:spTgt spid="178178">
                                            <p:txEl>
                                              <p:pRg st="3" end="3"/>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78178">
                                            <p:txEl>
                                              <p:pRg st="3" end="3"/>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8178">
                                            <p:txEl>
                                              <p:pRg st="3" end="3"/>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78178">
                                            <p:txEl>
                                              <p:pRg st="4" end="4"/>
                                            </p:txEl>
                                          </p:spTgt>
                                        </p:tgtEl>
                                        <p:attrNameLst>
                                          <p:attrName>style.visibility</p:attrName>
                                        </p:attrNameLst>
                                      </p:cBhvr>
                                      <p:to>
                                        <p:strVal val="visible"/>
                                      </p:to>
                                    </p:set>
                                    <p:animEffect transition="in" filter="fade">
                                      <p:cBhvr>
                                        <p:cTn id="43" dur="1000"/>
                                        <p:tgtEl>
                                          <p:spTgt spid="178178">
                                            <p:txEl>
                                              <p:pRg st="4" end="4"/>
                                            </p:txEl>
                                          </p:spTgt>
                                        </p:tgtEl>
                                      </p:cBhvr>
                                    </p:animEffect>
                                    <p:anim calcmode="lin" valueType="num">
                                      <p:cBhvr>
                                        <p:cTn id="44" dur="1000" fill="hold"/>
                                        <p:tgtEl>
                                          <p:spTgt spid="178178">
                                            <p:txEl>
                                              <p:pRg st="4" end="4"/>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178178">
                                            <p:txEl>
                                              <p:pRg st="4" end="4"/>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8178">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3">
                                            <p:bg/>
                                          </p:spTgt>
                                        </p:tgtEl>
                                        <p:attrNameLst>
                                          <p:attrName>style.visibility</p:attrName>
                                        </p:attrNameLst>
                                      </p:cBhvr>
                                      <p:to>
                                        <p:strVal val="visible"/>
                                      </p:to>
                                    </p:set>
                                    <p:animEffect transition="in" filter="fade">
                                      <p:cBhvr>
                                        <p:cTn id="51" dur="1000"/>
                                        <p:tgtEl>
                                          <p:spTgt spid="3">
                                            <p:bg/>
                                          </p:spTgt>
                                        </p:tgtEl>
                                      </p:cBhvr>
                                    </p:animEffect>
                                    <p:anim calcmode="lin" valueType="num">
                                      <p:cBhvr>
                                        <p:cTn id="52" dur="1000" fill="hold"/>
                                        <p:tgtEl>
                                          <p:spTgt spid="3">
                                            <p:bg/>
                                          </p:spTgt>
                                        </p:tgtEl>
                                        <p:attrNameLst>
                                          <p:attrName>ppt_x</p:attrName>
                                        </p:attrNameLst>
                                      </p:cBhvr>
                                      <p:tavLst>
                                        <p:tav tm="0">
                                          <p:val>
                                            <p:strVal val="#ppt_x"/>
                                          </p:val>
                                        </p:tav>
                                        <p:tav tm="100000">
                                          <p:val>
                                            <p:strVal val="#ppt_x"/>
                                          </p:val>
                                        </p:tav>
                                      </p:tavLst>
                                    </p:anim>
                                    <p:anim calcmode="lin" valueType="num">
                                      <p:cBhvr>
                                        <p:cTn id="53"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fade">
                                      <p:cBhvr>
                                        <p:cTn id="57" dur="1000"/>
                                        <p:tgtEl>
                                          <p:spTgt spid="3">
                                            <p:txEl>
                                              <p:pRg st="0" end="0"/>
                                            </p:txEl>
                                          </p:spTgt>
                                        </p:tgtEl>
                                      </p:cBhvr>
                                    </p:animEffect>
                                    <p:anim calcmode="lin" valueType="num">
                                      <p:cBhvr>
                                        <p:cTn id="5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1000"/>
                                        <p:tgtEl>
                                          <p:spTgt spid="4">
                                            <p:txEl>
                                              <p:pRg st="0" end="0"/>
                                            </p:txEl>
                                          </p:spTgt>
                                        </p:tgtEl>
                                      </p:cBhvr>
                                    </p:animEffect>
                                    <p:anim calcmode="lin" valueType="num">
                                      <p:cBhvr>
                                        <p:cTn id="6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4">
                                            <p:txEl>
                                              <p:pRg st="1" end="1"/>
                                            </p:txEl>
                                          </p:spTgt>
                                        </p:tgtEl>
                                        <p:attrNameLst>
                                          <p:attrName>style.visibility</p:attrName>
                                        </p:attrNameLst>
                                      </p:cBhvr>
                                      <p:to>
                                        <p:strVal val="visible"/>
                                      </p:to>
                                    </p:set>
                                    <p:animEffect transition="in" filter="fade">
                                      <p:cBhvr>
                                        <p:cTn id="69" dur="1000"/>
                                        <p:tgtEl>
                                          <p:spTgt spid="4">
                                            <p:txEl>
                                              <p:pRg st="1" end="1"/>
                                            </p:txEl>
                                          </p:spTgt>
                                        </p:tgtEl>
                                      </p:cBhvr>
                                    </p:animEffect>
                                    <p:anim calcmode="lin" valueType="num">
                                      <p:cBhvr>
                                        <p:cTn id="7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4">
                                            <p:txEl>
                                              <p:pRg st="2" end="2"/>
                                            </p:txEl>
                                          </p:spTgt>
                                        </p:tgtEl>
                                        <p:attrNameLst>
                                          <p:attrName>style.visibility</p:attrName>
                                        </p:attrNameLst>
                                      </p:cBhvr>
                                      <p:to>
                                        <p:strVal val="visible"/>
                                      </p:to>
                                    </p:set>
                                    <p:animEffect transition="in" filter="fade">
                                      <p:cBhvr>
                                        <p:cTn id="75" dur="1000"/>
                                        <p:tgtEl>
                                          <p:spTgt spid="4">
                                            <p:txEl>
                                              <p:pRg st="2" end="2"/>
                                            </p:txEl>
                                          </p:spTgt>
                                        </p:tgtEl>
                                      </p:cBhvr>
                                    </p:animEffect>
                                    <p:anim calcmode="lin" valueType="num">
                                      <p:cBhvr>
                                        <p:cTn id="7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7"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4">
                                            <p:txEl>
                                              <p:pRg st="3" end="3"/>
                                            </p:txEl>
                                          </p:spTgt>
                                        </p:tgtEl>
                                        <p:attrNameLst>
                                          <p:attrName>style.visibility</p:attrName>
                                        </p:attrNameLst>
                                      </p:cBhvr>
                                      <p:to>
                                        <p:strVal val="visible"/>
                                      </p:to>
                                    </p:set>
                                    <p:animEffect transition="in" filter="fade">
                                      <p:cBhvr>
                                        <p:cTn id="81" dur="1000"/>
                                        <p:tgtEl>
                                          <p:spTgt spid="4">
                                            <p:txEl>
                                              <p:pRg st="3" end="3"/>
                                            </p:txEl>
                                          </p:spTgt>
                                        </p:tgtEl>
                                      </p:cBhvr>
                                    </p:animEffect>
                                    <p:anim calcmode="lin" valueType="num">
                                      <p:cBhvr>
                                        <p:cTn id="8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3"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4">
                                            <p:txEl>
                                              <p:pRg st="4" end="4"/>
                                            </p:txEl>
                                          </p:spTgt>
                                        </p:tgtEl>
                                        <p:attrNameLst>
                                          <p:attrName>style.visibility</p:attrName>
                                        </p:attrNameLst>
                                      </p:cBhvr>
                                      <p:to>
                                        <p:strVal val="visible"/>
                                      </p:to>
                                    </p:set>
                                    <p:animEffect transition="in" filter="fade">
                                      <p:cBhvr>
                                        <p:cTn id="87" dur="1000"/>
                                        <p:tgtEl>
                                          <p:spTgt spid="4">
                                            <p:txEl>
                                              <p:pRg st="4" end="4"/>
                                            </p:txEl>
                                          </p:spTgt>
                                        </p:tgtEl>
                                      </p:cBhvr>
                                    </p:animEffect>
                                    <p:anim calcmode="lin" valueType="num">
                                      <p:cBhvr>
                                        <p:cTn id="8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4">
                                            <p:txEl>
                                              <p:pRg st="5" end="5"/>
                                            </p:txEl>
                                          </p:spTgt>
                                        </p:tgtEl>
                                        <p:attrNameLst>
                                          <p:attrName>style.visibility</p:attrName>
                                        </p:attrNameLst>
                                      </p:cBhvr>
                                      <p:to>
                                        <p:strVal val="visible"/>
                                      </p:to>
                                    </p:set>
                                    <p:animEffect transition="in" filter="fade">
                                      <p:cBhvr>
                                        <p:cTn id="93" dur="1000"/>
                                        <p:tgtEl>
                                          <p:spTgt spid="4">
                                            <p:txEl>
                                              <p:pRg st="5" end="5"/>
                                            </p:txEl>
                                          </p:spTgt>
                                        </p:tgtEl>
                                      </p:cBhvr>
                                    </p:animEffect>
                                    <p:anim calcmode="lin" valueType="num">
                                      <p:cBhvr>
                                        <p:cTn id="9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5"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4">
                                            <p:txEl>
                                              <p:pRg st="6" end="6"/>
                                            </p:txEl>
                                          </p:spTgt>
                                        </p:tgtEl>
                                        <p:attrNameLst>
                                          <p:attrName>style.visibility</p:attrName>
                                        </p:attrNameLst>
                                      </p:cBhvr>
                                      <p:to>
                                        <p:strVal val="visible"/>
                                      </p:to>
                                    </p:set>
                                    <p:animEffect transition="in" filter="fade">
                                      <p:cBhvr>
                                        <p:cTn id="99" dur="1000"/>
                                        <p:tgtEl>
                                          <p:spTgt spid="4">
                                            <p:txEl>
                                              <p:pRg st="6" end="6"/>
                                            </p:txEl>
                                          </p:spTgt>
                                        </p:tgtEl>
                                      </p:cBhvr>
                                    </p:animEffect>
                                    <p:anim calcmode="lin" valueType="num">
                                      <p:cBhvr>
                                        <p:cTn id="10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01"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build="p"/>
      <p:bldP spid="4" grpId="0" build="p"/>
      <p:bldP spid="2" grpId="0" build="p"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sz="4000" dirty="0">
                <a:solidFill>
                  <a:srgbClr val="629DD1"/>
                </a:solidFill>
                <a:latin typeface="Rockwell" panose="02060603020205020403" pitchFamily="18" charset="0"/>
                <a:ea typeface="MS PGothic" pitchFamily="34" charset="-128"/>
              </a:rPr>
              <a:t>The Question Formulation Technique (QFT)</a:t>
            </a:r>
            <a:br>
              <a:rPr lang="en-US" altLang="en-US" dirty="0">
                <a:solidFill>
                  <a:srgbClr val="629DD1"/>
                </a:solidFill>
                <a:latin typeface="Rockwell" panose="02060603020205020403" pitchFamily="18" charset="0"/>
                <a:ea typeface="MS PGothic" pitchFamily="34" charset="-128"/>
              </a:rPr>
            </a:br>
            <a:endParaRPr lang="en-US" dirty="0"/>
          </a:p>
        </p:txBody>
      </p:sp>
      <p:sp>
        <p:nvSpPr>
          <p:cNvPr id="3" name="Content Placeholder 2"/>
          <p:cNvSpPr>
            <a:spLocks noGrp="1"/>
          </p:cNvSpPr>
          <p:nvPr>
            <p:ph idx="1"/>
          </p:nvPr>
        </p:nvSpPr>
        <p:spPr/>
        <p:txBody>
          <a:bodyPr/>
          <a:lstStyle/>
          <a:p>
            <a:pPr marL="228600" lvl="1" indent="0" eaLnBrk="0" fontAlgn="base" hangingPunct="0">
              <a:spcAft>
                <a:spcPts val="1800"/>
              </a:spcAft>
              <a:buClr>
                <a:srgbClr val="297FD5"/>
              </a:buClr>
              <a:buNone/>
            </a:pPr>
            <a:r>
              <a:rPr lang="en-US" altLang="en-US" sz="2800" b="1" dirty="0">
                <a:solidFill>
                  <a:prstClr val="black"/>
                </a:solidFill>
              </a:rPr>
              <a:t>Students learn to:</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Produce</a:t>
            </a:r>
            <a:r>
              <a:rPr lang="en-US" altLang="en-US" sz="2800" dirty="0">
                <a:solidFill>
                  <a:prstClr val="black"/>
                </a:solidFill>
              </a:rPr>
              <a:t> their own questions</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Change</a:t>
            </a:r>
            <a:r>
              <a:rPr lang="en-US" altLang="en-US" sz="2800" dirty="0">
                <a:solidFill>
                  <a:prstClr val="black"/>
                </a:solidFill>
              </a:rPr>
              <a:t> their questions </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Strategize</a:t>
            </a:r>
            <a:r>
              <a:rPr lang="en-US" altLang="en-US" sz="2800" dirty="0">
                <a:solidFill>
                  <a:prstClr val="black"/>
                </a:solidFill>
              </a:rPr>
              <a:t> on how to use their questions</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Reflect</a:t>
            </a:r>
            <a:r>
              <a:rPr lang="en-US" altLang="en-US" sz="2800" dirty="0">
                <a:solidFill>
                  <a:prstClr val="black"/>
                </a:solidFill>
              </a:rPr>
              <a:t> on what they have learned and how they learned it</a:t>
            </a:r>
          </a:p>
          <a:p>
            <a:endParaRPr lang="en"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8657" y="5792055"/>
            <a:ext cx="2412519" cy="883632"/>
          </a:xfrm>
          <a:prstGeom prst="rect">
            <a:avLst/>
          </a:prstGeom>
        </p:spPr>
      </p:pic>
      <p:sp>
        <p:nvSpPr>
          <p:cNvPr id="5" name="TextBox 4"/>
          <p:cNvSpPr txBox="1"/>
          <p:nvPr/>
        </p:nvSpPr>
        <p:spPr>
          <a:xfrm>
            <a:off x="7154867" y="6233871"/>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2820168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a:latin typeface="Rockwell" charset="0"/>
                <a:ea typeface="MS PGothic" charset="0"/>
              </a:rPr>
              <a:t> </a:t>
            </a:r>
          </a:p>
        </p:txBody>
      </p:sp>
      <p:sp>
        <p:nvSpPr>
          <p:cNvPr id="146435" name="Content Placeholder 2"/>
          <p:cNvSpPr>
            <a:spLocks noGrp="1"/>
          </p:cNvSpPr>
          <p:nvPr>
            <p:ph idx="1"/>
          </p:nvPr>
        </p:nvSpPr>
        <p:spPr>
          <a:xfrm>
            <a:off x="274639" y="796413"/>
            <a:ext cx="7645246" cy="5147187"/>
          </a:xfrm>
        </p:spPr>
        <p:txBody>
          <a:bodyPr>
            <a:normAutofit/>
          </a:bodyPr>
          <a:lstStyle/>
          <a:p>
            <a:pPr marL="0" indent="0" algn="ctr" eaLnBrk="1" hangingPunct="1">
              <a:buFont typeface="Wingdings" charset="0"/>
              <a:buNone/>
            </a:pPr>
            <a:r>
              <a:rPr lang="en-US" sz="6000" dirty="0">
                <a:solidFill>
                  <a:srgbClr val="629DD1"/>
                </a:solidFill>
                <a:latin typeface="Rockwell" charset="0"/>
                <a:ea typeface="MS PGothic" charset="0"/>
              </a:rPr>
              <a:t>The Science of the QFT: a protocol</a:t>
            </a:r>
          </a:p>
          <a:p>
            <a:pPr marL="0" indent="0" algn="ctr" eaLnBrk="1" hangingPunct="1">
              <a:buFont typeface="Wingdings" charset="0"/>
              <a:buNone/>
            </a:pPr>
            <a:endParaRPr lang="en-US" b="1" dirty="0">
              <a:solidFill>
                <a:srgbClr val="629DD1"/>
              </a:solidFill>
              <a:latin typeface="Rockwell" charset="0"/>
              <a:ea typeface="MS PGothic" charset="0"/>
            </a:endParaRPr>
          </a:p>
          <a:p>
            <a:pPr marL="0" indent="0" algn="ctr" eaLnBrk="1" hangingPunct="1">
              <a:buFont typeface="Wingdings" charset="0"/>
              <a:buNone/>
            </a:pPr>
            <a:r>
              <a:rPr lang="en-US" sz="6000" dirty="0">
                <a:solidFill>
                  <a:srgbClr val="629DD1"/>
                </a:solidFill>
                <a:latin typeface="Rockwell" charset="0"/>
                <a:ea typeface="MS PGothic" charset="0"/>
              </a:rPr>
              <a:t>The Art of the QFT: </a:t>
            </a:r>
            <a:r>
              <a:rPr lang="en-US" sz="6000" b="1" dirty="0">
                <a:solidFill>
                  <a:srgbClr val="629DD1"/>
                </a:solidFill>
                <a:latin typeface="Rockwell" charset="0"/>
                <a:ea typeface="MS PGothic" charset="0"/>
              </a:rPr>
              <a:t>You</a:t>
            </a:r>
            <a:r>
              <a:rPr lang="en-US" sz="6000" dirty="0">
                <a:solidFill>
                  <a:srgbClr val="629DD1"/>
                </a:solidFill>
                <a:latin typeface="Rockwell" charset="0"/>
                <a:ea typeface="MS PGothic" charset="0"/>
              </a:rPr>
              <a:t> </a:t>
            </a:r>
          </a:p>
        </p:txBody>
      </p:sp>
    </p:spTree>
    <p:extLst>
      <p:ext uri="{BB962C8B-B14F-4D97-AF65-F5344CB8AC3E}">
        <p14:creationId xmlns:p14="http://schemas.microsoft.com/office/powerpoint/2010/main" val="1789263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27755" y="1327727"/>
            <a:ext cx="8732604" cy="5458579"/>
          </a:xfrm>
        </p:spPr>
        <p:txBody>
          <a:bodyPr>
            <a:noAutofit/>
          </a:bodyPr>
          <a:lstStyle/>
          <a:p>
            <a:pPr marL="742950" indent="-742950">
              <a:spcBef>
                <a:spcPts val="800"/>
              </a:spcBef>
              <a:buFont typeface="+mj-lt"/>
              <a:buAutoNum type="arabicParenR"/>
              <a:defRPr/>
            </a:pPr>
            <a:r>
              <a:rPr lang="en-US" sz="3800" dirty="0">
                <a:solidFill>
                  <a:schemeClr val="tx1"/>
                </a:solidFill>
              </a:rPr>
              <a:t>Quick QFT</a:t>
            </a:r>
          </a:p>
          <a:p>
            <a:pPr marL="742950" indent="-742950">
              <a:spcBef>
                <a:spcPts val="800"/>
              </a:spcBef>
              <a:buFont typeface="+mj-lt"/>
              <a:buAutoNum type="arabicParenR"/>
              <a:defRPr/>
            </a:pPr>
            <a:r>
              <a:rPr lang="en-US" sz="3800" dirty="0">
                <a:solidFill>
                  <a:schemeClr val="tx1"/>
                </a:solidFill>
              </a:rPr>
              <a:t>The Art and the Science</a:t>
            </a:r>
          </a:p>
          <a:p>
            <a:pPr marL="742950" indent="-742950">
              <a:spcBef>
                <a:spcPts val="800"/>
              </a:spcBef>
              <a:buFont typeface="+mj-lt"/>
              <a:buAutoNum type="arabicParenR"/>
              <a:defRPr/>
            </a:pPr>
            <a:r>
              <a:rPr lang="en-US" sz="3800" b="1" dirty="0">
                <a:solidFill>
                  <a:schemeClr val="tx1"/>
                </a:solidFill>
              </a:rPr>
              <a:t>Break</a:t>
            </a:r>
          </a:p>
          <a:p>
            <a:pPr marL="742950" indent="-742950">
              <a:spcBef>
                <a:spcPts val="800"/>
              </a:spcBef>
              <a:buFont typeface="+mj-lt"/>
              <a:buAutoNum type="arabicParenR"/>
              <a:defRPr/>
            </a:pPr>
            <a:r>
              <a:rPr lang="en-US" sz="3800" dirty="0">
                <a:solidFill>
                  <a:schemeClr val="tx1"/>
                </a:solidFill>
              </a:rPr>
              <a:t>Work on Lesson Plans</a:t>
            </a:r>
          </a:p>
          <a:p>
            <a:pPr marL="742950" indent="-742950">
              <a:spcBef>
                <a:spcPts val="800"/>
              </a:spcBef>
              <a:buFont typeface="+mj-lt"/>
              <a:buAutoNum type="arabicParenR"/>
              <a:defRPr/>
            </a:pPr>
            <a:r>
              <a:rPr lang="en-US" sz="3800" dirty="0">
                <a:solidFill>
                  <a:schemeClr val="tx1"/>
                </a:solidFill>
              </a:rPr>
              <a:t>Building a Community of Practice</a:t>
            </a:r>
          </a:p>
          <a:p>
            <a:pPr marL="742950" indent="-742950">
              <a:spcBef>
                <a:spcPts val="800"/>
              </a:spcBef>
              <a:buFont typeface="+mj-lt"/>
              <a:buAutoNum type="arabicParenR"/>
              <a:defRPr/>
            </a:pPr>
            <a:r>
              <a:rPr lang="en-US" sz="3800" dirty="0">
                <a:solidFill>
                  <a:schemeClr val="tx1"/>
                </a:solidFill>
              </a:rPr>
              <a:t>Reflections and Evaluations</a:t>
            </a:r>
          </a:p>
          <a:p>
            <a:pPr marL="0" indent="0">
              <a:buNone/>
              <a:defRPr/>
            </a:pPr>
            <a:endParaRPr lang="en-US" sz="3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2638896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27755" y="1327727"/>
            <a:ext cx="8732604" cy="5458579"/>
          </a:xfrm>
        </p:spPr>
        <p:txBody>
          <a:bodyPr>
            <a:noAutofit/>
          </a:bodyPr>
          <a:lstStyle/>
          <a:p>
            <a:pPr marL="742950" indent="-742950">
              <a:spcBef>
                <a:spcPts val="800"/>
              </a:spcBef>
              <a:buFont typeface="+mj-lt"/>
              <a:buAutoNum type="arabicParenR"/>
              <a:defRPr/>
            </a:pPr>
            <a:r>
              <a:rPr lang="en-US" sz="3800" dirty="0">
                <a:solidFill>
                  <a:schemeClr val="tx1"/>
                </a:solidFill>
              </a:rPr>
              <a:t>Quick QFT</a:t>
            </a:r>
          </a:p>
          <a:p>
            <a:pPr marL="742950" indent="-742950">
              <a:spcBef>
                <a:spcPts val="800"/>
              </a:spcBef>
              <a:buFont typeface="+mj-lt"/>
              <a:buAutoNum type="arabicParenR"/>
              <a:defRPr/>
            </a:pPr>
            <a:r>
              <a:rPr lang="en-US" sz="3800" dirty="0">
                <a:solidFill>
                  <a:schemeClr val="tx1"/>
                </a:solidFill>
              </a:rPr>
              <a:t>The Art and the Science</a:t>
            </a:r>
          </a:p>
          <a:p>
            <a:pPr marL="742950" indent="-742950">
              <a:spcBef>
                <a:spcPts val="800"/>
              </a:spcBef>
              <a:buFont typeface="+mj-lt"/>
              <a:buAutoNum type="arabicParenR"/>
              <a:defRPr/>
            </a:pPr>
            <a:r>
              <a:rPr lang="en-US" sz="3800" dirty="0">
                <a:solidFill>
                  <a:schemeClr val="tx1"/>
                </a:solidFill>
              </a:rPr>
              <a:t>Break</a:t>
            </a:r>
          </a:p>
          <a:p>
            <a:pPr marL="742950" indent="-742950">
              <a:spcBef>
                <a:spcPts val="800"/>
              </a:spcBef>
              <a:buFont typeface="+mj-lt"/>
              <a:buAutoNum type="arabicParenR"/>
              <a:defRPr/>
            </a:pPr>
            <a:r>
              <a:rPr lang="en-US" sz="3800" b="1" dirty="0">
                <a:solidFill>
                  <a:schemeClr val="tx1"/>
                </a:solidFill>
              </a:rPr>
              <a:t>Work on Lesson Plans</a:t>
            </a:r>
          </a:p>
          <a:p>
            <a:pPr marL="742950" indent="-742950">
              <a:spcBef>
                <a:spcPts val="800"/>
              </a:spcBef>
              <a:buFont typeface="+mj-lt"/>
              <a:buAutoNum type="arabicParenR"/>
              <a:defRPr/>
            </a:pPr>
            <a:r>
              <a:rPr lang="en-US" sz="3800" dirty="0">
                <a:solidFill>
                  <a:schemeClr val="tx1"/>
                </a:solidFill>
              </a:rPr>
              <a:t>Building a Community of Practice</a:t>
            </a:r>
          </a:p>
          <a:p>
            <a:pPr marL="742950" indent="-742950">
              <a:spcBef>
                <a:spcPts val="800"/>
              </a:spcBef>
              <a:buFont typeface="+mj-lt"/>
              <a:buAutoNum type="arabicParenR"/>
              <a:defRPr/>
            </a:pPr>
            <a:r>
              <a:rPr lang="en-US" sz="3800" dirty="0">
                <a:solidFill>
                  <a:schemeClr val="tx1"/>
                </a:solidFill>
              </a:rPr>
              <a:t>Reflections and Evaluations</a:t>
            </a:r>
          </a:p>
          <a:p>
            <a:pPr marL="0" indent="0">
              <a:buNone/>
              <a:defRPr/>
            </a:pPr>
            <a:endParaRPr lang="en-US" sz="3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1006727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with a Lesson Planning Workbook</a:t>
            </a:r>
          </a:p>
        </p:txBody>
      </p:sp>
      <p:sp>
        <p:nvSpPr>
          <p:cNvPr id="3" name="Content Placeholder 2"/>
          <p:cNvSpPr>
            <a:spLocks noGrp="1"/>
          </p:cNvSpPr>
          <p:nvPr>
            <p:ph idx="1"/>
          </p:nvPr>
        </p:nvSpPr>
        <p:spPr/>
        <p:txBody>
          <a:bodyPr/>
          <a:lstStyle/>
          <a:p>
            <a:pPr marL="0" indent="0">
              <a:buNone/>
            </a:pPr>
            <a:r>
              <a:rPr lang="en-US" sz="2400" dirty="0">
                <a:solidFill>
                  <a:schemeClr val="tx1"/>
                </a:solidFill>
              </a:rPr>
              <a:t>As you begin work, consider:</a:t>
            </a:r>
          </a:p>
          <a:p>
            <a:r>
              <a:rPr lang="en-US" sz="2400" dirty="0">
                <a:solidFill>
                  <a:schemeClr val="tx1"/>
                </a:solidFill>
              </a:rPr>
              <a:t>What seems helpful or useful about this planning tool? </a:t>
            </a:r>
          </a:p>
          <a:p>
            <a:r>
              <a:rPr lang="en-US" sz="2400" dirty="0">
                <a:solidFill>
                  <a:schemeClr val="tx1"/>
                </a:solidFill>
              </a:rPr>
              <a:t>What parts of the QFT process need further clarification or support?</a:t>
            </a:r>
          </a:p>
          <a:p>
            <a:r>
              <a:rPr lang="en-US" sz="2400" dirty="0">
                <a:solidFill>
                  <a:schemeClr val="tx1"/>
                </a:solidFill>
              </a:rPr>
              <a:t>What questions do you have?</a:t>
            </a:r>
            <a:endParaRPr lang="en-US" dirty="0">
              <a:solidFill>
                <a:schemeClr val="tx1"/>
              </a:solidFill>
            </a:endParaRPr>
          </a:p>
        </p:txBody>
      </p:sp>
    </p:spTree>
    <p:extLst>
      <p:ext uri="{BB962C8B-B14F-4D97-AF65-F5344CB8AC3E}">
        <p14:creationId xmlns:p14="http://schemas.microsoft.com/office/powerpoint/2010/main" val="200227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2651284"/>
            <a:ext cx="7886700" cy="994172"/>
          </a:xfrm>
        </p:spPr>
        <p:txBody>
          <a:bodyPr>
            <a:normAutofit/>
          </a:bodyPr>
          <a:lstStyle/>
          <a:p>
            <a:pPr algn="ctr"/>
            <a:r>
              <a:rPr lang="en-US" dirty="0">
                <a:solidFill>
                  <a:srgbClr val="002060"/>
                </a:solidFill>
                <a:latin typeface="Rockwell" charset="0"/>
                <a:ea typeface="Rockwell" charset="0"/>
                <a:cs typeface="Rockwell" charset="0"/>
              </a:rPr>
              <a:t>Putting it into Practice</a:t>
            </a:r>
            <a:endParaRPr lang="en-US" b="1" dirty="0">
              <a:solidFill>
                <a:srgbClr val="002060"/>
              </a:solidFill>
              <a:latin typeface="Rockwell" charset="0"/>
              <a:ea typeface="Rockwell" charset="0"/>
              <a:cs typeface="Rockwell" charset="0"/>
            </a:endParaRPr>
          </a:p>
        </p:txBody>
      </p:sp>
    </p:spTree>
    <p:extLst>
      <p:ext uri="{BB962C8B-B14F-4D97-AF65-F5344CB8AC3E}">
        <p14:creationId xmlns:p14="http://schemas.microsoft.com/office/powerpoint/2010/main" val="2102047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27755" y="1327727"/>
            <a:ext cx="8732604" cy="5458579"/>
          </a:xfrm>
        </p:spPr>
        <p:txBody>
          <a:bodyPr>
            <a:noAutofit/>
          </a:bodyPr>
          <a:lstStyle/>
          <a:p>
            <a:pPr marL="742950" indent="-742950">
              <a:spcBef>
                <a:spcPts val="800"/>
              </a:spcBef>
              <a:buFont typeface="+mj-lt"/>
              <a:buAutoNum type="arabicParenR"/>
              <a:defRPr/>
            </a:pPr>
            <a:r>
              <a:rPr lang="en-US" sz="3800" dirty="0">
                <a:solidFill>
                  <a:schemeClr val="tx1"/>
                </a:solidFill>
              </a:rPr>
              <a:t>Quick QFT</a:t>
            </a:r>
          </a:p>
          <a:p>
            <a:pPr marL="742950" indent="-742950">
              <a:spcBef>
                <a:spcPts val="800"/>
              </a:spcBef>
              <a:buFont typeface="+mj-lt"/>
              <a:buAutoNum type="arabicParenR"/>
              <a:defRPr/>
            </a:pPr>
            <a:r>
              <a:rPr lang="en-US" sz="3800" dirty="0">
                <a:solidFill>
                  <a:schemeClr val="tx1"/>
                </a:solidFill>
              </a:rPr>
              <a:t>The Art and the Science</a:t>
            </a:r>
          </a:p>
          <a:p>
            <a:pPr marL="742950" indent="-742950">
              <a:spcBef>
                <a:spcPts val="800"/>
              </a:spcBef>
              <a:buFont typeface="+mj-lt"/>
              <a:buAutoNum type="arabicParenR"/>
              <a:defRPr/>
            </a:pPr>
            <a:r>
              <a:rPr lang="en-US" sz="3800" dirty="0">
                <a:solidFill>
                  <a:schemeClr val="tx1"/>
                </a:solidFill>
              </a:rPr>
              <a:t>Break</a:t>
            </a:r>
          </a:p>
          <a:p>
            <a:pPr marL="742950" indent="-742950">
              <a:spcBef>
                <a:spcPts val="800"/>
              </a:spcBef>
              <a:buFont typeface="+mj-lt"/>
              <a:buAutoNum type="arabicParenR"/>
              <a:defRPr/>
            </a:pPr>
            <a:r>
              <a:rPr lang="en-US" sz="3800" dirty="0">
                <a:solidFill>
                  <a:schemeClr val="tx1"/>
                </a:solidFill>
              </a:rPr>
              <a:t>Work on Lesson Plans</a:t>
            </a:r>
          </a:p>
          <a:p>
            <a:pPr marL="742950" indent="-742950">
              <a:spcBef>
                <a:spcPts val="800"/>
              </a:spcBef>
              <a:buFont typeface="+mj-lt"/>
              <a:buAutoNum type="arabicParenR"/>
              <a:defRPr/>
            </a:pPr>
            <a:r>
              <a:rPr lang="en-US" sz="3800" b="1" dirty="0">
                <a:solidFill>
                  <a:schemeClr val="tx1"/>
                </a:solidFill>
              </a:rPr>
              <a:t>Building a Community of Practice</a:t>
            </a:r>
          </a:p>
          <a:p>
            <a:pPr marL="742950" indent="-742950">
              <a:spcBef>
                <a:spcPts val="800"/>
              </a:spcBef>
              <a:buFont typeface="+mj-lt"/>
              <a:buAutoNum type="arabicParenR"/>
              <a:defRPr/>
            </a:pPr>
            <a:r>
              <a:rPr lang="en-US" sz="3800" dirty="0">
                <a:solidFill>
                  <a:schemeClr val="tx1"/>
                </a:solidFill>
              </a:rPr>
              <a:t>Reflections and Evaluations</a:t>
            </a:r>
          </a:p>
          <a:p>
            <a:pPr marL="0" indent="0">
              <a:buNone/>
              <a:defRPr/>
            </a:pPr>
            <a:endParaRPr lang="en-US" sz="3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794282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 do we go from here?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4945" y="1464036"/>
            <a:ext cx="5514109" cy="5243599"/>
          </a:xfrm>
        </p:spPr>
      </p:pic>
    </p:spTree>
    <p:extLst>
      <p:ext uri="{BB962C8B-B14F-4D97-AF65-F5344CB8AC3E}">
        <p14:creationId xmlns:p14="http://schemas.microsoft.com/office/powerpoint/2010/main" val="1498080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Now, Educators Lead the Work</a:t>
            </a:r>
            <a:endParaRPr lang="en-US" sz="4000" dirty="0">
              <a:solidFill>
                <a:schemeClr val="accent1"/>
              </a:solidFill>
              <a:latin typeface="+mj-lt"/>
            </a:endParaRPr>
          </a:p>
        </p:txBody>
      </p:sp>
      <p:sp>
        <p:nvSpPr>
          <p:cNvPr id="6" name="Content Placeholder 2"/>
          <p:cNvSpPr txBox="1">
            <a:spLocks/>
          </p:cNvSpPr>
          <p:nvPr/>
        </p:nvSpPr>
        <p:spPr bwMode="auto">
          <a:xfrm>
            <a:off x="557049" y="3216166"/>
            <a:ext cx="7966841"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anose="05000000000000000000" pitchFamily="2" charset="2"/>
              <a:buNone/>
              <a:defRPr/>
            </a:pPr>
            <a:r>
              <a:rPr lang="en-US" altLang="en-US" sz="2400" dirty="0">
                <a:solidFill>
                  <a:schemeClr val="tx1"/>
                </a:solidFill>
              </a:rPr>
              <a:t>The Right Question Institute offers materials through a Creative Commons License and we encourage you to make use of and/or share this resource.  Please reference the Right Question Institute and </a:t>
            </a:r>
            <a:r>
              <a:rPr lang="en-US" altLang="en-US" sz="2400" u="sng" dirty="0">
                <a:solidFill>
                  <a:schemeClr val="tx1"/>
                </a:solidFill>
              </a:rPr>
              <a:t>rightquestion.org</a:t>
            </a:r>
            <a:r>
              <a:rPr lang="en-US" altLang="en-US" sz="2400" dirty="0">
                <a:solidFill>
                  <a:schemeClr val="tx1"/>
                </a:solidFill>
              </a:rPr>
              <a:t> as the source on any materials you use.</a:t>
            </a:r>
          </a:p>
          <a:p>
            <a:pPr marL="0" indent="0">
              <a:buFont typeface="Wingdings" panose="05000000000000000000" pitchFamily="2" charset="2"/>
              <a:buNone/>
              <a:defRPr/>
            </a:pPr>
            <a:endParaRPr lang="en-US" altLang="en-US" sz="1050" dirty="0">
              <a:solidFill>
                <a:schemeClr val="tx1"/>
              </a:solidFill>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67" y="2554115"/>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837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Facilitating book clubs with </a:t>
            </a:r>
            <a:r>
              <a:rPr lang="en-US" sz="3200" i="1" dirty="0"/>
              <a:t>Make Just One Change</a:t>
            </a:r>
            <a:br>
              <a:rPr lang="en-US" i="1"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74" y="1980197"/>
            <a:ext cx="7919826" cy="4454902"/>
          </a:xfrm>
          <a:prstGeom prst="rect">
            <a:avLst/>
          </a:prstGeom>
        </p:spPr>
      </p:pic>
    </p:spTree>
    <p:extLst>
      <p:ext uri="{BB962C8B-B14F-4D97-AF65-F5344CB8AC3E}">
        <p14:creationId xmlns:p14="http://schemas.microsoft.com/office/powerpoint/2010/main" val="1319088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Delivering PD in their departments, schools, and districts</a:t>
            </a:r>
            <a:br>
              <a:rPr lang="en-US" dirty="0"/>
            </a:br>
            <a:endParaRPr lang="en-US" dirty="0"/>
          </a:p>
        </p:txBody>
      </p:sp>
      <p:pic>
        <p:nvPicPr>
          <p:cNvPr id="3" name="Picture 2"/>
          <p:cNvPicPr>
            <a:picLocks noChangeAspect="1"/>
          </p:cNvPicPr>
          <p:nvPr/>
        </p:nvPicPr>
        <p:blipFill>
          <a:blip r:embed="rId2"/>
          <a:stretch>
            <a:fillRect/>
          </a:stretch>
        </p:blipFill>
        <p:spPr>
          <a:xfrm>
            <a:off x="318859" y="1829694"/>
            <a:ext cx="3533199" cy="47066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362" y="2370052"/>
            <a:ext cx="4756402" cy="2822433"/>
          </a:xfrm>
          <a:prstGeom prst="rect">
            <a:avLst/>
          </a:prstGeom>
        </p:spPr>
      </p:pic>
      <p:sp>
        <p:nvSpPr>
          <p:cNvPr id="5" name="Rectangle 4"/>
          <p:cNvSpPr/>
          <p:nvPr/>
        </p:nvSpPr>
        <p:spPr>
          <a:xfrm>
            <a:off x="4276630" y="5475657"/>
            <a:ext cx="4677134" cy="1257652"/>
          </a:xfrm>
          <a:prstGeom prst="rect">
            <a:avLst/>
          </a:prstGeom>
          <a:ln w="9525">
            <a:solidFill>
              <a:schemeClr val="tx1"/>
            </a:solidFill>
          </a:ln>
        </p:spPr>
        <p:txBody>
          <a:bodyPr wrap="square">
            <a:spAutoFit/>
          </a:bodyPr>
          <a:lstStyle/>
          <a:p>
            <a:pPr>
              <a:lnSpc>
                <a:spcPct val="107000"/>
              </a:lnSpc>
            </a:pPr>
            <a:r>
              <a:rPr lang="en-US" dirty="0">
                <a:ea typeface="Times New Roman" panose="02020603050405020304" pitchFamily="18" charset="0"/>
                <a:cs typeface="Times New Roman" panose="02020603050405020304" pitchFamily="18" charset="0"/>
              </a:rPr>
              <a:t>Knee deep in </a:t>
            </a:r>
            <a:r>
              <a:rPr lang="en-US" u="sng" dirty="0">
                <a:ea typeface="Times New Roman" panose="02020603050405020304" pitchFamily="18" charset="0"/>
                <a:cs typeface="Times New Roman" panose="02020603050405020304" pitchFamily="18" charset="0"/>
                <a:hlinkClick r:id="rId4"/>
              </a:rPr>
              <a:t>@</a:t>
            </a:r>
            <a:r>
              <a:rPr lang="en-US" dirty="0" err="1">
                <a:ea typeface="Times New Roman" panose="02020603050405020304" pitchFamily="18" charset="0"/>
                <a:cs typeface="Times New Roman" panose="02020603050405020304" pitchFamily="18" charset="0"/>
                <a:hlinkClick r:id="rId4"/>
              </a:rPr>
              <a:t>RightQuestion</a:t>
            </a:r>
            <a:r>
              <a:rPr lang="en-US" dirty="0">
                <a:ea typeface="Times New Roman" panose="02020603050405020304" pitchFamily="18" charset="0"/>
                <a:cs typeface="Times New Roman" panose="02020603050405020304" pitchFamily="18" charset="0"/>
              </a:rPr>
              <a:t> on a Sunday learning together so that historic places are in the classroom </a:t>
            </a:r>
          </a:p>
          <a:p>
            <a:pPr>
              <a:lnSpc>
                <a:spcPct val="107000"/>
              </a:lnSpc>
            </a:pPr>
            <a:r>
              <a:rPr lang="en-US" u="sng" dirty="0">
                <a:ea typeface="Times New Roman" panose="02020603050405020304" pitchFamily="18" charset="0"/>
                <a:cs typeface="Times New Roman" panose="02020603050405020304" pitchFamily="18" charset="0"/>
                <a:hlinkClick r:id="rId5"/>
              </a:rPr>
              <a:t>@</a:t>
            </a:r>
            <a:r>
              <a:rPr lang="en-US" dirty="0" err="1">
                <a:ea typeface="Times New Roman" panose="02020603050405020304" pitchFamily="18" charset="0"/>
                <a:cs typeface="Times New Roman" panose="02020603050405020304" pitchFamily="18" charset="0"/>
                <a:hlinkClick r:id="rId5"/>
              </a:rPr>
              <a:t>TPSMSUDenver</a:t>
            </a:r>
            <a:r>
              <a:rPr lang="en-US" dirty="0">
                <a:ea typeface="Times New Roman" panose="02020603050405020304" pitchFamily="18" charset="0"/>
                <a:cs typeface="Times New Roman" panose="02020603050405020304" pitchFamily="18" charset="0"/>
              </a:rPr>
              <a:t> </a:t>
            </a:r>
            <a:r>
              <a:rPr lang="en-US" u="sng" dirty="0">
                <a:ea typeface="Times New Roman" panose="02020603050405020304" pitchFamily="18" charset="0"/>
                <a:cs typeface="Times New Roman" panose="02020603050405020304" pitchFamily="18" charset="0"/>
                <a:hlinkClick r:id="rId6"/>
              </a:rPr>
              <a:t>@</a:t>
            </a:r>
            <a:r>
              <a:rPr lang="en-US" dirty="0" err="1">
                <a:ea typeface="Times New Roman" panose="02020603050405020304" pitchFamily="18" charset="0"/>
                <a:cs typeface="Times New Roman" panose="02020603050405020304" pitchFamily="18" charset="0"/>
                <a:hlinkClick r:id="rId6"/>
              </a:rPr>
              <a:t>TeachingLC</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3941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92113" y="544513"/>
            <a:ext cx="7742237" cy="1116012"/>
          </a:xfrm>
        </p:spPr>
        <p:txBody>
          <a:bodyPr/>
          <a:lstStyle/>
          <a:p>
            <a:pPr eaLnBrk="1" hangingPunct="1"/>
            <a:r>
              <a:rPr lang="en-US" altLang="en-US" sz="4200" dirty="0"/>
              <a:t>Rules for Producing Questions</a:t>
            </a:r>
          </a:p>
        </p:txBody>
      </p:sp>
      <p:sp>
        <p:nvSpPr>
          <p:cNvPr id="5" name="Rounded Rectangle 11"/>
          <p:cNvSpPr>
            <a:spLocks noChangeArrowheads="1"/>
          </p:cNvSpPr>
          <p:nvPr/>
        </p:nvSpPr>
        <p:spPr bwMode="auto">
          <a:xfrm>
            <a:off x="498475" y="2055813"/>
            <a:ext cx="8175625" cy="4384675"/>
          </a:xfrm>
          <a:prstGeom prst="roundRect">
            <a:avLst>
              <a:gd name="adj" fmla="val 16667"/>
            </a:avLst>
          </a:prstGeom>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1. Ask as many questions as you can</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2. Do not stop to answer, judge, or discuss</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3. Write down every question exactly as stated</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4. Change any statements into questions</a:t>
            </a:r>
          </a:p>
          <a:p>
            <a:pPr marL="222250" marR="0" lvl="0" indent="-222250" algn="ctr" defTabSz="914400" rtl="0" eaLnBrk="1" fontAlgn="base" latinLnBrk="0" hangingPunct="1">
              <a:lnSpc>
                <a:spcPct val="100000"/>
              </a:lnSpc>
              <a:spcBef>
                <a:spcPct val="0"/>
              </a:spcBef>
              <a:spcAft>
                <a:spcPts val="180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mn-lt"/>
            </a:endParaRPr>
          </a:p>
        </p:txBody>
      </p:sp>
    </p:spTree>
    <p:extLst>
      <p:ext uri="{BB962C8B-B14F-4D97-AF65-F5344CB8AC3E}">
        <p14:creationId xmlns:p14="http://schemas.microsoft.com/office/powerpoint/2010/main" val="4075262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978776" cy="847402"/>
          </a:xfrm>
        </p:spPr>
        <p:txBody>
          <a:bodyPr/>
          <a:lstStyle/>
          <a:p>
            <a:r>
              <a:rPr lang="en-US" sz="3200" dirty="0"/>
              <a:t>Filming instructional videos &amp; creating online resources</a:t>
            </a:r>
            <a:br>
              <a:rPr lang="en-US" sz="3200" dirty="0"/>
            </a:br>
            <a:br>
              <a:rPr lang="en-US" sz="3200" dirty="0"/>
            </a:br>
            <a:br>
              <a:rPr lang="en-US" dirty="0"/>
            </a:br>
            <a:r>
              <a:rPr lang="en-US" dirty="0"/>
              <a: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69" y="1552640"/>
            <a:ext cx="4337883" cy="325341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892" y="3179346"/>
            <a:ext cx="4633494" cy="3475120"/>
          </a:xfrm>
          <a:prstGeom prst="rect">
            <a:avLst/>
          </a:prstGeom>
        </p:spPr>
      </p:pic>
      <p:sp>
        <p:nvSpPr>
          <p:cNvPr id="3" name="Rectangle 2"/>
          <p:cNvSpPr/>
          <p:nvPr/>
        </p:nvSpPr>
        <p:spPr>
          <a:xfrm>
            <a:off x="269410" y="5100381"/>
            <a:ext cx="3886954" cy="1200329"/>
          </a:xfrm>
          <a:prstGeom prst="rect">
            <a:avLst/>
          </a:prstGeom>
          <a:ln w="9525">
            <a:solidFill>
              <a:schemeClr val="tx1"/>
            </a:solidFill>
          </a:ln>
        </p:spPr>
        <p:txBody>
          <a:bodyPr wrap="square">
            <a:spAutoFit/>
          </a:bodyPr>
          <a:lstStyle/>
          <a:p>
            <a:r>
              <a:rPr lang="en-US" dirty="0">
                <a:solidFill>
                  <a:srgbClr val="14171A"/>
                </a:solidFill>
              </a:rPr>
              <a:t>That's a wrap! </a:t>
            </a:r>
            <a:r>
              <a:rPr lang="en-US" dirty="0" err="1">
                <a:solidFill>
                  <a:srgbClr val="14171A"/>
                </a:solidFill>
              </a:rPr>
              <a:t>Ss</a:t>
            </a:r>
            <a:r>
              <a:rPr lang="en-US" dirty="0">
                <a:solidFill>
                  <a:srgbClr val="14171A"/>
                </a:solidFill>
              </a:rPr>
              <a:t> &amp; </a:t>
            </a:r>
            <a:r>
              <a:rPr lang="en-US" dirty="0" err="1">
                <a:solidFill>
                  <a:srgbClr val="14171A"/>
                </a:solidFill>
              </a:rPr>
              <a:t>Ts</a:t>
            </a:r>
            <a:r>
              <a:rPr lang="en-US" dirty="0">
                <a:solidFill>
                  <a:srgbClr val="14171A"/>
                </a:solidFill>
              </a:rPr>
              <a:t> at </a:t>
            </a:r>
            <a:r>
              <a:rPr lang="en-US" dirty="0">
                <a:solidFill>
                  <a:srgbClr val="0084B4"/>
                </a:solidFill>
                <a:hlinkClick r:id="rId4"/>
              </a:rPr>
              <a:t>@</a:t>
            </a:r>
            <a:r>
              <a:rPr lang="en-US" dirty="0" err="1">
                <a:solidFill>
                  <a:srgbClr val="0084B4"/>
                </a:solidFill>
                <a:hlinkClick r:id="rId4"/>
              </a:rPr>
              <a:t>ohs_jackets</a:t>
            </a:r>
            <a:r>
              <a:rPr lang="en-US" dirty="0">
                <a:solidFill>
                  <a:srgbClr val="14171A"/>
                </a:solidFill>
              </a:rPr>
              <a:t> filmed by </a:t>
            </a:r>
            <a:r>
              <a:rPr lang="en-US" dirty="0">
                <a:solidFill>
                  <a:srgbClr val="0084B4"/>
                </a:solidFill>
                <a:hlinkClick r:id="rId5"/>
              </a:rPr>
              <a:t>@</a:t>
            </a:r>
            <a:r>
              <a:rPr lang="en-US" dirty="0" err="1">
                <a:solidFill>
                  <a:srgbClr val="0084B4"/>
                </a:solidFill>
                <a:hlinkClick r:id="rId5"/>
              </a:rPr>
              <a:t>GodoyStudios</a:t>
            </a:r>
            <a:r>
              <a:rPr lang="en-US" dirty="0">
                <a:solidFill>
                  <a:srgbClr val="14171A"/>
                </a:solidFill>
              </a:rPr>
              <a:t> and interviewed on their experience w/ the </a:t>
            </a:r>
            <a:r>
              <a:rPr lang="en-US" dirty="0">
                <a:solidFill>
                  <a:srgbClr val="0084B4"/>
                </a:solidFill>
                <a:hlinkClick r:id="rId6"/>
              </a:rPr>
              <a:t>#QFT</a:t>
            </a:r>
            <a:endParaRPr lang="en-US" dirty="0"/>
          </a:p>
        </p:txBody>
      </p:sp>
    </p:spTree>
    <p:extLst>
      <p:ext uri="{BB962C8B-B14F-4D97-AF65-F5344CB8AC3E}">
        <p14:creationId xmlns:p14="http://schemas.microsoft.com/office/powerpoint/2010/main" val="182102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2958" y="2204332"/>
            <a:ext cx="3331106" cy="4441474"/>
          </a:xfrm>
          <a:prstGeom prst="rect">
            <a:avLst/>
          </a:prstGeom>
        </p:spPr>
      </p:pic>
      <p:sp>
        <p:nvSpPr>
          <p:cNvPr id="2" name="Title 1"/>
          <p:cNvSpPr>
            <a:spLocks noGrp="1"/>
          </p:cNvSpPr>
          <p:nvPr>
            <p:ph type="title"/>
          </p:nvPr>
        </p:nvSpPr>
        <p:spPr/>
        <p:txBody>
          <a:bodyPr/>
          <a:lstStyle/>
          <a:p>
            <a:r>
              <a:rPr lang="en-US" sz="3200" dirty="0"/>
              <a:t>Tweeting QFT examples to school leaders, reporters, authors, and industry leaders…and getting their attention! </a:t>
            </a:r>
          </a:p>
        </p:txBody>
      </p:sp>
      <p:sp>
        <p:nvSpPr>
          <p:cNvPr id="3" name="Rectangle 2"/>
          <p:cNvSpPr/>
          <p:nvPr/>
        </p:nvSpPr>
        <p:spPr>
          <a:xfrm>
            <a:off x="443201" y="5177143"/>
            <a:ext cx="4627273" cy="1277786"/>
          </a:xfrm>
          <a:prstGeom prst="rect">
            <a:avLst/>
          </a:prstGeom>
          <a:ln w="9525">
            <a:solidFill>
              <a:schemeClr val="tx1"/>
            </a:solidFill>
          </a:ln>
        </p:spPr>
        <p:txBody>
          <a:bodyPr wrap="square">
            <a:spAutoFit/>
          </a:bodyPr>
          <a:lstStyle/>
          <a:p>
            <a:pPr>
              <a:lnSpc>
                <a:spcPct val="107000"/>
              </a:lnSpc>
              <a:spcAft>
                <a:spcPts val="800"/>
              </a:spcAft>
            </a:pPr>
            <a:r>
              <a:rPr lang="en-US" dirty="0">
                <a:solidFill>
                  <a:srgbClr val="292F33"/>
                </a:solidFill>
                <a:ea typeface="Calibri" panose="020F0502020204030204" pitchFamily="34" charset="0"/>
                <a:cs typeface="Times New Roman" panose="02020603050405020304" pitchFamily="18" charset="0"/>
              </a:rPr>
              <a:t>Hi </a:t>
            </a:r>
            <a:r>
              <a:rPr lang="en-US" u="sng" dirty="0">
                <a:solidFill>
                  <a:srgbClr val="2B7BB9"/>
                </a:solidFill>
                <a:ea typeface="Calibri" panose="020F0502020204030204" pitchFamily="34" charset="0"/>
                <a:cs typeface="Times New Roman" panose="02020603050405020304" pitchFamily="18" charset="0"/>
                <a:hlinkClick r:id="rId3"/>
              </a:rPr>
              <a:t>@</a:t>
            </a:r>
            <a:r>
              <a:rPr lang="en-US" dirty="0" err="1">
                <a:solidFill>
                  <a:srgbClr val="2B7BB9"/>
                </a:solidFill>
                <a:ea typeface="Calibri" panose="020F0502020204030204" pitchFamily="34" charset="0"/>
                <a:cs typeface="Times New Roman" panose="02020603050405020304" pitchFamily="18" charset="0"/>
                <a:hlinkClick r:id="rId3"/>
              </a:rPr>
              <a:t>BillNye</a:t>
            </a:r>
            <a:r>
              <a:rPr lang="en-US" dirty="0">
                <a:solidFill>
                  <a:srgbClr val="292F33"/>
                </a:solidFill>
                <a:ea typeface="Calibri" panose="020F0502020204030204" pitchFamily="34" charset="0"/>
                <a:cs typeface="Times New Roman" panose="02020603050405020304" pitchFamily="18" charset="0"/>
              </a:rPr>
              <a:t> As a 7th grade science teacher, I encourage young scientists to question and figure out phenomena! </a:t>
            </a:r>
            <a:r>
              <a:rPr lang="en-US" dirty="0">
                <a:solidFill>
                  <a:srgbClr val="2B7BB9"/>
                </a:solidFill>
                <a:ea typeface="Calibri" panose="020F0502020204030204" pitchFamily="34" charset="0"/>
                <a:cs typeface="Times New Roman" panose="02020603050405020304" pitchFamily="18" charset="0"/>
                <a:hlinkClick r:id="rId4"/>
              </a:rPr>
              <a:t>#</a:t>
            </a:r>
            <a:r>
              <a:rPr lang="en-US" dirty="0" err="1">
                <a:solidFill>
                  <a:srgbClr val="2B7BB9"/>
                </a:solidFill>
                <a:ea typeface="Calibri" panose="020F0502020204030204" pitchFamily="34" charset="0"/>
                <a:cs typeface="Times New Roman" panose="02020603050405020304" pitchFamily="18" charset="0"/>
                <a:hlinkClick r:id="rId4"/>
              </a:rPr>
              <a:t>BillMeetScienceTwitter</a:t>
            </a:r>
            <a:endParaRPr lang="en-US" dirty="0">
              <a:effectLst/>
              <a:ea typeface="Calibri" panose="020F0502020204030204" pitchFamily="34" charset="0"/>
              <a:cs typeface="Times New Roman" panose="02020603050405020304" pitchFamily="18" charset="0"/>
            </a:endParaRPr>
          </a:p>
        </p:txBody>
      </p:sp>
      <p:sp>
        <p:nvSpPr>
          <p:cNvPr id="4" name="Rectangle 3"/>
          <p:cNvSpPr/>
          <p:nvPr/>
        </p:nvSpPr>
        <p:spPr>
          <a:xfrm>
            <a:off x="443201" y="2768550"/>
            <a:ext cx="4572000" cy="1200329"/>
          </a:xfrm>
          <a:prstGeom prst="rect">
            <a:avLst/>
          </a:prstGeom>
          <a:ln w="9525">
            <a:solidFill>
              <a:schemeClr val="tx1"/>
            </a:solidFill>
          </a:ln>
        </p:spPr>
        <p:txBody>
          <a:bodyPr>
            <a:spAutoFit/>
          </a:bodyPr>
          <a:lstStyle/>
          <a:p>
            <a:r>
              <a:rPr lang="en-US" dirty="0"/>
              <a:t>Thank you Phil Schwartz from </a:t>
            </a:r>
            <a:r>
              <a:rPr lang="en-US" u="sng" dirty="0">
                <a:solidFill>
                  <a:srgbClr val="7030A0"/>
                </a:solidFill>
              </a:rPr>
              <a:t>@ABC7Chicago </a:t>
            </a:r>
            <a:r>
              <a:rPr lang="en-US" dirty="0"/>
              <a:t>for answering our #QFT questions this morning. @</a:t>
            </a:r>
            <a:r>
              <a:rPr lang="en-US" dirty="0" err="1"/>
              <a:t>Fischerspirit</a:t>
            </a:r>
            <a:r>
              <a:rPr lang="en-US" dirty="0"/>
              <a:t> #d205learns</a:t>
            </a:r>
          </a:p>
        </p:txBody>
      </p:sp>
      <p:sp>
        <p:nvSpPr>
          <p:cNvPr id="5" name="Rectangle 1"/>
          <p:cNvSpPr>
            <a:spLocks noChangeArrowheads="1"/>
          </p:cNvSpPr>
          <p:nvPr/>
        </p:nvSpPr>
        <p:spPr bwMode="auto">
          <a:xfrm>
            <a:off x="443201" y="4111346"/>
            <a:ext cx="4572000"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4171A"/>
                </a:solidFill>
                <a:effectLst/>
                <a:latin typeface="+mn-lt"/>
                <a:cs typeface="Arial" panose="020B0604020202020204" pitchFamily="34" charset="0"/>
              </a:rPr>
              <a:t>S. E. Hinton Retweeted Right Question</a:t>
            </a:r>
            <a:endParaRPr kumimoji="0" lang="en-US"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4171A"/>
                </a:solidFill>
                <a:effectLst/>
                <a:latin typeface="+mn-lt"/>
                <a:cs typeface="Arial" panose="020B0604020202020204" pitchFamily="34" charset="0"/>
              </a:rPr>
              <a:t>One of the reasons why teachers are my heroes.</a:t>
            </a:r>
            <a:endParaRPr kumimoji="0" lang="en-US" altLang="en-US"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431528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74" b="15550"/>
          <a:stretch/>
        </p:blipFill>
        <p:spPr>
          <a:xfrm>
            <a:off x="1961173" y="1447800"/>
            <a:ext cx="5320026" cy="5294243"/>
          </a:xfrm>
          <a:prstGeom prst="rect">
            <a:avLst/>
          </a:prstGeom>
        </p:spPr>
      </p:pic>
      <p:sp>
        <p:nvSpPr>
          <p:cNvPr id="2" name="Title 1"/>
          <p:cNvSpPr>
            <a:spLocks noGrp="1"/>
          </p:cNvSpPr>
          <p:nvPr>
            <p:ph type="title"/>
          </p:nvPr>
        </p:nvSpPr>
        <p:spPr>
          <a:xfrm>
            <a:off x="498473" y="331694"/>
            <a:ext cx="7556313" cy="1116106"/>
          </a:xfrm>
        </p:spPr>
        <p:txBody>
          <a:bodyPr/>
          <a:lstStyle/>
          <a:p>
            <a:r>
              <a:rPr lang="en-US" sz="3200" dirty="0"/>
              <a:t>And continuing to do innovative, creative work with students </a:t>
            </a:r>
            <a:br>
              <a:rPr lang="en-US" sz="3200" dirty="0"/>
            </a:br>
            <a:endParaRPr lang="en-US" sz="3200" dirty="0"/>
          </a:p>
        </p:txBody>
      </p:sp>
    </p:spTree>
    <p:extLst>
      <p:ext uri="{BB962C8B-B14F-4D97-AF65-F5344CB8AC3E}">
        <p14:creationId xmlns:p14="http://schemas.microsoft.com/office/powerpoint/2010/main" val="65414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00" y="1109891"/>
            <a:ext cx="7855817" cy="732887"/>
          </a:xfrm>
        </p:spPr>
        <p:txBody>
          <a:bodyPr/>
          <a:lstStyle/>
          <a:p>
            <a:r>
              <a:rPr lang="en-US" dirty="0"/>
              <a:t> 			…as a two-way street</a:t>
            </a:r>
          </a:p>
        </p:txBody>
      </p:sp>
      <p:sp>
        <p:nvSpPr>
          <p:cNvPr id="3" name="TextBox 2"/>
          <p:cNvSpPr txBox="1"/>
          <p:nvPr/>
        </p:nvSpPr>
        <p:spPr>
          <a:xfrm>
            <a:off x="443509" y="2456928"/>
            <a:ext cx="3360162" cy="1815882"/>
          </a:xfrm>
          <a:prstGeom prst="rect">
            <a:avLst/>
          </a:prstGeom>
          <a:noFill/>
        </p:spPr>
        <p:txBody>
          <a:bodyPr wrap="square" rtlCol="0">
            <a:spAutoFit/>
          </a:bodyPr>
          <a:lstStyle/>
          <a:p>
            <a:r>
              <a:rPr lang="en-US" sz="2800" dirty="0">
                <a:ln w="0"/>
                <a:effectLst>
                  <a:outerShdw blurRad="38100" dist="19050" dir="2700000" algn="tl" rotWithShape="0">
                    <a:schemeClr val="dk1">
                      <a:alpha val="40000"/>
                    </a:schemeClr>
                  </a:outerShdw>
                </a:effectLst>
              </a:rPr>
              <a:t>RQI’s design of professional learning experiences</a:t>
            </a:r>
          </a:p>
        </p:txBody>
      </p:sp>
      <p:sp>
        <p:nvSpPr>
          <p:cNvPr id="4" name="TextBox 3"/>
          <p:cNvSpPr txBox="1"/>
          <p:nvPr/>
        </p:nvSpPr>
        <p:spPr>
          <a:xfrm>
            <a:off x="6270813" y="2583638"/>
            <a:ext cx="2873187" cy="1384995"/>
          </a:xfrm>
          <a:prstGeom prst="rect">
            <a:avLst/>
          </a:prstGeom>
          <a:noFill/>
        </p:spPr>
        <p:txBody>
          <a:bodyPr wrap="square" rtlCol="0">
            <a:spAutoFit/>
          </a:bodyPr>
          <a:lstStyle/>
          <a:p>
            <a:r>
              <a:rPr lang="en-US" sz="2800" dirty="0">
                <a:ln w="0"/>
                <a:effectLst>
                  <a:outerShdw blurRad="38100" dist="19050" dir="2700000" algn="tl" rotWithShape="0">
                    <a:schemeClr val="dk1">
                      <a:alpha val="40000"/>
                    </a:schemeClr>
                  </a:outerShdw>
                </a:effectLst>
              </a:rPr>
              <a:t>Professional implementation &amp; learning</a:t>
            </a:r>
          </a:p>
        </p:txBody>
      </p:sp>
      <p:sp>
        <p:nvSpPr>
          <p:cNvPr id="5" name="Right Arrow 4"/>
          <p:cNvSpPr/>
          <p:nvPr/>
        </p:nvSpPr>
        <p:spPr>
          <a:xfrm>
            <a:off x="3546764" y="2715492"/>
            <a:ext cx="2327562" cy="540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6363" y="495741"/>
            <a:ext cx="7994073" cy="646331"/>
          </a:xfrm>
          <a:prstGeom prst="rect">
            <a:avLst/>
          </a:prstGeom>
          <a:noFill/>
        </p:spPr>
        <p:txBody>
          <a:bodyPr wrap="square" rtlCol="0">
            <a:spAutoFit/>
          </a:bodyPr>
          <a:lstStyle/>
          <a:p>
            <a:r>
              <a:rPr lang="en-US" sz="3600" dirty="0">
                <a:solidFill>
                  <a:schemeClr val="accent1"/>
                </a:solidFill>
                <a:latin typeface="+mj-lt"/>
              </a:rPr>
              <a:t>RQI’s Vision of Professional Learning</a:t>
            </a:r>
          </a:p>
        </p:txBody>
      </p:sp>
      <p:sp>
        <p:nvSpPr>
          <p:cNvPr id="10" name="Curved Down Arrow 9"/>
          <p:cNvSpPr/>
          <p:nvPr/>
        </p:nvSpPr>
        <p:spPr>
          <a:xfrm rot="10800000">
            <a:off x="3121037" y="4269115"/>
            <a:ext cx="3158834" cy="86532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859" y="5866692"/>
            <a:ext cx="2290412" cy="838908"/>
          </a:xfrm>
          <a:prstGeom prst="rect">
            <a:avLst/>
          </a:prstGeom>
        </p:spPr>
      </p:pic>
      <p:sp>
        <p:nvSpPr>
          <p:cNvPr id="11" name="TextBox 10"/>
          <p:cNvSpPr txBox="1"/>
          <p:nvPr/>
        </p:nvSpPr>
        <p:spPr>
          <a:xfrm>
            <a:off x="7403742" y="6286146"/>
            <a:ext cx="1740258" cy="338554"/>
          </a:xfrm>
          <a:prstGeom prst="rect">
            <a:avLst/>
          </a:prstGeom>
          <a:noFill/>
        </p:spPr>
        <p:txBody>
          <a:bodyPr wrap="square" rtlCol="0">
            <a:spAutoFit/>
          </a:bodyPr>
          <a:lstStyle/>
          <a:p>
            <a:r>
              <a:rPr lang="en-US" sz="1600" dirty="0">
                <a:solidFill>
                  <a:schemeClr val="accent2"/>
                </a:solidFill>
              </a:rPr>
              <a:t>#</a:t>
            </a:r>
            <a:r>
              <a:rPr lang="en-US" sz="1600" dirty="0" err="1">
                <a:solidFill>
                  <a:schemeClr val="accent2"/>
                </a:solidFill>
              </a:rPr>
              <a:t>QFTCon</a:t>
            </a:r>
            <a:r>
              <a:rPr lang="en-US" sz="1600" dirty="0">
                <a:solidFill>
                  <a:schemeClr val="accent2"/>
                </a:solidFill>
              </a:rPr>
              <a:t> #QFT</a:t>
            </a:r>
          </a:p>
        </p:txBody>
      </p:sp>
    </p:spTree>
    <p:extLst>
      <p:ext uri="{BB962C8B-B14F-4D97-AF65-F5344CB8AC3E}">
        <p14:creationId xmlns:p14="http://schemas.microsoft.com/office/powerpoint/2010/main" val="12977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Growing Community of Practice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184" y="1696994"/>
            <a:ext cx="3616653" cy="48222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80" y="2592849"/>
            <a:ext cx="4040659" cy="30304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703" y="1877176"/>
            <a:ext cx="4333104" cy="464202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362" b="7592"/>
          <a:stretch/>
        </p:blipFill>
        <p:spPr>
          <a:xfrm>
            <a:off x="3949098" y="2592849"/>
            <a:ext cx="5049709" cy="409661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595" t="7058" r="11068" b="22703"/>
          <a:stretch/>
        </p:blipFill>
        <p:spPr>
          <a:xfrm>
            <a:off x="106879" y="1400543"/>
            <a:ext cx="4791195" cy="3181284"/>
          </a:xfrm>
          <a:prstGeom prst="rect">
            <a:avLst/>
          </a:prstGeom>
        </p:spPr>
      </p:pic>
    </p:spTree>
    <p:extLst>
      <p:ext uri="{BB962C8B-B14F-4D97-AF65-F5344CB8AC3E}">
        <p14:creationId xmlns:p14="http://schemas.microsoft.com/office/powerpoint/2010/main" val="12632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349233"/>
            <a:ext cx="7727795" cy="1323439"/>
          </a:xfrm>
          <a:prstGeom prst="rect">
            <a:avLst/>
          </a:prstGeom>
          <a:noFill/>
        </p:spPr>
        <p:txBody>
          <a:bodyPr wrap="square" rtlCol="0">
            <a:spAutoFit/>
          </a:bodyPr>
          <a:lstStyle/>
          <a:p>
            <a:r>
              <a:rPr lang="en-US" altLang="en-US" sz="4000" dirty="0">
                <a:solidFill>
                  <a:schemeClr val="accent1"/>
                </a:solidFill>
                <a:latin typeface="+mj-lt"/>
              </a:rPr>
              <a:t>Educator Network and RQI Resources</a:t>
            </a:r>
            <a:endParaRPr lang="en-US" sz="4000" dirty="0">
              <a:solidFill>
                <a:schemeClr val="accent1"/>
              </a:solidFill>
              <a:latin typeface="+mj-lt"/>
            </a:endParaRPr>
          </a:p>
        </p:txBody>
      </p:sp>
      <p:sp>
        <p:nvSpPr>
          <p:cNvPr id="6" name="Content Placeholder 2"/>
          <p:cNvSpPr txBox="1">
            <a:spLocks/>
          </p:cNvSpPr>
          <p:nvPr/>
        </p:nvSpPr>
        <p:spPr bwMode="auto">
          <a:xfrm>
            <a:off x="479503" y="2069571"/>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lvl="1">
              <a:buFont typeface="Wingdings" charset="2"/>
              <a:buChar char="§"/>
              <a:defRPr/>
            </a:pPr>
            <a:r>
              <a:rPr lang="en-US" altLang="en-US" dirty="0">
                <a:solidFill>
                  <a:schemeClr val="tx1"/>
                </a:solidFill>
              </a:rPr>
              <a:t>Templates you can use tomorrow in class</a:t>
            </a:r>
          </a:p>
          <a:p>
            <a:pPr lvl="1">
              <a:buFont typeface="Wingdings" charset="2"/>
              <a:buChar char="§"/>
            </a:pPr>
            <a:r>
              <a:rPr lang="en-US" altLang="en-US" dirty="0">
                <a:solidFill>
                  <a:schemeClr val="tx1"/>
                </a:solidFill>
              </a:rPr>
              <a:t>Classroom 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lvl="1">
              <a:buFont typeface="Wingdings" charset="2"/>
              <a:buChar char="§"/>
            </a:pPr>
            <a:r>
              <a:rPr lang="en-US" altLang="en-US" dirty="0">
                <a:solidFill>
                  <a:schemeClr val="tx1"/>
                </a:solidFill>
              </a:rPr>
              <a:t>Seminar Resources</a:t>
            </a:r>
          </a:p>
          <a:p>
            <a:pPr marL="0" indent="0">
              <a:buNone/>
              <a:defRPr/>
            </a:pPr>
            <a:endParaRPr lang="en-US" altLang="en-US" sz="3200" dirty="0">
              <a:solidFill>
                <a:schemeClr val="accent1"/>
              </a:solidFill>
            </a:endParaRPr>
          </a:p>
        </p:txBody>
      </p:sp>
      <p:pic>
        <p:nvPicPr>
          <p:cNvPr id="5" name="Picture 4">
            <a:extLst>
              <a:ext uri="{FF2B5EF4-FFF2-40B4-BE49-F238E27FC236}">
                <a16:creationId xmlns:a16="http://schemas.microsoft.com/office/drawing/2014/main" id="{F757A933-9E44-C84E-BA18-C91C934A7920}"/>
              </a:ext>
            </a:extLst>
          </p:cNvPr>
          <p:cNvPicPr>
            <a:picLocks noChangeAspect="1"/>
          </p:cNvPicPr>
          <p:nvPr/>
        </p:nvPicPr>
        <p:blipFill>
          <a:blip r:embed="rId2"/>
          <a:stretch>
            <a:fillRect/>
          </a:stretch>
        </p:blipFill>
        <p:spPr>
          <a:xfrm>
            <a:off x="1737227" y="4965366"/>
            <a:ext cx="5765800" cy="1130300"/>
          </a:xfrm>
          <a:prstGeom prst="rect">
            <a:avLst/>
          </a:prstGeom>
        </p:spPr>
      </p:pic>
    </p:spTree>
    <p:extLst>
      <p:ext uri="{BB962C8B-B14F-4D97-AF65-F5344CB8AC3E}">
        <p14:creationId xmlns:p14="http://schemas.microsoft.com/office/powerpoint/2010/main" val="2813271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27755" y="1327727"/>
            <a:ext cx="8732604" cy="5458579"/>
          </a:xfrm>
        </p:spPr>
        <p:txBody>
          <a:bodyPr>
            <a:noAutofit/>
          </a:bodyPr>
          <a:lstStyle/>
          <a:p>
            <a:pPr marL="742950" indent="-742950">
              <a:spcBef>
                <a:spcPts val="800"/>
              </a:spcBef>
              <a:buFont typeface="+mj-lt"/>
              <a:buAutoNum type="arabicParenR"/>
              <a:defRPr/>
            </a:pPr>
            <a:r>
              <a:rPr lang="en-US" sz="3800" dirty="0">
                <a:solidFill>
                  <a:schemeClr val="tx1"/>
                </a:solidFill>
              </a:rPr>
              <a:t>Quick QFT</a:t>
            </a:r>
          </a:p>
          <a:p>
            <a:pPr marL="742950" indent="-742950">
              <a:spcBef>
                <a:spcPts val="800"/>
              </a:spcBef>
              <a:buFont typeface="+mj-lt"/>
              <a:buAutoNum type="arabicParenR"/>
              <a:defRPr/>
            </a:pPr>
            <a:r>
              <a:rPr lang="en-US" sz="3800" dirty="0">
                <a:solidFill>
                  <a:schemeClr val="tx1"/>
                </a:solidFill>
              </a:rPr>
              <a:t>The Art and the Science</a:t>
            </a:r>
          </a:p>
          <a:p>
            <a:pPr marL="742950" indent="-742950">
              <a:spcBef>
                <a:spcPts val="800"/>
              </a:spcBef>
              <a:buFont typeface="+mj-lt"/>
              <a:buAutoNum type="arabicParenR"/>
              <a:defRPr/>
            </a:pPr>
            <a:r>
              <a:rPr lang="en-US" sz="3800" dirty="0">
                <a:solidFill>
                  <a:schemeClr val="tx1"/>
                </a:solidFill>
              </a:rPr>
              <a:t>Break</a:t>
            </a:r>
          </a:p>
          <a:p>
            <a:pPr marL="742950" indent="-742950">
              <a:spcBef>
                <a:spcPts val="800"/>
              </a:spcBef>
              <a:buFont typeface="+mj-lt"/>
              <a:buAutoNum type="arabicParenR"/>
              <a:defRPr/>
            </a:pPr>
            <a:r>
              <a:rPr lang="en-US" sz="3800" dirty="0">
                <a:solidFill>
                  <a:schemeClr val="tx1"/>
                </a:solidFill>
              </a:rPr>
              <a:t>Work on Lesson Plans</a:t>
            </a:r>
          </a:p>
          <a:p>
            <a:pPr marL="742950" indent="-742950">
              <a:spcBef>
                <a:spcPts val="800"/>
              </a:spcBef>
              <a:buFont typeface="+mj-lt"/>
              <a:buAutoNum type="arabicParenR"/>
              <a:defRPr/>
            </a:pPr>
            <a:r>
              <a:rPr lang="en-US" sz="3800" dirty="0">
                <a:solidFill>
                  <a:schemeClr val="tx1"/>
                </a:solidFill>
              </a:rPr>
              <a:t>Building a Community of Practice</a:t>
            </a:r>
          </a:p>
          <a:p>
            <a:pPr marL="742950" indent="-742950">
              <a:spcBef>
                <a:spcPts val="800"/>
              </a:spcBef>
              <a:buFont typeface="+mj-lt"/>
              <a:buAutoNum type="arabicParenR"/>
              <a:defRPr/>
            </a:pPr>
            <a:r>
              <a:rPr lang="en-US" sz="3800" b="1" dirty="0">
                <a:solidFill>
                  <a:schemeClr val="tx1"/>
                </a:solidFill>
              </a:rPr>
              <a:t>Reflections and Evaluations</a:t>
            </a:r>
          </a:p>
          <a:p>
            <a:pPr marL="0" indent="0">
              <a:buNone/>
              <a:defRPr/>
            </a:pPr>
            <a:endParaRPr lang="en-US" sz="3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a:solidFill>
                  <a:schemeClr val="accent2"/>
                </a:solidFill>
              </a:rPr>
              <a:t>#QFT</a:t>
            </a:r>
          </a:p>
        </p:txBody>
      </p:sp>
    </p:spTree>
    <p:extLst>
      <p:ext uri="{BB962C8B-B14F-4D97-AF65-F5344CB8AC3E}">
        <p14:creationId xmlns:p14="http://schemas.microsoft.com/office/powerpoint/2010/main" val="2767632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Reflections</a:t>
            </a:r>
          </a:p>
        </p:txBody>
      </p:sp>
      <p:sp>
        <p:nvSpPr>
          <p:cNvPr id="3" name="Content Placeholder 2"/>
          <p:cNvSpPr>
            <a:spLocks noGrp="1"/>
          </p:cNvSpPr>
          <p:nvPr>
            <p:ph idx="1"/>
          </p:nvPr>
        </p:nvSpPr>
        <p:spPr/>
        <p:txBody>
          <a:bodyPr/>
          <a:lstStyle/>
          <a:p>
            <a:pPr marL="0" lvl="0" indent="0">
              <a:spcBef>
                <a:spcPts val="0"/>
              </a:spcBef>
              <a:buClrTx/>
              <a:buSzTx/>
              <a:buNone/>
              <a:defRPr/>
            </a:pPr>
            <a:r>
              <a:rPr lang="en-US" sz="2800" dirty="0">
                <a:solidFill>
                  <a:prstClr val="black"/>
                </a:solidFill>
              </a:rPr>
              <a:t>	We shall not cease from exploration</a:t>
            </a:r>
          </a:p>
          <a:p>
            <a:pPr marL="0" lvl="0" indent="0">
              <a:spcBef>
                <a:spcPts val="0"/>
              </a:spcBef>
              <a:buClrTx/>
              <a:buSzTx/>
              <a:buNone/>
              <a:defRPr/>
            </a:pPr>
            <a:r>
              <a:rPr lang="en-US" sz="2800" dirty="0">
                <a:solidFill>
                  <a:prstClr val="black"/>
                </a:solidFill>
              </a:rPr>
              <a:t>	And the end of all our exploring</a:t>
            </a:r>
          </a:p>
          <a:p>
            <a:pPr marL="0" lvl="0" indent="0">
              <a:spcBef>
                <a:spcPts val="0"/>
              </a:spcBef>
              <a:buClrTx/>
              <a:buSzTx/>
              <a:buNone/>
              <a:defRPr/>
            </a:pPr>
            <a:r>
              <a:rPr lang="en-US" sz="2800" dirty="0">
                <a:solidFill>
                  <a:prstClr val="black"/>
                </a:solidFill>
              </a:rPr>
              <a:t>	Will be to arrive where we started</a:t>
            </a:r>
          </a:p>
          <a:p>
            <a:pPr marL="0" lvl="0" indent="0">
              <a:spcBef>
                <a:spcPts val="0"/>
              </a:spcBef>
              <a:buClrTx/>
              <a:buSzTx/>
              <a:buNone/>
              <a:defRPr/>
            </a:pPr>
            <a:r>
              <a:rPr lang="en-US" sz="2800" dirty="0">
                <a:solidFill>
                  <a:prstClr val="black"/>
                </a:solidFill>
              </a:rPr>
              <a:t>	And know the place</a:t>
            </a:r>
          </a:p>
          <a:p>
            <a:pPr marL="0" lvl="0" indent="0">
              <a:spcBef>
                <a:spcPts val="0"/>
              </a:spcBef>
              <a:buClrTx/>
              <a:buSzTx/>
              <a:buNone/>
              <a:defRPr/>
            </a:pPr>
            <a:r>
              <a:rPr lang="en-US" sz="2800" dirty="0">
                <a:solidFill>
                  <a:prstClr val="black"/>
                </a:solidFill>
              </a:rPr>
              <a:t>	For the first time.</a:t>
            </a:r>
          </a:p>
          <a:p>
            <a:pPr marL="0" lvl="0" indent="0">
              <a:spcBef>
                <a:spcPts val="0"/>
              </a:spcBef>
              <a:buClrTx/>
              <a:buSzTx/>
              <a:buNone/>
              <a:defRPr/>
            </a:pPr>
            <a:endParaRPr lang="en-US" sz="2800" dirty="0">
              <a:solidFill>
                <a:prstClr val="black"/>
              </a:solidFill>
            </a:endParaRPr>
          </a:p>
          <a:p>
            <a:pPr marL="0" lvl="0" indent="0">
              <a:spcBef>
                <a:spcPts val="0"/>
              </a:spcBef>
              <a:buClrTx/>
              <a:buSzTx/>
              <a:buNone/>
              <a:defRPr/>
            </a:pPr>
            <a:r>
              <a:rPr lang="en-US" sz="2800" dirty="0">
                <a:solidFill>
                  <a:prstClr val="black"/>
                </a:solidFill>
              </a:rPr>
              <a:t>				--T.S. Eliot</a:t>
            </a:r>
          </a:p>
          <a:p>
            <a:endParaRPr lang="en-US" dirty="0"/>
          </a:p>
        </p:txBody>
      </p:sp>
    </p:spTree>
    <p:extLst>
      <p:ext uri="{BB962C8B-B14F-4D97-AF65-F5344CB8AC3E}">
        <p14:creationId xmlns:p14="http://schemas.microsoft.com/office/powerpoint/2010/main" val="95385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 Reflections</a:t>
            </a:r>
          </a:p>
        </p:txBody>
      </p:sp>
      <p:sp>
        <p:nvSpPr>
          <p:cNvPr id="4" name="Content Placeholder 3"/>
          <p:cNvSpPr>
            <a:spLocks noGrp="1"/>
          </p:cNvSpPr>
          <p:nvPr>
            <p:ph idx="1"/>
          </p:nvPr>
        </p:nvSpPr>
        <p:spPr>
          <a:xfrm>
            <a:off x="498473" y="1600200"/>
            <a:ext cx="7556313" cy="4144963"/>
          </a:xfrm>
        </p:spPr>
        <p:txBody>
          <a:bodyPr>
            <a:noAutofit/>
          </a:bodyPr>
          <a:lstStyle/>
          <a:p>
            <a:pPr marL="457200" indent="-457200" fontAlgn="base">
              <a:buFont typeface="+mj-lt"/>
              <a:buAutoNum type="arabicPeriod"/>
            </a:pPr>
            <a:r>
              <a:rPr lang="en-US" sz="2800" dirty="0">
                <a:solidFill>
                  <a:schemeClr val="tx1"/>
                </a:solidFill>
              </a:rPr>
              <a:t>What did you learn?</a:t>
            </a:r>
          </a:p>
          <a:p>
            <a:pPr marL="457200" indent="-457200" fontAlgn="base">
              <a:buFont typeface="+mj-lt"/>
              <a:buAutoNum type="arabicPeriod"/>
            </a:pPr>
            <a:r>
              <a:rPr lang="en-US" sz="2800" dirty="0">
                <a:solidFill>
                  <a:schemeClr val="tx1"/>
                </a:solidFill>
              </a:rPr>
              <a:t>An “a-ha moment” or a meaningful take away from your experience today</a:t>
            </a:r>
          </a:p>
          <a:p>
            <a:pPr marL="457200" indent="-457200" fontAlgn="base">
              <a:buFont typeface="+mj-lt"/>
              <a:buAutoNum type="arabicPeriod"/>
            </a:pPr>
            <a:r>
              <a:rPr lang="en-US" sz="2800" dirty="0">
                <a:solidFill>
                  <a:schemeClr val="tx1"/>
                </a:solidFill>
              </a:rPr>
              <a:t>A key question that will guide your work</a:t>
            </a:r>
          </a:p>
        </p:txBody>
      </p:sp>
    </p:spTree>
    <p:extLst>
      <p:ext uri="{BB962C8B-B14F-4D97-AF65-F5344CB8AC3E}">
        <p14:creationId xmlns:p14="http://schemas.microsoft.com/office/powerpoint/2010/main" val="1120423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175744" y="617762"/>
            <a:ext cx="8645525" cy="901700"/>
          </a:xfrm>
        </p:spPr>
        <p:txBody>
          <a:bodyPr/>
          <a:lstStyle/>
          <a:p>
            <a:pPr eaLnBrk="1" hangingPunct="1"/>
            <a:r>
              <a:rPr lang="en-US" altLang="en-US" dirty="0"/>
              <a:t>Making a Contribution to Democracy</a:t>
            </a:r>
          </a:p>
        </p:txBody>
      </p:sp>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657653" y="1371600"/>
            <a:ext cx="7397322" cy="4057649"/>
          </a:xfrm>
        </p:spPr>
      </p:pic>
      <p:sp>
        <p:nvSpPr>
          <p:cNvPr id="2" name="TextBox 8"/>
          <p:cNvSpPr txBox="1">
            <a:spLocks noChangeArrowheads="1"/>
          </p:cNvSpPr>
          <p:nvPr/>
        </p:nvSpPr>
        <p:spPr bwMode="auto">
          <a:xfrm>
            <a:off x="2995613" y="6611938"/>
            <a:ext cx="6297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000"/>
              <a:t>See Chapter 6 on Septima Clark in </a:t>
            </a:r>
            <a:r>
              <a:rPr lang="en-US" altLang="en-US" sz="1000" i="1"/>
              <a:t>Freedom Road: Adult Education of African Americans </a:t>
            </a:r>
            <a:r>
              <a:rPr lang="en-US" altLang="en-US" sz="1000"/>
              <a:t>(Peterson, 1996).</a:t>
            </a:r>
            <a:endParaRPr lang="en-US" altLang="en-US" sz="1000" i="1"/>
          </a:p>
        </p:txBody>
      </p:sp>
      <p:sp>
        <p:nvSpPr>
          <p:cNvPr id="7" name="TextBox 8"/>
          <p:cNvSpPr txBox="1">
            <a:spLocks noChangeArrowheads="1"/>
          </p:cNvSpPr>
          <p:nvPr/>
        </p:nvSpPr>
        <p:spPr bwMode="auto">
          <a:xfrm>
            <a:off x="506413" y="5418138"/>
            <a:ext cx="7548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a:t>“We need to be taught to study rather than to believe, to </a:t>
            </a:r>
            <a:r>
              <a:rPr lang="en-US" altLang="en-US" sz="2400" b="1"/>
              <a:t>inquire</a:t>
            </a:r>
            <a:r>
              <a:rPr lang="en-US" altLang="en-US" sz="2400"/>
              <a:t> rather than to affirm.” - Septima Clark</a:t>
            </a:r>
          </a:p>
        </p:txBody>
      </p:sp>
    </p:spTree>
    <p:extLst>
      <p:ext uri="{BB962C8B-B14F-4D97-AF65-F5344CB8AC3E}">
        <p14:creationId xmlns:p14="http://schemas.microsoft.com/office/powerpoint/2010/main" val="1332045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4400" dirty="0"/>
              <a:t>Produce Questions</a:t>
            </a:r>
          </a:p>
        </p:txBody>
      </p:sp>
      <p:sp>
        <p:nvSpPr>
          <p:cNvPr id="102403" name="Content Placeholder 2"/>
          <p:cNvSpPr>
            <a:spLocks noGrp="1"/>
          </p:cNvSpPr>
          <p:nvPr>
            <p:ph idx="1"/>
          </p:nvPr>
        </p:nvSpPr>
        <p:spPr>
          <a:xfrm>
            <a:off x="333664" y="1600200"/>
            <a:ext cx="8545513" cy="5022273"/>
          </a:xfrm>
        </p:spPr>
        <p:txBody>
          <a:bodyPr/>
          <a:lstStyle/>
          <a:p>
            <a:pPr marL="514350" indent="-514350" eaLnBrk="1" hangingPunct="1">
              <a:lnSpc>
                <a:spcPct val="90000"/>
              </a:lnSpc>
              <a:buFont typeface="Wingdings" panose="05000000000000000000" pitchFamily="2" charset="2"/>
              <a:buAutoNum type="arabicPeriod"/>
            </a:pPr>
            <a:r>
              <a:rPr lang="en-US" altLang="en-US" sz="3200" dirty="0">
                <a:solidFill>
                  <a:srgbClr val="000000"/>
                </a:solidFill>
              </a:rPr>
              <a:t>Ask Questions</a:t>
            </a:r>
          </a:p>
          <a:p>
            <a:pPr marL="514350" indent="-514350" eaLnBrk="1" hangingPunct="1">
              <a:lnSpc>
                <a:spcPct val="90000"/>
              </a:lnSpc>
              <a:buFont typeface="Wingdings" panose="05000000000000000000" pitchFamily="2" charset="2"/>
              <a:buAutoNum type="arabicPeriod"/>
            </a:pPr>
            <a:r>
              <a:rPr lang="en-US" altLang="en-US" sz="3200" dirty="0">
                <a:solidFill>
                  <a:srgbClr val="000000"/>
                </a:solidFill>
              </a:rPr>
              <a:t>Follow the Rules</a:t>
            </a:r>
          </a:p>
          <a:p>
            <a:pPr lvl="3" eaLnBrk="1" hangingPunct="1">
              <a:lnSpc>
                <a:spcPct val="90000"/>
              </a:lnSpc>
            </a:pPr>
            <a:r>
              <a:rPr lang="en-US" altLang="en-US" sz="2400" dirty="0">
                <a:solidFill>
                  <a:schemeClr val="tx1"/>
                </a:solidFill>
              </a:rPr>
              <a:t>Ask as many questions as you can.</a:t>
            </a:r>
          </a:p>
          <a:p>
            <a:pPr lvl="3" eaLnBrk="1" hangingPunct="1">
              <a:lnSpc>
                <a:spcPct val="90000"/>
              </a:lnSpc>
            </a:pPr>
            <a:r>
              <a:rPr lang="en-US" altLang="en-US" sz="2400" dirty="0">
                <a:solidFill>
                  <a:schemeClr val="tx1"/>
                </a:solidFill>
              </a:rPr>
              <a:t>Do not stop to answer, judge, or discuss.</a:t>
            </a:r>
          </a:p>
          <a:p>
            <a:pPr lvl="3" eaLnBrk="1" hangingPunct="1">
              <a:lnSpc>
                <a:spcPct val="90000"/>
              </a:lnSpc>
            </a:pPr>
            <a:r>
              <a:rPr lang="en-US" altLang="en-US" sz="2400" dirty="0">
                <a:solidFill>
                  <a:schemeClr val="tx1"/>
                </a:solidFill>
              </a:rPr>
              <a:t>Write down every question exactly as it was stated.</a:t>
            </a:r>
          </a:p>
          <a:p>
            <a:pPr lvl="3" eaLnBrk="1" hangingPunct="1">
              <a:lnSpc>
                <a:spcPct val="90000"/>
              </a:lnSpc>
            </a:pPr>
            <a:r>
              <a:rPr lang="en-US" altLang="en-US" sz="2400" dirty="0">
                <a:solidFill>
                  <a:schemeClr val="tx1"/>
                </a:solidFill>
              </a:rPr>
              <a:t>Change any statements into questions.</a:t>
            </a:r>
          </a:p>
          <a:p>
            <a:pPr marL="514350" indent="-514350" eaLnBrk="1" hangingPunct="1">
              <a:lnSpc>
                <a:spcPct val="90000"/>
              </a:lnSpc>
              <a:buFont typeface="Wingdings" panose="05000000000000000000" pitchFamily="2" charset="2"/>
              <a:buAutoNum type="arabicPeriod"/>
            </a:pPr>
            <a:r>
              <a:rPr lang="en-US" altLang="en-US" sz="3200" dirty="0">
                <a:solidFill>
                  <a:srgbClr val="000000"/>
                </a:solidFill>
              </a:rPr>
              <a:t>Number the Questions</a:t>
            </a:r>
          </a:p>
          <a:p>
            <a:pPr marL="514350" indent="-514350" algn="ctr" eaLnBrk="1" hangingPunct="1">
              <a:lnSpc>
                <a:spcPct val="90000"/>
              </a:lnSpc>
              <a:buFont typeface="Wingdings" panose="05000000000000000000" pitchFamily="2" charset="2"/>
              <a:buAutoNum type="arabicPeriod"/>
            </a:pPr>
            <a:endParaRPr lang="en-US" altLang="en-US" sz="2800" dirty="0"/>
          </a:p>
        </p:txBody>
      </p:sp>
    </p:spTree>
    <p:extLst>
      <p:ext uri="{BB962C8B-B14F-4D97-AF65-F5344CB8AC3E}">
        <p14:creationId xmlns:p14="http://schemas.microsoft.com/office/powerpoint/2010/main" val="224293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0A75-84A2-A74B-A429-AD4282F3DB16}"/>
              </a:ext>
            </a:extLst>
          </p:cNvPr>
          <p:cNvSpPr>
            <a:spLocks noGrp="1"/>
          </p:cNvSpPr>
          <p:nvPr>
            <p:ph type="title"/>
          </p:nvPr>
        </p:nvSpPr>
        <p:spPr/>
        <p:txBody>
          <a:bodyPr/>
          <a:lstStyle/>
          <a:p>
            <a:r>
              <a:rPr lang="en-US" dirty="0"/>
              <a:t>Question Focus</a:t>
            </a:r>
          </a:p>
        </p:txBody>
      </p:sp>
      <p:sp>
        <p:nvSpPr>
          <p:cNvPr id="3" name="Content Placeholder 2">
            <a:extLst>
              <a:ext uri="{FF2B5EF4-FFF2-40B4-BE49-F238E27FC236}">
                <a16:creationId xmlns:a16="http://schemas.microsoft.com/office/drawing/2014/main" id="{94E60BE2-0BC2-AD48-B6BD-31571C67EB17}"/>
              </a:ext>
            </a:extLst>
          </p:cNvPr>
          <p:cNvSpPr>
            <a:spLocks noGrp="1"/>
          </p:cNvSpPr>
          <p:nvPr>
            <p:ph idx="1"/>
          </p:nvPr>
        </p:nvSpPr>
        <p:spPr>
          <a:xfrm>
            <a:off x="660706" y="2713037"/>
            <a:ext cx="7556313" cy="4144963"/>
          </a:xfrm>
        </p:spPr>
        <p:txBody>
          <a:bodyPr>
            <a:noAutofit/>
          </a:bodyPr>
          <a:lstStyle/>
          <a:p>
            <a:pPr marL="0" indent="0">
              <a:buNone/>
            </a:pPr>
            <a:r>
              <a:rPr lang="en-US" sz="4400" dirty="0">
                <a:solidFill>
                  <a:schemeClr val="accent1"/>
                </a:solidFill>
              </a:rPr>
              <a:t>I still want to know more about using the QFT.</a:t>
            </a:r>
          </a:p>
        </p:txBody>
      </p:sp>
      <p:sp>
        <p:nvSpPr>
          <p:cNvPr id="4" name="TextBox 3">
            <a:extLst>
              <a:ext uri="{FF2B5EF4-FFF2-40B4-BE49-F238E27FC236}">
                <a16:creationId xmlns:a16="http://schemas.microsoft.com/office/drawing/2014/main" id="{51E70459-5DEE-F644-9BE3-BF0876692B03}"/>
              </a:ext>
            </a:extLst>
          </p:cNvPr>
          <p:cNvSpPr txBox="1"/>
          <p:nvPr/>
        </p:nvSpPr>
        <p:spPr>
          <a:xfrm>
            <a:off x="498475" y="5400675"/>
            <a:ext cx="7971585" cy="461665"/>
          </a:xfrm>
          <a:prstGeom prst="rect">
            <a:avLst/>
          </a:prstGeom>
          <a:noFill/>
        </p:spPr>
        <p:txBody>
          <a:bodyPr wrap="square" rtlCol="0">
            <a:spAutoFit/>
          </a:bodyPr>
          <a:lstStyle/>
          <a:p>
            <a:r>
              <a:rPr lang="en-US" sz="2400" dirty="0">
                <a:sym typeface="Wingdings"/>
              </a:rPr>
              <a:t></a:t>
            </a:r>
            <a:r>
              <a:rPr lang="en-US" sz="2400" dirty="0"/>
              <a:t>Please write this statement at the top of your paper. </a:t>
            </a:r>
          </a:p>
        </p:txBody>
      </p:sp>
      <p:sp>
        <p:nvSpPr>
          <p:cNvPr id="5" name="TextBox 4">
            <a:extLst>
              <a:ext uri="{FF2B5EF4-FFF2-40B4-BE49-F238E27FC236}">
                <a16:creationId xmlns:a16="http://schemas.microsoft.com/office/drawing/2014/main" id="{222AA0F3-243C-694D-B35C-17A0DA5CCC35}"/>
              </a:ext>
            </a:extLst>
          </p:cNvPr>
          <p:cNvSpPr txBox="1"/>
          <p:nvPr/>
        </p:nvSpPr>
        <p:spPr>
          <a:xfrm>
            <a:off x="498474" y="5845215"/>
            <a:ext cx="8201773" cy="461665"/>
          </a:xfrm>
          <a:prstGeom prst="rect">
            <a:avLst/>
          </a:prstGeom>
          <a:noFill/>
        </p:spPr>
        <p:txBody>
          <a:bodyPr wrap="square" rtlCol="0">
            <a:spAutoFit/>
          </a:bodyPr>
          <a:lstStyle/>
          <a:p>
            <a:r>
              <a:rPr lang="en-US" sz="2400" dirty="0">
                <a:sym typeface="Wingdings" panose="05000000000000000000" pitchFamily="2" charset="2"/>
              </a:rPr>
              <a:t>Remember: Number the questions. Follow the rules. </a:t>
            </a:r>
            <a:endParaRPr lang="en-US" sz="2400" dirty="0"/>
          </a:p>
        </p:txBody>
      </p:sp>
    </p:spTree>
    <p:extLst>
      <p:ext uri="{BB962C8B-B14F-4D97-AF65-F5344CB8AC3E}">
        <p14:creationId xmlns:p14="http://schemas.microsoft.com/office/powerpoint/2010/main" val="37541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fontScale="90000"/>
          </a:bodyPr>
          <a:lstStyle/>
          <a:p>
            <a:pPr eaLnBrk="1" hangingPunct="1"/>
            <a:r>
              <a:rPr lang="en-US" altLang="en-US" sz="4000" dirty="0"/>
              <a:t>Categorize Questions: </a:t>
            </a:r>
            <a:br>
              <a:rPr lang="en-US" altLang="en-US" sz="4000" dirty="0"/>
            </a:br>
            <a:r>
              <a:rPr lang="en-US" altLang="en-US" sz="4000" dirty="0"/>
              <a:t>Closed/ Open</a:t>
            </a:r>
          </a:p>
        </p:txBody>
      </p:sp>
      <p:sp>
        <p:nvSpPr>
          <p:cNvPr id="46082" name="Content Placeholder 2"/>
          <p:cNvSpPr>
            <a:spLocks noGrp="1"/>
          </p:cNvSpPr>
          <p:nvPr>
            <p:ph idx="1"/>
          </p:nvPr>
        </p:nvSpPr>
        <p:spPr>
          <a:xfrm>
            <a:off x="305970" y="2013284"/>
            <a:ext cx="8362950" cy="4144963"/>
          </a:xfrm>
        </p:spPr>
        <p:txBody>
          <a:bodyPr/>
          <a:lstStyle/>
          <a:p>
            <a:pPr marL="514350" indent="-514350" eaLnBrk="1" hangingPunct="1">
              <a:lnSpc>
                <a:spcPct val="90000"/>
              </a:lnSpc>
              <a:spcBef>
                <a:spcPct val="0"/>
              </a:spcBef>
              <a:buFont typeface="Wingdings" panose="05000000000000000000" pitchFamily="2" charset="2"/>
              <a:buAutoNum type="arabicParenR"/>
            </a:pPr>
            <a:r>
              <a:rPr lang="en-US" altLang="en-US" sz="3000" dirty="0">
                <a:solidFill>
                  <a:srgbClr val="000000"/>
                </a:solidFill>
              </a:rPr>
              <a:t>Identify your questions as closed-ended or open-ended by </a:t>
            </a:r>
            <a:r>
              <a:rPr lang="en-US" altLang="en-US" sz="3000" b="1" dirty="0">
                <a:solidFill>
                  <a:srgbClr val="000000"/>
                </a:solidFill>
              </a:rPr>
              <a:t>marking them </a:t>
            </a:r>
            <a:r>
              <a:rPr lang="en-US" altLang="en-US" sz="3000" dirty="0">
                <a:solidFill>
                  <a:srgbClr val="000000"/>
                </a:solidFill>
              </a:rPr>
              <a:t>with a </a:t>
            </a:r>
            <a:r>
              <a:rPr lang="en-US" altLang="en-US" sz="3000" b="1" dirty="0">
                <a:solidFill>
                  <a:srgbClr val="000000"/>
                </a:solidFill>
              </a:rPr>
              <a:t>“C”</a:t>
            </a:r>
            <a:r>
              <a:rPr lang="en-US" altLang="ja-JP" sz="3000" dirty="0">
                <a:solidFill>
                  <a:srgbClr val="000000"/>
                </a:solidFill>
              </a:rPr>
              <a:t> </a:t>
            </a:r>
            <a:r>
              <a:rPr lang="en-US" altLang="ja-JP" sz="3000" dirty="0">
                <a:solidFill>
                  <a:schemeClr val="tx1"/>
                </a:solidFill>
              </a:rPr>
              <a:t>or an </a:t>
            </a:r>
            <a:r>
              <a:rPr lang="en-US" altLang="en-US" sz="3000" dirty="0">
                <a:solidFill>
                  <a:schemeClr val="tx1"/>
                </a:solidFill>
              </a:rPr>
              <a:t>“</a:t>
            </a:r>
            <a:r>
              <a:rPr lang="en-US" altLang="ja-JP" sz="3000" b="1" dirty="0">
                <a:solidFill>
                  <a:schemeClr val="tx1"/>
                </a:solidFill>
              </a:rPr>
              <a:t>O.</a:t>
            </a:r>
            <a:r>
              <a:rPr lang="en-US" altLang="en-US" sz="3000" b="1" dirty="0">
                <a:solidFill>
                  <a:schemeClr val="tx1"/>
                </a:solidFill>
              </a:rPr>
              <a:t>”</a:t>
            </a:r>
          </a:p>
          <a:p>
            <a:pPr marL="514350" indent="-514350" eaLnBrk="1" hangingPunct="1">
              <a:lnSpc>
                <a:spcPct val="90000"/>
              </a:lnSpc>
              <a:spcBef>
                <a:spcPct val="0"/>
              </a:spcBef>
              <a:buFont typeface="Wingdings" panose="05000000000000000000" pitchFamily="2" charset="2"/>
              <a:buAutoNum type="arabicParenR"/>
            </a:pPr>
            <a:endParaRPr lang="en-US" altLang="en-US" sz="3000" b="1" dirty="0">
              <a:solidFill>
                <a:schemeClr val="tx1"/>
              </a:solidFill>
            </a:endParaRPr>
          </a:p>
          <a:p>
            <a:pPr marL="514350" indent="-514350" eaLnBrk="1" hangingPunct="1">
              <a:lnSpc>
                <a:spcPct val="90000"/>
              </a:lnSpc>
              <a:spcBef>
                <a:spcPct val="0"/>
              </a:spcBef>
              <a:buFont typeface="Wingdings" panose="05000000000000000000" pitchFamily="2" charset="2"/>
              <a:buAutoNum type="arabicParenR"/>
            </a:pPr>
            <a:r>
              <a:rPr lang="en-US" altLang="en-US" sz="3000" dirty="0">
                <a:solidFill>
                  <a:schemeClr val="tx1"/>
                </a:solidFill>
              </a:rPr>
              <a:t>Change one </a:t>
            </a:r>
            <a:r>
              <a:rPr lang="en-US" altLang="en-US" sz="3000" b="1" dirty="0">
                <a:solidFill>
                  <a:schemeClr val="tx1"/>
                </a:solidFill>
              </a:rPr>
              <a:t>open-ended </a:t>
            </a:r>
            <a:r>
              <a:rPr lang="en-US" altLang="en-US" sz="3000" dirty="0">
                <a:solidFill>
                  <a:schemeClr val="tx1"/>
                </a:solidFill>
              </a:rPr>
              <a:t>question to </a:t>
            </a:r>
            <a:r>
              <a:rPr lang="en-US" altLang="en-US" sz="3000" b="1" dirty="0">
                <a:solidFill>
                  <a:schemeClr val="tx1"/>
                </a:solidFill>
              </a:rPr>
              <a:t>close-ended</a:t>
            </a:r>
            <a:r>
              <a:rPr lang="en-US" altLang="en-US" sz="3000" dirty="0">
                <a:solidFill>
                  <a:schemeClr val="tx1"/>
                </a:solidFill>
              </a:rPr>
              <a:t> question</a:t>
            </a:r>
          </a:p>
          <a:p>
            <a:pPr marL="514350" indent="-514350" eaLnBrk="1" hangingPunct="1">
              <a:lnSpc>
                <a:spcPct val="90000"/>
              </a:lnSpc>
              <a:spcBef>
                <a:spcPct val="0"/>
              </a:spcBef>
              <a:buFont typeface="Wingdings" panose="05000000000000000000" pitchFamily="2" charset="2"/>
              <a:buAutoNum type="arabicParenR"/>
            </a:pPr>
            <a:endParaRPr lang="en-US" altLang="en-US" sz="3000" dirty="0">
              <a:solidFill>
                <a:schemeClr val="tx1"/>
              </a:solidFill>
            </a:endParaRPr>
          </a:p>
          <a:p>
            <a:pPr marL="514350" indent="-514350" eaLnBrk="1" hangingPunct="1">
              <a:lnSpc>
                <a:spcPct val="90000"/>
              </a:lnSpc>
              <a:spcBef>
                <a:spcPct val="0"/>
              </a:spcBef>
              <a:buFont typeface="Wingdings" panose="05000000000000000000" pitchFamily="2" charset="2"/>
              <a:buAutoNum type="arabicParenR"/>
            </a:pPr>
            <a:r>
              <a:rPr lang="en-US" altLang="en-US" sz="3000" dirty="0">
                <a:solidFill>
                  <a:schemeClr val="tx1"/>
                </a:solidFill>
              </a:rPr>
              <a:t>Change one </a:t>
            </a:r>
            <a:r>
              <a:rPr lang="en-US" altLang="en-US" sz="3000" b="1" dirty="0">
                <a:solidFill>
                  <a:schemeClr val="tx1"/>
                </a:solidFill>
              </a:rPr>
              <a:t>close-ended</a:t>
            </a:r>
            <a:r>
              <a:rPr lang="en-US" altLang="en-US" sz="3000" dirty="0">
                <a:solidFill>
                  <a:schemeClr val="tx1"/>
                </a:solidFill>
              </a:rPr>
              <a:t> question to </a:t>
            </a:r>
            <a:r>
              <a:rPr lang="en-US" altLang="en-US" sz="3000" b="1" dirty="0">
                <a:solidFill>
                  <a:schemeClr val="tx1"/>
                </a:solidFill>
              </a:rPr>
              <a:t>open-ended</a:t>
            </a:r>
            <a:r>
              <a:rPr lang="en-US" altLang="en-US" sz="3000" dirty="0">
                <a:solidFill>
                  <a:schemeClr val="tx1"/>
                </a:solidFill>
              </a:rPr>
              <a:t> question</a:t>
            </a:r>
          </a:p>
        </p:txBody>
      </p:sp>
    </p:spTree>
    <p:extLst>
      <p:ext uri="{BB962C8B-B14F-4D97-AF65-F5344CB8AC3E}">
        <p14:creationId xmlns:p14="http://schemas.microsoft.com/office/powerpoint/2010/main" val="3671247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Effect transition="in" filter="fade">
                                      <p:cBhvr>
                                        <p:cTn id="7" dur="500"/>
                                        <p:tgtEl>
                                          <p:spTgt spid="460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82">
                                            <p:txEl>
                                              <p:pRg st="4" end="4"/>
                                            </p:txEl>
                                          </p:spTgt>
                                        </p:tgtEl>
                                        <p:attrNameLst>
                                          <p:attrName>style.visibility</p:attrName>
                                        </p:attrNameLst>
                                      </p:cBhvr>
                                      <p:to>
                                        <p:strVal val="visible"/>
                                      </p:to>
                                    </p:set>
                                    <p:animEffect transition="in" filter="fade">
                                      <p:cBhvr>
                                        <p:cTn id="17"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dirty="0"/>
              <a:t>Prioritize Questions</a:t>
            </a:r>
            <a:r>
              <a:rPr lang="en-US" altLang="en-US" sz="4000" dirty="0"/>
              <a:t> </a:t>
            </a:r>
          </a:p>
        </p:txBody>
      </p:sp>
      <p:sp>
        <p:nvSpPr>
          <p:cNvPr id="3" name="Content Placeholder 2"/>
          <p:cNvSpPr>
            <a:spLocks noGrp="1"/>
          </p:cNvSpPr>
          <p:nvPr>
            <p:ph idx="1"/>
          </p:nvPr>
        </p:nvSpPr>
        <p:spPr>
          <a:xfrm>
            <a:off x="498475" y="1320800"/>
            <a:ext cx="7556500" cy="4927600"/>
          </a:xfrm>
        </p:spPr>
        <p:txBody>
          <a:bodyPr>
            <a:normAutofit/>
          </a:bodyPr>
          <a:lstStyle/>
          <a:p>
            <a:pPr marL="0" indent="0" eaLnBrk="1" hangingPunct="1">
              <a:lnSpc>
                <a:spcPct val="90000"/>
              </a:lnSpc>
              <a:buFont typeface="Wingdings" panose="05000000000000000000" pitchFamily="2" charset="2"/>
              <a:buNone/>
            </a:pPr>
            <a:r>
              <a:rPr lang="en-US" altLang="en-US" sz="3000" b="1" dirty="0">
                <a:solidFill>
                  <a:srgbClr val="000000"/>
                </a:solidFill>
              </a:rPr>
              <a:t>Review your list of questions </a:t>
            </a:r>
          </a:p>
          <a:p>
            <a:pPr marL="228600" lvl="1" indent="0" eaLnBrk="1" hangingPunct="1">
              <a:lnSpc>
                <a:spcPct val="90000"/>
              </a:lnSpc>
              <a:spcBef>
                <a:spcPts val="800"/>
              </a:spcBef>
              <a:spcAft>
                <a:spcPts val="600"/>
              </a:spcAft>
            </a:pPr>
            <a:r>
              <a:rPr lang="en-US" altLang="en-US" sz="2400" dirty="0">
                <a:solidFill>
                  <a:srgbClr val="000000"/>
                </a:solidFill>
              </a:rPr>
              <a:t> Choose the three questions you consider most important.</a:t>
            </a:r>
          </a:p>
          <a:p>
            <a:pPr marL="228600" lvl="1" indent="0">
              <a:lnSpc>
                <a:spcPct val="90000"/>
              </a:lnSpc>
              <a:spcBef>
                <a:spcPts val="800"/>
              </a:spcBef>
            </a:pPr>
            <a:r>
              <a:rPr lang="en-US" altLang="en-US" sz="2400" dirty="0">
                <a:solidFill>
                  <a:srgbClr val="000000"/>
                </a:solidFill>
              </a:rPr>
              <a:t> While prioritizing, think about your Question Focus</a:t>
            </a:r>
            <a:r>
              <a:rPr lang="en-US" altLang="en-US" sz="2400" dirty="0">
                <a:solidFill>
                  <a:schemeClr val="tx1"/>
                </a:solidFill>
              </a:rPr>
              <a:t>: </a:t>
            </a:r>
            <a:r>
              <a:rPr lang="en-US" altLang="en-US" sz="2400" b="1" i="1" dirty="0">
                <a:solidFill>
                  <a:schemeClr val="tx1"/>
                </a:solidFill>
              </a:rPr>
              <a:t>I still want to know more about using the QFT.</a:t>
            </a:r>
          </a:p>
          <a:p>
            <a:pPr marL="0" indent="0" eaLnBrk="1" hangingPunct="1">
              <a:lnSpc>
                <a:spcPct val="90000"/>
              </a:lnSpc>
              <a:buNone/>
            </a:pPr>
            <a:r>
              <a:rPr lang="en-US" altLang="en-US" sz="3000" b="1" dirty="0">
                <a:solidFill>
                  <a:srgbClr val="000000"/>
                </a:solidFill>
              </a:rPr>
              <a:t>After prioritizing consider…</a:t>
            </a:r>
          </a:p>
          <a:p>
            <a:pPr lvl="1" eaLnBrk="1" hangingPunct="1">
              <a:lnSpc>
                <a:spcPct val="90000"/>
              </a:lnSpc>
              <a:spcAft>
                <a:spcPts val="600"/>
              </a:spcAft>
            </a:pPr>
            <a:r>
              <a:rPr lang="en-US" altLang="en-US" sz="2400" dirty="0">
                <a:solidFill>
                  <a:schemeClr val="tx1"/>
                </a:solidFill>
              </a:rPr>
              <a:t>Why did you choose those three questions?</a:t>
            </a:r>
          </a:p>
          <a:p>
            <a:pPr lvl="1" eaLnBrk="1" hangingPunct="1">
              <a:lnSpc>
                <a:spcPct val="90000"/>
              </a:lnSpc>
              <a:spcAft>
                <a:spcPts val="1800"/>
              </a:spcAft>
            </a:pPr>
            <a:r>
              <a:rPr lang="en-US" altLang="en-US" sz="2400" dirty="0">
                <a:solidFill>
                  <a:schemeClr val="tx1"/>
                </a:solidFill>
              </a:rPr>
              <a:t>Where are your priority questions in the sequence of your entire list of questions?</a:t>
            </a:r>
          </a:p>
        </p:txBody>
      </p:sp>
    </p:spTree>
    <p:extLst>
      <p:ext uri="{BB962C8B-B14F-4D97-AF65-F5344CB8AC3E}">
        <p14:creationId xmlns:p14="http://schemas.microsoft.com/office/powerpoint/2010/main" val="326245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Advantage.thmx</Template>
  <TotalTime>24717</TotalTime>
  <Words>2122</Words>
  <Application>Microsoft Macintosh PowerPoint</Application>
  <PresentationFormat>On-screen Show (4:3)</PresentationFormat>
  <Paragraphs>398</Paragraphs>
  <Slides>59</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ＭＳ ゴシック</vt:lpstr>
      <vt:lpstr>ＭＳ Ｐゴシック</vt:lpstr>
      <vt:lpstr>ＭＳ Ｐゴシック</vt:lpstr>
      <vt:lpstr>Arial</vt:lpstr>
      <vt:lpstr>Calibri</vt:lpstr>
      <vt:lpstr>Georgia Italic</vt:lpstr>
      <vt:lpstr>Gill Sans</vt:lpstr>
      <vt:lpstr>Pontano Sans</vt:lpstr>
      <vt:lpstr>Rockwell</vt:lpstr>
      <vt:lpstr>Times New Roman</vt:lpstr>
      <vt:lpstr>Wingdings</vt:lpstr>
      <vt:lpstr>Advantage</vt:lpstr>
      <vt:lpstr>PowerPoint Presentation</vt:lpstr>
      <vt:lpstr>PowerPoint Presentation</vt:lpstr>
      <vt:lpstr>Today’s Agenda</vt:lpstr>
      <vt:lpstr>The Question Formulation Technique (QFT) </vt:lpstr>
      <vt:lpstr>Rules for Producing Questions</vt:lpstr>
      <vt:lpstr>Produce Questions</vt:lpstr>
      <vt:lpstr>Question Focus</vt:lpstr>
      <vt:lpstr>Categorize Questions:  Closed/ Open</vt:lpstr>
      <vt:lpstr>Prioritize Questions </vt:lpstr>
      <vt:lpstr>Share</vt:lpstr>
      <vt:lpstr>Reflection </vt:lpstr>
      <vt:lpstr>Today’s Agenda</vt:lpstr>
      <vt:lpstr>QFT: An ART and a SCIENCE</vt:lpstr>
      <vt:lpstr>QFT: An ART and a SCIENCE</vt:lpstr>
      <vt:lpstr>Five Areas Related to  the Art of the QFT</vt:lpstr>
      <vt:lpstr>Classroom Example: 8th Grade Middle School</vt:lpstr>
      <vt:lpstr>The Question Formulation Technique (QFT) in Action</vt:lpstr>
      <vt:lpstr>Four Principles of Facilitation</vt:lpstr>
      <vt:lpstr>Five Areas Related to  the Art of the QFT</vt:lpstr>
      <vt:lpstr>PowerPoint Presentation</vt:lpstr>
      <vt:lpstr>Various Teaching Purposes </vt:lpstr>
      <vt:lpstr>Using the QFT for Engagement</vt:lpstr>
      <vt:lpstr>Next Steps with Student Questions</vt:lpstr>
      <vt:lpstr>Using the QFT for Peer Review</vt:lpstr>
      <vt:lpstr>Next Steps with Student Questions:</vt:lpstr>
      <vt:lpstr>Using the QFT for Skill Development</vt:lpstr>
      <vt:lpstr>Next Steps with Student Questions: </vt:lpstr>
      <vt:lpstr>Depending on your Teaching Purpose </vt:lpstr>
      <vt:lpstr> Consider Next Steps</vt:lpstr>
      <vt:lpstr>Five Areas Related to  the Art of the QFT</vt:lpstr>
      <vt:lpstr>QFocus Design</vt:lpstr>
      <vt:lpstr>Initial QFocus: Middle School</vt:lpstr>
      <vt:lpstr>Revising the Question Focus</vt:lpstr>
      <vt:lpstr>Five Areas Related to  the Art of the QFT</vt:lpstr>
      <vt:lpstr>Prioritization Instructions</vt:lpstr>
      <vt:lpstr>Categories of Prioritization Instructions</vt:lpstr>
      <vt:lpstr>Adjusting the Prioritization Instructions: High School</vt:lpstr>
      <vt:lpstr>Five Areas Related to  the Art of the QFT</vt:lpstr>
      <vt:lpstr>Examples of Reflection Questions</vt:lpstr>
      <vt:lpstr> </vt:lpstr>
      <vt:lpstr>Today’s Agenda</vt:lpstr>
      <vt:lpstr>Today’s Agenda</vt:lpstr>
      <vt:lpstr>Work with a Lesson Planning Workbook</vt:lpstr>
      <vt:lpstr>Putting it into Practice</vt:lpstr>
      <vt:lpstr>Today’s Agenda</vt:lpstr>
      <vt:lpstr>So, where do we go from here?</vt:lpstr>
      <vt:lpstr>PowerPoint Presentation</vt:lpstr>
      <vt:lpstr>Facilitating book clubs with Make Just One Change </vt:lpstr>
      <vt:lpstr>Delivering PD in their departments, schools, and districts </vt:lpstr>
      <vt:lpstr>Filming instructional videos &amp; creating online resources   ‘[‘;//</vt:lpstr>
      <vt:lpstr>Tweeting QFT examples to school leaders, reporters, authors, and industry leaders…and getting their attention! </vt:lpstr>
      <vt:lpstr>And continuing to do innovative, creative work with students  </vt:lpstr>
      <vt:lpstr>    …as a two-way street</vt:lpstr>
      <vt:lpstr>A Growing Community of Practice</vt:lpstr>
      <vt:lpstr>PowerPoint Presentation</vt:lpstr>
      <vt:lpstr>Today’s Agenda</vt:lpstr>
      <vt:lpstr>Closing Reflections</vt:lpstr>
      <vt:lpstr>Closing Reflections</vt:lpstr>
      <vt:lpstr>Making a Contribution to Democracy</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Kendall Gedeon</dc:creator>
  <cp:lastModifiedBy>Erin Kim</cp:lastModifiedBy>
  <cp:revision>250</cp:revision>
  <cp:lastPrinted>2017-10-17T20:29:45Z</cp:lastPrinted>
  <dcterms:created xsi:type="dcterms:W3CDTF">2016-06-20T19:08:30Z</dcterms:created>
  <dcterms:modified xsi:type="dcterms:W3CDTF">2018-07-18T17:20:25Z</dcterms:modified>
</cp:coreProperties>
</file>