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3" r:id="rId2"/>
    <p:sldMasterId id="2147483704" r:id="rId3"/>
  </p:sldMasterIdLst>
  <p:notesMasterIdLst>
    <p:notesMasterId r:id="rId45"/>
  </p:notesMasterIdLst>
  <p:handoutMasterIdLst>
    <p:handoutMasterId r:id="rId46"/>
  </p:handoutMasterIdLst>
  <p:sldIdLst>
    <p:sldId id="638" r:id="rId4"/>
    <p:sldId id="685" r:id="rId5"/>
    <p:sldId id="686" r:id="rId6"/>
    <p:sldId id="652" r:id="rId7"/>
    <p:sldId id="653" r:id="rId8"/>
    <p:sldId id="654" r:id="rId9"/>
    <p:sldId id="704" r:id="rId10"/>
    <p:sldId id="655" r:id="rId11"/>
    <p:sldId id="656" r:id="rId12"/>
    <p:sldId id="657" r:id="rId13"/>
    <p:sldId id="658" r:id="rId14"/>
    <p:sldId id="662" r:id="rId15"/>
    <p:sldId id="688" r:id="rId16"/>
    <p:sldId id="700" r:id="rId17"/>
    <p:sldId id="705" r:id="rId18"/>
    <p:sldId id="671" r:id="rId19"/>
    <p:sldId id="672" r:id="rId20"/>
    <p:sldId id="673" r:id="rId21"/>
    <p:sldId id="674" r:id="rId22"/>
    <p:sldId id="676" r:id="rId23"/>
    <p:sldId id="689" r:id="rId24"/>
    <p:sldId id="706" r:id="rId25"/>
    <p:sldId id="707" r:id="rId26"/>
    <p:sldId id="680" r:id="rId27"/>
    <p:sldId id="708" r:id="rId28"/>
    <p:sldId id="666" r:id="rId29"/>
    <p:sldId id="667" r:id="rId30"/>
    <p:sldId id="664" r:id="rId31"/>
    <p:sldId id="709" r:id="rId32"/>
    <p:sldId id="669" r:id="rId33"/>
    <p:sldId id="690" r:id="rId34"/>
    <p:sldId id="710" r:id="rId35"/>
    <p:sldId id="651" r:id="rId36"/>
    <p:sldId id="670" r:id="rId37"/>
    <p:sldId id="678" r:id="rId38"/>
    <p:sldId id="681" r:id="rId39"/>
    <p:sldId id="683" r:id="rId40"/>
    <p:sldId id="684" r:id="rId41"/>
    <p:sldId id="682" r:id="rId42"/>
    <p:sldId id="645" r:id="rId43"/>
    <p:sldId id="64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9" clrIdx="0">
    <p:extLst/>
  </p:cmAuthor>
  <p:cmAuthor id="2" name="RQI" initials="R" lastIdx="9" clrIdx="1">
    <p:extLst/>
  </p:cmAuthor>
  <p:cmAuthor id="3" name="Microsoft Office User" initials="Office" lastIdx="16" clrIdx="2">
    <p:extLst/>
  </p:cmAuthor>
  <p:cmAuthor id="4" name="Erin Kim" initials="EK" lastIdx="35" clrIdx="3">
    <p:extLst>
      <p:ext uri="{19B8F6BF-5375-455C-9EA6-DF929625EA0E}">
        <p15:presenceInfo xmlns:p15="http://schemas.microsoft.com/office/powerpoint/2012/main" userId="Erin Kim" providerId="None"/>
      </p:ext>
    </p:extLst>
  </p:cmAuthor>
  <p:cmAuthor id="5" name="" initials="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3307" autoAdjust="0"/>
  </p:normalViewPr>
  <p:slideViewPr>
    <p:cSldViewPr snapToGrid="0" snapToObjects="1">
      <p:cViewPr varScale="1">
        <p:scale>
          <a:sx n="61" d="100"/>
          <a:sy n="61" d="100"/>
        </p:scale>
        <p:origin x="16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0453-DC3C-7D48-8A64-A880A4413CC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F0DD-31A7-4144-9606-AE124548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79D7-4642-C040-B61B-7ADAC3B1BC1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74CE0-4909-6048-B317-2721B0FE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8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39447C3C-C2C8-41B8-8BA3-63D0C1D680B9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34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074EC-2EDA-BF44-8456-60E9601C204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7161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8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5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CBF70331-44C5-224F-B618-A8FE78462C1E}" type="slidenum">
              <a:rPr lang="en-US">
                <a:latin typeface="Calibri" charset="0"/>
              </a:rPr>
              <a:pPr/>
              <a:t>27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4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9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7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0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4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5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7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6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9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3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2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5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2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69282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4279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878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550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40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5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236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4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34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0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8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6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6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1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6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38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60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5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61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6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3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82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6171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6735-0EB5-4106-8425-C9B4E95E0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39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D6353-A562-4DD7-8F1F-12BD0B3C00B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C9F59-E337-45D1-9C7D-386B579FC5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86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76566-C974-47BB-8E68-1661D6EEB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45B47-DC55-4A67-8670-8BCCCC7A7D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33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97AC9-12EA-4D21-8E6D-6393C464ABD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70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5C2E-0EF7-42E0-A805-7A8A86BB989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54D93-F621-44CF-B6BE-DDBC398438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0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7EFA-BD02-43F9-9D6D-81FE65336CE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EB50-5C82-44CD-A368-7157B4AF30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13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58E5-454A-4F10-8891-64CD4020F4C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CEC2-AB69-4E2F-8C29-CC21EF1E2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2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08ACB-DAD2-4E3B-A198-F55E1E6FEEE8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78E7E-D78E-4834-AA29-552E829A4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0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385B-E70E-4C76-8FE3-C1476DCF7C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38D4A-82EA-4EA9-ACD6-33D738F3F6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4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9252-3FB7-4274-887A-B112CC2D3976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96DB6-564E-46BB-AAE6-F54DA9F96C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3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7F84E-90C8-4A5A-830E-A4441F9C97B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A522-1F08-417C-A0B8-063E2BD275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24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5AFA6-CFB3-4F7A-845C-908144637B5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B27BF-20B9-4A2E-9A44-32987CAFFF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02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F908-B169-49F6-9065-4D88E79C12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25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330BD-A246-427F-8825-9553F9D70B5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0B8C6-264E-4A87-BF46-0AE7B331B4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8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4AC62-D133-4F42-BFB1-0F8C3F3E11C3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E73481-58B8-4D3A-837F-CF7779A4B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6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189D6-DC49-4212-B9D0-5EC1BC92C97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73AE3-A452-457A-8D75-1BE098A457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59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41A2-DD86-4A07-AA96-AE522E8B65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0776-8268-4BD6-9106-9BAD83C81B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54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0355C-907D-4289-B1A3-E6B8B43E2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E7481-575A-40B5-B16C-D021A7B43E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8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ECEFD-270C-47CD-AF7F-67808997443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2EDC8-2DA0-4278-81AB-3D1208FB9E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9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F632F-5167-4B75-9D77-D00441E6315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DE7E2-AA6F-4288-ABF9-43F9750FAD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4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CB512-4642-4B89-A742-8EC27A8CAF1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1334-F463-48AE-BAC3-C7D7EA3C0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YXZzKUAX4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735910" y="436507"/>
            <a:ext cx="6078538" cy="701675"/>
          </a:xfrm>
        </p:spPr>
        <p:txBody>
          <a:bodyPr/>
          <a:lstStyle/>
          <a:p>
            <a:r>
              <a:rPr lang="en-US" altLang="en-US" sz="3200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8" y="1461022"/>
            <a:ext cx="8732604" cy="54585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Welcome and Community </a:t>
            </a:r>
            <a:r>
              <a:rPr lang="en-US" sz="2800" dirty="0" smtClean="0">
                <a:solidFill>
                  <a:schemeClr val="tx1"/>
                </a:solidFill>
              </a:rPr>
              <a:t>Building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</a:t>
            </a:r>
            <a:r>
              <a:rPr lang="en-US" sz="2800" dirty="0">
                <a:solidFill>
                  <a:schemeClr val="tx1"/>
                </a:solidFill>
              </a:rPr>
              <a:t>Learning with the Question Formulation Technique (</a:t>
            </a:r>
            <a:r>
              <a:rPr lang="en-US" sz="2800" dirty="0" smtClean="0">
                <a:solidFill>
                  <a:schemeClr val="tx1"/>
                </a:solidFill>
              </a:rPr>
              <a:t>QFT)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>
                <a:solidFill>
                  <a:schemeClr val="tx1"/>
                </a:solidFill>
              </a:rPr>
              <a:t>Art and Science of the QFT: A Deep Dive into Planning and </a:t>
            </a:r>
            <a:r>
              <a:rPr lang="en-US" sz="2800" b="1" dirty="0" smtClean="0">
                <a:solidFill>
                  <a:schemeClr val="tx1"/>
                </a:solidFill>
              </a:rPr>
              <a:t>Designing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</a:t>
            </a:r>
            <a:r>
              <a:rPr lang="en-US" sz="2800" dirty="0">
                <a:solidFill>
                  <a:schemeClr val="tx1"/>
                </a:solidFill>
              </a:rPr>
              <a:t>#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</a:t>
            </a:r>
            <a:r>
              <a:rPr lang="en-US" sz="2800" dirty="0">
                <a:solidFill>
                  <a:schemeClr val="tx1"/>
                </a:solidFill>
              </a:rPr>
              <a:t>#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(optional</a:t>
            </a:r>
            <a:r>
              <a:rPr lang="en-US" sz="2800" dirty="0">
                <a:solidFill>
                  <a:schemeClr val="tx1"/>
                </a:solidFill>
              </a:rPr>
              <a:t>) Informal Conversation &amp; Reflection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55" y="6035969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477785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#QFT #</a:t>
            </a:r>
            <a:r>
              <a:rPr lang="en-US" sz="1600" err="1">
                <a:solidFill>
                  <a:schemeClr val="accent2"/>
                </a:solidFill>
              </a:rPr>
              <a:t>QFTCon</a:t>
            </a:r>
            <a:endParaRPr 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the QFT for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36" y="1423219"/>
            <a:ext cx="7556313" cy="18103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Scientist’s claim: </a:t>
            </a: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“Adding a dam to a water system causes a decrease in aquatic life downstream.” </a:t>
            </a: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endParaRPr lang="en-US" sz="4000" dirty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Student Design to test the claim: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81" y="3410591"/>
            <a:ext cx="5108653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Next Steps with Student Questions:</a:t>
            </a:r>
          </a:p>
        </p:txBody>
      </p:sp>
      <p:pic>
        <p:nvPicPr>
          <p:cNvPr id="4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94" y="1393724"/>
            <a:ext cx="6035260" cy="4886774"/>
          </a:xfrm>
          <a:prstGeom prst="rect">
            <a:avLst/>
          </a:prstGeom>
          <a:noFill/>
          <a:ln w="19050" cap="flat" cmpd="sng">
            <a:solidFill>
              <a:srgbClr val="24285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2758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281522" y="3063632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3230" y="1177353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Debate Prep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67454" y="2289245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89572" y="705986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topic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24357" y="230352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Projects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0519" y="1782904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Exit ticket or ”Do Now”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36456" y="3305891"/>
            <a:ext cx="22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Presentations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5075" y="2399702"/>
            <a:ext cx="2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Hang on walls, </a:t>
            </a:r>
          </a:p>
          <a:p>
            <a:r>
              <a:rPr lang="en-US" dirty="0"/>
              <a:t>Check Off as Answered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57103" y="2708046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Test Prep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7295" y="1635923"/>
            <a:ext cx="30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Lab work &amp; Experiments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5639" y="698092"/>
            <a:ext cx="31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Quiz or Reading Check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09244" y="3366396"/>
            <a:ext cx="240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Interview an Expert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25652" y="4498411"/>
            <a:ext cx="2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Guest speakers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7634" y="5977986"/>
            <a:ext cx="26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Tailoring Instruction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82973" y="4542482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Make Your Own Final Test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65000" y="5401756"/>
            <a:ext cx="346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Close Reading Protocol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0148" y="6305930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Service Action Projects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2157" y="3991061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Socratic Seminar Prompts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75676" y="3788030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Student Choice Projects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9317" y="5007707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Journal Prompt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74766" y="5690650"/>
            <a:ext cx="28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Year-long or Unit-long Essential Questions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565076-CA71-1D44-9787-20138D99612E}"/>
              </a:ext>
            </a:extLst>
          </p:cNvPr>
          <p:cNvSpPr txBox="1"/>
          <p:nvPr/>
        </p:nvSpPr>
        <p:spPr>
          <a:xfrm>
            <a:off x="1978050" y="2593116"/>
            <a:ext cx="5150625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8900">
              <a:schemeClr val="accent1">
                <a:alpha val="57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1600" dirty="0">
              <a:latin typeface="+mj-lt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And sometimes</a:t>
            </a:r>
            <a:r>
              <a:rPr lang="mr-IN" sz="3200" dirty="0">
                <a:solidFill>
                  <a:schemeClr val="bg1"/>
                </a:solidFill>
                <a:latin typeface="+mj-lt"/>
              </a:rPr>
              <a:t>…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Nothing!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0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726945"/>
            <a:ext cx="7886700" cy="21155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Think </a:t>
            </a:r>
            <a:r>
              <a:rPr lang="en-US" dirty="0">
                <a:solidFill>
                  <a:schemeClr val="tx1"/>
                </a:solidFill>
                <a:ea typeface="Rockwell" charset="0"/>
                <a:cs typeface="Rockwell" charset="0"/>
              </a:rPr>
              <a:t>of a few ways you might </a:t>
            </a:r>
            <a:r>
              <a:rPr lang="en-US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integrate </a:t>
            </a:r>
            <a:r>
              <a:rPr lang="en-US" dirty="0">
                <a:solidFill>
                  <a:schemeClr val="tx1"/>
                </a:solidFill>
                <a:ea typeface="Rockwell" charset="0"/>
                <a:cs typeface="Rockwell" charset="0"/>
              </a:rPr>
              <a:t>the QFT </a:t>
            </a:r>
            <a:r>
              <a:rPr lang="en-US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into </a:t>
            </a:r>
            <a:r>
              <a:rPr lang="en-US" dirty="0">
                <a:solidFill>
                  <a:schemeClr val="tx1"/>
                </a:solidFill>
                <a:ea typeface="Rockwell" charset="0"/>
                <a:cs typeface="Rockwell" charset="0"/>
              </a:rPr>
              <a:t>your </a:t>
            </a:r>
            <a:r>
              <a:rPr lang="en-US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work</a:t>
            </a:r>
            <a:endParaRPr lang="en-US" b="1" dirty="0">
              <a:solidFill>
                <a:schemeClr val="tx1"/>
              </a:solidFill>
              <a:ea typeface="Rockwell" charset="0"/>
              <a:cs typeface="Rockwel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2950" y="3833444"/>
            <a:ext cx="7886700" cy="2115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Keep in mind: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Your overarching teaching objectives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How students will use their own questions or how you will use their questions as the lesson progresses</a:t>
            </a:r>
            <a:endParaRPr lang="en-US" sz="2800" dirty="0">
              <a:solidFill>
                <a:schemeClr val="tx1"/>
              </a:solidFill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200" dirty="0">
                <a:ea typeface="MS PGothic" charset="0"/>
              </a:rPr>
              <a:t>Various Teaching Purposes</a:t>
            </a:r>
            <a:br>
              <a:rPr lang="en-US" sz="3200" dirty="0">
                <a:ea typeface="MS PGothic" charset="0"/>
              </a:rPr>
            </a:br>
            <a:endParaRPr lang="en-US" sz="3200" dirty="0"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161540"/>
            <a:ext cx="7556500" cy="5570335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Knowledge acquisition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Formative </a:t>
            </a:r>
            <a:r>
              <a:rPr lang="en-US" sz="3200" dirty="0">
                <a:solidFill>
                  <a:schemeClr val="tx1"/>
                </a:solidFill>
                <a:ea typeface="MS PGothic" charset="0"/>
              </a:rPr>
              <a:t>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Summative assessment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Collaboration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And </a:t>
            </a:r>
            <a:r>
              <a:rPr lang="en-US" sz="3200" dirty="0">
                <a:solidFill>
                  <a:schemeClr val="tx1"/>
                </a:solidFill>
                <a:ea typeface="MS PGothic" charset="0"/>
              </a:rPr>
              <a:t>many more…</a:t>
            </a:r>
          </a:p>
        </p:txBody>
      </p:sp>
    </p:spTree>
    <p:extLst>
      <p:ext uri="{BB962C8B-B14F-4D97-AF65-F5344CB8AC3E}">
        <p14:creationId xmlns:p14="http://schemas.microsoft.com/office/powerpoint/2010/main" val="33657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The Art</a:t>
            </a:r>
            <a:endParaRPr lang="en-US" sz="3200" dirty="0"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8257899" cy="4329113"/>
          </a:xfrm>
        </p:spPr>
        <p:txBody>
          <a:bodyPr>
            <a:normAutofit fontScale="92500" lnSpcReduction="2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Identify teaching &amp;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Consider how students’ questions will be used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MS PGothic" charset="0"/>
              </a:rPr>
              <a:t>Design a Question Focus</a:t>
            </a:r>
            <a:endParaRPr lang="en-US" sz="3600" b="1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Develop prioritization instructions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Create reflection questions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Facilitate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Focus (</a:t>
            </a:r>
            <a:r>
              <a:rPr lang="en-US" sz="3200" dirty="0" err="1"/>
              <a:t>QFocus</a:t>
            </a:r>
            <a:r>
              <a:rPr lang="en-US" sz="3200" dirty="0"/>
              <a:t>):</a:t>
            </a:r>
            <a:br>
              <a:rPr lang="en-US" sz="3200" dirty="0"/>
            </a:br>
            <a:r>
              <a:rPr lang="en-US" sz="2400" dirty="0"/>
              <a:t>A focus or prompt for </a:t>
            </a:r>
            <a:r>
              <a:rPr lang="en-US" sz="2400" dirty="0" smtClean="0"/>
              <a:t>students to ask questions about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856" y="2031076"/>
            <a:ext cx="7556313" cy="4144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Phrase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quotation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mage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odcast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ands-on </a:t>
            </a:r>
            <a:r>
              <a:rPr lang="en-US" sz="2400" dirty="0">
                <a:solidFill>
                  <a:schemeClr val="tx1"/>
                </a:solidFill>
              </a:rPr>
              <a:t>experience or </a:t>
            </a:r>
            <a:r>
              <a:rPr lang="en-US" sz="2400" dirty="0" smtClean="0">
                <a:solidFill>
                  <a:schemeClr val="tx1"/>
                </a:solidFill>
              </a:rPr>
              <a:t>experiment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quation </a:t>
            </a:r>
            <a:r>
              <a:rPr lang="en-US" sz="2400" dirty="0">
                <a:solidFill>
                  <a:schemeClr val="tx1"/>
                </a:solidFill>
              </a:rPr>
              <a:t>or data set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The </a:t>
            </a:r>
            <a:r>
              <a:rPr lang="en-US" sz="2400" dirty="0" err="1">
                <a:solidFill>
                  <a:schemeClr val="accent2"/>
                </a:solidFill>
              </a:rPr>
              <a:t>QFocus</a:t>
            </a:r>
            <a:r>
              <a:rPr lang="en-US" sz="2400" dirty="0">
                <a:solidFill>
                  <a:schemeClr val="accent2"/>
                </a:solidFill>
              </a:rPr>
              <a:t> is </a:t>
            </a:r>
            <a:r>
              <a:rPr lang="en-US" sz="2400" b="1" i="1" dirty="0">
                <a:solidFill>
                  <a:schemeClr val="accent2"/>
                </a:solidFill>
              </a:rPr>
              <a:t>not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a question!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389676"/>
          </a:xfrm>
        </p:spPr>
        <p:txBody>
          <a:bodyPr/>
          <a:lstStyle/>
          <a:p>
            <a:r>
              <a:rPr lang="en-US" sz="3200" dirty="0">
                <a:ea typeface="MS PGothic" charset="0"/>
              </a:rPr>
              <a:t>Designing a </a:t>
            </a:r>
            <a:r>
              <a:rPr lang="en-US" sz="3200" dirty="0" err="1" smtClean="0">
                <a:ea typeface="MS PGothic" charset="0"/>
              </a:rPr>
              <a:t>QFocus</a:t>
            </a:r>
            <a:r>
              <a:rPr lang="en-US" sz="3200" dirty="0">
                <a:ea typeface="MS PGothic" charset="0"/>
              </a:rPr>
              <a:t/>
            </a:r>
            <a:br>
              <a:rPr lang="en-US" sz="3200" dirty="0">
                <a:ea typeface="MS PGothic" charset="0"/>
              </a:rPr>
            </a:br>
            <a:endParaRPr lang="en-US" sz="3200" dirty="0"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735549"/>
            <a:ext cx="8082817" cy="383014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An effective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ea typeface="MS PGothic" charset="0"/>
              </a:rPr>
              <a:t>QFocus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 should 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MS PGothic" charset="0"/>
              </a:rPr>
              <a:t>directly tied to the objectives of a lesson or </a:t>
            </a:r>
            <a:r>
              <a:rPr lang="en-US" sz="2800" dirty="0" smtClean="0">
                <a:solidFill>
                  <a:srgbClr val="000000"/>
                </a:solidFill>
                <a:ea typeface="MS PGothic" charset="0"/>
              </a:rPr>
              <a:t>unit</a:t>
            </a:r>
            <a:endParaRPr lang="en-US" sz="2800" dirty="0" smtClean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simple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MS PGothic" charset="0"/>
              </a:rPr>
              <a:t>,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 but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MS PGothic" charset="0"/>
              </a:rPr>
              <a:t>not too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simple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interesting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MS PGothic" charset="0"/>
              </a:rPr>
              <a:t>or provocative to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charset="0"/>
              </a:rPr>
              <a:t>students, but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MS PGothic" charset="0"/>
              </a:rPr>
              <a:t>not biased or leading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Placeholder 10" descr="Screen shot 2012-03-28 at 9.45.56 PM.png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5560" r="56775" b="64162"/>
          <a:stretch>
            <a:fillRect/>
          </a:stretch>
        </p:blipFill>
        <p:spPr>
          <a:xfrm>
            <a:off x="187325" y="1150938"/>
            <a:ext cx="3790950" cy="1966912"/>
          </a:xfrm>
        </p:spPr>
      </p:pic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498475" y="424657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Initial </a:t>
            </a:r>
            <a:r>
              <a:rPr lang="en-US" altLang="en-US" sz="3200" dirty="0" err="1" smtClean="0"/>
              <a:t>QFocus</a:t>
            </a:r>
            <a:endParaRPr lang="en-US" altLang="en-US" sz="3200" dirty="0"/>
          </a:p>
        </p:txBody>
      </p:sp>
      <p:pic>
        <p:nvPicPr>
          <p:cNvPr id="5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5560" r="6113" b="63300"/>
          <a:stretch>
            <a:fillRect/>
          </a:stretch>
        </p:blipFill>
        <p:spPr bwMode="auto">
          <a:xfrm>
            <a:off x="4425950" y="1150938"/>
            <a:ext cx="45021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65144" r="64038" b="6625"/>
          <a:stretch>
            <a:fillRect/>
          </a:stretch>
        </p:blipFill>
        <p:spPr bwMode="auto">
          <a:xfrm>
            <a:off x="187325" y="5022850"/>
            <a:ext cx="3081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7" t="66869" r="6113" b="6625"/>
          <a:stretch>
            <a:fillRect/>
          </a:stretch>
        </p:blipFill>
        <p:spPr bwMode="auto">
          <a:xfrm>
            <a:off x="3660775" y="5135563"/>
            <a:ext cx="52673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38425" r="8611" b="35429"/>
          <a:stretch>
            <a:fillRect/>
          </a:stretch>
        </p:blipFill>
        <p:spPr bwMode="auto">
          <a:xfrm>
            <a:off x="479476" y="3155003"/>
            <a:ext cx="8348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03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1"/>
          <p:cNvSpPr txBox="1">
            <a:spLocks noChangeArrowheads="1"/>
          </p:cNvSpPr>
          <p:nvPr/>
        </p:nvSpPr>
        <p:spPr bwMode="auto">
          <a:xfrm>
            <a:off x="533400" y="1295400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800" b="1"/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Revised </a:t>
            </a:r>
            <a:r>
              <a:rPr lang="en-US" sz="3200" dirty="0" err="1" smtClean="0"/>
              <a:t>QFocus</a:t>
            </a:r>
            <a:endParaRPr lang="en-US" sz="3200" dirty="0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3200" dirty="0">
                <a:latin typeface="Rockwell" charset="0"/>
                <a:cs typeface="Rockwell" charset="0"/>
              </a:rPr>
              <a:t>The city fathers were aware that the decaying bodies of these rodents were making people sick. </a:t>
            </a:r>
            <a:r>
              <a:rPr lang="en-US" sz="3200" i="1" dirty="0">
                <a:latin typeface="Rockwell" charset="0"/>
                <a:cs typeface="Rockwell" charset="0"/>
              </a:rPr>
              <a:t>(page 28)</a:t>
            </a:r>
            <a:endParaRPr lang="en-US" sz="3200" b="1" dirty="0">
              <a:latin typeface="Rockwell" charset="0"/>
              <a:cs typeface="Rockwell" charset="0"/>
            </a:endParaRPr>
          </a:p>
          <a:p>
            <a:pPr marL="0" indent="0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74665" y="2604818"/>
            <a:ext cx="732659" cy="4965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7324" y="2604818"/>
            <a:ext cx="1383913" cy="5535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22829" y="2604818"/>
            <a:ext cx="1182668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551" y="3101362"/>
            <a:ext cx="1857773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9634" y="3101362"/>
            <a:ext cx="1383912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2010" y="3082819"/>
            <a:ext cx="16001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1351" y="3595642"/>
            <a:ext cx="3028326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1495" y="3563083"/>
            <a:ext cx="10205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0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An Art </a:t>
            </a:r>
            <a:r>
              <a:rPr lang="en-US" sz="3200" dirty="0">
                <a:ea typeface="MS PGothic" charset="0"/>
              </a:rPr>
              <a:t>and a </a:t>
            </a:r>
            <a:r>
              <a:rPr lang="en-US" sz="3200" dirty="0" smtClean="0">
                <a:ea typeface="MS PGothic" charset="0"/>
              </a:rPr>
              <a:t>Science</a:t>
            </a:r>
            <a:endParaRPr lang="en-US" sz="3200" dirty="0">
              <a:ea typeface="MS PGothic" charset="0"/>
            </a:endParaRPr>
          </a:p>
        </p:txBody>
      </p:sp>
      <p:sp>
        <p:nvSpPr>
          <p:cNvPr id="9933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+mj-lt"/>
                <a:ea typeface="MS PGothic" charset="0"/>
              </a:rPr>
              <a:t>The 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ea typeface="MS PGothic" charset="0"/>
              </a:rPr>
              <a:t>Science</a:t>
            </a:r>
            <a:endParaRPr lang="en-US" sz="4400" dirty="0">
              <a:solidFill>
                <a:schemeClr val="tx1"/>
              </a:solidFill>
              <a:latin typeface="+mj-lt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MS PGothic" charset="0"/>
              </a:rPr>
              <a:t>The QFT is a rigorous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MS PGothic" charset="0"/>
              </a:rPr>
              <a:t>protocol, with specific steps and sequence, that produces consistent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MS PGothic" charset="0"/>
              </a:rPr>
              <a:t>results.</a:t>
            </a:r>
            <a:endParaRPr lang="en-US" sz="2800" dirty="0">
              <a:solidFill>
                <a:schemeClr val="tx1"/>
              </a:solidFill>
              <a:latin typeface="+mj-lt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+mj-lt"/>
              <a:ea typeface="MS PGothic" charset="0"/>
            </a:endParaRPr>
          </a:p>
        </p:txBody>
      </p:sp>
      <p:sp>
        <p:nvSpPr>
          <p:cNvPr id="99334" name="TextBox 4"/>
          <p:cNvSpPr txBox="1">
            <a:spLocks noChangeArrowheads="1"/>
          </p:cNvSpPr>
          <p:nvPr/>
        </p:nvSpPr>
        <p:spPr bwMode="auto">
          <a:xfrm>
            <a:off x="1604963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20" y="1360488"/>
            <a:ext cx="5016580" cy="52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5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62" y="549889"/>
            <a:ext cx="8454827" cy="994172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ea typeface="Rockwell" charset="0"/>
                <a:cs typeface="Rockwell" charset="0"/>
              </a:rPr>
              <a:t>Initial </a:t>
            </a:r>
            <a:r>
              <a:rPr lang="en-US" sz="3200" dirty="0" err="1" smtClean="0">
                <a:solidFill>
                  <a:schemeClr val="accent1"/>
                </a:solidFill>
                <a:ea typeface="Rockwell" charset="0"/>
                <a:cs typeface="Rockwell" charset="0"/>
              </a:rPr>
              <a:t>QFocus</a:t>
            </a:r>
            <a:endParaRPr lang="en-US" sz="3200" dirty="0">
              <a:solidFill>
                <a:schemeClr val="accent1"/>
              </a:solidFill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16" y="2140359"/>
            <a:ext cx="8454827" cy="3945647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Topic: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 unit on “How can a pet be an important friend?”</a:t>
            </a:r>
          </a:p>
          <a:p>
            <a:pPr marL="0" indent="0">
              <a:spcBef>
                <a:spcPts val="300"/>
              </a:spcBef>
              <a:spcAft>
                <a:spcPts val="900"/>
              </a:spcAft>
              <a:buNone/>
            </a:pPr>
            <a:endParaRPr lang="en-US" sz="2400" dirty="0" smtClean="0">
              <a:solidFill>
                <a:schemeClr val="tx1"/>
              </a:solidFill>
              <a:latin typeface="+mj-lt"/>
              <a:ea typeface="Rockwell" charset="0"/>
              <a:cs typeface="Rockwell" charset="0"/>
            </a:endParaRPr>
          </a:p>
          <a:p>
            <a:pPr marL="0" indent="0"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QFocus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:</a:t>
            </a:r>
          </a:p>
          <a:p>
            <a:pPr marL="0" indent="0"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People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, animals, and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friends</a:t>
            </a:r>
            <a:endParaRPr lang="en-US" sz="3200" dirty="0">
              <a:solidFill>
                <a:schemeClr val="tx1"/>
              </a:solidFill>
              <a:latin typeface="+mj-lt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73661"/>
            <a:ext cx="7582486" cy="822609"/>
          </a:xfrm>
        </p:spPr>
        <p:txBody>
          <a:bodyPr>
            <a:noAutofit/>
          </a:bodyPr>
          <a:lstStyle/>
          <a:p>
            <a:r>
              <a:rPr lang="en-US" sz="3200" dirty="0">
                <a:ea typeface="Rockwell" charset="0"/>
                <a:cs typeface="Rockwell" charset="0"/>
              </a:rPr>
              <a:t>Initial Question Focus: </a:t>
            </a:r>
            <a:br>
              <a:rPr lang="en-US" sz="3200" dirty="0">
                <a:ea typeface="Rockwell" charset="0"/>
                <a:cs typeface="Rockwell" charset="0"/>
              </a:rPr>
            </a:br>
            <a:r>
              <a:rPr lang="en-US" sz="3200" dirty="0" smtClean="0">
                <a:ea typeface="Rockwell" charset="0"/>
                <a:cs typeface="Rockwell" charset="0"/>
              </a:rPr>
              <a:t>People</a:t>
            </a:r>
            <a:r>
              <a:rPr lang="en-US" sz="3200" dirty="0">
                <a:ea typeface="Rockwell" charset="0"/>
                <a:cs typeface="Rockwell" charset="0"/>
              </a:rPr>
              <a:t>, Animals, and </a:t>
            </a:r>
            <a:r>
              <a:rPr lang="en-US" sz="3200" dirty="0" smtClean="0">
                <a:ea typeface="Rockwell" charset="0"/>
                <a:cs typeface="Rockwell" charset="0"/>
              </a:rPr>
              <a:t>Friends</a:t>
            </a:r>
            <a:endParaRPr lang="en-US" sz="3200" dirty="0"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47" y="1820726"/>
            <a:ext cx="4114800" cy="4777023"/>
          </a:xfrm>
        </p:spPr>
        <p:txBody>
          <a:bodyPr numCol="1">
            <a:noAutofit/>
          </a:bodyPr>
          <a:lstStyle/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people exist?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Where do people live?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animals live in the zoo?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people go to the pool?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are friends fun? 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animals bite?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people go to school?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people, animals, and friends play together?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animals make friends?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I need friends?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2344" y="1820726"/>
            <a:ext cx="47260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Why do people want to be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Why are people making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Why do people, animal, and friends live in different countries?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Where did my dog and friend go?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Can my friend pet our new dog?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Why do I have eyes?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How do people smell?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Can animals speak?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Can people fly?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>
                <a:latin typeface="Rockwell" charset="0"/>
                <a:ea typeface="Rockwell" charset="0"/>
                <a:cs typeface="Rockwell" charset="0"/>
              </a:rPr>
              <a:t>Where is my bunny? What happened?</a:t>
            </a:r>
          </a:p>
          <a:p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6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51"/>
    </mc:Choice>
    <mc:Fallback xmlns="">
      <p:transition spd="slow" advTm="9935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11" y="2531933"/>
            <a:ext cx="8454827" cy="3945647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People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, animals, and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friends</a:t>
            </a:r>
            <a:endParaRPr lang="en-US" sz="3200" dirty="0">
              <a:solidFill>
                <a:schemeClr val="tx1"/>
              </a:solidFill>
              <a:latin typeface="+mj-lt"/>
              <a:ea typeface="Rockwell" charset="0"/>
              <a:cs typeface="Rockwel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2108" y="1594023"/>
            <a:ext cx="5313405" cy="2743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2031" y="373661"/>
            <a:ext cx="7582486" cy="822609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Rockwell" charset="0"/>
                <a:cs typeface="Rockwell" charset="0"/>
              </a:rPr>
              <a:t>Rather Than Thinking About This Relationship</a:t>
            </a:r>
            <a:endParaRPr lang="en-US" sz="3200" dirty="0"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11" y="2531933"/>
            <a:ext cx="8454827" cy="3945647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People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, animals, and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Rockwell" charset="0"/>
                <a:cs typeface="Rockwell" charset="0"/>
              </a:rPr>
              <a:t>friends</a:t>
            </a:r>
            <a:endParaRPr lang="en-US" sz="3200" dirty="0">
              <a:solidFill>
                <a:schemeClr val="tx1"/>
              </a:solidFill>
              <a:latin typeface="+mj-lt"/>
              <a:ea typeface="Rockwell" charset="0"/>
              <a:cs typeface="Rockwel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79611" y="2310714"/>
            <a:ext cx="1327666" cy="10379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4349" y="2310714"/>
            <a:ext cx="1581662" cy="10379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88724" y="2310713"/>
            <a:ext cx="1436789" cy="103796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2031" y="373661"/>
            <a:ext cx="7582486" cy="822609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Rockwell" charset="0"/>
                <a:cs typeface="Rockwell" charset="0"/>
              </a:rPr>
              <a:t>Students Were Hyper-focused on the Individual Parts of the Whole</a:t>
            </a:r>
            <a:endParaRPr lang="en-US" sz="3200" dirty="0"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41" y="524367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Rockwell" charset="0"/>
                <a:cs typeface="Rockwell" charset="0"/>
              </a:rPr>
              <a:t>Lesson Planning Workbook</a:t>
            </a:r>
            <a:endParaRPr lang="en-US" sz="3200" b="1" dirty="0">
              <a:ea typeface="Rockwell" charset="0"/>
              <a:cs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041" y="1889984"/>
            <a:ext cx="788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ea typeface="Rockwell" charset="0"/>
                <a:cs typeface="Rockwell" charset="0"/>
              </a:rPr>
              <a:t>Directions: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Rockwell" charset="0"/>
                <a:cs typeface="Rockwell" charset="0"/>
              </a:rPr>
              <a:t>Work </a:t>
            </a:r>
            <a:r>
              <a:rPr lang="en-US" sz="2800" dirty="0" smtClean="0">
                <a:latin typeface="+mj-lt"/>
                <a:ea typeface="Rockwell" charset="0"/>
                <a:cs typeface="Rockwell" charset="0"/>
              </a:rPr>
              <a:t>on </a:t>
            </a:r>
            <a:r>
              <a:rPr lang="en-US" sz="2800" dirty="0">
                <a:latin typeface="+mj-lt"/>
                <a:ea typeface="Rockwell" charset="0"/>
                <a:cs typeface="Rockwell" charset="0"/>
              </a:rPr>
              <a:t>the lesson planning workbook through page 5.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+mj-lt"/>
                <a:ea typeface="Rockwell" charset="0"/>
                <a:cs typeface="Rockwell" charset="0"/>
              </a:rPr>
              <a:t>Try creating your own </a:t>
            </a:r>
            <a:r>
              <a:rPr lang="en-US" sz="2800" dirty="0" err="1" smtClean="0">
                <a:latin typeface="+mj-lt"/>
                <a:ea typeface="Rockwell" charset="0"/>
                <a:cs typeface="Rockwell" charset="0"/>
              </a:rPr>
              <a:t>QFocus</a:t>
            </a:r>
            <a:r>
              <a:rPr lang="en-US" sz="2800" dirty="0" smtClean="0">
                <a:latin typeface="+mj-lt"/>
                <a:ea typeface="Rockwell" charset="0"/>
                <a:cs typeface="Rockwell" charset="0"/>
              </a:rPr>
              <a:t>. (It’s </a:t>
            </a:r>
            <a:r>
              <a:rPr lang="en-US" sz="2800" dirty="0">
                <a:latin typeface="+mj-lt"/>
                <a:ea typeface="Rockwell" charset="0"/>
                <a:cs typeface="Rockwell" charset="0"/>
              </a:rPr>
              <a:t>ok if it is a bit rough</a:t>
            </a:r>
            <a:r>
              <a:rPr lang="en-US" sz="2800" dirty="0" smtClean="0">
                <a:latin typeface="+mj-lt"/>
                <a:ea typeface="Rockwell" charset="0"/>
                <a:cs typeface="Rockwell" charset="0"/>
              </a:rPr>
              <a:t>.)Write </a:t>
            </a:r>
            <a:r>
              <a:rPr lang="en-US" sz="2800" dirty="0">
                <a:latin typeface="+mj-lt"/>
                <a:ea typeface="Rockwell" charset="0"/>
                <a:cs typeface="Rockwell" charset="0"/>
              </a:rPr>
              <a:t>it on an index card.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+mj-lt"/>
                <a:ea typeface="Rockwell" charset="0"/>
                <a:cs typeface="Rockwell" charset="0"/>
              </a:rPr>
              <a:t>Trade cards with a partner.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+mj-lt"/>
                <a:ea typeface="Rockwell" charset="0"/>
                <a:cs typeface="Rockwell" charset="0"/>
              </a:rPr>
              <a:t>Generate questions about your partner’s </a:t>
            </a:r>
            <a:r>
              <a:rPr lang="en-US" sz="2800" dirty="0" err="1">
                <a:latin typeface="+mj-lt"/>
                <a:ea typeface="Rockwell" charset="0"/>
                <a:cs typeface="Rockwell" charset="0"/>
              </a:rPr>
              <a:t>QFocus</a:t>
            </a:r>
            <a:r>
              <a:rPr lang="en-US" sz="2800" dirty="0">
                <a:latin typeface="+mj-lt"/>
                <a:ea typeface="Rockwell" charset="0"/>
                <a:cs typeface="Rockwell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+mj-lt"/>
                <a:ea typeface="Rockwell" charset="0"/>
                <a:cs typeface="Rockwell" charset="0"/>
              </a:rPr>
              <a:t>Trade back and use their questions to guide revision of the </a:t>
            </a:r>
            <a:r>
              <a:rPr lang="en-US" sz="2800" dirty="0" err="1">
                <a:latin typeface="+mj-lt"/>
                <a:ea typeface="Rockwell" charset="0"/>
                <a:cs typeface="Rockwell" charset="0"/>
              </a:rPr>
              <a:t>QFocus</a:t>
            </a:r>
            <a:r>
              <a:rPr lang="en-US" sz="2800" dirty="0">
                <a:latin typeface="+mj-lt"/>
                <a:ea typeface="Rockwell" charset="0"/>
                <a:cs typeface="Rockwel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The Art</a:t>
            </a:r>
            <a:endParaRPr lang="en-US" sz="3200" dirty="0"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8257899" cy="4329113"/>
          </a:xfrm>
        </p:spPr>
        <p:txBody>
          <a:bodyPr>
            <a:normAutofit fontScale="92500" lnSpcReduction="2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Identify teaching &amp;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Consider how students’ questions will be used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Design a Question Focus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MS PGothic" charset="0"/>
              </a:rPr>
              <a:t>Develop prioritization instructions</a:t>
            </a:r>
            <a:endParaRPr lang="en-US" sz="3600" b="1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Create reflection questions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Facilitate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MS PGothic" charset="0"/>
              </a:rPr>
              <a:t>Prioritization Instructions</a:t>
            </a:r>
          </a:p>
        </p:txBody>
      </p:sp>
      <p:sp>
        <p:nvSpPr>
          <p:cNvPr id="140292" name="Content Placeholder 2"/>
          <p:cNvSpPr txBox="1">
            <a:spLocks/>
          </p:cNvSpPr>
          <p:nvPr/>
        </p:nvSpPr>
        <p:spPr bwMode="auto">
          <a:xfrm>
            <a:off x="498474" y="2609583"/>
            <a:ext cx="80486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Choose the three most important questions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Choose the three questions you consider most important.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1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Categories of Prioritization Instructions</a:t>
            </a:r>
          </a:p>
        </p:txBody>
      </p:sp>
      <p:sp>
        <p:nvSpPr>
          <p:cNvPr id="95234" name="Content Placeholder 1"/>
          <p:cNvSpPr>
            <a:spLocks noGrp="1"/>
          </p:cNvSpPr>
          <p:nvPr>
            <p:ph idx="1"/>
          </p:nvPr>
        </p:nvSpPr>
        <p:spPr>
          <a:xfrm>
            <a:off x="457200" y="1344919"/>
            <a:ext cx="8229600" cy="5336099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  <a:ea typeface="Rockwell" charset="0"/>
                <a:cs typeface="Rockwell" charset="0"/>
              </a:rPr>
              <a:t>Choose three questions…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tx1"/>
                </a:solidFill>
                <a:ea typeface="Rockwell" charset="0"/>
                <a:cs typeface="Rockwell" charset="0"/>
              </a:rPr>
              <a:t>General Instructions: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you consider most important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tx1"/>
                </a:solidFill>
                <a:ea typeface="Rockwell" charset="0"/>
                <a:cs typeface="Rockwell" charset="0"/>
              </a:rPr>
              <a:t>Specific Purposes: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research further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to help you solve the problem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answer first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a scientist studying the earth might ask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will help you understand the text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require analyzing data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are not “</a:t>
            </a:r>
            <a:r>
              <a:rPr lang="en-US" sz="2400" dirty="0" err="1">
                <a:solidFill>
                  <a:schemeClr val="tx1"/>
                </a:solidFill>
                <a:ea typeface="Rockwell" charset="0"/>
                <a:cs typeface="Rockwell" charset="0"/>
              </a:rPr>
              <a:t>Googleable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” and may be difficult to answer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2400" dirty="0">
              <a:solidFill>
                <a:schemeClr val="tx1"/>
              </a:solidFill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19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QFocus</a:t>
            </a:r>
            <a:r>
              <a:rPr lang="en-US" sz="3200" dirty="0"/>
              <a:t>: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“History, despite its wrenching pain, cannot be unlived, but if faced with courage, need not be lived again.”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				 </a:t>
            </a:r>
            <a:r>
              <a:rPr lang="mr-IN" sz="2800" dirty="0">
                <a:solidFill>
                  <a:schemeClr val="tx1"/>
                </a:solidFill>
                <a:latin typeface="+mj-lt"/>
              </a:rPr>
              <a:t>–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Maya Angelou</a:t>
            </a:r>
          </a:p>
        </p:txBody>
      </p:sp>
      <p:sp>
        <p:nvSpPr>
          <p:cNvPr id="4" name="Oval 3"/>
          <p:cNvSpPr/>
          <p:nvPr/>
        </p:nvSpPr>
        <p:spPr>
          <a:xfrm>
            <a:off x="4276630" y="3094892"/>
            <a:ext cx="2897944" cy="113948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474" y="5460608"/>
            <a:ext cx="8462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Troubleshooting Tips: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“Spend the next 2 minutes asking about just this word/phrase”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Change the </a:t>
            </a:r>
            <a:r>
              <a:rPr lang="en-US" dirty="0" smtClean="0"/>
              <a:t>prioritization </a:t>
            </a:r>
            <a:r>
              <a:rPr lang="en-US" dirty="0"/>
              <a:t>i</a:t>
            </a:r>
            <a:r>
              <a:rPr lang="en-US" dirty="0" smtClean="0"/>
              <a:t>nstructions </a:t>
            </a:r>
            <a:r>
              <a:rPr lang="en-US" dirty="0"/>
              <a:t>on the fly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The Art</a:t>
            </a:r>
            <a:endParaRPr lang="en-US" sz="3200" dirty="0"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8257899" cy="4329113"/>
          </a:xfrm>
        </p:spPr>
        <p:txBody>
          <a:bodyPr>
            <a:normAutofit fontScale="92500" lnSpcReduction="2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Identify teaching &amp;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Consider how students’ questions will be used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Design a Question Focus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Develop prioritization instructions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MS PGothic" charset="0"/>
              </a:rPr>
              <a:t>Create reflection questions</a:t>
            </a:r>
            <a:endParaRPr lang="en-US" sz="3600" b="1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Facilitate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8475" y="2108200"/>
            <a:ext cx="3822700" cy="4064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+mj-lt"/>
                <a:ea typeface="MS PGothic" charset="0"/>
              </a:rPr>
              <a:t>The 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ea typeface="MS PGothic" charset="0"/>
              </a:rPr>
              <a:t>Art</a:t>
            </a:r>
            <a:endParaRPr lang="en-US" sz="4400" dirty="0">
              <a:solidFill>
                <a:schemeClr val="tx1"/>
              </a:solidFill>
              <a:latin typeface="+mj-lt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MS PGothic" charset="0"/>
              </a:rPr>
              <a:t>You can tailor the QFT for your students to further enhance your teaching objectives.</a:t>
            </a:r>
            <a:endParaRPr lang="en-US" sz="2800" dirty="0">
              <a:solidFill>
                <a:schemeClr val="tx1"/>
              </a:solidFill>
              <a:latin typeface="+mj-lt"/>
              <a:ea typeface="MS PGothic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40275" y="2084388"/>
            <a:ext cx="3822700" cy="463446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600" dirty="0">
                <a:solidFill>
                  <a:srgbClr val="000000"/>
                </a:solidFill>
                <a:latin typeface="+mj-lt"/>
                <a:ea typeface="MS PGothic" charset="0"/>
              </a:rPr>
              <a:t>Tailor the QFT through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charset="0"/>
              </a:rPr>
              <a:t>:</a:t>
            </a:r>
            <a:endParaRPr lang="en-US" sz="2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ea typeface="MS PGothic" charset="0"/>
              </a:rPr>
              <a:t>How students will make use of their questions</a:t>
            </a:r>
            <a:endParaRPr lang="en-US" sz="2600" dirty="0">
              <a:solidFill>
                <a:srgbClr val="000000"/>
              </a:solidFill>
              <a:ea typeface="MS PGothic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charset="0"/>
              </a:rPr>
              <a:t>Question Focus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charset="0"/>
              </a:rPr>
              <a:t>Prioritization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charset="0"/>
              </a:rPr>
              <a:t>Reflection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charset="0"/>
              </a:rPr>
              <a:t>Facilitation and scaffolding</a:t>
            </a:r>
            <a:endParaRPr lang="en-US" sz="2600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An Art </a:t>
            </a:r>
            <a:r>
              <a:rPr lang="en-US" sz="3200" dirty="0">
                <a:ea typeface="MS PGothic" charset="0"/>
              </a:rPr>
              <a:t>and a </a:t>
            </a:r>
            <a:r>
              <a:rPr lang="en-US" sz="3200" dirty="0" smtClean="0">
                <a:ea typeface="MS PGothic" charset="0"/>
              </a:rPr>
              <a:t>Science</a:t>
            </a:r>
            <a:endParaRPr lang="en-US" sz="32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46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98475" y="347662"/>
            <a:ext cx="7556500" cy="704850"/>
          </a:xfrm>
        </p:spPr>
        <p:txBody>
          <a:bodyPr/>
          <a:lstStyle/>
          <a:p>
            <a:pPr eaLnBrk="1" hangingPunct="1"/>
            <a:r>
              <a:rPr lang="en-US" sz="3200" dirty="0">
                <a:ea typeface="MS PGothic" charset="0"/>
              </a:rPr>
              <a:t>Examples of Reflection Questions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sz="half" idx="2"/>
          </p:nvPr>
        </p:nvSpPr>
        <p:spPr>
          <a:xfrm>
            <a:off x="123825" y="1692744"/>
            <a:ext cx="4273551" cy="465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Gill Sans"/>
              </a:rPr>
              <a:t>What did you learn about asking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questions?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Gill Sans"/>
              </a:rPr>
              <a:t>did you learn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it?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What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Gill Sans"/>
              </a:rPr>
              <a:t>do you understand differently now about asking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questions?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Gill Sans"/>
              </a:rPr>
              <a:t>can you use what you learned about asking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questions?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Gill Sans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Gill Sans"/>
              </a:rPr>
              <a:t>do you feel about asking 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7376" y="1692744"/>
            <a:ext cx="3821208" cy="4789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MS PGothic" charset="0"/>
              </a:rPr>
              <a:t>What did you learn about the (content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MS PGothic" charset="0"/>
              </a:rPr>
              <a:t>did the QFT process help you think about… </a:t>
            </a:r>
            <a:endParaRPr lang="en-US" sz="2400" dirty="0" smtClean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key 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specific assignment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overarching topic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theme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MS PGothic" charset="0"/>
              </a:rPr>
              <a:t>in the unit </a:t>
            </a:r>
            <a:endParaRPr lang="en-US" sz="2400" dirty="0" smtClean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PGothic" charset="0"/>
              </a:rPr>
              <a:t>chapter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MS PGothic" charset="0"/>
              </a:rPr>
              <a:t>you just read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400" y="1182687"/>
            <a:ext cx="3657600" cy="501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QFT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397375" y="1184832"/>
            <a:ext cx="3657600" cy="527050"/>
          </a:xfrm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Content Specific</a:t>
            </a:r>
          </a:p>
        </p:txBody>
      </p:sp>
    </p:spTree>
    <p:extLst>
      <p:ext uri="{BB962C8B-B14F-4D97-AF65-F5344CB8AC3E}">
        <p14:creationId xmlns:p14="http://schemas.microsoft.com/office/powerpoint/2010/main" val="21044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  <p:bldP spid="4" grpId="0" build="p"/>
      <p:bldP spid="2" grpId="0" build="p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Last Thought about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“Reflection is the piece that keeps me coming back the next day</a:t>
            </a:r>
            <a:r>
              <a:rPr lang="mr-IN" sz="2400" dirty="0">
                <a:solidFill>
                  <a:schemeClr val="tx1"/>
                </a:solidFill>
              </a:rPr>
              <a:t>…</a:t>
            </a:r>
            <a:r>
              <a:rPr lang="en-US" sz="2400" dirty="0">
                <a:solidFill>
                  <a:schemeClr val="tx1"/>
                </a:solidFill>
              </a:rPr>
              <a:t>”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“The most profound reflections are almost always from the students who perhaps seemed disengaged in class.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Quiet students often do a great deal of their thinking in the written reflection.”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Ling-Se </a:t>
            </a:r>
            <a:r>
              <a:rPr lang="en-US" sz="2400" dirty="0" err="1">
                <a:solidFill>
                  <a:schemeClr val="tx1"/>
                </a:solidFill>
              </a:rPr>
              <a:t>Chesnakas</a:t>
            </a:r>
            <a:r>
              <a:rPr lang="en-US" sz="2400" dirty="0">
                <a:solidFill>
                  <a:schemeClr val="tx1"/>
                </a:solidFill>
              </a:rPr>
              <a:t>, Boston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303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The Art</a:t>
            </a:r>
            <a:endParaRPr lang="en-US" sz="3200" dirty="0"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8257899" cy="4329113"/>
          </a:xfrm>
        </p:spPr>
        <p:txBody>
          <a:bodyPr>
            <a:normAutofit fontScale="92500" lnSpcReduction="2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Identify teaching &amp;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Consider how students’ questions will be used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Design a Question Focus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Develop prioritization instructions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Create reflection questions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MS PGothic" charset="0"/>
              </a:rPr>
              <a:t>Facilitate</a:t>
            </a:r>
            <a:endParaRPr lang="en-US" sz="3600" b="1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40842" cy="1116106"/>
          </a:xfrm>
        </p:spPr>
        <p:txBody>
          <a:bodyPr/>
          <a:lstStyle/>
          <a:p>
            <a:pPr eaLnBrk="1" hangingPunct="1"/>
            <a:r>
              <a:rPr lang="en-US" sz="3200" dirty="0">
                <a:ea typeface="MS PGothic" charset="0"/>
              </a:rPr>
              <a:t>Four Principles of Facilitation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364561" y="2207845"/>
            <a:ext cx="8308668" cy="43291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MS PGothic" charset="0"/>
              </a:rPr>
              <a:t>Monitor student adherence to the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MS PGothic" charset="0"/>
              </a:rPr>
              <a:t>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MS PGothic" charset="0"/>
              </a:rPr>
              <a:t>Do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MS PGothic" charset="0"/>
              </a:rPr>
              <a:t>not give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MS PGothic" charset="0"/>
              </a:rPr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MS PGothic" charset="0"/>
              </a:rPr>
              <a:t>Do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MS PGothic" charset="0"/>
              </a:rPr>
              <a:t>not get pulled into group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MS PGothic" charset="0"/>
              </a:rPr>
              <a:t>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MS PGothic" charset="0"/>
              </a:rPr>
              <a:t>Acknowledge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MS PGothic" charset="0"/>
              </a:rPr>
              <a:t>all contributions equally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835" y="5320430"/>
            <a:ext cx="8365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Discuss: 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What </a:t>
            </a:r>
            <a:r>
              <a:rPr lang="en-US" sz="2800" dirty="0">
                <a:solidFill>
                  <a:schemeClr val="accent2"/>
                </a:solidFill>
              </a:rPr>
              <a:t>could be challenging about each principle? What might be important about each?</a:t>
            </a:r>
          </a:p>
        </p:txBody>
      </p:sp>
    </p:spTree>
    <p:extLst>
      <p:ext uri="{BB962C8B-B14F-4D97-AF65-F5344CB8AC3E}">
        <p14:creationId xmlns:p14="http://schemas.microsoft.com/office/powerpoint/2010/main" val="1931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880121" y="1092976"/>
            <a:ext cx="6929350" cy="5147187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5000" dirty="0">
                <a:solidFill>
                  <a:srgbClr val="629DD1"/>
                </a:solidFill>
                <a:latin typeface="+mj-lt"/>
                <a:ea typeface="MS PGothic" charset="0"/>
              </a:rPr>
              <a:t>The Science of the QFT: </a:t>
            </a:r>
            <a:endParaRPr lang="en-US" sz="5000" dirty="0" smtClean="0">
              <a:solidFill>
                <a:srgbClr val="629DD1"/>
              </a:solidFill>
              <a:latin typeface="+mj-lt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5000" dirty="0" smtClean="0">
                <a:solidFill>
                  <a:srgbClr val="629DD1"/>
                </a:solidFill>
                <a:latin typeface="+mj-lt"/>
                <a:ea typeface="MS PGothic" charset="0"/>
              </a:rPr>
              <a:t>a protocol</a:t>
            </a:r>
            <a:endParaRPr lang="en-US" sz="5000" b="1" dirty="0">
              <a:solidFill>
                <a:srgbClr val="629DD1"/>
              </a:solidFill>
              <a:latin typeface="+mj-lt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5000" dirty="0" smtClean="0">
              <a:solidFill>
                <a:srgbClr val="629DD1"/>
              </a:solidFill>
              <a:latin typeface="+mj-lt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5000" dirty="0" smtClean="0">
                <a:solidFill>
                  <a:srgbClr val="629DD1"/>
                </a:solidFill>
                <a:latin typeface="+mj-lt"/>
                <a:ea typeface="MS PGothic" charset="0"/>
              </a:rPr>
              <a:t>The </a:t>
            </a:r>
            <a:r>
              <a:rPr lang="en-US" sz="5000" dirty="0">
                <a:solidFill>
                  <a:srgbClr val="629DD1"/>
                </a:solidFill>
                <a:latin typeface="+mj-lt"/>
                <a:ea typeface="MS PGothic" charset="0"/>
              </a:rPr>
              <a:t>Art of the QFT: </a:t>
            </a:r>
            <a:endParaRPr lang="en-US" sz="5000" dirty="0" smtClean="0">
              <a:solidFill>
                <a:srgbClr val="629DD1"/>
              </a:solidFill>
              <a:latin typeface="+mj-lt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5000" dirty="0" smtClean="0">
                <a:solidFill>
                  <a:srgbClr val="629DD1"/>
                </a:solidFill>
                <a:latin typeface="+mj-lt"/>
                <a:ea typeface="MS PGothic" charset="0"/>
              </a:rPr>
              <a:t>You </a:t>
            </a:r>
            <a:endParaRPr lang="en-US" sz="5000" dirty="0">
              <a:solidFill>
                <a:srgbClr val="629DD1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93" y="1863207"/>
            <a:ext cx="5530100" cy="1259536"/>
          </a:xfrm>
        </p:spPr>
        <p:txBody>
          <a:bodyPr>
            <a:normAutofit/>
          </a:bodyPr>
          <a:lstStyle/>
          <a:p>
            <a:r>
              <a:rPr lang="en-US" sz="3200" dirty="0">
                <a:ea typeface="Rockwell" charset="0"/>
                <a:cs typeface="Rockwell" charset="0"/>
              </a:rPr>
              <a:t>The one quality all excellent QFT designers share? </a:t>
            </a:r>
            <a:endParaRPr lang="en-US" sz="3200" b="1" dirty="0">
              <a:ea typeface="Rockwell" charset="0"/>
              <a:cs typeface="Rockwel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293" y="4311583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  <a:ea typeface="Rockwell" charset="0"/>
                <a:cs typeface="Rockwell" charset="0"/>
              </a:rPr>
              <a:t>Thick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Rockwell" charset="0"/>
                <a:cs typeface="Rockwell" charset="0"/>
              </a:rPr>
              <a:t>skin</a:t>
            </a:r>
            <a:r>
              <a:rPr lang="en-US" sz="3200" dirty="0">
                <a:solidFill>
                  <a:schemeClr val="accent1"/>
                </a:solidFill>
                <a:latin typeface="+mj-lt"/>
                <a:ea typeface="Rockwell" charset="0"/>
                <a:cs typeface="Rockwell" charset="0"/>
              </a:rPr>
              <a:t>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3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722293" y="529581"/>
            <a:ext cx="6078538" cy="701675"/>
          </a:xfrm>
        </p:spPr>
        <p:txBody>
          <a:bodyPr/>
          <a:lstStyle/>
          <a:p>
            <a:r>
              <a:rPr lang="en-US" altLang="en-US" sz="3200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5" y="1399421"/>
            <a:ext cx="8732604" cy="5458579"/>
          </a:xfrm>
        </p:spPr>
        <p:txBody>
          <a:bodyPr>
            <a:noAutofit/>
          </a:bodyPr>
          <a:lstStyle/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Welcome and Community Building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The Art and Science of the QFT: A Deep Dive into Planning and Designing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b="1" dirty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Workshop #1: 12:45 - 1:45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Workshop #2:  2:00 - 3:05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Informal Conversation &amp; Reflection (optional)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55" y="6035969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477785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#QFT #</a:t>
            </a:r>
            <a:r>
              <a:rPr lang="en-US" sz="1600" err="1">
                <a:solidFill>
                  <a:schemeClr val="accent2"/>
                </a:solidFill>
              </a:rPr>
              <a:t>QFTCon</a:t>
            </a:r>
            <a:endParaRPr 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Workshop Sessions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829343"/>
              </p:ext>
            </p:extLst>
          </p:nvPr>
        </p:nvGraphicFramePr>
        <p:xfrm>
          <a:off x="299370" y="2207617"/>
          <a:ext cx="8446424" cy="287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3939">
                  <a:extLst>
                    <a:ext uri="{9D8B030D-6E8A-4147-A177-3AD203B41FA5}">
                      <a16:colId xmlns:a16="http://schemas.microsoft.com/office/drawing/2014/main" val="3492891362"/>
                    </a:ext>
                  </a:extLst>
                </a:gridCol>
                <a:gridCol w="2012485">
                  <a:extLst>
                    <a:ext uri="{9D8B030D-6E8A-4147-A177-3AD203B41FA5}">
                      <a16:colId xmlns:a16="http://schemas.microsoft.com/office/drawing/2014/main" val="2757115955"/>
                    </a:ext>
                  </a:extLst>
                </a:gridCol>
              </a:tblGrid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Session #1: 12:45 - 1:45 pm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Room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21994"/>
                  </a:ext>
                </a:extLst>
              </a:tr>
              <a:tr h="705325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Math Skills and Excitement with the QFT</a:t>
                      </a:r>
                      <a:endParaRPr lang="en-US" sz="20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Jaime Brookman| Chesterfield County Public Schools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451284"/>
                  </a:ext>
                </a:extLst>
              </a:tr>
              <a:tr h="690227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an Inquiry Mindset Culture Wave in Your School: Using QFT in Collaboration with Your School Librarians</a:t>
                      </a:r>
                      <a:endParaRPr lang="en-US" sz="20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Lori Donovan| Chesterfield County Public Schools</a:t>
                      </a:r>
                      <a:endParaRPr lang="en-US" sz="16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35043"/>
                  </a:ext>
                </a:extLst>
              </a:tr>
              <a:tr h="690227">
                <a:tc>
                  <a:txBody>
                    <a:bodyPr/>
                    <a:lstStyle/>
                    <a:p>
                      <a:pPr rtl="0"/>
                      <a:r>
                        <a:rPr lang="en-US" sz="2000" b="0" dirty="0">
                          <a:effectLst/>
                        </a:rPr>
                        <a:t>It’s Elementary! Using the QFT with Primary Students</a:t>
                      </a:r>
                    </a:p>
                    <a:p>
                      <a:pPr rtl="0"/>
                      <a:r>
                        <a:rPr lang="en-US" sz="1600" b="0" dirty="0">
                          <a:effectLst/>
                        </a:rPr>
                        <a:t>Laurie </a:t>
                      </a:r>
                      <a:r>
                        <a:rPr lang="en-US" sz="1600" b="0" dirty="0" err="1">
                          <a:effectLst/>
                        </a:rPr>
                        <a:t>Surles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en-US" sz="1600" b="0" dirty="0">
                          <a:effectLst/>
                        </a:rPr>
                        <a:t> Chesterfield County Public Schools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558487"/>
            <a:ext cx="7556313" cy="1116106"/>
          </a:xfrm>
        </p:spPr>
        <p:txBody>
          <a:bodyPr/>
          <a:lstStyle/>
          <a:p>
            <a:r>
              <a:rPr lang="en-US" sz="3200" dirty="0"/>
              <a:t>Workshop Sessions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151161"/>
              </p:ext>
            </p:extLst>
          </p:nvPr>
        </p:nvGraphicFramePr>
        <p:xfrm>
          <a:off x="347497" y="2164182"/>
          <a:ext cx="8446424" cy="311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7690">
                  <a:extLst>
                    <a:ext uri="{9D8B030D-6E8A-4147-A177-3AD203B41FA5}">
                      <a16:colId xmlns:a16="http://schemas.microsoft.com/office/drawing/2014/main" val="3492891362"/>
                    </a:ext>
                  </a:extLst>
                </a:gridCol>
                <a:gridCol w="1988734">
                  <a:extLst>
                    <a:ext uri="{9D8B030D-6E8A-4147-A177-3AD203B41FA5}">
                      <a16:colId xmlns:a16="http://schemas.microsoft.com/office/drawing/2014/main" val="2757115955"/>
                    </a:ext>
                  </a:extLst>
                </a:gridCol>
              </a:tblGrid>
              <a:tr h="533358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 Session #2: 2:00 - 3:05 pm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Room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21994"/>
                  </a:ext>
                </a:extLst>
              </a:tr>
              <a:tr h="743308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Change with the Question Formulation Technique</a:t>
                      </a:r>
                      <a:endParaRPr lang="en-US" sz="20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Lynne Bland| Chesterfield County Public Schools</a:t>
                      </a:r>
                      <a:endParaRPr lang="en-US" sz="16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451284"/>
                  </a:ext>
                </a:extLst>
              </a:tr>
              <a:tr h="690227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Inquiry Beyond the Question</a:t>
                      </a: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Peyton Anderson| Chesterfield County Public Schools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35043"/>
                  </a:ext>
                </a:extLst>
              </a:tr>
              <a:tr h="690227">
                <a:tc>
                  <a:txBody>
                    <a:bodyPr/>
                    <a:lstStyle/>
                    <a:p>
                      <a:pPr rtl="0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 from the Field: The QFT with Special Student Populations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Andrew </a:t>
                      </a:r>
                      <a:r>
                        <a:rPr lang="en-US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Minigan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Right Question Institute</a:t>
                      </a:r>
                      <a:endParaRPr lang="en-US" sz="16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09717" y="524569"/>
            <a:ext cx="6078538" cy="701675"/>
          </a:xfrm>
        </p:spPr>
        <p:txBody>
          <a:bodyPr/>
          <a:lstStyle/>
          <a:p>
            <a:r>
              <a:rPr lang="en-US" altLang="en-US" sz="3200" dirty="0" smtClean="0"/>
              <a:t>Agenda</a:t>
            </a:r>
            <a:endParaRPr lang="en-US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0" y="1461022"/>
            <a:ext cx="8943280" cy="54585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Welcome and Community </a:t>
            </a:r>
            <a:r>
              <a:rPr lang="en-US" sz="2800" dirty="0" smtClean="0">
                <a:solidFill>
                  <a:schemeClr val="tx1"/>
                </a:solidFill>
              </a:rPr>
              <a:t>Building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</a:t>
            </a:r>
            <a:r>
              <a:rPr lang="en-US" sz="2800" dirty="0">
                <a:solidFill>
                  <a:schemeClr val="tx1"/>
                </a:solidFill>
              </a:rPr>
              <a:t>Learning with the Question Formulation Technique (</a:t>
            </a:r>
            <a:r>
              <a:rPr lang="en-US" sz="2800" dirty="0" smtClean="0">
                <a:solidFill>
                  <a:schemeClr val="tx1"/>
                </a:solidFill>
              </a:rPr>
              <a:t>QFT)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Art and Science of the QFT: A Deep Dive into Planning and </a:t>
            </a:r>
            <a:r>
              <a:rPr lang="en-US" sz="2800" dirty="0" smtClean="0">
                <a:solidFill>
                  <a:schemeClr val="tx1"/>
                </a:solidFill>
              </a:rPr>
              <a:t>Designing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</a:t>
            </a:r>
            <a:r>
              <a:rPr lang="en-US" sz="2800" dirty="0">
                <a:solidFill>
                  <a:schemeClr val="tx1"/>
                </a:solidFill>
              </a:rPr>
              <a:t>#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</a:t>
            </a:r>
            <a:r>
              <a:rPr lang="en-US" sz="2800" dirty="0">
                <a:solidFill>
                  <a:schemeClr val="tx1"/>
                </a:solidFill>
              </a:rPr>
              <a:t>#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(optional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b="1" dirty="0">
                <a:solidFill>
                  <a:schemeClr val="tx1"/>
                </a:solidFill>
              </a:rPr>
              <a:t>Informal Conversation &amp; Reflection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55" y="6035969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477785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#QFT #</a:t>
            </a:r>
            <a:r>
              <a:rPr lang="en-US" sz="1600" err="1">
                <a:solidFill>
                  <a:schemeClr val="accent2"/>
                </a:solidFill>
              </a:rPr>
              <a:t>QFTCon</a:t>
            </a:r>
            <a:endParaRPr 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MS PGothic" charset="0"/>
              </a:rPr>
              <a:t>The Art</a:t>
            </a:r>
            <a:endParaRPr lang="en-US" sz="3200" dirty="0"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8257899" cy="4329113"/>
          </a:xfrm>
        </p:spPr>
        <p:txBody>
          <a:bodyPr>
            <a:normAutofit fontScale="92500" lnSpcReduction="2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MS PGothic" charset="0"/>
              </a:rPr>
              <a:t>Identify teaching &amp;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MS PGothic" charset="0"/>
              </a:rPr>
              <a:t>Consider how students’ questions will be used</a:t>
            </a:r>
            <a:endParaRPr lang="en-US" sz="3600" b="1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Design a Question Focus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Develop prioritization instructions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Create reflection questions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  <a:p>
            <a:pPr marL="742950" indent="-742950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+mj-lt"/>
                <a:ea typeface="MS PGothic" charset="0"/>
              </a:rPr>
              <a:t>Facilitate</a:t>
            </a:r>
            <a:endParaRPr lang="en-US" sz="3600" dirty="0">
              <a:solidFill>
                <a:srgbClr val="000000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Closing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We shall not cease from exploration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And the end of all our exploring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Will be to arrive where we started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And know the place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For the first time.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			</a:t>
            </a:r>
            <a:r>
              <a:rPr lang="en-US" sz="2800" dirty="0" smtClean="0">
                <a:solidFill>
                  <a:prstClr val="black"/>
                </a:solidFill>
              </a:rPr>
              <a:t>- T.S</a:t>
            </a:r>
            <a:r>
              <a:rPr lang="en-US" sz="2800" dirty="0">
                <a:solidFill>
                  <a:prstClr val="black"/>
                </a:solidFill>
              </a:rPr>
              <a:t>. Eliot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Closing Reflections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3" y="1600200"/>
            <a:ext cx="7556313" cy="4144963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did you </a:t>
            </a:r>
            <a:r>
              <a:rPr lang="en-US" sz="2800" dirty="0" smtClean="0">
                <a:solidFill>
                  <a:schemeClr val="tx1"/>
                </a:solidFill>
              </a:rPr>
              <a:t>learn?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dirty="0">
                <a:solidFill>
                  <a:schemeClr val="tx1"/>
                </a:solidFill>
              </a:rPr>
              <a:t>“a-ha moment” or a meaningful take away from your experience </a:t>
            </a:r>
            <a:r>
              <a:rPr lang="en-US" sz="2800" dirty="0" smtClean="0">
                <a:solidFill>
                  <a:schemeClr val="tx1"/>
                </a:solidFill>
              </a:rPr>
              <a:t>today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>
                <a:solidFill>
                  <a:schemeClr val="tx1"/>
                </a:solidFill>
              </a:rPr>
              <a:t>key question that will guide your </a:t>
            </a:r>
            <a:r>
              <a:rPr lang="en-US" sz="2800" dirty="0" smtClean="0">
                <a:solidFill>
                  <a:schemeClr val="tx1"/>
                </a:solidFill>
              </a:rPr>
              <a:t>work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What </a:t>
            </a:r>
            <a:r>
              <a:rPr lang="en-US" sz="2800" dirty="0">
                <a:solidFill>
                  <a:schemeClr val="tx1"/>
                </a:solidFill>
              </a:rPr>
              <a:t>was new for you?</a:t>
            </a:r>
          </a:p>
        </p:txBody>
      </p:sp>
    </p:spTree>
    <p:extLst>
      <p:ext uri="{BB962C8B-B14F-4D97-AF65-F5344CB8AC3E}">
        <p14:creationId xmlns:p14="http://schemas.microsoft.com/office/powerpoint/2010/main" val="19796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4000" l="556" r="99722">
                        <a14:backgroundMark x1="2222" y1="10600" x2="6250" y2="5600"/>
                        <a14:backgroundMark x1="2639" y1="10200" x2="0" y2="1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962" y="503874"/>
            <a:ext cx="822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Not a Detour but a Shortcut</a:t>
            </a:r>
          </a:p>
        </p:txBody>
      </p:sp>
    </p:spTree>
    <p:extLst>
      <p:ext uri="{BB962C8B-B14F-4D97-AF65-F5344CB8AC3E}">
        <p14:creationId xmlns:p14="http://schemas.microsoft.com/office/powerpoint/2010/main" val="6652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200" dirty="0">
                <a:ea typeface="MS PGothic" charset="0"/>
              </a:rPr>
              <a:t>Various Teaching Purposes</a:t>
            </a:r>
            <a:br>
              <a:rPr lang="en-US" sz="3200" dirty="0">
                <a:ea typeface="MS PGothic" charset="0"/>
              </a:rPr>
            </a:br>
            <a:endParaRPr lang="en-US" sz="3200" dirty="0"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Knowledge acquisition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Formative </a:t>
            </a:r>
            <a:r>
              <a:rPr lang="en-US" sz="3200" dirty="0">
                <a:solidFill>
                  <a:schemeClr val="tx1"/>
                </a:solidFill>
                <a:ea typeface="MS PGothic" charset="0"/>
              </a:rPr>
              <a:t>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Summative assessment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Collaboration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</a:t>
            </a:r>
            <a:r>
              <a:rPr lang="en-US" sz="3200" dirty="0">
                <a:solidFill>
                  <a:schemeClr val="tx1"/>
                </a:solidFill>
                <a:ea typeface="MS PGothic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6239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791C-53E3-1248-B8A0-8ED22A35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the QFT for Formative </a:t>
            </a:r>
            <a:r>
              <a:rPr lang="en-US" sz="3200" dirty="0" smtClean="0"/>
              <a:t>Assessment</a:t>
            </a:r>
            <a:endParaRPr lang="en-US" sz="3200" dirty="0"/>
          </a:p>
        </p:txBody>
      </p:sp>
      <p:pic>
        <p:nvPicPr>
          <p:cNvPr id="4" name="Content Placeholder 3" descr="IMG_3575.jpg">
            <a:extLst>
              <a:ext uri="{FF2B5EF4-FFF2-40B4-BE49-F238E27FC236}">
                <a16:creationId xmlns:a16="http://schemas.microsoft.com/office/drawing/2014/main" id="{71609906-739A-1446-9B7A-450DE79F2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" t="1207" r="29116"/>
          <a:stretch/>
        </p:blipFill>
        <p:spPr>
          <a:xfrm rot="5400000">
            <a:off x="2167373" y="1354114"/>
            <a:ext cx="4999612" cy="54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31716" y="540365"/>
            <a:ext cx="8139089" cy="1116106"/>
          </a:xfrm>
        </p:spPr>
        <p:txBody>
          <a:bodyPr/>
          <a:lstStyle/>
          <a:p>
            <a:r>
              <a:rPr lang="en-US" sz="3200"/>
              <a:t>Using the QFT for Engagement</a:t>
            </a:r>
          </a:p>
        </p:txBody>
      </p:sp>
      <p:pic>
        <p:nvPicPr>
          <p:cNvPr id="7" name="mAYXZzKUAX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402" y="1919666"/>
            <a:ext cx="7118158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497949"/>
            <a:ext cx="8237753" cy="1116106"/>
          </a:xfrm>
        </p:spPr>
        <p:txBody>
          <a:bodyPr/>
          <a:lstStyle/>
          <a:p>
            <a:r>
              <a:rPr lang="en-US" sz="3200" dirty="0"/>
              <a:t>Next Steps with 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6" y="1614055"/>
            <a:ext cx="4055512" cy="46298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Driving Question </a:t>
            </a:r>
            <a:r>
              <a:rPr lang="en-US" sz="2800" dirty="0" smtClean="0">
                <a:solidFill>
                  <a:schemeClr val="tx1"/>
                </a:solidFill>
              </a:rPr>
              <a:t>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“Parking </a:t>
            </a:r>
            <a:r>
              <a:rPr lang="en-US" sz="2800" dirty="0" smtClean="0">
                <a:solidFill>
                  <a:schemeClr val="tx1"/>
                </a:solidFill>
              </a:rPr>
              <a:t>Lot”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Ongoing </a:t>
            </a:r>
            <a:r>
              <a:rPr lang="en-US" sz="2800" dirty="0">
                <a:solidFill>
                  <a:schemeClr val="tx1"/>
                </a:solidFill>
              </a:rPr>
              <a:t>student choice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313850"/>
            <a:ext cx="3922712" cy="523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4138" r="5453" b="4577"/>
          <a:stretch/>
        </p:blipFill>
        <p:spPr>
          <a:xfrm>
            <a:off x="4866290" y="1210537"/>
            <a:ext cx="3999897" cy="535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1" y="1210537"/>
            <a:ext cx="4192400" cy="541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26294"/>
          <a:stretch/>
        </p:blipFill>
        <p:spPr>
          <a:xfrm>
            <a:off x="3594058" y="2326644"/>
            <a:ext cx="5406973" cy="33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.6|10.3|16.9|15.8"/>
</p:tagLst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DIN Next Rounded LT Pro"/>
        <a:ea typeface=""/>
        <a:cs typeface=""/>
      </a:majorFont>
      <a:minorFont>
        <a:latin typeface="DIN Next Rounded LT Pro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Columbia - Intro (Final)</Template>
  <TotalTime>32621</TotalTime>
  <Words>1448</Words>
  <Application>Microsoft Office PowerPoint</Application>
  <PresentationFormat>On-screen Show (4:3)</PresentationFormat>
  <Paragraphs>312</Paragraphs>
  <Slides>41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ＭＳ Ｐゴシック</vt:lpstr>
      <vt:lpstr>Arial</vt:lpstr>
      <vt:lpstr>Calibri</vt:lpstr>
      <vt:lpstr>DIN Next Rounded LT Pro</vt:lpstr>
      <vt:lpstr>Gill Sans</vt:lpstr>
      <vt:lpstr>Pontano Sans</vt:lpstr>
      <vt:lpstr>Rockwell</vt:lpstr>
      <vt:lpstr>Wingdings</vt:lpstr>
      <vt:lpstr>Advantage</vt:lpstr>
      <vt:lpstr>1_Advantage</vt:lpstr>
      <vt:lpstr>2_Advantage</vt:lpstr>
      <vt:lpstr>Today’s Agenda</vt:lpstr>
      <vt:lpstr>An Art and a Science</vt:lpstr>
      <vt:lpstr>An Art and a Science</vt:lpstr>
      <vt:lpstr>The Art</vt:lpstr>
      <vt:lpstr>PowerPoint Presentation</vt:lpstr>
      <vt:lpstr>Various Teaching Purposes </vt:lpstr>
      <vt:lpstr>Using the QFT for Formative Assessment</vt:lpstr>
      <vt:lpstr>Using the QFT for Engagement</vt:lpstr>
      <vt:lpstr>Next Steps with Student Questions</vt:lpstr>
      <vt:lpstr>Using the QFT for Peer Review</vt:lpstr>
      <vt:lpstr>Next Steps with Student Questions:</vt:lpstr>
      <vt:lpstr>PowerPoint Presentation</vt:lpstr>
      <vt:lpstr>Think of a few ways you might integrate the QFT into your work</vt:lpstr>
      <vt:lpstr>Various Teaching Purposes </vt:lpstr>
      <vt:lpstr>The Art</vt:lpstr>
      <vt:lpstr>Question Focus (QFocus): A focus or prompt for students to ask questions about</vt:lpstr>
      <vt:lpstr>Designing a QFocus </vt:lpstr>
      <vt:lpstr>Initial QFocus</vt:lpstr>
      <vt:lpstr>Revised QFocus</vt:lpstr>
      <vt:lpstr>Initial QFocus</vt:lpstr>
      <vt:lpstr>Initial Question Focus:  People, Animals, and Friends</vt:lpstr>
      <vt:lpstr>Rather Than Thinking About This Relationship</vt:lpstr>
      <vt:lpstr>Students Were Hyper-focused on the Individual Parts of the Whole</vt:lpstr>
      <vt:lpstr>Lesson Planning Workbook</vt:lpstr>
      <vt:lpstr>The Art</vt:lpstr>
      <vt:lpstr>Prioritization Instructions</vt:lpstr>
      <vt:lpstr>Categories of Prioritization Instructions</vt:lpstr>
      <vt:lpstr>QFocus: High School</vt:lpstr>
      <vt:lpstr>The Art</vt:lpstr>
      <vt:lpstr>Examples of Reflection Questions</vt:lpstr>
      <vt:lpstr>One Last Thought about Reflection</vt:lpstr>
      <vt:lpstr>The Art</vt:lpstr>
      <vt:lpstr>Four Principles of Facilitation</vt:lpstr>
      <vt:lpstr>PowerPoint Presentation</vt:lpstr>
      <vt:lpstr>The one quality all excellent QFT designers share? </vt:lpstr>
      <vt:lpstr>Today’s Agenda</vt:lpstr>
      <vt:lpstr>Workshop Sessions </vt:lpstr>
      <vt:lpstr>Workshop Sessions </vt:lpstr>
      <vt:lpstr>Agenda</vt:lpstr>
      <vt:lpstr>Closing Reflections</vt:lpstr>
      <vt:lpstr>Closing Reflections</vt:lpstr>
    </vt:vector>
  </TitlesOfParts>
  <Company>Right Question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Rothstein</dc:creator>
  <cp:lastModifiedBy>Andrew Minigan</cp:lastModifiedBy>
  <cp:revision>443</cp:revision>
  <cp:lastPrinted>2018-06-25T21:47:55Z</cp:lastPrinted>
  <dcterms:created xsi:type="dcterms:W3CDTF">2017-09-01T19:27:10Z</dcterms:created>
  <dcterms:modified xsi:type="dcterms:W3CDTF">2018-08-02T01:33:37Z</dcterms:modified>
</cp:coreProperties>
</file>