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28" r:id="rId2"/>
    <p:sldId id="329" r:id="rId3"/>
    <p:sldId id="330" r:id="rId4"/>
    <p:sldId id="286" r:id="rId5"/>
    <p:sldId id="287" r:id="rId6"/>
    <p:sldId id="274" r:id="rId7"/>
    <p:sldId id="289" r:id="rId8"/>
    <p:sldId id="321" r:id="rId9"/>
    <p:sldId id="266" r:id="rId10"/>
    <p:sldId id="295" r:id="rId11"/>
    <p:sldId id="296" r:id="rId12"/>
    <p:sldId id="297" r:id="rId13"/>
    <p:sldId id="272" r:id="rId14"/>
    <p:sldId id="299" r:id="rId15"/>
    <p:sldId id="270" r:id="rId16"/>
    <p:sldId id="301" r:id="rId17"/>
    <p:sldId id="322" r:id="rId18"/>
    <p:sldId id="275" r:id="rId19"/>
    <p:sldId id="277" r:id="rId20"/>
    <p:sldId id="279" r:id="rId21"/>
    <p:sldId id="278" r:id="rId22"/>
    <p:sldId id="323" r:id="rId23"/>
    <p:sldId id="281" r:id="rId24"/>
    <p:sldId id="324" r:id="rId25"/>
    <p:sldId id="292" r:id="rId26"/>
    <p:sldId id="282" r:id="rId27"/>
    <p:sldId id="325" r:id="rId28"/>
    <p:sldId id="293" r:id="rId29"/>
    <p:sldId id="316" r:id="rId30"/>
    <p:sldId id="331" r:id="rId31"/>
    <p:sldId id="332" r:id="rId32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QI" initials="R" lastIdx="126" clrIdx="0">
    <p:extLst>
      <p:ext uri="{19B8F6BF-5375-455C-9EA6-DF929625EA0E}">
        <p15:presenceInfo xmlns:p15="http://schemas.microsoft.com/office/powerpoint/2012/main" userId="RQ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6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6A1A9F-134F-4AF5-A011-491D6B36BC8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92C772-382E-4D8E-B4EC-C3F0625B4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8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C5515C-769B-9648-A7F2-849C4B4815DE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86A0CD-AB06-A449-B293-440995FB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5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9pPr>
          </a:lstStyle>
          <a:p>
            <a:fld id="{EFA0884B-6978-FB42-9167-D0C0F66C69AC}" type="slidenum">
              <a:rPr lang="en-US">
                <a:latin typeface="Calibri" charset="0"/>
              </a:rPr>
              <a:pPr/>
              <a:t>7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5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DCE0208-89D8-7C48-BF1B-FC6E1074B135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81835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DCE0208-89D8-7C48-BF1B-FC6E1074B135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8183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92F7F9A-9FCB-0E4C-8678-412F1E664ABB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3130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fld id="{39447C3C-C2C8-41B8-8BA3-63D0C1D680B9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4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36074EC-2EDA-BF44-8456-60E9601C2049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1144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9pPr>
          </a:lstStyle>
          <a:p>
            <a:fld id="{CBF70331-44C5-224F-B618-A8FE78462C1E}" type="slidenum">
              <a:rPr lang="en-US">
                <a:latin typeface="Calibri" charset="0"/>
              </a:rPr>
              <a:pPr/>
              <a:t>20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7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14079F-517B-0841-8DD4-58ECB50D60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8006F96-E42C-734C-908B-FEBDBF8152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1" y="4777266"/>
            <a:ext cx="4268538" cy="181494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Dan Rothstein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Co-Director,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Right Question Institute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1499" y="2497359"/>
            <a:ext cx="20449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Best Practices in the QFT</a:t>
            </a:r>
          </a:p>
          <a:p>
            <a:pPr lvl="0" algn="ctr" defTabSz="457200">
              <a:defRPr/>
            </a:pPr>
            <a:r>
              <a:rPr lang="en-US" sz="2000" dirty="0">
                <a:solidFill>
                  <a:prstClr val="white"/>
                </a:solidFill>
              </a:rPr>
              <a:t>Midwest Seminar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91" y="941195"/>
            <a:ext cx="42003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The Art and Science of the QFT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6345" y="3035968"/>
            <a:ext cx="2013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FFFFFF"/>
                </a:solidFill>
                <a:latin typeface="Rockwell"/>
              </a:rPr>
              <a:t>Maine South HS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June 26, 2017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2745" y="4699854"/>
            <a:ext cx="4267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Matt </a:t>
            </a:r>
            <a:r>
              <a:rPr lang="en-US" sz="2800" b="1" dirty="0" err="1" smtClean="0"/>
              <a:t>Parrilli</a:t>
            </a:r>
            <a:endParaRPr lang="en-US" sz="2800" b="1" dirty="0" smtClean="0"/>
          </a:p>
          <a:p>
            <a:r>
              <a:rPr lang="en-US" sz="2400" dirty="0" smtClean="0"/>
              <a:t>Maine South High School</a:t>
            </a:r>
          </a:p>
          <a:p>
            <a:endParaRPr lang="en-US" dirty="0"/>
          </a:p>
          <a:p>
            <a:r>
              <a:rPr lang="en-US" sz="2800" b="1" dirty="0" smtClean="0"/>
              <a:t>Sarah Westbrook</a:t>
            </a:r>
          </a:p>
          <a:p>
            <a:r>
              <a:rPr lang="en-US" sz="2400" dirty="0" smtClean="0"/>
              <a:t>The Right Question Institute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21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 txBox="1">
            <a:spLocks/>
          </p:cNvSpPr>
          <p:nvPr/>
        </p:nvSpPr>
        <p:spPr bwMode="auto">
          <a:xfrm>
            <a:off x="-242888" y="93663"/>
            <a:ext cx="777240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4400">
              <a:latin typeface="HelveticaNeueLT Std Med Cn" charset="0"/>
              <a:ea typeface="HelveticaNeueLT Std Med Cn" charset="0"/>
              <a:cs typeface="HelveticaNeueLT Std Med Cn" charset="0"/>
            </a:endParaRPr>
          </a:p>
        </p:txBody>
      </p:sp>
      <p:sp>
        <p:nvSpPr>
          <p:cNvPr id="62466" name="Subtitle 2"/>
          <p:cNvSpPr txBox="1">
            <a:spLocks/>
          </p:cNvSpPr>
          <p:nvPr/>
        </p:nvSpPr>
        <p:spPr bwMode="auto">
          <a:xfrm>
            <a:off x="862013" y="228123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>
              <a:solidFill>
                <a:srgbClr val="000000"/>
              </a:solidFill>
              <a:latin typeface="Gill Sans Light" charset="0"/>
              <a:ea typeface="Segoe UI" charset="0"/>
              <a:cs typeface="Segoe UI" charset="0"/>
            </a:endParaRPr>
          </a:p>
        </p:txBody>
      </p:sp>
      <p:pic>
        <p:nvPicPr>
          <p:cNvPr id="62471" name="Picture 1" descr="Screen Shot 2013-12-10 at 3.34.48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97" t="5618"/>
          <a:stretch>
            <a:fillRect/>
          </a:stretch>
        </p:blipFill>
        <p:spPr bwMode="auto">
          <a:xfrm>
            <a:off x="1560512" y="1154410"/>
            <a:ext cx="5702301" cy="473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TextBox 9"/>
          <p:cNvSpPr txBox="1">
            <a:spLocks noChangeArrowheads="1"/>
          </p:cNvSpPr>
          <p:nvPr/>
        </p:nvSpPr>
        <p:spPr bwMode="auto">
          <a:xfrm>
            <a:off x="436563" y="384969"/>
            <a:ext cx="635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accent1"/>
                </a:solidFill>
                <a:latin typeface="+mj-lt"/>
                <a:cs typeface="Gill Sans" charset="0"/>
              </a:rPr>
              <a:t>Initial Question Focus</a:t>
            </a:r>
            <a:r>
              <a:rPr lang="en-US" sz="4000" dirty="0">
                <a:solidFill>
                  <a:schemeClr val="accent1"/>
                </a:solidFill>
                <a:latin typeface="+mj-lt"/>
                <a:cs typeface="Gill Sans" charset="0"/>
              </a:rPr>
              <a:t>:</a:t>
            </a:r>
          </a:p>
        </p:txBody>
      </p:sp>
      <p:sp>
        <p:nvSpPr>
          <p:cNvPr id="62467" name="TextBox 8"/>
          <p:cNvSpPr txBox="1">
            <a:spLocks noChangeArrowheads="1"/>
          </p:cNvSpPr>
          <p:nvPr/>
        </p:nvSpPr>
        <p:spPr bwMode="auto">
          <a:xfrm>
            <a:off x="-427038" y="16621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41153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 txBox="1">
            <a:spLocks/>
          </p:cNvSpPr>
          <p:nvPr/>
        </p:nvSpPr>
        <p:spPr bwMode="auto">
          <a:xfrm>
            <a:off x="-242888" y="93663"/>
            <a:ext cx="777240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4400">
              <a:latin typeface="HelveticaNeueLT Std Med Cn" charset="0"/>
              <a:ea typeface="HelveticaNeueLT Std Med Cn" charset="0"/>
              <a:cs typeface="HelveticaNeueLT Std Med Cn" charset="0"/>
            </a:endParaRPr>
          </a:p>
        </p:txBody>
      </p:sp>
      <p:sp>
        <p:nvSpPr>
          <p:cNvPr id="62466" name="Subtitle 2"/>
          <p:cNvSpPr txBox="1">
            <a:spLocks/>
          </p:cNvSpPr>
          <p:nvPr/>
        </p:nvSpPr>
        <p:spPr bwMode="auto">
          <a:xfrm>
            <a:off x="862013" y="228123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>
              <a:solidFill>
                <a:srgbClr val="000000"/>
              </a:solidFill>
              <a:latin typeface="Gill Sans Light" charset="0"/>
              <a:ea typeface="Segoe UI" charset="0"/>
              <a:cs typeface="Segoe UI" charset="0"/>
            </a:endParaRPr>
          </a:p>
        </p:txBody>
      </p:sp>
      <p:pic>
        <p:nvPicPr>
          <p:cNvPr id="62471" name="Picture 1" descr="Screen Shot 2013-12-10 at 3.34.48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97" t="5618"/>
          <a:stretch>
            <a:fillRect/>
          </a:stretch>
        </p:blipFill>
        <p:spPr bwMode="auto">
          <a:xfrm>
            <a:off x="1560512" y="1154410"/>
            <a:ext cx="5702301" cy="473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TextBox 9"/>
          <p:cNvSpPr txBox="1">
            <a:spLocks noChangeArrowheads="1"/>
          </p:cNvSpPr>
          <p:nvPr/>
        </p:nvSpPr>
        <p:spPr bwMode="auto">
          <a:xfrm>
            <a:off x="455611" y="215563"/>
            <a:ext cx="70739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accent1"/>
                </a:solidFill>
                <a:latin typeface="+mj-lt"/>
                <a:cs typeface="Gill Sans" charset="0"/>
              </a:rPr>
              <a:t>Revising the Question Focus</a:t>
            </a:r>
            <a:r>
              <a:rPr lang="en-US" sz="4000" dirty="0">
                <a:solidFill>
                  <a:schemeClr val="accent1"/>
                </a:solidFill>
                <a:latin typeface="+mj-lt"/>
                <a:cs typeface="Gill Sans" charset="0"/>
              </a:rPr>
              <a:t>:</a:t>
            </a:r>
          </a:p>
        </p:txBody>
      </p:sp>
      <p:sp>
        <p:nvSpPr>
          <p:cNvPr id="62467" name="TextBox 8"/>
          <p:cNvSpPr txBox="1">
            <a:spLocks noChangeArrowheads="1"/>
          </p:cNvSpPr>
          <p:nvPr/>
        </p:nvSpPr>
        <p:spPr bwMode="auto">
          <a:xfrm>
            <a:off x="-427038" y="16621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3" name="Oval 2"/>
          <p:cNvSpPr/>
          <p:nvPr/>
        </p:nvSpPr>
        <p:spPr>
          <a:xfrm>
            <a:off x="1446542" y="5457051"/>
            <a:ext cx="3966223" cy="628014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00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 txBox="1">
            <a:spLocks/>
          </p:cNvSpPr>
          <p:nvPr/>
        </p:nvSpPr>
        <p:spPr bwMode="auto">
          <a:xfrm>
            <a:off x="-242888" y="93663"/>
            <a:ext cx="777240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4400">
              <a:latin typeface="HelveticaNeueLT Std Med Cn" charset="0"/>
              <a:ea typeface="HelveticaNeueLT Std Med Cn" charset="0"/>
              <a:cs typeface="HelveticaNeueLT Std Med Cn" charset="0"/>
            </a:endParaRPr>
          </a:p>
        </p:txBody>
      </p:sp>
      <p:sp>
        <p:nvSpPr>
          <p:cNvPr id="64515" name="TextBox 8"/>
          <p:cNvSpPr txBox="1">
            <a:spLocks noChangeArrowheads="1"/>
          </p:cNvSpPr>
          <p:nvPr/>
        </p:nvSpPr>
        <p:spPr bwMode="auto">
          <a:xfrm>
            <a:off x="-427038" y="16621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Revised Question Focus: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755459"/>
            <a:ext cx="8229600" cy="367076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ja-JP" sz="3600" dirty="0" smtClean="0">
                <a:solidFill>
                  <a:schemeClr val="tx1"/>
                </a:solidFill>
                <a:latin typeface="+mj-lt"/>
                <a:cs typeface="Gill Sans" charset="0"/>
              </a:rPr>
              <a:t>“Good </a:t>
            </a:r>
            <a:r>
              <a:rPr lang="en-US" altLang="ja-JP" sz="3600" dirty="0">
                <a:solidFill>
                  <a:schemeClr val="tx1"/>
                </a:solidFill>
                <a:latin typeface="+mj-lt"/>
                <a:cs typeface="Gill Sans" charset="0"/>
              </a:rPr>
              <a:t>fiction creates its own reality.</a:t>
            </a:r>
            <a:r>
              <a:rPr lang="ja-JP" altLang="en-US" sz="3600" dirty="0" smtClean="0">
                <a:solidFill>
                  <a:schemeClr val="tx1"/>
                </a:solidFill>
                <a:latin typeface="+mj-lt"/>
                <a:cs typeface="Gill Sans" charset="0"/>
              </a:rPr>
              <a:t>”</a:t>
            </a:r>
            <a:endParaRPr lang="en-US" altLang="ja-JP" sz="3600" dirty="0" smtClean="0">
              <a:solidFill>
                <a:schemeClr val="tx1"/>
              </a:solidFill>
              <a:latin typeface="+mj-lt"/>
              <a:cs typeface="Gill Sans" charset="0"/>
            </a:endParaRPr>
          </a:p>
          <a:p>
            <a:pPr marL="0" indent="0" algn="r">
              <a:buNone/>
            </a:pPr>
            <a:r>
              <a:rPr lang="en-US" sz="3200" dirty="0" smtClean="0">
                <a:solidFill>
                  <a:schemeClr val="tx1"/>
                </a:solidFill>
                <a:latin typeface="+mj-lt"/>
                <a:cs typeface="Gill Sans" charset="0"/>
              </a:rPr>
              <a:t>- Nora 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Gill Sans" charset="0"/>
              </a:rPr>
              <a:t>Roberts 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9663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158829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Before reading </a:t>
            </a:r>
            <a:r>
              <a:rPr lang="en-US" sz="4400" i="1" dirty="0" smtClean="0">
                <a:solidFill>
                  <a:schemeClr val="accent1"/>
                </a:solidFill>
              </a:rPr>
              <a:t>The Plague </a:t>
            </a:r>
            <a:r>
              <a:rPr lang="en-US" sz="4400" dirty="0" smtClean="0">
                <a:solidFill>
                  <a:schemeClr val="accent1"/>
                </a:solidFill>
              </a:rPr>
              <a:t>by Albert Camus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907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Placeholder 10" descr="Screen shot 2012-03-28 at 9.45.56 PM.png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t="5560" r="56775" b="64162"/>
          <a:stretch>
            <a:fillRect/>
          </a:stretch>
        </p:blipFill>
        <p:spPr>
          <a:xfrm>
            <a:off x="187325" y="1150938"/>
            <a:ext cx="3790950" cy="1966912"/>
          </a:xfrm>
        </p:spPr>
      </p:pic>
      <p:sp>
        <p:nvSpPr>
          <p:cNvPr id="116739" name="Title 1"/>
          <p:cNvSpPr>
            <a:spLocks noGrp="1"/>
          </p:cNvSpPr>
          <p:nvPr>
            <p:ph type="title"/>
          </p:nvPr>
        </p:nvSpPr>
        <p:spPr>
          <a:xfrm>
            <a:off x="498475" y="424657"/>
            <a:ext cx="7556500" cy="1116012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Initial Question Focus:</a:t>
            </a:r>
          </a:p>
        </p:txBody>
      </p:sp>
      <p:pic>
        <p:nvPicPr>
          <p:cNvPr id="5" name="Picture Placeholder 10" descr="Screen shot 2012-03-28 at 9.45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12" t="5560" r="6113" b="63300"/>
          <a:stretch>
            <a:fillRect/>
          </a:stretch>
        </p:blipFill>
        <p:spPr bwMode="auto">
          <a:xfrm>
            <a:off x="4425950" y="1150938"/>
            <a:ext cx="450215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Placeholder 10" descr="Screen shot 2012-03-28 at 9.45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t="65144" r="64038" b="6625"/>
          <a:stretch>
            <a:fillRect/>
          </a:stretch>
        </p:blipFill>
        <p:spPr bwMode="auto">
          <a:xfrm>
            <a:off x="187325" y="5022850"/>
            <a:ext cx="308133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10" descr="Screen shot 2012-03-28 at 9.45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77" t="66869" r="6113" b="6625"/>
          <a:stretch>
            <a:fillRect/>
          </a:stretch>
        </p:blipFill>
        <p:spPr bwMode="auto">
          <a:xfrm>
            <a:off x="3660775" y="5135563"/>
            <a:ext cx="52673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Placeholder 10" descr="Screen shot 2012-03-28 at 9.45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6" t="38425" r="8611" b="35429"/>
          <a:stretch>
            <a:fillRect/>
          </a:stretch>
        </p:blipFill>
        <p:spPr bwMode="auto">
          <a:xfrm>
            <a:off x="479476" y="3155003"/>
            <a:ext cx="8348663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538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extBox 1"/>
          <p:cNvSpPr txBox="1">
            <a:spLocks noChangeArrowheads="1"/>
          </p:cNvSpPr>
          <p:nvPr/>
        </p:nvSpPr>
        <p:spPr bwMode="auto">
          <a:xfrm>
            <a:off x="533400" y="1295400"/>
            <a:ext cx="7162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2800" b="1"/>
          </a:p>
        </p:txBody>
      </p:sp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Rockwell" charset="0"/>
              </a:rPr>
              <a:t>Revised </a:t>
            </a:r>
            <a:r>
              <a:rPr lang="en-US" sz="4400" dirty="0" smtClean="0">
                <a:latin typeface="Rockwell" charset="0"/>
              </a:rPr>
              <a:t>Question Focus:</a:t>
            </a:r>
            <a:endParaRPr lang="en-US" sz="4400" dirty="0">
              <a:latin typeface="Rockwell" charset="0"/>
            </a:endParaRP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endParaRPr lang="en-US" dirty="0">
              <a:latin typeface="Rockwell" charset="0"/>
              <a:cs typeface="Rockwell" charset="0"/>
            </a:endParaRPr>
          </a:p>
          <a:p>
            <a:pPr marL="0" indent="0" algn="ctr" eaLnBrk="1" hangingPunct="1">
              <a:buFont typeface="Wingdings" charset="0"/>
              <a:buNone/>
            </a:pPr>
            <a:r>
              <a:rPr lang="en-US" sz="3200" dirty="0">
                <a:latin typeface="Rockwell" charset="0"/>
                <a:cs typeface="Rockwell" charset="0"/>
              </a:rPr>
              <a:t>The city fathers were aware that the decaying bodies of these rodents were making people sick. </a:t>
            </a:r>
            <a:r>
              <a:rPr lang="en-US" sz="3200" i="1" dirty="0">
                <a:latin typeface="Rockwell" charset="0"/>
                <a:cs typeface="Rockwell" charset="0"/>
              </a:rPr>
              <a:t>(page 28)</a:t>
            </a:r>
            <a:endParaRPr lang="en-US" sz="3200" b="1" dirty="0">
              <a:latin typeface="Rockwell" charset="0"/>
              <a:cs typeface="Rockwell" charset="0"/>
            </a:endParaRPr>
          </a:p>
          <a:p>
            <a:pPr marL="0" indent="0">
              <a:buFont typeface="Wingdings" charset="0"/>
              <a:buNone/>
            </a:pPr>
            <a:endParaRPr lang="en-US" dirty="0">
              <a:latin typeface="Rockwell" charset="0"/>
              <a:cs typeface="Rockwel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74665" y="2604818"/>
            <a:ext cx="732659" cy="49654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07324" y="2604818"/>
            <a:ext cx="1383913" cy="55352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2829" y="2604818"/>
            <a:ext cx="1182668" cy="55352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9551" y="3101362"/>
            <a:ext cx="1857773" cy="55352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9634" y="3101362"/>
            <a:ext cx="1383912" cy="55352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52010" y="3082819"/>
            <a:ext cx="1600115" cy="55352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51351" y="3595642"/>
            <a:ext cx="3028326" cy="55352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31495" y="3563083"/>
            <a:ext cx="1020515" cy="55352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430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/>
              <a:t>Question Focus</a:t>
            </a:r>
          </a:p>
        </p:txBody>
      </p:sp>
      <p:sp>
        <p:nvSpPr>
          <p:cNvPr id="114691" name="TextBox 1"/>
          <p:cNvSpPr txBox="1">
            <a:spLocks noChangeArrowheads="1"/>
          </p:cNvSpPr>
          <p:nvPr/>
        </p:nvSpPr>
        <p:spPr bwMode="auto">
          <a:xfrm>
            <a:off x="790575" y="2698750"/>
            <a:ext cx="726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0"/>
              <a:t>24 = </a:t>
            </a:r>
            <a:r>
              <a:rPr lang="en-US" altLang="en-US" sz="6000">
                <a:sym typeface="Wingdings" panose="05000000000000000000" pitchFamily="2" charset="2"/>
              </a:rPr>
              <a:t> +  +  </a:t>
            </a:r>
            <a:endParaRPr lang="en-US" altLang="en-US" sz="6000"/>
          </a:p>
        </p:txBody>
      </p:sp>
    </p:spTree>
    <p:extLst>
      <p:ext uri="{BB962C8B-B14F-4D97-AF65-F5344CB8AC3E}">
        <p14:creationId xmlns:p14="http://schemas.microsoft.com/office/powerpoint/2010/main" val="8575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Rockwell" charset="0"/>
                <a:ea typeface="MS PGothic" charset="0"/>
              </a:rPr>
              <a:t>Five </a:t>
            </a:r>
            <a:r>
              <a:rPr lang="en-US" sz="4400" dirty="0">
                <a:latin typeface="Rockwell" charset="0"/>
                <a:ea typeface="MS PGothic" charset="0"/>
              </a:rPr>
              <a:t>Areas Related to </a:t>
            </a:r>
            <a:r>
              <a:rPr lang="en-US" sz="4400" dirty="0" smtClean="0">
                <a:latin typeface="Rockwell" charset="0"/>
                <a:ea typeface="MS PGothic" charset="0"/>
              </a:rPr>
              <a:t/>
            </a:r>
            <a:br>
              <a:rPr lang="en-US" sz="4400" dirty="0" smtClean="0">
                <a:latin typeface="Rockwell" charset="0"/>
                <a:ea typeface="MS PGothic" charset="0"/>
              </a:rPr>
            </a:br>
            <a:r>
              <a:rPr lang="en-US" sz="4400" dirty="0" smtClean="0">
                <a:latin typeface="Rockwell" charset="0"/>
                <a:ea typeface="MS PGothic" charset="0"/>
              </a:rPr>
              <a:t>the </a:t>
            </a:r>
            <a:r>
              <a:rPr lang="en-US" sz="4400" dirty="0">
                <a:latin typeface="Rockwell" charset="0"/>
                <a:ea typeface="MS PGothic" charset="0"/>
              </a:rPr>
              <a:t>Art of the QFT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498475" y="2289175"/>
            <a:ext cx="7556500" cy="4329113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Linking the QFT to Teaching and Learning Goals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err="1">
                <a:solidFill>
                  <a:srgbClr val="000000"/>
                </a:solidFill>
                <a:latin typeface="Rockwell" charset="0"/>
                <a:ea typeface="MS PGothic" charset="0"/>
              </a:rPr>
              <a:t>QFocus</a:t>
            </a: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 Design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b="1" dirty="0">
                <a:solidFill>
                  <a:srgbClr val="000000"/>
                </a:solidFill>
                <a:latin typeface="Rockwell" charset="0"/>
                <a:ea typeface="MS PGothic" charset="0"/>
              </a:rPr>
              <a:t>Prioritization Instructions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Reflection </a:t>
            </a: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Questions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Facilitation</a:t>
            </a:r>
            <a:endParaRPr lang="en-US" sz="36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Rockwell" charset="0"/>
                <a:ea typeface="MS PGothic" charset="0"/>
              </a:rPr>
              <a:t>Prioritization Instructions</a:t>
            </a:r>
            <a:endParaRPr lang="en-US" sz="4000" dirty="0">
              <a:latin typeface="Rockwell" charset="0"/>
              <a:ea typeface="MS PGothic" charset="0"/>
            </a:endParaRPr>
          </a:p>
        </p:txBody>
      </p:sp>
      <p:sp>
        <p:nvSpPr>
          <p:cNvPr id="138243" name="Content Placeholder 2"/>
          <p:cNvSpPr>
            <a:spLocks noGrp="1"/>
          </p:cNvSpPr>
          <p:nvPr>
            <p:ph idx="1"/>
          </p:nvPr>
        </p:nvSpPr>
        <p:spPr>
          <a:xfrm>
            <a:off x="719701" y="2279445"/>
            <a:ext cx="7556500" cy="26828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000" b="1" dirty="0">
                <a:solidFill>
                  <a:srgbClr val="000000"/>
                </a:solidFill>
                <a:latin typeface="Rockwell" charset="0"/>
                <a:ea typeface="MS PGothic" charset="0"/>
              </a:rPr>
              <a:t>Review your list of questions </a:t>
            </a:r>
          </a:p>
          <a:p>
            <a:pPr marL="0" indent="0" eaLnBrk="1" hangingPunct="1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Rockwell" charset="0"/>
                <a:ea typeface="MS PGothic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ckwell" charset="0"/>
                <a:ea typeface="MS PGothic" charset="0"/>
              </a:rPr>
              <a:t>Choose the three questions you consider most important. </a:t>
            </a:r>
          </a:p>
          <a:p>
            <a:pPr marL="0" indent="0" eaLnBrk="1" hangingPunct="1">
              <a:lnSpc>
                <a:spcPct val="90000"/>
              </a:lnSpc>
              <a:spcBef>
                <a:spcPts val="800"/>
              </a:spcBef>
            </a:pPr>
            <a:r>
              <a:rPr lang="en-US" sz="2400" dirty="0">
                <a:solidFill>
                  <a:srgbClr val="000000"/>
                </a:solidFill>
                <a:latin typeface="Rockwell" charset="0"/>
                <a:ea typeface="MS PGothic" charset="0"/>
              </a:rPr>
              <a:t> While prioritizing, think about your Question Focus: </a:t>
            </a:r>
            <a:endParaRPr lang="en-US" sz="10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  <a:p>
            <a:pPr marL="0" indent="0" algn="ctr">
              <a:lnSpc>
                <a:spcPct val="90000"/>
              </a:lnSpc>
              <a:spcBef>
                <a:spcPts val="1400"/>
              </a:spcBef>
              <a:buNone/>
            </a:pPr>
            <a:r>
              <a:rPr lang="en-US" sz="3200" i="1" dirty="0">
                <a:solidFill>
                  <a:srgbClr val="E69619"/>
                </a:solidFill>
                <a:latin typeface="Rockwell" charset="0"/>
                <a:ea typeface="MS PGothic" charset="0"/>
              </a:rPr>
              <a:t>Some students are not asking </a:t>
            </a:r>
            <a:r>
              <a:rPr lang="en-US" sz="3200" i="1" dirty="0" smtClean="0">
                <a:solidFill>
                  <a:srgbClr val="E69619"/>
                </a:solidFill>
                <a:latin typeface="Rockwell" charset="0"/>
                <a:ea typeface="MS PGothic" charset="0"/>
              </a:rPr>
              <a:t>questions.</a:t>
            </a:r>
            <a:endParaRPr lang="en-US" sz="3200" i="1" dirty="0">
              <a:solidFill>
                <a:srgbClr val="E69619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Rockwell" charset="0"/>
                <a:ea typeface="MS PGothic" charset="0"/>
              </a:rPr>
              <a:t>Prioritization Instructions</a:t>
            </a:r>
            <a:endParaRPr lang="en-US" sz="4000" dirty="0">
              <a:latin typeface="Rockwell" charset="0"/>
              <a:ea typeface="MS PGothic" charset="0"/>
            </a:endParaRPr>
          </a:p>
        </p:txBody>
      </p:sp>
      <p:sp>
        <p:nvSpPr>
          <p:cNvPr id="140292" name="Content Placeholder 2"/>
          <p:cNvSpPr txBox="1">
            <a:spLocks/>
          </p:cNvSpPr>
          <p:nvPr/>
        </p:nvSpPr>
        <p:spPr bwMode="auto">
          <a:xfrm>
            <a:off x="498474" y="2609583"/>
            <a:ext cx="804862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charset="0"/>
              <a:buNone/>
            </a:pPr>
            <a:r>
              <a:rPr lang="en-US" sz="3100" dirty="0">
                <a:solidFill>
                  <a:srgbClr val="000000"/>
                </a:solidFill>
              </a:rPr>
              <a:t>Choose the three questions </a:t>
            </a:r>
            <a:r>
              <a:rPr lang="en-US" sz="3100" b="1" dirty="0">
                <a:solidFill>
                  <a:srgbClr val="000000"/>
                </a:solidFill>
              </a:rPr>
              <a:t>you consider most important.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sz="31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charset="0"/>
              <a:buNone/>
            </a:pPr>
            <a:r>
              <a:rPr lang="en-US" sz="3100" dirty="0" smtClean="0">
                <a:solidFill>
                  <a:srgbClr val="000000"/>
                </a:solidFill>
              </a:rPr>
              <a:t>Choose </a:t>
            </a:r>
            <a:r>
              <a:rPr lang="en-US" sz="3100" b="1" dirty="0" smtClean="0">
                <a:solidFill>
                  <a:srgbClr val="000000"/>
                </a:solidFill>
              </a:rPr>
              <a:t>the</a:t>
            </a:r>
            <a:r>
              <a:rPr lang="en-US" sz="3100" dirty="0" smtClean="0">
                <a:solidFill>
                  <a:srgbClr val="000000"/>
                </a:solidFill>
              </a:rPr>
              <a:t> three most important questions</a:t>
            </a:r>
            <a:endParaRPr lang="en-US" sz="3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133475" y="200025"/>
            <a:ext cx="6078538" cy="701675"/>
          </a:xfrm>
        </p:spPr>
        <p:txBody>
          <a:bodyPr/>
          <a:lstStyle/>
          <a:p>
            <a:pPr algn="ctr"/>
            <a:r>
              <a:rPr lang="en-US" altLang="en-US" sz="4400" dirty="0" smtClean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15" y="1109520"/>
            <a:ext cx="7812458" cy="5748480"/>
          </a:xfrm>
        </p:spPr>
        <p:txBody>
          <a:bodyPr>
            <a:normAutofit fontScale="62500" lnSpcReduction="20000"/>
          </a:bodyPr>
          <a:lstStyle/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Collaborative Learning Using the Question Formulation </a:t>
            </a:r>
            <a:r>
              <a:rPr lang="en-US" sz="3600" dirty="0">
                <a:solidFill>
                  <a:schemeClr val="tx1"/>
                </a:solidFill>
              </a:rPr>
              <a:t>Technique (QFT)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>
                <a:solidFill>
                  <a:schemeClr val="tx1"/>
                </a:solidFill>
              </a:rPr>
              <a:t>Unpacking the QFT: </a:t>
            </a:r>
            <a:r>
              <a:rPr lang="en-US" sz="3600" dirty="0" smtClean="0">
                <a:solidFill>
                  <a:schemeClr val="tx1"/>
                </a:solidFill>
              </a:rPr>
              <a:t>Three </a:t>
            </a:r>
            <a:r>
              <a:rPr lang="en-US" sz="3600" dirty="0">
                <a:solidFill>
                  <a:schemeClr val="tx1"/>
                </a:solidFill>
              </a:rPr>
              <a:t>Thinking Abilities and Classroom </a:t>
            </a:r>
            <a:r>
              <a:rPr lang="en-US" sz="3600" dirty="0" smtClean="0">
                <a:solidFill>
                  <a:schemeClr val="tx1"/>
                </a:solidFill>
              </a:rPr>
              <a:t>Examples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Lesson Planning and Design Using QFT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The Art &amp; Science of the QFT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Lunch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Workshop Sessions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Advancing the Work from Conference to Action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Self-Organized Working Groups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QFT Slam Presentations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Q &amp; A, Closing Reflections &amp; Evaluation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752" y="5866692"/>
            <a:ext cx="2412519" cy="883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12013" y="6265693"/>
            <a:ext cx="1740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#</a:t>
            </a:r>
            <a:r>
              <a:rPr lang="en-US" sz="1600" dirty="0" err="1" smtClean="0">
                <a:solidFill>
                  <a:schemeClr val="accent2"/>
                </a:solidFill>
              </a:rPr>
              <a:t>QFTCon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#QFT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Categories of Prioritization </a:t>
            </a:r>
            <a:r>
              <a:rPr lang="en-US" dirty="0">
                <a:ea typeface="+mj-ea"/>
                <a:cs typeface="+mj-cs"/>
              </a:rPr>
              <a:t>Instructions</a:t>
            </a:r>
          </a:p>
        </p:txBody>
      </p:sp>
      <p:sp>
        <p:nvSpPr>
          <p:cNvPr id="95234" name="Content Placeholder 1"/>
          <p:cNvSpPr>
            <a:spLocks noGrp="1"/>
          </p:cNvSpPr>
          <p:nvPr>
            <p:ph idx="1"/>
          </p:nvPr>
        </p:nvSpPr>
        <p:spPr>
          <a:xfrm>
            <a:off x="457200" y="1344919"/>
            <a:ext cx="8229600" cy="5336099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3200" b="1" i="1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Choose three questions…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General Instructions: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that you </a:t>
            </a:r>
            <a:r>
              <a:rPr lang="en-US" sz="2400" dirty="0">
                <a:solidFill>
                  <a:schemeClr val="tx1"/>
                </a:solidFill>
                <a:ea typeface="Rockwell" charset="0"/>
                <a:cs typeface="Rockwell" charset="0"/>
              </a:rPr>
              <a:t>consider most </a:t>
            </a: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important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Specific Purposes: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that you need to research further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Rockwell" charset="0"/>
                <a:cs typeface="Rockwell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o help you solve the problem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that you need to answer first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Rockwell" charset="0"/>
                <a:cs typeface="Rockwell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hat a scientist studying the earth might ask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that are not “</a:t>
            </a:r>
            <a:r>
              <a:rPr lang="en-US" sz="2400" dirty="0" err="1">
                <a:solidFill>
                  <a:schemeClr val="tx1"/>
                </a:solidFill>
                <a:ea typeface="Rockwell" charset="0"/>
                <a:cs typeface="Rockwell" charset="0"/>
              </a:rPr>
              <a:t>G</a:t>
            </a:r>
            <a:r>
              <a:rPr lang="en-US" sz="2400" dirty="0" err="1" smtClean="0">
                <a:solidFill>
                  <a:schemeClr val="tx1"/>
                </a:solidFill>
                <a:ea typeface="Rockwell" charset="0"/>
                <a:cs typeface="Rockwell" charset="0"/>
              </a:rPr>
              <a:t>oogleable</a:t>
            </a: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” and may be difficult to answer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Comprehension: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that will help you understand the text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Rockwell" charset="0"/>
                <a:cs typeface="Rockwell" charset="0"/>
              </a:rPr>
              <a:t>that require analyzing data</a:t>
            </a:r>
            <a:endParaRPr lang="en-US" sz="2400" dirty="0">
              <a:solidFill>
                <a:schemeClr val="tx1"/>
              </a:solidFill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741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Rockwell" charset="0"/>
                <a:ea typeface="MS PGothic" charset="0"/>
              </a:rPr>
              <a:t>From Prioritization to Reflection</a:t>
            </a:r>
            <a:endParaRPr lang="en-US" sz="4000" dirty="0">
              <a:latin typeface="Rockwell" charset="0"/>
              <a:ea typeface="MS PGothic" charset="0"/>
            </a:endParaRPr>
          </a:p>
        </p:txBody>
      </p:sp>
      <p:sp>
        <p:nvSpPr>
          <p:cNvPr id="141315" name="Content Placeholder 2"/>
          <p:cNvSpPr>
            <a:spLocks noGrp="1"/>
          </p:cNvSpPr>
          <p:nvPr>
            <p:ph idx="1"/>
          </p:nvPr>
        </p:nvSpPr>
        <p:spPr>
          <a:xfrm>
            <a:off x="498475" y="1632027"/>
            <a:ext cx="7556500" cy="492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 typeface="Wingdings" charset="0"/>
              <a:buNone/>
            </a:pPr>
            <a:r>
              <a:rPr lang="en-US" sz="3000" b="1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After </a:t>
            </a:r>
            <a:r>
              <a:rPr lang="en-US" sz="3000" b="1" dirty="0">
                <a:solidFill>
                  <a:srgbClr val="000000"/>
                </a:solidFill>
                <a:latin typeface="Rockwell" charset="0"/>
                <a:ea typeface="MS PGothic" charset="0"/>
              </a:rPr>
              <a:t>prioritizing consider</a:t>
            </a:r>
            <a:r>
              <a:rPr lang="en-US" sz="3000" b="1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…</a:t>
            </a: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 typeface="Wingdings" charset="0"/>
              <a:buNone/>
            </a:pPr>
            <a:endParaRPr lang="en-US" sz="1100" b="1" dirty="0">
              <a:solidFill>
                <a:srgbClr val="000000"/>
              </a:solidFill>
              <a:latin typeface="Rockwel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Why did you choose those three questions?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Where are your priority questions in the sequence of your entire list of questions?</a:t>
            </a:r>
          </a:p>
        </p:txBody>
      </p:sp>
    </p:spTree>
    <p:extLst>
      <p:ext uri="{BB962C8B-B14F-4D97-AF65-F5344CB8AC3E}">
        <p14:creationId xmlns:p14="http://schemas.microsoft.com/office/powerpoint/2010/main" val="26121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Rockwell" charset="0"/>
                <a:ea typeface="MS PGothic" charset="0"/>
              </a:rPr>
              <a:t>Five </a:t>
            </a:r>
            <a:r>
              <a:rPr lang="en-US" sz="4400" dirty="0">
                <a:latin typeface="Rockwell" charset="0"/>
                <a:ea typeface="MS PGothic" charset="0"/>
              </a:rPr>
              <a:t>Areas Related to </a:t>
            </a:r>
            <a:r>
              <a:rPr lang="en-US" sz="4400" dirty="0" smtClean="0">
                <a:latin typeface="Rockwell" charset="0"/>
                <a:ea typeface="MS PGothic" charset="0"/>
              </a:rPr>
              <a:t/>
            </a:r>
            <a:br>
              <a:rPr lang="en-US" sz="4400" dirty="0" smtClean="0">
                <a:latin typeface="Rockwell" charset="0"/>
                <a:ea typeface="MS PGothic" charset="0"/>
              </a:rPr>
            </a:br>
            <a:r>
              <a:rPr lang="en-US" sz="4400" dirty="0" smtClean="0">
                <a:latin typeface="Rockwell" charset="0"/>
                <a:ea typeface="MS PGothic" charset="0"/>
              </a:rPr>
              <a:t>the </a:t>
            </a:r>
            <a:r>
              <a:rPr lang="en-US" sz="4400" dirty="0">
                <a:latin typeface="Rockwell" charset="0"/>
                <a:ea typeface="MS PGothic" charset="0"/>
              </a:rPr>
              <a:t>Art of the QFT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498475" y="2289175"/>
            <a:ext cx="7556500" cy="4329113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Linking the QFT to Teaching and Learning Goals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err="1">
                <a:solidFill>
                  <a:srgbClr val="000000"/>
                </a:solidFill>
                <a:latin typeface="Rockwell" charset="0"/>
                <a:ea typeface="MS PGothic" charset="0"/>
              </a:rPr>
              <a:t>QFocus</a:t>
            </a: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 Design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Prioritization Instructions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b="1" dirty="0">
                <a:solidFill>
                  <a:srgbClr val="000000"/>
                </a:solidFill>
                <a:latin typeface="Rockwell" charset="0"/>
                <a:ea typeface="MS PGothic" charset="0"/>
              </a:rPr>
              <a:t>Reflection </a:t>
            </a:r>
            <a:r>
              <a:rPr lang="en-US" sz="3600" b="1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Questions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Facilitation</a:t>
            </a:r>
            <a:endParaRPr lang="en-US" sz="36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>
          <a:xfrm>
            <a:off x="498475" y="7938"/>
            <a:ext cx="7556500" cy="704850"/>
          </a:xfrm>
        </p:spPr>
        <p:txBody>
          <a:bodyPr/>
          <a:lstStyle/>
          <a:p>
            <a:pPr eaLnBrk="1" hangingPunct="1"/>
            <a:r>
              <a:rPr lang="en-US" dirty="0">
                <a:latin typeface="Rockwell" charset="0"/>
                <a:ea typeface="MS PGothic" charset="0"/>
              </a:rPr>
              <a:t>Examples of Reflection Questions</a:t>
            </a:r>
          </a:p>
        </p:txBody>
      </p:sp>
      <p:sp>
        <p:nvSpPr>
          <p:cNvPr id="178178" name="Content Placeholder 2"/>
          <p:cNvSpPr>
            <a:spLocks noGrp="1"/>
          </p:cNvSpPr>
          <p:nvPr>
            <p:ph sz="half" idx="2"/>
          </p:nvPr>
        </p:nvSpPr>
        <p:spPr>
          <a:xfrm>
            <a:off x="123825" y="1336675"/>
            <a:ext cx="4273551" cy="5257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sz="2600" dirty="0" smtClean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What did you learn about asking questions?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sz="2600" dirty="0" smtClean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How </a:t>
            </a:r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did you learn it?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What do you understand differently now about </a:t>
            </a:r>
            <a:r>
              <a:rPr lang="en-US" sz="2600" dirty="0" smtClean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asking questions?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sz="2600" dirty="0" smtClean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How </a:t>
            </a:r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can you use what you learned about asking questions?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cs typeface="Gill Sans"/>
              </a:rPr>
              <a:t>How do you feel about asking 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97376" y="1433512"/>
            <a:ext cx="3821208" cy="47894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ea typeface="MS PGothic" charset="0"/>
              </a:rPr>
              <a:t>What did you learn about the (content)?</a:t>
            </a:r>
          </a:p>
          <a:p>
            <a:pPr eaLnBrk="1" hangingPunct="1"/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ea typeface="MS PGothic" charset="0"/>
              </a:rPr>
              <a:t>How did the QFT process help you think about… 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ea typeface="MS PGothic" charset="0"/>
              </a:rPr>
              <a:t>key concept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ea typeface="MS PGothic" charset="0"/>
              </a:rPr>
              <a:t>specific assignment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ea typeface="MS PGothic" charset="0"/>
              </a:rPr>
              <a:t>overarching topic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ea typeface="MS PGothic" charset="0"/>
              </a:rPr>
              <a:t>theme in the unit 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  <a:latin typeface="Rockwell" panose="02060603020205020403" pitchFamily="18" charset="0"/>
                <a:ea typeface="MS PGothic" charset="0"/>
              </a:rPr>
              <a:t>chapter you just read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79400" y="830263"/>
            <a:ext cx="3657600" cy="5016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QFT Process</a:t>
            </a:r>
            <a:endParaRPr lang="en-US" sz="2400" dirty="0"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397375" y="809625"/>
            <a:ext cx="3657600" cy="527050"/>
          </a:xfrm>
          <a:solidFill>
            <a:schemeClr val="accent3"/>
          </a:solidFill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Content Specific</a:t>
            </a:r>
            <a:endParaRPr lang="en-US" sz="2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0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build="p"/>
      <p:bldP spid="4" grpId="0" build="p"/>
      <p:bldP spid="2" grpId="0" build="p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Rockwell" charset="0"/>
                <a:ea typeface="MS PGothic" charset="0"/>
              </a:rPr>
              <a:t>Five </a:t>
            </a:r>
            <a:r>
              <a:rPr lang="en-US" sz="4400" dirty="0">
                <a:latin typeface="Rockwell" charset="0"/>
                <a:ea typeface="MS PGothic" charset="0"/>
              </a:rPr>
              <a:t>Areas Related to </a:t>
            </a:r>
            <a:r>
              <a:rPr lang="en-US" sz="4400" dirty="0" smtClean="0">
                <a:latin typeface="Rockwell" charset="0"/>
                <a:ea typeface="MS PGothic" charset="0"/>
              </a:rPr>
              <a:t/>
            </a:r>
            <a:br>
              <a:rPr lang="en-US" sz="4400" dirty="0" smtClean="0">
                <a:latin typeface="Rockwell" charset="0"/>
                <a:ea typeface="MS PGothic" charset="0"/>
              </a:rPr>
            </a:br>
            <a:r>
              <a:rPr lang="en-US" sz="4400" dirty="0" smtClean="0">
                <a:latin typeface="Rockwell" charset="0"/>
                <a:ea typeface="MS PGothic" charset="0"/>
              </a:rPr>
              <a:t>the </a:t>
            </a:r>
            <a:r>
              <a:rPr lang="en-US" sz="4400" dirty="0">
                <a:latin typeface="Rockwell" charset="0"/>
                <a:ea typeface="MS PGothic" charset="0"/>
              </a:rPr>
              <a:t>Art of the QFT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498475" y="2289175"/>
            <a:ext cx="7556500" cy="4329113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Linking the QFT to Teaching and Learning Goals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err="1">
                <a:solidFill>
                  <a:srgbClr val="000000"/>
                </a:solidFill>
                <a:latin typeface="Rockwell" charset="0"/>
                <a:ea typeface="MS PGothic" charset="0"/>
              </a:rPr>
              <a:t>QFocus</a:t>
            </a: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 Design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Prioritization Instructions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Reflection </a:t>
            </a: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Questions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Facilitation</a:t>
            </a:r>
            <a:endParaRPr lang="en-US" sz="3600" b="1" dirty="0">
              <a:solidFill>
                <a:srgbClr val="000000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8040842" cy="1116106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Rockwell" charset="0"/>
                <a:ea typeface="MS PGothic" charset="0"/>
              </a:rPr>
              <a:t>Four Principles of Facilitation</a:t>
            </a:r>
            <a:endParaRPr lang="en-US" sz="4400" dirty="0">
              <a:latin typeface="Rockwell" charset="0"/>
              <a:ea typeface="MS PGothic" charset="0"/>
            </a:endParaRP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364561" y="1466440"/>
            <a:ext cx="8308668" cy="4329113"/>
          </a:xfrm>
        </p:spPr>
        <p:txBody>
          <a:bodyPr>
            <a:normAutofit/>
          </a:bodyPr>
          <a:lstStyle/>
          <a:p>
            <a:pPr marL="742950" indent="-742950">
              <a:buFont typeface="Rockwell" charset="0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Rockwell" charset="0"/>
                <a:ea typeface="MS PGothic" charset="0"/>
              </a:rPr>
              <a:t>Monitor student adherence to the process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Do not give examples</a:t>
            </a:r>
            <a:endParaRPr lang="en-US" sz="32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  <a:p>
            <a:pPr marL="742950" indent="-742950">
              <a:buFont typeface="Rockwell" charset="0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Rockwell" charset="0"/>
                <a:ea typeface="MS PGothic" charset="0"/>
              </a:rPr>
              <a:t>Do not get pulled </a:t>
            </a:r>
            <a:r>
              <a:rPr lang="en-US" sz="32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into </a:t>
            </a:r>
            <a:r>
              <a:rPr lang="en-US" sz="3200" dirty="0">
                <a:solidFill>
                  <a:srgbClr val="000000"/>
                </a:solidFill>
                <a:latin typeface="Rockwell" charset="0"/>
                <a:ea typeface="MS PGothic" charset="0"/>
              </a:rPr>
              <a:t>group discussion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Acknowledge all contributions equally</a:t>
            </a:r>
            <a:endParaRPr lang="en-US" sz="32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835" y="5320430"/>
            <a:ext cx="83653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Pair &amp; Share: </a:t>
            </a:r>
            <a:r>
              <a:rPr lang="en-US" sz="2800" dirty="0" smtClean="0">
                <a:solidFill>
                  <a:schemeClr val="accent2"/>
                </a:solidFill>
              </a:rPr>
              <a:t>What could be challenging about each principle? What might be important about each?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Rockwell" charset="0"/>
                <a:ea typeface="MS PGothic" charset="0"/>
              </a:rPr>
              <a:t> 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>
          <a:xfrm>
            <a:off x="384347" y="646377"/>
            <a:ext cx="8061000" cy="87631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4400" dirty="0" smtClean="0">
                <a:solidFill>
                  <a:srgbClr val="629DD1"/>
                </a:solidFill>
                <a:latin typeface="Rockwell" charset="0"/>
                <a:ea typeface="MS PGothic" charset="0"/>
              </a:rPr>
              <a:t>The Key Role of the Teacher</a:t>
            </a:r>
            <a:endParaRPr lang="en-US" sz="4400" dirty="0">
              <a:solidFill>
                <a:srgbClr val="629DD1"/>
              </a:solidFill>
              <a:latin typeface="Rockwell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694061" y="2050027"/>
            <a:ext cx="792112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Behind the scenes as lesson planner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Facilitate process according to the steps of the QFT and the five facilitation principles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Use student questions as part of next steps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Facilitation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83110"/>
            <a:ext cx="7556313" cy="4843053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Avoid </a:t>
            </a:r>
            <a:r>
              <a:rPr lang="en-US" sz="2200" i="1" dirty="0">
                <a:solidFill>
                  <a:schemeClr val="tx1"/>
                </a:solidFill>
              </a:rPr>
              <a:t>answering</a:t>
            </a:r>
            <a:r>
              <a:rPr lang="en-US" sz="2200" dirty="0">
                <a:solidFill>
                  <a:schemeClr val="tx1"/>
                </a:solidFill>
              </a:rPr>
              <a:t> any </a:t>
            </a:r>
            <a:r>
              <a:rPr lang="en-US" sz="2200" dirty="0" smtClean="0">
                <a:solidFill>
                  <a:schemeClr val="tx1"/>
                </a:solidFill>
              </a:rPr>
              <a:t>questions during the process.</a:t>
            </a:r>
            <a:endParaRPr lang="en-US" sz="2200" dirty="0">
              <a:solidFill>
                <a:schemeClr val="tx1"/>
              </a:solidFill>
            </a:endParaRPr>
          </a:p>
          <a:p>
            <a:pPr lvl="0"/>
            <a:r>
              <a:rPr lang="en-US" sz="2200" dirty="0" smtClean="0">
                <a:solidFill>
                  <a:schemeClr val="tx1"/>
                </a:solidFill>
              </a:rPr>
              <a:t>If a group slows </a:t>
            </a:r>
            <a:r>
              <a:rPr lang="en-US" sz="2200" dirty="0">
                <a:solidFill>
                  <a:schemeClr val="tx1"/>
                </a:solidFill>
              </a:rPr>
              <a:t>down or </a:t>
            </a:r>
            <a:r>
              <a:rPr lang="en-US" sz="2200" dirty="0" smtClean="0">
                <a:solidFill>
                  <a:schemeClr val="tx1"/>
                </a:solidFill>
              </a:rPr>
              <a:t>gets stuck, you may </a:t>
            </a:r>
            <a:r>
              <a:rPr lang="en-US" sz="2200" dirty="0">
                <a:solidFill>
                  <a:schemeClr val="tx1"/>
                </a:solidFill>
              </a:rPr>
              <a:t>direct them to the </a:t>
            </a:r>
            <a:r>
              <a:rPr lang="en-US" sz="2200" dirty="0" err="1">
                <a:solidFill>
                  <a:schemeClr val="tx1"/>
                </a:solidFill>
              </a:rPr>
              <a:t>QFocus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again. </a:t>
            </a:r>
          </a:p>
          <a:p>
            <a:pPr lvl="0"/>
            <a:r>
              <a:rPr lang="en-US" sz="2200" dirty="0" smtClean="0">
                <a:solidFill>
                  <a:schemeClr val="tx1"/>
                </a:solidFill>
              </a:rPr>
              <a:t>If </a:t>
            </a:r>
            <a:r>
              <a:rPr lang="en-US" sz="2200" dirty="0">
                <a:solidFill>
                  <a:schemeClr val="tx1"/>
                </a:solidFill>
              </a:rPr>
              <a:t>they’re really stuck, you may ask them to look at just one word of the </a:t>
            </a:r>
            <a:r>
              <a:rPr lang="en-US" sz="2200" dirty="0" err="1" smtClean="0">
                <a:solidFill>
                  <a:schemeClr val="tx1"/>
                </a:solidFill>
              </a:rPr>
              <a:t>QFocus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n-US" sz="2200" dirty="0">
                <a:solidFill>
                  <a:schemeClr val="tx1"/>
                </a:solidFill>
              </a:rPr>
              <a:t>The QFT is not a competition to ask the most questions. Some </a:t>
            </a:r>
            <a:r>
              <a:rPr lang="en-US" sz="2200" dirty="0" smtClean="0">
                <a:solidFill>
                  <a:schemeClr val="tx1"/>
                </a:solidFill>
              </a:rPr>
              <a:t>groups </a:t>
            </a:r>
            <a:r>
              <a:rPr lang="en-US" sz="2200" dirty="0">
                <a:solidFill>
                  <a:schemeClr val="tx1"/>
                </a:solidFill>
              </a:rPr>
              <a:t>produce more </a:t>
            </a:r>
            <a:r>
              <a:rPr lang="en-US" sz="2200" dirty="0" smtClean="0">
                <a:solidFill>
                  <a:schemeClr val="tx1"/>
                </a:solidFill>
              </a:rPr>
              <a:t>than </a:t>
            </a:r>
            <a:r>
              <a:rPr lang="en-US" sz="2200" dirty="0">
                <a:solidFill>
                  <a:schemeClr val="tx1"/>
                </a:solidFill>
              </a:rPr>
              <a:t>others. As long as students have more than </a:t>
            </a:r>
            <a:r>
              <a:rPr lang="en-US" sz="2200" dirty="0" smtClean="0">
                <a:solidFill>
                  <a:schemeClr val="tx1"/>
                </a:solidFill>
              </a:rPr>
              <a:t>three questions, </a:t>
            </a:r>
            <a:r>
              <a:rPr lang="en-US" sz="2200" dirty="0">
                <a:solidFill>
                  <a:schemeClr val="tx1"/>
                </a:solidFill>
              </a:rPr>
              <a:t>they will be able to complete the process. 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0"/>
            <a:r>
              <a:rPr lang="en-US" sz="2200" dirty="0" smtClean="0">
                <a:solidFill>
                  <a:schemeClr val="tx1"/>
                </a:solidFill>
              </a:rPr>
              <a:t>Students </a:t>
            </a:r>
            <a:r>
              <a:rPr lang="en-US" sz="2200" dirty="0">
                <a:solidFill>
                  <a:schemeClr val="tx1"/>
                </a:solidFill>
              </a:rPr>
              <a:t>who may ask only a few questions the first time may be absorbing the process and thinking about </a:t>
            </a:r>
            <a:r>
              <a:rPr lang="en-US" sz="2200" dirty="0" smtClean="0">
                <a:solidFill>
                  <a:schemeClr val="tx1"/>
                </a:solidFill>
              </a:rPr>
              <a:t>content</a:t>
            </a:r>
            <a:r>
              <a:rPr lang="en-US" sz="2200" dirty="0">
                <a:solidFill>
                  <a:schemeClr val="tx1"/>
                </a:solidFill>
              </a:rPr>
              <a:t>. Next time, they may ask </a:t>
            </a:r>
            <a:r>
              <a:rPr lang="en-US" sz="2200" dirty="0" smtClean="0">
                <a:solidFill>
                  <a:schemeClr val="tx1"/>
                </a:solidFill>
              </a:rPr>
              <a:t>more.</a:t>
            </a: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Rockwell" charset="0"/>
                <a:ea typeface="MS PGothic" charset="0"/>
              </a:rPr>
              <a:t> 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>
          <a:xfrm>
            <a:off x="274639" y="796413"/>
            <a:ext cx="7645246" cy="5147187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6000" dirty="0" smtClean="0">
                <a:solidFill>
                  <a:srgbClr val="629DD1"/>
                </a:solidFill>
                <a:latin typeface="Rockwell" charset="0"/>
                <a:ea typeface="MS PGothic" charset="0"/>
              </a:rPr>
              <a:t>The Science of the QFT: a protocol</a:t>
            </a:r>
          </a:p>
          <a:p>
            <a:pPr marL="0" indent="0" algn="ctr" eaLnBrk="1" hangingPunct="1">
              <a:buFont typeface="Wingdings" charset="0"/>
              <a:buNone/>
            </a:pPr>
            <a:endParaRPr lang="en-US" b="1" dirty="0" smtClean="0">
              <a:solidFill>
                <a:srgbClr val="629DD1"/>
              </a:solidFill>
              <a:latin typeface="Rockwell" charset="0"/>
              <a:ea typeface="MS PGothic" charset="0"/>
            </a:endParaRPr>
          </a:p>
          <a:p>
            <a:pPr marL="0" indent="0" algn="ctr" eaLnBrk="1" hangingPunct="1">
              <a:buFont typeface="Wingdings" charset="0"/>
              <a:buNone/>
            </a:pPr>
            <a:r>
              <a:rPr lang="en-US" sz="6000" dirty="0">
                <a:solidFill>
                  <a:srgbClr val="629DD1"/>
                </a:solidFill>
                <a:latin typeface="Rockwell" charset="0"/>
                <a:ea typeface="MS PGothic" charset="0"/>
              </a:rPr>
              <a:t>T</a:t>
            </a:r>
            <a:r>
              <a:rPr lang="en-US" sz="6000" dirty="0" smtClean="0">
                <a:solidFill>
                  <a:srgbClr val="629DD1"/>
                </a:solidFill>
                <a:latin typeface="Rockwell" charset="0"/>
                <a:ea typeface="MS PGothic" charset="0"/>
              </a:rPr>
              <a:t>he Art of the QFT: </a:t>
            </a:r>
            <a:r>
              <a:rPr lang="en-US" sz="6000" b="1" dirty="0" smtClean="0">
                <a:solidFill>
                  <a:srgbClr val="629DD1"/>
                </a:solidFill>
                <a:latin typeface="Rockwell" charset="0"/>
                <a:ea typeface="MS PGothic" charset="0"/>
              </a:rPr>
              <a:t>You</a:t>
            </a:r>
            <a:r>
              <a:rPr lang="en-US" sz="6000" dirty="0" smtClean="0">
                <a:solidFill>
                  <a:srgbClr val="629DD1"/>
                </a:solidFill>
                <a:latin typeface="Rockwell" charset="0"/>
                <a:ea typeface="MS PGothic" charset="0"/>
              </a:rPr>
              <a:t> </a:t>
            </a:r>
            <a:endParaRPr lang="en-US" sz="6000" dirty="0">
              <a:solidFill>
                <a:srgbClr val="629DD1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Reflect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What do you understand differently now about the QFT?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925513" y="315913"/>
            <a:ext cx="7556500" cy="1116012"/>
          </a:xfrm>
        </p:spPr>
        <p:txBody>
          <a:bodyPr/>
          <a:lstStyle/>
          <a:p>
            <a:r>
              <a:rPr lang="en-US" altLang="en-US" sz="4000" dirty="0" smtClean="0"/>
              <a:t>We’re Tweeting…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69635" name="Content Placeholder 7"/>
          <p:cNvSpPr txBox="1">
            <a:spLocks/>
          </p:cNvSpPr>
          <p:nvPr/>
        </p:nvSpPr>
        <p:spPr bwMode="auto">
          <a:xfrm>
            <a:off x="574675" y="1431925"/>
            <a:ext cx="8258175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629DD1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 pitchFamily="18" charset="0"/>
              <a:ea typeface="MS PGothic" pitchFamily="34" charset="-128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629DD1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@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RightQuestion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 pitchFamily="18" charset="0"/>
              <a:ea typeface="MS PGothic" pitchFamily="34" charset="-128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629DD1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@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RothsteinDan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 pitchFamily="18" charset="0"/>
              <a:ea typeface="MS PGothic" pitchFamily="34" charset="-128"/>
              <a:cs typeface="+mn-cs"/>
            </a:endParaRPr>
          </a:p>
          <a:p>
            <a:pPr lvl="0" defTabSz="4572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29DD1"/>
              </a:buClr>
              <a:buSzPct val="75000"/>
              <a:defRPr/>
            </a:pPr>
            <a:r>
              <a:rPr lang="en-US" sz="3600" dirty="0" smtClean="0"/>
              <a:t>@</a:t>
            </a:r>
            <a:r>
              <a:rPr lang="en-US" sz="3600" dirty="0" err="1" smtClean="0"/>
              <a:t>MattParrilli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629DD1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en-US" altLang="en-US" sz="3600" dirty="0" smtClean="0">
                <a:solidFill>
                  <a:prstClr val="black"/>
                </a:solidFill>
              </a:rPr>
              <a:t>#</a:t>
            </a:r>
            <a:r>
              <a:rPr lang="en-US" altLang="en-US" sz="3600" dirty="0" err="1" smtClean="0">
                <a:solidFill>
                  <a:prstClr val="black"/>
                </a:solidFill>
              </a:rPr>
              <a:t>QFTCon</a:t>
            </a:r>
            <a:r>
              <a:rPr lang="en-US" altLang="en-US" sz="3600" dirty="0" smtClean="0">
                <a:solidFill>
                  <a:prstClr val="black"/>
                </a:solidFill>
              </a:rPr>
              <a:t> #QFT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 pitchFamily="18" charset="0"/>
              <a:ea typeface="MS PGothic" pitchFamily="34" charset="-128"/>
              <a:cs typeface="+mn-cs"/>
            </a:endParaRPr>
          </a:p>
          <a:p>
            <a:pPr lvl="0" defTabSz="4572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29DD1"/>
              </a:buClr>
              <a:buSzPct val="75000"/>
              <a:defRPr/>
            </a:pPr>
            <a:r>
              <a:rPr lang="en-US" dirty="0"/>
              <a:t> 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88" y="3829050"/>
            <a:ext cx="334645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4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133475" y="200025"/>
            <a:ext cx="6078538" cy="701675"/>
          </a:xfrm>
        </p:spPr>
        <p:txBody>
          <a:bodyPr/>
          <a:lstStyle/>
          <a:p>
            <a:pPr algn="ctr"/>
            <a:r>
              <a:rPr lang="en-US" altLang="en-US" sz="4400" dirty="0" smtClean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71" y="1109520"/>
            <a:ext cx="7841955" cy="5748480"/>
          </a:xfrm>
        </p:spPr>
        <p:txBody>
          <a:bodyPr>
            <a:normAutofit fontScale="62500" lnSpcReduction="20000"/>
          </a:bodyPr>
          <a:lstStyle/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Collaborative Learning Using the Question Formulation </a:t>
            </a:r>
            <a:r>
              <a:rPr lang="en-US" sz="3600" dirty="0">
                <a:solidFill>
                  <a:schemeClr val="tx1"/>
                </a:solidFill>
              </a:rPr>
              <a:t>Technique (QFT)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>
                <a:solidFill>
                  <a:schemeClr val="tx1"/>
                </a:solidFill>
              </a:rPr>
              <a:t>Unpacking the QFT: </a:t>
            </a:r>
            <a:r>
              <a:rPr lang="en-US" sz="3600" dirty="0" smtClean="0">
                <a:solidFill>
                  <a:schemeClr val="tx1"/>
                </a:solidFill>
              </a:rPr>
              <a:t>Three </a:t>
            </a:r>
            <a:r>
              <a:rPr lang="en-US" sz="3600" dirty="0">
                <a:solidFill>
                  <a:schemeClr val="tx1"/>
                </a:solidFill>
              </a:rPr>
              <a:t>Thinking Abilities and Classroom </a:t>
            </a:r>
            <a:r>
              <a:rPr lang="en-US" sz="3600" dirty="0" smtClean="0">
                <a:solidFill>
                  <a:schemeClr val="tx1"/>
                </a:solidFill>
              </a:rPr>
              <a:t>Examples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Lesson Planning and Design Using QFT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Art &amp; Science of the QFT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Lunch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Workshop Sessions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Advancing the Work from Conference to Action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Self-Organized Working Groups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QFT Slam Presentations</a:t>
            </a:r>
          </a:p>
          <a:p>
            <a:pPr marL="385763" indent="-385763">
              <a:buFont typeface="+mj-lt"/>
              <a:buAutoNum type="arabicParenR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Q &amp; A, Closing Reflections &amp; Evaluation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752" y="5866692"/>
            <a:ext cx="2412519" cy="883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12013" y="6265693"/>
            <a:ext cx="1740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#</a:t>
            </a:r>
            <a:r>
              <a:rPr lang="en-US" sz="1600" dirty="0" err="1" smtClean="0">
                <a:solidFill>
                  <a:schemeClr val="accent2"/>
                </a:solidFill>
              </a:rPr>
              <a:t>QFTCon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#QFT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9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Sessions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561791"/>
              </p:ext>
            </p:extLst>
          </p:nvPr>
        </p:nvGraphicFramePr>
        <p:xfrm>
          <a:off x="299370" y="1600200"/>
          <a:ext cx="8446424" cy="4313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436">
                  <a:extLst>
                    <a:ext uri="{9D8B030D-6E8A-4147-A177-3AD203B41FA5}">
                      <a16:colId xmlns:a16="http://schemas.microsoft.com/office/drawing/2014/main" xmlns="" val="3492891362"/>
                    </a:ext>
                  </a:extLst>
                </a:gridCol>
                <a:gridCol w="2403988">
                  <a:extLst>
                    <a:ext uri="{9D8B030D-6E8A-4147-A177-3AD203B41FA5}">
                      <a16:colId xmlns:a16="http://schemas.microsoft.com/office/drawing/2014/main" xmlns="" val="2757115955"/>
                    </a:ext>
                  </a:extLst>
                </a:gridCol>
              </a:tblGrid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Workshop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Room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3921994"/>
                  </a:ext>
                </a:extLst>
              </a:tr>
              <a:tr h="705325">
                <a:tc>
                  <a:txBody>
                    <a:bodyPr/>
                    <a:lstStyle/>
                    <a:p>
                      <a:pPr rtl="0"/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Strong Partnerships with Families*</a:t>
                      </a:r>
                      <a:endParaRPr lang="en-US" sz="2000" b="0" dirty="0" smtClean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 Rothstein | The Right Question Institute</a:t>
                      </a:r>
                      <a:endParaRPr lang="en-US" sz="1800" b="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Library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0451284"/>
                  </a:ext>
                </a:extLst>
              </a:tr>
              <a:tr h="690227">
                <a:tc>
                  <a:txBody>
                    <a:bodyPr/>
                    <a:lstStyle/>
                    <a:p>
                      <a:pPr rtl="0"/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to Listen, Listening to Learn</a:t>
                      </a:r>
                      <a:endParaRPr lang="en-US" sz="2000" b="0" dirty="0" smtClean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Parrilli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Maine South High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LRC Maker Space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9135043"/>
                  </a:ext>
                </a:extLst>
              </a:tr>
              <a:tr h="690227">
                <a:tc>
                  <a:txBody>
                    <a:bodyPr/>
                    <a:lstStyle/>
                    <a:p>
                      <a:pPr rtl="0"/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 Students How to Ask STEM Questions</a:t>
                      </a:r>
                      <a:endParaRPr lang="en-US" sz="2000" b="0" dirty="0" smtClean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Allison Gest | Maine East High School</a:t>
                      </a:r>
                      <a:endParaRPr lang="en-US" sz="1800" b="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Literacy Center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2167605"/>
                  </a:ext>
                </a:extLst>
              </a:tr>
              <a:tr h="972593">
                <a:tc>
                  <a:txBody>
                    <a:bodyPr/>
                    <a:lstStyle/>
                    <a:p>
                      <a:pPr rtl="0"/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Chromebooks for More Than Typing</a:t>
                      </a:r>
                      <a:endParaRPr lang="en-US" sz="2000" b="0" dirty="0" smtClean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Mary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Contois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Anita Theodore | Crystal Lake South High School</a:t>
                      </a:r>
                      <a:endParaRPr lang="en-US" sz="1800" b="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Library Classroom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6793157"/>
                  </a:ext>
                </a:extLst>
              </a:tr>
              <a:tr h="721601">
                <a:tc>
                  <a:txBody>
                    <a:bodyPr/>
                    <a:lstStyle/>
                    <a:p>
                      <a:pPr rtl="0"/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QFT Destination?</a:t>
                      </a:r>
                      <a:endParaRPr lang="en-US" sz="2000" b="0" dirty="0" smtClean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Fouts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Maine West High School</a:t>
                      </a:r>
                      <a:endParaRPr lang="en-US" sz="1800" b="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Principal’s Conference Room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540935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0644" y="6067232"/>
            <a:ext cx="8512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*Please note, “Building Strong Partnerships with Families” will run </a:t>
            </a:r>
            <a:r>
              <a:rPr lang="en-US" i="1" dirty="0" smtClean="0"/>
              <a:t>once</a:t>
            </a:r>
            <a:r>
              <a:rPr lang="en-US" dirty="0" smtClean="0"/>
              <a:t>, during workshop session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400550" y="1985963"/>
            <a:ext cx="3657600" cy="4140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fontScale="92500"/>
          </a:bodyPr>
          <a:lstStyle>
            <a:lvl1pPr marL="228600" indent="-2286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n"/>
              <a:defRPr sz="18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DDCF5"/>
              </a:buClr>
              <a:buSzPct val="75000"/>
              <a:buFont typeface="Wingdings" charset="0"/>
              <a:buChar char="n"/>
              <a:defRPr sz="18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n"/>
              <a:defRPr sz="18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DDCF5"/>
              </a:buClr>
              <a:buSzPct val="75000"/>
              <a:buFont typeface="Wingdings" charset="0"/>
              <a:buChar char="n"/>
              <a:defRPr sz="18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n"/>
              <a:defRPr sz="18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 dirty="0" smtClean="0">
                <a:latin typeface="Gill Sans"/>
                <a:cs typeface="Gill Sans"/>
              </a:rPr>
              <a:t>The QFT</a:t>
            </a:r>
          </a:p>
          <a:p>
            <a:pPr marL="514350" indent="-514350">
              <a:spcBef>
                <a:spcPts val="800"/>
              </a:spcBef>
              <a:buFont typeface="Wingdings" charset="0"/>
              <a:buAutoNum type="arabicPeriod"/>
              <a:defRPr/>
            </a:pPr>
            <a:r>
              <a:rPr lang="en-US" sz="2800" dirty="0" smtClean="0">
                <a:latin typeface="Gill Sans"/>
                <a:cs typeface="Gill Sans"/>
              </a:rPr>
              <a:t>Discuss the rules</a:t>
            </a:r>
          </a:p>
          <a:p>
            <a:pPr marL="514350" indent="-514350">
              <a:spcBef>
                <a:spcPts val="800"/>
              </a:spcBef>
              <a:buFont typeface="Wingdings" charset="0"/>
              <a:buAutoNum type="arabicPeriod"/>
              <a:defRPr/>
            </a:pPr>
            <a:r>
              <a:rPr lang="en-US" sz="2800" dirty="0" smtClean="0">
                <a:latin typeface="Gill Sans"/>
                <a:cs typeface="Gill Sans"/>
              </a:rPr>
              <a:t>Present a Question Focus</a:t>
            </a:r>
          </a:p>
          <a:p>
            <a:pPr marL="514350" indent="-514350">
              <a:spcBef>
                <a:spcPts val="800"/>
              </a:spcBef>
              <a:buFont typeface="Wingdings" charset="0"/>
              <a:buAutoNum type="arabicPeriod"/>
              <a:defRPr/>
            </a:pPr>
            <a:r>
              <a:rPr lang="en-US" sz="2800" dirty="0" smtClean="0">
                <a:latin typeface="Gill Sans"/>
                <a:cs typeface="Gill Sans"/>
              </a:rPr>
              <a:t>Improve questions</a:t>
            </a:r>
          </a:p>
          <a:p>
            <a:pPr marL="514350" indent="-514350">
              <a:spcBef>
                <a:spcPts val="800"/>
              </a:spcBef>
              <a:buFont typeface="Wingdings" charset="0"/>
              <a:buAutoNum type="arabicPeriod"/>
              <a:defRPr/>
            </a:pPr>
            <a:r>
              <a:rPr lang="en-US" sz="2800" dirty="0" smtClean="0">
                <a:latin typeface="Gill Sans"/>
                <a:cs typeface="Gill Sans"/>
              </a:rPr>
              <a:t>Prioritize questions</a:t>
            </a:r>
          </a:p>
          <a:p>
            <a:pPr marL="514350" indent="-514350">
              <a:spcBef>
                <a:spcPts val="800"/>
              </a:spcBef>
              <a:buFont typeface="Wingdings" charset="0"/>
              <a:buAutoNum type="arabicPeriod"/>
              <a:defRPr/>
            </a:pPr>
            <a:r>
              <a:rPr lang="en-US" sz="2800" dirty="0" smtClean="0">
                <a:latin typeface="Gill Sans"/>
                <a:cs typeface="Gill Sans"/>
              </a:rPr>
              <a:t>Discuss next steps</a:t>
            </a:r>
          </a:p>
          <a:p>
            <a:pPr marL="514350" indent="-514350">
              <a:spcBef>
                <a:spcPts val="800"/>
              </a:spcBef>
              <a:buFont typeface="Wingdings" charset="0"/>
              <a:buAutoNum type="arabicPeriod"/>
              <a:defRPr/>
            </a:pPr>
            <a:r>
              <a:rPr lang="en-US" sz="2800" dirty="0" smtClean="0">
                <a:latin typeface="Gill Sans"/>
                <a:cs typeface="Gill Sans"/>
              </a:rPr>
              <a:t>Reflect</a:t>
            </a:r>
          </a:p>
        </p:txBody>
      </p:sp>
      <p:pic>
        <p:nvPicPr>
          <p:cNvPr id="125955" name="Content Placeholder 10" descr="blue-scienc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2" r="20552"/>
          <a:stretch>
            <a:fillRect/>
          </a:stretch>
        </p:blipFill>
        <p:spPr>
          <a:xfrm>
            <a:off x="4400550" y="1985963"/>
            <a:ext cx="3657600" cy="4140200"/>
          </a:xfrm>
        </p:spPr>
      </p:pic>
      <p:sp>
        <p:nvSpPr>
          <p:cNvPr id="993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Rockwell" charset="0"/>
                <a:ea typeface="MS PGothic" charset="0"/>
              </a:rPr>
              <a:t>QFT: An ART and a SCIENCE</a:t>
            </a:r>
          </a:p>
        </p:txBody>
      </p:sp>
      <p:sp>
        <p:nvSpPr>
          <p:cNvPr id="9933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985963"/>
            <a:ext cx="3657600" cy="4140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4400" dirty="0">
                <a:solidFill>
                  <a:schemeClr val="tx1"/>
                </a:solidFill>
                <a:latin typeface="Rockwell" charset="0"/>
                <a:ea typeface="MS PGothic" charset="0"/>
              </a:rPr>
              <a:t>The Science: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800" dirty="0">
                <a:solidFill>
                  <a:schemeClr val="tx1"/>
                </a:solidFill>
                <a:latin typeface="Rockwell" charset="0"/>
                <a:ea typeface="MS PGothic" charset="0"/>
              </a:rPr>
              <a:t>A rigorous protocol, with specific steps and sequence, that produces consistent results</a:t>
            </a:r>
          </a:p>
          <a:p>
            <a:pPr marL="0" indent="0" eaLnBrk="1" hangingPunct="1">
              <a:buFont typeface="Wingdings" charset="0"/>
              <a:buNone/>
            </a:pPr>
            <a:endParaRPr lang="en-US" sz="2800" dirty="0">
              <a:latin typeface="Rockwell" charset="0"/>
              <a:ea typeface="MS PGothic" charset="0"/>
            </a:endParaRPr>
          </a:p>
        </p:txBody>
      </p:sp>
      <p:sp>
        <p:nvSpPr>
          <p:cNvPr id="99334" name="TextBox 4"/>
          <p:cNvSpPr txBox="1">
            <a:spLocks noChangeArrowheads="1"/>
          </p:cNvSpPr>
          <p:nvPr/>
        </p:nvSpPr>
        <p:spPr bwMode="auto">
          <a:xfrm>
            <a:off x="1604963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011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Rockwell" charset="0"/>
                <a:ea typeface="MS PGothic" charset="0"/>
              </a:rPr>
              <a:t>QFT: An ART and a SCIENCE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8475" y="2108200"/>
            <a:ext cx="3822700" cy="40640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4400" dirty="0">
                <a:solidFill>
                  <a:schemeClr val="tx1"/>
                </a:solidFill>
                <a:latin typeface="Rockwell" charset="0"/>
                <a:ea typeface="MS PGothic" charset="0"/>
              </a:rPr>
              <a:t>The Art: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800" dirty="0">
                <a:solidFill>
                  <a:schemeClr val="tx1"/>
                </a:solidFill>
                <a:latin typeface="Rockwell" charset="0"/>
                <a:ea typeface="MS PGothic" charset="0"/>
              </a:rPr>
              <a:t>Tailoring the QFT process to the specific content and students you are teaching.</a:t>
            </a:r>
          </a:p>
        </p:txBody>
      </p:sp>
      <p:pic>
        <p:nvPicPr>
          <p:cNvPr id="126979" name="Content Placeholder 9" descr="art.jp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" t="-3665" b="-3665"/>
          <a:stretch>
            <a:fillRect/>
          </a:stretch>
        </p:blipFill>
        <p:spPr>
          <a:xfrm>
            <a:off x="4241800" y="1690688"/>
            <a:ext cx="4610100" cy="4283075"/>
          </a:xfrm>
        </p:spPr>
      </p:pic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740275" y="2084388"/>
            <a:ext cx="3822700" cy="4064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2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Tailor the QFT through:</a:t>
            </a:r>
          </a:p>
          <a:p>
            <a:pPr marL="0" indent="0" eaLnBrk="1" hangingPunct="1"/>
            <a:r>
              <a:rPr lang="en-US" sz="2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Design of the </a:t>
            </a:r>
            <a:r>
              <a:rPr lang="en-US" sz="2600" dirty="0" err="1">
                <a:solidFill>
                  <a:srgbClr val="000000"/>
                </a:solidFill>
                <a:latin typeface="Rockwell" charset="0"/>
                <a:ea typeface="MS PGothic" charset="0"/>
              </a:rPr>
              <a:t>Qfocus</a:t>
            </a:r>
            <a:endParaRPr lang="en-US" sz="26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  <a:p>
            <a:pPr marL="0" indent="0" eaLnBrk="1" hangingPunct="1"/>
            <a:r>
              <a:rPr lang="en-US" sz="2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Instructions for prioritizing</a:t>
            </a:r>
          </a:p>
          <a:p>
            <a:pPr marL="0" indent="0" eaLnBrk="1" hangingPunct="1"/>
            <a:r>
              <a:rPr lang="en-US" sz="2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Next steps for using the questions</a:t>
            </a:r>
          </a:p>
          <a:p>
            <a:pPr marL="0" indent="0" eaLnBrk="1" hangingPunct="1"/>
            <a:r>
              <a:rPr lang="en-US" sz="2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Reflection </a:t>
            </a:r>
            <a:r>
              <a:rPr lang="en-US" sz="2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questions</a:t>
            </a:r>
          </a:p>
          <a:p>
            <a:pPr marL="0" indent="0" eaLnBrk="1" hangingPunct="1"/>
            <a:r>
              <a:rPr lang="en-US" sz="2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Facilitation</a:t>
            </a:r>
            <a:endParaRPr lang="en-US" sz="26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  <a:p>
            <a:pPr marL="0" indent="0" eaLnBrk="1" hangingPunct="1">
              <a:buFont typeface="Wingdings" charset="0"/>
              <a:buNone/>
            </a:pPr>
            <a:endParaRPr lang="en-US" sz="26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87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Rockwell" charset="0"/>
                <a:ea typeface="MS PGothic" charset="0"/>
              </a:rPr>
              <a:t>Five </a:t>
            </a:r>
            <a:r>
              <a:rPr lang="en-US" sz="4400" dirty="0">
                <a:latin typeface="Rockwell" charset="0"/>
                <a:ea typeface="MS PGothic" charset="0"/>
              </a:rPr>
              <a:t>Areas Related to </a:t>
            </a:r>
            <a:r>
              <a:rPr lang="en-US" sz="4400" dirty="0" smtClean="0">
                <a:latin typeface="Rockwell" charset="0"/>
                <a:ea typeface="MS PGothic" charset="0"/>
              </a:rPr>
              <a:t/>
            </a:r>
            <a:br>
              <a:rPr lang="en-US" sz="4400" dirty="0" smtClean="0">
                <a:latin typeface="Rockwell" charset="0"/>
                <a:ea typeface="MS PGothic" charset="0"/>
              </a:rPr>
            </a:br>
            <a:r>
              <a:rPr lang="en-US" sz="4400" dirty="0" smtClean="0">
                <a:latin typeface="Rockwell" charset="0"/>
                <a:ea typeface="MS PGothic" charset="0"/>
              </a:rPr>
              <a:t>the </a:t>
            </a:r>
            <a:r>
              <a:rPr lang="en-US" sz="4400" dirty="0">
                <a:latin typeface="Rockwell" charset="0"/>
                <a:ea typeface="MS PGothic" charset="0"/>
              </a:rPr>
              <a:t>Art of the QFT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498475" y="2289175"/>
            <a:ext cx="7556500" cy="4329113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b="1" dirty="0">
                <a:solidFill>
                  <a:srgbClr val="000000"/>
                </a:solidFill>
                <a:latin typeface="Rockwell" charset="0"/>
                <a:ea typeface="MS PGothic" charset="0"/>
              </a:rPr>
              <a:t>Linking the QFT to Teaching and Learning Goals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err="1">
                <a:solidFill>
                  <a:srgbClr val="000000"/>
                </a:solidFill>
                <a:latin typeface="Rockwell" charset="0"/>
                <a:ea typeface="MS PGothic" charset="0"/>
              </a:rPr>
              <a:t>QFocus</a:t>
            </a: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 Design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Prioritization Instructions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Reflection </a:t>
            </a: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Questions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Facilitation</a:t>
            </a:r>
            <a:endParaRPr lang="en-US" sz="36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953375" cy="1116012"/>
          </a:xfrm>
        </p:spPr>
        <p:txBody>
          <a:bodyPr/>
          <a:lstStyle/>
          <a:p>
            <a:pPr eaLnBrk="1" hangingPunct="1"/>
            <a:r>
              <a:rPr lang="en-US" sz="3400" dirty="0">
                <a:latin typeface="Rockwell" charset="0"/>
                <a:ea typeface="MS PGothic" charset="0"/>
              </a:rPr>
              <a:t>Various Teaching </a:t>
            </a:r>
            <a:r>
              <a:rPr lang="en-US" sz="3400" dirty="0" smtClean="0">
                <a:latin typeface="Rockwell" charset="0"/>
                <a:ea typeface="MS PGothic" charset="0"/>
              </a:rPr>
              <a:t>Purposes</a:t>
            </a:r>
            <a:br>
              <a:rPr lang="en-US" sz="3400" dirty="0" smtClean="0">
                <a:latin typeface="Rockwell" charset="0"/>
                <a:ea typeface="MS PGothic" charset="0"/>
              </a:rPr>
            </a:br>
            <a:endParaRPr lang="en-US" sz="3400" dirty="0">
              <a:latin typeface="Rockwell" charset="0"/>
              <a:ea typeface="MS PGothic" charset="0"/>
            </a:endParaRP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498475" y="1398024"/>
            <a:ext cx="7556500" cy="512762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 smtClean="0">
                <a:solidFill>
                  <a:schemeClr val="tx1"/>
                </a:solidFill>
                <a:ea typeface="MS PGothic" charset="0"/>
              </a:rPr>
              <a:t>Engagement</a:t>
            </a:r>
          </a:p>
          <a:p>
            <a:pPr marL="228600" lvl="1" indent="0" eaLnBrk="1" hangingPunct="1">
              <a:buNone/>
            </a:pPr>
            <a:endParaRPr lang="en-US" sz="1000" dirty="0">
              <a:solidFill>
                <a:schemeClr val="tx1"/>
              </a:solidFill>
              <a:ea typeface="MS PGothic" charset="0"/>
            </a:endParaRP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  <a:ea typeface="MS PGothic" charset="0"/>
              </a:rPr>
              <a:t>Knowledge </a:t>
            </a:r>
            <a:r>
              <a:rPr lang="en-US" sz="3200" dirty="0" smtClean="0">
                <a:solidFill>
                  <a:schemeClr val="tx1"/>
                </a:solidFill>
                <a:ea typeface="MS PGothic" charset="0"/>
              </a:rPr>
              <a:t>acquisition</a:t>
            </a:r>
          </a:p>
          <a:p>
            <a:pPr marL="228600" lvl="1" indent="0" eaLnBrk="1" hangingPunct="1">
              <a:buNone/>
            </a:pPr>
            <a:endParaRPr lang="en-US" sz="1000" dirty="0">
              <a:solidFill>
                <a:schemeClr val="tx1"/>
              </a:solidFill>
              <a:ea typeface="MS PGothic" charset="0"/>
            </a:endParaRP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  <a:ea typeface="MS PGothic" charset="0"/>
              </a:rPr>
              <a:t>Formative assessment </a:t>
            </a:r>
            <a:endParaRPr lang="en-US" sz="3200" dirty="0" smtClean="0">
              <a:solidFill>
                <a:schemeClr val="tx1"/>
              </a:solidFill>
              <a:ea typeface="MS PGothic" charset="0"/>
            </a:endParaRPr>
          </a:p>
          <a:p>
            <a:pPr marL="228600" lvl="1" indent="0" eaLnBrk="1" hangingPunct="1">
              <a:buNone/>
            </a:pPr>
            <a:endParaRPr lang="en-US" sz="1000" dirty="0">
              <a:solidFill>
                <a:schemeClr val="tx1"/>
              </a:solidFill>
              <a:ea typeface="MS PGothic" charset="0"/>
            </a:endParaRP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  <a:ea typeface="MS PGothic" charset="0"/>
              </a:rPr>
              <a:t>Summative </a:t>
            </a:r>
            <a:r>
              <a:rPr lang="en-US" sz="3200" dirty="0" smtClean="0">
                <a:solidFill>
                  <a:schemeClr val="tx1"/>
                </a:solidFill>
                <a:ea typeface="MS PGothic" charset="0"/>
              </a:rPr>
              <a:t>assessment</a:t>
            </a:r>
          </a:p>
          <a:p>
            <a:pPr marL="228600" lvl="1" indent="0" eaLnBrk="1" hangingPunct="1">
              <a:buNone/>
            </a:pPr>
            <a:endParaRPr lang="en-US" sz="1000" dirty="0" smtClean="0">
              <a:solidFill>
                <a:schemeClr val="tx1"/>
              </a:solidFill>
              <a:ea typeface="MS PGothic" charset="0"/>
            </a:endParaRPr>
          </a:p>
          <a:p>
            <a:pPr lvl="1" eaLnBrk="1" hangingPunct="1"/>
            <a:r>
              <a:rPr lang="en-US" sz="3200" dirty="0" smtClean="0">
                <a:solidFill>
                  <a:schemeClr val="tx1"/>
                </a:solidFill>
                <a:ea typeface="MS PGothic" charset="0"/>
              </a:rPr>
              <a:t>Peer review</a:t>
            </a:r>
          </a:p>
          <a:p>
            <a:pPr marL="228600" lvl="1" indent="0" eaLnBrk="1" hangingPunct="1">
              <a:buNone/>
            </a:pPr>
            <a:endParaRPr lang="en-US" sz="1000" dirty="0" smtClean="0">
              <a:solidFill>
                <a:schemeClr val="tx1"/>
              </a:solidFill>
              <a:ea typeface="MS PGothic" charset="0"/>
            </a:endParaRPr>
          </a:p>
          <a:p>
            <a:pPr lvl="1" eaLnBrk="1" hangingPunct="1"/>
            <a:r>
              <a:rPr lang="en-US" sz="3200" dirty="0" smtClean="0">
                <a:solidFill>
                  <a:schemeClr val="tx1"/>
                </a:solidFill>
                <a:ea typeface="MS PGothic" charset="0"/>
              </a:rPr>
              <a:t>Skill development</a:t>
            </a:r>
            <a:endParaRPr lang="en-US" sz="3200" dirty="0">
              <a:solidFill>
                <a:schemeClr val="tx1"/>
              </a:solidFill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Rockwell" charset="0"/>
                <a:ea typeface="MS PGothic" charset="0"/>
              </a:rPr>
              <a:t>Five </a:t>
            </a:r>
            <a:r>
              <a:rPr lang="en-US" sz="4400" dirty="0">
                <a:latin typeface="Rockwell" charset="0"/>
                <a:ea typeface="MS PGothic" charset="0"/>
              </a:rPr>
              <a:t>Areas Related to </a:t>
            </a:r>
            <a:r>
              <a:rPr lang="en-US" sz="4400" dirty="0" smtClean="0">
                <a:latin typeface="Rockwell" charset="0"/>
                <a:ea typeface="MS PGothic" charset="0"/>
              </a:rPr>
              <a:t/>
            </a:r>
            <a:br>
              <a:rPr lang="en-US" sz="4400" dirty="0" smtClean="0">
                <a:latin typeface="Rockwell" charset="0"/>
                <a:ea typeface="MS PGothic" charset="0"/>
              </a:rPr>
            </a:br>
            <a:r>
              <a:rPr lang="en-US" sz="4400" dirty="0" smtClean="0">
                <a:latin typeface="Rockwell" charset="0"/>
                <a:ea typeface="MS PGothic" charset="0"/>
              </a:rPr>
              <a:t>the </a:t>
            </a:r>
            <a:r>
              <a:rPr lang="en-US" sz="4400" dirty="0">
                <a:latin typeface="Rockwell" charset="0"/>
                <a:ea typeface="MS PGothic" charset="0"/>
              </a:rPr>
              <a:t>Art of the QFT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498475" y="2289175"/>
            <a:ext cx="7556500" cy="4329113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Linking the QFT to Teaching and Learning Goals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b="1" dirty="0" err="1">
                <a:solidFill>
                  <a:srgbClr val="000000"/>
                </a:solidFill>
                <a:latin typeface="Rockwell" charset="0"/>
                <a:ea typeface="MS PGothic" charset="0"/>
              </a:rPr>
              <a:t>QFocus</a:t>
            </a:r>
            <a:r>
              <a:rPr lang="en-US" sz="3600" b="1" dirty="0">
                <a:solidFill>
                  <a:srgbClr val="000000"/>
                </a:solidFill>
                <a:latin typeface="Rockwell" charset="0"/>
                <a:ea typeface="MS PGothic" charset="0"/>
              </a:rPr>
              <a:t> Design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Prioritization Instructions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Rockwell" charset="0"/>
                <a:ea typeface="MS PGothic" charset="0"/>
              </a:rPr>
              <a:t>Reflection </a:t>
            </a: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Questions</a:t>
            </a:r>
          </a:p>
          <a:p>
            <a:pPr marL="742950" indent="-742950" eaLnBrk="1" hangingPunct="1">
              <a:buFont typeface="Rockwell" charset="0"/>
              <a:buAutoNum type="arabicPeriod"/>
            </a:pPr>
            <a:r>
              <a:rPr lang="en-US" sz="3600" dirty="0" smtClean="0">
                <a:solidFill>
                  <a:srgbClr val="000000"/>
                </a:solidFill>
                <a:latin typeface="Rockwell" charset="0"/>
                <a:ea typeface="MS PGothic" charset="0"/>
              </a:rPr>
              <a:t>Facilitation</a:t>
            </a:r>
            <a:endParaRPr lang="en-US" sz="3600" dirty="0">
              <a:solidFill>
                <a:srgbClr val="000000"/>
              </a:solidFill>
              <a:latin typeface="Rockwel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704976"/>
            <a:ext cx="8303342" cy="4777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/>
                </a:solidFill>
              </a:rPr>
              <a:t>Question Focus Design:</a:t>
            </a:r>
          </a:p>
          <a:p>
            <a:pPr marL="0" indent="0">
              <a:buNone/>
            </a:pPr>
            <a:endParaRPr lang="en-US" sz="6000" dirty="0" smtClean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000" dirty="0" smtClean="0">
                <a:solidFill>
                  <a:schemeClr val="accent1"/>
                </a:solidFill>
              </a:rPr>
              <a:t>Moving From Complicated to Simple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889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17511</TotalTime>
  <Words>953</Words>
  <Application>Microsoft Office PowerPoint</Application>
  <PresentationFormat>On-screen Show (4:3)</PresentationFormat>
  <Paragraphs>214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ＭＳ ゴシック</vt:lpstr>
      <vt:lpstr>MS PGothic</vt:lpstr>
      <vt:lpstr>MS PGothic</vt:lpstr>
      <vt:lpstr>Arial</vt:lpstr>
      <vt:lpstr>Calibri</vt:lpstr>
      <vt:lpstr>Gill Sans</vt:lpstr>
      <vt:lpstr>Gill Sans Light</vt:lpstr>
      <vt:lpstr>HelveticaNeueLT Std Med Cn</vt:lpstr>
      <vt:lpstr>Rockwell</vt:lpstr>
      <vt:lpstr>Segoe UI</vt:lpstr>
      <vt:lpstr>Wingdings</vt:lpstr>
      <vt:lpstr>Advantage</vt:lpstr>
      <vt:lpstr>Dan Rothstein  Co-Director,  The Right Question Institute </vt:lpstr>
      <vt:lpstr>Today’s Agenda</vt:lpstr>
      <vt:lpstr>We’re Tweeting…</vt:lpstr>
      <vt:lpstr>QFT: An ART and a SCIENCE</vt:lpstr>
      <vt:lpstr>QFT: An ART and a SCIENCE</vt:lpstr>
      <vt:lpstr>Five Areas Related to  the Art of the QFT</vt:lpstr>
      <vt:lpstr>Various Teaching Purposes </vt:lpstr>
      <vt:lpstr>Five Areas Related to  the Art of the QFT</vt:lpstr>
      <vt:lpstr> </vt:lpstr>
      <vt:lpstr>PowerPoint Presentation</vt:lpstr>
      <vt:lpstr>PowerPoint Presentation</vt:lpstr>
      <vt:lpstr>Revised Question Focus:</vt:lpstr>
      <vt:lpstr> </vt:lpstr>
      <vt:lpstr>Initial Question Focus:</vt:lpstr>
      <vt:lpstr>Revised Question Focus:</vt:lpstr>
      <vt:lpstr>Question Focus</vt:lpstr>
      <vt:lpstr>Five Areas Related to  the Art of the QFT</vt:lpstr>
      <vt:lpstr>Prioritization Instructions</vt:lpstr>
      <vt:lpstr>Prioritization Instructions</vt:lpstr>
      <vt:lpstr>Categories of Prioritization Instructions</vt:lpstr>
      <vt:lpstr>From Prioritization to Reflection</vt:lpstr>
      <vt:lpstr>Five Areas Related to  the Art of the QFT</vt:lpstr>
      <vt:lpstr>Examples of Reflection Questions</vt:lpstr>
      <vt:lpstr>Five Areas Related to  the Art of the QFT</vt:lpstr>
      <vt:lpstr>Four Principles of Facilitation</vt:lpstr>
      <vt:lpstr> </vt:lpstr>
      <vt:lpstr>Helpful Facilitation Tips</vt:lpstr>
      <vt:lpstr> </vt:lpstr>
      <vt:lpstr>Reflect</vt:lpstr>
      <vt:lpstr>Today’s Agenda</vt:lpstr>
      <vt:lpstr>Workshop Sessions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Kendall Gedeon</dc:creator>
  <cp:lastModifiedBy>Andrew Minigan</cp:lastModifiedBy>
  <cp:revision>107</cp:revision>
  <cp:lastPrinted>2017-03-09T19:02:08Z</cp:lastPrinted>
  <dcterms:created xsi:type="dcterms:W3CDTF">2016-06-20T19:08:30Z</dcterms:created>
  <dcterms:modified xsi:type="dcterms:W3CDTF">2017-06-25T14:21:18Z</dcterms:modified>
</cp:coreProperties>
</file>