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78" r:id="rId2"/>
    <p:sldId id="279" r:id="rId3"/>
    <p:sldId id="263" r:id="rId4"/>
    <p:sldId id="264" r:id="rId5"/>
    <p:sldId id="262" r:id="rId6"/>
    <p:sldId id="259" r:id="rId7"/>
    <p:sldId id="275" r:id="rId8"/>
    <p:sldId id="261" r:id="rId9"/>
    <p:sldId id="274" r:id="rId10"/>
    <p:sldId id="269" r:id="rId11"/>
    <p:sldId id="280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I" initials="R" lastIdx="11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D531-4DE6-4287-B563-9911B9D126C9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5ED3-5228-442A-91DF-27E4CCE5D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028AE-E122-4FCB-BF40-805AF69D1773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FCE6D-23AE-4E73-861C-CE93FF7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3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3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6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75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0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3195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14025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103065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B3E43-EC87-A141-B5BD-793070A16C1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6CB3-B689-5B4A-95BA-4A1AC29252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97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063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255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8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7033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2422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4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2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1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81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8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TeachingLC/" TargetMode="External"/><Relationship Id="rId5" Type="http://schemas.openxmlformats.org/officeDocument/2006/relationships/hyperlink" Target="https://twitter.com/TPSMSUDenver/" TargetMode="External"/><Relationship Id="rId4" Type="http://schemas.openxmlformats.org/officeDocument/2006/relationships/hyperlink" Target="https://twitter.com/RightQues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hashtag/QFT?src=hash" TargetMode="External"/><Relationship Id="rId5" Type="http://schemas.openxmlformats.org/officeDocument/2006/relationships/hyperlink" Target="https://twitter.com/GodoyStudios" TargetMode="External"/><Relationship Id="rId4" Type="http://schemas.openxmlformats.org/officeDocument/2006/relationships/hyperlink" Target="https://twitter.com/ohs_jacke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illNy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witter.com/search?q=#BillMeetScienceTwitt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02586" y="2958384"/>
            <a:ext cx="209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Rockwell"/>
              </a:rPr>
              <a:t>Teachers College </a:t>
            </a:r>
            <a:r>
              <a:rPr lang="en-US" smtClean="0">
                <a:solidFill>
                  <a:srgbClr val="FFFFFF"/>
                </a:solidFill>
                <a:latin typeface="Rockwell"/>
              </a:rPr>
              <a:t>Columbia </a:t>
            </a:r>
            <a:r>
              <a:rPr lang="en-US" smtClean="0">
                <a:solidFill>
                  <a:srgbClr val="FFFFFF"/>
                </a:solidFill>
                <a:latin typeface="Rockwell"/>
              </a:rPr>
              <a:t>University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August 15, 2017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9128" y="4922874"/>
            <a:ext cx="935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Dan Rothstein | Andrew </a:t>
            </a:r>
            <a:r>
              <a:rPr lang="en-US" sz="2400" b="1" dirty="0" err="1" smtClean="0"/>
              <a:t>Minigan</a:t>
            </a:r>
            <a:r>
              <a:rPr lang="en-US" sz="2400" b="1" dirty="0" smtClean="0"/>
              <a:t> | Sarah Westbrook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2244" y="5404155"/>
            <a:ext cx="443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Right Question Institute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5638" y="1083259"/>
            <a:ext cx="4266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white"/>
                </a:solidFill>
                <a:latin typeface="Rockwell"/>
              </a:rPr>
              <a:t>Advancing the Work: From Seminar to Action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We </a:t>
            </a:r>
            <a:r>
              <a:rPr lang="en-US" sz="2800" dirty="0">
                <a:solidFill>
                  <a:prstClr val="black"/>
                </a:solidFill>
              </a:rPr>
              <a:t>shall not cease from exploration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And </a:t>
            </a:r>
            <a:r>
              <a:rPr lang="en-US" sz="2800" dirty="0">
                <a:solidFill>
                  <a:prstClr val="black"/>
                </a:solidFill>
              </a:rPr>
              <a:t>the end of all our exploring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Will </a:t>
            </a:r>
            <a:r>
              <a:rPr lang="en-US" sz="2800" dirty="0">
                <a:solidFill>
                  <a:prstClr val="black"/>
                </a:solidFill>
              </a:rPr>
              <a:t>be to arrive where we started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And </a:t>
            </a:r>
            <a:r>
              <a:rPr lang="en-US" sz="2800" dirty="0">
                <a:solidFill>
                  <a:prstClr val="black"/>
                </a:solidFill>
              </a:rPr>
              <a:t>know the place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	For </a:t>
            </a:r>
            <a:r>
              <a:rPr lang="en-US" sz="2800" dirty="0">
                <a:solidFill>
                  <a:prstClr val="black"/>
                </a:solidFill>
              </a:rPr>
              <a:t>the first time.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				--T.S. Eliot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r>
              <a:rPr lang="en-US" sz="4000" dirty="0"/>
              <a:t>Closing Reflections</a:t>
            </a:r>
            <a:endParaRPr lang="en-US" altLang="en-US" sz="4000" dirty="0" smtClean="0"/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498475" y="1284288"/>
            <a:ext cx="7556500" cy="4144962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See Chapter 6 on Septima Clark in </a:t>
            </a:r>
            <a:r>
              <a:rPr lang="en-US" altLang="en-US" sz="1000" i="1"/>
              <a:t>Freedom Road: Adult Education of African Americans </a:t>
            </a:r>
            <a:r>
              <a:rPr lang="en-US" altLang="en-US" sz="1000"/>
              <a:t>(Peterson, 1996).</a:t>
            </a:r>
            <a:endParaRPr lang="en-US" altLang="en-US" sz="1000" i="1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548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“We need to be taught to study rather than to believe, to </a:t>
            </a:r>
            <a:r>
              <a:rPr lang="en-US" altLang="en-US" sz="2400" b="1"/>
              <a:t>inquire</a:t>
            </a:r>
            <a:r>
              <a:rPr lang="en-US" altLang="en-US" sz="240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19952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133475" y="200025"/>
            <a:ext cx="6078538" cy="701675"/>
          </a:xfrm>
        </p:spPr>
        <p:txBody>
          <a:bodyPr/>
          <a:lstStyle/>
          <a:p>
            <a:pPr algn="ctr"/>
            <a:r>
              <a:rPr lang="en-US" altLang="en-US" sz="4400" dirty="0" smtClean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86" y="1352019"/>
            <a:ext cx="8434767" cy="5111171"/>
          </a:xfrm>
        </p:spPr>
        <p:txBody>
          <a:bodyPr>
            <a:no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Welcome </a:t>
            </a:r>
            <a:endParaRPr lang="en-US" sz="2400" dirty="0">
              <a:solidFill>
                <a:schemeClr val="tx1"/>
              </a:solidFill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Introduction to the Question Formulation Technique (QFT)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Unpacking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QFT &amp; Classroom Examples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Preview of a QFT Lesson Planning Workbook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Art and Science of the QFT &amp; Facilitation Principles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Lunch (on your own)</a:t>
            </a:r>
            <a:endParaRPr lang="en-US" sz="2400" dirty="0">
              <a:solidFill>
                <a:schemeClr val="tx1"/>
              </a:solidFill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tx1"/>
                </a:solidFill>
              </a:rPr>
              <a:t>Using the QFT to Engage Learners of All </a:t>
            </a:r>
            <a:r>
              <a:rPr lang="en-US" sz="2400" dirty="0" smtClean="0">
                <a:solidFill>
                  <a:schemeClr val="tx1"/>
                </a:solidFill>
              </a:rPr>
              <a:t>Ages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Reflection, Evaluation, &amp; 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935967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4861" y="6350122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#QFTCon 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Facilitating book clubs with </a:t>
            </a:r>
            <a:r>
              <a:rPr lang="en-US" sz="3200" b="1" i="1" dirty="0"/>
              <a:t>Make Just One Change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4" y="1980197"/>
            <a:ext cx="7919826" cy="44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Delivering PD in their </a:t>
            </a:r>
            <a:r>
              <a:rPr lang="en-US" sz="3200" b="1" dirty="0" smtClean="0"/>
              <a:t>departments, schools, </a:t>
            </a:r>
            <a:r>
              <a:rPr lang="en-US" sz="3200" b="1" dirty="0"/>
              <a:t>and districts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3" y="1813366"/>
            <a:ext cx="3533199" cy="4706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630" y="1935922"/>
            <a:ext cx="4432176" cy="3328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6630" y="5475657"/>
            <a:ext cx="4677134" cy="125765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Knee deep in </a:t>
            </a:r>
            <a:r>
              <a:rPr lang="en-US" u="sng" dirty="0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RightQuestion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 on a Sunday learning together so that historic places are in the classroom </a:t>
            </a:r>
            <a:endParaRPr lang="en-US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u="sng" dirty="0" smtClean="0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@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TPSMSUDenver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TeachingLC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978776" cy="847402"/>
          </a:xfrm>
        </p:spPr>
        <p:txBody>
          <a:bodyPr/>
          <a:lstStyle/>
          <a:p>
            <a:r>
              <a:rPr lang="en-US" sz="3200" b="1" dirty="0"/>
              <a:t>Filming </a:t>
            </a:r>
            <a:r>
              <a:rPr lang="en-US" sz="3200" b="1" dirty="0" smtClean="0"/>
              <a:t>instructional videos &amp; creating online resources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‘[‘;//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9" y="1552640"/>
            <a:ext cx="4337883" cy="3253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92" y="3179346"/>
            <a:ext cx="4633494" cy="347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410" y="5100381"/>
            <a:ext cx="3886954" cy="120032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71A"/>
                </a:solidFill>
              </a:rPr>
              <a:t>That's a wrap! </a:t>
            </a:r>
            <a:r>
              <a:rPr lang="en-US" dirty="0" err="1">
                <a:solidFill>
                  <a:srgbClr val="14171A"/>
                </a:solidFill>
              </a:rPr>
              <a:t>Ss</a:t>
            </a:r>
            <a:r>
              <a:rPr lang="en-US" dirty="0">
                <a:solidFill>
                  <a:srgbClr val="14171A"/>
                </a:solidFill>
              </a:rPr>
              <a:t> &amp; </a:t>
            </a:r>
            <a:r>
              <a:rPr lang="en-US" dirty="0" err="1">
                <a:solidFill>
                  <a:srgbClr val="14171A"/>
                </a:solidFill>
              </a:rPr>
              <a:t>Ts</a:t>
            </a:r>
            <a:r>
              <a:rPr lang="en-US" dirty="0">
                <a:solidFill>
                  <a:srgbClr val="14171A"/>
                </a:solidFill>
              </a:rPr>
              <a:t> at </a:t>
            </a:r>
            <a:r>
              <a:rPr lang="en-US" dirty="0">
                <a:solidFill>
                  <a:srgbClr val="0084B4"/>
                </a:solidFill>
                <a:hlinkClick r:id="rId4"/>
              </a:rPr>
              <a:t>@</a:t>
            </a:r>
            <a:r>
              <a:rPr lang="en-US" dirty="0" err="1">
                <a:solidFill>
                  <a:srgbClr val="0084B4"/>
                </a:solidFill>
                <a:hlinkClick r:id="rId4"/>
              </a:rPr>
              <a:t>ohs_jackets</a:t>
            </a:r>
            <a:r>
              <a:rPr lang="en-US" dirty="0">
                <a:solidFill>
                  <a:srgbClr val="14171A"/>
                </a:solidFill>
              </a:rPr>
              <a:t> filmed by </a:t>
            </a:r>
            <a:r>
              <a:rPr lang="en-US" dirty="0">
                <a:solidFill>
                  <a:srgbClr val="0084B4"/>
                </a:solidFill>
                <a:hlinkClick r:id="rId5"/>
              </a:rPr>
              <a:t>@</a:t>
            </a:r>
            <a:r>
              <a:rPr lang="en-US" dirty="0" err="1">
                <a:solidFill>
                  <a:srgbClr val="0084B4"/>
                </a:solidFill>
                <a:hlinkClick r:id="rId5"/>
              </a:rPr>
              <a:t>GodoyStudios</a:t>
            </a:r>
            <a:r>
              <a:rPr lang="en-US" dirty="0">
                <a:solidFill>
                  <a:srgbClr val="14171A"/>
                </a:solidFill>
              </a:rPr>
              <a:t> and interviewed on their experience w/ the </a:t>
            </a:r>
            <a:r>
              <a:rPr lang="en-US" dirty="0">
                <a:solidFill>
                  <a:srgbClr val="0084B4"/>
                </a:solidFill>
                <a:hlinkClick r:id="rId6"/>
              </a:rPr>
              <a:t>#</a:t>
            </a:r>
            <a:r>
              <a:rPr lang="en-US" dirty="0" smtClean="0">
                <a:solidFill>
                  <a:srgbClr val="0084B4"/>
                </a:solidFill>
                <a:hlinkClick r:id="rId6"/>
              </a:rPr>
              <a:t>QFT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58" y="2204332"/>
            <a:ext cx="3331106" cy="4441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Tweeting QFT examples to school leaders, </a:t>
            </a:r>
            <a:r>
              <a:rPr lang="en-US" sz="3200" b="1" dirty="0" smtClean="0"/>
              <a:t>reporters</a:t>
            </a:r>
            <a:r>
              <a:rPr lang="en-US" sz="3200" b="1" dirty="0"/>
              <a:t>, authors, and industry leaders…and getting their attention!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201" y="5177143"/>
            <a:ext cx="4627273" cy="12777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92F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 </a:t>
            </a:r>
            <a:r>
              <a:rPr lang="en-US" u="sng" dirty="0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dirty="0" err="1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BillNye</a:t>
            </a:r>
            <a:r>
              <a:rPr lang="en-US" dirty="0">
                <a:solidFill>
                  <a:srgbClr val="292F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As a 7th grade science teacher, I encourage young scientists to question and figure out phenomena! </a:t>
            </a:r>
            <a:r>
              <a:rPr lang="en-US" dirty="0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#</a:t>
            </a:r>
            <a:r>
              <a:rPr lang="en-US" dirty="0" err="1">
                <a:solidFill>
                  <a:srgbClr val="2B7BB9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BillMeetScienceTwitter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201" y="2768550"/>
            <a:ext cx="4572000" cy="120032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 smtClean="0"/>
              <a:t>Thank </a:t>
            </a:r>
            <a:r>
              <a:rPr lang="en-US" dirty="0"/>
              <a:t>you Phil Schwartz from </a:t>
            </a:r>
            <a:r>
              <a:rPr lang="en-US" u="sng" dirty="0">
                <a:solidFill>
                  <a:srgbClr val="7030A0"/>
                </a:solidFill>
              </a:rPr>
              <a:t>@ABC7Chicago </a:t>
            </a:r>
            <a:r>
              <a:rPr lang="en-US" dirty="0"/>
              <a:t>for answering our #QFT questions this morning. @</a:t>
            </a:r>
            <a:r>
              <a:rPr lang="en-US" dirty="0" err="1"/>
              <a:t>Fischerspirit</a:t>
            </a:r>
            <a:r>
              <a:rPr lang="en-US" dirty="0"/>
              <a:t> #d205learns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3201" y="4111346"/>
            <a:ext cx="457200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+mn-lt"/>
                <a:cs typeface="Arial" panose="020B0604020202020204" pitchFamily="34" charset="0"/>
              </a:rPr>
              <a:t>S. E. Hinton Retweeted Right Question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14171A"/>
                </a:solidFill>
                <a:effectLst/>
                <a:latin typeface="+mn-lt"/>
                <a:cs typeface="Arial" panose="020B0604020202020204" pitchFamily="34" charset="0"/>
              </a:rPr>
              <a:t>One of the reasons why teachers are my heroes.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82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68" y="373275"/>
            <a:ext cx="7556313" cy="665816"/>
          </a:xfrm>
        </p:spPr>
        <p:txBody>
          <a:bodyPr/>
          <a:lstStyle/>
          <a:p>
            <a:r>
              <a:rPr lang="en-US" sz="3200" dirty="0" smtClean="0"/>
              <a:t>Ways to partner with RQI and join a growing community of practice</a:t>
            </a:r>
            <a:br>
              <a:rPr lang="en-US" sz="3200" dirty="0" smtClean="0"/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747" y="2156540"/>
            <a:ext cx="8187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Sharing lessons and student questions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Writing </a:t>
            </a:r>
            <a:r>
              <a:rPr lang="en-US" sz="2400" dirty="0"/>
              <a:t>articles for </a:t>
            </a:r>
            <a:r>
              <a:rPr lang="en-US" sz="2400" dirty="0" err="1"/>
              <a:t>EdWeek</a:t>
            </a:r>
            <a:r>
              <a:rPr lang="en-US" sz="2400" dirty="0"/>
              <a:t>, Teaching Channel, Educational Leadership, </a:t>
            </a:r>
            <a:r>
              <a:rPr lang="en-US" sz="2400" dirty="0" smtClean="0"/>
              <a:t>ASCA…or creating </a:t>
            </a:r>
            <a:r>
              <a:rPr lang="en-US" sz="2400" dirty="0"/>
              <a:t>their own blogs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Presenting at local, state, and national conferences—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Taking on new leadership positions and launching new initiatives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Working to change education policy and re-write standards 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 Collaborating with RQI on new proposals, projects, articles, grants, and presentations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And…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6451" y="1502371"/>
            <a:ext cx="749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what past participants are up to this year:</a:t>
            </a:r>
          </a:p>
        </p:txBody>
      </p:sp>
    </p:spTree>
    <p:extLst>
      <p:ext uri="{BB962C8B-B14F-4D97-AF65-F5344CB8AC3E}">
        <p14:creationId xmlns:p14="http://schemas.microsoft.com/office/powerpoint/2010/main" val="41896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And most importantly, continuing to do innovative, creative work with students in the classroom</a:t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2" b="-50297"/>
          <a:stretch/>
        </p:blipFill>
        <p:spPr>
          <a:xfrm>
            <a:off x="669924" y="2251709"/>
            <a:ext cx="8169980" cy="8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00" y="1109891"/>
            <a:ext cx="7855817" cy="732887"/>
          </a:xfrm>
        </p:spPr>
        <p:txBody>
          <a:bodyPr/>
          <a:lstStyle/>
          <a:p>
            <a:r>
              <a:rPr lang="en-US" dirty="0" smtClean="0"/>
              <a:t> 			…as a two-way street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3509" y="2456928"/>
            <a:ext cx="3360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RQI’s design of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rofessional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earning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xperiences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0813" y="2583638"/>
            <a:ext cx="2873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Professional implementation &amp; learning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46764" y="2715492"/>
            <a:ext cx="2327562" cy="5403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363" y="495741"/>
            <a:ext cx="799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+mj-lt"/>
              </a:rPr>
              <a:t>RQI’s Vision of Professional Learning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3121037" y="4269115"/>
            <a:ext cx="3158834" cy="8653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59" y="5866692"/>
            <a:ext cx="2290412" cy="838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03742" y="6286146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#</a:t>
            </a:r>
            <a:r>
              <a:rPr lang="en-US" sz="1600" dirty="0" err="1" smtClean="0">
                <a:solidFill>
                  <a:schemeClr val="accent2"/>
                </a:solidFill>
              </a:rPr>
              <a:t>QFTCon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#QFT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8686</TotalTime>
  <Words>391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Rockwell</vt:lpstr>
      <vt:lpstr>Times New Roman</vt:lpstr>
      <vt:lpstr>Wingdings</vt:lpstr>
      <vt:lpstr>Advantage</vt:lpstr>
      <vt:lpstr>PowerPoint Presentation</vt:lpstr>
      <vt:lpstr>Today’s Agenda</vt:lpstr>
      <vt:lpstr>Facilitating book clubs with Make Just One Change </vt:lpstr>
      <vt:lpstr>Delivering PD in their departments, schools, and districts </vt:lpstr>
      <vt:lpstr>Filming instructional videos &amp; creating online resources   ‘[‘;//</vt:lpstr>
      <vt:lpstr>Tweeting QFT examples to school leaders, reporters, authors, and industry leaders…and getting their attention! </vt:lpstr>
      <vt:lpstr>Ways to partner with RQI and join a growing community of practice </vt:lpstr>
      <vt:lpstr>And most importantly, continuing to do innovative, creative work with students in the classroom </vt:lpstr>
      <vt:lpstr>    …as a two-way street</vt:lpstr>
      <vt:lpstr>Closing Reflections</vt:lpstr>
      <vt:lpstr>Closing Reflections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RQI</dc:creator>
  <cp:lastModifiedBy>Windows User</cp:lastModifiedBy>
  <cp:revision>52</cp:revision>
  <cp:lastPrinted>2017-06-23T21:15:53Z</cp:lastPrinted>
  <dcterms:created xsi:type="dcterms:W3CDTF">2017-06-19T22:24:03Z</dcterms:created>
  <dcterms:modified xsi:type="dcterms:W3CDTF">2017-08-11T20:48:58Z</dcterms:modified>
</cp:coreProperties>
</file>