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3" r:id="rId1"/>
  </p:sldMasterIdLst>
  <p:notesMasterIdLst>
    <p:notesMasterId r:id="rId34"/>
  </p:notesMasterIdLst>
  <p:handoutMasterIdLst>
    <p:handoutMasterId r:id="rId35"/>
  </p:handoutMasterIdLst>
  <p:sldIdLst>
    <p:sldId id="257" r:id="rId2"/>
    <p:sldId id="372" r:id="rId3"/>
    <p:sldId id="399" r:id="rId4"/>
    <p:sldId id="307" r:id="rId5"/>
    <p:sldId id="400" r:id="rId6"/>
    <p:sldId id="365" r:id="rId7"/>
    <p:sldId id="320" r:id="rId8"/>
    <p:sldId id="315" r:id="rId9"/>
    <p:sldId id="407" r:id="rId10"/>
    <p:sldId id="408" r:id="rId11"/>
    <p:sldId id="367" r:id="rId12"/>
    <p:sldId id="397" r:id="rId13"/>
    <p:sldId id="331" r:id="rId14"/>
    <p:sldId id="356" r:id="rId15"/>
    <p:sldId id="388" r:id="rId16"/>
    <p:sldId id="390" r:id="rId17"/>
    <p:sldId id="389" r:id="rId18"/>
    <p:sldId id="381" r:id="rId19"/>
    <p:sldId id="376" r:id="rId20"/>
    <p:sldId id="343" r:id="rId21"/>
    <p:sldId id="368" r:id="rId22"/>
    <p:sldId id="385" r:id="rId23"/>
    <p:sldId id="392" r:id="rId24"/>
    <p:sldId id="413" r:id="rId25"/>
    <p:sldId id="412" r:id="rId26"/>
    <p:sldId id="409" r:id="rId27"/>
    <p:sldId id="410" r:id="rId28"/>
    <p:sldId id="411" r:id="rId29"/>
    <p:sldId id="345" r:id="rId30"/>
    <p:sldId id="396" r:id="rId31"/>
    <p:sldId id="319" r:id="rId32"/>
    <p:sldId id="39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8" autoAdjust="0"/>
    <p:restoredTop sz="65843" autoAdjust="0"/>
  </p:normalViewPr>
  <p:slideViewPr>
    <p:cSldViewPr snapToObjects="1">
      <p:cViewPr varScale="1">
        <p:scale>
          <a:sx n="61" d="100"/>
          <a:sy n="61" d="100"/>
        </p:scale>
        <p:origin x="7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8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B7942-9A59-2C4B-9007-36E04263543B}" type="doc">
      <dgm:prSet loTypeId="urn:microsoft.com/office/officeart/2005/8/layout/process2" loCatId="process" qsTypeId="urn:microsoft.com/office/officeart/2005/8/quickstyle/3D4" qsCatId="3D" csTypeId="urn:microsoft.com/office/officeart/2005/8/colors/accent1_2" csCatId="accent1" phldr="1"/>
      <dgm:spPr/>
    </dgm:pt>
    <dgm:pt modelId="{6C86AA25-DF2F-024A-BDD6-A2B1CA10382D}" type="pres">
      <dgm:prSet presAssocID="{B46B7942-9A59-2C4B-9007-36E04263543B}" presName="linearFlow" presStyleCnt="0">
        <dgm:presLayoutVars>
          <dgm:resizeHandles val="exact"/>
        </dgm:presLayoutVars>
      </dgm:prSet>
      <dgm:spPr/>
    </dgm:pt>
  </dgm:ptLst>
  <dgm:cxnLst>
    <dgm:cxn modelId="{E5D3547B-A419-B64E-A526-94645E43F021}" type="presOf" srcId="{B46B7942-9A59-2C4B-9007-36E04263543B}" destId="{6C86AA25-DF2F-024A-BDD6-A2B1CA10382D}" srcOrd="0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3ABC1-61E7-9045-A88A-5653C4C45725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1A3F7-39D7-3E4B-B3C7-CDAEC25B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67FCD-BD1A-FF4C-A0C0-4C643F1BB7E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4BF9-1299-F441-AA19-850095793F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94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1412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60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E3E17FD-3B5A-2847-BA12-18511358BC01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4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8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1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79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6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8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4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0980-A67F-4CB3-994F-8B54C813C2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45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4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0980-A67F-4CB3-994F-8B54C813C2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53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8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4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30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2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72243-EE66-B94F-9C38-61B373E006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5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1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7D5D-2C99-254D-9B31-195340A941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2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F164-183D-524C-93DE-2E750BA49A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D5E0-A2A6-B340-A9F8-6774B021C8D8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DEBA-46B3-C945-AD33-85498BEAB6EE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E223-3ADA-2948-9ECE-4CBE3080171D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4D65-C71E-5443-B42C-F73223E80F93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F83A-637F-4048-9C50-B90463E37036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3CBA-04C0-F742-B319-3D7171E296B8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077C-3CDA-C54F-8CC0-EB16D03F37A1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EDDD-346D-F043-8083-4F9198942A3A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E3D4-1115-FD47-BBF0-6D52281F79C8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D551-709F-EB4C-A917-C4BF39ACE47D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4FC9-A90A-FF40-A2B2-F3D9576556D7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5FAF1A-B687-9C43-A3BD-581D84F767AA}" type="datetime1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QUESTION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/>
        </p:nvSpPr>
        <p:spPr>
          <a:xfrm>
            <a:off x="533400" y="2209800"/>
            <a:ext cx="82296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Building Strong School-Family Partnerships with the Right Question School-Family Partnership Strategy</a:t>
            </a:r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14222" y="5410201"/>
            <a:ext cx="2376778" cy="75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-106" charset="0"/>
              </a:rPr>
              <a:t>@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-106" charset="0"/>
              </a:rPr>
              <a:t>rightquestion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-106" charset="0"/>
            </a:endParaRPr>
          </a:p>
        </p:txBody>
      </p:sp>
      <p:pic>
        <p:nvPicPr>
          <p:cNvPr id="2" name="Picture 1" descr="rqi logo with titl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4274"/>
            <a:ext cx="8229600" cy="1162126"/>
          </a:xfrm>
          <a:prstGeom prst="rect">
            <a:avLst/>
          </a:prstGeom>
        </p:spPr>
      </p:pic>
      <p:pic>
        <p:nvPicPr>
          <p:cNvPr id="12" name="Picture 11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10200"/>
            <a:ext cx="747422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724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									              Luz Santana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69" y="824440"/>
            <a:ext cx="6512511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Rockwell"/>
                <a:cs typeface="Rockwell"/>
              </a:rPr>
              <a:t>Strengthen the foundation</a:t>
            </a:r>
            <a:endParaRPr lang="en-US" b="1" dirty="0">
              <a:latin typeface="Rockwell"/>
              <a:cs typeface="Rockwel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68960" y="2243560"/>
            <a:ext cx="8153400" cy="4732867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2800" dirty="0">
                <a:latin typeface="Rockwell"/>
                <a:ea typeface="Gill Sans Light" charset="0"/>
                <a:cs typeface="Rockwell"/>
              </a:rPr>
              <a:t>Set aside time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for parents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to ask questions </a:t>
            </a:r>
            <a:endParaRPr lang="en-US" sz="2800" dirty="0" smtClean="0">
              <a:latin typeface="Rockwell"/>
              <a:ea typeface="Gill Sans Light" charset="0"/>
              <a:cs typeface="Rockwell"/>
            </a:endParaRPr>
          </a:p>
          <a:p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>
                <a:latin typeface="Rockwell"/>
                <a:ea typeface="Gill Sans Light" charset="0"/>
                <a:cs typeface="Rockwell"/>
              </a:rPr>
              <a:t>Begin all interactions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by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setting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time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aside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for parents to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ask questions</a:t>
            </a:r>
          </a:p>
          <a:p>
            <a:pPr marL="0" indent="0">
              <a:buNone/>
            </a:pPr>
            <a:r>
              <a:rPr lang="en-US" dirty="0">
                <a:latin typeface="Gill Sans Light" charset="0"/>
                <a:ea typeface="Gill Sans Light" charset="0"/>
                <a:cs typeface="Gill Sans Light" charset="0"/>
              </a:rPr>
              <a:t> </a:t>
            </a:r>
            <a:endParaRPr lang="en-US" dirty="0" smtClean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7" name="Picture 6" descr="http://blog.gyminsight.com/wp-content/uploads/2014/02/solid-foundation-e13925966296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33" y="4572000"/>
            <a:ext cx="2777067" cy="171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0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14198745"/>
              </p:ext>
            </p:extLst>
          </p:nvPr>
        </p:nvGraphicFramePr>
        <p:xfrm>
          <a:off x="635489" y="1572150"/>
          <a:ext cx="7365511" cy="319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2069" y="544205"/>
            <a:ext cx="7672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ockwell"/>
                <a:ea typeface="Gill Sans Light" charset="0"/>
                <a:cs typeface="Rockwell"/>
              </a:rPr>
              <a:t>An integrated strategy </a:t>
            </a:r>
            <a:endParaRPr lang="en-US" sz="4400" dirty="0">
              <a:latin typeface="Rockwell"/>
              <a:ea typeface="Gill Sans Light" charset="0"/>
              <a:cs typeface="Rockwell"/>
            </a:endParaRPr>
          </a:p>
        </p:txBody>
      </p:sp>
      <p:pic>
        <p:nvPicPr>
          <p:cNvPr id="2" name="Picture 1" descr="t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" y="1572150"/>
            <a:ext cx="7875532" cy="3426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3244334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Rockwell"/>
                <a:cs typeface="Rockwell"/>
              </a:rPr>
              <a:t>A  Strategy, NOT a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419600"/>
            <a:ext cx="651680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800" dirty="0" smtClean="0"/>
              <a:t> </a:t>
            </a:r>
            <a:r>
              <a:rPr lang="en-US" sz="2800" dirty="0" smtClean="0">
                <a:latin typeface="Rockwell"/>
                <a:cs typeface="Rockwell"/>
              </a:rPr>
              <a:t>Complementary to existing programs  </a:t>
            </a:r>
            <a:endParaRPr lang="en-US"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181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Parent Engagement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96605"/>
            <a:ext cx="5249044" cy="52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5195" y="701481"/>
            <a:ext cx="7899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Rockwell"/>
                <a:cs typeface="Rockwell"/>
              </a:rPr>
              <a:t>Components of the Strategy</a:t>
            </a:r>
            <a:endParaRPr lang="en-US" sz="4400" dirty="0">
              <a:latin typeface="Rockwell"/>
              <a:cs typeface="Rockwell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28601" y="1602177"/>
            <a:ext cx="7835899" cy="122493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Pct val="100000"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Rockwell"/>
                <a:ea typeface="Gill Sans Light" charset="0"/>
                <a:cs typeface="Rockwell"/>
              </a:rPr>
              <a:t>The Question Formulation Technique</a:t>
            </a:r>
          </a:p>
          <a:p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1" y="2590801"/>
            <a:ext cx="843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charset="2"/>
              <a:buChar char="ü"/>
            </a:pPr>
            <a:r>
              <a:rPr lang="en-US" sz="2800" dirty="0">
                <a:latin typeface="Rockwell"/>
                <a:ea typeface="Gill Sans Light" charset="0"/>
                <a:cs typeface="Rockwell"/>
              </a:rPr>
              <a:t>The Framework for Accountable Decision  Making</a:t>
            </a:r>
          </a:p>
          <a:p>
            <a:pPr marL="45720" indent="0">
              <a:buNone/>
            </a:pPr>
            <a:endParaRPr lang="en-US" sz="2000" i="1" dirty="0">
              <a:solidFill>
                <a:srgbClr val="000090"/>
              </a:solidFill>
              <a:ea typeface="Gill Sans Light" charset="0"/>
              <a:cs typeface="Gill Sans Light" charset="0"/>
            </a:endParaRPr>
          </a:p>
          <a:p>
            <a:pPr marL="45720" indent="0">
              <a:buNone/>
            </a:pPr>
            <a:endParaRPr lang="en-US" sz="2000" i="1" dirty="0">
              <a:solidFill>
                <a:srgbClr val="000090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28601" y="3833481"/>
            <a:ext cx="8042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charset="2"/>
              <a:buChar char="ü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The Support, Monitor, and Advocate Model</a:t>
            </a:r>
          </a:p>
          <a:p>
            <a:pPr marL="342900" indent="-342900">
              <a:buClr>
                <a:schemeClr val="accent6"/>
              </a:buClr>
              <a:buFont typeface="Wingdings" charset="2"/>
              <a:buChar char="ü"/>
            </a:pPr>
            <a:endParaRPr lang="en-US" sz="2800" dirty="0"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095" y="544205"/>
            <a:ext cx="5889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ockwell"/>
                <a:ea typeface="Gill Sans Light" charset="0"/>
                <a:cs typeface="Rockwell"/>
              </a:rPr>
              <a:t>Integration Examples</a:t>
            </a:r>
            <a:endParaRPr lang="en-US" sz="4400" dirty="0">
              <a:latin typeface="Rockwell"/>
              <a:ea typeface="Gill Sans Light" charset="0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281500"/>
            <a:ext cx="581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Rockwell"/>
              <a:ea typeface="ヒラギノ角ゴ ProN W3" charset="-128"/>
              <a:cs typeface="Rockwell"/>
            </a:endParaRPr>
          </a:p>
          <a:p>
            <a:r>
              <a:rPr lang="en-US" dirty="0" smtClean="0">
                <a:latin typeface="Rockwell"/>
                <a:ea typeface="ヒラギノ角ゴ ProN W3" charset="-128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8" y="1905000"/>
            <a:ext cx="744373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>
          <a:xfrm>
            <a:off x="822325" y="827088"/>
            <a:ext cx="7521575" cy="547687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90"/>
                </a:solidFill>
                <a:latin typeface="Rockwell"/>
                <a:ea typeface="ＭＳ Ｐゴシック" charset="0"/>
                <a:cs typeface="Rockwell"/>
              </a:rPr>
              <a:t>The Question Focus </a:t>
            </a:r>
            <a:r>
              <a:rPr lang="en-US" sz="3600" b="1" dirty="0">
                <a:solidFill>
                  <a:srgbClr val="000090"/>
                </a:solidFill>
                <a:latin typeface="Rockwell"/>
                <a:ea typeface="ＭＳ Ｐゴシック" charset="0"/>
                <a:cs typeface="Rockwell"/>
              </a:rPr>
              <a:t>(</a:t>
            </a:r>
            <a:r>
              <a:rPr lang="en-US" sz="3600" b="1" dirty="0" smtClean="0">
                <a:solidFill>
                  <a:srgbClr val="000090"/>
                </a:solidFill>
                <a:latin typeface="Rockwell"/>
                <a:ea typeface="ＭＳ Ｐゴシック" charset="0"/>
                <a:cs typeface="Rockwell"/>
              </a:rPr>
              <a:t>QFocus</a:t>
            </a:r>
            <a:r>
              <a:rPr lang="en-US" sz="3600" b="1" dirty="0" smtClean="0">
                <a:solidFill>
                  <a:srgbClr val="000090"/>
                </a:solidFill>
                <a:latin typeface="Gill Sans" charset="0"/>
                <a:ea typeface="ＭＳ Ｐゴシック" charset="0"/>
                <a:cs typeface="Gill Sans" charset="0"/>
              </a:rPr>
              <a:t>)</a:t>
            </a:r>
            <a:endParaRPr lang="en-US" sz="3600" b="1" dirty="0">
              <a:solidFill>
                <a:srgbClr val="00009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45410" name="Content Placeholder 2"/>
          <p:cNvSpPr txBox="1">
            <a:spLocks/>
          </p:cNvSpPr>
          <p:nvPr/>
        </p:nvSpPr>
        <p:spPr bwMode="auto">
          <a:xfrm>
            <a:off x="974725" y="1690688"/>
            <a:ext cx="7521575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ts val="800"/>
              </a:spcBef>
              <a:buFont typeface="Arial" charset="0"/>
              <a:buNone/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QFocus is what </a:t>
            </a: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parents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are asking </a:t>
            </a: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questions</a:t>
            </a:r>
            <a:endParaRPr lang="en-US" sz="2800" dirty="0">
              <a:solidFill>
                <a:srgbClr val="000000"/>
              </a:solidFill>
              <a:latin typeface="Rockwell"/>
              <a:cs typeface="Rockwell"/>
            </a:endParaRPr>
          </a:p>
          <a:p>
            <a:pPr defTabSz="914400" eaLnBrk="1" hangingPunct="1">
              <a:spcBef>
                <a:spcPts val="800"/>
              </a:spcBef>
              <a:buFont typeface="Arial" charset="0"/>
              <a:buNone/>
            </a:pPr>
            <a:endParaRPr lang="en-US" sz="2800" smtClean="0">
              <a:solidFill>
                <a:srgbClr val="000000"/>
              </a:solidFill>
              <a:latin typeface="Rockwell"/>
              <a:cs typeface="Rockwell"/>
            </a:endParaRPr>
          </a:p>
          <a:p>
            <a:pPr defTabSz="914400" eaLnBrk="1" hangingPunct="1">
              <a:spcBef>
                <a:spcPts val="800"/>
              </a:spcBef>
              <a:buFont typeface="Arial" charset="0"/>
              <a:buNone/>
            </a:pPr>
            <a:r>
              <a:rPr lang="en-US" sz="2800" smtClean="0">
                <a:solidFill>
                  <a:srgbClr val="000000"/>
                </a:solidFill>
                <a:latin typeface="Rockwell"/>
                <a:cs typeface="Rockwell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QFocus can be:</a:t>
            </a:r>
          </a:p>
          <a:p>
            <a:pPr defTabSz="914400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  A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statement or phrase</a:t>
            </a:r>
          </a:p>
          <a:p>
            <a:pPr defTabSz="914400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  A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picture</a:t>
            </a:r>
          </a:p>
          <a:p>
            <a:pPr defTabSz="914400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  A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simple </a:t>
            </a: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problem</a:t>
            </a:r>
            <a:endParaRPr lang="en-US" sz="28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6172200"/>
            <a:ext cx="8534400" cy="571500"/>
            <a:chOff x="228600" y="6172200"/>
            <a:chExt cx="8534400" cy="571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6172200"/>
              <a:ext cx="8382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100138" y="6450013"/>
              <a:ext cx="7662862" cy="0"/>
            </a:xfrm>
            <a:prstGeom prst="line">
              <a:avLst/>
            </a:prstGeom>
            <a:noFill/>
            <a:ln w="54720">
              <a:solidFill>
                <a:srgbClr val="00007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01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317849" y="1849452"/>
            <a:ext cx="7038085" cy="2323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00" dirty="0" smtClean="0">
                <a:latin typeface="Rockwell"/>
                <a:ea typeface="Gill Sans Light" charset="0"/>
                <a:cs typeface="Rockwell"/>
              </a:rPr>
              <a:t>A school principal and teachers engage parents to think about the issue of bullying</a:t>
            </a:r>
          </a:p>
          <a:p>
            <a:pPr marL="0" indent="0">
              <a:buNone/>
            </a:pPr>
            <a:endParaRPr lang="en-US" sz="9600" dirty="0" smtClean="0">
              <a:latin typeface="Rockwell"/>
              <a:cs typeface="Rockwell"/>
            </a:endParaRPr>
          </a:p>
          <a:p>
            <a:pPr marL="0" indent="0">
              <a:buNone/>
            </a:pPr>
            <a:endParaRPr lang="en-US" sz="11200" dirty="0">
              <a:latin typeface="Rockwell"/>
              <a:ea typeface="Gill Sans Light" charset="0"/>
              <a:cs typeface="Rockwell"/>
            </a:endParaRPr>
          </a:p>
          <a:p>
            <a:pPr marL="0" indent="0">
              <a:buNone/>
            </a:pPr>
            <a:r>
              <a:rPr lang="en-US" sz="11200" dirty="0" smtClean="0">
                <a:latin typeface="Rockwell"/>
                <a:ea typeface="Gill Sans Light" charset="0"/>
                <a:cs typeface="Rockwell"/>
              </a:rPr>
              <a:t>Question Focus:  Creating a caring</a:t>
            </a:r>
          </a:p>
          <a:p>
            <a:pPr marL="0" indent="0">
              <a:buNone/>
            </a:pPr>
            <a:r>
              <a:rPr lang="en-US" sz="11200" dirty="0">
                <a:latin typeface="Rockwell"/>
                <a:ea typeface="Gill Sans Light" charset="0"/>
                <a:cs typeface="Rockwell"/>
              </a:rPr>
              <a:t>e</a:t>
            </a:r>
            <a:r>
              <a:rPr lang="en-US" sz="11200" dirty="0" smtClean="0">
                <a:latin typeface="Rockwell"/>
                <a:ea typeface="Gill Sans Light" charset="0"/>
                <a:cs typeface="Rockwell"/>
              </a:rPr>
              <a:t>nvironment.</a:t>
            </a:r>
          </a:p>
          <a:p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0" indent="0">
              <a:buNone/>
            </a:pPr>
            <a:endParaRPr lang="en-US" dirty="0" smtClean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850" y="523886"/>
            <a:ext cx="6785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Rockwell"/>
                <a:ea typeface="Gill Sans" charset="0"/>
                <a:cs typeface="Rockwell"/>
              </a:rPr>
              <a:t>Integration examples…</a:t>
            </a:r>
            <a:endParaRPr lang="en-US" sz="4400" dirty="0">
              <a:latin typeface="Rockwell"/>
              <a:ea typeface="Gill Sans" charset="0"/>
              <a:cs typeface="Rockwel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851" y="1108662"/>
            <a:ext cx="6527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Open House</a:t>
            </a:r>
            <a:endParaRPr lang="en-US" sz="3200" b="1" dirty="0">
              <a:solidFill>
                <a:srgbClr val="000090"/>
              </a:solidFill>
              <a:latin typeface="Rockwell"/>
              <a:ea typeface="Gill Sans Light" charset="0"/>
              <a:cs typeface="Rockwell"/>
            </a:endParaRPr>
          </a:p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15" y="2765753"/>
            <a:ext cx="2289789" cy="33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329184"/>
            <a:ext cx="8229600" cy="813816"/>
          </a:xfrm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Question Focus: Creating a caring environment</a:t>
            </a:r>
            <a:endParaRPr lang="en-US" sz="2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42592"/>
            <a:ext cx="8458200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What do they mean by </a:t>
            </a:r>
            <a:r>
              <a:rPr lang="en-US" sz="2000" i="1" dirty="0">
                <a:latin typeface="Rockwell" panose="02060603020205020403" pitchFamily="18" charset="0"/>
              </a:rPr>
              <a:t>caring</a:t>
            </a:r>
            <a:r>
              <a:rPr lang="en-US" sz="2000" dirty="0">
                <a:latin typeface="Rockwell" panose="02060603020205020403" pitchFamily="18" charset="0"/>
              </a:rPr>
              <a:t>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Is there a problem?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Is this about a caring environment in the school?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What about after school?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Is this about the fight that happened last year?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What fight?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Who’s creating it?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What does </a:t>
            </a:r>
            <a:r>
              <a:rPr lang="en-US" sz="2000" i="1" dirty="0">
                <a:latin typeface="Rockwell" panose="02060603020205020403" pitchFamily="18" charset="0"/>
              </a:rPr>
              <a:t>a caring environment </a:t>
            </a:r>
            <a:r>
              <a:rPr lang="en-US" sz="2000" dirty="0">
                <a:latin typeface="Rockwell" panose="02060603020205020403" pitchFamily="18" charset="0"/>
              </a:rPr>
              <a:t>mean?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Does it mean just keep the kids from fighting?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Do the kids know what’s expected of them?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Are parents part of this?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Is there something we can do to help?</a:t>
            </a:r>
          </a:p>
          <a:p>
            <a:pPr marL="514350" lvl="1" indent="-514350" defTabSz="914400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US" sz="2000" dirty="0">
                <a:latin typeface="Rockwell" panose="02060603020205020403" pitchFamily="18" charset="0"/>
              </a:rPr>
              <a:t>What should the school be doing?</a:t>
            </a:r>
          </a:p>
          <a:p>
            <a:pPr marL="0" lvl="1" defTabSz="914400"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12.    14. </a:t>
            </a:r>
            <a:r>
              <a:rPr lang="en-US" sz="2000" dirty="0">
                <a:latin typeface="Rockwell" panose="02060603020205020403" pitchFamily="18" charset="0"/>
              </a:rPr>
              <a:t>What can we do to help?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29184"/>
            <a:ext cx="8229600" cy="813816"/>
          </a:xfrm>
          <a:prstGeom prst="rect">
            <a:avLst/>
          </a:prstGeom>
          <a:noFill/>
          <a:ln w="28575">
            <a:solidFill>
              <a:srgbClr val="5C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37929" y="1295401"/>
            <a:ext cx="695129" cy="49782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O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C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C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O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C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O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O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O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O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C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 smtClean="0">
                <a:latin typeface="Rockwell" panose="02060603020205020403" pitchFamily="18" charset="0"/>
              </a:rPr>
              <a:t>C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2000" kern="1200" dirty="0">
                <a:latin typeface="Rockwell" panose="02060603020205020403" pitchFamily="18" charset="0"/>
              </a:rPr>
              <a:t>C</a:t>
            </a:r>
            <a:endParaRPr lang="en-US" sz="2000" kern="1200" dirty="0" smtClean="0">
              <a:latin typeface="Rockwell" panose="02060603020205020403" pitchFamily="18" charset="0"/>
            </a:endParaRPr>
          </a:p>
          <a:p>
            <a:pPr algn="r"/>
            <a:r>
              <a:rPr lang="en-US" sz="2000" kern="1200" dirty="0" smtClean="0">
                <a:latin typeface="Rockwell" panose="02060603020205020403" pitchFamily="18" charset="0"/>
              </a:rPr>
              <a:t>O</a:t>
            </a:r>
          </a:p>
        </p:txBody>
      </p:sp>
      <p:sp>
        <p:nvSpPr>
          <p:cNvPr id="7" name="Right Arrow 6"/>
          <p:cNvSpPr/>
          <p:nvPr/>
        </p:nvSpPr>
        <p:spPr>
          <a:xfrm>
            <a:off x="914400" y="6414240"/>
            <a:ext cx="247198" cy="19423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909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Integration examples…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Parent</a:t>
            </a:r>
            <a:r>
              <a:rPr lang="en-US" b="1" dirty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-Teacher Conference</a:t>
            </a:r>
          </a:p>
          <a:p>
            <a:pPr marL="0" indent="0">
              <a:buNone/>
            </a:pPr>
            <a:r>
              <a:rPr lang="en-US" sz="2800" dirty="0">
                <a:latin typeface="Rockwell"/>
                <a:ea typeface="Gill Sans Light" charset="0"/>
                <a:cs typeface="Rockwell"/>
              </a:rPr>
              <a:t>A teacher helps a mother </a:t>
            </a:r>
          </a:p>
          <a:p>
            <a:pPr marL="0" indent="0">
              <a:buNone/>
            </a:pPr>
            <a:r>
              <a:rPr lang="en-US" sz="2800" dirty="0">
                <a:latin typeface="Rockwell"/>
                <a:ea typeface="Gill Sans Light" charset="0"/>
                <a:cs typeface="Rockwell"/>
              </a:rPr>
              <a:t>generate questions to  address </a:t>
            </a:r>
            <a:endParaRPr lang="en-US" sz="2800" dirty="0" smtClean="0">
              <a:latin typeface="Rockwell"/>
              <a:ea typeface="Gill Sans Light" charset="0"/>
              <a:cs typeface="Rockwell"/>
            </a:endParaRPr>
          </a:p>
          <a:p>
            <a:pPr marL="0" indent="0">
              <a:buNone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an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issue</a:t>
            </a:r>
          </a:p>
          <a:p>
            <a:endParaRPr lang="en-US" dirty="0" smtClean="0"/>
          </a:p>
          <a:p>
            <a:pPr marL="0" lvl="0" indent="0">
              <a:buNone/>
            </a:pPr>
            <a:r>
              <a:rPr lang="en-US" b="1" dirty="0">
                <a:solidFill>
                  <a:srgbClr val="000090"/>
                </a:solidFill>
                <a:latin typeface="Rockwell"/>
                <a:cs typeface="Rockwell"/>
              </a:rPr>
              <a:t>Question Focus:</a:t>
            </a:r>
          </a:p>
          <a:p>
            <a:pPr marL="45720" lvl="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sz="2800" dirty="0" smtClean="0">
                <a:latin typeface="Rockwell"/>
                <a:cs typeface="Rockwell"/>
              </a:rPr>
              <a:t>Sam </a:t>
            </a:r>
            <a:r>
              <a:rPr lang="en-US" sz="2800" dirty="0">
                <a:latin typeface="Rockwell"/>
                <a:cs typeface="Rockwell"/>
              </a:rPr>
              <a:t>seems to be having trouble </a:t>
            </a:r>
          </a:p>
          <a:p>
            <a:pPr marL="0" lvl="0" indent="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en-US" sz="2800" dirty="0" smtClean="0">
                <a:latin typeface="Rockwell"/>
                <a:cs typeface="Rockwell"/>
              </a:rPr>
              <a:t>doing </a:t>
            </a:r>
            <a:r>
              <a:rPr lang="en-US" sz="2800" dirty="0">
                <a:latin typeface="Rockwell"/>
                <a:cs typeface="Rockwell"/>
              </a:rPr>
              <a:t>his homework.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37" y="2023960"/>
            <a:ext cx="2504325" cy="37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838200"/>
            <a:ext cx="7442200" cy="1303867"/>
          </a:xfrm>
        </p:spPr>
        <p:txBody>
          <a:bodyPr>
            <a:normAutofit/>
          </a:bodyPr>
          <a:lstStyle/>
          <a:p>
            <a:pPr algn="l"/>
            <a:r>
              <a:rPr lang="en-US" sz="3400" dirty="0">
                <a:solidFill>
                  <a:schemeClr val="tx1"/>
                </a:solidFill>
                <a:latin typeface="Rockwell"/>
                <a:cs typeface="Rockwell"/>
              </a:rPr>
              <a:t>The Questions:</a:t>
            </a:r>
            <a:endParaRPr lang="en-US" sz="3400" dirty="0">
              <a:latin typeface="Rockwell"/>
              <a:cs typeface="Rockwel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038601"/>
          </a:xfrm>
        </p:spPr>
        <p:txBody>
          <a:bodyPr>
            <a:noAutofit/>
          </a:bodyPr>
          <a:lstStyle/>
          <a:p>
            <a:pPr marL="502920" lvl="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Is he behaving?</a:t>
            </a:r>
          </a:p>
          <a:p>
            <a:pPr marL="502920" lvl="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Is he causing problems?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Is he doing his homework? 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What do you mean by “trouble”?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How do you know he’s having trouble?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When did this start?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Did he do his homework before? 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Is he getting punished for not doing his homework?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What’s going to happen to him?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Rockwell"/>
                <a:cs typeface="Rockwell"/>
              </a:rPr>
              <a:t>Why do you think he’s having trouble? </a:t>
            </a:r>
            <a:r>
              <a:rPr lang="en-US" sz="2000" b="1" dirty="0" smtClean="0">
                <a:solidFill>
                  <a:schemeClr val="tx1"/>
                </a:solidFill>
                <a:latin typeface="Rockwell"/>
                <a:cs typeface="Rockwell"/>
              </a:rPr>
              <a:t>X</a:t>
            </a:r>
            <a:endParaRPr lang="en-US" sz="2000" b="1" dirty="0">
              <a:solidFill>
                <a:schemeClr val="tx1"/>
              </a:solidFill>
              <a:latin typeface="Rockwell"/>
              <a:cs typeface="Rockwell"/>
            </a:endParaRP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Rockwell"/>
                <a:cs typeface="Rockwell"/>
              </a:rPr>
              <a:t>What should I do to make sure he does his homework? </a:t>
            </a:r>
            <a:r>
              <a:rPr lang="en-US" sz="2000" b="1" dirty="0" smtClean="0">
                <a:solidFill>
                  <a:schemeClr val="tx1"/>
                </a:solidFill>
                <a:latin typeface="Rockwell"/>
                <a:cs typeface="Rockwell"/>
              </a:rPr>
              <a:t>X</a:t>
            </a:r>
            <a:endParaRPr lang="en-US" sz="2000" b="1" dirty="0">
              <a:solidFill>
                <a:schemeClr val="tx1"/>
              </a:solidFill>
              <a:latin typeface="Rockwell"/>
              <a:cs typeface="Rockwell"/>
            </a:endParaRP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Rockwell"/>
                <a:cs typeface="Rockwell"/>
              </a:rPr>
              <a:t>What happens when he doesn’t do his homework? </a:t>
            </a:r>
          </a:p>
          <a:p>
            <a:pPr marL="502920" indent="-457200" defTabSz="914400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Rockwell"/>
                <a:cs typeface="Rockwell"/>
              </a:rPr>
              <a:t>Will he be held back</a:t>
            </a:r>
            <a:r>
              <a:rPr lang="en-US" sz="2000" b="1" dirty="0" smtClean="0">
                <a:solidFill>
                  <a:schemeClr val="tx1"/>
                </a:solidFill>
                <a:latin typeface="Rockwell"/>
                <a:cs typeface="Rockwell"/>
              </a:rPr>
              <a:t>?</a:t>
            </a:r>
            <a:r>
              <a:rPr lang="en-US" sz="2000" b="1" dirty="0">
                <a:solidFill>
                  <a:schemeClr val="tx1"/>
                </a:solidFill>
                <a:latin typeface="Rockwell"/>
                <a:cs typeface="Rockwell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Rockwell"/>
                <a:cs typeface="Rockwell"/>
              </a:rPr>
              <a:t>X</a:t>
            </a:r>
            <a:endParaRPr lang="en-US" sz="2000" b="1" dirty="0">
              <a:solidFill>
                <a:schemeClr val="tx1"/>
              </a:solidFill>
              <a:latin typeface="Rockwell"/>
              <a:cs typeface="Rockwel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www.rightquestion.org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524001"/>
            <a:ext cx="8001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Right Question Institute offers many of our materials through a Creative Commons License and we encourage you to make use of and/or share this resource.  Please reference the Right Question Institute as the source on any materials you use.</a:t>
            </a:r>
          </a:p>
          <a:p>
            <a:r>
              <a:rPr lang="en-US" sz="2800" dirty="0"/>
              <a:t> </a:t>
            </a:r>
          </a:p>
          <a:p>
            <a:r>
              <a:rPr lang="en-US" sz="2400" dirty="0"/>
              <a:t>Source: </a:t>
            </a:r>
            <a:r>
              <a:rPr lang="en-US" sz="2400" dirty="0" err="1"/>
              <a:t>www.rightquestion.org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Materials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124200" y="1600201"/>
            <a:ext cx="2286000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762001"/>
            <a:ext cx="7772400" cy="990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Rockwell"/>
                <a:cs typeface="Rockwell"/>
              </a:rPr>
              <a:t>Parent Liaison generated change</a:t>
            </a:r>
            <a:endParaRPr lang="en-US" sz="32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6062569" cy="360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sz="2800" dirty="0">
                <a:solidFill>
                  <a:srgbClr val="000090"/>
                </a:solidFill>
                <a:latin typeface="Rockwell"/>
                <a:cs typeface="Rockwell"/>
              </a:rPr>
              <a:t>Individual Education Plan (IEP)</a:t>
            </a:r>
          </a:p>
          <a:p>
            <a:pPr marL="45720" lvl="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800" dirty="0">
                <a:latin typeface="Rockwell"/>
                <a:cs typeface="Rockwell"/>
              </a:rPr>
              <a:t>A parent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liaison works with a parent in preparation for an IEP meeting</a:t>
            </a: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</a:rPr>
              <a:t>Support, monitor, and </a:t>
            </a:r>
            <a:r>
              <a:rPr lang="en-US" sz="2800" dirty="0" smtClean="0">
                <a:latin typeface="Rockwell"/>
                <a:cs typeface="Rockwell"/>
              </a:rPr>
              <a:t>advocate</a:t>
            </a:r>
            <a:endParaRPr lang="en-US" sz="2800" dirty="0">
              <a:latin typeface="Rockwell"/>
              <a:cs typeface="Rockwell"/>
            </a:endParaRP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800" dirty="0">
                <a:latin typeface="Rockwell"/>
                <a:cs typeface="Rockwell"/>
              </a:rPr>
              <a:t>Ask questions </a:t>
            </a:r>
            <a:endParaRPr lang="en-US" sz="2800" dirty="0" smtClean="0">
              <a:latin typeface="Rockwell"/>
              <a:cs typeface="Rockwell"/>
            </a:endParaRP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800" dirty="0" smtClean="0">
                <a:latin typeface="Rockwell"/>
                <a:cs typeface="Rockwell"/>
              </a:rPr>
              <a:t>Prioritizes questions about decisions</a:t>
            </a:r>
            <a:endParaRPr lang="en-US" sz="2800" dirty="0">
              <a:latin typeface="Rockwell"/>
              <a:cs typeface="Rockwel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569" y="1224309"/>
            <a:ext cx="2243231" cy="357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5334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0090"/>
              </a:solidFill>
            </a:endParaRPr>
          </a:p>
          <a:p>
            <a:r>
              <a:rPr lang="en-US" sz="2800" b="1" dirty="0" err="1" smtClean="0">
                <a:solidFill>
                  <a:srgbClr val="000090"/>
                </a:solidFill>
                <a:latin typeface="Rockwell"/>
                <a:cs typeface="Rockwell"/>
              </a:rPr>
              <a:t>QFocus</a:t>
            </a:r>
            <a:r>
              <a:rPr lang="en-US" sz="2800" b="1" dirty="0" smtClean="0">
                <a:solidFill>
                  <a:srgbClr val="000090"/>
                </a:solidFill>
                <a:latin typeface="Rockwell"/>
                <a:cs typeface="Rockwell"/>
              </a:rPr>
              <a:t>:</a:t>
            </a:r>
            <a:r>
              <a:rPr lang="en-US" sz="2800" b="1" dirty="0" smtClean="0">
                <a:solidFill>
                  <a:srgbClr val="000090"/>
                </a:solidFill>
              </a:rPr>
              <a:t>  </a:t>
            </a:r>
            <a:r>
              <a:rPr lang="en-US" sz="2800" dirty="0" smtClean="0">
                <a:latin typeface="Rockwell"/>
                <a:cs typeface="Rockwell"/>
              </a:rPr>
              <a:t>The school recommends and IEP </a:t>
            </a:r>
          </a:p>
          <a:p>
            <a:r>
              <a:rPr lang="en-US" sz="2800" dirty="0">
                <a:latin typeface="Rockwell"/>
                <a:cs typeface="Rockwell"/>
              </a:rPr>
              <a:t> </a:t>
            </a:r>
            <a:r>
              <a:rPr lang="en-US" sz="2800" dirty="0" smtClean="0">
                <a:latin typeface="Rockwell"/>
                <a:cs typeface="Rockwell"/>
              </a:rPr>
              <a:t>                to help your child.</a:t>
            </a:r>
            <a:endParaRPr lang="en-US"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877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33401"/>
            <a:ext cx="7315200" cy="647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How’s it going to help?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Why does he need it?</a:t>
            </a:r>
            <a:r>
              <a:rPr lang="en-US" sz="2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Is the IEP the same for all kids?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Why are they saying he needs it now?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What’s different this year?</a:t>
            </a:r>
            <a:endParaRPr lang="en-US" sz="2600" dirty="0" smtClean="0">
              <a:solidFill>
                <a:srgbClr val="660066"/>
              </a:solidFill>
              <a:latin typeface="Rockwell"/>
              <a:cs typeface="Rockwell"/>
            </a:endParaRP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Is this going to make him feel stupid?</a:t>
            </a:r>
          </a:p>
          <a:p>
            <a:pPr marL="50292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What can I do to help him?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What will the school do so he doesn't feel bad about himself? 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Can’t his teacher help him more?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r>
              <a:rPr lang="en-US" sz="2600" dirty="0" smtClean="0">
                <a:latin typeface="Rockwell"/>
                <a:cs typeface="Rockwell"/>
              </a:rPr>
              <a:t>Is there something they can do instead of an IEP?</a:t>
            </a:r>
          </a:p>
          <a:p>
            <a:pPr marL="502920" lvl="0" indent="-4572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  <a:defRPr/>
            </a:pPr>
            <a:endParaRPr lang="en-US" sz="2600" dirty="0" smtClean="0">
              <a:latin typeface="Rockwell"/>
              <a:cs typeface="Rockwel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0466" y="10784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1078468"/>
            <a:ext cx="14478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Reason</a:t>
            </a:r>
            <a:endParaRPr lang="en-US" sz="2600" b="1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575622"/>
            <a:ext cx="1840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Process</a:t>
            </a:r>
            <a:endParaRPr lang="en-US" sz="2600" b="1" dirty="0">
              <a:solidFill>
                <a:srgbClr val="7030A0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5668" y="3598683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Role</a:t>
            </a:r>
            <a:endParaRPr lang="en-US" sz="26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/>
                <a:ea typeface="Gill Sans" charset="0"/>
                <a:cs typeface="Rockwell"/>
              </a:rPr>
              <a:t>Integration </a:t>
            </a:r>
            <a:r>
              <a:rPr lang="en-US" dirty="0" smtClean="0">
                <a:latin typeface="Rockwell"/>
                <a:ea typeface="Gill Sans" charset="0"/>
                <a:cs typeface="Rockwell"/>
              </a:rPr>
              <a:t>Opportunities…</a:t>
            </a:r>
            <a:endParaRPr lang="en-US" dirty="0">
              <a:latin typeface="Rockwell"/>
              <a:ea typeface="Gill Sans" charset="0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>
              <a:latin typeface="Rockwell"/>
              <a:cs typeface="Rockwel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www.rightquestion.org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1" y="1588099"/>
            <a:ext cx="6019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Open House</a:t>
            </a:r>
          </a:p>
          <a:p>
            <a:r>
              <a:rPr lang="en-US" sz="2800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Progress Reports</a:t>
            </a:r>
          </a:p>
          <a:p>
            <a:r>
              <a:rPr lang="en-US" sz="2800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Problem Solving Meetings</a:t>
            </a:r>
          </a:p>
          <a:p>
            <a:r>
              <a:rPr lang="en-US" sz="2800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PTO Meetings</a:t>
            </a:r>
          </a:p>
          <a:p>
            <a:r>
              <a:rPr lang="en-US" sz="2800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Workshops</a:t>
            </a:r>
          </a:p>
          <a:p>
            <a:r>
              <a:rPr lang="en-US" sz="2800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Information Meetings</a:t>
            </a:r>
          </a:p>
          <a:p>
            <a:r>
              <a:rPr lang="en-US" sz="2800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Title I Meetings</a:t>
            </a:r>
            <a:endParaRPr lang="en-US" sz="2800" b="1" dirty="0">
              <a:solidFill>
                <a:srgbClr val="000090"/>
              </a:solidFill>
              <a:latin typeface="Rockwell"/>
              <a:ea typeface="Gill Sans Light" charset="0"/>
              <a:cs typeface="Rockwell"/>
            </a:endParaRPr>
          </a:p>
          <a:p>
            <a:r>
              <a:rPr lang="en-US" sz="2800" b="1" dirty="0" smtClean="0">
                <a:solidFill>
                  <a:srgbClr val="000090"/>
                </a:solidFill>
                <a:latin typeface="Rockwell"/>
                <a:ea typeface="Gill Sans Light" charset="0"/>
                <a:cs typeface="Rockwell"/>
              </a:rPr>
              <a:t>…</a:t>
            </a:r>
          </a:p>
          <a:p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endParaRPr lang="en-US" sz="2800" dirty="0">
              <a:latin typeface="Rockwell"/>
              <a:cs typeface="Rockwell"/>
            </a:endParaRPr>
          </a:p>
          <a:p>
            <a:endParaRPr lang="en-US" sz="2800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2438401"/>
            <a:ext cx="264120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1727200"/>
            <a:ext cx="7797800" cy="403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0" indent="-4572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800" dirty="0" smtClean="0">
                <a:latin typeface="Rockwell"/>
                <a:cs typeface="Rockwell"/>
              </a:rPr>
              <a:t>What would  be the value of parents  asking questions?  </a:t>
            </a:r>
            <a:endParaRPr lang="en-US" sz="2800" dirty="0">
              <a:latin typeface="Rockwell"/>
              <a:cs typeface="Rockwell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endParaRPr lang="en-US" sz="2800" dirty="0" smtClean="0">
              <a:latin typeface="Rockwell"/>
              <a:cs typeface="Rockwell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800" dirty="0" smtClean="0">
                <a:latin typeface="Rockwell"/>
                <a:cs typeface="Rockwell"/>
              </a:rPr>
              <a:t>What </a:t>
            </a:r>
            <a:r>
              <a:rPr lang="en-US" sz="2800" dirty="0">
                <a:latin typeface="Rockwell"/>
                <a:cs typeface="Rockwell"/>
              </a:rPr>
              <a:t>would </a:t>
            </a:r>
            <a:r>
              <a:rPr lang="en-US" sz="2800" dirty="0" smtClean="0">
                <a:latin typeface="Rockwell"/>
                <a:cs typeface="Rockwell"/>
              </a:rPr>
              <a:t>be the value of parents practicing asking questions?</a:t>
            </a: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endParaRPr lang="en-US" sz="2800" dirty="0">
              <a:latin typeface="Rockwell"/>
              <a:cs typeface="Rockwell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800" dirty="0" smtClean="0">
                <a:latin typeface="Rockwell"/>
                <a:cs typeface="Rockwell"/>
              </a:rPr>
              <a:t>Why should the facilitator write down several questions before answering them?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8685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12647" y="1792188"/>
            <a:ext cx="8153400" cy="45641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Roles:  Teacher,  Parent, Observer</a:t>
            </a:r>
          </a:p>
          <a:p>
            <a:pPr marL="0" indent="0">
              <a:buNone/>
            </a:pPr>
            <a:endParaRPr lang="en-US" sz="2800" dirty="0" smtClean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Process: 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Teacher will lead parent through the question formulation process.</a:t>
            </a:r>
          </a:p>
          <a:p>
            <a:pPr lvl="1">
              <a:buFont typeface="Arial"/>
              <a:buChar char="•"/>
            </a:pPr>
            <a:endParaRPr lang="en-US" sz="2800" dirty="0" smtClean="0">
              <a:latin typeface="Rockwell"/>
              <a:ea typeface="Gill Sans Light" charset="0"/>
              <a:cs typeface="Rockwell"/>
            </a:endParaRPr>
          </a:p>
          <a:p>
            <a:pPr lvl="1">
              <a:buFont typeface="Arial"/>
              <a:buChar char="•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Cover as many steps as possible, making sure parent is asking questions.</a:t>
            </a:r>
          </a:p>
          <a:p>
            <a:pPr lvl="1">
              <a:buFont typeface="Arial"/>
              <a:buChar char="•"/>
            </a:pPr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pPr lvl="1">
              <a:buFont typeface="Arial"/>
              <a:buChar char="•"/>
            </a:pPr>
            <a:r>
              <a:rPr lang="en-US" sz="2800" dirty="0">
                <a:latin typeface="Rockwell"/>
                <a:ea typeface="Gill Sans Light" charset="0"/>
                <a:cs typeface="Rockwell"/>
              </a:rPr>
              <a:t>Observer will keep track of how the facilitation went, and how the different steps were facilitated</a:t>
            </a:r>
            <a:endParaRPr lang="en-US" sz="2800" dirty="0" smtClean="0">
              <a:latin typeface="Rockwell"/>
              <a:ea typeface="Gill Sans Light" charset="0"/>
              <a:cs typeface="Rockwell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31953" y="343502"/>
            <a:ext cx="7514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ockwell"/>
                <a:ea typeface="Gill Sans" charset="0"/>
                <a:cs typeface="Rockwell"/>
              </a:rPr>
              <a:t>Using  the Question Formulation Technique</a:t>
            </a:r>
            <a:endParaRPr lang="en-US" sz="4400" dirty="0">
              <a:latin typeface="Rockwell"/>
              <a:ea typeface="Gill Sans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674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007" y="1209457"/>
            <a:ext cx="845224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C00000"/>
              </a:buClr>
              <a:buAutoNum type="arabicPeriod"/>
            </a:pPr>
            <a:endParaRPr lang="en-US" sz="2800" dirty="0" smtClean="0">
              <a:latin typeface="Rockwell"/>
              <a:ea typeface="Gill Sans Light" charset="0"/>
              <a:cs typeface="Rockwell"/>
            </a:endParaRPr>
          </a:p>
          <a:p>
            <a:pPr>
              <a:buClr>
                <a:srgbClr val="C00000"/>
              </a:buClr>
            </a:pPr>
            <a:r>
              <a:rPr lang="en-US" sz="2800" dirty="0">
                <a:latin typeface="Rockwell"/>
                <a:ea typeface="Gill Sans Light" charset="0"/>
                <a:cs typeface="Rockwell"/>
              </a:rPr>
              <a:t>1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. Share with parent(s) why would it be important to:</a:t>
            </a:r>
          </a:p>
          <a:p>
            <a:pPr marL="800100" lvl="1" indent="-342900">
              <a:buClr>
                <a:srgbClr val="C00000"/>
              </a:buClr>
              <a:buFont typeface="Arial"/>
              <a:buChar char="•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ask questions</a:t>
            </a:r>
          </a:p>
          <a:p>
            <a:pPr marL="800100" lvl="1" indent="-342900">
              <a:buClr>
                <a:srgbClr val="C00000"/>
              </a:buClr>
              <a:buFont typeface="Arial"/>
              <a:buChar char="•"/>
            </a:pP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practice asking questions</a:t>
            </a:r>
          </a:p>
          <a:p>
            <a:pPr marL="800100" lvl="1" indent="-342900">
              <a:buClr>
                <a:srgbClr val="C00000"/>
              </a:buClr>
              <a:buFont typeface="Arial"/>
              <a:buChar char="•"/>
            </a:pPr>
            <a:r>
              <a:rPr lang="en-US" sz="2800" dirty="0">
                <a:latin typeface="Rockwell"/>
                <a:ea typeface="Gill Sans Light" charset="0"/>
                <a:cs typeface="Rockwell"/>
              </a:rPr>
              <a:t>w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rite down the questions before answering them</a:t>
            </a:r>
          </a:p>
          <a:p>
            <a:pPr marL="800100" lvl="1" indent="-342900">
              <a:buClr>
                <a:srgbClr val="C00000"/>
              </a:buClr>
              <a:buFont typeface="Arial"/>
              <a:buChar char="•"/>
            </a:pPr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>
                <a:latin typeface="Rockwell"/>
                <a:ea typeface="Gill Sans Light" charset="0"/>
                <a:cs typeface="Rockwell"/>
              </a:rPr>
              <a:t>2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. Give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instructions on how to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ask questions.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800" dirty="0" smtClean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3. Write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down the questions.</a:t>
            </a:r>
            <a:endParaRPr lang="en-US" sz="2800" dirty="0" smtClean="0">
              <a:latin typeface="Rockwell"/>
              <a:ea typeface="Gill Sans Light" charset="0"/>
              <a:cs typeface="Rockwel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84200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Rockwell"/>
                <a:cs typeface="Rockwell"/>
              </a:rPr>
              <a:t>You will need to: </a:t>
            </a:r>
            <a:endParaRPr lang="en-US" sz="4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992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561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latin typeface="HelveticaNeueLT Std Med Cn"/>
              <a:cs typeface="HelveticaNeueLT Std Med C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Focus (QFocus)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611313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Gill Sans Light" charset="0"/>
              <a:ea typeface="Segoe UI" charset="0"/>
              <a:cs typeface="Segoe UI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8801" y="2583393"/>
            <a:ext cx="8013700" cy="224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600" dirty="0" smtClean="0">
                <a:solidFill>
                  <a:srgbClr val="000000"/>
                </a:solidFill>
                <a:latin typeface="Rockwell"/>
                <a:cs typeface="Rockwell"/>
              </a:rPr>
              <a:t>Your child might be held back in the same grade for one more year</a:t>
            </a:r>
            <a:endParaRPr lang="en-US" sz="36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6510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889" y="2477033"/>
            <a:ext cx="7610476" cy="3670767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/>
              <a:t>Ask Questions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/>
              <a:t>Follow the Rules</a:t>
            </a: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Rockwell" charset="0"/>
              </a:rPr>
              <a:t>Ask as many questions as you can.</a:t>
            </a: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Rockwell" charset="0"/>
              </a:rPr>
              <a:t> Do not stop to answer, judge, or discuss.</a:t>
            </a: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Rockwell" charset="0"/>
              </a:rPr>
              <a:t> Write down every question exactly as it was stated.</a:t>
            </a:r>
          </a:p>
          <a:p>
            <a:pPr lvl="3">
              <a:buClr>
                <a:schemeClr val="accent1"/>
              </a:buClr>
            </a:pPr>
            <a:r>
              <a:rPr lang="en-US" sz="2200" dirty="0">
                <a:latin typeface="Rockwell" charset="0"/>
              </a:rPr>
              <a:t> Change any statements into questions.</a:t>
            </a:r>
            <a:endParaRPr lang="en-US" sz="2200" dirty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3000" dirty="0"/>
              <a:t>Number the Questions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200" dirty="0">
              <a:latin typeface="Gill Sans Light"/>
              <a:cs typeface="Gill Sans Ligh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1172" y="451067"/>
            <a:ext cx="5731697" cy="3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1"/>
            <a:ext cx="8281630" cy="17969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800" dirty="0">
                <a:solidFill>
                  <a:srgbClr val="000000"/>
                </a:solidFill>
                <a:latin typeface="Gill Sans"/>
                <a:cs typeface="Gill San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      </a:t>
            </a: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Your child might be held back in the same grade for</a:t>
            </a:r>
            <a:b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 one more year</a:t>
            </a:r>
            <a:endParaRPr lang="en-US" sz="28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5130" y="241303"/>
            <a:ext cx="8013700" cy="316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endParaRPr lang="en-US" sz="36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 rot="4278620">
            <a:off x="565969" y="23223"/>
            <a:ext cx="615553" cy="149987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QFocus: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2.77778E-7 0 L -2.77778E-7 -0.3407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70390" y="1379094"/>
            <a:ext cx="8022697" cy="4387709"/>
          </a:xfrm>
          <a:prstGeom prst="rect">
            <a:avLst/>
          </a:prstGeom>
        </p:spPr>
        <p:txBody>
          <a:bodyPr/>
          <a:lstStyle/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Parents have foundational skills they can use to partner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 more effectively with the school</a:t>
            </a: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cs typeface="Rockwell"/>
            </a:endParaRP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800" baseline="0" dirty="0" smtClean="0">
                <a:latin typeface="Rockwell"/>
                <a:cs typeface="Rockwell"/>
              </a:rPr>
              <a:t>Parents</a:t>
            </a:r>
            <a:r>
              <a:rPr lang="en-US" sz="2800" dirty="0" smtClean="0">
                <a:latin typeface="Rockwell"/>
                <a:cs typeface="Rockwell"/>
              </a:rPr>
              <a:t> and educators are resources for each other on behalf of the student</a:t>
            </a: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endParaRPr lang="en-US" sz="2800" dirty="0" smtClean="0">
              <a:latin typeface="Rockwell"/>
              <a:cs typeface="Rockwell"/>
            </a:endParaRP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Educators have tools and a strategy  to engage and prepare parents to partner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 more effectively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cs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68" y="523886"/>
            <a:ext cx="6785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Rockwell"/>
                <a:ea typeface="Gill Sans" charset="0"/>
                <a:cs typeface="Rockwell"/>
              </a:rPr>
              <a:t>Outcomes</a:t>
            </a:r>
            <a:endParaRPr lang="en-US" sz="4400" dirty="0">
              <a:latin typeface="Rockwell"/>
              <a:ea typeface="Gill Sans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919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QI quote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1" y="4787761"/>
            <a:ext cx="7435860" cy="120935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1609" y="1379095"/>
            <a:ext cx="7961478" cy="3013023"/>
          </a:xfrm>
          <a:prstGeom prst="rect">
            <a:avLst/>
          </a:prstGeom>
        </p:spPr>
        <p:txBody>
          <a:bodyPr/>
          <a:lstStyle/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Ask the right questions to be sure I understand the standards expected of my child.</a:t>
            </a: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200" dirty="0" smtClean="0">
                <a:latin typeface="Rockwell"/>
                <a:cs typeface="Rockwell"/>
              </a:rPr>
              <a:t>Communicate better with my child’s teachers.</a:t>
            </a: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Have a plan of action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/>
                <a:cs typeface="Rockwell"/>
              </a:rPr>
              <a:t> when it comes to my child’s education.</a:t>
            </a:r>
          </a:p>
          <a:p>
            <a:pPr marL="388620" lvl="0" indent="-342900" defTabSz="91440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</a:pPr>
            <a:r>
              <a:rPr lang="en-US" sz="2200" baseline="0" dirty="0" smtClean="0">
                <a:latin typeface="Rockwell"/>
                <a:cs typeface="Rockwell"/>
              </a:rPr>
              <a:t>Monitor</a:t>
            </a:r>
            <a:r>
              <a:rPr lang="en-US" sz="2200" dirty="0" smtClean="0">
                <a:latin typeface="Rockwell"/>
                <a:cs typeface="Rockwell"/>
              </a:rPr>
              <a:t> my child’s education more closely and ask questions to obtain answers.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/>
              <a:cs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68" y="523886"/>
            <a:ext cx="6785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ockwell"/>
                <a:ea typeface="Gill Sans" charset="0"/>
                <a:cs typeface="Rockwell"/>
              </a:rPr>
              <a:t>Parents Comments</a:t>
            </a:r>
            <a:endParaRPr lang="en-US" sz="4000" dirty="0">
              <a:latin typeface="Rockwell"/>
              <a:ea typeface="Gill Sans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55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1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/>
                <a:cs typeface="Rockwell"/>
              </a:rPr>
              <a:t>About </a:t>
            </a:r>
            <a:r>
              <a:rPr lang="en-US" sz="2400" dirty="0">
                <a:latin typeface="Rockwell"/>
                <a:cs typeface="Rockwell"/>
              </a:rPr>
              <a:t>the Right Question </a:t>
            </a:r>
            <a:r>
              <a:rPr lang="en-US" sz="2400" dirty="0" smtClean="0">
                <a:latin typeface="Rockwell"/>
                <a:cs typeface="Rockwell"/>
              </a:rPr>
              <a:t>School-Family </a:t>
            </a:r>
            <a:r>
              <a:rPr lang="en-US" sz="2400" dirty="0">
                <a:latin typeface="Rockwell"/>
                <a:cs typeface="Rockwell"/>
              </a:rPr>
              <a:t>Partnership Strategy </a:t>
            </a:r>
          </a:p>
          <a:p>
            <a:r>
              <a:rPr lang="en-US" sz="2400" dirty="0">
                <a:latin typeface="Rockwell"/>
                <a:cs typeface="Rockwell"/>
              </a:rPr>
              <a:t> </a:t>
            </a:r>
          </a:p>
          <a:p>
            <a:r>
              <a:rPr lang="en-US" sz="2400" dirty="0">
                <a:latin typeface="Rockwell"/>
                <a:cs typeface="Rockwell"/>
              </a:rPr>
              <a:t>Integrating the </a:t>
            </a:r>
            <a:r>
              <a:rPr lang="en-US" sz="2400" dirty="0" smtClean="0">
                <a:latin typeface="Rockwell"/>
                <a:cs typeface="Rockwell"/>
              </a:rPr>
              <a:t>RQI Strategy:  Examples of Integration</a:t>
            </a:r>
          </a:p>
          <a:p>
            <a:r>
              <a:rPr lang="en-US" sz="2400" dirty="0">
                <a:latin typeface="Rockwell"/>
                <a:cs typeface="Rockwell"/>
              </a:rPr>
              <a:t> </a:t>
            </a:r>
            <a:endParaRPr lang="en-US" sz="2400" dirty="0" smtClean="0">
              <a:latin typeface="Rockwell"/>
              <a:cs typeface="Rockwell"/>
            </a:endParaRPr>
          </a:p>
          <a:p>
            <a:r>
              <a:rPr lang="en-US" sz="2400" dirty="0" smtClean="0">
                <a:latin typeface="Rockwell"/>
                <a:cs typeface="Rockwell"/>
              </a:rPr>
              <a:t>Practice Using the Strategy </a:t>
            </a:r>
            <a:endParaRPr lang="en-US" sz="2400" dirty="0">
              <a:latin typeface="Rockwell"/>
              <a:cs typeface="Rockwell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Agenda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076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 descr="Screen Shot 2017-03-23 at 5.4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800"/>
            <a:ext cx="8280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1000" y="609600"/>
            <a:ext cx="8458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651000"/>
            <a:ext cx="670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Futura Condensed"/>
                <a:ea typeface="Segoe UI" pitchFamily="34" charset="0"/>
                <a:cs typeface="Futura Condensed"/>
              </a:rPr>
              <a:t>        </a:t>
            </a:r>
          </a:p>
          <a:p>
            <a:endParaRPr lang="en-US" sz="2000" dirty="0" smtClean="0">
              <a:solidFill>
                <a:srgbClr val="000090"/>
              </a:solidFill>
              <a:latin typeface="Futura Condensed"/>
              <a:ea typeface="Segoe UI" pitchFamily="34" charset="0"/>
              <a:cs typeface="Futura Condensed"/>
            </a:endParaRPr>
          </a:p>
          <a:p>
            <a:endParaRPr lang="en-US" sz="2000" dirty="0" smtClean="0">
              <a:solidFill>
                <a:srgbClr val="000090"/>
              </a:solidFill>
              <a:latin typeface="Futura Condensed"/>
              <a:ea typeface="Segoe UI" pitchFamily="34" charset="0"/>
              <a:cs typeface="Futura Condensed"/>
            </a:endParaRPr>
          </a:p>
          <a:p>
            <a:endParaRPr lang="en-US" sz="2000" dirty="0" smtClean="0">
              <a:solidFill>
                <a:srgbClr val="000090"/>
              </a:solidFill>
              <a:latin typeface="Futura Condensed"/>
              <a:ea typeface="Segoe UI" pitchFamily="34" charset="0"/>
              <a:cs typeface="Futura Condensed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5421083" cy="365125"/>
          </a:xfrm>
        </p:spPr>
        <p:txBody>
          <a:bodyPr/>
          <a:lstStyle/>
          <a:p>
            <a:pPr algn="l"/>
            <a:r>
              <a:rPr lang="en-US" sz="1200" smtClean="0">
                <a:latin typeface="Arial"/>
                <a:cs typeface="Arial"/>
              </a:rPr>
              <a:t>www.rightquestion.org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27999"/>
            <a:ext cx="8610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ea typeface="Cambria Math" pitchFamily="18" charset="0"/>
                <a:cs typeface="Arial"/>
              </a:rPr>
              <a:t>SCHOOL-FAMILY PARTNERSHIPS RESOURCES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ea typeface="Cambria Math" pitchFamily="18" charset="0"/>
                <a:cs typeface="Arial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ea typeface="Cambria Math" pitchFamily="18" charset="0"/>
                <a:cs typeface="Arial"/>
              </a:rPr>
              <a:t>@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Arial"/>
              <a:ea typeface="Cambria Math" pitchFamily="18" charset="0"/>
              <a:cs typeface="Arial"/>
              <a:hlinkClick r:id="rId3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/>
                <a:ea typeface="Cambria Math" pitchFamily="18" charset="0"/>
                <a:cs typeface="Arial"/>
                <a:hlinkClick r:id="rId3"/>
              </a:rPr>
              <a:t>WWW.RIGHTQUESTION.ORG</a:t>
            </a:r>
            <a:endParaRPr lang="en-US" sz="2400" b="1" dirty="0" smtClean="0">
              <a:solidFill>
                <a:srgbClr val="000000"/>
              </a:solidFill>
              <a:latin typeface="Arial"/>
              <a:ea typeface="Cambria Math" pitchFamily="18" charset="0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2" name="Picture 1" descr="Screen Shot 2017-02-21 at 11.4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6" y="838200"/>
            <a:ext cx="8191805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12647" y="1792188"/>
            <a:ext cx="8153400" cy="4564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2920" lvl="0" indent="-4572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  <a:defRPr/>
            </a:pPr>
            <a:r>
              <a:rPr lang="en-US" sz="2800" dirty="0">
                <a:latin typeface="Rockwell"/>
                <a:cs typeface="Rockwell"/>
              </a:rPr>
              <a:t>What did you learn?</a:t>
            </a:r>
          </a:p>
          <a:p>
            <a:pPr marL="45720" lvl="0" indent="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endParaRPr lang="en-US" sz="2800" dirty="0">
              <a:latin typeface="Rockwell"/>
              <a:cs typeface="Rockwell"/>
            </a:endParaRPr>
          </a:p>
          <a:p>
            <a:pPr marL="502920" lvl="0" indent="-457200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/>
              <a:buChar char="•"/>
              <a:defRPr/>
            </a:pPr>
            <a:r>
              <a:rPr lang="en-US" sz="2800" dirty="0" smtClean="0">
                <a:latin typeface="Rockwell"/>
                <a:cs typeface="Rockwell"/>
              </a:rPr>
              <a:t>What is an </a:t>
            </a:r>
            <a:r>
              <a:rPr lang="en-US" sz="2800" dirty="0">
                <a:latin typeface="Rockwell"/>
                <a:cs typeface="Rockwell"/>
              </a:rPr>
              <a:t>“a-ha” or a meaningful take away from your experience today?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31953" y="343502"/>
            <a:ext cx="7514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Rockwell"/>
                <a:ea typeface="Gill Sans" charset="0"/>
                <a:cs typeface="Rockwell"/>
              </a:rPr>
              <a:t>Reflection</a:t>
            </a:r>
            <a:endParaRPr lang="en-US" sz="4400" dirty="0">
              <a:latin typeface="Rockwell"/>
              <a:ea typeface="Gill Sans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234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9182100" cy="6906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484" y="141415"/>
            <a:ext cx="418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/>
                <a:ea typeface="ヒラギノ角ゴ ProN W3" charset="-128"/>
                <a:cs typeface="Rockwell"/>
              </a:rPr>
              <a:t>LAWRENCE, MA, 1990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58797"/>
            <a:ext cx="3428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Rockwell"/>
              <a:ea typeface="ヒラギノ角ゴ ProN W3" charset="-128"/>
              <a:cs typeface="Rockwell"/>
            </a:endParaRPr>
          </a:p>
          <a:p>
            <a:r>
              <a:rPr lang="en-US" sz="2800" dirty="0">
                <a:latin typeface="Rockwell"/>
                <a:ea typeface="ヒラギノ角ゴ ProN W3" charset="-128"/>
                <a:cs typeface="Rockwell"/>
              </a:rPr>
              <a:t>“We don’t go to the school because we don’t even know what to ask.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50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862068" y="22815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98" y="555388"/>
            <a:ext cx="7244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Gill Sans"/>
              </a:rPr>
              <a:t>Lessons…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61049"/>
              </p:ext>
            </p:extLst>
          </p:nvPr>
        </p:nvGraphicFramePr>
        <p:xfrm>
          <a:off x="3447299" y="1435098"/>
          <a:ext cx="4964769" cy="499181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964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WORKSHOPS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latin typeface="+mj-lt"/>
                        </a:rPr>
                        <a:t>How</a:t>
                      </a:r>
                      <a:r>
                        <a:rPr lang="en-US" baseline="0" dirty="0" smtClean="0">
                          <a:latin typeface="+mj-lt"/>
                        </a:rPr>
                        <a:t> to Choose Your Child’s School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How to Use and Evaluate the Service:  Communicating with the Teacher and Principal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When the School</a:t>
                      </a:r>
                      <a:r>
                        <a:rPr lang="en-US" baseline="0" dirty="0" smtClean="0"/>
                        <a:t> Evaluates Your Child , It Evaluates Itself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Who is Responsible for Discipline?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Discipline Leading to Evaluation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The School as a Part of the Political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School Committee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9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The School Budget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5" y="1626299"/>
            <a:ext cx="24098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ee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538163"/>
            <a:ext cx="3825875" cy="161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78575" y="171450"/>
            <a:ext cx="2481263" cy="461963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Health Care</a:t>
            </a:r>
          </a:p>
        </p:txBody>
      </p:sp>
      <p:pic>
        <p:nvPicPr>
          <p:cNvPr id="9" name="Picture 8" descr="microsoft_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965450"/>
            <a:ext cx="17367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een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789113"/>
            <a:ext cx="3841750" cy="16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974975"/>
            <a:ext cx="3859212" cy="121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legri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937000"/>
            <a:ext cx="3929062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ort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5211763"/>
            <a:ext cx="3944937" cy="164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4288"/>
            <a:ext cx="1555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39913" y="39688"/>
            <a:ext cx="2681287" cy="830262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Family Engagement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50" y="1987811"/>
            <a:ext cx="13319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163" y="2379663"/>
            <a:ext cx="2484437" cy="463550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Innovation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960438"/>
            <a:ext cx="2730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41LhkEaVA5L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13" y="4327525"/>
            <a:ext cx="140090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8631" y="5460430"/>
            <a:ext cx="2484437" cy="463550"/>
          </a:xfrm>
          <a:prstGeom prst="rect">
            <a:avLst/>
          </a:prstGeom>
          <a:solidFill>
            <a:srgbClr val="5DCE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The Classroom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6096000"/>
            <a:ext cx="414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 200,000 teachers using the strategy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16" y="1600200"/>
            <a:ext cx="3590587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0662"/>
            <a:ext cx="8458200" cy="1446550"/>
          </a:xfrm>
          <a:prstGeom prst="rect">
            <a:avLst/>
          </a:prstGeom>
          <a:noFill/>
          <a:ln w="28575">
            <a:solidFill>
              <a:srgbClr val="26262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>
              <a:latin typeface="Rockwell" panose="02060603020205020403" pitchFamily="18" charset="0"/>
            </a:endParaRPr>
          </a:p>
          <a:p>
            <a:pPr algn="ctr"/>
            <a:r>
              <a:rPr lang="en-US" sz="2800" dirty="0" smtClean="0">
                <a:latin typeface="Rockwell" panose="02060603020205020403" pitchFamily="18" charset="0"/>
              </a:rPr>
              <a:t>The Right Question School-Family Partnership Strategy</a:t>
            </a:r>
            <a:endParaRPr lang="en-US" sz="2800" dirty="0"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ckwell" panose="02060603020205020403" pitchFamily="18" charset="0"/>
              </a:rPr>
              <a:t>ASCD Member Book, September, 2016</a:t>
            </a:r>
          </a:p>
        </p:txBody>
      </p:sp>
    </p:spTree>
    <p:extLst>
      <p:ext uri="{BB962C8B-B14F-4D97-AF65-F5344CB8AC3E}">
        <p14:creationId xmlns:p14="http://schemas.microsoft.com/office/powerpoint/2010/main" val="17223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63640" y="1431566"/>
            <a:ext cx="5351009" cy="2147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Sharing two skills: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Asking better questions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Participating more effectively in decisions</a:t>
            </a: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  <a:latin typeface="Rockwell"/>
              <a:cs typeface="Rockwell"/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So that parents can play three roles: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Support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Monitor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Rockwell"/>
                <a:cs typeface="Rockwell"/>
              </a:rPr>
              <a:t>Advocate</a:t>
            </a:r>
            <a:endParaRPr lang="en-US" sz="24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39646"/>
            <a:ext cx="763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Rockwell"/>
                <a:ea typeface="Gill Sans Light" charset="0"/>
                <a:cs typeface="Rockwell"/>
              </a:rPr>
              <a:t>A strategy that focuses on:</a:t>
            </a:r>
            <a:endParaRPr lang="en-US" sz="3600" dirty="0">
              <a:latin typeface="Rockwell"/>
              <a:ea typeface="Gill Sans Light" charset="0"/>
              <a:cs typeface="Rockwell"/>
            </a:endParaRPr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5" y="1431566"/>
            <a:ext cx="1712395" cy="19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529" y="1331913"/>
            <a:ext cx="6512511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>
                <a:latin typeface="Rockwell"/>
                <a:cs typeface="Rockwell"/>
              </a:rPr>
              <a:t>F</a:t>
            </a:r>
            <a:r>
              <a:rPr lang="en-US" b="1" dirty="0" smtClean="0">
                <a:latin typeface="Rockwell"/>
                <a:cs typeface="Rockwell"/>
              </a:rPr>
              <a:t>oundation</a:t>
            </a:r>
            <a:endParaRPr lang="en-US" b="1" dirty="0">
              <a:latin typeface="Rockwell"/>
              <a:cs typeface="Rockwel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736D47C-4D74-3E48-AED9-01B115B2E2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47700" y="3267268"/>
            <a:ext cx="8153400" cy="27593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Questions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are the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foundation</a:t>
            </a:r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>
                <a:latin typeface="Rockwell"/>
                <a:ea typeface="Gill Sans Light" charset="0"/>
                <a:cs typeface="Rockwell"/>
              </a:rPr>
              <a:t>Build the foundation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first</a:t>
            </a:r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r>
              <a:rPr lang="en-US" sz="2800" dirty="0">
                <a:latin typeface="Rockwell"/>
                <a:ea typeface="Gill Sans Light" charset="0"/>
                <a:cs typeface="Rockwell"/>
              </a:rPr>
              <a:t>Teach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parents </a:t>
            </a:r>
            <a:r>
              <a:rPr lang="en-US" sz="2800" dirty="0">
                <a:latin typeface="Rockwell"/>
                <a:ea typeface="Gill Sans Light" charset="0"/>
                <a:cs typeface="Rockwell"/>
              </a:rPr>
              <a:t>how to ask their own </a:t>
            </a:r>
            <a:r>
              <a:rPr lang="en-US" sz="2800" dirty="0" smtClean="0">
                <a:latin typeface="Rockwell"/>
                <a:ea typeface="Gill Sans Light" charset="0"/>
                <a:cs typeface="Rockwell"/>
              </a:rPr>
              <a:t>questions</a:t>
            </a:r>
            <a:endParaRPr lang="en-US" sz="2800" dirty="0">
              <a:latin typeface="Rockwell"/>
              <a:ea typeface="Gill Sans Light" charset="0"/>
              <a:cs typeface="Rockwell"/>
            </a:endParaRPr>
          </a:p>
          <a:p>
            <a:endParaRPr lang="en-US" sz="2800" dirty="0">
              <a:latin typeface="Rockwell"/>
              <a:ea typeface="Gill Sans Light" charset="0"/>
              <a:cs typeface="Rockwell"/>
            </a:endParaRPr>
          </a:p>
        </p:txBody>
      </p:sp>
      <p:pic>
        <p:nvPicPr>
          <p:cNvPr id="5" name="Picture 4" descr="http://sumasacchurch.weebly.com/uploads/2/8/5/5/2855419/9182064.jpg?3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9" y="951706"/>
            <a:ext cx="2077720" cy="190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9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4762</TotalTime>
  <Words>1017</Words>
  <Application>Microsoft Office PowerPoint</Application>
  <PresentationFormat>On-screen Show (4:3)</PresentationFormat>
  <Paragraphs>269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Cambria Math</vt:lpstr>
      <vt:lpstr>Futura Condensed</vt:lpstr>
      <vt:lpstr>Gill Sans</vt:lpstr>
      <vt:lpstr>Gill Sans Light</vt:lpstr>
      <vt:lpstr>HelveticaNeueLT Std Med Cn</vt:lpstr>
      <vt:lpstr>Rockwell</vt:lpstr>
      <vt:lpstr>Segoe UI</vt:lpstr>
      <vt:lpstr>Times New Roman</vt:lpstr>
      <vt:lpstr>Wingdings</vt:lpstr>
      <vt:lpstr>Wingdings 2</vt:lpstr>
      <vt:lpstr>ヒラギノ角ゴ ProN W3</vt:lpstr>
      <vt:lpstr>Clarity</vt:lpstr>
      <vt:lpstr>PowerPoint Presentation</vt:lpstr>
      <vt:lpstr>Materials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Foundation</vt:lpstr>
      <vt:lpstr>Strengthen the foundation</vt:lpstr>
      <vt:lpstr>PowerPoint Presentation</vt:lpstr>
      <vt:lpstr>Parent Engagement Activities</vt:lpstr>
      <vt:lpstr>PowerPoint Presentation</vt:lpstr>
      <vt:lpstr>PowerPoint Presentation</vt:lpstr>
      <vt:lpstr>The Question Focus (QFocus)</vt:lpstr>
      <vt:lpstr>PowerPoint Presentation</vt:lpstr>
      <vt:lpstr>PowerPoint Presentation</vt:lpstr>
      <vt:lpstr>Integration examples…</vt:lpstr>
      <vt:lpstr>The Questions:</vt:lpstr>
      <vt:lpstr>Parent Liaison generated change</vt:lpstr>
      <vt:lpstr>PowerPoint Presentation</vt:lpstr>
      <vt:lpstr>Integration Opportunities…</vt:lpstr>
      <vt:lpstr>Discussion</vt:lpstr>
      <vt:lpstr>PowerPoint Presentation</vt:lpstr>
      <vt:lpstr>PowerPoint Presentation</vt:lpstr>
      <vt:lpstr>Question Focus (QFocus)</vt:lpstr>
      <vt:lpstr>        Your child might be held back in the same grade for  one more year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Flythe</dc:creator>
  <cp:lastModifiedBy>Andrew Minigan</cp:lastModifiedBy>
  <cp:revision>246</cp:revision>
  <cp:lastPrinted>2017-08-25T17:30:16Z</cp:lastPrinted>
  <dcterms:created xsi:type="dcterms:W3CDTF">2013-08-23T15:52:27Z</dcterms:created>
  <dcterms:modified xsi:type="dcterms:W3CDTF">2017-08-28T14:47:14Z</dcterms:modified>
</cp:coreProperties>
</file>