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4" r:id="rId2"/>
  </p:sldMasterIdLst>
  <p:notesMasterIdLst>
    <p:notesMasterId r:id="rId40"/>
  </p:notesMasterIdLst>
  <p:handoutMasterIdLst>
    <p:handoutMasterId r:id="rId41"/>
  </p:handoutMasterIdLst>
  <p:sldIdLst>
    <p:sldId id="549" r:id="rId3"/>
    <p:sldId id="555" r:id="rId4"/>
    <p:sldId id="550" r:id="rId5"/>
    <p:sldId id="412" r:id="rId6"/>
    <p:sldId id="540" r:id="rId7"/>
    <p:sldId id="541" r:id="rId8"/>
    <p:sldId id="384" r:id="rId9"/>
    <p:sldId id="436" r:id="rId10"/>
    <p:sldId id="542" r:id="rId11"/>
    <p:sldId id="543" r:id="rId12"/>
    <p:sldId id="544" r:id="rId13"/>
    <p:sldId id="554" r:id="rId14"/>
    <p:sldId id="545" r:id="rId15"/>
    <p:sldId id="546" r:id="rId16"/>
    <p:sldId id="435" r:id="rId17"/>
    <p:sldId id="340" r:id="rId18"/>
    <p:sldId id="351" r:id="rId19"/>
    <p:sldId id="538" r:id="rId20"/>
    <p:sldId id="372" r:id="rId21"/>
    <p:sldId id="373" r:id="rId22"/>
    <p:sldId id="374" r:id="rId23"/>
    <p:sldId id="429" r:id="rId24"/>
    <p:sldId id="395" r:id="rId25"/>
    <p:sldId id="539" r:id="rId26"/>
    <p:sldId id="375" r:id="rId27"/>
    <p:sldId id="357" r:id="rId28"/>
    <p:sldId id="408" r:id="rId29"/>
    <p:sldId id="431" r:id="rId30"/>
    <p:sldId id="376" r:id="rId31"/>
    <p:sldId id="380" r:id="rId32"/>
    <p:sldId id="421" r:id="rId33"/>
    <p:sldId id="407" r:id="rId34"/>
    <p:sldId id="522" r:id="rId35"/>
    <p:sldId id="537" r:id="rId36"/>
    <p:sldId id="321" r:id="rId37"/>
    <p:sldId id="536" r:id="rId38"/>
    <p:sldId id="54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ABBE2"/>
    <a:srgbClr val="6B90FF"/>
    <a:srgbClr val="829CE2"/>
    <a:srgbClr val="7A8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7" autoAdjust="0"/>
    <p:restoredTop sz="94974" autoAdjust="0"/>
  </p:normalViewPr>
  <p:slideViewPr>
    <p:cSldViewPr snapToGrid="0" snapToObjects="1">
      <p:cViewPr varScale="1">
        <p:scale>
          <a:sx n="59" d="100"/>
          <a:sy n="59" d="100"/>
        </p:scale>
        <p:origin x="62" y="710"/>
      </p:cViewPr>
      <p:guideLst>
        <p:guide orient="horz" pos="4319"/>
        <p:guide pos="3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0FD6-C58B-8643-8E84-DAF7795435F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6E40-80C3-ED4B-84DF-0DAB881C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4439-09AF-C046-948D-0AC42145531E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7D5D-2C99-254D-9B31-195340A94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DFAB8-9702-0A48-ABFF-B0A4348B2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4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EF80-9A3E-FA4F-B6F9-A5AC178A279B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0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6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0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7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0F9958-CA8B-6B44-A6D2-B36A365ED57F}" type="slidenum">
              <a:rPr lang="en-US"/>
              <a:pPr/>
              <a:t>27</a:t>
            </a:fld>
            <a:endParaRPr lang="en-US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33F295-65D9-E943-90B7-6FE28D9BEC24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72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CA3CBB4-7575-5249-94F0-84B40A3B6D44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5292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0F9958-CA8B-6B44-A6D2-B36A365ED57F}" type="slidenum">
              <a:rPr lang="en-US"/>
              <a:pPr/>
              <a:t>32</a:t>
            </a:fld>
            <a:endParaRPr lang="en-US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2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0F9958-CA8B-6B44-A6D2-B36A365ED57F}" type="slidenum">
              <a:rPr lang="en-US"/>
              <a:pPr/>
              <a:t>34</a:t>
            </a:fld>
            <a:endParaRPr lang="en-US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2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7AD31-B360-8240-A0F7-A20CC4BD2D9D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0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0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0F9958-CA8B-6B44-A6D2-B36A365ED57F}" type="slidenum">
              <a:rPr lang="en-US"/>
              <a:pPr/>
              <a:t>4</a:t>
            </a:fld>
            <a:endParaRPr lang="en-US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33F295-65D9-E943-90B7-6FE28D9BEC24}" type="slidenum">
              <a:rPr lang="en-US"/>
              <a:pPr/>
              <a:t>7</a:t>
            </a:fld>
            <a:endParaRPr lang="en-US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F173BE05-F6DF-6C4B-8B4E-3B9CB6634E6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71" y="1888061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5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71" y="3843866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1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5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18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1281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2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1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038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10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2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65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3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3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2510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0374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5300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08645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450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202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3758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41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915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71" y="1684865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2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4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F326A0-0EF2-B348-AEF3-DBF08F2D8E41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36D47C-4D74-3E48-AED9-01B115B2E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1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1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75319"/>
            <a:ext cx="4240213" cy="4086225"/>
          </a:xfrm>
        </p:spPr>
        <p:txBody>
          <a:bodyPr rtlCol="0">
            <a:no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  <a:t>Using the QFT for </a:t>
            </a:r>
            <a:b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50" dirty="0" smtClean="0">
                <a:solidFill>
                  <a:schemeClr val="bg1"/>
                </a:solidFill>
              </a:rPr>
              <a:t>Consensus-Building</a:t>
            </a:r>
            <a:br>
              <a:rPr lang="en-US" sz="3350" dirty="0" smtClean="0">
                <a:solidFill>
                  <a:schemeClr val="bg1"/>
                </a:solidFill>
              </a:rPr>
            </a:br>
            <a:r>
              <a:rPr lang="en-US" sz="3350" dirty="0" smtClean="0">
                <a:solidFill>
                  <a:schemeClr val="bg1"/>
                </a:solidFill>
              </a:rPr>
              <a:t>&amp;  Decision-Making in School Settings</a:t>
            </a:r>
            <a:endParaRPr lang="en-US" sz="335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663" y="4777057"/>
            <a:ext cx="6221412" cy="1049338"/>
          </a:xfrm>
        </p:spPr>
        <p:txBody>
          <a:bodyPr rtlCol="0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Luz Santana, Co-Director</a:t>
            </a:r>
          </a:p>
          <a:p>
            <a:pPr algn="ctr">
              <a:lnSpc>
                <a:spcPct val="80000"/>
              </a:lnSpc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 Question Institute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Cambridge,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663" y="2876712"/>
            <a:ext cx="2263775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Rockwell"/>
              </a:rPr>
              <a:t>Kailua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, 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August 29,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895" y="2721279"/>
            <a:ext cx="175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Hawaii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02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677335"/>
            <a:ext cx="8913813" cy="1360923"/>
          </a:xfrm>
        </p:spPr>
        <p:txBody>
          <a:bodyPr>
            <a:noAutofit/>
          </a:bodyPr>
          <a:lstStyle/>
          <a:p>
            <a:r>
              <a:rPr lang="en-US" sz="4000" dirty="0" smtClean="0">
                <a:ea typeface="ＭＳ Ｐゴシック" charset="-128"/>
                <a:cs typeface="Century Gothic"/>
              </a:rPr>
              <a:t>Definition of a Decision</a:t>
            </a:r>
            <a:endParaRPr lang="en-US" sz="4000" dirty="0">
              <a:ea typeface="ＭＳ Ｐゴシック" charset="-128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6762" y="2423343"/>
            <a:ext cx="7610476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</a:rPr>
              <a:t>The selection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</a:rPr>
              <a:t>of one option from among two or more options.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66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798" y="2595564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" y="332510"/>
            <a:ext cx="8913813" cy="171960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entury Gothic"/>
              </a:rPr>
              <a:t>What </a:t>
            </a:r>
            <a:r>
              <a:rPr lang="en-US" sz="4000" dirty="0" smtClean="0">
                <a:cs typeface="Century Gothic"/>
              </a:rPr>
              <a:t>are examples of decisions embedded in </a:t>
            </a:r>
            <a:r>
              <a:rPr lang="en-US" sz="4000" dirty="0">
                <a:cs typeface="Century Gothic"/>
              </a:rPr>
              <a:t>this </a:t>
            </a:r>
            <a:r>
              <a:rPr lang="en-US" sz="4000" dirty="0" smtClean="0">
                <a:cs typeface="Century Gothic"/>
              </a:rPr>
              <a:t>statement?</a:t>
            </a:r>
            <a:endParaRPr lang="en-US" sz="40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17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798" y="2595564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" y="677335"/>
            <a:ext cx="8913813" cy="136092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cs typeface="Century Gothic"/>
              </a:rPr>
              <a:t>Examples of Decisions</a:t>
            </a:r>
            <a:endParaRPr lang="en-US" sz="4000" dirty="0">
              <a:cs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7366" y="3176164"/>
            <a:ext cx="3484579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70328" y="3176164"/>
            <a:ext cx="1907563" cy="471495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5750" y="3661149"/>
            <a:ext cx="2344142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31570" y="3701203"/>
            <a:ext cx="1967994" cy="417610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62545" y="4146134"/>
            <a:ext cx="2189245" cy="471707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15095" y="4146135"/>
            <a:ext cx="2094760" cy="457851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93972" y="4645551"/>
            <a:ext cx="3174054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2510899"/>
            <a:ext cx="8049651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When decisions are made it is important to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ask questions about: </a:t>
            </a:r>
          </a:p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REASON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: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basis for a decision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ＭＳ Ｐゴシック" charset="-128"/>
              <a:cs typeface="Century Gothic"/>
              <a:sym typeface="Arial Bold" charset="0"/>
            </a:endParaRPr>
          </a:p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PROCESS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: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the steps and actions taken, people involved, information used in making the decision. </a:t>
            </a:r>
          </a:p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ROLE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: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the part you play in the decision-making process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" y="677335"/>
            <a:ext cx="8913813" cy="1360923"/>
          </a:xfrm>
        </p:spPr>
        <p:txBody>
          <a:bodyPr>
            <a:noAutofit/>
          </a:bodyPr>
          <a:lstStyle/>
          <a:p>
            <a:r>
              <a:rPr lang="en-US" sz="3700" dirty="0" smtClean="0"/>
              <a:t>The Framework for Accountable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368" r="-283"/>
          <a:stretch/>
        </p:blipFill>
        <p:spPr>
          <a:xfrm>
            <a:off x="-1" y="-12701"/>
            <a:ext cx="7874001" cy="50381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30734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896" t="5747" r="14880" b="20014"/>
          <a:stretch/>
        </p:blipFill>
        <p:spPr>
          <a:xfrm>
            <a:off x="5706216" y="1346200"/>
            <a:ext cx="3450485" cy="20828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make decisions every day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REASONS, the PROCESS and the ROLE you played in getting dressed this morning.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329" t="24146" r="9363" b="29495"/>
          <a:stretch/>
        </p:blipFill>
        <p:spPr>
          <a:xfrm>
            <a:off x="5702302" y="-12700"/>
            <a:ext cx="34544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 charset="0"/>
              </a:rPr>
              <a:t>Experiencing the </a:t>
            </a:r>
            <a:r>
              <a:rPr lang="en-US" sz="4000" dirty="0" smtClean="0">
                <a:latin typeface="Rockwell" charset="0"/>
              </a:rPr>
              <a:t>Right Question Strategy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17849" b="17849"/>
          <a:stretch>
            <a:fillRect/>
          </a:stretch>
        </p:blipFill>
        <p:spPr>
          <a:xfrm>
            <a:off x="1072860" y="2595564"/>
            <a:ext cx="7610476" cy="367076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557214" y="3086100"/>
            <a:ext cx="8586787" cy="11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Gill Sans Light" charset="0"/>
              <a:ea typeface="ＭＳ Ｐゴシック" charset="-128"/>
              <a:cs typeface="ＭＳ Ｐゴシック" charset="-128"/>
              <a:sym typeface="Gill Sans Light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04839" y="4000500"/>
            <a:ext cx="8539162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Gill Sans Light" charset="0"/>
              <a:ea typeface="ＭＳ Ｐゴシック" charset="-128"/>
              <a:cs typeface="ＭＳ Ｐゴシック" charset="-128"/>
              <a:sym typeface="Gill Sans Light" charset="0"/>
            </a:endParaRPr>
          </a:p>
        </p:txBody>
      </p:sp>
      <p:sp>
        <p:nvSpPr>
          <p:cNvPr id="65540" name="Rectangle 3"/>
          <p:cNvSpPr>
            <a:spLocks/>
          </p:cNvSpPr>
          <p:nvPr/>
        </p:nvSpPr>
        <p:spPr bwMode="auto">
          <a:xfrm>
            <a:off x="485776" y="4876800"/>
            <a:ext cx="8348663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900">
                <a:latin typeface="Gill Sans Light" charset="0"/>
                <a:ea typeface="ＭＳ Ｐゴシック" charset="-128"/>
                <a:cs typeface="ＭＳ Ｐゴシック" charset="-128"/>
                <a:sym typeface="Gill Sans Light" charset="0"/>
              </a:rPr>
              <a:t>	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514350" y="2209800"/>
            <a:ext cx="830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Gill Sans Light" charset="0"/>
              <a:ea typeface="ＭＳ Ｐゴシック" charset="-128"/>
              <a:cs typeface="ＭＳ Ｐゴシック" charset="-128"/>
              <a:sym typeface="Gill Sans Light" charset="0"/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71501" y="762001"/>
            <a:ext cx="8201025" cy="1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prstTxWarp prst="textNoShape">
              <a:avLst/>
            </a:prstTxWarp>
            <a:spAutoFit/>
          </a:bodyPr>
          <a:lstStyle/>
          <a:p>
            <a:endParaRPr lang="en-US" sz="2800">
              <a:latin typeface="Gill Sans Light" charset="0"/>
              <a:ea typeface="ヒラギノ角ゴ ProN W3" charset="-128"/>
              <a:cs typeface="ヒラギノ角ゴ ProN W3" charset="-128"/>
            </a:endParaRPr>
          </a:p>
          <a:p>
            <a:endParaRPr lang="en-US" sz="2800">
              <a:latin typeface="Gill Sans Light" charset="0"/>
              <a:ea typeface="ヒラギノ角ゴ ProN W3" charset="-128"/>
              <a:cs typeface="ヒラギノ角ゴ ProN W3" charset="-128"/>
            </a:endParaRPr>
          </a:p>
          <a:p>
            <a:pPr algn="ctr"/>
            <a:endParaRPr lang="fr-FR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for Producing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89092"/>
            <a:ext cx="7610476" cy="3670767"/>
          </a:xfrm>
        </p:spPr>
        <p:txBody>
          <a:bodyPr>
            <a:noAutofit/>
          </a:bodyPr>
          <a:lstStyle/>
          <a:p>
            <a:pPr marL="334963" indent="-334963">
              <a:buFont typeface="Gill Sans Light" charset="0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ASK AS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MANY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QUESTIONS AS YOU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CAN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ヒラギノ角ゴ ProN W3" charset="-128"/>
              <a:cs typeface="Century Gothic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DO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NOT STOP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TO ANSWER, JUDGE 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DISCUSS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ヒラギノ角ゴ ProN W3" charset="-128"/>
              <a:cs typeface="Century Gothic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WRITE DOWN EVERY QUESTION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EXACTLY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AS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STATED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ヒラギノ角ゴ ProN W3" charset="-128"/>
              <a:cs typeface="Century Gothic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CHANGE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ANY STATEMENTS INTO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ヒラギノ角ゴ ProN W3" charset="-128"/>
                <a:cs typeface="Century Gothic"/>
              </a:rPr>
              <a:t>QUESTIONS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ヒラギノ角ゴ ProN W3" charset="-128"/>
              <a:cs typeface="Century Gothic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889" y="2477033"/>
            <a:ext cx="7610476" cy="367076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Questions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 Rules</a:t>
            </a:r>
          </a:p>
          <a:p>
            <a:pPr lvl="3"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charset="0"/>
              </a:rPr>
              <a:t>Ask as many questions as you can.</a:t>
            </a:r>
          </a:p>
          <a:p>
            <a:pPr lvl="3"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charset="0"/>
              </a:rPr>
              <a:t> Do not stop to answer, judge, or discuss.</a:t>
            </a:r>
          </a:p>
          <a:p>
            <a:pPr lvl="3"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charset="0"/>
              </a:rPr>
              <a:t> Write down every question exactly as it was stated.</a:t>
            </a:r>
          </a:p>
          <a:p>
            <a:pPr lvl="3"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charset="0"/>
              </a:rPr>
              <a:t> Change any statements into questions.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the Questions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2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172" y="451067"/>
            <a:ext cx="5731697" cy="3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30" y="241303"/>
            <a:ext cx="8013700" cy="316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3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 rot="4278620">
            <a:off x="565969" y="23223"/>
            <a:ext cx="615553" cy="14998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QFocus: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7778E-7 0 L -2.77778E-7 -0.3407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HelveticaNeueLT Std Med Cn"/>
              <a:cs typeface="HelveticaNeueLT Std Med C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 (QFocus)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Gill Sans Light" charset="0"/>
              <a:ea typeface="Segoe UI" charset="0"/>
              <a:cs typeface="Segoe U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5600" y="2307695"/>
            <a:ext cx="8432800" cy="236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Instructional practices may be changed throughout the district next year in order to address the achievement gap.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Gill Sans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5868" y="474809"/>
            <a:ext cx="275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>
                <a:latin typeface="Gill Sans"/>
                <a:cs typeface="Gill Sans"/>
              </a:rPr>
              <a:t>REASON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REASON: the basis for a decision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Identify one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question about the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REASONS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by marking it with “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REASONS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”.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Ask a question about the reasons if you don’t have one.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We’re Tweeting…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44436"/>
            <a:ext cx="7556313" cy="4144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@</a:t>
            </a:r>
            <a:r>
              <a:rPr lang="en-US" sz="3200" dirty="0" err="1" smtClean="0"/>
              <a:t>RightQuestion</a:t>
            </a:r>
            <a:endParaRPr lang="en-US" sz="3200" dirty="0" smtClean="0"/>
          </a:p>
          <a:p>
            <a:r>
              <a:rPr lang="en-US" sz="3200" dirty="0" smtClean="0"/>
              <a:t> @LuzSantana20</a:t>
            </a:r>
          </a:p>
          <a:p>
            <a:r>
              <a:rPr lang="en-US" sz="3200" dirty="0" smtClean="0"/>
              <a:t> #</a:t>
            </a:r>
            <a:r>
              <a:rPr lang="en-US" sz="3200" dirty="0" err="1" smtClean="0"/>
              <a:t>QFTCon</a:t>
            </a:r>
            <a:r>
              <a:rPr lang="en-US" sz="3200" dirty="0" smtClean="0"/>
              <a:t> #QFT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5868" y="474809"/>
            <a:ext cx="275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>
                <a:latin typeface="Gill Sans"/>
                <a:cs typeface="Gill Sans"/>
              </a:rPr>
              <a:t>PROCESS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PROCESS: the steps and actions taken, people involved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, 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information used in making the decision.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Identify one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question about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PROCESS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by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marking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it with “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PROCESS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”.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Ask a question about the process if you don’t have one. </a:t>
            </a:r>
          </a:p>
        </p:txBody>
      </p:sp>
    </p:spTree>
    <p:extLst>
      <p:ext uri="{BB962C8B-B14F-4D97-AF65-F5344CB8AC3E}">
        <p14:creationId xmlns:p14="http://schemas.microsoft.com/office/powerpoint/2010/main" val="30915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2935" y="474809"/>
            <a:ext cx="275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>
                <a:latin typeface="Gill Sans"/>
                <a:cs typeface="Gill Sans"/>
              </a:rPr>
              <a:t>ROLE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ROLE: the part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people affected by the decision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play in the decision-making process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Identify one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question about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ROLE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of the people affected by the decision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by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marking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it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with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“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ROLE.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”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Ask a question about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role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if you don’t have one. </a:t>
            </a:r>
          </a:p>
        </p:txBody>
      </p:sp>
    </p:spTree>
    <p:extLst>
      <p:ext uri="{BB962C8B-B14F-4D97-AF65-F5344CB8AC3E}">
        <p14:creationId xmlns:p14="http://schemas.microsoft.com/office/powerpoint/2010/main" val="29314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entury Gothic"/>
                <a:cs typeface="Century Gothic"/>
              </a:rPr>
              <a:t>Prioritizing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2421460"/>
            <a:ext cx="8193088" cy="4144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your list of questions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Choose three questions you think teachers would like answered immediately: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Instructional </a:t>
            </a:r>
            <a:r>
              <a:rPr lang="en-US" sz="2800" i="1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practices </a:t>
            </a:r>
            <a:r>
              <a:rPr lang="en-US" sz="2800" i="1" smtClean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may be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changed throughout the district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next year in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order to address the achievement gap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>. 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entury Gothic"/>
                <a:cs typeface="Century Gothic"/>
              </a:rPr>
              <a:t>Prioritizing Questions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Gill Sans Light" charset="0"/>
                <a:cs typeface="Century Gothic"/>
              </a:rPr>
              <a:t>After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Gill Sans Light" charset="0"/>
                <a:cs typeface="Century Gothic"/>
              </a:rPr>
              <a:t>prioritizing,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Gill Sans Light" charset="0"/>
                <a:cs typeface="Century Gothic"/>
              </a:rPr>
              <a:t>consider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Gill Sans Light" charset="0"/>
                <a:cs typeface="Century Gothic"/>
              </a:rPr>
              <a:t>…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lvl="1">
              <a:spcAft>
                <a:spcPts val="1800"/>
              </a:spcAft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Why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did you choose those three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questions?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lvl="1"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Where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are your priority questions in the sequence of your entire list of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priority questions to action plan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 to answer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priority questions: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1800"/>
              </a:spcBef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know?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1800"/>
              </a:spcBef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do?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041" y="1114525"/>
            <a:ext cx="490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Gill Sans"/>
                <a:cs typeface="Gill Sans"/>
              </a:rPr>
              <a:t>SHARE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</a:rPr>
              <a:t>Your three priority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-128"/>
                <a:cs typeface="Century Gothic"/>
              </a:rPr>
              <a:t>What you will do with the questions?</a:t>
            </a:r>
          </a:p>
        </p:txBody>
      </p:sp>
    </p:spTree>
    <p:extLst>
      <p:ext uri="{BB962C8B-B14F-4D97-AF65-F5344CB8AC3E}">
        <p14:creationId xmlns:p14="http://schemas.microsoft.com/office/powerpoint/2010/main" val="35150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What did you learn?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did you learn it?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can you use what you learned?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8668" y="3240978"/>
            <a:ext cx="8386233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38668" y="2647856"/>
            <a:ext cx="8678333" cy="3670767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Session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Overview 	  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tabLst>
                <a:tab pos="8008938" algn="l"/>
              </a:tabLs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Unpacking the Right Question Strategy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Example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Right Question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Strategy Used for School Change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Final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Thoughts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33456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963 L 3.88889E-6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62000" y="1981202"/>
            <a:ext cx="76962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anchor="ctr">
            <a:prstTxWarp prst="textNoShape">
              <a:avLst/>
            </a:prstTxWarp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latin typeface="Century Gothic"/>
                <a:ea typeface="Arial" charset="0"/>
                <a:cs typeface="Century Gothic"/>
              </a:rPr>
              <a:t>The Right Question Strategy</a:t>
            </a:r>
            <a:endParaRPr lang="en-US" sz="4000" dirty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2426234"/>
            <a:ext cx="8151813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Core components of the strategy:          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a collaborative thinking, problem-solving,   and decision-making tool.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The Question Formulation Technique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The Framework for Accountable Decision-Making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alibri" charset="0"/>
              <a:cs typeface="Century Gothic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01700"/>
            <a:ext cx="8913813" cy="1136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the </a:t>
            </a:r>
            <a:br>
              <a:rPr lang="en-US" dirty="0" smtClean="0"/>
            </a:br>
            <a:r>
              <a:rPr lang="en-US" dirty="0" smtClean="0"/>
              <a:t>Right Question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46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The Question Formulation Technique (QFT)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1. A Question Focus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2. Rules for Producing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3. Producing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4. Categorizing and Changing Questions-Open/Closed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5. Prioritizing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6. Next Steps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7.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Reflection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Century Gothic (body)"/>
              <a:cs typeface="Century Gothic (body)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The Framework for Accountable Decision-Making (FADM)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1. Identifying Decisions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(body)"/>
                <a:cs typeface="Century Gothic (body)"/>
              </a:rPr>
              <a:t>2. Asking Questions About Reason, Process, and Role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95263" y="217343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0"/>
                <a:cs typeface="ヒラギノ角ゴ ProN W3" charset="0"/>
              </a:rPr>
              <a:t>Lawrence,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0"/>
                <a:cs typeface="ヒラギノ角ゴ ProN W3" charset="0"/>
              </a:rPr>
              <a:t>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ＭＳ Ｐゴシック" charset="0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5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" y="825500"/>
            <a:ext cx="8913813" cy="121275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Accountable Decision-Making and Democratic Principles</a:t>
            </a:r>
            <a:endParaRPr lang="en-US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114425" y="2586142"/>
            <a:ext cx="8029576" cy="3670767"/>
          </a:xfrm>
        </p:spPr>
        <p:txBody>
          <a:bodyPr>
            <a:noAutofit/>
          </a:bodyPr>
          <a:lstStyle/>
          <a:p>
            <a:pPr marL="36001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In a democracy, we should expect and require that all decisions are guided by the following criteria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Legitimacy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decisions are based on policies,     standards, rules that are fairly applied.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Transparency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The process used to make the decision is visible to all.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Opportunities for participation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ＭＳ Ｐゴシック" charset="0"/>
                <a:cs typeface="Century Gothic"/>
              </a:rPr>
              <a:t>There is a role in the decision making process for the individual affected by the decision.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ＭＳ Ｐゴシック" charset="0"/>
              <a:cs typeface="Century Gothic"/>
              <a:sym typeface="Arial Bold" charset="0"/>
            </a:endParaRPr>
          </a:p>
          <a:p>
            <a:pPr marL="36001">
              <a:buNone/>
            </a:pPr>
            <a:endParaRPr lang="en-US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4407868" indent="-33993142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8294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24417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6589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183D793D-B4C0-0B41-8385-7D7178D34411}" type="slidenum">
              <a:rPr lang="en-US" sz="1200">
                <a:solidFill>
                  <a:srgbClr val="045C75"/>
                </a:solidFill>
              </a:rPr>
              <a:pPr eaLnBrk="1" hangingPunct="1"/>
              <a:t>30</a:t>
            </a:fld>
            <a:endParaRPr lang="en-US" sz="1200">
              <a:solidFill>
                <a:srgbClr val="045C75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39800"/>
            <a:ext cx="8913813" cy="10984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/>
                <a:cs typeface="Century Gothic"/>
              </a:rPr>
              <a:t>The three criteria correspond to key democratic principles: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Reason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Process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Role</a:t>
            </a:r>
            <a:r>
              <a:rPr lang="en-US" sz="2800" i="1" dirty="0">
                <a:solidFill>
                  <a:srgbClr val="144379"/>
                </a:solidFill>
              </a:rPr>
              <a:t>	</a:t>
            </a:r>
            <a:r>
              <a:rPr lang="en-US" sz="2800" i="1" dirty="0" smtClean="0">
                <a:solidFill>
                  <a:srgbClr val="144379"/>
                </a:solidFill>
              </a:rPr>
              <a:t>	</a:t>
            </a:r>
            <a:endParaRPr lang="en-US" sz="2800" i="1" dirty="0">
              <a:solidFill>
                <a:srgbClr val="144379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10601" y="2771378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09496" y="4135783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08390" y="5487488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0788" y="2603500"/>
            <a:ext cx="3499146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Legitimacy</a:t>
            </a:r>
          </a:p>
          <a:p>
            <a:pPr marL="0" indent="0">
              <a:buNone/>
            </a:pPr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Transparency</a:t>
            </a:r>
          </a:p>
          <a:p>
            <a:pPr marL="0" indent="0"/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Opportunities for</a:t>
            </a:r>
            <a:r>
              <a:rPr lang="en-US" sz="2800" i="1" dirty="0">
                <a:solidFill>
                  <a:srgbClr val="144379"/>
                </a:solidFill>
              </a:rPr>
              <a:t> </a:t>
            </a:r>
            <a:r>
              <a:rPr lang="en-US" sz="2800" i="1" dirty="0" smtClean="0">
                <a:solidFill>
                  <a:srgbClr val="144379"/>
                </a:solidFill>
              </a:rPr>
              <a:t>participation</a:t>
            </a:r>
            <a:endParaRPr lang="en-US" sz="2800" i="1" dirty="0">
              <a:solidFill>
                <a:srgbClr val="144379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8668" y="3816060"/>
            <a:ext cx="8678333" cy="6442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38668" y="2624878"/>
            <a:ext cx="8678333" cy="3670767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Session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Overview 	  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tabLst>
                <a:tab pos="8008938" algn="l"/>
              </a:tabLs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Unpacking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Right Question Strategy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Example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Right Question Strategy Used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School Change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Final Thoughts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1" y="1650999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963 L 1.66667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Middle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School -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Medfield,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MA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Overview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895602"/>
            <a:ext cx="3582895" cy="29538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Purpose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                                  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QFT to step back and analyze with staff the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problem of student homework, which they had a focus group working 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60681" y="2456658"/>
            <a:ext cx="3786094" cy="4325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Outcomes</a:t>
            </a:r>
          </a:p>
          <a:p>
            <a:pPr marL="0" indent="0">
              <a:buNone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26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conversations that took place resulting from the process were rich, meaningful, and productive.  The simple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process provided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non-judgmental structure to address a significant ‘issue' in our school and led us to a position of recognizing and embracing a need for change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.”</a:t>
            </a:r>
          </a:p>
          <a:p>
            <a:pPr marL="0" indent="0" algn="r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~ Nat Vaughn, Principal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20588" y="5528536"/>
            <a:ext cx="2918012" cy="70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Homework practices     vary at Blake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4619638"/>
            <a:ext cx="3582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QFocus: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Homework practices are inconsistent at Blake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6686" y="4662740"/>
            <a:ext cx="8386233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1" y="1650999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14350" y="2595564"/>
            <a:ext cx="8502652" cy="3670767"/>
          </a:xfrm>
          <a:ln>
            <a:noFill/>
          </a:ln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Session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Overview 	  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tabLst>
                <a:tab pos="8008938" algn="l"/>
              </a:tabLs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Unpacking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Right Question Strategy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Example of the Right Question Strategy Used for School Change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Final Thoughts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963 L 3.88889E-6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Box 1"/>
          <p:cNvSpPr txBox="1">
            <a:spLocks noChangeArrowheads="1"/>
          </p:cNvSpPr>
          <p:nvPr/>
        </p:nvSpPr>
        <p:spPr bwMode="auto">
          <a:xfrm>
            <a:off x="609600" y="733425"/>
            <a:ext cx="8153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300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65200" y="1381918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Gill Sans Light" charset="0"/>
                <a:ea typeface="Calibri" charset="0"/>
                <a:cs typeface="Calibri" charset="0"/>
              </a:rPr>
              <a:t>REFLECTION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Helvetica Neue Light" charset="0"/>
                <a:cs typeface="Century Gothic"/>
              </a:rPr>
              <a:t>What did you learn?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Helvetica Neue Light" charset="0"/>
                <a:cs typeface="Century Gothic"/>
              </a:rPr>
              <a:t>What did you learn about the RQ Strategy for consensus building?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Helvetica Neue Light" charset="0"/>
                <a:cs typeface="Century Gothic"/>
              </a:rPr>
              <a:t>How can you use it?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alibri" charset="0"/>
              <a:cs typeface="Century Gothic"/>
            </a:endParaRPr>
          </a:p>
          <a:p>
            <a:pPr marL="0" indent="0">
              <a:buNone/>
            </a:pPr>
            <a:endParaRPr lang="en-US" sz="5800" dirty="0">
              <a:latin typeface="Century Gothic (body)"/>
              <a:cs typeface="Century Gothic (body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NeueLT Std Med Cn"/>
              <a:cs typeface="HelveticaNeueLT Std Med C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068" y="997175"/>
            <a:ext cx="761101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 </a:t>
            </a:r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The Right Question Institute offers many of our materials through a Creative Commons License and we encourage you to make use of and/or share this resource.  Please reference the Right Question Institute as the source on any materials you use.</a:t>
            </a:r>
          </a:p>
          <a:p>
            <a:r>
              <a:rPr lang="en-US" sz="3200" dirty="0" smtClean="0">
                <a:latin typeface="Gill Sans"/>
                <a:cs typeface="Gill Sans"/>
              </a:rPr>
              <a:t> </a:t>
            </a:r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Source: www.rightquestion.org</a:t>
            </a:r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 </a:t>
            </a:r>
          </a:p>
          <a:p>
            <a:r>
              <a:rPr lang="en-US" sz="3200" dirty="0" smtClean="0"/>
              <a:t> </a:t>
            </a:r>
          </a:p>
          <a:p>
            <a:endParaRPr lang="en-US" sz="3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3" y="1144110"/>
            <a:ext cx="2278952" cy="4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8668" y="2586565"/>
            <a:ext cx="8386233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68" y="2595564"/>
            <a:ext cx="8678333" cy="3670767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Session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Overview 	  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tabLst>
                <a:tab pos="8008938" algn="l"/>
              </a:tabLs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Unpacking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Right Question Strategy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Example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Right Question Strategy Used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School Change</a:t>
            </a:r>
          </a:p>
          <a:p>
            <a:pPr marL="514350" indent="-51435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Final Thoughts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1" y="1650999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magine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just have been to a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seminar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you want your district, school, department, colleagues to make a change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a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learned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seminar.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spend time asking questions when introducing a </a:t>
            </a:r>
            <a:r>
              <a:rPr lang="en-US" sz="2800" dirty="0" smtClean="0"/>
              <a:t>change?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ecause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introduce a change the questions are going to be asked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anyways, but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 may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hear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62000" y="1981202"/>
            <a:ext cx="76962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anchor="ctr">
            <a:prstTxWarp prst="textNoShape">
              <a:avLst/>
            </a:prstTxWarp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latin typeface="Century Gothic"/>
                <a:ea typeface="Arial" charset="0"/>
                <a:cs typeface="Century Gothic"/>
              </a:rPr>
              <a:t>The Right Question Strategy</a:t>
            </a:r>
            <a:endParaRPr lang="en-US" dirty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2426234"/>
            <a:ext cx="8151813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Core components of the strategy: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The Question Formulation Technique (QFT)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alibri" charset="0"/>
                <a:cs typeface="Century Gothic"/>
              </a:rPr>
              <a:t>The Framework for Accountable Decision-Making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Calibri" charset="0"/>
              <a:cs typeface="Century Gothic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089025" y="2312018"/>
            <a:ext cx="7597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89025" indent="-403225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A rigorous step-by-step process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to: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Gill Sans" charset="0"/>
            </a:endParaRPr>
          </a:p>
          <a:p>
            <a:pPr lvl="1" eaLnBrk="1" hangingPunct="1">
              <a:spcAft>
                <a:spcPts val="1800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Produce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many questions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" charset="0"/>
            </a:endParaRPr>
          </a:p>
          <a:p>
            <a:pPr lvl="1" eaLnBrk="1" hangingPunct="1">
              <a:spcAft>
                <a:spcPts val="2025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Improve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the questions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" charset="0"/>
            </a:endParaRPr>
          </a:p>
          <a:p>
            <a:pPr lvl="1" eaLnBrk="1" hangingPunct="1">
              <a:spcAft>
                <a:spcPts val="225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Strategize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 on how to use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>the questions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  <a:t/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The QFT</a:t>
            </a:r>
            <a:endParaRPr lang="en-US" sz="4000" dirty="0">
              <a:latin typeface="Rockwel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For Accountable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decisions and using a set of criteria to participate more effectively in decisions.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00139" y="6450013"/>
            <a:ext cx="7662862" cy="0"/>
          </a:xfrm>
          <a:prstGeom prst="line">
            <a:avLst/>
          </a:prstGeom>
          <a:noFill/>
          <a:ln w="54720">
            <a:solidFill>
              <a:srgbClr val="00007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4881</TotalTime>
  <Words>1020</Words>
  <Application>Microsoft Office PowerPoint</Application>
  <PresentationFormat>On-screen Show (4:3)</PresentationFormat>
  <Paragraphs>209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ＭＳ Ｐゴシック</vt:lpstr>
      <vt:lpstr>Arial</vt:lpstr>
      <vt:lpstr>Arial Bold</vt:lpstr>
      <vt:lpstr>Calibri</vt:lpstr>
      <vt:lpstr>Century Gothic</vt:lpstr>
      <vt:lpstr>Century Gothic (body)</vt:lpstr>
      <vt:lpstr>Gill Sans</vt:lpstr>
      <vt:lpstr>Gill Sans Light</vt:lpstr>
      <vt:lpstr>Helvetica Neue Light</vt:lpstr>
      <vt:lpstr>HelveticaNeueLT Std Med Cn</vt:lpstr>
      <vt:lpstr>Rockwell</vt:lpstr>
      <vt:lpstr>Segoe UI</vt:lpstr>
      <vt:lpstr>Times New Roman</vt:lpstr>
      <vt:lpstr>Wingdings</vt:lpstr>
      <vt:lpstr>Wingdings 2</vt:lpstr>
      <vt:lpstr>ヒラギノ角ゴ ProN W3</vt:lpstr>
      <vt:lpstr>Perception</vt:lpstr>
      <vt:lpstr>Advantage</vt:lpstr>
      <vt:lpstr> Using the QFT for  Consensus-Building &amp;  Decision-Making in School Settings</vt:lpstr>
      <vt:lpstr>We’re Tweeting…</vt:lpstr>
      <vt:lpstr>PowerPoint Presentation</vt:lpstr>
      <vt:lpstr>Agenda</vt:lpstr>
      <vt:lpstr>PowerPoint Presentation</vt:lpstr>
      <vt:lpstr>Why spend time asking questions when introducing a change?</vt:lpstr>
      <vt:lpstr>The Right Question Strategy</vt:lpstr>
      <vt:lpstr>The QFT</vt:lpstr>
      <vt:lpstr>The Framework For Accountable Decision Making</vt:lpstr>
      <vt:lpstr>Definition of a Decision</vt:lpstr>
      <vt:lpstr>PowerPoint Presentation</vt:lpstr>
      <vt:lpstr>PowerPoint Presentation</vt:lpstr>
      <vt:lpstr>The Framework for Accountable Decision-Making</vt:lpstr>
      <vt:lpstr>We make decisions every day</vt:lpstr>
      <vt:lpstr>Experiencing the Right Question Strategy</vt:lpstr>
      <vt:lpstr>Rules for Producing Questions</vt:lpstr>
      <vt:lpstr>PowerPoint Presentation</vt:lpstr>
      <vt:lpstr>Question Focus (QFocus)</vt:lpstr>
      <vt:lpstr>REASON</vt:lpstr>
      <vt:lpstr>PROCESS</vt:lpstr>
      <vt:lpstr>ROLE</vt:lpstr>
      <vt:lpstr>Prioritizing Questions </vt:lpstr>
      <vt:lpstr>Prioritizing Questions </vt:lpstr>
      <vt:lpstr>Next Steps</vt:lpstr>
      <vt:lpstr>Share</vt:lpstr>
      <vt:lpstr>Reflection</vt:lpstr>
      <vt:lpstr>Agenda</vt:lpstr>
      <vt:lpstr>The Right Question Strategy</vt:lpstr>
      <vt:lpstr>Summary of the  Right Question Strategy</vt:lpstr>
      <vt:lpstr>Accountable Decision-Making and Democratic Principles</vt:lpstr>
      <vt:lpstr>The three criteria correspond to key democratic principles: </vt:lpstr>
      <vt:lpstr>Agenda</vt:lpstr>
      <vt:lpstr>Middle School - Medfield, MA</vt:lpstr>
      <vt:lpstr>Agenda</vt:lpstr>
      <vt:lpstr>Reflection</vt:lpstr>
      <vt:lpstr>Final Thoughts</vt:lpstr>
      <vt:lpstr>PowerPoint Presentation</vt:lpstr>
    </vt:vector>
  </TitlesOfParts>
  <Company>ASCD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Reece Quinones</dc:creator>
  <cp:lastModifiedBy>Andrew Minigan</cp:lastModifiedBy>
  <cp:revision>299</cp:revision>
  <cp:lastPrinted>2016-07-29T18:06:27Z</cp:lastPrinted>
  <dcterms:created xsi:type="dcterms:W3CDTF">2013-03-15T18:24:31Z</dcterms:created>
  <dcterms:modified xsi:type="dcterms:W3CDTF">2017-08-28T14:49:00Z</dcterms:modified>
</cp:coreProperties>
</file>