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02" r:id="rId1"/>
  </p:sldMasterIdLst>
  <p:notesMasterIdLst>
    <p:notesMasterId r:id="rId21"/>
  </p:notesMasterIdLst>
  <p:sldIdLst>
    <p:sldId id="256" r:id="rId2"/>
    <p:sldId id="268" r:id="rId3"/>
    <p:sldId id="273" r:id="rId4"/>
    <p:sldId id="257" r:id="rId5"/>
    <p:sldId id="258" r:id="rId6"/>
    <p:sldId id="279" r:id="rId7"/>
    <p:sldId id="259" r:id="rId8"/>
    <p:sldId id="281" r:id="rId9"/>
    <p:sldId id="260" r:id="rId10"/>
    <p:sldId id="282" r:id="rId11"/>
    <p:sldId id="283" r:id="rId12"/>
    <p:sldId id="266" r:id="rId13"/>
    <p:sldId id="261" r:id="rId14"/>
    <p:sldId id="285" r:id="rId15"/>
    <p:sldId id="275" r:id="rId16"/>
    <p:sldId id="276" r:id="rId17"/>
    <p:sldId id="278" r:id="rId18"/>
    <p:sldId id="286" r:id="rId19"/>
    <p:sldId id="28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37"/>
    <p:restoredTop sz="76220"/>
  </p:normalViewPr>
  <p:slideViewPr>
    <p:cSldViewPr snapToGrid="0" snapToObjects="1">
      <p:cViewPr varScale="1">
        <p:scale>
          <a:sx n="85" d="100"/>
          <a:sy n="85" d="100"/>
        </p:scale>
        <p:origin x="56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A4E07-8228-9644-A6F3-18837A15E218}" type="datetimeFigureOut">
              <a:rPr lang="en-US" smtClean="0"/>
              <a:t>9/19/17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A7933F-06DD-8245-89C7-274AA999494E}" type="slidenum">
              <a:rPr lang="en-US" smtClean="0"/>
              <a:t>‹#›</a:t>
            </a:fld>
            <a:endParaRPr lang="en-US"/>
          </a:p>
        </p:txBody>
      </p:sp>
    </p:spTree>
    <p:extLst>
      <p:ext uri="{BB962C8B-B14F-4D97-AF65-F5344CB8AC3E}">
        <p14:creationId xmlns:p14="http://schemas.microsoft.com/office/powerpoint/2010/main" val="1175996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A7933F-06DD-8245-89C7-274AA999494E}" type="slidenum">
              <a:rPr lang="en-US" smtClean="0"/>
              <a:t>1</a:t>
            </a:fld>
            <a:endParaRPr lang="en-US"/>
          </a:p>
        </p:txBody>
      </p:sp>
    </p:spTree>
    <p:extLst>
      <p:ext uri="{BB962C8B-B14F-4D97-AF65-F5344CB8AC3E}">
        <p14:creationId xmlns:p14="http://schemas.microsoft.com/office/powerpoint/2010/main" val="1099433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Activity: Think, Share</a:t>
            </a:r>
          </a:p>
          <a:p>
            <a:r>
              <a:rPr lang="en-US" dirty="0" smtClean="0"/>
              <a:t>Read</a:t>
            </a:r>
            <a:r>
              <a:rPr lang="en-US" baseline="0" dirty="0" smtClean="0"/>
              <a:t> the student questions as a lens into diagnosing problems with the Q-focus. What do you notice in this list of student questions? What do the questions tell you about the Q-Focus?</a:t>
            </a:r>
          </a:p>
          <a:p>
            <a:endParaRPr lang="en-US" baseline="0" dirty="0" smtClean="0"/>
          </a:p>
          <a:p>
            <a:r>
              <a:rPr lang="en-US" b="1" baseline="0" dirty="0" smtClean="0"/>
              <a:t>An Answer:</a:t>
            </a:r>
          </a:p>
          <a:p>
            <a:endParaRPr lang="en-US" dirty="0"/>
          </a:p>
        </p:txBody>
      </p:sp>
      <p:sp>
        <p:nvSpPr>
          <p:cNvPr id="4" name="Slide Number Placeholder 3"/>
          <p:cNvSpPr>
            <a:spLocks noGrp="1"/>
          </p:cNvSpPr>
          <p:nvPr>
            <p:ph type="sldNum" sz="quarter" idx="10"/>
          </p:nvPr>
        </p:nvSpPr>
        <p:spPr/>
        <p:txBody>
          <a:bodyPr/>
          <a:lstStyle/>
          <a:p>
            <a:fld id="{3986A0CD-AB06-A449-B293-440995FB6042}" type="slidenum">
              <a:rPr lang="en-US" smtClean="0"/>
              <a:t>10</a:t>
            </a:fld>
            <a:endParaRPr lang="en-US"/>
          </a:p>
        </p:txBody>
      </p:sp>
    </p:spTree>
    <p:extLst>
      <p:ext uri="{BB962C8B-B14F-4D97-AF65-F5344CB8AC3E}">
        <p14:creationId xmlns:p14="http://schemas.microsoft.com/office/powerpoint/2010/main" val="436951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Activity: </a:t>
            </a:r>
            <a:r>
              <a:rPr lang="en-US" b="0" dirty="0" smtClean="0"/>
              <a:t>Here’s how Doreen revised it and here’s the effect. If</a:t>
            </a:r>
            <a:r>
              <a:rPr lang="en-US" b="0" baseline="0" dirty="0" smtClean="0"/>
              <a:t> we were going to revise for next year, w</a:t>
            </a:r>
            <a:r>
              <a:rPr lang="en-US" dirty="0" smtClean="0"/>
              <a:t>hat would you do with this</a:t>
            </a:r>
            <a:r>
              <a:rPr lang="en-US" baseline="0" dirty="0" smtClean="0"/>
              <a:t> Q-Focus, now with the benefit of hindsight and having analyzed the student’s questions? What advice might you give to this teacher?</a:t>
            </a:r>
          </a:p>
          <a:p>
            <a:r>
              <a:rPr lang="en-US" b="1" baseline="0" dirty="0" smtClean="0"/>
              <a:t>Think and share out to the whole group.</a:t>
            </a:r>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3986A0CD-AB06-A449-B293-440995FB6042}" type="slidenum">
              <a:rPr lang="en-US" smtClean="0"/>
              <a:t>11</a:t>
            </a:fld>
            <a:endParaRPr lang="en-US"/>
          </a:p>
        </p:txBody>
      </p:sp>
    </p:spTree>
    <p:extLst>
      <p:ext uri="{BB962C8B-B14F-4D97-AF65-F5344CB8AC3E}">
        <p14:creationId xmlns:p14="http://schemas.microsoft.com/office/powerpoint/2010/main" val="23337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word matters a great deal. Parents</a:t>
            </a:r>
            <a:r>
              <a:rPr lang="en-US" baseline="0" dirty="0" smtClean="0"/>
              <a:t> she works with really liked #1. How do you think teachers, special educators responded to #1? What’s the strength of #2? What difference does that one word make?</a:t>
            </a:r>
            <a:endParaRPr lang="en-US" dirty="0"/>
          </a:p>
        </p:txBody>
      </p:sp>
      <p:sp>
        <p:nvSpPr>
          <p:cNvPr id="4" name="Slide Number Placeholder 3"/>
          <p:cNvSpPr>
            <a:spLocks noGrp="1"/>
          </p:cNvSpPr>
          <p:nvPr>
            <p:ph type="sldNum" sz="quarter" idx="10"/>
          </p:nvPr>
        </p:nvSpPr>
        <p:spPr/>
        <p:txBody>
          <a:bodyPr/>
          <a:lstStyle/>
          <a:p>
            <a:fld id="{CFA7933F-06DD-8245-89C7-274AA999494E}" type="slidenum">
              <a:rPr lang="en-US" smtClean="0"/>
              <a:t>12</a:t>
            </a:fld>
            <a:endParaRPr lang="en-US"/>
          </a:p>
        </p:txBody>
      </p:sp>
    </p:spTree>
    <p:extLst>
      <p:ext uri="{BB962C8B-B14F-4D97-AF65-F5344CB8AC3E}">
        <p14:creationId xmlns:p14="http://schemas.microsoft.com/office/powerpoint/2010/main" val="1926807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did</a:t>
            </a:r>
            <a:r>
              <a:rPr lang="en-US" baseline="0" dirty="0" smtClean="0"/>
              <a:t> these examples specifically add to what you already know about </a:t>
            </a:r>
            <a:r>
              <a:rPr lang="en-US" baseline="0" dirty="0" err="1" smtClean="0"/>
              <a:t>Qfocus</a:t>
            </a:r>
            <a:r>
              <a:rPr lang="en-US" baseline="0" dirty="0" smtClean="0"/>
              <a:t> design?</a:t>
            </a:r>
          </a:p>
          <a:p>
            <a:endParaRPr lang="en-US" baseline="0" dirty="0" smtClean="0"/>
          </a:p>
          <a:p>
            <a:r>
              <a:rPr lang="en-US" b="1" baseline="0" dirty="0" smtClean="0"/>
              <a:t>The takeaways: (participants should name these)</a:t>
            </a:r>
          </a:p>
          <a:p>
            <a:r>
              <a:rPr lang="en-US" baseline="0" dirty="0" smtClean="0"/>
              <a:t>-practice, practice, practice</a:t>
            </a:r>
          </a:p>
          <a:p>
            <a:r>
              <a:rPr lang="en-US" baseline="0" dirty="0" smtClean="0"/>
              <a:t>-thick skin</a:t>
            </a:r>
          </a:p>
          <a:p>
            <a:r>
              <a:rPr lang="en-US" baseline="0" dirty="0" smtClean="0"/>
              <a:t>-get feedback from others; what questions would they ask?</a:t>
            </a:r>
          </a:p>
          <a:p>
            <a:r>
              <a:rPr lang="en-US" baseline="0" dirty="0" smtClean="0"/>
              <a:t>-the most direct route is often the best route</a:t>
            </a:r>
          </a:p>
          <a:p>
            <a:r>
              <a:rPr lang="en-US" baseline="0" dirty="0" smtClean="0"/>
              <a:t>-one word can throw it off</a:t>
            </a:r>
          </a:p>
          <a:p>
            <a:r>
              <a:rPr lang="en-US" baseline="0" dirty="0" smtClean="0"/>
              <a:t>-pictures can be really useful; kids will ask about exactly what is in the image though</a:t>
            </a:r>
          </a:p>
          <a:p>
            <a:r>
              <a:rPr lang="en-US" baseline="0" dirty="0" smtClean="0"/>
              <a:t>-younger kids need more hooks, more concrete, complete statements rather than phrases</a:t>
            </a:r>
            <a:endParaRPr lang="en-US" dirty="0"/>
          </a:p>
        </p:txBody>
      </p:sp>
      <p:sp>
        <p:nvSpPr>
          <p:cNvPr id="4" name="Slide Number Placeholder 3"/>
          <p:cNvSpPr>
            <a:spLocks noGrp="1"/>
          </p:cNvSpPr>
          <p:nvPr>
            <p:ph type="sldNum" sz="quarter" idx="10"/>
          </p:nvPr>
        </p:nvSpPr>
        <p:spPr/>
        <p:txBody>
          <a:bodyPr/>
          <a:lstStyle/>
          <a:p>
            <a:fld id="{CFA7933F-06DD-8245-89C7-274AA999494E}" type="slidenum">
              <a:rPr lang="en-US" smtClean="0"/>
              <a:t>13</a:t>
            </a:fld>
            <a:endParaRPr lang="en-US"/>
          </a:p>
        </p:txBody>
      </p:sp>
    </p:spTree>
    <p:extLst>
      <p:ext uri="{BB962C8B-B14F-4D97-AF65-F5344CB8AC3E}">
        <p14:creationId xmlns:p14="http://schemas.microsoft.com/office/powerpoint/2010/main" val="1347072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Hear out from participants, what they wrote down during the previous reflect slide. Type their responses directly on this slide or write on board, somehow </a:t>
            </a:r>
            <a:r>
              <a:rPr lang="en-US" dirty="0" err="1" smtClean="0"/>
              <a:t>notetake</a:t>
            </a:r>
            <a:r>
              <a:rPr lang="en-US" dirty="0" smtClean="0"/>
              <a:t> or record what they said. </a:t>
            </a:r>
          </a:p>
          <a:p>
            <a:endParaRPr lang="en-US" baseline="0" dirty="0" smtClean="0"/>
          </a:p>
          <a:p>
            <a:r>
              <a:rPr lang="en-US" baseline="0" dirty="0" smtClean="0"/>
              <a:t>THEN, click and add some of our takeaways. </a:t>
            </a:r>
          </a:p>
          <a:p>
            <a:endParaRPr lang="en-US" baseline="0" dirty="0" smtClean="0"/>
          </a:p>
        </p:txBody>
      </p:sp>
      <p:sp>
        <p:nvSpPr>
          <p:cNvPr id="4" name="Slide Number Placeholder 3"/>
          <p:cNvSpPr>
            <a:spLocks noGrp="1"/>
          </p:cNvSpPr>
          <p:nvPr>
            <p:ph type="sldNum" sz="quarter" idx="10"/>
          </p:nvPr>
        </p:nvSpPr>
        <p:spPr/>
        <p:txBody>
          <a:bodyPr/>
          <a:lstStyle/>
          <a:p>
            <a:fld id="{CFA7933F-06DD-8245-89C7-274AA999494E}" type="slidenum">
              <a:rPr lang="en-US" smtClean="0"/>
              <a:t>14</a:t>
            </a:fld>
            <a:endParaRPr lang="en-US"/>
          </a:p>
        </p:txBody>
      </p:sp>
    </p:spTree>
    <p:extLst>
      <p:ext uri="{BB962C8B-B14F-4D97-AF65-F5344CB8AC3E}">
        <p14:creationId xmlns:p14="http://schemas.microsoft.com/office/powerpoint/2010/main" val="472601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A7933F-06DD-8245-89C7-274AA999494E}" type="slidenum">
              <a:rPr lang="en-US" smtClean="0"/>
              <a:t>15</a:t>
            </a:fld>
            <a:endParaRPr lang="en-US"/>
          </a:p>
        </p:txBody>
      </p:sp>
    </p:spTree>
    <p:extLst>
      <p:ext uri="{BB962C8B-B14F-4D97-AF65-F5344CB8AC3E}">
        <p14:creationId xmlns:p14="http://schemas.microsoft.com/office/powerpoint/2010/main" val="605348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Directions: </a:t>
            </a:r>
          </a:p>
          <a:p>
            <a:r>
              <a:rPr lang="en-US" b="1" dirty="0" smtClean="0"/>
              <a:t>They should be using/referencing the lesson planning workbook during this time.</a:t>
            </a:r>
          </a:p>
          <a:p>
            <a:r>
              <a:rPr lang="en-US" dirty="0" smtClean="0"/>
              <a:t>Give people at least 15-20 minutes (more is better) to start coming up with their own </a:t>
            </a:r>
            <a:r>
              <a:rPr lang="en-US" dirty="0" err="1" smtClean="0"/>
              <a:t>Qfocus</a:t>
            </a:r>
            <a:r>
              <a:rPr lang="en-US" dirty="0" smtClean="0"/>
              <a:t>. Give time warnings. Circulate the room to help, try to turn as much as possible back over to participants when they ask questions. They’re the experts on their own subjects and kids!</a:t>
            </a:r>
          </a:p>
          <a:p>
            <a:r>
              <a:rPr lang="en-US" dirty="0" smtClean="0"/>
              <a:t>After</a:t>
            </a:r>
            <a:r>
              <a:rPr lang="en-US" baseline="0" dirty="0" smtClean="0"/>
              <a:t> allotted time, call for guinea pigs. </a:t>
            </a:r>
          </a:p>
          <a:p>
            <a:r>
              <a:rPr lang="en-US" baseline="0" dirty="0" smtClean="0"/>
              <a:t>Hand out guinea pig’s </a:t>
            </a:r>
            <a:r>
              <a:rPr lang="en-US" baseline="0" dirty="0" err="1" smtClean="0"/>
              <a:t>Qfocus</a:t>
            </a:r>
            <a:r>
              <a:rPr lang="en-US" baseline="0" dirty="0" smtClean="0"/>
              <a:t> cards to other groups/a partner (depending on how many volunteer and how you decide to structure it). </a:t>
            </a:r>
          </a:p>
          <a:p>
            <a:r>
              <a:rPr lang="en-US" baseline="0" dirty="0" smtClean="0"/>
              <a:t>Put up the next slide and ask groups to work at their own pace through either steps #2-#4 or just step #2 (depending on how much time you have). They should record questions on an index card or hard piece of paper, not electronically. </a:t>
            </a:r>
          </a:p>
          <a:p>
            <a:r>
              <a:rPr lang="en-US" baseline="0" dirty="0" smtClean="0"/>
              <a:t>Their list of questions will then be handed back</a:t>
            </a:r>
            <a:endParaRPr lang="en-US" dirty="0"/>
          </a:p>
        </p:txBody>
      </p:sp>
      <p:sp>
        <p:nvSpPr>
          <p:cNvPr id="4" name="Slide Number Placeholder 3"/>
          <p:cNvSpPr>
            <a:spLocks noGrp="1"/>
          </p:cNvSpPr>
          <p:nvPr>
            <p:ph type="sldNum" sz="quarter" idx="10"/>
          </p:nvPr>
        </p:nvSpPr>
        <p:spPr/>
        <p:txBody>
          <a:bodyPr/>
          <a:lstStyle/>
          <a:p>
            <a:fld id="{CFA7933F-06DD-8245-89C7-274AA999494E}" type="slidenum">
              <a:rPr lang="en-US" smtClean="0"/>
              <a:t>16</a:t>
            </a:fld>
            <a:endParaRPr lang="en-US"/>
          </a:p>
        </p:txBody>
      </p:sp>
    </p:spTree>
    <p:extLst>
      <p:ext uri="{BB962C8B-B14F-4D97-AF65-F5344CB8AC3E}">
        <p14:creationId xmlns:p14="http://schemas.microsoft.com/office/powerpoint/2010/main" val="928082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A7933F-06DD-8245-89C7-274AA999494E}" type="slidenum">
              <a:rPr lang="en-US" smtClean="0"/>
              <a:t>17</a:t>
            </a:fld>
            <a:endParaRPr lang="en-US"/>
          </a:p>
        </p:txBody>
      </p:sp>
    </p:spTree>
    <p:extLst>
      <p:ext uri="{BB962C8B-B14F-4D97-AF65-F5344CB8AC3E}">
        <p14:creationId xmlns:p14="http://schemas.microsoft.com/office/powerpoint/2010/main" val="1699699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A7933F-06DD-8245-89C7-274AA999494E}" type="slidenum">
              <a:rPr lang="en-US" smtClean="0"/>
              <a:t>19</a:t>
            </a:fld>
            <a:endParaRPr lang="en-US"/>
          </a:p>
        </p:txBody>
      </p:sp>
    </p:spTree>
    <p:extLst>
      <p:ext uri="{BB962C8B-B14F-4D97-AF65-F5344CB8AC3E}">
        <p14:creationId xmlns:p14="http://schemas.microsoft.com/office/powerpoint/2010/main" val="2015583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this key principle of lesson planning:</a:t>
            </a:r>
            <a:r>
              <a:rPr lang="en-US" baseline="0" dirty="0" smtClean="0"/>
              <a:t> the QFT should not be an “extra” thing or activity not a DETOUR; rather, it is a tool which, used effectively, helps you get where you need to go more easily</a:t>
            </a:r>
            <a:r>
              <a:rPr lang="en-US" dirty="0" smtClean="0"/>
              <a:t>. It’s a</a:t>
            </a:r>
            <a:r>
              <a:rPr lang="en-US" baseline="0" dirty="0" smtClean="0"/>
              <a:t> SHORTCUT to your content. </a:t>
            </a:r>
            <a:endParaRPr lang="en-US" dirty="0" smtClean="0"/>
          </a:p>
          <a:p>
            <a:endParaRPr lang="en-US" dirty="0" smtClean="0"/>
          </a:p>
          <a:p>
            <a:r>
              <a:rPr lang="en-US" dirty="0" smtClean="0"/>
              <a:t>Think about WHY it makes sense to use the QFT before you decide to use the QFT. What are your</a:t>
            </a:r>
            <a:r>
              <a:rPr lang="en-US" baseline="0" dirty="0" smtClean="0"/>
              <a:t> larger goals or objectives or scope of content? Why is the QFT the best match of tool?  </a:t>
            </a:r>
          </a:p>
          <a:p>
            <a:endParaRPr lang="en-US" baseline="0" dirty="0" smtClean="0"/>
          </a:p>
          <a:p>
            <a:r>
              <a:rPr lang="en-US" baseline="0" dirty="0" smtClean="0"/>
              <a:t>Design a </a:t>
            </a:r>
            <a:r>
              <a:rPr lang="en-US" baseline="0" dirty="0" err="1" smtClean="0"/>
              <a:t>Qfocus</a:t>
            </a:r>
            <a:r>
              <a:rPr lang="en-US" baseline="0" dirty="0" smtClean="0"/>
              <a:t> that </a:t>
            </a:r>
            <a:r>
              <a:rPr lang="en-US" i="1" baseline="0" dirty="0" smtClean="0"/>
              <a:t>most directly </a:t>
            </a:r>
            <a:r>
              <a:rPr lang="en-US" baseline="0" dirty="0" smtClean="0"/>
              <a:t>targets what you want students to get to work on. </a:t>
            </a:r>
          </a:p>
          <a:p>
            <a:endParaRPr lang="en-US" baseline="0" dirty="0" smtClean="0"/>
          </a:p>
          <a:p>
            <a:r>
              <a:rPr lang="en-US" b="1" baseline="0" dirty="0" smtClean="0"/>
              <a:t>Optional Activity:</a:t>
            </a:r>
          </a:p>
          <a:p>
            <a:r>
              <a:rPr lang="en-US" baseline="0" dirty="0" smtClean="0"/>
              <a:t>Think, pair, share: Where do you think QFT could fit naturally in your unit/teaching? Where are some of the times you want students asking questions? At what point in a unit? Which content? Which projects or papers? Brainstorm at your tables about the easiest, most organic times QFT could fit into what you already do. </a:t>
            </a:r>
            <a:endParaRPr lang="en-US" dirty="0"/>
          </a:p>
        </p:txBody>
      </p:sp>
      <p:sp>
        <p:nvSpPr>
          <p:cNvPr id="4" name="Slide Number Placeholder 3"/>
          <p:cNvSpPr>
            <a:spLocks noGrp="1"/>
          </p:cNvSpPr>
          <p:nvPr>
            <p:ph type="sldNum" sz="quarter" idx="10"/>
          </p:nvPr>
        </p:nvSpPr>
        <p:spPr/>
        <p:txBody>
          <a:bodyPr/>
          <a:lstStyle/>
          <a:p>
            <a:fld id="{CFA7933F-06DD-8245-89C7-274AA999494E}" type="slidenum">
              <a:rPr lang="en-US" smtClean="0"/>
              <a:t>2</a:t>
            </a:fld>
            <a:endParaRPr lang="en-US"/>
          </a:p>
        </p:txBody>
      </p:sp>
    </p:spTree>
    <p:extLst>
      <p:ext uri="{BB962C8B-B14F-4D97-AF65-F5344CB8AC3E}">
        <p14:creationId xmlns:p14="http://schemas.microsoft.com/office/powerpoint/2010/main" val="1054204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A7933F-06DD-8245-89C7-274AA999494E}" type="slidenum">
              <a:rPr lang="en-US" smtClean="0"/>
              <a:t>3</a:t>
            </a:fld>
            <a:endParaRPr lang="en-US"/>
          </a:p>
        </p:txBody>
      </p:sp>
    </p:spTree>
    <p:extLst>
      <p:ext uri="{BB962C8B-B14F-4D97-AF65-F5344CB8AC3E}">
        <p14:creationId xmlns:p14="http://schemas.microsoft.com/office/powerpoint/2010/main" val="12723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86A0CD-AB06-A449-B293-440995FB6042}" type="slidenum">
              <a:rPr lang="en-US" smtClean="0"/>
              <a:t>4</a:t>
            </a:fld>
            <a:endParaRPr lang="en-US"/>
          </a:p>
        </p:txBody>
      </p:sp>
    </p:spTree>
    <p:extLst>
      <p:ext uri="{BB962C8B-B14F-4D97-AF65-F5344CB8AC3E}">
        <p14:creationId xmlns:p14="http://schemas.microsoft.com/office/powerpoint/2010/main" val="1674298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is the process the teacher went through to come down to final </a:t>
            </a:r>
            <a:r>
              <a:rPr lang="en-US" baseline="0" dirty="0" err="1" smtClean="0"/>
              <a:t>QFocus</a:t>
            </a:r>
            <a:r>
              <a:rPr lang="en-US" baseline="0" dirty="0" smtClean="0"/>
              <a:t>. (some of the ideas she ruled out may actually have been better in retrospect) but there were reasons she made the choices she did. Mostly, she wanted to simplify and give kids the chance to name the relationship between people and animals themselves.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t>
            </a:r>
            <a:r>
              <a:rPr lang="en-US" baseline="0" dirty="0" err="1" smtClean="0"/>
              <a:t>Qfocus</a:t>
            </a:r>
            <a:r>
              <a:rPr lang="en-US" baseline="0" dirty="0" smtClean="0"/>
              <a:t> she used was “people, animals, and friends.”</a:t>
            </a:r>
            <a:endParaRPr lang="en-US" dirty="0" smtClean="0"/>
          </a:p>
          <a:p>
            <a:endParaRPr lang="en-US" dirty="0"/>
          </a:p>
        </p:txBody>
      </p:sp>
      <p:sp>
        <p:nvSpPr>
          <p:cNvPr id="4" name="Slide Number Placeholder 3"/>
          <p:cNvSpPr>
            <a:spLocks noGrp="1"/>
          </p:cNvSpPr>
          <p:nvPr>
            <p:ph type="sldNum" sz="quarter" idx="10"/>
          </p:nvPr>
        </p:nvSpPr>
        <p:spPr/>
        <p:txBody>
          <a:bodyPr/>
          <a:lstStyle/>
          <a:p>
            <a:fld id="{3986A0CD-AB06-A449-B293-440995FB6042}" type="slidenum">
              <a:rPr lang="en-US" smtClean="0"/>
              <a:t>5</a:t>
            </a:fld>
            <a:endParaRPr lang="en-US"/>
          </a:p>
        </p:txBody>
      </p:sp>
    </p:spTree>
    <p:extLst>
      <p:ext uri="{BB962C8B-B14F-4D97-AF65-F5344CB8AC3E}">
        <p14:creationId xmlns:p14="http://schemas.microsoft.com/office/powerpoint/2010/main" val="515728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Activity: Think, Share</a:t>
            </a:r>
          </a:p>
          <a:p>
            <a:r>
              <a:rPr lang="en-US" dirty="0" smtClean="0"/>
              <a:t>Read</a:t>
            </a:r>
            <a:r>
              <a:rPr lang="en-US" baseline="0" dirty="0" smtClean="0"/>
              <a:t> the student questions as a lens into diagnosing problems with the </a:t>
            </a:r>
            <a:r>
              <a:rPr lang="en-US" baseline="0" dirty="0" err="1" smtClean="0"/>
              <a:t>Qfocus</a:t>
            </a:r>
            <a:r>
              <a:rPr lang="en-US" baseline="0" dirty="0" smtClean="0"/>
              <a:t>. What do you notice in this list of student questions? What do the questions tell you about the Q-Focus?</a:t>
            </a:r>
          </a:p>
          <a:p>
            <a:endParaRPr lang="en-US" baseline="0" dirty="0" smtClean="0"/>
          </a:p>
          <a:p>
            <a:r>
              <a:rPr lang="en-US" b="1" baseline="0" dirty="0" smtClean="0"/>
              <a:t>An Answer:</a:t>
            </a:r>
          </a:p>
          <a:p>
            <a:r>
              <a:rPr lang="en-US" baseline="0" dirty="0" smtClean="0"/>
              <a:t>First bold lines to appear: some students are really thinking about the relationship b/w the 3 things listed and trying to connect the 3, so even in a batch of questions that are kind of off topic/not what the teacher expected, she could still have used #11 or #12 in her next steps. </a:t>
            </a:r>
          </a:p>
          <a:p>
            <a:endParaRPr lang="en-US" baseline="0" dirty="0" smtClean="0"/>
          </a:p>
          <a:p>
            <a:r>
              <a:rPr lang="en-US" baseline="0" dirty="0" smtClean="0"/>
              <a:t>But, that type of creating connection between different words, is kind of sophisticated thinking. Most of the kids picked one of the three nouns and zeroed in on it, asking questions that had the word in it, but didn’t consider it in relationship to the other words in the prompt. These lines appear in purple. To me, this indicates that most kids just didn’t have enough direction, guidance from the </a:t>
            </a:r>
            <a:r>
              <a:rPr lang="en-US" baseline="0" dirty="0" err="1" smtClean="0"/>
              <a:t>Qfocus</a:t>
            </a:r>
            <a:r>
              <a:rPr lang="en-US" baseline="0" dirty="0" smtClean="0"/>
              <a:t>. They needed more hooks to go on, or maybe an image. Little kids in particular probably need more complete sentences, images perhaps, need more to go on than older kids or adults.</a:t>
            </a:r>
          </a:p>
          <a:p>
            <a:endParaRPr lang="en-US" baseline="0" dirty="0" smtClean="0"/>
          </a:p>
          <a:p>
            <a:r>
              <a:rPr lang="en-US" baseline="0" dirty="0" smtClean="0"/>
              <a:t>The last thing to point out---pets come up over and over again. We learn that kids have experience with pets and emotional attachments to pets. See #14, 15, 20. So, that might be a fruitful background knowledge connection to take into consideration in the unit, or in a redesigned Q-Focus. </a:t>
            </a:r>
          </a:p>
          <a:p>
            <a:endParaRPr lang="en-US" baseline="0" dirty="0" smtClean="0"/>
          </a:p>
          <a:p>
            <a:r>
              <a:rPr lang="en-US" baseline="0" dirty="0" smtClean="0"/>
              <a:t>And of course, the teacher did learn that her students were able to ask questions, which was a major objective for doing QFT in the first place. She gained insight into their skill level with question formulation. </a:t>
            </a:r>
          </a:p>
          <a:p>
            <a:endParaRPr lang="en-US" dirty="0"/>
          </a:p>
        </p:txBody>
      </p:sp>
      <p:sp>
        <p:nvSpPr>
          <p:cNvPr id="4" name="Slide Number Placeholder 3"/>
          <p:cNvSpPr>
            <a:spLocks noGrp="1"/>
          </p:cNvSpPr>
          <p:nvPr>
            <p:ph type="sldNum" sz="quarter" idx="10"/>
          </p:nvPr>
        </p:nvSpPr>
        <p:spPr/>
        <p:txBody>
          <a:bodyPr/>
          <a:lstStyle/>
          <a:p>
            <a:fld id="{3986A0CD-AB06-A449-B293-440995FB6042}" type="slidenum">
              <a:rPr lang="en-US" smtClean="0"/>
              <a:t>6</a:t>
            </a:fld>
            <a:endParaRPr lang="en-US"/>
          </a:p>
        </p:txBody>
      </p:sp>
    </p:spTree>
    <p:extLst>
      <p:ext uri="{BB962C8B-B14F-4D97-AF65-F5344CB8AC3E}">
        <p14:creationId xmlns:p14="http://schemas.microsoft.com/office/powerpoint/2010/main" val="1008878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Activity: </a:t>
            </a:r>
            <a:r>
              <a:rPr lang="en-US" dirty="0" smtClean="0"/>
              <a:t>What would you do with this</a:t>
            </a:r>
            <a:r>
              <a:rPr lang="en-US" baseline="0" dirty="0" smtClean="0"/>
              <a:t> Q-Focus, now with the benefit of hindsight and having analyzed the student’s questions? What advice might you give to this teacher?</a:t>
            </a:r>
          </a:p>
          <a:p>
            <a:r>
              <a:rPr lang="en-US" b="1" baseline="0" dirty="0" smtClean="0"/>
              <a:t>Discuss at tables, each table report back their best idea.</a:t>
            </a:r>
          </a:p>
          <a:p>
            <a:endParaRPr lang="en-US" b="1" baseline="0" dirty="0" smtClean="0"/>
          </a:p>
          <a:p>
            <a:r>
              <a:rPr lang="en-US" b="1" baseline="0" dirty="0" smtClean="0"/>
              <a:t>It may be helpful for participants to first review Marie’s initial list of Q-Focus ideas. </a:t>
            </a:r>
          </a:p>
          <a:p>
            <a:endParaRPr lang="en-US" baseline="0" dirty="0" smtClean="0"/>
          </a:p>
          <a:p>
            <a:r>
              <a:rPr lang="en-US" b="1" baseline="0" dirty="0" smtClean="0"/>
              <a:t>My ideas: </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 wonder what they would ask about, for ex, "humans need animal friends" or "animals are very important friends to humans" or "friendship between people and animals"? Maybe even more provocative: "To survive, people need animal friends." This is where Dan and I sometimes go back and forth; adults/teens can sometimes benefit from a more open-ended, vague phrase; sometimes kids need more "hooks," more of a complete thought to guide their thinking. </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Here's another thought. Say you kept the same Q-Focus and all the same questions--could you get kids, through prioritization, to your goal? (If you didn’t want to do the QFT all over again) What if the prioritization instructions were, "out of all our class questions, pick the 3 questions that you think would help us learn about friendships between pets and humans." Bingo—right back on track, no extra time, still honors their</a:t>
            </a:r>
            <a:r>
              <a:rPr lang="en-US" sz="1200" b="0" i="0" kern="1200" baseline="0" dirty="0" smtClean="0">
                <a:solidFill>
                  <a:schemeClr val="tx1"/>
                </a:solidFill>
                <a:effectLst/>
                <a:latin typeface="+mn-lt"/>
                <a:ea typeface="+mn-ea"/>
                <a:cs typeface="+mn-cs"/>
              </a:rPr>
              <a:t> process.</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986A0CD-AB06-A449-B293-440995FB6042}" type="slidenum">
              <a:rPr lang="en-US" smtClean="0"/>
              <a:t>7</a:t>
            </a:fld>
            <a:endParaRPr lang="en-US"/>
          </a:p>
        </p:txBody>
      </p:sp>
    </p:spTree>
    <p:extLst>
      <p:ext uri="{BB962C8B-B14F-4D97-AF65-F5344CB8AC3E}">
        <p14:creationId xmlns:p14="http://schemas.microsoft.com/office/powerpoint/2010/main" val="1309062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86A0CD-AB06-A449-B293-440995FB6042}" type="slidenum">
              <a:rPr lang="en-US" smtClean="0"/>
              <a:t>8</a:t>
            </a:fld>
            <a:endParaRPr lang="en-US"/>
          </a:p>
        </p:txBody>
      </p:sp>
    </p:spTree>
    <p:extLst>
      <p:ext uri="{BB962C8B-B14F-4D97-AF65-F5344CB8AC3E}">
        <p14:creationId xmlns:p14="http://schemas.microsoft.com/office/powerpoint/2010/main" val="462363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86A0CD-AB06-A449-B293-440995FB6042}" type="slidenum">
              <a:rPr lang="en-US" smtClean="0"/>
              <a:t>9</a:t>
            </a:fld>
            <a:endParaRPr lang="en-US"/>
          </a:p>
        </p:txBody>
      </p:sp>
    </p:spTree>
    <p:extLst>
      <p:ext uri="{BB962C8B-B14F-4D97-AF65-F5344CB8AC3E}">
        <p14:creationId xmlns:p14="http://schemas.microsoft.com/office/powerpoint/2010/main" val="1655346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0424FA-DB25-BC49-9820-EE47893D5C33}" type="datetimeFigureOut">
              <a:rPr lang="en-US" smtClean="0"/>
              <a:t>9/19/17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71DFF-EF15-704D-BF0F-4498B1173C0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0424FA-DB25-BC49-9820-EE47893D5C33}" type="datetimeFigureOut">
              <a:rPr lang="en-US" smtClean="0"/>
              <a:t>9/19/17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71DFF-EF15-704D-BF0F-4498B1173C0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0424FA-DB25-BC49-9820-EE47893D5C33}" type="datetimeFigureOut">
              <a:rPr lang="en-US" smtClean="0"/>
              <a:t>9/19/17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71DFF-EF15-704D-BF0F-4498B1173C0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0424FA-DB25-BC49-9820-EE47893D5C33}" type="datetimeFigureOut">
              <a:rPr lang="en-US" smtClean="0"/>
              <a:t>9/19/17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71DFF-EF15-704D-BF0F-4498B1173C0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0424FA-DB25-BC49-9820-EE47893D5C33}" type="datetimeFigureOut">
              <a:rPr lang="en-US" smtClean="0"/>
              <a:t>9/19/17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71DFF-EF15-704D-BF0F-4498B1173C0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0424FA-DB25-BC49-9820-EE47893D5C33}" type="datetimeFigureOut">
              <a:rPr lang="en-US" smtClean="0"/>
              <a:t>9/19/17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71DFF-EF15-704D-BF0F-4498B1173C04}"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0424FA-DB25-BC49-9820-EE47893D5C33}" type="datetimeFigureOut">
              <a:rPr lang="en-US" smtClean="0"/>
              <a:t>9/19/17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471DFF-EF15-704D-BF0F-4498B1173C04}"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0424FA-DB25-BC49-9820-EE47893D5C33}" type="datetimeFigureOut">
              <a:rPr lang="en-US" smtClean="0"/>
              <a:t>9/19/17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471DFF-EF15-704D-BF0F-4498B1173C0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0424FA-DB25-BC49-9820-EE47893D5C33}" type="datetimeFigureOut">
              <a:rPr lang="en-US" smtClean="0"/>
              <a:t>9/19/17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471DFF-EF15-704D-BF0F-4498B1173C0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0424FA-DB25-BC49-9820-EE47893D5C33}" type="datetimeFigureOut">
              <a:rPr lang="en-US" smtClean="0"/>
              <a:t>9/19/17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71DFF-EF15-704D-BF0F-4498B1173C04}"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0424FA-DB25-BC49-9820-EE47893D5C33}" type="datetimeFigureOut">
              <a:rPr lang="en-US" smtClean="0"/>
              <a:t>9/19/17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71DFF-EF15-704D-BF0F-4498B1173C0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424FA-DB25-BC49-9820-EE47893D5C33}" type="datetimeFigureOut">
              <a:rPr lang="en-US" smtClean="0"/>
              <a:t>9/19/17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471DFF-EF15-704D-BF0F-4498B1173C04}" type="slidenum">
              <a:rPr lang="en-US" smtClean="0"/>
              <a:t>‹#›</a:t>
            </a:fld>
            <a:endParaRPr lang="en-US"/>
          </a:p>
        </p:txBody>
      </p:sp>
    </p:spTree>
    <p:extLst>
      <p:ext uri="{BB962C8B-B14F-4D97-AF65-F5344CB8AC3E}">
        <p14:creationId xmlns:p14="http://schemas.microsoft.com/office/powerpoint/2010/main" val="1424225154"/>
      </p:ext>
    </p:extLst>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it.ly/2hcpXeu"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37260" y="1917494"/>
            <a:ext cx="10347960" cy="2387600"/>
          </a:xfrm>
        </p:spPr>
        <p:txBody>
          <a:bodyPr>
            <a:noAutofit/>
          </a:bodyPr>
          <a:lstStyle/>
          <a:p>
            <a:r>
              <a:rPr lang="en-US" dirty="0" smtClean="0">
                <a:latin typeface="Rockwell" charset="0"/>
                <a:ea typeface="Rockwell" charset="0"/>
                <a:cs typeface="Rockwell" charset="0"/>
              </a:rPr>
              <a:t>Designing and Revising a Question Focus for Your Classroom </a:t>
            </a:r>
            <a:endParaRPr lang="en-US" dirty="0">
              <a:latin typeface="Rockwell" charset="0"/>
              <a:ea typeface="Rockwell" charset="0"/>
              <a:cs typeface="Rockwell" charset="0"/>
            </a:endParaRPr>
          </a:p>
        </p:txBody>
      </p:sp>
      <p:sp>
        <p:nvSpPr>
          <p:cNvPr id="4" name="Rectangle 3"/>
          <p:cNvSpPr/>
          <p:nvPr/>
        </p:nvSpPr>
        <p:spPr>
          <a:xfrm>
            <a:off x="289560" y="243840"/>
            <a:ext cx="11643360" cy="6385560"/>
          </a:xfrm>
          <a:prstGeom prst="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4147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14546"/>
            <a:ext cx="10515600" cy="1096812"/>
          </a:xfrm>
        </p:spPr>
        <p:txBody>
          <a:bodyPr>
            <a:normAutofit/>
          </a:bodyPr>
          <a:lstStyle/>
          <a:p>
            <a:pPr algn="ctr"/>
            <a:r>
              <a:rPr lang="en-US" sz="4000" dirty="0" smtClean="0">
                <a:solidFill>
                  <a:schemeClr val="accent1"/>
                </a:solidFill>
                <a:latin typeface="Rockwell" charset="0"/>
                <a:ea typeface="Rockwell" charset="0"/>
                <a:cs typeface="Rockwell" charset="0"/>
              </a:rPr>
              <a:t>Student Questions</a:t>
            </a:r>
            <a:endParaRPr lang="en-US" sz="4000" dirty="0">
              <a:solidFill>
                <a:schemeClr val="accent1"/>
              </a:solidFill>
              <a:latin typeface="Rockwell" charset="0"/>
              <a:ea typeface="Rockwell" charset="0"/>
              <a:cs typeface="Rockwell" charset="0"/>
            </a:endParaRPr>
          </a:p>
        </p:txBody>
      </p:sp>
      <p:sp>
        <p:nvSpPr>
          <p:cNvPr id="3" name="Content Placeholder 2"/>
          <p:cNvSpPr>
            <a:spLocks noGrp="1"/>
          </p:cNvSpPr>
          <p:nvPr>
            <p:ph idx="1"/>
          </p:nvPr>
        </p:nvSpPr>
        <p:spPr>
          <a:xfrm>
            <a:off x="320040" y="1176959"/>
            <a:ext cx="11871960" cy="5049078"/>
          </a:xfrm>
        </p:spPr>
        <p:txBody>
          <a:bodyPr numCol="2">
            <a:noAutofit/>
          </a:bodyPr>
          <a:lstStyle/>
          <a:p>
            <a:pPr marL="457200" indent="-457200">
              <a:buFont typeface="+mj-lt"/>
              <a:buAutoNum type="arabicPeriod"/>
            </a:pPr>
            <a:r>
              <a:rPr lang="en-US" sz="2400" dirty="0">
                <a:latin typeface="Rockwell" charset="0"/>
                <a:ea typeface="Rockwell" charset="0"/>
                <a:cs typeface="Rockwell" charset="0"/>
              </a:rPr>
              <a:t>Why does it look so old?</a:t>
            </a:r>
          </a:p>
          <a:p>
            <a:pPr marL="457200" indent="-457200">
              <a:buFont typeface="+mj-lt"/>
              <a:buAutoNum type="arabicPeriod"/>
            </a:pPr>
            <a:r>
              <a:rPr lang="en-US" sz="2400" dirty="0">
                <a:latin typeface="Rockwell" charset="0"/>
                <a:ea typeface="Rockwell" charset="0"/>
                <a:cs typeface="Rockwell" charset="0"/>
              </a:rPr>
              <a:t>Why does the school have a Fallout Zone?</a:t>
            </a:r>
          </a:p>
          <a:p>
            <a:pPr marL="457200" indent="-457200">
              <a:buFont typeface="+mj-lt"/>
              <a:buAutoNum type="arabicPeriod"/>
            </a:pPr>
            <a:r>
              <a:rPr lang="en-US" sz="2400" dirty="0">
                <a:latin typeface="Rockwell" charset="0"/>
                <a:ea typeface="Rockwell" charset="0"/>
                <a:cs typeface="Rockwell" charset="0"/>
              </a:rPr>
              <a:t>Why is there a flag hanging upside down?</a:t>
            </a:r>
          </a:p>
          <a:p>
            <a:pPr marL="457200" indent="-457200">
              <a:buFont typeface="+mj-lt"/>
              <a:buAutoNum type="arabicPeriod"/>
            </a:pPr>
            <a:r>
              <a:rPr lang="en-US" sz="2400" dirty="0">
                <a:latin typeface="Rockwell" charset="0"/>
                <a:ea typeface="Rockwell" charset="0"/>
                <a:cs typeface="Rockwell" charset="0"/>
              </a:rPr>
              <a:t>How old is the building?</a:t>
            </a:r>
          </a:p>
          <a:p>
            <a:pPr marL="457200" indent="-457200">
              <a:buFont typeface="+mj-lt"/>
              <a:buAutoNum type="arabicPeriod"/>
            </a:pPr>
            <a:r>
              <a:rPr lang="en-US" sz="2400" dirty="0">
                <a:latin typeface="Rockwell" charset="0"/>
                <a:ea typeface="Rockwell" charset="0"/>
                <a:cs typeface="Rockwell" charset="0"/>
              </a:rPr>
              <a:t>Why are the classrooms numbered?</a:t>
            </a:r>
          </a:p>
          <a:p>
            <a:pPr marL="457200" indent="-457200">
              <a:buFont typeface="+mj-lt"/>
              <a:buAutoNum type="arabicPeriod"/>
            </a:pPr>
            <a:r>
              <a:rPr lang="en-US" sz="2400" dirty="0">
                <a:latin typeface="Rockwell" charset="0"/>
                <a:ea typeface="Rockwell" charset="0"/>
                <a:cs typeface="Rockwell" charset="0"/>
              </a:rPr>
              <a:t>How many acres does it take up?</a:t>
            </a:r>
          </a:p>
          <a:p>
            <a:pPr marL="457200" indent="-457200">
              <a:buFont typeface="+mj-lt"/>
              <a:buAutoNum type="arabicPeriod"/>
            </a:pPr>
            <a:r>
              <a:rPr lang="en-US" sz="2400" dirty="0">
                <a:latin typeface="Rockwell" charset="0"/>
                <a:ea typeface="Rockwell" charset="0"/>
                <a:cs typeface="Rockwell" charset="0"/>
              </a:rPr>
              <a:t>Why are there so many windows?</a:t>
            </a:r>
          </a:p>
          <a:p>
            <a:pPr marL="457200" indent="-457200">
              <a:buFont typeface="+mj-lt"/>
              <a:buAutoNum type="arabicPeriod"/>
            </a:pPr>
            <a:r>
              <a:rPr lang="en-US" sz="2400" dirty="0">
                <a:latin typeface="Rockwell" charset="0"/>
                <a:ea typeface="Rockwell" charset="0"/>
                <a:cs typeface="Rockwell" charset="0"/>
              </a:rPr>
              <a:t>Why is there 4 big pillars at the front?</a:t>
            </a:r>
          </a:p>
          <a:p>
            <a:pPr marL="457200" indent="-457200">
              <a:buFont typeface="+mj-lt"/>
              <a:buAutoNum type="arabicPeriod"/>
            </a:pPr>
            <a:r>
              <a:rPr lang="en-US" sz="2400" dirty="0">
                <a:latin typeface="Rockwell" charset="0"/>
                <a:ea typeface="Rockwell" charset="0"/>
                <a:cs typeface="Rockwell" charset="0"/>
              </a:rPr>
              <a:t>What is the big tower at the top?</a:t>
            </a:r>
          </a:p>
          <a:p>
            <a:pPr marL="457200" indent="-457200">
              <a:buFont typeface="+mj-lt"/>
              <a:buAutoNum type="arabicPeriod"/>
            </a:pPr>
            <a:r>
              <a:rPr lang="en-US" sz="2400" dirty="0">
                <a:latin typeface="Rockwell" charset="0"/>
                <a:ea typeface="Rockwell" charset="0"/>
                <a:cs typeface="Rockwell" charset="0"/>
              </a:rPr>
              <a:t>Why are we being fit into one building?</a:t>
            </a:r>
          </a:p>
          <a:p>
            <a:pPr marL="457200" indent="-457200">
              <a:buFont typeface="+mj-lt"/>
              <a:buAutoNum type="arabicPeriod"/>
            </a:pPr>
            <a:r>
              <a:rPr lang="en-US" sz="2400" dirty="0">
                <a:latin typeface="Rockwell" charset="0"/>
                <a:ea typeface="Rockwell" charset="0"/>
                <a:cs typeface="Rockwell" charset="0"/>
              </a:rPr>
              <a:t>When was the school made?</a:t>
            </a:r>
          </a:p>
          <a:p>
            <a:pPr marL="457200" indent="-457200">
              <a:buFont typeface="+mj-lt"/>
              <a:buAutoNum type="arabicPeriod"/>
            </a:pPr>
            <a:r>
              <a:rPr lang="en-US" sz="2400" dirty="0" smtClean="0">
                <a:latin typeface="Rockwell" charset="0"/>
                <a:ea typeface="Rockwell" charset="0"/>
                <a:cs typeface="Rockwell" charset="0"/>
              </a:rPr>
              <a:t>How </a:t>
            </a:r>
            <a:r>
              <a:rPr lang="en-US" sz="2400" dirty="0">
                <a:latin typeface="Rockwell" charset="0"/>
                <a:ea typeface="Rockwell" charset="0"/>
                <a:cs typeface="Rockwell" charset="0"/>
              </a:rPr>
              <a:t>much money did it cost to build it?</a:t>
            </a:r>
          </a:p>
          <a:p>
            <a:pPr marL="457200" indent="-457200">
              <a:buFont typeface="+mj-lt"/>
              <a:buAutoNum type="arabicPeriod"/>
            </a:pPr>
            <a:r>
              <a:rPr lang="en-US" sz="2400" dirty="0">
                <a:latin typeface="Rockwell" charset="0"/>
                <a:ea typeface="Rockwell" charset="0"/>
                <a:cs typeface="Rockwell" charset="0"/>
              </a:rPr>
              <a:t>Why does it look like so many parts put together?</a:t>
            </a:r>
          </a:p>
          <a:p>
            <a:pPr marL="457200" indent="-457200">
              <a:buFont typeface="+mj-lt"/>
              <a:buAutoNum type="arabicPeriod"/>
            </a:pPr>
            <a:r>
              <a:rPr lang="en-US" sz="2400" dirty="0">
                <a:latin typeface="Rockwell" charset="0"/>
                <a:ea typeface="Rockwell" charset="0"/>
                <a:cs typeface="Rockwell" charset="0"/>
              </a:rPr>
              <a:t>What is that white thing on top?</a:t>
            </a:r>
          </a:p>
          <a:p>
            <a:pPr marL="457200" indent="-457200">
              <a:buFont typeface="+mj-lt"/>
              <a:buAutoNum type="arabicPeriod"/>
            </a:pPr>
            <a:r>
              <a:rPr lang="en-US" sz="2400" dirty="0">
                <a:latin typeface="Rockwell" charset="0"/>
                <a:ea typeface="Rockwell" charset="0"/>
                <a:cs typeface="Rockwell" charset="0"/>
              </a:rPr>
              <a:t>Why does it have 2 chimneys?</a:t>
            </a:r>
          </a:p>
          <a:p>
            <a:pPr marL="457200" indent="-457200">
              <a:buFont typeface="+mj-lt"/>
              <a:buAutoNum type="arabicPeriod"/>
            </a:pPr>
            <a:r>
              <a:rPr lang="en-US" sz="2400" dirty="0">
                <a:latin typeface="Rockwell" charset="0"/>
                <a:ea typeface="Rockwell" charset="0"/>
                <a:cs typeface="Rockwell" charset="0"/>
              </a:rPr>
              <a:t>What is the point of lockers?</a:t>
            </a:r>
          </a:p>
          <a:p>
            <a:pPr marL="457200" indent="-457200">
              <a:buFont typeface="+mj-lt"/>
              <a:buAutoNum type="arabicPeriod"/>
            </a:pPr>
            <a:r>
              <a:rPr lang="en-US" sz="2400" dirty="0">
                <a:latin typeface="Rockwell" charset="0"/>
                <a:ea typeface="Rockwell" charset="0"/>
                <a:cs typeface="Rockwell" charset="0"/>
              </a:rPr>
              <a:t>Who was the first principal?</a:t>
            </a:r>
          </a:p>
          <a:p>
            <a:pPr marL="457200" indent="-457200">
              <a:buFont typeface="+mj-lt"/>
              <a:buAutoNum type="arabicPeriod"/>
            </a:pPr>
            <a:r>
              <a:rPr lang="en-US" sz="2400" dirty="0">
                <a:latin typeface="Rockwell" charset="0"/>
                <a:ea typeface="Rockwell" charset="0"/>
                <a:cs typeface="Rockwell" charset="0"/>
              </a:rPr>
              <a:t>Who is the boss of the superintendents?</a:t>
            </a:r>
          </a:p>
          <a:p>
            <a:pPr marL="514350" lvl="0" indent="-514350">
              <a:lnSpc>
                <a:spcPct val="100000"/>
              </a:lnSpc>
              <a:spcBef>
                <a:spcPts val="400"/>
              </a:spcBef>
              <a:spcAft>
                <a:spcPts val="1200"/>
              </a:spcAft>
              <a:buFont typeface="+mj-lt"/>
              <a:buAutoNum type="arabicPeriod"/>
              <a:defRPr/>
            </a:pPr>
            <a:endParaRPr lang="en-US" sz="2000" dirty="0" smtClean="0">
              <a:latin typeface="Rockwell" charset="0"/>
              <a:ea typeface="Rockwell" charset="0"/>
              <a:cs typeface="Rockwell" charset="0"/>
            </a:endParaRPr>
          </a:p>
        </p:txBody>
      </p:sp>
      <p:sp>
        <p:nvSpPr>
          <p:cNvPr id="4" name="Rectangle 3"/>
          <p:cNvSpPr/>
          <p:nvPr/>
        </p:nvSpPr>
        <p:spPr>
          <a:xfrm>
            <a:off x="289560" y="243840"/>
            <a:ext cx="11643360" cy="6385560"/>
          </a:xfrm>
          <a:prstGeom prst="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0394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7" y="146049"/>
            <a:ext cx="10515600" cy="1325563"/>
          </a:xfrm>
        </p:spPr>
        <p:txBody>
          <a:bodyPr/>
          <a:lstStyle/>
          <a:p>
            <a:r>
              <a:rPr lang="en-US" dirty="0" smtClean="0">
                <a:solidFill>
                  <a:schemeClr val="accent1"/>
                </a:solidFill>
                <a:latin typeface="Rockwell" charset="0"/>
                <a:ea typeface="Rockwell" charset="0"/>
                <a:cs typeface="Rockwell" charset="0"/>
              </a:rPr>
              <a:t>Revising the Question Focus</a:t>
            </a:r>
            <a:endParaRPr lang="en-US" dirty="0">
              <a:solidFill>
                <a:schemeClr val="accent1"/>
              </a:solidFill>
              <a:latin typeface="Rockwell" charset="0"/>
              <a:ea typeface="Rockwell" charset="0"/>
              <a:cs typeface="Rockwell" charset="0"/>
            </a:endParaRPr>
          </a:p>
        </p:txBody>
      </p:sp>
      <p:sp>
        <p:nvSpPr>
          <p:cNvPr id="3" name="Content Placeholder 2"/>
          <p:cNvSpPr>
            <a:spLocks noGrp="1"/>
          </p:cNvSpPr>
          <p:nvPr>
            <p:ph idx="1"/>
          </p:nvPr>
        </p:nvSpPr>
        <p:spPr>
          <a:xfrm>
            <a:off x="311433" y="1569403"/>
            <a:ext cx="11396863" cy="4871154"/>
          </a:xfrm>
        </p:spPr>
        <p:txBody>
          <a:bodyPr>
            <a:normAutofit/>
          </a:bodyPr>
          <a:lstStyle/>
          <a:p>
            <a:pPr marL="0" indent="0" algn="ctr">
              <a:buNone/>
            </a:pPr>
            <a:r>
              <a:rPr lang="en-US" dirty="0" smtClean="0">
                <a:latin typeface="Rockwell" charset="0"/>
                <a:ea typeface="Rockwell" charset="0"/>
                <a:cs typeface="Rockwell" charset="0"/>
              </a:rPr>
              <a:t>Picture of the School Building</a:t>
            </a:r>
            <a:endParaRPr lang="en-US" dirty="0">
              <a:latin typeface="Rockwell" charset="0"/>
              <a:ea typeface="Rockwell" charset="0"/>
              <a:cs typeface="Rockwell" charset="0"/>
            </a:endParaRPr>
          </a:p>
          <a:p>
            <a:pPr marL="0" indent="0" algn="ctr">
              <a:buNone/>
            </a:pPr>
            <a:endParaRPr lang="en-US" dirty="0" smtClean="0">
              <a:latin typeface="Rockwell" charset="0"/>
              <a:ea typeface="Rockwell" charset="0"/>
              <a:cs typeface="Rockwell" charset="0"/>
            </a:endParaRPr>
          </a:p>
          <a:p>
            <a:pPr marL="0" indent="0" algn="ctr">
              <a:buNone/>
            </a:pPr>
            <a:endParaRPr lang="en-US" dirty="0" smtClean="0">
              <a:latin typeface="Rockwell" charset="0"/>
              <a:ea typeface="Rockwell" charset="0"/>
              <a:cs typeface="Rockwell" charset="0"/>
            </a:endParaRPr>
          </a:p>
          <a:p>
            <a:pPr marL="0" indent="0" algn="ctr">
              <a:buNone/>
            </a:pPr>
            <a:r>
              <a:rPr lang="en-US" dirty="0" smtClean="0">
                <a:latin typeface="Rockwell" charset="0"/>
                <a:ea typeface="Rockwell" charset="0"/>
                <a:cs typeface="Rockwell" charset="0"/>
              </a:rPr>
              <a:t>“As a member of the </a:t>
            </a:r>
            <a:r>
              <a:rPr lang="en-US" dirty="0" err="1" smtClean="0">
                <a:latin typeface="Rockwell" charset="0"/>
                <a:ea typeface="Rockwell" charset="0"/>
                <a:cs typeface="Rockwell" charset="0"/>
              </a:rPr>
              <a:t>Haviland</a:t>
            </a:r>
            <a:r>
              <a:rPr lang="en-US" dirty="0" smtClean="0">
                <a:latin typeface="Rockwell" charset="0"/>
                <a:ea typeface="Rockwell" charset="0"/>
                <a:cs typeface="Rockwell" charset="0"/>
              </a:rPr>
              <a:t> Middle School 6</a:t>
            </a:r>
            <a:r>
              <a:rPr lang="en-US" baseline="30000" dirty="0" smtClean="0">
                <a:latin typeface="Rockwell" charset="0"/>
                <a:ea typeface="Rockwell" charset="0"/>
                <a:cs typeface="Rockwell" charset="0"/>
              </a:rPr>
              <a:t>th</a:t>
            </a:r>
            <a:r>
              <a:rPr lang="en-US" dirty="0" smtClean="0">
                <a:latin typeface="Rockwell" charset="0"/>
                <a:ea typeface="Rockwell" charset="0"/>
                <a:cs typeface="Rockwell" charset="0"/>
              </a:rPr>
              <a:t> grade, you will have numerous opportunities to grow and learn.”</a:t>
            </a:r>
            <a:endParaRPr lang="en-US" dirty="0">
              <a:latin typeface="Rockwell" charset="0"/>
              <a:ea typeface="Rockwell" charset="0"/>
              <a:cs typeface="Rockwell" charset="0"/>
            </a:endParaRPr>
          </a:p>
          <a:p>
            <a:pPr marL="0" indent="0" algn="ctr">
              <a:buNone/>
            </a:pPr>
            <a:endParaRPr lang="en-US" sz="2200" dirty="0"/>
          </a:p>
          <a:p>
            <a:pPr marL="0" indent="0" algn="ctr">
              <a:buNone/>
            </a:pPr>
            <a:endParaRPr lang="en-US" dirty="0" smtClean="0">
              <a:latin typeface="Rockwell" charset="0"/>
              <a:ea typeface="Rockwell" charset="0"/>
              <a:cs typeface="Rockwell" charset="0"/>
            </a:endParaRPr>
          </a:p>
          <a:p>
            <a:pPr marL="0" indent="0" algn="ctr">
              <a:buNone/>
            </a:pPr>
            <a:r>
              <a:rPr lang="en-US" dirty="0" smtClean="0">
                <a:latin typeface="Rockwell" charset="0"/>
                <a:ea typeface="Rockwell" charset="0"/>
                <a:cs typeface="Rockwell" charset="0"/>
              </a:rPr>
              <a:t>Your </a:t>
            </a:r>
            <a:r>
              <a:rPr lang="en-US" dirty="0">
                <a:latin typeface="Rockwell" charset="0"/>
                <a:ea typeface="Rockwell" charset="0"/>
                <a:cs typeface="Rockwell" charset="0"/>
              </a:rPr>
              <a:t>idea here!</a:t>
            </a:r>
          </a:p>
          <a:p>
            <a:pPr marL="0" indent="0" algn="ctr">
              <a:buNone/>
            </a:pPr>
            <a:endParaRPr lang="en-US" dirty="0">
              <a:solidFill>
                <a:schemeClr val="tx1"/>
              </a:solidFill>
            </a:endParaRPr>
          </a:p>
          <a:p>
            <a:pPr marL="0" indent="0">
              <a:buNone/>
            </a:pPr>
            <a:endParaRPr lang="en-US" dirty="0"/>
          </a:p>
        </p:txBody>
      </p:sp>
      <p:sp>
        <p:nvSpPr>
          <p:cNvPr id="4" name="Down Arrow 3"/>
          <p:cNvSpPr/>
          <p:nvPr/>
        </p:nvSpPr>
        <p:spPr>
          <a:xfrm>
            <a:off x="5695497" y="2084825"/>
            <a:ext cx="589936" cy="87061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89560" y="243840"/>
            <a:ext cx="11643360" cy="6385560"/>
          </a:xfrm>
          <a:prstGeom prst="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5695497" y="3999558"/>
            <a:ext cx="589936" cy="87061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886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latin typeface="Rockwell" charset="0"/>
                <a:ea typeface="Rockwell" charset="0"/>
                <a:cs typeface="Rockwell" charset="0"/>
              </a:rPr>
              <a:t>A Lesson from Luz</a:t>
            </a:r>
            <a:endParaRPr lang="en-US" dirty="0">
              <a:solidFill>
                <a:schemeClr val="accent1"/>
              </a:solidFill>
              <a:latin typeface="Rockwell" charset="0"/>
              <a:ea typeface="Rockwell" charset="0"/>
              <a:cs typeface="Rockwell" charset="0"/>
            </a:endParaRPr>
          </a:p>
        </p:txBody>
      </p:sp>
      <p:sp>
        <p:nvSpPr>
          <p:cNvPr id="3" name="Content Placeholder 2"/>
          <p:cNvSpPr>
            <a:spLocks noGrp="1"/>
          </p:cNvSpPr>
          <p:nvPr>
            <p:ph idx="1"/>
          </p:nvPr>
        </p:nvSpPr>
        <p:spPr/>
        <p:txBody>
          <a:bodyPr/>
          <a:lstStyle/>
          <a:p>
            <a:pPr algn="ctr"/>
            <a:r>
              <a:rPr lang="en-US" dirty="0" smtClean="0">
                <a:latin typeface="Rockwell" charset="0"/>
                <a:ea typeface="Rockwell" charset="0"/>
                <a:cs typeface="Rockwell" charset="0"/>
              </a:rPr>
              <a:t>“Your child will be held back.”</a:t>
            </a:r>
          </a:p>
          <a:p>
            <a:pPr algn="ctr"/>
            <a:endParaRPr lang="en-US" dirty="0" smtClean="0">
              <a:latin typeface="Rockwell" charset="0"/>
              <a:ea typeface="Rockwell" charset="0"/>
              <a:cs typeface="Rockwell" charset="0"/>
            </a:endParaRPr>
          </a:p>
          <a:p>
            <a:pPr algn="ctr"/>
            <a:endParaRPr lang="en-US" dirty="0" smtClean="0">
              <a:latin typeface="Rockwell" charset="0"/>
              <a:ea typeface="Rockwell" charset="0"/>
              <a:cs typeface="Rockwell" charset="0"/>
            </a:endParaRPr>
          </a:p>
          <a:p>
            <a:pPr algn="ctr"/>
            <a:r>
              <a:rPr lang="en-US" dirty="0" smtClean="0">
                <a:latin typeface="Rockwell" charset="0"/>
                <a:ea typeface="Rockwell" charset="0"/>
                <a:cs typeface="Rockwell" charset="0"/>
              </a:rPr>
              <a:t>“Your child might be held back.”</a:t>
            </a:r>
            <a:endParaRPr lang="en-US" dirty="0">
              <a:latin typeface="Rockwell" charset="0"/>
              <a:ea typeface="Rockwell" charset="0"/>
              <a:cs typeface="Rockwell" charset="0"/>
            </a:endParaRPr>
          </a:p>
        </p:txBody>
      </p:sp>
      <p:sp>
        <p:nvSpPr>
          <p:cNvPr id="4" name="Rectangle 3"/>
          <p:cNvSpPr/>
          <p:nvPr/>
        </p:nvSpPr>
        <p:spPr>
          <a:xfrm>
            <a:off x="289560" y="243840"/>
            <a:ext cx="11643360" cy="6385560"/>
          </a:xfrm>
          <a:prstGeom prst="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5953432" y="2484889"/>
            <a:ext cx="589936" cy="70792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382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latin typeface="Rockwell" charset="0"/>
                <a:ea typeface="Rockwell" charset="0"/>
                <a:cs typeface="Rockwell" charset="0"/>
              </a:rPr>
              <a:t>Reflect</a:t>
            </a:r>
          </a:p>
        </p:txBody>
      </p:sp>
      <p:sp>
        <p:nvSpPr>
          <p:cNvPr id="3" name="Content Placeholder 2"/>
          <p:cNvSpPr>
            <a:spLocks noGrp="1"/>
          </p:cNvSpPr>
          <p:nvPr>
            <p:ph idx="1"/>
          </p:nvPr>
        </p:nvSpPr>
        <p:spPr/>
        <p:txBody>
          <a:bodyPr>
            <a:normAutofit/>
          </a:bodyPr>
          <a:lstStyle/>
          <a:p>
            <a:pPr marL="0" indent="0">
              <a:buNone/>
            </a:pPr>
            <a:r>
              <a:rPr lang="en-US" sz="4000" dirty="0">
                <a:latin typeface="Rockwell" charset="0"/>
                <a:ea typeface="Rockwell" charset="0"/>
                <a:cs typeface="Rockwell" charset="0"/>
              </a:rPr>
              <a:t>What do you understand differently now about </a:t>
            </a:r>
            <a:r>
              <a:rPr lang="en-US" sz="4000" dirty="0" smtClean="0">
                <a:latin typeface="Rockwell" charset="0"/>
                <a:ea typeface="Rockwell" charset="0"/>
                <a:cs typeface="Rockwell" charset="0"/>
              </a:rPr>
              <a:t>designing a Q Focus?</a:t>
            </a:r>
            <a:endParaRPr lang="en-US" sz="4000" dirty="0">
              <a:latin typeface="Rockwell" charset="0"/>
              <a:ea typeface="Rockwell" charset="0"/>
              <a:cs typeface="Rockwell" charset="0"/>
            </a:endParaRPr>
          </a:p>
        </p:txBody>
      </p:sp>
      <p:sp>
        <p:nvSpPr>
          <p:cNvPr id="4" name="Rectangle 3"/>
          <p:cNvSpPr/>
          <p:nvPr/>
        </p:nvSpPr>
        <p:spPr>
          <a:xfrm>
            <a:off x="289560" y="243840"/>
            <a:ext cx="11643360" cy="6385560"/>
          </a:xfrm>
          <a:prstGeom prst="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2281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solidFill>
                <a:latin typeface="Rockwell" charset="0"/>
                <a:ea typeface="Rockwell" charset="0"/>
                <a:cs typeface="Rockwell" charset="0"/>
              </a:rPr>
              <a:t>Our Takeaways</a:t>
            </a:r>
            <a:endParaRPr lang="en-US" dirty="0">
              <a:solidFill>
                <a:schemeClr val="accent1"/>
              </a:solidFill>
              <a:latin typeface="Rockwell" charset="0"/>
              <a:ea typeface="Rockwell" charset="0"/>
              <a:cs typeface="Rockwell" charset="0"/>
            </a:endParaRPr>
          </a:p>
        </p:txBody>
      </p:sp>
      <p:sp>
        <p:nvSpPr>
          <p:cNvPr id="3" name="Content Placeholder 2"/>
          <p:cNvSpPr>
            <a:spLocks noGrp="1"/>
          </p:cNvSpPr>
          <p:nvPr>
            <p:ph idx="1"/>
          </p:nvPr>
        </p:nvSpPr>
        <p:spPr>
          <a:xfrm>
            <a:off x="838200" y="1825625"/>
            <a:ext cx="10515600" cy="533262"/>
          </a:xfrm>
        </p:spPr>
        <p:txBody>
          <a:bodyPr>
            <a:normAutofit/>
          </a:bodyPr>
          <a:lstStyle/>
          <a:p>
            <a:pPr marL="0" indent="0">
              <a:buNone/>
            </a:pPr>
            <a:r>
              <a:rPr lang="en-US" sz="2400" dirty="0">
                <a:latin typeface="Rockwell" charset="0"/>
                <a:ea typeface="Rockwell" charset="0"/>
                <a:cs typeface="Rockwell" charset="0"/>
              </a:rPr>
              <a:t>What do you understand differently now about </a:t>
            </a:r>
            <a:r>
              <a:rPr lang="en-US" sz="2400" dirty="0" smtClean="0">
                <a:latin typeface="Rockwell" charset="0"/>
                <a:ea typeface="Rockwell" charset="0"/>
                <a:cs typeface="Rockwell" charset="0"/>
              </a:rPr>
              <a:t>designing a Q Focus?</a:t>
            </a:r>
            <a:endParaRPr lang="en-US" sz="2400" dirty="0">
              <a:latin typeface="Rockwell" charset="0"/>
              <a:ea typeface="Rockwell" charset="0"/>
              <a:cs typeface="Rockwell" charset="0"/>
            </a:endParaRPr>
          </a:p>
        </p:txBody>
      </p:sp>
      <p:sp>
        <p:nvSpPr>
          <p:cNvPr id="4" name="Rectangle 3"/>
          <p:cNvSpPr/>
          <p:nvPr/>
        </p:nvSpPr>
        <p:spPr>
          <a:xfrm>
            <a:off x="289560" y="243840"/>
            <a:ext cx="11643360" cy="6385560"/>
          </a:xfrm>
          <a:prstGeom prst="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8200" y="3600569"/>
            <a:ext cx="4810539" cy="461665"/>
          </a:xfrm>
          <a:prstGeom prst="rect">
            <a:avLst/>
          </a:prstGeom>
          <a:noFill/>
        </p:spPr>
        <p:txBody>
          <a:bodyPr wrap="square" rtlCol="0">
            <a:spAutoFit/>
          </a:bodyPr>
          <a:lstStyle/>
          <a:p>
            <a:r>
              <a:rPr lang="en-US" sz="2400" dirty="0" smtClean="0">
                <a:latin typeface="Rockwell" charset="0"/>
                <a:ea typeface="Rockwell" charset="0"/>
                <a:cs typeface="Rockwell" charset="0"/>
              </a:rPr>
              <a:t>Your thoughts here!</a:t>
            </a:r>
            <a:endParaRPr lang="en-US" sz="2400" dirty="0">
              <a:latin typeface="Rockwell" charset="0"/>
              <a:ea typeface="Rockwell" charset="0"/>
              <a:cs typeface="Rockwell" charset="0"/>
            </a:endParaRPr>
          </a:p>
        </p:txBody>
      </p:sp>
      <p:sp>
        <p:nvSpPr>
          <p:cNvPr id="6" name="TextBox 5"/>
          <p:cNvSpPr txBox="1"/>
          <p:nvPr/>
        </p:nvSpPr>
        <p:spPr>
          <a:xfrm>
            <a:off x="5486400" y="2493824"/>
            <a:ext cx="5697109" cy="4093428"/>
          </a:xfrm>
          <a:prstGeom prst="rect">
            <a:avLst/>
          </a:prstGeom>
          <a:noFill/>
        </p:spPr>
        <p:txBody>
          <a:bodyPr wrap="square" rtlCol="0">
            <a:spAutoFit/>
          </a:bodyPr>
          <a:lstStyle/>
          <a:p>
            <a:r>
              <a:rPr lang="en-US" sz="2000" b="1" dirty="0" smtClean="0">
                <a:latin typeface="Rockwell" charset="0"/>
                <a:ea typeface="Rockwell" charset="0"/>
                <a:cs typeface="Rockwell" charset="0"/>
              </a:rPr>
              <a:t>What RQI has learned from educators:</a:t>
            </a:r>
          </a:p>
          <a:p>
            <a:pPr marL="285750" indent="-285750">
              <a:buFont typeface="Arial" charset="0"/>
              <a:buChar char="•"/>
            </a:pPr>
            <a:r>
              <a:rPr lang="en-US" sz="2000" dirty="0" smtClean="0">
                <a:latin typeface="Rockwell" charset="0"/>
                <a:ea typeface="Rockwell" charset="0"/>
                <a:cs typeface="Rockwell" charset="0"/>
              </a:rPr>
              <a:t>practice, practice, practice</a:t>
            </a:r>
          </a:p>
          <a:p>
            <a:pPr marL="285750" indent="-285750">
              <a:buFont typeface="Arial" charset="0"/>
              <a:buChar char="•"/>
            </a:pPr>
            <a:r>
              <a:rPr lang="en-US" sz="2000" dirty="0" smtClean="0">
                <a:latin typeface="Rockwell" charset="0"/>
                <a:ea typeface="Rockwell" charset="0"/>
                <a:cs typeface="Rockwell" charset="0"/>
              </a:rPr>
              <a:t>thick skin</a:t>
            </a:r>
          </a:p>
          <a:p>
            <a:pPr marL="285750" indent="-285750">
              <a:buFont typeface="Arial" charset="0"/>
              <a:buChar char="•"/>
            </a:pPr>
            <a:r>
              <a:rPr lang="en-US" sz="2000" dirty="0" smtClean="0">
                <a:latin typeface="Rockwell" charset="0"/>
                <a:ea typeface="Rockwell" charset="0"/>
                <a:cs typeface="Rockwell" charset="0"/>
              </a:rPr>
              <a:t>get feedback from others, preferably students, in the form of questions</a:t>
            </a:r>
          </a:p>
          <a:p>
            <a:pPr marL="285750" indent="-285750">
              <a:buFont typeface="Arial" charset="0"/>
              <a:buChar char="•"/>
            </a:pPr>
            <a:r>
              <a:rPr lang="en-US" sz="2000" dirty="0" smtClean="0">
                <a:latin typeface="Rockwell" charset="0"/>
                <a:ea typeface="Rockwell" charset="0"/>
                <a:cs typeface="Rockwell" charset="0"/>
              </a:rPr>
              <a:t>the most direct route is often the best route</a:t>
            </a:r>
          </a:p>
          <a:p>
            <a:pPr marL="285750" indent="-285750">
              <a:buFont typeface="Arial" charset="0"/>
              <a:buChar char="•"/>
            </a:pPr>
            <a:r>
              <a:rPr lang="en-US" sz="2000" dirty="0" smtClean="0">
                <a:latin typeface="Rockwell" charset="0"/>
                <a:ea typeface="Rockwell" charset="0"/>
                <a:cs typeface="Rockwell" charset="0"/>
              </a:rPr>
              <a:t>each word matters</a:t>
            </a:r>
          </a:p>
          <a:p>
            <a:pPr marL="285750" indent="-285750">
              <a:buFont typeface="Arial" charset="0"/>
              <a:buChar char="•"/>
            </a:pPr>
            <a:r>
              <a:rPr lang="en-US" sz="2000" dirty="0" smtClean="0">
                <a:latin typeface="Rockwell" charset="0"/>
                <a:ea typeface="Rockwell" charset="0"/>
                <a:cs typeface="Rockwell" charset="0"/>
              </a:rPr>
              <a:t>images are useful, but kids will ask about exactly what is pictured; will zero in on visual details</a:t>
            </a:r>
          </a:p>
          <a:p>
            <a:pPr marL="285750" indent="-285750">
              <a:buFont typeface="Arial" charset="0"/>
              <a:buChar char="•"/>
            </a:pPr>
            <a:r>
              <a:rPr lang="en-US" sz="2000" dirty="0" smtClean="0">
                <a:latin typeface="Rockwell" charset="0"/>
                <a:ea typeface="Rockwell" charset="0"/>
                <a:cs typeface="Rockwell" charset="0"/>
              </a:rPr>
              <a:t>younger students need more hooks, more direction; weigh the cost/benefit complete statements vs. phrases</a:t>
            </a:r>
            <a:endParaRPr lang="en-US" sz="2000" dirty="0">
              <a:latin typeface="Rockwell" charset="0"/>
              <a:ea typeface="Rockwell" charset="0"/>
              <a:cs typeface="Rockwell" charset="0"/>
            </a:endParaRPr>
          </a:p>
        </p:txBody>
      </p:sp>
    </p:spTree>
    <p:extLst>
      <p:ext uri="{BB962C8B-B14F-4D97-AF65-F5344CB8AC3E}">
        <p14:creationId xmlns:p14="http://schemas.microsoft.com/office/powerpoint/2010/main" val="136886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2392045"/>
            <a:ext cx="10515600" cy="1325563"/>
          </a:xfrm>
        </p:spPr>
        <p:txBody>
          <a:bodyPr>
            <a:normAutofit/>
          </a:bodyPr>
          <a:lstStyle/>
          <a:p>
            <a:pPr algn="ctr"/>
            <a:r>
              <a:rPr lang="en-US" dirty="0" smtClean="0">
                <a:solidFill>
                  <a:srgbClr val="002060"/>
                </a:solidFill>
                <a:latin typeface="Rockwell" charset="0"/>
                <a:ea typeface="Rockwell" charset="0"/>
                <a:cs typeface="Rockwell" charset="0"/>
              </a:rPr>
              <a:t>Putting it into Practice</a:t>
            </a:r>
            <a:endParaRPr lang="en-US" b="1" dirty="0">
              <a:solidFill>
                <a:srgbClr val="002060"/>
              </a:solidFill>
              <a:latin typeface="Rockwell" charset="0"/>
              <a:ea typeface="Rockwell" charset="0"/>
              <a:cs typeface="Rockwell" charset="0"/>
            </a:endParaRPr>
          </a:p>
        </p:txBody>
      </p:sp>
      <p:sp>
        <p:nvSpPr>
          <p:cNvPr id="4" name="Rectangle 3"/>
          <p:cNvSpPr/>
          <p:nvPr/>
        </p:nvSpPr>
        <p:spPr>
          <a:xfrm>
            <a:off x="289560" y="243840"/>
            <a:ext cx="11643360" cy="6385560"/>
          </a:xfrm>
          <a:prstGeom prst="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63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0" y="395605"/>
            <a:ext cx="10515600" cy="1325563"/>
          </a:xfrm>
        </p:spPr>
        <p:txBody>
          <a:bodyPr>
            <a:normAutofit/>
          </a:bodyPr>
          <a:lstStyle/>
          <a:p>
            <a:pPr algn="ctr"/>
            <a:r>
              <a:rPr lang="en-US" dirty="0" smtClean="0">
                <a:solidFill>
                  <a:srgbClr val="002060"/>
                </a:solidFill>
                <a:latin typeface="Rockwell" charset="0"/>
                <a:ea typeface="Rockwell" charset="0"/>
                <a:cs typeface="Rockwell" charset="0"/>
              </a:rPr>
              <a:t>WANTED: Q Focus Guinea Pigs</a:t>
            </a:r>
            <a:endParaRPr lang="en-US" b="1" dirty="0">
              <a:solidFill>
                <a:srgbClr val="002060"/>
              </a:solidFill>
              <a:latin typeface="Rockwell" charset="0"/>
              <a:ea typeface="Rockwell" charset="0"/>
              <a:cs typeface="Rockwell" charset="0"/>
            </a:endParaRPr>
          </a:p>
        </p:txBody>
      </p:sp>
      <p:sp>
        <p:nvSpPr>
          <p:cNvPr id="4" name="Rectangle 3"/>
          <p:cNvSpPr/>
          <p:nvPr/>
        </p:nvSpPr>
        <p:spPr>
          <a:xfrm>
            <a:off x="289560" y="243840"/>
            <a:ext cx="11643360" cy="6385560"/>
          </a:xfrm>
          <a:prstGeom prst="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7346674" y="2274570"/>
            <a:ext cx="3505200" cy="2324100"/>
          </a:xfrm>
          <a:prstGeom prst="rect">
            <a:avLst/>
          </a:prstGeom>
        </p:spPr>
      </p:pic>
      <p:sp>
        <p:nvSpPr>
          <p:cNvPr id="6" name="TextBox 5"/>
          <p:cNvSpPr txBox="1"/>
          <p:nvPr/>
        </p:nvSpPr>
        <p:spPr>
          <a:xfrm>
            <a:off x="698721" y="1872933"/>
            <a:ext cx="6238792" cy="4462760"/>
          </a:xfrm>
          <a:prstGeom prst="rect">
            <a:avLst/>
          </a:prstGeom>
          <a:noFill/>
        </p:spPr>
        <p:txBody>
          <a:bodyPr wrap="square" rtlCol="0">
            <a:spAutoFit/>
          </a:bodyPr>
          <a:lstStyle/>
          <a:p>
            <a:r>
              <a:rPr lang="en-US" sz="3200" b="1" dirty="0" smtClean="0">
                <a:solidFill>
                  <a:srgbClr val="002060"/>
                </a:solidFill>
                <a:latin typeface="Rockwell" charset="0"/>
                <a:ea typeface="Rockwell" charset="0"/>
                <a:cs typeface="Rockwell" charset="0"/>
              </a:rPr>
              <a:t>Directions:</a:t>
            </a:r>
          </a:p>
          <a:p>
            <a:pPr marL="457200" indent="-457200">
              <a:buFont typeface="Arial" charset="0"/>
              <a:buChar char="•"/>
            </a:pPr>
            <a:r>
              <a:rPr lang="en-US" sz="2800" dirty="0">
                <a:solidFill>
                  <a:srgbClr val="002060"/>
                </a:solidFill>
                <a:latin typeface="Rockwell" charset="0"/>
                <a:ea typeface="Rockwell" charset="0"/>
                <a:cs typeface="Rockwell" charset="0"/>
              </a:rPr>
              <a:t>Try creating your own </a:t>
            </a:r>
            <a:r>
              <a:rPr lang="en-US" sz="2800" dirty="0" smtClean="0">
                <a:solidFill>
                  <a:srgbClr val="002060"/>
                </a:solidFill>
                <a:latin typeface="Rockwell" charset="0"/>
                <a:ea typeface="Rockwell" charset="0"/>
                <a:cs typeface="Rockwell" charset="0"/>
              </a:rPr>
              <a:t>Q Focus</a:t>
            </a:r>
            <a:r>
              <a:rPr lang="en-US" sz="2800" dirty="0">
                <a:solidFill>
                  <a:srgbClr val="002060"/>
                </a:solidFill>
                <a:latin typeface="Rockwell" charset="0"/>
                <a:ea typeface="Rockwell" charset="0"/>
                <a:cs typeface="Rockwell" charset="0"/>
              </a:rPr>
              <a:t>!</a:t>
            </a:r>
          </a:p>
          <a:p>
            <a:pPr marL="457200" indent="-457200">
              <a:buFont typeface="Arial" charset="0"/>
              <a:buChar char="•"/>
            </a:pPr>
            <a:r>
              <a:rPr lang="en-US" sz="2800" dirty="0">
                <a:solidFill>
                  <a:srgbClr val="002060"/>
                </a:solidFill>
                <a:latin typeface="Rockwell" charset="0"/>
                <a:ea typeface="Rockwell" charset="0"/>
                <a:cs typeface="Rockwell" charset="0"/>
              </a:rPr>
              <a:t>Write it on an index </a:t>
            </a:r>
            <a:r>
              <a:rPr lang="en-US" sz="2800" dirty="0" smtClean="0">
                <a:solidFill>
                  <a:srgbClr val="002060"/>
                </a:solidFill>
                <a:latin typeface="Rockwell" charset="0"/>
                <a:ea typeface="Rockwell" charset="0"/>
                <a:cs typeface="Rockwell" charset="0"/>
              </a:rPr>
              <a:t>card.</a:t>
            </a:r>
            <a:endParaRPr lang="en-US" sz="2800" dirty="0">
              <a:solidFill>
                <a:srgbClr val="002060"/>
              </a:solidFill>
              <a:latin typeface="Rockwell" charset="0"/>
              <a:ea typeface="Rockwell" charset="0"/>
              <a:cs typeface="Rockwell" charset="0"/>
            </a:endParaRPr>
          </a:p>
          <a:p>
            <a:pPr marL="457200" indent="-457200">
              <a:buFont typeface="Arial" charset="0"/>
              <a:buChar char="•"/>
            </a:pPr>
            <a:r>
              <a:rPr lang="en-US" sz="2800" dirty="0">
                <a:solidFill>
                  <a:srgbClr val="002060"/>
                </a:solidFill>
                <a:latin typeface="Rockwell" charset="0"/>
                <a:ea typeface="Rockwell" charset="0"/>
                <a:cs typeface="Rockwell" charset="0"/>
              </a:rPr>
              <a:t>Be prepared to share with a partner.</a:t>
            </a:r>
          </a:p>
          <a:p>
            <a:pPr marL="457200" indent="-457200">
              <a:buFont typeface="Arial" charset="0"/>
              <a:buChar char="•"/>
            </a:pPr>
            <a:r>
              <a:rPr lang="en-US" sz="2800" dirty="0" smtClean="0">
                <a:solidFill>
                  <a:srgbClr val="002060"/>
                </a:solidFill>
                <a:latin typeface="Rockwell" charset="0"/>
                <a:ea typeface="Rockwell" charset="0"/>
                <a:cs typeface="Rockwell" charset="0"/>
              </a:rPr>
              <a:t>Use the QFT to give feedback on your partner’s Q Focus.</a:t>
            </a:r>
            <a:endParaRPr lang="en-US" sz="2800" dirty="0">
              <a:solidFill>
                <a:srgbClr val="002060"/>
              </a:solidFill>
              <a:latin typeface="Rockwell" charset="0"/>
              <a:ea typeface="Rockwell" charset="0"/>
              <a:cs typeface="Rockwell" charset="0"/>
            </a:endParaRPr>
          </a:p>
          <a:p>
            <a:pPr marL="457200" indent="-457200">
              <a:buFont typeface="Arial" charset="0"/>
              <a:buChar char="•"/>
            </a:pPr>
            <a:r>
              <a:rPr lang="en-US" sz="2800" dirty="0" smtClean="0">
                <a:solidFill>
                  <a:srgbClr val="002060"/>
                </a:solidFill>
                <a:latin typeface="Rockwell" charset="0"/>
                <a:ea typeface="Rockwell" charset="0"/>
                <a:cs typeface="Rockwell" charset="0"/>
              </a:rPr>
              <a:t>If you finish a Q Focus, move on to the rest of the Lesson Planning Workbook.</a:t>
            </a:r>
          </a:p>
        </p:txBody>
      </p:sp>
    </p:spTree>
    <p:extLst>
      <p:ext uri="{BB962C8B-B14F-4D97-AF65-F5344CB8AC3E}">
        <p14:creationId xmlns:p14="http://schemas.microsoft.com/office/powerpoint/2010/main" val="48469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0626" y="464129"/>
            <a:ext cx="8048349" cy="909923"/>
          </a:xfrm>
        </p:spPr>
        <p:txBody>
          <a:bodyPr>
            <a:normAutofit fontScale="90000"/>
          </a:bodyPr>
          <a:lstStyle/>
          <a:p>
            <a:r>
              <a:rPr lang="en-US" dirty="0" smtClean="0">
                <a:solidFill>
                  <a:schemeClr val="accent1"/>
                </a:solidFill>
                <a:latin typeface="Rockwell" charset="0"/>
                <a:ea typeface="Rockwell" charset="0"/>
                <a:cs typeface="Rockwell" charset="0"/>
              </a:rPr>
              <a:t>As you ask questions, remember:</a:t>
            </a:r>
            <a:endParaRPr lang="en-US" dirty="0">
              <a:solidFill>
                <a:schemeClr val="accent1"/>
              </a:solidFill>
              <a:latin typeface="Rockwell" charset="0"/>
              <a:ea typeface="Rockwell" charset="0"/>
              <a:cs typeface="Rockwell" charset="0"/>
            </a:endParaRPr>
          </a:p>
        </p:txBody>
      </p:sp>
      <p:sp>
        <p:nvSpPr>
          <p:cNvPr id="3" name="Content Placeholder 2"/>
          <p:cNvSpPr>
            <a:spLocks noGrp="1"/>
          </p:cNvSpPr>
          <p:nvPr>
            <p:ph idx="1"/>
          </p:nvPr>
        </p:nvSpPr>
        <p:spPr>
          <a:xfrm>
            <a:off x="695739" y="1808921"/>
            <a:ext cx="8883237" cy="4578023"/>
          </a:xfrm>
        </p:spPr>
        <p:txBody>
          <a:bodyPr/>
          <a:lstStyle/>
          <a:p>
            <a:pPr marL="457200" indent="-457200">
              <a:spcBef>
                <a:spcPts val="0"/>
              </a:spcBef>
              <a:spcAft>
                <a:spcPts val="600"/>
              </a:spcAft>
              <a:buFont typeface="+mj-lt"/>
              <a:buAutoNum type="arabicParenR"/>
            </a:pPr>
            <a:r>
              <a:rPr lang="en-US" dirty="0">
                <a:latin typeface="Rockwell" charset="0"/>
                <a:ea typeface="Rockwell" charset="0"/>
                <a:cs typeface="Rockwell" charset="0"/>
              </a:rPr>
              <a:t>Question Focus</a:t>
            </a:r>
          </a:p>
          <a:p>
            <a:pPr marL="457200" indent="-457200">
              <a:spcBef>
                <a:spcPts val="0"/>
              </a:spcBef>
              <a:spcAft>
                <a:spcPts val="600"/>
              </a:spcAft>
              <a:buFont typeface="+mj-lt"/>
              <a:buAutoNum type="arabicParenR"/>
            </a:pPr>
            <a:r>
              <a:rPr lang="en-US" dirty="0">
                <a:latin typeface="Rockwell" charset="0"/>
                <a:ea typeface="Rockwell" charset="0"/>
                <a:cs typeface="Rockwell" charset="0"/>
              </a:rPr>
              <a:t>Produce Your Questions</a:t>
            </a:r>
          </a:p>
          <a:p>
            <a:pPr lvl="2">
              <a:spcBef>
                <a:spcPts val="0"/>
              </a:spcBef>
              <a:spcAft>
                <a:spcPts val="600"/>
              </a:spcAft>
              <a:buFont typeface="Wingdings" panose="05000000000000000000" pitchFamily="2" charset="2"/>
              <a:buChar char="ü"/>
            </a:pPr>
            <a:r>
              <a:rPr lang="en-US" dirty="0">
                <a:latin typeface="Rockwell" charset="0"/>
                <a:ea typeface="Rockwell" charset="0"/>
                <a:cs typeface="Rockwell" charset="0"/>
              </a:rPr>
              <a:t>Follow the rules</a:t>
            </a:r>
          </a:p>
          <a:p>
            <a:pPr lvl="2">
              <a:spcBef>
                <a:spcPts val="0"/>
              </a:spcBef>
              <a:spcAft>
                <a:spcPts val="600"/>
              </a:spcAft>
              <a:buFont typeface="Wingdings" panose="05000000000000000000" pitchFamily="2" charset="2"/>
              <a:buChar char="ü"/>
            </a:pPr>
            <a:r>
              <a:rPr lang="en-US" dirty="0">
                <a:latin typeface="Rockwell" charset="0"/>
                <a:ea typeface="Rockwell" charset="0"/>
                <a:cs typeface="Rockwell" charset="0"/>
              </a:rPr>
              <a:t>Number your questions</a:t>
            </a:r>
          </a:p>
          <a:p>
            <a:pPr marL="457200" indent="-457200">
              <a:spcBef>
                <a:spcPts val="0"/>
              </a:spcBef>
              <a:spcAft>
                <a:spcPts val="600"/>
              </a:spcAft>
              <a:buFont typeface="+mj-lt"/>
              <a:buAutoNum type="arabicParenR" startAt="3"/>
            </a:pPr>
            <a:r>
              <a:rPr lang="en-US" dirty="0">
                <a:latin typeface="Rockwell" charset="0"/>
                <a:ea typeface="Rockwell" charset="0"/>
                <a:cs typeface="Rockwell" charset="0"/>
              </a:rPr>
              <a:t>Improve Your Questions</a:t>
            </a:r>
          </a:p>
          <a:p>
            <a:pPr lvl="2">
              <a:spcBef>
                <a:spcPts val="0"/>
              </a:spcBef>
              <a:spcAft>
                <a:spcPts val="600"/>
              </a:spcAft>
              <a:buFont typeface="Wingdings" panose="05000000000000000000" pitchFamily="2" charset="2"/>
              <a:buChar char="ü"/>
            </a:pPr>
            <a:r>
              <a:rPr lang="en-US" dirty="0">
                <a:latin typeface="Rockwell" charset="0"/>
                <a:ea typeface="Rockwell" charset="0"/>
                <a:cs typeface="Rockwell" charset="0"/>
              </a:rPr>
              <a:t>Categorize questions as Closed or Open-ended</a:t>
            </a:r>
          </a:p>
          <a:p>
            <a:pPr lvl="2">
              <a:spcBef>
                <a:spcPts val="0"/>
              </a:spcBef>
              <a:spcAft>
                <a:spcPts val="600"/>
              </a:spcAft>
              <a:buFont typeface="Wingdings" panose="05000000000000000000" pitchFamily="2" charset="2"/>
              <a:buChar char="ü"/>
            </a:pPr>
            <a:r>
              <a:rPr lang="en-US" dirty="0">
                <a:latin typeface="Rockwell" charset="0"/>
                <a:ea typeface="Rockwell" charset="0"/>
                <a:cs typeface="Rockwell" charset="0"/>
              </a:rPr>
              <a:t>Change questions from one type to another</a:t>
            </a:r>
          </a:p>
          <a:p>
            <a:pPr marL="457200" indent="-457200">
              <a:spcBef>
                <a:spcPts val="0"/>
              </a:spcBef>
              <a:spcAft>
                <a:spcPts val="600"/>
              </a:spcAft>
              <a:buFont typeface="+mj-lt"/>
              <a:buAutoNum type="arabicParenR" startAt="4"/>
            </a:pPr>
            <a:r>
              <a:rPr lang="en-US" dirty="0">
                <a:latin typeface="Rockwell" charset="0"/>
                <a:ea typeface="Rockwell" charset="0"/>
                <a:cs typeface="Rockwell" charset="0"/>
              </a:rPr>
              <a:t>Prioritize Your Questions </a:t>
            </a:r>
          </a:p>
          <a:p>
            <a:pPr marL="457200" indent="-457200">
              <a:spcBef>
                <a:spcPts val="0"/>
              </a:spcBef>
              <a:spcAft>
                <a:spcPts val="600"/>
              </a:spcAft>
              <a:buFont typeface="+mj-lt"/>
              <a:buAutoNum type="arabicParenR" startAt="5"/>
            </a:pPr>
            <a:r>
              <a:rPr lang="en-US" dirty="0">
                <a:latin typeface="Rockwell" charset="0"/>
                <a:ea typeface="Rockwell" charset="0"/>
                <a:cs typeface="Rockwell" charset="0"/>
              </a:rPr>
              <a:t>Share &amp; Discuss Next Steps</a:t>
            </a:r>
          </a:p>
          <a:p>
            <a:pPr marL="457200" indent="-457200">
              <a:spcBef>
                <a:spcPts val="0"/>
              </a:spcBef>
              <a:spcAft>
                <a:spcPts val="600"/>
              </a:spcAft>
              <a:buFont typeface="+mj-lt"/>
              <a:buAutoNum type="arabicParenR" startAt="5"/>
            </a:pPr>
            <a:r>
              <a:rPr lang="en-US" dirty="0">
                <a:latin typeface="Rockwell" charset="0"/>
                <a:ea typeface="Rockwell" charset="0"/>
                <a:cs typeface="Rockwell" charset="0"/>
              </a:rPr>
              <a:t>Reflect</a:t>
            </a:r>
          </a:p>
        </p:txBody>
      </p:sp>
      <p:sp>
        <p:nvSpPr>
          <p:cNvPr id="5" name="TextBox 4"/>
          <p:cNvSpPr txBox="1"/>
          <p:nvPr/>
        </p:nvSpPr>
        <p:spPr>
          <a:xfrm>
            <a:off x="7024255" y="1570383"/>
            <a:ext cx="4624406" cy="1631216"/>
          </a:xfrm>
          <a:prstGeom prst="rect">
            <a:avLst/>
          </a:prstGeom>
          <a:solidFill>
            <a:schemeClr val="bg1">
              <a:lumMod val="85000"/>
            </a:schemeClr>
          </a:solidFill>
        </p:spPr>
        <p:txBody>
          <a:bodyPr wrap="square" rtlCol="0">
            <a:spAutoFit/>
          </a:bodyPr>
          <a:lstStyle/>
          <a:p>
            <a:pPr marL="342900" indent="-342900">
              <a:buFont typeface="+mj-lt"/>
              <a:buAutoNum type="arabicPeriod"/>
            </a:pPr>
            <a:r>
              <a:rPr lang="en-US" sz="2000" dirty="0">
                <a:latin typeface="Rockwell" charset="0"/>
                <a:ea typeface="Rockwell" charset="0"/>
                <a:cs typeface="Rockwell" charset="0"/>
              </a:rPr>
              <a:t>Ask as many questions as you can</a:t>
            </a:r>
          </a:p>
          <a:p>
            <a:pPr marL="342900" indent="-342900">
              <a:buFont typeface="+mj-lt"/>
              <a:buAutoNum type="arabicPeriod"/>
            </a:pPr>
            <a:r>
              <a:rPr lang="en-US" sz="2000" dirty="0">
                <a:latin typeface="Rockwell" charset="0"/>
                <a:ea typeface="Rockwell" charset="0"/>
                <a:cs typeface="Rockwell" charset="0"/>
              </a:rPr>
              <a:t>Do not stop to discuss, judge or answer</a:t>
            </a:r>
          </a:p>
          <a:p>
            <a:pPr marL="342900" indent="-342900">
              <a:buFont typeface="+mj-lt"/>
              <a:buAutoNum type="arabicPeriod"/>
            </a:pPr>
            <a:r>
              <a:rPr lang="en-US" sz="2000" dirty="0">
                <a:latin typeface="Rockwell" charset="0"/>
                <a:ea typeface="Rockwell" charset="0"/>
                <a:cs typeface="Rockwell" charset="0"/>
              </a:rPr>
              <a:t>Record </a:t>
            </a:r>
            <a:r>
              <a:rPr lang="en-US" sz="2000" i="1" dirty="0">
                <a:latin typeface="Rockwell" charset="0"/>
                <a:ea typeface="Rockwell" charset="0"/>
                <a:cs typeface="Rockwell" charset="0"/>
              </a:rPr>
              <a:t>exactly</a:t>
            </a:r>
            <a:r>
              <a:rPr lang="en-US" sz="2000" dirty="0">
                <a:latin typeface="Rockwell" charset="0"/>
                <a:ea typeface="Rockwell" charset="0"/>
                <a:cs typeface="Rockwell" charset="0"/>
              </a:rPr>
              <a:t> as stated</a:t>
            </a:r>
          </a:p>
          <a:p>
            <a:pPr marL="342900" indent="-342900">
              <a:buFont typeface="+mj-lt"/>
              <a:buAutoNum type="arabicPeriod"/>
            </a:pPr>
            <a:r>
              <a:rPr lang="en-US" sz="2000" dirty="0">
                <a:latin typeface="Rockwell" charset="0"/>
                <a:ea typeface="Rockwell" charset="0"/>
                <a:cs typeface="Rockwell" charset="0"/>
              </a:rPr>
              <a:t>Change statements into questions</a:t>
            </a:r>
          </a:p>
        </p:txBody>
      </p:sp>
      <p:cxnSp>
        <p:nvCxnSpPr>
          <p:cNvPr id="7" name="Straight Arrow Connector 6"/>
          <p:cNvCxnSpPr/>
          <p:nvPr/>
        </p:nvCxnSpPr>
        <p:spPr>
          <a:xfrm flipV="1">
            <a:off x="4657725" y="2825915"/>
            <a:ext cx="2286000" cy="138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636444" y="5121043"/>
            <a:ext cx="4376651" cy="1477328"/>
          </a:xfrm>
          <a:prstGeom prst="rect">
            <a:avLst/>
          </a:prstGeom>
          <a:solidFill>
            <a:schemeClr val="bg1">
              <a:lumMod val="85000"/>
            </a:schemeClr>
          </a:solidFill>
        </p:spPr>
        <p:txBody>
          <a:bodyPr wrap="square" rtlCol="0">
            <a:spAutoFit/>
          </a:bodyPr>
          <a:lstStyle/>
          <a:p>
            <a:r>
              <a:rPr lang="en-US" b="1" dirty="0">
                <a:latin typeface="Rockwell" charset="0"/>
                <a:ea typeface="Rockwell" charset="0"/>
                <a:cs typeface="Rockwell" charset="0"/>
              </a:rPr>
              <a:t>Closed-Ended:</a:t>
            </a:r>
          </a:p>
          <a:p>
            <a:r>
              <a:rPr lang="en-US" dirty="0">
                <a:latin typeface="Rockwell" charset="0"/>
                <a:ea typeface="Rockwell" charset="0"/>
                <a:cs typeface="Rockwell" charset="0"/>
              </a:rPr>
              <a:t>Answered with “yes,” “no” or one word</a:t>
            </a:r>
          </a:p>
          <a:p>
            <a:endParaRPr lang="en-US" dirty="0">
              <a:latin typeface="Rockwell" charset="0"/>
              <a:ea typeface="Rockwell" charset="0"/>
              <a:cs typeface="Rockwell" charset="0"/>
            </a:endParaRPr>
          </a:p>
          <a:p>
            <a:r>
              <a:rPr lang="en-US" b="1" dirty="0">
                <a:latin typeface="Rockwell" charset="0"/>
                <a:ea typeface="Rockwell" charset="0"/>
                <a:cs typeface="Rockwell" charset="0"/>
              </a:rPr>
              <a:t>Open-Ended: </a:t>
            </a:r>
            <a:r>
              <a:rPr lang="en-US" dirty="0">
                <a:latin typeface="Rockwell" charset="0"/>
                <a:ea typeface="Rockwell" charset="0"/>
                <a:cs typeface="Rockwell" charset="0"/>
              </a:rPr>
              <a:t>Require longer explanation</a:t>
            </a:r>
          </a:p>
        </p:txBody>
      </p:sp>
      <p:cxnSp>
        <p:nvCxnSpPr>
          <p:cNvPr id="12" name="Straight Arrow Connector 11"/>
          <p:cNvCxnSpPr/>
          <p:nvPr/>
        </p:nvCxnSpPr>
        <p:spPr>
          <a:xfrm>
            <a:off x="7098135" y="4362221"/>
            <a:ext cx="1076618" cy="6395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33816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latin typeface="Rockwell" charset="0"/>
                <a:ea typeface="Rockwell" charset="0"/>
                <a:cs typeface="Rockwell" charset="0"/>
              </a:rPr>
              <a:t>Continue the Conversation Online</a:t>
            </a:r>
            <a:endParaRPr lang="en-US" dirty="0">
              <a:solidFill>
                <a:schemeClr val="accent1"/>
              </a:solidFill>
              <a:latin typeface="Rockwell" charset="0"/>
              <a:ea typeface="Rockwell" charset="0"/>
              <a:cs typeface="Rockwell" charset="0"/>
            </a:endParaRPr>
          </a:p>
        </p:txBody>
      </p:sp>
      <p:sp>
        <p:nvSpPr>
          <p:cNvPr id="3" name="Content Placeholder 2"/>
          <p:cNvSpPr>
            <a:spLocks noGrp="1"/>
          </p:cNvSpPr>
          <p:nvPr>
            <p:ph idx="1"/>
          </p:nvPr>
        </p:nvSpPr>
        <p:spPr/>
        <p:txBody>
          <a:bodyPr>
            <a:normAutofit/>
          </a:bodyPr>
          <a:lstStyle/>
          <a:p>
            <a:r>
              <a:rPr lang="en-US" sz="3200" dirty="0" smtClean="0">
                <a:latin typeface="Rockwell" charset="0"/>
                <a:ea typeface="Rockwell" charset="0"/>
                <a:cs typeface="Rockwell" charset="0"/>
              </a:rPr>
              <a:t>If you have a Q-Focus or an idea you’re willing to share, and want to see what others have come up with, please contribute at: </a:t>
            </a:r>
            <a:r>
              <a:rPr lang="en-US" sz="3200" b="1" dirty="0" smtClean="0">
                <a:latin typeface="Rockwell" charset="0"/>
                <a:ea typeface="Rockwell" charset="0"/>
                <a:cs typeface="Rockwell" charset="0"/>
                <a:hlinkClick r:id="rId2"/>
              </a:rPr>
              <a:t>http</a:t>
            </a:r>
            <a:r>
              <a:rPr lang="en-US" sz="3200" b="1" dirty="0">
                <a:latin typeface="Rockwell" charset="0"/>
                <a:ea typeface="Rockwell" charset="0"/>
                <a:cs typeface="Rockwell" charset="0"/>
                <a:hlinkClick r:id="rId2"/>
              </a:rPr>
              <a:t>://bit.ly/2hcpXeu</a:t>
            </a:r>
            <a:endParaRPr lang="en-US" sz="3200" dirty="0">
              <a:latin typeface="Rockwell" charset="0"/>
              <a:ea typeface="Rockwell" charset="0"/>
              <a:cs typeface="Rockwell" charset="0"/>
            </a:endParaRPr>
          </a:p>
        </p:txBody>
      </p:sp>
    </p:spTree>
    <p:extLst>
      <p:ext uri="{BB962C8B-B14F-4D97-AF65-F5344CB8AC3E}">
        <p14:creationId xmlns:p14="http://schemas.microsoft.com/office/powerpoint/2010/main" val="40454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2392045"/>
            <a:ext cx="10515600" cy="1325563"/>
          </a:xfrm>
        </p:spPr>
        <p:txBody>
          <a:bodyPr>
            <a:normAutofit fontScale="90000"/>
          </a:bodyPr>
          <a:lstStyle/>
          <a:p>
            <a:pPr algn="ctr"/>
            <a:r>
              <a:rPr lang="en-US" dirty="0" smtClean="0">
                <a:solidFill>
                  <a:srgbClr val="002060"/>
                </a:solidFill>
                <a:latin typeface="Rockwell" charset="0"/>
                <a:ea typeface="Rockwell" charset="0"/>
                <a:cs typeface="Rockwell" charset="0"/>
              </a:rPr>
              <a:t>Thank You and Good Luck! </a:t>
            </a:r>
            <a:br>
              <a:rPr lang="en-US" dirty="0" smtClean="0">
                <a:solidFill>
                  <a:srgbClr val="002060"/>
                </a:solidFill>
                <a:latin typeface="Rockwell" charset="0"/>
                <a:ea typeface="Rockwell" charset="0"/>
                <a:cs typeface="Rockwell" charset="0"/>
              </a:rPr>
            </a:br>
            <a:r>
              <a:rPr lang="en-US" dirty="0">
                <a:solidFill>
                  <a:srgbClr val="002060"/>
                </a:solidFill>
                <a:latin typeface="Rockwell" charset="0"/>
                <a:ea typeface="Rockwell" charset="0"/>
                <a:cs typeface="Rockwell" charset="0"/>
              </a:rPr>
              <a:t/>
            </a:r>
            <a:br>
              <a:rPr lang="en-US" dirty="0">
                <a:solidFill>
                  <a:srgbClr val="002060"/>
                </a:solidFill>
                <a:latin typeface="Rockwell" charset="0"/>
                <a:ea typeface="Rockwell" charset="0"/>
                <a:cs typeface="Rockwell" charset="0"/>
              </a:rPr>
            </a:br>
            <a:r>
              <a:rPr lang="mr-IN" dirty="0" smtClean="0">
                <a:solidFill>
                  <a:srgbClr val="002060"/>
                </a:solidFill>
                <a:latin typeface="Rockwell" charset="0"/>
                <a:ea typeface="Rockwell" charset="0"/>
                <a:cs typeface="Rockwell" charset="0"/>
              </a:rPr>
              <a:t>…</a:t>
            </a:r>
            <a:r>
              <a:rPr lang="en-US" dirty="0" smtClean="0">
                <a:solidFill>
                  <a:srgbClr val="002060"/>
                </a:solidFill>
                <a:latin typeface="Rockwell" charset="0"/>
                <a:ea typeface="Rockwell" charset="0"/>
                <a:cs typeface="Rockwell" charset="0"/>
              </a:rPr>
              <a:t>and remember, the best QFT designers share one quality:</a:t>
            </a:r>
            <a:br>
              <a:rPr lang="en-US" dirty="0" smtClean="0">
                <a:solidFill>
                  <a:srgbClr val="002060"/>
                </a:solidFill>
                <a:latin typeface="Rockwell" charset="0"/>
                <a:ea typeface="Rockwell" charset="0"/>
                <a:cs typeface="Rockwell" charset="0"/>
              </a:rPr>
            </a:br>
            <a:r>
              <a:rPr lang="en-US" dirty="0" smtClean="0">
                <a:solidFill>
                  <a:srgbClr val="002060"/>
                </a:solidFill>
                <a:latin typeface="Rockwell" charset="0"/>
                <a:ea typeface="Rockwell" charset="0"/>
                <a:cs typeface="Rockwell" charset="0"/>
              </a:rPr>
              <a:t/>
            </a:r>
            <a:br>
              <a:rPr lang="en-US" dirty="0" smtClean="0">
                <a:solidFill>
                  <a:srgbClr val="002060"/>
                </a:solidFill>
                <a:latin typeface="Rockwell" charset="0"/>
                <a:ea typeface="Rockwell" charset="0"/>
                <a:cs typeface="Rockwell" charset="0"/>
              </a:rPr>
            </a:br>
            <a:r>
              <a:rPr lang="en-US" dirty="0" smtClean="0">
                <a:solidFill>
                  <a:srgbClr val="002060"/>
                </a:solidFill>
                <a:latin typeface="Rockwell" charset="0"/>
                <a:ea typeface="Rockwell" charset="0"/>
                <a:cs typeface="Rockwell" charset="0"/>
              </a:rPr>
              <a:t>Thick Skin. </a:t>
            </a:r>
            <a:endParaRPr lang="en-US" b="1" dirty="0">
              <a:solidFill>
                <a:srgbClr val="002060"/>
              </a:solidFill>
              <a:latin typeface="Rockwell" charset="0"/>
              <a:ea typeface="Rockwell" charset="0"/>
              <a:cs typeface="Rockwell" charset="0"/>
            </a:endParaRPr>
          </a:p>
        </p:txBody>
      </p:sp>
      <p:sp>
        <p:nvSpPr>
          <p:cNvPr id="4" name="Rectangle 3"/>
          <p:cNvSpPr/>
          <p:nvPr/>
        </p:nvSpPr>
        <p:spPr>
          <a:xfrm>
            <a:off x="289560" y="243840"/>
            <a:ext cx="11643360" cy="6385560"/>
          </a:xfrm>
          <a:prstGeom prst="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240" t="15598"/>
          <a:stretch/>
        </p:blipFill>
        <p:spPr>
          <a:xfrm>
            <a:off x="8587409" y="3436620"/>
            <a:ext cx="2918791" cy="2882291"/>
          </a:xfrm>
          <a:prstGeom prst="rect">
            <a:avLst/>
          </a:prstGeom>
        </p:spPr>
      </p:pic>
    </p:spTree>
    <p:extLst>
      <p:ext uri="{BB962C8B-B14F-4D97-AF65-F5344CB8AC3E}">
        <p14:creationId xmlns:p14="http://schemas.microsoft.com/office/powerpoint/2010/main" val="172109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63037" y="1825625"/>
            <a:ext cx="6265926" cy="4351338"/>
          </a:xfr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5400" b="94000" l="556" r="99722">
                        <a14:backgroundMark x1="2222" y1="10600" x2="6250" y2="5600"/>
                        <a14:backgroundMark x1="2639" y1="10200" x2="0" y2="14600"/>
                      </a14:backgroundRemoval>
                    </a14:imgEffect>
                  </a14:imgLayer>
                </a14:imgProps>
              </a:ext>
              <a:ext uri="{28A0092B-C50C-407E-A947-70E740481C1C}">
                <a14:useLocalDpi xmlns:a14="http://schemas.microsoft.com/office/drawing/2010/main" val="0"/>
              </a:ext>
            </a:extLst>
          </a:blip>
          <a:stretch>
            <a:fillRect/>
          </a:stretch>
        </p:blipFill>
        <p:spPr>
          <a:xfrm>
            <a:off x="2752947" y="1811491"/>
            <a:ext cx="6476015" cy="4497234"/>
          </a:xfrm>
          <a:prstGeom prst="rect">
            <a:avLst/>
          </a:prstGeom>
          <a:solidFill>
            <a:schemeClr val="bg1"/>
          </a:solidFill>
        </p:spPr>
      </p:pic>
      <p:sp>
        <p:nvSpPr>
          <p:cNvPr id="7" name="TextBox 6"/>
          <p:cNvSpPr txBox="1"/>
          <p:nvPr/>
        </p:nvSpPr>
        <p:spPr>
          <a:xfrm>
            <a:off x="1162764" y="696636"/>
            <a:ext cx="9442609" cy="707886"/>
          </a:xfrm>
          <a:prstGeom prst="rect">
            <a:avLst/>
          </a:prstGeom>
          <a:noFill/>
        </p:spPr>
        <p:txBody>
          <a:bodyPr wrap="square" rtlCol="0">
            <a:spAutoFit/>
          </a:bodyPr>
          <a:lstStyle/>
          <a:p>
            <a:r>
              <a:rPr lang="en-US" sz="4000" b="1" dirty="0">
                <a:solidFill>
                  <a:schemeClr val="accent1"/>
                </a:solidFill>
                <a:latin typeface="Rockwell" charset="0"/>
                <a:ea typeface="Rockwell" charset="0"/>
                <a:cs typeface="Rockwell" charset="0"/>
              </a:rPr>
              <a:t>The QFT as a Shortcut, Not a Detour</a:t>
            </a:r>
          </a:p>
        </p:txBody>
      </p:sp>
      <p:sp>
        <p:nvSpPr>
          <p:cNvPr id="5" name="Rectangle 4"/>
          <p:cNvSpPr/>
          <p:nvPr/>
        </p:nvSpPr>
        <p:spPr>
          <a:xfrm>
            <a:off x="289560" y="243840"/>
            <a:ext cx="11643360" cy="6385560"/>
          </a:xfrm>
          <a:prstGeom prst="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618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68680" y="1122363"/>
            <a:ext cx="10347960" cy="2387600"/>
          </a:xfrm>
        </p:spPr>
        <p:txBody>
          <a:bodyPr>
            <a:noAutofit/>
          </a:bodyPr>
          <a:lstStyle/>
          <a:p>
            <a:r>
              <a:rPr lang="en-US" sz="4800" dirty="0" smtClean="0">
                <a:solidFill>
                  <a:srgbClr val="002060"/>
                </a:solidFill>
                <a:latin typeface="Rockwell" charset="0"/>
                <a:ea typeface="Rockwell" charset="0"/>
                <a:cs typeface="Rockwell" charset="0"/>
              </a:rPr>
              <a:t>An Exercise In Question Focus (</a:t>
            </a:r>
            <a:r>
              <a:rPr lang="en-US" sz="4800" dirty="0" err="1" smtClean="0">
                <a:solidFill>
                  <a:srgbClr val="002060"/>
                </a:solidFill>
                <a:latin typeface="Rockwell" charset="0"/>
                <a:ea typeface="Rockwell" charset="0"/>
                <a:cs typeface="Rockwell" charset="0"/>
              </a:rPr>
              <a:t>QFocus</a:t>
            </a:r>
            <a:r>
              <a:rPr lang="en-US" sz="4800" dirty="0" smtClean="0">
                <a:solidFill>
                  <a:srgbClr val="002060"/>
                </a:solidFill>
                <a:latin typeface="Rockwell" charset="0"/>
                <a:ea typeface="Rockwell" charset="0"/>
                <a:cs typeface="Rockwell" charset="0"/>
              </a:rPr>
              <a:t>)</a:t>
            </a:r>
            <a:br>
              <a:rPr lang="en-US" sz="4800" dirty="0" smtClean="0">
                <a:solidFill>
                  <a:srgbClr val="002060"/>
                </a:solidFill>
                <a:latin typeface="Rockwell" charset="0"/>
                <a:ea typeface="Rockwell" charset="0"/>
                <a:cs typeface="Rockwell" charset="0"/>
              </a:rPr>
            </a:br>
            <a:r>
              <a:rPr lang="en-US" sz="4800" dirty="0" smtClean="0">
                <a:solidFill>
                  <a:srgbClr val="002060"/>
                </a:solidFill>
                <a:latin typeface="Rockwell" charset="0"/>
                <a:ea typeface="Rockwell" charset="0"/>
                <a:cs typeface="Rockwell" charset="0"/>
              </a:rPr>
              <a:t>Design &amp; Evaluation</a:t>
            </a:r>
            <a:endParaRPr lang="en-US" sz="4800" dirty="0">
              <a:solidFill>
                <a:srgbClr val="002060"/>
              </a:solidFill>
              <a:latin typeface="Rockwell" charset="0"/>
              <a:ea typeface="Rockwell" charset="0"/>
              <a:cs typeface="Rockwell" charset="0"/>
            </a:endParaRPr>
          </a:p>
        </p:txBody>
      </p:sp>
      <p:sp>
        <p:nvSpPr>
          <p:cNvPr id="4" name="Rectangle 3"/>
          <p:cNvSpPr/>
          <p:nvPr/>
        </p:nvSpPr>
        <p:spPr>
          <a:xfrm>
            <a:off x="289560" y="243840"/>
            <a:ext cx="11643360" cy="6385560"/>
          </a:xfrm>
          <a:prstGeom prst="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1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1029" y="457514"/>
            <a:ext cx="10515600" cy="1325563"/>
          </a:xfrm>
        </p:spPr>
        <p:txBody>
          <a:bodyPr>
            <a:normAutofit/>
          </a:bodyPr>
          <a:lstStyle/>
          <a:p>
            <a:pPr algn="ctr"/>
            <a:r>
              <a:rPr lang="en-US" dirty="0" smtClean="0">
                <a:solidFill>
                  <a:schemeClr val="accent1"/>
                </a:solidFill>
                <a:latin typeface="Rockwell" charset="0"/>
                <a:ea typeface="Rockwell" charset="0"/>
                <a:cs typeface="Rockwell" charset="0"/>
              </a:rPr>
              <a:t>Classroom Example:</a:t>
            </a:r>
            <a:br>
              <a:rPr lang="en-US" dirty="0" smtClean="0">
                <a:solidFill>
                  <a:schemeClr val="accent1"/>
                </a:solidFill>
                <a:latin typeface="Rockwell" charset="0"/>
                <a:ea typeface="Rockwell" charset="0"/>
                <a:cs typeface="Rockwell" charset="0"/>
              </a:rPr>
            </a:br>
            <a:r>
              <a:rPr lang="en-US" dirty="0" smtClean="0">
                <a:solidFill>
                  <a:schemeClr val="accent1"/>
                </a:solidFill>
                <a:latin typeface="Rockwell" charset="0"/>
                <a:ea typeface="Rockwell" charset="0"/>
                <a:cs typeface="Rockwell" charset="0"/>
              </a:rPr>
              <a:t>2</a:t>
            </a:r>
            <a:r>
              <a:rPr lang="en-US" baseline="30000" dirty="0" smtClean="0">
                <a:solidFill>
                  <a:schemeClr val="accent1"/>
                </a:solidFill>
                <a:latin typeface="Rockwell" charset="0"/>
                <a:ea typeface="Rockwell" charset="0"/>
                <a:cs typeface="Rockwell" charset="0"/>
              </a:rPr>
              <a:t>nd</a:t>
            </a:r>
            <a:r>
              <a:rPr lang="en-US" dirty="0" smtClean="0">
                <a:solidFill>
                  <a:schemeClr val="accent1"/>
                </a:solidFill>
                <a:latin typeface="Rockwell" charset="0"/>
                <a:ea typeface="Rockwell" charset="0"/>
                <a:cs typeface="Rockwell" charset="0"/>
              </a:rPr>
              <a:t> Grade</a:t>
            </a:r>
            <a:endParaRPr lang="en-US" dirty="0">
              <a:solidFill>
                <a:schemeClr val="accent1"/>
              </a:solidFill>
              <a:latin typeface="Rockwell" charset="0"/>
              <a:ea typeface="Rockwell" charset="0"/>
              <a:cs typeface="Rockwell" charset="0"/>
            </a:endParaRPr>
          </a:p>
        </p:txBody>
      </p:sp>
      <p:sp>
        <p:nvSpPr>
          <p:cNvPr id="3" name="Content Placeholder 2"/>
          <p:cNvSpPr>
            <a:spLocks noGrp="1"/>
          </p:cNvSpPr>
          <p:nvPr>
            <p:ph idx="1"/>
          </p:nvPr>
        </p:nvSpPr>
        <p:spPr>
          <a:xfrm>
            <a:off x="897836" y="2403592"/>
            <a:ext cx="10877549" cy="2900943"/>
          </a:xfrm>
        </p:spPr>
        <p:txBody>
          <a:bodyPr>
            <a:normAutofit/>
          </a:bodyPr>
          <a:lstStyle/>
          <a:p>
            <a:pPr marL="0" indent="0">
              <a:buNone/>
            </a:pPr>
            <a:r>
              <a:rPr lang="en-US" sz="3200" b="1" dirty="0" smtClean="0">
                <a:latin typeface="Rockwell" charset="0"/>
                <a:ea typeface="Rockwell" charset="0"/>
                <a:cs typeface="Rockwell" charset="0"/>
              </a:rPr>
              <a:t>Teacher: </a:t>
            </a:r>
            <a:r>
              <a:rPr lang="en-US" sz="3200" dirty="0" smtClean="0">
                <a:latin typeface="Rockwell" charset="0"/>
                <a:ea typeface="Rockwell" charset="0"/>
                <a:cs typeface="Rockwell" charset="0"/>
              </a:rPr>
              <a:t>Marie Romero, Lanai, Hawaii</a:t>
            </a:r>
          </a:p>
          <a:p>
            <a:pPr marL="0" indent="0">
              <a:buNone/>
            </a:pPr>
            <a:r>
              <a:rPr lang="en-US" sz="3200" b="1" dirty="0" smtClean="0">
                <a:latin typeface="Rockwell" charset="0"/>
                <a:ea typeface="Rockwell" charset="0"/>
                <a:cs typeface="Rockwell" charset="0"/>
              </a:rPr>
              <a:t>Topic: </a:t>
            </a:r>
            <a:r>
              <a:rPr lang="en-US" sz="3200" dirty="0" smtClean="0">
                <a:latin typeface="Rockwell" charset="0"/>
                <a:ea typeface="Rockwell" charset="0"/>
                <a:cs typeface="Rockwell" charset="0"/>
              </a:rPr>
              <a:t>A unit on “How can a pet be an important friend?”</a:t>
            </a:r>
          </a:p>
          <a:p>
            <a:pPr marL="0" indent="0">
              <a:buNone/>
            </a:pPr>
            <a:r>
              <a:rPr lang="en-US" sz="3200" b="1" dirty="0" smtClean="0">
                <a:latin typeface="Rockwell" charset="0"/>
                <a:ea typeface="Rockwell" charset="0"/>
                <a:cs typeface="Rockwell" charset="0"/>
              </a:rPr>
              <a:t>Purpose: </a:t>
            </a:r>
            <a:r>
              <a:rPr lang="en-US" sz="3200" dirty="0" smtClean="0">
                <a:latin typeface="Rockwell" charset="0"/>
                <a:ea typeface="Rockwell" charset="0"/>
                <a:cs typeface="Rockwell" charset="0"/>
              </a:rPr>
              <a:t>Let students generate their own key question for the week, assess how well students are able to ask questions</a:t>
            </a:r>
            <a:endParaRPr lang="en-US" sz="3200" dirty="0">
              <a:latin typeface="Rockwell" charset="0"/>
              <a:ea typeface="Rockwell" charset="0"/>
              <a:cs typeface="Rockwell" charset="0"/>
            </a:endParaRPr>
          </a:p>
        </p:txBody>
      </p:sp>
      <p:sp>
        <p:nvSpPr>
          <p:cNvPr id="4" name="Rectangle 3"/>
          <p:cNvSpPr/>
          <p:nvPr/>
        </p:nvSpPr>
        <p:spPr>
          <a:xfrm>
            <a:off x="289560" y="243840"/>
            <a:ext cx="11643360" cy="6385560"/>
          </a:xfrm>
          <a:prstGeom prst="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1262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14545"/>
            <a:ext cx="10515600" cy="1325563"/>
          </a:xfrm>
        </p:spPr>
        <p:txBody>
          <a:bodyPr/>
          <a:lstStyle/>
          <a:p>
            <a:r>
              <a:rPr lang="en-US" dirty="0" smtClean="0">
                <a:solidFill>
                  <a:schemeClr val="accent1"/>
                </a:solidFill>
                <a:latin typeface="Rockwell" charset="0"/>
                <a:ea typeface="Rockwell" charset="0"/>
                <a:cs typeface="Rockwell" charset="0"/>
              </a:rPr>
              <a:t>Initial Question Focus Design Process</a:t>
            </a:r>
            <a:endParaRPr lang="en-US" dirty="0">
              <a:solidFill>
                <a:schemeClr val="accent1"/>
              </a:solidFill>
              <a:latin typeface="Rockwell" charset="0"/>
              <a:ea typeface="Rockwell" charset="0"/>
              <a:cs typeface="Rockwell" charset="0"/>
            </a:endParaRPr>
          </a:p>
        </p:txBody>
      </p:sp>
      <p:sp>
        <p:nvSpPr>
          <p:cNvPr id="3" name="Content Placeholder 2"/>
          <p:cNvSpPr>
            <a:spLocks noGrp="1"/>
          </p:cNvSpPr>
          <p:nvPr>
            <p:ph idx="1"/>
          </p:nvPr>
        </p:nvSpPr>
        <p:spPr>
          <a:xfrm>
            <a:off x="1888435" y="1710813"/>
            <a:ext cx="9640956" cy="4391813"/>
          </a:xfrm>
        </p:spPr>
        <p:txBody>
          <a:bodyPr>
            <a:normAutofit/>
          </a:bodyPr>
          <a:lstStyle/>
          <a:p>
            <a:pPr>
              <a:spcBef>
                <a:spcPts val="400"/>
              </a:spcBef>
              <a:spcAft>
                <a:spcPts val="1200"/>
              </a:spcAft>
            </a:pPr>
            <a:r>
              <a:rPr lang="en-US" dirty="0" smtClean="0">
                <a:latin typeface="Rockwell" charset="0"/>
                <a:ea typeface="Rockwell" charset="0"/>
                <a:cs typeface="Rockwell" charset="0"/>
              </a:rPr>
              <a:t>How can a pet be an important friend?</a:t>
            </a:r>
          </a:p>
          <a:p>
            <a:pPr>
              <a:spcBef>
                <a:spcPts val="400"/>
              </a:spcBef>
              <a:spcAft>
                <a:spcPts val="1200"/>
              </a:spcAft>
            </a:pPr>
            <a:r>
              <a:rPr lang="en-US" dirty="0" smtClean="0">
                <a:latin typeface="Rockwell" charset="0"/>
                <a:ea typeface="Rockwell" charset="0"/>
                <a:cs typeface="Rockwell" charset="0"/>
              </a:rPr>
              <a:t>Collage </a:t>
            </a:r>
            <a:r>
              <a:rPr lang="en-US" dirty="0">
                <a:latin typeface="Rockwell" charset="0"/>
                <a:ea typeface="Rockwell" charset="0"/>
                <a:cs typeface="Rockwell" charset="0"/>
              </a:rPr>
              <a:t>of pictures: dogs, cats, guinea pigs, horses, other pets</a:t>
            </a:r>
          </a:p>
          <a:p>
            <a:pPr>
              <a:spcBef>
                <a:spcPts val="400"/>
              </a:spcBef>
              <a:spcAft>
                <a:spcPts val="1200"/>
              </a:spcAft>
            </a:pPr>
            <a:r>
              <a:rPr lang="en-US" dirty="0" smtClean="0">
                <a:latin typeface="Rockwell" charset="0"/>
                <a:ea typeface="Rockwell" charset="0"/>
                <a:cs typeface="Rockwell" charset="0"/>
              </a:rPr>
              <a:t>Picture of a human and a service animal </a:t>
            </a:r>
          </a:p>
          <a:p>
            <a:pPr>
              <a:spcBef>
                <a:spcPts val="400"/>
              </a:spcBef>
              <a:spcAft>
                <a:spcPts val="1200"/>
              </a:spcAft>
            </a:pPr>
            <a:r>
              <a:rPr lang="en-US" dirty="0" smtClean="0">
                <a:latin typeface="Rockwell" charset="0"/>
                <a:ea typeface="Rockwell" charset="0"/>
                <a:cs typeface="Rockwell" charset="0"/>
              </a:rPr>
              <a:t>Picture of a human and a service animal paired with a phrase like “people and animals”</a:t>
            </a:r>
          </a:p>
          <a:p>
            <a:pPr>
              <a:spcBef>
                <a:spcPts val="400"/>
              </a:spcBef>
              <a:spcAft>
                <a:spcPts val="1200"/>
              </a:spcAft>
            </a:pPr>
            <a:r>
              <a:rPr lang="en-US" dirty="0" smtClean="0">
                <a:latin typeface="Rockwell" charset="0"/>
                <a:ea typeface="Rockwell" charset="0"/>
                <a:cs typeface="Rockwell" charset="0"/>
              </a:rPr>
              <a:t>“People and animals”</a:t>
            </a:r>
          </a:p>
          <a:p>
            <a:pPr>
              <a:spcBef>
                <a:spcPts val="400"/>
              </a:spcBef>
              <a:spcAft>
                <a:spcPts val="1200"/>
              </a:spcAft>
            </a:pPr>
            <a:r>
              <a:rPr lang="en-US" dirty="0" smtClean="0">
                <a:latin typeface="Rockwell" charset="0"/>
                <a:ea typeface="Rockwell" charset="0"/>
                <a:cs typeface="Rockwell" charset="0"/>
              </a:rPr>
              <a:t>“People, animals, and friends”</a:t>
            </a:r>
          </a:p>
        </p:txBody>
      </p:sp>
      <p:sp>
        <p:nvSpPr>
          <p:cNvPr id="4" name="Rectangle 3"/>
          <p:cNvSpPr/>
          <p:nvPr/>
        </p:nvSpPr>
        <p:spPr>
          <a:xfrm>
            <a:off x="289560" y="243840"/>
            <a:ext cx="11643360" cy="6385560"/>
          </a:xfrm>
          <a:prstGeom prst="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894969" y="2103566"/>
            <a:ext cx="589937" cy="360630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987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iterate type="lt">
                                    <p:tmAbs val="0"/>
                                  </p:iterate>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5" presetClass="emph" presetSubtype="0" nodeType="clickEffect">
                                  <p:stCondLst>
                                    <p:cond delay="0"/>
                                  </p:stCondLst>
                                  <p:iterate type="lt">
                                    <p:tmAbs val="25"/>
                                  </p:iterate>
                                  <p:childTnLst>
                                    <p:set>
                                      <p:cBhvr override="childStyle">
                                        <p:cTn id="34" dur="indefinite"/>
                                        <p:tgtEl>
                                          <p:spTgt spid="3">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66" y="93911"/>
            <a:ext cx="12104534" cy="1096812"/>
          </a:xfrm>
        </p:spPr>
        <p:txBody>
          <a:bodyPr>
            <a:normAutofit/>
          </a:bodyPr>
          <a:lstStyle/>
          <a:p>
            <a:pPr algn="ctr"/>
            <a:r>
              <a:rPr lang="en-US" sz="4000" smtClean="0">
                <a:solidFill>
                  <a:schemeClr val="accent1"/>
                </a:solidFill>
                <a:latin typeface="Rockwell" charset="0"/>
                <a:ea typeface="Rockwell" charset="0"/>
                <a:cs typeface="Rockwell" charset="0"/>
              </a:rPr>
              <a:t>Student Questions: “People</a:t>
            </a:r>
            <a:r>
              <a:rPr lang="en-US" sz="4000" dirty="0" smtClean="0">
                <a:solidFill>
                  <a:schemeClr val="accent1"/>
                </a:solidFill>
                <a:latin typeface="Rockwell" charset="0"/>
                <a:ea typeface="Rockwell" charset="0"/>
                <a:cs typeface="Rockwell" charset="0"/>
              </a:rPr>
              <a:t>, Animals, and Friends”</a:t>
            </a:r>
            <a:endParaRPr lang="en-US" sz="4000" dirty="0">
              <a:solidFill>
                <a:schemeClr val="accent1"/>
              </a:solidFill>
              <a:latin typeface="Rockwell" charset="0"/>
              <a:ea typeface="Rockwell" charset="0"/>
              <a:cs typeface="Rockwell" charset="0"/>
            </a:endParaRPr>
          </a:p>
        </p:txBody>
      </p:sp>
      <p:sp>
        <p:nvSpPr>
          <p:cNvPr id="3" name="Content Placeholder 2"/>
          <p:cNvSpPr>
            <a:spLocks noGrp="1"/>
          </p:cNvSpPr>
          <p:nvPr>
            <p:ph idx="1"/>
          </p:nvPr>
        </p:nvSpPr>
        <p:spPr>
          <a:xfrm>
            <a:off x="579120" y="1284634"/>
            <a:ext cx="5486400" cy="5560942"/>
          </a:xfrm>
        </p:spPr>
        <p:txBody>
          <a:bodyPr numCol="1">
            <a:noAutofit/>
          </a:bodyPr>
          <a:lstStyle/>
          <a:p>
            <a:pPr marL="514350" marR="0" lvl="0" indent="-514350" defTabSz="914400" eaLnBrk="1" fontAlgn="auto" latinLnBrk="0" hangingPunct="1">
              <a:lnSpc>
                <a:spcPct val="100000"/>
              </a:lnSpc>
              <a:spcBef>
                <a:spcPts val="400"/>
              </a:spcBef>
              <a:spcAft>
                <a:spcPts val="1200"/>
              </a:spcAft>
              <a:buClrTx/>
              <a:buSzTx/>
              <a:buFont typeface="+mj-lt"/>
              <a:buAutoNum type="arabicPeriod"/>
              <a:tabLst/>
              <a:defRPr/>
            </a:pPr>
            <a:r>
              <a:rPr lang="en-US" sz="2000" dirty="0" smtClean="0">
                <a:latin typeface="Rockwell" charset="0"/>
                <a:ea typeface="Rockwell" charset="0"/>
                <a:cs typeface="Rockwell" charset="0"/>
              </a:rPr>
              <a:t>Do people exist?</a:t>
            </a:r>
          </a:p>
          <a:p>
            <a:pPr marL="514350" marR="0" lvl="0" indent="-514350" defTabSz="914400" eaLnBrk="1" fontAlgn="auto" latinLnBrk="0" hangingPunct="1">
              <a:lnSpc>
                <a:spcPct val="100000"/>
              </a:lnSpc>
              <a:spcBef>
                <a:spcPts val="400"/>
              </a:spcBef>
              <a:spcAft>
                <a:spcPts val="1200"/>
              </a:spcAft>
              <a:buClrTx/>
              <a:buSzTx/>
              <a:buFont typeface="+mj-lt"/>
              <a:buAutoNum type="arabicPeriod"/>
              <a:tabLst/>
              <a:defRPr/>
            </a:pPr>
            <a:r>
              <a:rPr lang="en-US" sz="2000" dirty="0" smtClean="0">
                <a:latin typeface="Rockwell" charset="0"/>
                <a:ea typeface="Rockwell" charset="0"/>
                <a:cs typeface="Rockwell" charset="0"/>
              </a:rPr>
              <a:t>Where do people live?</a:t>
            </a:r>
          </a:p>
          <a:p>
            <a:pPr marL="514350" marR="0" lvl="0" indent="-514350" defTabSz="914400" eaLnBrk="1" fontAlgn="auto" latinLnBrk="0" hangingPunct="1">
              <a:lnSpc>
                <a:spcPct val="100000"/>
              </a:lnSpc>
              <a:spcBef>
                <a:spcPts val="400"/>
              </a:spcBef>
              <a:spcAft>
                <a:spcPts val="1200"/>
              </a:spcAft>
              <a:buClrTx/>
              <a:buSzTx/>
              <a:buFont typeface="+mj-lt"/>
              <a:buAutoNum type="arabicPeriod"/>
              <a:tabLst/>
              <a:defRPr/>
            </a:pPr>
            <a:r>
              <a:rPr lang="en-US" sz="2000" dirty="0" smtClean="0">
                <a:latin typeface="Rockwell" charset="0"/>
                <a:ea typeface="Rockwell" charset="0"/>
                <a:cs typeface="Rockwell" charset="0"/>
              </a:rPr>
              <a:t>Why do animals live in the zoo?</a:t>
            </a:r>
          </a:p>
          <a:p>
            <a:pPr marL="514350" marR="0" lvl="0" indent="-514350" defTabSz="914400" eaLnBrk="1" fontAlgn="auto" latinLnBrk="0" hangingPunct="1">
              <a:lnSpc>
                <a:spcPct val="100000"/>
              </a:lnSpc>
              <a:spcBef>
                <a:spcPts val="400"/>
              </a:spcBef>
              <a:spcAft>
                <a:spcPts val="1200"/>
              </a:spcAft>
              <a:buClrTx/>
              <a:buSzTx/>
              <a:buFont typeface="+mj-lt"/>
              <a:buAutoNum type="arabicPeriod"/>
              <a:tabLst/>
              <a:defRPr/>
            </a:pPr>
            <a:r>
              <a:rPr lang="en-US" sz="2000" dirty="0" smtClean="0">
                <a:latin typeface="Rockwell" charset="0"/>
                <a:ea typeface="Rockwell" charset="0"/>
                <a:cs typeface="Rockwell" charset="0"/>
              </a:rPr>
              <a:t>Why do people go to the pool?</a:t>
            </a:r>
          </a:p>
          <a:p>
            <a:pPr marL="514350" marR="0" lvl="0" indent="-514350" defTabSz="914400" eaLnBrk="1" fontAlgn="auto" latinLnBrk="0" hangingPunct="1">
              <a:lnSpc>
                <a:spcPct val="100000"/>
              </a:lnSpc>
              <a:spcBef>
                <a:spcPts val="400"/>
              </a:spcBef>
              <a:spcAft>
                <a:spcPts val="1200"/>
              </a:spcAft>
              <a:buClrTx/>
              <a:buSzTx/>
              <a:buFont typeface="+mj-lt"/>
              <a:buAutoNum type="arabicPeriod"/>
              <a:tabLst/>
              <a:defRPr/>
            </a:pPr>
            <a:r>
              <a:rPr lang="en-US" sz="2000" dirty="0" smtClean="0">
                <a:latin typeface="Rockwell" charset="0"/>
                <a:ea typeface="Rockwell" charset="0"/>
                <a:cs typeface="Rockwell" charset="0"/>
              </a:rPr>
              <a:t>Why are friends fun? </a:t>
            </a:r>
          </a:p>
          <a:p>
            <a:pPr marL="514350" marR="0" lvl="0" indent="-514350" defTabSz="914400" eaLnBrk="1" fontAlgn="auto" latinLnBrk="0" hangingPunct="1">
              <a:lnSpc>
                <a:spcPct val="100000"/>
              </a:lnSpc>
              <a:spcBef>
                <a:spcPts val="400"/>
              </a:spcBef>
              <a:spcAft>
                <a:spcPts val="1200"/>
              </a:spcAft>
              <a:buClrTx/>
              <a:buSzTx/>
              <a:buFont typeface="+mj-lt"/>
              <a:buAutoNum type="arabicPeriod"/>
              <a:tabLst/>
              <a:defRPr/>
            </a:pPr>
            <a:r>
              <a:rPr lang="en-US" sz="2000" dirty="0" smtClean="0">
                <a:latin typeface="Rockwell" charset="0"/>
                <a:ea typeface="Rockwell" charset="0"/>
                <a:cs typeface="Rockwell" charset="0"/>
              </a:rPr>
              <a:t>Why do animals bite?</a:t>
            </a:r>
          </a:p>
          <a:p>
            <a:pPr marL="514350" marR="0" lvl="0" indent="-514350" defTabSz="914400" eaLnBrk="1" fontAlgn="auto" latinLnBrk="0" hangingPunct="1">
              <a:lnSpc>
                <a:spcPct val="100000"/>
              </a:lnSpc>
              <a:spcBef>
                <a:spcPts val="400"/>
              </a:spcBef>
              <a:spcAft>
                <a:spcPts val="1200"/>
              </a:spcAft>
              <a:buClrTx/>
              <a:buSzTx/>
              <a:buFont typeface="+mj-lt"/>
              <a:buAutoNum type="arabicPeriod"/>
              <a:tabLst/>
              <a:defRPr/>
            </a:pPr>
            <a:r>
              <a:rPr lang="en-US" sz="2000" dirty="0" smtClean="0">
                <a:latin typeface="Rockwell" charset="0"/>
                <a:ea typeface="Rockwell" charset="0"/>
                <a:cs typeface="Rockwell" charset="0"/>
              </a:rPr>
              <a:t>Why do people go to school?</a:t>
            </a:r>
          </a:p>
          <a:p>
            <a:pPr marL="514350" marR="0" lvl="0" indent="-514350" defTabSz="914400" eaLnBrk="1" fontAlgn="auto" latinLnBrk="0" hangingPunct="1">
              <a:lnSpc>
                <a:spcPct val="100000"/>
              </a:lnSpc>
              <a:spcBef>
                <a:spcPts val="400"/>
              </a:spcBef>
              <a:spcAft>
                <a:spcPts val="1200"/>
              </a:spcAft>
              <a:buClrTx/>
              <a:buSzTx/>
              <a:buFont typeface="+mj-lt"/>
              <a:buAutoNum type="arabicPeriod"/>
              <a:tabLst/>
              <a:defRPr/>
            </a:pPr>
            <a:r>
              <a:rPr lang="en-US" sz="2000" dirty="0" smtClean="0">
                <a:latin typeface="Rockwell" charset="0"/>
                <a:ea typeface="Rockwell" charset="0"/>
                <a:cs typeface="Rockwell" charset="0"/>
              </a:rPr>
              <a:t>Do people, animals, and friends play together?</a:t>
            </a:r>
          </a:p>
          <a:p>
            <a:pPr marL="514350" marR="0" lvl="0" indent="-514350" defTabSz="914400" eaLnBrk="1" fontAlgn="auto" latinLnBrk="0" hangingPunct="1">
              <a:lnSpc>
                <a:spcPct val="100000"/>
              </a:lnSpc>
              <a:spcBef>
                <a:spcPts val="400"/>
              </a:spcBef>
              <a:spcAft>
                <a:spcPts val="1200"/>
              </a:spcAft>
              <a:buClrTx/>
              <a:buSzTx/>
              <a:buFont typeface="+mj-lt"/>
              <a:buAutoNum type="arabicPeriod"/>
              <a:tabLst/>
              <a:defRPr/>
            </a:pPr>
            <a:r>
              <a:rPr lang="en-US" sz="2000" dirty="0" smtClean="0">
                <a:latin typeface="Rockwell" charset="0"/>
                <a:ea typeface="Rockwell" charset="0"/>
                <a:cs typeface="Rockwell" charset="0"/>
              </a:rPr>
              <a:t>Do animals make friends?</a:t>
            </a:r>
          </a:p>
          <a:p>
            <a:pPr marL="514350" marR="0" lvl="0" indent="-514350" defTabSz="914400" eaLnBrk="1" fontAlgn="auto" latinLnBrk="0" hangingPunct="1">
              <a:lnSpc>
                <a:spcPct val="100000"/>
              </a:lnSpc>
              <a:spcBef>
                <a:spcPts val="400"/>
              </a:spcBef>
              <a:spcAft>
                <a:spcPts val="1200"/>
              </a:spcAft>
              <a:buClrTx/>
              <a:buSzTx/>
              <a:buFont typeface="+mj-lt"/>
              <a:buAutoNum type="arabicPeriod"/>
              <a:tabLst/>
              <a:defRPr/>
            </a:pPr>
            <a:r>
              <a:rPr lang="en-US" sz="2000" dirty="0" smtClean="0">
                <a:latin typeface="Rockwell" charset="0"/>
                <a:ea typeface="Rockwell" charset="0"/>
                <a:cs typeface="Rockwell" charset="0"/>
              </a:rPr>
              <a:t>Why do I need friends?</a:t>
            </a:r>
          </a:p>
        </p:txBody>
      </p:sp>
      <p:sp>
        <p:nvSpPr>
          <p:cNvPr id="4" name="Rectangle 3"/>
          <p:cNvSpPr/>
          <p:nvPr/>
        </p:nvSpPr>
        <p:spPr>
          <a:xfrm>
            <a:off x="0" y="0"/>
            <a:ext cx="12192000" cy="6845576"/>
          </a:xfrm>
          <a:prstGeom prst="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03125" y="1284634"/>
            <a:ext cx="6301410" cy="5755422"/>
          </a:xfrm>
          <a:prstGeom prst="rect">
            <a:avLst/>
          </a:prstGeom>
          <a:noFill/>
        </p:spPr>
        <p:txBody>
          <a:bodyPr wrap="square" rtlCol="0">
            <a:spAutoFit/>
          </a:bodyPr>
          <a:lstStyle/>
          <a:p>
            <a:pPr marL="514350" lvl="0" indent="-514350">
              <a:spcBef>
                <a:spcPts val="400"/>
              </a:spcBef>
              <a:spcAft>
                <a:spcPts val="1200"/>
              </a:spcAft>
              <a:buFont typeface="+mj-lt"/>
              <a:buAutoNum type="arabicPeriod" startAt="11"/>
              <a:defRPr/>
            </a:pPr>
            <a:r>
              <a:rPr lang="en-US" sz="2000" dirty="0">
                <a:latin typeface="Rockwell" charset="0"/>
                <a:ea typeface="Rockwell" charset="0"/>
                <a:cs typeface="Rockwell" charset="0"/>
              </a:rPr>
              <a:t>Why do people want to be friends with animals?</a:t>
            </a:r>
          </a:p>
          <a:p>
            <a:pPr marL="514350" lvl="0" indent="-514350">
              <a:spcBef>
                <a:spcPts val="400"/>
              </a:spcBef>
              <a:spcAft>
                <a:spcPts val="1200"/>
              </a:spcAft>
              <a:buFont typeface="+mj-lt"/>
              <a:buAutoNum type="arabicPeriod" startAt="11"/>
              <a:defRPr/>
            </a:pPr>
            <a:r>
              <a:rPr lang="en-US" sz="2000" dirty="0">
                <a:latin typeface="Rockwell" charset="0"/>
                <a:ea typeface="Rockwell" charset="0"/>
                <a:cs typeface="Rockwell" charset="0"/>
              </a:rPr>
              <a:t>Why are people making friends with animals?</a:t>
            </a:r>
          </a:p>
          <a:p>
            <a:pPr marL="514350" lvl="0" indent="-514350">
              <a:spcBef>
                <a:spcPts val="400"/>
              </a:spcBef>
              <a:spcAft>
                <a:spcPts val="1200"/>
              </a:spcAft>
              <a:buFont typeface="+mj-lt"/>
              <a:buAutoNum type="arabicPeriod" startAt="11"/>
              <a:defRPr/>
            </a:pPr>
            <a:r>
              <a:rPr lang="en-US" sz="2000" dirty="0">
                <a:latin typeface="Rockwell" charset="0"/>
                <a:ea typeface="Rockwell" charset="0"/>
                <a:cs typeface="Rockwell" charset="0"/>
              </a:rPr>
              <a:t>Why do people, animal, and friends live in different countries?</a:t>
            </a:r>
          </a:p>
          <a:p>
            <a:pPr marL="514350" lvl="0" indent="-514350">
              <a:spcBef>
                <a:spcPts val="400"/>
              </a:spcBef>
              <a:spcAft>
                <a:spcPts val="1200"/>
              </a:spcAft>
              <a:buFont typeface="+mj-lt"/>
              <a:buAutoNum type="arabicPeriod" startAt="11"/>
              <a:defRPr/>
            </a:pPr>
            <a:r>
              <a:rPr lang="en-US" sz="2000" dirty="0">
                <a:latin typeface="Rockwell" charset="0"/>
                <a:ea typeface="Rockwell" charset="0"/>
                <a:cs typeface="Rockwell" charset="0"/>
              </a:rPr>
              <a:t>Where did my dog and friend go?</a:t>
            </a:r>
          </a:p>
          <a:p>
            <a:pPr marL="514350" lvl="0" indent="-514350">
              <a:spcBef>
                <a:spcPts val="400"/>
              </a:spcBef>
              <a:spcAft>
                <a:spcPts val="1200"/>
              </a:spcAft>
              <a:buFont typeface="+mj-lt"/>
              <a:buAutoNum type="arabicPeriod" startAt="11"/>
              <a:defRPr/>
            </a:pPr>
            <a:r>
              <a:rPr lang="en-US" sz="2000" dirty="0">
                <a:latin typeface="Rockwell" charset="0"/>
                <a:ea typeface="Rockwell" charset="0"/>
                <a:cs typeface="Rockwell" charset="0"/>
              </a:rPr>
              <a:t>Can my friend pet our new dog?</a:t>
            </a:r>
          </a:p>
          <a:p>
            <a:pPr marL="514350" lvl="0" indent="-514350">
              <a:spcBef>
                <a:spcPts val="400"/>
              </a:spcBef>
              <a:spcAft>
                <a:spcPts val="1200"/>
              </a:spcAft>
              <a:buFont typeface="+mj-lt"/>
              <a:buAutoNum type="arabicPeriod" startAt="11"/>
              <a:defRPr/>
            </a:pPr>
            <a:r>
              <a:rPr lang="en-US" sz="2000" dirty="0">
                <a:latin typeface="Rockwell" charset="0"/>
                <a:ea typeface="Rockwell" charset="0"/>
                <a:cs typeface="Rockwell" charset="0"/>
              </a:rPr>
              <a:t>Why do I have eyes?</a:t>
            </a:r>
          </a:p>
          <a:p>
            <a:pPr marL="514350" lvl="0" indent="-514350">
              <a:spcBef>
                <a:spcPts val="400"/>
              </a:spcBef>
              <a:spcAft>
                <a:spcPts val="1200"/>
              </a:spcAft>
              <a:buFont typeface="+mj-lt"/>
              <a:buAutoNum type="arabicPeriod" startAt="11"/>
              <a:defRPr/>
            </a:pPr>
            <a:r>
              <a:rPr lang="en-US" sz="2000" dirty="0">
                <a:latin typeface="Rockwell" charset="0"/>
                <a:ea typeface="Rockwell" charset="0"/>
                <a:cs typeface="Rockwell" charset="0"/>
              </a:rPr>
              <a:t>How do people smell?</a:t>
            </a:r>
          </a:p>
          <a:p>
            <a:pPr marL="514350" lvl="0" indent="-514350">
              <a:spcBef>
                <a:spcPts val="400"/>
              </a:spcBef>
              <a:spcAft>
                <a:spcPts val="1200"/>
              </a:spcAft>
              <a:buFont typeface="+mj-lt"/>
              <a:buAutoNum type="arabicPeriod" startAt="11"/>
              <a:defRPr/>
            </a:pPr>
            <a:r>
              <a:rPr lang="en-US" sz="2000" dirty="0">
                <a:latin typeface="Rockwell" charset="0"/>
                <a:ea typeface="Rockwell" charset="0"/>
                <a:cs typeface="Rockwell" charset="0"/>
              </a:rPr>
              <a:t>Can animals speak?</a:t>
            </a:r>
          </a:p>
          <a:p>
            <a:pPr marL="514350" lvl="0" indent="-514350">
              <a:spcBef>
                <a:spcPts val="400"/>
              </a:spcBef>
              <a:spcAft>
                <a:spcPts val="1200"/>
              </a:spcAft>
              <a:buFont typeface="+mj-lt"/>
              <a:buAutoNum type="arabicPeriod" startAt="11"/>
              <a:defRPr/>
            </a:pPr>
            <a:r>
              <a:rPr lang="en-US" sz="2000" dirty="0">
                <a:latin typeface="Rockwell" charset="0"/>
                <a:ea typeface="Rockwell" charset="0"/>
                <a:cs typeface="Rockwell" charset="0"/>
              </a:rPr>
              <a:t>Can people fly?</a:t>
            </a:r>
          </a:p>
          <a:p>
            <a:pPr marL="514350" lvl="0" indent="-514350">
              <a:spcBef>
                <a:spcPts val="400"/>
              </a:spcBef>
              <a:spcAft>
                <a:spcPts val="1200"/>
              </a:spcAft>
              <a:buFont typeface="+mj-lt"/>
              <a:buAutoNum type="arabicPeriod" startAt="11"/>
              <a:defRPr/>
            </a:pPr>
            <a:r>
              <a:rPr lang="en-US" sz="2000" dirty="0">
                <a:latin typeface="Rockwell" charset="0"/>
                <a:ea typeface="Rockwell" charset="0"/>
                <a:cs typeface="Rockwell" charset="0"/>
              </a:rPr>
              <a:t>Where is my bunny? What happened?</a:t>
            </a:r>
          </a:p>
          <a:p>
            <a:endParaRPr lang="en-US" dirty="0"/>
          </a:p>
        </p:txBody>
      </p:sp>
    </p:spTree>
    <p:extLst>
      <p:ext uri="{BB962C8B-B14F-4D97-AF65-F5344CB8AC3E}">
        <p14:creationId xmlns:p14="http://schemas.microsoft.com/office/powerpoint/2010/main" val="8541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iterate type="lt">
                                    <p:tmAbs val="0"/>
                                  </p:iterate>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iterate type="lt">
                                    <p:tmAbs val="0"/>
                                  </p:iterate>
                                  <p:childTnLst>
                                    <p:set>
                                      <p:cBhvr>
                                        <p:cTn id="28" dur="1" fill="hold">
                                          <p:stCondLst>
                                            <p:cond delay="0"/>
                                          </p:stCondLst>
                                        </p:cTn>
                                        <p:tgtEl>
                                          <p:spTgt spid="5">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iterate type="lt">
                                    <p:tmAbs val="0"/>
                                  </p:iterate>
                                  <p:childTnLst>
                                    <p:set>
                                      <p:cBhvr>
                                        <p:cTn id="30" dur="1" fill="hold">
                                          <p:stCondLst>
                                            <p:cond delay="0"/>
                                          </p:stCondLst>
                                        </p:cTn>
                                        <p:tgtEl>
                                          <p:spTgt spid="5">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3" presetClass="emph" presetSubtype="2" fill="hold" nodeType="clickEffect">
                                  <p:stCondLst>
                                    <p:cond delay="0"/>
                                  </p:stCondLst>
                                  <p:iterate type="lt">
                                    <p:tmPct val="0"/>
                                  </p:iterate>
                                  <p:childTnLst>
                                    <p:animClr clrSpc="rgb" dir="cw">
                                      <p:cBhvr override="childStyle">
                                        <p:cTn id="50" dur="500" fill="hold"/>
                                        <p:tgtEl>
                                          <p:spTgt spid="3">
                                            <p:txEl>
                                              <p:pRg st="7" end="7"/>
                                            </p:txEl>
                                          </p:spTgt>
                                        </p:tgtEl>
                                        <p:attrNameLst>
                                          <p:attrName>style.color</p:attrName>
                                        </p:attrNameLst>
                                      </p:cBhvr>
                                      <p:to>
                                        <a:schemeClr val="hlink"/>
                                      </p:to>
                                    </p:animClr>
                                  </p:childTnLst>
                                </p:cTn>
                              </p:par>
                              <p:par>
                                <p:cTn id="51" presetID="3" presetClass="emph" presetSubtype="2" fill="hold" nodeType="withEffect">
                                  <p:stCondLst>
                                    <p:cond delay="0"/>
                                  </p:stCondLst>
                                  <p:iterate type="lt">
                                    <p:tmPct val="0"/>
                                  </p:iterate>
                                  <p:childTnLst>
                                    <p:animClr clrSpc="rgb" dir="cw">
                                      <p:cBhvr override="childStyle">
                                        <p:cTn id="52" dur="500" fill="hold"/>
                                        <p:tgtEl>
                                          <p:spTgt spid="5">
                                            <p:txEl>
                                              <p:pRg st="0" end="0"/>
                                            </p:txEl>
                                          </p:spTgt>
                                        </p:tgtEl>
                                        <p:attrNameLst>
                                          <p:attrName>style.color</p:attrName>
                                        </p:attrNameLst>
                                      </p:cBhvr>
                                      <p:to>
                                        <a:schemeClr val="hlink"/>
                                      </p:to>
                                    </p:animClr>
                                  </p:childTnLst>
                                </p:cTn>
                              </p:par>
                              <p:par>
                                <p:cTn id="53" presetID="3" presetClass="emph" presetSubtype="2" fill="hold" nodeType="withEffect">
                                  <p:stCondLst>
                                    <p:cond delay="0"/>
                                  </p:stCondLst>
                                  <p:iterate type="lt">
                                    <p:tmPct val="0"/>
                                  </p:iterate>
                                  <p:childTnLst>
                                    <p:animClr clrSpc="rgb" dir="cw">
                                      <p:cBhvr override="childStyle">
                                        <p:cTn id="54" dur="500" fill="hold"/>
                                        <p:tgtEl>
                                          <p:spTgt spid="5">
                                            <p:txEl>
                                              <p:pRg st="1" end="1"/>
                                            </p:txEl>
                                          </p:spTgt>
                                        </p:tgtEl>
                                        <p:attrNameLst>
                                          <p:attrName>style.color</p:attrName>
                                        </p:attrNameLst>
                                      </p:cBhvr>
                                      <p:to>
                                        <a:schemeClr val="hlink"/>
                                      </p:to>
                                    </p:animClr>
                                  </p:childTnLst>
                                </p:cTn>
                              </p:par>
                            </p:childTnLst>
                          </p:cTn>
                        </p:par>
                      </p:childTnLst>
                    </p:cTn>
                  </p:par>
                  <p:par>
                    <p:cTn id="55" fill="hold">
                      <p:stCondLst>
                        <p:cond delay="indefinite"/>
                      </p:stCondLst>
                      <p:childTnLst>
                        <p:par>
                          <p:cTn id="56" fill="hold">
                            <p:stCondLst>
                              <p:cond delay="0"/>
                            </p:stCondLst>
                            <p:childTnLst>
                              <p:par>
                                <p:cTn id="57" presetID="3" presetClass="emph" presetSubtype="2" fill="hold" nodeType="clickEffect">
                                  <p:stCondLst>
                                    <p:cond delay="0"/>
                                  </p:stCondLst>
                                  <p:childTnLst>
                                    <p:animClr clrSpc="rgb" dir="cw">
                                      <p:cBhvr override="childStyle">
                                        <p:cTn id="58" dur="500" fill="hold"/>
                                        <p:tgtEl>
                                          <p:spTgt spid="3">
                                            <p:txEl>
                                              <p:pRg st="2" end="2"/>
                                            </p:txEl>
                                          </p:spTgt>
                                        </p:tgtEl>
                                        <p:attrNameLst>
                                          <p:attrName>style.color</p:attrName>
                                        </p:attrNameLst>
                                      </p:cBhvr>
                                      <p:to>
                                        <a:srgbClr val="7C2B73"/>
                                      </p:to>
                                    </p:animClr>
                                  </p:childTnLst>
                                </p:cTn>
                              </p:par>
                              <p:par>
                                <p:cTn id="59" presetID="3" presetClass="emph" presetSubtype="2" fill="hold" nodeType="withEffect">
                                  <p:stCondLst>
                                    <p:cond delay="0"/>
                                  </p:stCondLst>
                                  <p:childTnLst>
                                    <p:animClr clrSpc="rgb" dir="cw">
                                      <p:cBhvr override="childStyle">
                                        <p:cTn id="60" dur="500" fill="hold"/>
                                        <p:tgtEl>
                                          <p:spTgt spid="3">
                                            <p:txEl>
                                              <p:pRg st="3" end="3"/>
                                            </p:txEl>
                                          </p:spTgt>
                                        </p:tgtEl>
                                        <p:attrNameLst>
                                          <p:attrName>style.color</p:attrName>
                                        </p:attrNameLst>
                                      </p:cBhvr>
                                      <p:to>
                                        <a:srgbClr val="7C2B73"/>
                                      </p:to>
                                    </p:animClr>
                                  </p:childTnLst>
                                </p:cTn>
                              </p:par>
                              <p:par>
                                <p:cTn id="61" presetID="3" presetClass="emph" presetSubtype="2" fill="hold" nodeType="withEffect">
                                  <p:stCondLst>
                                    <p:cond delay="0"/>
                                  </p:stCondLst>
                                  <p:childTnLst>
                                    <p:animClr clrSpc="rgb" dir="cw">
                                      <p:cBhvr override="childStyle">
                                        <p:cTn id="62" dur="500" fill="hold"/>
                                        <p:tgtEl>
                                          <p:spTgt spid="3">
                                            <p:txEl>
                                              <p:pRg st="4" end="4"/>
                                            </p:txEl>
                                          </p:spTgt>
                                        </p:tgtEl>
                                        <p:attrNameLst>
                                          <p:attrName>style.color</p:attrName>
                                        </p:attrNameLst>
                                      </p:cBhvr>
                                      <p:to>
                                        <a:srgbClr val="7C2B73"/>
                                      </p:to>
                                    </p:animClr>
                                  </p:childTnLst>
                                </p:cTn>
                              </p:par>
                              <p:par>
                                <p:cTn id="63" presetID="3" presetClass="emph" presetSubtype="2" fill="hold" nodeType="withEffect">
                                  <p:stCondLst>
                                    <p:cond delay="0"/>
                                  </p:stCondLst>
                                  <p:childTnLst>
                                    <p:animClr clrSpc="rgb" dir="cw">
                                      <p:cBhvr override="childStyle">
                                        <p:cTn id="64" dur="500" fill="hold"/>
                                        <p:tgtEl>
                                          <p:spTgt spid="3">
                                            <p:txEl>
                                              <p:pRg st="5" end="5"/>
                                            </p:txEl>
                                          </p:spTgt>
                                        </p:tgtEl>
                                        <p:attrNameLst>
                                          <p:attrName>style.color</p:attrName>
                                        </p:attrNameLst>
                                      </p:cBhvr>
                                      <p:to>
                                        <a:srgbClr val="7C2B73"/>
                                      </p:to>
                                    </p:animClr>
                                  </p:childTnLst>
                                </p:cTn>
                              </p:par>
                              <p:par>
                                <p:cTn id="65" presetID="3" presetClass="emph" presetSubtype="2" fill="hold" nodeType="withEffect">
                                  <p:stCondLst>
                                    <p:cond delay="0"/>
                                  </p:stCondLst>
                                  <p:childTnLst>
                                    <p:animClr clrSpc="rgb" dir="cw">
                                      <p:cBhvr override="childStyle">
                                        <p:cTn id="66" dur="500" fill="hold"/>
                                        <p:tgtEl>
                                          <p:spTgt spid="3">
                                            <p:txEl>
                                              <p:pRg st="6" end="6"/>
                                            </p:txEl>
                                          </p:spTgt>
                                        </p:tgtEl>
                                        <p:attrNameLst>
                                          <p:attrName>style.color</p:attrName>
                                        </p:attrNameLst>
                                      </p:cBhvr>
                                      <p:to>
                                        <a:srgbClr val="7C2B73"/>
                                      </p:to>
                                    </p:animClr>
                                  </p:childTnLst>
                                </p:cTn>
                              </p:par>
                            </p:childTnLst>
                          </p:cTn>
                        </p:par>
                      </p:childTnLst>
                    </p:cTn>
                  </p:par>
                  <p:par>
                    <p:cTn id="67" fill="hold">
                      <p:stCondLst>
                        <p:cond delay="indefinite"/>
                      </p:stCondLst>
                      <p:childTnLst>
                        <p:par>
                          <p:cTn id="68" fill="hold">
                            <p:stCondLst>
                              <p:cond delay="0"/>
                            </p:stCondLst>
                            <p:childTnLst>
                              <p:par>
                                <p:cTn id="69" presetID="3" presetClass="emph" presetSubtype="2" fill="hold" nodeType="clickEffect">
                                  <p:stCondLst>
                                    <p:cond delay="0"/>
                                  </p:stCondLst>
                                  <p:childTnLst>
                                    <p:animClr clrSpc="rgb" dir="cw">
                                      <p:cBhvr override="childStyle">
                                        <p:cTn id="70" dur="500" fill="hold"/>
                                        <p:tgtEl>
                                          <p:spTgt spid="5">
                                            <p:txEl>
                                              <p:pRg st="9" end="9"/>
                                            </p:txEl>
                                          </p:spTgt>
                                        </p:tgtEl>
                                        <p:attrNameLst>
                                          <p:attrName>style.color</p:attrName>
                                        </p:attrNameLst>
                                      </p:cBhvr>
                                      <p:to>
                                        <a:schemeClr val="accent2"/>
                                      </p:to>
                                    </p:animClr>
                                  </p:childTnLst>
                                </p:cTn>
                              </p:par>
                              <p:par>
                                <p:cTn id="71" presetID="3" presetClass="emph" presetSubtype="2" fill="hold" nodeType="withEffect">
                                  <p:stCondLst>
                                    <p:cond delay="0"/>
                                  </p:stCondLst>
                                  <p:childTnLst>
                                    <p:animClr clrSpc="rgb" dir="cw">
                                      <p:cBhvr override="childStyle">
                                        <p:cTn id="72" dur="500" fill="hold"/>
                                        <p:tgtEl>
                                          <p:spTgt spid="5">
                                            <p:txEl>
                                              <p:pRg st="3" end="3"/>
                                            </p:txEl>
                                          </p:spTgt>
                                        </p:tgtEl>
                                        <p:attrNameLst>
                                          <p:attrName>style.color</p:attrName>
                                        </p:attrNameLst>
                                      </p:cBhvr>
                                      <p:to>
                                        <a:schemeClr val="accent2"/>
                                      </p:to>
                                    </p:animClr>
                                  </p:childTnLst>
                                </p:cTn>
                              </p:par>
                              <p:par>
                                <p:cTn id="73" presetID="3" presetClass="emph" presetSubtype="2" fill="hold" nodeType="withEffect">
                                  <p:stCondLst>
                                    <p:cond delay="0"/>
                                  </p:stCondLst>
                                  <p:childTnLst>
                                    <p:animClr clrSpc="rgb" dir="cw">
                                      <p:cBhvr override="childStyle">
                                        <p:cTn id="74" dur="500" fill="hold"/>
                                        <p:tgtEl>
                                          <p:spTgt spid="5">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7" y="146049"/>
            <a:ext cx="10515600" cy="1325563"/>
          </a:xfrm>
        </p:spPr>
        <p:txBody>
          <a:bodyPr/>
          <a:lstStyle/>
          <a:p>
            <a:r>
              <a:rPr lang="en-US" dirty="0" smtClean="0">
                <a:solidFill>
                  <a:schemeClr val="accent1"/>
                </a:solidFill>
                <a:latin typeface="Rockwell" charset="0"/>
                <a:ea typeface="Rockwell" charset="0"/>
                <a:cs typeface="Rockwell" charset="0"/>
              </a:rPr>
              <a:t>Revising the Question Focus</a:t>
            </a:r>
            <a:endParaRPr lang="en-US" dirty="0">
              <a:solidFill>
                <a:schemeClr val="accent1"/>
              </a:solidFill>
              <a:latin typeface="Rockwell" charset="0"/>
              <a:ea typeface="Rockwell" charset="0"/>
              <a:cs typeface="Rockwell" charset="0"/>
            </a:endParaRPr>
          </a:p>
        </p:txBody>
      </p:sp>
      <p:sp>
        <p:nvSpPr>
          <p:cNvPr id="3" name="Content Placeholder 2"/>
          <p:cNvSpPr>
            <a:spLocks noGrp="1"/>
          </p:cNvSpPr>
          <p:nvPr>
            <p:ph idx="1"/>
          </p:nvPr>
        </p:nvSpPr>
        <p:spPr>
          <a:xfrm>
            <a:off x="311433" y="1789665"/>
            <a:ext cx="11358063" cy="2762458"/>
          </a:xfrm>
        </p:spPr>
        <p:txBody>
          <a:bodyPr>
            <a:normAutofit/>
          </a:bodyPr>
          <a:lstStyle/>
          <a:p>
            <a:pPr marL="0" indent="0" algn="ctr">
              <a:buNone/>
            </a:pPr>
            <a:r>
              <a:rPr lang="en-US" dirty="0" smtClean="0">
                <a:latin typeface="Rockwell" charset="0"/>
                <a:ea typeface="Rockwell" charset="0"/>
                <a:cs typeface="Rockwell" charset="0"/>
              </a:rPr>
              <a:t>“People, Animals, and Friends”</a:t>
            </a:r>
          </a:p>
          <a:p>
            <a:pPr marL="0" indent="0" algn="ctr">
              <a:buNone/>
            </a:pPr>
            <a:endParaRPr lang="en-US" dirty="0">
              <a:latin typeface="Rockwell" charset="0"/>
              <a:ea typeface="Rockwell" charset="0"/>
              <a:cs typeface="Rockwell" charset="0"/>
            </a:endParaRPr>
          </a:p>
          <a:p>
            <a:pPr marL="0" indent="0" algn="ctr">
              <a:buNone/>
            </a:pPr>
            <a:endParaRPr lang="en-US" dirty="0" smtClean="0">
              <a:latin typeface="Rockwell" charset="0"/>
              <a:ea typeface="Rockwell" charset="0"/>
              <a:cs typeface="Rockwell" charset="0"/>
            </a:endParaRPr>
          </a:p>
          <a:p>
            <a:pPr marL="0" indent="0" algn="ctr">
              <a:buNone/>
            </a:pPr>
            <a:endParaRPr lang="en-US" dirty="0" smtClean="0">
              <a:latin typeface="Rockwell" charset="0"/>
              <a:ea typeface="Rockwell" charset="0"/>
              <a:cs typeface="Rockwell" charset="0"/>
            </a:endParaRPr>
          </a:p>
          <a:p>
            <a:pPr marL="0" indent="0" algn="ctr">
              <a:buNone/>
            </a:pPr>
            <a:r>
              <a:rPr lang="en-US" dirty="0" smtClean="0">
                <a:latin typeface="Rockwell" charset="0"/>
                <a:ea typeface="Rockwell" charset="0"/>
                <a:cs typeface="Rockwell" charset="0"/>
              </a:rPr>
              <a:t>Your idea here!</a:t>
            </a:r>
            <a:endParaRPr lang="en-US" dirty="0">
              <a:latin typeface="Rockwell" charset="0"/>
              <a:ea typeface="Rockwell" charset="0"/>
              <a:cs typeface="Rockwell" charset="0"/>
            </a:endParaRPr>
          </a:p>
          <a:p>
            <a:pPr marL="0" indent="0" algn="ctr">
              <a:buNone/>
            </a:pPr>
            <a:endParaRPr lang="en-US" dirty="0"/>
          </a:p>
          <a:p>
            <a:pPr marL="0" indent="0" algn="ctr">
              <a:buNone/>
            </a:pPr>
            <a:endParaRPr lang="en-US" sz="2200" dirty="0"/>
          </a:p>
          <a:p>
            <a:pPr marL="0" indent="0" algn="ctr">
              <a:buNone/>
            </a:pPr>
            <a:endParaRPr lang="en-US" dirty="0">
              <a:solidFill>
                <a:schemeClr val="tx1"/>
              </a:solidFill>
            </a:endParaRPr>
          </a:p>
          <a:p>
            <a:pPr marL="0" indent="0">
              <a:buNone/>
            </a:pPr>
            <a:endParaRPr lang="en-US" dirty="0"/>
          </a:p>
        </p:txBody>
      </p:sp>
      <p:sp>
        <p:nvSpPr>
          <p:cNvPr id="4" name="Down Arrow 3"/>
          <p:cNvSpPr/>
          <p:nvPr/>
        </p:nvSpPr>
        <p:spPr>
          <a:xfrm>
            <a:off x="5695497" y="2566002"/>
            <a:ext cx="589936" cy="87061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89560" y="243840"/>
            <a:ext cx="11643360" cy="6385560"/>
          </a:xfrm>
          <a:prstGeom prst="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31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785" y="452213"/>
            <a:ext cx="10515600" cy="1325563"/>
          </a:xfrm>
        </p:spPr>
        <p:txBody>
          <a:bodyPr/>
          <a:lstStyle/>
          <a:p>
            <a:pPr algn="ctr"/>
            <a:r>
              <a:rPr lang="en-US" dirty="0" smtClean="0">
                <a:solidFill>
                  <a:schemeClr val="accent1"/>
                </a:solidFill>
                <a:latin typeface="Rockwell" charset="0"/>
                <a:ea typeface="Rockwell" charset="0"/>
                <a:cs typeface="Rockwell" charset="0"/>
              </a:rPr>
              <a:t>Classroom Example:</a:t>
            </a:r>
            <a:br>
              <a:rPr lang="en-US" dirty="0" smtClean="0">
                <a:solidFill>
                  <a:schemeClr val="accent1"/>
                </a:solidFill>
                <a:latin typeface="Rockwell" charset="0"/>
                <a:ea typeface="Rockwell" charset="0"/>
                <a:cs typeface="Rockwell" charset="0"/>
              </a:rPr>
            </a:br>
            <a:r>
              <a:rPr lang="en-US" dirty="0">
                <a:solidFill>
                  <a:schemeClr val="accent1"/>
                </a:solidFill>
                <a:latin typeface="Rockwell" charset="0"/>
                <a:ea typeface="Rockwell" charset="0"/>
                <a:cs typeface="Rockwell" charset="0"/>
              </a:rPr>
              <a:t>6</a:t>
            </a:r>
            <a:r>
              <a:rPr lang="en-US" baseline="30000" dirty="0" smtClean="0">
                <a:solidFill>
                  <a:schemeClr val="accent1"/>
                </a:solidFill>
                <a:latin typeface="Rockwell" charset="0"/>
                <a:ea typeface="Rockwell" charset="0"/>
                <a:cs typeface="Rockwell" charset="0"/>
              </a:rPr>
              <a:t>th</a:t>
            </a:r>
            <a:r>
              <a:rPr lang="en-US" dirty="0" smtClean="0">
                <a:solidFill>
                  <a:schemeClr val="accent1"/>
                </a:solidFill>
                <a:latin typeface="Rockwell" charset="0"/>
                <a:ea typeface="Rockwell" charset="0"/>
                <a:cs typeface="Rockwell" charset="0"/>
              </a:rPr>
              <a:t> Grade</a:t>
            </a:r>
            <a:endParaRPr lang="en-US" dirty="0">
              <a:solidFill>
                <a:schemeClr val="accent1"/>
              </a:solidFill>
              <a:latin typeface="Rockwell" charset="0"/>
              <a:ea typeface="Rockwell" charset="0"/>
              <a:cs typeface="Rockwell" charset="0"/>
            </a:endParaRPr>
          </a:p>
        </p:txBody>
      </p:sp>
      <p:sp>
        <p:nvSpPr>
          <p:cNvPr id="3" name="Content Placeholder 2"/>
          <p:cNvSpPr>
            <a:spLocks noGrp="1"/>
          </p:cNvSpPr>
          <p:nvPr>
            <p:ph idx="1"/>
          </p:nvPr>
        </p:nvSpPr>
        <p:spPr>
          <a:xfrm>
            <a:off x="818322" y="2343957"/>
            <a:ext cx="10877549" cy="2900943"/>
          </a:xfrm>
        </p:spPr>
        <p:txBody>
          <a:bodyPr>
            <a:normAutofit/>
          </a:bodyPr>
          <a:lstStyle/>
          <a:p>
            <a:pPr marL="0" indent="0">
              <a:buNone/>
            </a:pPr>
            <a:r>
              <a:rPr lang="en-US" sz="3200" b="1" dirty="0" smtClean="0">
                <a:latin typeface="Rockwell" charset="0"/>
                <a:ea typeface="Rockwell" charset="0"/>
                <a:cs typeface="Rockwell" charset="0"/>
              </a:rPr>
              <a:t>Teacher: </a:t>
            </a:r>
            <a:r>
              <a:rPr lang="en-US" sz="3200" dirty="0" smtClean="0">
                <a:latin typeface="Rockwell" charset="0"/>
                <a:ea typeface="Rockwell" charset="0"/>
                <a:cs typeface="Rockwell" charset="0"/>
              </a:rPr>
              <a:t>Doreen Boone-Pitcher, Hyde Park, NY</a:t>
            </a:r>
          </a:p>
          <a:p>
            <a:pPr marL="0" indent="0">
              <a:buNone/>
            </a:pPr>
            <a:r>
              <a:rPr lang="en-US" sz="3200" b="1" dirty="0" smtClean="0">
                <a:latin typeface="Rockwell" charset="0"/>
                <a:ea typeface="Rockwell" charset="0"/>
                <a:cs typeface="Rockwell" charset="0"/>
              </a:rPr>
              <a:t>Topic: </a:t>
            </a:r>
            <a:r>
              <a:rPr lang="en-US" sz="3200" dirty="0" smtClean="0">
                <a:latin typeface="Rockwell" charset="0"/>
                <a:ea typeface="Rockwell" charset="0"/>
                <a:cs typeface="Rockwell" charset="0"/>
              </a:rPr>
              <a:t>Class culture at the start of the year</a:t>
            </a:r>
          </a:p>
          <a:p>
            <a:pPr marL="0" indent="0">
              <a:buNone/>
            </a:pPr>
            <a:r>
              <a:rPr lang="en-US" sz="3200" b="1" dirty="0" smtClean="0">
                <a:latin typeface="Rockwell" charset="0"/>
                <a:ea typeface="Rockwell" charset="0"/>
                <a:cs typeface="Rockwell" charset="0"/>
              </a:rPr>
              <a:t>Purpose: </a:t>
            </a:r>
            <a:r>
              <a:rPr lang="en-US" sz="3200" dirty="0">
                <a:latin typeface="Rockwell" charset="0"/>
                <a:ea typeface="Rockwell" charset="0"/>
                <a:cs typeface="Rockwell" charset="0"/>
              </a:rPr>
              <a:t>T</a:t>
            </a:r>
            <a:r>
              <a:rPr lang="en-US" sz="3200" dirty="0" smtClean="0">
                <a:latin typeface="Rockwell" charset="0"/>
                <a:ea typeface="Rockwell" charset="0"/>
                <a:cs typeface="Rockwell" charset="0"/>
              </a:rPr>
              <a:t>o learn what the newest middle schoolers (6</a:t>
            </a:r>
            <a:r>
              <a:rPr lang="en-US" sz="3200" baseline="30000" dirty="0" smtClean="0">
                <a:latin typeface="Rockwell" charset="0"/>
                <a:ea typeface="Rockwell" charset="0"/>
                <a:cs typeface="Rockwell" charset="0"/>
              </a:rPr>
              <a:t>th</a:t>
            </a:r>
            <a:r>
              <a:rPr lang="en-US" sz="3200" dirty="0" smtClean="0">
                <a:latin typeface="Rockwell" charset="0"/>
                <a:ea typeface="Rockwell" charset="0"/>
                <a:cs typeface="Rockwell" charset="0"/>
              </a:rPr>
              <a:t> </a:t>
            </a:r>
            <a:r>
              <a:rPr lang="en-US" sz="3200" dirty="0">
                <a:latin typeface="Rockwell" charset="0"/>
                <a:ea typeface="Rockwell" charset="0"/>
                <a:cs typeface="Rockwell" charset="0"/>
              </a:rPr>
              <a:t>graders) were concerned and/or curious </a:t>
            </a:r>
            <a:r>
              <a:rPr lang="en-US" sz="3200" dirty="0" smtClean="0">
                <a:latin typeface="Rockwell" charset="0"/>
                <a:ea typeface="Rockwell" charset="0"/>
                <a:cs typeface="Rockwell" charset="0"/>
              </a:rPr>
              <a:t>about</a:t>
            </a:r>
            <a:r>
              <a:rPr lang="en-US" sz="3200" dirty="0">
                <a:latin typeface="Rockwell" charset="0"/>
                <a:ea typeface="Rockwell" charset="0"/>
                <a:cs typeface="Rockwell" charset="0"/>
              </a:rPr>
              <a:t> </a:t>
            </a:r>
            <a:r>
              <a:rPr lang="en-US" sz="3200" dirty="0" smtClean="0">
                <a:latin typeface="Rockwell" charset="0"/>
                <a:ea typeface="Rockwell" charset="0"/>
                <a:cs typeface="Rockwell" charset="0"/>
              </a:rPr>
              <a:t>on their 5</a:t>
            </a:r>
            <a:r>
              <a:rPr lang="en-US" sz="3200" baseline="30000" dirty="0" smtClean="0">
                <a:latin typeface="Rockwell" charset="0"/>
                <a:ea typeface="Rockwell" charset="0"/>
                <a:cs typeface="Rockwell" charset="0"/>
              </a:rPr>
              <a:t>th</a:t>
            </a:r>
            <a:r>
              <a:rPr lang="en-US" sz="3200" dirty="0" smtClean="0">
                <a:latin typeface="Rockwell" charset="0"/>
                <a:ea typeface="Rockwell" charset="0"/>
                <a:cs typeface="Rockwell" charset="0"/>
              </a:rPr>
              <a:t> day of school</a:t>
            </a:r>
            <a:endParaRPr lang="en-US" sz="3200" dirty="0">
              <a:latin typeface="Rockwell" charset="0"/>
              <a:ea typeface="Rockwell" charset="0"/>
              <a:cs typeface="Rockwell" charset="0"/>
            </a:endParaRPr>
          </a:p>
        </p:txBody>
      </p:sp>
      <p:sp>
        <p:nvSpPr>
          <p:cNvPr id="4" name="Rectangle 3"/>
          <p:cNvSpPr/>
          <p:nvPr/>
        </p:nvSpPr>
        <p:spPr>
          <a:xfrm>
            <a:off x="289560" y="243840"/>
            <a:ext cx="11643360" cy="6385560"/>
          </a:xfrm>
          <a:prstGeom prst="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2655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latin typeface="Rockwell" charset="0"/>
                <a:ea typeface="Rockwell" charset="0"/>
                <a:cs typeface="Rockwell" charset="0"/>
              </a:rPr>
              <a:t>Initial Question Focus</a:t>
            </a:r>
            <a:endParaRPr lang="en-US" dirty="0">
              <a:solidFill>
                <a:schemeClr val="accent1"/>
              </a:solidFill>
              <a:latin typeface="Rockwell" charset="0"/>
              <a:ea typeface="Rockwell" charset="0"/>
              <a:cs typeface="Rockwell" charset="0"/>
            </a:endParaRP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1379"/>
          <a:stretch/>
        </p:blipFill>
        <p:spPr>
          <a:xfrm>
            <a:off x="2941983" y="1446974"/>
            <a:ext cx="7354955" cy="4888505"/>
          </a:xfrm>
        </p:spPr>
      </p:pic>
      <p:sp>
        <p:nvSpPr>
          <p:cNvPr id="5" name="Rectangle 4"/>
          <p:cNvSpPr/>
          <p:nvPr/>
        </p:nvSpPr>
        <p:spPr>
          <a:xfrm>
            <a:off x="289560" y="243840"/>
            <a:ext cx="11643360" cy="6385560"/>
          </a:xfrm>
          <a:prstGeom prst="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1776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36056</TotalTime>
  <Words>2052</Words>
  <Application>Microsoft Macintosh PowerPoint</Application>
  <PresentationFormat>Widescreen</PresentationFormat>
  <Paragraphs>199</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Calibri Light</vt:lpstr>
      <vt:lpstr>Rockwell</vt:lpstr>
      <vt:lpstr>Wingdings</vt:lpstr>
      <vt:lpstr>Arial</vt:lpstr>
      <vt:lpstr>Office Theme</vt:lpstr>
      <vt:lpstr>Designing and Revising a Question Focus for Your Classroom </vt:lpstr>
      <vt:lpstr>PowerPoint Presentation</vt:lpstr>
      <vt:lpstr>An Exercise In Question Focus (QFocus) Design &amp; Evaluation</vt:lpstr>
      <vt:lpstr>Classroom Example: 2nd Grade</vt:lpstr>
      <vt:lpstr>Initial Question Focus Design Process</vt:lpstr>
      <vt:lpstr>Student Questions: “People, Animals, and Friends”</vt:lpstr>
      <vt:lpstr>Revising the Question Focus</vt:lpstr>
      <vt:lpstr>Classroom Example: 6th Grade</vt:lpstr>
      <vt:lpstr>Initial Question Focus</vt:lpstr>
      <vt:lpstr>Student Questions</vt:lpstr>
      <vt:lpstr>Revising the Question Focus</vt:lpstr>
      <vt:lpstr>A Lesson from Luz</vt:lpstr>
      <vt:lpstr>Reflect</vt:lpstr>
      <vt:lpstr>Our Takeaways</vt:lpstr>
      <vt:lpstr>Putting it into Practice</vt:lpstr>
      <vt:lpstr>WANTED: Q Focus Guinea Pigs</vt:lpstr>
      <vt:lpstr>As you ask questions, remember:</vt:lpstr>
      <vt:lpstr>Continue the Conversation Online</vt:lpstr>
      <vt:lpstr>Thank You and Good Luck!   …and remember, the best QFT designers share one quality:  Thick Skin. </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99</cp:revision>
  <dcterms:created xsi:type="dcterms:W3CDTF">2017-07-20T17:52:04Z</dcterms:created>
  <dcterms:modified xsi:type="dcterms:W3CDTF">2017-09-25T02:10:55Z</dcterms:modified>
</cp:coreProperties>
</file>