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2"/>
  </p:notesMasterIdLst>
  <p:handoutMasterIdLst>
    <p:handoutMasterId r:id="rId73"/>
  </p:handoutMasterIdLst>
  <p:sldIdLst>
    <p:sldId id="368" r:id="rId2"/>
    <p:sldId id="388" r:id="rId3"/>
    <p:sldId id="387" r:id="rId4"/>
    <p:sldId id="438" r:id="rId5"/>
    <p:sldId id="330" r:id="rId6"/>
    <p:sldId id="366" r:id="rId7"/>
    <p:sldId id="370" r:id="rId8"/>
    <p:sldId id="393" r:id="rId9"/>
    <p:sldId id="394" r:id="rId10"/>
    <p:sldId id="395" r:id="rId11"/>
    <p:sldId id="400" r:id="rId12"/>
    <p:sldId id="401" r:id="rId13"/>
    <p:sldId id="403" r:id="rId14"/>
    <p:sldId id="404" r:id="rId15"/>
    <p:sldId id="407" r:id="rId16"/>
    <p:sldId id="392" r:id="rId17"/>
    <p:sldId id="345" r:id="rId18"/>
    <p:sldId id="346" r:id="rId19"/>
    <p:sldId id="274" r:id="rId20"/>
    <p:sldId id="348" r:id="rId21"/>
    <p:sldId id="289" r:id="rId22"/>
    <p:sldId id="408" r:id="rId23"/>
    <p:sldId id="409" r:id="rId24"/>
    <p:sldId id="360" r:id="rId25"/>
    <p:sldId id="362" r:id="rId26"/>
    <p:sldId id="440" r:id="rId27"/>
    <p:sldId id="441" r:id="rId28"/>
    <p:sldId id="410" r:id="rId29"/>
    <p:sldId id="442" r:id="rId30"/>
    <p:sldId id="445" r:id="rId31"/>
    <p:sldId id="446" r:id="rId32"/>
    <p:sldId id="321" r:id="rId33"/>
    <p:sldId id="435" r:id="rId34"/>
    <p:sldId id="385" r:id="rId35"/>
    <p:sldId id="386" r:id="rId36"/>
    <p:sldId id="375" r:id="rId37"/>
    <p:sldId id="376" r:id="rId38"/>
    <p:sldId id="377" r:id="rId39"/>
    <p:sldId id="378" r:id="rId40"/>
    <p:sldId id="383" r:id="rId41"/>
    <p:sldId id="436" r:id="rId42"/>
    <p:sldId id="437" r:id="rId43"/>
    <p:sldId id="322" r:id="rId44"/>
    <p:sldId id="342" r:id="rId45"/>
    <p:sldId id="343" r:id="rId46"/>
    <p:sldId id="323" r:id="rId47"/>
    <p:sldId id="281" r:id="rId48"/>
    <p:sldId id="324" r:id="rId49"/>
    <p:sldId id="292" r:id="rId50"/>
    <p:sldId id="293" r:id="rId51"/>
    <p:sldId id="443" r:id="rId52"/>
    <p:sldId id="350" r:id="rId53"/>
    <p:sldId id="444" r:id="rId54"/>
    <p:sldId id="432" r:id="rId55"/>
    <p:sldId id="417" r:id="rId56"/>
    <p:sldId id="447" r:id="rId57"/>
    <p:sldId id="419" r:id="rId58"/>
    <p:sldId id="420" r:id="rId59"/>
    <p:sldId id="421" r:id="rId60"/>
    <p:sldId id="423" r:id="rId61"/>
    <p:sldId id="424" r:id="rId62"/>
    <p:sldId id="430" r:id="rId63"/>
    <p:sldId id="415" r:id="rId64"/>
    <p:sldId id="416" r:id="rId65"/>
    <p:sldId id="433" r:id="rId66"/>
    <p:sldId id="412" r:id="rId67"/>
    <p:sldId id="413" r:id="rId68"/>
    <p:sldId id="414" r:id="rId69"/>
    <p:sldId id="434" r:id="rId70"/>
    <p:sldId id="429" r:id="rId71"/>
  </p:sldIdLst>
  <p:sldSz cx="9144000" cy="6858000" type="screen4x3"/>
  <p:notesSz cx="9236075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QI" initials="R" lastIdx="155" clrIdx="0">
    <p:extLst/>
  </p:cmAuthor>
  <p:cmAuthor id="2" name="Microsoft Office User" initials="Office" lastIdx="1" clrIdx="1">
    <p:extLst/>
  </p:cmAuthor>
  <p:cmAuthor id="3" name="Microsoft Office User" initials="Office [2]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84" autoAdjust="0"/>
    <p:restoredTop sz="82232"/>
  </p:normalViewPr>
  <p:slideViewPr>
    <p:cSldViewPr snapToGrid="0" snapToObjects="1">
      <p:cViewPr varScale="1">
        <p:scale>
          <a:sx n="77" d="100"/>
          <a:sy n="77" d="100"/>
        </p:scale>
        <p:origin x="184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handoutMaster" Target="handoutMasters/handoutMaster1.xml"/><Relationship Id="rId74" Type="http://schemas.openxmlformats.org/officeDocument/2006/relationships/commentAuthors" Target="commentAuthors.xml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02299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1639" y="1"/>
            <a:ext cx="4002299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56A1A9F-134F-4AF5-A011-491D6B36BC86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02299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1639" y="6658664"/>
            <a:ext cx="4002299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292C772-382E-4D8E-B4EC-C3F0625B4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5802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639" y="0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0C5515C-769B-9648-A7F2-849C4B4815DE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5438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608" y="3329940"/>
            <a:ext cx="7388860" cy="31546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639" y="6658664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986A0CD-AB06-A449-B293-440995FB6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56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6A0CD-AB06-A449-B293-440995FB60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4673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6A0CD-AB06-A449-B293-440995FB604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452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6A0CD-AB06-A449-B293-440995FB604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538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6A0CD-AB06-A449-B293-440995FB604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7760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6A0CD-AB06-A449-B293-440995FB604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95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6A0CD-AB06-A449-B293-440995FB604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9997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9pPr>
          </a:lstStyle>
          <a:p>
            <a:fld id="{EFA0884B-6978-FB42-9167-D0C0F66C69AC}" type="slidenum">
              <a:rPr lang="en-US">
                <a:latin typeface="Calibri" charset="0"/>
              </a:rPr>
              <a:pPr/>
              <a:t>30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1766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757066" indent="-291179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64717" indent="-232943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30604" indent="-232943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96491" indent="-232943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62377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3028264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94151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960038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fld id="{39447C3C-C2C8-41B8-8BA3-63D0C1D680B9}" type="slidenum">
              <a:rPr lang="en-US" altLang="en-US" smtClean="0">
                <a:latin typeface="Calibri" panose="020F0502020204030204" pitchFamily="34" charset="0"/>
              </a:rPr>
              <a:pPr/>
              <a:t>34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930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167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57066" indent="-291179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64717" indent="-23294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30604" indent="-23294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96491" indent="-23294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36074EC-2EDA-BF44-8456-60E9601C2049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8474998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6A0CD-AB06-A449-B293-440995FB604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6408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6A0CD-AB06-A449-B293-440995FB604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105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9A970D-EEEB-41F7-ABA4-50EC13D51AB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122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6A0CD-AB06-A449-B293-440995FB604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36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6A0CD-AB06-A449-B293-440995FB604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6720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7933F-06DD-8245-89C7-274AA999494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919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7933F-06DD-8245-89C7-274AA999494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922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6A0CD-AB06-A449-B293-440995FB604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0906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9pPr>
          </a:lstStyle>
          <a:p>
            <a:fld id="{CBF70331-44C5-224F-B618-A8FE78462C1E}" type="slidenum">
              <a:rPr lang="en-US">
                <a:latin typeface="Calibri" charset="0"/>
              </a:rPr>
              <a:pPr/>
              <a:t>45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9481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6A0CD-AB06-A449-B293-440995FB604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303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6A0CD-AB06-A449-B293-440995FB604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1165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6A0CD-AB06-A449-B293-440995FB604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5636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fld id="{D84DEBE5-3007-4E67-B6BF-A1F8204B3DD8}" type="slidenum">
              <a:rPr lang="en-US" altLang="en-US" smtClean="0">
                <a:latin typeface="Calibri" panose="020F0502020204030204" pitchFamily="34" charset="0"/>
              </a:rPr>
              <a:pPr/>
              <a:t>67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700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88BD8A-AA68-4788-9541-F921EC8B5F2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0115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  <a:p>
            <a:endParaRPr lang="en-US" altLang="en-US" dirty="0" smtClean="0"/>
          </a:p>
        </p:txBody>
      </p:sp>
      <p:sp>
        <p:nvSpPr>
          <p:cNvPr id="174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fld id="{D1067A16-D71D-44BC-8A70-618A03AA4D0A}" type="slidenum">
              <a:rPr lang="en-US" altLang="en-US" smtClean="0">
                <a:latin typeface="Calibri" panose="020F0502020204030204" pitchFamily="34" charset="0"/>
              </a:rPr>
              <a:pPr/>
              <a:t>68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30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C22321-DBD6-4F73-8ACE-A63BACA16E7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579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6A0CD-AB06-A449-B293-440995FB604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860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9pPr>
          </a:lstStyle>
          <a:p>
            <a:fld id="{EFA0884B-6978-FB42-9167-D0C0F66C69AC}" type="slidenum">
              <a:rPr lang="en-US">
                <a:latin typeface="Calibri" charset="0"/>
              </a:rPr>
              <a:pPr/>
              <a:t>21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352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6A0CD-AB06-A449-B293-440995FB604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414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6A0CD-AB06-A449-B293-440995FB604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645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99497-3B62-4F8C-A892-AF6DDC86BAA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151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C814079F-517B-0841-8DD4-58ECB50D60DC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4079F-517B-0841-8DD4-58ECB50D60DC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6F96-E42C-734C-908B-FEBDBF81528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4079F-517B-0841-8DD4-58ECB50D60DC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6F96-E42C-734C-908B-FEBDBF8152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4079F-517B-0841-8DD4-58ECB50D60DC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6F96-E42C-734C-908B-FEBDBF8152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C814079F-517B-0841-8DD4-58ECB50D60DC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C814079F-517B-0841-8DD4-58ECB50D60DC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6F96-E42C-734C-908B-FEBDBF81528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4079F-517B-0841-8DD4-58ECB50D60DC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6F96-E42C-734C-908B-FEBDBF81528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14079F-517B-0841-8DD4-58ECB50D60DC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6F96-E42C-734C-908B-FEBDBF81528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14079F-517B-0841-8DD4-58ECB50D60DC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6F96-E42C-734C-908B-FEBDBF81528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C814079F-517B-0841-8DD4-58ECB50D60DC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6F96-E42C-734C-908B-FEBDBF81528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4079F-517B-0841-8DD4-58ECB50D60DC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6F96-E42C-734C-908B-FEBDBF8152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4079F-517B-0841-8DD4-58ECB50D60DC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6F96-E42C-734C-908B-FEBDBF81528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4079F-517B-0841-8DD4-58ECB50D60DC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6F96-E42C-734C-908B-FEBDBF81528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4079F-517B-0841-8DD4-58ECB50D60DC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6F96-E42C-734C-908B-FEBDBF81528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C814079F-517B-0841-8DD4-58ECB50D60DC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C814079F-517B-0841-8DD4-58ECB50D60DC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B8006F96-E42C-734C-908B-FEBDBF81528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4079F-517B-0841-8DD4-58ECB50D60DC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6F96-E42C-734C-908B-FEBDBF8152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4079F-517B-0841-8DD4-58ECB50D60DC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6F96-E42C-734C-908B-FEBDBF81528D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4079F-517B-0841-8DD4-58ECB50D60DC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B8006F96-E42C-734C-908B-FEBDBF8152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4079F-517B-0841-8DD4-58ECB50D60DC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6F96-E42C-734C-908B-FEBDBF81528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814079F-517B-0841-8DD4-58ECB50D60DC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B8006F96-E42C-734C-908B-FEBDBF81528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6.jpeg"/><Relationship Id="rId1" Type="http://schemas.openxmlformats.org/officeDocument/2006/relationships/video" Target="https://www.youtube.com/embed/mAYXZzKUAX4" TargetMode="Externa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png"/><Relationship Id="rId6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hyperlink" Target="https://twitter.com/RightQuestion/" TargetMode="External"/><Relationship Id="rId5" Type="http://schemas.openxmlformats.org/officeDocument/2006/relationships/hyperlink" Target="https://twitter.com/TPSMSUDenver/" TargetMode="External"/><Relationship Id="rId6" Type="http://schemas.openxmlformats.org/officeDocument/2006/relationships/hyperlink" Target="https://twitter.com/TeachingLC/" TargetMode="External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hyperlink" Target="https://twitter.com/ohs_jackets" TargetMode="External"/><Relationship Id="rId5" Type="http://schemas.openxmlformats.org/officeDocument/2006/relationships/hyperlink" Target="https://twitter.com/GodoyStudios" TargetMode="External"/><Relationship Id="rId6" Type="http://schemas.openxmlformats.org/officeDocument/2006/relationships/hyperlink" Target="https://twitter.com/hashtag/QFT?src=hash" TargetMode="External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2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BillNye/" TargetMode="External"/><Relationship Id="rId4" Type="http://schemas.openxmlformats.org/officeDocument/2006/relationships/hyperlink" Target="https://twitter.com/search?q=#BillMeetScienceTwitter" TargetMode="External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5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bit.ly/2yI4XqV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5" Type="http://schemas.openxmlformats.org/officeDocument/2006/relationships/image" Target="../media/image30.jpg"/><Relationship Id="rId6" Type="http://schemas.openxmlformats.org/officeDocument/2006/relationships/image" Target="../media/image31.jpg"/><Relationship Id="rId7" Type="http://schemas.openxmlformats.org/officeDocument/2006/relationships/image" Target="../media/image32.jpg"/><Relationship Id="rId8" Type="http://schemas.openxmlformats.org/officeDocument/2006/relationships/image" Target="../media/image33.jpg"/><Relationship Id="rId9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bit.ly/2yI4XqV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769471" y="663082"/>
            <a:ext cx="204493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prstClr val="white"/>
                </a:solidFill>
                <a:latin typeface="Rockwell"/>
              </a:rPr>
              <a:t>Providence Country Day School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5432" y="663082"/>
            <a:ext cx="42003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The Art and Science of the QFT: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Next Steps and Advancing the Work</a:t>
            </a:r>
            <a:endParaRPr kumimoji="0" lang="en-US" sz="4000" b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69471" y="3001160"/>
            <a:ext cx="21871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Providence, RI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noProof="0" dirty="0" smtClean="0">
                <a:solidFill>
                  <a:srgbClr val="FFFFFF"/>
                </a:solidFill>
                <a:latin typeface="Rockwell"/>
              </a:rPr>
              <a:t>October 16, 2017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7091" y="4783375"/>
            <a:ext cx="853731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Sarah Westbrook </a:t>
            </a:r>
          </a:p>
          <a:p>
            <a:pPr algn="ctr"/>
            <a:r>
              <a:rPr lang="en-US" sz="2800" b="1" dirty="0" smtClean="0"/>
              <a:t>Andrew </a:t>
            </a:r>
            <a:r>
              <a:rPr lang="en-US" sz="2800" b="1" dirty="0" err="1" smtClean="0"/>
              <a:t>Minigan</a:t>
            </a:r>
            <a:r>
              <a:rPr lang="en-US" sz="2800" b="1" dirty="0" smtClean="0"/>
              <a:t> and Tomoko </a:t>
            </a:r>
            <a:r>
              <a:rPr lang="en-US" sz="2800" b="1" dirty="0" err="1" smtClean="0"/>
              <a:t>Ouchi</a:t>
            </a:r>
            <a:endParaRPr lang="en-US" sz="2800" b="1" dirty="0" smtClean="0"/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The Right Question Institute, Cambridge, MA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2240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/>
          <p:cNvSpPr>
            <a:spLocks noGrp="1"/>
          </p:cNvSpPr>
          <p:nvPr>
            <p:ph type="title"/>
          </p:nvPr>
        </p:nvSpPr>
        <p:spPr>
          <a:xfrm>
            <a:off x="498475" y="484188"/>
            <a:ext cx="7556500" cy="798922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Question Focus:</a:t>
            </a:r>
          </a:p>
        </p:txBody>
      </p:sp>
      <p:sp>
        <p:nvSpPr>
          <p:cNvPr id="104451" name="Content Placeholder 2"/>
          <p:cNvSpPr>
            <a:spLocks noGrp="1"/>
          </p:cNvSpPr>
          <p:nvPr>
            <p:ph idx="1"/>
          </p:nvPr>
        </p:nvSpPr>
        <p:spPr>
          <a:xfrm>
            <a:off x="498475" y="2155767"/>
            <a:ext cx="8201773" cy="2485243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en-US" sz="5400" dirty="0" smtClean="0">
                <a:solidFill>
                  <a:schemeClr val="accent1"/>
                </a:solidFill>
              </a:rPr>
              <a:t>The QFT at Providence Country Day School in fall 2018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0075" y="5052002"/>
            <a:ext cx="7758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/>
              <a:t>Please write this statement at the top of your paper.</a:t>
            </a:r>
          </a:p>
          <a:p>
            <a:r>
              <a:rPr lang="en-US" sz="2400" dirty="0" smtClean="0">
                <a:sym typeface="Wingdings"/>
              </a:rPr>
              <a:t>Follow the rules. </a:t>
            </a:r>
          </a:p>
          <a:p>
            <a:r>
              <a:rPr lang="en-US" sz="2400" dirty="0" smtClean="0">
                <a:sym typeface="Wingdings"/>
              </a:rPr>
              <a:t>Number the questions. 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5617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ubtitle 2"/>
          <p:cNvSpPr txBox="1">
            <a:spLocks/>
          </p:cNvSpPr>
          <p:nvPr/>
        </p:nvSpPr>
        <p:spPr bwMode="auto">
          <a:xfrm>
            <a:off x="862013" y="2281238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3200" b="1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1085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Improving Questions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133850"/>
          </a:xfrm>
        </p:spPr>
        <p:txBody>
          <a:bodyPr/>
          <a:lstStyle/>
          <a:p>
            <a:pPr eaLnBrk="1" hangingPunct="1"/>
            <a:r>
              <a:rPr lang="en-US" altLang="en-US" sz="2800" smtClean="0">
                <a:solidFill>
                  <a:srgbClr val="000000"/>
                </a:solidFill>
                <a:latin typeface="Gill Sans" charset="0"/>
              </a:rPr>
              <a:t>Take one </a:t>
            </a:r>
            <a:r>
              <a:rPr lang="en-US" altLang="en-US" sz="2800" b="1" smtClean="0">
                <a:solidFill>
                  <a:schemeClr val="tx1"/>
                </a:solidFill>
                <a:latin typeface="Gill Sans" charset="0"/>
              </a:rPr>
              <a:t>closed-ended question</a:t>
            </a:r>
            <a:r>
              <a:rPr lang="en-US" altLang="en-US" sz="2800" b="1" smtClean="0">
                <a:solidFill>
                  <a:srgbClr val="9D90A0"/>
                </a:solidFill>
                <a:latin typeface="Gill Sans" charset="0"/>
              </a:rPr>
              <a:t> </a:t>
            </a:r>
            <a:r>
              <a:rPr lang="en-US" altLang="en-US" sz="2800" smtClean="0">
                <a:solidFill>
                  <a:srgbClr val="000000"/>
                </a:solidFill>
                <a:latin typeface="Gill Sans" charset="0"/>
              </a:rPr>
              <a:t>and change it</a:t>
            </a:r>
            <a:r>
              <a:rPr lang="en-US" altLang="en-US" sz="2800" b="1" smtClean="0">
                <a:solidFill>
                  <a:srgbClr val="000000"/>
                </a:solidFill>
                <a:latin typeface="Gill Sans" charset="0"/>
              </a:rPr>
              <a:t> </a:t>
            </a:r>
            <a:r>
              <a:rPr lang="en-US" altLang="en-US" sz="2800" smtClean="0">
                <a:solidFill>
                  <a:srgbClr val="000000"/>
                </a:solidFill>
                <a:latin typeface="Gill Sans" charset="0"/>
              </a:rPr>
              <a:t>into an </a:t>
            </a:r>
            <a:r>
              <a:rPr lang="en-US" altLang="en-US" sz="2800" b="1" smtClean="0">
                <a:solidFill>
                  <a:schemeClr val="tx1"/>
                </a:solidFill>
                <a:latin typeface="Gill Sans" charset="0"/>
              </a:rPr>
              <a:t>open-ended question</a:t>
            </a:r>
            <a:r>
              <a:rPr lang="en-US" altLang="en-US" sz="2800" smtClean="0">
                <a:solidFill>
                  <a:srgbClr val="000000"/>
                </a:solidFill>
                <a:latin typeface="Gill Sans" charset="0"/>
              </a:rPr>
              <a:t>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mtClean="0">
              <a:solidFill>
                <a:srgbClr val="000000"/>
              </a:solidFill>
              <a:latin typeface="Gill Sans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mtClean="0">
              <a:solidFill>
                <a:srgbClr val="000000"/>
              </a:solidFill>
              <a:latin typeface="Gill Sans" charset="0"/>
            </a:endParaRPr>
          </a:p>
          <a:p>
            <a:pPr eaLnBrk="1" hangingPunct="1"/>
            <a:r>
              <a:rPr lang="en-US" altLang="en-US" sz="2800" smtClean="0">
                <a:solidFill>
                  <a:srgbClr val="000000"/>
                </a:solidFill>
                <a:latin typeface="Gill Sans" charset="0"/>
              </a:rPr>
              <a:t>Take one </a:t>
            </a:r>
            <a:r>
              <a:rPr lang="en-US" altLang="en-US" sz="2800" b="1" smtClean="0">
                <a:solidFill>
                  <a:schemeClr val="tx1"/>
                </a:solidFill>
                <a:latin typeface="Gill Sans" charset="0"/>
              </a:rPr>
              <a:t>open-ended question </a:t>
            </a:r>
            <a:r>
              <a:rPr lang="en-US" altLang="en-US" sz="2800" smtClean="0">
                <a:solidFill>
                  <a:srgbClr val="000000"/>
                </a:solidFill>
                <a:latin typeface="Gill Sans" charset="0"/>
              </a:rPr>
              <a:t>and change it</a:t>
            </a:r>
            <a:r>
              <a:rPr lang="en-US" altLang="en-US" sz="2800" b="1" smtClean="0">
                <a:solidFill>
                  <a:srgbClr val="000000"/>
                </a:solidFill>
                <a:latin typeface="Gill Sans" charset="0"/>
              </a:rPr>
              <a:t> </a:t>
            </a:r>
            <a:r>
              <a:rPr lang="en-US" altLang="en-US" sz="2800" smtClean="0">
                <a:solidFill>
                  <a:srgbClr val="000000"/>
                </a:solidFill>
                <a:latin typeface="Gill Sans" charset="0"/>
              </a:rPr>
              <a:t>into a </a:t>
            </a:r>
            <a:r>
              <a:rPr lang="en-US" altLang="en-US" sz="2800" b="1" smtClean="0">
                <a:solidFill>
                  <a:schemeClr val="tx1"/>
                </a:solidFill>
                <a:latin typeface="Gill Sans" charset="0"/>
              </a:rPr>
              <a:t>closed-ended question</a:t>
            </a:r>
            <a:r>
              <a:rPr lang="en-US" altLang="en-US" sz="2800" smtClean="0">
                <a:solidFill>
                  <a:srgbClr val="000000"/>
                </a:solidFill>
                <a:latin typeface="Gill Sans" charset="0"/>
              </a:rPr>
              <a:t>.</a:t>
            </a:r>
          </a:p>
          <a:p>
            <a:pPr eaLnBrk="1" hangingPunct="1"/>
            <a:endParaRPr lang="en-US" altLang="en-US" smtClean="0">
              <a:solidFill>
                <a:srgbClr val="000000"/>
              </a:solidFill>
              <a:latin typeface="Gill Sans" charset="0"/>
            </a:endParaRPr>
          </a:p>
          <a:p>
            <a:pPr eaLnBrk="1" hangingPunct="1"/>
            <a:endParaRPr lang="en-US" altLang="en-US" smtClean="0"/>
          </a:p>
        </p:txBody>
      </p:sp>
      <p:sp>
        <p:nvSpPr>
          <p:cNvPr id="3" name="TextBox 2"/>
          <p:cNvSpPr txBox="1"/>
          <p:nvPr/>
        </p:nvSpPr>
        <p:spPr>
          <a:xfrm>
            <a:off x="1100138" y="3006725"/>
            <a:ext cx="2481262" cy="64611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t>Closed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810000" y="3341688"/>
            <a:ext cx="1939925" cy="17462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022975" y="3017838"/>
            <a:ext cx="1809750" cy="646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t>Open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51463" y="5168900"/>
            <a:ext cx="2481262" cy="64611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t>Closed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194050" y="5562600"/>
            <a:ext cx="1941513" cy="17463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00138" y="5203825"/>
            <a:ext cx="1809750" cy="6461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t>Open</a:t>
            </a:r>
          </a:p>
        </p:txBody>
      </p:sp>
    </p:spTree>
    <p:extLst>
      <p:ext uri="{BB962C8B-B14F-4D97-AF65-F5344CB8AC3E}">
        <p14:creationId xmlns:p14="http://schemas.microsoft.com/office/powerpoint/2010/main" val="21096300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3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Strategize: Prioritizing Questions</a:t>
            </a:r>
            <a:r>
              <a:rPr lang="en-US" altLang="en-US" sz="4000" dirty="0" smtClean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320799"/>
            <a:ext cx="7928073" cy="5122203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000" b="1" dirty="0" smtClean="0">
                <a:solidFill>
                  <a:srgbClr val="000000"/>
                </a:solidFill>
              </a:rPr>
              <a:t>Review your list of questions </a:t>
            </a:r>
          </a:p>
          <a:p>
            <a:pPr marL="228600" lvl="1" indent="0" eaLnBrk="1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</a:pPr>
            <a:r>
              <a:rPr lang="en-US" altLang="en-US" sz="2400" dirty="0" smtClean="0">
                <a:solidFill>
                  <a:srgbClr val="000000"/>
                </a:solidFill>
              </a:rPr>
              <a:t> Choose the three questions you’re most interested to work on with colleagues today. </a:t>
            </a:r>
          </a:p>
          <a:p>
            <a:pPr marL="228600" lvl="1" indent="0" eaLnBrk="1" hangingPunct="1">
              <a:lnSpc>
                <a:spcPct val="90000"/>
              </a:lnSpc>
              <a:spcBef>
                <a:spcPts val="800"/>
              </a:spcBef>
            </a:pPr>
            <a:r>
              <a:rPr lang="en-US" altLang="en-US" sz="2400" dirty="0" smtClean="0">
                <a:solidFill>
                  <a:srgbClr val="000000"/>
                </a:solidFill>
              </a:rPr>
              <a:t> While prioritizing, think about your Question Focus: The </a:t>
            </a:r>
            <a:r>
              <a:rPr lang="en-US" altLang="en-US" sz="2400" i="1" dirty="0" smtClean="0">
                <a:solidFill>
                  <a:srgbClr val="000000"/>
                </a:solidFill>
              </a:rPr>
              <a:t>QFT at Providence Country Day School in fall 2018</a:t>
            </a:r>
            <a:endParaRPr lang="en-US" altLang="en-US" sz="3200" i="1" dirty="0" smtClean="0">
              <a:solidFill>
                <a:srgbClr val="000000"/>
              </a:solidFill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3000" b="1" dirty="0" smtClean="0">
                <a:solidFill>
                  <a:srgbClr val="000000"/>
                </a:solidFill>
              </a:rPr>
              <a:t>After prioritizing consider…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n-US" sz="2400" dirty="0" smtClean="0">
                <a:solidFill>
                  <a:schemeClr val="tx1"/>
                </a:solidFill>
              </a:rPr>
              <a:t>Why did you choose those three questions?</a:t>
            </a:r>
          </a:p>
          <a:p>
            <a:pPr lvl="1" eaLnBrk="1" hangingPunct="1">
              <a:lnSpc>
                <a:spcPct val="90000"/>
              </a:lnSpc>
              <a:spcAft>
                <a:spcPts val="1800"/>
              </a:spcAft>
            </a:pPr>
            <a:r>
              <a:rPr lang="en-US" altLang="en-US" sz="2400" dirty="0" smtClean="0">
                <a:solidFill>
                  <a:schemeClr val="tx1"/>
                </a:solidFill>
              </a:rPr>
              <a:t>Where are your priority questions in the sequence of your entire list of questions?</a:t>
            </a:r>
          </a:p>
          <a:p>
            <a:pPr lvl="1" eaLnBrk="1" hangingPunct="1">
              <a:lnSpc>
                <a:spcPct val="90000"/>
              </a:lnSpc>
              <a:spcAft>
                <a:spcPts val="1800"/>
              </a:spcAft>
            </a:pPr>
            <a:r>
              <a:rPr lang="en-US" altLang="en-US" sz="2400" dirty="0" smtClean="0">
                <a:solidFill>
                  <a:schemeClr val="tx1"/>
                </a:solidFill>
              </a:rPr>
              <a:t>What steps could you take to answer those three questions? What information do you need? What do you need to do or work on, individually or with others? </a:t>
            </a:r>
          </a:p>
        </p:txBody>
      </p:sp>
    </p:spTree>
    <p:extLst>
      <p:ext uri="{BB962C8B-B14F-4D97-AF65-F5344CB8AC3E}">
        <p14:creationId xmlns:p14="http://schemas.microsoft.com/office/powerpoint/2010/main" val="134882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400" dirty="0" smtClean="0"/>
              <a:t>Share &amp; Discuss</a:t>
            </a:r>
            <a:endParaRPr lang="en-US" altLang="en-US" sz="2000" dirty="0" smtClean="0">
              <a:solidFill>
                <a:schemeClr val="tx1"/>
              </a:solidFill>
            </a:endParaRPr>
          </a:p>
        </p:txBody>
      </p:sp>
      <p:sp>
        <p:nvSpPr>
          <p:cNvPr id="112643" name="Content Placeholder 2"/>
          <p:cNvSpPr>
            <a:spLocks noGrp="1"/>
          </p:cNvSpPr>
          <p:nvPr>
            <p:ph idx="1"/>
          </p:nvPr>
        </p:nvSpPr>
        <p:spPr>
          <a:xfrm>
            <a:off x="498475" y="1966913"/>
            <a:ext cx="8320088" cy="3885247"/>
          </a:xfrm>
        </p:spPr>
        <p:txBody>
          <a:bodyPr>
            <a:normAutofit/>
          </a:bodyPr>
          <a:lstStyle/>
          <a:p>
            <a:pPr marL="514350" indent="-514350" eaLnBrk="1" hangingPunct="1">
              <a:buFont typeface="Wingdings" panose="05000000000000000000" pitchFamily="2" charset="2"/>
              <a:buAutoNum type="arabicPeriod"/>
            </a:pPr>
            <a:r>
              <a:rPr lang="en-US" altLang="en-US" sz="3000" dirty="0" smtClean="0">
                <a:solidFill>
                  <a:srgbClr val="000000"/>
                </a:solidFill>
              </a:rPr>
              <a:t>Your three priority questions and their numbers in your original sequence</a:t>
            </a:r>
          </a:p>
          <a:p>
            <a:pPr marL="514350" indent="-514350" eaLnBrk="1" hangingPunct="1">
              <a:buFont typeface="Wingdings" panose="05000000000000000000" pitchFamily="2" charset="2"/>
              <a:buAutoNum type="arabicPeriod"/>
            </a:pPr>
            <a:r>
              <a:rPr lang="en-US" altLang="en-US" sz="3000" dirty="0" smtClean="0">
                <a:solidFill>
                  <a:srgbClr val="000000"/>
                </a:solidFill>
              </a:rPr>
              <a:t>Rationale for choosing priority questions</a:t>
            </a:r>
          </a:p>
          <a:p>
            <a:pPr marL="514350" indent="-514350" eaLnBrk="1" hangingPunct="1">
              <a:buFont typeface="Wingdings" panose="05000000000000000000" pitchFamily="2" charset="2"/>
              <a:buAutoNum type="arabicPeriod"/>
            </a:pPr>
            <a:r>
              <a:rPr lang="en-US" altLang="en-US" sz="3000" dirty="0" smtClean="0">
                <a:solidFill>
                  <a:srgbClr val="000000"/>
                </a:solidFill>
              </a:rPr>
              <a:t>The next steps you discussed</a:t>
            </a:r>
          </a:p>
          <a:p>
            <a:pPr marL="514350" indent="-514350" eaLnBrk="1" hangingPunct="1">
              <a:buFont typeface="Wingdings" panose="05000000000000000000" pitchFamily="2" charset="2"/>
              <a:buAutoNum type="arabicPeriod"/>
            </a:pPr>
            <a:r>
              <a:rPr lang="en-US" altLang="en-US" sz="3000" dirty="0" smtClean="0">
                <a:solidFill>
                  <a:srgbClr val="000000"/>
                </a:solidFill>
              </a:rPr>
              <a:t>Add your priority questions to our online collaboration tool: </a:t>
            </a:r>
            <a:r>
              <a:rPr lang="en-US" altLang="en-US" sz="3000" dirty="0" smtClean="0">
                <a:solidFill>
                  <a:srgbClr val="7030A0"/>
                </a:solidFill>
              </a:rPr>
              <a:t>PCD’s Google Doc</a:t>
            </a:r>
          </a:p>
        </p:txBody>
      </p:sp>
    </p:spTree>
    <p:extLst>
      <p:ext uri="{BB962C8B-B14F-4D97-AF65-F5344CB8AC3E}">
        <p14:creationId xmlns:p14="http://schemas.microsoft.com/office/powerpoint/2010/main" val="180405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>
          <a:xfrm>
            <a:off x="649288" y="695325"/>
            <a:ext cx="7556500" cy="1116013"/>
          </a:xfrm>
        </p:spPr>
        <p:txBody>
          <a:bodyPr/>
          <a:lstStyle/>
          <a:p>
            <a:pPr eaLnBrk="1" hangingPunct="1"/>
            <a:r>
              <a:rPr lang="en-US" altLang="en-US" sz="4400" smtClean="0"/>
              <a:t>Reflection </a:t>
            </a:r>
          </a:p>
        </p:txBody>
      </p:sp>
      <p:sp>
        <p:nvSpPr>
          <p:cNvPr id="49154" name="Content Placeholder 2"/>
          <p:cNvSpPr>
            <a:spLocks noGrp="1"/>
          </p:cNvSpPr>
          <p:nvPr>
            <p:ph idx="1"/>
          </p:nvPr>
        </p:nvSpPr>
        <p:spPr>
          <a:xfrm>
            <a:off x="498475" y="1981200"/>
            <a:ext cx="8188325" cy="4144963"/>
          </a:xfrm>
        </p:spPr>
        <p:txBody>
          <a:bodyPr/>
          <a:lstStyle/>
          <a:p>
            <a:pPr eaLnBrk="1" hangingPunct="1"/>
            <a:r>
              <a:rPr lang="en-US" altLang="en-US" sz="3000" dirty="0" smtClean="0">
                <a:solidFill>
                  <a:srgbClr val="000000"/>
                </a:solidFill>
              </a:rPr>
              <a:t> </a:t>
            </a:r>
            <a:r>
              <a:rPr lang="en-US" altLang="en-US" sz="3600" dirty="0" smtClean="0">
                <a:solidFill>
                  <a:srgbClr val="000000"/>
                </a:solidFill>
              </a:rPr>
              <a:t>What did you learn?</a:t>
            </a:r>
          </a:p>
          <a:p>
            <a:pPr eaLnBrk="1" hangingPunct="1"/>
            <a:r>
              <a:rPr lang="en-US" altLang="en-US" sz="3600" dirty="0" smtClean="0">
                <a:solidFill>
                  <a:srgbClr val="000000"/>
                </a:solidFill>
              </a:rPr>
              <a:t> How did you learn it?</a:t>
            </a:r>
          </a:p>
          <a:p>
            <a:pPr eaLnBrk="1" hangingPunct="1"/>
            <a:r>
              <a:rPr lang="en-US" altLang="en-US" sz="3600" dirty="0" smtClean="0">
                <a:solidFill>
                  <a:srgbClr val="000000"/>
                </a:solidFill>
              </a:rPr>
              <a:t> What do you understand differently now about the QFT at Providence Country Day School? </a:t>
            </a:r>
          </a:p>
        </p:txBody>
      </p:sp>
    </p:spTree>
    <p:extLst>
      <p:ext uri="{BB962C8B-B14F-4D97-AF65-F5344CB8AC3E}">
        <p14:creationId xmlns:p14="http://schemas.microsoft.com/office/powerpoint/2010/main" val="58714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464128"/>
            <a:ext cx="7556500" cy="909923"/>
          </a:xfrm>
        </p:spPr>
        <p:txBody>
          <a:bodyPr/>
          <a:lstStyle/>
          <a:p>
            <a:r>
              <a:rPr lang="en-US" dirty="0" smtClean="0"/>
              <a:t>The QFT, on one slide…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868" y="1620983"/>
            <a:ext cx="7828107" cy="4765962"/>
          </a:xfrm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800" dirty="0" smtClean="0">
                <a:solidFill>
                  <a:schemeClr val="tx1"/>
                </a:solidFill>
              </a:rPr>
              <a:t>Question Focus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800" dirty="0" smtClean="0">
                <a:solidFill>
                  <a:schemeClr val="tx1"/>
                </a:solidFill>
              </a:rPr>
              <a:t>Produce Your Questions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chemeClr val="tx1"/>
                </a:solidFill>
              </a:rPr>
              <a:t>Follow the rules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chemeClr val="tx1"/>
                </a:solidFill>
              </a:rPr>
              <a:t>Number your questions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arenR" startAt="3"/>
            </a:pPr>
            <a:r>
              <a:rPr lang="en-US" sz="2800" dirty="0" smtClean="0">
                <a:solidFill>
                  <a:schemeClr val="tx1"/>
                </a:solidFill>
              </a:rPr>
              <a:t>Improve Your Questions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chemeClr val="tx1"/>
                </a:solidFill>
              </a:rPr>
              <a:t>Categorize questions as Closed or Open-ended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chemeClr val="tx1"/>
                </a:solidFill>
              </a:rPr>
              <a:t>Change questions from one type to another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arenR" startAt="4"/>
            </a:pPr>
            <a:r>
              <a:rPr lang="en-US" sz="2800" dirty="0" smtClean="0">
                <a:solidFill>
                  <a:schemeClr val="tx1"/>
                </a:solidFill>
              </a:rPr>
              <a:t>Prioritize Your Questions 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arenR" startAt="5"/>
            </a:pPr>
            <a:r>
              <a:rPr lang="en-US" sz="2800" dirty="0" smtClean="0">
                <a:solidFill>
                  <a:schemeClr val="tx1"/>
                </a:solidFill>
              </a:rPr>
              <a:t>Share &amp; Discuss Next Steps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arenR" startAt="5"/>
            </a:pPr>
            <a:r>
              <a:rPr lang="en-US" sz="2800" dirty="0" smtClean="0">
                <a:solidFill>
                  <a:schemeClr val="tx1"/>
                </a:solidFill>
              </a:rPr>
              <a:t>Reflect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00254" y="1642580"/>
            <a:ext cx="3186545" cy="20313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Ask as many questions as you can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Do not stop to discuss, judge or answer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Record </a:t>
            </a:r>
            <a:r>
              <a:rPr lang="en-US" i="1" dirty="0" smtClean="0"/>
              <a:t>exactly</a:t>
            </a:r>
            <a:r>
              <a:rPr lang="en-US" dirty="0" smtClean="0"/>
              <a:t> as stated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Change statements into questions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133725" y="2825914"/>
            <a:ext cx="2286000" cy="138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301543" y="4632619"/>
            <a:ext cx="2535381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Closed-Ended:</a:t>
            </a:r>
          </a:p>
          <a:p>
            <a:r>
              <a:rPr lang="en-US" dirty="0" smtClean="0"/>
              <a:t>Answered with “yes,” “no” or one word</a:t>
            </a:r>
          </a:p>
          <a:p>
            <a:endParaRPr lang="en-US" dirty="0" smtClean="0"/>
          </a:p>
          <a:p>
            <a:r>
              <a:rPr lang="en-US" b="1" dirty="0" smtClean="0"/>
              <a:t>Open-Ended: </a:t>
            </a:r>
            <a:r>
              <a:rPr lang="en-US" dirty="0" smtClean="0"/>
              <a:t>Require longer explanation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308880" y="4691799"/>
            <a:ext cx="803564" cy="3740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573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1146727" y="345799"/>
            <a:ext cx="6078538" cy="701675"/>
          </a:xfrm>
        </p:spPr>
        <p:txBody>
          <a:bodyPr/>
          <a:lstStyle/>
          <a:p>
            <a:pPr algn="ctr"/>
            <a:r>
              <a:rPr lang="en-US" altLang="en-US" sz="4400" dirty="0" smtClean="0"/>
              <a:t>Today’s 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558" y="1269966"/>
            <a:ext cx="8434767" cy="5384052"/>
          </a:xfrm>
        </p:spPr>
        <p:txBody>
          <a:bodyPr>
            <a:noAutofit/>
          </a:bodyPr>
          <a:lstStyle/>
          <a:p>
            <a:pPr marL="742950" indent="-742950">
              <a:buFont typeface="+mj-lt"/>
              <a:buAutoNum type="arabicParenR"/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Welcome and Community Building</a:t>
            </a:r>
            <a:endParaRPr lang="en-US" sz="3200" dirty="0">
              <a:solidFill>
                <a:schemeClr val="tx1"/>
              </a:solidFill>
            </a:endParaRPr>
          </a:p>
          <a:p>
            <a:pPr marL="742950" indent="-742950">
              <a:buFont typeface="+mj-lt"/>
              <a:buAutoNum type="arabicParenR"/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Setting a Collaborative Learning Agenda with the QFT</a:t>
            </a:r>
          </a:p>
          <a:p>
            <a:pPr marL="742950" indent="-742950">
              <a:buFont typeface="+mj-lt"/>
              <a:buAutoNum type="arabicParenR"/>
              <a:defRPr/>
            </a:pPr>
            <a:r>
              <a:rPr lang="en-US" sz="3200" b="1" dirty="0" smtClean="0">
                <a:solidFill>
                  <a:schemeClr val="tx1"/>
                </a:solidFill>
              </a:rPr>
              <a:t>The Art and Science of the QFT</a:t>
            </a:r>
          </a:p>
          <a:p>
            <a:pPr marL="742950" indent="-742950">
              <a:buFont typeface="+mj-lt"/>
              <a:buAutoNum type="arabicParenR"/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Breakout Groups: Discussion, Collaboration, and Active Work Time</a:t>
            </a:r>
          </a:p>
          <a:p>
            <a:pPr marL="742950" indent="-742950">
              <a:buFont typeface="+mj-lt"/>
              <a:buAutoNum type="arabicParenR"/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Closing Reflections, Q&amp;A, &amp; Next Steps</a:t>
            </a:r>
          </a:p>
          <a:p>
            <a:pPr marL="742950" indent="-742950">
              <a:buFont typeface="+mj-lt"/>
              <a:buAutoNum type="arabicParenR"/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Lunch</a:t>
            </a:r>
          </a:p>
          <a:p>
            <a:pPr marL="0" indent="0">
              <a:buNone/>
              <a:defRPr/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03742" y="6273225"/>
            <a:ext cx="1740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2"/>
                </a:solidFill>
              </a:rPr>
              <a:t>@</a:t>
            </a:r>
            <a:r>
              <a:rPr lang="en-US" sz="1600" dirty="0" err="1" smtClean="0">
                <a:solidFill>
                  <a:schemeClr val="accent2"/>
                </a:solidFill>
              </a:rPr>
              <a:t>RightQuestion#QFTCon</a:t>
            </a:r>
            <a:r>
              <a:rPr lang="en-US" sz="1600" dirty="0" smtClean="0">
                <a:solidFill>
                  <a:schemeClr val="accent2"/>
                </a:solidFill>
              </a:rPr>
              <a:t> #QFT</a:t>
            </a:r>
            <a:endParaRPr lang="en-US" sz="1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50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400550" y="1985963"/>
            <a:ext cx="3657600" cy="4140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normAutofit fontScale="92500"/>
          </a:bodyPr>
          <a:lstStyle>
            <a:lvl1pPr marL="228600" indent="-228600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n"/>
              <a:defRPr sz="1800" kern="1200">
                <a:solidFill>
                  <a:srgbClr val="595959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ADDCF5"/>
              </a:buClr>
              <a:buSzPct val="75000"/>
              <a:buFont typeface="Wingdings" charset="0"/>
              <a:buChar char="n"/>
              <a:defRPr sz="1800" kern="1200">
                <a:solidFill>
                  <a:srgbClr val="595959"/>
                </a:solidFill>
                <a:latin typeface="+mn-lt"/>
                <a:ea typeface="ＭＳ Ｐゴシック" charset="0"/>
                <a:cs typeface="+mn-cs"/>
              </a:defRPr>
            </a:lvl2pPr>
            <a:lvl3pPr marL="6858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n"/>
              <a:defRPr sz="1800" kern="1200">
                <a:solidFill>
                  <a:srgbClr val="595959"/>
                </a:solidFill>
                <a:latin typeface="+mn-lt"/>
                <a:ea typeface="ＭＳ Ｐゴシック" charset="0"/>
                <a:cs typeface="+mn-cs"/>
              </a:defRPr>
            </a:lvl3pPr>
            <a:lvl4pPr marL="914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ADDCF5"/>
              </a:buClr>
              <a:buSzPct val="75000"/>
              <a:buFont typeface="Wingdings" charset="0"/>
              <a:buChar char="n"/>
              <a:defRPr sz="1800" kern="1200">
                <a:solidFill>
                  <a:srgbClr val="595959"/>
                </a:solidFill>
                <a:latin typeface="+mn-lt"/>
                <a:ea typeface="ＭＳ Ｐゴシック" charset="0"/>
                <a:cs typeface="+mn-cs"/>
              </a:defRPr>
            </a:lvl4pPr>
            <a:lvl5pPr marL="11430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n"/>
              <a:defRPr sz="1800" kern="1200">
                <a:solidFill>
                  <a:srgbClr val="595959"/>
                </a:solidFill>
                <a:latin typeface="+mn-lt"/>
                <a:ea typeface="ＭＳ Ｐゴシック" charset="0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0"/>
              <a:buNone/>
              <a:defRPr/>
            </a:pPr>
            <a:r>
              <a:rPr lang="en-US" sz="2800" dirty="0" smtClean="0">
                <a:solidFill>
                  <a:schemeClr val="tx1"/>
                </a:solidFill>
                <a:cs typeface="Gill Sans"/>
              </a:rPr>
              <a:t>The QFT</a:t>
            </a:r>
          </a:p>
          <a:p>
            <a:pPr marL="514350" indent="-514350">
              <a:spcBef>
                <a:spcPts val="800"/>
              </a:spcBef>
              <a:buFont typeface="Wingdings" charset="0"/>
              <a:buAutoNum type="arabicPeriod"/>
              <a:defRPr/>
            </a:pPr>
            <a:r>
              <a:rPr lang="en-US" sz="2800" dirty="0" smtClean="0">
                <a:solidFill>
                  <a:schemeClr val="tx1"/>
                </a:solidFill>
                <a:cs typeface="Gill Sans"/>
              </a:rPr>
              <a:t>Discuss the rules</a:t>
            </a:r>
          </a:p>
          <a:p>
            <a:pPr marL="514350" indent="-514350">
              <a:spcBef>
                <a:spcPts val="800"/>
              </a:spcBef>
              <a:buFont typeface="Wingdings" charset="0"/>
              <a:buAutoNum type="arabicPeriod"/>
              <a:defRPr/>
            </a:pPr>
            <a:r>
              <a:rPr lang="en-US" sz="2800" dirty="0" smtClean="0">
                <a:solidFill>
                  <a:schemeClr val="tx1"/>
                </a:solidFill>
                <a:cs typeface="Gill Sans"/>
              </a:rPr>
              <a:t>Present a Question Focus</a:t>
            </a:r>
          </a:p>
          <a:p>
            <a:pPr marL="514350" indent="-514350">
              <a:spcBef>
                <a:spcPts val="800"/>
              </a:spcBef>
              <a:buFont typeface="Wingdings" charset="0"/>
              <a:buAutoNum type="arabicPeriod"/>
              <a:defRPr/>
            </a:pPr>
            <a:r>
              <a:rPr lang="en-US" sz="2800" dirty="0" smtClean="0">
                <a:solidFill>
                  <a:schemeClr val="tx1"/>
                </a:solidFill>
                <a:cs typeface="Gill Sans"/>
              </a:rPr>
              <a:t>Improve questions</a:t>
            </a:r>
          </a:p>
          <a:p>
            <a:pPr marL="514350" indent="-514350">
              <a:spcBef>
                <a:spcPts val="800"/>
              </a:spcBef>
              <a:buFont typeface="Wingdings" charset="0"/>
              <a:buAutoNum type="arabicPeriod"/>
              <a:defRPr/>
            </a:pPr>
            <a:r>
              <a:rPr lang="en-US" sz="2800" dirty="0" smtClean="0">
                <a:solidFill>
                  <a:schemeClr val="tx1"/>
                </a:solidFill>
                <a:cs typeface="Gill Sans"/>
              </a:rPr>
              <a:t>Prioritize questions</a:t>
            </a:r>
          </a:p>
          <a:p>
            <a:pPr marL="514350" indent="-514350">
              <a:spcBef>
                <a:spcPts val="800"/>
              </a:spcBef>
              <a:buFont typeface="Wingdings" charset="0"/>
              <a:buAutoNum type="arabicPeriod"/>
              <a:defRPr/>
            </a:pPr>
            <a:r>
              <a:rPr lang="en-US" sz="2800" dirty="0" smtClean="0">
                <a:solidFill>
                  <a:schemeClr val="tx1"/>
                </a:solidFill>
                <a:cs typeface="Gill Sans"/>
              </a:rPr>
              <a:t>Discuss next steps</a:t>
            </a:r>
          </a:p>
          <a:p>
            <a:pPr marL="514350" indent="-514350">
              <a:spcBef>
                <a:spcPts val="800"/>
              </a:spcBef>
              <a:buFont typeface="Wingdings" charset="0"/>
              <a:buAutoNum type="arabicPeriod"/>
              <a:defRPr/>
            </a:pPr>
            <a:r>
              <a:rPr lang="en-US" sz="2800" dirty="0" smtClean="0">
                <a:solidFill>
                  <a:schemeClr val="tx1"/>
                </a:solidFill>
                <a:cs typeface="Gill Sans"/>
              </a:rPr>
              <a:t>Reflect</a:t>
            </a:r>
          </a:p>
        </p:txBody>
      </p:sp>
      <p:pic>
        <p:nvPicPr>
          <p:cNvPr id="125955" name="Content Placeholder 10" descr="blue-science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2" r="20552"/>
          <a:stretch>
            <a:fillRect/>
          </a:stretch>
        </p:blipFill>
        <p:spPr>
          <a:xfrm>
            <a:off x="4397187" y="1985963"/>
            <a:ext cx="3657600" cy="4140200"/>
          </a:xfrm>
        </p:spPr>
      </p:pic>
      <p:sp>
        <p:nvSpPr>
          <p:cNvPr id="9933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>
                <a:latin typeface="Rockwell" charset="0"/>
                <a:ea typeface="MS PGothic" charset="0"/>
              </a:rPr>
              <a:t>QFT: An ART and a SCIENCE</a:t>
            </a:r>
          </a:p>
        </p:txBody>
      </p:sp>
      <p:sp>
        <p:nvSpPr>
          <p:cNvPr id="99333" name="Content Placeholder 2"/>
          <p:cNvSpPr>
            <a:spLocks noGrp="1"/>
          </p:cNvSpPr>
          <p:nvPr>
            <p:ph sz="half" idx="1"/>
          </p:nvPr>
        </p:nvSpPr>
        <p:spPr>
          <a:xfrm>
            <a:off x="498475" y="1985963"/>
            <a:ext cx="3657600" cy="4140200"/>
          </a:xfrm>
        </p:spPr>
        <p:txBody>
          <a:bodyPr/>
          <a:lstStyle/>
          <a:p>
            <a:pPr marL="0" indent="0" eaLnBrk="1" hangingPunct="1">
              <a:buFont typeface="Wingdings" charset="0"/>
              <a:buNone/>
            </a:pPr>
            <a:r>
              <a:rPr lang="en-US" sz="4400" dirty="0">
                <a:solidFill>
                  <a:schemeClr val="tx1"/>
                </a:solidFill>
                <a:latin typeface="Rockwell" charset="0"/>
                <a:ea typeface="MS PGothic" charset="0"/>
              </a:rPr>
              <a:t>The Science:</a:t>
            </a:r>
          </a:p>
          <a:p>
            <a:pPr marL="0" indent="0" eaLnBrk="1" hangingPunct="1">
              <a:buFont typeface="Wingdings" charset="0"/>
              <a:buNone/>
            </a:pPr>
            <a:r>
              <a:rPr lang="en-US" sz="2800" dirty="0">
                <a:solidFill>
                  <a:schemeClr val="tx1"/>
                </a:solidFill>
                <a:latin typeface="Rockwell" charset="0"/>
                <a:ea typeface="MS PGothic" charset="0"/>
              </a:rPr>
              <a:t>A rigorous protocol, with specific steps and sequence, that produces consistent results</a:t>
            </a:r>
          </a:p>
          <a:p>
            <a:pPr marL="0" indent="0" eaLnBrk="1" hangingPunct="1">
              <a:buFont typeface="Wingdings" charset="0"/>
              <a:buNone/>
            </a:pPr>
            <a:endParaRPr lang="en-US" sz="2800" dirty="0">
              <a:latin typeface="Rockwell" charset="0"/>
              <a:ea typeface="MS PGothic" charset="0"/>
            </a:endParaRPr>
          </a:p>
        </p:txBody>
      </p:sp>
      <p:sp>
        <p:nvSpPr>
          <p:cNvPr id="99334" name="TextBox 4"/>
          <p:cNvSpPr txBox="1">
            <a:spLocks noChangeArrowheads="1"/>
          </p:cNvSpPr>
          <p:nvPr/>
        </p:nvSpPr>
        <p:spPr bwMode="auto">
          <a:xfrm>
            <a:off x="1604963" y="990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9661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59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>
                <a:latin typeface="Rockwell" charset="0"/>
                <a:ea typeface="MS PGothic" charset="0"/>
              </a:rPr>
              <a:t>QFT: An ART and a SCIENCE</a:t>
            </a:r>
          </a:p>
        </p:txBody>
      </p:sp>
      <p:sp>
        <p:nvSpPr>
          <p:cNvPr id="100355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98475" y="2108200"/>
            <a:ext cx="3822700" cy="4064000"/>
          </a:xfrm>
        </p:spPr>
        <p:txBody>
          <a:bodyPr/>
          <a:lstStyle/>
          <a:p>
            <a:pPr marL="0" indent="0" eaLnBrk="1" hangingPunct="1">
              <a:buFont typeface="Wingdings" charset="0"/>
              <a:buNone/>
            </a:pPr>
            <a:r>
              <a:rPr lang="en-US" sz="4400" dirty="0">
                <a:solidFill>
                  <a:schemeClr val="tx1"/>
                </a:solidFill>
                <a:latin typeface="Rockwell" charset="0"/>
                <a:ea typeface="MS PGothic" charset="0"/>
              </a:rPr>
              <a:t>The Art:</a:t>
            </a:r>
          </a:p>
          <a:p>
            <a:pPr marL="0" indent="0" eaLnBrk="1" hangingPunct="1">
              <a:buFont typeface="Wingdings" charset="0"/>
              <a:buNone/>
            </a:pPr>
            <a:r>
              <a:rPr lang="en-US" sz="2800" dirty="0">
                <a:solidFill>
                  <a:schemeClr val="tx1"/>
                </a:solidFill>
                <a:latin typeface="Rockwell" charset="0"/>
                <a:ea typeface="MS PGothic" charset="0"/>
              </a:rPr>
              <a:t>Tailoring the QFT process to the specific content and students you are teaching.</a:t>
            </a:r>
          </a:p>
        </p:txBody>
      </p:sp>
      <p:pic>
        <p:nvPicPr>
          <p:cNvPr id="126979" name="Content Placeholder 9" descr="art.jpg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-3665" b="-3665"/>
          <a:stretch>
            <a:fillRect/>
          </a:stretch>
        </p:blipFill>
        <p:spPr>
          <a:xfrm>
            <a:off x="4241800" y="1690688"/>
            <a:ext cx="4610100" cy="4283075"/>
          </a:xfrm>
        </p:spPr>
      </p:pic>
      <p:sp>
        <p:nvSpPr>
          <p:cNvPr id="5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740275" y="2084388"/>
            <a:ext cx="3822700" cy="4064000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>
              <a:buFont typeface="Wingdings" charset="0"/>
              <a:buNone/>
            </a:pPr>
            <a:r>
              <a:rPr lang="en-US" sz="2600" dirty="0">
                <a:solidFill>
                  <a:srgbClr val="000000"/>
                </a:solidFill>
                <a:latin typeface="Rockwell" charset="0"/>
                <a:ea typeface="MS PGothic" charset="0"/>
              </a:rPr>
              <a:t>Tailor the QFT through:</a:t>
            </a:r>
          </a:p>
          <a:p>
            <a:pPr marL="0" indent="0" eaLnBrk="1" hangingPunct="1"/>
            <a:r>
              <a:rPr lang="en-US" sz="2600" dirty="0">
                <a:solidFill>
                  <a:srgbClr val="000000"/>
                </a:solidFill>
                <a:latin typeface="Rockwell" charset="0"/>
                <a:ea typeface="MS PGothic" charset="0"/>
              </a:rPr>
              <a:t>Design of the </a:t>
            </a:r>
            <a:r>
              <a:rPr lang="en-US" sz="2600" dirty="0" smtClean="0">
                <a:solidFill>
                  <a:srgbClr val="000000"/>
                </a:solidFill>
                <a:latin typeface="Rockwell" charset="0"/>
                <a:ea typeface="MS PGothic" charset="0"/>
              </a:rPr>
              <a:t>Question Focus (</a:t>
            </a:r>
            <a:r>
              <a:rPr lang="en-US" sz="2600" dirty="0" err="1" smtClean="0">
                <a:solidFill>
                  <a:srgbClr val="000000"/>
                </a:solidFill>
                <a:latin typeface="Rockwell" charset="0"/>
                <a:ea typeface="MS PGothic" charset="0"/>
              </a:rPr>
              <a:t>Qfocus</a:t>
            </a:r>
            <a:r>
              <a:rPr lang="en-US" sz="2600" dirty="0" smtClean="0">
                <a:solidFill>
                  <a:srgbClr val="000000"/>
                </a:solidFill>
                <a:latin typeface="Rockwell" charset="0"/>
                <a:ea typeface="MS PGothic" charset="0"/>
              </a:rPr>
              <a:t>)</a:t>
            </a:r>
            <a:endParaRPr lang="en-US" sz="2600" dirty="0">
              <a:solidFill>
                <a:srgbClr val="000000"/>
              </a:solidFill>
              <a:latin typeface="Rockwell" charset="0"/>
              <a:ea typeface="MS PGothic" charset="0"/>
            </a:endParaRPr>
          </a:p>
          <a:p>
            <a:pPr marL="0" indent="0" eaLnBrk="1" hangingPunct="1"/>
            <a:r>
              <a:rPr lang="en-US" sz="2600" dirty="0">
                <a:solidFill>
                  <a:srgbClr val="000000"/>
                </a:solidFill>
                <a:latin typeface="Rockwell" charset="0"/>
                <a:ea typeface="MS PGothic" charset="0"/>
              </a:rPr>
              <a:t>Instructions for prioritizing</a:t>
            </a:r>
          </a:p>
          <a:p>
            <a:pPr marL="0" indent="0" eaLnBrk="1" hangingPunct="1"/>
            <a:r>
              <a:rPr lang="en-US" sz="2600" dirty="0">
                <a:solidFill>
                  <a:srgbClr val="000000"/>
                </a:solidFill>
                <a:latin typeface="Rockwell" charset="0"/>
                <a:ea typeface="MS PGothic" charset="0"/>
              </a:rPr>
              <a:t>Next steps for using the questions</a:t>
            </a:r>
          </a:p>
          <a:p>
            <a:pPr marL="0" indent="0" eaLnBrk="1" hangingPunct="1"/>
            <a:r>
              <a:rPr lang="en-US" sz="2600" dirty="0">
                <a:solidFill>
                  <a:srgbClr val="000000"/>
                </a:solidFill>
                <a:latin typeface="Rockwell" charset="0"/>
                <a:ea typeface="MS PGothic" charset="0"/>
              </a:rPr>
              <a:t>Reflection </a:t>
            </a:r>
            <a:r>
              <a:rPr lang="en-US" sz="2600" dirty="0" smtClean="0">
                <a:solidFill>
                  <a:srgbClr val="000000"/>
                </a:solidFill>
                <a:latin typeface="Rockwell" charset="0"/>
                <a:ea typeface="MS PGothic" charset="0"/>
              </a:rPr>
              <a:t>questions</a:t>
            </a:r>
          </a:p>
          <a:p>
            <a:pPr marL="0" indent="0" eaLnBrk="1" hangingPunct="1"/>
            <a:r>
              <a:rPr lang="en-US" sz="2600" dirty="0" smtClean="0">
                <a:solidFill>
                  <a:srgbClr val="000000"/>
                </a:solidFill>
                <a:latin typeface="Rockwell" charset="0"/>
                <a:ea typeface="MS PGothic" charset="0"/>
              </a:rPr>
              <a:t>Facilitation</a:t>
            </a:r>
            <a:endParaRPr lang="en-US" sz="2600" dirty="0">
              <a:solidFill>
                <a:srgbClr val="000000"/>
              </a:solidFill>
              <a:latin typeface="Rockwell" charset="0"/>
              <a:ea typeface="MS PGothic" charset="0"/>
            </a:endParaRPr>
          </a:p>
          <a:p>
            <a:pPr marL="0" indent="0" eaLnBrk="1" hangingPunct="1">
              <a:buFont typeface="Wingdings" charset="0"/>
              <a:buNone/>
            </a:pPr>
            <a:endParaRPr lang="en-US" sz="2600" dirty="0">
              <a:solidFill>
                <a:srgbClr val="000000"/>
              </a:solidFill>
              <a:latin typeface="Rockwel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3057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69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 dirty="0" smtClean="0">
                <a:latin typeface="Rockwell" charset="0"/>
                <a:ea typeface="MS PGothic" charset="0"/>
              </a:rPr>
              <a:t>Five </a:t>
            </a:r>
            <a:r>
              <a:rPr lang="en-US" sz="4400" dirty="0">
                <a:latin typeface="Rockwell" charset="0"/>
                <a:ea typeface="MS PGothic" charset="0"/>
              </a:rPr>
              <a:t>Areas Related to </a:t>
            </a:r>
            <a:r>
              <a:rPr lang="en-US" sz="4400" dirty="0" smtClean="0">
                <a:latin typeface="Rockwell" charset="0"/>
                <a:ea typeface="MS PGothic" charset="0"/>
              </a:rPr>
              <a:t/>
            </a:r>
            <a:br>
              <a:rPr lang="en-US" sz="4400" dirty="0" smtClean="0">
                <a:latin typeface="Rockwell" charset="0"/>
                <a:ea typeface="MS PGothic" charset="0"/>
              </a:rPr>
            </a:br>
            <a:r>
              <a:rPr lang="en-US" sz="4400" dirty="0" smtClean="0">
                <a:latin typeface="Rockwell" charset="0"/>
                <a:ea typeface="MS PGothic" charset="0"/>
              </a:rPr>
              <a:t>the </a:t>
            </a:r>
            <a:r>
              <a:rPr lang="en-US" sz="4400" dirty="0">
                <a:latin typeface="Rockwell" charset="0"/>
                <a:ea typeface="MS PGothic" charset="0"/>
              </a:rPr>
              <a:t>Art of the QFT</a:t>
            </a:r>
          </a:p>
        </p:txBody>
      </p:sp>
      <p:sp>
        <p:nvSpPr>
          <p:cNvPr id="137219" name="Content Placeholder 2"/>
          <p:cNvSpPr>
            <a:spLocks noGrp="1"/>
          </p:cNvSpPr>
          <p:nvPr>
            <p:ph idx="1"/>
          </p:nvPr>
        </p:nvSpPr>
        <p:spPr>
          <a:xfrm>
            <a:off x="498474" y="2289175"/>
            <a:ext cx="8082817" cy="4329113"/>
          </a:xfrm>
        </p:spPr>
        <p:txBody>
          <a:bodyPr>
            <a:normAutofit fontScale="92500"/>
          </a:bodyPr>
          <a:lstStyle/>
          <a:p>
            <a:pPr marL="742950" indent="-742950" eaLnBrk="1" hangingPunct="1">
              <a:buFont typeface="Rockwell" charset="0"/>
              <a:buAutoNum type="arabicPeriod"/>
            </a:pPr>
            <a:r>
              <a:rPr lang="en-US" sz="3600" b="1" dirty="0">
                <a:solidFill>
                  <a:srgbClr val="000000"/>
                </a:solidFill>
                <a:latin typeface="Rockwell" charset="0"/>
                <a:ea typeface="MS PGothic" charset="0"/>
              </a:rPr>
              <a:t>Linking the QFT to Teaching and Learning </a:t>
            </a:r>
            <a:r>
              <a:rPr lang="en-US" sz="3600" b="1" dirty="0" smtClean="0">
                <a:solidFill>
                  <a:srgbClr val="000000"/>
                </a:solidFill>
                <a:latin typeface="Rockwell" charset="0"/>
                <a:ea typeface="MS PGothic" charset="0"/>
              </a:rPr>
              <a:t>Goals</a:t>
            </a:r>
            <a:r>
              <a:rPr lang="mr-IN" sz="3600" b="1" dirty="0" smtClean="0">
                <a:solidFill>
                  <a:srgbClr val="000000"/>
                </a:solidFill>
                <a:latin typeface="Rockwell" charset="0"/>
                <a:ea typeface="MS PGothic" charset="0"/>
              </a:rPr>
              <a:t>…</a:t>
            </a:r>
            <a:r>
              <a:rPr lang="en-US" sz="3600" b="1" dirty="0" smtClean="0">
                <a:solidFill>
                  <a:srgbClr val="000000"/>
                </a:solidFill>
                <a:latin typeface="Rockwell" charset="0"/>
                <a:ea typeface="MS PGothic" charset="0"/>
              </a:rPr>
              <a:t>&amp; next steps</a:t>
            </a:r>
            <a:endParaRPr lang="en-US" sz="3600" b="1" dirty="0">
              <a:solidFill>
                <a:srgbClr val="000000"/>
              </a:solidFill>
              <a:latin typeface="Rockwell" charset="0"/>
              <a:ea typeface="MS PGothic" charset="0"/>
            </a:endParaRPr>
          </a:p>
          <a:p>
            <a:pPr marL="742950" indent="-742950" eaLnBrk="1" hangingPunct="1">
              <a:buFont typeface="Rockwell" charset="0"/>
              <a:buAutoNum type="arabicPeriod"/>
            </a:pPr>
            <a:r>
              <a:rPr lang="en-US" sz="3600" dirty="0" err="1">
                <a:solidFill>
                  <a:srgbClr val="000000"/>
                </a:solidFill>
                <a:latin typeface="Rockwell" charset="0"/>
                <a:ea typeface="MS PGothic" charset="0"/>
              </a:rPr>
              <a:t>QFocus</a:t>
            </a:r>
            <a:r>
              <a:rPr lang="en-US" sz="3600" dirty="0">
                <a:solidFill>
                  <a:srgbClr val="000000"/>
                </a:solidFill>
                <a:latin typeface="Rockwell" charset="0"/>
                <a:ea typeface="MS PGothic" charset="0"/>
              </a:rPr>
              <a:t> Design</a:t>
            </a:r>
          </a:p>
          <a:p>
            <a:pPr marL="742950" indent="-742950" eaLnBrk="1" hangingPunct="1">
              <a:buFont typeface="Rockwell" charset="0"/>
              <a:buAutoNum type="arabicPeriod"/>
            </a:pPr>
            <a:r>
              <a:rPr lang="en-US" sz="3600" dirty="0">
                <a:solidFill>
                  <a:srgbClr val="000000"/>
                </a:solidFill>
                <a:latin typeface="Rockwell" charset="0"/>
                <a:ea typeface="MS PGothic" charset="0"/>
              </a:rPr>
              <a:t>Prioritization Instructions</a:t>
            </a:r>
          </a:p>
          <a:p>
            <a:pPr marL="742950" indent="-742950" eaLnBrk="1" hangingPunct="1">
              <a:buFont typeface="Rockwell" charset="0"/>
              <a:buAutoNum type="arabicPeriod"/>
            </a:pPr>
            <a:r>
              <a:rPr lang="en-US" sz="3600" dirty="0">
                <a:solidFill>
                  <a:srgbClr val="000000"/>
                </a:solidFill>
                <a:latin typeface="Rockwell" charset="0"/>
                <a:ea typeface="MS PGothic" charset="0"/>
              </a:rPr>
              <a:t>Reflection </a:t>
            </a:r>
            <a:r>
              <a:rPr lang="en-US" sz="3600" dirty="0" smtClean="0">
                <a:solidFill>
                  <a:srgbClr val="000000"/>
                </a:solidFill>
                <a:latin typeface="Rockwell" charset="0"/>
                <a:ea typeface="MS PGothic" charset="0"/>
              </a:rPr>
              <a:t>Questions</a:t>
            </a:r>
          </a:p>
          <a:p>
            <a:pPr marL="742950" indent="-742950" eaLnBrk="1" hangingPunct="1">
              <a:buFont typeface="Rockwell" charset="0"/>
              <a:buAutoNum type="arabicPeriod"/>
            </a:pPr>
            <a:r>
              <a:rPr lang="en-US" sz="3600" dirty="0" smtClean="0">
                <a:solidFill>
                  <a:srgbClr val="000000"/>
                </a:solidFill>
                <a:latin typeface="Rockwell" charset="0"/>
                <a:ea typeface="MS PGothic" charset="0"/>
              </a:rPr>
              <a:t>Facilitation</a:t>
            </a:r>
            <a:endParaRPr lang="en-US" sz="3600" dirty="0">
              <a:solidFill>
                <a:srgbClr val="000000"/>
              </a:solidFill>
              <a:latin typeface="Rockwel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27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3" y="1967345"/>
            <a:ext cx="7556313" cy="414496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3600" dirty="0" smtClean="0">
                <a:solidFill>
                  <a:schemeClr val="tx1"/>
                </a:solidFill>
              </a:rPr>
              <a:t>Vince </a:t>
            </a:r>
            <a:r>
              <a:rPr lang="en-US" sz="3600" dirty="0" err="1" smtClean="0">
                <a:solidFill>
                  <a:schemeClr val="tx1"/>
                </a:solidFill>
              </a:rPr>
              <a:t>Watchhorn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Head of School,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Providence Country Day School 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95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278" y="2226469"/>
            <a:ext cx="4699445" cy="326350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00" b="94000" l="556" r="99722">
                        <a14:backgroundMark x1="2222" y1="10600" x2="6250" y2="5600"/>
                        <a14:backgroundMark x1="2639" y1="10200" x2="0" y2="14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278" y="2226469"/>
            <a:ext cx="4699445" cy="32635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1962" y="503874"/>
            <a:ext cx="82200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  <a:latin typeface="+mj-lt"/>
              </a:rPr>
              <a:t>The QFT as a Shortcut, Not a Detour</a:t>
            </a:r>
          </a:p>
        </p:txBody>
      </p:sp>
    </p:spTree>
    <p:extLst>
      <p:ext uri="{BB962C8B-B14F-4D97-AF65-F5344CB8AC3E}">
        <p14:creationId xmlns:p14="http://schemas.microsoft.com/office/powerpoint/2010/main" val="116977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title"/>
          </p:nvPr>
        </p:nvSpPr>
        <p:spPr>
          <a:xfrm>
            <a:off x="498475" y="484188"/>
            <a:ext cx="7953375" cy="1116012"/>
          </a:xfrm>
        </p:spPr>
        <p:txBody>
          <a:bodyPr/>
          <a:lstStyle/>
          <a:p>
            <a:pPr eaLnBrk="1" hangingPunct="1"/>
            <a:r>
              <a:rPr lang="en-US" sz="3400" dirty="0">
                <a:latin typeface="Rockwell" charset="0"/>
                <a:ea typeface="MS PGothic" charset="0"/>
              </a:rPr>
              <a:t>Various Teaching </a:t>
            </a:r>
            <a:r>
              <a:rPr lang="en-US" sz="3400" dirty="0" smtClean="0">
                <a:latin typeface="Rockwell" charset="0"/>
                <a:ea typeface="MS PGothic" charset="0"/>
              </a:rPr>
              <a:t>Purposes</a:t>
            </a:r>
            <a:br>
              <a:rPr lang="en-US" sz="3400" dirty="0" smtClean="0">
                <a:latin typeface="Rockwell" charset="0"/>
                <a:ea typeface="MS PGothic" charset="0"/>
              </a:rPr>
            </a:br>
            <a:endParaRPr lang="en-US" sz="3400" dirty="0">
              <a:latin typeface="Rockwell" charset="0"/>
              <a:ea typeface="MS PGothic" charset="0"/>
            </a:endParaRPr>
          </a:p>
        </p:txBody>
      </p:sp>
      <p:sp>
        <p:nvSpPr>
          <p:cNvPr id="103427" name="Content Placeholder 2"/>
          <p:cNvSpPr>
            <a:spLocks noGrp="1"/>
          </p:cNvSpPr>
          <p:nvPr>
            <p:ph idx="1"/>
          </p:nvPr>
        </p:nvSpPr>
        <p:spPr>
          <a:xfrm>
            <a:off x="498475" y="1398024"/>
            <a:ext cx="7556500" cy="5127625"/>
          </a:xfrm>
        </p:spPr>
        <p:txBody>
          <a:bodyPr>
            <a:normAutofit lnSpcReduction="10000"/>
          </a:bodyPr>
          <a:lstStyle/>
          <a:p>
            <a:pPr lvl="1" eaLnBrk="1" hangingPunct="1"/>
            <a:r>
              <a:rPr lang="en-US" sz="3200" dirty="0" smtClean="0">
                <a:solidFill>
                  <a:schemeClr val="tx1"/>
                </a:solidFill>
                <a:ea typeface="MS PGothic" charset="0"/>
              </a:rPr>
              <a:t>Engagement</a:t>
            </a:r>
          </a:p>
          <a:p>
            <a:pPr marL="228600" lvl="1" indent="0" eaLnBrk="1" hangingPunct="1">
              <a:buNone/>
            </a:pPr>
            <a:endParaRPr lang="en-US" sz="1000" dirty="0">
              <a:solidFill>
                <a:schemeClr val="tx1"/>
              </a:solidFill>
              <a:ea typeface="MS PGothic" charset="0"/>
            </a:endParaRPr>
          </a:p>
          <a:p>
            <a:pPr lvl="1" eaLnBrk="1" hangingPunct="1"/>
            <a:r>
              <a:rPr lang="en-US" sz="3200" dirty="0">
                <a:solidFill>
                  <a:schemeClr val="tx1"/>
                </a:solidFill>
                <a:ea typeface="MS PGothic" charset="0"/>
              </a:rPr>
              <a:t>Knowledge </a:t>
            </a:r>
            <a:r>
              <a:rPr lang="en-US" sz="3200" dirty="0" smtClean="0">
                <a:solidFill>
                  <a:schemeClr val="tx1"/>
                </a:solidFill>
                <a:ea typeface="MS PGothic" charset="0"/>
              </a:rPr>
              <a:t>acquisition</a:t>
            </a:r>
          </a:p>
          <a:p>
            <a:pPr marL="228600" lvl="1" indent="0" eaLnBrk="1" hangingPunct="1">
              <a:buNone/>
            </a:pPr>
            <a:endParaRPr lang="en-US" sz="1000" dirty="0">
              <a:solidFill>
                <a:schemeClr val="tx1"/>
              </a:solidFill>
              <a:ea typeface="MS PGothic" charset="0"/>
            </a:endParaRPr>
          </a:p>
          <a:p>
            <a:pPr lvl="1" eaLnBrk="1" hangingPunct="1"/>
            <a:r>
              <a:rPr lang="en-US" sz="3200" dirty="0">
                <a:solidFill>
                  <a:schemeClr val="tx1"/>
                </a:solidFill>
                <a:ea typeface="MS PGothic" charset="0"/>
              </a:rPr>
              <a:t>Formative assessment </a:t>
            </a:r>
            <a:endParaRPr lang="en-US" sz="3200" dirty="0" smtClean="0">
              <a:solidFill>
                <a:schemeClr val="tx1"/>
              </a:solidFill>
              <a:ea typeface="MS PGothic" charset="0"/>
            </a:endParaRPr>
          </a:p>
          <a:p>
            <a:pPr marL="228600" lvl="1" indent="0" eaLnBrk="1" hangingPunct="1">
              <a:buNone/>
            </a:pPr>
            <a:endParaRPr lang="en-US" sz="1000" dirty="0">
              <a:solidFill>
                <a:schemeClr val="tx1"/>
              </a:solidFill>
              <a:ea typeface="MS PGothic" charset="0"/>
            </a:endParaRPr>
          </a:p>
          <a:p>
            <a:pPr lvl="1" eaLnBrk="1" hangingPunct="1"/>
            <a:r>
              <a:rPr lang="en-US" sz="3200" dirty="0">
                <a:solidFill>
                  <a:schemeClr val="tx1"/>
                </a:solidFill>
                <a:ea typeface="MS PGothic" charset="0"/>
              </a:rPr>
              <a:t>Summative </a:t>
            </a:r>
            <a:r>
              <a:rPr lang="en-US" sz="3200" dirty="0" smtClean="0">
                <a:solidFill>
                  <a:schemeClr val="tx1"/>
                </a:solidFill>
                <a:ea typeface="MS PGothic" charset="0"/>
              </a:rPr>
              <a:t>assessment</a:t>
            </a:r>
          </a:p>
          <a:p>
            <a:pPr marL="228600" lvl="1" indent="0" eaLnBrk="1" hangingPunct="1">
              <a:buNone/>
            </a:pPr>
            <a:endParaRPr lang="en-US" sz="1000" dirty="0" smtClean="0">
              <a:solidFill>
                <a:schemeClr val="tx1"/>
              </a:solidFill>
              <a:ea typeface="MS PGothic" charset="0"/>
            </a:endParaRPr>
          </a:p>
          <a:p>
            <a:pPr lvl="1" eaLnBrk="1" hangingPunct="1"/>
            <a:r>
              <a:rPr lang="en-US" sz="3200" dirty="0" smtClean="0">
                <a:solidFill>
                  <a:schemeClr val="tx1"/>
                </a:solidFill>
                <a:ea typeface="MS PGothic" charset="0"/>
              </a:rPr>
              <a:t>Peer review</a:t>
            </a:r>
          </a:p>
          <a:p>
            <a:pPr marL="228600" lvl="1" indent="0" eaLnBrk="1" hangingPunct="1">
              <a:buNone/>
            </a:pPr>
            <a:endParaRPr lang="en-US" sz="1000" dirty="0" smtClean="0">
              <a:solidFill>
                <a:schemeClr val="tx1"/>
              </a:solidFill>
              <a:ea typeface="MS PGothic" charset="0"/>
            </a:endParaRPr>
          </a:p>
          <a:p>
            <a:pPr lvl="1" eaLnBrk="1" hangingPunct="1"/>
            <a:r>
              <a:rPr lang="en-US" sz="3200" dirty="0" smtClean="0">
                <a:solidFill>
                  <a:schemeClr val="tx1"/>
                </a:solidFill>
                <a:ea typeface="MS PGothic" charset="0"/>
              </a:rPr>
              <a:t>Skill development</a:t>
            </a:r>
          </a:p>
          <a:p>
            <a:pPr lvl="1" eaLnBrk="1" hangingPunct="1"/>
            <a:endParaRPr lang="en-US" sz="1100" dirty="0" smtClean="0">
              <a:solidFill>
                <a:schemeClr val="tx1"/>
              </a:solidFill>
              <a:ea typeface="MS PGothic" charset="0"/>
            </a:endParaRPr>
          </a:p>
          <a:p>
            <a:pPr lvl="1" eaLnBrk="1" hangingPunct="1"/>
            <a:r>
              <a:rPr lang="en-US" sz="3200" dirty="0" smtClean="0">
                <a:solidFill>
                  <a:schemeClr val="tx1"/>
                </a:solidFill>
                <a:ea typeface="MS PGothic" charset="0"/>
              </a:rPr>
              <a:t>Larger inquiry or PBL cycles</a:t>
            </a:r>
            <a:endParaRPr lang="en-US" sz="3200" dirty="0">
              <a:solidFill>
                <a:schemeClr val="tx1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31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title"/>
          </p:nvPr>
        </p:nvSpPr>
        <p:spPr>
          <a:xfrm>
            <a:off x="431716" y="540365"/>
            <a:ext cx="8139089" cy="1116106"/>
          </a:xfrm>
        </p:spPr>
        <p:txBody>
          <a:bodyPr/>
          <a:lstStyle/>
          <a:p>
            <a:r>
              <a:rPr lang="en-US" sz="4000" dirty="0" smtClean="0">
                <a:latin typeface="Rockwell" charset="0"/>
              </a:rPr>
              <a:t>Using the QFT for Engagement</a:t>
            </a:r>
            <a:endParaRPr lang="en-US" sz="4000" dirty="0">
              <a:latin typeface="Rockwel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0831" y="2698581"/>
            <a:ext cx="7263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24 = 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  <a:sym typeface="Wingdings" panose="05000000000000000000" pitchFamily="2" charset="2"/>
              </a:rPr>
              <a:t> +  + 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pic>
        <p:nvPicPr>
          <p:cNvPr id="7" name="mAYXZzKUAX4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71490" y="1330036"/>
            <a:ext cx="7118158" cy="400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7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336" y="497949"/>
            <a:ext cx="8237753" cy="1116106"/>
          </a:xfrm>
        </p:spPr>
        <p:txBody>
          <a:bodyPr/>
          <a:lstStyle/>
          <a:p>
            <a:r>
              <a:rPr lang="en-US" dirty="0" smtClean="0"/>
              <a:t>Next Steps with Student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336" y="1614055"/>
            <a:ext cx="4055512" cy="462987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chemeClr val="tx1"/>
                </a:solidFill>
              </a:rPr>
              <a:t> The Driving Question Board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chemeClr val="tx1"/>
                </a:solidFill>
              </a:rPr>
              <a:t>The “Parking Lot”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chemeClr val="tx1"/>
                </a:solidFill>
              </a:rPr>
              <a:t>Ongoing student choice projects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5" y="1313850"/>
            <a:ext cx="3922712" cy="52302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" t="4138" r="5453" b="4577"/>
          <a:stretch/>
        </p:blipFill>
        <p:spPr>
          <a:xfrm>
            <a:off x="4866290" y="1210537"/>
            <a:ext cx="3999897" cy="53539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631" y="1210537"/>
            <a:ext cx="4192400" cy="54105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4" t="26294"/>
          <a:stretch/>
        </p:blipFill>
        <p:spPr>
          <a:xfrm>
            <a:off x="3594058" y="2326644"/>
            <a:ext cx="5406973" cy="334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4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Using the QFT for Peer Review: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2436" y="1423219"/>
            <a:ext cx="7556313" cy="1810391"/>
          </a:xfrm>
        </p:spPr>
        <p:txBody>
          <a:bodyPr>
            <a:normAutofit fontScale="25000" lnSpcReduction="20000"/>
          </a:bodyPr>
          <a:lstStyle/>
          <a:p>
            <a:pPr marL="0" lv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45833"/>
              <a:buNone/>
            </a:pPr>
            <a:r>
              <a:rPr lang="en-US" sz="9600" u="sng" dirty="0" smtClean="0">
                <a:solidFill>
                  <a:schemeClr val="tx1"/>
                </a:solidFill>
                <a:ea typeface="Pontano Sans"/>
                <a:cs typeface="Pontano Sans"/>
                <a:sym typeface="Pontano Sans"/>
              </a:rPr>
              <a:t>Scientist’s </a:t>
            </a:r>
            <a:r>
              <a:rPr lang="en-US" sz="9600" u="sng" dirty="0">
                <a:solidFill>
                  <a:schemeClr val="tx1"/>
                </a:solidFill>
                <a:ea typeface="Pontano Sans"/>
                <a:cs typeface="Pontano Sans"/>
                <a:sym typeface="Pontano Sans"/>
              </a:rPr>
              <a:t>claim: </a:t>
            </a:r>
          </a:p>
          <a:p>
            <a:pPr lv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45833"/>
              <a:buNone/>
            </a:pPr>
            <a:r>
              <a:rPr lang="en-US" sz="9600" dirty="0">
                <a:solidFill>
                  <a:schemeClr val="tx1"/>
                </a:solidFill>
                <a:ea typeface="Pontano Sans"/>
                <a:cs typeface="Pontano Sans"/>
                <a:sym typeface="Pontano Sans"/>
              </a:rPr>
              <a:t>“Adding a dam to a water system causes a decrease in aquatic life downstream.” </a:t>
            </a:r>
            <a:endParaRPr lang="en-US" sz="9600" dirty="0" smtClean="0">
              <a:solidFill>
                <a:schemeClr val="tx1"/>
              </a:solidFill>
              <a:ea typeface="Pontano Sans"/>
              <a:cs typeface="Pontano Sans"/>
              <a:sym typeface="Pontano Sans"/>
            </a:endParaRPr>
          </a:p>
          <a:p>
            <a:pPr lv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45833"/>
              <a:buNone/>
            </a:pPr>
            <a:endParaRPr lang="en-US" sz="4000" dirty="0" smtClean="0">
              <a:solidFill>
                <a:schemeClr val="tx1"/>
              </a:solidFill>
              <a:ea typeface="Pontano Sans"/>
              <a:cs typeface="Pontano Sans"/>
              <a:sym typeface="Pontano Sans"/>
            </a:endParaRPr>
          </a:p>
          <a:p>
            <a:pPr lv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45833"/>
              <a:buNone/>
            </a:pPr>
            <a:r>
              <a:rPr lang="en-US" sz="9600" u="sng" dirty="0" smtClean="0">
                <a:solidFill>
                  <a:schemeClr val="tx1"/>
                </a:solidFill>
                <a:ea typeface="Pontano Sans"/>
                <a:cs typeface="Pontano Sans"/>
                <a:sym typeface="Pontano Sans"/>
              </a:rPr>
              <a:t>Student Design to test the claim:</a:t>
            </a:r>
            <a:endParaRPr lang="en-US" sz="9600" u="sng" dirty="0">
              <a:solidFill>
                <a:schemeClr val="tx1"/>
              </a:solidFill>
              <a:ea typeface="Pontano Sans"/>
              <a:cs typeface="Pontano Sans"/>
              <a:sym typeface="Pontano Sans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081" y="3410591"/>
            <a:ext cx="5108653" cy="300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8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 with Student Questions:</a:t>
            </a:r>
            <a:endParaRPr lang="en-US" dirty="0"/>
          </a:p>
        </p:txBody>
      </p:sp>
      <p:pic>
        <p:nvPicPr>
          <p:cNvPr id="4" name="Shape 5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3394" y="1393724"/>
            <a:ext cx="6035260" cy="4886774"/>
          </a:xfrm>
          <a:prstGeom prst="rect">
            <a:avLst/>
          </a:prstGeom>
          <a:noFill/>
          <a:ln w="19050" cap="flat" cmpd="sng">
            <a:solidFill>
              <a:srgbClr val="242852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316300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472" y="554433"/>
            <a:ext cx="8276816" cy="1260300"/>
          </a:xfrm>
        </p:spPr>
        <p:txBody>
          <a:bodyPr/>
          <a:lstStyle/>
          <a:p>
            <a:r>
              <a:rPr lang="en-US" dirty="0"/>
              <a:t>Using the QFT for Skill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472" y="1981200"/>
            <a:ext cx="8509818" cy="4144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(Students were assigned a complex molecular biology article)</a:t>
            </a:r>
            <a:endParaRPr lang="en-US" sz="28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sz="4000" dirty="0" err="1" smtClean="0">
                <a:solidFill>
                  <a:schemeClr val="tx1"/>
                </a:solidFill>
              </a:rPr>
              <a:t>QFocus</a:t>
            </a:r>
            <a:r>
              <a:rPr lang="en-US" sz="4000" dirty="0" smtClean="0">
                <a:solidFill>
                  <a:schemeClr val="tx1"/>
                </a:solidFill>
              </a:rPr>
              <a:t>: </a:t>
            </a:r>
            <a:r>
              <a:rPr lang="en-US" sz="4000" i="1" dirty="0" smtClean="0">
                <a:solidFill>
                  <a:schemeClr val="tx1"/>
                </a:solidFill>
              </a:rPr>
              <a:t>Ask as many questions as you can about the reading</a:t>
            </a:r>
          </a:p>
        </p:txBody>
      </p:sp>
    </p:spTree>
    <p:extLst>
      <p:ext uri="{BB962C8B-B14F-4D97-AF65-F5344CB8AC3E}">
        <p14:creationId xmlns:p14="http://schemas.microsoft.com/office/powerpoint/2010/main" val="158456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 with Student Questions: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600200"/>
            <a:ext cx="7914006" cy="4525963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Students </a:t>
            </a:r>
            <a:r>
              <a:rPr lang="en-US" sz="2800" dirty="0" smtClean="0">
                <a:solidFill>
                  <a:schemeClr val="tx1"/>
                </a:solidFill>
              </a:rPr>
              <a:t>generate questions for homework then bring in to class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chemeClr val="tx1"/>
                </a:solidFill>
              </a:rPr>
              <a:t>Students discuss key </a:t>
            </a:r>
            <a:r>
              <a:rPr lang="en-US" sz="2800" dirty="0">
                <a:solidFill>
                  <a:schemeClr val="tx1"/>
                </a:solidFill>
              </a:rPr>
              <a:t>attributes of a good biological research question and </a:t>
            </a:r>
            <a:r>
              <a:rPr lang="en-US" sz="2800" dirty="0" smtClean="0">
                <a:solidFill>
                  <a:schemeClr val="tx1"/>
                </a:solidFill>
              </a:rPr>
              <a:t>compare </a:t>
            </a:r>
            <a:r>
              <a:rPr lang="en-US" sz="2800" dirty="0">
                <a:solidFill>
                  <a:schemeClr val="tx1"/>
                </a:solidFill>
              </a:rPr>
              <a:t>to other types of </a:t>
            </a:r>
            <a:r>
              <a:rPr lang="en-US" sz="2800" dirty="0" smtClean="0">
                <a:solidFill>
                  <a:schemeClr val="tx1"/>
                </a:solidFill>
              </a:rPr>
              <a:t>questions</a:t>
            </a:r>
            <a:endParaRPr lang="en-US" sz="28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S</a:t>
            </a:r>
            <a:r>
              <a:rPr lang="en-US" sz="2800" dirty="0" smtClean="0">
                <a:solidFill>
                  <a:schemeClr val="tx1"/>
                </a:solidFill>
              </a:rPr>
              <a:t>tudents </a:t>
            </a:r>
            <a:r>
              <a:rPr lang="en-US" sz="2800" dirty="0">
                <a:solidFill>
                  <a:schemeClr val="tx1"/>
                </a:solidFill>
              </a:rPr>
              <a:t>form groups </a:t>
            </a:r>
            <a:r>
              <a:rPr lang="en-US" sz="2800" dirty="0" smtClean="0">
                <a:solidFill>
                  <a:schemeClr val="tx1"/>
                </a:solidFill>
              </a:rPr>
              <a:t>and </a:t>
            </a:r>
            <a:r>
              <a:rPr lang="en-US" sz="2800" dirty="0">
                <a:solidFill>
                  <a:schemeClr val="tx1"/>
                </a:solidFill>
              </a:rPr>
              <a:t>improve their </a:t>
            </a:r>
            <a:r>
              <a:rPr lang="en-US" sz="2800" dirty="0" smtClean="0">
                <a:solidFill>
                  <a:schemeClr val="tx1"/>
                </a:solidFill>
              </a:rPr>
              <a:t>questions, based on these attributes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chemeClr val="tx1"/>
                </a:solidFill>
              </a:rPr>
              <a:t>These questions are discarded or kept in notebooks (up to the student)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chemeClr val="tx1"/>
                </a:solidFill>
              </a:rPr>
              <a:t>Students apply this skill to designing their own research project later in the semester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15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the QFT for Knowledge Acquisition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280" y="1825284"/>
            <a:ext cx="6012799" cy="4509600"/>
          </a:xfrm>
        </p:spPr>
      </p:pic>
      <p:sp>
        <p:nvSpPr>
          <p:cNvPr id="9" name="TextBox 8"/>
          <p:cNvSpPr txBox="1"/>
          <p:nvPr/>
        </p:nvSpPr>
        <p:spPr>
          <a:xfrm>
            <a:off x="616030" y="2504049"/>
            <a:ext cx="775129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 </a:t>
            </a:r>
            <a:r>
              <a:rPr lang="en-US" sz="2800" b="1" dirty="0" err="1" smtClean="0">
                <a:solidFill>
                  <a:schemeClr val="accent1"/>
                </a:solidFill>
              </a:rPr>
              <a:t>QFocus</a:t>
            </a:r>
            <a:r>
              <a:rPr lang="en-US" sz="2800" b="1" dirty="0" smtClean="0">
                <a:solidFill>
                  <a:schemeClr val="accent1"/>
                </a:solidFill>
              </a:rPr>
              <a:t>:</a:t>
            </a:r>
          </a:p>
          <a:p>
            <a:r>
              <a:rPr lang="en-US" sz="2800" b="1" u="sng" dirty="0" smtClean="0"/>
              <a:t>Debate </a:t>
            </a:r>
            <a:r>
              <a:rPr lang="en-US" sz="2800" b="1" u="sng" dirty="0"/>
              <a:t>Resolve:</a:t>
            </a:r>
            <a:endParaRPr lang="en-US" sz="2800" dirty="0"/>
          </a:p>
          <a:p>
            <a:r>
              <a:rPr lang="en-US" sz="2800" dirty="0"/>
              <a:t>Doctors should be able to do what they want with human tissue after the patient gives consent for removal of the tissue.</a:t>
            </a:r>
          </a:p>
          <a:p>
            <a:r>
              <a:rPr lang="en-US" sz="2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5443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 with Student Questions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9632" y="2104082"/>
            <a:ext cx="5022168" cy="3711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630" y="2698915"/>
            <a:ext cx="4615066" cy="3461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260" y="1802790"/>
            <a:ext cx="5752708" cy="431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Acknowledgements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dirty="0">
                <a:solidFill>
                  <a:schemeClr val="tx1"/>
                </a:solidFill>
              </a:rPr>
              <a:t>We are deeply grateful to the Sir John Templeton Foundation and The Hummingbird Fund for their generous support of the Million Classrooms Campaign. </a:t>
            </a:r>
            <a:endParaRPr lang="en-US" dirty="0"/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Thank you also to Mark McLaughlin, Jen Aikin, and Vince </a:t>
            </a:r>
            <a:r>
              <a:rPr lang="en-US" dirty="0" err="1" smtClean="0">
                <a:solidFill>
                  <a:schemeClr val="tx1"/>
                </a:solidFill>
              </a:rPr>
              <a:t>Watchhorn</a:t>
            </a:r>
            <a:r>
              <a:rPr lang="en-US" dirty="0" smtClean="0">
                <a:solidFill>
                  <a:schemeClr val="tx1"/>
                </a:solidFill>
              </a:rPr>
              <a:t> for their work behind the scenes supporting the planning for today’s program. A huge thanks to Mark for his ongoing support of and documentation of classroom work at PCD with the QFT.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51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title"/>
          </p:nvPr>
        </p:nvSpPr>
        <p:spPr>
          <a:xfrm>
            <a:off x="498475" y="484188"/>
            <a:ext cx="7953375" cy="1116012"/>
          </a:xfrm>
        </p:spPr>
        <p:txBody>
          <a:bodyPr/>
          <a:lstStyle/>
          <a:p>
            <a:pPr eaLnBrk="1" hangingPunct="1"/>
            <a:r>
              <a:rPr lang="en-US" sz="3400" dirty="0">
                <a:latin typeface="Rockwell" charset="0"/>
                <a:ea typeface="MS PGothic" charset="0"/>
              </a:rPr>
              <a:t>Various Teaching </a:t>
            </a:r>
            <a:r>
              <a:rPr lang="en-US" sz="3400" dirty="0" smtClean="0">
                <a:latin typeface="Rockwell" charset="0"/>
                <a:ea typeface="MS PGothic" charset="0"/>
              </a:rPr>
              <a:t>Purposes</a:t>
            </a:r>
            <a:br>
              <a:rPr lang="en-US" sz="3400" dirty="0" smtClean="0">
                <a:latin typeface="Rockwell" charset="0"/>
                <a:ea typeface="MS PGothic" charset="0"/>
              </a:rPr>
            </a:br>
            <a:endParaRPr lang="en-US" sz="3400" dirty="0">
              <a:latin typeface="Rockwell" charset="0"/>
              <a:ea typeface="MS PGothic" charset="0"/>
            </a:endParaRPr>
          </a:p>
        </p:txBody>
      </p:sp>
      <p:sp>
        <p:nvSpPr>
          <p:cNvPr id="103427" name="Content Placeholder 2"/>
          <p:cNvSpPr>
            <a:spLocks noGrp="1"/>
          </p:cNvSpPr>
          <p:nvPr>
            <p:ph idx="1"/>
          </p:nvPr>
        </p:nvSpPr>
        <p:spPr>
          <a:xfrm>
            <a:off x="498475" y="1398024"/>
            <a:ext cx="7556500" cy="5127625"/>
          </a:xfrm>
        </p:spPr>
        <p:txBody>
          <a:bodyPr>
            <a:normAutofit lnSpcReduction="10000"/>
          </a:bodyPr>
          <a:lstStyle/>
          <a:p>
            <a:pPr lvl="1" eaLnBrk="1" hangingPunct="1"/>
            <a:r>
              <a:rPr lang="en-US" sz="3200" dirty="0" smtClean="0">
                <a:solidFill>
                  <a:schemeClr val="tx1"/>
                </a:solidFill>
                <a:ea typeface="MS PGothic" charset="0"/>
              </a:rPr>
              <a:t>Engagement</a:t>
            </a:r>
          </a:p>
          <a:p>
            <a:pPr marL="228600" lvl="1" indent="0" eaLnBrk="1" hangingPunct="1">
              <a:buNone/>
            </a:pPr>
            <a:endParaRPr lang="en-US" sz="1000" dirty="0">
              <a:solidFill>
                <a:schemeClr val="tx1"/>
              </a:solidFill>
              <a:ea typeface="MS PGothic" charset="0"/>
            </a:endParaRPr>
          </a:p>
          <a:p>
            <a:pPr lvl="1" eaLnBrk="1" hangingPunct="1"/>
            <a:r>
              <a:rPr lang="en-US" sz="3200" dirty="0">
                <a:solidFill>
                  <a:schemeClr val="tx1"/>
                </a:solidFill>
                <a:ea typeface="MS PGothic" charset="0"/>
              </a:rPr>
              <a:t>Knowledge </a:t>
            </a:r>
            <a:r>
              <a:rPr lang="en-US" sz="3200" dirty="0" smtClean="0">
                <a:solidFill>
                  <a:schemeClr val="tx1"/>
                </a:solidFill>
                <a:ea typeface="MS PGothic" charset="0"/>
              </a:rPr>
              <a:t>acquisition</a:t>
            </a:r>
          </a:p>
          <a:p>
            <a:pPr marL="228600" lvl="1" indent="0" eaLnBrk="1" hangingPunct="1">
              <a:buNone/>
            </a:pPr>
            <a:endParaRPr lang="en-US" sz="1000" dirty="0">
              <a:solidFill>
                <a:schemeClr val="tx1"/>
              </a:solidFill>
              <a:ea typeface="MS PGothic" charset="0"/>
            </a:endParaRPr>
          </a:p>
          <a:p>
            <a:pPr lvl="1" eaLnBrk="1" hangingPunct="1"/>
            <a:r>
              <a:rPr lang="en-US" sz="3200" dirty="0">
                <a:solidFill>
                  <a:schemeClr val="tx1"/>
                </a:solidFill>
                <a:ea typeface="MS PGothic" charset="0"/>
              </a:rPr>
              <a:t>Formative assessment </a:t>
            </a:r>
            <a:endParaRPr lang="en-US" sz="3200" dirty="0" smtClean="0">
              <a:solidFill>
                <a:schemeClr val="tx1"/>
              </a:solidFill>
              <a:ea typeface="MS PGothic" charset="0"/>
            </a:endParaRPr>
          </a:p>
          <a:p>
            <a:pPr marL="228600" lvl="1" indent="0" eaLnBrk="1" hangingPunct="1">
              <a:buNone/>
            </a:pPr>
            <a:endParaRPr lang="en-US" sz="1000" dirty="0">
              <a:solidFill>
                <a:schemeClr val="tx1"/>
              </a:solidFill>
              <a:ea typeface="MS PGothic" charset="0"/>
            </a:endParaRPr>
          </a:p>
          <a:p>
            <a:pPr lvl="1" eaLnBrk="1" hangingPunct="1"/>
            <a:r>
              <a:rPr lang="en-US" sz="3200" dirty="0">
                <a:solidFill>
                  <a:schemeClr val="tx1"/>
                </a:solidFill>
                <a:ea typeface="MS PGothic" charset="0"/>
              </a:rPr>
              <a:t>Summative </a:t>
            </a:r>
            <a:r>
              <a:rPr lang="en-US" sz="3200" dirty="0" smtClean="0">
                <a:solidFill>
                  <a:schemeClr val="tx1"/>
                </a:solidFill>
                <a:ea typeface="MS PGothic" charset="0"/>
              </a:rPr>
              <a:t>assessment</a:t>
            </a:r>
          </a:p>
          <a:p>
            <a:pPr marL="228600" lvl="1" indent="0" eaLnBrk="1" hangingPunct="1">
              <a:buNone/>
            </a:pPr>
            <a:endParaRPr lang="en-US" sz="1000" dirty="0" smtClean="0">
              <a:solidFill>
                <a:schemeClr val="tx1"/>
              </a:solidFill>
              <a:ea typeface="MS PGothic" charset="0"/>
            </a:endParaRPr>
          </a:p>
          <a:p>
            <a:pPr lvl="1" eaLnBrk="1" hangingPunct="1"/>
            <a:r>
              <a:rPr lang="en-US" sz="3200" dirty="0" smtClean="0">
                <a:solidFill>
                  <a:schemeClr val="tx1"/>
                </a:solidFill>
                <a:ea typeface="MS PGothic" charset="0"/>
              </a:rPr>
              <a:t>Peer review</a:t>
            </a:r>
          </a:p>
          <a:p>
            <a:pPr marL="228600" lvl="1" indent="0" eaLnBrk="1" hangingPunct="1">
              <a:buNone/>
            </a:pPr>
            <a:endParaRPr lang="en-US" sz="1000" dirty="0" smtClean="0">
              <a:solidFill>
                <a:schemeClr val="tx1"/>
              </a:solidFill>
              <a:ea typeface="MS PGothic" charset="0"/>
            </a:endParaRPr>
          </a:p>
          <a:p>
            <a:pPr lvl="1" eaLnBrk="1" hangingPunct="1"/>
            <a:r>
              <a:rPr lang="en-US" sz="3200" dirty="0" smtClean="0">
                <a:solidFill>
                  <a:schemeClr val="tx1"/>
                </a:solidFill>
                <a:ea typeface="MS PGothic" charset="0"/>
              </a:rPr>
              <a:t>Skill development</a:t>
            </a:r>
          </a:p>
          <a:p>
            <a:pPr lvl="1" eaLnBrk="1" hangingPunct="1"/>
            <a:endParaRPr lang="en-US" sz="1100" dirty="0" smtClean="0">
              <a:solidFill>
                <a:schemeClr val="tx1"/>
              </a:solidFill>
              <a:ea typeface="MS PGothic" charset="0"/>
            </a:endParaRPr>
          </a:p>
          <a:p>
            <a:pPr lvl="1" eaLnBrk="1" hangingPunct="1"/>
            <a:r>
              <a:rPr lang="en-US" sz="3200" dirty="0" smtClean="0">
                <a:solidFill>
                  <a:schemeClr val="tx1"/>
                </a:solidFill>
                <a:ea typeface="MS PGothic" charset="0"/>
              </a:rPr>
              <a:t>Larger inquiry or PBL cycles</a:t>
            </a:r>
            <a:endParaRPr lang="en-US" sz="3200" dirty="0">
              <a:solidFill>
                <a:schemeClr val="tx1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12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Steps? 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281522" y="3063632"/>
            <a:ext cx="3151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Homework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3784209" y="1083212"/>
            <a:ext cx="3390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Debate Prep</a:t>
            </a:r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3267454" y="2289245"/>
            <a:ext cx="2883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Research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173842" y="1113403"/>
            <a:ext cx="2067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Paper topic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6724357" y="2303529"/>
            <a:ext cx="211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Projects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4360519" y="1782904"/>
            <a:ext cx="2743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Exit ticket or ”Do Now”</a:t>
            </a:r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1336456" y="3305891"/>
            <a:ext cx="2293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Presentations</a:t>
            </a:r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6041608" y="3187442"/>
            <a:ext cx="2919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Class discussion prompts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195075" y="2399702"/>
            <a:ext cx="2828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Hang on walls</a:t>
            </a:r>
            <a:r>
              <a:rPr lang="en-US" smtClean="0"/>
              <a:t>, </a:t>
            </a:r>
          </a:p>
          <a:p>
            <a:r>
              <a:rPr lang="en-US" dirty="0" smtClean="0"/>
              <a:t>Check Off as Answered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4857103" y="2708046"/>
            <a:ext cx="2074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Test Prep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917295" y="1635923"/>
            <a:ext cx="3084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Lab work </a:t>
            </a:r>
            <a:r>
              <a:rPr lang="en-US" smtClean="0"/>
              <a:t>&amp; Experiments</a:t>
            </a:r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4596386" y="447084"/>
            <a:ext cx="3154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Pop Quiz </a:t>
            </a:r>
            <a:r>
              <a:rPr lang="en-US" smtClean="0"/>
              <a:t>or Reading Check</a:t>
            </a:r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6432685" y="4153280"/>
            <a:ext cx="2401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Interview an Expert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5602718" y="4881131"/>
            <a:ext cx="234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Guest speakers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317634" y="5977986"/>
            <a:ext cx="2634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Tailoring Instruction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2482973" y="4542482"/>
            <a:ext cx="3094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Make Your Own Final Test</a:t>
            </a:r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2965000" y="5401756"/>
            <a:ext cx="3460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Close Reading Protocol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2940148" y="6305930"/>
            <a:ext cx="2771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Service Action Projects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302157" y="3991061"/>
            <a:ext cx="3221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Socratic Seminar Prompts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3875676" y="3788030"/>
            <a:ext cx="2743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Student </a:t>
            </a:r>
            <a:r>
              <a:rPr lang="en-US" smtClean="0"/>
              <a:t>Choice Projects</a:t>
            </a:r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689317" y="5007707"/>
            <a:ext cx="2757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Journal Prompt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6209244" y="5630427"/>
            <a:ext cx="2848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Year-long or </a:t>
            </a:r>
            <a:r>
              <a:rPr lang="en-US" dirty="0"/>
              <a:t>U</a:t>
            </a:r>
            <a:r>
              <a:rPr lang="en-US" dirty="0" smtClean="0"/>
              <a:t>nit-long Essential Questions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2482973" y="2946854"/>
            <a:ext cx="5150625" cy="181588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glow rad="88900">
              <a:schemeClr val="accent1">
                <a:alpha val="57000"/>
              </a:schemeClr>
            </a:glow>
            <a:outerShdw dist="50800" sx="1000" sy="1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endParaRPr lang="en-US" sz="1600" dirty="0" smtClean="0"/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And sometimes</a:t>
            </a:r>
            <a:r>
              <a:rPr lang="mr-IN" sz="3200" dirty="0" smtClean="0">
                <a:solidFill>
                  <a:schemeClr val="bg1"/>
                </a:solidFill>
              </a:rPr>
              <a:t>…</a:t>
            </a:r>
            <a:endParaRPr lang="en-US" sz="3200" dirty="0" smtClean="0">
              <a:solidFill>
                <a:schemeClr val="bg1"/>
              </a:solidFill>
            </a:endParaRPr>
          </a:p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Nothing!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6613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 dirty="0" smtClean="0">
                <a:latin typeface="Rockwell" charset="0"/>
                <a:ea typeface="MS PGothic" charset="0"/>
              </a:rPr>
              <a:t>Five </a:t>
            </a:r>
            <a:r>
              <a:rPr lang="en-US" sz="4400" dirty="0">
                <a:latin typeface="Rockwell" charset="0"/>
                <a:ea typeface="MS PGothic" charset="0"/>
              </a:rPr>
              <a:t>Areas Related to </a:t>
            </a:r>
            <a:r>
              <a:rPr lang="en-US" sz="4400" dirty="0" smtClean="0">
                <a:latin typeface="Rockwell" charset="0"/>
                <a:ea typeface="MS PGothic" charset="0"/>
              </a:rPr>
              <a:t/>
            </a:r>
            <a:br>
              <a:rPr lang="en-US" sz="4400" dirty="0" smtClean="0">
                <a:latin typeface="Rockwell" charset="0"/>
                <a:ea typeface="MS PGothic" charset="0"/>
              </a:rPr>
            </a:br>
            <a:r>
              <a:rPr lang="en-US" sz="4400" dirty="0" smtClean="0">
                <a:latin typeface="Rockwell" charset="0"/>
                <a:ea typeface="MS PGothic" charset="0"/>
              </a:rPr>
              <a:t>the </a:t>
            </a:r>
            <a:r>
              <a:rPr lang="en-US" sz="4400" dirty="0">
                <a:latin typeface="Rockwell" charset="0"/>
                <a:ea typeface="MS PGothic" charset="0"/>
              </a:rPr>
              <a:t>Art of the QFT</a:t>
            </a:r>
          </a:p>
        </p:txBody>
      </p:sp>
      <p:sp>
        <p:nvSpPr>
          <p:cNvPr id="137219" name="Content Placeholder 2"/>
          <p:cNvSpPr>
            <a:spLocks noGrp="1"/>
          </p:cNvSpPr>
          <p:nvPr>
            <p:ph idx="1"/>
          </p:nvPr>
        </p:nvSpPr>
        <p:spPr>
          <a:xfrm>
            <a:off x="498474" y="2289175"/>
            <a:ext cx="7998411" cy="4329113"/>
          </a:xfrm>
        </p:spPr>
        <p:txBody>
          <a:bodyPr>
            <a:normAutofit lnSpcReduction="10000"/>
          </a:bodyPr>
          <a:lstStyle/>
          <a:p>
            <a:pPr marL="742950" indent="-742950" eaLnBrk="1" hangingPunct="1">
              <a:buFont typeface="Rockwell" charset="0"/>
              <a:buAutoNum type="arabicPeriod"/>
            </a:pPr>
            <a:r>
              <a:rPr lang="en-US" sz="3600" dirty="0">
                <a:solidFill>
                  <a:srgbClr val="000000"/>
                </a:solidFill>
                <a:latin typeface="Rockwell" charset="0"/>
                <a:ea typeface="MS PGothic" charset="0"/>
              </a:rPr>
              <a:t>Linking the QFT to Teaching and Learning </a:t>
            </a:r>
            <a:r>
              <a:rPr lang="en-US" sz="3600" dirty="0" smtClean="0">
                <a:solidFill>
                  <a:srgbClr val="000000"/>
                </a:solidFill>
                <a:latin typeface="Rockwell" charset="0"/>
                <a:ea typeface="MS PGothic" charset="0"/>
              </a:rPr>
              <a:t>Goals</a:t>
            </a:r>
            <a:r>
              <a:rPr lang="mr-IN" sz="3600" dirty="0" smtClean="0">
                <a:solidFill>
                  <a:srgbClr val="000000"/>
                </a:solidFill>
                <a:latin typeface="Rockwell" charset="0"/>
                <a:ea typeface="MS PGothic" charset="0"/>
              </a:rPr>
              <a:t>…</a:t>
            </a:r>
            <a:r>
              <a:rPr lang="en-US" sz="3600" dirty="0" smtClean="0">
                <a:solidFill>
                  <a:srgbClr val="000000"/>
                </a:solidFill>
                <a:latin typeface="Rockwell" charset="0"/>
                <a:ea typeface="MS PGothic" charset="0"/>
              </a:rPr>
              <a:t>&amp; next steps</a:t>
            </a:r>
            <a:endParaRPr lang="en-US" sz="3600" dirty="0">
              <a:solidFill>
                <a:srgbClr val="000000"/>
              </a:solidFill>
              <a:latin typeface="Rockwell" charset="0"/>
              <a:ea typeface="MS PGothic" charset="0"/>
            </a:endParaRPr>
          </a:p>
          <a:p>
            <a:pPr marL="742950" indent="-742950" eaLnBrk="1" hangingPunct="1">
              <a:buFont typeface="Rockwell" charset="0"/>
              <a:buAutoNum type="arabicPeriod"/>
            </a:pPr>
            <a:r>
              <a:rPr lang="en-US" sz="3600" b="1" dirty="0" err="1">
                <a:solidFill>
                  <a:srgbClr val="000000"/>
                </a:solidFill>
                <a:latin typeface="Rockwell" charset="0"/>
                <a:ea typeface="MS PGothic" charset="0"/>
              </a:rPr>
              <a:t>QFocus</a:t>
            </a:r>
            <a:r>
              <a:rPr lang="en-US" sz="3600" b="1" dirty="0">
                <a:solidFill>
                  <a:srgbClr val="000000"/>
                </a:solidFill>
                <a:latin typeface="Rockwell" charset="0"/>
                <a:ea typeface="MS PGothic" charset="0"/>
              </a:rPr>
              <a:t> Design</a:t>
            </a:r>
          </a:p>
          <a:p>
            <a:pPr marL="742950" indent="-742950" eaLnBrk="1" hangingPunct="1">
              <a:buFont typeface="Rockwell" charset="0"/>
              <a:buAutoNum type="arabicPeriod"/>
            </a:pPr>
            <a:r>
              <a:rPr lang="en-US" sz="3600" dirty="0">
                <a:solidFill>
                  <a:srgbClr val="000000"/>
                </a:solidFill>
                <a:latin typeface="Rockwell" charset="0"/>
                <a:ea typeface="MS PGothic" charset="0"/>
              </a:rPr>
              <a:t>Prioritization Instructions</a:t>
            </a:r>
          </a:p>
          <a:p>
            <a:pPr marL="742950" indent="-742950" eaLnBrk="1" hangingPunct="1">
              <a:buFont typeface="Rockwell" charset="0"/>
              <a:buAutoNum type="arabicPeriod"/>
            </a:pPr>
            <a:r>
              <a:rPr lang="en-US" sz="3600" dirty="0">
                <a:solidFill>
                  <a:srgbClr val="000000"/>
                </a:solidFill>
                <a:latin typeface="Rockwell" charset="0"/>
                <a:ea typeface="MS PGothic" charset="0"/>
              </a:rPr>
              <a:t>Reflection </a:t>
            </a:r>
            <a:r>
              <a:rPr lang="en-US" sz="3600" dirty="0" smtClean="0">
                <a:solidFill>
                  <a:srgbClr val="000000"/>
                </a:solidFill>
                <a:latin typeface="Rockwell" charset="0"/>
                <a:ea typeface="MS PGothic" charset="0"/>
              </a:rPr>
              <a:t>Questions</a:t>
            </a:r>
          </a:p>
          <a:p>
            <a:pPr marL="742950" indent="-742950" eaLnBrk="1" hangingPunct="1">
              <a:buFont typeface="Rockwell" charset="0"/>
              <a:buAutoNum type="arabicPeriod"/>
            </a:pPr>
            <a:r>
              <a:rPr lang="en-US" sz="3600" dirty="0" smtClean="0">
                <a:solidFill>
                  <a:srgbClr val="000000"/>
                </a:solidFill>
                <a:latin typeface="Rockwell" charset="0"/>
                <a:ea typeface="MS PGothic" charset="0"/>
              </a:rPr>
              <a:t>Facilitation</a:t>
            </a:r>
            <a:endParaRPr lang="en-US" sz="3600" dirty="0">
              <a:solidFill>
                <a:srgbClr val="000000"/>
              </a:solidFill>
              <a:latin typeface="Rockwel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07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Classroom Example:</a:t>
            </a:r>
            <a:br>
              <a:rPr lang="en-US" dirty="0" smtClean="0"/>
            </a:br>
            <a:r>
              <a:rPr lang="en-US" dirty="0" smtClean="0"/>
              <a:t>High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981200"/>
            <a:ext cx="8265698" cy="4144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rPr>
              <a:t>Teacher: </a:t>
            </a:r>
            <a:r>
              <a:rPr lang="en-US" sz="2400" dirty="0" smtClean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rPr>
              <a:t>Joan </a:t>
            </a:r>
            <a:r>
              <a:rPr lang="en-US" sz="2400" dirty="0" err="1" smtClean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rPr>
              <a:t>Soble</a:t>
            </a:r>
            <a:r>
              <a:rPr lang="en-US" sz="2400" dirty="0" smtClean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rPr>
              <a:t>, Cambridge, MA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rPr>
              <a:t>Topic</a:t>
            </a:r>
            <a:r>
              <a:rPr lang="en-US" sz="2400" b="1" dirty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rPr>
              <a:t>: </a:t>
            </a:r>
            <a:r>
              <a:rPr lang="en-US" sz="2400" dirty="0" smtClean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rPr>
              <a:t>Albert Camus’s The Plague 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rPr>
              <a:t>Purpose</a:t>
            </a:r>
            <a:r>
              <a:rPr lang="en-US" sz="2400" b="1" dirty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rPr>
              <a:t>: </a:t>
            </a:r>
            <a:r>
              <a:rPr lang="en-US" sz="2400" dirty="0" smtClean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rPr>
              <a:t>Pre-reading</a:t>
            </a:r>
            <a:r>
              <a:rPr lang="en-US" sz="2400" b="1" dirty="0" smtClean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rPr>
              <a:t>e</a:t>
            </a:r>
            <a:r>
              <a:rPr lang="en-US" sz="2400" dirty="0" smtClean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rPr>
              <a:t>ngagement and prediction of central themes going into the text</a:t>
            </a:r>
            <a:endParaRPr lang="en-US" sz="2400" dirty="0">
              <a:solidFill>
                <a:schemeClr val="tx1"/>
              </a:solidFill>
              <a:latin typeface="Rockwell" charset="0"/>
              <a:ea typeface="Rockwell" charset="0"/>
              <a:cs typeface="Rockwel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30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Placeholder 10" descr="Screen shot 2012-03-28 at 9.45.56 PM.png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" t="5560" r="56775" b="64162"/>
          <a:stretch>
            <a:fillRect/>
          </a:stretch>
        </p:blipFill>
        <p:spPr>
          <a:xfrm>
            <a:off x="187325" y="1150938"/>
            <a:ext cx="3790950" cy="1966912"/>
          </a:xfrm>
        </p:spPr>
      </p:pic>
      <p:sp>
        <p:nvSpPr>
          <p:cNvPr id="116739" name="Title 1"/>
          <p:cNvSpPr>
            <a:spLocks noGrp="1"/>
          </p:cNvSpPr>
          <p:nvPr>
            <p:ph type="title"/>
          </p:nvPr>
        </p:nvSpPr>
        <p:spPr>
          <a:xfrm>
            <a:off x="498475" y="424657"/>
            <a:ext cx="7556500" cy="1116012"/>
          </a:xfrm>
        </p:spPr>
        <p:txBody>
          <a:bodyPr/>
          <a:lstStyle/>
          <a:p>
            <a:pPr eaLnBrk="1" hangingPunct="1"/>
            <a:r>
              <a:rPr lang="en-US" altLang="en-US" sz="4400" dirty="0" smtClean="0"/>
              <a:t>Initial Question Focus:</a:t>
            </a:r>
          </a:p>
        </p:txBody>
      </p:sp>
      <p:pic>
        <p:nvPicPr>
          <p:cNvPr id="5" name="Picture Placeholder 10" descr="Screen shot 2012-03-28 at 9.45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2" t="5560" r="6113" b="63300"/>
          <a:stretch>
            <a:fillRect/>
          </a:stretch>
        </p:blipFill>
        <p:spPr bwMode="auto">
          <a:xfrm>
            <a:off x="4425950" y="1150938"/>
            <a:ext cx="4502150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Placeholder 10" descr="Screen shot 2012-03-28 at 9.45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" t="65144" r="64038" b="6625"/>
          <a:stretch>
            <a:fillRect/>
          </a:stretch>
        </p:blipFill>
        <p:spPr bwMode="auto">
          <a:xfrm>
            <a:off x="187325" y="5022850"/>
            <a:ext cx="3081338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Placeholder 10" descr="Screen shot 2012-03-28 at 9.45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77" t="66869" r="6113" b="6625"/>
          <a:stretch>
            <a:fillRect/>
          </a:stretch>
        </p:blipFill>
        <p:spPr bwMode="auto">
          <a:xfrm>
            <a:off x="3660775" y="5135563"/>
            <a:ext cx="5267325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10" descr="Screen shot 2012-03-28 at 9.45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6" t="38425" r="8611" b="35429"/>
          <a:stretch>
            <a:fillRect/>
          </a:stretch>
        </p:blipFill>
        <p:spPr bwMode="auto">
          <a:xfrm>
            <a:off x="479476" y="3155003"/>
            <a:ext cx="8348663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77010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extBox 1"/>
          <p:cNvSpPr txBox="1">
            <a:spLocks noChangeArrowheads="1"/>
          </p:cNvSpPr>
          <p:nvPr/>
        </p:nvSpPr>
        <p:spPr bwMode="auto">
          <a:xfrm>
            <a:off x="533400" y="1295400"/>
            <a:ext cx="7162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2800" b="1"/>
          </a:p>
        </p:txBody>
      </p:sp>
      <p:sp>
        <p:nvSpPr>
          <p:cNvPr id="1157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Rockwell" charset="0"/>
              </a:rPr>
              <a:t>Revised </a:t>
            </a:r>
            <a:r>
              <a:rPr lang="en-US" sz="4400" dirty="0" smtClean="0">
                <a:latin typeface="Rockwell" charset="0"/>
              </a:rPr>
              <a:t>Question Focus:</a:t>
            </a:r>
            <a:endParaRPr lang="en-US" sz="4400" dirty="0">
              <a:latin typeface="Rockwell" charset="0"/>
            </a:endParaRPr>
          </a:p>
        </p:txBody>
      </p:sp>
      <p:sp>
        <p:nvSpPr>
          <p:cNvPr id="1157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 typeface="Wingdings" charset="0"/>
              <a:buNone/>
            </a:pPr>
            <a:endParaRPr lang="en-US" dirty="0">
              <a:latin typeface="Rockwell" charset="0"/>
              <a:cs typeface="Rockwell" charset="0"/>
            </a:endParaRPr>
          </a:p>
          <a:p>
            <a:pPr marL="0" indent="0" algn="ctr" eaLnBrk="1" hangingPunct="1">
              <a:buFont typeface="Wingdings" charset="0"/>
              <a:buNone/>
            </a:pPr>
            <a:r>
              <a:rPr lang="en-US" sz="3200" dirty="0">
                <a:latin typeface="Rockwell" charset="0"/>
                <a:cs typeface="Rockwell" charset="0"/>
              </a:rPr>
              <a:t>The city fathers were aware that the decaying bodies of these rodents were making people sick. </a:t>
            </a:r>
            <a:r>
              <a:rPr lang="en-US" sz="3200" i="1" dirty="0">
                <a:latin typeface="Rockwell" charset="0"/>
                <a:cs typeface="Rockwell" charset="0"/>
              </a:rPr>
              <a:t>(page 28)</a:t>
            </a:r>
            <a:endParaRPr lang="en-US" sz="3200" b="1" dirty="0">
              <a:latin typeface="Rockwell" charset="0"/>
              <a:cs typeface="Rockwell" charset="0"/>
            </a:endParaRPr>
          </a:p>
          <a:p>
            <a:pPr marL="0" indent="0">
              <a:buFont typeface="Wingdings" charset="0"/>
              <a:buNone/>
            </a:pPr>
            <a:endParaRPr lang="en-US" dirty="0">
              <a:latin typeface="Rockwell" charset="0"/>
              <a:cs typeface="Rockwell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774665" y="2604818"/>
            <a:ext cx="732659" cy="49654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507324" y="2604818"/>
            <a:ext cx="1383913" cy="55352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922829" y="2604818"/>
            <a:ext cx="1182668" cy="55352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49551" y="3101362"/>
            <a:ext cx="1857773" cy="55352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409634" y="3101362"/>
            <a:ext cx="1383912" cy="55352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352010" y="3082819"/>
            <a:ext cx="1600115" cy="55352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351351" y="3595642"/>
            <a:ext cx="3028326" cy="55352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331495" y="3563083"/>
            <a:ext cx="1020515" cy="55352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68316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4" grpId="0"/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772" y="356324"/>
            <a:ext cx="7886700" cy="994172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  <a:latin typeface="Rockwell" charset="0"/>
                <a:ea typeface="Rockwell" charset="0"/>
                <a:cs typeface="Rockwell" charset="0"/>
              </a:rPr>
              <a:t>Classroom Example:</a:t>
            </a:r>
            <a:br>
              <a:rPr lang="en-US" dirty="0" smtClean="0">
                <a:solidFill>
                  <a:schemeClr val="accent1"/>
                </a:solidFill>
                <a:latin typeface="Rockwell" charset="0"/>
                <a:ea typeface="Rockwell" charset="0"/>
                <a:cs typeface="Rockwell" charset="0"/>
              </a:rPr>
            </a:br>
            <a:r>
              <a:rPr lang="en-US" dirty="0" smtClean="0">
                <a:solidFill>
                  <a:schemeClr val="accent1"/>
                </a:solidFill>
                <a:latin typeface="Rockwell" charset="0"/>
                <a:ea typeface="Rockwell" charset="0"/>
                <a:cs typeface="Rockwell" charset="0"/>
              </a:rPr>
              <a:t>2</a:t>
            </a:r>
            <a:r>
              <a:rPr lang="en-US" baseline="30000" dirty="0" smtClean="0">
                <a:solidFill>
                  <a:schemeClr val="accent1"/>
                </a:solidFill>
                <a:latin typeface="Rockwell" charset="0"/>
                <a:ea typeface="Rockwell" charset="0"/>
                <a:cs typeface="Rockwell" charset="0"/>
              </a:rPr>
              <a:t>nd</a:t>
            </a:r>
            <a:r>
              <a:rPr lang="en-US" dirty="0" smtClean="0">
                <a:solidFill>
                  <a:schemeClr val="accent1"/>
                </a:solidFill>
                <a:latin typeface="Rockwell" charset="0"/>
                <a:ea typeface="Rockwell" charset="0"/>
                <a:cs typeface="Rockwell" charset="0"/>
              </a:rPr>
              <a:t> Grade</a:t>
            </a:r>
            <a:endParaRPr lang="en-US" dirty="0">
              <a:solidFill>
                <a:schemeClr val="accent1"/>
              </a:solidFill>
              <a:latin typeface="Rockwell" charset="0"/>
              <a:ea typeface="Rockwell" charset="0"/>
              <a:cs typeface="Rockwel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775" y="1941343"/>
            <a:ext cx="8254764" cy="28943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rPr>
              <a:t>Teacher: </a:t>
            </a:r>
            <a:r>
              <a:rPr lang="en-US" sz="2400" dirty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rPr>
              <a:t>Marie Romero, Lanai, Hawaii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rPr>
              <a:t>Topic: </a:t>
            </a:r>
            <a:r>
              <a:rPr lang="en-US" sz="2400" dirty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rPr>
              <a:t>A unit on “How can a pet be an important friend?”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rPr>
              <a:t>Purpose: </a:t>
            </a:r>
            <a:r>
              <a:rPr lang="en-US" sz="2400" dirty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rPr>
              <a:t>Let students generate their own key question for the week, assess how well students are able to ask questions</a:t>
            </a:r>
          </a:p>
        </p:txBody>
      </p:sp>
    </p:spTree>
    <p:extLst>
      <p:ext uri="{BB962C8B-B14F-4D97-AF65-F5344CB8AC3E}">
        <p14:creationId xmlns:p14="http://schemas.microsoft.com/office/powerpoint/2010/main" val="41653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985" y="671128"/>
            <a:ext cx="8118817" cy="994172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  <a:latin typeface="Rockwell" charset="0"/>
                <a:ea typeface="Rockwell" charset="0"/>
                <a:cs typeface="Rockwell" charset="0"/>
              </a:rPr>
              <a:t>Initial Question Focus Design Process</a:t>
            </a:r>
            <a:endParaRPr lang="en-US" dirty="0">
              <a:solidFill>
                <a:schemeClr val="accent1"/>
              </a:solidFill>
              <a:latin typeface="Rockwell" charset="0"/>
              <a:ea typeface="Rockwell" charset="0"/>
              <a:cs typeface="Rockwel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7109" y="2089052"/>
            <a:ext cx="7441808" cy="4768948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  <a:spcAft>
                <a:spcPts val="900"/>
              </a:spcAft>
            </a:pPr>
            <a:r>
              <a:rPr lang="en-US" sz="2400" dirty="0" smtClean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rPr>
              <a:t>How can a pet be an important friend?</a:t>
            </a:r>
          </a:p>
          <a:p>
            <a:pPr>
              <a:spcBef>
                <a:spcPts val="300"/>
              </a:spcBef>
              <a:spcAft>
                <a:spcPts val="900"/>
              </a:spcAft>
            </a:pPr>
            <a:r>
              <a:rPr lang="en-US" sz="2400" dirty="0" smtClean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rPr>
              <a:t>Collage </a:t>
            </a:r>
            <a:r>
              <a:rPr lang="en-US" sz="2400" dirty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rPr>
              <a:t>of pictures: dogs, cats, guinea pigs, horses, other pets</a:t>
            </a:r>
          </a:p>
          <a:p>
            <a:pPr>
              <a:spcBef>
                <a:spcPts val="300"/>
              </a:spcBef>
              <a:spcAft>
                <a:spcPts val="900"/>
              </a:spcAft>
            </a:pPr>
            <a:r>
              <a:rPr lang="en-US" sz="2400" dirty="0" smtClean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rPr>
              <a:t>Picture of a human and a service animal </a:t>
            </a:r>
          </a:p>
          <a:p>
            <a:pPr>
              <a:spcBef>
                <a:spcPts val="300"/>
              </a:spcBef>
              <a:spcAft>
                <a:spcPts val="900"/>
              </a:spcAft>
            </a:pPr>
            <a:r>
              <a:rPr lang="en-US" sz="2400" dirty="0" smtClean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rPr>
              <a:t>Picture of a human and a service animal paired with a phrase like “people and animals”</a:t>
            </a:r>
          </a:p>
          <a:p>
            <a:pPr>
              <a:spcBef>
                <a:spcPts val="300"/>
              </a:spcBef>
              <a:spcAft>
                <a:spcPts val="900"/>
              </a:spcAft>
            </a:pPr>
            <a:r>
              <a:rPr lang="en-US" sz="2400" dirty="0" smtClean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rPr>
              <a:t>“People and animals”</a:t>
            </a:r>
          </a:p>
          <a:p>
            <a:pPr>
              <a:spcBef>
                <a:spcPts val="300"/>
              </a:spcBef>
              <a:spcAft>
                <a:spcPts val="900"/>
              </a:spcAft>
            </a:pPr>
            <a:r>
              <a:rPr lang="en-US" sz="2400" dirty="0" smtClean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rPr>
              <a:t>“People, animals, and friends”</a:t>
            </a:r>
          </a:p>
        </p:txBody>
      </p:sp>
      <p:sp>
        <p:nvSpPr>
          <p:cNvPr id="5" name="Down Arrow 4"/>
          <p:cNvSpPr/>
          <p:nvPr/>
        </p:nvSpPr>
        <p:spPr>
          <a:xfrm>
            <a:off x="671227" y="2434925"/>
            <a:ext cx="442453" cy="270472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67585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4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31" y="373661"/>
            <a:ext cx="7582486" cy="822609"/>
          </a:xfrm>
        </p:spPr>
        <p:txBody>
          <a:bodyPr>
            <a:noAutofit/>
          </a:bodyPr>
          <a:lstStyle/>
          <a:p>
            <a:r>
              <a:rPr lang="en-US" dirty="0">
                <a:latin typeface="Rockwell" charset="0"/>
                <a:ea typeface="Rockwell" charset="0"/>
                <a:cs typeface="Rockwell" charset="0"/>
              </a:rPr>
              <a:t>Student Questions: </a:t>
            </a:r>
            <a:r>
              <a:rPr lang="en-US" dirty="0" smtClean="0">
                <a:latin typeface="Rockwell" charset="0"/>
                <a:ea typeface="Rockwell" charset="0"/>
                <a:cs typeface="Rockwell" charset="0"/>
              </a:rPr>
              <a:t>“</a:t>
            </a:r>
            <a:r>
              <a:rPr lang="en-US" dirty="0">
                <a:latin typeface="Rockwell" charset="0"/>
                <a:ea typeface="Rockwell" charset="0"/>
                <a:cs typeface="Rockwell" charset="0"/>
              </a:rPr>
              <a:t>People, Animals, and Friends”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747" y="1820726"/>
            <a:ext cx="4114800" cy="4777023"/>
          </a:xfrm>
        </p:spPr>
        <p:txBody>
          <a:bodyPr numCol="1">
            <a:noAutofit/>
          </a:bodyPr>
          <a:lstStyle/>
          <a:p>
            <a:pPr marL="385763" indent="-385763" defTabSz="685800">
              <a:spcBef>
                <a:spcPts val="300"/>
              </a:spcBef>
              <a:spcAft>
                <a:spcPts val="9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1800" dirty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rPr>
              <a:t>Do people exist?</a:t>
            </a:r>
          </a:p>
          <a:p>
            <a:pPr marL="385763" indent="-385763" defTabSz="685800">
              <a:spcBef>
                <a:spcPts val="300"/>
              </a:spcBef>
              <a:spcAft>
                <a:spcPts val="9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1800" dirty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rPr>
              <a:t>Where do people live?</a:t>
            </a:r>
          </a:p>
          <a:p>
            <a:pPr marL="385763" indent="-385763" defTabSz="685800">
              <a:spcBef>
                <a:spcPts val="300"/>
              </a:spcBef>
              <a:spcAft>
                <a:spcPts val="9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1800" dirty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rPr>
              <a:t>Why do animals live in the zoo?</a:t>
            </a:r>
          </a:p>
          <a:p>
            <a:pPr marL="385763" indent="-385763" defTabSz="685800">
              <a:spcBef>
                <a:spcPts val="300"/>
              </a:spcBef>
              <a:spcAft>
                <a:spcPts val="9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1800" dirty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rPr>
              <a:t>Why do people go to the pool?</a:t>
            </a:r>
          </a:p>
          <a:p>
            <a:pPr marL="385763" indent="-385763" defTabSz="685800">
              <a:spcBef>
                <a:spcPts val="300"/>
              </a:spcBef>
              <a:spcAft>
                <a:spcPts val="9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1800" dirty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rPr>
              <a:t>Why are friends fun? </a:t>
            </a:r>
          </a:p>
          <a:p>
            <a:pPr marL="385763" indent="-385763" defTabSz="685800">
              <a:spcBef>
                <a:spcPts val="300"/>
              </a:spcBef>
              <a:spcAft>
                <a:spcPts val="9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1800" dirty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rPr>
              <a:t>Why do animals bite?</a:t>
            </a:r>
          </a:p>
          <a:p>
            <a:pPr marL="385763" indent="-385763" defTabSz="685800">
              <a:spcBef>
                <a:spcPts val="300"/>
              </a:spcBef>
              <a:spcAft>
                <a:spcPts val="9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1800" dirty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rPr>
              <a:t>Why do people go to school?</a:t>
            </a:r>
          </a:p>
          <a:p>
            <a:pPr marL="385763" indent="-385763" defTabSz="685800">
              <a:spcBef>
                <a:spcPts val="300"/>
              </a:spcBef>
              <a:spcAft>
                <a:spcPts val="9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1800" dirty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rPr>
              <a:t>Do people, animals, and friends play together?</a:t>
            </a:r>
          </a:p>
          <a:p>
            <a:pPr marL="385763" indent="-385763" defTabSz="685800">
              <a:spcBef>
                <a:spcPts val="300"/>
              </a:spcBef>
              <a:spcAft>
                <a:spcPts val="9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1800" dirty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rPr>
              <a:t>Do animals make friends?</a:t>
            </a:r>
          </a:p>
          <a:p>
            <a:pPr marL="385763" indent="-385763" defTabSz="685800">
              <a:spcBef>
                <a:spcPts val="300"/>
              </a:spcBef>
              <a:spcAft>
                <a:spcPts val="9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1800" dirty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rPr>
              <a:t>Why do I need friends?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52344" y="1820726"/>
            <a:ext cx="472605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5763" indent="-385763">
              <a:spcBef>
                <a:spcPts val="300"/>
              </a:spcBef>
              <a:spcAft>
                <a:spcPts val="900"/>
              </a:spcAft>
              <a:buFont typeface="+mj-lt"/>
              <a:buAutoNum type="arabicPeriod" startAt="11"/>
              <a:defRPr/>
            </a:pPr>
            <a:r>
              <a:rPr lang="en-US" dirty="0">
                <a:latin typeface="Rockwell" charset="0"/>
                <a:ea typeface="Rockwell" charset="0"/>
                <a:cs typeface="Rockwell" charset="0"/>
              </a:rPr>
              <a:t>Why do people want to be friends with animals?</a:t>
            </a:r>
          </a:p>
          <a:p>
            <a:pPr marL="385763" indent="-385763">
              <a:spcBef>
                <a:spcPts val="300"/>
              </a:spcBef>
              <a:spcAft>
                <a:spcPts val="900"/>
              </a:spcAft>
              <a:buFont typeface="+mj-lt"/>
              <a:buAutoNum type="arabicPeriod" startAt="11"/>
              <a:defRPr/>
            </a:pPr>
            <a:r>
              <a:rPr lang="en-US" dirty="0">
                <a:latin typeface="Rockwell" charset="0"/>
                <a:ea typeface="Rockwell" charset="0"/>
                <a:cs typeface="Rockwell" charset="0"/>
              </a:rPr>
              <a:t>Why are people making friends with animals?</a:t>
            </a:r>
          </a:p>
          <a:p>
            <a:pPr marL="385763" indent="-385763">
              <a:spcBef>
                <a:spcPts val="300"/>
              </a:spcBef>
              <a:spcAft>
                <a:spcPts val="900"/>
              </a:spcAft>
              <a:buFont typeface="+mj-lt"/>
              <a:buAutoNum type="arabicPeriod" startAt="11"/>
              <a:defRPr/>
            </a:pPr>
            <a:r>
              <a:rPr lang="en-US" dirty="0">
                <a:latin typeface="Rockwell" charset="0"/>
                <a:ea typeface="Rockwell" charset="0"/>
                <a:cs typeface="Rockwell" charset="0"/>
              </a:rPr>
              <a:t>Why do people, animal, and friends live in different countries?</a:t>
            </a:r>
          </a:p>
          <a:p>
            <a:pPr marL="385763" indent="-385763">
              <a:spcBef>
                <a:spcPts val="300"/>
              </a:spcBef>
              <a:spcAft>
                <a:spcPts val="900"/>
              </a:spcAft>
              <a:buFont typeface="+mj-lt"/>
              <a:buAutoNum type="arabicPeriod" startAt="11"/>
              <a:defRPr/>
            </a:pPr>
            <a:r>
              <a:rPr lang="en-US" dirty="0">
                <a:latin typeface="Rockwell" charset="0"/>
                <a:ea typeface="Rockwell" charset="0"/>
                <a:cs typeface="Rockwell" charset="0"/>
              </a:rPr>
              <a:t>Where did my dog and friend go?</a:t>
            </a:r>
          </a:p>
          <a:p>
            <a:pPr marL="385763" indent="-385763">
              <a:spcBef>
                <a:spcPts val="300"/>
              </a:spcBef>
              <a:spcAft>
                <a:spcPts val="900"/>
              </a:spcAft>
              <a:buFont typeface="+mj-lt"/>
              <a:buAutoNum type="arabicPeriod" startAt="11"/>
              <a:defRPr/>
            </a:pPr>
            <a:r>
              <a:rPr lang="en-US" dirty="0">
                <a:latin typeface="Rockwell" charset="0"/>
                <a:ea typeface="Rockwell" charset="0"/>
                <a:cs typeface="Rockwell" charset="0"/>
              </a:rPr>
              <a:t>Can my friend pet our new dog?</a:t>
            </a:r>
          </a:p>
          <a:p>
            <a:pPr marL="385763" indent="-385763">
              <a:spcBef>
                <a:spcPts val="300"/>
              </a:spcBef>
              <a:spcAft>
                <a:spcPts val="900"/>
              </a:spcAft>
              <a:buFont typeface="+mj-lt"/>
              <a:buAutoNum type="arabicPeriod" startAt="11"/>
              <a:defRPr/>
            </a:pPr>
            <a:r>
              <a:rPr lang="en-US" dirty="0">
                <a:latin typeface="Rockwell" charset="0"/>
                <a:ea typeface="Rockwell" charset="0"/>
                <a:cs typeface="Rockwell" charset="0"/>
              </a:rPr>
              <a:t>Why do I have eyes?</a:t>
            </a:r>
          </a:p>
          <a:p>
            <a:pPr marL="385763" indent="-385763">
              <a:spcBef>
                <a:spcPts val="300"/>
              </a:spcBef>
              <a:spcAft>
                <a:spcPts val="900"/>
              </a:spcAft>
              <a:buFont typeface="+mj-lt"/>
              <a:buAutoNum type="arabicPeriod" startAt="11"/>
              <a:defRPr/>
            </a:pPr>
            <a:r>
              <a:rPr lang="en-US" dirty="0">
                <a:latin typeface="Rockwell" charset="0"/>
                <a:ea typeface="Rockwell" charset="0"/>
                <a:cs typeface="Rockwell" charset="0"/>
              </a:rPr>
              <a:t>How do people smell?</a:t>
            </a:r>
          </a:p>
          <a:p>
            <a:pPr marL="385763" indent="-385763">
              <a:spcBef>
                <a:spcPts val="300"/>
              </a:spcBef>
              <a:spcAft>
                <a:spcPts val="900"/>
              </a:spcAft>
              <a:buFont typeface="+mj-lt"/>
              <a:buAutoNum type="arabicPeriod" startAt="11"/>
              <a:defRPr/>
            </a:pPr>
            <a:r>
              <a:rPr lang="en-US" dirty="0">
                <a:latin typeface="Rockwell" charset="0"/>
                <a:ea typeface="Rockwell" charset="0"/>
                <a:cs typeface="Rockwell" charset="0"/>
              </a:rPr>
              <a:t>Can animals speak?</a:t>
            </a:r>
          </a:p>
          <a:p>
            <a:pPr marL="385763" indent="-385763">
              <a:spcBef>
                <a:spcPts val="300"/>
              </a:spcBef>
              <a:spcAft>
                <a:spcPts val="900"/>
              </a:spcAft>
              <a:buFont typeface="+mj-lt"/>
              <a:buAutoNum type="arabicPeriod" startAt="11"/>
              <a:defRPr/>
            </a:pPr>
            <a:r>
              <a:rPr lang="en-US" dirty="0">
                <a:latin typeface="Rockwell" charset="0"/>
                <a:ea typeface="Rockwell" charset="0"/>
                <a:cs typeface="Rockwell" charset="0"/>
              </a:rPr>
              <a:t>Can people fly?</a:t>
            </a:r>
          </a:p>
          <a:p>
            <a:pPr marL="385763" indent="-385763">
              <a:spcBef>
                <a:spcPts val="300"/>
              </a:spcBef>
              <a:spcAft>
                <a:spcPts val="900"/>
              </a:spcAft>
              <a:buFont typeface="+mj-lt"/>
              <a:buAutoNum type="arabicPeriod" startAt="11"/>
              <a:defRPr/>
            </a:pPr>
            <a:r>
              <a:rPr lang="en-US" dirty="0">
                <a:latin typeface="Rockwell" charset="0"/>
                <a:ea typeface="Rockwell" charset="0"/>
                <a:cs typeface="Rockwell" charset="0"/>
              </a:rPr>
              <a:t>Where is my bunny? What happened?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98909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" presetID="3" presetClass="emph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" presetID="3" presetClass="emph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C2B7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C2B7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C2B7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C2B7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C2B7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498" y="417115"/>
            <a:ext cx="7886700" cy="994172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  <a:latin typeface="Rockwell" charset="0"/>
                <a:ea typeface="Rockwell" charset="0"/>
                <a:cs typeface="Rockwell" charset="0"/>
              </a:rPr>
              <a:t>Revising the Question Focus</a:t>
            </a:r>
            <a:endParaRPr lang="en-US" dirty="0">
              <a:solidFill>
                <a:schemeClr val="accent1"/>
              </a:solidFill>
              <a:latin typeface="Rockwell" charset="0"/>
              <a:ea typeface="Rockwell" charset="0"/>
              <a:cs typeface="Rockwel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150" y="1997611"/>
            <a:ext cx="8525022" cy="39670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rPr>
              <a:t>“People, Animals, and Friends”</a:t>
            </a:r>
          </a:p>
          <a:p>
            <a:pPr marL="0" indent="0" algn="ctr">
              <a:buNone/>
            </a:pPr>
            <a:endParaRPr lang="en-US" sz="2400" dirty="0">
              <a:latin typeface="Rockwell" charset="0"/>
              <a:ea typeface="Rockwell" charset="0"/>
              <a:cs typeface="Rockwell" charset="0"/>
            </a:endParaRPr>
          </a:p>
          <a:p>
            <a:pPr marL="0" indent="0" algn="ctr">
              <a:buNone/>
            </a:pPr>
            <a:endParaRPr lang="en-US" sz="2400" dirty="0" smtClean="0">
              <a:latin typeface="Rockwell" charset="0"/>
              <a:ea typeface="Rockwell" charset="0"/>
              <a:cs typeface="Rockwell" charset="0"/>
            </a:endParaRPr>
          </a:p>
          <a:p>
            <a:pPr marL="0" indent="0" algn="ctr">
              <a:buNone/>
            </a:pPr>
            <a:endParaRPr lang="en-US" sz="2400" dirty="0" smtClean="0">
              <a:latin typeface="Rockwell" charset="0"/>
              <a:ea typeface="Rockwell" charset="0"/>
              <a:cs typeface="Rockwell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rPr>
              <a:t>Your idea here!</a:t>
            </a:r>
            <a:endParaRPr lang="en-US" sz="2400" dirty="0">
              <a:solidFill>
                <a:schemeClr val="tx1"/>
              </a:solidFill>
              <a:latin typeface="Rockwell" charset="0"/>
              <a:ea typeface="Rockwell" charset="0"/>
              <a:cs typeface="Rockwell" charset="0"/>
            </a:endParaRP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sz="1650" dirty="0"/>
          </a:p>
          <a:p>
            <a:pPr marL="0" indent="0" algn="ctr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own Arrow 3"/>
          <p:cNvSpPr/>
          <p:nvPr/>
        </p:nvSpPr>
        <p:spPr>
          <a:xfrm>
            <a:off x="4271622" y="3119375"/>
            <a:ext cx="442452" cy="65296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2379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Join the Conversation Online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PCD Document here!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Shortened Guide to Resources here!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02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  <a:latin typeface="Rockwell" charset="0"/>
                <a:ea typeface="Rockwell" charset="0"/>
                <a:cs typeface="Rockwell" charset="0"/>
              </a:rPr>
              <a:t>A Lesson from Luz</a:t>
            </a:r>
            <a:endParaRPr lang="en-US" dirty="0">
              <a:solidFill>
                <a:schemeClr val="accent1"/>
              </a:solidFill>
              <a:latin typeface="Rockwell" charset="0"/>
              <a:ea typeface="Rockwell" charset="0"/>
              <a:cs typeface="Rockwel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rPr>
              <a:t>“Your child will be held back.”</a:t>
            </a:r>
          </a:p>
          <a:p>
            <a:pPr algn="ctr"/>
            <a:endParaRPr lang="en-US" sz="2400" dirty="0" smtClean="0">
              <a:solidFill>
                <a:schemeClr val="tx1"/>
              </a:solidFill>
              <a:latin typeface="Rockwell" charset="0"/>
              <a:ea typeface="Rockwell" charset="0"/>
              <a:cs typeface="Rockwell" charset="0"/>
            </a:endParaRPr>
          </a:p>
          <a:p>
            <a:pPr algn="ctr"/>
            <a:endParaRPr lang="en-US" sz="2400" dirty="0" smtClean="0">
              <a:solidFill>
                <a:schemeClr val="tx1"/>
              </a:solidFill>
              <a:latin typeface="Rockwell" charset="0"/>
              <a:ea typeface="Rockwell" charset="0"/>
              <a:cs typeface="Rockwell" charset="0"/>
            </a:endParaRPr>
          </a:p>
          <a:p>
            <a:pPr algn="ctr"/>
            <a:r>
              <a:rPr lang="en-US" sz="2400" dirty="0" smtClean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rPr>
              <a:t>“Your child might be held back.”</a:t>
            </a:r>
            <a:endParaRPr lang="en-US" sz="2400" dirty="0">
              <a:solidFill>
                <a:schemeClr val="tx1"/>
              </a:solidFill>
              <a:latin typeface="Rockwell" charset="0"/>
              <a:ea typeface="Rockwell" charset="0"/>
              <a:cs typeface="Rockwell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4276630" y="2785403"/>
            <a:ext cx="442452" cy="73374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84941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Lesson from PCD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en-US" sz="2800" dirty="0">
                <a:solidFill>
                  <a:schemeClr val="tx1"/>
                </a:solidFill>
              </a:rPr>
              <a:t>“History, despite its wrenching pain, cannot be unlived, but if faced with courage, need not be lived again</a:t>
            </a:r>
            <a:r>
              <a:rPr lang="en-US" sz="2800" dirty="0" smtClean="0">
                <a:solidFill>
                  <a:schemeClr val="tx1"/>
                </a:solidFill>
              </a:rPr>
              <a:t>.”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en-US" sz="2800" dirty="0">
                <a:solidFill>
                  <a:schemeClr val="tx1"/>
                </a:solidFill>
              </a:rPr>
              <a:t>	</a:t>
            </a:r>
            <a:r>
              <a:rPr lang="en-US" sz="2800" dirty="0" smtClean="0">
                <a:solidFill>
                  <a:schemeClr val="tx1"/>
                </a:solidFill>
              </a:rPr>
              <a:t>			 </a:t>
            </a:r>
            <a:r>
              <a:rPr lang="mr-IN" sz="2800" dirty="0" smtClean="0">
                <a:solidFill>
                  <a:schemeClr val="tx1"/>
                </a:solidFill>
              </a:rPr>
              <a:t>–</a:t>
            </a:r>
            <a:r>
              <a:rPr lang="en-US" sz="2800" dirty="0" smtClean="0">
                <a:solidFill>
                  <a:schemeClr val="tx1"/>
                </a:solidFill>
              </a:rPr>
              <a:t> Maya Angelou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4276630" y="3094892"/>
            <a:ext cx="2897944" cy="1139483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4"/>
          <p:cNvSpPr/>
          <p:nvPr/>
        </p:nvSpPr>
        <p:spPr>
          <a:xfrm>
            <a:off x="618978" y="5422778"/>
            <a:ext cx="759656" cy="703385"/>
          </a:xfrm>
          <a:prstGeom prst="star5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99138" y="5460608"/>
            <a:ext cx="7461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Troubleshooting Tips: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“Spend the next 2 minutes asking about just this word/phrase”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Change the Prioritization Instructions on the fly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26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138" y="1821290"/>
            <a:ext cx="7886700" cy="1259536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Rockwell" charset="0"/>
                <a:ea typeface="Rockwell" charset="0"/>
                <a:cs typeface="Rockwell" charset="0"/>
              </a:rPr>
              <a:t>T</a:t>
            </a:r>
            <a:r>
              <a:rPr lang="en-US" sz="3200" dirty="0" smtClean="0">
                <a:solidFill>
                  <a:srgbClr val="002060"/>
                </a:solidFill>
                <a:latin typeface="Rockwell" charset="0"/>
                <a:ea typeface="Rockwell" charset="0"/>
                <a:cs typeface="Rockwell" charset="0"/>
              </a:rPr>
              <a:t>he one quality all excellent QFT designers share? </a:t>
            </a:r>
            <a:endParaRPr lang="en-US" sz="3200" b="1" dirty="0">
              <a:solidFill>
                <a:srgbClr val="002060"/>
              </a:solidFill>
              <a:latin typeface="Rockwell" charset="0"/>
              <a:ea typeface="Rockwell" charset="0"/>
              <a:cs typeface="Rockwel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" t="15598"/>
          <a:stretch/>
        </p:blipFill>
        <p:spPr>
          <a:xfrm>
            <a:off x="6440557" y="3434716"/>
            <a:ext cx="2189093" cy="21617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90313" y="3434716"/>
            <a:ext cx="292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Rockwell" charset="0"/>
                <a:ea typeface="Rockwell" charset="0"/>
                <a:cs typeface="Rockwell" charset="0"/>
              </a:rPr>
              <a:t>Thick Skin.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0701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 dirty="0" smtClean="0">
                <a:latin typeface="Rockwell" charset="0"/>
                <a:ea typeface="MS PGothic" charset="0"/>
              </a:rPr>
              <a:t>Five </a:t>
            </a:r>
            <a:r>
              <a:rPr lang="en-US" sz="4400" dirty="0">
                <a:latin typeface="Rockwell" charset="0"/>
                <a:ea typeface="MS PGothic" charset="0"/>
              </a:rPr>
              <a:t>Areas Related to </a:t>
            </a:r>
            <a:r>
              <a:rPr lang="en-US" sz="4400" dirty="0" smtClean="0">
                <a:latin typeface="Rockwell" charset="0"/>
                <a:ea typeface="MS PGothic" charset="0"/>
              </a:rPr>
              <a:t/>
            </a:r>
            <a:br>
              <a:rPr lang="en-US" sz="4400" dirty="0" smtClean="0">
                <a:latin typeface="Rockwell" charset="0"/>
                <a:ea typeface="MS PGothic" charset="0"/>
              </a:rPr>
            </a:br>
            <a:r>
              <a:rPr lang="en-US" sz="4400" dirty="0" smtClean="0">
                <a:latin typeface="Rockwell" charset="0"/>
                <a:ea typeface="MS PGothic" charset="0"/>
              </a:rPr>
              <a:t>the </a:t>
            </a:r>
            <a:r>
              <a:rPr lang="en-US" sz="4400" dirty="0">
                <a:latin typeface="Rockwell" charset="0"/>
                <a:ea typeface="MS PGothic" charset="0"/>
              </a:rPr>
              <a:t>Art of the QFT</a:t>
            </a:r>
          </a:p>
        </p:txBody>
      </p:sp>
      <p:sp>
        <p:nvSpPr>
          <p:cNvPr id="137219" name="Content Placeholder 2"/>
          <p:cNvSpPr>
            <a:spLocks noGrp="1"/>
          </p:cNvSpPr>
          <p:nvPr>
            <p:ph idx="1"/>
          </p:nvPr>
        </p:nvSpPr>
        <p:spPr>
          <a:xfrm>
            <a:off x="498475" y="2289175"/>
            <a:ext cx="8125020" cy="4329113"/>
          </a:xfrm>
        </p:spPr>
        <p:txBody>
          <a:bodyPr>
            <a:normAutofit lnSpcReduction="10000"/>
          </a:bodyPr>
          <a:lstStyle/>
          <a:p>
            <a:pPr marL="742950" indent="-742950" eaLnBrk="1" hangingPunct="1">
              <a:buFont typeface="Rockwell" charset="0"/>
              <a:buAutoNum type="arabicPeriod"/>
            </a:pPr>
            <a:r>
              <a:rPr lang="en-US" sz="3600" dirty="0">
                <a:solidFill>
                  <a:srgbClr val="000000"/>
                </a:solidFill>
                <a:latin typeface="Rockwell" charset="0"/>
                <a:ea typeface="MS PGothic" charset="0"/>
              </a:rPr>
              <a:t>Linking the QFT to Teaching and Learning </a:t>
            </a:r>
            <a:r>
              <a:rPr lang="en-US" sz="3600" dirty="0" smtClean="0">
                <a:solidFill>
                  <a:srgbClr val="000000"/>
                </a:solidFill>
                <a:latin typeface="Rockwell" charset="0"/>
                <a:ea typeface="MS PGothic" charset="0"/>
              </a:rPr>
              <a:t>Goals</a:t>
            </a:r>
            <a:r>
              <a:rPr lang="mr-IN" sz="3600" dirty="0" smtClean="0">
                <a:solidFill>
                  <a:srgbClr val="000000"/>
                </a:solidFill>
                <a:latin typeface="Rockwell" charset="0"/>
                <a:ea typeface="MS PGothic" charset="0"/>
              </a:rPr>
              <a:t>…</a:t>
            </a:r>
            <a:r>
              <a:rPr lang="en-US" sz="3600" dirty="0" smtClean="0">
                <a:solidFill>
                  <a:srgbClr val="000000"/>
                </a:solidFill>
                <a:latin typeface="Rockwell" charset="0"/>
                <a:ea typeface="MS PGothic" charset="0"/>
              </a:rPr>
              <a:t> &amp; next steps</a:t>
            </a:r>
            <a:endParaRPr lang="en-US" sz="3600" dirty="0">
              <a:solidFill>
                <a:srgbClr val="000000"/>
              </a:solidFill>
              <a:latin typeface="Rockwell" charset="0"/>
              <a:ea typeface="MS PGothic" charset="0"/>
            </a:endParaRPr>
          </a:p>
          <a:p>
            <a:pPr marL="742950" indent="-742950" eaLnBrk="1" hangingPunct="1">
              <a:buFont typeface="Rockwell" charset="0"/>
              <a:buAutoNum type="arabicPeriod"/>
            </a:pPr>
            <a:r>
              <a:rPr lang="en-US" sz="3600" dirty="0" err="1">
                <a:solidFill>
                  <a:srgbClr val="000000"/>
                </a:solidFill>
                <a:latin typeface="Rockwell" charset="0"/>
                <a:ea typeface="MS PGothic" charset="0"/>
              </a:rPr>
              <a:t>QFocus</a:t>
            </a:r>
            <a:r>
              <a:rPr lang="en-US" sz="3600" dirty="0">
                <a:solidFill>
                  <a:srgbClr val="000000"/>
                </a:solidFill>
                <a:latin typeface="Rockwell" charset="0"/>
                <a:ea typeface="MS PGothic" charset="0"/>
              </a:rPr>
              <a:t> Design</a:t>
            </a:r>
          </a:p>
          <a:p>
            <a:pPr marL="742950" indent="-742950" eaLnBrk="1" hangingPunct="1">
              <a:buFont typeface="Rockwell" charset="0"/>
              <a:buAutoNum type="arabicPeriod"/>
            </a:pPr>
            <a:r>
              <a:rPr lang="en-US" sz="3600" b="1" dirty="0">
                <a:solidFill>
                  <a:srgbClr val="000000"/>
                </a:solidFill>
                <a:latin typeface="Rockwell" charset="0"/>
                <a:ea typeface="MS PGothic" charset="0"/>
              </a:rPr>
              <a:t>Prioritization Instructions</a:t>
            </a:r>
          </a:p>
          <a:p>
            <a:pPr marL="742950" indent="-742950" eaLnBrk="1" hangingPunct="1">
              <a:buFont typeface="Rockwell" charset="0"/>
              <a:buAutoNum type="arabicPeriod"/>
            </a:pPr>
            <a:r>
              <a:rPr lang="en-US" sz="3600" dirty="0">
                <a:solidFill>
                  <a:srgbClr val="000000"/>
                </a:solidFill>
                <a:latin typeface="Rockwell" charset="0"/>
                <a:ea typeface="MS PGothic" charset="0"/>
              </a:rPr>
              <a:t>Reflection </a:t>
            </a:r>
            <a:r>
              <a:rPr lang="en-US" sz="3600" dirty="0" smtClean="0">
                <a:solidFill>
                  <a:srgbClr val="000000"/>
                </a:solidFill>
                <a:latin typeface="Rockwell" charset="0"/>
                <a:ea typeface="MS PGothic" charset="0"/>
              </a:rPr>
              <a:t>Questions</a:t>
            </a:r>
          </a:p>
          <a:p>
            <a:pPr marL="742950" indent="-742950" eaLnBrk="1" hangingPunct="1">
              <a:buFont typeface="Rockwell" charset="0"/>
              <a:buAutoNum type="arabicPeriod"/>
            </a:pPr>
            <a:r>
              <a:rPr lang="en-US" sz="3600" dirty="0" smtClean="0">
                <a:solidFill>
                  <a:srgbClr val="000000"/>
                </a:solidFill>
                <a:latin typeface="Rockwell" charset="0"/>
                <a:ea typeface="MS PGothic" charset="0"/>
              </a:rPr>
              <a:t>Facilitation</a:t>
            </a:r>
            <a:endParaRPr lang="en-US" sz="3600" dirty="0">
              <a:solidFill>
                <a:srgbClr val="000000"/>
              </a:solidFill>
              <a:latin typeface="Rockwel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35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>
                <a:latin typeface="Rockwell" charset="0"/>
                <a:ea typeface="MS PGothic" charset="0"/>
              </a:rPr>
              <a:t>Prioritization Instructions</a:t>
            </a:r>
            <a:endParaRPr lang="en-US" sz="4000" dirty="0">
              <a:latin typeface="Rockwell" charset="0"/>
              <a:ea typeface="MS PGothic" charset="0"/>
            </a:endParaRPr>
          </a:p>
        </p:txBody>
      </p:sp>
      <p:sp>
        <p:nvSpPr>
          <p:cNvPr id="140292" name="Content Placeholder 2"/>
          <p:cNvSpPr txBox="1">
            <a:spLocks/>
          </p:cNvSpPr>
          <p:nvPr/>
        </p:nvSpPr>
        <p:spPr bwMode="auto">
          <a:xfrm>
            <a:off x="498474" y="2609583"/>
            <a:ext cx="8048625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9pPr>
          </a:lstStyle>
          <a:p>
            <a:pPr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Clr>
                <a:schemeClr val="accent1"/>
              </a:buClr>
              <a:buSzPct val="75000"/>
            </a:pPr>
            <a:r>
              <a:rPr lang="en-US" sz="3100" dirty="0">
                <a:solidFill>
                  <a:srgbClr val="000000"/>
                </a:solidFill>
              </a:rPr>
              <a:t>Choose </a:t>
            </a:r>
            <a:r>
              <a:rPr lang="en-US" sz="3100" b="1" dirty="0">
                <a:solidFill>
                  <a:srgbClr val="000000"/>
                </a:solidFill>
              </a:rPr>
              <a:t>the</a:t>
            </a:r>
            <a:r>
              <a:rPr lang="en-US" sz="3100" dirty="0">
                <a:solidFill>
                  <a:srgbClr val="000000"/>
                </a:solidFill>
              </a:rPr>
              <a:t> three most important questions</a:t>
            </a:r>
          </a:p>
          <a:p>
            <a:pPr eaLnBrk="1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Clr>
                <a:schemeClr val="accent1"/>
              </a:buClr>
              <a:buSzPct val="75000"/>
              <a:buFont typeface="Wingdings" charset="0"/>
              <a:buNone/>
            </a:pPr>
            <a:endParaRPr lang="en-US" sz="31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Clr>
                <a:schemeClr val="accent1"/>
              </a:buClr>
              <a:buSzPct val="75000"/>
              <a:buFont typeface="Wingdings" charset="0"/>
              <a:buNone/>
            </a:pPr>
            <a:r>
              <a:rPr lang="en-US" sz="3100" dirty="0" smtClean="0">
                <a:solidFill>
                  <a:srgbClr val="000000"/>
                </a:solidFill>
              </a:rPr>
              <a:t>Choose </a:t>
            </a:r>
            <a:r>
              <a:rPr lang="en-US" sz="3100" dirty="0">
                <a:solidFill>
                  <a:srgbClr val="000000"/>
                </a:solidFill>
              </a:rPr>
              <a:t>the three questions </a:t>
            </a:r>
            <a:r>
              <a:rPr lang="en-US" sz="3100" b="1" dirty="0">
                <a:solidFill>
                  <a:srgbClr val="000000"/>
                </a:solidFill>
              </a:rPr>
              <a:t>you consider most important. </a:t>
            </a:r>
          </a:p>
          <a:p>
            <a:pPr eaLnBrk="1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Clr>
                <a:schemeClr val="accent1"/>
              </a:buClr>
              <a:buSzPct val="75000"/>
              <a:buFont typeface="Wingdings" charset="0"/>
              <a:buNone/>
            </a:pPr>
            <a:endParaRPr lang="en-US" sz="3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8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3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Categories of Prioritization </a:t>
            </a:r>
            <a:r>
              <a:rPr lang="en-US" dirty="0">
                <a:ea typeface="+mj-ea"/>
                <a:cs typeface="+mj-cs"/>
              </a:rPr>
              <a:t>Instructions</a:t>
            </a:r>
          </a:p>
        </p:txBody>
      </p:sp>
      <p:sp>
        <p:nvSpPr>
          <p:cNvPr id="95234" name="Content Placeholder 1"/>
          <p:cNvSpPr>
            <a:spLocks noGrp="1"/>
          </p:cNvSpPr>
          <p:nvPr>
            <p:ph idx="1"/>
          </p:nvPr>
        </p:nvSpPr>
        <p:spPr>
          <a:xfrm>
            <a:off x="457200" y="1344919"/>
            <a:ext cx="8229600" cy="5336099"/>
          </a:xfrm>
        </p:spPr>
        <p:txBody>
          <a:bodyPr rtlCol="0">
            <a:normAutofit fontScale="92500"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" charset="0"/>
              <a:buNone/>
              <a:defRPr/>
            </a:pPr>
            <a:r>
              <a:rPr lang="en-US" sz="3200" b="1" i="1" dirty="0" smtClean="0">
                <a:solidFill>
                  <a:schemeClr val="tx1"/>
                </a:solidFill>
                <a:ea typeface="Rockwell" charset="0"/>
                <a:cs typeface="Rockwell" charset="0"/>
              </a:rPr>
              <a:t>Choose three questions…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800" b="1" dirty="0" smtClean="0">
                <a:solidFill>
                  <a:schemeClr val="tx1"/>
                </a:solidFill>
                <a:ea typeface="Rockwell" charset="0"/>
                <a:cs typeface="Rockwell" charset="0"/>
              </a:rPr>
              <a:t>General Instructions:</a:t>
            </a:r>
          </a:p>
          <a:p>
            <a:pPr lvl="1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charset="0"/>
              <a:buChar char="•"/>
              <a:defRPr/>
            </a:pPr>
            <a:r>
              <a:rPr lang="en-US" sz="2400" dirty="0" smtClean="0">
                <a:solidFill>
                  <a:schemeClr val="tx1"/>
                </a:solidFill>
                <a:ea typeface="Rockwell" charset="0"/>
                <a:cs typeface="Rockwell" charset="0"/>
              </a:rPr>
              <a:t>that you </a:t>
            </a:r>
            <a:r>
              <a:rPr lang="en-US" sz="2400" dirty="0">
                <a:solidFill>
                  <a:schemeClr val="tx1"/>
                </a:solidFill>
                <a:ea typeface="Rockwell" charset="0"/>
                <a:cs typeface="Rockwell" charset="0"/>
              </a:rPr>
              <a:t>consider most </a:t>
            </a:r>
            <a:r>
              <a:rPr lang="en-US" sz="2400" dirty="0" smtClean="0">
                <a:solidFill>
                  <a:schemeClr val="tx1"/>
                </a:solidFill>
                <a:ea typeface="Rockwell" charset="0"/>
                <a:cs typeface="Rockwell" charset="0"/>
              </a:rPr>
              <a:t>important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800" b="1" dirty="0" smtClean="0">
                <a:solidFill>
                  <a:schemeClr val="tx1"/>
                </a:solidFill>
                <a:ea typeface="Rockwell" charset="0"/>
                <a:cs typeface="Rockwell" charset="0"/>
              </a:rPr>
              <a:t>Specific Purposes: </a:t>
            </a:r>
          </a:p>
          <a:p>
            <a:pPr lvl="1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charset="0"/>
              <a:buChar char="•"/>
              <a:defRPr/>
            </a:pPr>
            <a:r>
              <a:rPr lang="en-US" sz="2400" dirty="0" smtClean="0">
                <a:solidFill>
                  <a:schemeClr val="tx1"/>
                </a:solidFill>
                <a:ea typeface="Rockwell" charset="0"/>
                <a:cs typeface="Rockwell" charset="0"/>
              </a:rPr>
              <a:t>that you need to research further</a:t>
            </a:r>
          </a:p>
          <a:p>
            <a:pPr lvl="1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ea typeface="Rockwell" charset="0"/>
                <a:cs typeface="Rockwell" charset="0"/>
              </a:rPr>
              <a:t>t</a:t>
            </a:r>
            <a:r>
              <a:rPr lang="en-US" sz="2400" dirty="0" smtClean="0">
                <a:solidFill>
                  <a:schemeClr val="tx1"/>
                </a:solidFill>
                <a:ea typeface="Rockwell" charset="0"/>
                <a:cs typeface="Rockwell" charset="0"/>
              </a:rPr>
              <a:t>o help you solve the problem</a:t>
            </a:r>
          </a:p>
          <a:p>
            <a:pPr lvl="1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charset="0"/>
              <a:buChar char="•"/>
              <a:defRPr/>
            </a:pPr>
            <a:r>
              <a:rPr lang="en-US" sz="2400" dirty="0" smtClean="0">
                <a:solidFill>
                  <a:schemeClr val="tx1"/>
                </a:solidFill>
                <a:ea typeface="Rockwell" charset="0"/>
                <a:cs typeface="Rockwell" charset="0"/>
              </a:rPr>
              <a:t>that you need to answer first</a:t>
            </a:r>
          </a:p>
          <a:p>
            <a:pPr lvl="1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ea typeface="Rockwell" charset="0"/>
                <a:cs typeface="Rockwell" charset="0"/>
              </a:rPr>
              <a:t>t</a:t>
            </a:r>
            <a:r>
              <a:rPr lang="en-US" sz="2400" dirty="0" smtClean="0">
                <a:solidFill>
                  <a:schemeClr val="tx1"/>
                </a:solidFill>
                <a:ea typeface="Rockwell" charset="0"/>
                <a:cs typeface="Rockwell" charset="0"/>
              </a:rPr>
              <a:t>hat a scientist studying the earth might ask</a:t>
            </a:r>
          </a:p>
          <a:p>
            <a:pPr lvl="1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charset="0"/>
              <a:buChar char="•"/>
              <a:defRPr/>
            </a:pPr>
            <a:r>
              <a:rPr lang="en-US" sz="2400" dirty="0" smtClean="0">
                <a:solidFill>
                  <a:schemeClr val="tx1"/>
                </a:solidFill>
                <a:ea typeface="Rockwell" charset="0"/>
                <a:cs typeface="Rockwell" charset="0"/>
              </a:rPr>
              <a:t>that will help you understand the text</a:t>
            </a:r>
          </a:p>
          <a:p>
            <a:pPr lvl="1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charset="0"/>
              <a:buChar char="•"/>
              <a:defRPr/>
            </a:pPr>
            <a:r>
              <a:rPr lang="en-US" sz="2400" dirty="0" smtClean="0">
                <a:solidFill>
                  <a:schemeClr val="tx1"/>
                </a:solidFill>
                <a:ea typeface="Rockwell" charset="0"/>
                <a:cs typeface="Rockwell" charset="0"/>
              </a:rPr>
              <a:t>that require analyzing data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ea typeface="Rockwell" charset="0"/>
                <a:cs typeface="Rockwell" charset="0"/>
              </a:rPr>
              <a:t>that are not “</a:t>
            </a:r>
            <a:r>
              <a:rPr lang="en-US" sz="2400" dirty="0" err="1">
                <a:solidFill>
                  <a:schemeClr val="tx1"/>
                </a:solidFill>
                <a:ea typeface="Rockwell" charset="0"/>
                <a:cs typeface="Rockwell" charset="0"/>
              </a:rPr>
              <a:t>Googleable</a:t>
            </a:r>
            <a:r>
              <a:rPr lang="en-US" sz="2400" dirty="0">
                <a:solidFill>
                  <a:schemeClr val="tx1"/>
                </a:solidFill>
                <a:ea typeface="Rockwell" charset="0"/>
                <a:cs typeface="Rockwell" charset="0"/>
              </a:rPr>
              <a:t>” and may be difficult to answer</a:t>
            </a:r>
          </a:p>
          <a:p>
            <a:pPr lvl="1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charset="0"/>
              <a:buChar char="•"/>
              <a:defRPr/>
            </a:pPr>
            <a:endParaRPr lang="en-US" sz="2400" dirty="0">
              <a:solidFill>
                <a:schemeClr val="tx1"/>
              </a:solidFill>
              <a:ea typeface="Rockwell" charset="0"/>
              <a:cs typeface="Rockwel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9364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 dirty="0" smtClean="0">
                <a:latin typeface="Rockwell" charset="0"/>
                <a:ea typeface="MS PGothic" charset="0"/>
              </a:rPr>
              <a:t>Five </a:t>
            </a:r>
            <a:r>
              <a:rPr lang="en-US" sz="4400" dirty="0">
                <a:latin typeface="Rockwell" charset="0"/>
                <a:ea typeface="MS PGothic" charset="0"/>
              </a:rPr>
              <a:t>Areas Related to </a:t>
            </a:r>
            <a:r>
              <a:rPr lang="en-US" sz="4400" dirty="0" smtClean="0">
                <a:latin typeface="Rockwell" charset="0"/>
                <a:ea typeface="MS PGothic" charset="0"/>
              </a:rPr>
              <a:t/>
            </a:r>
            <a:br>
              <a:rPr lang="en-US" sz="4400" dirty="0" smtClean="0">
                <a:latin typeface="Rockwell" charset="0"/>
                <a:ea typeface="MS PGothic" charset="0"/>
              </a:rPr>
            </a:br>
            <a:r>
              <a:rPr lang="en-US" sz="4400" dirty="0" smtClean="0">
                <a:latin typeface="Rockwell" charset="0"/>
                <a:ea typeface="MS PGothic" charset="0"/>
              </a:rPr>
              <a:t>the </a:t>
            </a:r>
            <a:r>
              <a:rPr lang="en-US" sz="4400" dirty="0">
                <a:latin typeface="Rockwell" charset="0"/>
                <a:ea typeface="MS PGothic" charset="0"/>
              </a:rPr>
              <a:t>Art of the QFT</a:t>
            </a:r>
          </a:p>
        </p:txBody>
      </p:sp>
      <p:sp>
        <p:nvSpPr>
          <p:cNvPr id="137219" name="Content Placeholder 2"/>
          <p:cNvSpPr>
            <a:spLocks noGrp="1"/>
          </p:cNvSpPr>
          <p:nvPr>
            <p:ph idx="1"/>
          </p:nvPr>
        </p:nvSpPr>
        <p:spPr>
          <a:xfrm>
            <a:off x="498474" y="2289175"/>
            <a:ext cx="8181291" cy="4329113"/>
          </a:xfrm>
        </p:spPr>
        <p:txBody>
          <a:bodyPr>
            <a:normAutofit lnSpcReduction="10000"/>
          </a:bodyPr>
          <a:lstStyle/>
          <a:p>
            <a:pPr marL="742950" indent="-742950" eaLnBrk="1" hangingPunct="1">
              <a:buFont typeface="Rockwell" charset="0"/>
              <a:buAutoNum type="arabicPeriod"/>
            </a:pPr>
            <a:r>
              <a:rPr lang="en-US" sz="3600" dirty="0">
                <a:solidFill>
                  <a:srgbClr val="000000"/>
                </a:solidFill>
                <a:latin typeface="Rockwell" charset="0"/>
                <a:ea typeface="MS PGothic" charset="0"/>
              </a:rPr>
              <a:t>Linking the QFT to Teaching and Learning </a:t>
            </a:r>
            <a:r>
              <a:rPr lang="en-US" sz="3600" dirty="0" smtClean="0">
                <a:solidFill>
                  <a:srgbClr val="000000"/>
                </a:solidFill>
                <a:latin typeface="Rockwell" charset="0"/>
                <a:ea typeface="MS PGothic" charset="0"/>
              </a:rPr>
              <a:t>Goals</a:t>
            </a:r>
            <a:r>
              <a:rPr lang="mr-IN" sz="3600" dirty="0" smtClean="0">
                <a:solidFill>
                  <a:srgbClr val="000000"/>
                </a:solidFill>
                <a:latin typeface="Rockwell" charset="0"/>
                <a:ea typeface="MS PGothic" charset="0"/>
              </a:rPr>
              <a:t>…</a:t>
            </a:r>
            <a:r>
              <a:rPr lang="en-US" sz="3600" dirty="0" smtClean="0">
                <a:solidFill>
                  <a:srgbClr val="000000"/>
                </a:solidFill>
                <a:latin typeface="Rockwell" charset="0"/>
                <a:ea typeface="MS PGothic" charset="0"/>
              </a:rPr>
              <a:t>&amp; next steps</a:t>
            </a:r>
            <a:endParaRPr lang="en-US" sz="3600" dirty="0">
              <a:solidFill>
                <a:srgbClr val="000000"/>
              </a:solidFill>
              <a:latin typeface="Rockwell" charset="0"/>
              <a:ea typeface="MS PGothic" charset="0"/>
            </a:endParaRPr>
          </a:p>
          <a:p>
            <a:pPr marL="742950" indent="-742950" eaLnBrk="1" hangingPunct="1">
              <a:buFont typeface="Rockwell" charset="0"/>
              <a:buAutoNum type="arabicPeriod"/>
            </a:pPr>
            <a:r>
              <a:rPr lang="en-US" sz="3600" dirty="0" err="1">
                <a:solidFill>
                  <a:srgbClr val="000000"/>
                </a:solidFill>
                <a:latin typeface="Rockwell" charset="0"/>
                <a:ea typeface="MS PGothic" charset="0"/>
              </a:rPr>
              <a:t>QFocus</a:t>
            </a:r>
            <a:r>
              <a:rPr lang="en-US" sz="3600" dirty="0">
                <a:solidFill>
                  <a:srgbClr val="000000"/>
                </a:solidFill>
                <a:latin typeface="Rockwell" charset="0"/>
                <a:ea typeface="MS PGothic" charset="0"/>
              </a:rPr>
              <a:t> Design</a:t>
            </a:r>
          </a:p>
          <a:p>
            <a:pPr marL="742950" indent="-742950" eaLnBrk="1" hangingPunct="1">
              <a:buFont typeface="Rockwell" charset="0"/>
              <a:buAutoNum type="arabicPeriod"/>
            </a:pPr>
            <a:r>
              <a:rPr lang="en-US" sz="3600" dirty="0">
                <a:solidFill>
                  <a:srgbClr val="000000"/>
                </a:solidFill>
                <a:latin typeface="Rockwell" charset="0"/>
                <a:ea typeface="MS PGothic" charset="0"/>
              </a:rPr>
              <a:t>Prioritization Instructions</a:t>
            </a:r>
          </a:p>
          <a:p>
            <a:pPr marL="742950" indent="-742950" eaLnBrk="1" hangingPunct="1">
              <a:buFont typeface="Rockwell" charset="0"/>
              <a:buAutoNum type="arabicPeriod"/>
            </a:pPr>
            <a:r>
              <a:rPr lang="en-US" sz="3600" b="1" dirty="0">
                <a:solidFill>
                  <a:srgbClr val="000000"/>
                </a:solidFill>
                <a:latin typeface="Rockwell" charset="0"/>
                <a:ea typeface="MS PGothic" charset="0"/>
              </a:rPr>
              <a:t>Reflection </a:t>
            </a:r>
            <a:r>
              <a:rPr lang="en-US" sz="3600" b="1" dirty="0" smtClean="0">
                <a:solidFill>
                  <a:srgbClr val="000000"/>
                </a:solidFill>
                <a:latin typeface="Rockwell" charset="0"/>
                <a:ea typeface="MS PGothic" charset="0"/>
              </a:rPr>
              <a:t>Questions</a:t>
            </a:r>
          </a:p>
          <a:p>
            <a:pPr marL="742950" indent="-742950" eaLnBrk="1" hangingPunct="1">
              <a:buFont typeface="Rockwell" charset="0"/>
              <a:buAutoNum type="arabicPeriod"/>
            </a:pPr>
            <a:r>
              <a:rPr lang="en-US" sz="3600" dirty="0" smtClean="0">
                <a:solidFill>
                  <a:srgbClr val="000000"/>
                </a:solidFill>
                <a:latin typeface="Rockwell" charset="0"/>
                <a:ea typeface="MS PGothic" charset="0"/>
              </a:rPr>
              <a:t>Facilitation</a:t>
            </a:r>
            <a:endParaRPr lang="en-US" sz="3600" dirty="0">
              <a:solidFill>
                <a:srgbClr val="000000"/>
              </a:solidFill>
              <a:latin typeface="Rockwel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94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itle 1"/>
          <p:cNvSpPr>
            <a:spLocks noGrp="1"/>
          </p:cNvSpPr>
          <p:nvPr>
            <p:ph type="title"/>
          </p:nvPr>
        </p:nvSpPr>
        <p:spPr>
          <a:xfrm>
            <a:off x="498475" y="7938"/>
            <a:ext cx="7556500" cy="704850"/>
          </a:xfrm>
        </p:spPr>
        <p:txBody>
          <a:bodyPr/>
          <a:lstStyle/>
          <a:p>
            <a:pPr eaLnBrk="1" hangingPunct="1"/>
            <a:r>
              <a:rPr lang="en-US" dirty="0">
                <a:latin typeface="Rockwell" charset="0"/>
                <a:ea typeface="MS PGothic" charset="0"/>
              </a:rPr>
              <a:t>Examples of Reflection Questions</a:t>
            </a:r>
          </a:p>
        </p:txBody>
      </p:sp>
      <p:sp>
        <p:nvSpPr>
          <p:cNvPr id="178178" name="Content Placeholder 2"/>
          <p:cNvSpPr>
            <a:spLocks noGrp="1"/>
          </p:cNvSpPr>
          <p:nvPr>
            <p:ph sz="half" idx="2"/>
          </p:nvPr>
        </p:nvSpPr>
        <p:spPr>
          <a:xfrm>
            <a:off x="123825" y="1336675"/>
            <a:ext cx="4273551" cy="52578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lang="en-US" sz="2600" dirty="0" smtClean="0">
                <a:solidFill>
                  <a:srgbClr val="000000"/>
                </a:solidFill>
                <a:latin typeface="Rockwell" panose="02060603020205020403" pitchFamily="18" charset="0"/>
                <a:cs typeface="Gill Sans"/>
              </a:rPr>
              <a:t>What did you learn about asking questions?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lang="en-US" sz="2600" dirty="0" smtClean="0">
                <a:solidFill>
                  <a:srgbClr val="000000"/>
                </a:solidFill>
                <a:latin typeface="Rockwell" panose="02060603020205020403" pitchFamily="18" charset="0"/>
                <a:cs typeface="Gill Sans"/>
              </a:rPr>
              <a:t>How </a:t>
            </a:r>
            <a:r>
              <a:rPr lang="en-US" sz="2600" dirty="0">
                <a:solidFill>
                  <a:srgbClr val="000000"/>
                </a:solidFill>
                <a:latin typeface="Rockwell" panose="02060603020205020403" pitchFamily="18" charset="0"/>
                <a:cs typeface="Gill Sans"/>
              </a:rPr>
              <a:t>did you learn it?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lang="en-US" sz="2600" dirty="0">
                <a:solidFill>
                  <a:srgbClr val="000000"/>
                </a:solidFill>
                <a:latin typeface="Rockwell" panose="02060603020205020403" pitchFamily="18" charset="0"/>
                <a:cs typeface="Gill Sans"/>
              </a:rPr>
              <a:t>What do you understand differently now about </a:t>
            </a:r>
            <a:r>
              <a:rPr lang="en-US" sz="2600" dirty="0" smtClean="0">
                <a:solidFill>
                  <a:srgbClr val="000000"/>
                </a:solidFill>
                <a:latin typeface="Rockwell" panose="02060603020205020403" pitchFamily="18" charset="0"/>
                <a:cs typeface="Gill Sans"/>
              </a:rPr>
              <a:t>asking questions?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lang="en-US" sz="2600" dirty="0" smtClean="0">
                <a:solidFill>
                  <a:srgbClr val="000000"/>
                </a:solidFill>
                <a:latin typeface="Rockwell" panose="02060603020205020403" pitchFamily="18" charset="0"/>
                <a:cs typeface="Gill Sans"/>
              </a:rPr>
              <a:t>How </a:t>
            </a:r>
            <a:r>
              <a:rPr lang="en-US" sz="2600" dirty="0">
                <a:solidFill>
                  <a:srgbClr val="000000"/>
                </a:solidFill>
                <a:latin typeface="Rockwell" panose="02060603020205020403" pitchFamily="18" charset="0"/>
                <a:cs typeface="Gill Sans"/>
              </a:rPr>
              <a:t>can you use what you learned about asking questions?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lang="en-US" sz="2600" dirty="0">
                <a:solidFill>
                  <a:srgbClr val="000000"/>
                </a:solidFill>
                <a:latin typeface="Rockwell" panose="02060603020205020403" pitchFamily="18" charset="0"/>
                <a:cs typeface="Gill Sans"/>
              </a:rPr>
              <a:t>How do you feel about asking questions?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4397376" y="1433512"/>
            <a:ext cx="3821208" cy="4789488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600" dirty="0">
                <a:solidFill>
                  <a:srgbClr val="000000"/>
                </a:solidFill>
                <a:latin typeface="Rockwell" panose="02060603020205020403" pitchFamily="18" charset="0"/>
                <a:ea typeface="MS PGothic" charset="0"/>
              </a:rPr>
              <a:t>What did you learn about the (content)?</a:t>
            </a:r>
          </a:p>
          <a:p>
            <a:pPr eaLnBrk="1" hangingPunct="1"/>
            <a:r>
              <a:rPr lang="en-US" sz="2600" dirty="0">
                <a:solidFill>
                  <a:srgbClr val="000000"/>
                </a:solidFill>
                <a:latin typeface="Rockwell" panose="02060603020205020403" pitchFamily="18" charset="0"/>
                <a:ea typeface="MS PGothic" charset="0"/>
              </a:rPr>
              <a:t>How did the QFT process help you think about… </a:t>
            </a:r>
          </a:p>
          <a:p>
            <a:pPr lvl="1" eaLnBrk="1" hangingPunct="1"/>
            <a:r>
              <a:rPr lang="en-US" sz="2600" dirty="0">
                <a:solidFill>
                  <a:srgbClr val="000000"/>
                </a:solidFill>
                <a:latin typeface="Rockwell" panose="02060603020205020403" pitchFamily="18" charset="0"/>
                <a:ea typeface="MS PGothic" charset="0"/>
              </a:rPr>
              <a:t>key concept</a:t>
            </a:r>
          </a:p>
          <a:p>
            <a:pPr lvl="1" eaLnBrk="1" hangingPunct="1"/>
            <a:r>
              <a:rPr lang="en-US" sz="2600" dirty="0">
                <a:solidFill>
                  <a:srgbClr val="000000"/>
                </a:solidFill>
                <a:latin typeface="Rockwell" panose="02060603020205020403" pitchFamily="18" charset="0"/>
                <a:ea typeface="MS PGothic" charset="0"/>
              </a:rPr>
              <a:t>specific assignment</a:t>
            </a:r>
          </a:p>
          <a:p>
            <a:pPr lvl="1" eaLnBrk="1" hangingPunct="1"/>
            <a:r>
              <a:rPr lang="en-US" sz="2600" dirty="0">
                <a:solidFill>
                  <a:srgbClr val="000000"/>
                </a:solidFill>
                <a:latin typeface="Rockwell" panose="02060603020205020403" pitchFamily="18" charset="0"/>
                <a:ea typeface="MS PGothic" charset="0"/>
              </a:rPr>
              <a:t>overarching topic</a:t>
            </a:r>
          </a:p>
          <a:p>
            <a:pPr lvl="1" eaLnBrk="1" hangingPunct="1"/>
            <a:r>
              <a:rPr lang="en-US" sz="2600" dirty="0">
                <a:solidFill>
                  <a:srgbClr val="000000"/>
                </a:solidFill>
                <a:latin typeface="Rockwell" panose="02060603020205020403" pitchFamily="18" charset="0"/>
                <a:ea typeface="MS PGothic" charset="0"/>
              </a:rPr>
              <a:t>theme in the unit </a:t>
            </a:r>
          </a:p>
          <a:p>
            <a:pPr lvl="1" eaLnBrk="1" hangingPunct="1"/>
            <a:r>
              <a:rPr lang="en-US" sz="2600" dirty="0">
                <a:solidFill>
                  <a:srgbClr val="000000"/>
                </a:solidFill>
                <a:latin typeface="Rockwell" panose="02060603020205020403" pitchFamily="18" charset="0"/>
                <a:ea typeface="MS PGothic" charset="0"/>
              </a:rPr>
              <a:t>chapter you just read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79400" y="830263"/>
            <a:ext cx="3657600" cy="50165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sz="2400" dirty="0" smtClean="0">
                <a:ea typeface="+mn-ea"/>
                <a:cs typeface="+mn-cs"/>
              </a:rPr>
              <a:t>QFT Process</a:t>
            </a:r>
            <a:endParaRPr lang="en-US" sz="2400" dirty="0"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xfrm>
            <a:off x="4397375" y="809625"/>
            <a:ext cx="3657600" cy="527050"/>
          </a:xfrm>
          <a:solidFill>
            <a:schemeClr val="accent3"/>
          </a:solidFill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sz="2400" dirty="0" smtClean="0">
                <a:ea typeface="+mn-ea"/>
                <a:cs typeface="+mn-cs"/>
              </a:rPr>
              <a:t>Content Specific</a:t>
            </a:r>
            <a:endParaRPr lang="en-US" sz="240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03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8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8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78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8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8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8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78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8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8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8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78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8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8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8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78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8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8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8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78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8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00" decel="100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decel="100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decel="100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78" grpId="0" build="p"/>
      <p:bldP spid="4" grpId="0" build="p"/>
      <p:bldP spid="2" grpId="0" build="p" animBg="1"/>
      <p:bldP spid="3" grpId="0" build="p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 dirty="0" smtClean="0">
                <a:latin typeface="Rockwell" charset="0"/>
                <a:ea typeface="MS PGothic" charset="0"/>
              </a:rPr>
              <a:t>Five </a:t>
            </a:r>
            <a:r>
              <a:rPr lang="en-US" sz="4400" dirty="0">
                <a:latin typeface="Rockwell" charset="0"/>
                <a:ea typeface="MS PGothic" charset="0"/>
              </a:rPr>
              <a:t>Areas Related to </a:t>
            </a:r>
            <a:r>
              <a:rPr lang="en-US" sz="4400" dirty="0" smtClean="0">
                <a:latin typeface="Rockwell" charset="0"/>
                <a:ea typeface="MS PGothic" charset="0"/>
              </a:rPr>
              <a:t/>
            </a:r>
            <a:br>
              <a:rPr lang="en-US" sz="4400" dirty="0" smtClean="0">
                <a:latin typeface="Rockwell" charset="0"/>
                <a:ea typeface="MS PGothic" charset="0"/>
              </a:rPr>
            </a:br>
            <a:r>
              <a:rPr lang="en-US" sz="4400" dirty="0" smtClean="0">
                <a:latin typeface="Rockwell" charset="0"/>
                <a:ea typeface="MS PGothic" charset="0"/>
              </a:rPr>
              <a:t>the </a:t>
            </a:r>
            <a:r>
              <a:rPr lang="en-US" sz="4400" dirty="0">
                <a:latin typeface="Rockwell" charset="0"/>
                <a:ea typeface="MS PGothic" charset="0"/>
              </a:rPr>
              <a:t>Art of the QFT</a:t>
            </a:r>
          </a:p>
        </p:txBody>
      </p:sp>
      <p:sp>
        <p:nvSpPr>
          <p:cNvPr id="137219" name="Content Placeholder 2"/>
          <p:cNvSpPr>
            <a:spLocks noGrp="1"/>
          </p:cNvSpPr>
          <p:nvPr>
            <p:ph idx="1"/>
          </p:nvPr>
        </p:nvSpPr>
        <p:spPr>
          <a:xfrm>
            <a:off x="498475" y="2289175"/>
            <a:ext cx="8251630" cy="4329113"/>
          </a:xfrm>
        </p:spPr>
        <p:txBody>
          <a:bodyPr>
            <a:normAutofit lnSpcReduction="10000"/>
          </a:bodyPr>
          <a:lstStyle/>
          <a:p>
            <a:pPr marL="742950" indent="-742950" eaLnBrk="1" hangingPunct="1">
              <a:buFont typeface="Rockwell" charset="0"/>
              <a:buAutoNum type="arabicPeriod"/>
            </a:pPr>
            <a:r>
              <a:rPr lang="en-US" sz="3600" dirty="0">
                <a:solidFill>
                  <a:srgbClr val="000000"/>
                </a:solidFill>
                <a:latin typeface="Rockwell" charset="0"/>
                <a:ea typeface="MS PGothic" charset="0"/>
              </a:rPr>
              <a:t>Linking the QFT to Teaching and Learning </a:t>
            </a:r>
            <a:r>
              <a:rPr lang="en-US" sz="3600" dirty="0" smtClean="0">
                <a:solidFill>
                  <a:srgbClr val="000000"/>
                </a:solidFill>
                <a:latin typeface="Rockwell" charset="0"/>
                <a:ea typeface="MS PGothic" charset="0"/>
              </a:rPr>
              <a:t>Goals</a:t>
            </a:r>
            <a:r>
              <a:rPr lang="mr-IN" sz="3600" dirty="0" smtClean="0">
                <a:solidFill>
                  <a:srgbClr val="000000"/>
                </a:solidFill>
                <a:latin typeface="Rockwell" charset="0"/>
                <a:ea typeface="MS PGothic" charset="0"/>
              </a:rPr>
              <a:t>…</a:t>
            </a:r>
            <a:r>
              <a:rPr lang="en-US" sz="3600" dirty="0" smtClean="0">
                <a:solidFill>
                  <a:srgbClr val="000000"/>
                </a:solidFill>
                <a:latin typeface="Rockwell" charset="0"/>
                <a:ea typeface="MS PGothic" charset="0"/>
              </a:rPr>
              <a:t>&amp; next steps</a:t>
            </a:r>
            <a:endParaRPr lang="en-US" sz="3600" dirty="0">
              <a:solidFill>
                <a:srgbClr val="000000"/>
              </a:solidFill>
              <a:latin typeface="Rockwell" charset="0"/>
              <a:ea typeface="MS PGothic" charset="0"/>
            </a:endParaRPr>
          </a:p>
          <a:p>
            <a:pPr marL="742950" indent="-742950" eaLnBrk="1" hangingPunct="1">
              <a:buFont typeface="Rockwell" charset="0"/>
              <a:buAutoNum type="arabicPeriod"/>
            </a:pPr>
            <a:r>
              <a:rPr lang="en-US" sz="3600" dirty="0" err="1">
                <a:solidFill>
                  <a:srgbClr val="000000"/>
                </a:solidFill>
                <a:latin typeface="Rockwell" charset="0"/>
                <a:ea typeface="MS PGothic" charset="0"/>
              </a:rPr>
              <a:t>QFocus</a:t>
            </a:r>
            <a:r>
              <a:rPr lang="en-US" sz="3600" dirty="0">
                <a:solidFill>
                  <a:srgbClr val="000000"/>
                </a:solidFill>
                <a:latin typeface="Rockwell" charset="0"/>
                <a:ea typeface="MS PGothic" charset="0"/>
              </a:rPr>
              <a:t> Design</a:t>
            </a:r>
          </a:p>
          <a:p>
            <a:pPr marL="742950" indent="-742950" eaLnBrk="1" hangingPunct="1">
              <a:buFont typeface="Rockwell" charset="0"/>
              <a:buAutoNum type="arabicPeriod"/>
            </a:pPr>
            <a:r>
              <a:rPr lang="en-US" sz="3600" dirty="0">
                <a:solidFill>
                  <a:srgbClr val="000000"/>
                </a:solidFill>
                <a:latin typeface="Rockwell" charset="0"/>
                <a:ea typeface="MS PGothic" charset="0"/>
              </a:rPr>
              <a:t>Prioritization Instructions</a:t>
            </a:r>
          </a:p>
          <a:p>
            <a:pPr marL="742950" indent="-742950" eaLnBrk="1" hangingPunct="1">
              <a:buFont typeface="Rockwell" charset="0"/>
              <a:buAutoNum type="arabicPeriod"/>
            </a:pPr>
            <a:r>
              <a:rPr lang="en-US" sz="3600" dirty="0">
                <a:solidFill>
                  <a:srgbClr val="000000"/>
                </a:solidFill>
                <a:latin typeface="Rockwell" charset="0"/>
                <a:ea typeface="MS PGothic" charset="0"/>
              </a:rPr>
              <a:t>Reflection </a:t>
            </a:r>
            <a:r>
              <a:rPr lang="en-US" sz="3600" dirty="0" smtClean="0">
                <a:solidFill>
                  <a:srgbClr val="000000"/>
                </a:solidFill>
                <a:latin typeface="Rockwell" charset="0"/>
                <a:ea typeface="MS PGothic" charset="0"/>
              </a:rPr>
              <a:t>Questions</a:t>
            </a:r>
          </a:p>
          <a:p>
            <a:pPr marL="742950" indent="-742950" eaLnBrk="1" hangingPunct="1">
              <a:buFont typeface="Rockwell" charset="0"/>
              <a:buAutoNum type="arabicPeriod"/>
            </a:pPr>
            <a:r>
              <a:rPr lang="en-US" sz="3600" b="1" dirty="0" smtClean="0">
                <a:solidFill>
                  <a:srgbClr val="000000"/>
                </a:solidFill>
                <a:latin typeface="Rockwell" charset="0"/>
                <a:ea typeface="MS PGothic" charset="0"/>
              </a:rPr>
              <a:t>Facilitation</a:t>
            </a:r>
            <a:endParaRPr lang="en-US" sz="3600" b="1" dirty="0">
              <a:solidFill>
                <a:srgbClr val="000000"/>
              </a:solidFill>
              <a:latin typeface="Rockwel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75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le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8040842" cy="1116106"/>
          </a:xfrm>
        </p:spPr>
        <p:txBody>
          <a:bodyPr/>
          <a:lstStyle/>
          <a:p>
            <a:pPr eaLnBrk="1" hangingPunct="1"/>
            <a:r>
              <a:rPr lang="en-US" sz="4400" dirty="0" smtClean="0">
                <a:latin typeface="Rockwell" charset="0"/>
                <a:ea typeface="MS PGothic" charset="0"/>
              </a:rPr>
              <a:t>Four Principles of Facilitation</a:t>
            </a:r>
            <a:endParaRPr lang="en-US" sz="4400" dirty="0">
              <a:latin typeface="Rockwell" charset="0"/>
              <a:ea typeface="MS PGothic" charset="0"/>
            </a:endParaRPr>
          </a:p>
        </p:txBody>
      </p:sp>
      <p:sp>
        <p:nvSpPr>
          <p:cNvPr id="137219" name="Content Placeholder 2"/>
          <p:cNvSpPr>
            <a:spLocks noGrp="1"/>
          </p:cNvSpPr>
          <p:nvPr>
            <p:ph idx="1"/>
          </p:nvPr>
        </p:nvSpPr>
        <p:spPr>
          <a:xfrm>
            <a:off x="364561" y="1466440"/>
            <a:ext cx="8308668" cy="4329113"/>
          </a:xfrm>
        </p:spPr>
        <p:txBody>
          <a:bodyPr>
            <a:normAutofit/>
          </a:bodyPr>
          <a:lstStyle/>
          <a:p>
            <a:pPr marL="742950" indent="-742950">
              <a:buFont typeface="Rockwell" charset="0"/>
              <a:buAutoNum type="arabicPeriod"/>
            </a:pPr>
            <a:r>
              <a:rPr lang="en-US" sz="3200" dirty="0">
                <a:solidFill>
                  <a:srgbClr val="000000"/>
                </a:solidFill>
                <a:latin typeface="Rockwell" charset="0"/>
                <a:ea typeface="MS PGothic" charset="0"/>
              </a:rPr>
              <a:t>Monitor student adherence to the process</a:t>
            </a:r>
          </a:p>
          <a:p>
            <a:pPr marL="742950" indent="-742950" eaLnBrk="1" hangingPunct="1">
              <a:buFont typeface="Rockwell" charset="0"/>
              <a:buAutoNum type="arabicPeriod"/>
            </a:pPr>
            <a:r>
              <a:rPr lang="en-US" sz="3200" dirty="0" smtClean="0">
                <a:solidFill>
                  <a:srgbClr val="000000"/>
                </a:solidFill>
                <a:latin typeface="Rockwell" charset="0"/>
                <a:ea typeface="MS PGothic" charset="0"/>
              </a:rPr>
              <a:t>Do not give examples</a:t>
            </a:r>
          </a:p>
          <a:p>
            <a:pPr marL="742950" indent="-742950">
              <a:buFont typeface="Rockwell" charset="0"/>
              <a:buAutoNum type="arabicPeriod"/>
            </a:pPr>
            <a:r>
              <a:rPr lang="en-US" sz="3200" dirty="0" smtClean="0">
                <a:solidFill>
                  <a:srgbClr val="000000"/>
                </a:solidFill>
                <a:latin typeface="Rockwell" charset="0"/>
                <a:ea typeface="MS PGothic" charset="0"/>
              </a:rPr>
              <a:t>Do </a:t>
            </a:r>
            <a:r>
              <a:rPr lang="en-US" sz="3200" dirty="0">
                <a:solidFill>
                  <a:srgbClr val="000000"/>
                </a:solidFill>
                <a:latin typeface="Rockwell" charset="0"/>
                <a:ea typeface="MS PGothic" charset="0"/>
              </a:rPr>
              <a:t>not get pulled </a:t>
            </a:r>
            <a:r>
              <a:rPr lang="en-US" sz="3200" dirty="0" smtClean="0">
                <a:solidFill>
                  <a:srgbClr val="000000"/>
                </a:solidFill>
                <a:latin typeface="Rockwell" charset="0"/>
                <a:ea typeface="MS PGothic" charset="0"/>
              </a:rPr>
              <a:t>into </a:t>
            </a:r>
            <a:r>
              <a:rPr lang="en-US" sz="3200" dirty="0">
                <a:solidFill>
                  <a:srgbClr val="000000"/>
                </a:solidFill>
                <a:latin typeface="Rockwell" charset="0"/>
                <a:ea typeface="MS PGothic" charset="0"/>
              </a:rPr>
              <a:t>group discussion</a:t>
            </a:r>
          </a:p>
          <a:p>
            <a:pPr marL="742950" indent="-742950" eaLnBrk="1" hangingPunct="1">
              <a:buFont typeface="Rockwell" charset="0"/>
              <a:buAutoNum type="arabicPeriod"/>
            </a:pPr>
            <a:r>
              <a:rPr lang="en-US" sz="3200" dirty="0" smtClean="0">
                <a:solidFill>
                  <a:srgbClr val="000000"/>
                </a:solidFill>
                <a:latin typeface="Rockwell" charset="0"/>
                <a:ea typeface="MS PGothic" charset="0"/>
              </a:rPr>
              <a:t>Acknowledge all contributions equally</a:t>
            </a:r>
            <a:endParaRPr lang="en-US" sz="3200" dirty="0">
              <a:solidFill>
                <a:srgbClr val="000000"/>
              </a:solidFill>
              <a:latin typeface="Rockwell" charset="0"/>
              <a:ea typeface="MS PGothic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1835" y="5320430"/>
            <a:ext cx="83653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 smtClean="0">
                <a:solidFill>
                  <a:schemeClr val="accent2"/>
                </a:solidFill>
              </a:rPr>
              <a:t>Pair &amp; Share: </a:t>
            </a:r>
            <a:r>
              <a:rPr lang="en-US" sz="2800" dirty="0" smtClean="0">
                <a:solidFill>
                  <a:schemeClr val="accent2"/>
                </a:solidFill>
              </a:rPr>
              <a:t>What could be challenging about each principle? What might be important about each?</a:t>
            </a:r>
            <a:endParaRPr lang="en-US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76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925513" y="315913"/>
            <a:ext cx="7556500" cy="1116012"/>
          </a:xfrm>
        </p:spPr>
        <p:txBody>
          <a:bodyPr/>
          <a:lstStyle/>
          <a:p>
            <a:r>
              <a:rPr lang="en-US" altLang="en-US" sz="4000" dirty="0" smtClean="0"/>
              <a:t>We’re Tweeting…</a:t>
            </a:r>
            <a:endParaRPr lang="en-US" altLang="en-US" sz="4000" dirty="0" smtClean="0">
              <a:solidFill>
                <a:schemeClr val="tx1"/>
              </a:solidFill>
            </a:endParaRPr>
          </a:p>
        </p:txBody>
      </p:sp>
      <p:sp>
        <p:nvSpPr>
          <p:cNvPr id="69635" name="Content Placeholder 7"/>
          <p:cNvSpPr txBox="1">
            <a:spLocks/>
          </p:cNvSpPr>
          <p:nvPr/>
        </p:nvSpPr>
        <p:spPr bwMode="auto">
          <a:xfrm>
            <a:off x="774700" y="1431925"/>
            <a:ext cx="8258175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rgbClr val="629DD1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rgbClr val="629DD1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t>@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MS PGothic" pitchFamily="34" charset="-128"/>
                <a:cs typeface="+mn-cs"/>
              </a:rPr>
              <a:t>RightQuestion</a:t>
            </a:r>
            <a:endParaRPr kumimoji="0" lang="en-US" alt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rgbClr val="629DD1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lang="en-US" altLang="en-US" sz="3600" dirty="0" smtClean="0">
                <a:solidFill>
                  <a:prstClr val="black"/>
                </a:solidFill>
              </a:rPr>
              <a:t>#</a:t>
            </a:r>
            <a:r>
              <a:rPr lang="en-US" altLang="en-US" sz="3600" dirty="0" err="1" smtClean="0">
                <a:solidFill>
                  <a:prstClr val="black"/>
                </a:solidFill>
              </a:rPr>
              <a:t>QFTCon</a:t>
            </a:r>
            <a:r>
              <a:rPr lang="en-US" altLang="en-US" sz="3600" dirty="0" smtClean="0">
                <a:solidFill>
                  <a:prstClr val="black"/>
                </a:solidFill>
              </a:rPr>
              <a:t> #QFT</a:t>
            </a:r>
            <a:endParaRPr kumimoji="0" lang="en-US" alt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  <a:p>
            <a:pPr lvl="0" defTabSz="457200" eaLnBrk="0" fontAlgn="base" hangingPunct="0">
              <a:spcBef>
                <a:spcPts val="2000"/>
              </a:spcBef>
              <a:spcAft>
                <a:spcPct val="0"/>
              </a:spcAft>
              <a:buClr>
                <a:srgbClr val="629DD1"/>
              </a:buClr>
              <a:buSzPct val="75000"/>
              <a:defRPr/>
            </a:pPr>
            <a:r>
              <a:rPr lang="en-US" dirty="0"/>
              <a:t> </a:t>
            </a:r>
            <a:endParaRPr kumimoji="0" lang="en-US" alt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8" y="3829050"/>
            <a:ext cx="3346450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146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Rockwell" charset="0"/>
                <a:ea typeface="MS PGothic" charset="0"/>
              </a:rPr>
              <a:t> </a:t>
            </a:r>
          </a:p>
        </p:txBody>
      </p:sp>
      <p:sp>
        <p:nvSpPr>
          <p:cNvPr id="146435" name="Content Placeholder 2"/>
          <p:cNvSpPr>
            <a:spLocks noGrp="1"/>
          </p:cNvSpPr>
          <p:nvPr>
            <p:ph idx="1"/>
          </p:nvPr>
        </p:nvSpPr>
        <p:spPr>
          <a:xfrm>
            <a:off x="274639" y="796413"/>
            <a:ext cx="7645246" cy="5147187"/>
          </a:xfrm>
        </p:spPr>
        <p:txBody>
          <a:bodyPr>
            <a:normAutofit/>
          </a:bodyPr>
          <a:lstStyle/>
          <a:p>
            <a:pPr marL="0" indent="0" algn="ctr" eaLnBrk="1" hangingPunct="1">
              <a:buFont typeface="Wingdings" charset="0"/>
              <a:buNone/>
            </a:pPr>
            <a:r>
              <a:rPr lang="en-US" sz="6000" dirty="0" smtClean="0">
                <a:solidFill>
                  <a:srgbClr val="629DD1"/>
                </a:solidFill>
                <a:latin typeface="Rockwell" charset="0"/>
                <a:ea typeface="MS PGothic" charset="0"/>
              </a:rPr>
              <a:t>The Science of the QFT: a protocol</a:t>
            </a:r>
          </a:p>
          <a:p>
            <a:pPr marL="0" indent="0" algn="ctr" eaLnBrk="1" hangingPunct="1">
              <a:buFont typeface="Wingdings" charset="0"/>
              <a:buNone/>
            </a:pPr>
            <a:endParaRPr lang="en-US" b="1" dirty="0" smtClean="0">
              <a:solidFill>
                <a:srgbClr val="629DD1"/>
              </a:solidFill>
              <a:latin typeface="Rockwell" charset="0"/>
              <a:ea typeface="MS PGothic" charset="0"/>
            </a:endParaRPr>
          </a:p>
          <a:p>
            <a:pPr marL="0" indent="0" algn="ctr" eaLnBrk="1" hangingPunct="1">
              <a:buFont typeface="Wingdings" charset="0"/>
              <a:buNone/>
            </a:pPr>
            <a:r>
              <a:rPr lang="en-US" sz="6000" dirty="0">
                <a:solidFill>
                  <a:srgbClr val="629DD1"/>
                </a:solidFill>
                <a:latin typeface="Rockwell" charset="0"/>
                <a:ea typeface="MS PGothic" charset="0"/>
              </a:rPr>
              <a:t>T</a:t>
            </a:r>
            <a:r>
              <a:rPr lang="en-US" sz="6000" dirty="0" smtClean="0">
                <a:solidFill>
                  <a:srgbClr val="629DD1"/>
                </a:solidFill>
                <a:latin typeface="Rockwell" charset="0"/>
                <a:ea typeface="MS PGothic" charset="0"/>
              </a:rPr>
              <a:t>he Art of the QFT: </a:t>
            </a:r>
            <a:r>
              <a:rPr lang="en-US" sz="6000" b="1" dirty="0" smtClean="0">
                <a:solidFill>
                  <a:srgbClr val="629DD1"/>
                </a:solidFill>
                <a:latin typeface="Rockwell" charset="0"/>
                <a:ea typeface="MS PGothic" charset="0"/>
              </a:rPr>
              <a:t>You</a:t>
            </a:r>
            <a:r>
              <a:rPr lang="en-US" sz="6000" dirty="0" smtClean="0">
                <a:solidFill>
                  <a:srgbClr val="629DD1"/>
                </a:solidFill>
                <a:latin typeface="Rockwell" charset="0"/>
                <a:ea typeface="MS PGothic" charset="0"/>
              </a:rPr>
              <a:t> </a:t>
            </a:r>
            <a:endParaRPr lang="en-US" sz="6000" dirty="0">
              <a:solidFill>
                <a:srgbClr val="629DD1"/>
              </a:solidFill>
              <a:latin typeface="Rockwel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26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1146727" y="345799"/>
            <a:ext cx="6078538" cy="701675"/>
          </a:xfrm>
        </p:spPr>
        <p:txBody>
          <a:bodyPr/>
          <a:lstStyle/>
          <a:p>
            <a:pPr algn="ctr"/>
            <a:r>
              <a:rPr lang="en-US" altLang="en-US" sz="4400" dirty="0" smtClean="0"/>
              <a:t>Today’s 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558" y="1269966"/>
            <a:ext cx="8434767" cy="5271511"/>
          </a:xfrm>
        </p:spPr>
        <p:txBody>
          <a:bodyPr>
            <a:noAutofit/>
          </a:bodyPr>
          <a:lstStyle/>
          <a:p>
            <a:pPr marL="742950" indent="-742950">
              <a:buFont typeface="+mj-lt"/>
              <a:buAutoNum type="arabicParenR"/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Welcome and Community Building</a:t>
            </a:r>
            <a:endParaRPr lang="en-US" sz="3200" dirty="0">
              <a:solidFill>
                <a:schemeClr val="tx1"/>
              </a:solidFill>
            </a:endParaRPr>
          </a:p>
          <a:p>
            <a:pPr marL="742950" indent="-742950">
              <a:buFont typeface="+mj-lt"/>
              <a:buAutoNum type="arabicParenR"/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Setting a Collaborative Learning Agenda with the QFT</a:t>
            </a:r>
          </a:p>
          <a:p>
            <a:pPr marL="742950" indent="-742950">
              <a:buFont typeface="+mj-lt"/>
              <a:buAutoNum type="arabicParenR"/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The Art and Science of the QFT</a:t>
            </a:r>
          </a:p>
          <a:p>
            <a:pPr marL="742950" indent="-742950">
              <a:buFont typeface="+mj-lt"/>
              <a:buAutoNum type="arabicParenR"/>
              <a:defRPr/>
            </a:pPr>
            <a:r>
              <a:rPr lang="en-US" sz="3200" b="1" dirty="0" smtClean="0">
                <a:solidFill>
                  <a:schemeClr val="tx1"/>
                </a:solidFill>
              </a:rPr>
              <a:t>Breakout Groups: Discussion, Collaboration, and Active Work Time</a:t>
            </a:r>
          </a:p>
          <a:p>
            <a:pPr marL="742950" indent="-742950">
              <a:buFont typeface="+mj-lt"/>
              <a:buAutoNum type="arabicParenR"/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Closing Reflections, Q&amp;A, &amp; Next Steps</a:t>
            </a:r>
          </a:p>
          <a:p>
            <a:pPr marL="742950" indent="-742950">
              <a:buFont typeface="+mj-lt"/>
              <a:buAutoNum type="arabicParenR"/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Lunch</a:t>
            </a:r>
          </a:p>
          <a:p>
            <a:pPr marL="0" indent="0">
              <a:buNone/>
              <a:defRPr/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03742" y="6273225"/>
            <a:ext cx="1740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2"/>
                </a:solidFill>
              </a:rPr>
              <a:t>@</a:t>
            </a:r>
            <a:r>
              <a:rPr lang="en-US" sz="1600" dirty="0" err="1" smtClean="0">
                <a:solidFill>
                  <a:schemeClr val="accent2"/>
                </a:solidFill>
              </a:rPr>
              <a:t>RightQuestion#QFTCon</a:t>
            </a:r>
            <a:r>
              <a:rPr lang="en-US" sz="1600" dirty="0" smtClean="0">
                <a:solidFill>
                  <a:schemeClr val="accent2"/>
                </a:solidFill>
              </a:rPr>
              <a:t> #QFT</a:t>
            </a:r>
            <a:endParaRPr lang="en-US" sz="1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06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858931"/>
          </a:xfrm>
        </p:spPr>
        <p:txBody>
          <a:bodyPr/>
          <a:lstStyle/>
          <a:p>
            <a:r>
              <a:rPr lang="en-US" dirty="0" smtClean="0"/>
              <a:t>Small Group Breakout Sessions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5478161"/>
              </p:ext>
            </p:extLst>
          </p:nvPr>
        </p:nvGraphicFramePr>
        <p:xfrm>
          <a:off x="258417" y="2047463"/>
          <a:ext cx="8529378" cy="31997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02820">
                  <a:extLst>
                    <a:ext uri="{9D8B030D-6E8A-4147-A177-3AD203B41FA5}">
                      <a16:colId xmlns="" xmlns:a16="http://schemas.microsoft.com/office/drawing/2014/main" val="3492891362"/>
                    </a:ext>
                  </a:extLst>
                </a:gridCol>
                <a:gridCol w="1526558">
                  <a:extLst>
                    <a:ext uri="{9D8B030D-6E8A-4147-A177-3AD203B41FA5}">
                      <a16:colId xmlns="" xmlns:a16="http://schemas.microsoft.com/office/drawing/2014/main" val="2757115955"/>
                    </a:ext>
                  </a:extLst>
                </a:gridCol>
              </a:tblGrid>
              <a:tr h="46032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 9:50 - 10:50 am</a:t>
                      </a:r>
                      <a:endParaRPr lang="en-US" sz="28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Room</a:t>
                      </a:r>
                      <a:endParaRPr lang="en-US" sz="28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33921994"/>
                  </a:ext>
                </a:extLst>
              </a:tr>
              <a:tr h="460325">
                <a:tc>
                  <a:txBody>
                    <a:bodyPr/>
                    <a:lstStyle/>
                    <a:p>
                      <a:pPr rtl="0"/>
                      <a:r>
                        <a:rPr lang="en-US" sz="2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Humanities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     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20451284"/>
                  </a:ext>
                </a:extLst>
              </a:tr>
              <a:tr h="460325">
                <a:tc>
                  <a:txBody>
                    <a:bodyPr/>
                    <a:lstStyle/>
                    <a:p>
                      <a:pPr rtl="0"/>
                      <a:r>
                        <a:rPr lang="en-US" sz="2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Science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325">
                <a:tc>
                  <a:txBody>
                    <a:bodyPr/>
                    <a:lstStyle/>
                    <a:p>
                      <a:pPr rtl="0"/>
                      <a:r>
                        <a:rPr lang="en-US" sz="2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325">
                <a:tc>
                  <a:txBody>
                    <a:bodyPr/>
                    <a:lstStyle/>
                    <a:p>
                      <a:pPr rtl="0"/>
                      <a:r>
                        <a:rPr lang="en-US" sz="2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Languages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8986">
                <a:tc>
                  <a:txBody>
                    <a:bodyPr/>
                    <a:lstStyle/>
                    <a:p>
                      <a:pPr rtl="0"/>
                      <a:r>
                        <a:rPr lang="en-US" sz="2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Arts</a:t>
                      </a:r>
                      <a:endParaRPr lang="en-US" sz="2800" b="0" dirty="0" smtClean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    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891350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100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1146727" y="345799"/>
            <a:ext cx="6078538" cy="701675"/>
          </a:xfrm>
        </p:spPr>
        <p:txBody>
          <a:bodyPr/>
          <a:lstStyle/>
          <a:p>
            <a:pPr algn="ctr"/>
            <a:r>
              <a:rPr lang="en-US" altLang="en-US" sz="4400" dirty="0" smtClean="0"/>
              <a:t>Today’s 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558" y="1269966"/>
            <a:ext cx="8799765" cy="5271511"/>
          </a:xfrm>
        </p:spPr>
        <p:txBody>
          <a:bodyPr>
            <a:noAutofit/>
          </a:bodyPr>
          <a:lstStyle/>
          <a:p>
            <a:pPr marL="742950" indent="-742950">
              <a:buFont typeface="+mj-lt"/>
              <a:buAutoNum type="arabicParenR"/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Welcome and Community Building</a:t>
            </a:r>
            <a:endParaRPr lang="en-US" sz="3200" dirty="0">
              <a:solidFill>
                <a:schemeClr val="tx1"/>
              </a:solidFill>
            </a:endParaRPr>
          </a:p>
          <a:p>
            <a:pPr marL="742950" indent="-742950">
              <a:buFont typeface="+mj-lt"/>
              <a:buAutoNum type="arabicParenR"/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Setting a Collaborative Learning Agenda with the QFT</a:t>
            </a:r>
          </a:p>
          <a:p>
            <a:pPr marL="742950" indent="-742950">
              <a:buFont typeface="+mj-lt"/>
              <a:buAutoNum type="arabicParenR"/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The Art and Science of the QFT</a:t>
            </a:r>
          </a:p>
          <a:p>
            <a:pPr marL="742950" indent="-742950">
              <a:buFont typeface="+mj-lt"/>
              <a:buAutoNum type="arabicParenR"/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Breakout Groups: Discussion, Collaboration, and Active Work Time</a:t>
            </a:r>
          </a:p>
          <a:p>
            <a:pPr marL="742950" indent="-742950">
              <a:buFont typeface="+mj-lt"/>
              <a:buAutoNum type="arabicParenR"/>
              <a:defRPr/>
            </a:pPr>
            <a:r>
              <a:rPr lang="en-US" sz="3200" b="1" dirty="0" smtClean="0">
                <a:solidFill>
                  <a:schemeClr val="tx1"/>
                </a:solidFill>
              </a:rPr>
              <a:t>Closing Reflections, Q&amp;A, &amp; Next Steps</a:t>
            </a:r>
          </a:p>
          <a:p>
            <a:pPr marL="742950" indent="-742950">
              <a:buFont typeface="+mj-lt"/>
              <a:buAutoNum type="arabicParenR"/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Lunch</a:t>
            </a:r>
          </a:p>
          <a:p>
            <a:pPr marL="0" indent="0">
              <a:buNone/>
              <a:defRPr/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03742" y="6273225"/>
            <a:ext cx="1740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2"/>
                </a:solidFill>
              </a:rPr>
              <a:t>@</a:t>
            </a:r>
            <a:r>
              <a:rPr lang="en-US" sz="1600" dirty="0" err="1" smtClean="0">
                <a:solidFill>
                  <a:schemeClr val="accent2"/>
                </a:solidFill>
              </a:rPr>
              <a:t>RightQuestion#QFTCon</a:t>
            </a:r>
            <a:r>
              <a:rPr lang="en-US" sz="1600" dirty="0" smtClean="0">
                <a:solidFill>
                  <a:schemeClr val="accent2"/>
                </a:solidFill>
              </a:rPr>
              <a:t> #QFT</a:t>
            </a:r>
            <a:endParaRPr lang="en-US" sz="1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31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Closing Reflections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98474" y="1892531"/>
            <a:ext cx="7556313" cy="4144963"/>
          </a:xfrm>
        </p:spPr>
        <p:txBody>
          <a:bodyPr>
            <a:noAutofit/>
          </a:bodyPr>
          <a:lstStyle/>
          <a:p>
            <a:pPr marL="457200" indent="-457200" fontAlgn="base"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</a:rPr>
              <a:t>What did you learn?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</a:rPr>
              <a:t>An </a:t>
            </a:r>
            <a:r>
              <a:rPr lang="en-US" sz="2400" dirty="0">
                <a:solidFill>
                  <a:schemeClr val="tx1"/>
                </a:solidFill>
              </a:rPr>
              <a:t>“a-ha moment” or a meaningful take away from your experience </a:t>
            </a:r>
            <a:r>
              <a:rPr lang="en-US" sz="2400" dirty="0" smtClean="0">
                <a:solidFill>
                  <a:schemeClr val="tx1"/>
                </a:solidFill>
              </a:rPr>
              <a:t>today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</a:rPr>
              <a:t>A key question that will guide your work this year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</a:rPr>
              <a:t>A key insight or idea from your department meeting that could translate to other content areas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2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So, where do we go from here?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45" y="1464036"/>
            <a:ext cx="5514109" cy="5243599"/>
          </a:xfrm>
        </p:spPr>
      </p:pic>
    </p:spTree>
    <p:extLst>
      <p:ext uri="{BB962C8B-B14F-4D97-AF65-F5344CB8AC3E}">
        <p14:creationId xmlns:p14="http://schemas.microsoft.com/office/powerpoint/2010/main" val="148261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868" y="373275"/>
            <a:ext cx="7556313" cy="665816"/>
          </a:xfrm>
        </p:spPr>
        <p:txBody>
          <a:bodyPr/>
          <a:lstStyle/>
          <a:p>
            <a:r>
              <a:rPr lang="en-US" sz="3200" dirty="0" smtClean="0"/>
              <a:t>Ways to partner with RQI and join a growing community of practice</a:t>
            </a:r>
            <a:br>
              <a:rPr lang="en-US" sz="3200" dirty="0" smtClean="0"/>
            </a:b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7868" y="1786597"/>
            <a:ext cx="818246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smtClean="0"/>
              <a:t>Hosting classroom observations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smtClean="0"/>
              <a:t>Sharing lesson and student questions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Writing </a:t>
            </a:r>
            <a:r>
              <a:rPr lang="en-US" sz="2400" dirty="0"/>
              <a:t>articles for </a:t>
            </a:r>
            <a:r>
              <a:rPr lang="en-US" sz="2400" dirty="0" err="1"/>
              <a:t>EdWeek</a:t>
            </a:r>
            <a:r>
              <a:rPr lang="en-US" sz="2400" dirty="0"/>
              <a:t>, Teaching Channel, Educational </a:t>
            </a:r>
            <a:r>
              <a:rPr lang="en-US" sz="2400" dirty="0" smtClean="0"/>
              <a:t>Leadership…or creating </a:t>
            </a:r>
            <a:r>
              <a:rPr lang="en-US" sz="2400" dirty="0"/>
              <a:t>their own blogs </a:t>
            </a:r>
            <a:endParaRPr lang="en-US" sz="24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smtClean="0"/>
              <a:t>Presenting at local, state, and national conferences—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smtClean="0"/>
              <a:t>Taking on new leadership positions at their schools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 smtClean="0"/>
              <a:t>And…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8224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Delivering PD in </a:t>
            </a:r>
            <a:r>
              <a:rPr lang="en-US" sz="3200" b="1" dirty="0" smtClean="0"/>
              <a:t>departments, surrounding schools, </a:t>
            </a:r>
            <a:r>
              <a:rPr lang="en-US" sz="3200" b="1" dirty="0"/>
              <a:t>and </a:t>
            </a:r>
            <a:r>
              <a:rPr lang="en-US" sz="3200" b="1" dirty="0" smtClean="0"/>
              <a:t>regions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73" y="1813366"/>
            <a:ext cx="3533199" cy="47066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630" y="1935922"/>
            <a:ext cx="4432176" cy="33287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76630" y="5475657"/>
            <a:ext cx="4677134" cy="1257652"/>
          </a:xfrm>
          <a:prstGeom prst="rect">
            <a:avLst/>
          </a:prstGeom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Knee deep in </a:t>
            </a:r>
            <a:r>
              <a:rPr lang="en-US" u="sng" dirty="0"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@</a:t>
            </a:r>
            <a:r>
              <a:rPr lang="en-US" dirty="0" err="1"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RightQuestion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 on a Sunday learning together so that historic places are in the classroom </a:t>
            </a:r>
            <a:endParaRPr lang="en-US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u="sng" dirty="0" smtClean="0"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@</a:t>
            </a:r>
            <a:r>
              <a:rPr lang="en-US" dirty="0" err="1"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TPSMSUDenver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u="sng" dirty="0"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@</a:t>
            </a:r>
            <a:r>
              <a:rPr lang="en-US" dirty="0" err="1"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TeachingLC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60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978776" cy="847402"/>
          </a:xfrm>
        </p:spPr>
        <p:txBody>
          <a:bodyPr/>
          <a:lstStyle/>
          <a:p>
            <a:r>
              <a:rPr lang="en-US" sz="3200" b="1" dirty="0"/>
              <a:t>Filming </a:t>
            </a:r>
            <a:r>
              <a:rPr lang="en-US" sz="3200" b="1" dirty="0" smtClean="0"/>
              <a:t>instructional videos &amp; creating online resources</a:t>
            </a:r>
            <a:br>
              <a:rPr lang="en-US" sz="3200" b="1" dirty="0" smtClean="0"/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‘[‘;//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69" y="1552640"/>
            <a:ext cx="4337883" cy="32534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892" y="3179346"/>
            <a:ext cx="4633494" cy="34751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9410" y="5100381"/>
            <a:ext cx="3886954" cy="1200329"/>
          </a:xfrm>
          <a:prstGeom prst="rect">
            <a:avLst/>
          </a:prstGeom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4171A"/>
                </a:solidFill>
              </a:rPr>
              <a:t>That's a wrap! </a:t>
            </a:r>
            <a:r>
              <a:rPr lang="en-US" dirty="0" err="1">
                <a:solidFill>
                  <a:srgbClr val="14171A"/>
                </a:solidFill>
              </a:rPr>
              <a:t>Ss</a:t>
            </a:r>
            <a:r>
              <a:rPr lang="en-US" dirty="0">
                <a:solidFill>
                  <a:srgbClr val="14171A"/>
                </a:solidFill>
              </a:rPr>
              <a:t> &amp; </a:t>
            </a:r>
            <a:r>
              <a:rPr lang="en-US" dirty="0" err="1">
                <a:solidFill>
                  <a:srgbClr val="14171A"/>
                </a:solidFill>
              </a:rPr>
              <a:t>Ts</a:t>
            </a:r>
            <a:r>
              <a:rPr lang="en-US" dirty="0">
                <a:solidFill>
                  <a:srgbClr val="14171A"/>
                </a:solidFill>
              </a:rPr>
              <a:t> at </a:t>
            </a:r>
            <a:r>
              <a:rPr lang="en-US" dirty="0">
                <a:solidFill>
                  <a:srgbClr val="0084B4"/>
                </a:solidFill>
                <a:hlinkClick r:id="rId4"/>
              </a:rPr>
              <a:t>@</a:t>
            </a:r>
            <a:r>
              <a:rPr lang="en-US" dirty="0" err="1">
                <a:solidFill>
                  <a:srgbClr val="0084B4"/>
                </a:solidFill>
                <a:hlinkClick r:id="rId4"/>
              </a:rPr>
              <a:t>ohs_jackets</a:t>
            </a:r>
            <a:r>
              <a:rPr lang="en-US" dirty="0">
                <a:solidFill>
                  <a:srgbClr val="14171A"/>
                </a:solidFill>
              </a:rPr>
              <a:t> filmed by </a:t>
            </a:r>
            <a:r>
              <a:rPr lang="en-US" dirty="0">
                <a:solidFill>
                  <a:srgbClr val="0084B4"/>
                </a:solidFill>
                <a:hlinkClick r:id="rId5"/>
              </a:rPr>
              <a:t>@</a:t>
            </a:r>
            <a:r>
              <a:rPr lang="en-US" dirty="0" err="1">
                <a:solidFill>
                  <a:srgbClr val="0084B4"/>
                </a:solidFill>
                <a:hlinkClick r:id="rId5"/>
              </a:rPr>
              <a:t>GodoyStudios</a:t>
            </a:r>
            <a:r>
              <a:rPr lang="en-US" dirty="0">
                <a:solidFill>
                  <a:srgbClr val="14171A"/>
                </a:solidFill>
              </a:rPr>
              <a:t> and interviewed on their experience w/ the </a:t>
            </a:r>
            <a:r>
              <a:rPr lang="en-US" dirty="0">
                <a:solidFill>
                  <a:srgbClr val="0084B4"/>
                </a:solidFill>
                <a:hlinkClick r:id="rId6"/>
              </a:rPr>
              <a:t>#</a:t>
            </a:r>
            <a:r>
              <a:rPr lang="en-US" dirty="0" smtClean="0">
                <a:solidFill>
                  <a:srgbClr val="0084B4"/>
                </a:solidFill>
                <a:hlinkClick r:id="rId6"/>
              </a:rPr>
              <a:t>QFT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55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958" y="2204332"/>
            <a:ext cx="3331106" cy="44414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Tweeting QFT examples to school leaders, </a:t>
            </a:r>
            <a:r>
              <a:rPr lang="en-US" sz="3200" b="1" dirty="0" smtClean="0"/>
              <a:t>reporters</a:t>
            </a:r>
            <a:r>
              <a:rPr lang="en-US" sz="3200" b="1" dirty="0"/>
              <a:t>, authors, and industry leaders…and getting their attention! </a:t>
            </a:r>
          </a:p>
        </p:txBody>
      </p:sp>
      <p:sp>
        <p:nvSpPr>
          <p:cNvPr id="3" name="Rectangle 2"/>
          <p:cNvSpPr/>
          <p:nvPr/>
        </p:nvSpPr>
        <p:spPr>
          <a:xfrm>
            <a:off x="443201" y="5177143"/>
            <a:ext cx="4627273" cy="1277786"/>
          </a:xfrm>
          <a:prstGeom prst="rect">
            <a:avLst/>
          </a:prstGeom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rgbClr val="292F3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Hi </a:t>
            </a:r>
            <a:r>
              <a:rPr lang="en-US" u="sng" dirty="0">
                <a:solidFill>
                  <a:srgbClr val="2B7BB9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@</a:t>
            </a:r>
            <a:r>
              <a:rPr lang="en-US" dirty="0" err="1">
                <a:solidFill>
                  <a:srgbClr val="2B7BB9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BillNye</a:t>
            </a:r>
            <a:r>
              <a:rPr lang="en-US" dirty="0">
                <a:solidFill>
                  <a:srgbClr val="292F3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As a 7th grade science teacher, I encourage young scientists to question and figure out phenomena! </a:t>
            </a:r>
            <a:r>
              <a:rPr lang="en-US" dirty="0">
                <a:solidFill>
                  <a:srgbClr val="2B7BB9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#</a:t>
            </a:r>
            <a:r>
              <a:rPr lang="en-US" dirty="0" err="1">
                <a:solidFill>
                  <a:srgbClr val="2B7BB9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BillMeetScienceTwitter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3201" y="2768550"/>
            <a:ext cx="4572000" cy="1200329"/>
          </a:xfrm>
          <a:prstGeom prst="rect">
            <a:avLst/>
          </a:prstGeom>
          <a:ln w="9525"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en-US" dirty="0" smtClean="0"/>
              <a:t>Thank </a:t>
            </a:r>
            <a:r>
              <a:rPr lang="en-US" dirty="0"/>
              <a:t>you Phil Schwartz from </a:t>
            </a:r>
            <a:r>
              <a:rPr lang="en-US" u="sng" dirty="0">
                <a:solidFill>
                  <a:srgbClr val="7030A0"/>
                </a:solidFill>
              </a:rPr>
              <a:t>@ABC7Chicago </a:t>
            </a:r>
            <a:r>
              <a:rPr lang="en-US" dirty="0"/>
              <a:t>for answering our #QFT questions this morning. @</a:t>
            </a:r>
            <a:r>
              <a:rPr lang="en-US" dirty="0" err="1"/>
              <a:t>Fischerspirit</a:t>
            </a:r>
            <a:r>
              <a:rPr lang="en-US" dirty="0"/>
              <a:t> #d205learns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43201" y="4111346"/>
            <a:ext cx="4572000" cy="9233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14171A"/>
                </a:solidFill>
                <a:effectLst/>
                <a:latin typeface="+mn-lt"/>
                <a:cs typeface="Arial" panose="020B0604020202020204" pitchFamily="34" charset="0"/>
              </a:rPr>
              <a:t>S. E. Hinton Retweeted Right Question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14171A"/>
                </a:solidFill>
                <a:effectLst/>
                <a:latin typeface="+mn-lt"/>
                <a:cs typeface="Arial" panose="020B0604020202020204" pitchFamily="34" charset="0"/>
              </a:rPr>
              <a:t>One of the reasons why teachers are my heroes.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13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992" y="1500821"/>
            <a:ext cx="8426918" cy="4144963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n-US" sz="105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altLang="en-US" sz="2800" b="1" dirty="0" smtClean="0">
                <a:solidFill>
                  <a:schemeClr val="tx1"/>
                </a:solidFill>
              </a:rPr>
              <a:t>http</a:t>
            </a:r>
            <a:r>
              <a:rPr lang="en-US" altLang="en-US" sz="2800" b="1" dirty="0">
                <a:solidFill>
                  <a:schemeClr val="tx1"/>
                </a:solidFill>
              </a:rPr>
              <a:t>://</a:t>
            </a:r>
            <a:r>
              <a:rPr lang="en-US" altLang="en-US" sz="2800" b="1" dirty="0" smtClean="0">
                <a:solidFill>
                  <a:schemeClr val="tx1"/>
                </a:solidFill>
              </a:rPr>
              <a:t>rightquestion.org/educators/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altLang="en-US" sz="2800" b="1" dirty="0" smtClean="0">
                <a:solidFill>
                  <a:schemeClr val="tx1"/>
                </a:solidFill>
              </a:rPr>
              <a:t>seminar-resources/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9503" y="624469"/>
            <a:ext cx="77277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000" dirty="0">
                <a:solidFill>
                  <a:schemeClr val="accent1"/>
                </a:solidFill>
                <a:latin typeface="+mj-lt"/>
              </a:rPr>
              <a:t>To Access Today’s Materials:</a:t>
            </a:r>
            <a:endParaRPr lang="en-US" sz="4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79503" y="3292925"/>
            <a:ext cx="8007272" cy="317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0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457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A1C4E3"/>
              </a:buClr>
              <a:buSzPct val="75000"/>
              <a:buFont typeface="Wingdings" panose="05000000000000000000" pitchFamily="2" charset="2"/>
              <a:buChar char="n"/>
              <a:defRPr sz="28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6858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4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914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A1C4E3"/>
              </a:buClr>
              <a:buSzPct val="75000"/>
              <a:buFont typeface="Wingdings" panose="05000000000000000000" pitchFamily="2" charset="2"/>
              <a:buChar char="n"/>
              <a:defRPr sz="20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1430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0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en-US" sz="3200" dirty="0">
                <a:solidFill>
                  <a:schemeClr val="accent1"/>
                </a:solidFill>
              </a:rPr>
              <a:t>Join our Educator Network </a:t>
            </a:r>
            <a:r>
              <a:rPr lang="en-US" altLang="en-US" sz="3200" dirty="0" smtClean="0">
                <a:solidFill>
                  <a:schemeClr val="accent1"/>
                </a:solidFill>
              </a:rPr>
              <a:t>for: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altLang="en-US" dirty="0" smtClean="0">
                <a:solidFill>
                  <a:schemeClr val="tx1"/>
                </a:solidFill>
              </a:rPr>
              <a:t>Templates </a:t>
            </a:r>
            <a:r>
              <a:rPr lang="en-US" altLang="en-US" dirty="0">
                <a:solidFill>
                  <a:schemeClr val="tx1"/>
                </a:solidFill>
              </a:rPr>
              <a:t>you can use tomorrow in class</a:t>
            </a:r>
          </a:p>
          <a:p>
            <a:pPr lvl="1">
              <a:buFont typeface="Wingdings" charset="2"/>
              <a:buChar char="§"/>
            </a:pPr>
            <a:r>
              <a:rPr lang="en-US" altLang="en-US" dirty="0" smtClean="0">
                <a:solidFill>
                  <a:schemeClr val="tx1"/>
                </a:solidFill>
              </a:rPr>
              <a:t>Classroom </a:t>
            </a:r>
            <a:r>
              <a:rPr lang="en-US" altLang="en-US" dirty="0">
                <a:solidFill>
                  <a:schemeClr val="tx1"/>
                </a:solidFill>
              </a:rPr>
              <a:t>Examples</a:t>
            </a:r>
          </a:p>
          <a:p>
            <a:pPr lvl="1">
              <a:buFont typeface="Wingdings" charset="2"/>
              <a:buChar char="§"/>
            </a:pPr>
            <a:r>
              <a:rPr lang="en-US" altLang="en-US" dirty="0">
                <a:solidFill>
                  <a:schemeClr val="tx1"/>
                </a:solidFill>
              </a:rPr>
              <a:t>Instructional Videos</a:t>
            </a:r>
          </a:p>
          <a:p>
            <a:pPr lvl="1">
              <a:buFont typeface="Wingdings" charset="2"/>
              <a:buChar char="§"/>
            </a:pPr>
            <a:r>
              <a:rPr lang="en-US" altLang="en-US" dirty="0">
                <a:solidFill>
                  <a:schemeClr val="tx1"/>
                </a:solidFill>
              </a:rPr>
              <a:t>Forums and Discussions with other Educators</a:t>
            </a:r>
          </a:p>
          <a:p>
            <a:pPr marL="0" indent="0">
              <a:buNone/>
              <a:defRPr/>
            </a:pPr>
            <a:endParaRPr lang="en-US" altLang="en-US" sz="3200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6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And </a:t>
            </a:r>
            <a:r>
              <a:rPr lang="en-US" sz="3200" b="1" dirty="0" smtClean="0"/>
              <a:t>continuing </a:t>
            </a:r>
            <a:r>
              <a:rPr lang="en-US" sz="3200" b="1" dirty="0"/>
              <a:t>to do innovative, creative work with students </a:t>
            </a:r>
            <a:br>
              <a:rPr lang="en-US" sz="3200" b="1" dirty="0"/>
            </a:b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22" b="-50297"/>
          <a:stretch/>
        </p:blipFill>
        <p:spPr>
          <a:xfrm>
            <a:off x="669924" y="2251709"/>
            <a:ext cx="8169980" cy="871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3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600" y="1109891"/>
            <a:ext cx="7855817" cy="732887"/>
          </a:xfrm>
        </p:spPr>
        <p:txBody>
          <a:bodyPr/>
          <a:lstStyle/>
          <a:p>
            <a:r>
              <a:rPr lang="en-US" dirty="0" smtClean="0"/>
              <a:t> 			…as a two-way street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3509" y="2456928"/>
            <a:ext cx="33601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RQI’s design of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rofessional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earning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xperiences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70813" y="2583638"/>
            <a:ext cx="28731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Professional implementation &amp; learning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3546764" y="2715492"/>
            <a:ext cx="2327562" cy="54032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46363" y="495741"/>
            <a:ext cx="7994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1"/>
                </a:solidFill>
                <a:latin typeface="+mj-lt"/>
              </a:rPr>
              <a:t>RQI’s Vision of Professional Learning</a:t>
            </a:r>
            <a:endParaRPr lang="en-US" sz="3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0" name="Curved Down Arrow 9"/>
          <p:cNvSpPr/>
          <p:nvPr/>
        </p:nvSpPr>
        <p:spPr>
          <a:xfrm rot="10800000">
            <a:off x="3121037" y="4269115"/>
            <a:ext cx="3158834" cy="865320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859" y="5866692"/>
            <a:ext cx="2290412" cy="8389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403742" y="6286146"/>
            <a:ext cx="1740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2"/>
                </a:solidFill>
              </a:rPr>
              <a:t>#</a:t>
            </a:r>
            <a:r>
              <a:rPr lang="en-US" sz="1600" dirty="0" err="1" smtClean="0">
                <a:solidFill>
                  <a:schemeClr val="accent2"/>
                </a:solidFill>
              </a:rPr>
              <a:t>QFTCon</a:t>
            </a:r>
            <a:r>
              <a:rPr lang="en-US" sz="1600" dirty="0">
                <a:solidFill>
                  <a:schemeClr val="accent2"/>
                </a:solidFill>
              </a:rPr>
              <a:t> </a:t>
            </a:r>
            <a:r>
              <a:rPr lang="en-US" sz="1600" dirty="0" smtClean="0">
                <a:solidFill>
                  <a:schemeClr val="accent2"/>
                </a:solidFill>
              </a:rPr>
              <a:t>#QFT</a:t>
            </a:r>
            <a:endParaRPr lang="en-US" sz="1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55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Please take a moment to fill out this brief evaluation </a:t>
            </a:r>
            <a:r>
              <a:rPr lang="en-US" sz="2400" dirty="0">
                <a:solidFill>
                  <a:schemeClr val="tx1"/>
                </a:solidFill>
              </a:rPr>
              <a:t>and </a:t>
            </a:r>
            <a:r>
              <a:rPr lang="en-US" sz="2400" dirty="0" smtClean="0">
                <a:solidFill>
                  <a:schemeClr val="tx1"/>
                </a:solidFill>
              </a:rPr>
              <a:t>reflection:</a:t>
            </a:r>
            <a:endParaRPr lang="en-US" sz="24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chemeClr val="tx1"/>
                </a:solidFill>
                <a:hlinkClick r:id="rId2"/>
              </a:rPr>
              <a:t>http://</a:t>
            </a:r>
            <a:r>
              <a:rPr lang="en-US" sz="3600" dirty="0" smtClean="0">
                <a:solidFill>
                  <a:schemeClr val="tx1"/>
                </a:solidFill>
                <a:hlinkClick r:id="rId2"/>
              </a:rPr>
              <a:t>bit.ly/2yI4XqV</a:t>
            </a:r>
            <a:endParaRPr lang="en-US" sz="3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We </a:t>
            </a:r>
            <a:r>
              <a:rPr lang="en-US" sz="2400" dirty="0">
                <a:solidFill>
                  <a:schemeClr val="tx1"/>
                </a:solidFill>
              </a:rPr>
              <a:t>value your feedback and work hard to continuously revise our resources to best support the work of educators in the field. </a:t>
            </a:r>
            <a:r>
              <a:rPr lang="en-US" sz="2400" dirty="0" smtClean="0">
                <a:solidFill>
                  <a:schemeClr val="tx1"/>
                </a:solidFill>
              </a:rPr>
              <a:t> Let us know too if you’re open to a continuing collaboration with RQI. 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Thank </a:t>
            </a:r>
            <a:r>
              <a:rPr lang="en-US" sz="2400" dirty="0">
                <a:solidFill>
                  <a:schemeClr val="tx1"/>
                </a:solidFill>
              </a:rPr>
              <a:t>you!</a:t>
            </a:r>
          </a:p>
        </p:txBody>
      </p:sp>
    </p:spTree>
    <p:extLst>
      <p:ext uri="{BB962C8B-B14F-4D97-AF65-F5344CB8AC3E}">
        <p14:creationId xmlns:p14="http://schemas.microsoft.com/office/powerpoint/2010/main" val="65811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1355" y="4550131"/>
            <a:ext cx="5495618" cy="13082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T</a:t>
            </a:r>
            <a:r>
              <a:rPr lang="en-US" dirty="0" smtClean="0">
                <a:solidFill>
                  <a:schemeClr val="tx1"/>
                </a:solidFill>
              </a:rPr>
              <a:t>here </a:t>
            </a:r>
            <a:r>
              <a:rPr lang="en-US" dirty="0">
                <a:solidFill>
                  <a:schemeClr val="tx1"/>
                </a:solidFill>
              </a:rPr>
              <a:t>is </a:t>
            </a:r>
            <a:r>
              <a:rPr lang="en-US" dirty="0" smtClean="0">
                <a:solidFill>
                  <a:schemeClr val="tx1"/>
                </a:solidFill>
              </a:rPr>
              <a:t>something significant afoot in education, and beyond</a:t>
            </a:r>
            <a:r>
              <a:rPr lang="mr-IN" dirty="0" smtClean="0">
                <a:solidFill>
                  <a:schemeClr val="tx1"/>
                </a:solidFill>
              </a:rPr>
              <a:t>…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206320" y="1510145"/>
            <a:ext cx="58821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1"/>
                </a:solidFill>
              </a:rPr>
              <a:t>Greater Knowledge</a:t>
            </a:r>
          </a:p>
          <a:p>
            <a:pPr algn="ctr"/>
            <a:r>
              <a:rPr lang="en-US" sz="3600" dirty="0" smtClean="0">
                <a:solidFill>
                  <a:schemeClr val="accent1"/>
                </a:solidFill>
              </a:rPr>
              <a:t>Greater Curiosity</a:t>
            </a:r>
            <a:endParaRPr lang="en-US" sz="3600" dirty="0">
              <a:solidFill>
                <a:schemeClr val="accent1"/>
              </a:solidFill>
            </a:endParaRPr>
          </a:p>
          <a:p>
            <a:pPr algn="ctr"/>
            <a:endParaRPr lang="en-US" sz="3600" dirty="0" smtClean="0">
              <a:solidFill>
                <a:schemeClr val="accent1"/>
              </a:solidFill>
            </a:endParaRPr>
          </a:p>
          <a:p>
            <a:pPr algn="ctr"/>
            <a:r>
              <a:rPr lang="en-US" sz="3600" dirty="0" smtClean="0">
                <a:solidFill>
                  <a:schemeClr val="accent1"/>
                </a:solidFill>
              </a:rPr>
              <a:t>No Small Matter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3385" y="281354"/>
            <a:ext cx="5683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Some Final Thoughts</a:t>
            </a:r>
            <a:r>
              <a:rPr lang="mr-IN" sz="3200" dirty="0" smtClean="0"/>
              <a:t>…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0856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046" y="2484123"/>
            <a:ext cx="2850228" cy="4311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116" y="132358"/>
            <a:ext cx="2561548" cy="39573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16" y="282260"/>
            <a:ext cx="3155510" cy="44971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406" y="1737907"/>
            <a:ext cx="2721293" cy="41086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1" y="2057646"/>
            <a:ext cx="3067917" cy="46665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064" y="132358"/>
            <a:ext cx="2864303" cy="43467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08" y="691913"/>
            <a:ext cx="3356447" cy="49786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5" r="17284"/>
          <a:stretch/>
        </p:blipFill>
        <p:spPr>
          <a:xfrm>
            <a:off x="2646345" y="1863106"/>
            <a:ext cx="3194820" cy="488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2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707" y="2566113"/>
            <a:ext cx="7556313" cy="1116106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Why is student question formulation so important today?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9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344613"/>
            <a:ext cx="3475038" cy="529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565650" y="1331913"/>
            <a:ext cx="46386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3200"/>
              <a:t>“How should you respond when you get powerful new tools for finding answers? </a:t>
            </a:r>
          </a:p>
          <a:p>
            <a:endParaRPr lang="en-US" altLang="en-US" sz="3200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565650" y="3825875"/>
            <a:ext cx="5129213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2800"/>
          </a:p>
          <a:p>
            <a:r>
              <a:rPr lang="en-US" altLang="en-US" sz="2800"/>
              <a:t>Think of harder questions.”</a:t>
            </a:r>
          </a:p>
          <a:p>
            <a:endParaRPr lang="en-US" altLang="en-US" sz="3200"/>
          </a:p>
          <a:p>
            <a:endParaRPr lang="en-US" alt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987925" y="5399088"/>
            <a:ext cx="348456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marL="285750" indent="-285750" algn="r">
              <a:buFontTx/>
              <a:buChar char="-"/>
            </a:pPr>
            <a:r>
              <a:rPr lang="en-US" altLang="en-US" dirty="0" smtClean="0"/>
              <a:t>Clive </a:t>
            </a:r>
            <a:r>
              <a:rPr lang="en-US" altLang="en-US" dirty="0"/>
              <a:t>Thompson, </a:t>
            </a:r>
            <a:r>
              <a:rPr lang="en-US" altLang="en-US" dirty="0" smtClean="0"/>
              <a:t>Journalist </a:t>
            </a:r>
            <a:r>
              <a:rPr lang="en-US" altLang="en-US" dirty="0"/>
              <a:t>and Technology Blogger</a:t>
            </a:r>
          </a:p>
          <a:p>
            <a:endParaRPr lang="en-US" altLang="en-US" dirty="0"/>
          </a:p>
        </p:txBody>
      </p:sp>
      <p:sp>
        <p:nvSpPr>
          <p:cNvPr id="167942" name="Title 1"/>
          <p:cNvSpPr txBox="1">
            <a:spLocks/>
          </p:cNvSpPr>
          <p:nvPr/>
        </p:nvSpPr>
        <p:spPr bwMode="auto">
          <a:xfrm>
            <a:off x="600075" y="352425"/>
            <a:ext cx="755650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defTabSz="914400"/>
            <a:r>
              <a:rPr lang="en-US" altLang="en-US" sz="4000">
                <a:solidFill>
                  <a:schemeClr val="accent1"/>
                </a:solidFill>
              </a:rPr>
              <a:t>In the Age of Google…</a:t>
            </a:r>
          </a:p>
        </p:txBody>
      </p:sp>
    </p:spTree>
    <p:extLst>
      <p:ext uri="{BB962C8B-B14F-4D97-AF65-F5344CB8AC3E}">
        <p14:creationId xmlns:p14="http://schemas.microsoft.com/office/powerpoint/2010/main" val="166471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 smtClean="0"/>
              <a:t>The Skill of Asking Questions</a:t>
            </a:r>
          </a:p>
        </p:txBody>
      </p:sp>
      <p:sp>
        <p:nvSpPr>
          <p:cNvPr id="73730" name="Content Placeholder 2"/>
          <p:cNvSpPr>
            <a:spLocks noGrp="1"/>
          </p:cNvSpPr>
          <p:nvPr>
            <p:ph idx="1"/>
          </p:nvPr>
        </p:nvSpPr>
        <p:spPr>
          <a:xfrm>
            <a:off x="498475" y="1468583"/>
            <a:ext cx="7556500" cy="502847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 smtClean="0">
                <a:solidFill>
                  <a:schemeClr val="tx1"/>
                </a:solidFill>
              </a:rPr>
              <a:t>For moving from ignorance as weakness to ignorance as opportunity</a:t>
            </a:r>
          </a:p>
          <a:p>
            <a:pPr>
              <a:lnSpc>
                <a:spcPct val="90000"/>
              </a:lnSpc>
            </a:pPr>
            <a:r>
              <a:rPr lang="en-US" altLang="en-US" sz="2800" dirty="0" smtClean="0">
                <a:solidFill>
                  <a:schemeClr val="tx1"/>
                </a:solidFill>
              </a:rPr>
              <a:t>For arriving at better answers (and more questions)</a:t>
            </a:r>
          </a:p>
          <a:p>
            <a:pPr>
              <a:lnSpc>
                <a:spcPct val="90000"/>
              </a:lnSpc>
            </a:pPr>
            <a:r>
              <a:rPr lang="en-US" altLang="en-US" sz="2800" dirty="0" smtClean="0">
                <a:solidFill>
                  <a:schemeClr val="tx1"/>
                </a:solidFill>
              </a:rPr>
              <a:t>For increasing engagement and ownership</a:t>
            </a:r>
          </a:p>
          <a:p>
            <a:pPr>
              <a:lnSpc>
                <a:spcPct val="90000"/>
              </a:lnSpc>
            </a:pPr>
            <a:r>
              <a:rPr lang="en-US" altLang="en-US" sz="3600" b="1" dirty="0" smtClean="0">
                <a:solidFill>
                  <a:schemeClr val="tx1"/>
                </a:solidFill>
              </a:rPr>
              <a:t>For a little more joy in a very demanding profession</a:t>
            </a:r>
          </a:p>
          <a:p>
            <a:pPr>
              <a:lnSpc>
                <a:spcPct val="90000"/>
              </a:lnSpc>
            </a:pPr>
            <a:r>
              <a:rPr lang="en-US" altLang="en-US" sz="2800" dirty="0" smtClean="0">
                <a:solidFill>
                  <a:schemeClr val="tx1"/>
                </a:solidFill>
              </a:rPr>
              <a:t>And…</a:t>
            </a:r>
          </a:p>
        </p:txBody>
      </p:sp>
    </p:spTree>
    <p:extLst>
      <p:ext uri="{BB962C8B-B14F-4D97-AF65-F5344CB8AC3E}">
        <p14:creationId xmlns:p14="http://schemas.microsoft.com/office/powerpoint/2010/main" val="151136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itle 1"/>
          <p:cNvSpPr>
            <a:spLocks noGrp="1"/>
          </p:cNvSpPr>
          <p:nvPr>
            <p:ph type="title"/>
          </p:nvPr>
        </p:nvSpPr>
        <p:spPr>
          <a:xfrm>
            <a:off x="498475" y="382588"/>
            <a:ext cx="7556500" cy="1116012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Democracy</a:t>
            </a:r>
          </a:p>
        </p:txBody>
      </p:sp>
      <p:pic>
        <p:nvPicPr>
          <p:cNvPr id="173059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" b="98"/>
          <a:stretch>
            <a:fillRect/>
          </a:stretch>
        </p:blipFill>
        <p:spPr>
          <a:xfrm>
            <a:off x="498475" y="1284288"/>
            <a:ext cx="7556500" cy="4144962"/>
          </a:xfrm>
        </p:spPr>
      </p:pic>
      <p:sp>
        <p:nvSpPr>
          <p:cNvPr id="2" name="TextBox 8"/>
          <p:cNvSpPr txBox="1">
            <a:spLocks noChangeArrowheads="1"/>
          </p:cNvSpPr>
          <p:nvPr/>
        </p:nvSpPr>
        <p:spPr bwMode="auto">
          <a:xfrm>
            <a:off x="2995613" y="6611938"/>
            <a:ext cx="62976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00"/>
              <a:t>See Chapter 6 on Septima Clark in </a:t>
            </a:r>
            <a:r>
              <a:rPr lang="en-US" altLang="en-US" sz="1000" i="1"/>
              <a:t>Freedom Road: Adult Education of African Americans </a:t>
            </a:r>
            <a:r>
              <a:rPr lang="en-US" altLang="en-US" sz="1000"/>
              <a:t>(Peterson, 1996).</a:t>
            </a:r>
            <a:endParaRPr lang="en-US" altLang="en-US" sz="1000" i="1"/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506413" y="5418138"/>
            <a:ext cx="75485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/>
              <a:t>“We need to be taught to study rather than to believe, to </a:t>
            </a:r>
            <a:r>
              <a:rPr lang="en-US" altLang="en-US" sz="2400" b="1"/>
              <a:t>inquire</a:t>
            </a:r>
            <a:r>
              <a:rPr lang="en-US" altLang="en-US" sz="2400"/>
              <a:t> rather than to affirm.” - Septima Clark</a:t>
            </a:r>
          </a:p>
        </p:txBody>
      </p:sp>
    </p:spTree>
    <p:extLst>
      <p:ext uri="{BB962C8B-B14F-4D97-AF65-F5344CB8AC3E}">
        <p14:creationId xmlns:p14="http://schemas.microsoft.com/office/powerpoint/2010/main" val="65101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Closing Reflections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Tx/>
              <a:buSzTx/>
              <a:buNone/>
              <a:defRPr/>
            </a:pPr>
            <a:r>
              <a:rPr lang="en-US" sz="2800" dirty="0" smtClean="0">
                <a:solidFill>
                  <a:prstClr val="black"/>
                </a:solidFill>
              </a:rPr>
              <a:t>	We </a:t>
            </a:r>
            <a:r>
              <a:rPr lang="en-US" sz="2800" dirty="0">
                <a:solidFill>
                  <a:prstClr val="black"/>
                </a:solidFill>
              </a:rPr>
              <a:t>shall not cease from exploration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  <a:defRPr/>
            </a:pPr>
            <a:r>
              <a:rPr lang="en-US" sz="2800" dirty="0" smtClean="0">
                <a:solidFill>
                  <a:prstClr val="black"/>
                </a:solidFill>
              </a:rPr>
              <a:t>	And </a:t>
            </a:r>
            <a:r>
              <a:rPr lang="en-US" sz="2800" dirty="0">
                <a:solidFill>
                  <a:prstClr val="black"/>
                </a:solidFill>
              </a:rPr>
              <a:t>the end of all our exploring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  <a:defRPr/>
            </a:pPr>
            <a:r>
              <a:rPr lang="en-US" sz="2800" dirty="0" smtClean="0">
                <a:solidFill>
                  <a:prstClr val="black"/>
                </a:solidFill>
              </a:rPr>
              <a:t>	Will </a:t>
            </a:r>
            <a:r>
              <a:rPr lang="en-US" sz="2800" dirty="0">
                <a:solidFill>
                  <a:prstClr val="black"/>
                </a:solidFill>
              </a:rPr>
              <a:t>be to arrive where we started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  <a:defRPr/>
            </a:pPr>
            <a:r>
              <a:rPr lang="en-US" sz="2800" dirty="0" smtClean="0">
                <a:solidFill>
                  <a:prstClr val="black"/>
                </a:solidFill>
              </a:rPr>
              <a:t>	And </a:t>
            </a:r>
            <a:r>
              <a:rPr lang="en-US" sz="2800" dirty="0">
                <a:solidFill>
                  <a:prstClr val="black"/>
                </a:solidFill>
              </a:rPr>
              <a:t>know the place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  <a:defRPr/>
            </a:pPr>
            <a:r>
              <a:rPr lang="en-US" sz="2800" dirty="0" smtClean="0">
                <a:solidFill>
                  <a:prstClr val="black"/>
                </a:solidFill>
              </a:rPr>
              <a:t>	For </a:t>
            </a:r>
            <a:r>
              <a:rPr lang="en-US" sz="2800" dirty="0">
                <a:solidFill>
                  <a:prstClr val="black"/>
                </a:solidFill>
              </a:rPr>
              <a:t>the first time.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  <a:defRPr/>
            </a:pPr>
            <a:endParaRPr lang="en-US" sz="2800" dirty="0">
              <a:solidFill>
                <a:prstClr val="black"/>
              </a:solidFill>
            </a:endParaRPr>
          </a:p>
          <a:p>
            <a:pPr marL="0" lvl="0" indent="0">
              <a:spcBef>
                <a:spcPts val="0"/>
              </a:spcBef>
              <a:buClrTx/>
              <a:buSzTx/>
              <a:buNone/>
              <a:defRPr/>
            </a:pPr>
            <a:r>
              <a:rPr lang="en-US" sz="2800" dirty="0">
                <a:solidFill>
                  <a:prstClr val="black"/>
                </a:solidFill>
              </a:rPr>
              <a:t>				--T.S. Eliot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8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1146727" y="345799"/>
            <a:ext cx="6078538" cy="701675"/>
          </a:xfrm>
        </p:spPr>
        <p:txBody>
          <a:bodyPr/>
          <a:lstStyle/>
          <a:p>
            <a:pPr algn="ctr"/>
            <a:r>
              <a:rPr lang="en-US" altLang="en-US" sz="4400" dirty="0" smtClean="0"/>
              <a:t>Today’s 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558" y="1269966"/>
            <a:ext cx="8434767" cy="4359199"/>
          </a:xfrm>
        </p:spPr>
        <p:txBody>
          <a:bodyPr>
            <a:noAutofit/>
          </a:bodyPr>
          <a:lstStyle/>
          <a:p>
            <a:pPr marL="742950" indent="-742950">
              <a:buFont typeface="+mj-lt"/>
              <a:buAutoNum type="arabicParenR"/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Welcome and Community Building</a:t>
            </a:r>
            <a:endParaRPr lang="en-US" sz="3200" dirty="0">
              <a:solidFill>
                <a:schemeClr val="tx1"/>
              </a:solidFill>
            </a:endParaRPr>
          </a:p>
          <a:p>
            <a:pPr marL="742950" indent="-742950">
              <a:buFont typeface="+mj-lt"/>
              <a:buAutoNum type="arabicParenR"/>
              <a:defRPr/>
            </a:pPr>
            <a:r>
              <a:rPr lang="en-US" sz="3200" b="1" dirty="0" smtClean="0">
                <a:solidFill>
                  <a:schemeClr val="tx1"/>
                </a:solidFill>
              </a:rPr>
              <a:t>Setting a Collaborative Learning Agenda with the QFT</a:t>
            </a:r>
          </a:p>
          <a:p>
            <a:pPr marL="742950" indent="-742950">
              <a:buFont typeface="+mj-lt"/>
              <a:buAutoNum type="arabicParenR"/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The Art and Science of the QFT</a:t>
            </a:r>
          </a:p>
          <a:p>
            <a:pPr marL="742950" indent="-742950">
              <a:buFont typeface="+mj-lt"/>
              <a:buAutoNum type="arabicParenR"/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Breakout Groups: Discussion, Collaboration, and Active Work Time</a:t>
            </a:r>
          </a:p>
          <a:p>
            <a:pPr marL="742950" indent="-742950">
              <a:buFont typeface="+mj-lt"/>
              <a:buAutoNum type="arabicParenR"/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Closing Reflections, Q&amp;A, &amp; Next Steps</a:t>
            </a:r>
          </a:p>
          <a:p>
            <a:pPr marL="742950" indent="-742950">
              <a:buFont typeface="+mj-lt"/>
              <a:buAutoNum type="arabicParenR"/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Lunch</a:t>
            </a:r>
          </a:p>
          <a:p>
            <a:pPr marL="0" indent="0">
              <a:buNone/>
              <a:defRPr/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03742" y="6273225"/>
            <a:ext cx="1740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2"/>
                </a:solidFill>
              </a:rPr>
              <a:t>@</a:t>
            </a:r>
            <a:r>
              <a:rPr lang="en-US" sz="1600" dirty="0" err="1" smtClean="0">
                <a:solidFill>
                  <a:schemeClr val="accent2"/>
                </a:solidFill>
              </a:rPr>
              <a:t>RightQuestion#QFTCon</a:t>
            </a:r>
            <a:r>
              <a:rPr lang="en-US" sz="1600" dirty="0" smtClean="0">
                <a:solidFill>
                  <a:schemeClr val="accent2"/>
                </a:solidFill>
              </a:rPr>
              <a:t> #QFT</a:t>
            </a:r>
            <a:endParaRPr lang="en-US" sz="1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02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Please take a moment to fill out this brief evaluation </a:t>
            </a:r>
            <a:r>
              <a:rPr lang="en-US" sz="2400" dirty="0">
                <a:solidFill>
                  <a:schemeClr val="tx1"/>
                </a:solidFill>
              </a:rPr>
              <a:t>and </a:t>
            </a:r>
            <a:r>
              <a:rPr lang="en-US" sz="2400" dirty="0" smtClean="0">
                <a:solidFill>
                  <a:schemeClr val="tx1"/>
                </a:solidFill>
              </a:rPr>
              <a:t>reflection:</a:t>
            </a:r>
            <a:endParaRPr lang="en-US" sz="24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sz="3200" dirty="0">
                <a:solidFill>
                  <a:schemeClr val="tx1"/>
                </a:solidFill>
                <a:hlinkClick r:id="rId2"/>
              </a:rPr>
              <a:t>http://</a:t>
            </a:r>
            <a:r>
              <a:rPr lang="en-US" sz="3200" dirty="0" smtClean="0">
                <a:solidFill>
                  <a:schemeClr val="tx1"/>
                </a:solidFill>
                <a:hlinkClick r:id="rId2"/>
              </a:rPr>
              <a:t>bit.ly/2yI4XqV</a:t>
            </a:r>
            <a:endParaRPr lang="en-US" sz="32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We </a:t>
            </a:r>
            <a:r>
              <a:rPr lang="en-US" sz="2400" dirty="0">
                <a:solidFill>
                  <a:schemeClr val="tx1"/>
                </a:solidFill>
              </a:rPr>
              <a:t>value your feedback and work hard to continuously revise </a:t>
            </a:r>
            <a:r>
              <a:rPr lang="en-US" sz="2400" dirty="0" smtClean="0">
                <a:solidFill>
                  <a:schemeClr val="tx1"/>
                </a:solidFill>
              </a:rPr>
              <a:t>to </a:t>
            </a:r>
            <a:r>
              <a:rPr lang="en-US" sz="2400" dirty="0">
                <a:solidFill>
                  <a:schemeClr val="tx1"/>
                </a:solidFill>
              </a:rPr>
              <a:t>best support the work of educators in the field. </a:t>
            </a:r>
            <a:r>
              <a:rPr lang="en-US" sz="2400" dirty="0" smtClean="0">
                <a:solidFill>
                  <a:schemeClr val="tx1"/>
                </a:solidFill>
              </a:rPr>
              <a:t> Thank </a:t>
            </a:r>
            <a:r>
              <a:rPr lang="en-US" sz="2400" dirty="0">
                <a:solidFill>
                  <a:schemeClr val="tx1"/>
                </a:solidFill>
              </a:rPr>
              <a:t>you!</a:t>
            </a:r>
          </a:p>
        </p:txBody>
      </p:sp>
    </p:spTree>
    <p:extLst>
      <p:ext uri="{BB962C8B-B14F-4D97-AF65-F5344CB8AC3E}">
        <p14:creationId xmlns:p14="http://schemas.microsoft.com/office/powerpoint/2010/main" val="99670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/>
          <p:cNvSpPr>
            <a:spLocks noGrp="1"/>
          </p:cNvSpPr>
          <p:nvPr>
            <p:ph type="title"/>
          </p:nvPr>
        </p:nvSpPr>
        <p:spPr>
          <a:xfrm>
            <a:off x="392113" y="544513"/>
            <a:ext cx="7742237" cy="1116012"/>
          </a:xfrm>
        </p:spPr>
        <p:txBody>
          <a:bodyPr/>
          <a:lstStyle/>
          <a:p>
            <a:pPr eaLnBrk="1" hangingPunct="1"/>
            <a:r>
              <a:rPr lang="en-US" altLang="en-US" sz="4200" dirty="0" smtClean="0"/>
              <a:t>Rules for Producing Questions</a:t>
            </a:r>
          </a:p>
        </p:txBody>
      </p:sp>
      <p:sp>
        <p:nvSpPr>
          <p:cNvPr id="5" name="Rounded Rectangle 11"/>
          <p:cNvSpPr>
            <a:spLocks noChangeArrowheads="1"/>
          </p:cNvSpPr>
          <p:nvPr/>
        </p:nvSpPr>
        <p:spPr bwMode="auto">
          <a:xfrm>
            <a:off x="498475" y="2055813"/>
            <a:ext cx="8175625" cy="4384675"/>
          </a:xfrm>
          <a:prstGeom prst="roundRect">
            <a:avLst>
              <a:gd name="adj" fmla="val 16667"/>
            </a:avLst>
          </a:prstGeom>
          <a:ln/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marL="222250" indent="-222250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222250" marR="0" lvl="0" indent="-2222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1. Ask as many questions as you can</a:t>
            </a:r>
          </a:p>
          <a:p>
            <a:pPr marL="222250" marR="0" lvl="0" indent="-2222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2. Do not stop to answer, judge, or discuss</a:t>
            </a:r>
          </a:p>
          <a:p>
            <a:pPr marL="222250" marR="0" lvl="0" indent="-2222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3. Write down every question exactly as stated</a:t>
            </a:r>
          </a:p>
          <a:p>
            <a:pPr marL="222250" marR="0" lvl="0" indent="-2222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4. Change any statements into questions</a:t>
            </a:r>
          </a:p>
          <a:p>
            <a:pPr marL="222250" marR="0" lvl="0" indent="-2222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802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400" dirty="0" smtClean="0"/>
              <a:t>Producing Questions</a:t>
            </a:r>
          </a:p>
        </p:txBody>
      </p:sp>
      <p:sp>
        <p:nvSpPr>
          <p:cNvPr id="102403" name="Content Placeholder 2"/>
          <p:cNvSpPr>
            <a:spLocks noGrp="1"/>
          </p:cNvSpPr>
          <p:nvPr>
            <p:ph idx="1"/>
          </p:nvPr>
        </p:nvSpPr>
        <p:spPr>
          <a:xfrm>
            <a:off x="333664" y="1600200"/>
            <a:ext cx="8545513" cy="5022273"/>
          </a:xfrm>
        </p:spPr>
        <p:txBody>
          <a:bodyPr/>
          <a:lstStyle/>
          <a:p>
            <a:pPr marL="514350" indent="-514350" eaLnBrk="1" hangingPunct="1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en-US" altLang="en-US" sz="3200" dirty="0" smtClean="0">
                <a:solidFill>
                  <a:srgbClr val="000000"/>
                </a:solidFill>
              </a:rPr>
              <a:t>Ask Questions</a:t>
            </a:r>
          </a:p>
          <a:p>
            <a:pPr marL="514350" indent="-514350" eaLnBrk="1" hangingPunct="1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en-US" altLang="en-US" sz="3200" dirty="0" smtClean="0">
                <a:solidFill>
                  <a:srgbClr val="000000"/>
                </a:solidFill>
              </a:rPr>
              <a:t>Follow the Rules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sz="2400" dirty="0" smtClean="0">
                <a:solidFill>
                  <a:schemeClr val="tx1"/>
                </a:solidFill>
              </a:rPr>
              <a:t>Ask as many questions as you can.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sz="2400" dirty="0" smtClean="0">
                <a:solidFill>
                  <a:schemeClr val="tx1"/>
                </a:solidFill>
              </a:rPr>
              <a:t>Do not stop to answer, judge, or discuss.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sz="2400" dirty="0" smtClean="0">
                <a:solidFill>
                  <a:schemeClr val="tx1"/>
                </a:solidFill>
              </a:rPr>
              <a:t>Write down every question exactly as it was stated.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sz="2400" dirty="0" smtClean="0">
                <a:solidFill>
                  <a:schemeClr val="tx1"/>
                </a:solidFill>
              </a:rPr>
              <a:t>Change any statements into questions.</a:t>
            </a:r>
          </a:p>
          <a:p>
            <a:pPr marL="514350" indent="-514350" eaLnBrk="1" hangingPunct="1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en-US" altLang="en-US" sz="3200" dirty="0" smtClean="0">
                <a:solidFill>
                  <a:srgbClr val="000000"/>
                </a:solidFill>
              </a:rPr>
              <a:t>Number the Questions</a:t>
            </a:r>
          </a:p>
          <a:p>
            <a:pPr marL="514350" indent="-514350" algn="ctr" eaLnBrk="1" hangingPunct="1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endParaRPr lang="en-US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28733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dvantag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29435</TotalTime>
  <Words>2475</Words>
  <Application>Microsoft Macintosh PowerPoint</Application>
  <PresentationFormat>On-screen Show (4:3)</PresentationFormat>
  <Paragraphs>472</Paragraphs>
  <Slides>70</Slides>
  <Notes>30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0" baseType="lpstr">
      <vt:lpstr>Arial</vt:lpstr>
      <vt:lpstr>Calibri</vt:lpstr>
      <vt:lpstr>Gill Sans</vt:lpstr>
      <vt:lpstr>MS PGothic</vt:lpstr>
      <vt:lpstr>ＭＳ Ｐゴシック</vt:lpstr>
      <vt:lpstr>Pontano Sans</vt:lpstr>
      <vt:lpstr>Rockwell</vt:lpstr>
      <vt:lpstr>Times New Roman</vt:lpstr>
      <vt:lpstr>Wingdings</vt:lpstr>
      <vt:lpstr>Advantage</vt:lpstr>
      <vt:lpstr>PowerPoint Presentation</vt:lpstr>
      <vt:lpstr>Welcome</vt:lpstr>
      <vt:lpstr>Acknowledgements </vt:lpstr>
      <vt:lpstr>Join the Conversation Online</vt:lpstr>
      <vt:lpstr>We’re Tweeting…</vt:lpstr>
      <vt:lpstr>PowerPoint Presentation</vt:lpstr>
      <vt:lpstr>Today’s Agenda</vt:lpstr>
      <vt:lpstr>Rules for Producing Questions</vt:lpstr>
      <vt:lpstr>Producing Questions</vt:lpstr>
      <vt:lpstr>Question Focus:</vt:lpstr>
      <vt:lpstr>Improving Questions</vt:lpstr>
      <vt:lpstr>Strategize: Prioritizing Questions </vt:lpstr>
      <vt:lpstr>Share &amp; Discuss</vt:lpstr>
      <vt:lpstr>Reflection </vt:lpstr>
      <vt:lpstr>The QFT, on one slide…</vt:lpstr>
      <vt:lpstr>Today’s Agenda</vt:lpstr>
      <vt:lpstr>QFT: An ART and a SCIENCE</vt:lpstr>
      <vt:lpstr>QFT: An ART and a SCIENCE</vt:lpstr>
      <vt:lpstr>Five Areas Related to  the Art of the QFT</vt:lpstr>
      <vt:lpstr>PowerPoint Presentation</vt:lpstr>
      <vt:lpstr>Various Teaching Purposes </vt:lpstr>
      <vt:lpstr>Using the QFT for Engagement</vt:lpstr>
      <vt:lpstr>Next Steps with Student Questions</vt:lpstr>
      <vt:lpstr>Using the QFT for Peer Review:</vt:lpstr>
      <vt:lpstr>Next Steps with Student Questions:</vt:lpstr>
      <vt:lpstr>Using the QFT for Skill Development</vt:lpstr>
      <vt:lpstr>Next Steps with Student Questions: </vt:lpstr>
      <vt:lpstr>Using the QFT for Knowledge Acquisition</vt:lpstr>
      <vt:lpstr>Next Steps with Student Questions</vt:lpstr>
      <vt:lpstr>Various Teaching Purposes </vt:lpstr>
      <vt:lpstr>Next Steps? </vt:lpstr>
      <vt:lpstr>Five Areas Related to  the Art of the QFT</vt:lpstr>
      <vt:lpstr>Classroom Example: High School</vt:lpstr>
      <vt:lpstr>Initial Question Focus:</vt:lpstr>
      <vt:lpstr>Revised Question Focus:</vt:lpstr>
      <vt:lpstr>Classroom Example: 2nd Grade</vt:lpstr>
      <vt:lpstr>Initial Question Focus Design Process</vt:lpstr>
      <vt:lpstr>Student Questions: “People, Animals, and Friends”</vt:lpstr>
      <vt:lpstr>Revising the Question Focus</vt:lpstr>
      <vt:lpstr>A Lesson from Luz</vt:lpstr>
      <vt:lpstr>A Lesson from PCD</vt:lpstr>
      <vt:lpstr>The one quality all excellent QFT designers share? </vt:lpstr>
      <vt:lpstr>Five Areas Related to  the Art of the QFT</vt:lpstr>
      <vt:lpstr>Prioritization Instructions</vt:lpstr>
      <vt:lpstr>Categories of Prioritization Instructions</vt:lpstr>
      <vt:lpstr>Five Areas Related to  the Art of the QFT</vt:lpstr>
      <vt:lpstr>Examples of Reflection Questions</vt:lpstr>
      <vt:lpstr>Five Areas Related to  the Art of the QFT</vt:lpstr>
      <vt:lpstr>Four Principles of Facilitation</vt:lpstr>
      <vt:lpstr> </vt:lpstr>
      <vt:lpstr>Today’s Agenda</vt:lpstr>
      <vt:lpstr>Small Group Breakout Sessions </vt:lpstr>
      <vt:lpstr>Today’s Agenda</vt:lpstr>
      <vt:lpstr>Closing Reflections</vt:lpstr>
      <vt:lpstr>So, where do we go from here?</vt:lpstr>
      <vt:lpstr>Ways to partner with RQI and join a growing community of practice </vt:lpstr>
      <vt:lpstr>Delivering PD in departments, surrounding schools, and regions </vt:lpstr>
      <vt:lpstr>Filming instructional videos &amp; creating online resources   ‘[‘;//</vt:lpstr>
      <vt:lpstr>Tweeting QFT examples to school leaders, reporters, authors, and industry leaders…and getting their attention! </vt:lpstr>
      <vt:lpstr>And continuing to do innovative, creative work with students  </vt:lpstr>
      <vt:lpstr>    …as a two-way street</vt:lpstr>
      <vt:lpstr>Evaluation</vt:lpstr>
      <vt:lpstr>PowerPoint Presentation</vt:lpstr>
      <vt:lpstr>PowerPoint Presentation</vt:lpstr>
      <vt:lpstr>Why is student question formulation so important today?</vt:lpstr>
      <vt:lpstr>PowerPoint Presentation</vt:lpstr>
      <vt:lpstr>The Skill of Asking Questions</vt:lpstr>
      <vt:lpstr>Democracy</vt:lpstr>
      <vt:lpstr>Closing Reflections</vt:lpstr>
      <vt:lpstr>Evaluation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Kendall Gedeon</dc:creator>
  <cp:lastModifiedBy>Erin Kim</cp:lastModifiedBy>
  <cp:revision>243</cp:revision>
  <cp:lastPrinted>2017-08-22T14:53:58Z</cp:lastPrinted>
  <dcterms:created xsi:type="dcterms:W3CDTF">2016-06-20T19:08:30Z</dcterms:created>
  <dcterms:modified xsi:type="dcterms:W3CDTF">2017-10-13T18:17:11Z</dcterms:modified>
</cp:coreProperties>
</file>