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4" r:id="rId2"/>
  </p:sldMasterIdLst>
  <p:notesMasterIdLst>
    <p:notesMasterId r:id="rId42"/>
  </p:notesMasterIdLst>
  <p:handoutMasterIdLst>
    <p:handoutMasterId r:id="rId43"/>
  </p:handoutMasterIdLst>
  <p:sldIdLst>
    <p:sldId id="555" r:id="rId3"/>
    <p:sldId id="566" r:id="rId4"/>
    <p:sldId id="412" r:id="rId5"/>
    <p:sldId id="540" r:id="rId6"/>
    <p:sldId id="541" r:id="rId7"/>
    <p:sldId id="384" r:id="rId8"/>
    <p:sldId id="436" r:id="rId9"/>
    <p:sldId id="542" r:id="rId10"/>
    <p:sldId id="543" r:id="rId11"/>
    <p:sldId id="544" r:id="rId12"/>
    <p:sldId id="554" r:id="rId13"/>
    <p:sldId id="545" r:id="rId14"/>
    <p:sldId id="546" r:id="rId15"/>
    <p:sldId id="435" r:id="rId16"/>
    <p:sldId id="340" r:id="rId17"/>
    <p:sldId id="351" r:id="rId18"/>
    <p:sldId id="538" r:id="rId19"/>
    <p:sldId id="372" r:id="rId20"/>
    <p:sldId id="373" r:id="rId21"/>
    <p:sldId id="374" r:id="rId22"/>
    <p:sldId id="429" r:id="rId23"/>
    <p:sldId id="395" r:id="rId24"/>
    <p:sldId id="539" r:id="rId25"/>
    <p:sldId id="375" r:id="rId26"/>
    <p:sldId id="357" r:id="rId27"/>
    <p:sldId id="408" r:id="rId28"/>
    <p:sldId id="431" r:id="rId29"/>
    <p:sldId id="376" r:id="rId30"/>
    <p:sldId id="380" r:id="rId31"/>
    <p:sldId id="421" r:id="rId32"/>
    <p:sldId id="407" r:id="rId33"/>
    <p:sldId id="522" r:id="rId34"/>
    <p:sldId id="564" r:id="rId35"/>
    <p:sldId id="560" r:id="rId36"/>
    <p:sldId id="561" r:id="rId37"/>
    <p:sldId id="563" r:id="rId38"/>
    <p:sldId id="559" r:id="rId39"/>
    <p:sldId id="537" r:id="rId40"/>
    <p:sldId id="32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1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CABBE2"/>
    <a:srgbClr val="6B90FF"/>
    <a:srgbClr val="829CE2"/>
    <a:srgbClr val="7A88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30" autoAdjust="0"/>
    <p:restoredTop sz="77220" autoAdjust="0"/>
  </p:normalViewPr>
  <p:slideViewPr>
    <p:cSldViewPr snapToGrid="0" snapToObjects="1">
      <p:cViewPr varScale="1">
        <p:scale>
          <a:sx n="92" d="100"/>
          <a:sy n="92" d="100"/>
        </p:scale>
        <p:origin x="180" y="84"/>
      </p:cViewPr>
      <p:guideLst>
        <p:guide orient="horz" pos="4319"/>
        <p:guide pos="3184"/>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640FD6-C58B-8643-8E84-DAF7795435FF}" type="datetimeFigureOut">
              <a:rPr lang="en-US" smtClean="0"/>
              <a:t>7/26/2018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706E40-80C3-ED4B-84DF-0DAB881C5625}" type="slidenum">
              <a:rPr lang="en-US" smtClean="0"/>
              <a:t>‹#›</a:t>
            </a:fld>
            <a:endParaRPr lang="en-US"/>
          </a:p>
        </p:txBody>
      </p:sp>
    </p:spTree>
    <p:extLst>
      <p:ext uri="{BB962C8B-B14F-4D97-AF65-F5344CB8AC3E}">
        <p14:creationId xmlns:p14="http://schemas.microsoft.com/office/powerpoint/2010/main" val="8938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C4439-09AF-C046-948D-0AC42145531E}" type="datetimeFigureOut">
              <a:rPr lang="en-US" smtClean="0"/>
              <a:pPr/>
              <a:t>7/26/2018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47D5D-2C99-254D-9B31-195340A941AF}" type="slidenum">
              <a:rPr lang="en-US" smtClean="0"/>
              <a:pPr/>
              <a:t>‹#›</a:t>
            </a:fld>
            <a:endParaRPr lang="en-US"/>
          </a:p>
        </p:txBody>
      </p:sp>
    </p:spTree>
    <p:extLst>
      <p:ext uri="{BB962C8B-B14F-4D97-AF65-F5344CB8AC3E}">
        <p14:creationId xmlns:p14="http://schemas.microsoft.com/office/powerpoint/2010/main" val="28739745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874CE0-4909-6048-B317-2721B0FEF0DC}" type="slidenum">
              <a:rPr lang="en-US" smtClean="0"/>
              <a:t>1</a:t>
            </a:fld>
            <a:endParaRPr lang="en-US"/>
          </a:p>
        </p:txBody>
      </p:sp>
    </p:spTree>
    <p:extLst>
      <p:ext uri="{BB962C8B-B14F-4D97-AF65-F5344CB8AC3E}">
        <p14:creationId xmlns:p14="http://schemas.microsoft.com/office/powerpoint/2010/main" val="238822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1143000" y="685800"/>
            <a:ext cx="4572000" cy="3429000"/>
          </a:xfrm>
        </p:spPr>
      </p:sp>
      <p:sp>
        <p:nvSpPr>
          <p:cNvPr id="66563" name="Notes Placeholder 2"/>
          <p:cNvSpPr>
            <a:spLocks noGrp="1"/>
          </p:cNvSpPr>
          <p:nvPr>
            <p:ph type="body" idx="1"/>
          </p:nvPr>
        </p:nvSpPr>
        <p:spPr>
          <a:noFill/>
        </p:spPr>
        <p:txBody>
          <a:bodyPr/>
          <a:lstStyle/>
          <a:p>
            <a:endParaRPr lang="en-US" dirty="0">
              <a:latin typeface="Times New Roman" charset="0"/>
            </a:endParaRPr>
          </a:p>
        </p:txBody>
      </p:sp>
      <p:sp>
        <p:nvSpPr>
          <p:cNvPr id="66564" name="Slide Number Placeholder 3"/>
          <p:cNvSpPr>
            <a:spLocks noGrp="1"/>
          </p:cNvSpPr>
          <p:nvPr>
            <p:ph type="sldNum" sz="quarter"/>
          </p:nvPr>
        </p:nvSpPr>
        <p:spPr>
          <a:noFill/>
          <a:ln>
            <a:miter lim="800000"/>
            <a:headEnd/>
            <a:tailEnd/>
          </a:ln>
        </p:spPr>
        <p:txBody>
          <a:bodyPr/>
          <a:lstStyle/>
          <a:p>
            <a:fld id="{2978EF80-9A3E-FA4F-B6F9-A5AC178A279B}" type="slidenum">
              <a:rPr lang="en-US"/>
              <a:pPr/>
              <a:t>15</a:t>
            </a:fld>
            <a:endParaRPr lang="en-US"/>
          </a:p>
        </p:txBody>
      </p:sp>
    </p:spTree>
    <p:extLst>
      <p:ext uri="{BB962C8B-B14F-4D97-AF65-F5344CB8AC3E}">
        <p14:creationId xmlns:p14="http://schemas.microsoft.com/office/powerpoint/2010/main" val="2048116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F7F164-183D-524C-93DE-2E750BA49A80}" type="slidenum">
              <a:rPr lang="en-US" smtClean="0"/>
              <a:pPr/>
              <a:t>16</a:t>
            </a:fld>
            <a:endParaRPr lang="en-US"/>
          </a:p>
        </p:txBody>
      </p:sp>
    </p:spTree>
    <p:extLst>
      <p:ext uri="{BB962C8B-B14F-4D97-AF65-F5344CB8AC3E}">
        <p14:creationId xmlns:p14="http://schemas.microsoft.com/office/powerpoint/2010/main" val="678520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7D5D-2C99-254D-9B31-195340A941AF}" type="slidenum">
              <a:rPr lang="en-US" smtClean="0"/>
              <a:pPr/>
              <a:t>17</a:t>
            </a:fld>
            <a:endParaRPr lang="en-US"/>
          </a:p>
        </p:txBody>
      </p:sp>
    </p:spTree>
    <p:extLst>
      <p:ext uri="{BB962C8B-B14F-4D97-AF65-F5344CB8AC3E}">
        <p14:creationId xmlns:p14="http://schemas.microsoft.com/office/powerpoint/2010/main" val="141960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F7F164-183D-524C-93DE-2E750BA49A80}" type="slidenum">
              <a:rPr lang="en-US" smtClean="0"/>
              <a:pPr/>
              <a:t>18</a:t>
            </a:fld>
            <a:endParaRPr lang="en-US"/>
          </a:p>
        </p:txBody>
      </p:sp>
    </p:spTree>
    <p:extLst>
      <p:ext uri="{BB962C8B-B14F-4D97-AF65-F5344CB8AC3E}">
        <p14:creationId xmlns:p14="http://schemas.microsoft.com/office/powerpoint/2010/main" val="174466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F7F164-183D-524C-93DE-2E750BA49A80}" type="slidenum">
              <a:rPr lang="en-US" smtClean="0"/>
              <a:pPr/>
              <a:t>19</a:t>
            </a:fld>
            <a:endParaRPr lang="en-US"/>
          </a:p>
        </p:txBody>
      </p:sp>
    </p:spTree>
    <p:extLst>
      <p:ext uri="{BB962C8B-B14F-4D97-AF65-F5344CB8AC3E}">
        <p14:creationId xmlns:p14="http://schemas.microsoft.com/office/powerpoint/2010/main" val="806904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F7F164-183D-524C-93DE-2E750BA49A80}" type="slidenum">
              <a:rPr lang="en-US" smtClean="0"/>
              <a:pPr/>
              <a:t>20</a:t>
            </a:fld>
            <a:endParaRPr lang="en-US"/>
          </a:p>
        </p:txBody>
      </p:sp>
    </p:spTree>
    <p:extLst>
      <p:ext uri="{BB962C8B-B14F-4D97-AF65-F5344CB8AC3E}">
        <p14:creationId xmlns:p14="http://schemas.microsoft.com/office/powerpoint/2010/main" val="28728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7D5D-2C99-254D-9B31-195340A941AF}" type="slidenum">
              <a:rPr lang="en-US" smtClean="0"/>
              <a:pPr/>
              <a:t>21</a:t>
            </a:fld>
            <a:endParaRPr lang="en-US"/>
          </a:p>
        </p:txBody>
      </p:sp>
    </p:spTree>
    <p:extLst>
      <p:ext uri="{BB962C8B-B14F-4D97-AF65-F5344CB8AC3E}">
        <p14:creationId xmlns:p14="http://schemas.microsoft.com/office/powerpoint/2010/main" val="4000258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F7F164-183D-524C-93DE-2E750BA49A80}" type="slidenum">
              <a:rPr lang="en-US" smtClean="0"/>
              <a:pPr/>
              <a:t>24</a:t>
            </a:fld>
            <a:endParaRPr lang="en-US"/>
          </a:p>
        </p:txBody>
      </p:sp>
    </p:spTree>
    <p:extLst>
      <p:ext uri="{BB962C8B-B14F-4D97-AF65-F5344CB8AC3E}">
        <p14:creationId xmlns:p14="http://schemas.microsoft.com/office/powerpoint/2010/main" val="922530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F7F164-183D-524C-93DE-2E750BA49A80}" type="slidenum">
              <a:rPr lang="en-US" smtClean="0"/>
              <a:pPr/>
              <a:t>25</a:t>
            </a:fld>
            <a:endParaRPr lang="en-US"/>
          </a:p>
        </p:txBody>
      </p:sp>
    </p:spTree>
    <p:extLst>
      <p:ext uri="{BB962C8B-B14F-4D97-AF65-F5344CB8AC3E}">
        <p14:creationId xmlns:p14="http://schemas.microsoft.com/office/powerpoint/2010/main" val="142467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round/>
            <a:headEnd/>
            <a:tailEnd/>
          </a:ln>
        </p:spPr>
        <p:txBody>
          <a:bodyPr/>
          <a:lstStyle/>
          <a:p>
            <a:fld id="{110F9958-CA8B-6B44-A6D2-B36A365ED57F}" type="slidenum">
              <a:rPr lang="en-US"/>
              <a:pPr/>
              <a:t>26</a:t>
            </a:fld>
            <a:endParaRPr lang="en-US"/>
          </a:p>
        </p:txBody>
      </p:sp>
      <p:sp>
        <p:nvSpPr>
          <p:cNvPr id="5325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3252" name="Rectangle 2"/>
          <p:cNvSpPr>
            <a:spLocks noGrp="1" noChangeArrowheads="1"/>
          </p:cNvSpPr>
          <p:nvPr>
            <p:ph type="body" idx="1"/>
          </p:nvPr>
        </p:nvSpPr>
        <p:spPr>
          <a:xfrm>
            <a:off x="686421" y="4344025"/>
            <a:ext cx="5485158" cy="4114488"/>
          </a:xfrm>
          <a:noFill/>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448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round/>
            <a:headEnd/>
            <a:tailEnd/>
          </a:ln>
        </p:spPr>
        <p:txBody>
          <a:bodyPr/>
          <a:lstStyle/>
          <a:p>
            <a:fld id="{110F9958-CA8B-6B44-A6D2-B36A365ED57F}" type="slidenum">
              <a:rPr lang="en-US"/>
              <a:pPr/>
              <a:t>3</a:t>
            </a:fld>
            <a:endParaRPr lang="en-US"/>
          </a:p>
        </p:txBody>
      </p:sp>
      <p:sp>
        <p:nvSpPr>
          <p:cNvPr id="5325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3252" name="Rectangle 2"/>
          <p:cNvSpPr>
            <a:spLocks noGrp="1" noChangeArrowheads="1"/>
          </p:cNvSpPr>
          <p:nvPr>
            <p:ph type="body" idx="1"/>
          </p:nvPr>
        </p:nvSpPr>
        <p:spPr>
          <a:xfrm>
            <a:off x="686421" y="4344025"/>
            <a:ext cx="5485158" cy="4114488"/>
          </a:xfrm>
          <a:noFill/>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1610785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ln>
            <a:round/>
            <a:headEnd/>
            <a:tailEnd/>
          </a:ln>
        </p:spPr>
        <p:txBody>
          <a:bodyPr/>
          <a:lstStyle/>
          <a:p>
            <a:fld id="{EB33F295-65D9-E943-90B7-6FE28D9BEC24}" type="slidenum">
              <a:rPr lang="en-US"/>
              <a:pPr/>
              <a:t>27</a:t>
            </a:fld>
            <a:endParaRPr lang="en-US"/>
          </a:p>
        </p:txBody>
      </p:sp>
      <p:sp>
        <p:nvSpPr>
          <p:cNvPr id="60419"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0420" name="Rectangle 2"/>
          <p:cNvSpPr>
            <a:spLocks noGrp="1" noChangeArrowheads="1"/>
          </p:cNvSpPr>
          <p:nvPr>
            <p:ph type="body" idx="1"/>
          </p:nvPr>
        </p:nvSpPr>
        <p:spPr>
          <a:xfrm>
            <a:off x="686421" y="4344025"/>
            <a:ext cx="5485158" cy="4114488"/>
          </a:xfrm>
          <a:noFill/>
        </p:spPr>
        <p:txBody>
          <a:bodyPr wrap="none" anchor="ctr"/>
          <a:lstStyle/>
          <a:p>
            <a:endParaRPr lang="en-US">
              <a:latin typeface="Times New Roman" charset="0"/>
            </a:endParaRPr>
          </a:p>
        </p:txBody>
      </p:sp>
    </p:spTree>
    <p:extLst>
      <p:ext uri="{BB962C8B-B14F-4D97-AF65-F5344CB8AC3E}">
        <p14:creationId xmlns:p14="http://schemas.microsoft.com/office/powerpoint/2010/main" val="787272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F7F164-183D-524C-93DE-2E750BA49A80}" type="slidenum">
              <a:rPr lang="en-US" smtClean="0"/>
              <a:pPr/>
              <a:t>28</a:t>
            </a:fld>
            <a:endParaRPr lang="en-US"/>
          </a:p>
        </p:txBody>
      </p:sp>
    </p:spTree>
    <p:extLst>
      <p:ext uri="{BB962C8B-B14F-4D97-AF65-F5344CB8AC3E}">
        <p14:creationId xmlns:p14="http://schemas.microsoft.com/office/powerpoint/2010/main" val="1039788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charset="0"/>
              <a:ea typeface="ＭＳ Ｐゴシック" charset="0"/>
              <a:cs typeface="ＭＳ Ｐゴシック" charset="0"/>
            </a:endParaRP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ヒラギノ角ゴ ProN W3" charset="0"/>
                <a:cs typeface="ヒラギノ角ゴ ProN W3" charset="0"/>
                <a:sym typeface="Arial" charset="0"/>
              </a:defRPr>
            </a:lvl1pPr>
            <a:lvl2pPr marL="37931725" indent="-37474525" eaLnBrk="0" hangingPunct="0">
              <a:defRPr sz="2400">
                <a:solidFill>
                  <a:srgbClr val="000000"/>
                </a:solidFill>
                <a:latin typeface="Arial" charset="0"/>
                <a:ea typeface="ヒラギノ角ゴ ProN W3" charset="0"/>
                <a:cs typeface="ヒラギノ角ゴ ProN W3" charset="0"/>
                <a:sym typeface="Arial" charset="0"/>
              </a:defRPr>
            </a:lvl2pPr>
            <a:lvl3pPr eaLnBrk="0" hangingPunct="0">
              <a:defRPr sz="2400">
                <a:solidFill>
                  <a:srgbClr val="000000"/>
                </a:solidFill>
                <a:latin typeface="Arial" charset="0"/>
                <a:ea typeface="ヒラギノ角ゴ ProN W3" charset="0"/>
                <a:cs typeface="ヒラギノ角ゴ ProN W3" charset="0"/>
                <a:sym typeface="Arial" charset="0"/>
              </a:defRPr>
            </a:lvl3pPr>
            <a:lvl4pPr eaLnBrk="0" hangingPunct="0">
              <a:defRPr sz="2400">
                <a:solidFill>
                  <a:srgbClr val="000000"/>
                </a:solidFill>
                <a:latin typeface="Arial" charset="0"/>
                <a:ea typeface="ヒラギノ角ゴ ProN W3" charset="0"/>
                <a:cs typeface="ヒラギノ角ゴ ProN W3" charset="0"/>
                <a:sym typeface="Arial" charset="0"/>
              </a:defRPr>
            </a:lvl4pPr>
            <a:lvl5pPr eaLnBrk="0" hangingPunct="0">
              <a:defRPr sz="2400">
                <a:solidFill>
                  <a:srgbClr val="000000"/>
                </a:solidFill>
                <a:latin typeface="Arial" charset="0"/>
                <a:ea typeface="ヒラギノ角ゴ ProN W3" charset="0"/>
                <a:cs typeface="ヒラギノ角ゴ ProN W3" charset="0"/>
                <a:sym typeface="Arial" charset="0"/>
              </a:defRPr>
            </a:lvl5pPr>
            <a:lvl6pPr marL="457200" eaLnBrk="0" fontAlgn="base" hangingPunct="0">
              <a:lnSpc>
                <a:spcPct val="93000"/>
              </a:lnSpc>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6pPr>
            <a:lvl7pPr marL="914400" eaLnBrk="0" fontAlgn="base" hangingPunct="0">
              <a:lnSpc>
                <a:spcPct val="93000"/>
              </a:lnSpc>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7pPr>
            <a:lvl8pPr marL="1371600" eaLnBrk="0" fontAlgn="base" hangingPunct="0">
              <a:lnSpc>
                <a:spcPct val="93000"/>
              </a:lnSpc>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8pPr>
            <a:lvl9pPr marL="1828800" eaLnBrk="0" fontAlgn="base" hangingPunct="0">
              <a:lnSpc>
                <a:spcPct val="93000"/>
              </a:lnSpc>
              <a:spcBef>
                <a:spcPct val="0"/>
              </a:spcBef>
              <a:spcAft>
                <a:spcPct val="0"/>
              </a:spcAft>
              <a:defRPr sz="2400">
                <a:solidFill>
                  <a:srgbClr val="000000"/>
                </a:solidFill>
                <a:latin typeface="Arial" charset="0"/>
                <a:ea typeface="ヒラギノ角ゴ ProN W3" charset="0"/>
                <a:cs typeface="ヒラギノ角ゴ ProN W3" charset="0"/>
                <a:sym typeface="Arial" charset="0"/>
              </a:defRPr>
            </a:lvl9pPr>
          </a:lstStyle>
          <a:p>
            <a:pPr eaLnBrk="1" hangingPunct="1"/>
            <a:fld id="{6CA3CBB4-7575-5249-94F0-84B40A3B6D44}" type="slidenum">
              <a:rPr lang="en-US" sz="1200"/>
              <a:pPr eaLnBrk="1" hangingPunct="1"/>
              <a:t>29</a:t>
            </a:fld>
            <a:endParaRPr lang="en-US" sz="1200"/>
          </a:p>
        </p:txBody>
      </p:sp>
    </p:spTree>
    <p:extLst>
      <p:ext uri="{BB962C8B-B14F-4D97-AF65-F5344CB8AC3E}">
        <p14:creationId xmlns:p14="http://schemas.microsoft.com/office/powerpoint/2010/main" val="1025292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round/>
            <a:headEnd/>
            <a:tailEnd/>
          </a:ln>
        </p:spPr>
        <p:txBody>
          <a:bodyPr/>
          <a:lstStyle/>
          <a:p>
            <a:fld id="{110F9958-CA8B-6B44-A6D2-B36A365ED57F}" type="slidenum">
              <a:rPr lang="en-US"/>
              <a:pPr/>
              <a:t>31</a:t>
            </a:fld>
            <a:endParaRPr lang="en-US"/>
          </a:p>
        </p:txBody>
      </p:sp>
      <p:sp>
        <p:nvSpPr>
          <p:cNvPr id="5325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3252" name="Rectangle 2"/>
          <p:cNvSpPr>
            <a:spLocks noGrp="1" noChangeArrowheads="1"/>
          </p:cNvSpPr>
          <p:nvPr>
            <p:ph type="body" idx="1"/>
          </p:nvPr>
        </p:nvSpPr>
        <p:spPr>
          <a:xfrm>
            <a:off x="686421" y="4344025"/>
            <a:ext cx="5485158" cy="4114488"/>
          </a:xfrm>
          <a:noFill/>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676532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7D5D-2C99-254D-9B31-195340A941AF}" type="slidenum">
              <a:rPr lang="en-US" smtClean="0"/>
              <a:pPr/>
              <a:t>33</a:t>
            </a:fld>
            <a:endParaRPr lang="en-US"/>
          </a:p>
        </p:txBody>
      </p:sp>
    </p:spTree>
    <p:extLst>
      <p:ext uri="{BB962C8B-B14F-4D97-AF65-F5344CB8AC3E}">
        <p14:creationId xmlns:p14="http://schemas.microsoft.com/office/powerpoint/2010/main" val="892250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3247D5D-2C99-254D-9B31-195340A941AF}" type="slidenum">
              <a:rPr lang="en-US" smtClean="0"/>
              <a:pPr/>
              <a:t>34</a:t>
            </a:fld>
            <a:endParaRPr lang="en-US"/>
          </a:p>
        </p:txBody>
      </p:sp>
    </p:spTree>
    <p:extLst>
      <p:ext uri="{BB962C8B-B14F-4D97-AF65-F5344CB8AC3E}">
        <p14:creationId xmlns:p14="http://schemas.microsoft.com/office/powerpoint/2010/main" val="130999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7D5D-2C99-254D-9B31-195340A941AF}" type="slidenum">
              <a:rPr lang="en-US" smtClean="0"/>
              <a:pPr/>
              <a:t>35</a:t>
            </a:fld>
            <a:endParaRPr lang="en-US"/>
          </a:p>
        </p:txBody>
      </p:sp>
    </p:spTree>
    <p:extLst>
      <p:ext uri="{BB962C8B-B14F-4D97-AF65-F5344CB8AC3E}">
        <p14:creationId xmlns:p14="http://schemas.microsoft.com/office/powerpoint/2010/main" val="3858496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7D5D-2C99-254D-9B31-195340A941AF}" type="slidenum">
              <a:rPr lang="en-US" smtClean="0"/>
              <a:pPr/>
              <a:t>36</a:t>
            </a:fld>
            <a:endParaRPr lang="en-US"/>
          </a:p>
        </p:txBody>
      </p:sp>
    </p:spTree>
    <p:extLst>
      <p:ext uri="{BB962C8B-B14F-4D97-AF65-F5344CB8AC3E}">
        <p14:creationId xmlns:p14="http://schemas.microsoft.com/office/powerpoint/2010/main" val="3388252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D99497-3B62-4F8C-A892-AF6DDC86BAAB}" type="slidenum">
              <a:rPr lang="en-US" smtClean="0"/>
              <a:t>37</a:t>
            </a:fld>
            <a:endParaRPr lang="en-US"/>
          </a:p>
        </p:txBody>
      </p:sp>
    </p:spTree>
    <p:extLst>
      <p:ext uri="{BB962C8B-B14F-4D97-AF65-F5344CB8AC3E}">
        <p14:creationId xmlns:p14="http://schemas.microsoft.com/office/powerpoint/2010/main" val="3547180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round/>
            <a:headEnd/>
            <a:tailEnd/>
          </a:ln>
        </p:spPr>
        <p:txBody>
          <a:bodyPr/>
          <a:lstStyle/>
          <a:p>
            <a:fld id="{110F9958-CA8B-6B44-A6D2-B36A365ED57F}" type="slidenum">
              <a:rPr lang="en-US"/>
              <a:pPr/>
              <a:t>38</a:t>
            </a:fld>
            <a:endParaRPr lang="en-US"/>
          </a:p>
        </p:txBody>
      </p:sp>
      <p:sp>
        <p:nvSpPr>
          <p:cNvPr id="5325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3252" name="Rectangle 2"/>
          <p:cNvSpPr>
            <a:spLocks noGrp="1" noChangeArrowheads="1"/>
          </p:cNvSpPr>
          <p:nvPr>
            <p:ph type="body" idx="1"/>
          </p:nvPr>
        </p:nvSpPr>
        <p:spPr>
          <a:xfrm>
            <a:off x="686421" y="4344025"/>
            <a:ext cx="5485158" cy="4114488"/>
          </a:xfrm>
          <a:noFill/>
        </p:spPr>
        <p:txBody>
          <a:bodyPr wrap="none" anchor="ctr"/>
          <a:lstStyle/>
          <a:p>
            <a:endParaRPr lang="en-US" dirty="0">
              <a:latin typeface="Times New Roman" charset="0"/>
            </a:endParaRPr>
          </a:p>
        </p:txBody>
      </p:sp>
    </p:spTree>
    <p:extLst>
      <p:ext uri="{BB962C8B-B14F-4D97-AF65-F5344CB8AC3E}">
        <p14:creationId xmlns:p14="http://schemas.microsoft.com/office/powerpoint/2010/main" val="67653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ln>
            <a:round/>
            <a:headEnd/>
            <a:tailEnd/>
          </a:ln>
        </p:spPr>
        <p:txBody>
          <a:bodyPr/>
          <a:lstStyle/>
          <a:p>
            <a:fld id="{EB33F295-65D9-E943-90B7-6FE28D9BEC24}" type="slidenum">
              <a:rPr lang="en-US"/>
              <a:pPr/>
              <a:t>6</a:t>
            </a:fld>
            <a:endParaRPr lang="en-US"/>
          </a:p>
        </p:txBody>
      </p:sp>
      <p:sp>
        <p:nvSpPr>
          <p:cNvPr id="60419"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0420" name="Rectangle 2"/>
          <p:cNvSpPr>
            <a:spLocks noGrp="1" noChangeArrowheads="1"/>
          </p:cNvSpPr>
          <p:nvPr>
            <p:ph type="body" idx="1"/>
          </p:nvPr>
        </p:nvSpPr>
        <p:spPr>
          <a:xfrm>
            <a:off x="686421" y="4344025"/>
            <a:ext cx="5485158" cy="4114488"/>
          </a:xfrm>
          <a:noFill/>
        </p:spPr>
        <p:txBody>
          <a:bodyPr wrap="none" anchor="ctr"/>
          <a:lstStyle/>
          <a:p>
            <a:endParaRPr lang="en-US">
              <a:latin typeface="Times New Roman" charset="0"/>
            </a:endParaRPr>
          </a:p>
        </p:txBody>
      </p:sp>
    </p:spTree>
    <p:extLst>
      <p:ext uri="{BB962C8B-B14F-4D97-AF65-F5344CB8AC3E}">
        <p14:creationId xmlns:p14="http://schemas.microsoft.com/office/powerpoint/2010/main" val="12865905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1143000" y="685800"/>
            <a:ext cx="4572000" cy="3429000"/>
          </a:xfrm>
        </p:spPr>
      </p:sp>
      <p:sp>
        <p:nvSpPr>
          <p:cNvPr id="129027" name="Notes Placeholder 2"/>
          <p:cNvSpPr>
            <a:spLocks noGrp="1"/>
          </p:cNvSpPr>
          <p:nvPr>
            <p:ph type="body" idx="1"/>
          </p:nvPr>
        </p:nvSpPr>
        <p:spPr>
          <a:noFill/>
        </p:spPr>
        <p:txBody>
          <a:bodyPr/>
          <a:lstStyle/>
          <a:p>
            <a:endParaRPr lang="en-US">
              <a:latin typeface="Times New Roman" charset="0"/>
            </a:endParaRPr>
          </a:p>
        </p:txBody>
      </p:sp>
      <p:sp>
        <p:nvSpPr>
          <p:cNvPr id="129028" name="Slide Number Placeholder 3"/>
          <p:cNvSpPr>
            <a:spLocks noGrp="1"/>
          </p:cNvSpPr>
          <p:nvPr>
            <p:ph type="sldNum" sz="quarter"/>
          </p:nvPr>
        </p:nvSpPr>
        <p:spPr>
          <a:noFill/>
          <a:ln>
            <a:miter lim="800000"/>
            <a:headEnd/>
            <a:tailEnd/>
          </a:ln>
        </p:spPr>
        <p:txBody>
          <a:bodyPr/>
          <a:lstStyle/>
          <a:p>
            <a:fld id="{5BE7AD31-B360-8240-A0F7-A20CC4BD2D9D}" type="slidenum">
              <a:rPr lang="en-US"/>
              <a:pPr/>
              <a:t>39</a:t>
            </a:fld>
            <a:endParaRPr lang="en-US"/>
          </a:p>
        </p:txBody>
      </p:sp>
    </p:spTree>
    <p:extLst>
      <p:ext uri="{BB962C8B-B14F-4D97-AF65-F5344CB8AC3E}">
        <p14:creationId xmlns:p14="http://schemas.microsoft.com/office/powerpoint/2010/main" val="170809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idx="5"/>
          </p:nvPr>
        </p:nvSpPr>
        <p:spPr>
          <a:ln>
            <a:round/>
            <a:headEnd/>
            <a:tailEnd/>
          </a:ln>
        </p:spPr>
        <p:txBody>
          <a:bodyPr/>
          <a:lstStyle/>
          <a:p>
            <a:pPr>
              <a:defRPr/>
            </a:pPr>
            <a:fld id="{F173BE05-F6DF-6C4B-8B4E-3B9CB6634E6D}" type="slidenum">
              <a:rPr lang="en-US"/>
              <a:pPr>
                <a:defRPr/>
              </a:pPr>
              <a:t>7</a:t>
            </a:fld>
            <a:endParaRPr lang="en-US" dirty="0"/>
          </a:p>
        </p:txBody>
      </p:sp>
      <p:sp>
        <p:nvSpPr>
          <p:cNvPr id="52227"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2228"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numCol="1" anchor="ctr" anchorCtr="0" compatLnSpc="1">
            <a:prstTxWarp prst="textNoShape">
              <a:avLst/>
            </a:prstTxWarp>
          </a:bodyPr>
          <a:lstStyle/>
          <a:p>
            <a:endParaRPr lang="en-US">
              <a:latin typeface="Times New Roman" charset="0"/>
            </a:endParaRPr>
          </a:p>
        </p:txBody>
      </p:sp>
    </p:spTree>
    <p:extLst>
      <p:ext uri="{BB962C8B-B14F-4D97-AF65-F5344CB8AC3E}">
        <p14:creationId xmlns:p14="http://schemas.microsoft.com/office/powerpoint/2010/main" val="71419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F7F164-183D-524C-93DE-2E750BA49A80}" type="slidenum">
              <a:rPr lang="en-US" smtClean="0"/>
              <a:pPr/>
              <a:t>9</a:t>
            </a:fld>
            <a:endParaRPr lang="en-US"/>
          </a:p>
        </p:txBody>
      </p:sp>
    </p:spTree>
    <p:extLst>
      <p:ext uri="{BB962C8B-B14F-4D97-AF65-F5344CB8AC3E}">
        <p14:creationId xmlns:p14="http://schemas.microsoft.com/office/powerpoint/2010/main" val="207114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F7F164-183D-524C-93DE-2E750BA49A80}" type="slidenum">
              <a:rPr lang="en-US" smtClean="0"/>
              <a:pPr/>
              <a:t>10</a:t>
            </a:fld>
            <a:endParaRPr lang="en-US"/>
          </a:p>
        </p:txBody>
      </p:sp>
    </p:spTree>
    <p:extLst>
      <p:ext uri="{BB962C8B-B14F-4D97-AF65-F5344CB8AC3E}">
        <p14:creationId xmlns:p14="http://schemas.microsoft.com/office/powerpoint/2010/main" val="115782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F7F164-183D-524C-93DE-2E750BA49A80}" type="slidenum">
              <a:rPr lang="en-US" smtClean="0"/>
              <a:pPr/>
              <a:t>11</a:t>
            </a:fld>
            <a:endParaRPr lang="en-US"/>
          </a:p>
        </p:txBody>
      </p:sp>
    </p:spTree>
    <p:extLst>
      <p:ext uri="{BB962C8B-B14F-4D97-AF65-F5344CB8AC3E}">
        <p14:creationId xmlns:p14="http://schemas.microsoft.com/office/powerpoint/2010/main" val="279269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F7F164-183D-524C-93DE-2E750BA49A80}" type="slidenum">
              <a:rPr lang="en-US" smtClean="0"/>
              <a:pPr/>
              <a:t>12</a:t>
            </a:fld>
            <a:endParaRPr lang="en-US"/>
          </a:p>
        </p:txBody>
      </p:sp>
    </p:spTree>
    <p:extLst>
      <p:ext uri="{BB962C8B-B14F-4D97-AF65-F5344CB8AC3E}">
        <p14:creationId xmlns:p14="http://schemas.microsoft.com/office/powerpoint/2010/main" val="14837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47D5D-2C99-254D-9B31-195340A941AF}" type="slidenum">
              <a:rPr lang="en-US" smtClean="0"/>
              <a:pPr/>
              <a:t>14</a:t>
            </a:fld>
            <a:endParaRPr lang="en-US"/>
          </a:p>
        </p:txBody>
      </p:sp>
    </p:spTree>
    <p:extLst>
      <p:ext uri="{BB962C8B-B14F-4D97-AF65-F5344CB8AC3E}">
        <p14:creationId xmlns:p14="http://schemas.microsoft.com/office/powerpoint/2010/main" val="1530040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8471" y="1888061"/>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5"/>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Slide Number Placeholder 5"/>
          <p:cNvSpPr>
            <a:spLocks noGrp="1"/>
          </p:cNvSpPr>
          <p:nvPr>
            <p:ph type="sldNum" sz="quarter" idx="12"/>
          </p:nvPr>
        </p:nvSpPr>
        <p:spPr/>
        <p:txBody>
          <a:bodyPr/>
          <a:lstStyle/>
          <a:p>
            <a:fld id="{F736D47C-4D74-3E48-AED9-01B115B2E263}" type="slidenum">
              <a:rPr lang="en-US" smtClean="0"/>
              <a:pPr/>
              <a:t>‹#›</a:t>
            </a:fld>
            <a:endParaRPr lang="en-US"/>
          </a:p>
        </p:txBody>
      </p:sp>
      <p:sp>
        <p:nvSpPr>
          <p:cNvPr id="4" name="Date Placeholder 3"/>
          <p:cNvSpPr>
            <a:spLocks noGrp="1"/>
          </p:cNvSpPr>
          <p:nvPr>
            <p:ph type="dt" sz="half" idx="10"/>
          </p:nvPr>
        </p:nvSpPr>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8471" y="1684865"/>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8"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61"/>
            <a:ext cx="2133600" cy="365125"/>
          </a:xfrm>
        </p:spPr>
        <p:txBody>
          <a:bodyPr/>
          <a:lstStyle/>
          <a:p>
            <a:fld id="{E8F326A0-0EF2-B348-AEF3-DBF08F2D8E41}"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7" name="Rectangle 6"/>
          <p:cNvSpPr/>
          <p:nvPr userDrawn="1"/>
        </p:nvSpPr>
        <p:spPr>
          <a:xfrm>
            <a:off x="8471" y="3843866"/>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61"/>
            <a:ext cx="2133600" cy="365125"/>
          </a:xfrm>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61"/>
            <a:ext cx="2133600" cy="365125"/>
          </a:xfrm>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8471" y="1684865"/>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57291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3189158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954183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121281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8471" y="1684865"/>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white"/>
                </a:solidFill>
                <a:effectLst/>
                <a:uLnTx/>
                <a:uFillTx/>
                <a:latin typeface="Rockwel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white"/>
              </a:solidFill>
              <a:effectLst/>
              <a:uLnTx/>
              <a:uFillTx/>
              <a:latin typeface="Rockwell"/>
              <a:ea typeface="+mn-ea"/>
              <a:cs typeface="+mn-cs"/>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Rockwell"/>
              <a:ea typeface="+mn-ea"/>
              <a:cs typeface="+mn-cs"/>
            </a:endParaRPr>
          </a:p>
        </p:txBody>
      </p:sp>
      <p:sp>
        <p:nvSpPr>
          <p:cNvPr id="6" name="Slide Number Placeholder 5"/>
          <p:cNvSpPr>
            <a:spLocks noGrp="1"/>
          </p:cNvSpPr>
          <p:nvPr>
            <p:ph type="sldNum" sz="quarter" idx="12"/>
          </p:nvPr>
        </p:nvSpPr>
        <p:spPr>
          <a:xfrm>
            <a:off x="8305800" y="6248774"/>
            <a:ext cx="55403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40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397326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104912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60003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5" name="Slide Number Placeholder 6"/>
          <p:cNvSpPr>
            <a:spLocks noGrp="1"/>
          </p:cNvSpPr>
          <p:nvPr>
            <p:ph type="sldNum" sz="quarter" idx="12"/>
          </p:nvPr>
        </p:nvSpPr>
        <p:spPr>
          <a:xfrm>
            <a:off x="8305800" y="242234"/>
            <a:ext cx="55403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544310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63628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462656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242638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2490930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a:xfrm>
            <a:off x="3859305" y="6423585"/>
            <a:ext cx="3316941"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2425106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a:xfrm>
            <a:off x="4191000" y="6423585"/>
            <a:ext cx="300513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103744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userDrawn="1"/>
        </p:nvSpPr>
        <p:spPr>
          <a:xfrm>
            <a:off x="0" y="4805300"/>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3308645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7BB3E43-EC87-A141-B5BD-793070A16C19}" type="datetimeFigureOut">
              <a:rPr kumimoji="0" lang="en-US" sz="11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white"/>
              </a:solidFill>
              <a:effectLst/>
              <a:uLnTx/>
              <a:uFillTx/>
              <a:latin typeface="Rockwell"/>
              <a:ea typeface="+mn-ea"/>
              <a:cs typeface="+mn-cs"/>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956CB3-B689-5B4A-95BA-4A1AC292523E}"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894506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white"/>
              </a:solidFill>
              <a:effectLst/>
              <a:uLnTx/>
              <a:uFillTx/>
              <a:latin typeface="Rockwell"/>
              <a:ea typeface="+mn-ea"/>
              <a:cs typeface="+mn-cs"/>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54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2622028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Footer Placeholder 5"/>
          <p:cNvSpPr>
            <a:spLocks noGrp="1"/>
          </p:cNvSpPr>
          <p:nvPr>
            <p:ph type="ftr" sz="quarter" idx="11"/>
          </p:nvPr>
        </p:nvSpPr>
        <p:spPr>
          <a:xfrm>
            <a:off x="4191000" y="6423585"/>
            <a:ext cx="3005138"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3713758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1850741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Tree>
    <p:extLst>
      <p:ext uri="{BB962C8B-B14F-4D97-AF65-F5344CB8AC3E}">
        <p14:creationId xmlns:p14="http://schemas.microsoft.com/office/powerpoint/2010/main" val="429156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326A0-0EF2-B348-AEF3-DBF08F2D8E41}" type="datetimeFigureOut">
              <a:rPr lang="en-US" smtClean="0"/>
              <a:pPr/>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8471" y="1684865"/>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61"/>
            <a:ext cx="2133600" cy="365125"/>
          </a:xfrm>
        </p:spPr>
        <p:txBody>
          <a:bodyPr/>
          <a:lstStyle/>
          <a:p>
            <a:fld id="{E8F326A0-0EF2-B348-AEF3-DBF08F2D8E41}"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61"/>
            <a:ext cx="2133600" cy="365125"/>
          </a:xfrm>
        </p:spPr>
        <p:txBody>
          <a:bodyPr/>
          <a:lstStyle/>
          <a:p>
            <a:fld id="{E8F326A0-0EF2-B348-AEF3-DBF08F2D8E41}" type="datetimeFigureOut">
              <a:rPr lang="en-US" smtClean="0"/>
              <a:pPr/>
              <a:t>7/26/2018</a:t>
            </a:fld>
            <a:endParaRPr lang="en-US"/>
          </a:p>
        </p:txBody>
      </p:sp>
      <p:sp>
        <p:nvSpPr>
          <p:cNvPr id="8" name="Footer Placeholder 7"/>
          <p:cNvSpPr>
            <a:spLocks noGrp="1"/>
          </p:cNvSpPr>
          <p:nvPr>
            <p:ph type="ftr" sz="quarter" idx="11"/>
          </p:nvPr>
        </p:nvSpPr>
        <p:spPr>
          <a:xfrm>
            <a:off x="1120588" y="188261"/>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F736D47C-4D74-3E48-AED9-01B115B2E263}"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8471" y="1684865"/>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8F326A0-0EF2-B348-AEF3-DBF08F2D8E41}" type="datetimeFigureOut">
              <a:rPr lang="en-US" smtClean="0"/>
              <a:pPr/>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326A0-0EF2-B348-AEF3-DBF08F2D8E41}" type="datetimeFigureOut">
              <a:rPr lang="en-US" smtClean="0"/>
              <a:pPr/>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8471" y="1684865"/>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5147534" y="2590802"/>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61"/>
            <a:ext cx="2133600" cy="365125"/>
          </a:xfrm>
        </p:spPr>
        <p:txBody>
          <a:bodyPr/>
          <a:lstStyle/>
          <a:p>
            <a:fld id="{E8F326A0-0EF2-B348-AEF3-DBF08F2D8E41}" type="datetimeFigureOut">
              <a:rPr lang="en-US" smtClean="0"/>
              <a:pPr/>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36D47C-4D74-3E48-AED9-01B115B2E26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4"/>
            <a:ext cx="7610476" cy="36707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80094" y="188261"/>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E8F326A0-0EF2-B348-AEF3-DBF08F2D8E41}" type="datetimeFigureOut">
              <a:rPr lang="en-US" smtClean="0"/>
              <a:pPr/>
              <a:t>7/26/2018</a:t>
            </a:fld>
            <a:endParaRPr lang="en-US"/>
          </a:p>
        </p:txBody>
      </p:sp>
      <p:sp>
        <p:nvSpPr>
          <p:cNvPr id="5" name="Footer Placeholder 4"/>
          <p:cNvSpPr>
            <a:spLocks noGrp="1"/>
          </p:cNvSpPr>
          <p:nvPr>
            <p:ph type="ftr" sz="quarter" idx="3"/>
          </p:nvPr>
        </p:nvSpPr>
        <p:spPr>
          <a:xfrm>
            <a:off x="1120588" y="188261"/>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7"/>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736D47C-4D74-3E48-AED9-01B115B2E263}" type="slidenum">
              <a:rPr lang="en-US" smtClean="0"/>
              <a:pPr/>
              <a:t>‹#›</a:t>
            </a:fld>
            <a:endParaRPr lang="en-US"/>
          </a:p>
        </p:txBody>
      </p:sp>
      <p:sp>
        <p:nvSpPr>
          <p:cNvPr id="7" name="Rectangle 6"/>
          <p:cNvSpPr/>
          <p:nvPr/>
        </p:nvSpPr>
        <p:spPr>
          <a:xfrm>
            <a:off x="914401"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1"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7/26/2018</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n-ea"/>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n-ea"/>
              <a:cs typeface="+mn-cs"/>
            </a:endParaRPr>
          </a:p>
        </p:txBody>
      </p:sp>
    </p:spTree>
    <p:extLst>
      <p:ext uri="{BB962C8B-B14F-4D97-AF65-F5344CB8AC3E}">
        <p14:creationId xmlns:p14="http://schemas.microsoft.com/office/powerpoint/2010/main" val="4512555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71053" y="2595777"/>
            <a:ext cx="2231055" cy="15542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smtClean="0">
                <a:solidFill>
                  <a:srgbClr val="FFFFFF"/>
                </a:solidFill>
                <a:latin typeface="Rockwell"/>
              </a:rPr>
              <a:t>PNW BOCES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srgbClr val="FFFFFF"/>
                </a:solidFill>
                <a:effectLst/>
                <a:uLnTx/>
                <a:uFillTx/>
                <a:latin typeface="Rockwell"/>
              </a:rPr>
              <a:t>Yorktown Heights,</a:t>
            </a:r>
            <a:r>
              <a:rPr kumimoji="0" lang="en-US" sz="1900" b="0" i="0" u="none" strike="noStrike" kern="1200" cap="none" spc="0" normalizeH="0" noProof="0" dirty="0" smtClean="0">
                <a:ln>
                  <a:noFill/>
                </a:ln>
                <a:solidFill>
                  <a:srgbClr val="FFFFFF"/>
                </a:solidFill>
                <a:effectLst/>
                <a:uLnTx/>
                <a:uFillTx/>
                <a:latin typeface="Rockwell"/>
              </a:rPr>
              <a:t> NY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FFFFFF"/>
              </a:solidFill>
              <a:latin typeface="Rockwel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Rockwell"/>
                <a:ea typeface="+mn-ea"/>
                <a:cs typeface="+mn-cs"/>
              </a:rPr>
              <a:t>October 19, 2017</a:t>
            </a:r>
            <a:endParaRPr kumimoji="0" lang="en-US" sz="2000" b="0" i="0" u="none" strike="noStrike" kern="1200" cap="none" spc="0" normalizeH="0" baseline="0" noProof="0" dirty="0">
              <a:ln>
                <a:noFill/>
              </a:ln>
              <a:solidFill>
                <a:srgbClr val="FFFFFF"/>
              </a:solidFill>
              <a:effectLst/>
              <a:uLnTx/>
              <a:uFillTx/>
              <a:latin typeface="Rockwell"/>
              <a:ea typeface="+mn-ea"/>
              <a:cs typeface="+mn-cs"/>
            </a:endParaRPr>
          </a:p>
        </p:txBody>
      </p:sp>
      <p:sp>
        <p:nvSpPr>
          <p:cNvPr id="3" name="TextBox 2"/>
          <p:cNvSpPr txBox="1"/>
          <p:nvPr/>
        </p:nvSpPr>
        <p:spPr>
          <a:xfrm>
            <a:off x="854218" y="4881547"/>
            <a:ext cx="3493580" cy="800219"/>
          </a:xfrm>
          <a:prstGeom prst="rect">
            <a:avLst/>
          </a:prstGeom>
          <a:noFill/>
        </p:spPr>
        <p:txBody>
          <a:bodyPr wrap="square" rtlCol="0">
            <a:spAutoFit/>
          </a:bodyPr>
          <a:lstStyle/>
          <a:p>
            <a:pPr algn="ctr"/>
            <a:r>
              <a:rPr lang="en-US" sz="2800" b="1" dirty="0" smtClean="0"/>
              <a:t>Dan Rothstein</a:t>
            </a:r>
          </a:p>
          <a:p>
            <a:pPr algn="ctr"/>
            <a:r>
              <a:rPr lang="en-US" b="1" dirty="0" smtClean="0"/>
              <a:t>Co-Director</a:t>
            </a:r>
          </a:p>
        </p:txBody>
      </p:sp>
      <p:sp>
        <p:nvSpPr>
          <p:cNvPr id="2" name="TextBox 1"/>
          <p:cNvSpPr txBox="1"/>
          <p:nvPr/>
        </p:nvSpPr>
        <p:spPr>
          <a:xfrm>
            <a:off x="2402634" y="5527626"/>
            <a:ext cx="4438996" cy="830997"/>
          </a:xfrm>
          <a:prstGeom prst="rect">
            <a:avLst/>
          </a:prstGeom>
          <a:noFill/>
        </p:spPr>
        <p:txBody>
          <a:bodyPr wrap="square" rtlCol="0">
            <a:spAutoFit/>
          </a:bodyPr>
          <a:lstStyle/>
          <a:p>
            <a:pPr algn="ctr"/>
            <a:endParaRPr lang="en-US" sz="2400" dirty="0" smtClean="0"/>
          </a:p>
          <a:p>
            <a:pPr algn="ctr"/>
            <a:r>
              <a:rPr lang="en-US" sz="2400" dirty="0" smtClean="0"/>
              <a:t>The Right Question Institute</a:t>
            </a:r>
            <a:endParaRPr lang="en-US" sz="2400" dirty="0"/>
          </a:p>
        </p:txBody>
      </p:sp>
      <p:sp>
        <p:nvSpPr>
          <p:cNvPr id="4" name="TextBox 3"/>
          <p:cNvSpPr txBox="1"/>
          <p:nvPr/>
        </p:nvSpPr>
        <p:spPr>
          <a:xfrm>
            <a:off x="4896466" y="4889006"/>
            <a:ext cx="3156155" cy="800219"/>
          </a:xfrm>
          <a:prstGeom prst="rect">
            <a:avLst/>
          </a:prstGeom>
          <a:noFill/>
        </p:spPr>
        <p:txBody>
          <a:bodyPr wrap="square" rtlCol="0">
            <a:spAutoFit/>
          </a:bodyPr>
          <a:lstStyle/>
          <a:p>
            <a:pPr algn="ctr"/>
            <a:r>
              <a:rPr lang="en-US" sz="2800" b="1" dirty="0" err="1" smtClean="0"/>
              <a:t>Siyi</a:t>
            </a:r>
            <a:r>
              <a:rPr lang="en-US" sz="2800" b="1" dirty="0" smtClean="0"/>
              <a:t> Chu</a:t>
            </a:r>
          </a:p>
          <a:p>
            <a:pPr algn="ctr"/>
            <a:r>
              <a:rPr lang="en-US" b="1" dirty="0" smtClean="0"/>
              <a:t>Program Associate</a:t>
            </a:r>
            <a:endParaRPr lang="en-US" b="1" dirty="0"/>
          </a:p>
        </p:txBody>
      </p:sp>
      <p:sp>
        <p:nvSpPr>
          <p:cNvPr id="5" name="TextBox 4"/>
          <p:cNvSpPr txBox="1"/>
          <p:nvPr/>
        </p:nvSpPr>
        <p:spPr>
          <a:xfrm>
            <a:off x="4381521" y="4866799"/>
            <a:ext cx="481222" cy="769441"/>
          </a:xfrm>
          <a:prstGeom prst="rect">
            <a:avLst/>
          </a:prstGeom>
          <a:noFill/>
        </p:spPr>
        <p:txBody>
          <a:bodyPr wrap="none" rtlCol="0">
            <a:spAutoFit/>
          </a:bodyPr>
          <a:lstStyle/>
          <a:p>
            <a:r>
              <a:rPr lang="en-US" sz="4400" dirty="0" smtClean="0"/>
              <a:t>|</a:t>
            </a:r>
            <a:endParaRPr lang="en-US" sz="4400" dirty="0"/>
          </a:p>
        </p:txBody>
      </p:sp>
      <p:sp>
        <p:nvSpPr>
          <p:cNvPr id="8" name="Title 1"/>
          <p:cNvSpPr>
            <a:spLocks noGrp="1"/>
          </p:cNvSpPr>
          <p:nvPr>
            <p:ph type="ctrTitle"/>
          </p:nvPr>
        </p:nvSpPr>
        <p:spPr>
          <a:xfrm>
            <a:off x="342900" y="760925"/>
            <a:ext cx="4240213" cy="4086225"/>
          </a:xfrm>
        </p:spPr>
        <p:txBody>
          <a:bodyPr rtlCol="0">
            <a:noAutofit/>
          </a:bodyPr>
          <a:lstStyle/>
          <a:p>
            <a:pPr algn="ctr">
              <a:spcBef>
                <a:spcPts val="2400"/>
              </a:spcBef>
              <a:spcAft>
                <a:spcPts val="2400"/>
              </a:spcAft>
              <a:defRPr/>
            </a:pPr>
            <a:r>
              <a:rPr lang="en-US" sz="3350" dirty="0" smtClean="0">
                <a:solidFill>
                  <a:schemeClr val="bg1"/>
                </a:solidFill>
                <a:ea typeface="+mj-ea"/>
                <a:cs typeface="+mj-cs"/>
              </a:rPr>
              <a:t/>
            </a:r>
            <a:br>
              <a:rPr lang="en-US" sz="3350" dirty="0" smtClean="0">
                <a:solidFill>
                  <a:schemeClr val="bg1"/>
                </a:solidFill>
                <a:ea typeface="+mj-ea"/>
                <a:cs typeface="+mj-cs"/>
              </a:rPr>
            </a:br>
            <a:r>
              <a:rPr lang="en-US" sz="3350" dirty="0" smtClean="0">
                <a:solidFill>
                  <a:schemeClr val="bg1"/>
                </a:solidFill>
              </a:rPr>
              <a:t>Building Consensus for Change by Using</a:t>
            </a:r>
            <a:r>
              <a:rPr lang="en-US" sz="3350" dirty="0" smtClean="0">
                <a:solidFill>
                  <a:schemeClr val="bg1"/>
                </a:solidFill>
                <a:ea typeface="+mj-ea"/>
                <a:cs typeface="+mj-cs"/>
              </a:rPr>
              <a:t> the Right Question Strategy</a:t>
            </a:r>
            <a:endParaRPr lang="en-US" sz="3350" dirty="0">
              <a:solidFill>
                <a:schemeClr val="bg1"/>
              </a:solidFill>
              <a:ea typeface="+mj-ea"/>
              <a:cs typeface="+mj-cs"/>
            </a:endParaRPr>
          </a:p>
        </p:txBody>
      </p:sp>
    </p:spTree>
    <p:extLst>
      <p:ext uri="{BB962C8B-B14F-4D97-AF65-F5344CB8AC3E}">
        <p14:creationId xmlns:p14="http://schemas.microsoft.com/office/powerpoint/2010/main" val="51279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4" name="Content Placeholder 3"/>
          <p:cNvSpPr>
            <a:spLocks noGrp="1"/>
          </p:cNvSpPr>
          <p:nvPr>
            <p:ph idx="1"/>
          </p:nvPr>
        </p:nvSpPr>
        <p:spPr>
          <a:xfrm>
            <a:off x="1084798" y="2595564"/>
            <a:ext cx="6992402" cy="3670767"/>
          </a:xfrm>
        </p:spPr>
        <p:txBody>
          <a:bodyPr anchor="ctr"/>
          <a:lstStyle/>
          <a:p>
            <a:pPr marL="0" indent="0" algn="ctr">
              <a:buNone/>
            </a:pPr>
            <a:r>
              <a:rPr lang="en-US" sz="3200" dirty="0" smtClean="0">
                <a:solidFill>
                  <a:schemeClr val="tx1">
                    <a:lumMod val="75000"/>
                    <a:lumOff val="25000"/>
                  </a:schemeClr>
                </a:solidFill>
                <a:cs typeface="Century Gothic"/>
              </a:rPr>
              <a:t>Student discipline practices at the high school will be reviewed by a committee appointed by the superintendent. </a:t>
            </a:r>
            <a:endParaRPr lang="en-US" sz="3200" dirty="0">
              <a:solidFill>
                <a:schemeClr val="tx1">
                  <a:lumMod val="75000"/>
                  <a:lumOff val="25000"/>
                </a:schemeClr>
              </a:solidFill>
              <a:cs typeface="Century Gothic"/>
            </a:endParaRPr>
          </a:p>
          <a:p>
            <a:pPr marL="0" indent="0">
              <a:buNone/>
            </a:pPr>
            <a:endParaRPr lang="en-US" sz="2800" dirty="0">
              <a:latin typeface="Century Gothic"/>
              <a:cs typeface="Century Gothic"/>
            </a:endParaRPr>
          </a:p>
        </p:txBody>
      </p:sp>
      <p:sp>
        <p:nvSpPr>
          <p:cNvPr id="9" name="Title 8"/>
          <p:cNvSpPr>
            <a:spLocks noGrp="1"/>
          </p:cNvSpPr>
          <p:nvPr>
            <p:ph type="title"/>
          </p:nvPr>
        </p:nvSpPr>
        <p:spPr/>
        <p:txBody>
          <a:bodyPr/>
          <a:lstStyle/>
          <a:p>
            <a:endParaRPr lang="en-US"/>
          </a:p>
        </p:txBody>
      </p:sp>
      <p:sp>
        <p:nvSpPr>
          <p:cNvPr id="10" name="Title 3"/>
          <p:cNvSpPr txBox="1">
            <a:spLocks/>
          </p:cNvSpPr>
          <p:nvPr/>
        </p:nvSpPr>
        <p:spPr>
          <a:xfrm>
            <a:off x="1" y="332510"/>
            <a:ext cx="8913813" cy="1719603"/>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4000" dirty="0">
                <a:cs typeface="Century Gothic"/>
              </a:rPr>
              <a:t>What </a:t>
            </a:r>
            <a:r>
              <a:rPr lang="en-US" sz="4000" dirty="0" smtClean="0">
                <a:cs typeface="Century Gothic"/>
              </a:rPr>
              <a:t>are examples of decisions embedded in </a:t>
            </a:r>
            <a:r>
              <a:rPr lang="en-US" sz="4000" dirty="0">
                <a:cs typeface="Century Gothic"/>
              </a:rPr>
              <a:t>this </a:t>
            </a:r>
            <a:r>
              <a:rPr lang="en-US" sz="4000" dirty="0" smtClean="0">
                <a:cs typeface="Century Gothic"/>
              </a:rPr>
              <a:t>statement?</a:t>
            </a:r>
            <a:endParaRPr lang="en-US" sz="4000" dirty="0">
              <a:cs typeface="Century Gothic"/>
            </a:endParaRPr>
          </a:p>
        </p:txBody>
      </p:sp>
    </p:spTree>
    <p:extLst>
      <p:ext uri="{BB962C8B-B14F-4D97-AF65-F5344CB8AC3E}">
        <p14:creationId xmlns:p14="http://schemas.microsoft.com/office/powerpoint/2010/main" val="117174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4" name="Content Placeholder 3"/>
          <p:cNvSpPr>
            <a:spLocks noGrp="1"/>
          </p:cNvSpPr>
          <p:nvPr>
            <p:ph idx="1"/>
          </p:nvPr>
        </p:nvSpPr>
        <p:spPr>
          <a:xfrm>
            <a:off x="1084798" y="2595564"/>
            <a:ext cx="6992402" cy="3670767"/>
          </a:xfrm>
        </p:spPr>
        <p:txBody>
          <a:bodyPr anchor="ctr"/>
          <a:lstStyle/>
          <a:p>
            <a:pPr marL="0" indent="0" algn="ctr">
              <a:buNone/>
            </a:pPr>
            <a:r>
              <a:rPr lang="en-US" sz="3200" dirty="0" smtClean="0">
                <a:solidFill>
                  <a:schemeClr val="tx1">
                    <a:lumMod val="75000"/>
                    <a:lumOff val="25000"/>
                  </a:schemeClr>
                </a:solidFill>
                <a:cs typeface="Century Gothic"/>
              </a:rPr>
              <a:t>Student discipline practices at the high school will be reviewed by a committee appointed by the superintendent. </a:t>
            </a:r>
            <a:endParaRPr lang="en-US" sz="3200" dirty="0">
              <a:solidFill>
                <a:schemeClr val="tx1">
                  <a:lumMod val="75000"/>
                  <a:lumOff val="25000"/>
                </a:schemeClr>
              </a:solidFill>
              <a:cs typeface="Century Gothic"/>
            </a:endParaRPr>
          </a:p>
          <a:p>
            <a:pPr marL="0" indent="0">
              <a:buNone/>
            </a:pPr>
            <a:endParaRPr lang="en-US" sz="2800" dirty="0">
              <a:latin typeface="Century Gothic"/>
              <a:cs typeface="Century Gothic"/>
            </a:endParaRPr>
          </a:p>
        </p:txBody>
      </p:sp>
      <p:sp>
        <p:nvSpPr>
          <p:cNvPr id="9" name="Title 8"/>
          <p:cNvSpPr>
            <a:spLocks noGrp="1"/>
          </p:cNvSpPr>
          <p:nvPr>
            <p:ph type="title"/>
          </p:nvPr>
        </p:nvSpPr>
        <p:spPr/>
        <p:txBody>
          <a:bodyPr/>
          <a:lstStyle/>
          <a:p>
            <a:endParaRPr lang="en-US"/>
          </a:p>
        </p:txBody>
      </p:sp>
      <p:sp>
        <p:nvSpPr>
          <p:cNvPr id="10" name="Title 3"/>
          <p:cNvSpPr txBox="1">
            <a:spLocks/>
          </p:cNvSpPr>
          <p:nvPr/>
        </p:nvSpPr>
        <p:spPr>
          <a:xfrm>
            <a:off x="1" y="677335"/>
            <a:ext cx="8913813" cy="1360923"/>
          </a:xfrm>
          <a:prstGeom prst="rect">
            <a:avLst/>
          </a:prstGeom>
          <a:solidFill>
            <a:schemeClr val="tx2"/>
          </a:solidFill>
        </p:spPr>
        <p:txBody>
          <a:bodyPr vert="horz" lIns="1188720" tIns="45720" rIns="274320" bIns="45720" rtlCol="0" anchor="ctr">
            <a:no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z="4000" dirty="0" smtClean="0">
                <a:cs typeface="Century Gothic"/>
              </a:rPr>
              <a:t>Examples of Decisions</a:t>
            </a:r>
            <a:endParaRPr lang="en-US" sz="4000" dirty="0">
              <a:cs typeface="Century Gothic"/>
            </a:endParaRPr>
          </a:p>
        </p:txBody>
      </p:sp>
      <p:sp>
        <p:nvSpPr>
          <p:cNvPr id="7" name="Rounded Rectangle 6"/>
          <p:cNvSpPr/>
          <p:nvPr/>
        </p:nvSpPr>
        <p:spPr>
          <a:xfrm>
            <a:off x="1207366" y="3176164"/>
            <a:ext cx="3484579" cy="457663"/>
          </a:xfrm>
          <a:prstGeom prst="roundRect">
            <a:avLst/>
          </a:prstGeom>
          <a:noFill/>
          <a:ln w="38100">
            <a:solidFill>
              <a:srgbClr val="FF0000">
                <a:alpha val="8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770328" y="3176164"/>
            <a:ext cx="1907563" cy="471495"/>
          </a:xfrm>
          <a:prstGeom prst="roundRect">
            <a:avLst/>
          </a:prstGeom>
          <a:noFill/>
          <a:ln w="38100">
            <a:solidFill>
              <a:srgbClr val="FF0000">
                <a:alpha val="8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285750" y="3661149"/>
            <a:ext cx="2344142" cy="457663"/>
          </a:xfrm>
          <a:prstGeom prst="roundRect">
            <a:avLst/>
          </a:prstGeom>
          <a:noFill/>
          <a:ln w="38100">
            <a:solidFill>
              <a:srgbClr val="FF0000">
                <a:alpha val="8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4931570" y="3701203"/>
            <a:ext cx="1967994" cy="417610"/>
          </a:xfrm>
          <a:prstGeom prst="roundRect">
            <a:avLst/>
          </a:prstGeom>
          <a:noFill/>
          <a:ln w="38100">
            <a:solidFill>
              <a:srgbClr val="FF0000">
                <a:alpha val="8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662545" y="4146134"/>
            <a:ext cx="2189245" cy="471707"/>
          </a:xfrm>
          <a:prstGeom prst="roundRect">
            <a:avLst/>
          </a:prstGeom>
          <a:noFill/>
          <a:ln w="38100">
            <a:solidFill>
              <a:srgbClr val="FF0000">
                <a:alpha val="8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4015095" y="4146135"/>
            <a:ext cx="2094760" cy="457851"/>
          </a:xfrm>
          <a:prstGeom prst="roundRect">
            <a:avLst/>
          </a:prstGeom>
          <a:noFill/>
          <a:ln w="38100">
            <a:solidFill>
              <a:srgbClr val="FF0000">
                <a:alpha val="8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2993972" y="4645551"/>
            <a:ext cx="3174054" cy="457663"/>
          </a:xfrm>
          <a:prstGeom prst="roundRect">
            <a:avLst/>
          </a:prstGeom>
          <a:noFill/>
          <a:ln w="38100">
            <a:solidFill>
              <a:srgbClr val="FF0000">
                <a:alpha val="8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37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3" name="Content Placeholder 2"/>
          <p:cNvSpPr>
            <a:spLocks noGrp="1"/>
          </p:cNvSpPr>
          <p:nvPr>
            <p:ph idx="1"/>
          </p:nvPr>
        </p:nvSpPr>
        <p:spPr>
          <a:xfrm>
            <a:off x="675249" y="2510899"/>
            <a:ext cx="8049651" cy="3670767"/>
          </a:xfrm>
        </p:spPr>
        <p:txBody>
          <a:bodyPr>
            <a:noAutofit/>
          </a:bodyPr>
          <a:lstStyle/>
          <a:p>
            <a:pPr marL="0" indent="0">
              <a:buNone/>
            </a:pPr>
            <a:r>
              <a:rPr lang="en-US" sz="2500" dirty="0">
                <a:solidFill>
                  <a:schemeClr val="tx1">
                    <a:lumMod val="75000"/>
                    <a:lumOff val="25000"/>
                  </a:schemeClr>
                </a:solidFill>
                <a:latin typeface="Century Gothic"/>
                <a:cs typeface="Century Gothic"/>
              </a:rPr>
              <a:t>When decisions are made it is important to </a:t>
            </a:r>
            <a:r>
              <a:rPr lang="en-US" sz="2500" dirty="0" smtClean="0">
                <a:solidFill>
                  <a:schemeClr val="tx1">
                    <a:lumMod val="75000"/>
                    <a:lumOff val="25000"/>
                  </a:schemeClr>
                </a:solidFill>
                <a:latin typeface="Century Gothic"/>
                <a:cs typeface="Century Gothic"/>
              </a:rPr>
              <a:t>ask questions about: </a:t>
            </a:r>
          </a:p>
          <a:p>
            <a:r>
              <a:rPr lang="en-US" sz="2500" b="1" dirty="0" smtClean="0">
                <a:solidFill>
                  <a:schemeClr val="tx1">
                    <a:lumMod val="75000"/>
                    <a:lumOff val="25000"/>
                  </a:schemeClr>
                </a:solidFill>
                <a:latin typeface="Century Gothic"/>
                <a:cs typeface="Century Gothic"/>
              </a:rPr>
              <a:t>REASON</a:t>
            </a:r>
            <a:r>
              <a:rPr lang="en-US" sz="2500" dirty="0" smtClean="0">
                <a:solidFill>
                  <a:schemeClr val="tx1">
                    <a:lumMod val="75000"/>
                    <a:lumOff val="25000"/>
                  </a:schemeClr>
                </a:solidFill>
                <a:latin typeface="Century Gothic"/>
                <a:cs typeface="Century Gothic"/>
              </a:rPr>
              <a:t>: </a:t>
            </a:r>
            <a:r>
              <a:rPr lang="en-US" sz="2500" dirty="0">
                <a:solidFill>
                  <a:schemeClr val="tx1">
                    <a:lumMod val="75000"/>
                    <a:lumOff val="25000"/>
                  </a:schemeClr>
                </a:solidFill>
                <a:latin typeface="Century Gothic"/>
                <a:cs typeface="Century Gothic"/>
              </a:rPr>
              <a:t>the basis for a decision</a:t>
            </a:r>
            <a:r>
              <a:rPr lang="en-US" sz="2500" dirty="0" smtClean="0">
                <a:solidFill>
                  <a:schemeClr val="tx1">
                    <a:lumMod val="75000"/>
                    <a:lumOff val="25000"/>
                  </a:schemeClr>
                </a:solidFill>
                <a:latin typeface="Century Gothic"/>
                <a:ea typeface="ＭＳ Ｐゴシック" charset="-128"/>
                <a:cs typeface="Century Gothic"/>
                <a:sym typeface="Arial Bold" charset="0"/>
              </a:rPr>
              <a:t>.</a:t>
            </a:r>
            <a:endParaRPr lang="en-US" sz="2500" dirty="0">
              <a:solidFill>
                <a:schemeClr val="tx1">
                  <a:lumMod val="75000"/>
                  <a:lumOff val="25000"/>
                </a:schemeClr>
              </a:solidFill>
              <a:latin typeface="Century Gothic"/>
              <a:ea typeface="ＭＳ Ｐゴシック" charset="-128"/>
              <a:cs typeface="Century Gothic"/>
              <a:sym typeface="Arial Bold" charset="0"/>
            </a:endParaRPr>
          </a:p>
          <a:p>
            <a:r>
              <a:rPr lang="en-US" sz="2500" b="1" dirty="0" smtClean="0">
                <a:solidFill>
                  <a:schemeClr val="tx1">
                    <a:lumMod val="75000"/>
                    <a:lumOff val="25000"/>
                  </a:schemeClr>
                </a:solidFill>
                <a:latin typeface="Century Gothic"/>
                <a:ea typeface="ＭＳ Ｐゴシック" charset="-128"/>
                <a:cs typeface="Century Gothic"/>
                <a:sym typeface="Arial Bold" charset="0"/>
              </a:rPr>
              <a:t>PROCESS</a:t>
            </a:r>
            <a:r>
              <a:rPr lang="en-US" sz="2500" dirty="0" smtClean="0">
                <a:solidFill>
                  <a:schemeClr val="tx1">
                    <a:lumMod val="75000"/>
                    <a:lumOff val="25000"/>
                  </a:schemeClr>
                </a:solidFill>
                <a:latin typeface="Century Gothic"/>
                <a:ea typeface="ＭＳ Ｐゴシック" charset="-128"/>
                <a:cs typeface="Century Gothic"/>
                <a:sym typeface="Arial Bold" charset="0"/>
              </a:rPr>
              <a:t>: </a:t>
            </a:r>
            <a:r>
              <a:rPr lang="en-US" sz="2500" dirty="0">
                <a:solidFill>
                  <a:schemeClr val="tx1">
                    <a:lumMod val="75000"/>
                    <a:lumOff val="25000"/>
                  </a:schemeClr>
                </a:solidFill>
                <a:latin typeface="Century Gothic"/>
                <a:ea typeface="ＭＳ Ｐゴシック" charset="-128"/>
                <a:cs typeface="Century Gothic"/>
                <a:sym typeface="Arial Bold" charset="0"/>
              </a:rPr>
              <a:t>the steps and actions taken, people involved, information used in making the decision. </a:t>
            </a:r>
          </a:p>
          <a:p>
            <a:r>
              <a:rPr lang="en-US" sz="2500" b="1" dirty="0" smtClean="0">
                <a:solidFill>
                  <a:schemeClr val="tx1">
                    <a:lumMod val="75000"/>
                    <a:lumOff val="25000"/>
                  </a:schemeClr>
                </a:solidFill>
                <a:latin typeface="Century Gothic"/>
                <a:ea typeface="ＭＳ Ｐゴシック" charset="-128"/>
                <a:cs typeface="Century Gothic"/>
                <a:sym typeface="Arial Bold" charset="0"/>
              </a:rPr>
              <a:t>ROLE</a:t>
            </a:r>
            <a:r>
              <a:rPr lang="en-US" sz="2500" dirty="0" smtClean="0">
                <a:solidFill>
                  <a:schemeClr val="tx1">
                    <a:lumMod val="75000"/>
                    <a:lumOff val="25000"/>
                  </a:schemeClr>
                </a:solidFill>
                <a:latin typeface="Century Gothic"/>
                <a:ea typeface="ＭＳ Ｐゴシック" charset="-128"/>
                <a:cs typeface="Century Gothic"/>
                <a:sym typeface="Arial Bold" charset="0"/>
              </a:rPr>
              <a:t>: </a:t>
            </a:r>
            <a:r>
              <a:rPr lang="en-US" sz="2500" dirty="0">
                <a:solidFill>
                  <a:schemeClr val="tx1">
                    <a:lumMod val="75000"/>
                    <a:lumOff val="25000"/>
                  </a:schemeClr>
                </a:solidFill>
                <a:latin typeface="Century Gothic"/>
                <a:ea typeface="ＭＳ Ｐゴシック" charset="-128"/>
                <a:cs typeface="Century Gothic"/>
                <a:sym typeface="Arial Bold" charset="0"/>
              </a:rPr>
              <a:t>the part you play in the decision-making process</a:t>
            </a:r>
            <a:r>
              <a:rPr lang="en-US" sz="2500" dirty="0" smtClean="0">
                <a:solidFill>
                  <a:schemeClr val="tx1">
                    <a:lumMod val="75000"/>
                    <a:lumOff val="25000"/>
                  </a:schemeClr>
                </a:solidFill>
                <a:latin typeface="Century Gothic"/>
                <a:ea typeface="ＭＳ Ｐゴシック" charset="-128"/>
                <a:cs typeface="Century Gothic"/>
                <a:sym typeface="Arial Bold" charset="0"/>
              </a:rPr>
              <a:t>.</a:t>
            </a:r>
            <a:endParaRPr lang="en-US" sz="2500" dirty="0">
              <a:solidFill>
                <a:schemeClr val="tx1">
                  <a:lumMod val="75000"/>
                  <a:lumOff val="25000"/>
                </a:schemeClr>
              </a:solidFill>
              <a:latin typeface="Century Gothic"/>
              <a:cs typeface="Century Gothic"/>
            </a:endParaRPr>
          </a:p>
        </p:txBody>
      </p:sp>
      <p:sp>
        <p:nvSpPr>
          <p:cNvPr id="9" name="Title 3"/>
          <p:cNvSpPr>
            <a:spLocks noGrp="1"/>
          </p:cNvSpPr>
          <p:nvPr>
            <p:ph type="title"/>
          </p:nvPr>
        </p:nvSpPr>
        <p:spPr>
          <a:xfrm>
            <a:off x="1" y="677335"/>
            <a:ext cx="8913813" cy="1360923"/>
          </a:xfrm>
        </p:spPr>
        <p:txBody>
          <a:bodyPr>
            <a:noAutofit/>
          </a:bodyPr>
          <a:lstStyle/>
          <a:p>
            <a:r>
              <a:rPr lang="en-US" sz="3700" dirty="0" smtClean="0"/>
              <a:t>The Framework for Accountable Decision-Making</a:t>
            </a:r>
            <a:endParaRPr lang="en-US" dirty="0"/>
          </a:p>
        </p:txBody>
      </p:sp>
    </p:spTree>
    <p:extLst>
      <p:ext uri="{BB962C8B-B14F-4D97-AF65-F5344CB8AC3E}">
        <p14:creationId xmlns:p14="http://schemas.microsoft.com/office/powerpoint/2010/main" val="127492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13"/>
          </p:nvPr>
        </p:nvPicPr>
        <p:blipFill rotWithShape="1">
          <a:blip r:embed="rId2"/>
          <a:srcRect l="12368" r="-283"/>
          <a:stretch/>
        </p:blipFill>
        <p:spPr>
          <a:xfrm>
            <a:off x="-1" y="-12701"/>
            <a:ext cx="7874001" cy="5038135"/>
          </a:xfrm>
          <a:prstGeom prst="rect">
            <a:avLst/>
          </a:prstGeom>
        </p:spPr>
      </p:pic>
      <p:pic>
        <p:nvPicPr>
          <p:cNvPr id="21" name="Picture 20"/>
          <p:cNvPicPr>
            <a:picLocks noChangeAspect="1"/>
          </p:cNvPicPr>
          <p:nvPr/>
        </p:nvPicPr>
        <p:blipFill>
          <a:blip r:embed="rId3"/>
          <a:stretch>
            <a:fillRect/>
          </a:stretch>
        </p:blipFill>
        <p:spPr>
          <a:xfrm>
            <a:off x="6794500" y="3073400"/>
            <a:ext cx="2362200" cy="2362200"/>
          </a:xfrm>
          <a:prstGeom prst="rect">
            <a:avLst/>
          </a:prstGeom>
        </p:spPr>
      </p:pic>
      <p:pic>
        <p:nvPicPr>
          <p:cNvPr id="8" name="Picture 7"/>
          <p:cNvPicPr>
            <a:picLocks noChangeAspect="1"/>
          </p:cNvPicPr>
          <p:nvPr/>
        </p:nvPicPr>
        <p:blipFill rotWithShape="1">
          <a:blip r:embed="rId4"/>
          <a:srcRect l="15896" t="5747" r="14880" b="20014"/>
          <a:stretch/>
        </p:blipFill>
        <p:spPr>
          <a:xfrm>
            <a:off x="5706216" y="1346200"/>
            <a:ext cx="3450485" cy="2082800"/>
          </a:xfrm>
          <a:prstGeom prst="rect">
            <a:avLst/>
          </a:prstGeom>
        </p:spPr>
      </p:pic>
      <p:sp>
        <p:nvSpPr>
          <p:cNvPr id="15" name="Title 14"/>
          <p:cNvSpPr>
            <a:spLocks noGrp="1"/>
          </p:cNvSpPr>
          <p:nvPr>
            <p:ph type="ctrTitle"/>
          </p:nvPr>
        </p:nvSpPr>
        <p:spPr/>
        <p:txBody>
          <a:bodyPr/>
          <a:lstStyle/>
          <a:p>
            <a:r>
              <a:rPr lang="en-US" dirty="0" smtClean="0"/>
              <a:t>We make decisions every day</a:t>
            </a:r>
            <a:endParaRPr lang="en-US" dirty="0"/>
          </a:p>
        </p:txBody>
      </p:sp>
      <p:sp>
        <p:nvSpPr>
          <p:cNvPr id="16" name="Content Placeholder 15"/>
          <p:cNvSpPr>
            <a:spLocks noGrp="1"/>
          </p:cNvSpPr>
          <p:nvPr>
            <p:ph type="subTitle" idx="1"/>
          </p:nvPr>
        </p:nvSpPr>
        <p:spPr/>
        <p:txBody>
          <a:bodyPr>
            <a:normAutofit fontScale="62500" lnSpcReduction="20000"/>
          </a:bodyPr>
          <a:lstStyle/>
          <a:p>
            <a:pPr marL="0" indent="0">
              <a:buNone/>
            </a:pPr>
            <a:r>
              <a:rPr lang="en-US" sz="3600" dirty="0" smtClean="0">
                <a:solidFill>
                  <a:schemeClr val="tx1">
                    <a:lumMod val="75000"/>
                    <a:lumOff val="25000"/>
                  </a:schemeClr>
                </a:solidFill>
              </a:rPr>
              <a:t>Consider the REASONS, the PROCESS and the ROLE you played in getting dressed this morning.</a:t>
            </a:r>
            <a:endParaRPr lang="en-US" sz="3600" dirty="0">
              <a:solidFill>
                <a:schemeClr val="tx1">
                  <a:lumMod val="75000"/>
                  <a:lumOff val="25000"/>
                </a:schemeClr>
              </a:solidFill>
            </a:endParaRPr>
          </a:p>
        </p:txBody>
      </p:sp>
      <p:pic>
        <p:nvPicPr>
          <p:cNvPr id="2" name="Picture 1"/>
          <p:cNvPicPr>
            <a:picLocks noChangeAspect="1"/>
          </p:cNvPicPr>
          <p:nvPr/>
        </p:nvPicPr>
        <p:blipFill rotWithShape="1">
          <a:blip r:embed="rId5"/>
          <a:srcRect l="13329" t="24146" r="9363" b="29495"/>
          <a:stretch/>
        </p:blipFill>
        <p:spPr>
          <a:xfrm>
            <a:off x="5702302" y="-12700"/>
            <a:ext cx="3454400" cy="1371599"/>
          </a:xfrm>
          <a:prstGeom prst="rect">
            <a:avLst/>
          </a:prstGeom>
        </p:spPr>
      </p:pic>
    </p:spTree>
    <p:extLst>
      <p:ext uri="{BB962C8B-B14F-4D97-AF65-F5344CB8AC3E}">
        <p14:creationId xmlns:p14="http://schemas.microsoft.com/office/powerpoint/2010/main" val="55340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normAutofit fontScale="90000"/>
          </a:bodyPr>
          <a:lstStyle/>
          <a:p>
            <a:pPr eaLnBrk="1" hangingPunct="1"/>
            <a:r>
              <a:rPr lang="en-US" sz="4000" dirty="0">
                <a:latin typeface="Rockwell" charset="0"/>
              </a:rPr>
              <a:t>Experiencing the </a:t>
            </a:r>
            <a:r>
              <a:rPr lang="en-US" sz="4000" dirty="0" smtClean="0">
                <a:latin typeface="Rockwell" charset="0"/>
              </a:rPr>
              <a:t>Right Question Strategy</a:t>
            </a:r>
            <a:endParaRPr lang="en-US" sz="4000" baseline="30000" dirty="0">
              <a:latin typeface="Rockwell" charset="0"/>
            </a:endParaRPr>
          </a:p>
        </p:txBody>
      </p:sp>
      <p:pic>
        <p:nvPicPr>
          <p:cNvPr id="3" name="Content Placeholder 2"/>
          <p:cNvPicPr>
            <a:picLocks noGrp="1" noChangeAspect="1"/>
          </p:cNvPicPr>
          <p:nvPr>
            <p:ph idx="1"/>
          </p:nvPr>
        </p:nvPicPr>
        <p:blipFill>
          <a:blip r:embed="rId3"/>
          <a:srcRect t="17849" b="17849"/>
          <a:stretch>
            <a:fillRect/>
          </a:stretch>
        </p:blipFill>
        <p:spPr>
          <a:xfrm>
            <a:off x="1072860" y="2595564"/>
            <a:ext cx="7610476" cy="3670767"/>
          </a:xfrm>
        </p:spPr>
      </p:pic>
      <p:pic>
        <p:nvPicPr>
          <p:cNvPr id="4" name="Picture 3"/>
          <p:cNvPicPr>
            <a:picLocks noChangeAspect="1"/>
          </p:cNvPicPr>
          <p:nvPr/>
        </p:nvPicPr>
        <p:blipFill>
          <a:blip r:embed="rId4"/>
          <a:srcRect/>
          <a:stretch>
            <a:fillRect/>
          </a:stretch>
        </p:blipFill>
        <p:spPr bwMode="auto">
          <a:xfrm>
            <a:off x="228600" y="6172200"/>
            <a:ext cx="838200" cy="571500"/>
          </a:xfrm>
          <a:prstGeom prst="rect">
            <a:avLst/>
          </a:prstGeom>
          <a:noFill/>
          <a:ln w="9525">
            <a:noFill/>
            <a:miter lim="800000"/>
            <a:headEnd/>
            <a:tailEnd/>
          </a:ln>
        </p:spPr>
      </p:pic>
      <p:sp>
        <p:nvSpPr>
          <p:cNvPr id="5"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80302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p:cNvSpPr>
          <p:nvPr/>
        </p:nvSpPr>
        <p:spPr bwMode="auto">
          <a:xfrm>
            <a:off x="557214" y="3086100"/>
            <a:ext cx="8586787" cy="114300"/>
          </a:xfrm>
          <a:prstGeom prst="rect">
            <a:avLst/>
          </a:prstGeom>
          <a:noFill/>
          <a:ln w="9525">
            <a:noFill/>
            <a:round/>
            <a:headEnd/>
            <a:tailEnd/>
          </a:ln>
        </p:spPr>
        <p:txBody>
          <a:bodyPr lIns="0" tIns="0" rIns="0" bIns="0">
            <a:prstTxWarp prst="textNoShape">
              <a:avLst/>
            </a:prstTxWarp>
          </a:bodyPr>
          <a:lstStyle/>
          <a:p>
            <a:endParaRPr lang="en-US" sz="2900">
              <a:latin typeface="Gill Sans Light" charset="0"/>
              <a:ea typeface="ＭＳ Ｐゴシック" charset="-128"/>
              <a:cs typeface="ＭＳ Ｐゴシック" charset="-128"/>
              <a:sym typeface="Gill Sans Light" charset="0"/>
            </a:endParaRPr>
          </a:p>
        </p:txBody>
      </p:sp>
      <p:sp>
        <p:nvSpPr>
          <p:cNvPr id="65539" name="Rectangle 2"/>
          <p:cNvSpPr>
            <a:spLocks/>
          </p:cNvSpPr>
          <p:nvPr/>
        </p:nvSpPr>
        <p:spPr bwMode="auto">
          <a:xfrm>
            <a:off x="604839" y="4000500"/>
            <a:ext cx="8539162" cy="381000"/>
          </a:xfrm>
          <a:prstGeom prst="rect">
            <a:avLst/>
          </a:prstGeom>
          <a:noFill/>
          <a:ln w="9525">
            <a:noFill/>
            <a:round/>
            <a:headEnd/>
            <a:tailEnd/>
          </a:ln>
        </p:spPr>
        <p:txBody>
          <a:bodyPr lIns="0" tIns="0" rIns="0" bIns="0">
            <a:prstTxWarp prst="textNoShape">
              <a:avLst/>
            </a:prstTxWarp>
          </a:bodyPr>
          <a:lstStyle/>
          <a:p>
            <a:endParaRPr lang="en-US" sz="2900">
              <a:latin typeface="Gill Sans Light" charset="0"/>
              <a:ea typeface="ＭＳ Ｐゴシック" charset="-128"/>
              <a:cs typeface="ＭＳ Ｐゴシック" charset="-128"/>
              <a:sym typeface="Gill Sans Light" charset="0"/>
            </a:endParaRPr>
          </a:p>
        </p:txBody>
      </p:sp>
      <p:sp>
        <p:nvSpPr>
          <p:cNvPr id="65540" name="Rectangle 3"/>
          <p:cNvSpPr>
            <a:spLocks/>
          </p:cNvSpPr>
          <p:nvPr/>
        </p:nvSpPr>
        <p:spPr bwMode="auto">
          <a:xfrm>
            <a:off x="485776" y="4876800"/>
            <a:ext cx="8348663" cy="508000"/>
          </a:xfrm>
          <a:prstGeom prst="rect">
            <a:avLst/>
          </a:prstGeom>
          <a:noFill/>
          <a:ln w="9525">
            <a:noFill/>
            <a:round/>
            <a:headEnd/>
            <a:tailEnd/>
          </a:ln>
        </p:spPr>
        <p:txBody>
          <a:bodyPr lIns="0" tIns="0" rIns="0" bIns="0">
            <a:prstTxWarp prst="textNoShape">
              <a:avLst/>
            </a:prstTxWarp>
          </a:bodyPr>
          <a:lstStyle/>
          <a:p>
            <a:r>
              <a:rPr lang="en-US" sz="2900">
                <a:latin typeface="Gill Sans Light" charset="0"/>
                <a:ea typeface="ＭＳ Ｐゴシック" charset="-128"/>
                <a:cs typeface="ＭＳ Ｐゴシック" charset="-128"/>
                <a:sym typeface="Gill Sans Light" charset="0"/>
              </a:rPr>
              <a:t>	</a:t>
            </a:r>
          </a:p>
        </p:txBody>
      </p:sp>
      <p:sp>
        <p:nvSpPr>
          <p:cNvPr id="65541" name="Rectangle 4"/>
          <p:cNvSpPr>
            <a:spLocks/>
          </p:cNvSpPr>
          <p:nvPr/>
        </p:nvSpPr>
        <p:spPr bwMode="auto">
          <a:xfrm>
            <a:off x="514350" y="2209800"/>
            <a:ext cx="8305800" cy="762000"/>
          </a:xfrm>
          <a:prstGeom prst="rect">
            <a:avLst/>
          </a:prstGeom>
          <a:noFill/>
          <a:ln w="9525">
            <a:noFill/>
            <a:round/>
            <a:headEnd/>
            <a:tailEnd/>
          </a:ln>
        </p:spPr>
        <p:txBody>
          <a:bodyPr lIns="0" tIns="0" rIns="0" bIns="0">
            <a:prstTxWarp prst="textNoShape">
              <a:avLst/>
            </a:prstTxWarp>
          </a:bodyPr>
          <a:lstStyle/>
          <a:p>
            <a:endParaRPr lang="en-US" sz="2900">
              <a:latin typeface="Gill Sans Light" charset="0"/>
              <a:ea typeface="ＭＳ Ｐゴシック" charset="-128"/>
              <a:cs typeface="ＭＳ Ｐゴシック" charset="-128"/>
              <a:sym typeface="Gill Sans Light" charset="0"/>
            </a:endParaRPr>
          </a:p>
        </p:txBody>
      </p:sp>
      <p:sp>
        <p:nvSpPr>
          <p:cNvPr id="65542" name="TextBox 6"/>
          <p:cNvSpPr txBox="1">
            <a:spLocks noChangeArrowheads="1"/>
          </p:cNvSpPr>
          <p:nvPr/>
        </p:nvSpPr>
        <p:spPr bwMode="auto">
          <a:xfrm>
            <a:off x="571501" y="762001"/>
            <a:ext cx="8201025" cy="1177552"/>
          </a:xfrm>
          <a:prstGeom prst="rect">
            <a:avLst/>
          </a:prstGeom>
          <a:noFill/>
          <a:ln w="9525">
            <a:noFill/>
            <a:miter lim="800000"/>
            <a:headEnd/>
            <a:tailEnd/>
          </a:ln>
        </p:spPr>
        <p:txBody>
          <a:bodyPr lIns="38405" tIns="19202" rIns="38405" bIns="19202">
            <a:prstTxWarp prst="textNoShape">
              <a:avLst/>
            </a:prstTxWarp>
            <a:spAutoFit/>
          </a:bodyPr>
          <a:lstStyle/>
          <a:p>
            <a:endParaRPr lang="en-US" sz="2800">
              <a:latin typeface="Gill Sans Light" charset="0"/>
              <a:ea typeface="ヒラギノ角ゴ ProN W3" charset="-128"/>
              <a:cs typeface="ヒラギノ角ゴ ProN W3" charset="-128"/>
            </a:endParaRPr>
          </a:p>
          <a:p>
            <a:endParaRPr lang="en-US" sz="2800">
              <a:latin typeface="Gill Sans Light" charset="0"/>
              <a:ea typeface="ヒラギノ角ゴ ProN W3" charset="-128"/>
              <a:cs typeface="ヒラギノ角ゴ ProN W3" charset="-128"/>
            </a:endParaRPr>
          </a:p>
          <a:p>
            <a:pPr algn="ctr"/>
            <a:endParaRPr lang="fr-FR">
              <a:ea typeface="ヒラギノ角ゴ ProN W3" charset="-128"/>
              <a:cs typeface="ヒラギノ角ゴ ProN W3" charset="-128"/>
            </a:endParaRPr>
          </a:p>
        </p:txBody>
      </p:sp>
      <p:sp>
        <p:nvSpPr>
          <p:cNvPr id="2" name="Title 1"/>
          <p:cNvSpPr>
            <a:spLocks noGrp="1"/>
          </p:cNvSpPr>
          <p:nvPr>
            <p:ph type="title"/>
          </p:nvPr>
        </p:nvSpPr>
        <p:spPr/>
        <p:txBody>
          <a:bodyPr>
            <a:normAutofit/>
          </a:bodyPr>
          <a:lstStyle/>
          <a:p>
            <a:r>
              <a:rPr lang="en-US" dirty="0" smtClean="0"/>
              <a:t>Rules for Producing Questions</a:t>
            </a:r>
            <a:endParaRPr lang="en-US" dirty="0"/>
          </a:p>
        </p:txBody>
      </p:sp>
      <p:sp>
        <p:nvSpPr>
          <p:cNvPr id="3" name="Content Placeholder 2"/>
          <p:cNvSpPr>
            <a:spLocks noGrp="1"/>
          </p:cNvSpPr>
          <p:nvPr>
            <p:ph idx="1"/>
          </p:nvPr>
        </p:nvSpPr>
        <p:spPr>
          <a:xfrm>
            <a:off x="1114424" y="2389092"/>
            <a:ext cx="7610476" cy="3670767"/>
          </a:xfrm>
        </p:spPr>
        <p:txBody>
          <a:bodyPr>
            <a:noAutofit/>
          </a:bodyPr>
          <a:lstStyle/>
          <a:p>
            <a:pPr marL="334963" indent="-334963">
              <a:buFont typeface="Gill Sans Light" charset="0"/>
              <a:buAutoNum type="arabicPeriod"/>
            </a:pPr>
            <a:r>
              <a:rPr lang="en-US" sz="2800" dirty="0">
                <a:solidFill>
                  <a:schemeClr val="tx1">
                    <a:lumMod val="75000"/>
                    <a:lumOff val="25000"/>
                  </a:schemeClr>
                </a:solidFill>
                <a:latin typeface="Century Gothic"/>
                <a:ea typeface="ヒラギノ角ゴ ProN W3" charset="-128"/>
                <a:cs typeface="Century Gothic"/>
              </a:rPr>
              <a:t>ASK AS </a:t>
            </a:r>
            <a:r>
              <a:rPr lang="en-US" sz="2800" b="1" u="sng" dirty="0">
                <a:solidFill>
                  <a:schemeClr val="tx1">
                    <a:lumMod val="75000"/>
                    <a:lumOff val="25000"/>
                  </a:schemeClr>
                </a:solidFill>
                <a:latin typeface="Century Gothic"/>
                <a:ea typeface="ヒラギノ角ゴ ProN W3" charset="-128"/>
                <a:cs typeface="Century Gothic"/>
              </a:rPr>
              <a:t>MANY</a:t>
            </a:r>
            <a:r>
              <a:rPr lang="en-US" sz="2800" u="sng" dirty="0">
                <a:solidFill>
                  <a:schemeClr val="tx1">
                    <a:lumMod val="75000"/>
                    <a:lumOff val="25000"/>
                  </a:schemeClr>
                </a:solidFill>
                <a:latin typeface="Century Gothic"/>
                <a:ea typeface="ヒラギノ角ゴ ProN W3" charset="-128"/>
                <a:cs typeface="Century Gothic"/>
              </a:rPr>
              <a:t> </a:t>
            </a:r>
            <a:r>
              <a:rPr lang="en-US" sz="2800" dirty="0">
                <a:solidFill>
                  <a:schemeClr val="tx1">
                    <a:lumMod val="75000"/>
                    <a:lumOff val="25000"/>
                  </a:schemeClr>
                </a:solidFill>
                <a:latin typeface="Century Gothic"/>
                <a:ea typeface="ヒラギノ角ゴ ProN W3" charset="-128"/>
                <a:cs typeface="Century Gothic"/>
              </a:rPr>
              <a:t>QUESTIONS AS YOU </a:t>
            </a:r>
            <a:r>
              <a:rPr lang="en-US" sz="2800" dirty="0" smtClean="0">
                <a:solidFill>
                  <a:schemeClr val="tx1">
                    <a:lumMod val="75000"/>
                    <a:lumOff val="25000"/>
                  </a:schemeClr>
                </a:solidFill>
                <a:latin typeface="Century Gothic"/>
                <a:ea typeface="ヒラギノ角ゴ ProN W3" charset="-128"/>
                <a:cs typeface="Century Gothic"/>
              </a:rPr>
              <a:t>CAN</a:t>
            </a:r>
            <a:endParaRPr lang="en-US" sz="2800" dirty="0">
              <a:solidFill>
                <a:schemeClr val="tx1">
                  <a:lumMod val="75000"/>
                  <a:lumOff val="25000"/>
                </a:schemeClr>
              </a:solidFill>
              <a:latin typeface="Century Gothic"/>
              <a:ea typeface="ヒラギノ角ゴ ProN W3" charset="-128"/>
              <a:cs typeface="Century Gothic"/>
            </a:endParaRPr>
          </a:p>
          <a:p>
            <a:pPr marL="334963" indent="-334963">
              <a:buFont typeface="Gill Sans Light" charset="0"/>
              <a:buAutoNum type="arabicPeriod"/>
            </a:pPr>
            <a:r>
              <a:rPr lang="en-US" sz="2800" dirty="0">
                <a:solidFill>
                  <a:schemeClr val="tx1">
                    <a:lumMod val="75000"/>
                    <a:lumOff val="25000"/>
                  </a:schemeClr>
                </a:solidFill>
                <a:latin typeface="Century Gothic"/>
                <a:ea typeface="ヒラギノ角ゴ ProN W3" charset="-128"/>
                <a:cs typeface="Century Gothic"/>
              </a:rPr>
              <a:t>DO </a:t>
            </a:r>
            <a:r>
              <a:rPr lang="en-US" sz="2800" b="1" u="sng" dirty="0">
                <a:solidFill>
                  <a:schemeClr val="tx1">
                    <a:lumMod val="75000"/>
                    <a:lumOff val="25000"/>
                  </a:schemeClr>
                </a:solidFill>
                <a:latin typeface="Century Gothic"/>
                <a:ea typeface="ヒラギノ角ゴ ProN W3" charset="-128"/>
                <a:cs typeface="Century Gothic"/>
              </a:rPr>
              <a:t>NOT STOP </a:t>
            </a:r>
            <a:r>
              <a:rPr lang="en-US" sz="2800" dirty="0">
                <a:solidFill>
                  <a:schemeClr val="tx1">
                    <a:lumMod val="75000"/>
                    <a:lumOff val="25000"/>
                  </a:schemeClr>
                </a:solidFill>
                <a:latin typeface="Century Gothic"/>
                <a:ea typeface="ヒラギノ角ゴ ProN W3" charset="-128"/>
                <a:cs typeface="Century Gothic"/>
              </a:rPr>
              <a:t>TO ANSWER, JUDGE OR </a:t>
            </a:r>
            <a:r>
              <a:rPr lang="en-US" sz="2800" dirty="0" smtClean="0">
                <a:solidFill>
                  <a:schemeClr val="tx1">
                    <a:lumMod val="75000"/>
                    <a:lumOff val="25000"/>
                  </a:schemeClr>
                </a:solidFill>
                <a:latin typeface="Century Gothic"/>
                <a:ea typeface="ヒラギノ角ゴ ProN W3" charset="-128"/>
                <a:cs typeface="Century Gothic"/>
              </a:rPr>
              <a:t>DISCUSS</a:t>
            </a:r>
            <a:endParaRPr lang="en-US" sz="2800" dirty="0">
              <a:solidFill>
                <a:schemeClr val="tx1">
                  <a:lumMod val="75000"/>
                  <a:lumOff val="25000"/>
                </a:schemeClr>
              </a:solidFill>
              <a:latin typeface="Century Gothic"/>
              <a:ea typeface="ヒラギノ角ゴ ProN W3" charset="-128"/>
              <a:cs typeface="Century Gothic"/>
            </a:endParaRPr>
          </a:p>
          <a:p>
            <a:pPr marL="334963" indent="-334963">
              <a:buFont typeface="Gill Sans Light" charset="0"/>
              <a:buAutoNum type="arabicPeriod"/>
            </a:pPr>
            <a:r>
              <a:rPr lang="en-US" sz="2800" dirty="0">
                <a:solidFill>
                  <a:schemeClr val="tx1">
                    <a:lumMod val="75000"/>
                    <a:lumOff val="25000"/>
                  </a:schemeClr>
                </a:solidFill>
                <a:latin typeface="Century Gothic"/>
                <a:ea typeface="ヒラギノ角ゴ ProN W3" charset="-128"/>
                <a:cs typeface="Century Gothic"/>
              </a:rPr>
              <a:t>WRITE DOWN EVERY QUESTION </a:t>
            </a:r>
            <a:r>
              <a:rPr lang="en-US" sz="2800" b="1" u="sng" dirty="0">
                <a:solidFill>
                  <a:schemeClr val="tx1">
                    <a:lumMod val="75000"/>
                    <a:lumOff val="25000"/>
                  </a:schemeClr>
                </a:solidFill>
                <a:latin typeface="Century Gothic"/>
                <a:ea typeface="ヒラギノ角ゴ ProN W3" charset="-128"/>
                <a:cs typeface="Century Gothic"/>
              </a:rPr>
              <a:t>EXACTLY</a:t>
            </a:r>
            <a:r>
              <a:rPr lang="en-US" sz="2800" u="sng" dirty="0">
                <a:solidFill>
                  <a:schemeClr val="tx1">
                    <a:lumMod val="75000"/>
                    <a:lumOff val="25000"/>
                  </a:schemeClr>
                </a:solidFill>
                <a:latin typeface="Century Gothic"/>
                <a:ea typeface="ヒラギノ角ゴ ProN W3" charset="-128"/>
                <a:cs typeface="Century Gothic"/>
              </a:rPr>
              <a:t> </a:t>
            </a:r>
            <a:r>
              <a:rPr lang="en-US" sz="2800" dirty="0">
                <a:solidFill>
                  <a:schemeClr val="tx1">
                    <a:lumMod val="75000"/>
                    <a:lumOff val="25000"/>
                  </a:schemeClr>
                </a:solidFill>
                <a:latin typeface="Century Gothic"/>
                <a:ea typeface="ヒラギノ角ゴ ProN W3" charset="-128"/>
                <a:cs typeface="Century Gothic"/>
              </a:rPr>
              <a:t>AS </a:t>
            </a:r>
            <a:r>
              <a:rPr lang="en-US" sz="2800" dirty="0" smtClean="0">
                <a:solidFill>
                  <a:schemeClr val="tx1">
                    <a:lumMod val="75000"/>
                    <a:lumOff val="25000"/>
                  </a:schemeClr>
                </a:solidFill>
                <a:latin typeface="Century Gothic"/>
                <a:ea typeface="ヒラギノ角ゴ ProN W3" charset="-128"/>
                <a:cs typeface="Century Gothic"/>
              </a:rPr>
              <a:t>STATED</a:t>
            </a:r>
            <a:endParaRPr lang="en-US" sz="2800" dirty="0">
              <a:solidFill>
                <a:schemeClr val="tx1">
                  <a:lumMod val="75000"/>
                  <a:lumOff val="25000"/>
                </a:schemeClr>
              </a:solidFill>
              <a:latin typeface="Century Gothic"/>
              <a:ea typeface="ヒラギノ角ゴ ProN W3" charset="-128"/>
              <a:cs typeface="Century Gothic"/>
            </a:endParaRPr>
          </a:p>
          <a:p>
            <a:pPr marL="334963" indent="-334963">
              <a:buFont typeface="Gill Sans Light" charset="0"/>
              <a:buAutoNum type="arabicPeriod"/>
            </a:pPr>
            <a:r>
              <a:rPr lang="en-US" sz="2800" b="1" u="sng" dirty="0">
                <a:solidFill>
                  <a:schemeClr val="tx1">
                    <a:lumMod val="75000"/>
                    <a:lumOff val="25000"/>
                  </a:schemeClr>
                </a:solidFill>
                <a:latin typeface="Century Gothic"/>
                <a:ea typeface="ヒラギノ角ゴ ProN W3" charset="-128"/>
                <a:cs typeface="Century Gothic"/>
              </a:rPr>
              <a:t>CHANGE</a:t>
            </a:r>
            <a:r>
              <a:rPr lang="en-US" sz="2800" u="sng" dirty="0">
                <a:solidFill>
                  <a:schemeClr val="tx1">
                    <a:lumMod val="75000"/>
                    <a:lumOff val="25000"/>
                  </a:schemeClr>
                </a:solidFill>
                <a:latin typeface="Century Gothic"/>
                <a:ea typeface="ヒラギノ角ゴ ProN W3" charset="-128"/>
                <a:cs typeface="Century Gothic"/>
              </a:rPr>
              <a:t> </a:t>
            </a:r>
            <a:r>
              <a:rPr lang="en-US" sz="2800" dirty="0">
                <a:solidFill>
                  <a:schemeClr val="tx1">
                    <a:lumMod val="75000"/>
                    <a:lumOff val="25000"/>
                  </a:schemeClr>
                </a:solidFill>
                <a:latin typeface="Century Gothic"/>
                <a:ea typeface="ヒラギノ角ゴ ProN W3" charset="-128"/>
                <a:cs typeface="Century Gothic"/>
              </a:rPr>
              <a:t>ANY STATEMENTS INTO </a:t>
            </a:r>
            <a:r>
              <a:rPr lang="en-US" sz="2800" dirty="0" smtClean="0">
                <a:solidFill>
                  <a:schemeClr val="tx1">
                    <a:lumMod val="75000"/>
                    <a:lumOff val="25000"/>
                  </a:schemeClr>
                </a:solidFill>
                <a:latin typeface="Century Gothic"/>
                <a:ea typeface="ヒラギノ角ゴ ProN W3" charset="-128"/>
                <a:cs typeface="Century Gothic"/>
              </a:rPr>
              <a:t>QUESTIONS</a:t>
            </a:r>
            <a:endParaRPr lang="en-US" sz="2800" dirty="0">
              <a:solidFill>
                <a:schemeClr val="tx1">
                  <a:lumMod val="75000"/>
                  <a:lumOff val="25000"/>
                </a:schemeClr>
              </a:solidFill>
              <a:latin typeface="Century Gothic"/>
              <a:ea typeface="ヒラギノ角ゴ ProN W3" charset="-128"/>
              <a:cs typeface="Century Gothic"/>
            </a:endParaRPr>
          </a:p>
        </p:txBody>
      </p:sp>
      <p:pic>
        <p:nvPicPr>
          <p:cNvPr id="9"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10"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sp>
        <p:nvSpPr>
          <p:cNvPr id="3" name="Content Placeholder 2"/>
          <p:cNvSpPr>
            <a:spLocks noGrp="1"/>
          </p:cNvSpPr>
          <p:nvPr>
            <p:ph idx="1"/>
          </p:nvPr>
        </p:nvSpPr>
        <p:spPr>
          <a:xfrm>
            <a:off x="1249889" y="2477033"/>
            <a:ext cx="7610476" cy="3670767"/>
          </a:xfrm>
        </p:spPr>
        <p:txBody>
          <a:bodyPr>
            <a:normAutofit fontScale="92500" lnSpcReduction="10000"/>
          </a:bodyPr>
          <a:lstStyle/>
          <a:p>
            <a:pPr marL="514350" indent="-514350">
              <a:buFont typeface="Wingdings" pitchFamily="2" charset="2"/>
              <a:buAutoNum type="arabicPeriod"/>
              <a:defRPr/>
            </a:pPr>
            <a:r>
              <a:rPr lang="en-US" sz="2600" dirty="0">
                <a:solidFill>
                  <a:schemeClr val="tx1">
                    <a:lumMod val="75000"/>
                    <a:lumOff val="25000"/>
                  </a:schemeClr>
                </a:solidFill>
              </a:rPr>
              <a:t>Ask Questions</a:t>
            </a:r>
          </a:p>
          <a:p>
            <a:pPr marL="514350" indent="-514350">
              <a:buFont typeface="Wingdings" pitchFamily="2" charset="2"/>
              <a:buAutoNum type="arabicPeriod"/>
              <a:defRPr/>
            </a:pPr>
            <a:r>
              <a:rPr lang="en-US" sz="2600" dirty="0">
                <a:solidFill>
                  <a:schemeClr val="tx1">
                    <a:lumMod val="75000"/>
                    <a:lumOff val="25000"/>
                  </a:schemeClr>
                </a:solidFill>
              </a:rPr>
              <a:t>Follow the Rules</a:t>
            </a:r>
          </a:p>
          <a:p>
            <a:pPr lvl="3">
              <a:buClr>
                <a:schemeClr val="accent1"/>
              </a:buClr>
            </a:pPr>
            <a:r>
              <a:rPr lang="en-US" sz="2600" dirty="0">
                <a:solidFill>
                  <a:schemeClr val="tx1">
                    <a:lumMod val="75000"/>
                    <a:lumOff val="25000"/>
                  </a:schemeClr>
                </a:solidFill>
                <a:latin typeface="Rockwell" charset="0"/>
              </a:rPr>
              <a:t>Ask as many questions as you can.</a:t>
            </a:r>
          </a:p>
          <a:p>
            <a:pPr lvl="3">
              <a:buClr>
                <a:schemeClr val="accent1"/>
              </a:buClr>
            </a:pPr>
            <a:r>
              <a:rPr lang="en-US" sz="2600" dirty="0">
                <a:solidFill>
                  <a:schemeClr val="tx1">
                    <a:lumMod val="75000"/>
                    <a:lumOff val="25000"/>
                  </a:schemeClr>
                </a:solidFill>
                <a:latin typeface="Rockwell" charset="0"/>
              </a:rPr>
              <a:t> Do not stop to answer, judge, or discuss.</a:t>
            </a:r>
          </a:p>
          <a:p>
            <a:pPr lvl="3">
              <a:buClr>
                <a:schemeClr val="accent1"/>
              </a:buClr>
            </a:pPr>
            <a:r>
              <a:rPr lang="en-US" sz="2600" dirty="0">
                <a:solidFill>
                  <a:schemeClr val="tx1">
                    <a:lumMod val="75000"/>
                    <a:lumOff val="25000"/>
                  </a:schemeClr>
                </a:solidFill>
                <a:latin typeface="Rockwell" charset="0"/>
              </a:rPr>
              <a:t> Write down every question exactly as it was stated.</a:t>
            </a:r>
          </a:p>
          <a:p>
            <a:pPr lvl="3">
              <a:buClr>
                <a:schemeClr val="accent1"/>
              </a:buClr>
            </a:pPr>
            <a:r>
              <a:rPr lang="en-US" sz="2600" dirty="0">
                <a:solidFill>
                  <a:schemeClr val="tx1">
                    <a:lumMod val="75000"/>
                    <a:lumOff val="25000"/>
                  </a:schemeClr>
                </a:solidFill>
                <a:latin typeface="Rockwell" charset="0"/>
              </a:rPr>
              <a:t> Change any statements into questions.</a:t>
            </a:r>
            <a:endParaRPr lang="en-US" sz="2600" dirty="0">
              <a:solidFill>
                <a:schemeClr val="tx1">
                  <a:lumMod val="75000"/>
                  <a:lumOff val="25000"/>
                </a:schemeClr>
              </a:solidFill>
            </a:endParaRPr>
          </a:p>
          <a:p>
            <a:pPr marL="514350" indent="-514350">
              <a:buFont typeface="Wingdings" pitchFamily="2" charset="2"/>
              <a:buAutoNum type="arabicPeriod"/>
              <a:defRPr/>
            </a:pPr>
            <a:r>
              <a:rPr lang="en-US" sz="2600" dirty="0">
                <a:solidFill>
                  <a:schemeClr val="tx1">
                    <a:lumMod val="75000"/>
                    <a:lumOff val="25000"/>
                  </a:schemeClr>
                </a:solidFill>
              </a:rPr>
              <a:t>Number the Questions</a:t>
            </a:r>
          </a:p>
          <a:p>
            <a:pPr marL="0" indent="0">
              <a:spcAft>
                <a:spcPts val="1200"/>
              </a:spcAft>
              <a:buNone/>
            </a:pPr>
            <a:endParaRPr lang="en-US" sz="3200" dirty="0">
              <a:solidFill>
                <a:srgbClr val="000000"/>
              </a:solidFill>
              <a:latin typeface="Gill Sans Light"/>
              <a:cs typeface="Gill Sans Light"/>
            </a:endParaRPr>
          </a:p>
          <a:p>
            <a:endParaRPr lang="en-US" sz="3200" dirty="0">
              <a:latin typeface="Gill Sans Light"/>
              <a:cs typeface="Gill Sans Light"/>
            </a:endParaRPr>
          </a:p>
          <a:p>
            <a:pPr marL="0" indent="0">
              <a:buNone/>
            </a:pPr>
            <a:endParaRPr lang="en-US" dirty="0"/>
          </a:p>
        </p:txBody>
      </p:sp>
      <p:sp>
        <p:nvSpPr>
          <p:cNvPr id="6" name="TextBox 5"/>
          <p:cNvSpPr txBox="1"/>
          <p:nvPr/>
        </p:nvSpPr>
        <p:spPr>
          <a:xfrm>
            <a:off x="1531172" y="451067"/>
            <a:ext cx="5731697" cy="379846"/>
          </a:xfrm>
          <a:prstGeom prst="rect">
            <a:avLst/>
          </a:prstGeom>
          <a:noFill/>
        </p:spPr>
        <p:txBody>
          <a:bodyPr wrap="square" rtlCol="0">
            <a:spAutoFit/>
          </a:bodyPr>
          <a:lstStyle/>
          <a:p>
            <a:endParaRPr lang="en-US" dirty="0"/>
          </a:p>
        </p:txBody>
      </p:sp>
      <p:sp>
        <p:nvSpPr>
          <p:cNvPr id="9" name="Content Placeholder 2"/>
          <p:cNvSpPr txBox="1">
            <a:spLocks/>
          </p:cNvSpPr>
          <p:nvPr/>
        </p:nvSpPr>
        <p:spPr>
          <a:xfrm>
            <a:off x="725130" y="241303"/>
            <a:ext cx="8013700" cy="3161503"/>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endParaRPr lang="en-US" sz="3600" dirty="0">
              <a:solidFill>
                <a:srgbClr val="000000"/>
              </a:solidFill>
              <a:latin typeface="Gill Sans"/>
              <a:cs typeface="Gill Sans"/>
            </a:endParaRPr>
          </a:p>
        </p:txBody>
      </p:sp>
      <p:sp>
        <p:nvSpPr>
          <p:cNvPr id="4" name="Rectangle 3"/>
          <p:cNvSpPr/>
          <p:nvPr/>
        </p:nvSpPr>
        <p:spPr>
          <a:xfrm rot="4278620">
            <a:off x="565969" y="23223"/>
            <a:ext cx="615553" cy="1499870"/>
          </a:xfrm>
          <a:prstGeom prst="rect">
            <a:avLst/>
          </a:prstGeom>
        </p:spPr>
        <p:txBody>
          <a:bodyPr vert="vert270" wrap="none">
            <a:spAutoFit/>
          </a:bodyPr>
          <a:lstStyle/>
          <a:p>
            <a:r>
              <a:rPr lang="en-US" sz="2800" b="1" dirty="0">
                <a:solidFill>
                  <a:schemeClr val="bg1"/>
                </a:solidFill>
              </a:rPr>
              <a:t>QFocus:</a:t>
            </a:r>
            <a:endParaRPr lang="en-US" sz="2800" dirty="0">
              <a:solidFill>
                <a:schemeClr val="bg1"/>
              </a:solidFill>
            </a:endParaRPr>
          </a:p>
        </p:txBody>
      </p:sp>
      <p:sp>
        <p:nvSpPr>
          <p:cNvPr id="5" name="Title 4"/>
          <p:cNvSpPr>
            <a:spLocks noGrp="1"/>
          </p:cNvSpPr>
          <p:nvPr>
            <p:ph type="title"/>
          </p:nvPr>
        </p:nvSpPr>
        <p:spPr/>
        <p:txBody>
          <a:bodyPr/>
          <a:lstStyle/>
          <a:p>
            <a:endParaRPr lang="en-US" dirty="0"/>
          </a:p>
        </p:txBody>
      </p:sp>
      <p:pic>
        <p:nvPicPr>
          <p:cNvPr id="8"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10"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0342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nodePh="1">
                                  <p:stCondLst>
                                    <p:cond delay="0"/>
                                  </p:stCondLst>
                                  <p:endCondLst>
                                    <p:cond evt="begin" delay="0">
                                      <p:tn val="5"/>
                                    </p:cond>
                                  </p:endCondLst>
                                  <p:childTnLst>
                                    <p:animMotion origin="layout" path="M -2.77778E-7 0 L -2.77778E-7 -0.34074 " pathEditMode="relative" ptsTypes="AA">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556148"/>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latin typeface="HelveticaNeueLT Std Med Cn"/>
              <a:cs typeface="HelveticaNeueLT Std Med Cn"/>
            </a:endParaRPr>
          </a:p>
        </p:txBody>
      </p:sp>
      <p:sp>
        <p:nvSpPr>
          <p:cNvPr id="2" name="Title 1"/>
          <p:cNvSpPr>
            <a:spLocks noGrp="1"/>
          </p:cNvSpPr>
          <p:nvPr>
            <p:ph type="title"/>
          </p:nvPr>
        </p:nvSpPr>
        <p:spPr/>
        <p:txBody>
          <a:bodyPr/>
          <a:lstStyle/>
          <a:p>
            <a:r>
              <a:rPr lang="en-US" dirty="0" smtClean="0"/>
              <a:t>Question Focus (QFocus)</a:t>
            </a:r>
            <a:endParaRPr lang="en-US" dirty="0"/>
          </a:p>
        </p:txBody>
      </p:sp>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tabLst>
                <a:tab pos="1611313"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Gill Sans Light" charset="0"/>
              <a:ea typeface="Segoe UI" charset="0"/>
              <a:cs typeface="Segoe UI" charset="0"/>
            </a:endParaRPr>
          </a:p>
        </p:txBody>
      </p:sp>
      <p:sp>
        <p:nvSpPr>
          <p:cNvPr id="11" name="Content Placeholder 2"/>
          <p:cNvSpPr txBox="1">
            <a:spLocks/>
          </p:cNvSpPr>
          <p:nvPr/>
        </p:nvSpPr>
        <p:spPr>
          <a:xfrm>
            <a:off x="355600" y="2307695"/>
            <a:ext cx="8432800" cy="2365905"/>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buFont typeface="Wingdings 2" pitchFamily="18" charset="2"/>
              <a:buNone/>
            </a:pPr>
            <a:r>
              <a:rPr lang="en-US" sz="3600" dirty="0" smtClean="0">
                <a:solidFill>
                  <a:schemeClr val="tx1">
                    <a:lumMod val="75000"/>
                    <a:lumOff val="25000"/>
                  </a:schemeClr>
                </a:solidFill>
                <a:cs typeface="Gill Sans"/>
              </a:rPr>
              <a:t>Instructional practices will be changed throughout the district next year in order to address the achievement gap. </a:t>
            </a:r>
            <a:endParaRPr lang="en-US" sz="3600" dirty="0">
              <a:solidFill>
                <a:schemeClr val="tx1">
                  <a:lumMod val="75000"/>
                  <a:lumOff val="25000"/>
                </a:schemeClr>
              </a:solidFill>
              <a:cs typeface="Gill Sans"/>
            </a:endParaRPr>
          </a:p>
        </p:txBody>
      </p:sp>
      <p:pic>
        <p:nvPicPr>
          <p:cNvPr id="8"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9"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6937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sp>
        <p:nvSpPr>
          <p:cNvPr id="4" name="TextBox 3"/>
          <p:cNvSpPr txBox="1"/>
          <p:nvPr/>
        </p:nvSpPr>
        <p:spPr>
          <a:xfrm>
            <a:off x="3335868" y="474809"/>
            <a:ext cx="2753209" cy="1200329"/>
          </a:xfrm>
          <a:prstGeom prst="rect">
            <a:avLst/>
          </a:prstGeom>
          <a:noFill/>
        </p:spPr>
        <p:txBody>
          <a:bodyPr wrap="square" rtlCol="0">
            <a:spAutoFit/>
          </a:bodyPr>
          <a:lstStyle/>
          <a:p>
            <a:endParaRPr lang="en-US" dirty="0" smtClean="0"/>
          </a:p>
          <a:p>
            <a:endParaRPr lang="en-US" dirty="0" smtClean="0"/>
          </a:p>
          <a:p>
            <a:r>
              <a:rPr lang="en-US" sz="3600" dirty="0" smtClean="0">
                <a:latin typeface="Gill Sans"/>
                <a:cs typeface="Gill Sans"/>
              </a:rPr>
              <a:t>REASON</a:t>
            </a:r>
            <a:endParaRPr lang="en-US" sz="3600" dirty="0">
              <a:latin typeface="Gill Sans"/>
              <a:cs typeface="Gill Sans"/>
            </a:endParaRPr>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dirty="0">
                <a:solidFill>
                  <a:schemeClr val="tx1">
                    <a:lumMod val="75000"/>
                    <a:lumOff val="25000"/>
                  </a:schemeClr>
                </a:solidFill>
                <a:cs typeface="Century Gothic"/>
              </a:rPr>
              <a:t>REASON: the basis for a decision</a:t>
            </a:r>
            <a:r>
              <a:rPr lang="en-US" sz="3200" dirty="0" smtClean="0">
                <a:solidFill>
                  <a:schemeClr val="tx1">
                    <a:lumMod val="75000"/>
                    <a:lumOff val="25000"/>
                  </a:schemeClr>
                </a:solidFill>
                <a:ea typeface="ＭＳ Ｐゴシック" charset="-128"/>
                <a:cs typeface="Century Gothic"/>
                <a:sym typeface="Arial Bold" charset="0"/>
              </a:rPr>
              <a:t>.</a:t>
            </a:r>
            <a:endParaRPr lang="en-US" sz="3200" dirty="0" smtClean="0">
              <a:solidFill>
                <a:schemeClr val="tx1">
                  <a:lumMod val="75000"/>
                  <a:lumOff val="25000"/>
                </a:schemeClr>
              </a:solidFill>
              <a:latin typeface="Century Gothic"/>
              <a:cs typeface="Century Gothic"/>
            </a:endParaRPr>
          </a:p>
          <a:p>
            <a:r>
              <a:rPr lang="en-US" sz="3200" dirty="0" smtClean="0">
                <a:solidFill>
                  <a:schemeClr val="tx1">
                    <a:lumMod val="75000"/>
                    <a:lumOff val="25000"/>
                  </a:schemeClr>
                </a:solidFill>
                <a:latin typeface="Century Gothic"/>
                <a:cs typeface="Century Gothic"/>
              </a:rPr>
              <a:t>Identify one </a:t>
            </a:r>
            <a:r>
              <a:rPr lang="en-US" sz="3200" dirty="0">
                <a:solidFill>
                  <a:schemeClr val="tx1">
                    <a:lumMod val="75000"/>
                    <a:lumOff val="25000"/>
                  </a:schemeClr>
                </a:solidFill>
                <a:latin typeface="Century Gothic"/>
                <a:cs typeface="Century Gothic"/>
              </a:rPr>
              <a:t>question about the </a:t>
            </a:r>
            <a:r>
              <a:rPr lang="en-US" sz="3200" b="1" dirty="0" smtClean="0">
                <a:solidFill>
                  <a:schemeClr val="tx1">
                    <a:lumMod val="75000"/>
                    <a:lumOff val="25000"/>
                  </a:schemeClr>
                </a:solidFill>
                <a:latin typeface="Century Gothic"/>
                <a:cs typeface="Century Gothic"/>
              </a:rPr>
              <a:t>REASONS</a:t>
            </a:r>
            <a:r>
              <a:rPr lang="en-US" sz="3200" dirty="0">
                <a:solidFill>
                  <a:schemeClr val="tx1">
                    <a:lumMod val="75000"/>
                    <a:lumOff val="25000"/>
                  </a:schemeClr>
                </a:solidFill>
                <a:latin typeface="Century Gothic"/>
                <a:cs typeface="Century Gothic"/>
              </a:rPr>
              <a:t> </a:t>
            </a:r>
            <a:r>
              <a:rPr lang="en-US" sz="3200" dirty="0" smtClean="0">
                <a:solidFill>
                  <a:schemeClr val="tx1">
                    <a:lumMod val="75000"/>
                    <a:lumOff val="25000"/>
                  </a:schemeClr>
                </a:solidFill>
                <a:latin typeface="Century Gothic"/>
                <a:cs typeface="Century Gothic"/>
              </a:rPr>
              <a:t>by marking it with “</a:t>
            </a:r>
            <a:r>
              <a:rPr lang="en-US" sz="3200" b="1" dirty="0" smtClean="0">
                <a:solidFill>
                  <a:schemeClr val="tx1">
                    <a:lumMod val="75000"/>
                    <a:lumOff val="25000"/>
                  </a:schemeClr>
                </a:solidFill>
                <a:latin typeface="Century Gothic"/>
                <a:cs typeface="Century Gothic"/>
              </a:rPr>
              <a:t>REASONS</a:t>
            </a:r>
            <a:r>
              <a:rPr lang="en-US" sz="3200" dirty="0" smtClean="0">
                <a:solidFill>
                  <a:schemeClr val="tx1">
                    <a:lumMod val="75000"/>
                    <a:lumOff val="25000"/>
                  </a:schemeClr>
                </a:solidFill>
                <a:latin typeface="Century Gothic"/>
                <a:cs typeface="Century Gothic"/>
              </a:rPr>
              <a:t>”.</a:t>
            </a:r>
            <a:endParaRPr lang="en-US" sz="3200" dirty="0">
              <a:solidFill>
                <a:schemeClr val="tx1">
                  <a:lumMod val="75000"/>
                  <a:lumOff val="25000"/>
                </a:schemeClr>
              </a:solidFill>
              <a:latin typeface="Century Gothic"/>
              <a:cs typeface="Century Gothic"/>
            </a:endParaRPr>
          </a:p>
          <a:p>
            <a:r>
              <a:rPr lang="en-US" sz="3200" dirty="0">
                <a:solidFill>
                  <a:schemeClr val="tx1">
                    <a:lumMod val="75000"/>
                    <a:lumOff val="25000"/>
                  </a:schemeClr>
                </a:solidFill>
                <a:latin typeface="Century Gothic"/>
                <a:cs typeface="Century Gothic"/>
              </a:rPr>
              <a:t>Ask a question about the reasons if you don’t have one. </a:t>
            </a:r>
            <a:endParaRPr lang="en-US" sz="3200" dirty="0" smtClean="0">
              <a:solidFill>
                <a:schemeClr val="tx1">
                  <a:lumMod val="75000"/>
                  <a:lumOff val="25000"/>
                </a:schemeClr>
              </a:solidFill>
              <a:latin typeface="Century Gothic"/>
              <a:cs typeface="Century Gothic"/>
            </a:endParaRPr>
          </a:p>
        </p:txBody>
      </p:sp>
      <p:sp>
        <p:nvSpPr>
          <p:cNvPr id="10" name="Title 9"/>
          <p:cNvSpPr>
            <a:spLocks noGrp="1"/>
          </p:cNvSpPr>
          <p:nvPr>
            <p:ph type="title"/>
          </p:nvPr>
        </p:nvSpPr>
        <p:spPr/>
        <p:txBody>
          <a:bodyPr/>
          <a:lstStyle/>
          <a:p>
            <a:r>
              <a:rPr lang="en-US" dirty="0" smtClean="0"/>
              <a:t>REASON</a:t>
            </a:r>
            <a:endParaRPr lang="en-US" dirty="0"/>
          </a:p>
        </p:txBody>
      </p:sp>
    </p:spTree>
    <p:extLst>
      <p:ext uri="{BB962C8B-B14F-4D97-AF65-F5344CB8AC3E}">
        <p14:creationId xmlns:p14="http://schemas.microsoft.com/office/powerpoint/2010/main" val="43944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sp>
        <p:nvSpPr>
          <p:cNvPr id="4" name="TextBox 3"/>
          <p:cNvSpPr txBox="1"/>
          <p:nvPr/>
        </p:nvSpPr>
        <p:spPr>
          <a:xfrm>
            <a:off x="3335868" y="474809"/>
            <a:ext cx="2753209" cy="1200329"/>
          </a:xfrm>
          <a:prstGeom prst="rect">
            <a:avLst/>
          </a:prstGeom>
          <a:noFill/>
        </p:spPr>
        <p:txBody>
          <a:bodyPr wrap="square" rtlCol="0">
            <a:spAutoFit/>
          </a:bodyPr>
          <a:lstStyle/>
          <a:p>
            <a:endParaRPr lang="en-US" dirty="0" smtClean="0"/>
          </a:p>
          <a:p>
            <a:endParaRPr lang="en-US" dirty="0" smtClean="0"/>
          </a:p>
          <a:p>
            <a:r>
              <a:rPr lang="en-US" sz="3600" dirty="0" smtClean="0">
                <a:latin typeface="Gill Sans"/>
                <a:cs typeface="Gill Sans"/>
              </a:rPr>
              <a:t>PROCESS</a:t>
            </a:r>
            <a:endParaRPr lang="en-US" sz="3600" dirty="0">
              <a:latin typeface="Gill Sans"/>
              <a:cs typeface="Gill Sans"/>
            </a:endParaRPr>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noAutofit/>
          </a:bodyPr>
          <a:lstStyle/>
          <a:p>
            <a:pPr marL="0" indent="0">
              <a:buNone/>
            </a:pPr>
            <a:r>
              <a:rPr lang="en-US" sz="2800" dirty="0">
                <a:solidFill>
                  <a:schemeClr val="tx1">
                    <a:lumMod val="75000"/>
                    <a:lumOff val="25000"/>
                  </a:schemeClr>
                </a:solidFill>
                <a:ea typeface="ＭＳ Ｐゴシック" charset="-128"/>
                <a:cs typeface="Century Gothic"/>
                <a:sym typeface="Arial Bold" charset="0"/>
              </a:rPr>
              <a:t>PROCESS: the steps and actions taken, people involved</a:t>
            </a:r>
            <a:r>
              <a:rPr lang="en-US" sz="2800" dirty="0" smtClean="0">
                <a:solidFill>
                  <a:schemeClr val="tx1">
                    <a:lumMod val="75000"/>
                    <a:lumOff val="25000"/>
                  </a:schemeClr>
                </a:solidFill>
                <a:ea typeface="ＭＳ Ｐゴシック" charset="-128"/>
                <a:cs typeface="Century Gothic"/>
                <a:sym typeface="Arial Bold" charset="0"/>
              </a:rPr>
              <a:t>, and </a:t>
            </a:r>
            <a:r>
              <a:rPr lang="en-US" sz="2800" dirty="0">
                <a:solidFill>
                  <a:schemeClr val="tx1">
                    <a:lumMod val="75000"/>
                    <a:lumOff val="25000"/>
                  </a:schemeClr>
                </a:solidFill>
                <a:ea typeface="ＭＳ Ｐゴシック" charset="-128"/>
                <a:cs typeface="Century Gothic"/>
                <a:sym typeface="Arial Bold" charset="0"/>
              </a:rPr>
              <a:t>information used in making the decision. </a:t>
            </a:r>
            <a:endParaRPr lang="en-US" sz="2800" dirty="0" smtClean="0">
              <a:solidFill>
                <a:schemeClr val="tx1">
                  <a:lumMod val="75000"/>
                  <a:lumOff val="25000"/>
                </a:schemeClr>
              </a:solidFill>
              <a:latin typeface="Century Gothic"/>
              <a:cs typeface="Century Gothic"/>
            </a:endParaRPr>
          </a:p>
          <a:p>
            <a:r>
              <a:rPr lang="en-US" sz="2800" dirty="0" smtClean="0">
                <a:solidFill>
                  <a:schemeClr val="tx1">
                    <a:lumMod val="75000"/>
                    <a:lumOff val="25000"/>
                  </a:schemeClr>
                </a:solidFill>
                <a:latin typeface="Century Gothic"/>
                <a:cs typeface="Century Gothic"/>
              </a:rPr>
              <a:t>Identify one </a:t>
            </a:r>
            <a:r>
              <a:rPr lang="en-US" sz="2800" dirty="0">
                <a:solidFill>
                  <a:schemeClr val="tx1">
                    <a:lumMod val="75000"/>
                    <a:lumOff val="25000"/>
                  </a:schemeClr>
                </a:solidFill>
                <a:latin typeface="Century Gothic"/>
                <a:cs typeface="Century Gothic"/>
              </a:rPr>
              <a:t>question about the </a:t>
            </a:r>
            <a:r>
              <a:rPr lang="en-US" sz="2800" b="1" dirty="0">
                <a:solidFill>
                  <a:schemeClr val="tx1">
                    <a:lumMod val="75000"/>
                    <a:lumOff val="25000"/>
                  </a:schemeClr>
                </a:solidFill>
                <a:latin typeface="Century Gothic"/>
                <a:cs typeface="Century Gothic"/>
              </a:rPr>
              <a:t>PROCESS</a:t>
            </a:r>
            <a:r>
              <a:rPr lang="en-US" sz="2800" dirty="0">
                <a:solidFill>
                  <a:schemeClr val="tx1">
                    <a:lumMod val="75000"/>
                    <a:lumOff val="25000"/>
                  </a:schemeClr>
                </a:solidFill>
                <a:latin typeface="Century Gothic"/>
                <a:cs typeface="Century Gothic"/>
              </a:rPr>
              <a:t> </a:t>
            </a:r>
            <a:r>
              <a:rPr lang="en-US" sz="2800" dirty="0" smtClean="0">
                <a:solidFill>
                  <a:schemeClr val="tx1">
                    <a:lumMod val="75000"/>
                    <a:lumOff val="25000"/>
                  </a:schemeClr>
                </a:solidFill>
                <a:cs typeface="Century Gothic"/>
              </a:rPr>
              <a:t>by </a:t>
            </a:r>
            <a:r>
              <a:rPr lang="en-US" sz="2800" dirty="0">
                <a:solidFill>
                  <a:schemeClr val="tx1">
                    <a:lumMod val="75000"/>
                    <a:lumOff val="25000"/>
                  </a:schemeClr>
                </a:solidFill>
                <a:cs typeface="Century Gothic"/>
              </a:rPr>
              <a:t>marking </a:t>
            </a:r>
            <a:r>
              <a:rPr lang="en-US" sz="2800" dirty="0" smtClean="0">
                <a:solidFill>
                  <a:schemeClr val="tx1">
                    <a:lumMod val="75000"/>
                    <a:lumOff val="25000"/>
                  </a:schemeClr>
                </a:solidFill>
                <a:cs typeface="Century Gothic"/>
              </a:rPr>
              <a:t>it with “</a:t>
            </a:r>
            <a:r>
              <a:rPr lang="en-US" sz="2800" b="1" dirty="0" smtClean="0">
                <a:solidFill>
                  <a:schemeClr val="tx1">
                    <a:lumMod val="75000"/>
                    <a:lumOff val="25000"/>
                  </a:schemeClr>
                </a:solidFill>
                <a:cs typeface="Century Gothic"/>
              </a:rPr>
              <a:t>PROCESS</a:t>
            </a:r>
            <a:r>
              <a:rPr lang="en-US" sz="2800" dirty="0" smtClean="0">
                <a:solidFill>
                  <a:schemeClr val="tx1">
                    <a:lumMod val="75000"/>
                    <a:lumOff val="25000"/>
                  </a:schemeClr>
                </a:solidFill>
                <a:cs typeface="Century Gothic"/>
              </a:rPr>
              <a:t>”.</a:t>
            </a:r>
            <a:endParaRPr lang="en-US" sz="2800" dirty="0">
              <a:solidFill>
                <a:schemeClr val="tx1">
                  <a:lumMod val="75000"/>
                  <a:lumOff val="25000"/>
                </a:schemeClr>
              </a:solidFill>
              <a:latin typeface="Century Gothic"/>
              <a:cs typeface="Century Gothic"/>
            </a:endParaRPr>
          </a:p>
          <a:p>
            <a:r>
              <a:rPr lang="en-US" sz="2800" dirty="0">
                <a:solidFill>
                  <a:schemeClr val="tx1">
                    <a:lumMod val="75000"/>
                    <a:lumOff val="25000"/>
                  </a:schemeClr>
                </a:solidFill>
                <a:latin typeface="Century Gothic"/>
                <a:cs typeface="Century Gothic"/>
              </a:rPr>
              <a:t>Ask a question about the process if you don’t have one. </a:t>
            </a:r>
          </a:p>
        </p:txBody>
      </p:sp>
    </p:spTree>
    <p:extLst>
      <p:ext uri="{BB962C8B-B14F-4D97-AF65-F5344CB8AC3E}">
        <p14:creationId xmlns:p14="http://schemas.microsoft.com/office/powerpoint/2010/main" val="309151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33475" y="200025"/>
            <a:ext cx="6078538" cy="701675"/>
          </a:xfrm>
        </p:spPr>
        <p:txBody>
          <a:bodyPr/>
          <a:lstStyle/>
          <a:p>
            <a:pPr algn="ctr"/>
            <a:r>
              <a:rPr lang="en-US" altLang="en-US" sz="4400" dirty="0" smtClean="0"/>
              <a:t>Today’s Agenda</a:t>
            </a:r>
          </a:p>
        </p:txBody>
      </p:sp>
      <p:sp>
        <p:nvSpPr>
          <p:cNvPr id="3" name="Content Placeholder 2"/>
          <p:cNvSpPr>
            <a:spLocks noGrp="1"/>
          </p:cNvSpPr>
          <p:nvPr>
            <p:ph idx="1"/>
          </p:nvPr>
        </p:nvSpPr>
        <p:spPr>
          <a:xfrm>
            <a:off x="356461" y="1076630"/>
            <a:ext cx="8297682" cy="4904507"/>
          </a:xfrm>
        </p:spPr>
        <p:txBody>
          <a:bodyPr>
            <a:noAutofit/>
          </a:bodyPr>
          <a:lstStyle/>
          <a:p>
            <a:pPr marL="742950" indent="-742950">
              <a:buFont typeface="+mj-lt"/>
              <a:buAutoNum type="arabicParenR"/>
              <a:defRPr/>
            </a:pPr>
            <a:r>
              <a:rPr lang="en-US" sz="2800" dirty="0" smtClean="0">
                <a:solidFill>
                  <a:schemeClr val="tx1"/>
                </a:solidFill>
              </a:rPr>
              <a:t>Welcome </a:t>
            </a:r>
          </a:p>
          <a:p>
            <a:pPr marL="742950" indent="-742950">
              <a:buFont typeface="+mj-lt"/>
              <a:buAutoNum type="arabicParenR"/>
              <a:defRPr/>
            </a:pPr>
            <a:r>
              <a:rPr lang="en-US" sz="2800" dirty="0" smtClean="0">
                <a:solidFill>
                  <a:schemeClr val="tx1"/>
                </a:solidFill>
              </a:rPr>
              <a:t>Collaborative Learning with the Question Formulation Technique (QFT)</a:t>
            </a:r>
          </a:p>
          <a:p>
            <a:pPr marL="742950" indent="-742950">
              <a:buFont typeface="+mj-lt"/>
              <a:buAutoNum type="arabicParenR"/>
              <a:defRPr/>
            </a:pPr>
            <a:r>
              <a:rPr lang="en-US" sz="2800" dirty="0" smtClean="0">
                <a:solidFill>
                  <a:schemeClr val="tx1"/>
                </a:solidFill>
              </a:rPr>
              <a:t>The Art and Science of the QFT</a:t>
            </a:r>
          </a:p>
          <a:p>
            <a:pPr marL="742950" indent="-742950">
              <a:buFont typeface="+mj-lt"/>
              <a:buAutoNum type="arabicParenR"/>
              <a:defRPr/>
            </a:pPr>
            <a:r>
              <a:rPr lang="en-US" sz="2800" dirty="0" smtClean="0">
                <a:solidFill>
                  <a:schemeClr val="tx1"/>
                </a:solidFill>
              </a:rPr>
              <a:t>Lunch</a:t>
            </a:r>
          </a:p>
          <a:p>
            <a:pPr marL="742950" indent="-742950">
              <a:buFont typeface="+mj-lt"/>
              <a:buAutoNum type="arabicParenR"/>
              <a:defRPr/>
            </a:pPr>
            <a:r>
              <a:rPr lang="en-US" sz="2800" b="1" dirty="0" smtClean="0">
                <a:solidFill>
                  <a:schemeClr val="tx1"/>
                </a:solidFill>
              </a:rPr>
              <a:t>Building Consensus for Change by Using the Right Question Strategy</a:t>
            </a:r>
          </a:p>
          <a:p>
            <a:pPr marL="742950" indent="-742950">
              <a:buFont typeface="+mj-lt"/>
              <a:buAutoNum type="arabicParenR"/>
              <a:defRPr/>
            </a:pPr>
            <a:r>
              <a:rPr lang="en-US" sz="2800" dirty="0" smtClean="0">
                <a:solidFill>
                  <a:schemeClr val="tx1"/>
                </a:solidFill>
              </a:rPr>
              <a:t>Planning to Bring the QFT Back</a:t>
            </a:r>
          </a:p>
          <a:p>
            <a:pPr marL="742950" indent="-742950">
              <a:buFont typeface="+mj-lt"/>
              <a:buAutoNum type="arabicParenR"/>
              <a:defRPr/>
            </a:pPr>
            <a:r>
              <a:rPr lang="en-US" sz="2800" dirty="0" smtClean="0">
                <a:solidFill>
                  <a:schemeClr val="tx1"/>
                </a:solidFill>
              </a:rPr>
              <a:t>Closing Remarks, Q&amp;A, &amp; Evaluations</a:t>
            </a:r>
          </a:p>
          <a:p>
            <a:pPr marL="0" indent="0">
              <a:buNone/>
              <a:defRPr/>
            </a:pPr>
            <a:endParaRPr lang="en-US" sz="2800" dirty="0" smtClean="0">
              <a:solidFill>
                <a:schemeClr val="tx1"/>
              </a:solidFill>
            </a:endParaRPr>
          </a:p>
        </p:txBody>
      </p:sp>
      <p:sp>
        <p:nvSpPr>
          <p:cNvPr id="7" name="TextBox 6"/>
          <p:cNvSpPr txBox="1"/>
          <p:nvPr/>
        </p:nvSpPr>
        <p:spPr>
          <a:xfrm>
            <a:off x="7403742" y="6273225"/>
            <a:ext cx="1740258" cy="584775"/>
          </a:xfrm>
          <a:prstGeom prst="rect">
            <a:avLst/>
          </a:prstGeom>
          <a:noFill/>
        </p:spPr>
        <p:txBody>
          <a:bodyPr wrap="square" rtlCol="0">
            <a:spAutoFit/>
          </a:bodyPr>
          <a:lstStyle/>
          <a:p>
            <a:r>
              <a:rPr lang="en-US" sz="1600" dirty="0" smtClean="0">
                <a:solidFill>
                  <a:schemeClr val="accent2"/>
                </a:solidFill>
              </a:rPr>
              <a:t>@</a:t>
            </a:r>
            <a:r>
              <a:rPr lang="en-US" sz="1600" dirty="0" err="1" smtClean="0">
                <a:solidFill>
                  <a:schemeClr val="accent2"/>
                </a:solidFill>
              </a:rPr>
              <a:t>RightQuestion#QFTCon</a:t>
            </a:r>
            <a:r>
              <a:rPr lang="en-US" sz="1600" dirty="0" smtClean="0">
                <a:solidFill>
                  <a:schemeClr val="accent2"/>
                </a:solidFill>
              </a:rPr>
              <a:t> #QFT</a:t>
            </a:r>
            <a:endParaRPr lang="en-US" sz="1600" dirty="0">
              <a:solidFill>
                <a:schemeClr val="accent2"/>
              </a:solidFill>
            </a:endParaRPr>
          </a:p>
        </p:txBody>
      </p:sp>
    </p:spTree>
    <p:extLst>
      <p:ext uri="{BB962C8B-B14F-4D97-AF65-F5344CB8AC3E}">
        <p14:creationId xmlns:p14="http://schemas.microsoft.com/office/powerpoint/2010/main" val="3889072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sp>
        <p:nvSpPr>
          <p:cNvPr id="4" name="TextBox 3"/>
          <p:cNvSpPr txBox="1"/>
          <p:nvPr/>
        </p:nvSpPr>
        <p:spPr>
          <a:xfrm>
            <a:off x="3572935" y="474809"/>
            <a:ext cx="2753209" cy="1200329"/>
          </a:xfrm>
          <a:prstGeom prst="rect">
            <a:avLst/>
          </a:prstGeom>
          <a:noFill/>
        </p:spPr>
        <p:txBody>
          <a:bodyPr wrap="square" rtlCol="0">
            <a:spAutoFit/>
          </a:bodyPr>
          <a:lstStyle/>
          <a:p>
            <a:endParaRPr lang="en-US" dirty="0" smtClean="0"/>
          </a:p>
          <a:p>
            <a:endParaRPr lang="en-US" dirty="0" smtClean="0"/>
          </a:p>
          <a:p>
            <a:r>
              <a:rPr lang="en-US" sz="3600" dirty="0" smtClean="0">
                <a:latin typeface="Gill Sans"/>
                <a:cs typeface="Gill Sans"/>
              </a:rPr>
              <a:t>ROLE</a:t>
            </a:r>
            <a:endParaRPr lang="en-US" sz="3600" dirty="0">
              <a:latin typeface="Gill Sans"/>
              <a:cs typeface="Gill Sans"/>
            </a:endParaRPr>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ROLE</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solidFill>
                  <a:schemeClr val="tx1">
                    <a:lumMod val="75000"/>
                    <a:lumOff val="25000"/>
                  </a:schemeClr>
                </a:solidFill>
                <a:ea typeface="ＭＳ Ｐゴシック" charset="-128"/>
                <a:cs typeface="Century Gothic"/>
                <a:sym typeface="Arial Bold" charset="0"/>
              </a:rPr>
              <a:t>ROLE: the part you play in the decision-making process</a:t>
            </a:r>
            <a:r>
              <a:rPr lang="en-US" sz="2800" dirty="0" smtClean="0">
                <a:solidFill>
                  <a:schemeClr val="tx1">
                    <a:lumMod val="75000"/>
                    <a:lumOff val="25000"/>
                  </a:schemeClr>
                </a:solidFill>
                <a:ea typeface="ＭＳ Ｐゴシック" charset="-128"/>
                <a:cs typeface="Century Gothic"/>
                <a:sym typeface="Arial Bold" charset="0"/>
              </a:rPr>
              <a:t>.</a:t>
            </a:r>
            <a:endParaRPr lang="en-US" sz="2800" dirty="0" smtClean="0">
              <a:solidFill>
                <a:schemeClr val="tx1">
                  <a:lumMod val="75000"/>
                  <a:lumOff val="25000"/>
                </a:schemeClr>
              </a:solidFill>
              <a:latin typeface="Century Gothic"/>
              <a:cs typeface="Century Gothic"/>
            </a:endParaRPr>
          </a:p>
          <a:p>
            <a:r>
              <a:rPr lang="en-US" sz="2800" dirty="0" smtClean="0">
                <a:solidFill>
                  <a:schemeClr val="tx1">
                    <a:lumMod val="75000"/>
                    <a:lumOff val="25000"/>
                  </a:schemeClr>
                </a:solidFill>
                <a:latin typeface="Century Gothic"/>
                <a:cs typeface="Century Gothic"/>
              </a:rPr>
              <a:t>Identify one </a:t>
            </a:r>
            <a:r>
              <a:rPr lang="en-US" sz="2800" dirty="0">
                <a:solidFill>
                  <a:schemeClr val="tx1">
                    <a:lumMod val="75000"/>
                    <a:lumOff val="25000"/>
                  </a:schemeClr>
                </a:solidFill>
                <a:latin typeface="Century Gothic"/>
                <a:cs typeface="Century Gothic"/>
              </a:rPr>
              <a:t>question about your </a:t>
            </a:r>
            <a:r>
              <a:rPr lang="en-US" sz="2800" b="1" dirty="0">
                <a:solidFill>
                  <a:schemeClr val="tx1">
                    <a:lumMod val="75000"/>
                    <a:lumOff val="25000"/>
                  </a:schemeClr>
                </a:solidFill>
                <a:latin typeface="Century Gothic"/>
                <a:cs typeface="Century Gothic"/>
              </a:rPr>
              <a:t>ROLE</a:t>
            </a:r>
            <a:r>
              <a:rPr lang="en-US" sz="2800" dirty="0">
                <a:solidFill>
                  <a:schemeClr val="tx1">
                    <a:lumMod val="75000"/>
                    <a:lumOff val="25000"/>
                  </a:schemeClr>
                </a:solidFill>
                <a:latin typeface="Century Gothic"/>
                <a:cs typeface="Century Gothic"/>
              </a:rPr>
              <a:t> in the </a:t>
            </a:r>
            <a:r>
              <a:rPr lang="en-US" sz="2800" dirty="0" smtClean="0">
                <a:solidFill>
                  <a:schemeClr val="tx1">
                    <a:lumMod val="75000"/>
                    <a:lumOff val="25000"/>
                  </a:schemeClr>
                </a:solidFill>
                <a:latin typeface="Century Gothic"/>
                <a:cs typeface="Century Gothic"/>
              </a:rPr>
              <a:t>decision</a:t>
            </a:r>
            <a:r>
              <a:rPr lang="en-US" sz="2800" dirty="0">
                <a:solidFill>
                  <a:schemeClr val="tx1">
                    <a:lumMod val="75000"/>
                    <a:lumOff val="25000"/>
                  </a:schemeClr>
                </a:solidFill>
                <a:latin typeface="Century Gothic"/>
                <a:cs typeface="Century Gothic"/>
              </a:rPr>
              <a:t> </a:t>
            </a:r>
            <a:r>
              <a:rPr lang="en-US" sz="2800" dirty="0" smtClean="0">
                <a:solidFill>
                  <a:schemeClr val="tx1">
                    <a:lumMod val="75000"/>
                    <a:lumOff val="25000"/>
                  </a:schemeClr>
                </a:solidFill>
                <a:cs typeface="Century Gothic"/>
              </a:rPr>
              <a:t>by </a:t>
            </a:r>
            <a:r>
              <a:rPr lang="en-US" sz="2800" dirty="0">
                <a:solidFill>
                  <a:schemeClr val="tx1">
                    <a:lumMod val="75000"/>
                    <a:lumOff val="25000"/>
                  </a:schemeClr>
                </a:solidFill>
                <a:cs typeface="Century Gothic"/>
              </a:rPr>
              <a:t>marking them with </a:t>
            </a:r>
            <a:r>
              <a:rPr lang="en-US" sz="2800" dirty="0" smtClean="0">
                <a:solidFill>
                  <a:schemeClr val="tx1">
                    <a:lumMod val="75000"/>
                    <a:lumOff val="25000"/>
                  </a:schemeClr>
                </a:solidFill>
                <a:cs typeface="Century Gothic"/>
              </a:rPr>
              <a:t>“</a:t>
            </a:r>
            <a:r>
              <a:rPr lang="en-US" sz="2800" b="1" dirty="0" smtClean="0">
                <a:solidFill>
                  <a:schemeClr val="tx1">
                    <a:lumMod val="75000"/>
                    <a:lumOff val="25000"/>
                  </a:schemeClr>
                </a:solidFill>
                <a:cs typeface="Century Gothic"/>
              </a:rPr>
              <a:t>ROLE.</a:t>
            </a:r>
            <a:r>
              <a:rPr lang="en-US" sz="2800" dirty="0" smtClean="0">
                <a:solidFill>
                  <a:schemeClr val="tx1">
                    <a:lumMod val="75000"/>
                    <a:lumOff val="25000"/>
                  </a:schemeClr>
                </a:solidFill>
                <a:cs typeface="Century Gothic"/>
              </a:rPr>
              <a:t>”</a:t>
            </a:r>
            <a:endParaRPr lang="en-US" sz="2800" dirty="0">
              <a:solidFill>
                <a:schemeClr val="tx1">
                  <a:lumMod val="75000"/>
                  <a:lumOff val="25000"/>
                </a:schemeClr>
              </a:solidFill>
              <a:latin typeface="Century Gothic"/>
              <a:cs typeface="Century Gothic"/>
            </a:endParaRPr>
          </a:p>
          <a:p>
            <a:r>
              <a:rPr lang="en-US" sz="2800" dirty="0">
                <a:solidFill>
                  <a:schemeClr val="tx1">
                    <a:lumMod val="75000"/>
                    <a:lumOff val="25000"/>
                  </a:schemeClr>
                </a:solidFill>
                <a:latin typeface="Century Gothic"/>
                <a:cs typeface="Century Gothic"/>
              </a:rPr>
              <a:t>Ask a question about your role if you don’t have one. </a:t>
            </a:r>
          </a:p>
        </p:txBody>
      </p:sp>
    </p:spTree>
    <p:extLst>
      <p:ext uri="{BB962C8B-B14F-4D97-AF65-F5344CB8AC3E}">
        <p14:creationId xmlns:p14="http://schemas.microsoft.com/office/powerpoint/2010/main" val="293148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dirty="0">
                <a:latin typeface="Century Gothic"/>
                <a:cs typeface="Century Gothic"/>
              </a:rPr>
              <a:t>Prioritizing Questions </a:t>
            </a:r>
          </a:p>
        </p:txBody>
      </p:sp>
      <p:sp>
        <p:nvSpPr>
          <p:cNvPr id="3" name="Content Placeholder 2"/>
          <p:cNvSpPr>
            <a:spLocks noGrp="1"/>
          </p:cNvSpPr>
          <p:nvPr>
            <p:ph idx="1"/>
          </p:nvPr>
        </p:nvSpPr>
        <p:spPr>
          <a:xfrm>
            <a:off x="498476" y="2421460"/>
            <a:ext cx="8193088" cy="4144963"/>
          </a:xfrm>
        </p:spPr>
        <p:txBody>
          <a:bodyPr rtlCol="0">
            <a:normAutofit/>
          </a:bodyPr>
          <a:lstStyle/>
          <a:p>
            <a:pPr marL="0" indent="0" eaLnBrk="1" fontAlgn="auto" hangingPunct="1">
              <a:spcAft>
                <a:spcPts val="0"/>
              </a:spcAft>
              <a:buNone/>
              <a:defRPr/>
            </a:pPr>
            <a:r>
              <a:rPr lang="en-US" sz="3200" dirty="0" smtClean="0">
                <a:solidFill>
                  <a:schemeClr val="tx1">
                    <a:lumMod val="75000"/>
                    <a:lumOff val="25000"/>
                  </a:schemeClr>
                </a:solidFill>
              </a:rPr>
              <a:t>Review your list of questions </a:t>
            </a:r>
          </a:p>
          <a:p>
            <a:pPr eaLnBrk="1" fontAlgn="auto" hangingPunct="1">
              <a:spcAft>
                <a:spcPts val="0"/>
              </a:spcAft>
              <a:buFont typeface="Wingdings" pitchFamily="2" charset="2"/>
              <a:buChar char="n"/>
              <a:defRPr/>
            </a:pPr>
            <a:r>
              <a:rPr lang="en-US" sz="3200" dirty="0" smtClean="0">
                <a:solidFill>
                  <a:schemeClr val="tx1">
                    <a:lumMod val="75000"/>
                    <a:lumOff val="25000"/>
                  </a:schemeClr>
                </a:solidFill>
              </a:rPr>
              <a:t> Choose three questions you think teachers would like answered immediately:</a:t>
            </a:r>
          </a:p>
          <a:p>
            <a:pPr marL="0" indent="0">
              <a:spcBef>
                <a:spcPts val="800"/>
              </a:spcBef>
              <a:buNone/>
              <a:defRPr/>
            </a:pPr>
            <a:r>
              <a:rPr lang="en-US" sz="2800" i="1" dirty="0" smtClean="0">
                <a:solidFill>
                  <a:schemeClr val="tx1">
                    <a:lumMod val="75000"/>
                    <a:lumOff val="25000"/>
                  </a:schemeClr>
                </a:solidFill>
                <a:cs typeface="Gill Sans"/>
              </a:rPr>
              <a:t>Instructional </a:t>
            </a:r>
            <a:r>
              <a:rPr lang="en-US" sz="2800" i="1" dirty="0">
                <a:solidFill>
                  <a:schemeClr val="tx1">
                    <a:lumMod val="75000"/>
                    <a:lumOff val="25000"/>
                  </a:schemeClr>
                </a:solidFill>
                <a:cs typeface="Gill Sans"/>
              </a:rPr>
              <a:t>practices will be changed throughout the district </a:t>
            </a:r>
            <a:r>
              <a:rPr lang="en-US" sz="2800" i="1" dirty="0" smtClean="0">
                <a:solidFill>
                  <a:schemeClr val="tx1">
                    <a:lumMod val="75000"/>
                    <a:lumOff val="25000"/>
                  </a:schemeClr>
                </a:solidFill>
                <a:cs typeface="Gill Sans"/>
              </a:rPr>
              <a:t>next year in </a:t>
            </a:r>
            <a:r>
              <a:rPr lang="en-US" sz="2800" i="1" dirty="0">
                <a:solidFill>
                  <a:schemeClr val="tx1">
                    <a:lumMod val="75000"/>
                    <a:lumOff val="25000"/>
                  </a:schemeClr>
                </a:solidFill>
                <a:cs typeface="Gill Sans"/>
              </a:rPr>
              <a:t>order to address the achievement gap</a:t>
            </a:r>
            <a:r>
              <a:rPr lang="en-US" sz="3200" i="1" dirty="0">
                <a:solidFill>
                  <a:schemeClr val="tx1">
                    <a:lumMod val="75000"/>
                    <a:lumOff val="25000"/>
                  </a:schemeClr>
                </a:solidFill>
                <a:cs typeface="Gill Sans"/>
              </a:rPr>
              <a:t>. </a:t>
            </a:r>
          </a:p>
          <a:p>
            <a:pPr marL="0" indent="0">
              <a:buNone/>
              <a:defRPr/>
            </a:pPr>
            <a:endParaRPr lang="en-US" sz="2400" dirty="0"/>
          </a:p>
          <a:p>
            <a:pPr eaLnBrk="1" fontAlgn="auto" hangingPunct="1">
              <a:spcAft>
                <a:spcPts val="0"/>
              </a:spcAft>
              <a:buFont typeface="Wingdings" pitchFamily="2" charset="2"/>
              <a:buChar char="n"/>
              <a:defRPr/>
            </a:pPr>
            <a:endParaRPr lang="en-US" sz="2400" i="1" dirty="0">
              <a:solidFill>
                <a:schemeClr val="tx1">
                  <a:lumMod val="65000"/>
                  <a:lumOff val="35000"/>
                </a:schemeClr>
              </a:solidFill>
            </a:endParaRPr>
          </a:p>
        </p:txBody>
      </p:sp>
      <p:pic>
        <p:nvPicPr>
          <p:cNvPr id="4"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5"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0855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000" dirty="0">
                <a:latin typeface="Century Gothic"/>
                <a:cs typeface="Century Gothic"/>
              </a:rPr>
              <a:t>Prioritizing Questions </a:t>
            </a:r>
          </a:p>
        </p:txBody>
      </p:sp>
      <p:sp>
        <p:nvSpPr>
          <p:cNvPr id="53250" name="Content Placeholder 2"/>
          <p:cNvSpPr>
            <a:spLocks noGrp="1"/>
          </p:cNvSpPr>
          <p:nvPr>
            <p:ph idx="1"/>
          </p:nvPr>
        </p:nvSpPr>
        <p:spPr/>
        <p:txBody>
          <a:bodyPr>
            <a:normAutofit/>
          </a:bodyPr>
          <a:lstStyle/>
          <a:p>
            <a:pPr marL="0" indent="0" eaLnBrk="1" hangingPunct="1">
              <a:spcAft>
                <a:spcPts val="1800"/>
              </a:spcAft>
              <a:buNone/>
            </a:pPr>
            <a:r>
              <a:rPr lang="en-US" sz="3200" dirty="0">
                <a:solidFill>
                  <a:schemeClr val="tx1">
                    <a:lumMod val="75000"/>
                    <a:lumOff val="25000"/>
                  </a:schemeClr>
                </a:solidFill>
                <a:latin typeface="Century Gothic"/>
                <a:ea typeface="Gill Sans Light" charset="0"/>
                <a:cs typeface="Century Gothic"/>
              </a:rPr>
              <a:t>After </a:t>
            </a:r>
            <a:r>
              <a:rPr lang="en-US" sz="3200" dirty="0" smtClean="0">
                <a:solidFill>
                  <a:schemeClr val="tx1">
                    <a:lumMod val="75000"/>
                    <a:lumOff val="25000"/>
                  </a:schemeClr>
                </a:solidFill>
                <a:latin typeface="Century Gothic"/>
                <a:ea typeface="Gill Sans Light" charset="0"/>
                <a:cs typeface="Century Gothic"/>
              </a:rPr>
              <a:t>prioritizing, </a:t>
            </a:r>
            <a:r>
              <a:rPr lang="en-US" sz="3200" dirty="0">
                <a:solidFill>
                  <a:schemeClr val="tx1">
                    <a:lumMod val="75000"/>
                    <a:lumOff val="25000"/>
                  </a:schemeClr>
                </a:solidFill>
                <a:latin typeface="Century Gothic"/>
                <a:ea typeface="Gill Sans Light" charset="0"/>
                <a:cs typeface="Century Gothic"/>
              </a:rPr>
              <a:t>consider</a:t>
            </a:r>
            <a:r>
              <a:rPr lang="en-US" sz="3200" dirty="0" smtClean="0">
                <a:solidFill>
                  <a:schemeClr val="tx1">
                    <a:lumMod val="75000"/>
                    <a:lumOff val="25000"/>
                  </a:schemeClr>
                </a:solidFill>
                <a:latin typeface="Century Gothic"/>
                <a:ea typeface="Gill Sans Light" charset="0"/>
                <a:cs typeface="Century Gothic"/>
              </a:rPr>
              <a:t>…</a:t>
            </a:r>
            <a:endParaRPr lang="en-US" sz="3200" dirty="0" smtClean="0">
              <a:solidFill>
                <a:schemeClr val="tx1">
                  <a:lumMod val="75000"/>
                  <a:lumOff val="25000"/>
                </a:schemeClr>
              </a:solidFill>
              <a:latin typeface="Century Gothic"/>
              <a:cs typeface="Century Gothic"/>
            </a:endParaRPr>
          </a:p>
          <a:p>
            <a:pPr lvl="1">
              <a:spcAft>
                <a:spcPts val="1800"/>
              </a:spcAft>
              <a:buClr>
                <a:schemeClr val="accent1"/>
              </a:buClr>
            </a:pPr>
            <a:r>
              <a:rPr lang="en-US" sz="3200" dirty="0" smtClean="0">
                <a:solidFill>
                  <a:schemeClr val="tx1">
                    <a:lumMod val="75000"/>
                    <a:lumOff val="25000"/>
                  </a:schemeClr>
                </a:solidFill>
                <a:latin typeface="Century Gothic"/>
                <a:cs typeface="Century Gothic"/>
              </a:rPr>
              <a:t> Why </a:t>
            </a:r>
            <a:r>
              <a:rPr lang="en-US" sz="3200" dirty="0">
                <a:solidFill>
                  <a:schemeClr val="tx1">
                    <a:lumMod val="75000"/>
                    <a:lumOff val="25000"/>
                  </a:schemeClr>
                </a:solidFill>
                <a:latin typeface="Century Gothic"/>
                <a:cs typeface="Century Gothic"/>
              </a:rPr>
              <a:t>did you choose those three </a:t>
            </a:r>
            <a:r>
              <a:rPr lang="en-US" sz="3200" dirty="0" smtClean="0">
                <a:solidFill>
                  <a:schemeClr val="tx1">
                    <a:lumMod val="75000"/>
                    <a:lumOff val="25000"/>
                  </a:schemeClr>
                </a:solidFill>
                <a:latin typeface="Century Gothic"/>
                <a:cs typeface="Century Gothic"/>
              </a:rPr>
              <a:t>questions?</a:t>
            </a:r>
            <a:endParaRPr lang="en-US" sz="3200" dirty="0">
              <a:solidFill>
                <a:schemeClr val="tx1">
                  <a:lumMod val="75000"/>
                  <a:lumOff val="25000"/>
                </a:schemeClr>
              </a:solidFill>
              <a:latin typeface="Century Gothic"/>
              <a:cs typeface="Century Gothic"/>
            </a:endParaRPr>
          </a:p>
          <a:p>
            <a:pPr lvl="1" eaLnBrk="1" hangingPunct="1">
              <a:spcAft>
                <a:spcPts val="1800"/>
              </a:spcAft>
              <a:buClr>
                <a:schemeClr val="accent1"/>
              </a:buClr>
            </a:pPr>
            <a:r>
              <a:rPr lang="en-US" sz="3200" dirty="0" smtClean="0">
                <a:solidFill>
                  <a:schemeClr val="tx1">
                    <a:lumMod val="75000"/>
                    <a:lumOff val="25000"/>
                  </a:schemeClr>
                </a:solidFill>
                <a:latin typeface="Century Gothic"/>
                <a:cs typeface="Century Gothic"/>
              </a:rPr>
              <a:t> Where </a:t>
            </a:r>
            <a:r>
              <a:rPr lang="en-US" sz="3200" dirty="0">
                <a:solidFill>
                  <a:schemeClr val="tx1">
                    <a:lumMod val="75000"/>
                    <a:lumOff val="25000"/>
                  </a:schemeClr>
                </a:solidFill>
                <a:latin typeface="Century Gothic"/>
                <a:cs typeface="Century Gothic"/>
              </a:rPr>
              <a:t>are your priority questions in the sequence of your entire list of questions?</a:t>
            </a:r>
          </a:p>
        </p:txBody>
      </p:sp>
      <p:pic>
        <p:nvPicPr>
          <p:cNvPr id="4" name="Picture 3"/>
          <p:cNvPicPr>
            <a:picLocks noChangeAspect="1"/>
          </p:cNvPicPr>
          <p:nvPr/>
        </p:nvPicPr>
        <p:blipFill>
          <a:blip r:embed="rId2"/>
          <a:srcRect/>
          <a:stretch>
            <a:fillRect/>
          </a:stretch>
        </p:blipFill>
        <p:spPr bwMode="auto">
          <a:xfrm>
            <a:off x="228600" y="6172200"/>
            <a:ext cx="838200" cy="571500"/>
          </a:xfrm>
          <a:prstGeom prst="rect">
            <a:avLst/>
          </a:prstGeom>
          <a:noFill/>
          <a:ln w="9525">
            <a:noFill/>
            <a:miter lim="800000"/>
            <a:headEnd/>
            <a:tailEnd/>
          </a:ln>
        </p:spPr>
      </p:pic>
      <p:sp>
        <p:nvSpPr>
          <p:cNvPr id="5"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2420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fade">
                                      <p:cBhvr>
                                        <p:cTn id="7" dur="1000"/>
                                        <p:tgtEl>
                                          <p:spTgt spid="53250">
                                            <p:txEl>
                                              <p:pRg st="0" end="0"/>
                                            </p:txEl>
                                          </p:spTgt>
                                        </p:tgtEl>
                                      </p:cBhvr>
                                    </p:animEffect>
                                    <p:anim calcmode="lin" valueType="num">
                                      <p:cBhvr>
                                        <p:cTn id="8" dur="10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3250">
                                            <p:txEl>
                                              <p:pRg st="1" end="1"/>
                                            </p:txEl>
                                          </p:spTgt>
                                        </p:tgtEl>
                                        <p:attrNameLst>
                                          <p:attrName>style.visibility</p:attrName>
                                        </p:attrNameLst>
                                      </p:cBhvr>
                                      <p:to>
                                        <p:strVal val="visible"/>
                                      </p:to>
                                    </p:set>
                                    <p:animEffect transition="in" filter="fade">
                                      <p:cBhvr>
                                        <p:cTn id="14" dur="1000"/>
                                        <p:tgtEl>
                                          <p:spTgt spid="53250">
                                            <p:txEl>
                                              <p:pRg st="1" end="1"/>
                                            </p:txEl>
                                          </p:spTgt>
                                        </p:tgtEl>
                                      </p:cBhvr>
                                    </p:animEffect>
                                    <p:anim calcmode="lin" valueType="num">
                                      <p:cBhvr>
                                        <p:cTn id="15" dur="1000" fill="hold"/>
                                        <p:tgtEl>
                                          <p:spTgt spid="5325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3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250">
                                            <p:txEl>
                                              <p:pRg st="2" end="2"/>
                                            </p:txEl>
                                          </p:spTgt>
                                        </p:tgtEl>
                                        <p:attrNameLst>
                                          <p:attrName>style.visibility</p:attrName>
                                        </p:attrNameLst>
                                      </p:cBhvr>
                                      <p:to>
                                        <p:strVal val="visible"/>
                                      </p:to>
                                    </p:set>
                                    <p:animEffect transition="in" filter="fade">
                                      <p:cBhvr>
                                        <p:cTn id="21" dur="1000"/>
                                        <p:tgtEl>
                                          <p:spTgt spid="53250">
                                            <p:txEl>
                                              <p:pRg st="2" end="2"/>
                                            </p:txEl>
                                          </p:spTgt>
                                        </p:tgtEl>
                                      </p:cBhvr>
                                    </p:animEffect>
                                    <p:anim calcmode="lin" valueType="num">
                                      <p:cBhvr>
                                        <p:cTn id="22" dur="10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32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i="1" dirty="0" smtClean="0">
                <a:solidFill>
                  <a:schemeClr val="tx1">
                    <a:lumMod val="75000"/>
                    <a:lumOff val="25000"/>
                  </a:schemeClr>
                </a:solidFill>
              </a:rPr>
              <a:t>From priority questions to action plan</a:t>
            </a:r>
          </a:p>
          <a:p>
            <a:pPr>
              <a:spcBef>
                <a:spcPts val="1800"/>
              </a:spcBef>
            </a:pPr>
            <a:r>
              <a:rPr lang="en-US" sz="3200" dirty="0">
                <a:solidFill>
                  <a:schemeClr val="tx1">
                    <a:lumMod val="75000"/>
                    <a:lumOff val="25000"/>
                  </a:schemeClr>
                </a:solidFill>
              </a:rPr>
              <a:t>I</a:t>
            </a:r>
            <a:r>
              <a:rPr lang="en-US" sz="3200" dirty="0" smtClean="0">
                <a:solidFill>
                  <a:schemeClr val="tx1">
                    <a:lumMod val="75000"/>
                    <a:lumOff val="25000"/>
                  </a:schemeClr>
                </a:solidFill>
              </a:rPr>
              <a:t>n </a:t>
            </a:r>
            <a:r>
              <a:rPr lang="en-US" sz="3200" dirty="0">
                <a:solidFill>
                  <a:schemeClr val="tx1">
                    <a:lumMod val="75000"/>
                    <a:lumOff val="25000"/>
                  </a:schemeClr>
                </a:solidFill>
              </a:rPr>
              <a:t>order to answer </a:t>
            </a:r>
            <a:r>
              <a:rPr lang="en-US" sz="3200" dirty="0" smtClean="0">
                <a:solidFill>
                  <a:schemeClr val="tx1">
                    <a:lumMod val="75000"/>
                    <a:lumOff val="25000"/>
                  </a:schemeClr>
                </a:solidFill>
              </a:rPr>
              <a:t>your priority questions:</a:t>
            </a:r>
            <a:endParaRPr lang="en-US" sz="3200" dirty="0">
              <a:solidFill>
                <a:schemeClr val="tx1">
                  <a:lumMod val="75000"/>
                  <a:lumOff val="25000"/>
                </a:schemeClr>
              </a:solidFill>
            </a:endParaRPr>
          </a:p>
          <a:p>
            <a:pPr lvl="2">
              <a:spcBef>
                <a:spcPts val="1800"/>
              </a:spcBef>
            </a:pPr>
            <a:r>
              <a:rPr lang="en-US" sz="3200" dirty="0" smtClean="0">
                <a:solidFill>
                  <a:schemeClr val="tx1">
                    <a:lumMod val="75000"/>
                    <a:lumOff val="25000"/>
                  </a:schemeClr>
                </a:solidFill>
              </a:rPr>
              <a:t>what do you </a:t>
            </a:r>
            <a:r>
              <a:rPr lang="en-US" sz="3200" dirty="0">
                <a:solidFill>
                  <a:schemeClr val="tx1">
                    <a:lumMod val="75000"/>
                    <a:lumOff val="25000"/>
                  </a:schemeClr>
                </a:solidFill>
              </a:rPr>
              <a:t>need to know? </a:t>
            </a:r>
            <a:r>
              <a:rPr lang="en-US" sz="3200" b="1" dirty="0">
                <a:solidFill>
                  <a:schemeClr val="tx1">
                    <a:lumMod val="75000"/>
                    <a:lumOff val="25000"/>
                  </a:schemeClr>
                </a:solidFill>
              </a:rPr>
              <a:t>INFORMATION </a:t>
            </a:r>
            <a:endParaRPr lang="en-US" sz="3200" b="1" dirty="0" smtClean="0">
              <a:solidFill>
                <a:schemeClr val="tx1">
                  <a:lumMod val="75000"/>
                  <a:lumOff val="25000"/>
                </a:schemeClr>
              </a:solidFill>
            </a:endParaRPr>
          </a:p>
          <a:p>
            <a:pPr lvl="2">
              <a:spcBef>
                <a:spcPts val="1800"/>
              </a:spcBef>
            </a:pPr>
            <a:r>
              <a:rPr lang="en-US" sz="3200" dirty="0" smtClean="0">
                <a:solidFill>
                  <a:schemeClr val="tx1">
                    <a:lumMod val="75000"/>
                    <a:lumOff val="25000"/>
                  </a:schemeClr>
                </a:solidFill>
              </a:rPr>
              <a:t>what do you </a:t>
            </a:r>
            <a:r>
              <a:rPr lang="en-US" sz="3200" dirty="0">
                <a:solidFill>
                  <a:schemeClr val="tx1">
                    <a:lumMod val="75000"/>
                    <a:lumOff val="25000"/>
                  </a:schemeClr>
                </a:solidFill>
              </a:rPr>
              <a:t>need to do? </a:t>
            </a:r>
            <a:r>
              <a:rPr lang="en-US" sz="3200" b="1" dirty="0">
                <a:solidFill>
                  <a:schemeClr val="tx1">
                    <a:lumMod val="75000"/>
                    <a:lumOff val="25000"/>
                  </a:schemeClr>
                </a:solidFill>
              </a:rPr>
              <a:t>TASKS </a:t>
            </a:r>
          </a:p>
          <a:p>
            <a:endParaRPr lang="en-US" dirty="0"/>
          </a:p>
        </p:txBody>
      </p:sp>
      <p:pic>
        <p:nvPicPr>
          <p:cNvPr id="4" name="Picture 3"/>
          <p:cNvPicPr>
            <a:picLocks noChangeAspect="1"/>
          </p:cNvPicPr>
          <p:nvPr/>
        </p:nvPicPr>
        <p:blipFill>
          <a:blip r:embed="rId2"/>
          <a:srcRect/>
          <a:stretch>
            <a:fillRect/>
          </a:stretch>
        </p:blipFill>
        <p:spPr bwMode="auto">
          <a:xfrm>
            <a:off x="228600" y="6172200"/>
            <a:ext cx="838200" cy="571500"/>
          </a:xfrm>
          <a:prstGeom prst="rect">
            <a:avLst/>
          </a:prstGeom>
          <a:noFill/>
          <a:ln w="9525">
            <a:noFill/>
            <a:miter lim="800000"/>
            <a:headEnd/>
            <a:tailEnd/>
          </a:ln>
        </p:spPr>
      </p:pic>
      <p:sp>
        <p:nvSpPr>
          <p:cNvPr id="5"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16841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sp>
        <p:nvSpPr>
          <p:cNvPr id="4" name="TextBox 3"/>
          <p:cNvSpPr txBox="1"/>
          <p:nvPr/>
        </p:nvSpPr>
        <p:spPr>
          <a:xfrm>
            <a:off x="2089041" y="1114525"/>
            <a:ext cx="4902121" cy="923330"/>
          </a:xfrm>
          <a:prstGeom prst="rect">
            <a:avLst/>
          </a:prstGeom>
          <a:noFill/>
        </p:spPr>
        <p:txBody>
          <a:bodyPr wrap="square" rtlCol="0">
            <a:spAutoFit/>
          </a:bodyPr>
          <a:lstStyle/>
          <a:p>
            <a:pPr algn="ctr"/>
            <a:r>
              <a:rPr lang="en-US" sz="3600" u="sng" dirty="0" smtClean="0">
                <a:latin typeface="Gill Sans"/>
                <a:cs typeface="Gill Sans"/>
              </a:rPr>
              <a:t>SHARE</a:t>
            </a:r>
          </a:p>
          <a:p>
            <a:endParaRPr lang="en-US" dirty="0"/>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Share</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solidFill>
                  <a:schemeClr val="tx1">
                    <a:lumMod val="75000"/>
                    <a:lumOff val="25000"/>
                  </a:schemeClr>
                </a:solidFill>
                <a:latin typeface="Century Gothic"/>
                <a:ea typeface="ＭＳ Ｐゴシック" charset="-128"/>
                <a:cs typeface="Century Gothic"/>
              </a:rPr>
              <a:t>Your three priority questions.</a:t>
            </a:r>
          </a:p>
          <a:p>
            <a:pPr marL="457200" indent="-457200">
              <a:buFont typeface="+mj-lt"/>
              <a:buAutoNum type="arabicPeriod"/>
            </a:pPr>
            <a:r>
              <a:rPr lang="en-US" sz="3200" dirty="0" smtClean="0">
                <a:solidFill>
                  <a:schemeClr val="tx1">
                    <a:lumMod val="75000"/>
                    <a:lumOff val="25000"/>
                  </a:schemeClr>
                </a:solidFill>
                <a:latin typeface="Century Gothic"/>
                <a:ea typeface="ＭＳ Ｐゴシック" charset="-128"/>
                <a:cs typeface="Century Gothic"/>
              </a:rPr>
              <a:t>What you will do with the questions?</a:t>
            </a:r>
          </a:p>
        </p:txBody>
      </p:sp>
    </p:spTree>
    <p:extLst>
      <p:ext uri="{BB962C8B-B14F-4D97-AF65-F5344CB8AC3E}">
        <p14:creationId xmlns:p14="http://schemas.microsoft.com/office/powerpoint/2010/main" val="3515014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solidFill>
                  <a:schemeClr val="tx1">
                    <a:lumMod val="75000"/>
                    <a:lumOff val="25000"/>
                  </a:schemeClr>
                </a:solidFill>
                <a:latin typeface="Century Gothic"/>
                <a:cs typeface="Century Gothic"/>
              </a:rPr>
              <a:t>What did you learn?</a:t>
            </a:r>
          </a:p>
          <a:p>
            <a:pPr marL="0" indent="0">
              <a:buNone/>
            </a:pPr>
            <a:r>
              <a:rPr lang="en-US" sz="3200" dirty="0" smtClean="0">
                <a:solidFill>
                  <a:schemeClr val="tx1">
                    <a:lumMod val="75000"/>
                    <a:lumOff val="25000"/>
                  </a:schemeClr>
                </a:solidFill>
                <a:latin typeface="Century Gothic"/>
                <a:cs typeface="Century Gothic"/>
              </a:rPr>
              <a:t>How did you learn it?</a:t>
            </a:r>
            <a:endParaRPr lang="en-US" sz="3200" dirty="0">
              <a:solidFill>
                <a:schemeClr val="tx1">
                  <a:lumMod val="75000"/>
                  <a:lumOff val="25000"/>
                </a:schemeClr>
              </a:solidFill>
              <a:latin typeface="Century Gothic"/>
              <a:cs typeface="Century Gothic"/>
            </a:endParaRPr>
          </a:p>
          <a:p>
            <a:pPr marL="0" indent="0">
              <a:buNone/>
            </a:pPr>
            <a:r>
              <a:rPr lang="en-US" sz="3200" dirty="0" smtClean="0">
                <a:solidFill>
                  <a:schemeClr val="tx1">
                    <a:lumMod val="75000"/>
                    <a:lumOff val="25000"/>
                  </a:schemeClr>
                </a:solidFill>
                <a:latin typeface="Century Gothic"/>
                <a:cs typeface="Century Gothic"/>
              </a:rPr>
              <a:t>How can you use what you learned?</a:t>
            </a:r>
            <a:endParaRPr lang="en-US" sz="3200" dirty="0">
              <a:solidFill>
                <a:schemeClr val="tx1">
                  <a:lumMod val="75000"/>
                  <a:lumOff val="25000"/>
                </a:schemeClr>
              </a:solidFill>
              <a:latin typeface="Century Gothic"/>
              <a:cs typeface="Century Gothic"/>
            </a:endParaRPr>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803423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8668" y="3240978"/>
            <a:ext cx="8386233" cy="609600"/>
          </a:xfrm>
          <a:prstGeom prst="rect">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defRPr/>
            </a:pPr>
            <a:endParaRPr lang="en-US">
              <a:solidFill>
                <a:srgbClr val="FFFFFF"/>
              </a:solidFill>
            </a:endParaRPr>
          </a:p>
        </p:txBody>
      </p:sp>
      <p:sp>
        <p:nvSpPr>
          <p:cNvPr id="7" name="Content Placeholder 5"/>
          <p:cNvSpPr>
            <a:spLocks noGrp="1"/>
          </p:cNvSpPr>
          <p:nvPr>
            <p:ph idx="1"/>
          </p:nvPr>
        </p:nvSpPr>
        <p:spPr>
          <a:xfrm>
            <a:off x="338668" y="2647856"/>
            <a:ext cx="8678333" cy="3670767"/>
          </a:xfrm>
        </p:spPr>
        <p:txBody>
          <a:bodyPr>
            <a:noAutofit/>
          </a:bodyPr>
          <a:lstStyle/>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latin typeface="Century Gothic"/>
                <a:cs typeface="Century Gothic"/>
              </a:rPr>
              <a:t> Session </a:t>
            </a:r>
            <a:r>
              <a:rPr lang="en-US" dirty="0">
                <a:solidFill>
                  <a:schemeClr val="tx1">
                    <a:lumMod val="75000"/>
                    <a:lumOff val="25000"/>
                  </a:schemeClr>
                </a:solidFill>
                <a:latin typeface="Century Gothic"/>
                <a:cs typeface="Century Gothic"/>
              </a:rPr>
              <a:t>Overview 	  </a:t>
            </a:r>
          </a:p>
          <a:p>
            <a:pPr marL="514350" indent="-514350">
              <a:lnSpc>
                <a:spcPct val="120000"/>
              </a:lnSpc>
              <a:spcBef>
                <a:spcPts val="800"/>
              </a:spcBef>
              <a:spcAft>
                <a:spcPts val="1200"/>
              </a:spcAft>
              <a:buFont typeface="+mj-lt"/>
              <a:buAutoNum type="romanUcPeriod"/>
              <a:tabLst>
                <a:tab pos="8008938" algn="l"/>
              </a:tabLst>
              <a:defRPr/>
            </a:pPr>
            <a:r>
              <a:rPr lang="en-US" dirty="0" smtClean="0">
                <a:solidFill>
                  <a:schemeClr val="tx1">
                    <a:lumMod val="75000"/>
                    <a:lumOff val="25000"/>
                  </a:schemeClr>
                </a:solidFill>
                <a:latin typeface="Century Gothic"/>
                <a:cs typeface="Century Gothic"/>
              </a:rPr>
              <a:t>Unpacking the Right Question Strategy</a:t>
            </a:r>
          </a:p>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cs typeface="Century Gothic"/>
              </a:rPr>
              <a:t>Examples </a:t>
            </a:r>
            <a:r>
              <a:rPr lang="en-US" dirty="0">
                <a:solidFill>
                  <a:schemeClr val="tx1">
                    <a:lumMod val="75000"/>
                    <a:lumOff val="25000"/>
                  </a:schemeClr>
                </a:solidFill>
                <a:cs typeface="Century Gothic"/>
              </a:rPr>
              <a:t>of the </a:t>
            </a:r>
            <a:r>
              <a:rPr lang="en-US" dirty="0" smtClean="0">
                <a:solidFill>
                  <a:schemeClr val="tx1">
                    <a:lumMod val="75000"/>
                    <a:lumOff val="25000"/>
                  </a:schemeClr>
                </a:solidFill>
                <a:cs typeface="Century Gothic"/>
              </a:rPr>
              <a:t>Right Question </a:t>
            </a:r>
            <a:r>
              <a:rPr lang="en-US" dirty="0">
                <a:solidFill>
                  <a:schemeClr val="tx1">
                    <a:lumMod val="75000"/>
                    <a:lumOff val="25000"/>
                  </a:schemeClr>
                </a:solidFill>
                <a:cs typeface="Century Gothic"/>
              </a:rPr>
              <a:t>Strategy Used for School Change</a:t>
            </a:r>
          </a:p>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cs typeface="Century Gothic"/>
              </a:rPr>
              <a:t>Reflection</a:t>
            </a:r>
            <a:endParaRPr lang="en-US" dirty="0">
              <a:solidFill>
                <a:schemeClr val="tx1">
                  <a:lumMod val="75000"/>
                  <a:lumOff val="25000"/>
                </a:schemeClr>
              </a:solidFill>
              <a:cs typeface="Century Gothic"/>
            </a:endParaRPr>
          </a:p>
        </p:txBody>
      </p:sp>
      <p:sp>
        <p:nvSpPr>
          <p:cNvPr id="9" name="Rectangle 8"/>
          <p:cNvSpPr/>
          <p:nvPr/>
        </p:nvSpPr>
        <p:spPr>
          <a:xfrm>
            <a:off x="0" y="1733456"/>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a:normAutofit/>
          </a:bodyPr>
          <a:lstStyle/>
          <a:p>
            <a:r>
              <a:rPr lang="en-US" dirty="0" smtClean="0"/>
              <a:t>Agenda</a:t>
            </a:r>
            <a:endParaRPr lang="en-US" dirty="0"/>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158862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3.88889E-6 -0.0963 L 3.88889E-6 -7.40741E-7 " pathEditMode="relative" rAng="0" ptsTypes="AA">
                                      <p:cBhvr>
                                        <p:cTn id="9" dur="2000" fill="hold"/>
                                        <p:tgtEl>
                                          <p:spTgt spid="11"/>
                                        </p:tgtEl>
                                        <p:attrNameLst>
                                          <p:attrName>ppt_x</p:attrName>
                                          <p:attrName>ppt_y</p:attrName>
                                        </p:attrNameLst>
                                      </p:cBhvr>
                                      <p:rCtr x="0"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2"/>
          <p:cNvSpPr txBox="1">
            <a:spLocks noChangeArrowheads="1"/>
          </p:cNvSpPr>
          <p:nvPr/>
        </p:nvSpPr>
        <p:spPr bwMode="auto">
          <a:xfrm>
            <a:off x="762000" y="1981202"/>
            <a:ext cx="7696200" cy="3095625"/>
          </a:xfrm>
          <a:prstGeom prst="rect">
            <a:avLst/>
          </a:prstGeom>
          <a:noFill/>
          <a:ln w="9525">
            <a:noFill/>
            <a:round/>
            <a:headEnd/>
            <a:tailEnd/>
          </a:ln>
        </p:spPr>
        <p:txBody>
          <a:bodyPr tIns="91440" anchor="ctr">
            <a:prstTxWarp prst="textNoShape">
              <a:avLst/>
            </a:prstTxWarp>
          </a:bodyPr>
          <a:lstStyle/>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000">
              <a:solidFill>
                <a:srgbClr val="000000"/>
              </a:solidFill>
              <a:ea typeface="Arial" charset="0"/>
              <a:cs typeface="Arial" charset="0"/>
            </a:endParaRPr>
          </a:p>
        </p:txBody>
      </p:sp>
      <p:sp>
        <p:nvSpPr>
          <p:cNvPr id="6" name="Rectangle 1"/>
          <p:cNvSpPr>
            <a:spLocks noGrp="1" noChangeArrowheads="1"/>
          </p:cNvSpPr>
          <p:nvPr>
            <p:ph type="title"/>
          </p:nvPr>
        </p:nvSpPr>
        <p:spPr/>
        <p:txBody>
          <a:bodyPr>
            <a:normAutofit/>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000" dirty="0" smtClean="0">
                <a:latin typeface="Century Gothic"/>
                <a:ea typeface="Arial" charset="0"/>
                <a:cs typeface="Century Gothic"/>
              </a:rPr>
              <a:t>The Right Question Strategy</a:t>
            </a:r>
            <a:endParaRPr lang="en-US" sz="4000" dirty="0">
              <a:latin typeface="Century Gothic"/>
              <a:ea typeface="Arial" charset="0"/>
              <a:cs typeface="Century Gothic"/>
            </a:endParaRPr>
          </a:p>
        </p:txBody>
      </p:sp>
      <p:sp>
        <p:nvSpPr>
          <p:cNvPr id="2" name="Content Placeholder 1"/>
          <p:cNvSpPr>
            <a:spLocks noGrp="1"/>
          </p:cNvSpPr>
          <p:nvPr>
            <p:ph idx="1"/>
          </p:nvPr>
        </p:nvSpPr>
        <p:spPr>
          <a:xfrm>
            <a:off x="761999" y="2426234"/>
            <a:ext cx="8151813" cy="3670767"/>
          </a:xfrm>
        </p:spPr>
        <p:txBody>
          <a:bodyPr>
            <a:normAutofit/>
          </a:bodyPr>
          <a:lstStyle/>
          <a:p>
            <a:pPr marL="0" indent="0">
              <a:buNone/>
            </a:pPr>
            <a:r>
              <a:rPr lang="en-US" sz="3200" b="1" dirty="0" smtClean="0">
                <a:solidFill>
                  <a:schemeClr val="tx1">
                    <a:lumMod val="75000"/>
                    <a:lumOff val="25000"/>
                  </a:schemeClr>
                </a:solidFill>
                <a:latin typeface="Century Gothic"/>
                <a:ea typeface="Calibri" charset="0"/>
                <a:cs typeface="Century Gothic"/>
              </a:rPr>
              <a:t>Core components of the strategy:           </a:t>
            </a:r>
          </a:p>
          <a:p>
            <a:pPr marL="0" indent="0">
              <a:spcBef>
                <a:spcPts val="800"/>
              </a:spcBef>
              <a:buNone/>
            </a:pPr>
            <a:r>
              <a:rPr lang="en-US" sz="3200" dirty="0" smtClean="0">
                <a:solidFill>
                  <a:schemeClr val="tx1">
                    <a:lumMod val="75000"/>
                    <a:lumOff val="25000"/>
                  </a:schemeClr>
                </a:solidFill>
                <a:latin typeface="Century Gothic"/>
                <a:ea typeface="Calibri" charset="0"/>
                <a:cs typeface="Century Gothic"/>
              </a:rPr>
              <a:t>a collaborative thinking, problem-solving,   and decision-making tool.</a:t>
            </a:r>
          </a:p>
          <a:p>
            <a:pPr lvl="1">
              <a:spcBef>
                <a:spcPts val="1200"/>
              </a:spcBef>
              <a:buClr>
                <a:schemeClr val="accent1"/>
              </a:buClr>
            </a:pPr>
            <a:r>
              <a:rPr lang="en-US" sz="3200" dirty="0" smtClean="0">
                <a:solidFill>
                  <a:schemeClr val="tx1">
                    <a:lumMod val="75000"/>
                    <a:lumOff val="25000"/>
                  </a:schemeClr>
                </a:solidFill>
                <a:latin typeface="Century Gothic"/>
                <a:ea typeface="Calibri" charset="0"/>
                <a:cs typeface="Century Gothic"/>
              </a:rPr>
              <a:t>The Question Formulation Technique</a:t>
            </a:r>
          </a:p>
          <a:p>
            <a:pPr lvl="1">
              <a:spcBef>
                <a:spcPts val="1200"/>
              </a:spcBef>
              <a:buClr>
                <a:schemeClr val="accent1"/>
              </a:buClr>
            </a:pPr>
            <a:r>
              <a:rPr lang="en-US" sz="3200" dirty="0" smtClean="0">
                <a:solidFill>
                  <a:schemeClr val="tx1">
                    <a:lumMod val="75000"/>
                    <a:lumOff val="25000"/>
                  </a:schemeClr>
                </a:solidFill>
                <a:latin typeface="Century Gothic"/>
                <a:ea typeface="Calibri" charset="0"/>
                <a:cs typeface="Century Gothic"/>
              </a:rPr>
              <a:t>The Framework for Accountable Decision-Making</a:t>
            </a:r>
            <a:endParaRPr lang="en-US" sz="3200" dirty="0">
              <a:solidFill>
                <a:schemeClr val="tx1">
                  <a:lumMod val="75000"/>
                  <a:lumOff val="25000"/>
                </a:schemeClr>
              </a:solidFill>
              <a:latin typeface="Century Gothic"/>
              <a:ea typeface="Calibri" charset="0"/>
              <a:cs typeface="Century Gothic"/>
            </a:endParaRPr>
          </a:p>
        </p:txBody>
      </p:sp>
      <p:pic>
        <p:nvPicPr>
          <p:cNvPr id="5"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7"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39788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000"/>
                                        <p:tgtEl>
                                          <p:spTgt spid="2">
                                            <p:txEl>
                                              <p:pRg st="3" end="3"/>
                                            </p:txEl>
                                          </p:spTgt>
                                        </p:tgtEl>
                                      </p:cBhvr>
                                    </p:animEffect>
                                    <p:anim calcmode="lin" valueType="num">
                                      <p:cBhvr>
                                        <p:cTn id="1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sp>
        <p:nvSpPr>
          <p:cNvPr id="2" name="Title 1"/>
          <p:cNvSpPr>
            <a:spLocks noGrp="1"/>
          </p:cNvSpPr>
          <p:nvPr>
            <p:ph type="title"/>
          </p:nvPr>
        </p:nvSpPr>
        <p:spPr>
          <a:xfrm>
            <a:off x="1" y="901700"/>
            <a:ext cx="8913813" cy="1136556"/>
          </a:xfrm>
        </p:spPr>
        <p:txBody>
          <a:bodyPr>
            <a:normAutofit fontScale="90000"/>
          </a:bodyPr>
          <a:lstStyle/>
          <a:p>
            <a:r>
              <a:rPr lang="en-US" dirty="0" smtClean="0"/>
              <a:t>Summary of the </a:t>
            </a:r>
            <a:br>
              <a:rPr lang="en-US" dirty="0" smtClean="0"/>
            </a:br>
            <a:r>
              <a:rPr lang="en-US" dirty="0" smtClean="0"/>
              <a:t>Right Question Strategy</a:t>
            </a:r>
            <a:endParaRPr lang="en-US" dirty="0"/>
          </a:p>
        </p:txBody>
      </p:sp>
      <p:sp>
        <p:nvSpPr>
          <p:cNvPr id="6" name="Content Placeholder 5"/>
          <p:cNvSpPr>
            <a:spLocks noGrp="1"/>
          </p:cNvSpPr>
          <p:nvPr>
            <p:ph idx="1"/>
          </p:nvPr>
        </p:nvSpPr>
        <p:spPr>
          <a:xfrm>
            <a:off x="1114424" y="2595562"/>
            <a:ext cx="7610476" cy="4046538"/>
          </a:xfrm>
        </p:spPr>
        <p:txBody>
          <a:bodyPr>
            <a:normAutofit fontScale="85000" lnSpcReduction="20000"/>
          </a:bodyPr>
          <a:lstStyle/>
          <a:p>
            <a:pPr marL="0" indent="0">
              <a:buNone/>
            </a:pPr>
            <a:r>
              <a:rPr lang="en-US" sz="2300" b="1" dirty="0">
                <a:solidFill>
                  <a:schemeClr val="tx1">
                    <a:lumMod val="75000"/>
                    <a:lumOff val="25000"/>
                  </a:schemeClr>
                </a:solidFill>
                <a:latin typeface="Century Gothic (body)"/>
                <a:cs typeface="Century Gothic (body)"/>
              </a:rPr>
              <a:t>The Question Formulation Technique (QFT)</a:t>
            </a:r>
          </a:p>
          <a:p>
            <a:pPr marL="349250" lvl="1" indent="0">
              <a:buNone/>
            </a:pPr>
            <a:r>
              <a:rPr lang="en-US" sz="2300" dirty="0">
                <a:solidFill>
                  <a:schemeClr val="tx1">
                    <a:lumMod val="75000"/>
                    <a:lumOff val="25000"/>
                  </a:schemeClr>
                </a:solidFill>
                <a:latin typeface="Century Gothic (body)"/>
                <a:cs typeface="Century Gothic (body)"/>
              </a:rPr>
              <a:t>1. A Question Focus</a:t>
            </a:r>
          </a:p>
          <a:p>
            <a:pPr marL="349250" lvl="1" indent="0">
              <a:buNone/>
            </a:pPr>
            <a:r>
              <a:rPr lang="en-US" sz="2300" dirty="0">
                <a:solidFill>
                  <a:schemeClr val="tx1">
                    <a:lumMod val="75000"/>
                    <a:lumOff val="25000"/>
                  </a:schemeClr>
                </a:solidFill>
                <a:latin typeface="Century Gothic (body)"/>
                <a:cs typeface="Century Gothic (body)"/>
              </a:rPr>
              <a:t>2. Rules for Producing Questions</a:t>
            </a:r>
          </a:p>
          <a:p>
            <a:pPr marL="349250" lvl="1" indent="0">
              <a:buNone/>
            </a:pPr>
            <a:r>
              <a:rPr lang="en-US" sz="2300" dirty="0">
                <a:solidFill>
                  <a:schemeClr val="tx1">
                    <a:lumMod val="75000"/>
                    <a:lumOff val="25000"/>
                  </a:schemeClr>
                </a:solidFill>
                <a:latin typeface="Century Gothic (body)"/>
                <a:cs typeface="Century Gothic (body)"/>
              </a:rPr>
              <a:t>3. Producing Questions</a:t>
            </a:r>
          </a:p>
          <a:p>
            <a:pPr marL="349250" lvl="1" indent="0">
              <a:buNone/>
            </a:pPr>
            <a:r>
              <a:rPr lang="en-US" sz="2300" dirty="0">
                <a:solidFill>
                  <a:schemeClr val="tx1">
                    <a:lumMod val="75000"/>
                    <a:lumOff val="25000"/>
                  </a:schemeClr>
                </a:solidFill>
                <a:latin typeface="Century Gothic (body)"/>
                <a:cs typeface="Century Gothic (body)"/>
              </a:rPr>
              <a:t>4. Categorizing and Changing Questions-Open/Closed</a:t>
            </a:r>
          </a:p>
          <a:p>
            <a:pPr marL="349250" lvl="1" indent="0">
              <a:buNone/>
            </a:pPr>
            <a:r>
              <a:rPr lang="en-US" sz="2300" dirty="0">
                <a:solidFill>
                  <a:schemeClr val="tx1">
                    <a:lumMod val="75000"/>
                    <a:lumOff val="25000"/>
                  </a:schemeClr>
                </a:solidFill>
                <a:latin typeface="Century Gothic (body)"/>
                <a:cs typeface="Century Gothic (body)"/>
              </a:rPr>
              <a:t>5. Prioritizing Questions</a:t>
            </a:r>
          </a:p>
          <a:p>
            <a:pPr marL="349250" lvl="1" indent="0">
              <a:buNone/>
            </a:pPr>
            <a:r>
              <a:rPr lang="en-US" sz="2300" dirty="0">
                <a:solidFill>
                  <a:schemeClr val="tx1">
                    <a:lumMod val="75000"/>
                    <a:lumOff val="25000"/>
                  </a:schemeClr>
                </a:solidFill>
                <a:latin typeface="Century Gothic (body)"/>
                <a:cs typeface="Century Gothic (body)"/>
              </a:rPr>
              <a:t>6. Next Steps</a:t>
            </a:r>
          </a:p>
          <a:p>
            <a:pPr marL="349250" lvl="1" indent="0">
              <a:buNone/>
            </a:pPr>
            <a:r>
              <a:rPr lang="en-US" sz="2300" dirty="0">
                <a:solidFill>
                  <a:schemeClr val="tx1">
                    <a:lumMod val="75000"/>
                    <a:lumOff val="25000"/>
                  </a:schemeClr>
                </a:solidFill>
                <a:latin typeface="Century Gothic (body)"/>
                <a:cs typeface="Century Gothic (body)"/>
              </a:rPr>
              <a:t>7. </a:t>
            </a:r>
            <a:r>
              <a:rPr lang="en-US" sz="2300" dirty="0" smtClean="0">
                <a:solidFill>
                  <a:schemeClr val="tx1">
                    <a:lumMod val="75000"/>
                    <a:lumOff val="25000"/>
                  </a:schemeClr>
                </a:solidFill>
                <a:latin typeface="Century Gothic (body)"/>
                <a:cs typeface="Century Gothic (body)"/>
              </a:rPr>
              <a:t>Reflection</a:t>
            </a:r>
            <a:endParaRPr lang="en-US" sz="2300" dirty="0">
              <a:solidFill>
                <a:schemeClr val="tx1">
                  <a:lumMod val="75000"/>
                  <a:lumOff val="25000"/>
                </a:schemeClr>
              </a:solidFill>
              <a:latin typeface="Century Gothic (body)"/>
              <a:cs typeface="Century Gothic (body)"/>
            </a:endParaRPr>
          </a:p>
          <a:p>
            <a:pPr marL="0" indent="0">
              <a:buNone/>
            </a:pPr>
            <a:r>
              <a:rPr lang="en-US" sz="2300" b="1" dirty="0">
                <a:solidFill>
                  <a:schemeClr val="tx1">
                    <a:lumMod val="75000"/>
                    <a:lumOff val="25000"/>
                  </a:schemeClr>
                </a:solidFill>
                <a:latin typeface="Century Gothic (body)"/>
                <a:cs typeface="Century Gothic (body)"/>
              </a:rPr>
              <a:t>The Framework for Accountable Decision-Making (FADM)</a:t>
            </a:r>
          </a:p>
          <a:p>
            <a:pPr marL="349250" lvl="1" indent="0">
              <a:buNone/>
            </a:pPr>
            <a:r>
              <a:rPr lang="en-US" sz="2300" dirty="0">
                <a:solidFill>
                  <a:schemeClr val="tx1">
                    <a:lumMod val="75000"/>
                    <a:lumOff val="25000"/>
                  </a:schemeClr>
                </a:solidFill>
                <a:latin typeface="Century Gothic (body)"/>
                <a:cs typeface="Century Gothic (body)"/>
              </a:rPr>
              <a:t>1. Identifying Decisions</a:t>
            </a:r>
          </a:p>
          <a:p>
            <a:pPr marL="349250" lvl="1" indent="0">
              <a:buNone/>
            </a:pPr>
            <a:r>
              <a:rPr lang="en-US" sz="2300" dirty="0">
                <a:solidFill>
                  <a:schemeClr val="tx1">
                    <a:lumMod val="75000"/>
                    <a:lumOff val="25000"/>
                  </a:schemeClr>
                </a:solidFill>
                <a:latin typeface="Century Gothic (body)"/>
                <a:cs typeface="Century Gothic (body)"/>
              </a:rPr>
              <a:t>2. Asking Questions About Reason, Process, and Role</a:t>
            </a:r>
          </a:p>
          <a:p>
            <a:pPr marL="0" indent="0">
              <a:buNone/>
            </a:pPr>
            <a:endParaRPr lang="en-US" dirty="0"/>
          </a:p>
        </p:txBody>
      </p:sp>
      <p:pic>
        <p:nvPicPr>
          <p:cNvPr id="5"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95221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 y="825500"/>
            <a:ext cx="8913813" cy="1212756"/>
          </a:xfrm>
        </p:spPr>
        <p:txBody>
          <a:bodyPr>
            <a:noAutofit/>
          </a:bodyPr>
          <a:lstStyle/>
          <a:p>
            <a:pPr eaLnBrk="1" hangingPunct="1"/>
            <a:r>
              <a:rPr lang="en-US" dirty="0" smtClean="0">
                <a:latin typeface="Century Gothic"/>
                <a:ea typeface="ＭＳ Ｐゴシック" charset="0"/>
                <a:cs typeface="Century Gothic"/>
              </a:rPr>
              <a:t>Accountable Decision-Making and Democratic Principles</a:t>
            </a:r>
            <a:endParaRPr lang="en-US" dirty="0">
              <a:latin typeface="Century Gothic"/>
              <a:ea typeface="ＭＳ Ｐゴシック" charset="0"/>
              <a:cs typeface="Century Gothic"/>
            </a:endParaRPr>
          </a:p>
        </p:txBody>
      </p:sp>
      <p:sp>
        <p:nvSpPr>
          <p:cNvPr id="46083" name="Content Placeholder 2"/>
          <p:cNvSpPr>
            <a:spLocks noGrp="1"/>
          </p:cNvSpPr>
          <p:nvPr>
            <p:ph idx="1"/>
          </p:nvPr>
        </p:nvSpPr>
        <p:spPr>
          <a:xfrm>
            <a:off x="1114425" y="2586142"/>
            <a:ext cx="8029576" cy="3670767"/>
          </a:xfrm>
        </p:spPr>
        <p:txBody>
          <a:bodyPr>
            <a:noAutofit/>
          </a:bodyPr>
          <a:lstStyle/>
          <a:p>
            <a:pPr marL="36001">
              <a:buNone/>
            </a:pPr>
            <a:r>
              <a:rPr lang="en-US" dirty="0">
                <a:solidFill>
                  <a:schemeClr val="tx1">
                    <a:lumMod val="75000"/>
                    <a:lumOff val="25000"/>
                  </a:schemeClr>
                </a:solidFill>
                <a:latin typeface="Century Gothic"/>
                <a:ea typeface="ＭＳ Ｐゴシック" charset="0"/>
                <a:cs typeface="Century Gothic"/>
                <a:sym typeface="Arial Bold" charset="0"/>
              </a:rPr>
              <a:t>In a democracy, we should expect and require that all decisions are guided by the following criteria</a:t>
            </a:r>
            <a:r>
              <a:rPr lang="en-US" dirty="0" smtClean="0">
                <a:solidFill>
                  <a:schemeClr val="tx1">
                    <a:lumMod val="75000"/>
                    <a:lumOff val="25000"/>
                  </a:schemeClr>
                </a:solidFill>
                <a:latin typeface="Century Gothic"/>
                <a:ea typeface="ＭＳ Ｐゴシック" charset="0"/>
                <a:cs typeface="Century Gothic"/>
                <a:sym typeface="Arial Bold" charset="0"/>
              </a:rPr>
              <a:t>.</a:t>
            </a:r>
            <a:endParaRPr lang="en-US" dirty="0">
              <a:solidFill>
                <a:schemeClr val="tx1">
                  <a:lumMod val="75000"/>
                  <a:lumOff val="25000"/>
                </a:schemeClr>
              </a:solidFill>
              <a:latin typeface="Century Gothic"/>
              <a:ea typeface="ＭＳ Ｐゴシック" charset="0"/>
              <a:cs typeface="Century Gothic"/>
            </a:endParaRPr>
          </a:p>
          <a:p>
            <a:pPr marL="401766" lvl="1">
              <a:spcBef>
                <a:spcPts val="1200"/>
              </a:spcBef>
              <a:buClr>
                <a:schemeClr val="accent1"/>
              </a:buClr>
            </a:pPr>
            <a:r>
              <a:rPr lang="en-US" sz="2400" b="1" dirty="0" smtClean="0">
                <a:solidFill>
                  <a:schemeClr val="tx1">
                    <a:lumMod val="75000"/>
                    <a:lumOff val="25000"/>
                  </a:schemeClr>
                </a:solidFill>
                <a:latin typeface="Century Gothic"/>
                <a:ea typeface="ＭＳ Ｐゴシック" charset="0"/>
                <a:cs typeface="Century Gothic"/>
                <a:sym typeface="Arial Bold" charset="0"/>
              </a:rPr>
              <a:t>Legitimacy</a:t>
            </a:r>
            <a:r>
              <a:rPr lang="en-US" sz="2000" b="1" dirty="0" smtClean="0">
                <a:solidFill>
                  <a:schemeClr val="tx1">
                    <a:lumMod val="75000"/>
                    <a:lumOff val="25000"/>
                  </a:schemeClr>
                </a:solidFill>
                <a:latin typeface="Century Gothic"/>
                <a:ea typeface="ＭＳ Ｐゴシック" charset="0"/>
                <a:cs typeface="Century Gothic"/>
                <a:sym typeface="Arial Bold" charset="0"/>
              </a:rPr>
              <a:t>:</a:t>
            </a:r>
            <a:r>
              <a:rPr lang="en-US" sz="2000" b="1" dirty="0" smtClean="0">
                <a:solidFill>
                  <a:schemeClr val="tx1">
                    <a:lumMod val="75000"/>
                    <a:lumOff val="25000"/>
                  </a:schemeClr>
                </a:solidFill>
                <a:latin typeface="Century Gothic"/>
                <a:ea typeface="ＭＳ Ｐゴシック" charset="0"/>
                <a:cs typeface="Century Gothic"/>
              </a:rPr>
              <a:t>  </a:t>
            </a:r>
            <a:r>
              <a:rPr lang="en-US" sz="2000" dirty="0" smtClean="0">
                <a:solidFill>
                  <a:schemeClr val="tx1">
                    <a:lumMod val="75000"/>
                    <a:lumOff val="25000"/>
                  </a:schemeClr>
                </a:solidFill>
                <a:latin typeface="Century Gothic"/>
                <a:ea typeface="ＭＳ Ｐゴシック" charset="0"/>
                <a:cs typeface="Century Gothic"/>
              </a:rPr>
              <a:t>The </a:t>
            </a:r>
            <a:r>
              <a:rPr lang="en-US" sz="2000" dirty="0">
                <a:solidFill>
                  <a:schemeClr val="tx1">
                    <a:lumMod val="75000"/>
                    <a:lumOff val="25000"/>
                  </a:schemeClr>
                </a:solidFill>
                <a:latin typeface="Century Gothic"/>
                <a:ea typeface="ＭＳ Ｐゴシック" charset="0"/>
                <a:cs typeface="Century Gothic"/>
              </a:rPr>
              <a:t>decisions are based on policies,     standards, rules that are fairly applied.</a:t>
            </a:r>
            <a:endParaRPr lang="en-US" sz="2000" dirty="0">
              <a:solidFill>
                <a:schemeClr val="tx1">
                  <a:lumMod val="75000"/>
                  <a:lumOff val="25000"/>
                </a:schemeClr>
              </a:solidFill>
              <a:latin typeface="Century Gothic"/>
              <a:ea typeface="ＭＳ Ｐゴシック" charset="0"/>
              <a:cs typeface="Century Gothic"/>
              <a:sym typeface="Arial Bold" charset="0"/>
            </a:endParaRPr>
          </a:p>
          <a:p>
            <a:pPr marL="401766" lvl="1">
              <a:spcBef>
                <a:spcPts val="1200"/>
              </a:spcBef>
              <a:buClr>
                <a:schemeClr val="accent1"/>
              </a:buClr>
            </a:pPr>
            <a:r>
              <a:rPr lang="en-US" sz="2400" b="1" dirty="0">
                <a:solidFill>
                  <a:schemeClr val="tx1">
                    <a:lumMod val="75000"/>
                    <a:lumOff val="25000"/>
                  </a:schemeClr>
                </a:solidFill>
                <a:latin typeface="Century Gothic"/>
                <a:ea typeface="ＭＳ Ｐゴシック" charset="0"/>
                <a:cs typeface="Century Gothic"/>
                <a:sym typeface="Arial Bold" charset="0"/>
              </a:rPr>
              <a:t>Transparency</a:t>
            </a:r>
            <a:r>
              <a:rPr lang="en-US" sz="2000" b="1" dirty="0">
                <a:solidFill>
                  <a:schemeClr val="tx1">
                    <a:lumMod val="75000"/>
                    <a:lumOff val="25000"/>
                  </a:schemeClr>
                </a:solidFill>
                <a:latin typeface="Century Gothic"/>
                <a:ea typeface="ＭＳ Ｐゴシック" charset="0"/>
                <a:cs typeface="Century Gothic"/>
                <a:sym typeface="Arial Bold" charset="0"/>
              </a:rPr>
              <a:t>:</a:t>
            </a:r>
            <a:r>
              <a:rPr lang="en-US" sz="2000" b="1" dirty="0">
                <a:solidFill>
                  <a:schemeClr val="tx1">
                    <a:lumMod val="75000"/>
                    <a:lumOff val="25000"/>
                  </a:schemeClr>
                </a:solidFill>
                <a:latin typeface="Century Gothic"/>
                <a:ea typeface="ＭＳ Ｐゴシック" charset="0"/>
                <a:cs typeface="Century Gothic"/>
              </a:rPr>
              <a:t>  </a:t>
            </a:r>
            <a:r>
              <a:rPr lang="en-US" sz="2000" dirty="0">
                <a:solidFill>
                  <a:schemeClr val="tx1">
                    <a:lumMod val="75000"/>
                    <a:lumOff val="25000"/>
                  </a:schemeClr>
                </a:solidFill>
                <a:latin typeface="Century Gothic"/>
                <a:ea typeface="ＭＳ Ｐゴシック" charset="0"/>
                <a:cs typeface="Century Gothic"/>
              </a:rPr>
              <a:t>The process used to make the decision is visible to all.</a:t>
            </a:r>
            <a:endParaRPr lang="en-US" sz="2000" dirty="0">
              <a:solidFill>
                <a:schemeClr val="tx1">
                  <a:lumMod val="75000"/>
                  <a:lumOff val="25000"/>
                </a:schemeClr>
              </a:solidFill>
              <a:latin typeface="Century Gothic"/>
              <a:ea typeface="ＭＳ Ｐゴシック" charset="0"/>
              <a:cs typeface="Century Gothic"/>
              <a:sym typeface="Arial Bold" charset="0"/>
            </a:endParaRPr>
          </a:p>
          <a:p>
            <a:pPr marL="401766" lvl="1">
              <a:spcBef>
                <a:spcPts val="1200"/>
              </a:spcBef>
              <a:buClr>
                <a:schemeClr val="accent1"/>
              </a:buClr>
            </a:pPr>
            <a:r>
              <a:rPr lang="en-US" sz="2400" b="1" dirty="0">
                <a:solidFill>
                  <a:schemeClr val="tx1">
                    <a:lumMod val="75000"/>
                    <a:lumOff val="25000"/>
                  </a:schemeClr>
                </a:solidFill>
                <a:latin typeface="Century Gothic"/>
                <a:ea typeface="ＭＳ Ｐゴシック" charset="0"/>
                <a:cs typeface="Century Gothic"/>
                <a:sym typeface="Arial Bold" charset="0"/>
              </a:rPr>
              <a:t>Opportunities for participation</a:t>
            </a:r>
            <a:r>
              <a:rPr lang="en-US" sz="2000" b="1" dirty="0">
                <a:solidFill>
                  <a:schemeClr val="tx1">
                    <a:lumMod val="75000"/>
                    <a:lumOff val="25000"/>
                  </a:schemeClr>
                </a:solidFill>
                <a:latin typeface="Century Gothic"/>
                <a:ea typeface="ＭＳ Ｐゴシック" charset="0"/>
                <a:cs typeface="Century Gothic"/>
                <a:sym typeface="Arial Bold" charset="0"/>
              </a:rPr>
              <a:t>:</a:t>
            </a:r>
            <a:r>
              <a:rPr lang="en-US" sz="2000" b="1" dirty="0">
                <a:solidFill>
                  <a:schemeClr val="tx1">
                    <a:lumMod val="75000"/>
                    <a:lumOff val="25000"/>
                  </a:schemeClr>
                </a:solidFill>
                <a:latin typeface="Century Gothic"/>
                <a:ea typeface="ＭＳ Ｐゴシック" charset="0"/>
                <a:cs typeface="Century Gothic"/>
              </a:rPr>
              <a:t>  </a:t>
            </a:r>
            <a:r>
              <a:rPr lang="en-US" sz="2000" dirty="0">
                <a:solidFill>
                  <a:schemeClr val="tx1">
                    <a:lumMod val="75000"/>
                    <a:lumOff val="25000"/>
                  </a:schemeClr>
                </a:solidFill>
                <a:latin typeface="Century Gothic"/>
                <a:ea typeface="ＭＳ Ｐゴシック" charset="0"/>
                <a:cs typeface="Century Gothic"/>
              </a:rPr>
              <a:t>There is a role in the decision making process for the individual affected by the decision.</a:t>
            </a:r>
            <a:endParaRPr lang="en-US" sz="2000" dirty="0">
              <a:solidFill>
                <a:schemeClr val="tx1">
                  <a:lumMod val="75000"/>
                  <a:lumOff val="25000"/>
                </a:schemeClr>
              </a:solidFill>
              <a:latin typeface="Century Gothic"/>
              <a:ea typeface="ＭＳ Ｐゴシック" charset="0"/>
              <a:cs typeface="Century Gothic"/>
              <a:sym typeface="Arial Bold" charset="0"/>
            </a:endParaRPr>
          </a:p>
          <a:p>
            <a:pPr marL="36001">
              <a:buNone/>
            </a:pPr>
            <a:endParaRPr lang="en-US" dirty="0">
              <a:latin typeface="Century Gothic"/>
              <a:ea typeface="ＭＳ Ｐゴシック" charset="0"/>
              <a:cs typeface="Century Gothic"/>
            </a:endParaRPr>
          </a:p>
        </p:txBody>
      </p:sp>
      <p:sp>
        <p:nvSpPr>
          <p:cNvPr id="46084"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200">
                <a:solidFill>
                  <a:srgbClr val="000000"/>
                </a:solidFill>
                <a:latin typeface="Arial" charset="0"/>
                <a:ea typeface="ヒラギノ角ゴ ProN W3" charset="0"/>
                <a:cs typeface="ヒラギノ角ゴ ProN W3" charset="0"/>
                <a:sym typeface="Arial" charset="0"/>
              </a:defRPr>
            </a:lvl1pPr>
            <a:lvl2pPr marL="34407868" indent="-33993142" eaLnBrk="0" hangingPunct="0">
              <a:defRPr sz="2200">
                <a:solidFill>
                  <a:srgbClr val="000000"/>
                </a:solidFill>
                <a:latin typeface="Arial" charset="0"/>
                <a:ea typeface="ヒラギノ角ゴ ProN W3" charset="0"/>
                <a:cs typeface="ヒラギノ角ゴ ProN W3" charset="0"/>
                <a:sym typeface="Arial" charset="0"/>
              </a:defRPr>
            </a:lvl2pPr>
            <a:lvl3pPr eaLnBrk="0" hangingPunct="0">
              <a:defRPr sz="2200">
                <a:solidFill>
                  <a:srgbClr val="000000"/>
                </a:solidFill>
                <a:latin typeface="Arial" charset="0"/>
                <a:ea typeface="ヒラギノ角ゴ ProN W3" charset="0"/>
                <a:cs typeface="ヒラギノ角ゴ ProN W3" charset="0"/>
                <a:sym typeface="Arial" charset="0"/>
              </a:defRPr>
            </a:lvl3pPr>
            <a:lvl4pPr eaLnBrk="0" hangingPunct="0">
              <a:defRPr sz="2200">
                <a:solidFill>
                  <a:srgbClr val="000000"/>
                </a:solidFill>
                <a:latin typeface="Arial" charset="0"/>
                <a:ea typeface="ヒラギノ角ゴ ProN W3" charset="0"/>
                <a:cs typeface="ヒラギノ角ゴ ProN W3" charset="0"/>
                <a:sym typeface="Arial" charset="0"/>
              </a:defRPr>
            </a:lvl4pPr>
            <a:lvl5pPr eaLnBrk="0" hangingPunct="0">
              <a:defRPr sz="2200">
                <a:solidFill>
                  <a:srgbClr val="000000"/>
                </a:solidFill>
                <a:latin typeface="Arial" charset="0"/>
                <a:ea typeface="ヒラギノ角ゴ ProN W3" charset="0"/>
                <a:cs typeface="ヒラギノ角ゴ ProN W3" charset="0"/>
                <a:sym typeface="Arial" charset="0"/>
              </a:defRPr>
            </a:lvl5pPr>
            <a:lvl6pPr marL="414726" eaLnBrk="0" fontAlgn="base" hangingPunct="0">
              <a:lnSpc>
                <a:spcPct val="93000"/>
              </a:lnSpc>
              <a:spcBef>
                <a:spcPct val="0"/>
              </a:spcBef>
              <a:spcAft>
                <a:spcPct val="0"/>
              </a:spcAft>
              <a:defRPr sz="2200">
                <a:solidFill>
                  <a:srgbClr val="000000"/>
                </a:solidFill>
                <a:latin typeface="Arial" charset="0"/>
                <a:ea typeface="ヒラギノ角ゴ ProN W3" charset="0"/>
                <a:cs typeface="ヒラギノ角ゴ ProN W3" charset="0"/>
                <a:sym typeface="Arial" charset="0"/>
              </a:defRPr>
            </a:lvl6pPr>
            <a:lvl7pPr marL="829452" eaLnBrk="0" fontAlgn="base" hangingPunct="0">
              <a:lnSpc>
                <a:spcPct val="93000"/>
              </a:lnSpc>
              <a:spcBef>
                <a:spcPct val="0"/>
              </a:spcBef>
              <a:spcAft>
                <a:spcPct val="0"/>
              </a:spcAft>
              <a:defRPr sz="2200">
                <a:solidFill>
                  <a:srgbClr val="000000"/>
                </a:solidFill>
                <a:latin typeface="Arial" charset="0"/>
                <a:ea typeface="ヒラギノ角ゴ ProN W3" charset="0"/>
                <a:cs typeface="ヒラギノ角ゴ ProN W3" charset="0"/>
                <a:sym typeface="Arial" charset="0"/>
              </a:defRPr>
            </a:lvl7pPr>
            <a:lvl8pPr marL="1244178" eaLnBrk="0" fontAlgn="base" hangingPunct="0">
              <a:lnSpc>
                <a:spcPct val="93000"/>
              </a:lnSpc>
              <a:spcBef>
                <a:spcPct val="0"/>
              </a:spcBef>
              <a:spcAft>
                <a:spcPct val="0"/>
              </a:spcAft>
              <a:defRPr sz="2200">
                <a:solidFill>
                  <a:srgbClr val="000000"/>
                </a:solidFill>
                <a:latin typeface="Arial" charset="0"/>
                <a:ea typeface="ヒラギノ角ゴ ProN W3" charset="0"/>
                <a:cs typeface="ヒラギノ角ゴ ProN W3" charset="0"/>
                <a:sym typeface="Arial" charset="0"/>
              </a:defRPr>
            </a:lvl8pPr>
            <a:lvl9pPr marL="1658904" eaLnBrk="0" fontAlgn="base" hangingPunct="0">
              <a:lnSpc>
                <a:spcPct val="93000"/>
              </a:lnSpc>
              <a:spcBef>
                <a:spcPct val="0"/>
              </a:spcBef>
              <a:spcAft>
                <a:spcPct val="0"/>
              </a:spcAft>
              <a:defRPr sz="2200">
                <a:solidFill>
                  <a:srgbClr val="000000"/>
                </a:solidFill>
                <a:latin typeface="Arial" charset="0"/>
                <a:ea typeface="ヒラギノ角ゴ ProN W3" charset="0"/>
                <a:cs typeface="ヒラギノ角ゴ ProN W3" charset="0"/>
                <a:sym typeface="Arial" charset="0"/>
              </a:defRPr>
            </a:lvl9pPr>
          </a:lstStyle>
          <a:p>
            <a:pPr eaLnBrk="1" hangingPunct="1"/>
            <a:fld id="{183D793D-B4C0-0B41-8385-7D7178D34411}" type="slidenum">
              <a:rPr lang="en-US" sz="1200">
                <a:solidFill>
                  <a:srgbClr val="045C75"/>
                </a:solidFill>
              </a:rPr>
              <a:pPr eaLnBrk="1" hangingPunct="1"/>
              <a:t>29</a:t>
            </a:fld>
            <a:endParaRPr lang="en-US" sz="1200">
              <a:solidFill>
                <a:srgbClr val="045C75"/>
              </a:solidFill>
            </a:endParaRPr>
          </a:p>
        </p:txBody>
      </p:sp>
      <p:pic>
        <p:nvPicPr>
          <p:cNvPr id="5"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6"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73374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500"/>
                                        <p:tgtEl>
                                          <p:spTgt spid="460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animEffect transition="in" filter="fade">
                                      <p:cBhvr>
                                        <p:cTn id="17" dur="5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8668" y="2586565"/>
            <a:ext cx="8386233" cy="609600"/>
          </a:xfrm>
          <a:prstGeom prst="rect">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defRPr/>
            </a:pPr>
            <a:endParaRPr lang="en-US">
              <a:solidFill>
                <a:srgbClr val="FFFFFF"/>
              </a:solidFill>
            </a:endParaRPr>
          </a:p>
        </p:txBody>
      </p:sp>
      <p:sp>
        <p:nvSpPr>
          <p:cNvPr id="6" name="Content Placeholder 5"/>
          <p:cNvSpPr>
            <a:spLocks noGrp="1"/>
          </p:cNvSpPr>
          <p:nvPr>
            <p:ph idx="1"/>
          </p:nvPr>
        </p:nvSpPr>
        <p:spPr>
          <a:xfrm>
            <a:off x="338668" y="2595564"/>
            <a:ext cx="8678333" cy="3670767"/>
          </a:xfrm>
        </p:spPr>
        <p:txBody>
          <a:bodyPr>
            <a:noAutofit/>
          </a:bodyPr>
          <a:lstStyle/>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latin typeface="Century Gothic"/>
                <a:cs typeface="Century Gothic"/>
              </a:rPr>
              <a:t>Session </a:t>
            </a:r>
            <a:r>
              <a:rPr lang="en-US" dirty="0">
                <a:solidFill>
                  <a:schemeClr val="tx1">
                    <a:lumMod val="75000"/>
                    <a:lumOff val="25000"/>
                  </a:schemeClr>
                </a:solidFill>
                <a:latin typeface="Century Gothic"/>
                <a:cs typeface="Century Gothic"/>
              </a:rPr>
              <a:t>Overview 	  </a:t>
            </a:r>
          </a:p>
          <a:p>
            <a:pPr marL="514350" indent="-514350">
              <a:lnSpc>
                <a:spcPct val="120000"/>
              </a:lnSpc>
              <a:spcBef>
                <a:spcPts val="800"/>
              </a:spcBef>
              <a:spcAft>
                <a:spcPts val="1200"/>
              </a:spcAft>
              <a:buFont typeface="+mj-lt"/>
              <a:buAutoNum type="romanUcPeriod"/>
              <a:tabLst>
                <a:tab pos="8008938" algn="l"/>
              </a:tabLst>
              <a:defRPr/>
            </a:pPr>
            <a:r>
              <a:rPr lang="en-US" dirty="0" smtClean="0">
                <a:solidFill>
                  <a:schemeClr val="tx1">
                    <a:lumMod val="75000"/>
                    <a:lumOff val="25000"/>
                  </a:schemeClr>
                </a:solidFill>
                <a:latin typeface="Century Gothic"/>
                <a:cs typeface="Century Gothic"/>
              </a:rPr>
              <a:t>Unpacking </a:t>
            </a:r>
            <a:r>
              <a:rPr lang="en-US" dirty="0">
                <a:solidFill>
                  <a:schemeClr val="tx1">
                    <a:lumMod val="75000"/>
                    <a:lumOff val="25000"/>
                  </a:schemeClr>
                </a:solidFill>
                <a:latin typeface="Century Gothic"/>
                <a:cs typeface="Century Gothic"/>
              </a:rPr>
              <a:t>the </a:t>
            </a:r>
            <a:r>
              <a:rPr lang="en-US" dirty="0" smtClean="0">
                <a:solidFill>
                  <a:schemeClr val="tx1">
                    <a:lumMod val="75000"/>
                    <a:lumOff val="25000"/>
                  </a:schemeClr>
                </a:solidFill>
                <a:latin typeface="Century Gothic"/>
                <a:cs typeface="Century Gothic"/>
              </a:rPr>
              <a:t>Right Question Strategy</a:t>
            </a:r>
            <a:endParaRPr lang="en-US" dirty="0">
              <a:solidFill>
                <a:schemeClr val="tx1">
                  <a:lumMod val="75000"/>
                  <a:lumOff val="25000"/>
                </a:schemeClr>
              </a:solidFill>
              <a:latin typeface="Century Gothic"/>
              <a:cs typeface="Century Gothic"/>
            </a:endParaRPr>
          </a:p>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latin typeface="Century Gothic"/>
                <a:cs typeface="Century Gothic"/>
              </a:rPr>
              <a:t>Examples </a:t>
            </a:r>
            <a:r>
              <a:rPr lang="en-US" dirty="0">
                <a:solidFill>
                  <a:schemeClr val="tx1">
                    <a:lumMod val="75000"/>
                    <a:lumOff val="25000"/>
                  </a:schemeClr>
                </a:solidFill>
                <a:latin typeface="Century Gothic"/>
                <a:cs typeface="Century Gothic"/>
              </a:rPr>
              <a:t>of the </a:t>
            </a:r>
            <a:r>
              <a:rPr lang="en-US" dirty="0" smtClean="0">
                <a:solidFill>
                  <a:schemeClr val="tx1">
                    <a:lumMod val="75000"/>
                    <a:lumOff val="25000"/>
                  </a:schemeClr>
                </a:solidFill>
                <a:latin typeface="Century Gothic"/>
                <a:cs typeface="Century Gothic"/>
              </a:rPr>
              <a:t>Right Question Strategy Used </a:t>
            </a:r>
            <a:r>
              <a:rPr lang="en-US" dirty="0">
                <a:solidFill>
                  <a:schemeClr val="tx1">
                    <a:lumMod val="75000"/>
                    <a:lumOff val="25000"/>
                  </a:schemeClr>
                </a:solidFill>
                <a:latin typeface="Century Gothic"/>
                <a:cs typeface="Century Gothic"/>
              </a:rPr>
              <a:t>for </a:t>
            </a:r>
            <a:r>
              <a:rPr lang="en-US" dirty="0" smtClean="0">
                <a:solidFill>
                  <a:schemeClr val="tx1">
                    <a:lumMod val="75000"/>
                    <a:lumOff val="25000"/>
                  </a:schemeClr>
                </a:solidFill>
                <a:latin typeface="Century Gothic"/>
                <a:cs typeface="Century Gothic"/>
              </a:rPr>
              <a:t>School Change</a:t>
            </a:r>
          </a:p>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cs typeface="Century Gothic"/>
              </a:rPr>
              <a:t>Reflection</a:t>
            </a:r>
            <a:endParaRPr lang="en-US" dirty="0">
              <a:solidFill>
                <a:schemeClr val="tx1">
                  <a:lumMod val="75000"/>
                  <a:lumOff val="25000"/>
                </a:schemeClr>
              </a:solidFill>
              <a:cs typeface="Century Gothic"/>
            </a:endParaRPr>
          </a:p>
        </p:txBody>
      </p:sp>
      <p:sp>
        <p:nvSpPr>
          <p:cNvPr id="9" name="Rectangle 8"/>
          <p:cNvSpPr/>
          <p:nvPr/>
        </p:nvSpPr>
        <p:spPr>
          <a:xfrm>
            <a:off x="8471" y="1650999"/>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a:lstStyle/>
          <a:p>
            <a:r>
              <a:rPr lang="en-US" dirty="0" smtClean="0"/>
              <a:t>Session Agenda</a:t>
            </a:r>
            <a:endParaRPr lang="en-US" dirty="0"/>
          </a:p>
        </p:txBody>
      </p:sp>
      <p:pic>
        <p:nvPicPr>
          <p:cNvPr id="7"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8"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0476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39800"/>
            <a:ext cx="8913813" cy="1098456"/>
          </a:xfrm>
        </p:spPr>
        <p:txBody>
          <a:bodyPr>
            <a:normAutofit fontScale="90000"/>
          </a:bodyPr>
          <a:lstStyle/>
          <a:p>
            <a:r>
              <a:rPr lang="en-US" dirty="0">
                <a:latin typeface="Century Gothic"/>
                <a:cs typeface="Century Gothic"/>
              </a:rPr>
              <a:t>The three criteria correspond to key democratic principles: </a:t>
            </a:r>
          </a:p>
        </p:txBody>
      </p:sp>
      <p:sp>
        <p:nvSpPr>
          <p:cNvPr id="9" name="Content Placeholder 2"/>
          <p:cNvSpPr>
            <a:spLocks noGrp="1"/>
          </p:cNvSpPr>
          <p:nvPr>
            <p:ph idx="1"/>
          </p:nvPr>
        </p:nvSpPr>
        <p:spPr/>
        <p:txBody>
          <a:bodyPr>
            <a:normAutofit/>
          </a:bodyPr>
          <a:lstStyle/>
          <a:p>
            <a:pPr marL="0" indent="0"/>
            <a:r>
              <a:rPr lang="en-US" sz="2800" i="1" dirty="0" smtClean="0">
                <a:solidFill>
                  <a:srgbClr val="144379"/>
                </a:solidFill>
              </a:rPr>
              <a:t>Reason		</a:t>
            </a:r>
          </a:p>
          <a:p>
            <a:pPr marL="0" indent="0"/>
            <a:endParaRPr lang="en-US" sz="2800" i="1" dirty="0">
              <a:solidFill>
                <a:srgbClr val="144379"/>
              </a:solidFill>
            </a:endParaRPr>
          </a:p>
          <a:p>
            <a:pPr marL="0" indent="0"/>
            <a:r>
              <a:rPr lang="en-US" sz="2800" i="1" dirty="0" smtClean="0">
                <a:solidFill>
                  <a:srgbClr val="144379"/>
                </a:solidFill>
              </a:rPr>
              <a:t>Process		</a:t>
            </a:r>
          </a:p>
          <a:p>
            <a:pPr marL="0" indent="0"/>
            <a:endParaRPr lang="en-US" sz="2800" i="1" dirty="0">
              <a:solidFill>
                <a:srgbClr val="144379"/>
              </a:solidFill>
            </a:endParaRPr>
          </a:p>
          <a:p>
            <a:pPr marL="0" indent="0"/>
            <a:r>
              <a:rPr lang="en-US" sz="2800" i="1" dirty="0" smtClean="0">
                <a:solidFill>
                  <a:srgbClr val="144379"/>
                </a:solidFill>
              </a:rPr>
              <a:t>Role</a:t>
            </a:r>
            <a:r>
              <a:rPr lang="en-US" sz="2800" i="1" dirty="0">
                <a:solidFill>
                  <a:srgbClr val="144379"/>
                </a:solidFill>
              </a:rPr>
              <a:t>	</a:t>
            </a:r>
            <a:r>
              <a:rPr lang="en-US" sz="2800" i="1" dirty="0" smtClean="0">
                <a:solidFill>
                  <a:srgbClr val="144379"/>
                </a:solidFill>
              </a:rPr>
              <a:t>	</a:t>
            </a:r>
            <a:endParaRPr lang="en-US" sz="2800" i="1" dirty="0">
              <a:solidFill>
                <a:srgbClr val="144379"/>
              </a:solidFill>
            </a:endParaRPr>
          </a:p>
        </p:txBody>
      </p:sp>
      <p:sp>
        <p:nvSpPr>
          <p:cNvPr id="3" name="Right Arrow 2"/>
          <p:cNvSpPr/>
          <p:nvPr/>
        </p:nvSpPr>
        <p:spPr>
          <a:xfrm>
            <a:off x="3210601" y="2771378"/>
            <a:ext cx="1032668" cy="2372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3209496" y="4135783"/>
            <a:ext cx="1032668" cy="2372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3208390" y="5487488"/>
            <a:ext cx="1032668" cy="2372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710788" y="2603500"/>
            <a:ext cx="3499146" cy="3886200"/>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sz="2800" i="1" dirty="0" smtClean="0">
                <a:solidFill>
                  <a:srgbClr val="144379"/>
                </a:solidFill>
              </a:rPr>
              <a:t>Legitimacy</a:t>
            </a:r>
          </a:p>
          <a:p>
            <a:pPr marL="0" indent="0">
              <a:buNone/>
            </a:pPr>
            <a:endParaRPr lang="en-US" sz="2800" i="1" dirty="0" smtClean="0">
              <a:solidFill>
                <a:srgbClr val="144379"/>
              </a:solidFill>
            </a:endParaRPr>
          </a:p>
          <a:p>
            <a:pPr marL="0" indent="0">
              <a:buNone/>
            </a:pPr>
            <a:r>
              <a:rPr lang="en-US" sz="2800" i="1" dirty="0" smtClean="0">
                <a:solidFill>
                  <a:srgbClr val="144379"/>
                </a:solidFill>
              </a:rPr>
              <a:t>Transparency</a:t>
            </a:r>
          </a:p>
          <a:p>
            <a:pPr marL="0" indent="0"/>
            <a:endParaRPr lang="en-US" sz="2800" i="1" dirty="0" smtClean="0">
              <a:solidFill>
                <a:srgbClr val="144379"/>
              </a:solidFill>
            </a:endParaRPr>
          </a:p>
          <a:p>
            <a:pPr marL="0" indent="0">
              <a:buNone/>
            </a:pPr>
            <a:r>
              <a:rPr lang="en-US" sz="2800" i="1" dirty="0" smtClean="0">
                <a:solidFill>
                  <a:srgbClr val="144379"/>
                </a:solidFill>
              </a:rPr>
              <a:t>Opportunities for</a:t>
            </a:r>
            <a:r>
              <a:rPr lang="en-US" sz="2800" i="1" dirty="0">
                <a:solidFill>
                  <a:srgbClr val="144379"/>
                </a:solidFill>
              </a:rPr>
              <a:t> </a:t>
            </a:r>
            <a:r>
              <a:rPr lang="en-US" sz="2800" i="1" dirty="0" smtClean="0">
                <a:solidFill>
                  <a:srgbClr val="144379"/>
                </a:solidFill>
              </a:rPr>
              <a:t>participation</a:t>
            </a:r>
            <a:endParaRPr lang="en-US" sz="2800" i="1" dirty="0">
              <a:solidFill>
                <a:srgbClr val="144379"/>
              </a:solidFill>
            </a:endParaRPr>
          </a:p>
        </p:txBody>
      </p:sp>
      <p:pic>
        <p:nvPicPr>
          <p:cNvPr id="8" name="Picture 3"/>
          <p:cNvPicPr>
            <a:picLocks noChangeAspect="1"/>
          </p:cNvPicPr>
          <p:nvPr/>
        </p:nvPicPr>
        <p:blipFill>
          <a:blip r:embed="rId2"/>
          <a:srcRect/>
          <a:stretch>
            <a:fillRect/>
          </a:stretch>
        </p:blipFill>
        <p:spPr bwMode="auto">
          <a:xfrm>
            <a:off x="228600" y="6172200"/>
            <a:ext cx="838200" cy="571500"/>
          </a:xfrm>
          <a:prstGeom prst="rect">
            <a:avLst/>
          </a:prstGeom>
          <a:noFill/>
          <a:ln w="9525">
            <a:noFill/>
            <a:miter lim="800000"/>
            <a:headEnd/>
            <a:tailEnd/>
          </a:ln>
        </p:spPr>
      </p:pic>
      <p:sp>
        <p:nvSpPr>
          <p:cNvPr id="10"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3510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fade">
                                      <p:cBhvr>
                                        <p:cTn id="2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8668" y="3816060"/>
            <a:ext cx="8678333" cy="644202"/>
          </a:xfrm>
          <a:prstGeom prst="rect">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defRPr/>
            </a:pPr>
            <a:endParaRPr lang="en-US">
              <a:solidFill>
                <a:srgbClr val="FFFFFF"/>
              </a:solidFill>
            </a:endParaRPr>
          </a:p>
        </p:txBody>
      </p:sp>
      <p:sp>
        <p:nvSpPr>
          <p:cNvPr id="8" name="Content Placeholder 5"/>
          <p:cNvSpPr>
            <a:spLocks noGrp="1"/>
          </p:cNvSpPr>
          <p:nvPr>
            <p:ph idx="1"/>
          </p:nvPr>
        </p:nvSpPr>
        <p:spPr>
          <a:xfrm>
            <a:off x="338668" y="2624878"/>
            <a:ext cx="8678333" cy="3670767"/>
          </a:xfrm>
        </p:spPr>
        <p:txBody>
          <a:bodyPr>
            <a:noAutofit/>
          </a:bodyPr>
          <a:lstStyle/>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latin typeface="Century Gothic"/>
                <a:cs typeface="Century Gothic"/>
              </a:rPr>
              <a:t> Session </a:t>
            </a:r>
            <a:r>
              <a:rPr lang="en-US" dirty="0">
                <a:solidFill>
                  <a:schemeClr val="tx1">
                    <a:lumMod val="75000"/>
                    <a:lumOff val="25000"/>
                  </a:schemeClr>
                </a:solidFill>
                <a:latin typeface="Century Gothic"/>
                <a:cs typeface="Century Gothic"/>
              </a:rPr>
              <a:t>Overview 	  </a:t>
            </a:r>
          </a:p>
          <a:p>
            <a:pPr marL="514350" indent="-514350">
              <a:lnSpc>
                <a:spcPct val="120000"/>
              </a:lnSpc>
              <a:spcBef>
                <a:spcPts val="800"/>
              </a:spcBef>
              <a:spcAft>
                <a:spcPts val="1200"/>
              </a:spcAft>
              <a:buFont typeface="+mj-lt"/>
              <a:buAutoNum type="romanUcPeriod"/>
              <a:tabLst>
                <a:tab pos="8008938" algn="l"/>
              </a:tabLst>
              <a:defRPr/>
            </a:pPr>
            <a:r>
              <a:rPr lang="en-US" dirty="0" smtClean="0">
                <a:solidFill>
                  <a:schemeClr val="tx1">
                    <a:lumMod val="75000"/>
                    <a:lumOff val="25000"/>
                  </a:schemeClr>
                </a:solidFill>
                <a:latin typeface="Century Gothic"/>
                <a:cs typeface="Century Gothic"/>
              </a:rPr>
              <a:t>Unpacking </a:t>
            </a:r>
            <a:r>
              <a:rPr lang="en-US" dirty="0">
                <a:solidFill>
                  <a:schemeClr val="tx1">
                    <a:lumMod val="75000"/>
                    <a:lumOff val="25000"/>
                  </a:schemeClr>
                </a:solidFill>
                <a:latin typeface="Century Gothic"/>
                <a:cs typeface="Century Gothic"/>
              </a:rPr>
              <a:t>the </a:t>
            </a:r>
            <a:r>
              <a:rPr lang="en-US" dirty="0" smtClean="0">
                <a:solidFill>
                  <a:schemeClr val="tx1">
                    <a:lumMod val="75000"/>
                    <a:lumOff val="25000"/>
                  </a:schemeClr>
                </a:solidFill>
                <a:latin typeface="Century Gothic"/>
                <a:cs typeface="Century Gothic"/>
              </a:rPr>
              <a:t>Right Question Strategy</a:t>
            </a:r>
            <a:endParaRPr lang="en-US" dirty="0">
              <a:solidFill>
                <a:schemeClr val="tx1">
                  <a:lumMod val="75000"/>
                  <a:lumOff val="25000"/>
                </a:schemeClr>
              </a:solidFill>
              <a:latin typeface="Century Gothic"/>
              <a:cs typeface="Century Gothic"/>
            </a:endParaRPr>
          </a:p>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latin typeface="Century Gothic"/>
                <a:cs typeface="Century Gothic"/>
              </a:rPr>
              <a:t>Examples </a:t>
            </a:r>
            <a:r>
              <a:rPr lang="en-US" dirty="0">
                <a:solidFill>
                  <a:schemeClr val="tx1">
                    <a:lumMod val="75000"/>
                    <a:lumOff val="25000"/>
                  </a:schemeClr>
                </a:solidFill>
                <a:latin typeface="Century Gothic"/>
                <a:cs typeface="Century Gothic"/>
              </a:rPr>
              <a:t>of the </a:t>
            </a:r>
            <a:r>
              <a:rPr lang="en-US" dirty="0" smtClean="0">
                <a:solidFill>
                  <a:schemeClr val="tx1">
                    <a:lumMod val="75000"/>
                    <a:lumOff val="25000"/>
                  </a:schemeClr>
                </a:solidFill>
                <a:latin typeface="Century Gothic"/>
                <a:cs typeface="Century Gothic"/>
              </a:rPr>
              <a:t>Right Question Strategy Used </a:t>
            </a:r>
            <a:r>
              <a:rPr lang="en-US" dirty="0">
                <a:solidFill>
                  <a:schemeClr val="tx1">
                    <a:lumMod val="75000"/>
                    <a:lumOff val="25000"/>
                  </a:schemeClr>
                </a:solidFill>
                <a:latin typeface="Century Gothic"/>
                <a:cs typeface="Century Gothic"/>
              </a:rPr>
              <a:t>for </a:t>
            </a:r>
            <a:r>
              <a:rPr lang="en-US" dirty="0" smtClean="0">
                <a:solidFill>
                  <a:schemeClr val="tx1">
                    <a:lumMod val="75000"/>
                    <a:lumOff val="25000"/>
                  </a:schemeClr>
                </a:solidFill>
                <a:latin typeface="Century Gothic"/>
                <a:cs typeface="Century Gothic"/>
              </a:rPr>
              <a:t>School Change</a:t>
            </a:r>
          </a:p>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cs typeface="Century Gothic"/>
              </a:rPr>
              <a:t>Reflection</a:t>
            </a:r>
            <a:endParaRPr lang="en-US" dirty="0">
              <a:solidFill>
                <a:schemeClr val="tx1">
                  <a:lumMod val="75000"/>
                  <a:lumOff val="25000"/>
                </a:schemeClr>
              </a:solidFill>
              <a:cs typeface="Century Gothic"/>
            </a:endParaRPr>
          </a:p>
        </p:txBody>
      </p:sp>
      <p:sp>
        <p:nvSpPr>
          <p:cNvPr id="9" name="Rectangle 8"/>
          <p:cNvSpPr/>
          <p:nvPr/>
        </p:nvSpPr>
        <p:spPr>
          <a:xfrm>
            <a:off x="8471" y="1650999"/>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a:normAutofit/>
          </a:bodyPr>
          <a:lstStyle/>
          <a:p>
            <a:r>
              <a:rPr lang="en-US" dirty="0" smtClean="0"/>
              <a:t>Agenda</a:t>
            </a:r>
            <a:endParaRPr lang="en-US" dirty="0"/>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7"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04407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1.66667E-6 -0.0963 L 1.66667E-6 1.11111E-6 " pathEditMode="relative" rAng="0" ptsTypes="AA">
                                      <p:cBhvr>
                                        <p:cTn id="9" dur="2000" fill="hold"/>
                                        <p:tgtEl>
                                          <p:spTgt spid="11"/>
                                        </p:tgtEl>
                                        <p:attrNameLst>
                                          <p:attrName>ppt_x</p:attrName>
                                          <p:attrName>ppt_y</p:attrName>
                                        </p:attrNameLst>
                                      </p:cBhvr>
                                      <p:rCtr x="0"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charset="0"/>
                <a:ea typeface="Century Gothic" charset="0"/>
                <a:cs typeface="Century Gothic" charset="0"/>
              </a:rPr>
              <a:t>Middle </a:t>
            </a:r>
            <a:r>
              <a:rPr lang="en-US" dirty="0" smtClean="0">
                <a:latin typeface="Century Gothic" charset="0"/>
                <a:ea typeface="Century Gothic" charset="0"/>
                <a:cs typeface="Century Gothic" charset="0"/>
              </a:rPr>
              <a:t>School - </a:t>
            </a:r>
            <a:r>
              <a:rPr lang="en-US" dirty="0">
                <a:latin typeface="Century Gothic" charset="0"/>
                <a:ea typeface="Century Gothic" charset="0"/>
                <a:cs typeface="Century Gothic" charset="0"/>
              </a:rPr>
              <a:t>Medfield, </a:t>
            </a:r>
            <a:r>
              <a:rPr lang="en-US" dirty="0" smtClean="0">
                <a:latin typeface="Century Gothic" charset="0"/>
                <a:ea typeface="Century Gothic" charset="0"/>
                <a:cs typeface="Century Gothic" charset="0"/>
              </a:rPr>
              <a:t>MA</a:t>
            </a:r>
            <a:endParaRPr lang="en-US" dirty="0">
              <a:latin typeface="Century Gothic" charset="0"/>
              <a:ea typeface="Century Gothic" charset="0"/>
              <a:cs typeface="Century Gothic" charset="0"/>
            </a:endParaRPr>
          </a:p>
        </p:txBody>
      </p:sp>
      <p:sp>
        <p:nvSpPr>
          <p:cNvPr id="6" name="Text Placeholder 5"/>
          <p:cNvSpPr>
            <a:spLocks noGrp="1"/>
          </p:cNvSpPr>
          <p:nvPr>
            <p:ph type="body" idx="1"/>
          </p:nvPr>
        </p:nvSpPr>
        <p:spPr/>
        <p:txBody>
          <a:bodyPr/>
          <a:lstStyle/>
          <a:p>
            <a:r>
              <a:rPr lang="en-US" dirty="0" smtClean="0">
                <a:solidFill>
                  <a:schemeClr val="tx1">
                    <a:lumMod val="75000"/>
                    <a:lumOff val="25000"/>
                  </a:schemeClr>
                </a:solidFill>
                <a:latin typeface="Century Gothic" charset="0"/>
                <a:ea typeface="Century Gothic" charset="0"/>
                <a:cs typeface="Century Gothic" charset="0"/>
              </a:rPr>
              <a:t>Overview</a:t>
            </a:r>
            <a:endParaRPr lang="en-US" dirty="0">
              <a:solidFill>
                <a:schemeClr val="tx1">
                  <a:lumMod val="75000"/>
                  <a:lumOff val="25000"/>
                </a:schemeClr>
              </a:solidFill>
              <a:latin typeface="Century Gothic" charset="0"/>
              <a:ea typeface="Century Gothic" charset="0"/>
              <a:cs typeface="Century Gothic" charset="0"/>
            </a:endParaRPr>
          </a:p>
        </p:txBody>
      </p:sp>
      <p:sp>
        <p:nvSpPr>
          <p:cNvPr id="4" name="Content Placeholder 3"/>
          <p:cNvSpPr>
            <a:spLocks noGrp="1"/>
          </p:cNvSpPr>
          <p:nvPr>
            <p:ph sz="half" idx="2"/>
          </p:nvPr>
        </p:nvSpPr>
        <p:spPr>
          <a:xfrm>
            <a:off x="457199" y="2895602"/>
            <a:ext cx="3582895" cy="2953828"/>
          </a:xfrm>
        </p:spPr>
        <p:txBody>
          <a:bodyPr>
            <a:normAutofit/>
          </a:bodyPr>
          <a:lstStyle/>
          <a:p>
            <a:pPr marL="0" indent="0">
              <a:spcBef>
                <a:spcPts val="0"/>
              </a:spcBef>
              <a:buNone/>
            </a:pPr>
            <a:r>
              <a:rPr lang="en-US" sz="2000" i="1" dirty="0" smtClean="0">
                <a:solidFill>
                  <a:schemeClr val="tx1">
                    <a:lumMod val="75000"/>
                    <a:lumOff val="25000"/>
                  </a:schemeClr>
                </a:solidFill>
                <a:latin typeface="Century Gothic" charset="0"/>
                <a:ea typeface="Century Gothic" charset="0"/>
                <a:cs typeface="Century Gothic" charset="0"/>
              </a:rPr>
              <a:t>Purpose</a:t>
            </a:r>
            <a:r>
              <a:rPr lang="en-US" sz="2000" dirty="0" smtClean="0">
                <a:solidFill>
                  <a:schemeClr val="tx1">
                    <a:lumMod val="75000"/>
                    <a:lumOff val="25000"/>
                  </a:schemeClr>
                </a:solidFill>
                <a:latin typeface="Century Gothic" charset="0"/>
                <a:ea typeface="Century Gothic" charset="0"/>
                <a:cs typeface="Century Gothic" charset="0"/>
              </a:rPr>
              <a:t>:                                  </a:t>
            </a:r>
          </a:p>
          <a:p>
            <a:pPr>
              <a:spcBef>
                <a:spcPts val="0"/>
              </a:spcBef>
              <a:buFont typeface="Wingdings" charset="2"/>
              <a:buChar char="§"/>
            </a:pPr>
            <a:r>
              <a:rPr lang="en-US" dirty="0" smtClean="0">
                <a:solidFill>
                  <a:schemeClr val="tx1">
                    <a:lumMod val="75000"/>
                    <a:lumOff val="25000"/>
                  </a:schemeClr>
                </a:solidFill>
                <a:latin typeface="Century Gothic" charset="0"/>
                <a:ea typeface="Century Gothic" charset="0"/>
                <a:cs typeface="Century Gothic" charset="0"/>
              </a:rPr>
              <a:t>Use QFT to step back and analyze with staff the</a:t>
            </a:r>
            <a:r>
              <a:rPr lang="en-US" b="1" i="1" dirty="0" smtClean="0">
                <a:solidFill>
                  <a:schemeClr val="tx1">
                    <a:lumMod val="75000"/>
                    <a:lumOff val="25000"/>
                  </a:schemeClr>
                </a:solidFill>
                <a:latin typeface="Century Gothic" charset="0"/>
                <a:ea typeface="Century Gothic" charset="0"/>
                <a:cs typeface="Century Gothic" charset="0"/>
              </a:rPr>
              <a:t> </a:t>
            </a:r>
            <a:r>
              <a:rPr lang="en-US" dirty="0" smtClean="0">
                <a:solidFill>
                  <a:schemeClr val="tx1">
                    <a:lumMod val="75000"/>
                    <a:lumOff val="25000"/>
                  </a:schemeClr>
                </a:solidFill>
                <a:latin typeface="Century Gothic" charset="0"/>
                <a:ea typeface="Century Gothic" charset="0"/>
                <a:cs typeface="Century Gothic" charset="0"/>
              </a:rPr>
              <a:t>problem of student homework, which they had a focus group working on</a:t>
            </a:r>
          </a:p>
        </p:txBody>
      </p:sp>
      <p:sp>
        <p:nvSpPr>
          <p:cNvPr id="5" name="Content Placeholder 4"/>
          <p:cNvSpPr>
            <a:spLocks noGrp="1"/>
          </p:cNvSpPr>
          <p:nvPr>
            <p:ph sz="quarter" idx="4"/>
          </p:nvPr>
        </p:nvSpPr>
        <p:spPr>
          <a:xfrm>
            <a:off x="5160681" y="2456658"/>
            <a:ext cx="3786094" cy="4325960"/>
          </a:xfrm>
        </p:spPr>
        <p:txBody>
          <a:bodyPr>
            <a:normAutofit fontScale="70000" lnSpcReduction="20000"/>
          </a:bodyPr>
          <a:lstStyle/>
          <a:p>
            <a:pPr marL="0" indent="0">
              <a:buNone/>
            </a:pPr>
            <a:r>
              <a:rPr lang="en-US" sz="3100" dirty="0" smtClean="0">
                <a:solidFill>
                  <a:schemeClr val="tx1">
                    <a:lumMod val="75000"/>
                    <a:lumOff val="25000"/>
                  </a:schemeClr>
                </a:solidFill>
                <a:latin typeface="Century Gothic" charset="0"/>
                <a:ea typeface="Century Gothic" charset="0"/>
                <a:cs typeface="Century Gothic" charset="0"/>
              </a:rPr>
              <a:t>Outcomes</a:t>
            </a:r>
          </a:p>
          <a:p>
            <a:pPr marL="0" indent="0">
              <a:buNone/>
            </a:pPr>
            <a:endParaRPr lang="en-US" dirty="0">
              <a:solidFill>
                <a:schemeClr val="tx1">
                  <a:lumMod val="75000"/>
                  <a:lumOff val="25000"/>
                </a:schemeClr>
              </a:solidFill>
              <a:latin typeface="Century Gothic" charset="0"/>
              <a:ea typeface="Century Gothic" charset="0"/>
              <a:cs typeface="Century Gothic" charset="0"/>
            </a:endParaRPr>
          </a:p>
          <a:p>
            <a:pPr marL="0" indent="0">
              <a:buNone/>
            </a:pPr>
            <a:r>
              <a:rPr lang="en-US" sz="2600" dirty="0" smtClean="0">
                <a:solidFill>
                  <a:schemeClr val="tx1">
                    <a:lumMod val="75000"/>
                    <a:lumOff val="25000"/>
                  </a:schemeClr>
                </a:solidFill>
                <a:latin typeface="Century Gothic" charset="0"/>
                <a:ea typeface="Century Gothic" charset="0"/>
                <a:cs typeface="Century Gothic" charset="0"/>
              </a:rPr>
              <a:t>“The </a:t>
            </a:r>
            <a:r>
              <a:rPr lang="en-US" sz="2600" dirty="0">
                <a:solidFill>
                  <a:schemeClr val="tx1">
                    <a:lumMod val="75000"/>
                    <a:lumOff val="25000"/>
                  </a:schemeClr>
                </a:solidFill>
                <a:latin typeface="Century Gothic" charset="0"/>
                <a:ea typeface="Century Gothic" charset="0"/>
                <a:cs typeface="Century Gothic" charset="0"/>
              </a:rPr>
              <a:t>conversations that took place resulting from the process were rich, meaningful, and productive.  The simple </a:t>
            </a:r>
            <a:r>
              <a:rPr lang="en-US" sz="2600" dirty="0" smtClean="0">
                <a:solidFill>
                  <a:schemeClr val="tx1">
                    <a:lumMod val="75000"/>
                    <a:lumOff val="25000"/>
                  </a:schemeClr>
                </a:solidFill>
                <a:latin typeface="Century Gothic" charset="0"/>
                <a:ea typeface="Century Gothic" charset="0"/>
                <a:cs typeface="Century Gothic" charset="0"/>
              </a:rPr>
              <a:t>process provided </a:t>
            </a:r>
            <a:r>
              <a:rPr lang="en-US" sz="2600" dirty="0">
                <a:solidFill>
                  <a:schemeClr val="tx1">
                    <a:lumMod val="75000"/>
                    <a:lumOff val="25000"/>
                  </a:schemeClr>
                </a:solidFill>
                <a:latin typeface="Century Gothic" charset="0"/>
                <a:ea typeface="Century Gothic" charset="0"/>
                <a:cs typeface="Century Gothic" charset="0"/>
              </a:rPr>
              <a:t>a non-judgmental structure to address a significant ‘issue' in our school and led us to a position of recognizing and embracing a need for change</a:t>
            </a:r>
            <a:r>
              <a:rPr lang="en-US" sz="2600" dirty="0" smtClean="0">
                <a:solidFill>
                  <a:schemeClr val="tx1">
                    <a:lumMod val="75000"/>
                    <a:lumOff val="25000"/>
                  </a:schemeClr>
                </a:solidFill>
                <a:latin typeface="Century Gothic" charset="0"/>
                <a:ea typeface="Century Gothic" charset="0"/>
                <a:cs typeface="Century Gothic" charset="0"/>
              </a:rPr>
              <a:t>.”</a:t>
            </a:r>
          </a:p>
          <a:p>
            <a:pPr marL="0" indent="0" algn="r">
              <a:buNone/>
            </a:pPr>
            <a:r>
              <a:rPr lang="en-US" sz="2600" dirty="0" smtClean="0">
                <a:solidFill>
                  <a:schemeClr val="tx1">
                    <a:lumMod val="75000"/>
                    <a:lumOff val="25000"/>
                  </a:schemeClr>
                </a:solidFill>
                <a:latin typeface="Century Gothic" charset="0"/>
                <a:ea typeface="Century Gothic" charset="0"/>
                <a:cs typeface="Century Gothic" charset="0"/>
              </a:rPr>
              <a:t>~ Nat Vaughn, Principal</a:t>
            </a:r>
            <a:endParaRPr lang="en-US" sz="2600" dirty="0">
              <a:solidFill>
                <a:schemeClr val="tx1">
                  <a:lumMod val="75000"/>
                  <a:lumOff val="25000"/>
                </a:schemeClr>
              </a:solidFill>
              <a:latin typeface="Century Gothic" charset="0"/>
              <a:ea typeface="Century Gothic" charset="0"/>
              <a:cs typeface="Century Gothic" charset="0"/>
            </a:endParaRPr>
          </a:p>
        </p:txBody>
      </p:sp>
      <p:sp>
        <p:nvSpPr>
          <p:cNvPr id="8" name="Content Placeholder 3"/>
          <p:cNvSpPr txBox="1">
            <a:spLocks/>
          </p:cNvSpPr>
          <p:nvPr/>
        </p:nvSpPr>
        <p:spPr>
          <a:xfrm>
            <a:off x="1120588" y="5528536"/>
            <a:ext cx="2918012" cy="705971"/>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600" kern="1200">
                <a:solidFill>
                  <a:schemeClr val="tx1">
                    <a:lumMod val="65000"/>
                    <a:lumOff val="35000"/>
                  </a:schemeClr>
                </a:solidFill>
                <a:latin typeface="+mn-lt"/>
                <a:ea typeface="+mn-ea"/>
                <a:cs typeface="+mn-cs"/>
              </a:defRPr>
            </a:lvl6pPr>
            <a:lvl7pPr marL="2055813" indent="-344488" algn="l" defTabSz="914400" rtl="0" eaLnBrk="1" latinLnBrk="0" hangingPunct="1">
              <a:spcBef>
                <a:spcPct val="20000"/>
              </a:spcBef>
              <a:buClr>
                <a:schemeClr val="accent1"/>
              </a:buClr>
              <a:buFont typeface="Wingdings 2" pitchFamily="18" charset="2"/>
              <a:buChar char=""/>
              <a:defRPr lang="en-US" sz="1600" kern="1200">
                <a:solidFill>
                  <a:schemeClr val="tx1">
                    <a:lumMod val="65000"/>
                    <a:lumOff val="35000"/>
                  </a:schemeClr>
                </a:solidFill>
                <a:latin typeface="+mn-lt"/>
                <a:ea typeface="+mn-ea"/>
                <a:cs typeface="+mn-cs"/>
              </a:defRPr>
            </a:lvl7pPr>
            <a:lvl8pPr marL="2055813" indent="-344488" algn="l" defTabSz="914400" rtl="0" eaLnBrk="1" latinLnBrk="0" hangingPunct="1">
              <a:spcBef>
                <a:spcPct val="20000"/>
              </a:spcBef>
              <a:buClr>
                <a:schemeClr val="accent1">
                  <a:lumMod val="50000"/>
                </a:schemeClr>
              </a:buClr>
              <a:buFont typeface="Wingdings 2" pitchFamily="18" charset="2"/>
              <a:buChar char=""/>
              <a:defRPr lang="en-US" sz="1600" kern="1200">
                <a:solidFill>
                  <a:schemeClr val="tx1">
                    <a:lumMod val="65000"/>
                    <a:lumOff val="35000"/>
                  </a:schemeClr>
                </a:solidFill>
                <a:latin typeface="+mn-lt"/>
                <a:ea typeface="+mn-ea"/>
                <a:cs typeface="+mn-cs"/>
              </a:defRPr>
            </a:lvl8pPr>
            <a:lvl9pPr marL="2055813" indent="-344488" algn="l" defTabSz="914400" rtl="0" eaLnBrk="1" latinLnBrk="0" hangingPunct="1">
              <a:spcBef>
                <a:spcPct val="20000"/>
              </a:spcBef>
              <a:buClr>
                <a:schemeClr val="accent1"/>
              </a:buClr>
              <a:buFont typeface="Wingdings 2" pitchFamily="18" charset="2"/>
              <a:buChar char=""/>
              <a:defRPr lang="en-US" sz="1600" kern="1200">
                <a:solidFill>
                  <a:schemeClr val="tx1">
                    <a:lumMod val="65000"/>
                    <a:lumOff val="35000"/>
                  </a:schemeClr>
                </a:solidFill>
                <a:latin typeface="+mn-lt"/>
                <a:ea typeface="+mn-ea"/>
                <a:cs typeface="+mn-cs"/>
              </a:defRPr>
            </a:lvl9pPr>
          </a:lstStyle>
          <a:p>
            <a:r>
              <a:rPr lang="en-US" b="1" dirty="0" smtClean="0">
                <a:solidFill>
                  <a:schemeClr val="tx2"/>
                </a:solidFill>
              </a:rPr>
              <a:t>Homework practices     vary at Blake</a:t>
            </a:r>
            <a:endParaRPr lang="en-US" b="1" dirty="0">
              <a:solidFill>
                <a:schemeClr val="tx2"/>
              </a:solidFill>
            </a:endParaRPr>
          </a:p>
        </p:txBody>
      </p:sp>
      <p:sp>
        <p:nvSpPr>
          <p:cNvPr id="9" name="TextBox 8"/>
          <p:cNvSpPr txBox="1"/>
          <p:nvPr/>
        </p:nvSpPr>
        <p:spPr>
          <a:xfrm>
            <a:off x="457199" y="4619638"/>
            <a:ext cx="3582895" cy="1261884"/>
          </a:xfrm>
          <a:prstGeom prst="rect">
            <a:avLst/>
          </a:prstGeom>
          <a:noFill/>
        </p:spPr>
        <p:txBody>
          <a:bodyPr wrap="square" rtlCol="0">
            <a:spAutoFit/>
          </a:bodyPr>
          <a:lstStyle/>
          <a:p>
            <a:r>
              <a:rPr lang="en-US" sz="2000" i="1" dirty="0" smtClean="0">
                <a:solidFill>
                  <a:schemeClr val="tx1">
                    <a:lumMod val="75000"/>
                    <a:lumOff val="25000"/>
                  </a:schemeClr>
                </a:solidFill>
                <a:latin typeface="Century Gothic" charset="0"/>
                <a:ea typeface="Century Gothic" charset="0"/>
                <a:cs typeface="Century Gothic" charset="0"/>
              </a:rPr>
              <a:t>QFocus:</a:t>
            </a:r>
          </a:p>
          <a:p>
            <a:pPr marL="285750" indent="-285750">
              <a:buClr>
                <a:schemeClr val="accent1"/>
              </a:buClr>
              <a:buFont typeface="Wingdings" charset="2"/>
              <a:buChar char="§"/>
            </a:pPr>
            <a:r>
              <a:rPr lang="en-US" dirty="0" smtClean="0">
                <a:solidFill>
                  <a:schemeClr val="tx1">
                    <a:lumMod val="75000"/>
                    <a:lumOff val="25000"/>
                  </a:schemeClr>
                </a:solidFill>
                <a:latin typeface="Century Gothic" charset="0"/>
                <a:ea typeface="Century Gothic" charset="0"/>
                <a:cs typeface="Century Gothic" charset="0"/>
              </a:rPr>
              <a:t>Homework practices are inconsistent at Blake</a:t>
            </a:r>
          </a:p>
          <a:p>
            <a:endParaRPr lang="en-US" sz="2000" dirty="0">
              <a:solidFill>
                <a:schemeClr val="tx1">
                  <a:lumMod val="65000"/>
                  <a:lumOff val="35000"/>
                </a:schemeClr>
              </a:solidFill>
            </a:endParaRPr>
          </a:p>
        </p:txBody>
      </p:sp>
      <p:pic>
        <p:nvPicPr>
          <p:cNvPr id="10" name="Picture 3"/>
          <p:cNvPicPr>
            <a:picLocks noChangeAspect="1"/>
          </p:cNvPicPr>
          <p:nvPr/>
        </p:nvPicPr>
        <p:blipFill>
          <a:blip r:embed="rId2"/>
          <a:srcRect/>
          <a:stretch>
            <a:fillRect/>
          </a:stretch>
        </p:blipFill>
        <p:spPr bwMode="auto">
          <a:xfrm>
            <a:off x="228600" y="6172200"/>
            <a:ext cx="838200" cy="571500"/>
          </a:xfrm>
          <a:prstGeom prst="rect">
            <a:avLst/>
          </a:prstGeom>
          <a:noFill/>
          <a:ln w="9525">
            <a:noFill/>
            <a:miter lim="800000"/>
            <a:headEnd/>
            <a:tailEnd/>
          </a:ln>
        </p:spPr>
      </p:pic>
      <p:sp>
        <p:nvSpPr>
          <p:cNvPr id="11"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216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PNW Example of Using QFT for Consensus Building</a:t>
            </a:r>
            <a:endParaRPr lang="en-US" dirty="0"/>
          </a:p>
        </p:txBody>
      </p:sp>
      <p:sp>
        <p:nvSpPr>
          <p:cNvPr id="9" name="TextBox 8"/>
          <p:cNvSpPr txBox="1"/>
          <p:nvPr/>
        </p:nvSpPr>
        <p:spPr>
          <a:xfrm>
            <a:off x="1320800" y="3268133"/>
            <a:ext cx="6400800" cy="1754326"/>
          </a:xfrm>
          <a:prstGeom prst="rect">
            <a:avLst/>
          </a:prstGeom>
          <a:noFill/>
        </p:spPr>
        <p:txBody>
          <a:bodyPr wrap="square" rtlCol="0">
            <a:spAutoFit/>
          </a:bodyPr>
          <a:lstStyle/>
          <a:p>
            <a:pPr algn="ctr"/>
            <a:r>
              <a:rPr lang="en-US" sz="2800" b="1" dirty="0" err="1" smtClean="0"/>
              <a:t>Lizzette</a:t>
            </a:r>
            <a:r>
              <a:rPr lang="en-US" sz="2800" b="1" dirty="0" smtClean="0"/>
              <a:t> Ruiz-</a:t>
            </a:r>
            <a:r>
              <a:rPr lang="en-US" sz="2800" b="1" dirty="0" err="1" smtClean="0"/>
              <a:t>Giovinazzi</a:t>
            </a:r>
            <a:endParaRPr lang="en-US" sz="2800" b="1" dirty="0" smtClean="0"/>
          </a:p>
          <a:p>
            <a:pPr algn="ctr"/>
            <a:endParaRPr lang="en-US" sz="2000" dirty="0" smtClean="0"/>
          </a:p>
          <a:p>
            <a:pPr algn="ctr"/>
            <a:r>
              <a:rPr lang="en-US" sz="2000" dirty="0" smtClean="0"/>
              <a:t>Director </a:t>
            </a:r>
            <a:r>
              <a:rPr lang="en-US" sz="2000" dirty="0"/>
              <a:t>of ELA/Social Studies </a:t>
            </a:r>
            <a:endParaRPr lang="en-US" sz="2000" dirty="0" smtClean="0"/>
          </a:p>
          <a:p>
            <a:pPr algn="ctr"/>
            <a:r>
              <a:rPr lang="en-US" sz="2000" dirty="0" smtClean="0"/>
              <a:t>7-12</a:t>
            </a:r>
            <a:r>
              <a:rPr lang="en-US" sz="2000" dirty="0"/>
              <a:t>, &amp; ENL </a:t>
            </a:r>
            <a:r>
              <a:rPr lang="en-US" sz="2000" dirty="0" smtClean="0"/>
              <a:t>K-12</a:t>
            </a:r>
          </a:p>
          <a:p>
            <a:pPr algn="ctr"/>
            <a:r>
              <a:rPr lang="en-US" sz="2000" dirty="0" err="1"/>
              <a:t>Wappingers</a:t>
            </a:r>
            <a:r>
              <a:rPr lang="en-US" sz="2000" dirty="0"/>
              <a:t> Central School District</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2071427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QFT at WCSD</a:t>
            </a:r>
            <a:endParaRPr lang="en-US" dirty="0"/>
          </a:p>
        </p:txBody>
      </p:sp>
      <p:pic>
        <p:nvPicPr>
          <p:cNvPr id="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009779" y="3436323"/>
            <a:ext cx="2506408" cy="309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idx="4294967295"/>
          </p:nvPr>
        </p:nvSpPr>
        <p:spPr>
          <a:xfrm>
            <a:off x="522008" y="2577085"/>
            <a:ext cx="3973513" cy="877888"/>
          </a:xfrm>
        </p:spPr>
        <p:txBody>
          <a:bodyPr>
            <a:normAutofit fontScale="92500"/>
          </a:bodyPr>
          <a:lstStyle/>
          <a:p>
            <a:r>
              <a:rPr lang="en-US" sz="3200" dirty="0" smtClean="0"/>
              <a:t>Directors Meeting:</a:t>
            </a:r>
            <a:endParaRPr lang="en-US" sz="32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051" y="2180765"/>
            <a:ext cx="2684432" cy="336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521" y="3716218"/>
            <a:ext cx="2185755" cy="281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descr="https://ci6.googleusercontent.com/proxy/f9YS1RgsNF2NVxVSt4CkuGm-lfo2xy2B3No-IGe0tKZysZHpDlSSKXzbv8hhvadLTruCq6hpYyaooVTOAvZMPVnmowQc-RkM4wlHByZT9kcPJyfX7X-VEXfD5Il6II2_0DqMQjaCdC94AxhXVmRpWYQKWnCazVJr_1LO9HDVd3X2VylfMx-TlasDq-luwBcU9PEZAdSOLKr0tko=s0-d-e1-ft#https://docs.google.com/uc?export=download&amp;id=0B-eu94u1cTu6bU90dU1XNVpuT3M&amp;revid=0B-eu94u1cTu6UmpRdVN2c09WZVJzSTJJNVV0UlRuSjh1NWJzP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1069" y="108479"/>
            <a:ext cx="1909475" cy="189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71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3856"/>
            <a:ext cx="8724899" cy="914400"/>
          </a:xfrm>
        </p:spPr>
        <p:txBody>
          <a:bodyPr>
            <a:noAutofit/>
          </a:bodyPr>
          <a:lstStyle/>
          <a:p>
            <a:r>
              <a:rPr lang="en-US" sz="3200" dirty="0"/>
              <a:t>We will have an active role in district projects. </a:t>
            </a:r>
          </a:p>
        </p:txBody>
      </p:sp>
      <p:sp>
        <p:nvSpPr>
          <p:cNvPr id="4" name="TextBox 3"/>
          <p:cNvSpPr txBox="1"/>
          <p:nvPr/>
        </p:nvSpPr>
        <p:spPr>
          <a:xfrm>
            <a:off x="1114424" y="566548"/>
            <a:ext cx="2005781" cy="523220"/>
          </a:xfrm>
          <a:prstGeom prst="rect">
            <a:avLst/>
          </a:prstGeom>
          <a:noFill/>
        </p:spPr>
        <p:txBody>
          <a:bodyPr wrap="square" rtlCol="0">
            <a:spAutoFit/>
          </a:bodyPr>
          <a:lstStyle/>
          <a:p>
            <a:r>
              <a:rPr lang="en-US" sz="2800" b="1" dirty="0" err="1" smtClean="0">
                <a:solidFill>
                  <a:schemeClr val="tx1">
                    <a:lumMod val="75000"/>
                    <a:lumOff val="25000"/>
                  </a:schemeClr>
                </a:solidFill>
              </a:rPr>
              <a:t>QFocus</a:t>
            </a:r>
            <a:r>
              <a:rPr lang="en-US" b="1" dirty="0" smtClean="0">
                <a:solidFill>
                  <a:schemeClr val="tx1">
                    <a:lumMod val="75000"/>
                    <a:lumOff val="25000"/>
                  </a:schemeClr>
                </a:solidFill>
              </a:rPr>
              <a:t>:</a:t>
            </a:r>
            <a:endParaRPr lang="en-US" b="1" dirty="0">
              <a:solidFill>
                <a:schemeClr val="tx1">
                  <a:lumMod val="75000"/>
                  <a:lumOff val="25000"/>
                </a:schemeClr>
              </a:solidFill>
            </a:endParaRPr>
          </a:p>
        </p:txBody>
      </p:sp>
      <p:sp>
        <p:nvSpPr>
          <p:cNvPr id="6" name="TextBox 5"/>
          <p:cNvSpPr txBox="1"/>
          <p:nvPr/>
        </p:nvSpPr>
        <p:spPr>
          <a:xfrm>
            <a:off x="709448" y="2427890"/>
            <a:ext cx="8015452" cy="3477875"/>
          </a:xfrm>
          <a:prstGeom prst="rect">
            <a:avLst/>
          </a:prstGeom>
          <a:noFill/>
        </p:spPr>
        <p:txBody>
          <a:bodyPr wrap="square" numCol="2" rtlCol="0">
            <a:spAutoFit/>
          </a:bodyPr>
          <a:lstStyle/>
          <a:p>
            <a:pPr marL="342900" indent="-342900">
              <a:spcBef>
                <a:spcPts val="600"/>
              </a:spcBef>
              <a:buClr>
                <a:srgbClr val="FFC000"/>
              </a:buClr>
              <a:buFont typeface="+mj-lt"/>
              <a:buAutoNum type="arabicPeriod"/>
            </a:pPr>
            <a:r>
              <a:rPr lang="en-US" dirty="0" smtClean="0">
                <a:solidFill>
                  <a:schemeClr val="tx1">
                    <a:lumMod val="75000"/>
                    <a:lumOff val="25000"/>
                  </a:schemeClr>
                </a:solidFill>
              </a:rPr>
              <a:t>What projects?</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How do they want us to help</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How do they plan to fund it?</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Are we going to be implementing?</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Can we get professional development</a:t>
            </a:r>
          </a:p>
          <a:p>
            <a:pPr marL="342900" indent="-342900">
              <a:spcBef>
                <a:spcPts val="600"/>
              </a:spcBef>
              <a:buClr>
                <a:srgbClr val="FFC000"/>
              </a:buClr>
              <a:buFont typeface="+mj-lt"/>
              <a:buAutoNum type="arabicPeriod"/>
            </a:pPr>
            <a:endParaRPr lang="en-US" dirty="0" smtClean="0">
              <a:solidFill>
                <a:schemeClr val="tx1">
                  <a:lumMod val="75000"/>
                  <a:lumOff val="25000"/>
                </a:schemeClr>
              </a:solidFill>
            </a:endParaRPr>
          </a:p>
          <a:p>
            <a:pPr marL="342900" indent="-342900">
              <a:spcBef>
                <a:spcPts val="600"/>
              </a:spcBef>
              <a:buClr>
                <a:srgbClr val="FFC000"/>
              </a:buClr>
              <a:buFont typeface="+mj-lt"/>
              <a:buAutoNum type="arabicPeriod"/>
            </a:pPr>
            <a:endParaRPr lang="en-US" dirty="0" smtClean="0">
              <a:solidFill>
                <a:schemeClr val="tx1">
                  <a:lumMod val="75000"/>
                  <a:lumOff val="25000"/>
                </a:schemeClr>
              </a:solidFill>
            </a:endParaRPr>
          </a:p>
          <a:p>
            <a:pPr marL="342900" indent="-342900">
              <a:spcBef>
                <a:spcPts val="600"/>
              </a:spcBef>
              <a:buClr>
                <a:srgbClr val="FFC000"/>
              </a:buClr>
              <a:buFont typeface="+mj-lt"/>
              <a:buAutoNum type="arabicPeriod"/>
            </a:pPr>
            <a:endParaRPr lang="en-US" dirty="0" smtClean="0">
              <a:solidFill>
                <a:schemeClr val="tx1">
                  <a:lumMod val="75000"/>
                  <a:lumOff val="25000"/>
                </a:schemeClr>
              </a:solidFill>
            </a:endParaRP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Will it be used</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Who is in charge?</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Can you define “active”</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What Skills will be required?</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Will students be involved?</a:t>
            </a:r>
          </a:p>
          <a:p>
            <a:pPr marL="342900" indent="-342900">
              <a:spcBef>
                <a:spcPts val="600"/>
              </a:spcBef>
              <a:buClr>
                <a:srgbClr val="FFC000"/>
              </a:buClr>
              <a:buFont typeface="+mj-lt"/>
              <a:buAutoNum type="arabicPeriod"/>
            </a:pPr>
            <a:r>
              <a:rPr lang="en-US" dirty="0" smtClean="0">
                <a:solidFill>
                  <a:schemeClr val="tx1">
                    <a:lumMod val="75000"/>
                    <a:lumOff val="25000"/>
                  </a:schemeClr>
                </a:solidFill>
              </a:rPr>
              <a:t>What improvements will come from these projects?</a:t>
            </a:r>
            <a:endParaRPr lang="en-US" dirty="0">
              <a:solidFill>
                <a:schemeClr val="tx1">
                  <a:lumMod val="75000"/>
                  <a:lumOff val="25000"/>
                </a:schemeClr>
              </a:solidFill>
            </a:endParaRPr>
          </a:p>
        </p:txBody>
      </p:sp>
      <p:sp>
        <p:nvSpPr>
          <p:cNvPr id="7" name="Rectangle 6"/>
          <p:cNvSpPr/>
          <p:nvPr/>
        </p:nvSpPr>
        <p:spPr>
          <a:xfrm>
            <a:off x="834205" y="4971960"/>
            <a:ext cx="7463128" cy="1323439"/>
          </a:xfrm>
          <a:prstGeom prst="rect">
            <a:avLst/>
          </a:prstGeom>
        </p:spPr>
        <p:txBody>
          <a:bodyPr wrap="square">
            <a:spAutoFit/>
          </a:bodyPr>
          <a:lstStyle/>
          <a:p>
            <a:r>
              <a:rPr lang="en-US" sz="2000" b="1" dirty="0" smtClean="0">
                <a:solidFill>
                  <a:schemeClr val="tx1">
                    <a:lumMod val="75000"/>
                    <a:lumOff val="25000"/>
                  </a:schemeClr>
                </a:solidFill>
              </a:rPr>
              <a:t>“</a:t>
            </a:r>
            <a:r>
              <a:rPr lang="en-US" sz="2000" b="1" i="1" dirty="0" smtClean="0">
                <a:solidFill>
                  <a:schemeClr val="tx1">
                    <a:lumMod val="75000"/>
                    <a:lumOff val="25000"/>
                  </a:schemeClr>
                </a:solidFill>
              </a:rPr>
              <a:t>This showed me (director) what I needed to know to support them so they could support the district goals.  I also know that QFT was directly related to their job. Everyone had a voice.” Art </a:t>
            </a:r>
          </a:p>
        </p:txBody>
      </p:sp>
      <p:sp>
        <p:nvSpPr>
          <p:cNvPr id="8" name="Rectangle 7"/>
          <p:cNvSpPr/>
          <p:nvPr/>
        </p:nvSpPr>
        <p:spPr>
          <a:xfrm>
            <a:off x="1114423" y="289056"/>
            <a:ext cx="6674909" cy="400110"/>
          </a:xfrm>
          <a:prstGeom prst="rect">
            <a:avLst/>
          </a:prstGeom>
        </p:spPr>
        <p:txBody>
          <a:bodyPr wrap="square">
            <a:spAutoFit/>
          </a:bodyPr>
          <a:lstStyle/>
          <a:p>
            <a:pPr marL="285750" indent="-285750">
              <a:spcBef>
                <a:spcPts val="600"/>
              </a:spcBef>
              <a:buClr>
                <a:srgbClr val="FFC000"/>
              </a:buClr>
              <a:buFont typeface="Arial" panose="020B0604020202020204" pitchFamily="34" charset="0"/>
              <a:buChar char="•"/>
            </a:pPr>
            <a:r>
              <a:rPr lang="en-US" sz="2000" b="1" dirty="0" smtClean="0">
                <a:solidFill>
                  <a:schemeClr val="tx1">
                    <a:lumMod val="75000"/>
                    <a:lumOff val="25000"/>
                  </a:schemeClr>
                </a:solidFill>
              </a:rPr>
              <a:t>Director </a:t>
            </a:r>
            <a:r>
              <a:rPr lang="en-US" sz="2000" b="1" dirty="0">
                <a:solidFill>
                  <a:schemeClr val="tx1">
                    <a:lumMod val="75000"/>
                    <a:lumOff val="25000"/>
                  </a:schemeClr>
                </a:solidFill>
              </a:rPr>
              <a:t>of Technology and Library Media Services</a:t>
            </a:r>
          </a:p>
        </p:txBody>
      </p:sp>
    </p:spTree>
    <p:extLst>
      <p:ext uri="{BB962C8B-B14F-4D97-AF65-F5344CB8AC3E}">
        <p14:creationId xmlns:p14="http://schemas.microsoft.com/office/powerpoint/2010/main" val="336764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1000"/>
                                        <p:tgtEl>
                                          <p:spTgt spid="6">
                                            <p:txEl>
                                              <p:pRg st="3" end="3"/>
                                            </p:txEl>
                                          </p:spTgt>
                                        </p:tgtEl>
                                      </p:cBhvr>
                                    </p:animEffect>
                                    <p:anim calcmode="lin" valueType="num">
                                      <p:cBhvr>
                                        <p:cTn id="3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fade">
                                      <p:cBhvr>
                                        <p:cTn id="44" dur="1000"/>
                                        <p:tgtEl>
                                          <p:spTgt spid="6">
                                            <p:txEl>
                                              <p:pRg st="8" end="8"/>
                                            </p:txEl>
                                          </p:spTgt>
                                        </p:tgtEl>
                                      </p:cBhvr>
                                    </p:animEffect>
                                    <p:anim calcmode="lin" valueType="num">
                                      <p:cBhvr>
                                        <p:cTn id="4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1000"/>
                                        <p:tgtEl>
                                          <p:spTgt spid="6">
                                            <p:txEl>
                                              <p:pRg st="9" end="9"/>
                                            </p:txEl>
                                          </p:spTgt>
                                        </p:tgtEl>
                                      </p:cBhvr>
                                    </p:animEffect>
                                    <p:anim calcmode="lin" valueType="num">
                                      <p:cBhvr>
                                        <p:cTn id="5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fade">
                                      <p:cBhvr>
                                        <p:cTn id="54" dur="1000"/>
                                        <p:tgtEl>
                                          <p:spTgt spid="6">
                                            <p:txEl>
                                              <p:pRg st="10" end="10"/>
                                            </p:txEl>
                                          </p:spTgt>
                                        </p:tgtEl>
                                      </p:cBhvr>
                                    </p:animEffect>
                                    <p:anim calcmode="lin" valueType="num">
                                      <p:cBhvr>
                                        <p:cTn id="55"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
                                            <p:txEl>
                                              <p:pRg st="11" end="11"/>
                                            </p:txEl>
                                          </p:spTgt>
                                        </p:tgtEl>
                                        <p:attrNameLst>
                                          <p:attrName>style.visibility</p:attrName>
                                        </p:attrNameLst>
                                      </p:cBhvr>
                                      <p:to>
                                        <p:strVal val="visible"/>
                                      </p:to>
                                    </p:set>
                                    <p:animEffect transition="in" filter="fade">
                                      <p:cBhvr>
                                        <p:cTn id="59" dur="1000"/>
                                        <p:tgtEl>
                                          <p:spTgt spid="6">
                                            <p:txEl>
                                              <p:pRg st="11" end="11"/>
                                            </p:txEl>
                                          </p:spTgt>
                                        </p:tgtEl>
                                      </p:cBhvr>
                                    </p:animEffect>
                                    <p:anim calcmode="lin" valueType="num">
                                      <p:cBhvr>
                                        <p:cTn id="6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6">
                                            <p:txEl>
                                              <p:pRg st="12" end="12"/>
                                            </p:txEl>
                                          </p:spTgt>
                                        </p:tgtEl>
                                        <p:attrNameLst>
                                          <p:attrName>style.visibility</p:attrName>
                                        </p:attrNameLst>
                                      </p:cBhvr>
                                      <p:to>
                                        <p:strVal val="visible"/>
                                      </p:to>
                                    </p:set>
                                    <p:animEffect transition="in" filter="fade">
                                      <p:cBhvr>
                                        <p:cTn id="64" dur="1000"/>
                                        <p:tgtEl>
                                          <p:spTgt spid="6">
                                            <p:txEl>
                                              <p:pRg st="12" end="12"/>
                                            </p:txEl>
                                          </p:spTgt>
                                        </p:tgtEl>
                                      </p:cBhvr>
                                    </p:animEffect>
                                    <p:anim calcmode="lin" valueType="num">
                                      <p:cBhvr>
                                        <p:cTn id="65"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
                                            <p:txEl>
                                              <p:pRg st="13" end="13"/>
                                            </p:txEl>
                                          </p:spTgt>
                                        </p:tgtEl>
                                        <p:attrNameLst>
                                          <p:attrName>style.visibility</p:attrName>
                                        </p:attrNameLst>
                                      </p:cBhvr>
                                      <p:to>
                                        <p:strVal val="visible"/>
                                      </p:to>
                                    </p:set>
                                    <p:animEffect transition="in" filter="fade">
                                      <p:cBhvr>
                                        <p:cTn id="69" dur="1000"/>
                                        <p:tgtEl>
                                          <p:spTgt spid="6">
                                            <p:txEl>
                                              <p:pRg st="13" end="13"/>
                                            </p:txEl>
                                          </p:spTgt>
                                        </p:tgtEl>
                                      </p:cBhvr>
                                    </p:animEffect>
                                    <p:anim calcmode="lin" valueType="num">
                                      <p:cBhvr>
                                        <p:cTn id="70"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23856"/>
            <a:ext cx="8724899" cy="914400"/>
          </a:xfrm>
        </p:spPr>
        <p:txBody>
          <a:bodyPr>
            <a:noAutofit/>
          </a:bodyPr>
          <a:lstStyle/>
          <a:p>
            <a:r>
              <a:rPr lang="en-US" sz="2800" dirty="0" smtClean="0"/>
              <a:t> </a:t>
            </a:r>
            <a:endParaRPr lang="en-US" sz="2800" dirty="0"/>
          </a:p>
        </p:txBody>
      </p:sp>
      <p:sp>
        <p:nvSpPr>
          <p:cNvPr id="4" name="TextBox 3"/>
          <p:cNvSpPr txBox="1"/>
          <p:nvPr/>
        </p:nvSpPr>
        <p:spPr>
          <a:xfrm>
            <a:off x="1114424" y="566548"/>
            <a:ext cx="2005781" cy="523220"/>
          </a:xfrm>
          <a:prstGeom prst="rect">
            <a:avLst/>
          </a:prstGeom>
          <a:noFill/>
        </p:spPr>
        <p:txBody>
          <a:bodyPr wrap="square" rtlCol="0">
            <a:spAutoFit/>
          </a:bodyPr>
          <a:lstStyle/>
          <a:p>
            <a:r>
              <a:rPr lang="en-US" sz="2800" b="1" dirty="0" err="1" smtClean="0">
                <a:solidFill>
                  <a:schemeClr val="tx1">
                    <a:lumMod val="75000"/>
                    <a:lumOff val="25000"/>
                  </a:schemeClr>
                </a:solidFill>
              </a:rPr>
              <a:t>QFocus</a:t>
            </a:r>
            <a:r>
              <a:rPr lang="en-US" b="1" dirty="0" smtClean="0">
                <a:solidFill>
                  <a:schemeClr val="tx1">
                    <a:lumMod val="75000"/>
                    <a:lumOff val="25000"/>
                  </a:schemeClr>
                </a:solidFill>
              </a:rPr>
              <a:t>:</a:t>
            </a:r>
            <a:endParaRPr lang="en-US" b="1" dirty="0">
              <a:solidFill>
                <a:schemeClr val="tx1">
                  <a:lumMod val="75000"/>
                  <a:lumOff val="25000"/>
                </a:schemeClr>
              </a:solidFill>
            </a:endParaRPr>
          </a:p>
        </p:txBody>
      </p:sp>
      <p:sp>
        <p:nvSpPr>
          <p:cNvPr id="6" name="TextBox 5"/>
          <p:cNvSpPr txBox="1"/>
          <p:nvPr/>
        </p:nvSpPr>
        <p:spPr>
          <a:xfrm>
            <a:off x="709448" y="2427890"/>
            <a:ext cx="8015452" cy="3477875"/>
          </a:xfrm>
          <a:prstGeom prst="rect">
            <a:avLst/>
          </a:prstGeom>
          <a:noFill/>
        </p:spPr>
        <p:txBody>
          <a:bodyPr wrap="square" numCol="2" rtlCol="0">
            <a:spAutoFit/>
          </a:bodyPr>
          <a:lstStyle/>
          <a:p>
            <a:pPr marL="342900" indent="-342900">
              <a:buClr>
                <a:schemeClr val="accent1"/>
              </a:buClr>
              <a:buFont typeface="+mj-lt"/>
              <a:buAutoNum type="arabicPeriod"/>
            </a:pPr>
            <a:r>
              <a:rPr lang="en-US" dirty="0"/>
              <a:t>What course are students taking? Why</a:t>
            </a:r>
          </a:p>
          <a:p>
            <a:pPr marL="342900" indent="-342900">
              <a:buClr>
                <a:schemeClr val="accent1"/>
              </a:buClr>
              <a:buFont typeface="+mj-lt"/>
              <a:buAutoNum type="arabicPeriod"/>
            </a:pPr>
            <a:r>
              <a:rPr lang="en-US" dirty="0"/>
              <a:t>What do the students know about business?</a:t>
            </a:r>
          </a:p>
          <a:p>
            <a:pPr marL="342900" indent="-342900">
              <a:buClr>
                <a:schemeClr val="accent1"/>
              </a:buClr>
              <a:buFont typeface="+mj-lt"/>
              <a:buAutoNum type="arabicPeriod"/>
            </a:pPr>
            <a:r>
              <a:rPr lang="en-US" dirty="0"/>
              <a:t>What classes would student like to see taught?</a:t>
            </a:r>
          </a:p>
          <a:p>
            <a:pPr marL="342900" indent="-342900">
              <a:buClr>
                <a:schemeClr val="accent1"/>
              </a:buClr>
              <a:buFont typeface="+mj-lt"/>
              <a:buAutoNum type="arabicPeriod"/>
            </a:pPr>
            <a:r>
              <a:rPr lang="en-US" dirty="0"/>
              <a:t>Do our courses need to be </a:t>
            </a:r>
            <a:r>
              <a:rPr lang="en-US" dirty="0" smtClean="0"/>
              <a:t>refreshed?</a:t>
            </a:r>
          </a:p>
          <a:p>
            <a:pPr marL="342900" indent="-342900">
              <a:buClr>
                <a:schemeClr val="accent1"/>
              </a:buClr>
              <a:buFont typeface="+mj-lt"/>
              <a:buAutoNum type="arabicPeriod"/>
            </a:pPr>
            <a:r>
              <a:rPr lang="en-US" dirty="0" smtClean="0"/>
              <a:t>How </a:t>
            </a:r>
            <a:r>
              <a:rPr lang="en-US" dirty="0"/>
              <a:t>can our local business help </a:t>
            </a:r>
            <a:r>
              <a:rPr lang="en-US" dirty="0" smtClean="0"/>
              <a:t>out?</a:t>
            </a:r>
          </a:p>
          <a:p>
            <a:pPr marL="342900" indent="-342900">
              <a:buClr>
                <a:schemeClr val="accent1"/>
              </a:buClr>
              <a:buFont typeface="+mj-lt"/>
              <a:buAutoNum type="arabicPeriod"/>
            </a:pPr>
            <a:endParaRPr lang="en-US" dirty="0" smtClean="0"/>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r>
              <a:rPr lang="en-US" dirty="0" smtClean="0"/>
              <a:t>How </a:t>
            </a:r>
            <a:r>
              <a:rPr lang="en-US" dirty="0"/>
              <a:t>can we promote it better?</a:t>
            </a:r>
          </a:p>
          <a:p>
            <a:pPr marL="342900" indent="-342900">
              <a:buClr>
                <a:schemeClr val="accent1"/>
              </a:buClr>
              <a:buFont typeface="+mj-lt"/>
              <a:buAutoNum type="arabicPeriod"/>
            </a:pPr>
            <a:r>
              <a:rPr lang="en-US" dirty="0"/>
              <a:t>What are our passions as teachers?</a:t>
            </a:r>
          </a:p>
          <a:p>
            <a:pPr marL="342900" indent="-342900">
              <a:buClr>
                <a:schemeClr val="accent1"/>
              </a:buClr>
              <a:buFont typeface="+mj-lt"/>
              <a:buAutoNum type="arabicPeriod"/>
            </a:pPr>
            <a:r>
              <a:rPr lang="en-US" dirty="0"/>
              <a:t>Are our business courses aligned with business  trends?</a:t>
            </a:r>
          </a:p>
          <a:p>
            <a:pPr marL="342900" indent="-342900">
              <a:buClr>
                <a:schemeClr val="accent1"/>
              </a:buClr>
              <a:buFont typeface="+mj-lt"/>
              <a:buAutoNum type="arabicPeriod"/>
            </a:pPr>
            <a:r>
              <a:rPr lang="en-US" dirty="0"/>
              <a:t>What made business student attracted to business courses in the past?</a:t>
            </a:r>
          </a:p>
        </p:txBody>
      </p:sp>
      <p:sp>
        <p:nvSpPr>
          <p:cNvPr id="7" name="Rectangle 6"/>
          <p:cNvSpPr/>
          <p:nvPr/>
        </p:nvSpPr>
        <p:spPr>
          <a:xfrm>
            <a:off x="834205" y="5244045"/>
            <a:ext cx="7463128" cy="1323439"/>
          </a:xfrm>
          <a:prstGeom prst="rect">
            <a:avLst/>
          </a:prstGeom>
        </p:spPr>
        <p:txBody>
          <a:bodyPr wrap="square">
            <a:spAutoFit/>
          </a:bodyPr>
          <a:lstStyle/>
          <a:p>
            <a:r>
              <a:rPr lang="en-US" sz="2000" b="1" i="1" dirty="0">
                <a:solidFill>
                  <a:schemeClr val="tx1">
                    <a:lumMod val="75000"/>
                    <a:lumOff val="25000"/>
                  </a:schemeClr>
                </a:solidFill>
              </a:rPr>
              <a:t>“ As a department we learned what we have to do to be the champions of our own course.  We developed smart goals using that information and key target areas to improve involvement.”  Amy</a:t>
            </a:r>
          </a:p>
        </p:txBody>
      </p:sp>
      <p:sp>
        <p:nvSpPr>
          <p:cNvPr id="8" name="Rectangle 7"/>
          <p:cNvSpPr/>
          <p:nvPr/>
        </p:nvSpPr>
        <p:spPr>
          <a:xfrm>
            <a:off x="1114423" y="289056"/>
            <a:ext cx="6674909" cy="400110"/>
          </a:xfrm>
          <a:prstGeom prst="rect">
            <a:avLst/>
          </a:prstGeom>
        </p:spPr>
        <p:txBody>
          <a:bodyPr wrap="square">
            <a:spAutoFit/>
          </a:bodyPr>
          <a:lstStyle/>
          <a:p>
            <a:pPr marL="285750" indent="-285750">
              <a:spcBef>
                <a:spcPts val="600"/>
              </a:spcBef>
              <a:buClr>
                <a:srgbClr val="FFC000"/>
              </a:buClr>
              <a:buFont typeface="Arial" panose="020B0604020202020204" pitchFamily="34" charset="0"/>
              <a:buChar char="•"/>
            </a:pPr>
            <a:r>
              <a:rPr lang="en-US" sz="2000" b="1" dirty="0" smtClean="0">
                <a:solidFill>
                  <a:schemeClr val="tx1">
                    <a:lumMod val="75000"/>
                    <a:lumOff val="25000"/>
                  </a:schemeClr>
                </a:solidFill>
              </a:rPr>
              <a:t>Director of Business</a:t>
            </a:r>
            <a:endParaRPr lang="en-US" sz="2000" b="1" dirty="0">
              <a:solidFill>
                <a:schemeClr val="tx1">
                  <a:lumMod val="75000"/>
                  <a:lumOff val="25000"/>
                </a:schemeClr>
              </a:solidFill>
            </a:endParaRPr>
          </a:p>
        </p:txBody>
      </p:sp>
      <p:sp>
        <p:nvSpPr>
          <p:cNvPr id="9" name="TextBox 8"/>
          <p:cNvSpPr txBox="1"/>
          <p:nvPr/>
        </p:nvSpPr>
        <p:spPr>
          <a:xfrm>
            <a:off x="320858" y="1156682"/>
            <a:ext cx="8724899" cy="830997"/>
          </a:xfrm>
          <a:prstGeom prst="rect">
            <a:avLst/>
          </a:prstGeom>
          <a:noFill/>
        </p:spPr>
        <p:txBody>
          <a:bodyPr wrap="square" rtlCol="0">
            <a:spAutoFit/>
          </a:bodyPr>
          <a:lstStyle/>
          <a:p>
            <a:r>
              <a:rPr lang="en-US" sz="2400" b="1" dirty="0">
                <a:solidFill>
                  <a:schemeClr val="bg1"/>
                </a:solidFill>
              </a:rPr>
              <a:t>The Business Department courses are not attracting as many students as they have in the past.</a:t>
            </a:r>
          </a:p>
        </p:txBody>
      </p:sp>
    </p:spTree>
    <p:extLst>
      <p:ext uri="{BB962C8B-B14F-4D97-AF65-F5344CB8AC3E}">
        <p14:creationId xmlns:p14="http://schemas.microsoft.com/office/powerpoint/2010/main" val="97521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fade">
                                      <p:cBhvr>
                                        <p:cTn id="46" dur="1000"/>
                                        <p:tgtEl>
                                          <p:spTgt spid="6">
                                            <p:txEl>
                                              <p:pRg st="7" end="7"/>
                                            </p:txEl>
                                          </p:spTgt>
                                        </p:tgtEl>
                                      </p:cBhvr>
                                    </p:animEffect>
                                    <p:anim calcmode="lin" valueType="num">
                                      <p:cBhvr>
                                        <p:cTn id="4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fade">
                                      <p:cBhvr>
                                        <p:cTn id="51" dur="1000"/>
                                        <p:tgtEl>
                                          <p:spTgt spid="6">
                                            <p:txEl>
                                              <p:pRg st="8" end="8"/>
                                            </p:txEl>
                                          </p:spTgt>
                                        </p:tgtEl>
                                      </p:cBhvr>
                                    </p:animEffect>
                                    <p:anim calcmode="lin" valueType="num">
                                      <p:cBhvr>
                                        <p:cTn id="5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fade">
                                      <p:cBhvr>
                                        <p:cTn id="61" dur="1000"/>
                                        <p:tgtEl>
                                          <p:spTgt spid="6">
                                            <p:txEl>
                                              <p:pRg st="10" end="10"/>
                                            </p:txEl>
                                          </p:spTgt>
                                        </p:tgtEl>
                                      </p:cBhvr>
                                    </p:animEffect>
                                    <p:anim calcmode="lin" valueType="num">
                                      <p:cBhvr>
                                        <p:cTn id="6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feedback</a:t>
            </a:r>
            <a:endParaRPr lang="en-US" dirty="0"/>
          </a:p>
        </p:txBody>
      </p:sp>
      <p:sp>
        <p:nvSpPr>
          <p:cNvPr id="3" name="Content Placeholder 2"/>
          <p:cNvSpPr>
            <a:spLocks noGrp="1"/>
          </p:cNvSpPr>
          <p:nvPr>
            <p:ph sz="quarter" idx="1"/>
          </p:nvPr>
        </p:nvSpPr>
        <p:spPr/>
        <p:txBody>
          <a:bodyPr>
            <a:normAutofit lnSpcReduction="10000"/>
          </a:bodyPr>
          <a:lstStyle/>
          <a:p>
            <a:r>
              <a:rPr lang="en-US" sz="2400" dirty="0" smtClean="0">
                <a:solidFill>
                  <a:schemeClr val="tx1">
                    <a:lumMod val="75000"/>
                    <a:lumOff val="25000"/>
                  </a:schemeClr>
                </a:solidFill>
              </a:rPr>
              <a:t>“</a:t>
            </a:r>
            <a:r>
              <a:rPr lang="en-US" sz="2400" i="1" dirty="0" smtClean="0">
                <a:solidFill>
                  <a:schemeClr val="tx1">
                    <a:lumMod val="75000"/>
                    <a:lumOff val="25000"/>
                  </a:schemeClr>
                </a:solidFill>
              </a:rPr>
              <a:t>Reflecting </a:t>
            </a:r>
            <a:r>
              <a:rPr lang="en-US" sz="2400" i="1" dirty="0">
                <a:solidFill>
                  <a:schemeClr val="tx1">
                    <a:lumMod val="75000"/>
                    <a:lumOff val="25000"/>
                  </a:schemeClr>
                </a:solidFill>
              </a:rPr>
              <a:t>back on the start of this school year I wanted you to know that your QFT (Question Formulation Technique) activities were the most meaningful first stay day experience I have had since being in this district. You showed us teachers how to use it, followed by having us practice. It is something useful we can add to our teaching techniques toolbox</a:t>
            </a:r>
            <a:r>
              <a:rPr lang="en-US" sz="2400" i="1" dirty="0" smtClean="0">
                <a:solidFill>
                  <a:schemeClr val="tx1">
                    <a:lumMod val="75000"/>
                    <a:lumOff val="25000"/>
                  </a:schemeClr>
                </a:solidFill>
              </a:rPr>
              <a:t>.</a:t>
            </a:r>
            <a:r>
              <a:rPr lang="en-US" sz="2400" i="1" dirty="0">
                <a:solidFill>
                  <a:schemeClr val="tx1">
                    <a:lumMod val="75000"/>
                    <a:lumOff val="25000"/>
                  </a:schemeClr>
                </a:solidFill>
              </a:rPr>
              <a:t>  </a:t>
            </a:r>
            <a:r>
              <a:rPr lang="en-US" sz="2400" i="1" dirty="0" smtClean="0">
                <a:solidFill>
                  <a:schemeClr val="tx1">
                    <a:lumMod val="75000"/>
                    <a:lumOff val="25000"/>
                  </a:schemeClr>
                </a:solidFill>
              </a:rPr>
              <a:t>I </a:t>
            </a:r>
            <a:r>
              <a:rPr lang="en-US" sz="2400" i="1" dirty="0">
                <a:solidFill>
                  <a:schemeClr val="tx1">
                    <a:lumMod val="75000"/>
                    <a:lumOff val="25000"/>
                  </a:schemeClr>
                </a:solidFill>
              </a:rPr>
              <a:t>hope district level administration continues with this style on conference </a:t>
            </a:r>
            <a:r>
              <a:rPr lang="en-US" sz="2400" i="1" dirty="0" smtClean="0">
                <a:solidFill>
                  <a:schemeClr val="tx1">
                    <a:lumMod val="75000"/>
                    <a:lumOff val="25000"/>
                  </a:schemeClr>
                </a:solidFill>
              </a:rPr>
              <a:t>days.”</a:t>
            </a:r>
            <a:endParaRPr lang="en-US" sz="2400" i="1" dirty="0">
              <a:solidFill>
                <a:schemeClr val="tx1">
                  <a:lumMod val="75000"/>
                  <a:lumOff val="25000"/>
                </a:schemeClr>
              </a:solidFill>
            </a:endParaRPr>
          </a:p>
          <a:p>
            <a:endParaRPr lang="en-US" dirty="0"/>
          </a:p>
          <a:p>
            <a:endParaRPr lang="en-US" dirty="0"/>
          </a:p>
        </p:txBody>
      </p:sp>
    </p:spTree>
    <p:extLst>
      <p:ext uri="{BB962C8B-B14F-4D97-AF65-F5344CB8AC3E}">
        <p14:creationId xmlns:p14="http://schemas.microsoft.com/office/powerpoint/2010/main" val="790814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6686" y="4662740"/>
            <a:ext cx="8386233" cy="609600"/>
          </a:xfrm>
          <a:prstGeom prst="rect">
            <a:avLst/>
          </a:prstGeom>
          <a:ln/>
        </p:spPr>
        <p:style>
          <a:lnRef idx="2">
            <a:schemeClr val="accent1"/>
          </a:lnRef>
          <a:fillRef idx="1">
            <a:schemeClr val="lt1"/>
          </a:fillRef>
          <a:effectRef idx="0">
            <a:schemeClr val="accent1"/>
          </a:effectRef>
          <a:fontRef idx="minor">
            <a:schemeClr val="dk1"/>
          </a:fontRef>
        </p:style>
        <p:txBody>
          <a:bodyPr anchor="ctr">
            <a:prstTxWarp prst="textNoShape">
              <a:avLst/>
            </a:prstTxWarp>
          </a:bodyPr>
          <a:lstStyle/>
          <a:p>
            <a:pPr algn="ctr">
              <a:defRPr/>
            </a:pPr>
            <a:endParaRPr lang="en-US">
              <a:solidFill>
                <a:srgbClr val="FFFFFF"/>
              </a:solidFill>
            </a:endParaRPr>
          </a:p>
        </p:txBody>
      </p:sp>
      <p:sp>
        <p:nvSpPr>
          <p:cNvPr id="9" name="Rectangle 8"/>
          <p:cNvSpPr/>
          <p:nvPr/>
        </p:nvSpPr>
        <p:spPr>
          <a:xfrm>
            <a:off x="8471" y="1650999"/>
            <a:ext cx="9144000" cy="609600"/>
          </a:xfrm>
          <a:prstGeom prst="rect">
            <a:avLst/>
          </a:prstGeom>
          <a:solidFill>
            <a:srgbClr val="00007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ndParaRPr>
          </a:p>
        </p:txBody>
      </p:sp>
      <p:sp>
        <p:nvSpPr>
          <p:cNvPr id="2" name="Title 1"/>
          <p:cNvSpPr>
            <a:spLocks noGrp="1"/>
          </p:cNvSpPr>
          <p:nvPr>
            <p:ph type="title"/>
          </p:nvPr>
        </p:nvSpPr>
        <p:spPr/>
        <p:txBody>
          <a:bodyPr>
            <a:normAutofit/>
          </a:bodyPr>
          <a:lstStyle/>
          <a:p>
            <a:r>
              <a:rPr lang="en-US" dirty="0" smtClean="0"/>
              <a:t>Agenda</a:t>
            </a:r>
            <a:endParaRPr lang="en-US" dirty="0"/>
          </a:p>
        </p:txBody>
      </p:sp>
      <p:sp>
        <p:nvSpPr>
          <p:cNvPr id="8" name="Content Placeholder 5"/>
          <p:cNvSpPr>
            <a:spLocks noGrp="1"/>
          </p:cNvSpPr>
          <p:nvPr>
            <p:ph idx="1"/>
          </p:nvPr>
        </p:nvSpPr>
        <p:spPr>
          <a:xfrm>
            <a:off x="514350" y="2595564"/>
            <a:ext cx="8502652" cy="3670767"/>
          </a:xfrm>
          <a:ln>
            <a:noFill/>
          </a:ln>
        </p:spPr>
        <p:txBody>
          <a:bodyPr>
            <a:noAutofit/>
          </a:bodyPr>
          <a:lstStyle/>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latin typeface="Century Gothic"/>
                <a:cs typeface="Century Gothic"/>
              </a:rPr>
              <a:t>Session </a:t>
            </a:r>
            <a:r>
              <a:rPr lang="en-US" dirty="0">
                <a:solidFill>
                  <a:schemeClr val="tx1">
                    <a:lumMod val="75000"/>
                    <a:lumOff val="25000"/>
                  </a:schemeClr>
                </a:solidFill>
                <a:latin typeface="Century Gothic"/>
                <a:cs typeface="Century Gothic"/>
              </a:rPr>
              <a:t>Overview 	  </a:t>
            </a:r>
          </a:p>
          <a:p>
            <a:pPr marL="514350" indent="-514350">
              <a:lnSpc>
                <a:spcPct val="120000"/>
              </a:lnSpc>
              <a:spcBef>
                <a:spcPts val="800"/>
              </a:spcBef>
              <a:spcAft>
                <a:spcPts val="1200"/>
              </a:spcAft>
              <a:buFont typeface="+mj-lt"/>
              <a:buAutoNum type="romanUcPeriod"/>
              <a:tabLst>
                <a:tab pos="8008938" algn="l"/>
              </a:tabLst>
              <a:defRPr/>
            </a:pPr>
            <a:r>
              <a:rPr lang="en-US" dirty="0" smtClean="0">
                <a:solidFill>
                  <a:schemeClr val="tx1">
                    <a:lumMod val="75000"/>
                    <a:lumOff val="25000"/>
                  </a:schemeClr>
                </a:solidFill>
                <a:latin typeface="Century Gothic"/>
                <a:cs typeface="Century Gothic"/>
              </a:rPr>
              <a:t>Unpacking </a:t>
            </a:r>
            <a:r>
              <a:rPr lang="en-US" dirty="0">
                <a:solidFill>
                  <a:schemeClr val="tx1">
                    <a:lumMod val="75000"/>
                    <a:lumOff val="25000"/>
                  </a:schemeClr>
                </a:solidFill>
                <a:latin typeface="Century Gothic"/>
                <a:cs typeface="Century Gothic"/>
              </a:rPr>
              <a:t>the </a:t>
            </a:r>
            <a:r>
              <a:rPr lang="en-US" dirty="0" smtClean="0">
                <a:solidFill>
                  <a:schemeClr val="tx1">
                    <a:lumMod val="75000"/>
                    <a:lumOff val="25000"/>
                  </a:schemeClr>
                </a:solidFill>
                <a:latin typeface="Century Gothic"/>
                <a:cs typeface="Century Gothic"/>
              </a:rPr>
              <a:t>Right Question Strategy</a:t>
            </a:r>
            <a:endParaRPr lang="en-US" dirty="0">
              <a:solidFill>
                <a:schemeClr val="tx1">
                  <a:lumMod val="75000"/>
                  <a:lumOff val="25000"/>
                </a:schemeClr>
              </a:solidFill>
              <a:latin typeface="Century Gothic"/>
              <a:cs typeface="Century Gothic"/>
            </a:endParaRPr>
          </a:p>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latin typeface="Century Gothic"/>
                <a:cs typeface="Century Gothic"/>
              </a:rPr>
              <a:t>Examples of the Right Question Strategy Used for School Change</a:t>
            </a:r>
          </a:p>
          <a:p>
            <a:pPr marL="514350" indent="-514350">
              <a:lnSpc>
                <a:spcPct val="120000"/>
              </a:lnSpc>
              <a:spcBef>
                <a:spcPts val="800"/>
              </a:spcBef>
              <a:spcAft>
                <a:spcPts val="1200"/>
              </a:spcAft>
              <a:buFont typeface="+mj-lt"/>
              <a:buAutoNum type="romanUcPeriod"/>
              <a:defRPr/>
            </a:pPr>
            <a:r>
              <a:rPr lang="en-US" dirty="0" smtClean="0">
                <a:solidFill>
                  <a:schemeClr val="tx1">
                    <a:lumMod val="75000"/>
                    <a:lumOff val="25000"/>
                  </a:schemeClr>
                </a:solidFill>
                <a:cs typeface="Century Gothic"/>
              </a:rPr>
              <a:t>Reflection</a:t>
            </a:r>
            <a:endParaRPr lang="en-US" dirty="0">
              <a:solidFill>
                <a:schemeClr val="tx1">
                  <a:lumMod val="75000"/>
                  <a:lumOff val="25000"/>
                </a:schemeClr>
              </a:solidFill>
              <a:cs typeface="Century Gothic"/>
            </a:endParaRPr>
          </a:p>
        </p:txBody>
      </p:sp>
      <p:pic>
        <p:nvPicPr>
          <p:cNvPr id="6"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7"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79521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3.88889E-6 -0.0963 L 3.88889E-6 -7.40741E-7 " pathEditMode="relative" rAng="0" ptsTypes="AA">
                                      <p:cBhvr>
                                        <p:cTn id="9" dur="2000" fill="hold"/>
                                        <p:tgtEl>
                                          <p:spTgt spid="11"/>
                                        </p:tgtEl>
                                        <p:attrNameLst>
                                          <p:attrName>ppt_x</p:attrName>
                                          <p:attrName>ppt_y</p:attrName>
                                        </p:attrNameLst>
                                      </p:cBhvr>
                                      <p:rCtr x="0"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Box 1"/>
          <p:cNvSpPr txBox="1">
            <a:spLocks noChangeArrowheads="1"/>
          </p:cNvSpPr>
          <p:nvPr/>
        </p:nvSpPr>
        <p:spPr bwMode="auto">
          <a:xfrm>
            <a:off x="609600" y="733425"/>
            <a:ext cx="8153400" cy="1046440"/>
          </a:xfrm>
          <a:prstGeom prst="rect">
            <a:avLst/>
          </a:prstGeom>
          <a:noFill/>
          <a:ln w="9525">
            <a:noFill/>
            <a:miter lim="800000"/>
            <a:headEnd/>
            <a:tailEnd/>
          </a:ln>
        </p:spPr>
        <p:txBody>
          <a:bodyPr>
            <a:prstTxWarp prst="textNoShape">
              <a:avLst/>
            </a:prstTxWarp>
            <a:spAutoFit/>
          </a:bodyPr>
          <a:lstStyle/>
          <a:p>
            <a:endParaRPr lang="en-US" sz="3200">
              <a:solidFill>
                <a:srgbClr val="000000"/>
              </a:solidFill>
              <a:latin typeface="Calibri" charset="0"/>
              <a:ea typeface="Calibri" charset="0"/>
              <a:cs typeface="Calibri" charset="0"/>
            </a:endParaRPr>
          </a:p>
          <a:p>
            <a:endParaRPr lang="en-US" sz="3000">
              <a:solidFill>
                <a:srgbClr val="000000"/>
              </a:solidFill>
              <a:ea typeface="Calibri" charset="0"/>
              <a:cs typeface="Calibri" charset="0"/>
            </a:endParaRPr>
          </a:p>
        </p:txBody>
      </p:sp>
      <p:sp>
        <p:nvSpPr>
          <p:cNvPr id="7" name="TextBox 4"/>
          <p:cNvSpPr txBox="1">
            <a:spLocks noChangeArrowheads="1"/>
          </p:cNvSpPr>
          <p:nvPr/>
        </p:nvSpPr>
        <p:spPr bwMode="auto">
          <a:xfrm>
            <a:off x="965200" y="1381918"/>
            <a:ext cx="7010400" cy="707886"/>
          </a:xfrm>
          <a:prstGeom prst="rect">
            <a:avLst/>
          </a:prstGeom>
          <a:noFill/>
          <a:ln w="9525">
            <a:noFill/>
            <a:miter lim="800000"/>
            <a:headEnd/>
            <a:tailEnd/>
          </a:ln>
        </p:spPr>
        <p:txBody>
          <a:bodyPr>
            <a:prstTxWarp prst="textNoShape">
              <a:avLst/>
            </a:prstTxWarp>
            <a:spAutoFit/>
          </a:bodyPr>
          <a:lstStyle/>
          <a:p>
            <a:pPr algn="ctr"/>
            <a:r>
              <a:rPr lang="en-US" sz="4000" b="1" dirty="0">
                <a:solidFill>
                  <a:srgbClr val="000000"/>
                </a:solidFill>
                <a:latin typeface="Gill Sans Light" charset="0"/>
                <a:ea typeface="Calibri" charset="0"/>
                <a:cs typeface="Calibri" charset="0"/>
              </a:rPr>
              <a:t>REFLECTION</a:t>
            </a:r>
          </a:p>
        </p:txBody>
      </p:sp>
      <p:pic>
        <p:nvPicPr>
          <p:cNvPr id="8"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9"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solidFill>
                  <a:schemeClr val="tx1">
                    <a:lumMod val="75000"/>
                    <a:lumOff val="25000"/>
                  </a:schemeClr>
                </a:solidFill>
                <a:latin typeface="Century Gothic"/>
                <a:ea typeface="Helvetica Neue Light" charset="0"/>
                <a:cs typeface="Century Gothic"/>
              </a:rPr>
              <a:t>What did you learn?</a:t>
            </a:r>
          </a:p>
          <a:p>
            <a:pPr marL="0" indent="0">
              <a:buNone/>
            </a:pPr>
            <a:r>
              <a:rPr lang="en-US" sz="3200" dirty="0" smtClean="0">
                <a:solidFill>
                  <a:schemeClr val="tx1">
                    <a:lumMod val="75000"/>
                    <a:lumOff val="25000"/>
                  </a:schemeClr>
                </a:solidFill>
                <a:latin typeface="Century Gothic"/>
                <a:ea typeface="Helvetica Neue Light" charset="0"/>
                <a:cs typeface="Century Gothic"/>
              </a:rPr>
              <a:t>What did you learn about the RQ Strategy for consensus building?</a:t>
            </a:r>
          </a:p>
          <a:p>
            <a:pPr marL="0" indent="0">
              <a:buNone/>
            </a:pPr>
            <a:r>
              <a:rPr lang="en-US" sz="3200" dirty="0" smtClean="0">
                <a:solidFill>
                  <a:schemeClr val="tx1">
                    <a:lumMod val="75000"/>
                    <a:lumOff val="25000"/>
                  </a:schemeClr>
                </a:solidFill>
                <a:latin typeface="Century Gothic"/>
                <a:ea typeface="Helvetica Neue Light" charset="0"/>
                <a:cs typeface="Century Gothic"/>
              </a:rPr>
              <a:t>How can you use it?</a:t>
            </a:r>
            <a:endParaRPr lang="en-US" sz="3200" dirty="0">
              <a:solidFill>
                <a:schemeClr val="tx1">
                  <a:lumMod val="75000"/>
                  <a:lumOff val="25000"/>
                </a:schemeClr>
              </a:solidFill>
              <a:latin typeface="Century Gothic"/>
              <a:ea typeface="Calibri" charset="0"/>
              <a:cs typeface="Century Gothic"/>
            </a:endParaRPr>
          </a:p>
          <a:p>
            <a:pPr marL="0" indent="0">
              <a:buNone/>
            </a:pPr>
            <a:endParaRPr lang="en-US" sz="5800" dirty="0">
              <a:latin typeface="Century Gothic (body)"/>
              <a:cs typeface="Century Gothic (body)"/>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200" dirty="0">
                <a:solidFill>
                  <a:schemeClr val="tx1">
                    <a:lumMod val="75000"/>
                    <a:lumOff val="25000"/>
                  </a:schemeClr>
                </a:solidFill>
              </a:rPr>
              <a:t>I</a:t>
            </a:r>
            <a:r>
              <a:rPr lang="en-US" sz="3200" dirty="0" smtClean="0">
                <a:solidFill>
                  <a:schemeClr val="tx1">
                    <a:lumMod val="75000"/>
                    <a:lumOff val="25000"/>
                  </a:schemeClr>
                </a:solidFill>
              </a:rPr>
              <a:t>magine </a:t>
            </a:r>
            <a:r>
              <a:rPr lang="en-US" sz="3200" dirty="0">
                <a:solidFill>
                  <a:schemeClr val="tx1">
                    <a:lumMod val="75000"/>
                    <a:lumOff val="25000"/>
                  </a:schemeClr>
                </a:solidFill>
              </a:rPr>
              <a:t>you just have been to a conference and you want your district, school, department, colleagues to make a change </a:t>
            </a:r>
            <a:r>
              <a:rPr lang="en-US" sz="3200" dirty="0" smtClean="0">
                <a:solidFill>
                  <a:schemeClr val="tx1">
                    <a:lumMod val="75000"/>
                    <a:lumOff val="25000"/>
                  </a:schemeClr>
                </a:solidFill>
              </a:rPr>
              <a:t>based on a </a:t>
            </a:r>
            <a:r>
              <a:rPr lang="en-US" sz="3200" dirty="0">
                <a:solidFill>
                  <a:schemeClr val="tx1">
                    <a:lumMod val="75000"/>
                    <a:lumOff val="25000"/>
                  </a:schemeClr>
                </a:solidFill>
              </a:rPr>
              <a:t>practice </a:t>
            </a:r>
            <a:r>
              <a:rPr lang="en-US" sz="3200" dirty="0" smtClean="0">
                <a:solidFill>
                  <a:schemeClr val="tx1">
                    <a:lumMod val="75000"/>
                    <a:lumOff val="25000"/>
                  </a:schemeClr>
                </a:solidFill>
              </a:rPr>
              <a:t>you </a:t>
            </a:r>
            <a:r>
              <a:rPr lang="en-US" sz="3200" dirty="0">
                <a:solidFill>
                  <a:schemeClr val="tx1">
                    <a:lumMod val="75000"/>
                    <a:lumOff val="25000"/>
                  </a:schemeClr>
                </a:solidFill>
              </a:rPr>
              <a:t>learned </a:t>
            </a:r>
            <a:r>
              <a:rPr lang="en-US" sz="3200" dirty="0" smtClean="0">
                <a:solidFill>
                  <a:schemeClr val="tx1">
                    <a:lumMod val="75000"/>
                    <a:lumOff val="25000"/>
                  </a:schemeClr>
                </a:solidFill>
              </a:rPr>
              <a:t>at </a:t>
            </a:r>
            <a:r>
              <a:rPr lang="en-US" sz="3200" dirty="0">
                <a:solidFill>
                  <a:schemeClr val="tx1">
                    <a:lumMod val="75000"/>
                    <a:lumOff val="25000"/>
                  </a:schemeClr>
                </a:solidFill>
              </a:rPr>
              <a:t>the </a:t>
            </a:r>
            <a:r>
              <a:rPr lang="en-US" sz="3200" dirty="0" smtClean="0">
                <a:solidFill>
                  <a:schemeClr val="tx1">
                    <a:lumMod val="75000"/>
                    <a:lumOff val="25000"/>
                  </a:schemeClr>
                </a:solidFill>
              </a:rPr>
              <a:t>conference.</a:t>
            </a:r>
            <a:endParaRPr lang="en-US" sz="3200" dirty="0">
              <a:solidFill>
                <a:schemeClr val="tx1">
                  <a:lumMod val="75000"/>
                  <a:lumOff val="25000"/>
                </a:schemeClr>
              </a:solidFill>
            </a:endParaRPr>
          </a:p>
        </p:txBody>
      </p:sp>
      <p:pic>
        <p:nvPicPr>
          <p:cNvPr id="4" name="Picture 3"/>
          <p:cNvPicPr>
            <a:picLocks noChangeAspect="1"/>
          </p:cNvPicPr>
          <p:nvPr/>
        </p:nvPicPr>
        <p:blipFill>
          <a:blip r:embed="rId2"/>
          <a:srcRect/>
          <a:stretch>
            <a:fillRect/>
          </a:stretch>
        </p:blipFill>
        <p:spPr bwMode="auto">
          <a:xfrm>
            <a:off x="228600" y="6172200"/>
            <a:ext cx="838200" cy="571500"/>
          </a:xfrm>
          <a:prstGeom prst="rect">
            <a:avLst/>
          </a:prstGeom>
          <a:noFill/>
          <a:ln w="9525">
            <a:noFill/>
            <a:miter lim="800000"/>
            <a:headEnd/>
            <a:tailEnd/>
          </a:ln>
        </p:spPr>
      </p:pic>
      <p:sp>
        <p:nvSpPr>
          <p:cNvPr id="5"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084451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Why spend time asking questions when introducing a </a:t>
            </a:r>
            <a:r>
              <a:rPr lang="en-US" sz="2800" dirty="0" smtClean="0"/>
              <a:t>change?</a:t>
            </a:r>
            <a:endParaRPr lang="en-US" sz="2800" dirty="0"/>
          </a:p>
        </p:txBody>
      </p:sp>
      <p:sp>
        <p:nvSpPr>
          <p:cNvPr id="3" name="Content Placeholder 2"/>
          <p:cNvSpPr>
            <a:spLocks noGrp="1"/>
          </p:cNvSpPr>
          <p:nvPr>
            <p:ph idx="1"/>
          </p:nvPr>
        </p:nvSpPr>
        <p:spPr/>
        <p:txBody>
          <a:bodyPr>
            <a:normAutofit/>
          </a:bodyPr>
          <a:lstStyle/>
          <a:p>
            <a:pPr marL="0" indent="0">
              <a:buNone/>
            </a:pPr>
            <a:r>
              <a:rPr lang="en-US" sz="3200" dirty="0">
                <a:solidFill>
                  <a:schemeClr val="tx1">
                    <a:lumMod val="75000"/>
                    <a:lumOff val="25000"/>
                  </a:schemeClr>
                </a:solidFill>
              </a:rPr>
              <a:t>B</a:t>
            </a:r>
            <a:r>
              <a:rPr lang="en-US" sz="3200" dirty="0" smtClean="0">
                <a:solidFill>
                  <a:schemeClr val="tx1">
                    <a:lumMod val="75000"/>
                    <a:lumOff val="25000"/>
                  </a:schemeClr>
                </a:solidFill>
              </a:rPr>
              <a:t>ecause </a:t>
            </a:r>
            <a:r>
              <a:rPr lang="en-US" sz="3200" dirty="0">
                <a:solidFill>
                  <a:schemeClr val="tx1">
                    <a:lumMod val="75000"/>
                    <a:lumOff val="25000"/>
                  </a:schemeClr>
                </a:solidFill>
              </a:rPr>
              <a:t>when you introduce a change the questions are going to be asked </a:t>
            </a:r>
            <a:r>
              <a:rPr lang="en-US" sz="3200" dirty="0" smtClean="0">
                <a:solidFill>
                  <a:schemeClr val="tx1">
                    <a:lumMod val="75000"/>
                    <a:lumOff val="25000"/>
                  </a:schemeClr>
                </a:solidFill>
              </a:rPr>
              <a:t>anyways, but </a:t>
            </a:r>
            <a:r>
              <a:rPr lang="en-US" sz="3200" dirty="0">
                <a:solidFill>
                  <a:schemeClr val="tx1">
                    <a:lumMod val="75000"/>
                    <a:lumOff val="25000"/>
                  </a:schemeClr>
                </a:solidFill>
              </a:rPr>
              <a:t>you </a:t>
            </a:r>
            <a:r>
              <a:rPr lang="en-US" sz="3200" dirty="0" smtClean="0">
                <a:solidFill>
                  <a:schemeClr val="tx1">
                    <a:lumMod val="75000"/>
                    <a:lumOff val="25000"/>
                  </a:schemeClr>
                </a:solidFill>
              </a:rPr>
              <a:t>just may </a:t>
            </a:r>
            <a:r>
              <a:rPr lang="en-US" sz="3200" dirty="0">
                <a:solidFill>
                  <a:schemeClr val="tx1">
                    <a:lumMod val="75000"/>
                    <a:lumOff val="25000"/>
                  </a:schemeClr>
                </a:solidFill>
              </a:rPr>
              <a:t>not hear </a:t>
            </a:r>
            <a:r>
              <a:rPr lang="en-US" sz="3200" dirty="0" smtClean="0">
                <a:solidFill>
                  <a:schemeClr val="tx1">
                    <a:lumMod val="75000"/>
                    <a:lumOff val="25000"/>
                  </a:schemeClr>
                </a:solidFill>
              </a:rPr>
              <a:t>them.</a:t>
            </a:r>
            <a:endParaRPr lang="en-US" sz="3200" dirty="0">
              <a:solidFill>
                <a:schemeClr val="tx1">
                  <a:lumMod val="75000"/>
                  <a:lumOff val="25000"/>
                </a:schemeClr>
              </a:solidFill>
            </a:endParaRPr>
          </a:p>
        </p:txBody>
      </p:sp>
      <p:pic>
        <p:nvPicPr>
          <p:cNvPr id="4" name="Picture 3"/>
          <p:cNvPicPr>
            <a:picLocks noChangeAspect="1"/>
          </p:cNvPicPr>
          <p:nvPr/>
        </p:nvPicPr>
        <p:blipFill>
          <a:blip r:embed="rId2"/>
          <a:srcRect/>
          <a:stretch>
            <a:fillRect/>
          </a:stretch>
        </p:blipFill>
        <p:spPr bwMode="auto">
          <a:xfrm>
            <a:off x="228600" y="6172200"/>
            <a:ext cx="838200" cy="571500"/>
          </a:xfrm>
          <a:prstGeom prst="rect">
            <a:avLst/>
          </a:prstGeom>
          <a:noFill/>
          <a:ln w="9525">
            <a:noFill/>
            <a:miter lim="800000"/>
            <a:headEnd/>
            <a:tailEnd/>
          </a:ln>
        </p:spPr>
      </p:pic>
      <p:sp>
        <p:nvSpPr>
          <p:cNvPr id="5"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3802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2"/>
          <p:cNvSpPr txBox="1">
            <a:spLocks noChangeArrowheads="1"/>
          </p:cNvSpPr>
          <p:nvPr/>
        </p:nvSpPr>
        <p:spPr bwMode="auto">
          <a:xfrm>
            <a:off x="762000" y="1981202"/>
            <a:ext cx="7696200" cy="3095625"/>
          </a:xfrm>
          <a:prstGeom prst="rect">
            <a:avLst/>
          </a:prstGeom>
          <a:noFill/>
          <a:ln w="9525">
            <a:noFill/>
            <a:round/>
            <a:headEnd/>
            <a:tailEnd/>
          </a:ln>
        </p:spPr>
        <p:txBody>
          <a:bodyPr tIns="91440" anchor="ctr">
            <a:prstTxWarp prst="textNoShape">
              <a:avLst/>
            </a:prstTxWarp>
          </a:bodyPr>
          <a:lstStyle/>
          <a:p>
            <a:pPr hangingPunct="1">
              <a:lnSpc>
                <a:spcPct val="100000"/>
              </a:lnSpc>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000">
              <a:solidFill>
                <a:srgbClr val="000000"/>
              </a:solidFill>
              <a:ea typeface="Arial" charset="0"/>
              <a:cs typeface="Arial" charset="0"/>
            </a:endParaRPr>
          </a:p>
        </p:txBody>
      </p:sp>
      <p:sp>
        <p:nvSpPr>
          <p:cNvPr id="6" name="Rectangle 1"/>
          <p:cNvSpPr>
            <a:spLocks noGrp="1" noChangeArrowheads="1"/>
          </p:cNvSpPr>
          <p:nvPr>
            <p:ph type="title"/>
          </p:nvPr>
        </p:nvSpPr>
        <p:spPr/>
        <p:txBody>
          <a:bodyPr>
            <a:normAutofit/>
          </a:bodyPr>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latin typeface="Century Gothic"/>
                <a:ea typeface="Arial" charset="0"/>
                <a:cs typeface="Century Gothic"/>
              </a:rPr>
              <a:t>The Right Question Strategy</a:t>
            </a:r>
            <a:endParaRPr lang="en-US" dirty="0">
              <a:latin typeface="Century Gothic"/>
              <a:ea typeface="Arial" charset="0"/>
              <a:cs typeface="Century Gothic"/>
            </a:endParaRPr>
          </a:p>
        </p:txBody>
      </p:sp>
      <p:sp>
        <p:nvSpPr>
          <p:cNvPr id="2" name="Content Placeholder 1"/>
          <p:cNvSpPr>
            <a:spLocks noGrp="1"/>
          </p:cNvSpPr>
          <p:nvPr>
            <p:ph idx="1"/>
          </p:nvPr>
        </p:nvSpPr>
        <p:spPr>
          <a:xfrm>
            <a:off x="761999" y="2426234"/>
            <a:ext cx="8151813" cy="3670767"/>
          </a:xfrm>
        </p:spPr>
        <p:txBody>
          <a:bodyPr>
            <a:normAutofit/>
          </a:bodyPr>
          <a:lstStyle/>
          <a:p>
            <a:pPr marL="0" indent="0">
              <a:buNone/>
            </a:pPr>
            <a:r>
              <a:rPr lang="en-US" sz="3200" b="1" dirty="0" smtClean="0">
                <a:solidFill>
                  <a:schemeClr val="tx1">
                    <a:lumMod val="75000"/>
                    <a:lumOff val="25000"/>
                  </a:schemeClr>
                </a:solidFill>
                <a:latin typeface="Century Gothic"/>
                <a:ea typeface="Calibri" charset="0"/>
                <a:cs typeface="Century Gothic"/>
              </a:rPr>
              <a:t>Core components of the strategy:</a:t>
            </a:r>
          </a:p>
          <a:p>
            <a:pPr lvl="1">
              <a:spcBef>
                <a:spcPts val="1200"/>
              </a:spcBef>
              <a:buClr>
                <a:schemeClr val="accent1"/>
              </a:buClr>
            </a:pPr>
            <a:r>
              <a:rPr lang="en-US" sz="3200" dirty="0" smtClean="0">
                <a:solidFill>
                  <a:schemeClr val="tx1">
                    <a:lumMod val="75000"/>
                    <a:lumOff val="25000"/>
                  </a:schemeClr>
                </a:solidFill>
                <a:latin typeface="Century Gothic"/>
                <a:ea typeface="Calibri" charset="0"/>
                <a:cs typeface="Century Gothic"/>
              </a:rPr>
              <a:t>The Question Formulation Technique (QFT)</a:t>
            </a:r>
          </a:p>
          <a:p>
            <a:pPr lvl="1">
              <a:spcBef>
                <a:spcPts val="1200"/>
              </a:spcBef>
              <a:buClr>
                <a:schemeClr val="accent1"/>
              </a:buClr>
            </a:pPr>
            <a:r>
              <a:rPr lang="en-US" sz="3200" dirty="0" smtClean="0">
                <a:solidFill>
                  <a:schemeClr val="tx1">
                    <a:lumMod val="75000"/>
                    <a:lumOff val="25000"/>
                  </a:schemeClr>
                </a:solidFill>
                <a:latin typeface="Century Gothic"/>
                <a:ea typeface="Calibri" charset="0"/>
                <a:cs typeface="Century Gothic"/>
              </a:rPr>
              <a:t>The Framework for Accountable Decision-Making</a:t>
            </a:r>
            <a:endParaRPr lang="en-US" sz="3200" dirty="0">
              <a:solidFill>
                <a:schemeClr val="tx1">
                  <a:lumMod val="75000"/>
                  <a:lumOff val="25000"/>
                </a:schemeClr>
              </a:solidFill>
              <a:latin typeface="Century Gothic"/>
              <a:ea typeface="Calibri" charset="0"/>
              <a:cs typeface="Century Gothic"/>
            </a:endParaRPr>
          </a:p>
        </p:txBody>
      </p:sp>
      <p:pic>
        <p:nvPicPr>
          <p:cNvPr id="5"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7"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37146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1089025" y="2312018"/>
            <a:ext cx="75977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tIns="9144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cs typeface="ＭＳ Ｐゴシック" charset="0"/>
              </a:defRPr>
            </a:lvl1pPr>
            <a:lvl2pPr marL="1089025" indent="-403225"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tx1"/>
                </a:solidFill>
                <a:latin typeface="Calibri" charset="0"/>
                <a:ea typeface="ＭＳ Ｐゴシック" charset="0"/>
              </a:defRPr>
            </a:lvl9pPr>
          </a:lstStyle>
          <a:p>
            <a:pPr eaLnBrk="1" hangingPunct="1">
              <a:spcAft>
                <a:spcPts val="1800"/>
              </a:spcAft>
            </a:pPr>
            <a:r>
              <a:rPr lang="en-US" sz="4000" dirty="0">
                <a:solidFill>
                  <a:schemeClr val="tx1">
                    <a:lumMod val="75000"/>
                    <a:lumOff val="25000"/>
                  </a:schemeClr>
                </a:solidFill>
                <a:latin typeface="Gill Sans" charset="0"/>
              </a:rPr>
              <a:t>A rigorous step-by-step process </a:t>
            </a:r>
            <a:r>
              <a:rPr lang="en-US" sz="4000" dirty="0" smtClean="0">
                <a:solidFill>
                  <a:schemeClr val="tx1">
                    <a:lumMod val="75000"/>
                    <a:lumOff val="25000"/>
                  </a:schemeClr>
                </a:solidFill>
                <a:latin typeface="Gill Sans" charset="0"/>
              </a:rPr>
              <a:t>to: </a:t>
            </a:r>
            <a:endParaRPr lang="en-US" sz="4000" dirty="0">
              <a:solidFill>
                <a:schemeClr val="tx1">
                  <a:lumMod val="75000"/>
                  <a:lumOff val="25000"/>
                </a:schemeClr>
              </a:solidFill>
              <a:latin typeface="Gill Sans" charset="0"/>
            </a:endParaRPr>
          </a:p>
          <a:p>
            <a:pPr lvl="1" eaLnBrk="1" hangingPunct="1">
              <a:spcAft>
                <a:spcPts val="1800"/>
              </a:spcAft>
              <a:buClr>
                <a:srgbClr val="008000"/>
              </a:buClr>
              <a:buFont typeface="Wingdings" charset="0"/>
              <a:buChar char=""/>
            </a:pPr>
            <a:r>
              <a:rPr lang="en-US" sz="3200" u="sng" dirty="0">
                <a:solidFill>
                  <a:schemeClr val="tx1">
                    <a:lumMod val="75000"/>
                    <a:lumOff val="25000"/>
                  </a:schemeClr>
                </a:solidFill>
                <a:latin typeface="Gill Sans" charset="0"/>
              </a:rPr>
              <a:t>Produce</a:t>
            </a:r>
            <a:r>
              <a:rPr lang="en-US" sz="3200" dirty="0">
                <a:solidFill>
                  <a:schemeClr val="tx1">
                    <a:lumMod val="75000"/>
                    <a:lumOff val="25000"/>
                  </a:schemeClr>
                </a:solidFill>
                <a:latin typeface="Gill Sans" charset="0"/>
              </a:rPr>
              <a:t> </a:t>
            </a:r>
            <a:r>
              <a:rPr lang="en-US" sz="3200" dirty="0" smtClean="0">
                <a:solidFill>
                  <a:schemeClr val="tx1">
                    <a:lumMod val="75000"/>
                    <a:lumOff val="25000"/>
                  </a:schemeClr>
                </a:solidFill>
                <a:latin typeface="Gill Sans" charset="0"/>
              </a:rPr>
              <a:t>many questions</a:t>
            </a:r>
            <a:endParaRPr lang="en-US" sz="3200" dirty="0">
              <a:solidFill>
                <a:schemeClr val="tx1">
                  <a:lumMod val="75000"/>
                  <a:lumOff val="25000"/>
                </a:schemeClr>
              </a:solidFill>
              <a:latin typeface="Gill Sans" charset="0"/>
            </a:endParaRPr>
          </a:p>
          <a:p>
            <a:pPr lvl="1" eaLnBrk="1" hangingPunct="1">
              <a:spcAft>
                <a:spcPts val="2025"/>
              </a:spcAft>
              <a:buClr>
                <a:srgbClr val="008000"/>
              </a:buClr>
              <a:buFont typeface="Wingdings" charset="0"/>
              <a:buChar char=""/>
            </a:pPr>
            <a:r>
              <a:rPr lang="en-US" sz="3200" u="sng" dirty="0">
                <a:solidFill>
                  <a:schemeClr val="tx1">
                    <a:lumMod val="75000"/>
                    <a:lumOff val="25000"/>
                  </a:schemeClr>
                </a:solidFill>
                <a:latin typeface="Gill Sans" charset="0"/>
              </a:rPr>
              <a:t>Improve</a:t>
            </a:r>
            <a:r>
              <a:rPr lang="en-US" sz="3200" dirty="0">
                <a:solidFill>
                  <a:schemeClr val="tx1">
                    <a:lumMod val="75000"/>
                    <a:lumOff val="25000"/>
                  </a:schemeClr>
                </a:solidFill>
                <a:latin typeface="Gill Sans" charset="0"/>
              </a:rPr>
              <a:t> </a:t>
            </a:r>
            <a:r>
              <a:rPr lang="en-US" sz="3200" dirty="0" smtClean="0">
                <a:solidFill>
                  <a:schemeClr val="tx1">
                    <a:lumMod val="75000"/>
                    <a:lumOff val="25000"/>
                  </a:schemeClr>
                </a:solidFill>
                <a:latin typeface="Gill Sans" charset="0"/>
              </a:rPr>
              <a:t>the questions </a:t>
            </a:r>
            <a:endParaRPr lang="en-US" sz="3200" dirty="0">
              <a:solidFill>
                <a:schemeClr val="tx1">
                  <a:lumMod val="75000"/>
                  <a:lumOff val="25000"/>
                </a:schemeClr>
              </a:solidFill>
              <a:latin typeface="Gill Sans" charset="0"/>
            </a:endParaRPr>
          </a:p>
          <a:p>
            <a:pPr lvl="1" eaLnBrk="1" hangingPunct="1">
              <a:spcAft>
                <a:spcPts val="225"/>
              </a:spcAft>
              <a:buClr>
                <a:srgbClr val="008000"/>
              </a:buClr>
              <a:buFont typeface="Wingdings" charset="0"/>
              <a:buChar char=""/>
            </a:pPr>
            <a:r>
              <a:rPr lang="en-US" sz="3200" u="sng" dirty="0">
                <a:solidFill>
                  <a:schemeClr val="tx1">
                    <a:lumMod val="75000"/>
                    <a:lumOff val="25000"/>
                  </a:schemeClr>
                </a:solidFill>
                <a:latin typeface="Gill Sans" charset="0"/>
              </a:rPr>
              <a:t>Strategize</a:t>
            </a:r>
            <a:r>
              <a:rPr lang="en-US" sz="3200" dirty="0">
                <a:solidFill>
                  <a:schemeClr val="tx1">
                    <a:lumMod val="75000"/>
                    <a:lumOff val="25000"/>
                  </a:schemeClr>
                </a:solidFill>
                <a:latin typeface="Gill Sans" charset="0"/>
              </a:rPr>
              <a:t> on how to use </a:t>
            </a:r>
            <a:r>
              <a:rPr lang="en-US" sz="3200" dirty="0" smtClean="0">
                <a:solidFill>
                  <a:schemeClr val="tx1">
                    <a:lumMod val="75000"/>
                    <a:lumOff val="25000"/>
                  </a:schemeClr>
                </a:solidFill>
                <a:latin typeface="Gill Sans" charset="0"/>
              </a:rPr>
              <a:t>the questions</a:t>
            </a:r>
            <a:r>
              <a:rPr lang="en-US" sz="3200" dirty="0">
                <a:solidFill>
                  <a:schemeClr val="tx1">
                    <a:lumMod val="75000"/>
                    <a:lumOff val="25000"/>
                  </a:schemeClr>
                </a:solidFill>
                <a:latin typeface="Gill Sans" charset="0"/>
              </a:rPr>
              <a:t/>
            </a:r>
            <a:br>
              <a:rPr lang="en-US" sz="3200" dirty="0">
                <a:solidFill>
                  <a:schemeClr val="tx1">
                    <a:lumMod val="75000"/>
                    <a:lumOff val="25000"/>
                  </a:schemeClr>
                </a:solidFill>
                <a:latin typeface="Gill Sans" charset="0"/>
              </a:rPr>
            </a:br>
            <a:endParaRPr lang="en-US" sz="3200" dirty="0">
              <a:solidFill>
                <a:schemeClr val="tx1">
                  <a:lumMod val="75000"/>
                  <a:lumOff val="25000"/>
                </a:schemeClr>
              </a:solidFill>
              <a:latin typeface="Gill Sans" charset="0"/>
            </a:endParaRPr>
          </a:p>
        </p:txBody>
      </p:sp>
      <p:sp>
        <p:nvSpPr>
          <p:cNvPr id="51202" name="Title 1"/>
          <p:cNvSpPr>
            <a:spLocks noGrp="1"/>
          </p:cNvSpPr>
          <p:nvPr>
            <p:ph type="title"/>
          </p:nvPr>
        </p:nvSpPr>
        <p:spPr/>
        <p:txBody>
          <a:bodyPr>
            <a:normAutofit/>
          </a:bodyPr>
          <a:lstStyle/>
          <a:p>
            <a:pPr eaLnBrk="1" hangingPunct="1"/>
            <a:r>
              <a:rPr lang="en-US" sz="4000" dirty="0" smtClean="0">
                <a:latin typeface="Rockwell" charset="0"/>
              </a:rPr>
              <a:t>The QFT</a:t>
            </a:r>
            <a:endParaRPr lang="en-US" sz="4000" dirty="0">
              <a:latin typeface="Rockwell" charset="0"/>
            </a:endParaRPr>
          </a:p>
        </p:txBody>
      </p:sp>
      <p:pic>
        <p:nvPicPr>
          <p:cNvPr id="4"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5"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7004068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Framework For Accountable Decision Making</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tx1">
                    <a:lumMod val="75000"/>
                    <a:lumOff val="25000"/>
                  </a:schemeClr>
                </a:solidFill>
              </a:rPr>
              <a:t>Identifying decisions and using a set of criteria to participate more effectively in decisions.</a:t>
            </a:r>
            <a:endParaRPr lang="en-US" sz="4000" dirty="0">
              <a:solidFill>
                <a:schemeClr val="tx1">
                  <a:lumMod val="75000"/>
                  <a:lumOff val="25000"/>
                </a:schemeClr>
              </a:solidFill>
            </a:endParaRPr>
          </a:p>
        </p:txBody>
      </p:sp>
      <p:pic>
        <p:nvPicPr>
          <p:cNvPr id="4" name="Picture 3"/>
          <p:cNvPicPr>
            <a:picLocks noChangeAspect="1"/>
          </p:cNvPicPr>
          <p:nvPr/>
        </p:nvPicPr>
        <p:blipFill>
          <a:blip r:embed="rId2"/>
          <a:srcRect/>
          <a:stretch>
            <a:fillRect/>
          </a:stretch>
        </p:blipFill>
        <p:spPr bwMode="auto">
          <a:xfrm>
            <a:off x="228600" y="6172200"/>
            <a:ext cx="838200" cy="571500"/>
          </a:xfrm>
          <a:prstGeom prst="rect">
            <a:avLst/>
          </a:prstGeom>
          <a:noFill/>
          <a:ln w="9525">
            <a:noFill/>
            <a:miter lim="800000"/>
            <a:headEnd/>
            <a:tailEnd/>
          </a:ln>
        </p:spPr>
      </p:pic>
      <p:sp>
        <p:nvSpPr>
          <p:cNvPr id="5"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126432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862068" y="2281500"/>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b="1" dirty="0" smtClean="0">
              <a:latin typeface="Arial" pitchFamily="34" charset="0"/>
              <a:cs typeface="Arial" pitchFamily="34" charset="0"/>
            </a:endParaRPr>
          </a:p>
        </p:txBody>
      </p:sp>
      <p:pic>
        <p:nvPicPr>
          <p:cNvPr id="13" name="Picture 3"/>
          <p:cNvPicPr>
            <a:picLocks noChangeAspect="1"/>
          </p:cNvPicPr>
          <p:nvPr/>
        </p:nvPicPr>
        <p:blipFill>
          <a:blip r:embed="rId3"/>
          <a:srcRect/>
          <a:stretch>
            <a:fillRect/>
          </a:stretch>
        </p:blipFill>
        <p:spPr bwMode="auto">
          <a:xfrm>
            <a:off x="228600" y="6172200"/>
            <a:ext cx="838200" cy="571500"/>
          </a:xfrm>
          <a:prstGeom prst="rect">
            <a:avLst/>
          </a:prstGeom>
          <a:noFill/>
          <a:ln w="9525">
            <a:noFill/>
            <a:miter lim="800000"/>
            <a:headEnd/>
            <a:tailEnd/>
          </a:ln>
        </p:spPr>
      </p:pic>
      <p:sp>
        <p:nvSpPr>
          <p:cNvPr id="14" name="Line 3"/>
          <p:cNvSpPr>
            <a:spLocks noChangeShapeType="1"/>
          </p:cNvSpPr>
          <p:nvPr/>
        </p:nvSpPr>
        <p:spPr bwMode="auto">
          <a:xfrm>
            <a:off x="1100139" y="6450013"/>
            <a:ext cx="7662862" cy="0"/>
          </a:xfrm>
          <a:prstGeom prst="line">
            <a:avLst/>
          </a:prstGeom>
          <a:noFill/>
          <a:ln w="54720">
            <a:solidFill>
              <a:srgbClr val="000070"/>
            </a:solidFill>
            <a:round/>
            <a:headEnd/>
            <a:tailEnd/>
          </a:ln>
        </p:spPr>
        <p:txBody>
          <a:bodyPr>
            <a:prstTxWarp prst="textNoShape">
              <a:avLst/>
            </a:prstTxWarp>
          </a:bodyPr>
          <a:lstStyle/>
          <a:p>
            <a:endParaRPr lang="en-US"/>
          </a:p>
        </p:txBody>
      </p:sp>
      <p:sp>
        <p:nvSpPr>
          <p:cNvPr id="4" name="Title 3"/>
          <p:cNvSpPr>
            <a:spLocks noGrp="1"/>
          </p:cNvSpPr>
          <p:nvPr>
            <p:ph type="title"/>
          </p:nvPr>
        </p:nvSpPr>
        <p:spPr>
          <a:xfrm>
            <a:off x="1" y="677335"/>
            <a:ext cx="8913813" cy="1360923"/>
          </a:xfrm>
        </p:spPr>
        <p:txBody>
          <a:bodyPr>
            <a:noAutofit/>
          </a:bodyPr>
          <a:lstStyle/>
          <a:p>
            <a:r>
              <a:rPr lang="en-US" sz="4000" dirty="0" smtClean="0">
                <a:ea typeface="ＭＳ Ｐゴシック" charset="-128"/>
                <a:cs typeface="Century Gothic"/>
              </a:rPr>
              <a:t>Definition of a Decision</a:t>
            </a:r>
            <a:endParaRPr lang="en-US" sz="4000" dirty="0">
              <a:ea typeface="ＭＳ Ｐゴシック" charset="-128"/>
              <a:cs typeface="Century Gothic"/>
            </a:endParaRPr>
          </a:p>
        </p:txBody>
      </p:sp>
      <p:sp>
        <p:nvSpPr>
          <p:cNvPr id="8" name="Content Placeholder 7"/>
          <p:cNvSpPr>
            <a:spLocks noGrp="1"/>
          </p:cNvSpPr>
          <p:nvPr>
            <p:ph idx="1"/>
          </p:nvPr>
        </p:nvSpPr>
        <p:spPr>
          <a:xfrm>
            <a:off x="766762" y="2423343"/>
            <a:ext cx="7610476" cy="3670767"/>
          </a:xfrm>
        </p:spPr>
        <p:txBody>
          <a:bodyPr>
            <a:normAutofit/>
          </a:bodyPr>
          <a:lstStyle/>
          <a:p>
            <a:pPr marL="0" indent="0">
              <a:buNone/>
            </a:pPr>
            <a:r>
              <a:rPr lang="en-US" sz="3200" dirty="0" smtClean="0">
                <a:solidFill>
                  <a:schemeClr val="tx1">
                    <a:lumMod val="75000"/>
                    <a:lumOff val="25000"/>
                  </a:schemeClr>
                </a:solidFill>
                <a:latin typeface="Century Gothic"/>
                <a:ea typeface="ＭＳ Ｐゴシック" charset="-128"/>
                <a:cs typeface="Century Gothic"/>
              </a:rPr>
              <a:t>The selection </a:t>
            </a:r>
            <a:r>
              <a:rPr lang="en-US" sz="3200" dirty="0">
                <a:solidFill>
                  <a:schemeClr val="tx1">
                    <a:lumMod val="75000"/>
                    <a:lumOff val="25000"/>
                  </a:schemeClr>
                </a:solidFill>
                <a:latin typeface="Century Gothic"/>
                <a:ea typeface="ＭＳ Ｐゴシック" charset="-128"/>
                <a:cs typeface="Century Gothic"/>
              </a:rPr>
              <a:t>of one option from among two or more options. </a:t>
            </a:r>
            <a:endParaRPr lang="en-US" sz="3200" dirty="0">
              <a:solidFill>
                <a:schemeClr val="tx1">
                  <a:lumMod val="75000"/>
                  <a:lumOff val="25000"/>
                </a:schemeClr>
              </a:solidFill>
              <a:latin typeface="Century Gothic"/>
              <a:cs typeface="Century Gothic"/>
            </a:endParaRPr>
          </a:p>
          <a:p>
            <a:pPr marL="0" indent="0">
              <a:buNone/>
            </a:pPr>
            <a:endParaRPr lang="en-US" sz="1600" dirty="0">
              <a:latin typeface="Century Gothic"/>
              <a:cs typeface="Century Gothic"/>
            </a:endParaRPr>
          </a:p>
        </p:txBody>
      </p:sp>
    </p:spTree>
    <p:extLst>
      <p:ext uri="{BB962C8B-B14F-4D97-AF65-F5344CB8AC3E}">
        <p14:creationId xmlns:p14="http://schemas.microsoft.com/office/powerpoint/2010/main" val="45665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Perceptio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pt 14.6.16b" id="{C50796D3-2D62-AC4B-B056-09B0290B8E5C}" vid="{E15C60BD-3032-F745-92B7-61CA23DDF4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Perception.thmx</Template>
  <TotalTime>4988</TotalTime>
  <Words>1334</Words>
  <Application>Microsoft Office PowerPoint</Application>
  <PresentationFormat>On-screen Show (4:3)</PresentationFormat>
  <Paragraphs>253</Paragraphs>
  <Slides>39</Slides>
  <Notes>30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39</vt:i4>
      </vt:variant>
    </vt:vector>
  </HeadingPairs>
  <TitlesOfParts>
    <vt:vector size="57" baseType="lpstr">
      <vt:lpstr>ＭＳ Ｐゴシック</vt:lpstr>
      <vt:lpstr>Arial</vt:lpstr>
      <vt:lpstr>Arial Bold</vt:lpstr>
      <vt:lpstr>Calibri</vt:lpstr>
      <vt:lpstr>Century Gothic</vt:lpstr>
      <vt:lpstr>Century Gothic (body)</vt:lpstr>
      <vt:lpstr>Gill Sans</vt:lpstr>
      <vt:lpstr>Gill Sans Light</vt:lpstr>
      <vt:lpstr>Helvetica Neue Light</vt:lpstr>
      <vt:lpstr>HelveticaNeueLT Std Med Cn</vt:lpstr>
      <vt:lpstr>Rockwell</vt:lpstr>
      <vt:lpstr>Segoe UI</vt:lpstr>
      <vt:lpstr>Times New Roman</vt:lpstr>
      <vt:lpstr>Wingdings</vt:lpstr>
      <vt:lpstr>Wingdings 2</vt:lpstr>
      <vt:lpstr>ヒラギノ角ゴ ProN W3</vt:lpstr>
      <vt:lpstr>Perception</vt:lpstr>
      <vt:lpstr>Advantage</vt:lpstr>
      <vt:lpstr> Building Consensus for Change by Using the Right Question Strategy</vt:lpstr>
      <vt:lpstr>Today’s Agenda</vt:lpstr>
      <vt:lpstr>Session Agenda</vt:lpstr>
      <vt:lpstr>PowerPoint Presentation</vt:lpstr>
      <vt:lpstr>Why spend time asking questions when introducing a change?</vt:lpstr>
      <vt:lpstr>The Right Question Strategy</vt:lpstr>
      <vt:lpstr>The QFT</vt:lpstr>
      <vt:lpstr>The Framework For Accountable Decision Making</vt:lpstr>
      <vt:lpstr>Definition of a Decision</vt:lpstr>
      <vt:lpstr>PowerPoint Presentation</vt:lpstr>
      <vt:lpstr>PowerPoint Presentation</vt:lpstr>
      <vt:lpstr>The Framework for Accountable Decision-Making</vt:lpstr>
      <vt:lpstr>We make decisions every day</vt:lpstr>
      <vt:lpstr>Experiencing the Right Question Strategy</vt:lpstr>
      <vt:lpstr>Rules for Producing Questions</vt:lpstr>
      <vt:lpstr>PowerPoint Presentation</vt:lpstr>
      <vt:lpstr>Question Focus (QFocus)</vt:lpstr>
      <vt:lpstr>REASON</vt:lpstr>
      <vt:lpstr>PROCESS</vt:lpstr>
      <vt:lpstr>ROLE</vt:lpstr>
      <vt:lpstr>Prioritizing Questions </vt:lpstr>
      <vt:lpstr>Prioritizing Questions </vt:lpstr>
      <vt:lpstr>Next Steps</vt:lpstr>
      <vt:lpstr>Share</vt:lpstr>
      <vt:lpstr>Reflection</vt:lpstr>
      <vt:lpstr>Agenda</vt:lpstr>
      <vt:lpstr>The Right Question Strategy</vt:lpstr>
      <vt:lpstr>Summary of the  Right Question Strategy</vt:lpstr>
      <vt:lpstr>Accountable Decision-Making and Democratic Principles</vt:lpstr>
      <vt:lpstr>The three criteria correspond to key democratic principles: </vt:lpstr>
      <vt:lpstr>Agenda</vt:lpstr>
      <vt:lpstr>Middle School - Medfield, MA</vt:lpstr>
      <vt:lpstr>A PNW Example of Using QFT for Consensus Building</vt:lpstr>
      <vt:lpstr>QFT at WCSD</vt:lpstr>
      <vt:lpstr>We will have an active role in district projects. </vt:lpstr>
      <vt:lpstr> </vt:lpstr>
      <vt:lpstr>Teacher feedback</vt:lpstr>
      <vt:lpstr>Agenda</vt:lpstr>
      <vt:lpstr>Reflection</vt:lpstr>
    </vt:vector>
  </TitlesOfParts>
  <Company>ASCD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Reece Quinones</dc:creator>
  <cp:lastModifiedBy>Andrew Minigan</cp:lastModifiedBy>
  <cp:revision>302</cp:revision>
  <cp:lastPrinted>2016-07-29T18:06:27Z</cp:lastPrinted>
  <dcterms:created xsi:type="dcterms:W3CDTF">2013-03-15T18:24:31Z</dcterms:created>
  <dcterms:modified xsi:type="dcterms:W3CDTF">2018-07-26T19:41:10Z</dcterms:modified>
</cp:coreProperties>
</file>