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91" r:id="rId2"/>
    <p:sldId id="399" r:id="rId3"/>
    <p:sldId id="366" r:id="rId4"/>
    <p:sldId id="400" r:id="rId5"/>
    <p:sldId id="371" r:id="rId6"/>
    <p:sldId id="373" r:id="rId7"/>
    <p:sldId id="374" r:id="rId8"/>
    <p:sldId id="375" r:id="rId9"/>
    <p:sldId id="376" r:id="rId10"/>
    <p:sldId id="345" r:id="rId11"/>
    <p:sldId id="346" r:id="rId12"/>
    <p:sldId id="274" r:id="rId13"/>
    <p:sldId id="348" r:id="rId14"/>
    <p:sldId id="289" r:id="rId15"/>
    <p:sldId id="360" r:id="rId16"/>
    <p:sldId id="362" r:id="rId17"/>
    <p:sldId id="394" r:id="rId18"/>
    <p:sldId id="395" r:id="rId19"/>
    <p:sldId id="378" r:id="rId20"/>
    <p:sldId id="321" r:id="rId21"/>
    <p:sldId id="379" r:id="rId22"/>
    <p:sldId id="352" r:id="rId23"/>
    <p:sldId id="353" r:id="rId24"/>
    <p:sldId id="384" r:id="rId25"/>
    <p:sldId id="380" r:id="rId26"/>
    <p:sldId id="381" r:id="rId27"/>
    <p:sldId id="382" r:id="rId28"/>
    <p:sldId id="397" r:id="rId29"/>
    <p:sldId id="386" r:id="rId30"/>
    <p:sldId id="322" r:id="rId31"/>
    <p:sldId id="342" r:id="rId32"/>
    <p:sldId id="343" r:id="rId33"/>
    <p:sldId id="323" r:id="rId34"/>
    <p:sldId id="281" r:id="rId35"/>
    <p:sldId id="324" r:id="rId36"/>
    <p:sldId id="292" r:id="rId37"/>
    <p:sldId id="293" r:id="rId38"/>
    <p:sldId id="398" r:id="rId39"/>
    <p:sldId id="393" r:id="rId40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QI" initials="R" lastIdx="155" clrIdx="0">
    <p:extLst/>
  </p:cmAuthor>
  <p:cmAuthor id="2" name="Microsoft Office User" initials="Office" lastIdx="1" clrIdx="1">
    <p:extLst/>
  </p:cmAuthor>
  <p:cmAuthor id="3" name="Microsoft Office User" initials="Office [2]" lastIdx="1" clrIdx="2">
    <p:extLst/>
  </p:cmAuthor>
  <p:cmAuthor id="4" name="Windows User" initials="WU" lastIdx="10" clrIdx="3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6" autoAdjust="0"/>
    <p:restoredTop sz="83977" autoAdjust="0"/>
  </p:normalViewPr>
  <p:slideViewPr>
    <p:cSldViewPr snapToGrid="0" snapToObjects="1">
      <p:cViewPr varScale="1">
        <p:scale>
          <a:sx n="94" d="100"/>
          <a:sy n="94" d="100"/>
        </p:scale>
        <p:origin x="10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2"/>
            <a:ext cx="4160520" cy="36703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r">
              <a:defRPr sz="1200"/>
            </a:lvl1pPr>
          </a:lstStyle>
          <a:p>
            <a:fld id="{456A1A9F-134F-4AF5-A011-491D6B36BC8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0" cy="367029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r">
              <a:defRPr sz="1200"/>
            </a:lvl1pPr>
          </a:lstStyle>
          <a:p>
            <a:fld id="{6292C772-382E-4D8E-B4EC-C3F0625B4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r">
              <a:defRPr sz="1200"/>
            </a:lvl1pPr>
          </a:lstStyle>
          <a:p>
            <a:fld id="{60C5515C-769B-9648-A7F2-849C4B4815DE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6" tIns="48508" rIns="97016" bIns="485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20"/>
            <a:ext cx="7680960" cy="3291840"/>
          </a:xfrm>
          <a:prstGeom prst="rect">
            <a:avLst/>
          </a:prstGeom>
        </p:spPr>
        <p:txBody>
          <a:bodyPr vert="horz" lIns="97016" tIns="48508" rIns="97016" bIns="485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r">
              <a:defRPr sz="1200"/>
            </a:lvl1pPr>
          </a:lstStyle>
          <a:p>
            <a:fld id="{3986A0CD-AB06-A449-B293-440995FB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88257" indent="-303176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12703" indent="-242540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97785" indent="-242540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82866" indent="-242540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6074EC-2EDA-BF44-8456-60E9601C204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3836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03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0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CBF70331-44C5-224F-B618-A8FE78462C1E}" type="slidenum">
              <a:rPr lang="en-US">
                <a:latin typeface="Calibri" charset="0"/>
              </a:rPr>
              <a:pPr/>
              <a:t>32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48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6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3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6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EFA0884B-6978-FB42-9167-D0C0F66C69AC}" type="slidenum">
              <a:rPr lang="en-US">
                <a:latin typeface="Calibri" charset="0"/>
              </a:rPr>
              <a:pPr/>
              <a:t>14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5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7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667947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3153028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638110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4123192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39447C3C-C2C8-41B8-8BA3-63D0C1D680B9}" type="slidenum">
              <a:rPr lang="en-US" altLang="en-US" smtClean="0">
                <a:latin typeface="Calibri" panose="020F0502020204030204" pitchFamily="34" charset="0"/>
              </a:rPr>
              <a:pPr/>
              <a:t>22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7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71053" y="2595777"/>
            <a:ext cx="223105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smtClean="0">
                <a:solidFill>
                  <a:srgbClr val="FFFFFF"/>
                </a:solidFill>
                <a:latin typeface="Rockwell"/>
              </a:rPr>
              <a:t>PNW BOCES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</a:rPr>
              <a:t>Yorktown Heights,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</a:rPr>
              <a:t> 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Rockwel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October 19, 2017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218" y="4881547"/>
            <a:ext cx="3493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Dan Rothstein</a:t>
            </a:r>
          </a:p>
          <a:p>
            <a:pPr algn="ctr"/>
            <a:r>
              <a:rPr lang="en-US" b="1" dirty="0" smtClean="0"/>
              <a:t>Co-Director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2634" y="5527626"/>
            <a:ext cx="443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Right Question Institute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96466" y="4889006"/>
            <a:ext cx="31561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Siyi</a:t>
            </a:r>
            <a:r>
              <a:rPr lang="en-US" sz="2800" b="1" dirty="0" smtClean="0"/>
              <a:t> Chu</a:t>
            </a:r>
          </a:p>
          <a:p>
            <a:pPr algn="ctr"/>
            <a:r>
              <a:rPr lang="en-US" b="1" dirty="0" smtClean="0"/>
              <a:t>Program Associate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81521" y="4866799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|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54217" y="1159077"/>
            <a:ext cx="3319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Art and Science of the QFT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00550" y="1985963"/>
            <a:ext cx="3657600" cy="414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/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DDCF5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DDCF5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The QFT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Discuss the rules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Present a Question Focus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Improve questions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Prioritize questions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Discuss next steps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Reflect</a:t>
            </a:r>
          </a:p>
        </p:txBody>
      </p:sp>
      <p:pic>
        <p:nvPicPr>
          <p:cNvPr id="125955" name="Content Placeholder 10" descr="blue-scienc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r="20552"/>
          <a:stretch>
            <a:fillRect/>
          </a:stretch>
        </p:blipFill>
        <p:spPr>
          <a:xfrm>
            <a:off x="4397187" y="1985963"/>
            <a:ext cx="3657600" cy="4140200"/>
          </a:xfrm>
        </p:spPr>
      </p:pic>
      <p:sp>
        <p:nvSpPr>
          <p:cNvPr id="993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Rockwell" charset="0"/>
                <a:ea typeface="MS PGothic" charset="0"/>
              </a:rPr>
              <a:t>QFT: An ART and a SCIENCE</a:t>
            </a:r>
          </a:p>
        </p:txBody>
      </p:sp>
      <p:sp>
        <p:nvSpPr>
          <p:cNvPr id="9933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3657600" cy="4140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4400" dirty="0">
                <a:solidFill>
                  <a:schemeClr val="tx1"/>
                </a:solidFill>
                <a:latin typeface="Rockwell" charset="0"/>
                <a:ea typeface="MS PGothic" charset="0"/>
              </a:rPr>
              <a:t>The Science: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MS PGothic" charset="0"/>
              </a:rPr>
              <a:t>A rigorous protocol, with specific steps and sequence, that produces consistent results</a:t>
            </a: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Rockwell" charset="0"/>
              <a:ea typeface="MS PGothic" charset="0"/>
            </a:endParaRPr>
          </a:p>
        </p:txBody>
      </p:sp>
      <p:sp>
        <p:nvSpPr>
          <p:cNvPr id="99334" name="TextBox 4"/>
          <p:cNvSpPr txBox="1">
            <a:spLocks noChangeArrowheads="1"/>
          </p:cNvSpPr>
          <p:nvPr/>
        </p:nvSpPr>
        <p:spPr bwMode="auto">
          <a:xfrm>
            <a:off x="1604963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661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933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Rockwell" charset="0"/>
                <a:ea typeface="MS PGothic" charset="0"/>
              </a:rPr>
              <a:t>QFT: An ART and a SCIENCE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8475" y="2108200"/>
            <a:ext cx="3822700" cy="40640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4400" dirty="0">
                <a:solidFill>
                  <a:schemeClr val="tx1"/>
                </a:solidFill>
                <a:latin typeface="Rockwell" charset="0"/>
                <a:ea typeface="MS PGothic" charset="0"/>
              </a:rPr>
              <a:t>The Art: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MS PGothic" charset="0"/>
              </a:rPr>
              <a:t>Tailoring the QFT process to the specific content and students you are teaching.</a:t>
            </a:r>
          </a:p>
        </p:txBody>
      </p:sp>
      <p:pic>
        <p:nvPicPr>
          <p:cNvPr id="126979" name="Content Placeholder 9" descr="art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-3665" b="-3665"/>
          <a:stretch>
            <a:fillRect/>
          </a:stretch>
        </p:blipFill>
        <p:spPr>
          <a:xfrm>
            <a:off x="4241800" y="1690688"/>
            <a:ext cx="4610100" cy="4283075"/>
          </a:xfrm>
        </p:spPr>
      </p:pic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40275" y="2084388"/>
            <a:ext cx="3822700" cy="4064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Tailor the QFT through: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Design of the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 Focus (</a:t>
            </a:r>
            <a:r>
              <a:rPr lang="en-US" sz="2600" dirty="0" err="1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)</a:t>
            </a: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Instructions for prioritizing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Next steps for using the questions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0" indent="0" eaLnBrk="1" hangingPunct="1"/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057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78" y="2226469"/>
            <a:ext cx="4699445" cy="32635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0" b="94000" l="556" r="99722">
                        <a14:backgroundMark x1="2222" y1="10600" x2="6250" y2="5600"/>
                        <a14:backgroundMark x1="2639" y1="10200" x2="0" y2="1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78" y="2226469"/>
            <a:ext cx="4699445" cy="326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962" y="503874"/>
            <a:ext cx="82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j-lt"/>
              </a:rPr>
              <a:t>The QFT as a Shortcut, Not a Detour</a:t>
            </a:r>
          </a:p>
        </p:txBody>
      </p:sp>
    </p:spTree>
    <p:extLst>
      <p:ext uri="{BB962C8B-B14F-4D97-AF65-F5344CB8AC3E}">
        <p14:creationId xmlns:p14="http://schemas.microsoft.com/office/powerpoint/2010/main" val="11697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953375" cy="1116012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Rockwell" charset="0"/>
                <a:ea typeface="MS PGothic" charset="0"/>
              </a:rPr>
              <a:t>Various Teaching </a:t>
            </a:r>
            <a:r>
              <a:rPr lang="en-US" sz="3400" dirty="0" smtClean="0">
                <a:latin typeface="Rockwell" charset="0"/>
                <a:ea typeface="MS PGothic" charset="0"/>
              </a:rPr>
              <a:t>Purposes</a:t>
            </a:r>
            <a:br>
              <a:rPr lang="en-US" sz="3400" dirty="0" smtClean="0">
                <a:latin typeface="Rockwell" charset="0"/>
                <a:ea typeface="MS PGothic" charset="0"/>
              </a:rPr>
            </a:br>
            <a:endParaRPr lang="en-US" sz="3400" dirty="0">
              <a:latin typeface="Rockwell" charset="0"/>
              <a:ea typeface="MS PGothic" charset="0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98475" y="1398024"/>
            <a:ext cx="7556500" cy="512762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Engagement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Knowledge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acquisition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Formative assessment </a:t>
            </a: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Summative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assessment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Peer review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Skill development</a:t>
            </a:r>
            <a:endParaRPr lang="en-US" sz="3200" dirty="0">
              <a:solidFill>
                <a:schemeClr val="tx1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Using the QFT for Peer Review: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36" y="1423219"/>
            <a:ext cx="7556313" cy="181039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None/>
            </a:pPr>
            <a:r>
              <a:rPr lang="en-US" sz="9600" u="sng" dirty="0" smtClean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Scientist’s </a:t>
            </a:r>
            <a:r>
              <a:rPr lang="en-US" sz="9600" u="sng" dirty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claim: </a:t>
            </a: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en-US" sz="9600" dirty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“Adding a dam to a water system causes a decrease in aquatic life downstream.” </a:t>
            </a:r>
            <a:endParaRPr lang="en-US" sz="9600" dirty="0" smtClean="0">
              <a:solidFill>
                <a:schemeClr val="tx1"/>
              </a:solidFill>
              <a:ea typeface="Pontano Sans"/>
              <a:cs typeface="Pontano Sans"/>
              <a:sym typeface="Pontano Sans"/>
            </a:endParaRP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endParaRPr lang="en-US" sz="4000" dirty="0" smtClean="0">
              <a:solidFill>
                <a:schemeClr val="tx1"/>
              </a:solidFill>
              <a:ea typeface="Pontano Sans"/>
              <a:cs typeface="Pontano Sans"/>
              <a:sym typeface="Pontano Sans"/>
            </a:endParaRP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en-US" sz="9600" u="sng" dirty="0" smtClean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Student Design to test the claim:</a:t>
            </a:r>
            <a:endParaRPr lang="en-US" sz="9600" u="sng" dirty="0">
              <a:solidFill>
                <a:schemeClr val="tx1"/>
              </a:solidFill>
              <a:ea typeface="Pontano Sans"/>
              <a:cs typeface="Pontano Sans"/>
              <a:sym typeface="Pontano San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81" y="3410591"/>
            <a:ext cx="5108653" cy="3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Student Questions:</a:t>
            </a:r>
            <a:endParaRPr lang="en-US" dirty="0"/>
          </a:p>
        </p:txBody>
      </p:sp>
      <p:pic>
        <p:nvPicPr>
          <p:cNvPr id="4" name="Shape 5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394" y="1393724"/>
            <a:ext cx="6035260" cy="4886774"/>
          </a:xfrm>
          <a:prstGeom prst="rect">
            <a:avLst/>
          </a:prstGeom>
          <a:noFill/>
          <a:ln w="19050" cap="flat" cmpd="sng">
            <a:solidFill>
              <a:srgbClr val="24285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1630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2" y="554433"/>
            <a:ext cx="8276816" cy="1260300"/>
          </a:xfrm>
        </p:spPr>
        <p:txBody>
          <a:bodyPr/>
          <a:lstStyle/>
          <a:p>
            <a:r>
              <a:rPr lang="en-US" dirty="0"/>
              <a:t>Using the QFT for Skill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981200"/>
            <a:ext cx="8509818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(Students were assigned a complex molecular biology article)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tx1"/>
                </a:solidFill>
              </a:rPr>
              <a:t>QFocus</a:t>
            </a:r>
            <a:r>
              <a:rPr lang="en-US" sz="4000" dirty="0" smtClean="0">
                <a:solidFill>
                  <a:schemeClr val="tx1"/>
                </a:solidFill>
              </a:rPr>
              <a:t>: </a:t>
            </a:r>
            <a:r>
              <a:rPr lang="en-US" sz="4000" i="1" dirty="0" smtClean="0">
                <a:solidFill>
                  <a:schemeClr val="tx1"/>
                </a:solidFill>
              </a:rPr>
              <a:t>Ask as many questions as you can about the reading</a:t>
            </a:r>
          </a:p>
        </p:txBody>
      </p:sp>
    </p:spTree>
    <p:extLst>
      <p:ext uri="{BB962C8B-B14F-4D97-AF65-F5344CB8AC3E}">
        <p14:creationId xmlns:p14="http://schemas.microsoft.com/office/powerpoint/2010/main" val="3607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Student Questions: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914006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Students </a:t>
            </a:r>
            <a:r>
              <a:rPr lang="en-US" sz="2800" dirty="0" smtClean="0">
                <a:solidFill>
                  <a:schemeClr val="tx1"/>
                </a:solidFill>
              </a:rPr>
              <a:t>generate questions for homework then bring in to class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Students discuss key </a:t>
            </a:r>
            <a:r>
              <a:rPr lang="en-US" sz="2800" dirty="0">
                <a:solidFill>
                  <a:schemeClr val="tx1"/>
                </a:solidFill>
              </a:rPr>
              <a:t>attributes of a good biological research question and </a:t>
            </a:r>
            <a:r>
              <a:rPr lang="en-US" sz="2800" dirty="0" smtClean="0">
                <a:solidFill>
                  <a:schemeClr val="tx1"/>
                </a:solidFill>
              </a:rPr>
              <a:t>compare </a:t>
            </a:r>
            <a:r>
              <a:rPr lang="en-US" sz="2800" dirty="0">
                <a:solidFill>
                  <a:schemeClr val="tx1"/>
                </a:solidFill>
              </a:rPr>
              <a:t>to other types of </a:t>
            </a:r>
            <a:r>
              <a:rPr lang="en-US" sz="2800" dirty="0" smtClean="0">
                <a:solidFill>
                  <a:schemeClr val="tx1"/>
                </a:solidFill>
              </a:rPr>
              <a:t>questions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tudents </a:t>
            </a:r>
            <a:r>
              <a:rPr lang="en-US" sz="2800" dirty="0">
                <a:solidFill>
                  <a:schemeClr val="tx1"/>
                </a:solidFill>
              </a:rPr>
              <a:t>form groups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improve their </a:t>
            </a:r>
            <a:r>
              <a:rPr lang="en-US" sz="2800" dirty="0" smtClean="0">
                <a:solidFill>
                  <a:schemeClr val="tx1"/>
                </a:solidFill>
              </a:rPr>
              <a:t>questions, based on these attributes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These questions are discarded or kept in notebooks (up to the student)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Students apply this skill to designing their own research project later in the semester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81522" y="3063632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84209" y="1083212"/>
            <a:ext cx="339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Debate Prep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267454" y="2289245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73842" y="1113403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topic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24357" y="2303529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60519" y="1782904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Exit ticket or ”Do Now”</a:t>
            </a: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36456" y="3305891"/>
            <a:ext cx="229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Presentations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41608" y="3187442"/>
            <a:ext cx="291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discussion prompts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5075" y="2399702"/>
            <a:ext cx="28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Hang on walls, </a:t>
            </a:r>
          </a:p>
          <a:p>
            <a:r>
              <a:rPr lang="en-US" dirty="0" smtClean="0"/>
              <a:t>Check Off as Answered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857103" y="2708046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Prep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17295" y="1635923"/>
            <a:ext cx="308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 work </a:t>
            </a:r>
            <a:r>
              <a:rPr lang="en-US" smtClean="0"/>
              <a:t>&amp; Experiments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596386" y="447084"/>
            <a:ext cx="31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</a:t>
            </a:r>
            <a:r>
              <a:rPr lang="en-US" smtClean="0"/>
              <a:t>or Reading Check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432685" y="4153280"/>
            <a:ext cx="240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Interview an Expert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02718" y="4881131"/>
            <a:ext cx="234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Guest speakers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17634" y="5977986"/>
            <a:ext cx="263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Tailoring Instruction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482973" y="4542482"/>
            <a:ext cx="30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Make Your Own Final Test</a:t>
            </a: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965000" y="5401756"/>
            <a:ext cx="346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Reading Protocol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40148" y="6305930"/>
            <a:ext cx="27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Action Projects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02157" y="3991061"/>
            <a:ext cx="322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Socratic Seminar Prompts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75676" y="3788030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</a:t>
            </a:r>
            <a:r>
              <a:rPr lang="en-US" smtClean="0"/>
              <a:t>Choice Projects</a:t>
            </a: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89317" y="5007707"/>
            <a:ext cx="27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 Prompt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209244" y="5630427"/>
            <a:ext cx="284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Year-long or </a:t>
            </a:r>
            <a:r>
              <a:rPr lang="en-US" dirty="0"/>
              <a:t>U</a:t>
            </a:r>
            <a:r>
              <a:rPr lang="en-US" dirty="0" smtClean="0"/>
              <a:t>nit-long Essential Questions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482973" y="2946854"/>
            <a:ext cx="5150625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88900">
              <a:schemeClr val="accent1">
                <a:alpha val="57000"/>
              </a:schemeClr>
            </a:glow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 sometimes</a:t>
            </a:r>
            <a:r>
              <a:rPr lang="mr-IN" sz="3200" dirty="0" smtClean="0">
                <a:solidFill>
                  <a:schemeClr val="bg1"/>
                </a:solidFill>
              </a:rPr>
              <a:t>…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Nothing!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95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1" y="1076630"/>
            <a:ext cx="8297682" cy="490450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The Art and Science of the QFT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Building Consensus for Change by Using the Right Question Strategy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Planning to Bring the QFT Back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Closing Remarks, Q&amp;A, &amp; Evaluations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3742" y="6027003"/>
            <a:ext cx="17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@</a:t>
            </a:r>
            <a:r>
              <a:rPr lang="en-US" sz="1600" dirty="0" err="1" smtClean="0">
                <a:solidFill>
                  <a:schemeClr val="accent2"/>
                </a:solidFill>
              </a:rPr>
              <a:t>RightQuestion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@</a:t>
            </a:r>
            <a:r>
              <a:rPr lang="en-US" sz="1600" dirty="0" err="1" smtClean="0">
                <a:solidFill>
                  <a:schemeClr val="accent2"/>
                </a:solidFill>
              </a:rPr>
              <a:t>RothsteinDan</a:t>
            </a:r>
            <a:r>
              <a:rPr lang="en-US" sz="1600" dirty="0" smtClean="0">
                <a:solidFill>
                  <a:schemeClr val="accent2"/>
                </a:solidFill>
              </a:rPr>
              <a:t>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Classroom Example:</a:t>
            </a:r>
            <a:br>
              <a:rPr lang="en-US" dirty="0" smtClean="0"/>
            </a:br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265698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Teacher: 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Joan </a:t>
            </a:r>
            <a:r>
              <a:rPr lang="en-US" sz="2400" dirty="0" err="1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Soble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, Cambridge, MA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Topic</a:t>
            </a: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Albert Camus’s The Plague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Purpose</a:t>
            </a: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Pre-reading</a:t>
            </a:r>
            <a:r>
              <a:rPr lang="en-US" sz="24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ngagement and prediction of central themes going into the text</a:t>
            </a:r>
            <a:endParaRPr lang="en-US" sz="2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Placeholder 10" descr="Screen shot 2012-03-28 at 9.45.56 PM.png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5560" r="56775" b="64162"/>
          <a:stretch>
            <a:fillRect/>
          </a:stretch>
        </p:blipFill>
        <p:spPr>
          <a:xfrm>
            <a:off x="187325" y="1150938"/>
            <a:ext cx="3790950" cy="1966912"/>
          </a:xfrm>
        </p:spPr>
      </p:pic>
      <p:sp>
        <p:nvSpPr>
          <p:cNvPr id="116739" name="Title 1"/>
          <p:cNvSpPr>
            <a:spLocks noGrp="1"/>
          </p:cNvSpPr>
          <p:nvPr>
            <p:ph type="title"/>
          </p:nvPr>
        </p:nvSpPr>
        <p:spPr>
          <a:xfrm>
            <a:off x="498475" y="424657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Initial Question Focus:</a:t>
            </a:r>
          </a:p>
        </p:txBody>
      </p:sp>
      <p:pic>
        <p:nvPicPr>
          <p:cNvPr id="5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2" t="5560" r="6113" b="63300"/>
          <a:stretch>
            <a:fillRect/>
          </a:stretch>
        </p:blipFill>
        <p:spPr bwMode="auto">
          <a:xfrm>
            <a:off x="4425950" y="1150938"/>
            <a:ext cx="45021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65144" r="64038" b="6625"/>
          <a:stretch>
            <a:fillRect/>
          </a:stretch>
        </p:blipFill>
        <p:spPr bwMode="auto">
          <a:xfrm>
            <a:off x="187325" y="5022850"/>
            <a:ext cx="30813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7" t="66869" r="6113" b="6625"/>
          <a:stretch>
            <a:fillRect/>
          </a:stretch>
        </p:blipFill>
        <p:spPr bwMode="auto">
          <a:xfrm>
            <a:off x="3660775" y="5135563"/>
            <a:ext cx="52673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creen shot 2012-03-28 at 9.4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38425" r="8611" b="35429"/>
          <a:stretch>
            <a:fillRect/>
          </a:stretch>
        </p:blipFill>
        <p:spPr bwMode="auto">
          <a:xfrm>
            <a:off x="479476" y="3155003"/>
            <a:ext cx="83486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429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Box 1"/>
          <p:cNvSpPr txBox="1">
            <a:spLocks noChangeArrowheads="1"/>
          </p:cNvSpPr>
          <p:nvPr/>
        </p:nvSpPr>
        <p:spPr bwMode="auto">
          <a:xfrm>
            <a:off x="533400" y="1295400"/>
            <a:ext cx="716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2800" b="1"/>
          </a:p>
        </p:txBody>
      </p:sp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Revised </a:t>
            </a:r>
            <a:r>
              <a:rPr lang="en-US" sz="4400" dirty="0" smtClean="0">
                <a:latin typeface="Rockwell" charset="0"/>
              </a:rPr>
              <a:t>Question Focus:</a:t>
            </a:r>
            <a:endParaRPr lang="en-US" sz="4400" dirty="0">
              <a:latin typeface="Rockwell" charset="0"/>
            </a:endParaRP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endParaRPr lang="en-US" dirty="0">
              <a:latin typeface="Rockwell" charset="0"/>
              <a:cs typeface="Rockwel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3200" dirty="0">
                <a:latin typeface="Rockwell" charset="0"/>
                <a:cs typeface="Rockwell" charset="0"/>
              </a:rPr>
              <a:t>The city fathers were aware that the decaying bodies of these rodents were making people sick. </a:t>
            </a:r>
            <a:r>
              <a:rPr lang="en-US" sz="3200" i="1" dirty="0">
                <a:latin typeface="Rockwell" charset="0"/>
                <a:cs typeface="Rockwell" charset="0"/>
              </a:rPr>
              <a:t>(page 28)</a:t>
            </a:r>
            <a:endParaRPr lang="en-US" sz="3200" b="1" dirty="0">
              <a:latin typeface="Rockwell" charset="0"/>
              <a:cs typeface="Rockwell" charset="0"/>
            </a:endParaRPr>
          </a:p>
          <a:p>
            <a:pPr marL="0" indent="0">
              <a:buFont typeface="Wingdings" charset="0"/>
              <a:buNone/>
            </a:pPr>
            <a:endParaRPr lang="en-US" dirty="0">
              <a:latin typeface="Rockwell" charset="0"/>
              <a:cs typeface="Rockwel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74665" y="2604818"/>
            <a:ext cx="732659" cy="4965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7324" y="2604818"/>
            <a:ext cx="1383913" cy="5535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22829" y="2604818"/>
            <a:ext cx="1182668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551" y="3101362"/>
            <a:ext cx="1857773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9634" y="3101362"/>
            <a:ext cx="1383912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52010" y="3082819"/>
            <a:ext cx="1600115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51351" y="3595642"/>
            <a:ext cx="3028326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31495" y="3563083"/>
            <a:ext cx="1020515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63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704976"/>
            <a:ext cx="8303342" cy="4777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Question Focus Design:</a:t>
            </a:r>
          </a:p>
          <a:p>
            <a:pPr marL="0" indent="0">
              <a:buNone/>
            </a:pPr>
            <a:endParaRPr lang="en-US" sz="60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6000" dirty="0" smtClean="0">
                <a:solidFill>
                  <a:schemeClr val="tx1"/>
                </a:solidFill>
              </a:rPr>
              <a:t>Moving From Complicated to Simple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72" y="356324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Classroom Example:</a:t>
            </a:r>
            <a:b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2</a:t>
            </a:r>
            <a:r>
              <a:rPr lang="en-US" baseline="30000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nd</a:t>
            </a:r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 Grade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1941343"/>
            <a:ext cx="8254764" cy="2894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Teacher: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Marie Romero, Lanai, Hawaii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Topic: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 unit on “How can a pet be an important friend?”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Purpose: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Let students generate their own key question for the week, assess how well students are able to ask questions</a:t>
            </a:r>
          </a:p>
        </p:txBody>
      </p:sp>
    </p:spTree>
    <p:extLst>
      <p:ext uri="{BB962C8B-B14F-4D97-AF65-F5344CB8AC3E}">
        <p14:creationId xmlns:p14="http://schemas.microsoft.com/office/powerpoint/2010/main" val="16335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85" y="671128"/>
            <a:ext cx="8118817" cy="99417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Initial Question Focus Design Process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09" y="2089052"/>
            <a:ext cx="7441808" cy="476894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How can a pet be an important friend?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Collage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of pictures: dogs, cats, guinea pigs, horses, other pets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Picture of a human and a service animal 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Picture of a human and a service animal paired with a phrase like “people and animals”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“People and animals”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“People, animals, and friends”</a:t>
            </a:r>
          </a:p>
        </p:txBody>
      </p:sp>
      <p:sp>
        <p:nvSpPr>
          <p:cNvPr id="5" name="Down Arrow 4"/>
          <p:cNvSpPr/>
          <p:nvPr/>
        </p:nvSpPr>
        <p:spPr>
          <a:xfrm>
            <a:off x="671227" y="2434925"/>
            <a:ext cx="442453" cy="27047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433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373661"/>
            <a:ext cx="7582486" cy="822609"/>
          </a:xfrm>
        </p:spPr>
        <p:txBody>
          <a:bodyPr>
            <a:noAutofit/>
          </a:bodyPr>
          <a:lstStyle/>
          <a:p>
            <a:r>
              <a:rPr lang="en-US" dirty="0">
                <a:latin typeface="Rockwell" charset="0"/>
                <a:ea typeface="Rockwell" charset="0"/>
                <a:cs typeface="Rockwell" charset="0"/>
              </a:rPr>
              <a:t>Student Questions: 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“</a:t>
            </a:r>
            <a:r>
              <a:rPr lang="en-US" dirty="0">
                <a:latin typeface="Rockwell" charset="0"/>
                <a:ea typeface="Rockwell" charset="0"/>
                <a:cs typeface="Rockwell" charset="0"/>
              </a:rPr>
              <a:t>People, Animals, and Friends”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47" y="1820726"/>
            <a:ext cx="4114800" cy="4777023"/>
          </a:xfrm>
        </p:spPr>
        <p:txBody>
          <a:bodyPr numCol="1">
            <a:noAutofit/>
          </a:bodyPr>
          <a:lstStyle/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Do people exist?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Where do people live?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animals live in the zoo?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people go to the pool?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are friends fun? 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animals bite?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people go to school?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Do people, animals, and friends play together?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Do animals make friends?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I need friends?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2344" y="1820726"/>
            <a:ext cx="472605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Why do people want to be friends with animals?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Why are people making friends with animals?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Why do people, animal, and friends live in different countries?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Where did my dog and friend go?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Can my friend pet our new dog?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Why do I have eyes?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How do people smell?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Can animals speak?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Can people fly?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Where is my bunny? What happened?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79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2B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2B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2B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2B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2B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98" y="417115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Revising the Question Focus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0" y="1997611"/>
            <a:ext cx="8525022" cy="3967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“People, Animals, and Friends”</a:t>
            </a:r>
          </a:p>
          <a:p>
            <a:pPr marL="0" indent="0" algn="ctr">
              <a:buNone/>
            </a:pPr>
            <a:endParaRPr lang="en-US" sz="2400" dirty="0"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Your idea here!</a:t>
            </a:r>
            <a:endParaRPr lang="en-US" sz="2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650" dirty="0"/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71622" y="3119375"/>
            <a:ext cx="442452" cy="6529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998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38" y="1821290"/>
            <a:ext cx="7886700" cy="12595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T</a:t>
            </a:r>
            <a:r>
              <a:rPr lang="en-US" sz="3200" dirty="0" smtClean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he one quality all excellent QFT designers share? </a:t>
            </a:r>
            <a:endParaRPr lang="en-US" sz="3200" b="1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15598"/>
          <a:stretch/>
        </p:blipFill>
        <p:spPr>
          <a:xfrm>
            <a:off x="6440557" y="3434716"/>
            <a:ext cx="2189093" cy="2161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0313" y="3434716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Thick Skin.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44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3292925"/>
            <a:ext cx="8007272" cy="31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our Educator Network </a:t>
            </a:r>
            <a:r>
              <a:rPr lang="en-US" altLang="en-US" sz="3200" dirty="0" smtClean="0">
                <a:solidFill>
                  <a:schemeClr val="accent1"/>
                </a:solidFill>
              </a:rPr>
              <a:t>for: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Templates </a:t>
            </a:r>
            <a:r>
              <a:rPr lang="en-US" altLang="en-US" dirty="0">
                <a:solidFill>
                  <a:schemeClr val="tx1"/>
                </a:solidFill>
              </a:rPr>
              <a:t>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Classroom </a:t>
            </a:r>
            <a:r>
              <a:rPr lang="en-US" altLang="en-US" dirty="0">
                <a:solidFill>
                  <a:schemeClr val="tx1"/>
                </a:solidFill>
              </a:rPr>
              <a:t>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marL="0" indent="0">
              <a:buNone/>
              <a:defRPr/>
            </a:pPr>
            <a:endParaRPr lang="en-US" altLang="en-US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Rockwell" charset="0"/>
                <a:ea typeface="MS PGothic" charset="0"/>
              </a:rPr>
              <a:t>Prioritization Instructions</a:t>
            </a:r>
            <a:endParaRPr lang="en-US" sz="4000" dirty="0">
              <a:latin typeface="Rockwell" charset="0"/>
              <a:ea typeface="MS PGothic" charset="0"/>
            </a:endParaRPr>
          </a:p>
        </p:txBody>
      </p:sp>
      <p:sp>
        <p:nvSpPr>
          <p:cNvPr id="140292" name="Content Placeholder 2"/>
          <p:cNvSpPr txBox="1">
            <a:spLocks/>
          </p:cNvSpPr>
          <p:nvPr/>
        </p:nvSpPr>
        <p:spPr bwMode="auto">
          <a:xfrm>
            <a:off x="498474" y="2609583"/>
            <a:ext cx="80486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3100" dirty="0">
                <a:solidFill>
                  <a:srgbClr val="000000"/>
                </a:solidFill>
              </a:rPr>
              <a:t>Choose </a:t>
            </a:r>
            <a:r>
              <a:rPr lang="en-US" sz="3100" b="1" dirty="0">
                <a:solidFill>
                  <a:srgbClr val="000000"/>
                </a:solidFill>
              </a:rPr>
              <a:t>the</a:t>
            </a:r>
            <a:r>
              <a:rPr lang="en-US" sz="3100" dirty="0">
                <a:solidFill>
                  <a:srgbClr val="000000"/>
                </a:solidFill>
              </a:rPr>
              <a:t> three most important questions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sz="31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3100" dirty="0" smtClean="0">
                <a:solidFill>
                  <a:srgbClr val="000000"/>
                </a:solidFill>
              </a:rPr>
              <a:t>Choose </a:t>
            </a:r>
            <a:r>
              <a:rPr lang="en-US" sz="3100" dirty="0">
                <a:solidFill>
                  <a:srgbClr val="000000"/>
                </a:solidFill>
              </a:rPr>
              <a:t>the three questions </a:t>
            </a:r>
            <a:r>
              <a:rPr lang="en-US" sz="3100" b="1" dirty="0">
                <a:solidFill>
                  <a:srgbClr val="000000"/>
                </a:solidFill>
              </a:rPr>
              <a:t>you consider most important.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sz="3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Categories of Prioritization </a:t>
            </a:r>
            <a:r>
              <a:rPr lang="en-US" dirty="0">
                <a:ea typeface="+mj-ea"/>
                <a:cs typeface="+mj-cs"/>
              </a:rPr>
              <a:t>Instructions</a:t>
            </a:r>
          </a:p>
        </p:txBody>
      </p:sp>
      <p:sp>
        <p:nvSpPr>
          <p:cNvPr id="95234" name="Content Placeholder 1"/>
          <p:cNvSpPr>
            <a:spLocks noGrp="1"/>
          </p:cNvSpPr>
          <p:nvPr>
            <p:ph idx="1"/>
          </p:nvPr>
        </p:nvSpPr>
        <p:spPr>
          <a:xfrm>
            <a:off x="457200" y="1344919"/>
            <a:ext cx="8229600" cy="5336099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3200" b="1" i="1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Choose three questions…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General Instructions: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you </a:t>
            </a: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consider most </a:t>
            </a: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important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Specific Purposes: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you need to research further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o help you solve the problem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you need to answer first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hat a scientist studying the earth might ask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will help you understand the text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require analyzing data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that are not “</a:t>
            </a:r>
            <a:r>
              <a:rPr lang="en-US" sz="2400" dirty="0" err="1">
                <a:solidFill>
                  <a:schemeClr val="tx1"/>
                </a:solidFill>
                <a:ea typeface="Rockwell" charset="0"/>
                <a:cs typeface="Rockwell" charset="0"/>
              </a:rPr>
              <a:t>Googleable</a:t>
            </a: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” and may be difficult to answer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US" sz="2400" dirty="0">
              <a:solidFill>
                <a:schemeClr val="tx1"/>
              </a:solidFill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36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b="1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498475" y="7938"/>
            <a:ext cx="7556500" cy="70485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 charset="0"/>
                <a:ea typeface="MS PGothic" charset="0"/>
              </a:rPr>
              <a:t>Examples of Reflection Questions</a:t>
            </a:r>
          </a:p>
        </p:txBody>
      </p:sp>
      <p:sp>
        <p:nvSpPr>
          <p:cNvPr id="178178" name="Content Placeholder 2"/>
          <p:cNvSpPr>
            <a:spLocks noGrp="1"/>
          </p:cNvSpPr>
          <p:nvPr>
            <p:ph sz="half" idx="2"/>
          </p:nvPr>
        </p:nvSpPr>
        <p:spPr>
          <a:xfrm>
            <a:off x="123825" y="1336675"/>
            <a:ext cx="4273551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What did you learn about asking questions?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How </a:t>
            </a: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did you learn it?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What do you understand differently now about </a:t>
            </a: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asking questions?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How </a:t>
            </a: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can you use what you learned about asking questions?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How do you feel about asking 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7376" y="1433512"/>
            <a:ext cx="3821208" cy="47894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What did you learn about the (content)?</a:t>
            </a:r>
          </a:p>
          <a:p>
            <a:pPr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How did the QFT process help you think about… 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key concept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specific assignment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overarching topic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theme in the unit 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chapter you just read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9400" y="830263"/>
            <a:ext cx="3657600" cy="5016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QFT Process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397375" y="809625"/>
            <a:ext cx="3657600" cy="527050"/>
          </a:xfrm>
          <a:solidFill>
            <a:schemeClr val="accent3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Content Specific</a:t>
            </a:r>
            <a:endParaRPr lang="en-US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0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uild="p"/>
      <p:bldP spid="4" grpId="0" build="p"/>
      <p:bldP spid="2" grpId="0" build="p" animBg="1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b="1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8040842" cy="1116106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Four Principles of Facilitation</a:t>
            </a:r>
            <a:endParaRPr lang="en-US" sz="4400" dirty="0">
              <a:latin typeface="Rockwell" charset="0"/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364561" y="1466440"/>
            <a:ext cx="8308668" cy="4329113"/>
          </a:xfrm>
        </p:spPr>
        <p:txBody>
          <a:bodyPr>
            <a:normAutofit/>
          </a:bodyPr>
          <a:lstStyle/>
          <a:p>
            <a:pPr marL="742950" indent="-742950">
              <a:buFont typeface="Rockwell" charset="0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Rockwell" charset="0"/>
                <a:ea typeface="MS PGothic" charset="0"/>
              </a:rPr>
              <a:t>Monitor student adherence to the process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Do not give examples</a:t>
            </a:r>
          </a:p>
          <a:p>
            <a:pPr marL="742950" indent="-742950">
              <a:buFont typeface="Rockwell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Do </a:t>
            </a:r>
            <a:r>
              <a:rPr lang="en-US" sz="3200" dirty="0">
                <a:solidFill>
                  <a:srgbClr val="000000"/>
                </a:solidFill>
                <a:latin typeface="Rockwell" charset="0"/>
                <a:ea typeface="MS PGothic" charset="0"/>
              </a:rPr>
              <a:t>not get pulled </a:t>
            </a: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into </a:t>
            </a:r>
            <a:r>
              <a:rPr lang="en-US" sz="3200" dirty="0">
                <a:solidFill>
                  <a:srgbClr val="000000"/>
                </a:solidFill>
                <a:latin typeface="Rockwell" charset="0"/>
                <a:ea typeface="MS PGothic" charset="0"/>
              </a:rPr>
              <a:t>group discussion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Acknowledge all contributions equally</a:t>
            </a:r>
            <a:endParaRPr lang="en-US" sz="32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835" y="5320430"/>
            <a:ext cx="8365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2"/>
                </a:solidFill>
              </a:rPr>
              <a:t>Pair &amp; Share: </a:t>
            </a:r>
            <a:r>
              <a:rPr lang="en-US" sz="2800" dirty="0" smtClean="0">
                <a:solidFill>
                  <a:schemeClr val="accent2"/>
                </a:solidFill>
              </a:rPr>
              <a:t>What could be challenging about each principle? What might be important about each?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MS PGothic" charset="0"/>
              </a:rPr>
              <a:t> 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>
          <a:xfrm>
            <a:off x="274639" y="796413"/>
            <a:ext cx="7645246" cy="5147187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6000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The Science of the QFT: a protocol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b="1" dirty="0" smtClean="0">
              <a:solidFill>
                <a:srgbClr val="629DD1"/>
              </a:solidFill>
              <a:latin typeface="Rockwell" charset="0"/>
              <a:ea typeface="MS PGothic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6000" dirty="0">
                <a:solidFill>
                  <a:srgbClr val="629DD1"/>
                </a:solidFill>
                <a:latin typeface="Rockwell" charset="0"/>
                <a:ea typeface="MS PGothic" charset="0"/>
              </a:rPr>
              <a:t>T</a:t>
            </a:r>
            <a:r>
              <a:rPr lang="en-US" sz="6000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he Art of the QFT: </a:t>
            </a:r>
            <a:r>
              <a:rPr lang="en-US" sz="6000" b="1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You</a:t>
            </a:r>
            <a:r>
              <a:rPr lang="en-US" sz="6000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 </a:t>
            </a:r>
            <a:endParaRPr lang="en-US" sz="6000" dirty="0">
              <a:solidFill>
                <a:srgbClr val="629DD1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1" y="1076630"/>
            <a:ext cx="8297682" cy="490450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The Art and Science of the QFT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Building Consensus for Change by Using the Right Question Strategy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Planning to Bring the QFT Back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Closing Remarks, Q&amp;A, &amp; Evaluations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3742" y="6273225"/>
            <a:ext cx="174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@</a:t>
            </a:r>
            <a:r>
              <a:rPr lang="en-US" sz="1600" dirty="0" err="1" smtClean="0">
                <a:solidFill>
                  <a:schemeClr val="accent2"/>
                </a:solidFill>
              </a:rPr>
              <a:t>RightQuestion#QFTCon</a:t>
            </a:r>
            <a:r>
              <a:rPr lang="en-US" sz="1600" dirty="0" smtClean="0">
                <a:solidFill>
                  <a:schemeClr val="accent2"/>
                </a:solidFill>
              </a:rPr>
              <a:t>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1" y="1076630"/>
            <a:ext cx="8297682" cy="490450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Art and Science of the QFT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Building Consensus for Change by Using the Right Question Strategy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Planning to Bring the QFT Back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Closing Remarks, Q&amp;A, &amp; Evaluations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3742" y="6273225"/>
            <a:ext cx="174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@</a:t>
            </a:r>
            <a:r>
              <a:rPr lang="en-US" sz="1600" dirty="0" err="1" smtClean="0">
                <a:solidFill>
                  <a:schemeClr val="accent2"/>
                </a:solidFill>
              </a:rPr>
              <a:t>RightQuestion#QFTCon</a:t>
            </a:r>
            <a:r>
              <a:rPr lang="en-US" sz="1600" dirty="0" smtClean="0">
                <a:solidFill>
                  <a:schemeClr val="accent2"/>
                </a:solidFill>
              </a:rPr>
              <a:t>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2627826"/>
            <a:ext cx="7904162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The Right Question Institute offers our materials through a Creative Commons License and we encourage you to make use of and/or share this resource.  Please reference the Right Question Institute and </a:t>
            </a:r>
            <a:r>
              <a:rPr lang="en-US" altLang="en-US" sz="2800" u="sng" dirty="0" smtClean="0">
                <a:solidFill>
                  <a:schemeClr val="tx1"/>
                </a:solidFill>
              </a:rPr>
              <a:t>rightquestion.org</a:t>
            </a:r>
            <a:r>
              <a:rPr lang="en-US" altLang="en-US" sz="2800" dirty="0" smtClean="0">
                <a:solidFill>
                  <a:schemeClr val="tx1"/>
                </a:solidFill>
              </a:rPr>
              <a:t> as the source on any materials you use.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117100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7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 Lesson Planning 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Name some of the challenges of planning a lesson or session with the QFT.  What part or pieces seems particularly tricky?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Look at how the workbook is structured.  What do you notice? What seems helpful or useful about this planning tool?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questions do you have about planning so far?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22" y="1860609"/>
            <a:ext cx="7042524" cy="1116106"/>
          </a:xfrm>
        </p:spPr>
        <p:txBody>
          <a:bodyPr/>
          <a:lstStyle/>
          <a:p>
            <a:pPr algn="ctr" fontAlgn="base"/>
            <a:r>
              <a:rPr lang="en-US" sz="4400" dirty="0" smtClean="0"/>
              <a:t>A PNW Examples of Using the QFT in Science and Engineering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067687" y="4324186"/>
            <a:ext cx="643029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/>
              <a:t>David Jacob</a:t>
            </a:r>
          </a:p>
          <a:p>
            <a:pPr algn="ctr"/>
            <a:r>
              <a:rPr lang="en-US" dirty="0" smtClean="0"/>
              <a:t>Regional Science Coordinator</a:t>
            </a:r>
            <a:endParaRPr lang="en-US" dirty="0"/>
          </a:p>
          <a:p>
            <a:pPr algn="ctr"/>
            <a:r>
              <a:rPr lang="en-US" dirty="0" smtClean="0"/>
              <a:t>Putnam North Westchester BOCES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27" y="518867"/>
            <a:ext cx="7807428" cy="657809"/>
          </a:xfrm>
        </p:spPr>
        <p:txBody>
          <a:bodyPr/>
          <a:lstStyle/>
          <a:p>
            <a:r>
              <a:rPr lang="en-US" dirty="0" smtClean="0"/>
              <a:t>QFT and the New Science 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56068"/>
            <a:ext cx="7886700" cy="35716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Science and Engineering Practice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Practice the Practice: Asking Questions and Defining Problems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“Students at any grade level </a:t>
            </a:r>
            <a:r>
              <a:rPr lang="en-US" b="1" i="1" dirty="0" smtClean="0">
                <a:solidFill>
                  <a:schemeClr val="tx1"/>
                </a:solidFill>
              </a:rPr>
              <a:t>should be able to ask questions of each other about the texts they read</a:t>
            </a:r>
            <a:r>
              <a:rPr lang="en-US" i="1" dirty="0" smtClean="0">
                <a:solidFill>
                  <a:schemeClr val="tx1"/>
                </a:solidFill>
              </a:rPr>
              <a:t>, the features of the phenomena they observe, and the conclusions they draw from their models or scientific investigations. For engineering, they</a:t>
            </a:r>
            <a:r>
              <a:rPr lang="en-US" b="1" i="1" dirty="0" smtClean="0">
                <a:solidFill>
                  <a:schemeClr val="tx1"/>
                </a:solidFill>
              </a:rPr>
              <a:t> should ask questions to define the problem to be solved </a:t>
            </a:r>
            <a:r>
              <a:rPr lang="en-US" i="1" dirty="0" smtClean="0">
                <a:solidFill>
                  <a:schemeClr val="tx1"/>
                </a:solidFill>
              </a:rPr>
              <a:t>and to elicit ideas that lead to the constraints and specifications for its solution.” </a:t>
            </a:r>
            <a:r>
              <a:rPr lang="en-US" dirty="0" smtClean="0">
                <a:solidFill>
                  <a:schemeClr val="tx1"/>
                </a:solidFill>
              </a:rPr>
              <a:t>(NRC Framework 2012, p. 56)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2 – QFT about Playground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4183" r="28188" b="8250"/>
          <a:stretch/>
        </p:blipFill>
        <p:spPr>
          <a:xfrm rot="5400000">
            <a:off x="2853184" y="2138273"/>
            <a:ext cx="3053752" cy="3053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3" b="2269"/>
          <a:stretch/>
        </p:blipFill>
        <p:spPr>
          <a:xfrm rot="5400000">
            <a:off x="5545705" y="2337760"/>
            <a:ext cx="3784841" cy="3308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" r="6230" b="3935"/>
          <a:stretch/>
        </p:blipFill>
        <p:spPr>
          <a:xfrm rot="5400000">
            <a:off x="-359076" y="2600867"/>
            <a:ext cx="3700733" cy="27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76" y="600153"/>
            <a:ext cx="7886700" cy="638400"/>
          </a:xfrm>
        </p:spPr>
        <p:txBody>
          <a:bodyPr/>
          <a:lstStyle/>
          <a:p>
            <a:r>
              <a:rPr lang="en-US" dirty="0" smtClean="0"/>
              <a:t>Science 21 and Grade 2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3024"/>
            <a:ext cx="7886700" cy="37269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Teacher Comments: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“We </a:t>
            </a:r>
            <a:r>
              <a:rPr lang="en-US" dirty="0">
                <a:solidFill>
                  <a:schemeClr val="tx1"/>
                </a:solidFill>
              </a:rPr>
              <a:t>had great results doing it in our class with dividing the class into 3 groups where teachers could record questions and work in smaller groups with the </a:t>
            </a:r>
            <a:r>
              <a:rPr lang="en-US" dirty="0" smtClean="0">
                <a:solidFill>
                  <a:schemeClr val="tx1"/>
                </a:solidFill>
              </a:rPr>
              <a:t>students”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“The </a:t>
            </a:r>
            <a:r>
              <a:rPr lang="en-US" dirty="0">
                <a:solidFill>
                  <a:schemeClr val="tx1"/>
                </a:solidFill>
              </a:rPr>
              <a:t>share outs after each part of the QFT process helped the kids see the similarities in their thinking and also different questions that were </a:t>
            </a:r>
            <a:r>
              <a:rPr lang="en-US" dirty="0" smtClean="0">
                <a:solidFill>
                  <a:schemeClr val="tx1"/>
                </a:solidFill>
              </a:rPr>
              <a:t>raised”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20232</TotalTime>
  <Words>1541</Words>
  <Application>Microsoft Office PowerPoint</Application>
  <PresentationFormat>On-screen Show (4:3)</PresentationFormat>
  <Paragraphs>285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MS PGothic</vt:lpstr>
      <vt:lpstr>MS PGothic</vt:lpstr>
      <vt:lpstr>Arial</vt:lpstr>
      <vt:lpstr>Calibri</vt:lpstr>
      <vt:lpstr>Gill Sans</vt:lpstr>
      <vt:lpstr>Pontano Sans</vt:lpstr>
      <vt:lpstr>Rockwell</vt:lpstr>
      <vt:lpstr>Wingdings</vt:lpstr>
      <vt:lpstr>Advantage</vt:lpstr>
      <vt:lpstr>PowerPoint Presentation</vt:lpstr>
      <vt:lpstr>Today’s Agenda</vt:lpstr>
      <vt:lpstr>PowerPoint Presentation</vt:lpstr>
      <vt:lpstr>PowerPoint Presentation</vt:lpstr>
      <vt:lpstr>Review a Lesson Planning Workbook</vt:lpstr>
      <vt:lpstr>A PNW Examples of Using the QFT in Science and Engineering</vt:lpstr>
      <vt:lpstr>QFT and the New Science Standards</vt:lpstr>
      <vt:lpstr>Grade 2 – QFT about Playground Equipment</vt:lpstr>
      <vt:lpstr>Science 21 and Grade 2 Curriculum</vt:lpstr>
      <vt:lpstr>QFT: An ART and a SCIENCE</vt:lpstr>
      <vt:lpstr>QFT: An ART and a SCIENCE</vt:lpstr>
      <vt:lpstr>Five Areas Related to  the Art of the QFT</vt:lpstr>
      <vt:lpstr>PowerPoint Presentation</vt:lpstr>
      <vt:lpstr>Various Teaching Purposes </vt:lpstr>
      <vt:lpstr>Using the QFT for Peer Review:</vt:lpstr>
      <vt:lpstr>Next Steps with Student Questions:</vt:lpstr>
      <vt:lpstr>Using the QFT for Skill Development</vt:lpstr>
      <vt:lpstr>Next Steps with Student Questions: </vt:lpstr>
      <vt:lpstr>Next Steps? </vt:lpstr>
      <vt:lpstr>Five Areas Related to  the Art of the QFT</vt:lpstr>
      <vt:lpstr>Classroom Example: High School</vt:lpstr>
      <vt:lpstr>Initial Question Focus:</vt:lpstr>
      <vt:lpstr>Revised Question Focus:</vt:lpstr>
      <vt:lpstr> </vt:lpstr>
      <vt:lpstr>Classroom Example: 2nd Grade</vt:lpstr>
      <vt:lpstr>Initial Question Focus Design Process</vt:lpstr>
      <vt:lpstr>Student Questions: “People, Animals, and Friends”</vt:lpstr>
      <vt:lpstr>Revising the Question Focus</vt:lpstr>
      <vt:lpstr>The one quality all excellent QFT designers share? </vt:lpstr>
      <vt:lpstr>Five Areas Related to  the Art of the QFT</vt:lpstr>
      <vt:lpstr>Prioritization Instructions</vt:lpstr>
      <vt:lpstr>Categories of Prioritization Instructions</vt:lpstr>
      <vt:lpstr>Five Areas Related to  the Art of the QFT</vt:lpstr>
      <vt:lpstr>Examples of Reflection Questions</vt:lpstr>
      <vt:lpstr>Five Areas Related to  the Art of the QFT</vt:lpstr>
      <vt:lpstr>Four Principles of Facilitation</vt:lpstr>
      <vt:lpstr> </vt:lpstr>
      <vt:lpstr>Today’s Agenda</vt:lpstr>
      <vt:lpstr>Today’s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Gedeon</dc:creator>
  <cp:lastModifiedBy>Andrew Minigan</cp:lastModifiedBy>
  <cp:revision>188</cp:revision>
  <cp:lastPrinted>2017-10-17T20:29:45Z</cp:lastPrinted>
  <dcterms:created xsi:type="dcterms:W3CDTF">2016-06-20T19:08:30Z</dcterms:created>
  <dcterms:modified xsi:type="dcterms:W3CDTF">2018-07-26T19:38:58Z</dcterms:modified>
</cp:coreProperties>
</file>