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32"/>
  </p:notesMasterIdLst>
  <p:sldIdLst>
    <p:sldId id="441" r:id="rId4"/>
    <p:sldId id="421" r:id="rId5"/>
    <p:sldId id="422" r:id="rId6"/>
    <p:sldId id="340" r:id="rId7"/>
    <p:sldId id="391" r:id="rId8"/>
    <p:sldId id="346" r:id="rId9"/>
    <p:sldId id="347" r:id="rId10"/>
    <p:sldId id="348" r:id="rId11"/>
    <p:sldId id="396" r:id="rId12"/>
    <p:sldId id="349" r:id="rId13"/>
    <p:sldId id="350" r:id="rId14"/>
    <p:sldId id="398" r:id="rId15"/>
    <p:sldId id="425" r:id="rId16"/>
    <p:sldId id="426" r:id="rId17"/>
    <p:sldId id="358" r:id="rId18"/>
    <p:sldId id="366" r:id="rId19"/>
    <p:sldId id="370" r:id="rId20"/>
    <p:sldId id="372" r:id="rId21"/>
    <p:sldId id="371" r:id="rId22"/>
    <p:sldId id="376" r:id="rId23"/>
    <p:sldId id="439" r:id="rId24"/>
    <p:sldId id="440" r:id="rId25"/>
    <p:sldId id="363" r:id="rId26"/>
    <p:sldId id="364" r:id="rId27"/>
    <p:sldId id="424" r:id="rId28"/>
    <p:sldId id="375" r:id="rId29"/>
    <p:sldId id="442" r:id="rId30"/>
    <p:sldId id="44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364" autoAdjust="0"/>
  </p:normalViewPr>
  <p:slideViewPr>
    <p:cSldViewPr snapToGrid="0" snapToObjects="1">
      <p:cViewPr varScale="1">
        <p:scale>
          <a:sx n="69" d="100"/>
          <a:sy n="69" d="100"/>
        </p:scale>
        <p:origin x="720" y="72"/>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341386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Many teachers try to stimulate curiosity by asking questions </a:t>
            </a:r>
            <a:r>
              <a:rPr lang="en-US" sz="1200" i="1" dirty="0" smtClean="0">
                <a:solidFill>
                  <a:schemeClr val="tx1">
                    <a:lumMod val="95000"/>
                    <a:lumOff val="5000"/>
                  </a:schemeClr>
                </a:solidFill>
              </a:rPr>
              <a:t>of</a:t>
            </a:r>
            <a:r>
              <a:rPr lang="en-US" sz="1200" dirty="0" smtClean="0">
                <a:solidFill>
                  <a:schemeClr val="tx1">
                    <a:lumMod val="95000"/>
                    <a:lumOff val="5000"/>
                  </a:schemeClr>
                </a:solidFill>
              </a:rPr>
              <a:t> students. It’s a time-honored method</a:t>
            </a:r>
          </a:p>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a:t>
            </a:fld>
            <a:endParaRPr lang="en-US"/>
          </a:p>
        </p:txBody>
      </p:sp>
    </p:spTree>
    <p:extLst>
      <p:ext uri="{BB962C8B-B14F-4D97-AF65-F5344CB8AC3E}">
        <p14:creationId xmlns:p14="http://schemas.microsoft.com/office/powerpoint/2010/main" val="250658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FC9A7A58-0221-419B-A399-B83F84CDAC82}" type="slidenum">
              <a:rPr lang="en-US" smtClean="0"/>
              <a:t>6</a:t>
            </a:fld>
            <a:endParaRPr lang="en-US"/>
          </a:p>
        </p:txBody>
      </p:sp>
    </p:spTree>
    <p:extLst>
      <p:ext uri="{BB962C8B-B14F-4D97-AF65-F5344CB8AC3E}">
        <p14:creationId xmlns:p14="http://schemas.microsoft.com/office/powerpoint/2010/main" val="166266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000000"/>
                </a:solidFill>
              </a:rPr>
              <a:t>“I’m amazed at the level of questioning students can create using a QFT even at a first grade level!”  </a:t>
            </a:r>
          </a:p>
          <a:p>
            <a:pPr marL="0" indent="0">
              <a:buNone/>
            </a:pPr>
            <a:r>
              <a:rPr lang="en-US" sz="1200" dirty="0" smtClean="0">
                <a:solidFill>
                  <a:srgbClr val="000000"/>
                </a:solidFill>
              </a:rPr>
              <a:t>- </a:t>
            </a:r>
            <a:r>
              <a:rPr lang="en-US" sz="1200" b="1" dirty="0" smtClean="0">
                <a:solidFill>
                  <a:srgbClr val="000000"/>
                </a:solidFill>
              </a:rPr>
              <a:t>Melissa Sanger</a:t>
            </a:r>
            <a:r>
              <a:rPr lang="en-US" sz="1200" dirty="0" smtClean="0">
                <a:solidFill>
                  <a:srgbClr val="000000"/>
                </a:solidFill>
              </a:rPr>
              <a:t>, 1</a:t>
            </a:r>
            <a:r>
              <a:rPr lang="en-US" sz="1200" baseline="30000" dirty="0" smtClean="0">
                <a:solidFill>
                  <a:srgbClr val="000000"/>
                </a:solidFill>
              </a:rPr>
              <a:t>st</a:t>
            </a:r>
            <a:r>
              <a:rPr lang="en-US" sz="1200" dirty="0" smtClean="0">
                <a:solidFill>
                  <a:srgbClr val="000000"/>
                </a:solidFill>
              </a:rPr>
              <a:t> Grade Teacher, Belfry, KY</a:t>
            </a:r>
          </a:p>
          <a:p>
            <a:r>
              <a:rPr lang="en-US" baseline="0" dirty="0" smtClean="0"/>
              <a:t> I want to reference the work in E. KY. Place them after the ‘evidence of knowledge’ slide. </a:t>
            </a:r>
          </a:p>
          <a:p>
            <a:r>
              <a:rPr lang="en-US" baseline="0" dirty="0" smtClean="0"/>
              <a:t>For now..</a:t>
            </a:r>
            <a:endParaRPr lang="en-US" dirty="0"/>
          </a:p>
        </p:txBody>
      </p:sp>
      <p:sp>
        <p:nvSpPr>
          <p:cNvPr id="4" name="Slide Number Placeholder 3"/>
          <p:cNvSpPr>
            <a:spLocks noGrp="1"/>
          </p:cNvSpPr>
          <p:nvPr>
            <p:ph type="sldNum" sz="quarter" idx="10"/>
          </p:nvPr>
        </p:nvSpPr>
        <p:spPr/>
        <p:txBody>
          <a:bodyPr/>
          <a:lstStyle/>
          <a:p>
            <a:fld id="{2FAE9400-0BE6-3740-9429-28FD44C8FFA2}" type="slidenum">
              <a:rPr lang="en-US" smtClean="0"/>
              <a:t>9</a:t>
            </a:fld>
            <a:endParaRPr lang="en-US"/>
          </a:p>
        </p:txBody>
      </p:sp>
    </p:spTree>
    <p:extLst>
      <p:ext uri="{BB962C8B-B14F-4D97-AF65-F5344CB8AC3E}">
        <p14:creationId xmlns:p14="http://schemas.microsoft.com/office/powerpoint/2010/main" val="412563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The working with one’s own questions produces these consistent outcomes </a:t>
            </a:r>
            <a:endParaRPr lang="en-US" b="0" dirty="0" smtClean="0">
              <a:effectLst/>
            </a:endParaRPr>
          </a:p>
        </p:txBody>
      </p:sp>
      <p:sp>
        <p:nvSpPr>
          <p:cNvPr id="4" name="Slide Number Placeholder 3"/>
          <p:cNvSpPr>
            <a:spLocks noGrp="1"/>
          </p:cNvSpPr>
          <p:nvPr>
            <p:ph type="sldNum" sz="quarter" idx="10"/>
          </p:nvPr>
        </p:nvSpPr>
        <p:spPr/>
        <p:txBody>
          <a:bodyPr/>
          <a:lstStyle/>
          <a:p>
            <a:fld id="{FC9A7A58-0221-419B-A399-B83F84CDAC82}" type="slidenum">
              <a:rPr lang="en-US" smtClean="0"/>
              <a:t>10</a:t>
            </a:fld>
            <a:endParaRPr lang="en-US"/>
          </a:p>
        </p:txBody>
      </p:sp>
    </p:spTree>
    <p:extLst>
      <p:ext uri="{BB962C8B-B14F-4D97-AF65-F5344CB8AC3E}">
        <p14:creationId xmlns:p14="http://schemas.microsoft.com/office/powerpoint/2010/main" val="168819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E9400-0BE6-3740-9429-28FD44C8FFA2}" type="slidenum">
              <a:rPr lang="en-US" smtClean="0"/>
              <a:t>12</a:t>
            </a:fld>
            <a:endParaRPr lang="en-US"/>
          </a:p>
        </p:txBody>
      </p:sp>
    </p:spTree>
    <p:extLst>
      <p:ext uri="{BB962C8B-B14F-4D97-AF65-F5344CB8AC3E}">
        <p14:creationId xmlns:p14="http://schemas.microsoft.com/office/powerpoint/2010/main" val="60263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Flows from the recent recognition of the importance of students learning to ask questions</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16</a:t>
            </a:fld>
            <a:endParaRPr lang="en-US"/>
          </a:p>
        </p:txBody>
      </p:sp>
    </p:spTree>
    <p:extLst>
      <p:ext uri="{BB962C8B-B14F-4D97-AF65-F5344CB8AC3E}">
        <p14:creationId xmlns:p14="http://schemas.microsoft.com/office/powerpoint/2010/main" val="302210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86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0809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10/18/2017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10/18/2017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10/18/2017</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1053" y="2595777"/>
            <a:ext cx="2231055" cy="15542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solidFill>
                  <a:srgbClr val="FFFFFF"/>
                </a:solidFill>
                <a:latin typeface="Rockwell"/>
              </a:rPr>
              <a:t>PNW BOCES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rgbClr val="FFFFFF"/>
                </a:solidFill>
                <a:effectLst/>
                <a:uLnTx/>
                <a:uFillTx/>
                <a:latin typeface="Rockwell"/>
              </a:rPr>
              <a:t>Yorktown Heights,</a:t>
            </a:r>
            <a:r>
              <a:rPr kumimoji="0" lang="en-US" sz="1900" b="0" i="0" u="none" strike="noStrike" kern="1200" cap="none" spc="0" normalizeH="0" noProof="0" dirty="0" smtClean="0">
                <a:ln>
                  <a:noFill/>
                </a:ln>
                <a:solidFill>
                  <a:srgbClr val="FFFFFF"/>
                </a:solidFill>
                <a:effectLst/>
                <a:uLnTx/>
                <a:uFillTx/>
                <a:latin typeface="Rockwell"/>
              </a:rPr>
              <a:t> NY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Rockwell"/>
                <a:ea typeface="+mn-ea"/>
                <a:cs typeface="+mn-cs"/>
              </a:rPr>
              <a:t>October 19, 2017</a:t>
            </a:r>
            <a:endParaRPr kumimoji="0" lang="en-US" sz="20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3" name="TextBox 2"/>
          <p:cNvSpPr txBox="1"/>
          <p:nvPr/>
        </p:nvSpPr>
        <p:spPr>
          <a:xfrm>
            <a:off x="854218" y="4881547"/>
            <a:ext cx="3493580" cy="800219"/>
          </a:xfrm>
          <a:prstGeom prst="rect">
            <a:avLst/>
          </a:prstGeom>
          <a:noFill/>
        </p:spPr>
        <p:txBody>
          <a:bodyPr wrap="square" rtlCol="0">
            <a:spAutoFit/>
          </a:bodyPr>
          <a:lstStyle/>
          <a:p>
            <a:pPr algn="ctr"/>
            <a:r>
              <a:rPr lang="en-US" sz="2800" b="1" dirty="0" smtClean="0"/>
              <a:t>Dan Rothstein</a:t>
            </a:r>
          </a:p>
          <a:p>
            <a:pPr algn="ctr"/>
            <a:r>
              <a:rPr lang="en-US" b="1" dirty="0" smtClean="0"/>
              <a:t>Co-Director</a:t>
            </a:r>
          </a:p>
        </p:txBody>
      </p:sp>
      <p:sp>
        <p:nvSpPr>
          <p:cNvPr id="2" name="TextBox 1"/>
          <p:cNvSpPr txBox="1"/>
          <p:nvPr/>
        </p:nvSpPr>
        <p:spPr>
          <a:xfrm>
            <a:off x="2402634" y="5527626"/>
            <a:ext cx="4438996" cy="830997"/>
          </a:xfrm>
          <a:prstGeom prst="rect">
            <a:avLst/>
          </a:prstGeom>
          <a:noFill/>
        </p:spPr>
        <p:txBody>
          <a:bodyPr wrap="square" rtlCol="0">
            <a:spAutoFit/>
          </a:bodyPr>
          <a:lstStyle/>
          <a:p>
            <a:pPr algn="ctr"/>
            <a:endParaRPr lang="en-US" sz="2400" dirty="0" smtClean="0"/>
          </a:p>
          <a:p>
            <a:pPr algn="ctr"/>
            <a:r>
              <a:rPr lang="en-US" sz="2400" dirty="0" smtClean="0"/>
              <a:t>The Right Question Institute</a:t>
            </a:r>
            <a:endParaRPr lang="en-US" sz="2400" dirty="0"/>
          </a:p>
        </p:txBody>
      </p:sp>
      <p:sp>
        <p:nvSpPr>
          <p:cNvPr id="4" name="TextBox 3"/>
          <p:cNvSpPr txBox="1"/>
          <p:nvPr/>
        </p:nvSpPr>
        <p:spPr>
          <a:xfrm>
            <a:off x="4896466" y="4889006"/>
            <a:ext cx="3156155" cy="800219"/>
          </a:xfrm>
          <a:prstGeom prst="rect">
            <a:avLst/>
          </a:prstGeom>
          <a:noFill/>
        </p:spPr>
        <p:txBody>
          <a:bodyPr wrap="square" rtlCol="0">
            <a:spAutoFit/>
          </a:bodyPr>
          <a:lstStyle/>
          <a:p>
            <a:pPr algn="ctr"/>
            <a:r>
              <a:rPr lang="en-US" sz="2800" b="1" dirty="0" err="1" smtClean="0"/>
              <a:t>Siyi</a:t>
            </a:r>
            <a:r>
              <a:rPr lang="en-US" sz="2800" b="1" dirty="0" smtClean="0"/>
              <a:t> Chu</a:t>
            </a:r>
          </a:p>
          <a:p>
            <a:pPr algn="ctr"/>
            <a:r>
              <a:rPr lang="en-US" b="1" dirty="0" smtClean="0"/>
              <a:t>Program Associate</a:t>
            </a:r>
            <a:endParaRPr lang="en-US" b="1" dirty="0"/>
          </a:p>
        </p:txBody>
      </p:sp>
      <p:sp>
        <p:nvSpPr>
          <p:cNvPr id="5" name="TextBox 4"/>
          <p:cNvSpPr txBox="1"/>
          <p:nvPr/>
        </p:nvSpPr>
        <p:spPr>
          <a:xfrm>
            <a:off x="4381521" y="4866799"/>
            <a:ext cx="481222" cy="769441"/>
          </a:xfrm>
          <a:prstGeom prst="rect">
            <a:avLst/>
          </a:prstGeom>
          <a:noFill/>
        </p:spPr>
        <p:txBody>
          <a:bodyPr wrap="none" rtlCol="0">
            <a:spAutoFit/>
          </a:bodyPr>
          <a:lstStyle/>
          <a:p>
            <a:r>
              <a:rPr lang="en-US" sz="4400" dirty="0" smtClean="0"/>
              <a:t>|</a:t>
            </a:r>
            <a:endParaRPr lang="en-US" sz="4400" dirty="0"/>
          </a:p>
        </p:txBody>
      </p:sp>
      <p:sp>
        <p:nvSpPr>
          <p:cNvPr id="6" name="TextBox 5"/>
          <p:cNvSpPr txBox="1"/>
          <p:nvPr/>
        </p:nvSpPr>
        <p:spPr>
          <a:xfrm>
            <a:off x="431929" y="1266565"/>
            <a:ext cx="3949592" cy="2062103"/>
          </a:xfrm>
          <a:prstGeom prst="rect">
            <a:avLst/>
          </a:prstGeom>
          <a:noFill/>
        </p:spPr>
        <p:txBody>
          <a:bodyPr wrap="square" rtlCol="0">
            <a:spAutoFit/>
          </a:bodyPr>
          <a:lstStyle/>
          <a:p>
            <a:r>
              <a:rPr lang="en-US" sz="3200" dirty="0">
                <a:solidFill>
                  <a:schemeClr val="bg1"/>
                </a:solidFill>
              </a:rPr>
              <a:t>A Work in Progress:</a:t>
            </a:r>
            <a:br>
              <a:rPr lang="en-US" sz="3200" dirty="0">
                <a:solidFill>
                  <a:schemeClr val="bg1"/>
                </a:solidFill>
              </a:rPr>
            </a:br>
            <a:r>
              <a:rPr lang="en-US" sz="3200" dirty="0">
                <a:solidFill>
                  <a:schemeClr val="bg1"/>
                </a:solidFill>
              </a:rPr>
              <a:t>New Ideas about Questions and Learning</a:t>
            </a:r>
          </a:p>
        </p:txBody>
      </p:sp>
    </p:spTree>
    <p:extLst>
      <p:ext uri="{BB962C8B-B14F-4D97-AF65-F5344CB8AC3E}">
        <p14:creationId xmlns:p14="http://schemas.microsoft.com/office/powerpoint/2010/main" val="168713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Evidence of Greater </a:t>
            </a:r>
            <a:r>
              <a:rPr lang="en-US" dirty="0"/>
              <a:t>Curiosity</a:t>
            </a:r>
            <a:br>
              <a:rPr lang="en-US" dirty="0"/>
            </a:br>
            <a:endParaRPr lang="en-US" dirty="0"/>
          </a:p>
        </p:txBody>
      </p:sp>
      <p:sp>
        <p:nvSpPr>
          <p:cNvPr id="3" name="Content Placeholder 2"/>
          <p:cNvSpPr>
            <a:spLocks noGrp="1"/>
          </p:cNvSpPr>
          <p:nvPr>
            <p:ph idx="1"/>
          </p:nvPr>
        </p:nvSpPr>
        <p:spPr>
          <a:xfrm>
            <a:off x="498474" y="1614055"/>
            <a:ext cx="7556313" cy="4144963"/>
          </a:xfrm>
        </p:spPr>
        <p:txBody>
          <a:bodyPr/>
          <a:lstStyle/>
          <a:p>
            <a:pPr>
              <a:spcBef>
                <a:spcPts val="1800"/>
              </a:spcBef>
            </a:pPr>
            <a:r>
              <a:rPr lang="en-US" sz="3400" dirty="0" smtClean="0">
                <a:solidFill>
                  <a:schemeClr val="tx1"/>
                </a:solidFill>
              </a:rPr>
              <a:t>Want to Know More</a:t>
            </a:r>
          </a:p>
          <a:p>
            <a:pPr>
              <a:spcBef>
                <a:spcPts val="1800"/>
              </a:spcBef>
            </a:pPr>
            <a:r>
              <a:rPr lang="en-US" sz="3400" dirty="0" smtClean="0">
                <a:solidFill>
                  <a:schemeClr val="tx1"/>
                </a:solidFill>
              </a:rPr>
              <a:t>Express New Interest</a:t>
            </a:r>
          </a:p>
          <a:p>
            <a:pPr>
              <a:spcBef>
                <a:spcPts val="1800"/>
              </a:spcBef>
            </a:pPr>
            <a:r>
              <a:rPr lang="en-US" sz="3400" dirty="0" smtClean="0">
                <a:solidFill>
                  <a:schemeClr val="tx1"/>
                </a:solidFill>
              </a:rPr>
              <a:t>Take Ownership for Getting Answers</a:t>
            </a:r>
          </a:p>
          <a:p>
            <a:pPr>
              <a:spcBef>
                <a:spcPts val="1800"/>
              </a:spcBef>
            </a:pPr>
            <a:r>
              <a:rPr lang="en-US" sz="3400" dirty="0" smtClean="0">
                <a:solidFill>
                  <a:schemeClr val="tx1"/>
                </a:solidFill>
              </a:rPr>
              <a:t>Set a </a:t>
            </a:r>
            <a:r>
              <a:rPr lang="en-US" sz="3400" dirty="0">
                <a:solidFill>
                  <a:schemeClr val="tx1"/>
                </a:solidFill>
              </a:rPr>
              <a:t>L</a:t>
            </a:r>
            <a:r>
              <a:rPr lang="en-US" sz="3400" dirty="0" smtClean="0">
                <a:solidFill>
                  <a:schemeClr val="tx1"/>
                </a:solidFill>
              </a:rPr>
              <a:t>earning Agenda</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68674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355" y="4550131"/>
            <a:ext cx="5495618" cy="1308281"/>
          </a:xfrm>
        </p:spPr>
        <p:txBody>
          <a:bodyPr>
            <a:normAutofit lnSpcReduction="10000"/>
          </a:bodyPr>
          <a:lstStyle/>
          <a:p>
            <a:pPr marL="0" indent="0">
              <a:buNone/>
            </a:pPr>
            <a:r>
              <a:rPr lang="en-US" dirty="0">
                <a:solidFill>
                  <a:schemeClr val="tx1"/>
                </a:solidFill>
              </a:rPr>
              <a:t>T</a:t>
            </a:r>
            <a:r>
              <a:rPr lang="en-US" dirty="0" smtClean="0">
                <a:solidFill>
                  <a:schemeClr val="tx1"/>
                </a:solidFill>
              </a:rPr>
              <a:t>here </a:t>
            </a:r>
            <a:r>
              <a:rPr lang="en-US" dirty="0">
                <a:solidFill>
                  <a:schemeClr val="tx1"/>
                </a:solidFill>
              </a:rPr>
              <a:t>is </a:t>
            </a:r>
            <a:r>
              <a:rPr lang="en-US" dirty="0" smtClean="0">
                <a:solidFill>
                  <a:schemeClr val="tx1"/>
                </a:solidFill>
              </a:rPr>
              <a:t>something significant afoot </a:t>
            </a:r>
            <a:r>
              <a:rPr lang="en-US" smtClean="0">
                <a:solidFill>
                  <a:schemeClr val="tx1"/>
                </a:solidFill>
              </a:rPr>
              <a:t>in education, and beyond, </a:t>
            </a:r>
            <a:r>
              <a:rPr lang="en-US" dirty="0" smtClean="0">
                <a:solidFill>
                  <a:schemeClr val="tx1"/>
                </a:solidFill>
              </a:rPr>
              <a:t>relevant to our “Working with One’s Own Questions” </a:t>
            </a:r>
            <a:r>
              <a:rPr lang="en-US" dirty="0">
                <a:solidFill>
                  <a:schemeClr val="tx1"/>
                </a:solidFill>
              </a:rPr>
              <a:t>Model of </a:t>
            </a:r>
            <a:r>
              <a:rPr lang="en-US" dirty="0" smtClean="0">
                <a:solidFill>
                  <a:schemeClr val="tx1"/>
                </a:solidFill>
              </a:rPr>
              <a:t>Learning</a:t>
            </a:r>
            <a:endParaRPr lang="en-US" b="0" dirty="0" smtClean="0">
              <a:solidFill>
                <a:schemeClr val="tx1"/>
              </a:solidFill>
              <a:effectLst/>
            </a:endParaRPr>
          </a:p>
          <a:p>
            <a:pPr marL="0" indent="0">
              <a:buNone/>
            </a:pPr>
            <a:endParaRPr lang="en-US" dirty="0"/>
          </a:p>
        </p:txBody>
      </p:sp>
      <p:sp>
        <p:nvSpPr>
          <p:cNvPr id="2" name="TextBox 1"/>
          <p:cNvSpPr txBox="1"/>
          <p:nvPr/>
        </p:nvSpPr>
        <p:spPr>
          <a:xfrm>
            <a:off x="1206320" y="1510145"/>
            <a:ext cx="5882124" cy="2308324"/>
          </a:xfrm>
          <a:prstGeom prst="rect">
            <a:avLst/>
          </a:prstGeom>
          <a:noFill/>
        </p:spPr>
        <p:txBody>
          <a:bodyPr wrap="square" rtlCol="0">
            <a:spAutoFit/>
          </a:bodyPr>
          <a:lstStyle/>
          <a:p>
            <a:pPr algn="ctr"/>
            <a:r>
              <a:rPr lang="en-US" sz="3600" dirty="0" smtClean="0">
                <a:solidFill>
                  <a:schemeClr val="accent1"/>
                </a:solidFill>
              </a:rPr>
              <a:t>Greater Knowledge</a:t>
            </a:r>
          </a:p>
          <a:p>
            <a:pPr algn="ctr"/>
            <a:r>
              <a:rPr lang="en-US" sz="3600" dirty="0" smtClean="0">
                <a:solidFill>
                  <a:schemeClr val="accent1"/>
                </a:solidFill>
              </a:rPr>
              <a:t>Greater Curiosity</a:t>
            </a:r>
            <a:endParaRPr lang="en-US" sz="3600" dirty="0">
              <a:solidFill>
                <a:schemeClr val="accent1"/>
              </a:solidFill>
            </a:endParaRPr>
          </a:p>
          <a:p>
            <a:pPr algn="ctr"/>
            <a:endParaRPr lang="en-US" sz="3600" dirty="0" smtClean="0">
              <a:solidFill>
                <a:schemeClr val="accent1"/>
              </a:solidFill>
            </a:endParaRPr>
          </a:p>
          <a:p>
            <a:pPr algn="ctr"/>
            <a:r>
              <a:rPr lang="en-US" sz="3600" dirty="0" smtClean="0">
                <a:solidFill>
                  <a:schemeClr val="accent1"/>
                </a:solidFill>
              </a:rPr>
              <a:t>No Small Matter</a:t>
            </a:r>
          </a:p>
        </p:txBody>
      </p:sp>
    </p:spTree>
    <p:extLst>
      <p:ext uri="{BB962C8B-B14F-4D97-AF65-F5344CB8AC3E}">
        <p14:creationId xmlns:p14="http://schemas.microsoft.com/office/powerpoint/2010/main" val="15202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r>
              <a:rPr lang="en-US" altLang="en-US" smtClean="0"/>
              <a:t>Research Confirms the Importance of Student Questioning</a:t>
            </a:r>
          </a:p>
        </p:txBody>
      </p:sp>
      <p:sp>
        <p:nvSpPr>
          <p:cNvPr id="97283" name="Content Placeholder 2"/>
          <p:cNvSpPr>
            <a:spLocks noGrp="1"/>
          </p:cNvSpPr>
          <p:nvPr>
            <p:ph idx="1"/>
          </p:nvPr>
        </p:nvSpPr>
        <p:spPr>
          <a:xfrm>
            <a:off x="498475" y="1981200"/>
            <a:ext cx="8645525" cy="4144963"/>
          </a:xfrm>
        </p:spPr>
        <p:txBody>
          <a:bodyPr/>
          <a:lstStyle/>
          <a:p>
            <a:pPr marL="0" indent="0">
              <a:buFont typeface="Wingdings" panose="05000000000000000000" pitchFamily="2" charset="2"/>
              <a:buNone/>
            </a:pPr>
            <a:r>
              <a:rPr lang="en-US" altLang="en-US" sz="2800" dirty="0" smtClean="0">
                <a:solidFill>
                  <a:schemeClr val="tx1"/>
                </a:solidFill>
              </a:rPr>
              <a:t>Self-questioning (metacognitive strategy):</a:t>
            </a:r>
          </a:p>
          <a:p>
            <a:pPr marL="0" indent="0"/>
            <a:r>
              <a:rPr lang="en-US" altLang="en-US" sz="2200" dirty="0" smtClean="0">
                <a:solidFill>
                  <a:schemeClr val="tx1"/>
                </a:solidFill>
              </a:rPr>
              <a:t>Student formulation of their own questions is one of the most effective metacognitive strategies </a:t>
            </a:r>
          </a:p>
          <a:p>
            <a:pPr marL="0" indent="0"/>
            <a:r>
              <a:rPr lang="en-US" altLang="en-US" sz="2200" dirty="0" smtClean="0">
                <a:solidFill>
                  <a:schemeClr val="tx1"/>
                </a:solidFill>
              </a:rPr>
              <a:t>Engaging in pre-lesson self-questioning improved students rate of learning by nearly 50% (Hattie, p.193)</a:t>
            </a:r>
          </a:p>
          <a:p>
            <a:pPr marL="0" indent="0" algn="r">
              <a:buFont typeface="Wingdings" panose="05000000000000000000" pitchFamily="2" charset="2"/>
              <a:buNone/>
            </a:pPr>
            <a:endParaRPr lang="en-US" altLang="en-US" sz="1800" i="1" dirty="0" smtClean="0">
              <a:solidFill>
                <a:schemeClr val="tx1"/>
              </a:solidFill>
            </a:endParaRPr>
          </a:p>
          <a:p>
            <a:pPr marL="0" indent="0" algn="r">
              <a:spcBef>
                <a:spcPct val="0"/>
              </a:spcBef>
              <a:buFont typeface="Wingdings" panose="05000000000000000000" pitchFamily="2" charset="2"/>
              <a:buNone/>
            </a:pPr>
            <a:r>
              <a:rPr lang="en-US" altLang="en-US" sz="2800" dirty="0" smtClean="0">
                <a:solidFill>
                  <a:schemeClr val="tx1"/>
                </a:solidFill>
              </a:rPr>
              <a:t>John Hattie</a:t>
            </a:r>
          </a:p>
          <a:p>
            <a:pPr marL="0" indent="0" algn="r">
              <a:spcBef>
                <a:spcPct val="0"/>
              </a:spcBef>
              <a:buFont typeface="Wingdings" panose="05000000000000000000" pitchFamily="2" charset="2"/>
              <a:buNone/>
            </a:pPr>
            <a:r>
              <a:rPr lang="en-US" altLang="en-US" sz="1600" i="1" dirty="0" smtClean="0">
                <a:solidFill>
                  <a:schemeClr val="tx1"/>
                </a:solidFill>
              </a:rPr>
              <a:t>Visible Learning: A Synthesis of Over 800 </a:t>
            </a:r>
          </a:p>
          <a:p>
            <a:pPr marL="0" indent="0" algn="r">
              <a:spcBef>
                <a:spcPct val="0"/>
              </a:spcBef>
              <a:buFont typeface="Wingdings" panose="05000000000000000000" pitchFamily="2" charset="2"/>
              <a:buNone/>
            </a:pPr>
            <a:r>
              <a:rPr lang="en-US" altLang="en-US" sz="1600" i="1" dirty="0" smtClean="0">
                <a:solidFill>
                  <a:schemeClr val="tx1"/>
                </a:solidFill>
              </a:rPr>
              <a:t>meta-Analyses Relating to Achievement, 2008</a:t>
            </a:r>
          </a:p>
          <a:p>
            <a:pPr marL="0" indent="0">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126320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7066108" cy="1116106"/>
          </a:xfrm>
        </p:spPr>
        <p:txBody>
          <a:bodyPr/>
          <a:lstStyle/>
          <a:p>
            <a:r>
              <a:rPr lang="en-US" dirty="0" smtClean="0"/>
              <a:t>Student Questioning Across Disciplines</a:t>
            </a:r>
            <a:endParaRPr lang="en-US" dirty="0"/>
          </a:p>
        </p:txBody>
      </p:sp>
      <p:sp>
        <p:nvSpPr>
          <p:cNvPr id="3" name="Content Placeholder 2"/>
          <p:cNvSpPr>
            <a:spLocks noGrp="1"/>
          </p:cNvSpPr>
          <p:nvPr>
            <p:ph idx="1"/>
          </p:nvPr>
        </p:nvSpPr>
        <p:spPr>
          <a:xfrm>
            <a:off x="628649" y="1832434"/>
            <a:ext cx="7743825" cy="2911836"/>
          </a:xfrm>
        </p:spPr>
        <p:txBody>
          <a:bodyPr>
            <a:noAutofit/>
          </a:bodyPr>
          <a:lstStyle/>
          <a:p>
            <a:pPr marL="0" indent="0">
              <a:buNone/>
            </a:pPr>
            <a:r>
              <a:rPr lang="en-US" sz="2600" dirty="0" smtClean="0">
                <a:solidFill>
                  <a:schemeClr val="tx1"/>
                </a:solidFill>
              </a:rPr>
              <a:t>“Students at any grade level should be able to </a:t>
            </a:r>
            <a:r>
              <a:rPr lang="en-US" sz="2600" b="1" dirty="0" smtClean="0">
                <a:solidFill>
                  <a:schemeClr val="tx1"/>
                </a:solidFill>
              </a:rPr>
              <a:t>ask questions of each other</a:t>
            </a:r>
            <a:r>
              <a:rPr lang="en-US" sz="2600" dirty="0" smtClean="0">
                <a:solidFill>
                  <a:schemeClr val="tx1"/>
                </a:solidFill>
              </a:rPr>
              <a:t> about the texts they read, the features of the phenomena they observe, and the conclusions they draw from their models or scientific investigations. For engineering, they should </a:t>
            </a:r>
            <a:r>
              <a:rPr lang="en-US" sz="2600" b="1" dirty="0" smtClean="0">
                <a:solidFill>
                  <a:schemeClr val="tx1"/>
                </a:solidFill>
              </a:rPr>
              <a:t>ask questions to define the problem</a:t>
            </a:r>
            <a:r>
              <a:rPr lang="en-US" sz="2600" dirty="0" smtClean="0">
                <a:solidFill>
                  <a:schemeClr val="tx1"/>
                </a:solidFill>
              </a:rPr>
              <a:t> to be solved and to elicit ideas that lead to the constraints and specifications for its solution. (NRC Framework 2012, p. 56)” (p. 1)</a:t>
            </a:r>
            <a:endParaRPr lang="en-US" sz="2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141" y="5312307"/>
            <a:ext cx="2133333" cy="990476"/>
          </a:xfrm>
          <a:prstGeom prst="rect">
            <a:avLst/>
          </a:prstGeom>
        </p:spPr>
      </p:pic>
      <p:sp>
        <p:nvSpPr>
          <p:cNvPr id="5" name="TextBox 4"/>
          <p:cNvSpPr txBox="1"/>
          <p:nvPr/>
        </p:nvSpPr>
        <p:spPr>
          <a:xfrm>
            <a:off x="498475" y="6156662"/>
            <a:ext cx="5740666" cy="461665"/>
          </a:xfrm>
          <a:prstGeom prst="rect">
            <a:avLst/>
          </a:prstGeom>
          <a:noFill/>
        </p:spPr>
        <p:txBody>
          <a:bodyPr wrap="square" rtlCol="0">
            <a:spAutoFit/>
          </a:bodyPr>
          <a:lstStyle/>
          <a:p>
            <a:r>
              <a:rPr lang="en-US" sz="1200" dirty="0"/>
              <a:t>National Research Council. (2013).  APPENDIX F – Science and Engineering Practices in the </a:t>
            </a:r>
            <a:r>
              <a:rPr lang="en-US" sz="1200" dirty="0" smtClean="0"/>
              <a:t>NGSS. </a:t>
            </a:r>
            <a:r>
              <a:rPr lang="en-US" sz="1200" i="1" dirty="0" smtClean="0"/>
              <a:t>Next </a:t>
            </a:r>
            <a:r>
              <a:rPr lang="en-US" sz="1200" i="1" dirty="0"/>
              <a:t>generation science standards: For states, by states</a:t>
            </a:r>
            <a:r>
              <a:rPr lang="en-US" sz="1200" dirty="0"/>
              <a:t>.</a:t>
            </a:r>
          </a:p>
        </p:txBody>
      </p:sp>
    </p:spTree>
    <p:extLst>
      <p:ext uri="{BB962C8B-B14F-4D97-AF65-F5344CB8AC3E}">
        <p14:creationId xmlns:p14="http://schemas.microsoft.com/office/powerpoint/2010/main" val="17221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Questioning Across Disciplines</a:t>
            </a:r>
            <a:endParaRPr lang="en-US" dirty="0"/>
          </a:p>
        </p:txBody>
      </p:sp>
      <p:sp>
        <p:nvSpPr>
          <p:cNvPr id="3" name="Content Placeholder 2"/>
          <p:cNvSpPr>
            <a:spLocks noGrp="1"/>
          </p:cNvSpPr>
          <p:nvPr>
            <p:ph idx="1"/>
          </p:nvPr>
        </p:nvSpPr>
        <p:spPr>
          <a:xfrm>
            <a:off x="3584863" y="2120718"/>
            <a:ext cx="4442114" cy="3559645"/>
          </a:xfrm>
        </p:spPr>
        <p:txBody>
          <a:bodyPr>
            <a:normAutofit lnSpcReduction="10000"/>
          </a:bodyPr>
          <a:lstStyle/>
          <a:p>
            <a:pPr marL="0" indent="0">
              <a:buNone/>
            </a:pPr>
            <a:r>
              <a:rPr lang="en-US" sz="2800" dirty="0" smtClean="0">
                <a:solidFill>
                  <a:schemeClr val="tx1"/>
                </a:solidFill>
              </a:rPr>
              <a:t>“Questioning </a:t>
            </a:r>
            <a:r>
              <a:rPr lang="en-US" sz="2800" dirty="0">
                <a:solidFill>
                  <a:schemeClr val="tx1"/>
                </a:solidFill>
              </a:rPr>
              <a:t>is key to student </a:t>
            </a:r>
            <a:r>
              <a:rPr lang="en-US" sz="2800" dirty="0" smtClean="0">
                <a:solidFill>
                  <a:schemeClr val="tx1"/>
                </a:solidFill>
              </a:rPr>
              <a:t>learning.” (p.17)</a:t>
            </a:r>
          </a:p>
          <a:p>
            <a:pPr marL="0" indent="0">
              <a:buNone/>
            </a:pPr>
            <a:r>
              <a:rPr lang="en-US" sz="2800" dirty="0" smtClean="0">
                <a:solidFill>
                  <a:schemeClr val="tx1"/>
                </a:solidFill>
              </a:rPr>
              <a:t>“Central </a:t>
            </a:r>
            <a:r>
              <a:rPr lang="en-US" sz="2800" dirty="0">
                <a:solidFill>
                  <a:schemeClr val="tx1"/>
                </a:solidFill>
              </a:rPr>
              <a:t>to a rich social studies experience is the capability for developing questions that can frame and advance an inquiry. </a:t>
            </a:r>
            <a:r>
              <a:rPr lang="en-US" sz="2800" dirty="0" smtClean="0">
                <a:solidFill>
                  <a:schemeClr val="tx1"/>
                </a:solidFill>
              </a:rPr>
              <a:t>” (p. 24)</a:t>
            </a:r>
            <a:endParaRPr lang="en-US" sz="2800" dirty="0">
              <a:solidFill>
                <a:schemeClr val="tx1"/>
              </a:solidFill>
            </a:endParaRPr>
          </a:p>
        </p:txBody>
      </p:sp>
      <p:pic>
        <p:nvPicPr>
          <p:cNvPr id="5" name="Picture 4"/>
          <p:cNvPicPr>
            <a:picLocks noChangeAspect="1"/>
          </p:cNvPicPr>
          <p:nvPr/>
        </p:nvPicPr>
        <p:blipFill rotWithShape="1">
          <a:blip r:embed="rId2"/>
          <a:srcRect l="216" t="430"/>
          <a:stretch/>
        </p:blipFill>
        <p:spPr>
          <a:xfrm>
            <a:off x="519545" y="2031424"/>
            <a:ext cx="2660073" cy="3442094"/>
          </a:xfrm>
          <a:prstGeom prst="rect">
            <a:avLst/>
          </a:prstGeom>
        </p:spPr>
      </p:pic>
      <p:sp>
        <p:nvSpPr>
          <p:cNvPr id="4" name="TextBox 3"/>
          <p:cNvSpPr txBox="1"/>
          <p:nvPr/>
        </p:nvSpPr>
        <p:spPr>
          <a:xfrm>
            <a:off x="519545" y="6103899"/>
            <a:ext cx="7556313" cy="646331"/>
          </a:xfrm>
          <a:prstGeom prst="rect">
            <a:avLst/>
          </a:prstGeom>
          <a:noFill/>
        </p:spPr>
        <p:txBody>
          <a:bodyPr wrap="square" rtlCol="0">
            <a:spAutoFit/>
          </a:bodyPr>
          <a:lstStyle/>
          <a:p>
            <a:r>
              <a:rPr lang="en-US" sz="1200" dirty="0"/>
              <a:t>National Council for the Social Studies, </a:t>
            </a:r>
            <a:r>
              <a:rPr lang="en-US" sz="1200" i="1" dirty="0"/>
              <a:t>The College, Career, and Civic Life (C3) Framework for Social Studies State Standards: Guidance for Enhancing the Rigor of K-12 Civics, Economics, Geography, and History</a:t>
            </a:r>
            <a:r>
              <a:rPr lang="en-US" sz="1200" dirty="0"/>
              <a:t> (Silver Spring, MD: National Council for the Social Studies, 2013).</a:t>
            </a:r>
          </a:p>
        </p:txBody>
      </p:sp>
    </p:spTree>
    <p:extLst>
      <p:ext uri="{BB962C8B-B14F-4D97-AF65-F5344CB8AC3E}">
        <p14:creationId xmlns:p14="http://schemas.microsoft.com/office/powerpoint/2010/main" val="21566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46" y="2484123"/>
            <a:ext cx="2850228" cy="4311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16" y="132358"/>
            <a:ext cx="2561548" cy="395731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16" y="282260"/>
            <a:ext cx="3155510" cy="44971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06" y="1737907"/>
            <a:ext cx="2721293" cy="41086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51" y="2057646"/>
            <a:ext cx="3067917" cy="46665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4064" y="132358"/>
            <a:ext cx="2864303" cy="434670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908" y="691913"/>
            <a:ext cx="3356447" cy="4978605"/>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7325" r="17284"/>
          <a:stretch/>
        </p:blipFill>
        <p:spPr>
          <a:xfrm>
            <a:off x="2646345" y="1863106"/>
            <a:ext cx="3194820" cy="4885737"/>
          </a:xfrm>
          <a:prstGeom prst="rect">
            <a:avLst/>
          </a:prstGeom>
        </p:spPr>
      </p:pic>
    </p:spTree>
    <p:extLst>
      <p:ext uri="{BB962C8B-B14F-4D97-AF65-F5344CB8AC3E}">
        <p14:creationId xmlns:p14="http://schemas.microsoft.com/office/powerpoint/2010/main" val="239355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500"/>
                            </p:stCondLst>
                            <p:childTnLst>
                              <p:par>
                                <p:cTn id="23" presetID="53" presetClass="entr" presetSubtype="16"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3500"/>
                            </p:stCondLst>
                            <p:childTnLst>
                              <p:par>
                                <p:cTn id="29" presetID="53" presetClass="entr" presetSubtype="16"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4500"/>
                            </p:stCondLst>
                            <p:childTnLst>
                              <p:par>
                                <p:cTn id="35" presetID="53" presetClass="entr" presetSubtype="16"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5500"/>
                            </p:stCondLst>
                            <p:childTnLst>
                              <p:par>
                                <p:cTn id="41" presetID="53" presetClass="entr" presetSubtype="16" fill="hold" nodeType="after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500"/>
                            </p:stCondLst>
                            <p:childTnLst>
                              <p:par>
                                <p:cTn id="47" presetID="53" presetClass="entr" presetSubtype="16" fill="hold" nodeType="afterEffect">
                                  <p:stCondLst>
                                    <p:cond delay="50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Technique to Model</a:t>
            </a:r>
            <a:endParaRPr lang="en-US" dirty="0"/>
          </a:p>
        </p:txBody>
      </p:sp>
      <p:sp>
        <p:nvSpPr>
          <p:cNvPr id="3" name="Content Placeholder 2"/>
          <p:cNvSpPr>
            <a:spLocks noGrp="1"/>
          </p:cNvSpPr>
          <p:nvPr>
            <p:ph idx="1"/>
          </p:nvPr>
        </p:nvSpPr>
        <p:spPr>
          <a:xfrm>
            <a:off x="498474" y="1468582"/>
            <a:ext cx="7556313" cy="4144963"/>
          </a:xfrm>
        </p:spPr>
        <p:txBody>
          <a:bodyPr>
            <a:noAutofit/>
          </a:bodyPr>
          <a:lstStyle/>
          <a:p>
            <a:r>
              <a:rPr lang="en-US" sz="2400" dirty="0" smtClean="0">
                <a:solidFill>
                  <a:schemeClr val="tx1"/>
                </a:solidFill>
              </a:rPr>
              <a:t>We figured out a technique for getting students to formulate their own questions.</a:t>
            </a:r>
          </a:p>
          <a:p>
            <a:r>
              <a:rPr lang="en-US" sz="2400" dirty="0">
                <a:solidFill>
                  <a:schemeClr val="tx1"/>
                </a:solidFill>
              </a:rPr>
              <a:t>I</a:t>
            </a:r>
            <a:r>
              <a:rPr lang="en-US" sz="2400" dirty="0" smtClean="0">
                <a:solidFill>
                  <a:schemeClr val="tx1"/>
                </a:solidFill>
              </a:rPr>
              <a:t>n the last five years, educators have used the simple technique in creative and ingenious ways that consistently stimulate curiosity and advance student learning.</a:t>
            </a:r>
          </a:p>
          <a:p>
            <a:r>
              <a:rPr lang="en-US" sz="2400" dirty="0" smtClean="0">
                <a:solidFill>
                  <a:schemeClr val="tx1"/>
                </a:solidFill>
              </a:rPr>
              <a:t>Educators’ work with the technique leads us to see more clearly a replicable model of learning that is based on combining student question formulation with teacher creativity. 	</a:t>
            </a:r>
          </a:p>
        </p:txBody>
      </p:sp>
    </p:spTree>
    <p:extLst>
      <p:ext uri="{BB962C8B-B14F-4D97-AF65-F5344CB8AC3E}">
        <p14:creationId xmlns:p14="http://schemas.microsoft.com/office/powerpoint/2010/main" val="42743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15"/>
          <p:cNvSpPr txBox="1">
            <a:spLocks noChangeArrowheads="1"/>
          </p:cNvSpPr>
          <p:nvPr/>
        </p:nvSpPr>
        <p:spPr bwMode="auto">
          <a:xfrm>
            <a:off x="195263" y="1224773"/>
            <a:ext cx="433863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717216"/>
            <a:ext cx="3038475" cy="2092881"/>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
        <p:nvSpPr>
          <p:cNvPr id="7" name="Title 1"/>
          <p:cNvSpPr txBox="1">
            <a:spLocks/>
          </p:cNvSpPr>
          <p:nvPr/>
        </p:nvSpPr>
        <p:spPr>
          <a:xfrm>
            <a:off x="443706" y="132192"/>
            <a:ext cx="8570913"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Honoring three sources of this model</a:t>
            </a:r>
            <a:endParaRPr lang="en-US" dirty="0"/>
          </a:p>
        </p:txBody>
      </p:sp>
    </p:spTree>
    <p:extLst>
      <p:ext uri="{BB962C8B-B14F-4D97-AF65-F5344CB8AC3E}">
        <p14:creationId xmlns:p14="http://schemas.microsoft.com/office/powerpoint/2010/main" val="26456977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Honoring the </a:t>
            </a:r>
            <a:r>
              <a:rPr lang="en-US" dirty="0" smtClean="0"/>
              <a:t>Sources (II)</a:t>
            </a:r>
            <a:endParaRPr lang="en-US" dirty="0"/>
          </a:p>
        </p:txBody>
      </p:sp>
      <p:sp>
        <p:nvSpPr>
          <p:cNvPr id="3" name="Content Placeholder 2"/>
          <p:cNvSpPr>
            <a:spLocks noGrp="1"/>
          </p:cNvSpPr>
          <p:nvPr>
            <p:ph idx="1"/>
          </p:nvPr>
        </p:nvSpPr>
        <p:spPr>
          <a:xfrm>
            <a:off x="498474" y="1773381"/>
            <a:ext cx="7556313" cy="4144963"/>
          </a:xfrm>
        </p:spPr>
        <p:txBody>
          <a:bodyPr/>
          <a:lstStyle/>
          <a:p>
            <a:r>
              <a:rPr lang="en-US" sz="3000" dirty="0">
                <a:solidFill>
                  <a:schemeClr val="tx1"/>
                </a:solidFill>
              </a:rPr>
              <a:t>250,000 </a:t>
            </a:r>
            <a:r>
              <a:rPr lang="en-US" sz="3000" dirty="0" smtClean="0">
                <a:solidFill>
                  <a:schemeClr val="tx1"/>
                </a:solidFill>
              </a:rPr>
              <a:t>Teachers around the world</a:t>
            </a:r>
            <a:endParaRPr lang="en-US" sz="3000" dirty="0">
              <a:solidFill>
                <a:schemeClr val="tx1"/>
              </a:solidFill>
            </a:endParaRPr>
          </a:p>
          <a:p>
            <a:endParaRPr lang="en-US" dirty="0"/>
          </a:p>
        </p:txBody>
      </p:sp>
      <p:pic>
        <p:nvPicPr>
          <p:cNvPr id="4" name="Picture 3"/>
          <p:cNvPicPr>
            <a:picLocks noChangeAspect="1"/>
          </p:cNvPicPr>
          <p:nvPr/>
        </p:nvPicPr>
        <p:blipFill rotWithShape="1">
          <a:blip r:embed="rId2"/>
          <a:srcRect l="1695" t="22414" r="1416" b="34324"/>
          <a:stretch/>
        </p:blipFill>
        <p:spPr>
          <a:xfrm>
            <a:off x="765388" y="2507670"/>
            <a:ext cx="7668644" cy="2881745"/>
          </a:xfrm>
          <a:prstGeom prst="rect">
            <a:avLst/>
          </a:prstGeom>
        </p:spPr>
      </p:pic>
    </p:spTree>
    <p:extLst>
      <p:ext uri="{BB962C8B-B14F-4D97-AF65-F5344CB8AC3E}">
        <p14:creationId xmlns:p14="http://schemas.microsoft.com/office/powerpoint/2010/main" val="3825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Honoring the Sources (III)</a:t>
            </a:r>
            <a:endParaRPr lang="en-US" dirty="0"/>
          </a:p>
        </p:txBody>
      </p:sp>
      <p:sp>
        <p:nvSpPr>
          <p:cNvPr id="3" name="Content Placeholder 2"/>
          <p:cNvSpPr>
            <a:spLocks noGrp="1"/>
          </p:cNvSpPr>
          <p:nvPr>
            <p:ph idx="1"/>
          </p:nvPr>
        </p:nvSpPr>
        <p:spPr>
          <a:xfrm>
            <a:off x="498474" y="1399309"/>
            <a:ext cx="7556313" cy="4849091"/>
          </a:xfrm>
        </p:spPr>
        <p:txBody>
          <a:bodyPr>
            <a:normAutofit fontScale="70000" lnSpcReduction="20000"/>
          </a:bodyPr>
          <a:lstStyle/>
          <a:p>
            <a:r>
              <a:rPr lang="en-US" sz="3500" dirty="0" smtClean="0">
                <a:solidFill>
                  <a:schemeClr val="tx1"/>
                </a:solidFill>
              </a:rPr>
              <a:t>Millions </a:t>
            </a:r>
            <a:r>
              <a:rPr lang="en-US" sz="3500" dirty="0">
                <a:solidFill>
                  <a:schemeClr val="tx1"/>
                </a:solidFill>
              </a:rPr>
              <a:t>of </a:t>
            </a:r>
            <a:r>
              <a:rPr lang="en-US" sz="3500" dirty="0" smtClean="0">
                <a:solidFill>
                  <a:schemeClr val="tx1"/>
                </a:solidFill>
              </a:rPr>
              <a:t>students</a:t>
            </a:r>
          </a:p>
          <a:p>
            <a:pPr lvl="1">
              <a:spcBef>
                <a:spcPts val="1200"/>
              </a:spcBef>
            </a:pPr>
            <a:r>
              <a:rPr lang="en-US" sz="2600" dirty="0">
                <a:solidFill>
                  <a:schemeClr val="tx1"/>
                </a:solidFill>
              </a:rPr>
              <a:t>"Asking questions may not always lead to answers, but it leads to curiosity. Curiosity is what drives children and teens to want to learn, even when they don't realize it...Question asking helps us guide our own adventure and helps us find new interests. Everything starts with a question, even if you don't realize </a:t>
            </a:r>
            <a:r>
              <a:rPr lang="en-US" sz="2600" dirty="0" smtClean="0">
                <a:solidFill>
                  <a:schemeClr val="tx1"/>
                </a:solidFill>
              </a:rPr>
              <a:t>it.” </a:t>
            </a:r>
          </a:p>
          <a:p>
            <a:pPr marL="228600" lvl="1" indent="0">
              <a:buNone/>
            </a:pPr>
            <a:r>
              <a:rPr lang="en-US" sz="2600" dirty="0">
                <a:solidFill>
                  <a:schemeClr val="tx1"/>
                </a:solidFill>
              </a:rPr>
              <a:t> </a:t>
            </a:r>
            <a:r>
              <a:rPr lang="en-US" sz="2600" dirty="0" smtClean="0">
                <a:solidFill>
                  <a:schemeClr val="tx1"/>
                </a:solidFill>
              </a:rPr>
              <a:t>   - </a:t>
            </a:r>
            <a:r>
              <a:rPr lang="en-US" sz="2600" b="1" dirty="0" err="1" smtClean="0">
                <a:solidFill>
                  <a:schemeClr val="tx1"/>
                </a:solidFill>
              </a:rPr>
              <a:t>Abriana</a:t>
            </a:r>
            <a:r>
              <a:rPr lang="en-US" sz="2600" b="1" dirty="0" smtClean="0">
                <a:solidFill>
                  <a:schemeClr val="tx1"/>
                </a:solidFill>
              </a:rPr>
              <a:t> Fusco, 9</a:t>
            </a:r>
            <a:r>
              <a:rPr lang="en-US" sz="2600" b="1" baseline="30000" dirty="0" smtClean="0">
                <a:solidFill>
                  <a:schemeClr val="tx1"/>
                </a:solidFill>
              </a:rPr>
              <a:t>th</a:t>
            </a:r>
            <a:r>
              <a:rPr lang="en-US" sz="2600" b="1" dirty="0" smtClean="0">
                <a:solidFill>
                  <a:schemeClr val="tx1"/>
                </a:solidFill>
              </a:rPr>
              <a:t> Grader</a:t>
            </a:r>
            <a:r>
              <a:rPr lang="en-US" sz="2600" dirty="0" smtClean="0">
                <a:solidFill>
                  <a:schemeClr val="tx1"/>
                </a:solidFill>
              </a:rPr>
              <a:t>, Fitchburg, MA</a:t>
            </a:r>
          </a:p>
          <a:p>
            <a:pPr lvl="1">
              <a:spcBef>
                <a:spcPts val="1200"/>
              </a:spcBef>
            </a:pPr>
            <a:r>
              <a:rPr lang="en-US" sz="2600" dirty="0">
                <a:solidFill>
                  <a:schemeClr val="tx1"/>
                </a:solidFill>
              </a:rPr>
              <a:t>“When you ask the question, you feel like it’s your job to get the answer</a:t>
            </a:r>
            <a:r>
              <a:rPr lang="en-US" sz="2600" dirty="0" smtClean="0">
                <a:solidFill>
                  <a:schemeClr val="tx1"/>
                </a:solidFill>
              </a:rPr>
              <a:t>.”</a:t>
            </a:r>
          </a:p>
          <a:p>
            <a:pPr marL="228600" lvl="1" indent="0">
              <a:buNone/>
            </a:pPr>
            <a:r>
              <a:rPr lang="en-US" sz="2600" dirty="0">
                <a:solidFill>
                  <a:schemeClr val="tx1"/>
                </a:solidFill>
              </a:rPr>
              <a:t> </a:t>
            </a:r>
            <a:r>
              <a:rPr lang="en-US" sz="2600" dirty="0" smtClean="0">
                <a:solidFill>
                  <a:schemeClr val="tx1"/>
                </a:solidFill>
              </a:rPr>
              <a:t>   - </a:t>
            </a:r>
            <a:r>
              <a:rPr lang="en-US" sz="2600" b="1" dirty="0">
                <a:solidFill>
                  <a:schemeClr val="tx1"/>
                </a:solidFill>
              </a:rPr>
              <a:t>High School student</a:t>
            </a:r>
            <a:r>
              <a:rPr lang="en-US" sz="2600" dirty="0">
                <a:solidFill>
                  <a:schemeClr val="tx1"/>
                </a:solidFill>
              </a:rPr>
              <a:t>, Boston, MA</a:t>
            </a:r>
          </a:p>
          <a:p>
            <a:pPr lvl="1">
              <a:spcBef>
                <a:spcPts val="1200"/>
              </a:spcBef>
            </a:pPr>
            <a:r>
              <a:rPr lang="en-US" sz="2600" dirty="0" smtClean="0">
                <a:solidFill>
                  <a:schemeClr val="tx1"/>
                </a:solidFill>
              </a:rPr>
              <a:t>“Just </a:t>
            </a:r>
            <a:r>
              <a:rPr lang="en-US" sz="2600" dirty="0">
                <a:solidFill>
                  <a:schemeClr val="tx1"/>
                </a:solidFill>
              </a:rPr>
              <a:t>when you think you know all you need to know, you ask another question and discover how much more there is to </a:t>
            </a:r>
            <a:r>
              <a:rPr lang="en-US" sz="2600" dirty="0" smtClean="0">
                <a:solidFill>
                  <a:schemeClr val="tx1"/>
                </a:solidFill>
              </a:rPr>
              <a:t>learn.”</a:t>
            </a:r>
          </a:p>
          <a:p>
            <a:pPr marL="228600" lvl="1" indent="0">
              <a:buNone/>
            </a:pPr>
            <a:r>
              <a:rPr lang="en-US" sz="2600" dirty="0">
                <a:solidFill>
                  <a:schemeClr val="tx1"/>
                </a:solidFill>
              </a:rPr>
              <a:t> </a:t>
            </a:r>
            <a:r>
              <a:rPr lang="en-US" sz="2600" dirty="0" smtClean="0">
                <a:solidFill>
                  <a:schemeClr val="tx1"/>
                </a:solidFill>
              </a:rPr>
              <a:t>   - </a:t>
            </a:r>
            <a:r>
              <a:rPr lang="en-US" sz="2600" b="1" dirty="0" smtClean="0">
                <a:solidFill>
                  <a:schemeClr val="tx1"/>
                </a:solidFill>
              </a:rPr>
              <a:t>6</a:t>
            </a:r>
            <a:r>
              <a:rPr lang="en-US" sz="2600" b="1" baseline="30000" dirty="0" smtClean="0">
                <a:solidFill>
                  <a:schemeClr val="tx1"/>
                </a:solidFill>
              </a:rPr>
              <a:t>th</a:t>
            </a:r>
            <a:r>
              <a:rPr lang="en-US" sz="2600" b="1" dirty="0" smtClean="0">
                <a:solidFill>
                  <a:schemeClr val="tx1"/>
                </a:solidFill>
              </a:rPr>
              <a:t> grader, </a:t>
            </a:r>
            <a:r>
              <a:rPr lang="en-US" sz="2600" dirty="0" smtClean="0">
                <a:solidFill>
                  <a:schemeClr val="tx1"/>
                </a:solidFill>
              </a:rPr>
              <a:t>Palo Alto, CA</a:t>
            </a:r>
          </a:p>
          <a:p>
            <a:pPr lvl="1">
              <a:spcBef>
                <a:spcPts val="1200"/>
              </a:spcBef>
            </a:pPr>
            <a:r>
              <a:rPr lang="en-US" sz="2600" dirty="0">
                <a:solidFill>
                  <a:schemeClr val="tx1"/>
                </a:solidFill>
              </a:rPr>
              <a:t>I</a:t>
            </a:r>
            <a:r>
              <a:rPr lang="en-US" sz="2600" dirty="0" smtClean="0">
                <a:solidFill>
                  <a:schemeClr val="tx1"/>
                </a:solidFill>
              </a:rPr>
              <a:t>n </a:t>
            </a:r>
            <a:r>
              <a:rPr lang="en-US" sz="2600" dirty="0">
                <a:solidFill>
                  <a:schemeClr val="tx1"/>
                </a:solidFill>
              </a:rPr>
              <a:t>response to "why do you think we ask questions</a:t>
            </a:r>
            <a:r>
              <a:rPr lang="en-US" sz="2600" dirty="0" smtClean="0">
                <a:solidFill>
                  <a:schemeClr val="tx1"/>
                </a:solidFill>
              </a:rPr>
              <a:t>?”</a:t>
            </a:r>
          </a:p>
          <a:p>
            <a:pPr marL="228600" lvl="1" indent="0">
              <a:spcBef>
                <a:spcPts val="0"/>
              </a:spcBef>
              <a:buNone/>
            </a:pPr>
            <a:r>
              <a:rPr lang="en-US" sz="2600" dirty="0" smtClean="0">
                <a:solidFill>
                  <a:schemeClr val="tx1"/>
                </a:solidFill>
              </a:rPr>
              <a:t>    “So </a:t>
            </a:r>
            <a:r>
              <a:rPr lang="en-US" sz="2600" dirty="0">
                <a:solidFill>
                  <a:schemeClr val="tx1"/>
                </a:solidFill>
              </a:rPr>
              <a:t>we can be curious about what we are learning and want to </a:t>
            </a:r>
            <a:r>
              <a:rPr lang="en-US" sz="2600" dirty="0" smtClean="0">
                <a:solidFill>
                  <a:schemeClr val="tx1"/>
                </a:solidFill>
              </a:rPr>
              <a:t> </a:t>
            </a:r>
          </a:p>
          <a:p>
            <a:pPr marL="228600" lvl="1" indent="0">
              <a:spcBef>
                <a:spcPts val="0"/>
              </a:spcBef>
              <a:buNone/>
            </a:pPr>
            <a:r>
              <a:rPr lang="en-US" sz="2600" dirty="0">
                <a:solidFill>
                  <a:schemeClr val="tx1"/>
                </a:solidFill>
              </a:rPr>
              <a:t> </a:t>
            </a:r>
            <a:r>
              <a:rPr lang="en-US" sz="2600" dirty="0" smtClean="0">
                <a:solidFill>
                  <a:schemeClr val="tx1"/>
                </a:solidFill>
              </a:rPr>
              <a:t>   know </a:t>
            </a:r>
            <a:r>
              <a:rPr lang="en-US" sz="2600" dirty="0">
                <a:solidFill>
                  <a:schemeClr val="tx1"/>
                </a:solidFill>
              </a:rPr>
              <a:t>more."</a:t>
            </a:r>
            <a:br>
              <a:rPr lang="en-US" sz="2600" dirty="0">
                <a:solidFill>
                  <a:schemeClr val="tx1"/>
                </a:solidFill>
              </a:rPr>
            </a:br>
            <a:r>
              <a:rPr lang="en-US" sz="2600" dirty="0" smtClean="0">
                <a:solidFill>
                  <a:schemeClr val="tx1"/>
                </a:solidFill>
              </a:rPr>
              <a:t>    - </a:t>
            </a:r>
            <a:r>
              <a:rPr lang="en-US" sz="2600" b="1" dirty="0" err="1">
                <a:solidFill>
                  <a:schemeClr val="tx1"/>
                </a:solidFill>
              </a:rPr>
              <a:t>Ayaka</a:t>
            </a:r>
            <a:r>
              <a:rPr lang="en-US" sz="2600" b="1" dirty="0">
                <a:solidFill>
                  <a:schemeClr val="tx1"/>
                </a:solidFill>
              </a:rPr>
              <a:t>, </a:t>
            </a:r>
            <a:r>
              <a:rPr lang="en-US" sz="2600" b="1" dirty="0" smtClean="0">
                <a:solidFill>
                  <a:schemeClr val="tx1"/>
                </a:solidFill>
              </a:rPr>
              <a:t>1</a:t>
            </a:r>
            <a:r>
              <a:rPr lang="en-US" sz="2600" b="1" baseline="30000" dirty="0" smtClean="0">
                <a:solidFill>
                  <a:schemeClr val="tx1"/>
                </a:solidFill>
              </a:rPr>
              <a:t>st</a:t>
            </a:r>
            <a:r>
              <a:rPr lang="en-US" sz="2600" b="1" dirty="0" smtClean="0">
                <a:solidFill>
                  <a:schemeClr val="tx1"/>
                </a:solidFill>
              </a:rPr>
              <a:t> Grader, </a:t>
            </a:r>
            <a:r>
              <a:rPr lang="en-US" sz="2600" dirty="0" smtClean="0">
                <a:solidFill>
                  <a:schemeClr val="tx1"/>
                </a:solidFill>
              </a:rPr>
              <a:t>Novi</a:t>
            </a:r>
            <a:r>
              <a:rPr lang="en-US" sz="2600" dirty="0">
                <a:solidFill>
                  <a:schemeClr val="tx1"/>
                </a:solidFill>
              </a:rPr>
              <a:t>, </a:t>
            </a:r>
            <a:r>
              <a:rPr lang="en-US" sz="2600" dirty="0" smtClean="0">
                <a:solidFill>
                  <a:schemeClr val="tx1"/>
                </a:solidFill>
              </a:rPr>
              <a:t>Michigan</a:t>
            </a:r>
            <a:endParaRPr lang="en-US" dirty="0"/>
          </a:p>
          <a:p>
            <a:endParaRPr lang="en-US" dirty="0"/>
          </a:p>
        </p:txBody>
      </p:sp>
    </p:spTree>
    <p:extLst>
      <p:ext uri="{BB962C8B-B14F-4D97-AF65-F5344CB8AC3E}">
        <p14:creationId xmlns:p14="http://schemas.microsoft.com/office/powerpoint/2010/main" val="16718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happened when you looked at the problem </a:t>
            </a:r>
            <a:r>
              <a:rPr lang="en-US" sz="2800" dirty="0" smtClean="0"/>
              <a:t>of some students not asking questions?</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en-US" sz="3200" dirty="0">
                <a:solidFill>
                  <a:schemeClr val="tx1">
                    <a:lumMod val="95000"/>
                    <a:lumOff val="5000"/>
                  </a:schemeClr>
                </a:solidFill>
              </a:rPr>
              <a:t>You focused intently on this problem for a limited period of </a:t>
            </a:r>
            <a:r>
              <a:rPr lang="en-US" sz="3200" dirty="0" smtClean="0">
                <a:solidFill>
                  <a:schemeClr val="tx1">
                    <a:lumMod val="95000"/>
                    <a:lumOff val="5000"/>
                  </a:schemeClr>
                </a:solidFill>
              </a:rPr>
              <a:t>time</a:t>
            </a:r>
            <a:endParaRPr lang="en-US" sz="3200" dirty="0">
              <a:solidFill>
                <a:schemeClr val="tx1">
                  <a:lumMod val="95000"/>
                  <a:lumOff val="5000"/>
                </a:schemeClr>
              </a:solidFill>
            </a:endParaRPr>
          </a:p>
          <a:p>
            <a:r>
              <a:rPr lang="en-US" sz="3200" dirty="0">
                <a:solidFill>
                  <a:schemeClr val="tx1">
                    <a:lumMod val="95000"/>
                    <a:lumOff val="5000"/>
                  </a:schemeClr>
                </a:solidFill>
              </a:rPr>
              <a:t>You inquired. You asked </a:t>
            </a:r>
            <a:r>
              <a:rPr lang="en-US" sz="3200" dirty="0" smtClean="0">
                <a:solidFill>
                  <a:schemeClr val="tx1">
                    <a:lumMod val="95000"/>
                    <a:lumOff val="5000"/>
                  </a:schemeClr>
                </a:solidFill>
              </a:rPr>
              <a:t>questions</a:t>
            </a:r>
            <a:endParaRPr lang="en-US" sz="3200" dirty="0">
              <a:solidFill>
                <a:schemeClr val="tx1">
                  <a:lumMod val="95000"/>
                  <a:lumOff val="5000"/>
                </a:schemeClr>
              </a:solidFill>
            </a:endParaRPr>
          </a:p>
          <a:p>
            <a:r>
              <a:rPr lang="en-US" sz="3200" dirty="0">
                <a:solidFill>
                  <a:schemeClr val="tx1">
                    <a:lumMod val="95000"/>
                    <a:lumOff val="5000"/>
                  </a:schemeClr>
                </a:solidFill>
              </a:rPr>
              <a:t>You worked with your questions</a:t>
            </a:r>
          </a:p>
          <a:p>
            <a:r>
              <a:rPr lang="en-US" sz="3200" dirty="0">
                <a:solidFill>
                  <a:schemeClr val="tx1">
                    <a:lumMod val="95000"/>
                    <a:lumOff val="5000"/>
                  </a:schemeClr>
                </a:solidFill>
              </a:rPr>
              <a:t>You selected questions you were most curious to explore</a:t>
            </a:r>
          </a:p>
          <a:p>
            <a:endParaRPr lang="en-US" dirty="0"/>
          </a:p>
        </p:txBody>
      </p:sp>
    </p:spTree>
    <p:extLst>
      <p:ext uri="{BB962C8B-B14F-4D97-AF65-F5344CB8AC3E}">
        <p14:creationId xmlns:p14="http://schemas.microsoft.com/office/powerpoint/2010/main" val="31973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in Progress</a:t>
            </a:r>
            <a:br>
              <a:rPr lang="en-US" dirty="0" smtClean="0"/>
            </a:br>
            <a:endParaRPr lang="en-US" dirty="0"/>
          </a:p>
        </p:txBody>
      </p:sp>
      <p:sp>
        <p:nvSpPr>
          <p:cNvPr id="3" name="Content Placeholder 2"/>
          <p:cNvSpPr>
            <a:spLocks noGrp="1"/>
          </p:cNvSpPr>
          <p:nvPr>
            <p:ph idx="1"/>
          </p:nvPr>
        </p:nvSpPr>
        <p:spPr>
          <a:xfrm>
            <a:off x="498473" y="1246909"/>
            <a:ext cx="7556313" cy="4987637"/>
          </a:xfrm>
        </p:spPr>
        <p:txBody>
          <a:bodyPr>
            <a:noAutofit/>
          </a:bodyPr>
          <a:lstStyle/>
          <a:p>
            <a:pPr fontAlgn="base">
              <a:spcBef>
                <a:spcPts val="1200"/>
              </a:spcBef>
            </a:pPr>
            <a:r>
              <a:rPr lang="en-US" sz="2800" dirty="0">
                <a:solidFill>
                  <a:schemeClr val="tx1"/>
                </a:solidFill>
              </a:rPr>
              <a:t>Asking Questions vs. Question Formulation</a:t>
            </a:r>
          </a:p>
          <a:p>
            <a:pPr fontAlgn="base">
              <a:spcBef>
                <a:spcPts val="1200"/>
              </a:spcBef>
            </a:pPr>
            <a:r>
              <a:rPr lang="en-US" sz="2800" dirty="0">
                <a:solidFill>
                  <a:schemeClr val="tx1"/>
                </a:solidFill>
              </a:rPr>
              <a:t>Curiosity and Question Formulation</a:t>
            </a:r>
          </a:p>
          <a:p>
            <a:pPr fontAlgn="base">
              <a:spcBef>
                <a:spcPts val="1200"/>
              </a:spcBef>
            </a:pPr>
            <a:r>
              <a:rPr lang="en-US" sz="2800" dirty="0">
                <a:solidFill>
                  <a:schemeClr val="tx1"/>
                </a:solidFill>
              </a:rPr>
              <a:t>Working with one’s own questions</a:t>
            </a:r>
          </a:p>
          <a:p>
            <a:pPr fontAlgn="base">
              <a:spcBef>
                <a:spcPts val="1200"/>
              </a:spcBef>
            </a:pPr>
            <a:r>
              <a:rPr lang="en-US" sz="2800" dirty="0">
                <a:solidFill>
                  <a:schemeClr val="tx1"/>
                </a:solidFill>
              </a:rPr>
              <a:t>The three thinking abilities</a:t>
            </a:r>
          </a:p>
          <a:p>
            <a:pPr fontAlgn="base">
              <a:spcBef>
                <a:spcPts val="1200"/>
              </a:spcBef>
            </a:pPr>
            <a:r>
              <a:rPr lang="en-US" sz="2800" dirty="0">
                <a:solidFill>
                  <a:schemeClr val="tx1"/>
                </a:solidFill>
              </a:rPr>
              <a:t>Curiosity as a stimulus for questions (commonly perceived)</a:t>
            </a:r>
          </a:p>
          <a:p>
            <a:pPr fontAlgn="base">
              <a:spcBef>
                <a:spcPts val="1200"/>
              </a:spcBef>
            </a:pPr>
            <a:r>
              <a:rPr lang="en-US" sz="2800" dirty="0">
                <a:solidFill>
                  <a:schemeClr val="tx1"/>
                </a:solidFill>
              </a:rPr>
              <a:t>Curiosity as an outcome of working with </a:t>
            </a:r>
            <a:r>
              <a:rPr lang="en-US" sz="2800" dirty="0" smtClean="0">
                <a:solidFill>
                  <a:schemeClr val="tx1"/>
                </a:solidFill>
              </a:rPr>
              <a:t>questions</a:t>
            </a:r>
            <a:endParaRPr lang="en-US" sz="2800" dirty="0">
              <a:solidFill>
                <a:schemeClr val="tx1"/>
              </a:solidFill>
            </a:endParaRPr>
          </a:p>
          <a:p>
            <a:pPr fontAlgn="base">
              <a:spcBef>
                <a:spcPts val="1200"/>
              </a:spcBef>
            </a:pPr>
            <a:r>
              <a:rPr lang="en-US" sz="2800" dirty="0" smtClean="0">
                <a:solidFill>
                  <a:schemeClr val="tx1"/>
                </a:solidFill>
              </a:rPr>
              <a:t>The </a:t>
            </a:r>
            <a:r>
              <a:rPr lang="en-US" sz="2800" dirty="0">
                <a:solidFill>
                  <a:schemeClr val="tx1"/>
                </a:solidFill>
              </a:rPr>
              <a:t>three thinking abilities complemented by curiosity (multiplier)</a:t>
            </a:r>
          </a:p>
        </p:txBody>
      </p:sp>
    </p:spTree>
    <p:extLst>
      <p:ext uri="{BB962C8B-B14F-4D97-AF65-F5344CB8AC3E}">
        <p14:creationId xmlns:p14="http://schemas.microsoft.com/office/powerpoint/2010/main" val="22988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give </a:t>
            </a:r>
            <a:r>
              <a:rPr lang="en-US" dirty="0" smtClean="0"/>
              <a:t>the model a more scientific name</a:t>
            </a:r>
            <a:r>
              <a:rPr lang="en-US" dirty="0"/>
              <a:t>?</a:t>
            </a:r>
            <a:br>
              <a:rPr lang="en-US" dirty="0"/>
            </a:br>
            <a:endParaRPr lang="en-US" dirty="0"/>
          </a:p>
        </p:txBody>
      </p:sp>
      <p:sp>
        <p:nvSpPr>
          <p:cNvPr id="4" name="Content Placeholder 2"/>
          <p:cNvSpPr>
            <a:spLocks noGrp="1"/>
          </p:cNvSpPr>
          <p:nvPr>
            <p:ph idx="1"/>
          </p:nvPr>
        </p:nvSpPr>
        <p:spPr>
          <a:xfrm>
            <a:off x="935895" y="2636990"/>
            <a:ext cx="7305115" cy="1051252"/>
          </a:xfrm>
        </p:spPr>
        <p:txBody>
          <a:bodyPr/>
          <a:lstStyle/>
          <a:p>
            <a:pPr marL="0" indent="0" algn="ctr">
              <a:spcBef>
                <a:spcPts val="0"/>
              </a:spcBef>
              <a:buNone/>
            </a:pPr>
            <a:r>
              <a:rPr lang="en-US" sz="3000" b="1" dirty="0">
                <a:solidFill>
                  <a:srgbClr val="000000"/>
                </a:solidFill>
              </a:rPr>
              <a:t>“Working with One’s Own Questions” </a:t>
            </a:r>
          </a:p>
          <a:p>
            <a:pPr marL="0" indent="0" algn="ctr">
              <a:spcBef>
                <a:spcPts val="0"/>
              </a:spcBef>
              <a:buNone/>
            </a:pPr>
            <a:r>
              <a:rPr lang="en-US" sz="3000" b="1" dirty="0">
                <a:solidFill>
                  <a:srgbClr val="000000"/>
                </a:solidFill>
              </a:rPr>
              <a:t>Model of </a:t>
            </a:r>
            <a:r>
              <a:rPr lang="en-US" sz="3000" b="1" dirty="0" smtClean="0">
                <a:solidFill>
                  <a:srgbClr val="000000"/>
                </a:solidFill>
              </a:rPr>
              <a:t>Learning</a:t>
            </a:r>
            <a:endParaRPr lang="en-US" dirty="0"/>
          </a:p>
        </p:txBody>
      </p:sp>
      <p:sp>
        <p:nvSpPr>
          <p:cNvPr id="5" name="Rectangle 4"/>
          <p:cNvSpPr/>
          <p:nvPr/>
        </p:nvSpPr>
        <p:spPr>
          <a:xfrm>
            <a:off x="2104612" y="2636990"/>
            <a:ext cx="1051891" cy="553998"/>
          </a:xfrm>
          <a:prstGeom prst="rect">
            <a:avLst/>
          </a:prstGeom>
        </p:spPr>
        <p:txBody>
          <a:bodyPr wrap="none">
            <a:spAutoFit/>
          </a:bodyPr>
          <a:lstStyle/>
          <a:p>
            <a:r>
              <a:rPr lang="en-US" sz="3000" b="1" dirty="0">
                <a:solidFill>
                  <a:srgbClr val="000000"/>
                </a:solidFill>
              </a:rPr>
              <a:t>Hmm</a:t>
            </a:r>
          </a:p>
        </p:txBody>
      </p:sp>
      <p:sp>
        <p:nvSpPr>
          <p:cNvPr id="6" name="Rectangle 5"/>
          <p:cNvSpPr/>
          <p:nvPr/>
        </p:nvSpPr>
        <p:spPr>
          <a:xfrm>
            <a:off x="3151166" y="2636990"/>
            <a:ext cx="1563248" cy="553998"/>
          </a:xfrm>
          <a:prstGeom prst="rect">
            <a:avLst/>
          </a:prstGeom>
        </p:spPr>
        <p:txBody>
          <a:bodyPr wrap="none">
            <a:spAutoFit/>
          </a:bodyPr>
          <a:lstStyle/>
          <a:p>
            <a:r>
              <a:rPr lang="en-US" sz="3000" b="1" dirty="0">
                <a:solidFill>
                  <a:srgbClr val="000000"/>
                </a:solidFill>
              </a:rPr>
              <a:t>, Oomph</a:t>
            </a:r>
            <a:endParaRPr lang="en-US" sz="3000" dirty="0"/>
          </a:p>
        </p:txBody>
      </p:sp>
      <p:sp>
        <p:nvSpPr>
          <p:cNvPr id="7" name="Rectangle 6"/>
          <p:cNvSpPr/>
          <p:nvPr/>
        </p:nvSpPr>
        <p:spPr>
          <a:xfrm>
            <a:off x="4759300" y="2636328"/>
            <a:ext cx="2141933" cy="553998"/>
          </a:xfrm>
          <a:prstGeom prst="rect">
            <a:avLst/>
          </a:prstGeom>
        </p:spPr>
        <p:txBody>
          <a:bodyPr wrap="none">
            <a:spAutoFit/>
          </a:bodyPr>
          <a:lstStyle/>
          <a:p>
            <a:r>
              <a:rPr lang="en-US" sz="3000" b="1" dirty="0">
                <a:solidFill>
                  <a:srgbClr val="000000"/>
                </a:solidFill>
              </a:rPr>
              <a:t>, and Ah </a:t>
            </a:r>
            <a:r>
              <a:rPr lang="en-US" sz="3000" b="1" dirty="0" smtClean="0">
                <a:solidFill>
                  <a:srgbClr val="000000"/>
                </a:solidFill>
              </a:rPr>
              <a:t>Ha!</a:t>
            </a:r>
            <a:endParaRPr lang="en-US" sz="3000" dirty="0"/>
          </a:p>
        </p:txBody>
      </p:sp>
    </p:spTree>
    <p:extLst>
      <p:ext uri="{BB962C8B-B14F-4D97-AF65-F5344CB8AC3E}">
        <p14:creationId xmlns:p14="http://schemas.microsoft.com/office/powerpoint/2010/main" val="42608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Hmm, Oomph, and </a:t>
            </a:r>
            <a:r>
              <a:rPr lang="en-US" sz="4000" dirty="0"/>
              <a:t>A</a:t>
            </a:r>
            <a:r>
              <a:rPr lang="en-US" sz="4000" dirty="0" smtClean="0"/>
              <a:t>h Ha!</a:t>
            </a:r>
            <a:endParaRPr lang="en-US" sz="4000" dirty="0"/>
          </a:p>
        </p:txBody>
      </p:sp>
      <p:sp>
        <p:nvSpPr>
          <p:cNvPr id="3" name="Content Placeholder 2"/>
          <p:cNvSpPr>
            <a:spLocks noGrp="1"/>
          </p:cNvSpPr>
          <p:nvPr>
            <p:ph idx="1"/>
          </p:nvPr>
        </p:nvSpPr>
        <p:spPr/>
        <p:txBody>
          <a:bodyPr/>
          <a:lstStyle/>
          <a:p>
            <a:r>
              <a:rPr lang="en-US" sz="3200" dirty="0" smtClean="0">
                <a:solidFill>
                  <a:schemeClr val="tx1"/>
                </a:solidFill>
              </a:rPr>
              <a:t>Why is a model for learning that emphasizes student question formulation so important today?</a:t>
            </a:r>
          </a:p>
          <a:p>
            <a:pPr marL="457200" lvl="1" indent="0">
              <a:buNone/>
            </a:pPr>
            <a:endParaRPr lang="en-US" dirty="0"/>
          </a:p>
        </p:txBody>
      </p:sp>
    </p:spTree>
    <p:extLst>
      <p:ext uri="{BB962C8B-B14F-4D97-AF65-F5344CB8AC3E}">
        <p14:creationId xmlns:p14="http://schemas.microsoft.com/office/powerpoint/2010/main" val="19992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4613"/>
            <a:ext cx="3475038" cy="529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565650" y="1331913"/>
            <a:ext cx="4638675"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3200"/>
              <a:t>“How should you respond when you get powerful new tools for finding answers? </a:t>
            </a:r>
          </a:p>
          <a:p>
            <a:endParaRPr lang="en-US" altLang="en-US" sz="3200"/>
          </a:p>
        </p:txBody>
      </p:sp>
      <p:sp>
        <p:nvSpPr>
          <p:cNvPr id="3" name="TextBox 2"/>
          <p:cNvSpPr txBox="1">
            <a:spLocks noChangeArrowheads="1"/>
          </p:cNvSpPr>
          <p:nvPr/>
        </p:nvSpPr>
        <p:spPr bwMode="auto">
          <a:xfrm>
            <a:off x="4565650" y="3825875"/>
            <a:ext cx="5129213" cy="172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endParaRPr lang="en-US" altLang="en-US" sz="2800" dirty="0"/>
          </a:p>
          <a:p>
            <a:r>
              <a:rPr lang="en-US" altLang="en-US" sz="2800" dirty="0"/>
              <a:t>Think of harder questions.”</a:t>
            </a:r>
          </a:p>
          <a:p>
            <a:endParaRPr lang="en-US" altLang="en-US" sz="3200" dirty="0"/>
          </a:p>
          <a:p>
            <a:endParaRPr lang="en-US" altLang="en-US" dirty="0"/>
          </a:p>
        </p:txBody>
      </p:sp>
      <p:sp>
        <p:nvSpPr>
          <p:cNvPr id="6" name="TextBox 5"/>
          <p:cNvSpPr txBox="1">
            <a:spLocks noChangeArrowheads="1"/>
          </p:cNvSpPr>
          <p:nvPr/>
        </p:nvSpPr>
        <p:spPr bwMode="auto">
          <a:xfrm>
            <a:off x="4987925" y="5399088"/>
            <a:ext cx="34845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285750" indent="-285750" algn="r">
              <a:buFontTx/>
              <a:buChar char="-"/>
            </a:pPr>
            <a:r>
              <a:rPr lang="en-US" altLang="en-US" dirty="0" smtClean="0"/>
              <a:t>Clive </a:t>
            </a:r>
            <a:r>
              <a:rPr lang="en-US" altLang="en-US" dirty="0"/>
              <a:t>Thompson, </a:t>
            </a:r>
            <a:r>
              <a:rPr lang="en-US" altLang="en-US" dirty="0" smtClean="0"/>
              <a:t>Journalist </a:t>
            </a:r>
            <a:r>
              <a:rPr lang="en-US" altLang="en-US" dirty="0"/>
              <a:t>and Technology Blogger</a:t>
            </a:r>
          </a:p>
          <a:p>
            <a:endParaRPr lang="en-US" altLang="en-US" dirty="0"/>
          </a:p>
        </p:txBody>
      </p:sp>
      <p:sp>
        <p:nvSpPr>
          <p:cNvPr id="167942" name="Title 1"/>
          <p:cNvSpPr txBox="1">
            <a:spLocks/>
          </p:cNvSpPr>
          <p:nvPr/>
        </p:nvSpPr>
        <p:spPr bwMode="auto">
          <a:xfrm>
            <a:off x="600075" y="352425"/>
            <a:ext cx="7556500"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914400"/>
            <a:r>
              <a:rPr lang="en-US" altLang="en-US" sz="4000">
                <a:solidFill>
                  <a:schemeClr val="accent1"/>
                </a:solidFill>
              </a:rPr>
              <a:t>In the Age of Google…</a:t>
            </a:r>
          </a:p>
        </p:txBody>
      </p:sp>
    </p:spTree>
    <p:extLst>
      <p:ext uri="{BB962C8B-B14F-4D97-AF65-F5344CB8AC3E}">
        <p14:creationId xmlns:p14="http://schemas.microsoft.com/office/powerpoint/2010/main" val="56085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smtClean="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54856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Septima Clark</a:t>
            </a:r>
          </a:p>
        </p:txBody>
      </p:sp>
    </p:spTree>
    <p:extLst>
      <p:ext uri="{BB962C8B-B14F-4D97-AF65-F5344CB8AC3E}">
        <p14:creationId xmlns:p14="http://schemas.microsoft.com/office/powerpoint/2010/main" val="2460268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at the end…</a:t>
            </a:r>
            <a:endParaRPr lang="en-US" dirty="0"/>
          </a:p>
        </p:txBody>
      </p:sp>
      <p:sp>
        <p:nvSpPr>
          <p:cNvPr id="4" name="Title 1"/>
          <p:cNvSpPr txBox="1">
            <a:spLocks/>
          </p:cNvSpPr>
          <p:nvPr/>
        </p:nvSpPr>
        <p:spPr>
          <a:xfrm>
            <a:off x="2776358" y="2991767"/>
            <a:ext cx="300054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800" b="1" dirty="0" smtClean="0">
                <a:solidFill>
                  <a:schemeClr val="tx1">
                    <a:lumMod val="95000"/>
                    <a:lumOff val="5000"/>
                  </a:schemeClr>
                </a:solidFill>
              </a:rPr>
              <a:t>INQUIRY</a:t>
            </a:r>
          </a:p>
        </p:txBody>
      </p:sp>
    </p:spTree>
    <p:extLst>
      <p:ext uri="{BB962C8B-B14F-4D97-AF65-F5344CB8AC3E}">
        <p14:creationId xmlns:p14="http://schemas.microsoft.com/office/powerpoint/2010/main" val="14222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beginning to the end</a:t>
            </a:r>
            <a:r>
              <a:rPr lang="mr-IN" dirty="0" smtClean="0"/>
              <a:t>…</a:t>
            </a:r>
            <a:endParaRPr lang="en-US" dirty="0"/>
          </a:p>
        </p:txBody>
      </p:sp>
      <p:sp>
        <p:nvSpPr>
          <p:cNvPr id="3" name="TextBox 2"/>
          <p:cNvSpPr txBox="1"/>
          <p:nvPr/>
        </p:nvSpPr>
        <p:spPr>
          <a:xfrm>
            <a:off x="1570860" y="1933803"/>
            <a:ext cx="6483927" cy="3108543"/>
          </a:xfrm>
          <a:prstGeom prst="rect">
            <a:avLst/>
          </a:prstGeom>
          <a:noFill/>
        </p:spPr>
        <p:txBody>
          <a:bodyPr wrap="square" rtlCol="0">
            <a:spAutoFit/>
          </a:bodyPr>
          <a:lstStyle/>
          <a:p>
            <a:r>
              <a:rPr lang="en-US" sz="2800" dirty="0" smtClean="0"/>
              <a:t>We shall not cease from exploration</a:t>
            </a:r>
          </a:p>
          <a:p>
            <a:r>
              <a:rPr lang="en-US" sz="2800" dirty="0" smtClean="0"/>
              <a:t>And the end of all our exploring</a:t>
            </a:r>
          </a:p>
          <a:p>
            <a:r>
              <a:rPr lang="en-US" sz="2800" dirty="0" smtClean="0"/>
              <a:t>Will be to arrive where we started</a:t>
            </a:r>
          </a:p>
          <a:p>
            <a:r>
              <a:rPr lang="en-US" sz="2800" dirty="0" smtClean="0"/>
              <a:t>And know the place</a:t>
            </a:r>
          </a:p>
          <a:p>
            <a:r>
              <a:rPr lang="en-US" sz="2800" dirty="0" smtClean="0"/>
              <a:t>For the first time.</a:t>
            </a:r>
          </a:p>
          <a:p>
            <a:endParaRPr lang="en-US" sz="2800" dirty="0"/>
          </a:p>
          <a:p>
            <a:r>
              <a:rPr lang="en-US" sz="2800" dirty="0" smtClean="0"/>
              <a:t>				--T.S. Eliot</a:t>
            </a:r>
            <a:endParaRPr lang="en-US" sz="2800" dirty="0"/>
          </a:p>
        </p:txBody>
      </p:sp>
    </p:spTree>
    <p:extLst>
      <p:ext uri="{BB962C8B-B14F-4D97-AF65-F5344CB8AC3E}">
        <p14:creationId xmlns:p14="http://schemas.microsoft.com/office/powerpoint/2010/main" val="2927364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val="3866326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Evaluation </a:t>
            </a:r>
            <a:endParaRPr lang="en-US" dirty="0"/>
          </a:p>
        </p:txBody>
      </p:sp>
    </p:spTree>
    <p:extLst>
      <p:ext uri="{BB962C8B-B14F-4D97-AF65-F5344CB8AC3E}">
        <p14:creationId xmlns:p14="http://schemas.microsoft.com/office/powerpoint/2010/main" val="384902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happened to the students when they looked at the Caning of Sumner?</a:t>
            </a:r>
            <a:endParaRPr lang="en-US" sz="2800" dirty="0"/>
          </a:p>
        </p:txBody>
      </p:sp>
      <p:sp>
        <p:nvSpPr>
          <p:cNvPr id="4" name="Content Placeholder 2"/>
          <p:cNvSpPr>
            <a:spLocks noGrp="1"/>
          </p:cNvSpPr>
          <p:nvPr>
            <p:ph idx="1"/>
          </p:nvPr>
        </p:nvSpPr>
        <p:spPr/>
        <p:txBody>
          <a:bodyPr/>
          <a:lstStyle/>
          <a:p>
            <a:r>
              <a:rPr lang="en-US" sz="3200" dirty="0" smtClean="0">
                <a:solidFill>
                  <a:schemeClr val="tx1">
                    <a:lumMod val="95000"/>
                    <a:lumOff val="5000"/>
                  </a:schemeClr>
                </a:solidFill>
              </a:rPr>
              <a:t>They </a:t>
            </a:r>
            <a:r>
              <a:rPr lang="en-US" sz="3200" dirty="0">
                <a:solidFill>
                  <a:schemeClr val="tx1">
                    <a:lumMod val="95000"/>
                    <a:lumOff val="5000"/>
                  </a:schemeClr>
                </a:solidFill>
              </a:rPr>
              <a:t>focused intently on </a:t>
            </a:r>
            <a:r>
              <a:rPr lang="en-US" sz="3200" dirty="0" smtClean="0">
                <a:solidFill>
                  <a:schemeClr val="tx1">
                    <a:lumMod val="95000"/>
                    <a:lumOff val="5000"/>
                  </a:schemeClr>
                </a:solidFill>
              </a:rPr>
              <a:t>the image for </a:t>
            </a:r>
            <a:r>
              <a:rPr lang="en-US" sz="3200" dirty="0">
                <a:solidFill>
                  <a:schemeClr val="tx1">
                    <a:lumMod val="95000"/>
                    <a:lumOff val="5000"/>
                  </a:schemeClr>
                </a:solidFill>
              </a:rPr>
              <a:t>a limited period of </a:t>
            </a:r>
            <a:r>
              <a:rPr lang="en-US" sz="3200" dirty="0" smtClean="0">
                <a:solidFill>
                  <a:schemeClr val="tx1">
                    <a:lumMod val="95000"/>
                    <a:lumOff val="5000"/>
                  </a:schemeClr>
                </a:solidFill>
              </a:rPr>
              <a:t>time</a:t>
            </a:r>
            <a:endParaRPr lang="en-US" sz="3200" dirty="0">
              <a:solidFill>
                <a:schemeClr val="tx1">
                  <a:lumMod val="95000"/>
                  <a:lumOff val="5000"/>
                </a:schemeClr>
              </a:solidFill>
            </a:endParaRPr>
          </a:p>
          <a:p>
            <a:r>
              <a:rPr lang="en-US" sz="3200" dirty="0" smtClean="0">
                <a:solidFill>
                  <a:schemeClr val="tx1">
                    <a:lumMod val="95000"/>
                    <a:lumOff val="5000"/>
                  </a:schemeClr>
                </a:solidFill>
              </a:rPr>
              <a:t>They </a:t>
            </a:r>
            <a:r>
              <a:rPr lang="en-US" sz="3200" dirty="0">
                <a:solidFill>
                  <a:schemeClr val="tx1">
                    <a:lumMod val="95000"/>
                    <a:lumOff val="5000"/>
                  </a:schemeClr>
                </a:solidFill>
              </a:rPr>
              <a:t>inquired. </a:t>
            </a:r>
            <a:r>
              <a:rPr lang="en-US" sz="3200" dirty="0" smtClean="0">
                <a:solidFill>
                  <a:schemeClr val="tx1">
                    <a:lumMod val="95000"/>
                    <a:lumOff val="5000"/>
                  </a:schemeClr>
                </a:solidFill>
              </a:rPr>
              <a:t>They </a:t>
            </a:r>
            <a:r>
              <a:rPr lang="en-US" sz="3200" dirty="0">
                <a:solidFill>
                  <a:schemeClr val="tx1">
                    <a:lumMod val="95000"/>
                    <a:lumOff val="5000"/>
                  </a:schemeClr>
                </a:solidFill>
              </a:rPr>
              <a:t>asked </a:t>
            </a:r>
            <a:r>
              <a:rPr lang="en-US" sz="3200" dirty="0" smtClean="0">
                <a:solidFill>
                  <a:schemeClr val="tx1">
                    <a:lumMod val="95000"/>
                    <a:lumOff val="5000"/>
                  </a:schemeClr>
                </a:solidFill>
              </a:rPr>
              <a:t>questions</a:t>
            </a:r>
            <a:endParaRPr lang="en-US" sz="3200" dirty="0">
              <a:solidFill>
                <a:schemeClr val="tx1">
                  <a:lumMod val="95000"/>
                  <a:lumOff val="5000"/>
                </a:schemeClr>
              </a:solidFill>
            </a:endParaRPr>
          </a:p>
          <a:p>
            <a:r>
              <a:rPr lang="en-US" sz="3200" dirty="0" smtClean="0">
                <a:solidFill>
                  <a:schemeClr val="tx1">
                    <a:lumMod val="95000"/>
                    <a:lumOff val="5000"/>
                  </a:schemeClr>
                </a:solidFill>
              </a:rPr>
              <a:t>They </a:t>
            </a:r>
            <a:r>
              <a:rPr lang="en-US" sz="3200" dirty="0">
                <a:solidFill>
                  <a:schemeClr val="tx1">
                    <a:lumMod val="95000"/>
                    <a:lumOff val="5000"/>
                  </a:schemeClr>
                </a:solidFill>
              </a:rPr>
              <a:t>worked with </a:t>
            </a:r>
            <a:r>
              <a:rPr lang="en-US" sz="3200" dirty="0" smtClean="0">
                <a:solidFill>
                  <a:schemeClr val="tx1">
                    <a:lumMod val="95000"/>
                    <a:lumOff val="5000"/>
                  </a:schemeClr>
                </a:solidFill>
              </a:rPr>
              <a:t>their </a:t>
            </a:r>
            <a:r>
              <a:rPr lang="en-US" sz="3200" dirty="0">
                <a:solidFill>
                  <a:schemeClr val="tx1">
                    <a:lumMod val="95000"/>
                    <a:lumOff val="5000"/>
                  </a:schemeClr>
                </a:solidFill>
              </a:rPr>
              <a:t>questions</a:t>
            </a:r>
          </a:p>
          <a:p>
            <a:r>
              <a:rPr lang="en-US" sz="3200" dirty="0" smtClean="0">
                <a:solidFill>
                  <a:schemeClr val="tx1">
                    <a:lumMod val="95000"/>
                    <a:lumOff val="5000"/>
                  </a:schemeClr>
                </a:solidFill>
              </a:rPr>
              <a:t>They </a:t>
            </a:r>
            <a:r>
              <a:rPr lang="en-US" sz="3200" dirty="0">
                <a:solidFill>
                  <a:schemeClr val="tx1">
                    <a:lumMod val="95000"/>
                    <a:lumOff val="5000"/>
                  </a:schemeClr>
                </a:solidFill>
              </a:rPr>
              <a:t>selected questions </a:t>
            </a:r>
            <a:r>
              <a:rPr lang="en-US" sz="3200" dirty="0" smtClean="0">
                <a:solidFill>
                  <a:schemeClr val="tx1">
                    <a:lumMod val="95000"/>
                    <a:lumOff val="5000"/>
                  </a:schemeClr>
                </a:solidFill>
              </a:rPr>
              <a:t>they </a:t>
            </a:r>
            <a:r>
              <a:rPr lang="en-US" sz="3200" dirty="0">
                <a:solidFill>
                  <a:schemeClr val="tx1">
                    <a:lumMod val="95000"/>
                    <a:lumOff val="5000"/>
                  </a:schemeClr>
                </a:solidFill>
              </a:rPr>
              <a:t>were most curious to explore</a:t>
            </a:r>
          </a:p>
          <a:p>
            <a:endParaRPr lang="en-US" dirty="0"/>
          </a:p>
        </p:txBody>
      </p:sp>
    </p:spTree>
    <p:extLst>
      <p:ext uri="{BB962C8B-B14F-4D97-AF65-F5344CB8AC3E}">
        <p14:creationId xmlns:p14="http://schemas.microsoft.com/office/powerpoint/2010/main" val="17889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6331816" cy="1116106"/>
          </a:xfrm>
        </p:spPr>
        <p:txBody>
          <a:bodyPr>
            <a:noAutofit/>
          </a:bodyPr>
          <a:lstStyle/>
          <a:p>
            <a:r>
              <a:rPr lang="en-US" sz="3200" dirty="0" smtClean="0"/>
              <a:t>Thinking a Little Differently about Curiosity</a:t>
            </a:r>
            <a:endParaRPr lang="en-US" sz="3200" dirty="0"/>
          </a:p>
        </p:txBody>
      </p:sp>
      <p:sp>
        <p:nvSpPr>
          <p:cNvPr id="3" name="Content Placeholder 2"/>
          <p:cNvSpPr>
            <a:spLocks noGrp="1"/>
          </p:cNvSpPr>
          <p:nvPr>
            <p:ph idx="1"/>
          </p:nvPr>
        </p:nvSpPr>
        <p:spPr>
          <a:xfrm>
            <a:off x="498474" y="1600200"/>
            <a:ext cx="7703417" cy="4911436"/>
          </a:xfrm>
        </p:spPr>
        <p:txBody>
          <a:bodyPr>
            <a:normAutofit lnSpcReduction="10000"/>
          </a:bodyPr>
          <a:lstStyle/>
          <a:p>
            <a:r>
              <a:rPr lang="en-US" sz="3200" dirty="0" smtClean="0">
                <a:solidFill>
                  <a:schemeClr val="tx1">
                    <a:lumMod val="95000"/>
                    <a:lumOff val="5000"/>
                  </a:schemeClr>
                </a:solidFill>
              </a:rPr>
              <a:t>Curiosity is often seen as the catalyst for questions.</a:t>
            </a:r>
          </a:p>
          <a:p>
            <a:r>
              <a:rPr lang="en-US" sz="3200" dirty="0" smtClean="0">
                <a:solidFill>
                  <a:schemeClr val="tx1">
                    <a:lumMod val="95000"/>
                    <a:lumOff val="5000"/>
                  </a:schemeClr>
                </a:solidFill>
              </a:rPr>
              <a:t>Curiosity can also be the result of students asking and working with their own questions. </a:t>
            </a:r>
          </a:p>
          <a:p>
            <a:r>
              <a:rPr lang="en-US" sz="3200" dirty="0" smtClean="0">
                <a:solidFill>
                  <a:schemeClr val="tx1">
                    <a:lumMod val="95000"/>
                    <a:lumOff val="5000"/>
                  </a:schemeClr>
                </a:solidFill>
              </a:rPr>
              <a:t>Curiosity can </a:t>
            </a:r>
            <a:r>
              <a:rPr lang="en-US" sz="3200" dirty="0">
                <a:solidFill>
                  <a:schemeClr val="tx1">
                    <a:lumMod val="95000"/>
                    <a:lumOff val="5000"/>
                  </a:schemeClr>
                </a:solidFill>
              </a:rPr>
              <a:t>deliberately be </a:t>
            </a:r>
            <a:r>
              <a:rPr lang="en-US" sz="3200" dirty="0" smtClean="0">
                <a:solidFill>
                  <a:schemeClr val="tx1">
                    <a:lumMod val="95000"/>
                    <a:lumOff val="5000"/>
                  </a:schemeClr>
                </a:solidFill>
              </a:rPr>
              <a:t>stimulated by using </a:t>
            </a:r>
            <a:r>
              <a:rPr lang="en-US" sz="3200" i="1" dirty="0">
                <a:solidFill>
                  <a:schemeClr val="tx1">
                    <a:lumMod val="95000"/>
                    <a:lumOff val="5000"/>
                  </a:schemeClr>
                </a:solidFill>
              </a:rPr>
              <a:t>three distinct thinking abilities </a:t>
            </a:r>
            <a:r>
              <a:rPr lang="en-US" sz="3200" dirty="0" smtClean="0">
                <a:solidFill>
                  <a:schemeClr val="tx1">
                    <a:lumMod val="95000"/>
                    <a:lumOff val="5000"/>
                  </a:schemeClr>
                </a:solidFill>
              </a:rPr>
              <a:t>when working </a:t>
            </a:r>
            <a:r>
              <a:rPr lang="en-US" sz="3200" dirty="0">
                <a:solidFill>
                  <a:schemeClr val="tx1">
                    <a:lumMod val="95000"/>
                    <a:lumOff val="5000"/>
                  </a:schemeClr>
                </a:solidFill>
              </a:rPr>
              <a:t>with </a:t>
            </a:r>
            <a:r>
              <a:rPr lang="en-US" sz="3200" dirty="0" smtClean="0">
                <a:solidFill>
                  <a:schemeClr val="tx1">
                    <a:lumMod val="95000"/>
                    <a:lumOff val="5000"/>
                  </a:schemeClr>
                </a:solidFill>
              </a:rPr>
              <a:t>one’s own </a:t>
            </a:r>
            <a:r>
              <a:rPr lang="en-US" sz="3200" dirty="0">
                <a:solidFill>
                  <a:schemeClr val="tx1">
                    <a:lumMod val="95000"/>
                    <a:lumOff val="5000"/>
                  </a:schemeClr>
                </a:solidFill>
              </a:rPr>
              <a:t>questions.</a:t>
            </a:r>
          </a:p>
          <a:p>
            <a:endParaRPr lang="en-US" dirty="0" smtClean="0"/>
          </a:p>
        </p:txBody>
      </p:sp>
    </p:spTree>
    <p:extLst>
      <p:ext uri="{BB962C8B-B14F-4D97-AF65-F5344CB8AC3E}">
        <p14:creationId xmlns:p14="http://schemas.microsoft.com/office/powerpoint/2010/main" val="2465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Stimulating Curiosity and Enhancing </a:t>
            </a:r>
            <a:r>
              <a:rPr lang="en-US" sz="4400" dirty="0"/>
              <a:t>L</a:t>
            </a:r>
            <a:r>
              <a:rPr lang="en-US" sz="4400" dirty="0" smtClean="0"/>
              <a:t>earning</a:t>
            </a:r>
            <a:r>
              <a:rPr lang="en-US" dirty="0" smtClean="0"/>
              <a:t/>
            </a:r>
            <a:br>
              <a:rPr lang="en-US" dirty="0" smtClean="0"/>
            </a:br>
            <a:endParaRPr lang="en-US" dirty="0"/>
          </a:p>
        </p:txBody>
      </p:sp>
      <p:sp>
        <p:nvSpPr>
          <p:cNvPr id="4" name="Rectangle 3"/>
          <p:cNvSpPr/>
          <p:nvPr/>
        </p:nvSpPr>
        <p:spPr>
          <a:xfrm>
            <a:off x="122232" y="2623131"/>
            <a:ext cx="8883222" cy="1569660"/>
          </a:xfrm>
          <a:prstGeom prst="rect">
            <a:avLst/>
          </a:prstGeom>
        </p:spPr>
        <p:txBody>
          <a:bodyPr wrap="square">
            <a:spAutoFit/>
          </a:bodyPr>
          <a:lstStyle/>
          <a:p>
            <a:pPr algn="ctr"/>
            <a:r>
              <a:rPr lang="en-US" sz="2400" dirty="0">
                <a:solidFill>
                  <a:srgbClr val="000000"/>
                </a:solidFill>
              </a:rPr>
              <a:t>The Emergence of a </a:t>
            </a:r>
            <a:endParaRPr lang="en-US" sz="2400" b="1" dirty="0">
              <a:solidFill>
                <a:srgbClr val="000000"/>
              </a:solidFill>
            </a:endParaRPr>
          </a:p>
          <a:p>
            <a:pPr algn="ctr"/>
            <a:r>
              <a:rPr lang="en-US" sz="3600" b="1" dirty="0">
                <a:solidFill>
                  <a:srgbClr val="000000"/>
                </a:solidFill>
              </a:rPr>
              <a:t>“Working with One’s Own Questions” Model of </a:t>
            </a:r>
            <a:r>
              <a:rPr lang="en-US" sz="3600" b="1" dirty="0" smtClean="0">
                <a:solidFill>
                  <a:srgbClr val="000000"/>
                </a:solidFill>
              </a:rPr>
              <a:t>Learning</a:t>
            </a:r>
            <a:endParaRPr lang="en-US" sz="3600" dirty="0"/>
          </a:p>
        </p:txBody>
      </p:sp>
    </p:spTree>
    <p:extLst>
      <p:ext uri="{BB962C8B-B14F-4D97-AF65-F5344CB8AC3E}">
        <p14:creationId xmlns:p14="http://schemas.microsoft.com/office/powerpoint/2010/main" val="12632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t>
            </a:r>
            <a:r>
              <a:rPr lang="en-US" dirty="0"/>
              <a:t>D</a:t>
            </a:r>
            <a:r>
              <a:rPr lang="en-US" dirty="0" smtClean="0"/>
              <a:t>efine “</a:t>
            </a:r>
            <a:r>
              <a:rPr lang="en-US" b="1" dirty="0" smtClean="0"/>
              <a:t>Working"</a:t>
            </a:r>
            <a:endParaRPr lang="en-US" b="1" dirty="0"/>
          </a:p>
        </p:txBody>
      </p:sp>
      <p:sp>
        <p:nvSpPr>
          <p:cNvPr id="3" name="Content Placeholder 2"/>
          <p:cNvSpPr>
            <a:spLocks noGrp="1"/>
          </p:cNvSpPr>
          <p:nvPr>
            <p:ph idx="1"/>
          </p:nvPr>
        </p:nvSpPr>
        <p:spPr>
          <a:xfrm>
            <a:off x="457199" y="1042147"/>
            <a:ext cx="4391892" cy="3167561"/>
          </a:xfrm>
        </p:spPr>
        <p:txBody>
          <a:bodyPr>
            <a:noAutofit/>
          </a:bodyPr>
          <a:lstStyle/>
          <a:p>
            <a:endParaRPr lang="en-US" b="0" dirty="0" smtClean="0">
              <a:solidFill>
                <a:schemeClr val="tx1"/>
              </a:solidFill>
              <a:effectLst/>
            </a:endParaRPr>
          </a:p>
          <a:p>
            <a:pPr lvl="1" fontAlgn="base">
              <a:buFont typeface="Arial" panose="020B0604020202020204" pitchFamily="34" charset="0"/>
              <a:buChar char="•"/>
            </a:pPr>
            <a:r>
              <a:rPr lang="en-US" sz="3600" dirty="0">
                <a:solidFill>
                  <a:schemeClr val="tx1"/>
                </a:solidFill>
              </a:rPr>
              <a:t>Produce </a:t>
            </a:r>
          </a:p>
          <a:p>
            <a:pPr lvl="1" fontAlgn="base">
              <a:buFont typeface="Arial" panose="020B0604020202020204" pitchFamily="34" charset="0"/>
              <a:buChar char="•"/>
            </a:pPr>
            <a:r>
              <a:rPr lang="en-US" sz="3600" dirty="0">
                <a:solidFill>
                  <a:schemeClr val="tx1"/>
                </a:solidFill>
              </a:rPr>
              <a:t>Categorize</a:t>
            </a:r>
          </a:p>
          <a:p>
            <a:pPr lvl="1" fontAlgn="base">
              <a:buFont typeface="Arial" panose="020B0604020202020204" pitchFamily="34" charset="0"/>
              <a:buChar char="•"/>
            </a:pPr>
            <a:r>
              <a:rPr lang="en-US" sz="3600" dirty="0">
                <a:solidFill>
                  <a:schemeClr val="tx1"/>
                </a:solidFill>
              </a:rPr>
              <a:t>Improve</a:t>
            </a:r>
          </a:p>
          <a:p>
            <a:pPr lvl="1" fontAlgn="base">
              <a:buFont typeface="Arial" panose="020B0604020202020204" pitchFamily="34" charset="0"/>
              <a:buChar char="•"/>
            </a:pPr>
            <a:r>
              <a:rPr lang="en-US" sz="3600" dirty="0">
                <a:solidFill>
                  <a:schemeClr val="tx1"/>
                </a:solidFill>
              </a:rPr>
              <a:t>Prioritize</a:t>
            </a:r>
          </a:p>
          <a:p>
            <a:pPr lvl="1" fontAlgn="base">
              <a:buFont typeface="Arial" panose="020B0604020202020204" pitchFamily="34" charset="0"/>
              <a:buChar char="•"/>
            </a:pPr>
            <a:r>
              <a:rPr lang="en-US" sz="3600" dirty="0">
                <a:solidFill>
                  <a:schemeClr val="tx1"/>
                </a:solidFill>
              </a:rPr>
              <a:t>Strategize on use of questions</a:t>
            </a:r>
          </a:p>
          <a:p>
            <a:pPr lvl="1" fontAlgn="base">
              <a:buFont typeface="Arial" panose="020B0604020202020204" pitchFamily="34" charset="0"/>
              <a:buChar char="•"/>
            </a:pPr>
            <a:r>
              <a:rPr lang="en-US" sz="3600" dirty="0">
                <a:solidFill>
                  <a:schemeClr val="tx1"/>
                </a:solidFill>
              </a:rPr>
              <a:t>Reflect</a:t>
            </a:r>
          </a:p>
          <a:p>
            <a:endParaRPr lang="en-US" dirty="0">
              <a:solidFill>
                <a:schemeClr val="tx1"/>
              </a:solidFill>
            </a:endParaRPr>
          </a:p>
        </p:txBody>
      </p:sp>
      <p:sp>
        <p:nvSpPr>
          <p:cNvPr id="4" name="TextBox 3"/>
          <p:cNvSpPr txBox="1"/>
          <p:nvPr/>
        </p:nvSpPr>
        <p:spPr>
          <a:xfrm>
            <a:off x="4955458" y="2278679"/>
            <a:ext cx="3106379" cy="3454792"/>
          </a:xfrm>
          <a:prstGeom prst="rect">
            <a:avLst/>
          </a:prstGeom>
          <a:noFill/>
        </p:spPr>
        <p:txBody>
          <a:bodyPr wrap="square" rtlCol="0">
            <a:spAutoFit/>
          </a:bodyPr>
          <a:lstStyle/>
          <a:p>
            <a:pPr>
              <a:spcAft>
                <a:spcPts val="900"/>
              </a:spcAft>
            </a:pPr>
            <a:r>
              <a:rPr lang="en-US" sz="2800" dirty="0">
                <a:solidFill>
                  <a:schemeClr val="tx1">
                    <a:lumMod val="65000"/>
                    <a:lumOff val="35000"/>
                  </a:schemeClr>
                </a:solidFill>
              </a:rPr>
              <a:t>The “working” also requires using three thinking abilities:</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Divergent</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Convergent</a:t>
            </a:r>
          </a:p>
          <a:p>
            <a:pPr marL="257175" indent="-257175">
              <a:spcAft>
                <a:spcPts val="900"/>
              </a:spcAft>
              <a:buFont typeface="Arial" panose="020B0604020202020204" pitchFamily="34" charset="0"/>
              <a:buChar char="•"/>
            </a:pPr>
            <a:r>
              <a:rPr lang="en-US" sz="2800" dirty="0">
                <a:solidFill>
                  <a:schemeClr val="tx1">
                    <a:lumMod val="65000"/>
                    <a:lumOff val="35000"/>
                  </a:schemeClr>
                </a:solidFill>
              </a:rPr>
              <a:t>Metacognitive </a:t>
            </a:r>
          </a:p>
        </p:txBody>
      </p:sp>
    </p:spTree>
    <p:extLst>
      <p:ext uri="{BB962C8B-B14F-4D97-AF65-F5344CB8AC3E}">
        <p14:creationId xmlns:p14="http://schemas.microsoft.com/office/powerpoint/2010/main" val="9855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6761308" cy="1116106"/>
          </a:xfrm>
        </p:spPr>
        <p:txBody>
          <a:bodyPr>
            <a:noAutofit/>
          </a:bodyPr>
          <a:lstStyle/>
          <a:p>
            <a:r>
              <a:rPr lang="en-US" sz="4000" dirty="0" smtClean="0"/>
              <a:t>The Model Consistently </a:t>
            </a:r>
            <a:r>
              <a:rPr lang="en-US" sz="4000" dirty="0"/>
              <a:t>Produces </a:t>
            </a:r>
            <a:r>
              <a:rPr lang="en-US" sz="4000" dirty="0" smtClean="0"/>
              <a:t>Two Outcomes </a:t>
            </a:r>
            <a:endParaRPr lang="en-US" sz="4000" dirty="0"/>
          </a:p>
        </p:txBody>
      </p:sp>
      <p:sp>
        <p:nvSpPr>
          <p:cNvPr id="3" name="Content Placeholder 2"/>
          <p:cNvSpPr>
            <a:spLocks noGrp="1"/>
          </p:cNvSpPr>
          <p:nvPr>
            <p:ph idx="1"/>
          </p:nvPr>
        </p:nvSpPr>
        <p:spPr/>
        <p:txBody>
          <a:bodyPr/>
          <a:lstStyle/>
          <a:p>
            <a:endParaRPr lang="en-US" b="1" dirty="0" smtClean="0">
              <a:solidFill>
                <a:schemeClr val="tx1"/>
              </a:solidFill>
            </a:endParaRPr>
          </a:p>
          <a:p>
            <a:r>
              <a:rPr lang="en-US" sz="3600" dirty="0" smtClean="0">
                <a:solidFill>
                  <a:schemeClr val="tx1"/>
                </a:solidFill>
              </a:rPr>
              <a:t>Greater Knowledge</a:t>
            </a:r>
            <a:endParaRPr lang="en-US" sz="3600" dirty="0">
              <a:solidFill>
                <a:schemeClr val="tx1"/>
              </a:solidFill>
            </a:endParaRPr>
          </a:p>
          <a:p>
            <a:r>
              <a:rPr lang="en-US" sz="3600" dirty="0" smtClean="0">
                <a:solidFill>
                  <a:schemeClr val="tx1"/>
                </a:solidFill>
              </a:rPr>
              <a:t>Greater Curiosity</a:t>
            </a:r>
            <a:endParaRPr lang="en-US" sz="3600" dirty="0">
              <a:solidFill>
                <a:schemeClr val="tx1"/>
              </a:solidFill>
            </a:endParaRPr>
          </a:p>
        </p:txBody>
      </p:sp>
    </p:spTree>
    <p:extLst>
      <p:ext uri="{BB962C8B-B14F-4D97-AF65-F5344CB8AC3E}">
        <p14:creationId xmlns:p14="http://schemas.microsoft.com/office/powerpoint/2010/main" val="36039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of Greater </a:t>
            </a:r>
            <a:r>
              <a:rPr lang="en-US" dirty="0"/>
              <a:t>Knowledge</a:t>
            </a:r>
          </a:p>
        </p:txBody>
      </p:sp>
      <p:sp>
        <p:nvSpPr>
          <p:cNvPr id="3" name="Content Placeholder 2"/>
          <p:cNvSpPr>
            <a:spLocks noGrp="1"/>
          </p:cNvSpPr>
          <p:nvPr>
            <p:ph idx="1"/>
          </p:nvPr>
        </p:nvSpPr>
        <p:spPr>
          <a:xfrm>
            <a:off x="498474" y="1399309"/>
            <a:ext cx="7556313" cy="5070763"/>
          </a:xfrm>
        </p:spPr>
        <p:txBody>
          <a:bodyPr>
            <a:normAutofit/>
          </a:bodyPr>
          <a:lstStyle/>
          <a:p>
            <a:pPr lvl="1" fontAlgn="base">
              <a:spcBef>
                <a:spcPts val="1800"/>
              </a:spcBef>
            </a:pPr>
            <a:r>
              <a:rPr lang="en-US" sz="3400" dirty="0" smtClean="0">
                <a:solidFill>
                  <a:schemeClr val="tx1"/>
                </a:solidFill>
              </a:rPr>
              <a:t>Discovery of new </a:t>
            </a:r>
            <a:r>
              <a:rPr lang="en-US" sz="3400" dirty="0">
                <a:solidFill>
                  <a:schemeClr val="tx1"/>
                </a:solidFill>
              </a:rPr>
              <a:t>ways of thinking/ ideas</a:t>
            </a:r>
          </a:p>
          <a:p>
            <a:pPr lvl="1" fontAlgn="base">
              <a:spcBef>
                <a:spcPts val="1800"/>
              </a:spcBef>
            </a:pPr>
            <a:r>
              <a:rPr lang="en-US" sz="3400" dirty="0" smtClean="0">
                <a:solidFill>
                  <a:schemeClr val="tx1"/>
                </a:solidFill>
              </a:rPr>
              <a:t>More clarity </a:t>
            </a:r>
            <a:r>
              <a:rPr lang="en-US" sz="3400" dirty="0">
                <a:solidFill>
                  <a:schemeClr val="tx1"/>
                </a:solidFill>
              </a:rPr>
              <a:t>about </a:t>
            </a:r>
            <a:r>
              <a:rPr lang="en-US" sz="3400" dirty="0" smtClean="0">
                <a:solidFill>
                  <a:schemeClr val="tx1"/>
                </a:solidFill>
              </a:rPr>
              <a:t>content</a:t>
            </a:r>
          </a:p>
          <a:p>
            <a:pPr lvl="1" fontAlgn="base">
              <a:spcBef>
                <a:spcPts val="1800"/>
              </a:spcBef>
            </a:pPr>
            <a:r>
              <a:rPr lang="en-US" sz="3400" dirty="0" smtClean="0">
                <a:solidFill>
                  <a:schemeClr val="tx1"/>
                </a:solidFill>
              </a:rPr>
              <a:t>More clarity about what they don’t know and what they need to know</a:t>
            </a:r>
          </a:p>
          <a:p>
            <a:pPr lvl="1" fontAlgn="base">
              <a:spcBef>
                <a:spcPts val="1800"/>
              </a:spcBef>
            </a:pPr>
            <a:r>
              <a:rPr lang="en-US" sz="3400" dirty="0" smtClean="0">
                <a:solidFill>
                  <a:schemeClr val="tx1"/>
                </a:solidFill>
              </a:rPr>
              <a:t>New</a:t>
            </a:r>
            <a:r>
              <a:rPr lang="en-US" sz="3400" dirty="0">
                <a:solidFill>
                  <a:schemeClr val="tx1"/>
                </a:solidFill>
              </a:rPr>
              <a:t>/ Expanded </a:t>
            </a:r>
            <a:r>
              <a:rPr lang="en-US" sz="3400" dirty="0" smtClean="0">
                <a:solidFill>
                  <a:schemeClr val="tx1"/>
                </a:solidFill>
              </a:rPr>
              <a:t>understanding </a:t>
            </a:r>
            <a:r>
              <a:rPr lang="en-US" sz="3400" dirty="0">
                <a:solidFill>
                  <a:schemeClr val="tx1"/>
                </a:solidFill>
              </a:rPr>
              <a:t>of complexity</a:t>
            </a:r>
          </a:p>
          <a:p>
            <a:pPr lvl="1" fontAlgn="base"/>
            <a:endParaRPr lang="en-US" dirty="0"/>
          </a:p>
          <a:p>
            <a:pPr marL="228600" lvl="1" indent="0" fontAlgn="base">
              <a:buNone/>
            </a:pPr>
            <a:endParaRPr lang="en-US" dirty="0"/>
          </a:p>
        </p:txBody>
      </p:sp>
    </p:spTree>
    <p:extLst>
      <p:ext uri="{BB962C8B-B14F-4D97-AF65-F5344CB8AC3E}">
        <p14:creationId xmlns:p14="http://schemas.microsoft.com/office/powerpoint/2010/main" val="7152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Reflections </a:t>
            </a:r>
            <a:endParaRPr lang="en-US" dirty="0"/>
          </a:p>
        </p:txBody>
      </p:sp>
      <p:sp>
        <p:nvSpPr>
          <p:cNvPr id="3" name="Content Placeholder 2"/>
          <p:cNvSpPr>
            <a:spLocks noGrp="1"/>
          </p:cNvSpPr>
          <p:nvPr>
            <p:ph idx="1"/>
          </p:nvPr>
        </p:nvSpPr>
        <p:spPr>
          <a:xfrm>
            <a:off x="498474" y="1600201"/>
            <a:ext cx="7556313" cy="4856090"/>
          </a:xfrm>
        </p:spPr>
        <p:txBody>
          <a:bodyPr>
            <a:normAutofit/>
          </a:bodyPr>
          <a:lstStyle/>
          <a:p>
            <a:pPr marL="0" indent="0">
              <a:buNone/>
            </a:pPr>
            <a:r>
              <a:rPr lang="en-US" sz="2400" dirty="0" smtClean="0">
                <a:solidFill>
                  <a:srgbClr val="000000"/>
                </a:solidFill>
              </a:rPr>
              <a:t>“Knowing how to ask the right questions when faced with a dilemma is a fundamental process…[It can] provide students with the </a:t>
            </a:r>
            <a:r>
              <a:rPr lang="en-US" sz="2400" i="1" dirty="0" smtClean="0">
                <a:solidFill>
                  <a:srgbClr val="000000"/>
                </a:solidFill>
              </a:rPr>
              <a:t>knowledge</a:t>
            </a:r>
            <a:r>
              <a:rPr lang="en-US" sz="2400" dirty="0" smtClean="0">
                <a:solidFill>
                  <a:srgbClr val="000000"/>
                </a:solidFill>
              </a:rPr>
              <a:t> needed to achieve at high levels both in their educational endeavors and in the world that awaits them after graduation”</a:t>
            </a:r>
          </a:p>
          <a:p>
            <a:pPr marL="0" indent="0">
              <a:buNone/>
            </a:pPr>
            <a:r>
              <a:rPr lang="en-US" sz="2400" dirty="0" smtClean="0">
                <a:solidFill>
                  <a:srgbClr val="000000"/>
                </a:solidFill>
              </a:rPr>
              <a:t>- </a:t>
            </a:r>
            <a:r>
              <a:rPr lang="en-US" sz="2400" b="1" dirty="0" smtClean="0">
                <a:solidFill>
                  <a:srgbClr val="000000"/>
                </a:solidFill>
              </a:rPr>
              <a:t>Mitch Justice</a:t>
            </a:r>
            <a:r>
              <a:rPr lang="en-US" sz="2400" dirty="0" smtClean="0">
                <a:solidFill>
                  <a:srgbClr val="000000"/>
                </a:solidFill>
              </a:rPr>
              <a:t>, High School Social Studies Teacher, Belfry, KY</a:t>
            </a:r>
          </a:p>
        </p:txBody>
      </p:sp>
    </p:spTree>
    <p:extLst>
      <p:ext uri="{BB962C8B-B14F-4D97-AF65-F5344CB8AC3E}">
        <p14:creationId xmlns:p14="http://schemas.microsoft.com/office/powerpoint/2010/main" val="11291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Columbia - Intro (Final)</Template>
  <TotalTime>2269</TotalTime>
  <Words>1188</Words>
  <Application>Microsoft Office PowerPoint</Application>
  <PresentationFormat>On-screen Show (4:3)</PresentationFormat>
  <Paragraphs>151</Paragraphs>
  <Slides>28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ＭＳ Ｐゴシック</vt:lpstr>
      <vt:lpstr>ＭＳ Ｐゴシック</vt:lpstr>
      <vt:lpstr>Arial</vt:lpstr>
      <vt:lpstr>Calibri</vt:lpstr>
      <vt:lpstr>Gill Sans</vt:lpstr>
      <vt:lpstr>Rockwell</vt:lpstr>
      <vt:lpstr>Wingdings</vt:lpstr>
      <vt:lpstr>ヒラギノ角ゴ ProN W3</vt:lpstr>
      <vt:lpstr>Advantage</vt:lpstr>
      <vt:lpstr>1_Advantage</vt:lpstr>
      <vt:lpstr>2_Advantage</vt:lpstr>
      <vt:lpstr>PowerPoint Presentation</vt:lpstr>
      <vt:lpstr>What happened when you looked at the problem of some students not asking questions? </vt:lpstr>
      <vt:lpstr>What happened to the students when they looked at the Caning of Sumner?</vt:lpstr>
      <vt:lpstr>Thinking a Little Differently about Curiosity</vt:lpstr>
      <vt:lpstr>Stimulating Curiosity and Enhancing Learning </vt:lpstr>
      <vt:lpstr>How We Define “Working"</vt:lpstr>
      <vt:lpstr>The Model Consistently Produces Two Outcomes </vt:lpstr>
      <vt:lpstr>Evidence of Greater Knowledge</vt:lpstr>
      <vt:lpstr>Teacher Reflections </vt:lpstr>
      <vt:lpstr>Evidence of Greater Curiosity </vt:lpstr>
      <vt:lpstr>PowerPoint Presentation</vt:lpstr>
      <vt:lpstr>Research Confirms the Importance of Student Questioning</vt:lpstr>
      <vt:lpstr>Student Questioning Across Disciplines</vt:lpstr>
      <vt:lpstr>Student Questioning Across Disciplines</vt:lpstr>
      <vt:lpstr>PowerPoint Presentation</vt:lpstr>
      <vt:lpstr>From Technique to Model</vt:lpstr>
      <vt:lpstr>PowerPoint Presentation</vt:lpstr>
      <vt:lpstr>Honoring the Sources (II)</vt:lpstr>
      <vt:lpstr>Honoring the Sources (III)</vt:lpstr>
      <vt:lpstr>Lessons in Progress </vt:lpstr>
      <vt:lpstr>Can we give the model a more scientific name? </vt:lpstr>
      <vt:lpstr>Hmm, Oomph, and Ah Ha!</vt:lpstr>
      <vt:lpstr>PowerPoint Presentation</vt:lpstr>
      <vt:lpstr>Democracy</vt:lpstr>
      <vt:lpstr>And now, at the end…</vt:lpstr>
      <vt:lpstr>From the beginning to the end…</vt:lpstr>
      <vt:lpstr>Q &amp; A</vt:lpstr>
      <vt:lpstr>Reflection and Evaluation </vt:lpstr>
    </vt:vector>
  </TitlesOfParts>
  <Company>Right Question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Windows User</cp:lastModifiedBy>
  <cp:revision>139</cp:revision>
  <dcterms:created xsi:type="dcterms:W3CDTF">2017-09-01T19:27:10Z</dcterms:created>
  <dcterms:modified xsi:type="dcterms:W3CDTF">2017-10-18T15:05:42Z</dcterms:modified>
</cp:coreProperties>
</file>