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3" r:id="rId2"/>
    <p:sldMasterId id="2147483704" r:id="rId3"/>
  </p:sldMasterIdLst>
  <p:notesMasterIdLst>
    <p:notesMasterId r:id="rId58"/>
  </p:notesMasterIdLst>
  <p:handoutMasterIdLst>
    <p:handoutMasterId r:id="rId59"/>
  </p:handoutMasterIdLst>
  <p:sldIdLst>
    <p:sldId id="446" r:id="rId4"/>
    <p:sldId id="361" r:id="rId5"/>
    <p:sldId id="448" r:id="rId6"/>
    <p:sldId id="449" r:id="rId7"/>
    <p:sldId id="450" r:id="rId8"/>
    <p:sldId id="300" r:id="rId9"/>
    <p:sldId id="400" r:id="rId10"/>
    <p:sldId id="401" r:id="rId11"/>
    <p:sldId id="402" r:id="rId12"/>
    <p:sldId id="403" r:id="rId13"/>
    <p:sldId id="404" r:id="rId14"/>
    <p:sldId id="405" r:id="rId15"/>
    <p:sldId id="409" r:id="rId16"/>
    <p:sldId id="406" r:id="rId17"/>
    <p:sldId id="407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331" r:id="rId30"/>
    <p:sldId id="332" r:id="rId31"/>
    <p:sldId id="444" r:id="rId32"/>
    <p:sldId id="445" r:id="rId33"/>
    <p:sldId id="390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430" r:id="rId46"/>
    <p:sldId id="431" r:id="rId47"/>
    <p:sldId id="432" r:id="rId48"/>
    <p:sldId id="433" r:id="rId49"/>
    <p:sldId id="434" r:id="rId50"/>
    <p:sldId id="435" r:id="rId51"/>
    <p:sldId id="438" r:id="rId52"/>
    <p:sldId id="436" r:id="rId53"/>
    <p:sldId id="437" r:id="rId54"/>
    <p:sldId id="453" r:id="rId55"/>
    <p:sldId id="455" r:id="rId56"/>
    <p:sldId id="45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9" clrIdx="0">
    <p:extLst/>
  </p:cmAuthor>
  <p:cmAuthor id="2" name="RQI" initials="R" lastIdx="9" clrIdx="1">
    <p:extLst/>
  </p:cmAuthor>
  <p:cmAuthor id="3" name="Microsoft Office User" initials="Office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6" autoAdjust="0"/>
    <p:restoredTop sz="93092" autoAdjust="0"/>
  </p:normalViewPr>
  <p:slideViewPr>
    <p:cSldViewPr snapToGrid="0" snapToObjects="1">
      <p:cViewPr>
        <p:scale>
          <a:sx n="88" d="100"/>
          <a:sy n="88" d="100"/>
        </p:scale>
        <p:origin x="26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commentAuthors" Target="commentAuthors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Closed-ended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Open-ended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Y="-1402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40712BCA-A87D-5A40-8287-0F2548E86FB0}" type="presOf" srcId="{F92606C1-1CD6-BF4E-9E77-D0275FDC37C2}" destId="{24D3949D-55D7-9843-BBF0-4DC75BF720C6}" srcOrd="0" destOrd="0" presId="urn:microsoft.com/office/officeart/2005/8/layout/hList3"/>
    <dgm:cxn modelId="{CC7E029A-FF69-A343-96B4-DE8967CECF19}" type="presOf" srcId="{85CFD83C-0C6B-BC4D-842F-129DEFFFCC83}" destId="{91E99BCE-3CAA-CE4C-A763-4B42C659CC8B}" srcOrd="0" destOrd="0" presId="urn:microsoft.com/office/officeart/2005/8/layout/hList3"/>
    <dgm:cxn modelId="{60242735-F0D8-1049-8740-4434FEF745E1}" type="presOf" srcId="{6AD2A03A-FC77-0649-92E9-8E6E21736820}" destId="{F1305359-E89A-E248-BDAE-44B047EAF11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D0157CC-7B7D-E24B-95E7-D01D12A2A870}" type="presOf" srcId="{FF1F7779-F48A-1F40-9E9D-420C87150ED4}" destId="{250C4737-A841-8C48-A045-BF4D4D99D3A8}" srcOrd="0" destOrd="0" presId="urn:microsoft.com/office/officeart/2005/8/layout/hList3"/>
    <dgm:cxn modelId="{17CDE3A2-9116-0341-A2AB-FE4AF32E2A53}" type="presParOf" srcId="{91E99BCE-3CAA-CE4C-A763-4B42C659CC8B}" destId="{F1305359-E89A-E248-BDAE-44B047EAF116}" srcOrd="0" destOrd="0" presId="urn:microsoft.com/office/officeart/2005/8/layout/hList3"/>
    <dgm:cxn modelId="{902C48C8-56A0-014D-8360-B5ADA2BA96D7}" type="presParOf" srcId="{91E99BCE-3CAA-CE4C-A763-4B42C659CC8B}" destId="{AD06BE05-311D-2242-844E-E6A710FEAEE4}" srcOrd="1" destOrd="0" presId="urn:microsoft.com/office/officeart/2005/8/layout/hList3"/>
    <dgm:cxn modelId="{1C578301-133E-254E-BACC-CB257BA774A0}" type="presParOf" srcId="{AD06BE05-311D-2242-844E-E6A710FEAEE4}" destId="{250C4737-A841-8C48-A045-BF4D4D99D3A8}" srcOrd="0" destOrd="0" presId="urn:microsoft.com/office/officeart/2005/8/layout/hList3"/>
    <dgm:cxn modelId="{D7DF42C8-59FB-534D-90AF-23CB84E4DD1A}" type="presParOf" srcId="{AD06BE05-311D-2242-844E-E6A710FEAEE4}" destId="{24D3949D-55D7-9843-BBF0-4DC75BF720C6}" srcOrd="1" destOrd="0" presId="urn:microsoft.com/office/officeart/2005/8/layout/hList3"/>
    <dgm:cxn modelId="{1B35A9C7-59D1-2044-BD79-7178F2F90FD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Closed-ended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Advantages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Disadvantages 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Open-ended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Advantages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Disadvantages 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20453-DC3C-7D48-8A64-A880A4413CCC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EF0DD-31A7-4144-9606-AE1245484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0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F79D7-4642-C040-B61B-7ADAC3B1BC1E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74CE0-4909-6048-B317-2721B0FE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5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9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1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A970D-EEEB-41F7-ABA4-50EC13D51A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50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8BD8A-AA68-4788-9541-F921EC8B5F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10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22321-DBD6-4F73-8ACE-A63BACA16E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50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B8818-B5A2-D44A-9742-9B91385259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851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4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beginning of our exploration, some</a:t>
            </a:r>
            <a:r>
              <a:rPr lang="en-US" baseline="0" dirty="0" smtClean="0"/>
              <a:t> lines of poetry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3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39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92A65-78A1-4D0E-9447-83CB41B6C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57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6C5C9-C46E-4162-BB0E-FD5F991287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1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62597-221C-F74B-A931-14AE412BFD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3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FBC81-90D4-F842-83D2-3DFDB28F25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2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Most of the teachers with whom we have worked tackle the challenge of promoting inquiry without using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2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55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826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69282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34279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8780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5506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740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5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52364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FC6C7-6DB4-4DD1-84AC-840482FF683D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461941-5B97-4CB6-9188-BF610BEBF32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FA834-6C3F-478E-B823-71D3A914A3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34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69479-C1E6-43B0-B15D-87CE85ADE5B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E19E4-0E84-48B7-9520-8123D3DE30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34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93140-D7B0-4DFA-A3B0-1AC8179646B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101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C3368-52E6-4B42-BB21-41748F2F525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DCB34-DD88-40DC-A9BF-BAD2ADFAF5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58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8B8F5-C239-426C-8548-CC226000F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49EEA-0D58-4838-A41E-54531197FA8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67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3F32-A7A2-4656-A26F-849036A1E34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9D346-B8B2-4DBC-85D2-551C58F44DF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66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CE47D-A589-4686-98D6-56DB01142F5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3455D-5B1F-447C-A6D2-0DAFEDD3E28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86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B7AB-88BE-4D0D-97A4-4281CF8750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0D4C4-70C6-4550-A6CA-D708A28770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61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566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0E114-A4F6-449C-BF1E-88EC8EFE605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4944A-E3AA-4CB9-9BEF-52C7B1F919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38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0C549-D094-4B5A-A175-089E3781362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C35FB-745F-421B-B2EE-5CFACDBE9F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960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3E14C-3361-4C43-9003-C4FDE87005C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52F2B6-1A2A-42CD-84D3-F9357A90DAC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152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2E3CB-D6E0-418F-B7EF-5C54730FB54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61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14A4A-39FB-48A2-BC4B-261BB87143F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8F47D-EEB4-485B-ABAE-BBD526A819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3CB98-7CA0-4679-B432-72188FA0530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547D2-47B5-49BE-89AF-C37F8120C3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66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574E4-C2FA-4C0B-954E-9645CA008E0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E2213-4592-49F2-B178-B51AFD5E87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803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2518-A7D1-4BBF-AE40-6F05CA13DC8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9492E-E49C-4E5A-8CC4-518318B142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4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FCD63-F4C9-4D63-8E6F-D3E62E22CB6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33AD-4F1B-4966-BD01-09A37E55B9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82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0D645-19B7-4524-B6F4-FF66F23989D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E7ED4-84C5-437F-A171-FCF866E80B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10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61718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B84B6-AEE8-46F7-9123-5B4D2194FD4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DD382-D8BB-4F15-98FF-A965D00778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71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B6735-0EB5-4106-8425-C9B4E95E0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39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D6353-A562-4DD7-8F1F-12BD0B3C00B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C9F59-E337-45D1-9C7D-386B579FC5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86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276566-C974-47BB-8E68-1661D6EEB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45B47-DC55-4A67-8670-8BCCCC7A7D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533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97AC9-12EA-4D21-8E6D-6393C464ABD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70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35C2E-0EF7-42E0-A805-7A8A86BB989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54D93-F621-44CF-B6BE-DDBC3984388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880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D7EFA-BD02-43F9-9D6D-81FE65336CE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7EB50-5C82-44CD-A368-7157B4AF30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13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758E5-454A-4F10-8891-64CD4020F4C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ECEC2-AB69-4E2F-8C29-CC21EF1E25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126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08ACB-DAD2-4E3B-A198-F55E1E6FEEE8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78E7E-D78E-4834-AA29-552E829A4E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01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385B-E70E-4C76-8FE3-C1476DCF7C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B38D4A-82EA-4EA9-ACD6-33D738F3F6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4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49252-3FB7-4274-887A-B112CC2D3976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96DB6-564E-46BB-AAE6-F54DA9F96C7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3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7F84E-90C8-4A5A-830E-A4441F9C97B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0A522-1F08-417C-A0B8-063E2BD275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24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5AFA6-CFB3-4F7A-845C-908144637B5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B27BF-20B9-4A2E-9A44-32987CAFFF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02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7F908-B169-49F6-9065-4D88E79C12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25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330BD-A246-427F-8825-9553F9D70B5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0B8C6-264E-4A87-BF46-0AE7B331B4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8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4AC62-D133-4F42-BFB1-0F8C3F3E11C3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E73481-58B8-4D3A-837F-CF7779A4B9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69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189D6-DC49-4212-B9D0-5EC1BC92C97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73AE3-A452-457A-8D75-1BE098A4578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959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641A2-DD86-4A07-AA96-AE522E8B65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0776-8268-4BD6-9106-9BAD83C81B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54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0355C-907D-4289-B1A3-E6B8B43E2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E7481-575A-40B5-B16C-D021A7B43E0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8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DECEFD-270C-47CD-AF7F-67808997443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2EDC8-2DA0-4278-81AB-3D1208FB9EC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9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9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F632F-5167-4B75-9D77-D00441E6315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DE7E2-AA6F-4288-ABF9-43F9750FADE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63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90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4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40.xml"/><Relationship Id="rId21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60.xml"/><Relationship Id="rId21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1EF3-D201-4160-A239-46767B98298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C1EA-36B1-44B8-A3FB-F2DFBEAB21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ACB512-4642-4B89-A742-8EC27A8CAF1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11334-F463-48AE-BAC3-C7D7EA3C06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hyperlink" Target="http://www.nationalgeographic.com/photography/photo-of-the-day/2013/1/alligator-babies-texa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ightquestion.org/qft-in-action/" TargetMode="Externa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10516" y="2820031"/>
            <a:ext cx="2183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Rockwell"/>
              </a:rPr>
              <a:t>Chicago, IL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FFFFFF"/>
              </a:solidFill>
              <a:latin typeface="Rockwel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</a:rPr>
              <a:t>November 4, 2017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2634" y="5657698"/>
            <a:ext cx="443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Right Question Institute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9864" y="809365"/>
            <a:ext cx="3949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Best Practices in the Question Formulation Technique (QFT)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491" y="2820031"/>
            <a:ext cx="190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Chicago Public Schools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215" y="4727407"/>
            <a:ext cx="3493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Dan Rothstein</a:t>
            </a:r>
          </a:p>
          <a:p>
            <a:pPr algn="ctr"/>
            <a:r>
              <a:rPr lang="en-US" b="1" dirty="0" smtClean="0"/>
              <a:t>Co-Director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809" y="4715498"/>
            <a:ext cx="41056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Sarah Westbrook</a:t>
            </a:r>
          </a:p>
          <a:p>
            <a:pPr algn="ctr"/>
            <a:r>
              <a:rPr lang="en-US" b="1" dirty="0" smtClean="0"/>
              <a:t>Director of Professional Learning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81521" y="460429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|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72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College Presidents on What Students Should Learn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60563"/>
            <a:ext cx="7994361" cy="4737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“The primary skills should be analytical skills of interpretation and inquiry. In other words, know how to frame a question.”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- 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Leon Botstein</a:t>
            </a:r>
            <a:r>
              <a:rPr lang="en-US" altLang="en-US" sz="2600" dirty="0" smtClean="0">
                <a:solidFill>
                  <a:schemeClr val="tx1"/>
                </a:solidFill>
              </a:rPr>
              <a:t>, President of Bard College</a:t>
            </a:r>
          </a:p>
          <a:p>
            <a:pPr marL="0" indent="0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“…the best we can do for students is have them ask the right questions.”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- </a:t>
            </a:r>
            <a:r>
              <a:rPr lang="en-US" altLang="en-US" sz="2600" b="1" dirty="0" smtClean="0">
                <a:solidFill>
                  <a:schemeClr val="tx1"/>
                </a:solidFill>
              </a:rPr>
              <a:t>Nancy Cantor</a:t>
            </a:r>
            <a:r>
              <a:rPr lang="en-US" altLang="en-US" sz="2600" dirty="0" smtClean="0">
                <a:solidFill>
                  <a:schemeClr val="tx1"/>
                </a:solidFill>
              </a:rPr>
              <a:t>, Chancellor of University of Illinois</a:t>
            </a:r>
          </a:p>
          <a:p>
            <a:pPr marL="0" indent="0" algn="r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1800" i="1" dirty="0" smtClean="0">
                <a:solidFill>
                  <a:schemeClr val="tx1"/>
                </a:solidFill>
              </a:rPr>
              <a:t>The New York Times</a:t>
            </a:r>
            <a:r>
              <a:rPr lang="en-US" altLang="en-US" sz="1800" dirty="0" smtClean="0">
                <a:solidFill>
                  <a:schemeClr val="tx1"/>
                </a:solidFill>
              </a:rPr>
              <a:t>, August 4, 2002  </a:t>
            </a:r>
          </a:p>
        </p:txBody>
      </p:sp>
    </p:spTree>
    <p:extLst>
      <p:ext uri="{BB962C8B-B14F-4D97-AF65-F5344CB8AC3E}">
        <p14:creationId xmlns:p14="http://schemas.microsoft.com/office/powerpoint/2010/main" val="21167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98475" y="354013"/>
            <a:ext cx="7556500" cy="1116012"/>
          </a:xfrm>
        </p:spPr>
        <p:txBody>
          <a:bodyPr anchor="b"/>
          <a:lstStyle/>
          <a:p>
            <a:pPr eaLnBrk="1" hangingPunct="1"/>
            <a:r>
              <a:rPr lang="en-US" altLang="en-US" sz="2800" dirty="0" smtClean="0"/>
              <a:t>Yet…only 27%of students believe college taught them to ask their own questions</a:t>
            </a:r>
          </a:p>
        </p:txBody>
      </p:sp>
      <p:sp>
        <p:nvSpPr>
          <p:cNvPr id="82947" name="TextBox 29"/>
          <p:cNvSpPr txBox="1">
            <a:spLocks noChangeArrowheads="1"/>
          </p:cNvSpPr>
          <p:nvPr/>
        </p:nvSpPr>
        <p:spPr bwMode="auto">
          <a:xfrm>
            <a:off x="646402" y="6170613"/>
            <a:ext cx="808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Alison Head, Project Information Literacy at University of Washington, 2016</a:t>
            </a:r>
          </a:p>
        </p:txBody>
      </p:sp>
      <p:pic>
        <p:nvPicPr>
          <p:cNvPr id="82948" name="Content Placeholder 39" descr="College_Students__Question_Asking-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12093"/>
          <a:stretch>
            <a:fillRect/>
          </a:stretch>
        </p:blipFill>
        <p:spPr>
          <a:xfrm>
            <a:off x="498475" y="1878013"/>
            <a:ext cx="7556500" cy="3884612"/>
          </a:xfrm>
        </p:spPr>
      </p:pic>
    </p:spTree>
    <p:extLst>
      <p:ext uri="{BB962C8B-B14F-4D97-AF65-F5344CB8AC3E}">
        <p14:creationId xmlns:p14="http://schemas.microsoft.com/office/powerpoint/2010/main" val="31638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538163" y="2719388"/>
            <a:ext cx="8178800" cy="2132012"/>
          </a:xfrm>
        </p:spPr>
        <p:txBody>
          <a:bodyPr/>
          <a:lstStyle/>
          <a:p>
            <a:pPr eaLnBrk="1" hangingPunct="1"/>
            <a:r>
              <a:rPr lang="en-US" altLang="en-US" sz="4200" smtClean="0"/>
              <a:t>But, the problem begins long before college... </a:t>
            </a:r>
          </a:p>
        </p:txBody>
      </p:sp>
    </p:spTree>
    <p:extLst>
      <p:ext uri="{BB962C8B-B14F-4D97-AF65-F5344CB8AC3E}">
        <p14:creationId xmlns:p14="http://schemas.microsoft.com/office/powerpoint/2010/main" val="10371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1912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25438"/>
            <a:ext cx="4073526" cy="15039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 err="1">
                <a:solidFill>
                  <a:srgbClr val="333333"/>
                </a:solidFill>
                <a:latin typeface="+mj-lt"/>
              </a:rPr>
              <a:t>Romiett</a:t>
            </a:r>
            <a:r>
              <a:rPr lang="en-US" sz="5100" b="1" dirty="0">
                <a:solidFill>
                  <a:srgbClr val="333333"/>
                </a:solidFill>
                <a:latin typeface="+mj-lt"/>
              </a:rPr>
              <a:t> Stevens, </a:t>
            </a:r>
            <a:r>
              <a:rPr lang="en-US" sz="5100" b="1" dirty="0" smtClean="0">
                <a:solidFill>
                  <a:srgbClr val="333333"/>
                </a:solidFill>
                <a:latin typeface="+mj-lt"/>
              </a:rPr>
              <a:t>1912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rgbClr val="333333"/>
                </a:solidFill>
                <a:latin typeface="+mj-lt"/>
              </a:rPr>
              <a:t>The </a:t>
            </a:r>
            <a:r>
              <a:rPr lang="en-US" sz="2900" dirty="0">
                <a:solidFill>
                  <a:srgbClr val="333333"/>
                </a:solidFill>
                <a:latin typeface="+mj-lt"/>
              </a:rPr>
              <a:t>Question as a Measure of Efficiency in Instruction: A critical study of classroom practice. </a:t>
            </a:r>
            <a:r>
              <a:rPr lang="en-US" sz="2900" i="1" dirty="0">
                <a:solidFill>
                  <a:srgbClr val="333333"/>
                </a:solidFill>
                <a:latin typeface="+mj-lt"/>
              </a:rPr>
              <a:t>Columbia University Contributions to Education, No. 48</a:t>
            </a:r>
            <a:r>
              <a:rPr lang="en-US" sz="2900" dirty="0">
                <a:solidFill>
                  <a:srgbClr val="333333"/>
                </a:solidFill>
                <a:latin typeface="+mj-lt"/>
              </a:rPr>
              <a:t>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083" y="469675"/>
            <a:ext cx="4009699" cy="5656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473" y="2729345"/>
            <a:ext cx="40735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</a:rPr>
              <a:t>“An unusual lesson because twenty-five of the thirty-four questions were asked by the pupils.…The result was that the lesson developed an impetus born of real interest. </a:t>
            </a:r>
            <a:r>
              <a:rPr lang="en-US" sz="2400" b="1" dirty="0">
                <a:solidFill>
                  <a:srgbClr val="333333"/>
                </a:solidFill>
              </a:rPr>
              <a:t>I mention it because this lesson was unique in the series of one hundred</a:t>
            </a:r>
            <a:r>
              <a:rPr lang="en-US" sz="2400" dirty="0">
                <a:solidFill>
                  <a:srgbClr val="333333"/>
                </a:solidFill>
              </a:rPr>
              <a:t>.”</a:t>
            </a:r>
            <a:br>
              <a:rPr lang="en-US" sz="2400" dirty="0">
                <a:solidFill>
                  <a:srgbClr val="333333"/>
                </a:solidFill>
              </a:rPr>
            </a:br>
            <a:endParaRPr lang="en-US" sz="2400" dirty="0">
              <a:solidFill>
                <a:srgbClr val="3333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/>
          </p:cNvGraphicFramePr>
          <p:nvPr/>
        </p:nvGraphicFramePr>
        <p:xfrm>
          <a:off x="665163" y="1600200"/>
          <a:ext cx="6704012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3584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00200"/>
                        <a:ext cx="6704012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graphicFrame>
        <p:nvGraphicFramePr>
          <p:cNvPr id="37890" name="Object 1"/>
          <p:cNvGraphicFramePr>
            <a:graphicFrameLocks/>
          </p:cNvGraphicFramePr>
          <p:nvPr/>
        </p:nvGraphicFramePr>
        <p:xfrm>
          <a:off x="677863" y="1497013"/>
          <a:ext cx="666908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Chart" r:id="rId4" imgW="30273016" imgH="17359182" progId="MSGraph.Chart.8">
                  <p:embed/>
                </p:oleObj>
              </mc:Choice>
              <mc:Fallback>
                <p:oleObj name="Chart" r:id="rId4" imgW="30273016" imgH="17359182" progId="MSGraph.Chart.8">
                  <p:embed/>
                  <p:pic>
                    <p:nvPicPr>
                      <p:cNvPr id="3789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497013"/>
                        <a:ext cx="666908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732126" y="1486333"/>
            <a:ext cx="7469764" cy="1353849"/>
          </a:xfrm>
        </p:spPr>
        <p:txBody>
          <a:bodyPr/>
          <a:lstStyle/>
          <a:p>
            <a:r>
              <a:rPr lang="en-US" altLang="en-US" sz="4200" dirty="0" smtClean="0"/>
              <a:t>The challenge of promoting </a:t>
            </a:r>
            <a:r>
              <a:rPr lang="en-US" altLang="en-US" sz="4200" dirty="0"/>
              <a:t>i</a:t>
            </a:r>
            <a:r>
              <a:rPr lang="en-US" altLang="en-US" sz="4200" dirty="0" smtClean="0"/>
              <a:t>nquiry in the classroom…</a:t>
            </a:r>
            <a:br>
              <a:rPr lang="en-US" altLang="en-US" sz="4200" dirty="0" smtClean="0"/>
            </a:br>
            <a:endParaRPr lang="en-US" altLang="en-US" sz="4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2126" y="3453679"/>
            <a:ext cx="7469764" cy="3404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200" dirty="0" smtClean="0"/>
              <a:t>Maybe, don’t start with the word…</a:t>
            </a:r>
            <a:endParaRPr lang="en-US" altLang="en-US" sz="4200" dirty="0"/>
          </a:p>
        </p:txBody>
      </p:sp>
    </p:spTree>
    <p:extLst>
      <p:ext uri="{BB962C8B-B14F-4D97-AF65-F5344CB8AC3E}">
        <p14:creationId xmlns:p14="http://schemas.microsoft.com/office/powerpoint/2010/main" val="25950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2015-12-20, 10 47 01 P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 b="27764"/>
          <a:stretch/>
        </p:blipFill>
        <p:spPr>
          <a:xfrm>
            <a:off x="887074" y="642996"/>
            <a:ext cx="7237950" cy="55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2015-12-20, 10 46 19 P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62" y="379794"/>
            <a:ext cx="6347382" cy="6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Classroom Example:</a:t>
            </a:r>
            <a:br>
              <a:rPr lang="en-US" sz="4400" dirty="0" smtClean="0"/>
            </a:br>
            <a:r>
              <a:rPr lang="en-US" sz="4400" dirty="0" smtClean="0"/>
              <a:t>Kindergarten</a:t>
            </a:r>
            <a:endParaRPr lang="en-US" sz="4400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98286" y="2275031"/>
            <a:ext cx="7744962" cy="41163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</a:t>
            </a:r>
            <a:r>
              <a:rPr lang="en-US" sz="3000" u="sng" dirty="0" smtClean="0">
                <a:solidFill>
                  <a:schemeClr val="tx1"/>
                </a:solidFill>
                <a:cs typeface="Gill Sans"/>
              </a:rPr>
              <a:t>eacher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Jennifer Shaffer, Walkersville, MD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Topic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Non-fiction literacy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Purpose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To engage students prior to reading a nonfiction 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text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about alligators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eaLnBrk="1" hangingPunct="1">
              <a:defRPr/>
            </a:pPr>
            <a:endParaRPr lang="en-US" sz="3000" dirty="0"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1127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98475" y="553461"/>
            <a:ext cx="7053263" cy="1116012"/>
          </a:xfrm>
        </p:spPr>
        <p:txBody>
          <a:bodyPr/>
          <a:lstStyle/>
          <a:p>
            <a:pPr algn="ctr"/>
            <a:r>
              <a:rPr lang="en-US" altLang="en-US" sz="4000" dirty="0" smtClean="0"/>
              <a:t>Acknowledgments</a:t>
            </a:r>
            <a:r>
              <a:rPr lang="en-US" altLang="en-US" dirty="0" smtClean="0"/>
              <a:t>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98475" y="1431448"/>
            <a:ext cx="7744980" cy="5049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We </a:t>
            </a:r>
            <a:r>
              <a:rPr lang="en-US" altLang="en-US" sz="2400" dirty="0">
                <a:solidFill>
                  <a:schemeClr val="tx1"/>
                </a:solidFill>
              </a:rPr>
              <a:t>are deeply grateful to the Sir John Templeton Foundation and The Hummingbird Fund for their generous support of the </a:t>
            </a:r>
            <a:r>
              <a:rPr lang="en-US" altLang="en-US" sz="2400" dirty="0" smtClean="0">
                <a:solidFill>
                  <a:schemeClr val="tx1"/>
                </a:solidFill>
              </a:rPr>
              <a:t>Right Question Institute’s Million </a:t>
            </a:r>
            <a:r>
              <a:rPr lang="en-US" altLang="en-US" sz="2400" dirty="0">
                <a:solidFill>
                  <a:schemeClr val="tx1"/>
                </a:solidFill>
              </a:rPr>
              <a:t>Classrooms Campaign.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We are grateful also to Heather </a:t>
            </a:r>
            <a:r>
              <a:rPr lang="en-US" altLang="en-US" sz="2400" dirty="0" smtClean="0">
                <a:solidFill>
                  <a:schemeClr val="tx1"/>
                </a:solidFill>
              </a:rPr>
              <a:t>Van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Benthuysen</a:t>
            </a:r>
            <a:r>
              <a:rPr lang="en-US" altLang="en-US" sz="2400" dirty="0" smtClean="0">
                <a:solidFill>
                  <a:schemeClr val="tx1"/>
                </a:solidFill>
              </a:rPr>
              <a:t> for </a:t>
            </a:r>
            <a:r>
              <a:rPr lang="en-US" altLang="en-US" sz="2400" dirty="0" smtClean="0">
                <a:solidFill>
                  <a:schemeClr val="tx1"/>
                </a:solidFill>
              </a:rPr>
              <a:t>all her work in arranging this session to our own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Siyi</a:t>
            </a:r>
            <a:r>
              <a:rPr lang="en-US" altLang="en-US" sz="2400" dirty="0" smtClean="0">
                <a:solidFill>
                  <a:schemeClr val="tx1"/>
                </a:solidFill>
              </a:rPr>
              <a:t> Chu for all her support back at the office. 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0790" y="6277035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629DD1"/>
                </a:solidFill>
              </a:rPr>
              <a:t>Question Focus</a:t>
            </a:r>
            <a:endParaRPr lang="en-US" sz="4000" dirty="0">
              <a:solidFill>
                <a:srgbClr val="629DD1"/>
              </a:solidFill>
            </a:endParaRPr>
          </a:p>
        </p:txBody>
      </p:sp>
      <p:pic>
        <p:nvPicPr>
          <p:cNvPr id="117762" name="Picture 2" descr="\\fcps.org\fcps\Redirection\Central Offices\Professional Dev\jay.corrigan\My Documents\My Pictures\alligator-babies-texas_62971_990x7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59" y="1600200"/>
            <a:ext cx="5530341" cy="4144963"/>
          </a:xfrm>
        </p:spPr>
      </p:pic>
      <p:sp>
        <p:nvSpPr>
          <p:cNvPr id="5" name="TextBox 4"/>
          <p:cNvSpPr txBox="1"/>
          <p:nvPr/>
        </p:nvSpPr>
        <p:spPr>
          <a:xfrm>
            <a:off x="4433454" y="6414655"/>
            <a:ext cx="47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Photograph by </a:t>
            </a:r>
            <a:r>
              <a:rPr lang="en-US" dirty="0" err="1" smtClean="0">
                <a:hlinkClick r:id="rId3"/>
              </a:rPr>
              <a:t>Nuwan</a:t>
            </a:r>
            <a:r>
              <a:rPr lang="en-US" dirty="0" smtClean="0">
                <a:hlinkClick r:id="rId3"/>
              </a:rPr>
              <a:t> Samaranayake,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960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4111626" cy="1116106"/>
          </a:xfrm>
        </p:spPr>
        <p:txBody>
          <a:bodyPr/>
          <a:lstStyle/>
          <a:p>
            <a:r>
              <a:rPr lang="en-US" dirty="0">
                <a:latin typeface="Rockwell" charset="0"/>
              </a:rPr>
              <a:t>Student Questions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4111625" cy="41402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the alligator camouflaged?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do the babies have stripes?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Are those baby crocodiles?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it a mom or dad crocodile?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What is the green stuff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they in the water so low?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endParaRPr lang="en-US" sz="2400" dirty="0">
              <a:solidFill>
                <a:srgbClr val="595959"/>
              </a:solidFill>
              <a:latin typeface="Gill Sans"/>
              <a:cs typeface="Gill San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5988" y="2544763"/>
            <a:ext cx="4125912" cy="4140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Where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they going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the baby alligator’s eyes white and the mom’s black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baby alligators on top of the momma alligator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does momma or daddy have bumps on them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  <a:endParaRPr lang="en-US" sz="2400" dirty="0">
              <a:solidFill>
                <a:schemeClr val="tx1"/>
              </a:solidFill>
              <a:cs typeface="Gill Sans"/>
            </a:endParaRPr>
          </a:p>
        </p:txBody>
      </p:sp>
      <p:pic>
        <p:nvPicPr>
          <p:cNvPr id="38916" name="Picture 2" descr="\\fcps.org\fcps\Redirection\Central Offices\Professional Dev\jay.corrigan\My Documents\My Pictures\alligator-babies-texas_62971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13406"/>
          <a:stretch>
            <a:fillRect/>
          </a:stretch>
        </p:blipFill>
        <p:spPr bwMode="auto">
          <a:xfrm>
            <a:off x="4725988" y="146050"/>
            <a:ext cx="4125912" cy="22637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43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332220" y="622733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4</a:t>
            </a:r>
            <a:r>
              <a:rPr lang="en-US" sz="4000" baseline="30000" dirty="0" smtClean="0">
                <a:latin typeface="Rockwell" charset="0"/>
              </a:rPr>
              <a:t>th</a:t>
            </a:r>
            <a:r>
              <a:rPr lang="en-US" sz="4000" dirty="0" smtClean="0">
                <a:latin typeface="Rockwell" charset="0"/>
              </a:rPr>
              <a:t> Grade</a:t>
            </a:r>
            <a:endParaRPr lang="en-US" sz="4000" dirty="0">
              <a:latin typeface="Rockwell" charset="0"/>
            </a:endParaRP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32220" y="2369126"/>
            <a:ext cx="8382289" cy="2895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: Deirdre </a:t>
            </a:r>
            <a:r>
              <a:rPr lang="en-US" sz="3200" dirty="0" err="1" smtClean="0">
                <a:solidFill>
                  <a:schemeClr val="tx1"/>
                </a:solidFill>
                <a:latin typeface="Rockwell" charset="0"/>
              </a:rPr>
              <a:t>Brotherson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, Hooksett, NH</a:t>
            </a:r>
            <a:endParaRPr lang="en-US" sz="3200" u="sng" dirty="0" smtClean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Math unit on variables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To engage students at the start of a unit on variables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  <a:p>
            <a:pPr eaLnBrk="1" hangingPunct="1"/>
            <a:endParaRPr lang="en-US" sz="3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Question Focus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831" y="2698581"/>
            <a:ext cx="7263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24 =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  <a:sym typeface="Wingdings" panose="05000000000000000000" pitchFamily="2" charset="2"/>
              </a:rPr>
              <a:t> +  + 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498474" y="539512"/>
            <a:ext cx="7556313" cy="1116106"/>
          </a:xfrm>
        </p:spPr>
        <p:txBody>
          <a:bodyPr/>
          <a:lstStyle/>
          <a:p>
            <a:r>
              <a:rPr lang="en-US" sz="4000" dirty="0">
                <a:latin typeface="Rockwell" charset="0"/>
              </a:rPr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55618"/>
            <a:ext cx="4625976" cy="4661549"/>
          </a:xfrm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Why is the 24 first?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hat do the smiley faces mean?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W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hy are there 3 smiley faces?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ow am I suppose to figure this out?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Is the answer 12?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an I put any number for a smiley face?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o three faces mean something?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o the numbers have to be the same because the smiley faces are the same?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What numbers will work 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4450" y="1901206"/>
            <a:ext cx="36195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mean 24 is a really happy number?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replace each smiley face with an 8?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any other numbers work?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do this for any number?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always have to be smiley faces?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we always have to use three things?</a:t>
            </a:r>
          </a:p>
        </p:txBody>
      </p:sp>
    </p:spTree>
    <p:extLst>
      <p:ext uri="{BB962C8B-B14F-4D97-AF65-F5344CB8AC3E}">
        <p14:creationId xmlns:p14="http://schemas.microsoft.com/office/powerpoint/2010/main" val="13171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7" y="510989"/>
            <a:ext cx="7426037" cy="1116106"/>
          </a:xfrm>
        </p:spPr>
        <p:txBody>
          <a:bodyPr/>
          <a:lstStyle/>
          <a:p>
            <a:r>
              <a:rPr lang="en-US" dirty="0" smtClean="0"/>
              <a:t>Next Steps with 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752600"/>
            <a:ext cx="7924800" cy="4629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Questions posted on classroom walls.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Students cross off the questions they answer during subsequent lessons.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Teacher returns to student questions at the end of the unit to discuss with students what they learned and what they still want to know.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332220" y="622733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Middle School</a:t>
            </a:r>
            <a:endParaRPr lang="en-US" sz="4000" dirty="0">
              <a:latin typeface="Rockwell" charset="0"/>
            </a:endParaRP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32220" y="2369126"/>
            <a:ext cx="8382289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Teacher: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 Megan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Harvell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, Boston, MA</a:t>
            </a:r>
          </a:p>
          <a:p>
            <a:pPr marL="0" indent="0">
              <a:buNone/>
            </a:pPr>
            <a:r>
              <a:rPr lang="en-US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: American History –The Civil War</a:t>
            </a:r>
          </a:p>
          <a:p>
            <a:pPr marL="0" indent="0">
              <a:buNone/>
            </a:pPr>
            <a:r>
              <a:rPr lang="en-US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Purpose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ckwell" charset="0"/>
              </a:rPr>
              <a:t>: Pre-reading activity to engage students</a:t>
            </a:r>
          </a:p>
          <a:p>
            <a:pPr eaLnBrk="1" hangingPunct="1"/>
            <a:endParaRPr lang="en-US" sz="3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Rockwell" charset="0"/>
              </a:rPr>
              <a:t>Question Focus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17" y="1666874"/>
            <a:ext cx="6361425" cy="4165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7236" y="6331528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by John L. Magee, 1856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38313"/>
            <a:ext cx="4041775" cy="4732337"/>
          </a:xfrm>
        </p:spPr>
        <p:txBody>
          <a:bodyPr/>
          <a:lstStyle/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Why are they fighting? 	</a:t>
            </a:r>
            <a:endParaRPr lang="en-US" sz="1800" dirty="0">
              <a:solidFill>
                <a:schemeClr val="tx1"/>
              </a:solidFill>
              <a:cs typeface="Gill Sans" charset="0"/>
            </a:endParaRPr>
          </a:p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Are they fighting?  </a:t>
            </a:r>
          </a:p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Are they part of the government?</a:t>
            </a:r>
          </a:p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Where were they?</a:t>
            </a:r>
          </a:p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Who are they?</a:t>
            </a:r>
          </a:p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Were they signing anything?</a:t>
            </a:r>
          </a:p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Who else was there?</a:t>
            </a:r>
          </a:p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Why are you hitting him?</a:t>
            </a:r>
          </a:p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Why didn’t they call 911?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Was this related to slavery?</a:t>
            </a:r>
          </a:p>
          <a:p>
            <a:pPr marL="341313" indent="-341313">
              <a:lnSpc>
                <a:spcPct val="60000"/>
              </a:lnSpc>
              <a:buFont typeface="Calibri" charset="0"/>
              <a:buAutoNum type="arabicPeriod"/>
              <a:defRPr/>
            </a:pPr>
            <a:r>
              <a:rPr lang="en-US" sz="1800" dirty="0" smtClean="0">
                <a:solidFill>
                  <a:schemeClr val="tx1"/>
                </a:solidFill>
                <a:cs typeface="Gill Sans" charset="0"/>
              </a:rPr>
              <a:t>Why is he hitting him with a bat?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4675" y="1685925"/>
            <a:ext cx="3965575" cy="19669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>
              <a:lnSpc>
                <a:spcPct val="60000"/>
              </a:lnSpc>
              <a:spcBef>
                <a:spcPts val="2000"/>
              </a:spcBef>
              <a:buClr>
                <a:srgbClr val="629DD1"/>
              </a:buClr>
              <a:buSzPct val="75000"/>
              <a:defRPr/>
            </a:pPr>
            <a:r>
              <a:rPr lang="en-US" sz="1400" dirty="0">
                <a:latin typeface="+mn-lt"/>
                <a:cs typeface="Gill Sans" charset="0"/>
              </a:rPr>
              <a:t>11.  </a:t>
            </a:r>
            <a:r>
              <a:rPr lang="en-US" dirty="0">
                <a:latin typeface="+mn-lt"/>
                <a:cs typeface="Gill Sans" charset="0"/>
              </a:rPr>
              <a:t>Why are you taking a pen? </a:t>
            </a:r>
          </a:p>
          <a:p>
            <a:pPr defTabSz="914400" eaLnBrk="0" hangingPunct="0">
              <a:lnSpc>
                <a:spcPct val="60000"/>
              </a:lnSpc>
              <a:spcBef>
                <a:spcPts val="2000"/>
              </a:spcBef>
              <a:buClr>
                <a:srgbClr val="629DD1"/>
              </a:buClr>
              <a:buSzPct val="75000"/>
              <a:defRPr/>
            </a:pPr>
            <a:r>
              <a:rPr lang="en-US" sz="1400" dirty="0">
                <a:latin typeface="+mn-lt"/>
                <a:cs typeface="Gill Sans" charset="0"/>
              </a:rPr>
              <a:t>12.    </a:t>
            </a:r>
            <a:r>
              <a:rPr lang="en-US" dirty="0">
                <a:latin typeface="+mn-lt"/>
                <a:cs typeface="Gill Sans" charset="0"/>
              </a:rPr>
              <a:t>Why are they in court? </a:t>
            </a:r>
          </a:p>
          <a:p>
            <a:pPr defTabSz="914400" eaLnBrk="0" hangingPunct="0">
              <a:lnSpc>
                <a:spcPct val="60000"/>
              </a:lnSpc>
              <a:spcBef>
                <a:spcPts val="2000"/>
              </a:spcBef>
              <a:buClr>
                <a:srgbClr val="629DD1"/>
              </a:buClr>
              <a:buSzPct val="75000"/>
              <a:defRPr/>
            </a:pPr>
            <a:r>
              <a:rPr lang="en-US" sz="1400" dirty="0">
                <a:latin typeface="+mn-lt"/>
                <a:cs typeface="Gill Sans" charset="0"/>
              </a:rPr>
              <a:t>13.   </a:t>
            </a:r>
            <a:r>
              <a:rPr lang="en-US" dirty="0">
                <a:latin typeface="+mn-lt"/>
                <a:cs typeface="Gill Sans" charset="0"/>
              </a:rPr>
              <a:t>Who hit who first?</a:t>
            </a:r>
          </a:p>
          <a:p>
            <a:pPr marL="342900" indent="-342900" defTabSz="914400" eaLnBrk="0" hangingPunct="0">
              <a:lnSpc>
                <a:spcPct val="60000"/>
              </a:lnSpc>
              <a:spcBef>
                <a:spcPts val="2000"/>
              </a:spcBef>
              <a:buClr>
                <a:srgbClr val="629DD1"/>
              </a:buClr>
              <a:buSzPct val="75000"/>
              <a:buFontTx/>
              <a:buAutoNum type="arabicPeriod" startAt="15"/>
              <a:defRPr/>
            </a:pPr>
            <a:r>
              <a:rPr lang="en-US" dirty="0">
                <a:latin typeface="+mn-lt"/>
                <a:cs typeface="Gill Sans" charset="0"/>
              </a:rPr>
              <a:t>Who died?</a:t>
            </a:r>
          </a:p>
          <a:p>
            <a:pPr marL="342900" indent="-342900" defTabSz="914400" eaLnBrk="0" hangingPunct="0">
              <a:lnSpc>
                <a:spcPct val="60000"/>
              </a:lnSpc>
              <a:spcBef>
                <a:spcPts val="2000"/>
              </a:spcBef>
              <a:buClr>
                <a:srgbClr val="629DD1"/>
              </a:buClr>
              <a:buSzPct val="75000"/>
              <a:buFontTx/>
              <a:buAutoNum type="arabicPeriod" startAt="15"/>
              <a:defRPr/>
            </a:pPr>
            <a:r>
              <a:rPr lang="en-US" dirty="0">
                <a:latin typeface="+mn-lt"/>
                <a:cs typeface="Gill Sans" charset="0"/>
              </a:rPr>
              <a:t> Why are they smiling?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2" y="3776938"/>
            <a:ext cx="3923867" cy="2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latin typeface="Rockwell" panose="02060603020205020403" pitchFamily="18" charset="0"/>
                <a:ea typeface="MS PGothic" pitchFamily="34" charset="-128"/>
              </a:rPr>
              <a:t>Classroom Example:</a:t>
            </a:r>
            <a:br>
              <a:rPr lang="en-US" altLang="en-US" sz="4000" dirty="0" smtClean="0">
                <a:latin typeface="Rockwell" panose="02060603020205020403" pitchFamily="18" charset="0"/>
                <a:ea typeface="MS PGothic" pitchFamily="34" charset="-128"/>
              </a:rPr>
            </a:br>
            <a:r>
              <a:rPr lang="en-US" altLang="en-US" sz="4000" dirty="0" smtClean="0">
                <a:latin typeface="Rockwell" panose="02060603020205020403" pitchFamily="18" charset="0"/>
                <a:ea typeface="MS PGothic" pitchFamily="34" charset="-128"/>
              </a:rPr>
              <a:t>High School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000" u="sng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Teacher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Ling-Se </a:t>
            </a:r>
            <a:r>
              <a:rPr lang="en-US" sz="2800" dirty="0" err="1" smtClean="0">
                <a:solidFill>
                  <a:schemeClr val="tx1"/>
                </a:solidFill>
              </a:rPr>
              <a:t>Chesnakas</a:t>
            </a:r>
            <a:r>
              <a:rPr lang="en-US" sz="2800" dirty="0" smtClean="0">
                <a:solidFill>
                  <a:schemeClr val="tx1"/>
                </a:solidFill>
              </a:rPr>
              <a:t>, Boston</a:t>
            </a:r>
            <a:r>
              <a:rPr lang="en-US" sz="2800" dirty="0">
                <a:solidFill>
                  <a:schemeClr val="tx1"/>
                </a:solidFill>
              </a:rPr>
              <a:t>, MA</a:t>
            </a:r>
            <a:r>
              <a:rPr lang="en-US" altLang="en-US" sz="28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</a:t>
            </a:r>
          </a:p>
          <a:p>
            <a:pPr marL="0" indent="0">
              <a:buNone/>
            </a:pPr>
            <a:r>
              <a:rPr lang="en-US" altLang="en-US" sz="3000" u="sng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Topic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: 12</a:t>
            </a:r>
            <a:r>
              <a:rPr lang="en-US" altLang="en-US" sz="3000" baseline="30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th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Grade Humanities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unit on </a:t>
            </a:r>
            <a:r>
              <a:rPr lang="en-US" altLang="en-US" sz="3000" i="1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The Brief Wondrous Life of Oscar </a:t>
            </a:r>
            <a:r>
              <a:rPr lang="en-US" altLang="en-US" sz="3000" i="1" dirty="0" err="1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Wao</a:t>
            </a:r>
            <a:r>
              <a:rPr lang="en-US" altLang="en-US" sz="3000" i="1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by </a:t>
            </a:r>
            <a:r>
              <a:rPr lang="en-US" altLang="en-US" sz="3000" dirty="0" err="1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Junot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 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Diaz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Purpose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: To help students generate questions for a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S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ocratic </a:t>
            </a:r>
            <a:r>
              <a:rPr lang="en-US" altLang="en-US" sz="3000" dirty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S</a:t>
            </a:r>
            <a:r>
              <a:rPr lang="en-US" altLang="en-US" sz="3000" dirty="0" smtClean="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rPr>
              <a:t>eminar at the end of the unit</a:t>
            </a:r>
            <a:endParaRPr lang="en-US" altLang="en-US" sz="30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8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9687"/>
            <a:ext cx="8732604" cy="490450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and Community Building</a:t>
            </a:r>
            <a:endParaRPr lang="en-US" sz="28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Art and Science of the QFT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Question Focus Design Workshop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Self-Organized Working Groups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QFT in Action 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0790" y="6277035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22672" y="366201"/>
            <a:ext cx="7556500" cy="1690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 panose="02060603020205020403" pitchFamily="18" charset="0"/>
                <a:cs typeface="MS PGothic" pitchFamily="34" charset="-128"/>
              </a:rPr>
              <a:t>The </a:t>
            </a:r>
            <a:r>
              <a:rPr lang="en-US" dirty="0">
                <a:latin typeface="Rockwell" panose="02060603020205020403" pitchFamily="18" charset="0"/>
                <a:cs typeface="MS PGothic" pitchFamily="34" charset="-128"/>
              </a:rPr>
              <a:t>Question Formulation Technique (QFT) </a:t>
            </a:r>
            <a:r>
              <a:rPr lang="en-US" dirty="0" smtClean="0">
                <a:latin typeface="Rockwell" panose="02060603020205020403" pitchFamily="18" charset="0"/>
                <a:cs typeface="MS PGothic" pitchFamily="34" charset="-128"/>
              </a:rPr>
              <a:t>in Action</a:t>
            </a:r>
            <a:endParaRPr lang="en-US" dirty="0">
              <a:latin typeface="Rockwell" panose="02060603020205020403" pitchFamily="18" charset="0"/>
              <a:cs typeface="MS PGothic" pitchFamily="34" charset="-128"/>
            </a:endParaRP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2286448" y="4981273"/>
            <a:ext cx="4862498" cy="71249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solidFill>
                  <a:schemeClr val="tx1"/>
                </a:solidFill>
                <a:ea typeface="MS PGothic" pitchFamily="34" charset="-128"/>
                <a:hlinkClick r:id="rId2"/>
              </a:rPr>
              <a:t>http://rightquestion.org/qft-in-action/</a:t>
            </a:r>
            <a:endParaRPr lang="en-US" altLang="en-US" dirty="0" smtClean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b="27953"/>
          <a:stretch/>
        </p:blipFill>
        <p:spPr>
          <a:xfrm>
            <a:off x="1401098" y="2056888"/>
            <a:ext cx="6369064" cy="27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77905" y="4702502"/>
            <a:ext cx="8350268" cy="138112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4000" dirty="0"/>
              <a:t>Working on a Challenge by Using the Question Formulation Technique (QFT)</a:t>
            </a:r>
          </a:p>
        </p:txBody>
      </p:sp>
      <p:pic>
        <p:nvPicPr>
          <p:cNvPr id="4" name="Picture Placeholder 3" descr="Screenshot 2015-09-16 15.08.22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r="7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7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392113" y="544513"/>
            <a:ext cx="7742237" cy="1116012"/>
          </a:xfrm>
        </p:spPr>
        <p:txBody>
          <a:bodyPr/>
          <a:lstStyle/>
          <a:p>
            <a:pPr eaLnBrk="1" hangingPunct="1"/>
            <a:r>
              <a:rPr lang="en-US" altLang="en-US" sz="4200" dirty="0" smtClean="0"/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498475" y="2055813"/>
            <a:ext cx="8175625" cy="438467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Producing Questions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333664" y="1600200"/>
            <a:ext cx="8545513" cy="502227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Ask Questions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Follow the Rules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Ask as many questions as you can.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Do not stop to answer, judge, or discuss.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Write down every question exactly as it was stated.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Change any statements into questions.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Number the Questions</a:t>
            </a:r>
          </a:p>
          <a:p>
            <a:pPr marL="514350" indent="-514350" algn="ctr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631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79892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Question Focus: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98475" y="2238894"/>
            <a:ext cx="8201773" cy="248524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5600" dirty="0" smtClean="0">
                <a:solidFill>
                  <a:schemeClr val="accent1"/>
                </a:solidFill>
              </a:rPr>
              <a:t>Some students are not asking questions.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475" y="5400675"/>
            <a:ext cx="797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Please write this statement at the top of your paper.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8474" y="5845215"/>
            <a:ext cx="820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Remember to number the questions &amp; follow the rules.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34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Categorizing Questions: </a:t>
            </a:r>
            <a:br>
              <a:rPr lang="en-US" altLang="en-US" sz="4000" smtClean="0"/>
            </a:br>
            <a:r>
              <a:rPr lang="en-US" altLang="en-US" sz="4000" smtClean="0"/>
              <a:t>Closed/ Open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362950" cy="4144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rgbClr val="000000"/>
                </a:solidFill>
              </a:rPr>
              <a:t>Definitions</a:t>
            </a:r>
            <a:r>
              <a:rPr lang="en-US" altLang="en-US" sz="3000" dirty="0" smtClean="0">
                <a:solidFill>
                  <a:srgbClr val="000000"/>
                </a:solidFill>
              </a:rPr>
              <a:t>: </a:t>
            </a:r>
            <a:endParaRPr lang="en-US" altLang="en-US" sz="3000" b="1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0000"/>
                </a:solidFill>
              </a:rPr>
              <a:t>Closed-ended </a:t>
            </a:r>
            <a:r>
              <a:rPr lang="en-US" altLang="en-US" sz="2800" dirty="0" smtClean="0">
                <a:solidFill>
                  <a:srgbClr val="000000"/>
                </a:solidFill>
              </a:rPr>
              <a:t>questions can be answered with a “yes” or  “no” or with a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one-word </a:t>
            </a:r>
            <a:r>
              <a:rPr lang="en-US" altLang="en-US" sz="2800" dirty="0" smtClean="0">
                <a:solidFill>
                  <a:srgbClr val="000000"/>
                </a:solidFill>
              </a:rPr>
              <a:t>answer.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b="1" dirty="0" smtClean="0">
                <a:solidFill>
                  <a:srgbClr val="000000"/>
                </a:solidFill>
              </a:rPr>
              <a:t>Open-ended</a:t>
            </a:r>
            <a:r>
              <a:rPr lang="en-US" altLang="en-US" sz="2800" dirty="0" smtClean="0">
                <a:solidFill>
                  <a:srgbClr val="000000"/>
                </a:solidFill>
              </a:rPr>
              <a:t> questions require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  more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explanation</a:t>
            </a:r>
            <a:r>
              <a:rPr lang="en-US" altLang="en-US" sz="2800" dirty="0" smtClean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rgbClr val="000000"/>
                </a:solidFill>
              </a:rPr>
              <a:t>Directions</a:t>
            </a:r>
            <a:r>
              <a:rPr lang="en-US" altLang="en-US" sz="3000" dirty="0" smtClean="0">
                <a:solidFill>
                  <a:srgbClr val="000000"/>
                </a:solidFill>
              </a:rPr>
              <a:t>: Identify your questions as closed-ended or open-ended by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marking them </a:t>
            </a:r>
            <a:r>
              <a:rPr lang="en-US" altLang="en-US" sz="3000" dirty="0" smtClean="0">
                <a:solidFill>
                  <a:srgbClr val="000000"/>
                </a:solidFill>
              </a:rPr>
              <a:t>with a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“C”</a:t>
            </a:r>
            <a:r>
              <a:rPr lang="en-US" altLang="ja-JP" sz="3000" dirty="0" smtClean="0">
                <a:solidFill>
                  <a:srgbClr val="000000"/>
                </a:solidFill>
              </a:rPr>
              <a:t> or an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“</a:t>
            </a:r>
            <a:r>
              <a:rPr lang="en-US" altLang="ja-JP" sz="3000" b="1" dirty="0" smtClean="0">
                <a:solidFill>
                  <a:srgbClr val="000000"/>
                </a:solidFill>
              </a:rPr>
              <a:t>O.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”</a:t>
            </a:r>
            <a:endParaRPr lang="en-US" altLang="en-US" sz="3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Discussion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1216061" y="2235010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8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/>
          </p:nvPr>
        </p:nvGraphicFramePr>
        <p:xfrm>
          <a:off x="1215266" y="2213961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3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Improving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3385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  <a:latin typeface="+mj-lt"/>
              </a:rPr>
              <a:t>Take one </a:t>
            </a:r>
            <a:r>
              <a:rPr lang="en-US" altLang="en-US" sz="2800" b="1" dirty="0" smtClean="0">
                <a:solidFill>
                  <a:schemeClr val="tx1"/>
                </a:solidFill>
                <a:latin typeface="+mj-lt"/>
              </a:rPr>
              <a:t>closed-ended question</a:t>
            </a:r>
            <a:r>
              <a:rPr lang="en-US" altLang="en-US" sz="2800" b="1" dirty="0" smtClean="0">
                <a:solidFill>
                  <a:srgbClr val="9D90A0"/>
                </a:solidFill>
                <a:latin typeface="+mj-lt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</a:rPr>
              <a:t>and change it</a:t>
            </a:r>
            <a:r>
              <a:rPr lang="en-US" altLang="en-US" sz="28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</a:rPr>
              <a:t>into an </a:t>
            </a:r>
            <a:r>
              <a:rPr lang="en-US" altLang="en-US" sz="2800" b="1" dirty="0" smtClean="0">
                <a:solidFill>
                  <a:schemeClr val="tx1"/>
                </a:solidFill>
                <a:latin typeface="+mj-lt"/>
              </a:rPr>
              <a:t>open-ended question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  <a:latin typeface="+mj-lt"/>
              </a:rPr>
              <a:t>Take one </a:t>
            </a:r>
            <a:r>
              <a:rPr lang="en-US" altLang="en-US" sz="2800" b="1" dirty="0" smtClean="0">
                <a:solidFill>
                  <a:schemeClr val="tx1"/>
                </a:solidFill>
                <a:latin typeface="+mj-lt"/>
              </a:rPr>
              <a:t>open-ended question 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</a:rPr>
              <a:t>and change it</a:t>
            </a:r>
            <a:r>
              <a:rPr lang="en-US" altLang="en-US" sz="28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</a:rPr>
              <a:t>into a </a:t>
            </a:r>
            <a:r>
              <a:rPr lang="en-US" altLang="en-US" sz="2800" b="1" dirty="0" smtClean="0">
                <a:solidFill>
                  <a:schemeClr val="tx1"/>
                </a:solidFill>
                <a:latin typeface="+mj-lt"/>
              </a:rPr>
              <a:t>closed-ended question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00138" y="3006725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0000" y="3341688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2975" y="3017838"/>
            <a:ext cx="1809750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1463" y="5168900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94050" y="5562600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0138" y="5203825"/>
            <a:ext cx="180975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678745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Strategize: Prioritizing Questions</a:t>
            </a:r>
            <a:r>
              <a:rPr lang="en-US" altLang="en-US" sz="40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20800"/>
            <a:ext cx="7556500" cy="4927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Review your list of questions 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 Choose the three questions you are most curious to explore further.</a:t>
            </a:r>
          </a:p>
          <a:p>
            <a:pPr marL="228600" lvl="1" indent="0">
              <a:lnSpc>
                <a:spcPct val="90000"/>
              </a:lnSpc>
              <a:spcBef>
                <a:spcPts val="8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 While prioritizing, think about your Question Focus: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Some </a:t>
            </a:r>
            <a:r>
              <a:rPr lang="en-US" altLang="en-US" sz="2400" i="1" dirty="0">
                <a:solidFill>
                  <a:srgbClr val="000000"/>
                </a:solidFill>
              </a:rPr>
              <a:t>students are not asking questions.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After prioritizing consider…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Why did you choose those three questions?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Where are your priority questions in the sequence of your entire list of questions?</a:t>
            </a:r>
          </a:p>
        </p:txBody>
      </p:sp>
    </p:spTree>
    <p:extLst>
      <p:ext uri="{BB962C8B-B14F-4D97-AF65-F5344CB8AC3E}">
        <p14:creationId xmlns:p14="http://schemas.microsoft.com/office/powerpoint/2010/main" val="12474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442779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3292925"/>
            <a:ext cx="8007272" cy="31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our Educator Network </a:t>
            </a:r>
            <a:r>
              <a:rPr lang="en-US" altLang="en-US" sz="3200" dirty="0" smtClean="0">
                <a:solidFill>
                  <a:schemeClr val="accent1"/>
                </a:solidFill>
              </a:rPr>
              <a:t>for: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Templates </a:t>
            </a:r>
            <a:r>
              <a:rPr lang="en-US" altLang="en-US" dirty="0">
                <a:solidFill>
                  <a:schemeClr val="tx1"/>
                </a:solidFill>
              </a:rPr>
              <a:t>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Classroom </a:t>
            </a:r>
            <a:r>
              <a:rPr lang="en-US" altLang="en-US" dirty="0">
                <a:solidFill>
                  <a:schemeClr val="tx1"/>
                </a:solidFill>
              </a:rPr>
              <a:t>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marL="0" indent="0">
              <a:buNone/>
              <a:defRPr/>
            </a:pPr>
            <a:endParaRPr lang="en-US" altLang="en-US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Strategize: Next Steps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772689" cy="4144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From priority questions to action plan</a:t>
            </a:r>
          </a:p>
          <a:p>
            <a:pPr marL="0" indent="0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In order to answer your priority questions:</a:t>
            </a:r>
          </a:p>
          <a:p>
            <a:pPr lvl="2" eaLnBrk="1" hangingPunct="1">
              <a:spcBef>
                <a:spcPts val="18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What do you need to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know</a:t>
            </a:r>
            <a:r>
              <a:rPr lang="en-US" altLang="en-US" sz="2800" dirty="0" smtClean="0">
                <a:solidFill>
                  <a:schemeClr val="tx1"/>
                </a:solidFill>
              </a:rPr>
              <a:t>?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Information </a:t>
            </a:r>
          </a:p>
          <a:p>
            <a:pPr lvl="2" eaLnBrk="1" hangingPunct="1">
              <a:spcBef>
                <a:spcPts val="18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What do you need to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do</a:t>
            </a:r>
            <a:r>
              <a:rPr lang="en-US" altLang="en-US" sz="2800" dirty="0" smtClean="0">
                <a:solidFill>
                  <a:schemeClr val="tx1"/>
                </a:solidFill>
              </a:rPr>
              <a:t>?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Tasks </a:t>
            </a:r>
          </a:p>
        </p:txBody>
      </p:sp>
    </p:spTree>
    <p:extLst>
      <p:ext uri="{BB962C8B-B14F-4D97-AF65-F5344CB8AC3E}">
        <p14:creationId xmlns:p14="http://schemas.microsoft.com/office/powerpoint/2010/main" val="32967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Share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98475" y="1966913"/>
            <a:ext cx="8320088" cy="4144962"/>
          </a:xfrm>
        </p:spPr>
        <p:txBody>
          <a:bodyPr/>
          <a:lstStyle/>
          <a:p>
            <a:pPr marL="514350" indent="-514350" eaLnBrk="1" hangingPunct="1">
              <a:buFont typeface="Rockwell" panose="02060603020205020403" pitchFamily="18" charset="0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Questions you changed from open/closed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Your three priority questions and their numbers in your original sequence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Rationale for choosing priority questions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000" dirty="0" smtClean="0">
                <a:solidFill>
                  <a:srgbClr val="000000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5347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649288" y="695325"/>
            <a:ext cx="7556500" cy="1116013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Reflection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188325" cy="4144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>
                <a:solidFill>
                  <a:srgbClr val="000000"/>
                </a:solidFill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</a:rPr>
              <a:t>What did you learn?</a:t>
            </a:r>
          </a:p>
          <a:p>
            <a:pPr eaLnBrk="1" hangingPunct="1"/>
            <a:r>
              <a:rPr lang="en-US" altLang="en-US" sz="3600" dirty="0" smtClean="0">
                <a:solidFill>
                  <a:srgbClr val="000000"/>
                </a:solidFill>
              </a:rPr>
              <a:t> How did you learn it?</a:t>
            </a:r>
          </a:p>
          <a:p>
            <a:r>
              <a:rPr lang="en-US" altLang="en-US" sz="3600" dirty="0" smtClean="0">
                <a:solidFill>
                  <a:srgbClr val="000000"/>
                </a:solidFill>
              </a:rPr>
              <a:t> What do you understand differently now about </a:t>
            </a:r>
            <a:r>
              <a:rPr lang="en-US" altLang="en-US" sz="3600" i="1" dirty="0">
                <a:solidFill>
                  <a:srgbClr val="000000"/>
                </a:solidFill>
              </a:rPr>
              <a:t>s</a:t>
            </a:r>
            <a:r>
              <a:rPr lang="en-US" altLang="en-US" sz="3600" i="1" dirty="0" smtClean="0">
                <a:solidFill>
                  <a:srgbClr val="000000"/>
                </a:solidFill>
              </a:rPr>
              <a:t>ome students not asking questions</a:t>
            </a:r>
            <a:r>
              <a:rPr lang="en-US" altLang="en-US" sz="3600" dirty="0" smtClean="0">
                <a:solidFill>
                  <a:srgbClr val="000000"/>
                </a:solidFill>
              </a:rPr>
              <a:t>? 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06413" y="4424363"/>
            <a:ext cx="7966075" cy="1633537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Let’s peek inside the black box</a:t>
            </a:r>
          </a:p>
        </p:txBody>
      </p:sp>
      <p:pic>
        <p:nvPicPr>
          <p:cNvPr id="63490" name="Picture Placeholder 3" descr="imag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5" r="-19675"/>
          <a:stretch>
            <a:fillRect/>
          </a:stretch>
        </p:blipFill>
        <p:spPr>
          <a:xfrm>
            <a:off x="506413" y="814388"/>
            <a:ext cx="5497512" cy="36099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36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6285" y="6265693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595457" y="1330038"/>
            <a:ext cx="7426325" cy="46689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2800" dirty="0" smtClean="0">
                <a:solidFill>
                  <a:schemeClr val="tx1"/>
                </a:solidFill>
              </a:rPr>
              <a:t>“Modern </a:t>
            </a:r>
            <a:r>
              <a:rPr lang="en-US" sz="12800" dirty="0">
                <a:solidFill>
                  <a:schemeClr val="tx1"/>
                </a:solidFill>
              </a:rPr>
              <a:t>science is a technique...it is a practice that allows us to learn reliable things about the world. </a:t>
            </a:r>
            <a:r>
              <a:rPr lang="en-US" sz="12800" dirty="0" smtClean="0">
                <a:solidFill>
                  <a:schemeClr val="tx1"/>
                </a:solidFill>
              </a:rPr>
              <a:t>[Science] is </a:t>
            </a:r>
            <a:r>
              <a:rPr lang="en-US" sz="12800" dirty="0">
                <a:solidFill>
                  <a:schemeClr val="tx1"/>
                </a:solidFill>
              </a:rPr>
              <a:t>a technique that was waiting for people to discover it</a:t>
            </a:r>
            <a:r>
              <a:rPr lang="en-US" sz="12800" dirty="0" smtClean="0">
                <a:solidFill>
                  <a:schemeClr val="tx1"/>
                </a:solidFill>
              </a:rPr>
              <a:t>.”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9600" dirty="0" smtClean="0">
                <a:solidFill>
                  <a:schemeClr val="tx1"/>
                </a:solidFill>
              </a:rPr>
              <a:t>- </a:t>
            </a:r>
            <a:r>
              <a:rPr lang="en-US" sz="9600" b="1" dirty="0" smtClean="0">
                <a:solidFill>
                  <a:schemeClr val="tx1"/>
                </a:solidFill>
              </a:rPr>
              <a:t>Steven </a:t>
            </a:r>
            <a:r>
              <a:rPr lang="en-US" sz="9600" b="1" dirty="0">
                <a:solidFill>
                  <a:schemeClr val="tx1"/>
                </a:solidFill>
              </a:rPr>
              <a:t>Weinberg</a:t>
            </a:r>
            <a:r>
              <a:rPr lang="en-US" sz="9600" dirty="0" smtClean="0">
                <a:solidFill>
                  <a:schemeClr val="tx1"/>
                </a:solidFill>
              </a:rPr>
              <a:t>, </a:t>
            </a:r>
            <a:r>
              <a:rPr lang="en-US" sz="9600" dirty="0">
                <a:solidFill>
                  <a:schemeClr val="tx1"/>
                </a:solidFill>
              </a:rPr>
              <a:t>Nobel laureate in </a:t>
            </a:r>
            <a:r>
              <a:rPr lang="en-US" sz="9600" dirty="0" smtClean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475" y="5999018"/>
            <a:ext cx="300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 Explain the World</a:t>
            </a:r>
            <a:r>
              <a:rPr lang="en-US" dirty="0"/>
              <a:t>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4128"/>
            <a:ext cx="7556500" cy="909923"/>
          </a:xfrm>
        </p:spPr>
        <p:txBody>
          <a:bodyPr/>
          <a:lstStyle/>
          <a:p>
            <a:r>
              <a:rPr lang="en-US" dirty="0" smtClean="0"/>
              <a:t>The QFT, on one slide…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 smtClean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i="1" dirty="0" smtClean="0"/>
              <a:t>exactly</a:t>
            </a:r>
            <a:r>
              <a:rPr lang="en-US" dirty="0" smtClean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 statements into questions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Closed-Ended:</a:t>
            </a:r>
          </a:p>
          <a:p>
            <a:r>
              <a:rPr lang="en-US" dirty="0" smtClean="0"/>
              <a:t>Answered with “yes,” “no” or one word</a:t>
            </a:r>
          </a:p>
          <a:p>
            <a:endParaRPr lang="en-US" dirty="0" smtClean="0"/>
          </a:p>
          <a:p>
            <a:r>
              <a:rPr lang="en-US" b="1" dirty="0" smtClean="0"/>
              <a:t>Open-Ended: </a:t>
            </a:r>
            <a:r>
              <a:rPr lang="en-US" dirty="0" smtClean="0"/>
              <a:t>Require longer explanation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1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081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</a:rPr>
              <a:t>Curiosity and Rigor</a:t>
            </a:r>
            <a:endParaRPr lang="en-US" sz="4400" dirty="0">
              <a:latin typeface="Rockwell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98475" y="2173288"/>
            <a:ext cx="7556500" cy="3602037"/>
          </a:xfrm>
        </p:spPr>
        <p:txBody>
          <a:bodyPr/>
          <a:lstStyle/>
          <a:p>
            <a:pPr marL="228600" lvl="1" indent="0" algn="ctr" eaLnBrk="1" hangingPunct="1">
              <a:buFont typeface="Wingdings" charset="0"/>
              <a:buNone/>
            </a:pP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Three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thinking abilities </a:t>
            </a:r>
          </a:p>
          <a:p>
            <a:pPr marL="228600" lvl="1" indent="0" algn="ctr" eaLnBrk="1" hangingPunct="1">
              <a:buFont typeface="Wingdings" charset="0"/>
              <a:buNone/>
            </a:pP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with </a:t>
            </a: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one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32367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1919288" y="1925638"/>
            <a:ext cx="5445125" cy="4111625"/>
            <a:chOff x="1936645" y="1376010"/>
            <a:chExt cx="5445378" cy="4112260"/>
          </a:xfrm>
        </p:grpSpPr>
        <p:grpSp>
          <p:nvGrpSpPr>
            <p:cNvPr id="75779" name="Group 1"/>
            <p:cNvGrpSpPr>
              <a:grpSpLocks/>
            </p:cNvGrpSpPr>
            <p:nvPr/>
          </p:nvGrpSpPr>
          <p:grpSpPr bwMode="auto">
            <a:xfrm>
              <a:off x="1936645" y="1376010"/>
              <a:ext cx="5445378" cy="4112260"/>
              <a:chOff x="1936645" y="1376010"/>
              <a:chExt cx="5445378" cy="4112260"/>
            </a:xfrm>
          </p:grpSpPr>
          <p:sp>
            <p:nvSpPr>
              <p:cNvPr id="75781" name="AutoShape 4"/>
              <p:cNvSpPr>
                <a:spLocks/>
              </p:cNvSpPr>
              <p:nvPr/>
            </p:nvSpPr>
            <p:spPr bwMode="auto">
              <a:xfrm rot="-8700000">
                <a:off x="1952965" y="3183303"/>
                <a:ext cx="5429058" cy="469900"/>
              </a:xfrm>
              <a:prstGeom prst="leftRightArrow">
                <a:avLst>
                  <a:gd name="adj1" fmla="val 50000"/>
                  <a:gd name="adj2" fmla="val 101790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2" name="AutoShape 4"/>
              <p:cNvSpPr>
                <a:spLocks/>
              </p:cNvSpPr>
              <p:nvPr/>
            </p:nvSpPr>
            <p:spPr bwMode="auto">
              <a:xfrm rot="-5400000">
                <a:off x="2535407" y="3197190"/>
                <a:ext cx="4112260" cy="469900"/>
              </a:xfrm>
              <a:prstGeom prst="leftRightArrow">
                <a:avLst>
                  <a:gd name="adj1" fmla="val 50000"/>
                  <a:gd name="adj2" fmla="val 101775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3" name="AutoShape 4"/>
              <p:cNvSpPr>
                <a:spLocks/>
              </p:cNvSpPr>
              <p:nvPr/>
            </p:nvSpPr>
            <p:spPr bwMode="auto">
              <a:xfrm rot="8486795">
                <a:off x="1936645" y="3219112"/>
                <a:ext cx="5229549" cy="469900"/>
              </a:xfrm>
              <a:prstGeom prst="leftRightArrow">
                <a:avLst>
                  <a:gd name="adj1" fmla="val 50000"/>
                  <a:gd name="adj2" fmla="val 101759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4" name="AutoShape 4"/>
              <p:cNvSpPr>
                <a:spLocks/>
              </p:cNvSpPr>
              <p:nvPr/>
            </p:nvSpPr>
            <p:spPr bwMode="auto">
              <a:xfrm>
                <a:off x="2309120" y="3226103"/>
                <a:ext cx="4433557" cy="469900"/>
              </a:xfrm>
              <a:prstGeom prst="leftRightArrow">
                <a:avLst>
                  <a:gd name="adj1" fmla="val 50000"/>
                  <a:gd name="adj2" fmla="val 101777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sp>
          <p:nvSpPr>
            <p:cNvPr id="8" name="Rectangle 1"/>
            <p:cNvSpPr txBox="1">
              <a:spLocks noChangeArrowheads="1"/>
            </p:cNvSpPr>
            <p:nvPr/>
          </p:nvSpPr>
          <p:spPr>
            <a:xfrm>
              <a:off x="2414504" y="2609687"/>
              <a:ext cx="4381704" cy="1371812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DIVERGENT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ヒラギノ角ゴ ProN W6" charset="-128"/>
                  <a:cs typeface="ヒラギノ角ゴ ProN W6" charset="-128"/>
                  <a:sym typeface="Gill Sans" charset="0"/>
                </a:rPr>
                <a:t/>
              </a:r>
              <a:b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ヒラギノ角ゴ ProN W6" charset="-128"/>
                  <a:cs typeface="ヒラギノ角ゴ ProN W6" charset="-128"/>
                  <a:sym typeface="Gill Sans" charset="0"/>
                </a:rPr>
              </a:b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Rockwell" charset="0"/>
              </a:rPr>
              <a:t>Thinking in many different directions</a:t>
            </a:r>
          </a:p>
        </p:txBody>
      </p:sp>
    </p:spTree>
    <p:extLst>
      <p:ext uri="{BB962C8B-B14F-4D97-AF65-F5344CB8AC3E}">
        <p14:creationId xmlns:p14="http://schemas.microsoft.com/office/powerpoint/2010/main" val="1370780928"/>
      </p:ext>
    </p:extLst>
  </p:cSld>
  <p:clrMapOvr>
    <a:masterClrMapping/>
  </p:clrMapOvr>
  <p:transition advClick="0" advTm="10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Rockwell" charset="0"/>
              </a:rPr>
              <a:t>Narrowing Down, Focusing</a:t>
            </a:r>
          </a:p>
        </p:txBody>
      </p:sp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1157288" y="1552575"/>
            <a:ext cx="6897687" cy="5113338"/>
            <a:chOff x="1157326" y="1744708"/>
            <a:chExt cx="6897461" cy="5113292"/>
          </a:xfrm>
        </p:grpSpPr>
        <p:sp>
          <p:nvSpPr>
            <p:cNvPr id="36872" name="AutoShape 7"/>
            <p:cNvSpPr>
              <a:spLocks/>
            </p:cNvSpPr>
            <p:nvPr/>
          </p:nvSpPr>
          <p:spPr bwMode="auto">
            <a:xfrm rot="13727190">
              <a:off x="1611310" y="2536873"/>
              <a:ext cx="2225655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10800000">
              <a:off x="1157326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>
              <a:off x="6021267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 rot="16200000">
              <a:off x="3651976" y="2366218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18794076">
              <a:off x="5668828" y="2528935"/>
              <a:ext cx="2139931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7922097">
              <a:off x="1839110" y="5179242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 rot="5400000">
              <a:off x="3651976" y="5445940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 rot="2678492">
              <a:off x="5435498" y="5202252"/>
              <a:ext cx="2033521" cy="792156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0" name="Rectangle 1"/>
            <p:cNvSpPr txBox="1">
              <a:spLocks noChangeArrowheads="1"/>
            </p:cNvSpPr>
            <p:nvPr/>
          </p:nvSpPr>
          <p:spPr>
            <a:xfrm>
              <a:off x="2868595" y="3565555"/>
              <a:ext cx="3584458" cy="1258876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CONVERGENT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59927"/>
      </p:ext>
    </p:extLst>
  </p:cSld>
  <p:clrMapOvr>
    <a:masterClrMapping/>
  </p:clrMapOvr>
  <p:transition advClick="0" advTm="1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charset="0"/>
              </a:rPr>
              <a:t>The Importance of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474" y="1579418"/>
            <a:ext cx="7398617" cy="508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"Questions are the engines of intellect, the cerebral machines which convert energy to motion, and curiosity to controlled inquiry." </a:t>
            </a:r>
          </a:p>
          <a:p>
            <a:pPr>
              <a:lnSpc>
                <a:spcPct val="90000"/>
              </a:lnSpc>
            </a:pPr>
            <a:endParaRPr lang="en-US" altLang="en-US" b="1" dirty="0" smtClean="0"/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- </a:t>
            </a:r>
            <a:r>
              <a:rPr lang="en-US" altLang="en-US" b="1" dirty="0"/>
              <a:t>David Hackett Fischer</a:t>
            </a:r>
            <a:r>
              <a:rPr lang="en-US" altLang="en-US" dirty="0"/>
              <a:t>,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  </a:t>
            </a:r>
            <a:r>
              <a:rPr lang="en-US" altLang="en-US" i="1" dirty="0"/>
              <a:t>Historians' fallacies: Toward a logic of historical thought.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  Routledge and Kegan Paul, 1971.</a:t>
            </a:r>
          </a:p>
          <a:p>
            <a:pPr>
              <a:lnSpc>
                <a:spcPct val="90000"/>
              </a:lnSpc>
              <a:spcBef>
                <a:spcPts val="4000"/>
              </a:spcBef>
            </a:pPr>
            <a:r>
              <a:rPr lang="en-US" altLang="en-US" sz="2400" dirty="0"/>
              <a:t>“[The QFT] helps me by getting me to think about questions on my own…it gets my mind </a:t>
            </a:r>
            <a:br>
              <a:rPr lang="en-US" altLang="en-US" sz="2400" dirty="0"/>
            </a:br>
            <a:r>
              <a:rPr lang="en-US" altLang="en-US" sz="2400" dirty="0"/>
              <a:t>in motion to think about the questions other people make." </a:t>
            </a:r>
            <a:endParaRPr lang="en-US" altLang="en-US" sz="2400" dirty="0" smtClean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en-US" b="1" dirty="0" smtClean="0"/>
              <a:t>- 8</a:t>
            </a:r>
            <a:r>
              <a:rPr lang="en-US" altLang="en-US" b="1" baseline="30000" dirty="0" smtClean="0"/>
              <a:t>th</a:t>
            </a:r>
            <a:r>
              <a:rPr lang="en-US" altLang="en-US" b="1" dirty="0" smtClean="0"/>
              <a:t> </a:t>
            </a:r>
            <a:r>
              <a:rPr lang="en-US" altLang="en-US" b="1" dirty="0"/>
              <a:t>grade student </a:t>
            </a:r>
            <a:r>
              <a:rPr lang="en-US" altLang="en-US" dirty="0"/>
              <a:t>in James Brewster’s U.S. history class</a:t>
            </a:r>
            <a:br>
              <a:rPr lang="en-US" altLang="en-US" dirty="0"/>
            </a:br>
            <a:r>
              <a:rPr lang="en-US" altLang="en-US" dirty="0"/>
              <a:t>  Gus Garcia Young Men’s Leadership Academy, Austin, TX,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925513" y="315913"/>
            <a:ext cx="7556500" cy="1116012"/>
          </a:xfrm>
        </p:spPr>
        <p:txBody>
          <a:bodyPr/>
          <a:lstStyle/>
          <a:p>
            <a:r>
              <a:rPr lang="en-US" altLang="en-US" sz="4000" dirty="0" smtClean="0"/>
              <a:t>We’re Tweeting…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9635" name="Content Placeholder 7"/>
          <p:cNvSpPr txBox="1">
            <a:spLocks/>
          </p:cNvSpPr>
          <p:nvPr/>
        </p:nvSpPr>
        <p:spPr bwMode="auto">
          <a:xfrm>
            <a:off x="574675" y="1431925"/>
            <a:ext cx="82581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@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RightQuestion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 sz="3600" dirty="0" smtClean="0"/>
              <a:t>@</a:t>
            </a:r>
            <a:r>
              <a:rPr lang="en-US" sz="3600" dirty="0" err="1" smtClean="0"/>
              <a:t>RothsteinDan</a:t>
            </a:r>
            <a:endParaRPr lang="en-US" sz="3600" dirty="0" smtClean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 altLang="en-US" sz="3600" dirty="0" smtClean="0">
                <a:solidFill>
                  <a:prstClr val="black"/>
                </a:solidFill>
              </a:rPr>
              <a:t>#</a:t>
            </a:r>
            <a:r>
              <a:rPr lang="en-US" altLang="en-US" sz="3600" dirty="0" smtClean="0">
                <a:solidFill>
                  <a:prstClr val="black"/>
                </a:solidFill>
              </a:rPr>
              <a:t>QFTCON #QFT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lvl="0" defTabSz="45720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defRPr/>
            </a:pPr>
            <a:r>
              <a:rPr lang="en-US" dirty="0"/>
              <a:t> 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829050"/>
            <a:ext cx="33464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Group 1"/>
          <p:cNvGrpSpPr>
            <a:grpSpLocks/>
          </p:cNvGrpSpPr>
          <p:nvPr/>
        </p:nvGrpSpPr>
        <p:grpSpPr bwMode="auto">
          <a:xfrm>
            <a:off x="731838" y="1852613"/>
            <a:ext cx="3157537" cy="4343400"/>
            <a:chOff x="2187328" y="1886871"/>
            <a:chExt cx="3157513" cy="4343709"/>
          </a:xfrm>
        </p:grpSpPr>
        <p:pic>
          <p:nvPicPr>
            <p:cNvPr id="788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328" y="1886871"/>
              <a:ext cx="3157513" cy="43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885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445" y="2056053"/>
              <a:ext cx="2204155" cy="159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3752850" y="2874963"/>
            <a:ext cx="490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METACOGNITIVE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THINKING</a:t>
            </a:r>
          </a:p>
        </p:txBody>
      </p:sp>
      <p:sp>
        <p:nvSpPr>
          <p:cNvPr id="788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Rockwell" charset="0"/>
              </a:rPr>
              <a:t>Thinking about Thinking</a:t>
            </a:r>
          </a:p>
        </p:txBody>
      </p:sp>
    </p:spTree>
    <p:extLst>
      <p:ext uri="{BB962C8B-B14F-4D97-AF65-F5344CB8AC3E}">
        <p14:creationId xmlns:p14="http://schemas.microsoft.com/office/powerpoint/2010/main" val="2293394440"/>
      </p:ext>
    </p:extLst>
  </p:cSld>
  <p:clrMapOvr>
    <a:masterClrMapping/>
  </p:clrMapOvr>
  <p:transition advClick="0" advTm="1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Rockwell" charset="0"/>
              </a:rPr>
              <a:t>Student Reflection</a:t>
            </a:r>
            <a:endParaRPr lang="en-US" sz="4000" dirty="0">
              <a:latin typeface="Rockwell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2" y="1600200"/>
            <a:ext cx="70278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4708" y="4699000"/>
            <a:ext cx="755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“The way it made me feel was smart because I was asking good questions and giving good answers.”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950" y="6001789"/>
            <a:ext cx="625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-Boston 9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grade remedial summer school student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4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442779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3292925"/>
            <a:ext cx="8007272" cy="31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our Educator Network </a:t>
            </a:r>
            <a:r>
              <a:rPr lang="en-US" altLang="en-US" sz="3200" dirty="0" smtClean="0">
                <a:solidFill>
                  <a:schemeClr val="accent1"/>
                </a:solidFill>
              </a:rPr>
              <a:t>for: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Templates </a:t>
            </a:r>
            <a:r>
              <a:rPr lang="en-US" altLang="en-US" dirty="0">
                <a:solidFill>
                  <a:schemeClr val="tx1"/>
                </a:solidFill>
              </a:rPr>
              <a:t>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Classroom </a:t>
            </a:r>
            <a:r>
              <a:rPr lang="en-US" altLang="en-US" dirty="0">
                <a:solidFill>
                  <a:schemeClr val="tx1"/>
                </a:solidFill>
              </a:rPr>
              <a:t>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marL="0" indent="0">
              <a:buNone/>
              <a:defRPr/>
            </a:pPr>
            <a:endParaRPr lang="en-US" altLang="en-US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>
                <a:solidFill>
                  <a:schemeClr val="accent1"/>
                </a:solidFill>
                <a:latin typeface="+mj-lt"/>
              </a:rPr>
              <a:t>Now, Educators Lead the Work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7049" y="3216166"/>
            <a:ext cx="7966841" cy="26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The Right Question Institute offers materials through a Creative Commons License and we encourage you to make use of and/or share this resource.  Please reference the Right Question Institute and </a:t>
            </a:r>
            <a:r>
              <a:rPr lang="en-US" altLang="en-US" sz="2400" u="sng" dirty="0" smtClean="0">
                <a:solidFill>
                  <a:schemeClr val="tx1"/>
                </a:solidFill>
              </a:rPr>
              <a:t>rightquestion.org</a:t>
            </a:r>
            <a:r>
              <a:rPr lang="en-US" altLang="en-US" sz="2400" dirty="0" smtClean="0">
                <a:solidFill>
                  <a:schemeClr val="tx1"/>
                </a:solidFill>
              </a:rPr>
              <a:t> as the source on any materials you use.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67" y="2554115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1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9687"/>
            <a:ext cx="8732604" cy="490450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Welcome and Community Building</a:t>
            </a:r>
            <a:endParaRPr lang="en-US" sz="28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Collaborative Learning with the Question Formulation Technique (QFT)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Art and Science of the QFT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Lunch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Question Focus Design Workshop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Self-Organized Working Groups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 QFT in Action </a:t>
            </a: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0790" y="6277035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0860" y="1933803"/>
            <a:ext cx="64839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shall not cease from exploration</a:t>
            </a:r>
          </a:p>
          <a:p>
            <a:r>
              <a:rPr lang="en-US" sz="2800" dirty="0" smtClean="0"/>
              <a:t>And the end of all our exploring</a:t>
            </a:r>
          </a:p>
          <a:p>
            <a:r>
              <a:rPr lang="en-US" sz="2800" dirty="0" smtClean="0"/>
              <a:t>Will be to arrive where we started</a:t>
            </a:r>
          </a:p>
          <a:p>
            <a:r>
              <a:rPr lang="en-US" sz="2800" dirty="0" smtClean="0"/>
              <a:t>And know the place</a:t>
            </a:r>
          </a:p>
          <a:p>
            <a:r>
              <a:rPr lang="en-US" sz="2800" dirty="0" smtClean="0"/>
              <a:t>For the first time.</a:t>
            </a:r>
          </a:p>
          <a:p>
            <a:endParaRPr lang="en-US" sz="2800" dirty="0"/>
          </a:p>
          <a:p>
            <a:r>
              <a:rPr lang="en-US" sz="2800" dirty="0" smtClean="0"/>
              <a:t>				--T.S. Eliot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4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6358" y="2991767"/>
            <a:ext cx="300054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INQUIRY</a:t>
            </a:r>
          </a:p>
        </p:txBody>
      </p:sp>
    </p:spTree>
    <p:extLst>
      <p:ext uri="{BB962C8B-B14F-4D97-AF65-F5344CB8AC3E}">
        <p14:creationId xmlns:p14="http://schemas.microsoft.com/office/powerpoint/2010/main" val="38175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3999"/>
            <a:ext cx="7703417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"There is no learning without having to pose a </a:t>
            </a:r>
            <a:r>
              <a:rPr lang="en-US" sz="4800" dirty="0" smtClean="0">
                <a:solidFill>
                  <a:schemeClr val="tx1"/>
                </a:solidFill>
              </a:rPr>
              <a:t>question."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	      - </a:t>
            </a:r>
            <a:r>
              <a:rPr lang="en-US" sz="2800" b="1" dirty="0" smtClean="0">
                <a:solidFill>
                  <a:schemeClr val="tx1"/>
                </a:solidFill>
              </a:rPr>
              <a:t>Richard Feynman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   Nobel-Prizewinning physicist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1" y="269766"/>
            <a:ext cx="4203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3428" y="1228774"/>
            <a:ext cx="37664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“We must teach students how to think in questions, how to manage ignorance.”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-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Stuart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Firestein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18288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Chairman of the Department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of Biology at Columbia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2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Columbia - Intro (Final)</Template>
  <TotalTime>3278</TotalTime>
  <Words>1780</Words>
  <Application>Microsoft Macintosh PowerPoint</Application>
  <PresentationFormat>On-screen Show (4:3)</PresentationFormat>
  <Paragraphs>308</Paragraphs>
  <Slides>54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Calibri</vt:lpstr>
      <vt:lpstr>Gill Sans</vt:lpstr>
      <vt:lpstr>Lucida Grande</vt:lpstr>
      <vt:lpstr>MS PGothic</vt:lpstr>
      <vt:lpstr>ＭＳ Ｐゴシック</vt:lpstr>
      <vt:lpstr>ＭＳ ゴシック</vt:lpstr>
      <vt:lpstr>Rockwell</vt:lpstr>
      <vt:lpstr>Wingdings</vt:lpstr>
      <vt:lpstr>ヒラギノ角ゴ ProN W3</vt:lpstr>
      <vt:lpstr>ヒラギノ角ゴ ProN W6</vt:lpstr>
      <vt:lpstr>Arial</vt:lpstr>
      <vt:lpstr>Advantage</vt:lpstr>
      <vt:lpstr>1_Advantage</vt:lpstr>
      <vt:lpstr>2_Advantage</vt:lpstr>
      <vt:lpstr>Chart</vt:lpstr>
      <vt:lpstr>PowerPoint Presentation</vt:lpstr>
      <vt:lpstr>Acknowledgments </vt:lpstr>
      <vt:lpstr>Today’s Agenda</vt:lpstr>
      <vt:lpstr>PowerPoint Presentation</vt:lpstr>
      <vt:lpstr>We’re Tweeting…</vt:lpstr>
      <vt:lpstr>PowerPoint Presentation</vt:lpstr>
      <vt:lpstr>In the beginning…</vt:lpstr>
      <vt:lpstr>PowerPoint Presentation</vt:lpstr>
      <vt:lpstr>PowerPoint Presentation</vt:lpstr>
      <vt:lpstr>College Presidents on What Students Should Learn in College</vt:lpstr>
      <vt:lpstr>Yet…only 27%of students believe college taught them to ask their own questions</vt:lpstr>
      <vt:lpstr>But, the problem begins long before college... </vt:lpstr>
      <vt:lpstr>A 1912 Study</vt:lpstr>
      <vt:lpstr>Percentage of Basic Skill Attainment</vt:lpstr>
      <vt:lpstr>Percentage of Basic Skill Attainment</vt:lpstr>
      <vt:lpstr>The challenge of promoting inquiry in the classroom… </vt:lpstr>
      <vt:lpstr>PowerPoint Presentation</vt:lpstr>
      <vt:lpstr>PowerPoint Presentation</vt:lpstr>
      <vt:lpstr>Classroom Example: Kindergarten</vt:lpstr>
      <vt:lpstr>Question Focus</vt:lpstr>
      <vt:lpstr>Student Questions</vt:lpstr>
      <vt:lpstr>Classroom Example: 4th Grade</vt:lpstr>
      <vt:lpstr>Question Focus</vt:lpstr>
      <vt:lpstr>Student Questions</vt:lpstr>
      <vt:lpstr>Next Steps with Student Questions</vt:lpstr>
      <vt:lpstr>Classroom Example: Middle School</vt:lpstr>
      <vt:lpstr>Question Focus</vt:lpstr>
      <vt:lpstr>Student Questions</vt:lpstr>
      <vt:lpstr>Classroom Example: High School</vt:lpstr>
      <vt:lpstr>The Question Formulation Technique (QFT) in Action</vt:lpstr>
      <vt:lpstr>Working on a Challenge by Using the Question Formulation Technique (QFT)</vt:lpstr>
      <vt:lpstr>Rules for Producing Questions</vt:lpstr>
      <vt:lpstr>Producing Questions</vt:lpstr>
      <vt:lpstr>Question Focus:</vt:lpstr>
      <vt:lpstr>Categorizing Questions:  Closed/ Open</vt:lpstr>
      <vt:lpstr>Discussion</vt:lpstr>
      <vt:lpstr>Discussion</vt:lpstr>
      <vt:lpstr>Improving Questions</vt:lpstr>
      <vt:lpstr>Strategize: Prioritizing Questions </vt:lpstr>
      <vt:lpstr>Strategize: Next Steps</vt:lpstr>
      <vt:lpstr>Share</vt:lpstr>
      <vt:lpstr>Reflection </vt:lpstr>
      <vt:lpstr>Let’s peek inside the black box</vt:lpstr>
      <vt:lpstr>PowerPoint Presentation</vt:lpstr>
      <vt:lpstr>The QFT, on one slide…</vt:lpstr>
      <vt:lpstr>Curiosity and Rigor</vt:lpstr>
      <vt:lpstr>Thinking in many different directions</vt:lpstr>
      <vt:lpstr>Narrowing Down, Focusing</vt:lpstr>
      <vt:lpstr>The Importance of Questions</vt:lpstr>
      <vt:lpstr>Thinking about Thinking</vt:lpstr>
      <vt:lpstr>Student Reflection</vt:lpstr>
      <vt:lpstr>PowerPoint Presentation</vt:lpstr>
      <vt:lpstr>PowerPoint Presentation</vt:lpstr>
      <vt:lpstr>Today’s Agenda</vt:lpstr>
    </vt:vector>
  </TitlesOfParts>
  <Company>Right Question Institute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Rothstein</dc:creator>
  <cp:lastModifiedBy>Microsoft Office User</cp:lastModifiedBy>
  <cp:revision>170</cp:revision>
  <cp:lastPrinted>2017-10-31T22:18:25Z</cp:lastPrinted>
  <dcterms:created xsi:type="dcterms:W3CDTF">2017-09-01T19:27:10Z</dcterms:created>
  <dcterms:modified xsi:type="dcterms:W3CDTF">2017-11-04T02:20:26Z</dcterms:modified>
</cp:coreProperties>
</file>