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3" r:id="rId2"/>
    <p:sldMasterId id="2147483704" r:id="rId3"/>
  </p:sldMasterIdLst>
  <p:notesMasterIdLst>
    <p:notesMasterId r:id="rId55"/>
  </p:notesMasterIdLst>
  <p:handoutMasterIdLst>
    <p:handoutMasterId r:id="rId56"/>
  </p:handoutMasterIdLst>
  <p:sldIdLst>
    <p:sldId id="477" r:id="rId4"/>
    <p:sldId id="476" r:id="rId5"/>
    <p:sldId id="459" r:id="rId6"/>
    <p:sldId id="481" r:id="rId7"/>
    <p:sldId id="482" r:id="rId8"/>
    <p:sldId id="483" r:id="rId9"/>
    <p:sldId id="484" r:id="rId10"/>
    <p:sldId id="485" r:id="rId11"/>
    <p:sldId id="486" r:id="rId12"/>
    <p:sldId id="487" r:id="rId13"/>
    <p:sldId id="488" r:id="rId14"/>
    <p:sldId id="497" r:id="rId15"/>
    <p:sldId id="489" r:id="rId16"/>
    <p:sldId id="491" r:id="rId17"/>
    <p:sldId id="492" r:id="rId18"/>
    <p:sldId id="493" r:id="rId19"/>
    <p:sldId id="494" r:id="rId20"/>
    <p:sldId id="478" r:id="rId21"/>
    <p:sldId id="458" r:id="rId22"/>
    <p:sldId id="456" r:id="rId23"/>
    <p:sldId id="446" r:id="rId24"/>
    <p:sldId id="447" r:id="rId25"/>
    <p:sldId id="448" r:id="rId26"/>
    <p:sldId id="449" r:id="rId27"/>
    <p:sldId id="450" r:id="rId28"/>
    <p:sldId id="451" r:id="rId29"/>
    <p:sldId id="498" r:id="rId30"/>
    <p:sldId id="499" r:id="rId31"/>
    <p:sldId id="500" r:id="rId32"/>
    <p:sldId id="453" r:id="rId33"/>
    <p:sldId id="473" r:id="rId34"/>
    <p:sldId id="471" r:id="rId35"/>
    <p:sldId id="472" r:id="rId36"/>
    <p:sldId id="391" r:id="rId37"/>
    <p:sldId id="346" r:id="rId38"/>
    <p:sldId id="347" r:id="rId39"/>
    <p:sldId id="350" r:id="rId40"/>
    <p:sldId id="398" r:id="rId41"/>
    <p:sldId id="425" r:id="rId42"/>
    <p:sldId id="426" r:id="rId43"/>
    <p:sldId id="358" r:id="rId44"/>
    <p:sldId id="366" r:id="rId45"/>
    <p:sldId id="370" r:id="rId46"/>
    <p:sldId id="372" r:id="rId47"/>
    <p:sldId id="371" r:id="rId48"/>
    <p:sldId id="439" r:id="rId49"/>
    <p:sldId id="440" r:id="rId50"/>
    <p:sldId id="363" r:id="rId51"/>
    <p:sldId id="364" r:id="rId52"/>
    <p:sldId id="424" r:id="rId53"/>
    <p:sldId id="37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1" clrIdx="0">
    <p:extLst/>
  </p:cmAuthor>
  <p:cmAuthor id="2" name="RQI" initials="R" lastIdx="4" clrIdx="1">
    <p:extLst/>
  </p:cmAuthor>
  <p:cmAuthor id="3" name="Microsoft Office User" initials="Office" lastIdx="4" clrIdx="2">
    <p:extLst/>
  </p:cmAuthor>
  <p:cmAuthor id="4" name="Microsoft Office User" initials="Office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1" autoAdjust="0"/>
    <p:restoredTop sz="94362" autoAdjust="0"/>
  </p:normalViewPr>
  <p:slideViewPr>
    <p:cSldViewPr snapToGrid="0" snapToObjects="1">
      <p:cViewPr varScale="1">
        <p:scale>
          <a:sx n="97" d="100"/>
          <a:sy n="97" d="100"/>
        </p:scale>
        <p:origin x="568" y="184"/>
      </p:cViewPr>
      <p:guideLst>
        <p:guide orient="horz" pos="2160"/>
        <p:guide pos="2880"/>
      </p:guideLst>
    </p:cSldViewPr>
  </p:slideViewPr>
  <p:outlineViewPr>
    <p:cViewPr>
      <p:scale>
        <a:sx n="33" d="100"/>
        <a:sy n="33" d="100"/>
      </p:scale>
      <p:origin x="0" y="-40992"/>
    </p:cViewPr>
  </p:outlineViewPr>
  <p:notesTextViewPr>
    <p:cViewPr>
      <p:scale>
        <a:sx n="100" d="100"/>
        <a:sy n="100" d="100"/>
      </p:scale>
      <p:origin x="0" y="0"/>
    </p:cViewPr>
  </p:notesTextViewPr>
  <p:sorterViewPr>
    <p:cViewPr>
      <p:scale>
        <a:sx n="150" d="100"/>
        <a:sy n="150" d="100"/>
      </p:scale>
      <p:origin x="0" y="1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FADC60-A281-3146-A029-D0F2FCD631E9}" type="datetimeFigureOut">
              <a:rPr lang="en-US" smtClean="0"/>
              <a:t>11/1/17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FE4F80-608B-ED48-B586-F916DF60C5FE}" type="slidenum">
              <a:rPr lang="en-US" smtClean="0"/>
              <a:t>‹#›</a:t>
            </a:fld>
            <a:endParaRPr lang="en-US"/>
          </a:p>
        </p:txBody>
      </p:sp>
    </p:spTree>
    <p:extLst>
      <p:ext uri="{BB962C8B-B14F-4D97-AF65-F5344CB8AC3E}">
        <p14:creationId xmlns:p14="http://schemas.microsoft.com/office/powerpoint/2010/main" val="1102334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F79D7-4642-C040-B61B-7ADAC3B1BC1E}" type="datetimeFigureOut">
              <a:rPr lang="en-US" smtClean="0"/>
              <a:t>11/1/17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74CE0-4909-6048-B317-2721B0FEF0DC}" type="slidenum">
              <a:rPr lang="en-US" smtClean="0"/>
              <a:t>‹#›</a:t>
            </a:fld>
            <a:endParaRPr lang="en-US"/>
          </a:p>
        </p:txBody>
      </p:sp>
    </p:spTree>
    <p:extLst>
      <p:ext uri="{BB962C8B-B14F-4D97-AF65-F5344CB8AC3E}">
        <p14:creationId xmlns:p14="http://schemas.microsoft.com/office/powerpoint/2010/main" val="12400517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a:t>
            </a:fld>
            <a:endParaRPr lang="en-US"/>
          </a:p>
        </p:txBody>
      </p:sp>
    </p:spTree>
    <p:extLst>
      <p:ext uri="{BB962C8B-B14F-4D97-AF65-F5344CB8AC3E}">
        <p14:creationId xmlns:p14="http://schemas.microsoft.com/office/powerpoint/2010/main" val="34173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a:t>
            </a:r>
            <a:r>
              <a:rPr lang="en-US" b="0" dirty="0" smtClean="0"/>
              <a:t>Here’s how Doreen revised it and here’s the effect. If</a:t>
            </a:r>
            <a:r>
              <a:rPr lang="en-US" b="0" baseline="0" dirty="0" smtClean="0"/>
              <a:t> we were going to revise for next year, w</a:t>
            </a:r>
            <a:r>
              <a:rPr lang="en-US" dirty="0" smtClean="0"/>
              <a:t>hat would you do with this</a:t>
            </a:r>
            <a:r>
              <a:rPr lang="en-US" baseline="0" dirty="0" smtClean="0"/>
              <a:t> Q-Focus, now with the benefit of hindsight and having analyzed the student’s questions? What advice might you give to this teacher?</a:t>
            </a:r>
          </a:p>
          <a:p>
            <a:r>
              <a:rPr lang="en-US" b="1" baseline="0" dirty="0" smtClean="0"/>
              <a:t>Think and share out to the whole group.</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11</a:t>
            </a:fld>
            <a:endParaRPr lang="en-US"/>
          </a:p>
        </p:txBody>
      </p:sp>
    </p:spTree>
    <p:extLst>
      <p:ext uri="{BB962C8B-B14F-4D97-AF65-F5344CB8AC3E}">
        <p14:creationId xmlns:p14="http://schemas.microsoft.com/office/powerpoint/2010/main" val="1258101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Providence Country Day School, AP</a:t>
            </a:r>
            <a:r>
              <a:rPr lang="en-US" baseline="0" dirty="0" smtClean="0"/>
              <a:t> US History, Brady</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12</a:t>
            </a:fld>
            <a:endParaRPr lang="en-US"/>
          </a:p>
        </p:txBody>
      </p:sp>
    </p:spTree>
    <p:extLst>
      <p:ext uri="{BB962C8B-B14F-4D97-AF65-F5344CB8AC3E}">
        <p14:creationId xmlns:p14="http://schemas.microsoft.com/office/powerpoint/2010/main" val="688256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word matters a great deal. Parents</a:t>
            </a:r>
            <a:r>
              <a:rPr lang="en-US" baseline="0" dirty="0" smtClean="0"/>
              <a:t> she works with really liked #1. How do you think teachers, special educators responded to #1? What’s the strength of #2? What difference does that one word make?</a:t>
            </a:r>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13</a:t>
            </a:fld>
            <a:endParaRPr lang="en-US"/>
          </a:p>
        </p:txBody>
      </p:sp>
    </p:spTree>
    <p:extLst>
      <p:ext uri="{BB962C8B-B14F-4D97-AF65-F5344CB8AC3E}">
        <p14:creationId xmlns:p14="http://schemas.microsoft.com/office/powerpoint/2010/main" val="1887039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Hear out from participants, what they wrote down during the previous reflect slide. Type their responses directly on this slide or write on board, somehow </a:t>
            </a:r>
            <a:r>
              <a:rPr lang="en-US" dirty="0" err="1" smtClean="0"/>
              <a:t>notetake</a:t>
            </a:r>
            <a:r>
              <a:rPr lang="en-US" dirty="0" smtClean="0"/>
              <a:t> or record what they said. </a:t>
            </a:r>
          </a:p>
          <a:p>
            <a:endParaRPr lang="en-US" baseline="0" dirty="0" smtClean="0"/>
          </a:p>
          <a:p>
            <a:r>
              <a:rPr lang="en-US" baseline="0" dirty="0" smtClean="0"/>
              <a:t>THEN, click and add some of our takeaways. </a:t>
            </a:r>
          </a:p>
          <a:p>
            <a:endParaRPr lang="en-US" baseline="0" dirty="0" smtClean="0"/>
          </a:p>
        </p:txBody>
      </p:sp>
      <p:sp>
        <p:nvSpPr>
          <p:cNvPr id="4" name="Slide Number Placeholder 3"/>
          <p:cNvSpPr>
            <a:spLocks noGrp="1"/>
          </p:cNvSpPr>
          <p:nvPr>
            <p:ph type="sldNum" sz="quarter" idx="10"/>
          </p:nvPr>
        </p:nvSpPr>
        <p:spPr/>
        <p:txBody>
          <a:bodyPr/>
          <a:lstStyle/>
          <a:p>
            <a:fld id="{CFA7933F-06DD-8245-89C7-274AA999494E}" type="slidenum">
              <a:rPr lang="en-US" smtClean="0"/>
              <a:t>14</a:t>
            </a:fld>
            <a:endParaRPr lang="en-US"/>
          </a:p>
        </p:txBody>
      </p:sp>
    </p:spTree>
    <p:extLst>
      <p:ext uri="{BB962C8B-B14F-4D97-AF65-F5344CB8AC3E}">
        <p14:creationId xmlns:p14="http://schemas.microsoft.com/office/powerpoint/2010/main" val="49292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15</a:t>
            </a:fld>
            <a:endParaRPr lang="en-US"/>
          </a:p>
        </p:txBody>
      </p:sp>
    </p:spTree>
    <p:extLst>
      <p:ext uri="{BB962C8B-B14F-4D97-AF65-F5344CB8AC3E}">
        <p14:creationId xmlns:p14="http://schemas.microsoft.com/office/powerpoint/2010/main" val="1213739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Directions: </a:t>
            </a:r>
          </a:p>
          <a:p>
            <a:r>
              <a:rPr lang="en-US" b="1" dirty="0" smtClean="0"/>
              <a:t>They should be using/referencing the lesson planning workbook during this time.</a:t>
            </a:r>
          </a:p>
          <a:p>
            <a:r>
              <a:rPr lang="en-US" dirty="0" smtClean="0"/>
              <a:t>Give people at least 15-20 minutes (more is better) to start coming up with their own </a:t>
            </a:r>
            <a:r>
              <a:rPr lang="en-US" dirty="0" err="1" smtClean="0"/>
              <a:t>Qfocus</a:t>
            </a:r>
            <a:r>
              <a:rPr lang="en-US" dirty="0" smtClean="0"/>
              <a:t>. Give time warnings. Circulate the room to help, try to turn as much as possible back over to participants when they ask questions. They’re the experts on their own subjects and kids!</a:t>
            </a:r>
          </a:p>
          <a:p>
            <a:r>
              <a:rPr lang="en-US" dirty="0" smtClean="0"/>
              <a:t>After</a:t>
            </a:r>
            <a:r>
              <a:rPr lang="en-US" baseline="0" dirty="0" smtClean="0"/>
              <a:t> allotted time, call for guinea pigs. </a:t>
            </a:r>
          </a:p>
          <a:p>
            <a:r>
              <a:rPr lang="en-US" baseline="0" dirty="0" smtClean="0"/>
              <a:t>Hand out guinea pig’s </a:t>
            </a:r>
            <a:r>
              <a:rPr lang="en-US" baseline="0" dirty="0" err="1" smtClean="0"/>
              <a:t>Qfocus</a:t>
            </a:r>
            <a:r>
              <a:rPr lang="en-US" baseline="0" dirty="0" smtClean="0"/>
              <a:t> cards to other groups/a partner (depending on how many volunteer and how you decide to structure it). </a:t>
            </a:r>
          </a:p>
          <a:p>
            <a:r>
              <a:rPr lang="en-US" baseline="0" dirty="0" smtClean="0"/>
              <a:t>Put up the next slide and ask groups to work at their own pace through either steps #2-#4 or just step #2 (depending on how much time you have). They should record questions on an index card or hard piece of paper, not electronically. </a:t>
            </a:r>
          </a:p>
          <a:p>
            <a:r>
              <a:rPr lang="en-US" baseline="0" dirty="0" smtClean="0"/>
              <a:t>Their list of questions will then be handed back</a:t>
            </a:r>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16</a:t>
            </a:fld>
            <a:endParaRPr lang="en-US"/>
          </a:p>
        </p:txBody>
      </p:sp>
    </p:spTree>
    <p:extLst>
      <p:ext uri="{BB962C8B-B14F-4D97-AF65-F5344CB8AC3E}">
        <p14:creationId xmlns:p14="http://schemas.microsoft.com/office/powerpoint/2010/main" val="1809788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17</a:t>
            </a:fld>
            <a:endParaRPr lang="en-US"/>
          </a:p>
        </p:txBody>
      </p:sp>
    </p:spTree>
    <p:extLst>
      <p:ext uri="{BB962C8B-B14F-4D97-AF65-F5344CB8AC3E}">
        <p14:creationId xmlns:p14="http://schemas.microsoft.com/office/powerpoint/2010/main" val="2080276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33</a:t>
            </a:fld>
            <a:endParaRPr lang="en-US"/>
          </a:p>
        </p:txBody>
      </p:sp>
    </p:spTree>
    <p:extLst>
      <p:ext uri="{BB962C8B-B14F-4D97-AF65-F5344CB8AC3E}">
        <p14:creationId xmlns:p14="http://schemas.microsoft.com/office/powerpoint/2010/main" val="1072535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smtClean="0">
              <a:effectLst/>
            </a:endParaRPr>
          </a:p>
        </p:txBody>
      </p:sp>
      <p:sp>
        <p:nvSpPr>
          <p:cNvPr id="4" name="Slide Number Placeholder 3"/>
          <p:cNvSpPr>
            <a:spLocks noGrp="1"/>
          </p:cNvSpPr>
          <p:nvPr>
            <p:ph type="sldNum" sz="quarter" idx="10"/>
          </p:nvPr>
        </p:nvSpPr>
        <p:spPr/>
        <p:txBody>
          <a:bodyPr/>
          <a:lstStyle/>
          <a:p>
            <a:fld id="{FC9A7A58-0221-419B-A399-B83F84CDAC82}" type="slidenum">
              <a:rPr lang="en-US" smtClean="0"/>
              <a:t>35</a:t>
            </a:fld>
            <a:endParaRPr lang="en-US"/>
          </a:p>
        </p:txBody>
      </p:sp>
    </p:spTree>
    <p:extLst>
      <p:ext uri="{BB962C8B-B14F-4D97-AF65-F5344CB8AC3E}">
        <p14:creationId xmlns:p14="http://schemas.microsoft.com/office/powerpoint/2010/main" val="1662668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E9400-0BE6-3740-9429-28FD44C8FFA2}" type="slidenum">
              <a:rPr lang="en-US" smtClean="0"/>
              <a:t>38</a:t>
            </a:fld>
            <a:endParaRPr lang="en-US"/>
          </a:p>
        </p:txBody>
      </p:sp>
    </p:spTree>
    <p:extLst>
      <p:ext uri="{BB962C8B-B14F-4D97-AF65-F5344CB8AC3E}">
        <p14:creationId xmlns:p14="http://schemas.microsoft.com/office/powerpoint/2010/main" val="60263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a:t>
            </a:fld>
            <a:endParaRPr lang="en-US"/>
          </a:p>
        </p:txBody>
      </p:sp>
    </p:spTree>
    <p:extLst>
      <p:ext uri="{BB962C8B-B14F-4D97-AF65-F5344CB8AC3E}">
        <p14:creationId xmlns:p14="http://schemas.microsoft.com/office/powerpoint/2010/main" val="148875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Flows from the recent recognition of the importance of students learning to ask questions</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42</a:t>
            </a:fld>
            <a:endParaRPr lang="en-US"/>
          </a:p>
        </p:txBody>
      </p:sp>
    </p:spTree>
    <p:extLst>
      <p:ext uri="{BB962C8B-B14F-4D97-AF65-F5344CB8AC3E}">
        <p14:creationId xmlns:p14="http://schemas.microsoft.com/office/powerpoint/2010/main" val="3022105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8EDAF-CEE8-BD4A-8729-AA831C9EEA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4868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a:p>
            <a:endParaRPr lang="en-US" altLang="en-US" dirty="0"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49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708093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4</a:t>
            </a:fld>
            <a:endParaRPr lang="en-US"/>
          </a:p>
        </p:txBody>
      </p:sp>
    </p:spTree>
    <p:extLst>
      <p:ext uri="{BB962C8B-B14F-4D97-AF65-F5344CB8AC3E}">
        <p14:creationId xmlns:p14="http://schemas.microsoft.com/office/powerpoint/2010/main" val="55972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the process the teacher went through to come down to final </a:t>
            </a:r>
            <a:r>
              <a:rPr lang="en-US" baseline="0" dirty="0" err="1" smtClean="0"/>
              <a:t>QFocus</a:t>
            </a:r>
            <a:r>
              <a:rPr lang="en-US" baseline="0" dirty="0" smtClean="0"/>
              <a:t>. (some of the ideas she ruled out may actually have been better in retrospect) but there were reasons she made the choices she did. Mostly, she wanted to simplify and give kids the chance to name the relationship between people and animals themselves.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Qfocus</a:t>
            </a:r>
            <a:r>
              <a:rPr lang="en-US" baseline="0" dirty="0" smtClean="0"/>
              <a:t> she used was “people, animals, and friends.”</a:t>
            </a:r>
            <a:endParaRPr lang="en-US" dirty="0" smtClean="0"/>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5</a:t>
            </a:fld>
            <a:endParaRPr lang="en-US"/>
          </a:p>
        </p:txBody>
      </p:sp>
    </p:spTree>
    <p:extLst>
      <p:ext uri="{BB962C8B-B14F-4D97-AF65-F5344CB8AC3E}">
        <p14:creationId xmlns:p14="http://schemas.microsoft.com/office/powerpoint/2010/main" val="130300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Think, Share</a:t>
            </a:r>
          </a:p>
          <a:p>
            <a:r>
              <a:rPr lang="en-US" dirty="0" smtClean="0"/>
              <a:t>Read</a:t>
            </a:r>
            <a:r>
              <a:rPr lang="en-US" baseline="0" dirty="0" smtClean="0"/>
              <a:t> the student questions as a lens into diagnosing problems with the </a:t>
            </a:r>
            <a:r>
              <a:rPr lang="en-US" baseline="0" dirty="0" err="1" smtClean="0"/>
              <a:t>Qfocus</a:t>
            </a:r>
            <a:r>
              <a:rPr lang="en-US" baseline="0" dirty="0" smtClean="0"/>
              <a:t>. What do you notice in this list of student questions? What do the questions tell you about the Q-Focus?</a:t>
            </a:r>
          </a:p>
          <a:p>
            <a:endParaRPr lang="en-US" baseline="0" dirty="0" smtClean="0"/>
          </a:p>
          <a:p>
            <a:r>
              <a:rPr lang="en-US" b="1" baseline="0" dirty="0" smtClean="0"/>
              <a:t>An Answer:</a:t>
            </a:r>
          </a:p>
          <a:p>
            <a:r>
              <a:rPr lang="en-US" baseline="0" dirty="0" smtClean="0"/>
              <a:t>First bold lines to appear: some students are really thinking about the relationship b/w the 3 things listed and trying to connect the 3, so even in a batch of questions that are kind of off topic/not what the teacher expected, she could still have used #11 or #12 in her next steps. </a:t>
            </a:r>
          </a:p>
          <a:p>
            <a:endParaRPr lang="en-US" baseline="0" dirty="0" smtClean="0"/>
          </a:p>
          <a:p>
            <a:r>
              <a:rPr lang="en-US" baseline="0" dirty="0" smtClean="0"/>
              <a:t>But, that type of creating connection between different words, is kind of sophisticated thinking. Most of the kids picked one of the three nouns and zeroed in on it, asking questions that had the word in it, but didn’t consider it in relationship to the other words in the prompt. These lines appear in purple. To me, this indicates that most kids just didn’t have enough direction, guidance from the </a:t>
            </a:r>
            <a:r>
              <a:rPr lang="en-US" baseline="0" dirty="0" err="1" smtClean="0"/>
              <a:t>Qfocus</a:t>
            </a:r>
            <a:r>
              <a:rPr lang="en-US" baseline="0" dirty="0" smtClean="0"/>
              <a:t>. They needed more hooks to go on, or maybe an image. Little kids in particular probably need more complete sentences, images perhaps, need more to go on than older kids or adults.</a:t>
            </a:r>
          </a:p>
          <a:p>
            <a:endParaRPr lang="en-US" baseline="0" dirty="0" smtClean="0"/>
          </a:p>
          <a:p>
            <a:r>
              <a:rPr lang="en-US" baseline="0" dirty="0" smtClean="0"/>
              <a:t>The last thing to point out---pets come up over and over again. We learn that kids have experience with pets and emotional attachments to pets. See #14, 15, 20. So, that might be a fruitful background knowledge connection to take into consideration in the unit, or in a redesigned Q-Focus. </a:t>
            </a:r>
          </a:p>
          <a:p>
            <a:endParaRPr lang="en-US" baseline="0" dirty="0" smtClean="0"/>
          </a:p>
          <a:p>
            <a:r>
              <a:rPr lang="en-US" baseline="0" dirty="0" smtClean="0"/>
              <a:t>And of course, the teacher did learn that her students were able to ask questions, which was a major objective for doing QFT in the first place. She gained insight into their skill level with question formulation. </a:t>
            </a: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6</a:t>
            </a:fld>
            <a:endParaRPr lang="en-US"/>
          </a:p>
        </p:txBody>
      </p:sp>
    </p:spTree>
    <p:extLst>
      <p:ext uri="{BB962C8B-B14F-4D97-AF65-F5344CB8AC3E}">
        <p14:creationId xmlns:p14="http://schemas.microsoft.com/office/powerpoint/2010/main" val="38929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a:t>
            </a:r>
            <a:r>
              <a:rPr lang="en-US" dirty="0" smtClean="0"/>
              <a:t>What would you do with this</a:t>
            </a:r>
            <a:r>
              <a:rPr lang="en-US" baseline="0" dirty="0" smtClean="0"/>
              <a:t> Q-Focus, now with the benefit of hindsight and having analyzed the student’s questions? What advice might you give to this teacher?</a:t>
            </a:r>
          </a:p>
          <a:p>
            <a:r>
              <a:rPr lang="en-US" b="1" baseline="0" dirty="0" smtClean="0"/>
              <a:t>Discuss at tables, each table report back their best idea.</a:t>
            </a:r>
          </a:p>
          <a:p>
            <a:endParaRPr lang="en-US" b="1" baseline="0" dirty="0" smtClean="0"/>
          </a:p>
          <a:p>
            <a:r>
              <a:rPr lang="en-US" b="1" baseline="0" dirty="0" smtClean="0"/>
              <a:t>It may be helpful for participants to first review Marie’s initial list of Q-Focus ideas. </a:t>
            </a:r>
          </a:p>
          <a:p>
            <a:endParaRPr lang="en-US" baseline="0" dirty="0" smtClean="0"/>
          </a:p>
          <a:p>
            <a:r>
              <a:rPr lang="en-US" b="1" baseline="0" dirty="0" smtClean="0"/>
              <a:t>My ideas: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wonder what they would ask about, for ex, "humans need animal friends" or "animals are very important friends to humans" or "friendship between people and animals"? Maybe even more provocative: "To survive, people need animal friends." This is where Dan and I sometimes go back and forth; adults/teens can sometimes benefit from a more open-ended, vague phrase; sometimes kids need more "hooks," more of a complete thought to guide their thinking.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Here's another thought. Say you kept the same Q-Focus and all the same questions--could you get kids, through prioritization, to your goal? (If you didn’t want to do the QFT all over again) What if the prioritization instructions were, "out of all our class questions, pick the 3 questions that you think would help us learn about friendships between pets and humans." Bingo—right back on track, no extra time, still honors their</a:t>
            </a:r>
            <a:r>
              <a:rPr lang="en-US" sz="1200" b="0" i="0" kern="1200" baseline="0" dirty="0" smtClean="0">
                <a:solidFill>
                  <a:schemeClr val="tx1"/>
                </a:solidFill>
                <a:effectLst/>
                <a:latin typeface="+mn-lt"/>
                <a:ea typeface="+mn-ea"/>
                <a:cs typeface="+mn-cs"/>
              </a:rPr>
              <a:t> process.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7</a:t>
            </a:fld>
            <a:endParaRPr lang="en-US"/>
          </a:p>
        </p:txBody>
      </p:sp>
    </p:spTree>
    <p:extLst>
      <p:ext uri="{BB962C8B-B14F-4D97-AF65-F5344CB8AC3E}">
        <p14:creationId xmlns:p14="http://schemas.microsoft.com/office/powerpoint/2010/main" val="1491351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a:t>
            </a:fld>
            <a:endParaRPr lang="en-US"/>
          </a:p>
        </p:txBody>
      </p:sp>
    </p:spTree>
    <p:extLst>
      <p:ext uri="{BB962C8B-B14F-4D97-AF65-F5344CB8AC3E}">
        <p14:creationId xmlns:p14="http://schemas.microsoft.com/office/powerpoint/2010/main" val="54283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9</a:t>
            </a:fld>
            <a:endParaRPr lang="en-US"/>
          </a:p>
        </p:txBody>
      </p:sp>
    </p:spTree>
    <p:extLst>
      <p:ext uri="{BB962C8B-B14F-4D97-AF65-F5344CB8AC3E}">
        <p14:creationId xmlns:p14="http://schemas.microsoft.com/office/powerpoint/2010/main" val="32184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Think, Share</a:t>
            </a:r>
          </a:p>
          <a:p>
            <a:r>
              <a:rPr lang="en-US" dirty="0" smtClean="0"/>
              <a:t>Read</a:t>
            </a:r>
            <a:r>
              <a:rPr lang="en-US" baseline="0" dirty="0" smtClean="0"/>
              <a:t> the student questions as a lens into diagnosing problems with the Q-focus. What do you notice in this list of student questions? What do the questions tell you about the Q-Focus?</a:t>
            </a:r>
          </a:p>
          <a:p>
            <a:endParaRPr lang="en-US" baseline="0" dirty="0" smtClean="0"/>
          </a:p>
          <a:p>
            <a:r>
              <a:rPr lang="en-US" b="1" baseline="0" dirty="0" smtClean="0"/>
              <a:t>An Answer:</a:t>
            </a: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10</a:t>
            </a:fld>
            <a:endParaRPr lang="en-US"/>
          </a:p>
        </p:txBody>
      </p:sp>
    </p:spTree>
    <p:extLst>
      <p:ext uri="{BB962C8B-B14F-4D97-AF65-F5344CB8AC3E}">
        <p14:creationId xmlns:p14="http://schemas.microsoft.com/office/powerpoint/2010/main" val="92524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11/1/17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50592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43555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E9718A7-2B15-C347-B708-4E85D52F4AA4}" type="datetimeFigureOut">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88926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Date Placeholder 1"/>
          <p:cNvSpPr>
            <a:spLocks noGrp="1"/>
          </p:cNvSpPr>
          <p:nvPr>
            <p:ph type="dt" sz="half" idx="10"/>
          </p:nvPr>
        </p:nvSpPr>
        <p:spPr/>
        <p:txBody>
          <a:bodyPr/>
          <a:lstStyle/>
          <a:p>
            <a:fld id="{8E9718A7-2B15-C347-B708-4E85D52F4AA4}" type="datetimeFigureOut">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99399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8826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69282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334279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17878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55550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24740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52465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43835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052364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C4FC6C7-6DB4-4DD1-84AC-840482FF683D}"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7636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E461941-5B97-4CB6-9188-BF610BEBF32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6FA834-6C3F-478E-B823-71D3A914A3C6}"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746934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8F69479-C1E6-43B0-B15D-87CE85ADE5B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7FE19E4-0E84-48B7-9520-8123D3DE30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1834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smtClean="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smtClean="0"/>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6393140-D7B0-4DFA-A3B0-1AC8179646B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95101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4DC3368-52E6-4B42-BB21-41748F2F5257}"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51DCB34-DD88-40DC-A9BF-BAD2ADFAF5D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196358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728B8F5-C239-426C-8548-CC226000F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6649EEA-0D58-4838-A41E-54531197FA8B}"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610067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9" name="Date Placeholder 6"/>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B8C3F32-A7A2-4656-A26F-849036A1E34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C39D346-B8B2-4DBC-85D2-551C58F44DF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18496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2CE47D-A589-4686-98D6-56DB01142F5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853455D-5B1F-447C-A6D2-0DAFEDD3E28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180686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3E1B7AB-88BE-4D0D-97A4-4281CF8750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6A0D4C4-70C6-4550-A6CA-D708A28770F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0961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Edit Master text styles</a:t>
            </a:r>
          </a:p>
        </p:txBody>
      </p:sp>
    </p:spTree>
    <p:extLst>
      <p:ext uri="{BB962C8B-B14F-4D97-AF65-F5344CB8AC3E}">
        <p14:creationId xmlns:p14="http://schemas.microsoft.com/office/powerpoint/2010/main" val="3343566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4"/>
          <p:cNvSpPr>
            <a:spLocks noGrp="1"/>
          </p:cNvSpPr>
          <p:nvPr>
            <p:ph type="dt" sz="half"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320E114-A4F6-449C-BF1E-88EC8EFE605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DC4944A-E3AA-4CB9-9BEF-52C7B1F919A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41338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2"/>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450C549-D094-4B5A-A175-089E3781362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BC35FB-745F-421B-B2EE-5CFACDBE9FBA}"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957960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323E14C-3361-4C43-9003-C4FDE87005C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652F2B6-1A2A-42CD-84D3-F9357A90DAC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40415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592E3CB-D6E0-418F-B7EF-5C54730FB54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387661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3414A4A-39FB-48A2-BC4B-261BB87143F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E8F47D-EEB4-485B-ABAE-BBD526A8192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62445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403CB98-7CA0-4679-B432-72188FA0530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DE547D2-47B5-49BE-89AF-C37F8120C367}"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30966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2A574E4-C2FA-4C0B-954E-9645CA008E0F}"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9E2213-4592-49F2-B178-B51AFD5E87B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09803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smtClean="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6DA2518-A7D1-4BBF-AE40-6F05CA13DC84}"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A59492E-E49C-4E5A-8CC4-518318B1429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48754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90FCD63-F4C9-4D63-8E6F-D3E62E22CB6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71033AD-4F1B-4966-BD01-09A37E55B92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204382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3E0D645-19B7-4524-B6F4-FF66F23989D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7E7ED4-84C5-437F-A171-FCF866E80BD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8910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11/1/17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146171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9B84B6-AEE8-46F7-9123-5B4D2194FD4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AFDD382-D8BB-4F15-98FF-A965D00778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567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A43B6735-0EB5-4106-8425-C9B4E95E0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790239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BD1D6353-A562-4DD7-8F1F-12BD0B3C00B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88C9F59-E337-45D1-9C7D-386B579FC585}"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5886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2276566-C974-47BB-8E68-1661D6EEB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0745B47-DC55-4A67-8670-8BCCCC7A7D06}"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80533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smtClean="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smtClean="0"/>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6CC97AC9-12EA-4D21-8E6D-6393C464ABD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15570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DC635C2E-0EF7-42E0-A805-7A8A86BB9899}"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3554D93-F621-44CF-B6BE-DDBC3984388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805880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D6D7EFA-BD02-43F9-9D6D-81FE65336CE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FF7EB50-5C82-44CD-A368-7157B4AF30A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53513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9" name="Date Placeholder 6"/>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7758E5-454A-4F10-8891-64CD4020F4C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B8ECEC2-AB69-4E2F-8C29-CC21EF1E25D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30126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1108ACB-DAD2-4E3B-A198-F55E1E6FEEE8}"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1878E7E-D78E-4834-AA29-552E829A4E0D}"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8401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045385B-E70E-4C76-8FE3-C1476DCF7C37}"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9B38D4A-82EA-4EA9-ACD6-33D738F3F6BA}"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5179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8E9718A7-2B15-C347-B708-4E85D52F4AA4}" type="datetimeFigureOut">
              <a:rPr lang="en-US" smtClean="0"/>
              <a:t>11/1/17</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5E84564-75FE-D847-AF71-AE7C252681ED}"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07974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4"/>
          <p:cNvSpPr>
            <a:spLocks noGrp="1"/>
          </p:cNvSpPr>
          <p:nvPr>
            <p:ph type="dt" sz="half"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5AD49252-3FB7-4274-887A-B112CC2D3976}"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E96DB6-564E-46BB-AAE6-F54DA9F96C78}"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85693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2"/>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457F84E-90C8-4A5A-830E-A4441F9C97B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150A522-1F08-417C-A0B8-063E2BD2757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70824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F05AFA6-CFB3-4F7A-845C-908144637B5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37AB27BF-20B9-4A2E-9A44-32987CAFFFC9}"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49302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707F908-B169-49F6-9065-4D88E79C12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759025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6D330BD-A246-427F-8825-9553F9D70B5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9420B8C6-264E-4A87-BF46-0AE7B331B42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53328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234AC62-D133-4F42-BFB1-0F8C3F3E11C3}"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9E73481-58B8-4D3A-837F-CF7779A4B99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22636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6E2189D6-DC49-4212-B9D0-5EC1BC92C97F}"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7173AE3-A452-457A-8D75-1BE098A4578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517959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smtClean="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11641A2-DD86-4A07-AA96-AE522E8B6537}"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5B20776-8268-4BD6-9106-9BAD83C81BEC}"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6354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D20355C-907D-4289-B1A3-E6B8B43E2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03E7481-575A-40B5-B16C-D021A7B43E0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87588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6DECEFD-270C-47CD-AF7F-67808997443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A02EDC8-2DA0-4278-81AB-3D1208FB9EC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66159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916509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66F632F-5167-4B75-9D77-D00441E6315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E7DE7E2-AA6F-4288-ABF9-43F9750FADE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863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E9718A7-2B15-C347-B708-4E85D52F4AA4}" type="datetimeFigureOut">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Tree>
    <p:extLst>
      <p:ext uri="{BB962C8B-B14F-4D97-AF65-F5344CB8AC3E}">
        <p14:creationId xmlns:p14="http://schemas.microsoft.com/office/powerpoint/2010/main" val="90290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Slide Number Placeholder 6"/>
          <p:cNvSpPr>
            <a:spLocks noGrp="1"/>
          </p:cNvSpPr>
          <p:nvPr>
            <p:ph type="sldNum" sz="quarter" idx="12"/>
          </p:nvPr>
        </p:nvSpPr>
        <p:spPr>
          <a:xfrm>
            <a:off x="8305800" y="242234"/>
            <a:ext cx="554038" cy="365125"/>
          </a:xfrm>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10088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77341277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20" Type="http://schemas.openxmlformats.org/officeDocument/2006/relationships/slideLayout" Target="../slideLayouts/slideLayout40.xml"/><Relationship Id="rId21" Type="http://schemas.openxmlformats.org/officeDocument/2006/relationships/theme" Target="../theme/theme2.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slideLayout" Target="../slideLayouts/slideLayout37.xml"/><Relationship Id="rId18" Type="http://schemas.openxmlformats.org/officeDocument/2006/relationships/slideLayout" Target="../slideLayouts/slideLayout38.xml"/><Relationship Id="rId19" Type="http://schemas.openxmlformats.org/officeDocument/2006/relationships/slideLayout" Target="../slideLayouts/slideLayout39.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slideLayout" Target="../slideLayouts/slideLayout60.xml"/><Relationship Id="rId21" Type="http://schemas.openxmlformats.org/officeDocument/2006/relationships/theme" Target="../theme/theme3.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slideLayout" Target="../slideLayouts/slideLayout56.xml"/><Relationship Id="rId17" Type="http://schemas.openxmlformats.org/officeDocument/2006/relationships/slideLayout" Target="../slideLayouts/slideLayout57.xml"/><Relationship Id="rId18" Type="http://schemas.openxmlformats.org/officeDocument/2006/relationships/slideLayout" Target="../slideLayouts/slideLayout58.xml"/><Relationship Id="rId19" Type="http://schemas.openxmlformats.org/officeDocument/2006/relationships/slideLayout" Target="../slideLayouts/slideLayout59.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8E9718A7-2B15-C347-B708-4E85D52F4AA4}" type="datetimeFigureOut">
              <a:rPr lang="en-US" smtClean="0"/>
              <a:t>11/1/17</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5E84564-75FE-D847-AF71-AE7C252681ED}" type="slidenum">
              <a:rPr lang="en-US" smtClean="0"/>
              <a:t>‹#›</a:t>
            </a:fld>
            <a:endParaRPr lang="en-US"/>
          </a:p>
        </p:txBody>
      </p:sp>
    </p:spTree>
    <p:extLst>
      <p:ext uri="{BB962C8B-B14F-4D97-AF65-F5344CB8AC3E}">
        <p14:creationId xmlns:p14="http://schemas.microsoft.com/office/powerpoint/2010/main" val="9062769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88A1EF3-D201-4160-A239-46767B98298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A49C1EA-36B1-44B8-A3FB-F2DFBEAB21A1}"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780280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charset="0"/>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EACB512-4642-4B89-A742-8EC27A8CAF1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2811334-F463-48AE-BAC3-C7D7EA3C066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60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panose="020B0600070205080204" pitchFamily="34" charset="-128"/>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panose="020B0600070205080204" pitchFamily="34" charset="-128"/>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hyperlink" Target="https://twitter.com/RightQuestion/" TargetMode="External"/><Relationship Id="rId5" Type="http://schemas.openxmlformats.org/officeDocument/2006/relationships/hyperlink" Target="https://twitter.com/TPSMSUDenver/" TargetMode="External"/><Relationship Id="rId6" Type="http://schemas.openxmlformats.org/officeDocument/2006/relationships/hyperlink" Target="https://twitter.com/TeachingLC/" TargetMode="External"/><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hyperlink" Target="https://twitter.com/ohs_jackets" TargetMode="External"/><Relationship Id="rId5" Type="http://schemas.openxmlformats.org/officeDocument/2006/relationships/hyperlink" Target="https://twitter.com/GodoyStudios" TargetMode="External"/><Relationship Id="rId6" Type="http://schemas.openxmlformats.org/officeDocument/2006/relationships/hyperlink" Target="https://twitter.com/hashtag/QFT?src=hash" TargetMode="External"/><Relationship Id="rId1" Type="http://schemas.openxmlformats.org/officeDocument/2006/relationships/slideLayout" Target="../slideLayouts/slideLayout11.xml"/><Relationship Id="rId2" Type="http://schemas.openxmlformats.org/officeDocument/2006/relationships/image" Target="../media/image10.jpg"/></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BillNye/" TargetMode="External"/><Relationship Id="rId4" Type="http://schemas.openxmlformats.org/officeDocument/2006/relationships/hyperlink" Target="https://twitter.com/search?q=#BillMeetScienceTwitter" TargetMode="External"/><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4.jpg"/><Relationship Id="rId6"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jpg"/><Relationship Id="rId8" Type="http://schemas.openxmlformats.org/officeDocument/2006/relationships/image" Target="../media/image29.jpg"/><Relationship Id="rId9"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10516" y="2820031"/>
            <a:ext cx="21839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Rockwell"/>
              </a:rPr>
              <a:t>Chicago, IL</a:t>
            </a:r>
            <a:endParaRPr kumimoji="0" lang="en-US" b="0" i="0" u="none" strike="noStrike" kern="1200" cap="none" spc="0" normalizeH="0" noProof="0" dirty="0" smtClean="0">
              <a:ln>
                <a:noFill/>
              </a:ln>
              <a:solidFill>
                <a:srgbClr val="FFFFFF"/>
              </a:solidFill>
              <a:effectLst/>
              <a:uLnTx/>
              <a:uFillTx/>
              <a:latin typeface="Rockwe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FFFFFF"/>
              </a:solidFill>
              <a:latin typeface="Rockwe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Rockwell"/>
              </a:rPr>
              <a:t>November 4, 2017</a:t>
            </a:r>
            <a:endParaRPr kumimoji="0" lang="en-US" b="0" i="0" u="none" strike="noStrike" kern="1200" cap="none" spc="0" normalizeH="0" baseline="0" noProof="0" dirty="0">
              <a:ln>
                <a:noFill/>
              </a:ln>
              <a:solidFill>
                <a:srgbClr val="FFFFFF"/>
              </a:solidFill>
              <a:effectLst/>
              <a:uLnTx/>
              <a:uFillTx/>
              <a:latin typeface="Rockwell"/>
            </a:endParaRPr>
          </a:p>
        </p:txBody>
      </p:sp>
      <p:sp>
        <p:nvSpPr>
          <p:cNvPr id="2" name="TextBox 1"/>
          <p:cNvSpPr txBox="1"/>
          <p:nvPr/>
        </p:nvSpPr>
        <p:spPr>
          <a:xfrm>
            <a:off x="2402634" y="5657698"/>
            <a:ext cx="4438996" cy="461665"/>
          </a:xfrm>
          <a:prstGeom prst="rect">
            <a:avLst/>
          </a:prstGeom>
          <a:noFill/>
        </p:spPr>
        <p:txBody>
          <a:bodyPr wrap="square" rtlCol="0">
            <a:spAutoFit/>
          </a:bodyPr>
          <a:lstStyle/>
          <a:p>
            <a:pPr algn="ctr"/>
            <a:r>
              <a:rPr lang="en-US" sz="2400" b="1" dirty="0" smtClean="0"/>
              <a:t>The Right Question Institute</a:t>
            </a:r>
            <a:endParaRPr lang="en-US" sz="2400" b="1" dirty="0"/>
          </a:p>
        </p:txBody>
      </p:sp>
      <p:sp>
        <p:nvSpPr>
          <p:cNvPr id="6" name="TextBox 5"/>
          <p:cNvSpPr txBox="1"/>
          <p:nvPr/>
        </p:nvSpPr>
        <p:spPr>
          <a:xfrm>
            <a:off x="427838" y="688572"/>
            <a:ext cx="3949592" cy="3016210"/>
          </a:xfrm>
          <a:prstGeom prst="rect">
            <a:avLst/>
          </a:prstGeom>
          <a:noFill/>
        </p:spPr>
        <p:txBody>
          <a:bodyPr wrap="square" rtlCol="0">
            <a:spAutoFit/>
          </a:bodyPr>
          <a:lstStyle/>
          <a:p>
            <a:r>
              <a:rPr lang="en-US" sz="3800" dirty="0">
                <a:solidFill>
                  <a:schemeClr val="bg1"/>
                </a:solidFill>
              </a:rPr>
              <a:t>The QFT in Action:</a:t>
            </a:r>
            <a:br>
              <a:rPr lang="en-US" sz="3800" dirty="0">
                <a:solidFill>
                  <a:schemeClr val="bg1"/>
                </a:solidFill>
              </a:rPr>
            </a:br>
            <a:r>
              <a:rPr lang="en-US" sz="3800" dirty="0">
                <a:solidFill>
                  <a:schemeClr val="bg1"/>
                </a:solidFill>
              </a:rPr>
              <a:t>New Ideas about Questions and Learning</a:t>
            </a:r>
            <a:endParaRPr lang="en-US" sz="3800" dirty="0">
              <a:solidFill>
                <a:schemeClr val="bg1"/>
              </a:solidFill>
            </a:endParaRPr>
          </a:p>
        </p:txBody>
      </p:sp>
      <p:sp>
        <p:nvSpPr>
          <p:cNvPr id="8" name="TextBox 7"/>
          <p:cNvSpPr txBox="1"/>
          <p:nvPr/>
        </p:nvSpPr>
        <p:spPr>
          <a:xfrm>
            <a:off x="4660491" y="2820031"/>
            <a:ext cx="1902542" cy="646331"/>
          </a:xfrm>
          <a:prstGeom prst="rect">
            <a:avLst/>
          </a:prstGeom>
          <a:noFill/>
        </p:spPr>
        <p:txBody>
          <a:bodyPr wrap="square" rtlCol="0">
            <a:spAutoFit/>
          </a:bodyPr>
          <a:lstStyle/>
          <a:p>
            <a:pPr algn="ctr"/>
            <a:r>
              <a:rPr lang="en-US" dirty="0" smtClean="0">
                <a:solidFill>
                  <a:schemeClr val="bg1"/>
                </a:solidFill>
              </a:rPr>
              <a:t>Chicago Public Schools</a:t>
            </a:r>
            <a:endParaRPr lang="en-US" dirty="0">
              <a:solidFill>
                <a:schemeClr val="bg1"/>
              </a:solidFill>
            </a:endParaRPr>
          </a:p>
        </p:txBody>
      </p:sp>
      <p:sp>
        <p:nvSpPr>
          <p:cNvPr id="9" name="TextBox 8"/>
          <p:cNvSpPr txBox="1"/>
          <p:nvPr/>
        </p:nvSpPr>
        <p:spPr>
          <a:xfrm>
            <a:off x="525215" y="4727407"/>
            <a:ext cx="3493580" cy="800219"/>
          </a:xfrm>
          <a:prstGeom prst="rect">
            <a:avLst/>
          </a:prstGeom>
          <a:noFill/>
        </p:spPr>
        <p:txBody>
          <a:bodyPr wrap="square" rtlCol="0">
            <a:spAutoFit/>
          </a:bodyPr>
          <a:lstStyle/>
          <a:p>
            <a:pPr algn="ctr"/>
            <a:r>
              <a:rPr lang="en-US" sz="2800" b="1" dirty="0" smtClean="0"/>
              <a:t>Dan Rothstein</a:t>
            </a:r>
          </a:p>
          <a:p>
            <a:pPr algn="ctr"/>
            <a:r>
              <a:rPr lang="en-US" b="1" dirty="0" smtClean="0"/>
              <a:t>Co-Director</a:t>
            </a:r>
          </a:p>
        </p:txBody>
      </p:sp>
      <p:sp>
        <p:nvSpPr>
          <p:cNvPr id="10" name="TextBox 9"/>
          <p:cNvSpPr txBox="1"/>
          <p:nvPr/>
        </p:nvSpPr>
        <p:spPr>
          <a:xfrm>
            <a:off x="4788809" y="4715498"/>
            <a:ext cx="4105642" cy="800219"/>
          </a:xfrm>
          <a:prstGeom prst="rect">
            <a:avLst/>
          </a:prstGeom>
          <a:noFill/>
        </p:spPr>
        <p:txBody>
          <a:bodyPr wrap="square" rtlCol="0">
            <a:spAutoFit/>
          </a:bodyPr>
          <a:lstStyle/>
          <a:p>
            <a:pPr algn="ctr"/>
            <a:r>
              <a:rPr lang="en-US" sz="2800" b="1" dirty="0" smtClean="0"/>
              <a:t>Sarah Westbrook</a:t>
            </a:r>
          </a:p>
          <a:p>
            <a:pPr algn="ctr"/>
            <a:r>
              <a:rPr lang="en-US" b="1" dirty="0" smtClean="0"/>
              <a:t>Director of Professional Learning</a:t>
            </a:r>
            <a:endParaRPr lang="en-US" b="1" dirty="0"/>
          </a:p>
        </p:txBody>
      </p:sp>
      <p:sp>
        <p:nvSpPr>
          <p:cNvPr id="11" name="TextBox 10"/>
          <p:cNvSpPr txBox="1"/>
          <p:nvPr/>
        </p:nvSpPr>
        <p:spPr>
          <a:xfrm>
            <a:off x="4381521" y="4604296"/>
            <a:ext cx="481222" cy="769441"/>
          </a:xfrm>
          <a:prstGeom prst="rect">
            <a:avLst/>
          </a:prstGeom>
          <a:noFill/>
        </p:spPr>
        <p:txBody>
          <a:bodyPr wrap="none" rtlCol="0">
            <a:spAutoFit/>
          </a:bodyPr>
          <a:lstStyle/>
          <a:p>
            <a:r>
              <a:rPr lang="en-US" sz="4400" dirty="0" smtClean="0"/>
              <a:t>|</a:t>
            </a:r>
            <a:endParaRPr lang="en-US" sz="4400" dirty="0"/>
          </a:p>
        </p:txBody>
      </p:sp>
    </p:spTree>
    <p:extLst>
      <p:ext uri="{BB962C8B-B14F-4D97-AF65-F5344CB8AC3E}">
        <p14:creationId xmlns:p14="http://schemas.microsoft.com/office/powerpoint/2010/main" val="1697103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69" y="425503"/>
            <a:ext cx="7886700" cy="822609"/>
          </a:xfrm>
        </p:spPr>
        <p:txBody>
          <a:bodyPr>
            <a:normAutofit/>
          </a:bodyPr>
          <a:lstStyle/>
          <a:p>
            <a:pPr algn="ctr"/>
            <a:r>
              <a:rPr lang="en-US" dirty="0">
                <a:latin typeface="Rockwell" charset="0"/>
                <a:ea typeface="Rockwell" charset="0"/>
                <a:cs typeface="Rockwell" charset="0"/>
              </a:rPr>
              <a:t>Student Questions</a:t>
            </a:r>
            <a:endParaRPr lang="en-US" dirty="0">
              <a:latin typeface="Rockwell" charset="0"/>
              <a:ea typeface="Rockwell" charset="0"/>
              <a:cs typeface="Rockwell" charset="0"/>
            </a:endParaRPr>
          </a:p>
        </p:txBody>
      </p:sp>
      <p:sp>
        <p:nvSpPr>
          <p:cNvPr id="3" name="Content Placeholder 2"/>
          <p:cNvSpPr>
            <a:spLocks noGrp="1"/>
          </p:cNvSpPr>
          <p:nvPr>
            <p:ph idx="1"/>
          </p:nvPr>
        </p:nvSpPr>
        <p:spPr>
          <a:xfrm>
            <a:off x="130629" y="1364228"/>
            <a:ext cx="9013371" cy="5609888"/>
          </a:xfrm>
        </p:spPr>
        <p:txBody>
          <a:bodyPr numCol="2" spcCol="274320">
            <a:noAutofit/>
          </a:bodyPr>
          <a:lstStyle/>
          <a:p>
            <a:pPr marL="0" indent="0">
              <a:spcBef>
                <a:spcPts val="0"/>
              </a:spcBef>
              <a:spcAft>
                <a:spcPts val="1200"/>
              </a:spcAft>
              <a:buSzPct val="100000"/>
              <a:buFont typeface="+mj-lt"/>
              <a:buAutoNum type="arabicPeriod"/>
              <a:tabLst>
                <a:tab pos="274320" algn="l"/>
              </a:tabLst>
            </a:pPr>
            <a:r>
              <a:rPr lang="en-US" dirty="0" smtClean="0">
                <a:solidFill>
                  <a:schemeClr val="tx1"/>
                </a:solidFill>
                <a:latin typeface="Rockwell" charset="0"/>
                <a:ea typeface="Rockwell" charset="0"/>
                <a:cs typeface="Rockwell" charset="0"/>
              </a:rPr>
              <a:t>Why does it look so old?</a:t>
            </a:r>
          </a:p>
          <a:p>
            <a:pPr marL="0" indent="0" defTabSz="182880">
              <a:spcBef>
                <a:spcPts val="0"/>
              </a:spcBef>
              <a:spcAft>
                <a:spcPts val="1200"/>
              </a:spcAft>
              <a:buSzPct val="100000"/>
              <a:buFont typeface="+mj-lt"/>
              <a:buAutoNum type="arabicPeriod"/>
              <a:tabLst>
                <a:tab pos="274320" algn="l"/>
              </a:tabLst>
            </a:pPr>
            <a:r>
              <a:rPr lang="en-US" dirty="0" smtClean="0">
                <a:solidFill>
                  <a:schemeClr val="tx1"/>
                </a:solidFill>
                <a:latin typeface="Rockwell" charset="0"/>
                <a:ea typeface="Rockwell" charset="0"/>
                <a:cs typeface="Rockwell" charset="0"/>
              </a:rPr>
              <a:t>Why does the school have a  	Fallout Zone?</a:t>
            </a:r>
          </a:p>
          <a:p>
            <a:pPr marL="0" indent="0">
              <a:spcBef>
                <a:spcPts val="0"/>
              </a:spcBef>
              <a:spcAft>
                <a:spcPts val="1200"/>
              </a:spcAft>
              <a:buSzPct val="100000"/>
              <a:buFont typeface="+mj-lt"/>
              <a:buAutoNum type="arabicPeriod"/>
              <a:tabLst>
                <a:tab pos="274320" algn="l"/>
              </a:tabLst>
            </a:pPr>
            <a:r>
              <a:rPr lang="en-US" dirty="0" smtClean="0">
                <a:solidFill>
                  <a:schemeClr val="tx1"/>
                </a:solidFill>
                <a:latin typeface="Rockwell" charset="0"/>
                <a:ea typeface="Rockwell" charset="0"/>
                <a:cs typeface="Rockwell" charset="0"/>
              </a:rPr>
              <a:t>Why </a:t>
            </a:r>
            <a:r>
              <a:rPr lang="en-US" dirty="0">
                <a:solidFill>
                  <a:schemeClr val="tx1"/>
                </a:solidFill>
                <a:latin typeface="Rockwell" charset="0"/>
                <a:ea typeface="Rockwell" charset="0"/>
                <a:cs typeface="Rockwell" charset="0"/>
              </a:rPr>
              <a:t>is there a flag hanging upside </a:t>
            </a:r>
            <a:r>
              <a:rPr lang="en-US" dirty="0" smtClean="0">
                <a:solidFill>
                  <a:schemeClr val="tx1"/>
                </a:solidFill>
                <a:latin typeface="Rockwell" charset="0"/>
                <a:ea typeface="Rockwell" charset="0"/>
                <a:cs typeface="Rockwell" charset="0"/>
              </a:rPr>
              <a:t>	down</a:t>
            </a:r>
            <a:r>
              <a:rPr lang="en-US" dirty="0">
                <a:solidFill>
                  <a:schemeClr val="tx1"/>
                </a:solidFill>
                <a:latin typeface="Rockwell" charset="0"/>
                <a:ea typeface="Rockwell" charset="0"/>
                <a:cs typeface="Rockwell" charset="0"/>
              </a:rPr>
              <a:t>?</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How old is the building?</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Why are the classrooms </a:t>
            </a:r>
            <a:r>
              <a:rPr lang="en-US" dirty="0" smtClean="0">
                <a:solidFill>
                  <a:schemeClr val="tx1"/>
                </a:solidFill>
                <a:latin typeface="Rockwell" charset="0"/>
                <a:ea typeface="Rockwell" charset="0"/>
                <a:cs typeface="Rockwell" charset="0"/>
              </a:rPr>
              <a:t>	numbered</a:t>
            </a:r>
            <a:r>
              <a:rPr lang="en-US" dirty="0">
                <a:solidFill>
                  <a:schemeClr val="tx1"/>
                </a:solidFill>
                <a:latin typeface="Rockwell" charset="0"/>
                <a:ea typeface="Rockwell" charset="0"/>
                <a:cs typeface="Rockwell" charset="0"/>
              </a:rPr>
              <a:t>?</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How many acres does it take up?</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Why are there so many windows?</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Why is there 4 big pillars at the </a:t>
            </a:r>
            <a:r>
              <a:rPr lang="en-US" dirty="0" smtClean="0">
                <a:solidFill>
                  <a:schemeClr val="tx1"/>
                </a:solidFill>
                <a:latin typeface="Rockwell" charset="0"/>
                <a:ea typeface="Rockwell" charset="0"/>
                <a:cs typeface="Rockwell" charset="0"/>
              </a:rPr>
              <a:t>	front</a:t>
            </a:r>
            <a:r>
              <a:rPr lang="en-US" dirty="0">
                <a:solidFill>
                  <a:schemeClr val="tx1"/>
                </a:solidFill>
                <a:latin typeface="Rockwell" charset="0"/>
                <a:ea typeface="Rockwell" charset="0"/>
                <a:cs typeface="Rockwell" charset="0"/>
              </a:rPr>
              <a:t>?</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What is the big tower at the top</a:t>
            </a:r>
            <a:r>
              <a:rPr lang="en-US" dirty="0" smtClean="0">
                <a:solidFill>
                  <a:schemeClr val="tx1"/>
                </a:solidFill>
                <a:latin typeface="Rockwell" charset="0"/>
                <a:ea typeface="Rockwell" charset="0"/>
                <a:cs typeface="Rockwell" charset="0"/>
              </a:rPr>
              <a:t>?</a:t>
            </a:r>
          </a:p>
          <a:p>
            <a:pPr marL="0" indent="0">
              <a:spcBef>
                <a:spcPts val="0"/>
              </a:spcBef>
              <a:spcAft>
                <a:spcPts val="1200"/>
              </a:spcAft>
              <a:buSzPct val="100000"/>
              <a:buFont typeface="+mj-lt"/>
              <a:buAutoNum type="arabicPeriod"/>
              <a:tabLst>
                <a:tab pos="274320" algn="l"/>
              </a:tabLst>
            </a:pPr>
            <a:endParaRPr lang="en-US" dirty="0" smtClean="0">
              <a:solidFill>
                <a:schemeClr val="tx1"/>
              </a:solidFill>
              <a:latin typeface="Rockwell" charset="0"/>
              <a:ea typeface="Rockwell" charset="0"/>
              <a:cs typeface="Rockwell" charset="0"/>
            </a:endParaRPr>
          </a:p>
          <a:p>
            <a:pPr marL="0" indent="0">
              <a:spcBef>
                <a:spcPts val="0"/>
              </a:spcBef>
              <a:spcAft>
                <a:spcPts val="1200"/>
              </a:spcAft>
              <a:buSzPct val="100000"/>
              <a:buFont typeface="+mj-lt"/>
              <a:buAutoNum type="arabicPeriod"/>
              <a:tabLst>
                <a:tab pos="274320" algn="l"/>
              </a:tabLst>
            </a:pPr>
            <a:r>
              <a:rPr lang="en-US" dirty="0" smtClean="0">
                <a:solidFill>
                  <a:schemeClr val="tx1"/>
                </a:solidFill>
                <a:latin typeface="Rockwell" charset="0"/>
                <a:ea typeface="Rockwell" charset="0"/>
                <a:cs typeface="Rockwell" charset="0"/>
              </a:rPr>
              <a:t>Why </a:t>
            </a:r>
            <a:r>
              <a:rPr lang="en-US" dirty="0">
                <a:solidFill>
                  <a:schemeClr val="tx1"/>
                </a:solidFill>
                <a:latin typeface="Rockwell" charset="0"/>
                <a:ea typeface="Rockwell" charset="0"/>
                <a:cs typeface="Rockwell" charset="0"/>
              </a:rPr>
              <a:t>are we being fit into one </a:t>
            </a:r>
            <a:r>
              <a:rPr lang="en-US" dirty="0" smtClean="0">
                <a:solidFill>
                  <a:schemeClr val="tx1"/>
                </a:solidFill>
                <a:latin typeface="Rockwell" charset="0"/>
                <a:ea typeface="Rockwell" charset="0"/>
                <a:cs typeface="Rockwell" charset="0"/>
              </a:rPr>
              <a:t>     	building</a:t>
            </a:r>
            <a:r>
              <a:rPr lang="en-US" dirty="0">
                <a:solidFill>
                  <a:schemeClr val="tx1"/>
                </a:solidFill>
                <a:latin typeface="Rockwell" charset="0"/>
                <a:ea typeface="Rockwell" charset="0"/>
                <a:cs typeface="Rockwell" charset="0"/>
              </a:rPr>
              <a:t>?</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When was the school made?</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How </a:t>
            </a:r>
            <a:r>
              <a:rPr lang="en-US" dirty="0">
                <a:solidFill>
                  <a:schemeClr val="tx1"/>
                </a:solidFill>
                <a:latin typeface="Rockwell" charset="0"/>
                <a:ea typeface="Rockwell" charset="0"/>
                <a:cs typeface="Rockwell" charset="0"/>
              </a:rPr>
              <a:t>much money did it cost to </a:t>
            </a:r>
            <a:r>
              <a:rPr lang="en-US" dirty="0" smtClean="0">
                <a:solidFill>
                  <a:schemeClr val="tx1"/>
                </a:solidFill>
                <a:latin typeface="Rockwell" charset="0"/>
                <a:ea typeface="Rockwell" charset="0"/>
                <a:cs typeface="Rockwell" charset="0"/>
              </a:rPr>
              <a:t>	build </a:t>
            </a:r>
            <a:r>
              <a:rPr lang="en-US" dirty="0">
                <a:solidFill>
                  <a:schemeClr val="tx1"/>
                </a:solidFill>
                <a:latin typeface="Rockwell" charset="0"/>
                <a:ea typeface="Rockwell" charset="0"/>
                <a:cs typeface="Rockwell" charset="0"/>
              </a:rPr>
              <a:t>it?</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Why does it look like so many </a:t>
            </a:r>
            <a:r>
              <a:rPr lang="en-US" dirty="0" smtClean="0">
                <a:solidFill>
                  <a:schemeClr val="tx1"/>
                </a:solidFill>
                <a:latin typeface="Rockwell" charset="0"/>
                <a:ea typeface="Rockwell" charset="0"/>
                <a:cs typeface="Rockwell" charset="0"/>
              </a:rPr>
              <a:t>	parts </a:t>
            </a:r>
            <a:r>
              <a:rPr lang="en-US" dirty="0">
                <a:solidFill>
                  <a:schemeClr val="tx1"/>
                </a:solidFill>
                <a:latin typeface="Rockwell" charset="0"/>
                <a:ea typeface="Rockwell" charset="0"/>
                <a:cs typeface="Rockwell" charset="0"/>
              </a:rPr>
              <a:t>put together?</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What is that white thing on top?</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Why does it have 2 chimneys?</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What is the point of lockers?</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Who was the first principal?</a:t>
            </a:r>
          </a:p>
          <a:p>
            <a:pPr marL="0" indent="0">
              <a:spcBef>
                <a:spcPts val="0"/>
              </a:spcBef>
              <a:spcAft>
                <a:spcPts val="1200"/>
              </a:spcAft>
              <a:buSzPct val="100000"/>
              <a:buFont typeface="+mj-lt"/>
              <a:buAutoNum type="arabicPeriod"/>
              <a:tabLst>
                <a:tab pos="274320" algn="l"/>
              </a:tabLst>
            </a:pPr>
            <a:r>
              <a:rPr lang="en-US" dirty="0">
                <a:solidFill>
                  <a:schemeClr val="tx1"/>
                </a:solidFill>
                <a:latin typeface="Rockwell" charset="0"/>
                <a:ea typeface="Rockwell" charset="0"/>
                <a:cs typeface="Rockwell" charset="0"/>
              </a:rPr>
              <a:t>Who is the boss of the </a:t>
            </a:r>
            <a:r>
              <a:rPr lang="en-US" dirty="0" smtClean="0">
                <a:solidFill>
                  <a:schemeClr val="tx1"/>
                </a:solidFill>
                <a:latin typeface="Rockwell" charset="0"/>
                <a:ea typeface="Rockwell" charset="0"/>
                <a:cs typeface="Rockwell" charset="0"/>
              </a:rPr>
              <a:t>	superintendents</a:t>
            </a:r>
            <a:r>
              <a:rPr lang="en-US" dirty="0">
                <a:solidFill>
                  <a:schemeClr val="tx1"/>
                </a:solidFill>
                <a:latin typeface="Rockwell" charset="0"/>
                <a:ea typeface="Rockwell" charset="0"/>
                <a:cs typeface="Rockwell" charset="0"/>
              </a:rPr>
              <a:t>?</a:t>
            </a:r>
          </a:p>
          <a:p>
            <a:pPr marL="385763" indent="-385763">
              <a:spcBef>
                <a:spcPts val="300"/>
              </a:spcBef>
              <a:spcAft>
                <a:spcPts val="900"/>
              </a:spcAft>
              <a:buFont typeface="+mj-lt"/>
              <a:buAutoNum type="arabicPeriod"/>
              <a:defRPr/>
            </a:pPr>
            <a:endParaRPr lang="en-US" sz="1500" dirty="0">
              <a:latin typeface="Rockwell" charset="0"/>
              <a:ea typeface="Rockwell" charset="0"/>
              <a:cs typeface="Rockwell" charset="0"/>
            </a:endParaRPr>
          </a:p>
        </p:txBody>
      </p:sp>
    </p:spTree>
    <p:extLst>
      <p:ext uri="{BB962C8B-B14F-4D97-AF65-F5344CB8AC3E}">
        <p14:creationId xmlns:p14="http://schemas.microsoft.com/office/powerpoint/2010/main" val="1871931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499" y="359430"/>
            <a:ext cx="7886700" cy="994172"/>
          </a:xfrm>
        </p:spPr>
        <p:txBody>
          <a:bodyPr/>
          <a:lstStyle/>
          <a:p>
            <a:r>
              <a:rPr lang="en-US" dirty="0" smtClean="0">
                <a:solidFill>
                  <a:schemeClr val="accent1"/>
                </a:solidFill>
                <a:latin typeface="Rockwell" charset="0"/>
                <a:ea typeface="Rockwell" charset="0"/>
                <a:cs typeface="Rockwell" charset="0"/>
              </a:rPr>
              <a:t>Revising the Question Focus</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a:xfrm>
            <a:off x="219025" y="1758529"/>
            <a:ext cx="8547647" cy="4235869"/>
          </a:xfrm>
        </p:spPr>
        <p:txBody>
          <a:bodyPr>
            <a:normAutofit fontScale="92500" lnSpcReduction="20000"/>
          </a:bodyPr>
          <a:lstStyle/>
          <a:p>
            <a:pPr marL="0" indent="0" algn="ctr">
              <a:buNone/>
            </a:pPr>
            <a:r>
              <a:rPr lang="en-US" sz="2600" dirty="0" smtClean="0">
                <a:solidFill>
                  <a:schemeClr val="tx1"/>
                </a:solidFill>
                <a:latin typeface="Rockwell" charset="0"/>
                <a:ea typeface="Rockwell" charset="0"/>
                <a:cs typeface="Rockwell" charset="0"/>
              </a:rPr>
              <a:t>Picture of the School Building</a:t>
            </a:r>
            <a:endParaRPr lang="en-US" sz="2600" dirty="0">
              <a:solidFill>
                <a:schemeClr val="tx1"/>
              </a:solidFill>
              <a:latin typeface="Rockwell" charset="0"/>
              <a:ea typeface="Rockwell" charset="0"/>
              <a:cs typeface="Rockwell" charset="0"/>
            </a:endParaRPr>
          </a:p>
          <a:p>
            <a:pPr marL="0" indent="0" algn="ctr">
              <a:buNone/>
            </a:pPr>
            <a:endParaRPr lang="en-US" sz="2600" dirty="0" smtClean="0">
              <a:solidFill>
                <a:schemeClr val="tx1"/>
              </a:solidFill>
              <a:latin typeface="Rockwell" charset="0"/>
              <a:ea typeface="Rockwell" charset="0"/>
              <a:cs typeface="Rockwell" charset="0"/>
            </a:endParaRPr>
          </a:p>
          <a:p>
            <a:pPr marL="0" indent="0" algn="ctr">
              <a:buNone/>
            </a:pPr>
            <a:endParaRPr lang="en-US" sz="2600" dirty="0" smtClean="0">
              <a:solidFill>
                <a:schemeClr val="tx1"/>
              </a:solidFill>
              <a:latin typeface="Rockwell" charset="0"/>
              <a:ea typeface="Rockwell" charset="0"/>
              <a:cs typeface="Rockwell" charset="0"/>
            </a:endParaRPr>
          </a:p>
          <a:p>
            <a:pPr marL="0" indent="0" algn="ctr">
              <a:buNone/>
            </a:pPr>
            <a:r>
              <a:rPr lang="en-US" sz="2600" dirty="0" smtClean="0">
                <a:solidFill>
                  <a:schemeClr val="tx1"/>
                </a:solidFill>
                <a:latin typeface="Rockwell" charset="0"/>
                <a:ea typeface="Rockwell" charset="0"/>
                <a:cs typeface="Rockwell" charset="0"/>
              </a:rPr>
              <a:t>“As a member of the </a:t>
            </a:r>
            <a:r>
              <a:rPr lang="en-US" sz="2600" dirty="0" err="1" smtClean="0">
                <a:solidFill>
                  <a:schemeClr val="tx1"/>
                </a:solidFill>
                <a:latin typeface="Rockwell" charset="0"/>
                <a:ea typeface="Rockwell" charset="0"/>
                <a:cs typeface="Rockwell" charset="0"/>
              </a:rPr>
              <a:t>Haviland</a:t>
            </a:r>
            <a:r>
              <a:rPr lang="en-US" sz="2600" dirty="0" smtClean="0">
                <a:solidFill>
                  <a:schemeClr val="tx1"/>
                </a:solidFill>
                <a:latin typeface="Rockwell" charset="0"/>
                <a:ea typeface="Rockwell" charset="0"/>
                <a:cs typeface="Rockwell" charset="0"/>
              </a:rPr>
              <a:t> Middle School 6</a:t>
            </a:r>
            <a:r>
              <a:rPr lang="en-US" sz="2600" baseline="30000" dirty="0" smtClean="0">
                <a:solidFill>
                  <a:schemeClr val="tx1"/>
                </a:solidFill>
                <a:latin typeface="Rockwell" charset="0"/>
                <a:ea typeface="Rockwell" charset="0"/>
                <a:cs typeface="Rockwell" charset="0"/>
              </a:rPr>
              <a:t>th</a:t>
            </a:r>
            <a:r>
              <a:rPr lang="en-US" sz="2600" dirty="0" smtClean="0">
                <a:solidFill>
                  <a:schemeClr val="tx1"/>
                </a:solidFill>
                <a:latin typeface="Rockwell" charset="0"/>
                <a:ea typeface="Rockwell" charset="0"/>
                <a:cs typeface="Rockwell" charset="0"/>
              </a:rPr>
              <a:t> grade, you will have numerous opportunities to grow and learn.”</a:t>
            </a:r>
            <a:endParaRPr lang="en-US" sz="2600" dirty="0">
              <a:solidFill>
                <a:schemeClr val="tx1"/>
              </a:solidFill>
              <a:latin typeface="Rockwell" charset="0"/>
              <a:ea typeface="Rockwell" charset="0"/>
              <a:cs typeface="Rockwell" charset="0"/>
            </a:endParaRPr>
          </a:p>
          <a:p>
            <a:pPr marL="0" indent="0" algn="ctr">
              <a:buNone/>
            </a:pPr>
            <a:endParaRPr lang="en-US" sz="2600" dirty="0">
              <a:solidFill>
                <a:schemeClr val="tx1"/>
              </a:solidFill>
            </a:endParaRPr>
          </a:p>
          <a:p>
            <a:pPr marL="0" indent="0" algn="ctr">
              <a:buNone/>
            </a:pPr>
            <a:endParaRPr lang="en-US" sz="2600" dirty="0" smtClean="0">
              <a:solidFill>
                <a:schemeClr val="tx1"/>
              </a:solidFill>
              <a:latin typeface="Rockwell" charset="0"/>
              <a:ea typeface="Rockwell" charset="0"/>
              <a:cs typeface="Rockwell" charset="0"/>
            </a:endParaRPr>
          </a:p>
          <a:p>
            <a:pPr marL="0" indent="0" algn="ctr">
              <a:buNone/>
            </a:pPr>
            <a:r>
              <a:rPr lang="en-US" sz="2600" dirty="0" smtClean="0">
                <a:solidFill>
                  <a:schemeClr val="tx1"/>
                </a:solidFill>
                <a:latin typeface="Rockwell" charset="0"/>
                <a:ea typeface="Rockwell" charset="0"/>
                <a:cs typeface="Rockwell" charset="0"/>
              </a:rPr>
              <a:t>Your </a:t>
            </a:r>
            <a:r>
              <a:rPr lang="en-US" sz="2600" dirty="0">
                <a:solidFill>
                  <a:schemeClr val="tx1"/>
                </a:solidFill>
                <a:latin typeface="Rockwell" charset="0"/>
                <a:ea typeface="Rockwell" charset="0"/>
                <a:cs typeface="Rockwell" charset="0"/>
              </a:rPr>
              <a:t>idea here!</a:t>
            </a:r>
          </a:p>
          <a:p>
            <a:pPr marL="0" indent="0" algn="ctr">
              <a:buNone/>
            </a:pPr>
            <a:endParaRPr lang="en-US" dirty="0">
              <a:solidFill>
                <a:schemeClr val="tx1"/>
              </a:solidFill>
            </a:endParaRPr>
          </a:p>
          <a:p>
            <a:pPr marL="0" indent="0">
              <a:buNone/>
            </a:pPr>
            <a:endParaRPr lang="en-US" dirty="0"/>
          </a:p>
        </p:txBody>
      </p:sp>
      <p:sp>
        <p:nvSpPr>
          <p:cNvPr id="4" name="Down Arrow 3"/>
          <p:cNvSpPr/>
          <p:nvPr/>
        </p:nvSpPr>
        <p:spPr>
          <a:xfrm>
            <a:off x="4271623" y="2397874"/>
            <a:ext cx="442452" cy="6529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Down Arrow 5"/>
          <p:cNvSpPr/>
          <p:nvPr/>
        </p:nvSpPr>
        <p:spPr>
          <a:xfrm>
            <a:off x="4271623" y="4343146"/>
            <a:ext cx="442452" cy="6529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0750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 Example: High School</a:t>
            </a:r>
            <a:endParaRPr lang="en-US" dirty="0"/>
          </a:p>
        </p:txBody>
      </p:sp>
      <p:sp>
        <p:nvSpPr>
          <p:cNvPr id="3" name="Content Placeholder 2"/>
          <p:cNvSpPr>
            <a:spLocks noGrp="1"/>
          </p:cNvSpPr>
          <p:nvPr>
            <p:ph idx="1"/>
          </p:nvPr>
        </p:nvSpPr>
        <p:spPr/>
        <p:txBody>
          <a:bodyPr>
            <a:normAutofit/>
          </a:bodyPr>
          <a:lstStyle/>
          <a:p>
            <a:pPr marL="0" lvl="0" indent="0">
              <a:spcBef>
                <a:spcPts val="0"/>
              </a:spcBef>
              <a:buClrTx/>
              <a:buSzTx/>
              <a:buNone/>
            </a:pPr>
            <a:r>
              <a:rPr lang="en-US" sz="2800" dirty="0">
                <a:solidFill>
                  <a:schemeClr val="tx1"/>
                </a:solidFill>
              </a:rPr>
              <a:t>“History, despite its wrenching pain, cannot be unlived, but if faced with courage, need not be lived again</a:t>
            </a:r>
            <a:r>
              <a:rPr lang="en-US" sz="2800" dirty="0" smtClean="0">
                <a:solidFill>
                  <a:schemeClr val="tx1"/>
                </a:solidFill>
              </a:rPr>
              <a:t>.”</a:t>
            </a:r>
          </a:p>
          <a:p>
            <a:pPr marL="0" lvl="0" indent="0">
              <a:spcBef>
                <a:spcPts val="0"/>
              </a:spcBef>
              <a:buClrTx/>
              <a:buSzTx/>
              <a:buNone/>
            </a:pPr>
            <a:r>
              <a:rPr lang="en-US" sz="2800" dirty="0">
                <a:solidFill>
                  <a:schemeClr val="tx1"/>
                </a:solidFill>
              </a:rPr>
              <a:t>	</a:t>
            </a:r>
            <a:r>
              <a:rPr lang="en-US" sz="2800" dirty="0" smtClean="0">
                <a:solidFill>
                  <a:schemeClr val="tx1"/>
                </a:solidFill>
              </a:rPr>
              <a:t>			 </a:t>
            </a:r>
            <a:r>
              <a:rPr lang="mr-IN" sz="2800" dirty="0" smtClean="0">
                <a:solidFill>
                  <a:schemeClr val="tx1"/>
                </a:solidFill>
              </a:rPr>
              <a:t>–</a:t>
            </a:r>
            <a:r>
              <a:rPr lang="en-US" sz="2800" dirty="0" smtClean="0">
                <a:solidFill>
                  <a:schemeClr val="tx1"/>
                </a:solidFill>
              </a:rPr>
              <a:t> Maya Angelou</a:t>
            </a:r>
            <a:endParaRPr lang="en-US" sz="2800" dirty="0">
              <a:solidFill>
                <a:schemeClr val="tx1"/>
              </a:solidFill>
            </a:endParaRPr>
          </a:p>
        </p:txBody>
      </p:sp>
      <p:sp>
        <p:nvSpPr>
          <p:cNvPr id="4" name="Oval 3"/>
          <p:cNvSpPr/>
          <p:nvPr/>
        </p:nvSpPr>
        <p:spPr>
          <a:xfrm>
            <a:off x="4276630" y="3094892"/>
            <a:ext cx="2897944" cy="1139483"/>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618978" y="5422778"/>
            <a:ext cx="759656" cy="703385"/>
          </a:xfrm>
          <a:prstGeom prst="star5">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
        <p:nvSpPr>
          <p:cNvPr id="6" name="TextBox 5"/>
          <p:cNvSpPr txBox="1"/>
          <p:nvPr/>
        </p:nvSpPr>
        <p:spPr>
          <a:xfrm>
            <a:off x="1499138" y="5460608"/>
            <a:ext cx="7461981" cy="1200329"/>
          </a:xfrm>
          <a:prstGeom prst="rect">
            <a:avLst/>
          </a:prstGeom>
          <a:noFill/>
        </p:spPr>
        <p:txBody>
          <a:bodyPr wrap="square" rtlCol="0">
            <a:spAutoFit/>
          </a:bodyPr>
          <a:lstStyle/>
          <a:p>
            <a:r>
              <a:rPr lang="en-US" u="sng" dirty="0" smtClean="0"/>
              <a:t>Troubleshooting Tips: </a:t>
            </a:r>
          </a:p>
          <a:p>
            <a:pPr marL="285750" indent="-285750">
              <a:buFont typeface="Arial" charset="0"/>
              <a:buChar char="•"/>
            </a:pPr>
            <a:r>
              <a:rPr lang="en-US" dirty="0" smtClean="0"/>
              <a:t>“Spend the next 2 minutes asking about just this word/phrase”</a:t>
            </a:r>
          </a:p>
          <a:p>
            <a:pPr marL="285750" indent="-285750">
              <a:buFont typeface="Arial" charset="0"/>
              <a:buChar char="•"/>
            </a:pPr>
            <a:r>
              <a:rPr lang="en-US" dirty="0" smtClean="0"/>
              <a:t>Change the Prioritization Instructions on the fly</a:t>
            </a:r>
          </a:p>
          <a:p>
            <a:endParaRPr lang="en-US" dirty="0"/>
          </a:p>
        </p:txBody>
      </p:sp>
    </p:spTree>
    <p:extLst>
      <p:ext uri="{BB962C8B-B14F-4D97-AF65-F5344CB8AC3E}">
        <p14:creationId xmlns:p14="http://schemas.microsoft.com/office/powerpoint/2010/main" val="11028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Rockwell" charset="0"/>
                <a:ea typeface="Rockwell" charset="0"/>
                <a:cs typeface="Rockwell" charset="0"/>
              </a:rPr>
              <a:t>A Lesson from Luz</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p:txBody>
          <a:bodyPr>
            <a:normAutofit/>
          </a:bodyPr>
          <a:lstStyle/>
          <a:p>
            <a:pPr marL="0" indent="0" algn="ctr">
              <a:buNone/>
            </a:pPr>
            <a:r>
              <a:rPr lang="en-US" sz="2400" dirty="0" smtClean="0">
                <a:solidFill>
                  <a:schemeClr val="tx1"/>
                </a:solidFill>
                <a:latin typeface="Rockwell" charset="0"/>
                <a:ea typeface="Rockwell" charset="0"/>
                <a:cs typeface="Rockwell" charset="0"/>
              </a:rPr>
              <a:t>“Your child will be held back.”</a:t>
            </a:r>
          </a:p>
          <a:p>
            <a:pPr marL="0" indent="0" algn="ctr">
              <a:buNone/>
            </a:pPr>
            <a:endParaRPr lang="en-US" sz="2400" dirty="0" smtClean="0">
              <a:solidFill>
                <a:schemeClr val="tx1"/>
              </a:solidFill>
              <a:latin typeface="Rockwell" charset="0"/>
              <a:ea typeface="Rockwell" charset="0"/>
              <a:cs typeface="Rockwell" charset="0"/>
            </a:endParaRPr>
          </a:p>
          <a:p>
            <a:pPr marL="0" indent="0" algn="ctr">
              <a:buNone/>
            </a:pPr>
            <a:endParaRPr lang="en-US" sz="2400" dirty="0" smtClean="0">
              <a:solidFill>
                <a:schemeClr val="tx1"/>
              </a:solidFill>
              <a:latin typeface="Rockwell" charset="0"/>
              <a:ea typeface="Rockwell" charset="0"/>
              <a:cs typeface="Rockwell" charset="0"/>
            </a:endParaRPr>
          </a:p>
          <a:p>
            <a:pPr marL="0" indent="0" algn="ctr">
              <a:buNone/>
            </a:pPr>
            <a:r>
              <a:rPr lang="en-US" sz="2400" dirty="0" smtClean="0">
                <a:solidFill>
                  <a:schemeClr val="tx1"/>
                </a:solidFill>
                <a:latin typeface="Rockwell" charset="0"/>
                <a:ea typeface="Rockwell" charset="0"/>
                <a:cs typeface="Rockwell" charset="0"/>
              </a:rPr>
              <a:t>“Your child might be held back.”</a:t>
            </a:r>
            <a:endParaRPr lang="en-US" sz="2400" dirty="0">
              <a:solidFill>
                <a:schemeClr val="tx1"/>
              </a:solidFill>
              <a:latin typeface="Rockwell" charset="0"/>
              <a:ea typeface="Rockwell" charset="0"/>
              <a:cs typeface="Rockwell" charset="0"/>
            </a:endParaRPr>
          </a:p>
        </p:txBody>
      </p:sp>
      <p:sp>
        <p:nvSpPr>
          <p:cNvPr id="5" name="Down Arrow 4"/>
          <p:cNvSpPr/>
          <p:nvPr/>
        </p:nvSpPr>
        <p:spPr>
          <a:xfrm>
            <a:off x="4055404" y="2808003"/>
            <a:ext cx="442452" cy="67542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9064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latin typeface="Rockwell" charset="0"/>
                <a:ea typeface="Rockwell" charset="0"/>
                <a:cs typeface="Rockwell" charset="0"/>
              </a:rPr>
              <a:t>Our Takeaways</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a:xfrm>
            <a:off x="185643" y="1823391"/>
            <a:ext cx="8181974" cy="399947"/>
          </a:xfrm>
        </p:spPr>
        <p:txBody>
          <a:bodyPr>
            <a:noAutofit/>
          </a:bodyPr>
          <a:lstStyle/>
          <a:p>
            <a:pPr marL="0" indent="0">
              <a:buNone/>
            </a:pPr>
            <a:r>
              <a:rPr lang="en-US" dirty="0">
                <a:solidFill>
                  <a:schemeClr val="tx1"/>
                </a:solidFill>
                <a:latin typeface="Rockwell" charset="0"/>
                <a:ea typeface="Rockwell" charset="0"/>
                <a:cs typeface="Rockwell" charset="0"/>
              </a:rPr>
              <a:t>What do you understand differently now about </a:t>
            </a:r>
            <a:r>
              <a:rPr lang="en-US" dirty="0">
                <a:solidFill>
                  <a:schemeClr val="tx1"/>
                </a:solidFill>
                <a:latin typeface="Rockwell" charset="0"/>
                <a:ea typeface="Rockwell" charset="0"/>
                <a:cs typeface="Rockwell" charset="0"/>
              </a:rPr>
              <a:t>designing a Q Focus?</a:t>
            </a:r>
            <a:endParaRPr lang="en-US" dirty="0">
              <a:solidFill>
                <a:schemeClr val="tx1"/>
              </a:solidFill>
              <a:latin typeface="Rockwell" charset="0"/>
              <a:ea typeface="Rockwell" charset="0"/>
              <a:cs typeface="Rockwell" charset="0"/>
            </a:endParaRPr>
          </a:p>
        </p:txBody>
      </p:sp>
      <p:sp>
        <p:nvSpPr>
          <p:cNvPr id="5" name="TextBox 4"/>
          <p:cNvSpPr txBox="1"/>
          <p:nvPr/>
        </p:nvSpPr>
        <p:spPr>
          <a:xfrm>
            <a:off x="668726" y="2846477"/>
            <a:ext cx="3607904" cy="400110"/>
          </a:xfrm>
          <a:prstGeom prst="rect">
            <a:avLst/>
          </a:prstGeom>
          <a:noFill/>
        </p:spPr>
        <p:txBody>
          <a:bodyPr wrap="square" rtlCol="0">
            <a:spAutoFit/>
          </a:bodyPr>
          <a:lstStyle/>
          <a:p>
            <a:r>
              <a:rPr lang="en-US" sz="2000" dirty="0">
                <a:latin typeface="Rockwell" charset="0"/>
                <a:ea typeface="Rockwell" charset="0"/>
                <a:cs typeface="Rockwell" charset="0"/>
              </a:rPr>
              <a:t>Your thoughts here!</a:t>
            </a:r>
            <a:endParaRPr lang="en-US" sz="2000" dirty="0">
              <a:latin typeface="Rockwell" charset="0"/>
              <a:ea typeface="Rockwell" charset="0"/>
              <a:cs typeface="Rockwell" charset="0"/>
            </a:endParaRPr>
          </a:p>
        </p:txBody>
      </p:sp>
      <p:sp>
        <p:nvSpPr>
          <p:cNvPr id="6" name="TextBox 5"/>
          <p:cNvSpPr txBox="1"/>
          <p:nvPr/>
        </p:nvSpPr>
        <p:spPr>
          <a:xfrm>
            <a:off x="4564743" y="2443787"/>
            <a:ext cx="4272832" cy="3093154"/>
          </a:xfrm>
          <a:prstGeom prst="rect">
            <a:avLst/>
          </a:prstGeom>
          <a:noFill/>
        </p:spPr>
        <p:txBody>
          <a:bodyPr wrap="square" rtlCol="0">
            <a:spAutoFit/>
          </a:bodyPr>
          <a:lstStyle/>
          <a:p>
            <a:r>
              <a:rPr lang="en-US" sz="1500" b="1" dirty="0">
                <a:latin typeface="Rockwell" charset="0"/>
                <a:ea typeface="Rockwell" charset="0"/>
                <a:cs typeface="Rockwell" charset="0"/>
              </a:rPr>
              <a:t>What RQI has learned from educators:</a:t>
            </a:r>
          </a:p>
          <a:p>
            <a:pPr marL="214313" indent="-214313">
              <a:buFont typeface="Arial" charset="0"/>
              <a:buChar char="•"/>
            </a:pPr>
            <a:r>
              <a:rPr lang="en-US" sz="1500" dirty="0">
                <a:latin typeface="Rockwell" charset="0"/>
                <a:ea typeface="Rockwell" charset="0"/>
                <a:cs typeface="Rockwell" charset="0"/>
              </a:rPr>
              <a:t>practice, practice, practice</a:t>
            </a:r>
          </a:p>
          <a:p>
            <a:pPr marL="214313" indent="-214313">
              <a:buFont typeface="Arial" charset="0"/>
              <a:buChar char="•"/>
            </a:pPr>
            <a:r>
              <a:rPr lang="en-US" sz="1500" dirty="0">
                <a:latin typeface="Rockwell" charset="0"/>
                <a:ea typeface="Rockwell" charset="0"/>
                <a:cs typeface="Rockwell" charset="0"/>
              </a:rPr>
              <a:t>thick skin</a:t>
            </a:r>
          </a:p>
          <a:p>
            <a:pPr marL="214313" indent="-214313">
              <a:buFont typeface="Arial" charset="0"/>
              <a:buChar char="•"/>
            </a:pPr>
            <a:r>
              <a:rPr lang="en-US" sz="1500" dirty="0">
                <a:latin typeface="Rockwell" charset="0"/>
                <a:ea typeface="Rockwell" charset="0"/>
                <a:cs typeface="Rockwell" charset="0"/>
              </a:rPr>
              <a:t>get feedback from others, preferably students, in the form of questions</a:t>
            </a:r>
          </a:p>
          <a:p>
            <a:pPr marL="214313" indent="-214313">
              <a:buFont typeface="Arial" charset="0"/>
              <a:buChar char="•"/>
            </a:pPr>
            <a:r>
              <a:rPr lang="en-US" sz="1500" dirty="0">
                <a:latin typeface="Rockwell" charset="0"/>
                <a:ea typeface="Rockwell" charset="0"/>
                <a:cs typeface="Rockwell" charset="0"/>
              </a:rPr>
              <a:t>the most direct route is often the best route</a:t>
            </a:r>
          </a:p>
          <a:p>
            <a:pPr marL="214313" indent="-214313">
              <a:buFont typeface="Arial" charset="0"/>
              <a:buChar char="•"/>
            </a:pPr>
            <a:r>
              <a:rPr lang="en-US" sz="1500" dirty="0">
                <a:latin typeface="Rockwell" charset="0"/>
                <a:ea typeface="Rockwell" charset="0"/>
                <a:cs typeface="Rockwell" charset="0"/>
              </a:rPr>
              <a:t>each word matters</a:t>
            </a:r>
          </a:p>
          <a:p>
            <a:pPr marL="214313" indent="-214313">
              <a:buFont typeface="Arial" charset="0"/>
              <a:buChar char="•"/>
            </a:pPr>
            <a:r>
              <a:rPr lang="en-US" sz="1500" dirty="0">
                <a:latin typeface="Rockwell" charset="0"/>
                <a:ea typeface="Rockwell" charset="0"/>
                <a:cs typeface="Rockwell" charset="0"/>
              </a:rPr>
              <a:t>images are useful, but kids will ask about exactly what is pictured; will zero in on visual details</a:t>
            </a:r>
          </a:p>
          <a:p>
            <a:pPr marL="214313" indent="-214313">
              <a:buFont typeface="Arial" charset="0"/>
              <a:buChar char="•"/>
            </a:pPr>
            <a:r>
              <a:rPr lang="en-US" sz="1500" dirty="0">
                <a:latin typeface="Rockwell" charset="0"/>
                <a:ea typeface="Rockwell" charset="0"/>
                <a:cs typeface="Rockwell" charset="0"/>
              </a:rPr>
              <a:t>younger students need more hooks, more direction; weigh the cost/benefit complete statements vs. phrases</a:t>
            </a:r>
            <a:endParaRPr lang="en-US" sz="1500" dirty="0">
              <a:latin typeface="Rockwell" charset="0"/>
              <a:ea typeface="Rockwell" charset="0"/>
              <a:cs typeface="Rockwell" charset="0"/>
            </a:endParaRPr>
          </a:p>
        </p:txBody>
      </p:sp>
    </p:spTree>
    <p:extLst>
      <p:ext uri="{BB962C8B-B14F-4D97-AF65-F5344CB8AC3E}">
        <p14:creationId xmlns:p14="http://schemas.microsoft.com/office/powerpoint/2010/main" val="181977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2651284"/>
            <a:ext cx="7886700" cy="994172"/>
          </a:xfrm>
        </p:spPr>
        <p:txBody>
          <a:bodyPr>
            <a:normAutofit/>
          </a:bodyPr>
          <a:lstStyle/>
          <a:p>
            <a:pPr algn="ctr"/>
            <a:r>
              <a:rPr lang="en-US" dirty="0" smtClean="0">
                <a:solidFill>
                  <a:srgbClr val="002060"/>
                </a:solidFill>
                <a:latin typeface="Rockwell" charset="0"/>
                <a:ea typeface="Rockwell" charset="0"/>
                <a:cs typeface="Rockwell" charset="0"/>
              </a:rPr>
              <a:t>Putting it into Practice</a:t>
            </a:r>
            <a:endParaRPr lang="en-US" b="1" dirty="0">
              <a:solidFill>
                <a:srgbClr val="002060"/>
              </a:solidFill>
              <a:latin typeface="Rockwell" charset="0"/>
              <a:ea typeface="Rockwell" charset="0"/>
              <a:cs typeface="Rockwell" charset="0"/>
            </a:endParaRPr>
          </a:p>
        </p:txBody>
      </p:sp>
    </p:spTree>
    <p:extLst>
      <p:ext uri="{BB962C8B-B14F-4D97-AF65-F5344CB8AC3E}">
        <p14:creationId xmlns:p14="http://schemas.microsoft.com/office/powerpoint/2010/main" val="1820201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041" y="457268"/>
            <a:ext cx="7886700" cy="994172"/>
          </a:xfrm>
        </p:spPr>
        <p:txBody>
          <a:bodyPr>
            <a:normAutofit/>
          </a:bodyPr>
          <a:lstStyle/>
          <a:p>
            <a:pPr algn="ctr"/>
            <a:r>
              <a:rPr lang="en-US" dirty="0" smtClean="0">
                <a:solidFill>
                  <a:srgbClr val="002060"/>
                </a:solidFill>
                <a:latin typeface="Rockwell" charset="0"/>
                <a:ea typeface="Rockwell" charset="0"/>
                <a:cs typeface="Rockwell" charset="0"/>
              </a:rPr>
              <a:t>WANTED: Q Focus Guinea Pigs</a:t>
            </a:r>
            <a:endParaRPr lang="en-US" b="1" dirty="0">
              <a:solidFill>
                <a:srgbClr val="002060"/>
              </a:solidFill>
              <a:latin typeface="Rockwell" charset="0"/>
              <a:ea typeface="Rockwell" charset="0"/>
              <a:cs typeface="Rockwell" charset="0"/>
            </a:endParaRPr>
          </a:p>
        </p:txBody>
      </p:sp>
      <p:pic>
        <p:nvPicPr>
          <p:cNvPr id="5" name="Picture 4"/>
          <p:cNvPicPr>
            <a:picLocks noChangeAspect="1"/>
          </p:cNvPicPr>
          <p:nvPr/>
        </p:nvPicPr>
        <p:blipFill>
          <a:blip r:embed="rId3"/>
          <a:stretch>
            <a:fillRect/>
          </a:stretch>
        </p:blipFill>
        <p:spPr>
          <a:xfrm>
            <a:off x="5510005" y="2650264"/>
            <a:ext cx="3051589" cy="2023336"/>
          </a:xfrm>
          <a:prstGeom prst="rect">
            <a:avLst/>
          </a:prstGeom>
        </p:spPr>
      </p:pic>
      <p:sp>
        <p:nvSpPr>
          <p:cNvPr id="6" name="TextBox 5"/>
          <p:cNvSpPr txBox="1"/>
          <p:nvPr/>
        </p:nvSpPr>
        <p:spPr>
          <a:xfrm>
            <a:off x="524041" y="2261950"/>
            <a:ext cx="4679094" cy="3370153"/>
          </a:xfrm>
          <a:prstGeom prst="rect">
            <a:avLst/>
          </a:prstGeom>
          <a:noFill/>
        </p:spPr>
        <p:txBody>
          <a:bodyPr wrap="square" rtlCol="0">
            <a:spAutoFit/>
          </a:bodyPr>
          <a:lstStyle/>
          <a:p>
            <a:r>
              <a:rPr lang="en-US" sz="2400" b="1" dirty="0">
                <a:solidFill>
                  <a:srgbClr val="002060"/>
                </a:solidFill>
                <a:latin typeface="Rockwell" charset="0"/>
                <a:ea typeface="Rockwell" charset="0"/>
                <a:cs typeface="Rockwell" charset="0"/>
              </a:rPr>
              <a:t>Directions:</a:t>
            </a:r>
          </a:p>
          <a:p>
            <a:pPr marL="342900" indent="-342900">
              <a:buFont typeface="Arial" charset="0"/>
              <a:buChar char="•"/>
            </a:pPr>
            <a:r>
              <a:rPr lang="en-US" sz="2100" dirty="0">
                <a:solidFill>
                  <a:srgbClr val="002060"/>
                </a:solidFill>
                <a:latin typeface="Rockwell" charset="0"/>
                <a:ea typeface="Rockwell" charset="0"/>
                <a:cs typeface="Rockwell" charset="0"/>
              </a:rPr>
              <a:t>Try creating your own </a:t>
            </a:r>
            <a:r>
              <a:rPr lang="en-US" sz="2100" dirty="0">
                <a:solidFill>
                  <a:srgbClr val="002060"/>
                </a:solidFill>
                <a:latin typeface="Rockwell" charset="0"/>
                <a:ea typeface="Rockwell" charset="0"/>
                <a:cs typeface="Rockwell" charset="0"/>
              </a:rPr>
              <a:t>Q Focus</a:t>
            </a:r>
            <a:r>
              <a:rPr lang="en-US" sz="2100" dirty="0">
                <a:solidFill>
                  <a:srgbClr val="002060"/>
                </a:solidFill>
                <a:latin typeface="Rockwell" charset="0"/>
                <a:ea typeface="Rockwell" charset="0"/>
                <a:cs typeface="Rockwell" charset="0"/>
              </a:rPr>
              <a:t>!</a:t>
            </a:r>
          </a:p>
          <a:p>
            <a:pPr marL="342900" indent="-342900">
              <a:buFont typeface="Arial" charset="0"/>
              <a:buChar char="•"/>
            </a:pPr>
            <a:r>
              <a:rPr lang="en-US" sz="2100" dirty="0">
                <a:solidFill>
                  <a:srgbClr val="002060"/>
                </a:solidFill>
                <a:latin typeface="Rockwell" charset="0"/>
                <a:ea typeface="Rockwell" charset="0"/>
                <a:cs typeface="Rockwell" charset="0"/>
              </a:rPr>
              <a:t>Write it on an index </a:t>
            </a:r>
            <a:r>
              <a:rPr lang="en-US" sz="2100" dirty="0">
                <a:solidFill>
                  <a:srgbClr val="002060"/>
                </a:solidFill>
                <a:latin typeface="Rockwell" charset="0"/>
                <a:ea typeface="Rockwell" charset="0"/>
                <a:cs typeface="Rockwell" charset="0"/>
              </a:rPr>
              <a:t>card.</a:t>
            </a:r>
            <a:endParaRPr lang="en-US" sz="2100" dirty="0">
              <a:solidFill>
                <a:srgbClr val="002060"/>
              </a:solidFill>
              <a:latin typeface="Rockwell" charset="0"/>
              <a:ea typeface="Rockwell" charset="0"/>
              <a:cs typeface="Rockwell" charset="0"/>
            </a:endParaRPr>
          </a:p>
          <a:p>
            <a:pPr marL="342900" indent="-342900">
              <a:buFont typeface="Arial" charset="0"/>
              <a:buChar char="•"/>
            </a:pPr>
            <a:r>
              <a:rPr lang="en-US" sz="2100" dirty="0">
                <a:solidFill>
                  <a:srgbClr val="002060"/>
                </a:solidFill>
                <a:latin typeface="Rockwell" charset="0"/>
                <a:ea typeface="Rockwell" charset="0"/>
                <a:cs typeface="Rockwell" charset="0"/>
              </a:rPr>
              <a:t>Be prepared to share with a partner.</a:t>
            </a:r>
          </a:p>
          <a:p>
            <a:pPr marL="342900" indent="-342900">
              <a:buFont typeface="Arial" charset="0"/>
              <a:buChar char="•"/>
            </a:pPr>
            <a:r>
              <a:rPr lang="en-US" sz="2100" dirty="0">
                <a:solidFill>
                  <a:srgbClr val="002060"/>
                </a:solidFill>
                <a:latin typeface="Rockwell" charset="0"/>
                <a:ea typeface="Rockwell" charset="0"/>
                <a:cs typeface="Rockwell" charset="0"/>
              </a:rPr>
              <a:t>Use the QFT to give feedback on your partner’s Q Focus.</a:t>
            </a:r>
            <a:endParaRPr lang="en-US" sz="2100" dirty="0">
              <a:solidFill>
                <a:srgbClr val="002060"/>
              </a:solidFill>
              <a:latin typeface="Rockwell" charset="0"/>
              <a:ea typeface="Rockwell" charset="0"/>
              <a:cs typeface="Rockwell" charset="0"/>
            </a:endParaRPr>
          </a:p>
          <a:p>
            <a:pPr marL="342900" indent="-342900">
              <a:buFont typeface="Arial" charset="0"/>
              <a:buChar char="•"/>
            </a:pPr>
            <a:r>
              <a:rPr lang="en-US" sz="2100" dirty="0">
                <a:solidFill>
                  <a:srgbClr val="002060"/>
                </a:solidFill>
                <a:latin typeface="Rockwell" charset="0"/>
                <a:ea typeface="Rockwell" charset="0"/>
                <a:cs typeface="Rockwell" charset="0"/>
              </a:rPr>
              <a:t>If you finish a Q Focus, move on to the rest of the Lesson Planning Workbook.</a:t>
            </a:r>
          </a:p>
        </p:txBody>
      </p:sp>
    </p:spTree>
    <p:extLst>
      <p:ext uri="{BB962C8B-B14F-4D97-AF65-F5344CB8AC3E}">
        <p14:creationId xmlns:p14="http://schemas.microsoft.com/office/powerpoint/2010/main" val="3729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32" y="505213"/>
            <a:ext cx="6792346" cy="682442"/>
          </a:xfrm>
        </p:spPr>
        <p:txBody>
          <a:bodyPr>
            <a:normAutofit fontScale="90000"/>
          </a:bodyPr>
          <a:lstStyle/>
          <a:p>
            <a:r>
              <a:rPr lang="en-US" dirty="0" smtClean="0">
                <a:solidFill>
                  <a:schemeClr val="accent1"/>
                </a:solidFill>
                <a:latin typeface="Rockwell" charset="0"/>
                <a:ea typeface="Rockwell" charset="0"/>
                <a:cs typeface="Rockwell" charset="0"/>
              </a:rPr>
              <a:t>As you ask questions, remember:</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a:xfrm>
            <a:off x="319314" y="1277107"/>
            <a:ext cx="6864919" cy="4370352"/>
          </a:xfrm>
        </p:spPr>
        <p:txBody>
          <a:bodyPr>
            <a:noAutofit/>
          </a:bodyPr>
          <a:lstStyle/>
          <a:p>
            <a:pPr marL="342900" indent="-342900">
              <a:spcBef>
                <a:spcPts val="0"/>
              </a:spcBef>
              <a:spcAft>
                <a:spcPts val="450"/>
              </a:spcAft>
              <a:buFont typeface="+mj-lt"/>
              <a:buAutoNum type="arabicParenR"/>
            </a:pPr>
            <a:r>
              <a:rPr lang="en-US" sz="2400" dirty="0">
                <a:solidFill>
                  <a:schemeClr val="tx1"/>
                </a:solidFill>
                <a:latin typeface="Rockwell" charset="0"/>
                <a:ea typeface="Rockwell" charset="0"/>
                <a:cs typeface="Rockwell" charset="0"/>
              </a:rPr>
              <a:t>Question Focus</a:t>
            </a:r>
          </a:p>
          <a:p>
            <a:pPr marL="342900" indent="-342900">
              <a:spcBef>
                <a:spcPts val="0"/>
              </a:spcBef>
              <a:spcAft>
                <a:spcPts val="450"/>
              </a:spcAft>
              <a:buFont typeface="+mj-lt"/>
              <a:buAutoNum type="arabicParenR"/>
            </a:pPr>
            <a:r>
              <a:rPr lang="en-US" sz="2400" dirty="0">
                <a:solidFill>
                  <a:schemeClr val="tx1"/>
                </a:solidFill>
                <a:latin typeface="Rockwell" charset="0"/>
                <a:ea typeface="Rockwell" charset="0"/>
                <a:cs typeface="Rockwell" charset="0"/>
              </a:rPr>
              <a:t>Produce Your Questions</a:t>
            </a:r>
          </a:p>
          <a:p>
            <a:pPr lvl="2">
              <a:spcBef>
                <a:spcPts val="0"/>
              </a:spcBef>
              <a:spcAft>
                <a:spcPts val="450"/>
              </a:spcAft>
              <a:buFont typeface="Wingdings" panose="05000000000000000000" pitchFamily="2" charset="2"/>
              <a:buChar char="ü"/>
            </a:pPr>
            <a:r>
              <a:rPr lang="en-US" sz="2400" dirty="0">
                <a:solidFill>
                  <a:schemeClr val="tx1"/>
                </a:solidFill>
                <a:latin typeface="Rockwell" charset="0"/>
                <a:ea typeface="Rockwell" charset="0"/>
                <a:cs typeface="Rockwell" charset="0"/>
              </a:rPr>
              <a:t>Follow the rules</a:t>
            </a:r>
          </a:p>
          <a:p>
            <a:pPr lvl="2">
              <a:spcBef>
                <a:spcPts val="0"/>
              </a:spcBef>
              <a:spcAft>
                <a:spcPts val="450"/>
              </a:spcAft>
              <a:buFont typeface="Wingdings" panose="05000000000000000000" pitchFamily="2" charset="2"/>
              <a:buChar char="ü"/>
            </a:pPr>
            <a:r>
              <a:rPr lang="en-US" sz="2400" dirty="0">
                <a:solidFill>
                  <a:schemeClr val="tx1"/>
                </a:solidFill>
                <a:latin typeface="Rockwell" charset="0"/>
                <a:ea typeface="Rockwell" charset="0"/>
                <a:cs typeface="Rockwell" charset="0"/>
              </a:rPr>
              <a:t>Number your questions</a:t>
            </a:r>
          </a:p>
          <a:p>
            <a:pPr marL="342900" indent="-342900">
              <a:spcBef>
                <a:spcPts val="0"/>
              </a:spcBef>
              <a:spcAft>
                <a:spcPts val="450"/>
              </a:spcAft>
              <a:buFont typeface="+mj-lt"/>
              <a:buAutoNum type="arabicParenR" startAt="3"/>
            </a:pPr>
            <a:r>
              <a:rPr lang="en-US" sz="2400" dirty="0">
                <a:solidFill>
                  <a:schemeClr val="tx1"/>
                </a:solidFill>
                <a:latin typeface="Rockwell" charset="0"/>
                <a:ea typeface="Rockwell" charset="0"/>
                <a:cs typeface="Rockwell" charset="0"/>
              </a:rPr>
              <a:t>Improve Your Questions</a:t>
            </a:r>
          </a:p>
          <a:p>
            <a:pPr lvl="2">
              <a:spcBef>
                <a:spcPts val="0"/>
              </a:spcBef>
              <a:spcAft>
                <a:spcPts val="450"/>
              </a:spcAft>
              <a:buFont typeface="Wingdings" panose="05000000000000000000" pitchFamily="2" charset="2"/>
              <a:buChar char="ü"/>
            </a:pPr>
            <a:r>
              <a:rPr lang="en-US" sz="2400" dirty="0">
                <a:solidFill>
                  <a:schemeClr val="tx1"/>
                </a:solidFill>
                <a:latin typeface="Rockwell" charset="0"/>
                <a:ea typeface="Rockwell" charset="0"/>
                <a:cs typeface="Rockwell" charset="0"/>
              </a:rPr>
              <a:t>Categorize questions as Closed or Open-ended</a:t>
            </a:r>
          </a:p>
          <a:p>
            <a:pPr lvl="2">
              <a:spcBef>
                <a:spcPts val="0"/>
              </a:spcBef>
              <a:spcAft>
                <a:spcPts val="450"/>
              </a:spcAft>
              <a:buFont typeface="Wingdings" panose="05000000000000000000" pitchFamily="2" charset="2"/>
              <a:buChar char="ü"/>
            </a:pPr>
            <a:r>
              <a:rPr lang="en-US" sz="2400" dirty="0">
                <a:solidFill>
                  <a:schemeClr val="tx1"/>
                </a:solidFill>
                <a:latin typeface="Rockwell" charset="0"/>
                <a:ea typeface="Rockwell" charset="0"/>
                <a:cs typeface="Rockwell" charset="0"/>
              </a:rPr>
              <a:t>Change questions from one type to another</a:t>
            </a:r>
          </a:p>
          <a:p>
            <a:pPr marL="342900" indent="-342900">
              <a:spcBef>
                <a:spcPts val="0"/>
              </a:spcBef>
              <a:spcAft>
                <a:spcPts val="450"/>
              </a:spcAft>
              <a:buFont typeface="+mj-lt"/>
              <a:buAutoNum type="arabicParenR" startAt="4"/>
            </a:pPr>
            <a:r>
              <a:rPr lang="en-US" sz="2400" dirty="0">
                <a:solidFill>
                  <a:schemeClr val="tx1"/>
                </a:solidFill>
                <a:latin typeface="Rockwell" charset="0"/>
                <a:ea typeface="Rockwell" charset="0"/>
                <a:cs typeface="Rockwell" charset="0"/>
              </a:rPr>
              <a:t>Prioritize Your Questions </a:t>
            </a:r>
          </a:p>
          <a:p>
            <a:pPr marL="342900" indent="-342900">
              <a:spcBef>
                <a:spcPts val="0"/>
              </a:spcBef>
              <a:spcAft>
                <a:spcPts val="450"/>
              </a:spcAft>
              <a:buFont typeface="+mj-lt"/>
              <a:buAutoNum type="arabicParenR" startAt="5"/>
            </a:pPr>
            <a:r>
              <a:rPr lang="en-US" sz="2400" dirty="0">
                <a:solidFill>
                  <a:schemeClr val="tx1"/>
                </a:solidFill>
                <a:latin typeface="Rockwell" charset="0"/>
                <a:ea typeface="Rockwell" charset="0"/>
                <a:cs typeface="Rockwell" charset="0"/>
              </a:rPr>
              <a:t>Share &amp; Discuss Next Steps</a:t>
            </a:r>
          </a:p>
          <a:p>
            <a:pPr marL="342900" indent="-342900">
              <a:spcBef>
                <a:spcPts val="0"/>
              </a:spcBef>
              <a:spcAft>
                <a:spcPts val="450"/>
              </a:spcAft>
              <a:buFont typeface="+mj-lt"/>
              <a:buAutoNum type="arabicParenR" startAt="5"/>
            </a:pPr>
            <a:r>
              <a:rPr lang="en-US" sz="2400" dirty="0">
                <a:solidFill>
                  <a:schemeClr val="tx1"/>
                </a:solidFill>
                <a:latin typeface="Rockwell" charset="0"/>
                <a:ea typeface="Rockwell" charset="0"/>
                <a:cs typeface="Rockwell" charset="0"/>
              </a:rPr>
              <a:t>Reflect</a:t>
            </a:r>
          </a:p>
        </p:txBody>
      </p:sp>
      <p:sp>
        <p:nvSpPr>
          <p:cNvPr id="5" name="TextBox 4"/>
          <p:cNvSpPr txBox="1"/>
          <p:nvPr/>
        </p:nvSpPr>
        <p:spPr>
          <a:xfrm>
            <a:off x="5323601" y="1934850"/>
            <a:ext cx="3468305" cy="1246495"/>
          </a:xfrm>
          <a:prstGeom prst="rect">
            <a:avLst/>
          </a:prstGeom>
          <a:solidFill>
            <a:schemeClr val="bg1">
              <a:lumMod val="85000"/>
            </a:schemeClr>
          </a:solidFill>
        </p:spPr>
        <p:txBody>
          <a:bodyPr wrap="square" rtlCol="0">
            <a:spAutoFit/>
          </a:bodyPr>
          <a:lstStyle/>
          <a:p>
            <a:pPr marL="257175" indent="-257175">
              <a:buFont typeface="+mj-lt"/>
              <a:buAutoNum type="arabicPeriod"/>
            </a:pPr>
            <a:r>
              <a:rPr lang="en-US" sz="1500" dirty="0">
                <a:latin typeface="Rockwell" charset="0"/>
                <a:ea typeface="Rockwell" charset="0"/>
                <a:cs typeface="Rockwell" charset="0"/>
              </a:rPr>
              <a:t>Ask as many questions as you can</a:t>
            </a:r>
          </a:p>
          <a:p>
            <a:pPr marL="257175" indent="-257175">
              <a:buFont typeface="+mj-lt"/>
              <a:buAutoNum type="arabicPeriod"/>
            </a:pPr>
            <a:r>
              <a:rPr lang="en-US" sz="1500" dirty="0">
                <a:latin typeface="Rockwell" charset="0"/>
                <a:ea typeface="Rockwell" charset="0"/>
                <a:cs typeface="Rockwell" charset="0"/>
              </a:rPr>
              <a:t>Do not stop to discuss, judge or answer</a:t>
            </a:r>
          </a:p>
          <a:p>
            <a:pPr marL="257175" indent="-257175">
              <a:buFont typeface="+mj-lt"/>
              <a:buAutoNum type="arabicPeriod"/>
            </a:pPr>
            <a:r>
              <a:rPr lang="en-US" sz="1500" dirty="0">
                <a:latin typeface="Rockwell" charset="0"/>
                <a:ea typeface="Rockwell" charset="0"/>
                <a:cs typeface="Rockwell" charset="0"/>
              </a:rPr>
              <a:t>Record </a:t>
            </a:r>
            <a:r>
              <a:rPr lang="en-US" sz="1500" i="1" dirty="0">
                <a:latin typeface="Rockwell" charset="0"/>
                <a:ea typeface="Rockwell" charset="0"/>
                <a:cs typeface="Rockwell" charset="0"/>
              </a:rPr>
              <a:t>exactly</a:t>
            </a:r>
            <a:r>
              <a:rPr lang="en-US" sz="1500" dirty="0">
                <a:latin typeface="Rockwell" charset="0"/>
                <a:ea typeface="Rockwell" charset="0"/>
                <a:cs typeface="Rockwell" charset="0"/>
              </a:rPr>
              <a:t> as stated</a:t>
            </a:r>
          </a:p>
          <a:p>
            <a:pPr marL="257175" indent="-257175">
              <a:buFont typeface="+mj-lt"/>
              <a:buAutoNum type="arabicPeriod"/>
            </a:pPr>
            <a:r>
              <a:rPr lang="en-US" sz="1500" dirty="0">
                <a:latin typeface="Rockwell" charset="0"/>
                <a:ea typeface="Rockwell" charset="0"/>
                <a:cs typeface="Rockwell" charset="0"/>
              </a:rPr>
              <a:t>Change statements into questions</a:t>
            </a:r>
          </a:p>
        </p:txBody>
      </p:sp>
      <p:cxnSp>
        <p:nvCxnSpPr>
          <p:cNvPr id="7" name="Straight Arrow Connector 6"/>
          <p:cNvCxnSpPr/>
          <p:nvPr/>
        </p:nvCxnSpPr>
        <p:spPr>
          <a:xfrm flipV="1">
            <a:off x="3442602" y="2410630"/>
            <a:ext cx="1714500" cy="10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727334" y="4698032"/>
            <a:ext cx="3282488" cy="1131079"/>
          </a:xfrm>
          <a:prstGeom prst="rect">
            <a:avLst/>
          </a:prstGeom>
          <a:solidFill>
            <a:schemeClr val="bg1">
              <a:lumMod val="85000"/>
            </a:schemeClr>
          </a:solidFill>
        </p:spPr>
        <p:txBody>
          <a:bodyPr wrap="square" rtlCol="0">
            <a:spAutoFit/>
          </a:bodyPr>
          <a:lstStyle/>
          <a:p>
            <a:r>
              <a:rPr lang="en-US" sz="1350" b="1" dirty="0">
                <a:latin typeface="Rockwell" charset="0"/>
                <a:ea typeface="Rockwell" charset="0"/>
                <a:cs typeface="Rockwell" charset="0"/>
              </a:rPr>
              <a:t>Closed-Ended:</a:t>
            </a:r>
          </a:p>
          <a:p>
            <a:r>
              <a:rPr lang="en-US" sz="1350" dirty="0">
                <a:latin typeface="Rockwell" charset="0"/>
                <a:ea typeface="Rockwell" charset="0"/>
                <a:cs typeface="Rockwell" charset="0"/>
              </a:rPr>
              <a:t>Answered with “yes,” “no” or one word</a:t>
            </a:r>
          </a:p>
          <a:p>
            <a:endParaRPr lang="en-US" sz="1350" dirty="0">
              <a:latin typeface="Rockwell" charset="0"/>
              <a:ea typeface="Rockwell" charset="0"/>
              <a:cs typeface="Rockwell" charset="0"/>
            </a:endParaRPr>
          </a:p>
          <a:p>
            <a:r>
              <a:rPr lang="en-US" sz="1350" b="1" dirty="0">
                <a:latin typeface="Rockwell" charset="0"/>
                <a:ea typeface="Rockwell" charset="0"/>
                <a:cs typeface="Rockwell" charset="0"/>
              </a:rPr>
              <a:t>Open-Ended: </a:t>
            </a:r>
            <a:r>
              <a:rPr lang="en-US" sz="1350" dirty="0">
                <a:latin typeface="Rockwell" charset="0"/>
                <a:ea typeface="Rockwell" charset="0"/>
                <a:cs typeface="Rockwell" charset="0"/>
              </a:rPr>
              <a:t>Require longer explanation</a:t>
            </a:r>
          </a:p>
        </p:txBody>
      </p:sp>
      <p:cxnSp>
        <p:nvCxnSpPr>
          <p:cNvPr id="12" name="Straight Arrow Connector 11"/>
          <p:cNvCxnSpPr/>
          <p:nvPr/>
        </p:nvCxnSpPr>
        <p:spPr>
          <a:xfrm>
            <a:off x="6092858" y="3987627"/>
            <a:ext cx="807464" cy="479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279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smtClean="0"/>
              <a:t>Today’s Agenda</a:t>
            </a:r>
          </a:p>
        </p:txBody>
      </p:sp>
      <p:sp>
        <p:nvSpPr>
          <p:cNvPr id="3" name="Content Placeholder 2"/>
          <p:cNvSpPr>
            <a:spLocks noGrp="1"/>
          </p:cNvSpPr>
          <p:nvPr>
            <p:ph idx="1"/>
          </p:nvPr>
        </p:nvSpPr>
        <p:spPr>
          <a:xfrm>
            <a:off x="0" y="1019687"/>
            <a:ext cx="8732604" cy="4904507"/>
          </a:xfrm>
        </p:spPr>
        <p:txBody>
          <a:bodyPr>
            <a:noAutofit/>
          </a:bodyPr>
          <a:lstStyle/>
          <a:p>
            <a:pPr marL="742950" indent="-742950">
              <a:buFont typeface="+mj-lt"/>
              <a:buAutoNum type="arabicParenR"/>
              <a:defRPr/>
            </a:pPr>
            <a:r>
              <a:rPr lang="en-US" sz="2800" dirty="0" smtClean="0">
                <a:solidFill>
                  <a:schemeClr val="tx1"/>
                </a:solidFill>
              </a:rPr>
              <a:t>Welcome and Community Building</a:t>
            </a:r>
            <a:endParaRPr lang="en-US" sz="2800" dirty="0">
              <a:solidFill>
                <a:schemeClr val="tx1"/>
              </a:solidFill>
            </a:endParaRPr>
          </a:p>
          <a:p>
            <a:pPr marL="742950" indent="-742950">
              <a:buFont typeface="+mj-lt"/>
              <a:buAutoNum type="arabicParenR"/>
              <a:defRPr/>
            </a:pPr>
            <a:r>
              <a:rPr lang="en-US" sz="2800" dirty="0" smtClean="0">
                <a:solidFill>
                  <a:schemeClr val="tx1"/>
                </a:solidFill>
              </a:rPr>
              <a:t>Collaborative Learning with the Question Formulation Technique (QFT)</a:t>
            </a:r>
          </a:p>
          <a:p>
            <a:pPr marL="742950" indent="-742950">
              <a:buFont typeface="+mj-lt"/>
              <a:buAutoNum type="arabicParenR"/>
              <a:defRPr/>
            </a:pPr>
            <a:r>
              <a:rPr lang="en-US" sz="2800" dirty="0" smtClean="0">
                <a:solidFill>
                  <a:schemeClr val="tx1"/>
                </a:solidFill>
              </a:rPr>
              <a:t>The Art and Science of the QFT</a:t>
            </a:r>
          </a:p>
          <a:p>
            <a:pPr marL="742950" indent="-742950">
              <a:buFont typeface="+mj-lt"/>
              <a:buAutoNum type="arabicParenR"/>
              <a:defRPr/>
            </a:pPr>
            <a:r>
              <a:rPr lang="en-US" sz="2800" dirty="0" smtClean="0">
                <a:solidFill>
                  <a:schemeClr val="tx1"/>
                </a:solidFill>
              </a:rPr>
              <a:t>Lunch</a:t>
            </a:r>
          </a:p>
          <a:p>
            <a:pPr marL="742950" indent="-742950">
              <a:buFont typeface="+mj-lt"/>
              <a:buAutoNum type="arabicParenR"/>
              <a:defRPr/>
            </a:pPr>
            <a:r>
              <a:rPr lang="en-US" sz="2800" dirty="0" smtClean="0">
                <a:solidFill>
                  <a:schemeClr val="tx1"/>
                </a:solidFill>
              </a:rPr>
              <a:t>Question Focus Design Workshop</a:t>
            </a:r>
          </a:p>
          <a:p>
            <a:pPr marL="742950" indent="-742950">
              <a:buFont typeface="+mj-lt"/>
              <a:buAutoNum type="arabicParenR"/>
              <a:defRPr/>
            </a:pPr>
            <a:r>
              <a:rPr lang="en-US" sz="2800" b="1" dirty="0" smtClean="0">
                <a:solidFill>
                  <a:schemeClr val="tx1"/>
                </a:solidFill>
              </a:rPr>
              <a:t>Self-Organized Working Groups</a:t>
            </a:r>
          </a:p>
          <a:p>
            <a:pPr marL="742950" indent="-742950">
              <a:buFont typeface="+mj-lt"/>
              <a:buAutoNum type="arabicParenR"/>
              <a:defRPr/>
            </a:pPr>
            <a:r>
              <a:rPr lang="en-US" sz="2800" dirty="0" smtClean="0">
                <a:solidFill>
                  <a:schemeClr val="tx1"/>
                </a:solidFill>
              </a:rPr>
              <a:t>The QFT in Action </a:t>
            </a:r>
          </a:p>
          <a:p>
            <a:pPr marL="0" indent="0">
              <a:buNone/>
              <a:defRPr/>
            </a:pPr>
            <a:endParaRPr lang="en-US" sz="2800" dirty="0" smtClean="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1160" y="5866692"/>
            <a:ext cx="2412519" cy="883632"/>
          </a:xfrm>
          <a:prstGeom prst="rect">
            <a:avLst/>
          </a:prstGeom>
        </p:spPr>
      </p:pic>
      <p:sp>
        <p:nvSpPr>
          <p:cNvPr id="5" name="TextBox 4"/>
          <p:cNvSpPr txBox="1"/>
          <p:nvPr/>
        </p:nvSpPr>
        <p:spPr>
          <a:xfrm>
            <a:off x="7190790" y="6277035"/>
            <a:ext cx="1740258" cy="338554"/>
          </a:xfrm>
          <a:prstGeom prst="rect">
            <a:avLst/>
          </a:prstGeom>
          <a:noFill/>
        </p:spPr>
        <p:txBody>
          <a:bodyPr wrap="square" rtlCol="0">
            <a:spAutoFit/>
          </a:bodyPr>
          <a:lstStyle/>
          <a:p>
            <a:r>
              <a:rPr lang="en-US" sz="1600" dirty="0" smtClean="0">
                <a:solidFill>
                  <a:schemeClr val="accent2"/>
                </a:solidFill>
              </a:rPr>
              <a:t>#QFTCon #QFT</a:t>
            </a:r>
            <a:endParaRPr lang="en-US" sz="1600" dirty="0">
              <a:solidFill>
                <a:schemeClr val="accent2"/>
              </a:solidFill>
            </a:endParaRPr>
          </a:p>
        </p:txBody>
      </p:sp>
    </p:spTree>
    <p:extLst>
      <p:ext uri="{BB962C8B-B14F-4D97-AF65-F5344CB8AC3E}">
        <p14:creationId xmlns:p14="http://schemas.microsoft.com/office/powerpoint/2010/main" val="1268631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smtClean="0"/>
              <a:t>Today’s Agenda</a:t>
            </a:r>
          </a:p>
        </p:txBody>
      </p:sp>
      <p:sp>
        <p:nvSpPr>
          <p:cNvPr id="3" name="Content Placeholder 2"/>
          <p:cNvSpPr>
            <a:spLocks noGrp="1"/>
          </p:cNvSpPr>
          <p:nvPr>
            <p:ph idx="1"/>
          </p:nvPr>
        </p:nvSpPr>
        <p:spPr>
          <a:xfrm>
            <a:off x="0" y="1019687"/>
            <a:ext cx="8732604" cy="5710309"/>
          </a:xfrm>
        </p:spPr>
        <p:txBody>
          <a:bodyPr>
            <a:noAutofit/>
          </a:bodyPr>
          <a:lstStyle/>
          <a:p>
            <a:pPr marL="742950" indent="-742950">
              <a:buFont typeface="+mj-lt"/>
              <a:buAutoNum type="arabicParenR"/>
              <a:defRPr/>
            </a:pPr>
            <a:r>
              <a:rPr lang="en-US" sz="2800" dirty="0" smtClean="0">
                <a:solidFill>
                  <a:schemeClr val="tx1"/>
                </a:solidFill>
              </a:rPr>
              <a:t>Welcome and Community Building</a:t>
            </a:r>
            <a:endParaRPr lang="en-US" sz="2800" dirty="0">
              <a:solidFill>
                <a:schemeClr val="tx1"/>
              </a:solidFill>
            </a:endParaRPr>
          </a:p>
          <a:p>
            <a:pPr marL="742950" indent="-742950">
              <a:buFont typeface="+mj-lt"/>
              <a:buAutoNum type="arabicParenR"/>
              <a:defRPr/>
            </a:pPr>
            <a:r>
              <a:rPr lang="en-US" sz="2800" dirty="0" smtClean="0">
                <a:solidFill>
                  <a:schemeClr val="tx1"/>
                </a:solidFill>
              </a:rPr>
              <a:t>Collaborative Learning with the Question Formulation Technique (QFT)</a:t>
            </a:r>
          </a:p>
          <a:p>
            <a:pPr marL="742950" indent="-742950">
              <a:buFont typeface="+mj-lt"/>
              <a:buAutoNum type="arabicParenR"/>
              <a:defRPr/>
            </a:pPr>
            <a:r>
              <a:rPr lang="en-US" sz="2800" dirty="0" smtClean="0">
                <a:solidFill>
                  <a:schemeClr val="tx1"/>
                </a:solidFill>
              </a:rPr>
              <a:t>The Art and Science of the QFT</a:t>
            </a:r>
          </a:p>
          <a:p>
            <a:pPr marL="742950" indent="-742950">
              <a:buFont typeface="+mj-lt"/>
              <a:buAutoNum type="arabicParenR"/>
              <a:defRPr/>
            </a:pPr>
            <a:r>
              <a:rPr lang="en-US" sz="2800" dirty="0" smtClean="0">
                <a:solidFill>
                  <a:schemeClr val="tx1"/>
                </a:solidFill>
              </a:rPr>
              <a:t>Lunch</a:t>
            </a:r>
          </a:p>
          <a:p>
            <a:pPr marL="742950" indent="-742950">
              <a:buFont typeface="+mj-lt"/>
              <a:buAutoNum type="arabicParenR"/>
              <a:defRPr/>
            </a:pPr>
            <a:r>
              <a:rPr lang="en-US" sz="2800" dirty="0" smtClean="0">
                <a:solidFill>
                  <a:schemeClr val="tx1"/>
                </a:solidFill>
              </a:rPr>
              <a:t>Using the QFT to Address a Shared Professional Development Challenge</a:t>
            </a:r>
          </a:p>
          <a:p>
            <a:pPr marL="742950" indent="-742950">
              <a:buFont typeface="+mj-lt"/>
              <a:buAutoNum type="arabicParenR"/>
              <a:defRPr/>
            </a:pPr>
            <a:r>
              <a:rPr lang="en-US" sz="2800" dirty="0" smtClean="0">
                <a:solidFill>
                  <a:schemeClr val="tx1"/>
                </a:solidFill>
              </a:rPr>
              <a:t>Active Work with a Lesson Planning Tool </a:t>
            </a:r>
          </a:p>
          <a:p>
            <a:pPr marL="742950" indent="-742950">
              <a:buFont typeface="+mj-lt"/>
              <a:buAutoNum type="arabicParenR"/>
              <a:defRPr/>
            </a:pPr>
            <a:r>
              <a:rPr lang="en-US" sz="2800" b="1" dirty="0" smtClean="0">
                <a:solidFill>
                  <a:schemeClr val="tx1"/>
                </a:solidFill>
              </a:rPr>
              <a:t>The QFT in Action </a:t>
            </a:r>
          </a:p>
          <a:p>
            <a:pPr marL="0" indent="0">
              <a:buNone/>
              <a:defRPr/>
            </a:pPr>
            <a:endParaRPr lang="en-US" sz="2800" dirty="0" smtClean="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3395" y="6016697"/>
            <a:ext cx="2330605" cy="853629"/>
          </a:xfrm>
          <a:prstGeom prst="rect">
            <a:avLst/>
          </a:prstGeom>
        </p:spPr>
      </p:pic>
      <p:sp>
        <p:nvSpPr>
          <p:cNvPr id="5" name="TextBox 4"/>
          <p:cNvSpPr txBox="1"/>
          <p:nvPr/>
        </p:nvSpPr>
        <p:spPr>
          <a:xfrm>
            <a:off x="7515254" y="6391442"/>
            <a:ext cx="1740258" cy="338554"/>
          </a:xfrm>
          <a:prstGeom prst="rect">
            <a:avLst/>
          </a:prstGeom>
          <a:noFill/>
        </p:spPr>
        <p:txBody>
          <a:bodyPr wrap="square" rtlCol="0">
            <a:spAutoFit/>
          </a:bodyPr>
          <a:lstStyle/>
          <a:p>
            <a:r>
              <a:rPr lang="en-US" sz="1600" dirty="0" smtClean="0">
                <a:solidFill>
                  <a:schemeClr val="accent2"/>
                </a:solidFill>
              </a:rPr>
              <a:t>#QFTCon #QFT</a:t>
            </a:r>
            <a:endParaRPr lang="en-US" sz="1600" dirty="0">
              <a:solidFill>
                <a:schemeClr val="accent2"/>
              </a:solidFill>
            </a:endParaRPr>
          </a:p>
        </p:txBody>
      </p:sp>
    </p:spTree>
    <p:extLst>
      <p:ext uri="{BB962C8B-B14F-4D97-AF65-F5344CB8AC3E}">
        <p14:creationId xmlns:p14="http://schemas.microsoft.com/office/powerpoint/2010/main" val="4265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smtClean="0"/>
              <a:t>Today’s Agenda</a:t>
            </a:r>
          </a:p>
        </p:txBody>
      </p:sp>
      <p:sp>
        <p:nvSpPr>
          <p:cNvPr id="3" name="Content Placeholder 2"/>
          <p:cNvSpPr>
            <a:spLocks noGrp="1"/>
          </p:cNvSpPr>
          <p:nvPr>
            <p:ph idx="1"/>
          </p:nvPr>
        </p:nvSpPr>
        <p:spPr>
          <a:xfrm>
            <a:off x="0" y="1019687"/>
            <a:ext cx="8732604" cy="4904507"/>
          </a:xfrm>
        </p:spPr>
        <p:txBody>
          <a:bodyPr>
            <a:noAutofit/>
          </a:bodyPr>
          <a:lstStyle/>
          <a:p>
            <a:pPr marL="742950" indent="-742950">
              <a:buFont typeface="+mj-lt"/>
              <a:buAutoNum type="arabicParenR"/>
              <a:defRPr/>
            </a:pPr>
            <a:r>
              <a:rPr lang="en-US" sz="2800" dirty="0" smtClean="0">
                <a:solidFill>
                  <a:schemeClr val="tx1"/>
                </a:solidFill>
              </a:rPr>
              <a:t>Welcome and Community Building</a:t>
            </a:r>
            <a:endParaRPr lang="en-US" sz="2800" dirty="0">
              <a:solidFill>
                <a:schemeClr val="tx1"/>
              </a:solidFill>
            </a:endParaRPr>
          </a:p>
          <a:p>
            <a:pPr marL="742950" indent="-742950">
              <a:buFont typeface="+mj-lt"/>
              <a:buAutoNum type="arabicParenR"/>
              <a:defRPr/>
            </a:pPr>
            <a:r>
              <a:rPr lang="en-US" sz="2800" dirty="0" smtClean="0">
                <a:solidFill>
                  <a:schemeClr val="tx1"/>
                </a:solidFill>
              </a:rPr>
              <a:t>Collaborative Learning with the Question Formulation Technique (QFT)</a:t>
            </a:r>
          </a:p>
          <a:p>
            <a:pPr marL="742950" indent="-742950">
              <a:buFont typeface="+mj-lt"/>
              <a:buAutoNum type="arabicParenR"/>
              <a:defRPr/>
            </a:pPr>
            <a:r>
              <a:rPr lang="en-US" sz="2800" dirty="0" smtClean="0">
                <a:solidFill>
                  <a:schemeClr val="tx1"/>
                </a:solidFill>
              </a:rPr>
              <a:t>The Art and Science of the QFT</a:t>
            </a:r>
          </a:p>
          <a:p>
            <a:pPr marL="742950" indent="-742950">
              <a:buFont typeface="+mj-lt"/>
              <a:buAutoNum type="arabicParenR"/>
              <a:defRPr/>
            </a:pPr>
            <a:r>
              <a:rPr lang="en-US" sz="2800" dirty="0" smtClean="0">
                <a:solidFill>
                  <a:schemeClr val="tx1"/>
                </a:solidFill>
              </a:rPr>
              <a:t>Lunch</a:t>
            </a:r>
          </a:p>
          <a:p>
            <a:pPr marL="742950" indent="-742950">
              <a:buFont typeface="+mj-lt"/>
              <a:buAutoNum type="arabicParenR"/>
              <a:defRPr/>
            </a:pPr>
            <a:r>
              <a:rPr lang="en-US" sz="2800" b="1" dirty="0" smtClean="0">
                <a:solidFill>
                  <a:schemeClr val="tx1"/>
                </a:solidFill>
              </a:rPr>
              <a:t>Question Focus Design Workshop</a:t>
            </a:r>
          </a:p>
          <a:p>
            <a:pPr marL="742950" indent="-742950">
              <a:buFont typeface="+mj-lt"/>
              <a:buAutoNum type="arabicParenR"/>
              <a:defRPr/>
            </a:pPr>
            <a:r>
              <a:rPr lang="en-US" sz="2800" dirty="0" smtClean="0">
                <a:solidFill>
                  <a:schemeClr val="tx1"/>
                </a:solidFill>
              </a:rPr>
              <a:t>Self-Organized Working Groups</a:t>
            </a:r>
          </a:p>
          <a:p>
            <a:pPr marL="742950" indent="-742950">
              <a:buFont typeface="+mj-lt"/>
              <a:buAutoNum type="arabicParenR"/>
              <a:defRPr/>
            </a:pPr>
            <a:r>
              <a:rPr lang="en-US" sz="2800" dirty="0" smtClean="0">
                <a:solidFill>
                  <a:schemeClr val="tx1"/>
                </a:solidFill>
              </a:rPr>
              <a:t>The QFT in Action </a:t>
            </a:r>
          </a:p>
          <a:p>
            <a:pPr marL="0" indent="0">
              <a:buNone/>
              <a:defRPr/>
            </a:pPr>
            <a:endParaRPr lang="en-US" sz="2800" dirty="0" smtClean="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1160" y="5866692"/>
            <a:ext cx="2412519" cy="883632"/>
          </a:xfrm>
          <a:prstGeom prst="rect">
            <a:avLst/>
          </a:prstGeom>
        </p:spPr>
      </p:pic>
      <p:sp>
        <p:nvSpPr>
          <p:cNvPr id="5" name="TextBox 4"/>
          <p:cNvSpPr txBox="1"/>
          <p:nvPr/>
        </p:nvSpPr>
        <p:spPr>
          <a:xfrm>
            <a:off x="7190790" y="6277035"/>
            <a:ext cx="1740258" cy="338554"/>
          </a:xfrm>
          <a:prstGeom prst="rect">
            <a:avLst/>
          </a:prstGeom>
          <a:noFill/>
        </p:spPr>
        <p:txBody>
          <a:bodyPr wrap="square" rtlCol="0">
            <a:spAutoFit/>
          </a:bodyPr>
          <a:lstStyle/>
          <a:p>
            <a:r>
              <a:rPr lang="en-US" sz="1600" dirty="0" smtClean="0">
                <a:solidFill>
                  <a:schemeClr val="accent2"/>
                </a:solidFill>
              </a:rPr>
              <a:t>#QFTCon #QFT</a:t>
            </a:r>
            <a:endParaRPr lang="en-US" sz="1600" dirty="0">
              <a:solidFill>
                <a:schemeClr val="accent2"/>
              </a:solidFill>
            </a:endParaRPr>
          </a:p>
        </p:txBody>
      </p:sp>
    </p:spTree>
    <p:extLst>
      <p:ext uri="{BB962C8B-B14F-4D97-AF65-F5344CB8AC3E}">
        <p14:creationId xmlns:p14="http://schemas.microsoft.com/office/powerpoint/2010/main" val="750861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&amp; A</a:t>
            </a:r>
            <a:endParaRPr lang="en-US" dirty="0"/>
          </a:p>
        </p:txBody>
      </p:sp>
    </p:spTree>
    <p:extLst>
      <p:ext uri="{BB962C8B-B14F-4D97-AF65-F5344CB8AC3E}">
        <p14:creationId xmlns:p14="http://schemas.microsoft.com/office/powerpoint/2010/main" val="3278257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where do we go from here?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4945" y="1464036"/>
            <a:ext cx="5514109" cy="5243599"/>
          </a:xfrm>
        </p:spPr>
      </p:pic>
    </p:spTree>
    <p:extLst>
      <p:ext uri="{BB962C8B-B14F-4D97-AF65-F5344CB8AC3E}">
        <p14:creationId xmlns:p14="http://schemas.microsoft.com/office/powerpoint/2010/main" val="1084202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Facilitating book clubs with </a:t>
            </a:r>
            <a:r>
              <a:rPr lang="en-US" sz="3200" b="1" i="1" dirty="0"/>
              <a:t>Make Just One Change</a:t>
            </a:r>
            <a:r>
              <a:rPr lang="en-US" b="1" i="1" dirty="0"/>
              <a:t/>
            </a:r>
            <a:br>
              <a:rPr lang="en-US" b="1" i="1"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74" y="1980197"/>
            <a:ext cx="7919826" cy="4454902"/>
          </a:xfrm>
          <a:prstGeom prst="rect">
            <a:avLst/>
          </a:prstGeom>
        </p:spPr>
      </p:pic>
    </p:spTree>
    <p:extLst>
      <p:ext uri="{BB962C8B-B14F-4D97-AF65-F5344CB8AC3E}">
        <p14:creationId xmlns:p14="http://schemas.microsoft.com/office/powerpoint/2010/main" val="3211552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Delivering PD in their </a:t>
            </a:r>
            <a:r>
              <a:rPr lang="en-US" sz="3200" b="1" dirty="0" smtClean="0"/>
              <a:t>departments, schools, </a:t>
            </a:r>
            <a:r>
              <a:rPr lang="en-US" sz="3200" b="1" dirty="0"/>
              <a:t>and districts</a:t>
            </a:r>
            <a:r>
              <a:rPr lang="en-US" b="1" dirty="0"/>
              <a:t/>
            </a:r>
            <a:br>
              <a:rPr lang="en-US" b="1" dirty="0"/>
            </a:br>
            <a:endParaRPr lang="en-US" dirty="0"/>
          </a:p>
        </p:txBody>
      </p:sp>
      <p:pic>
        <p:nvPicPr>
          <p:cNvPr id="3" name="Picture 2"/>
          <p:cNvPicPr>
            <a:picLocks noChangeAspect="1"/>
          </p:cNvPicPr>
          <p:nvPr/>
        </p:nvPicPr>
        <p:blipFill>
          <a:blip r:embed="rId2"/>
          <a:stretch>
            <a:fillRect/>
          </a:stretch>
        </p:blipFill>
        <p:spPr>
          <a:xfrm>
            <a:off x="318859" y="1829694"/>
            <a:ext cx="3533199" cy="47066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362" y="2370052"/>
            <a:ext cx="4756402" cy="2822433"/>
          </a:xfrm>
          <a:prstGeom prst="rect">
            <a:avLst/>
          </a:prstGeom>
        </p:spPr>
      </p:pic>
      <p:sp>
        <p:nvSpPr>
          <p:cNvPr id="5" name="Rectangle 4"/>
          <p:cNvSpPr/>
          <p:nvPr/>
        </p:nvSpPr>
        <p:spPr>
          <a:xfrm>
            <a:off x="4276630" y="5475657"/>
            <a:ext cx="4677134" cy="1257652"/>
          </a:xfrm>
          <a:prstGeom prst="rect">
            <a:avLst/>
          </a:prstGeom>
          <a:ln w="9525">
            <a:solidFill>
              <a:schemeClr val="tx1"/>
            </a:solidFill>
          </a:ln>
        </p:spPr>
        <p:txBody>
          <a:bodyPr wrap="square">
            <a:spAutoFit/>
          </a:bodyPr>
          <a:lstStyle/>
          <a:p>
            <a:pPr>
              <a:lnSpc>
                <a:spcPct val="107000"/>
              </a:lnSpc>
            </a:pPr>
            <a:r>
              <a:rPr lang="en-US" dirty="0">
                <a:ea typeface="Times New Roman" panose="02020603050405020304" pitchFamily="18" charset="0"/>
                <a:cs typeface="Times New Roman" panose="02020603050405020304" pitchFamily="18" charset="0"/>
              </a:rPr>
              <a:t>Knee deep in </a:t>
            </a:r>
            <a:r>
              <a:rPr lang="en-US" u="sng" dirty="0">
                <a:ea typeface="Times New Roman" panose="02020603050405020304" pitchFamily="18" charset="0"/>
                <a:cs typeface="Times New Roman" panose="02020603050405020304" pitchFamily="18" charset="0"/>
                <a:hlinkClick r:id="rId4"/>
              </a:rPr>
              <a:t>@</a:t>
            </a:r>
            <a:r>
              <a:rPr lang="en-US" dirty="0" err="1">
                <a:ea typeface="Times New Roman" panose="02020603050405020304" pitchFamily="18" charset="0"/>
                <a:cs typeface="Times New Roman" panose="02020603050405020304" pitchFamily="18" charset="0"/>
                <a:hlinkClick r:id="rId4"/>
              </a:rPr>
              <a:t>RightQuestion</a:t>
            </a:r>
            <a:r>
              <a:rPr lang="en-US" dirty="0">
                <a:ea typeface="Times New Roman" panose="02020603050405020304" pitchFamily="18" charset="0"/>
                <a:cs typeface="Times New Roman" panose="02020603050405020304" pitchFamily="18" charset="0"/>
              </a:rPr>
              <a:t> on a Sunday learning together so that historic places are in the classroom </a:t>
            </a:r>
            <a:endParaRPr lang="en-US" dirty="0" smtClean="0">
              <a:ea typeface="Times New Roman" panose="02020603050405020304" pitchFamily="18" charset="0"/>
              <a:cs typeface="Times New Roman" panose="02020603050405020304" pitchFamily="18" charset="0"/>
            </a:endParaRPr>
          </a:p>
          <a:p>
            <a:pPr>
              <a:lnSpc>
                <a:spcPct val="107000"/>
              </a:lnSpc>
            </a:pPr>
            <a:r>
              <a:rPr lang="en-US" u="sng" dirty="0" smtClean="0">
                <a:ea typeface="Times New Roman" panose="02020603050405020304" pitchFamily="18" charset="0"/>
                <a:cs typeface="Times New Roman" panose="02020603050405020304" pitchFamily="18" charset="0"/>
                <a:hlinkClick r:id="rId5"/>
              </a:rPr>
              <a:t>@</a:t>
            </a:r>
            <a:r>
              <a:rPr lang="en-US" dirty="0" err="1">
                <a:ea typeface="Times New Roman" panose="02020603050405020304" pitchFamily="18" charset="0"/>
                <a:cs typeface="Times New Roman" panose="02020603050405020304" pitchFamily="18" charset="0"/>
                <a:hlinkClick r:id="rId5"/>
              </a:rPr>
              <a:t>TPSMSUDenver</a:t>
            </a:r>
            <a:r>
              <a:rPr lang="en-US" dirty="0">
                <a:ea typeface="Times New Roman" panose="02020603050405020304" pitchFamily="18" charset="0"/>
                <a:cs typeface="Times New Roman" panose="02020603050405020304" pitchFamily="18" charset="0"/>
              </a:rPr>
              <a:t> </a:t>
            </a:r>
            <a:r>
              <a:rPr lang="en-US" u="sng" dirty="0">
                <a:ea typeface="Times New Roman" panose="02020603050405020304" pitchFamily="18" charset="0"/>
                <a:cs typeface="Times New Roman" panose="02020603050405020304" pitchFamily="18" charset="0"/>
                <a:hlinkClick r:id="rId6"/>
              </a:rPr>
              <a:t>@</a:t>
            </a:r>
            <a:r>
              <a:rPr lang="en-US" dirty="0" err="1">
                <a:ea typeface="Times New Roman" panose="02020603050405020304" pitchFamily="18" charset="0"/>
                <a:cs typeface="Times New Roman" panose="02020603050405020304" pitchFamily="18" charset="0"/>
                <a:hlinkClick r:id="rId6"/>
              </a:rPr>
              <a:t>TeachingLC</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9002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978776" cy="847402"/>
          </a:xfrm>
        </p:spPr>
        <p:txBody>
          <a:bodyPr/>
          <a:lstStyle/>
          <a:p>
            <a:r>
              <a:rPr lang="en-US" sz="3200" b="1" dirty="0"/>
              <a:t>Filming </a:t>
            </a:r>
            <a:r>
              <a:rPr lang="en-US" sz="3200" b="1" dirty="0" smtClean="0"/>
              <a:t>instructional videos &amp; creating online resources</a:t>
            </a:r>
            <a:br>
              <a:rPr lang="en-US" sz="3200" b="1" dirty="0" smtClean="0"/>
            </a:br>
            <a:r>
              <a:rPr lang="en-US" sz="3200" b="1" dirty="0" smtClean="0"/>
              <a:t/>
            </a:r>
            <a:br>
              <a:rPr lang="en-US" sz="3200" b="1" dirty="0" smtClean="0"/>
            </a:br>
            <a:r>
              <a:rPr lang="en-US" b="1" dirty="0"/>
              <a:t/>
            </a:r>
            <a:br>
              <a:rPr lang="en-US" b="1" dirty="0"/>
            </a:br>
            <a:r>
              <a:rPr lang="en-US" b="1" dirty="0" smtClean="0"/>
              <a:t>‘[‘;//</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69" y="1552640"/>
            <a:ext cx="4337883" cy="325341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3892" y="3179346"/>
            <a:ext cx="4633494" cy="3475120"/>
          </a:xfrm>
          <a:prstGeom prst="rect">
            <a:avLst/>
          </a:prstGeom>
        </p:spPr>
      </p:pic>
      <p:sp>
        <p:nvSpPr>
          <p:cNvPr id="3" name="Rectangle 2"/>
          <p:cNvSpPr/>
          <p:nvPr/>
        </p:nvSpPr>
        <p:spPr>
          <a:xfrm>
            <a:off x="269410" y="5100381"/>
            <a:ext cx="3886954" cy="1200329"/>
          </a:xfrm>
          <a:prstGeom prst="rect">
            <a:avLst/>
          </a:prstGeom>
          <a:ln w="9525">
            <a:solidFill>
              <a:schemeClr val="tx1"/>
            </a:solidFill>
          </a:ln>
        </p:spPr>
        <p:txBody>
          <a:bodyPr wrap="square">
            <a:spAutoFit/>
          </a:bodyPr>
          <a:lstStyle/>
          <a:p>
            <a:r>
              <a:rPr lang="en-US" dirty="0">
                <a:solidFill>
                  <a:srgbClr val="14171A"/>
                </a:solidFill>
              </a:rPr>
              <a:t>That's a wrap! </a:t>
            </a:r>
            <a:r>
              <a:rPr lang="en-US" dirty="0" err="1">
                <a:solidFill>
                  <a:srgbClr val="14171A"/>
                </a:solidFill>
              </a:rPr>
              <a:t>Ss</a:t>
            </a:r>
            <a:r>
              <a:rPr lang="en-US" dirty="0">
                <a:solidFill>
                  <a:srgbClr val="14171A"/>
                </a:solidFill>
              </a:rPr>
              <a:t> &amp; </a:t>
            </a:r>
            <a:r>
              <a:rPr lang="en-US" dirty="0" err="1">
                <a:solidFill>
                  <a:srgbClr val="14171A"/>
                </a:solidFill>
              </a:rPr>
              <a:t>Ts</a:t>
            </a:r>
            <a:r>
              <a:rPr lang="en-US" dirty="0">
                <a:solidFill>
                  <a:srgbClr val="14171A"/>
                </a:solidFill>
              </a:rPr>
              <a:t> at </a:t>
            </a:r>
            <a:r>
              <a:rPr lang="en-US" dirty="0">
                <a:solidFill>
                  <a:srgbClr val="0084B4"/>
                </a:solidFill>
                <a:hlinkClick r:id="rId4"/>
              </a:rPr>
              <a:t>@</a:t>
            </a:r>
            <a:r>
              <a:rPr lang="en-US" dirty="0" err="1">
                <a:solidFill>
                  <a:srgbClr val="0084B4"/>
                </a:solidFill>
                <a:hlinkClick r:id="rId4"/>
              </a:rPr>
              <a:t>ohs_jackets</a:t>
            </a:r>
            <a:r>
              <a:rPr lang="en-US" dirty="0">
                <a:solidFill>
                  <a:srgbClr val="14171A"/>
                </a:solidFill>
              </a:rPr>
              <a:t> filmed by </a:t>
            </a:r>
            <a:r>
              <a:rPr lang="en-US" dirty="0">
                <a:solidFill>
                  <a:srgbClr val="0084B4"/>
                </a:solidFill>
                <a:hlinkClick r:id="rId5"/>
              </a:rPr>
              <a:t>@</a:t>
            </a:r>
            <a:r>
              <a:rPr lang="en-US" dirty="0" err="1">
                <a:solidFill>
                  <a:srgbClr val="0084B4"/>
                </a:solidFill>
                <a:hlinkClick r:id="rId5"/>
              </a:rPr>
              <a:t>GodoyStudios</a:t>
            </a:r>
            <a:r>
              <a:rPr lang="en-US" dirty="0">
                <a:solidFill>
                  <a:srgbClr val="14171A"/>
                </a:solidFill>
              </a:rPr>
              <a:t> and interviewed on their experience w/ the </a:t>
            </a:r>
            <a:r>
              <a:rPr lang="en-US" dirty="0">
                <a:solidFill>
                  <a:srgbClr val="0084B4"/>
                </a:solidFill>
                <a:hlinkClick r:id="rId6"/>
              </a:rPr>
              <a:t>#</a:t>
            </a:r>
            <a:r>
              <a:rPr lang="en-US" dirty="0" smtClean="0">
                <a:solidFill>
                  <a:srgbClr val="0084B4"/>
                </a:solidFill>
                <a:hlinkClick r:id="rId6"/>
              </a:rPr>
              <a:t>QFT</a:t>
            </a:r>
            <a:endParaRPr lang="en-US" dirty="0"/>
          </a:p>
        </p:txBody>
      </p:sp>
    </p:spTree>
    <p:extLst>
      <p:ext uri="{BB962C8B-B14F-4D97-AF65-F5344CB8AC3E}">
        <p14:creationId xmlns:p14="http://schemas.microsoft.com/office/powerpoint/2010/main" val="574130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2958" y="2204332"/>
            <a:ext cx="3331106" cy="4441474"/>
          </a:xfrm>
          <a:prstGeom prst="rect">
            <a:avLst/>
          </a:prstGeom>
        </p:spPr>
      </p:pic>
      <p:sp>
        <p:nvSpPr>
          <p:cNvPr id="2" name="Title 1"/>
          <p:cNvSpPr>
            <a:spLocks noGrp="1"/>
          </p:cNvSpPr>
          <p:nvPr>
            <p:ph type="title"/>
          </p:nvPr>
        </p:nvSpPr>
        <p:spPr/>
        <p:txBody>
          <a:bodyPr/>
          <a:lstStyle/>
          <a:p>
            <a:r>
              <a:rPr lang="en-US" sz="3200" b="1" dirty="0"/>
              <a:t>Tweeting QFT examples to school leaders, </a:t>
            </a:r>
            <a:r>
              <a:rPr lang="en-US" sz="3200" b="1" dirty="0" smtClean="0"/>
              <a:t>reporters</a:t>
            </a:r>
            <a:r>
              <a:rPr lang="en-US" sz="3200" b="1" dirty="0"/>
              <a:t>, authors, and industry leaders…and getting their attention! </a:t>
            </a:r>
          </a:p>
        </p:txBody>
      </p:sp>
      <p:sp>
        <p:nvSpPr>
          <p:cNvPr id="3" name="Rectangle 2"/>
          <p:cNvSpPr/>
          <p:nvPr/>
        </p:nvSpPr>
        <p:spPr>
          <a:xfrm>
            <a:off x="443201" y="5177143"/>
            <a:ext cx="4627273" cy="1277786"/>
          </a:xfrm>
          <a:prstGeom prst="rect">
            <a:avLst/>
          </a:prstGeom>
          <a:ln w="9525">
            <a:solidFill>
              <a:schemeClr val="tx1"/>
            </a:solidFill>
          </a:ln>
        </p:spPr>
        <p:txBody>
          <a:bodyPr wrap="square">
            <a:spAutoFit/>
          </a:bodyPr>
          <a:lstStyle/>
          <a:p>
            <a:pPr>
              <a:lnSpc>
                <a:spcPct val="107000"/>
              </a:lnSpc>
              <a:spcAft>
                <a:spcPts val="800"/>
              </a:spcAft>
            </a:pPr>
            <a:r>
              <a:rPr lang="en-US" dirty="0">
                <a:solidFill>
                  <a:srgbClr val="292F33"/>
                </a:solidFill>
                <a:ea typeface="Calibri" panose="020F0502020204030204" pitchFamily="34" charset="0"/>
                <a:cs typeface="Times New Roman" panose="02020603050405020304" pitchFamily="18" charset="0"/>
              </a:rPr>
              <a:t>Hi </a:t>
            </a:r>
            <a:r>
              <a:rPr lang="en-US" u="sng" dirty="0">
                <a:solidFill>
                  <a:srgbClr val="2B7BB9"/>
                </a:solidFill>
                <a:ea typeface="Calibri" panose="020F0502020204030204" pitchFamily="34" charset="0"/>
                <a:cs typeface="Times New Roman" panose="02020603050405020304" pitchFamily="18" charset="0"/>
                <a:hlinkClick r:id="rId3"/>
              </a:rPr>
              <a:t>@</a:t>
            </a:r>
            <a:r>
              <a:rPr lang="en-US" dirty="0" err="1">
                <a:solidFill>
                  <a:srgbClr val="2B7BB9"/>
                </a:solidFill>
                <a:ea typeface="Calibri" panose="020F0502020204030204" pitchFamily="34" charset="0"/>
                <a:cs typeface="Times New Roman" panose="02020603050405020304" pitchFamily="18" charset="0"/>
                <a:hlinkClick r:id="rId3"/>
              </a:rPr>
              <a:t>BillNye</a:t>
            </a:r>
            <a:r>
              <a:rPr lang="en-US" dirty="0">
                <a:solidFill>
                  <a:srgbClr val="292F33"/>
                </a:solidFill>
                <a:ea typeface="Calibri" panose="020F0502020204030204" pitchFamily="34" charset="0"/>
                <a:cs typeface="Times New Roman" panose="02020603050405020304" pitchFamily="18" charset="0"/>
              </a:rPr>
              <a:t> As a 7th grade science teacher, I encourage young scientists to question and figure out phenomena! </a:t>
            </a:r>
            <a:r>
              <a:rPr lang="en-US" dirty="0">
                <a:solidFill>
                  <a:srgbClr val="2B7BB9"/>
                </a:solidFill>
                <a:ea typeface="Calibri" panose="020F0502020204030204" pitchFamily="34" charset="0"/>
                <a:cs typeface="Times New Roman" panose="02020603050405020304" pitchFamily="18" charset="0"/>
                <a:hlinkClick r:id="rId4"/>
              </a:rPr>
              <a:t>#</a:t>
            </a:r>
            <a:r>
              <a:rPr lang="en-US" dirty="0" err="1">
                <a:solidFill>
                  <a:srgbClr val="2B7BB9"/>
                </a:solidFill>
                <a:ea typeface="Calibri" panose="020F0502020204030204" pitchFamily="34" charset="0"/>
                <a:cs typeface="Times New Roman" panose="02020603050405020304" pitchFamily="18" charset="0"/>
                <a:hlinkClick r:id="rId4"/>
              </a:rPr>
              <a:t>BillMeetScienceTwitter</a:t>
            </a:r>
            <a:endParaRPr lang="en-US" dirty="0">
              <a:effectLst/>
              <a:ea typeface="Calibri" panose="020F0502020204030204" pitchFamily="34" charset="0"/>
              <a:cs typeface="Times New Roman" panose="02020603050405020304" pitchFamily="18" charset="0"/>
            </a:endParaRPr>
          </a:p>
        </p:txBody>
      </p:sp>
      <p:sp>
        <p:nvSpPr>
          <p:cNvPr id="4" name="Rectangle 3"/>
          <p:cNvSpPr/>
          <p:nvPr/>
        </p:nvSpPr>
        <p:spPr>
          <a:xfrm>
            <a:off x="443201" y="2768550"/>
            <a:ext cx="4572000" cy="1200329"/>
          </a:xfrm>
          <a:prstGeom prst="rect">
            <a:avLst/>
          </a:prstGeom>
          <a:ln w="9525">
            <a:solidFill>
              <a:schemeClr val="tx1"/>
            </a:solidFill>
          </a:ln>
        </p:spPr>
        <p:txBody>
          <a:bodyPr>
            <a:spAutoFit/>
          </a:bodyPr>
          <a:lstStyle/>
          <a:p>
            <a:r>
              <a:rPr lang="en-US" dirty="0" smtClean="0"/>
              <a:t>Thank </a:t>
            </a:r>
            <a:r>
              <a:rPr lang="en-US" dirty="0"/>
              <a:t>you Phil Schwartz from </a:t>
            </a:r>
            <a:r>
              <a:rPr lang="en-US" u="sng" dirty="0">
                <a:solidFill>
                  <a:srgbClr val="7030A0"/>
                </a:solidFill>
              </a:rPr>
              <a:t>@ABC7Chicago </a:t>
            </a:r>
            <a:r>
              <a:rPr lang="en-US" dirty="0"/>
              <a:t>for answering our #QFT questions this morning. @</a:t>
            </a:r>
            <a:r>
              <a:rPr lang="en-US" dirty="0" err="1"/>
              <a:t>Fischerspirit</a:t>
            </a:r>
            <a:r>
              <a:rPr lang="en-US" dirty="0"/>
              <a:t> #d205learns</a:t>
            </a:r>
          </a:p>
        </p:txBody>
      </p:sp>
      <p:sp>
        <p:nvSpPr>
          <p:cNvPr id="5" name="Rectangle 1"/>
          <p:cNvSpPr>
            <a:spLocks noChangeArrowheads="1"/>
          </p:cNvSpPr>
          <p:nvPr/>
        </p:nvSpPr>
        <p:spPr bwMode="auto">
          <a:xfrm>
            <a:off x="443201" y="4111346"/>
            <a:ext cx="4572000"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14171A"/>
                </a:solidFill>
                <a:effectLst/>
                <a:latin typeface="+mn-lt"/>
                <a:cs typeface="Arial" panose="020B0604020202020204" pitchFamily="34" charset="0"/>
              </a:rPr>
              <a:t>S. E. Hinton Retweeted Right Question</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14171A"/>
                </a:solidFill>
                <a:effectLst/>
                <a:latin typeface="+mn-lt"/>
                <a:cs typeface="Arial" panose="020B0604020202020204" pitchFamily="34" charset="0"/>
              </a:rPr>
              <a:t>One of the reasons why teachers are my heroes.</a:t>
            </a:r>
            <a:endParaRPr kumimoji="0" lang="en-US" altLang="en-US" b="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1430988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68" y="373275"/>
            <a:ext cx="7556313" cy="665816"/>
          </a:xfrm>
        </p:spPr>
        <p:txBody>
          <a:bodyPr/>
          <a:lstStyle/>
          <a:p>
            <a:r>
              <a:rPr lang="en-US" sz="3200" dirty="0" smtClean="0"/>
              <a:t>Ways to partner with RQI and join a growing community of practice</a:t>
            </a:r>
            <a:br>
              <a:rPr lang="en-US" sz="3200" dirty="0" smtClean="0"/>
            </a:br>
            <a:endParaRPr lang="en-US" sz="2400" dirty="0">
              <a:solidFill>
                <a:schemeClr val="tx1"/>
              </a:solidFill>
            </a:endParaRPr>
          </a:p>
        </p:txBody>
      </p:sp>
      <p:sp>
        <p:nvSpPr>
          <p:cNvPr id="4" name="TextBox 3"/>
          <p:cNvSpPr txBox="1"/>
          <p:nvPr/>
        </p:nvSpPr>
        <p:spPr>
          <a:xfrm>
            <a:off x="458747" y="2156540"/>
            <a:ext cx="8187948" cy="452431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t>Sharing lesson and student questions </a:t>
            </a:r>
          </a:p>
          <a:p>
            <a:pPr marL="342900" indent="-342900">
              <a:buFont typeface="Wingdings" panose="05000000000000000000" pitchFamily="2" charset="2"/>
              <a:buChar char="Ø"/>
            </a:pPr>
            <a:r>
              <a:rPr lang="en-US" sz="2400" dirty="0" smtClean="0"/>
              <a:t>Writing </a:t>
            </a:r>
            <a:r>
              <a:rPr lang="en-US" sz="2400" dirty="0"/>
              <a:t>articles for </a:t>
            </a:r>
            <a:r>
              <a:rPr lang="en-US" sz="2400" dirty="0" err="1"/>
              <a:t>EdWeek</a:t>
            </a:r>
            <a:r>
              <a:rPr lang="en-US" sz="2400" dirty="0"/>
              <a:t>, Teaching Channel, Educational Leadership, </a:t>
            </a:r>
            <a:r>
              <a:rPr lang="en-US" sz="2400" dirty="0" smtClean="0"/>
              <a:t>ASCA…or creating </a:t>
            </a:r>
            <a:r>
              <a:rPr lang="en-US" sz="2400" dirty="0"/>
              <a:t>their own blogs </a:t>
            </a:r>
            <a:endParaRPr lang="en-US" sz="2400" dirty="0" smtClean="0"/>
          </a:p>
          <a:p>
            <a:pPr marL="342900" indent="-342900">
              <a:buFont typeface="Wingdings" panose="05000000000000000000" pitchFamily="2" charset="2"/>
              <a:buChar char="Ø"/>
            </a:pPr>
            <a:r>
              <a:rPr lang="en-US" sz="2400" dirty="0" smtClean="0"/>
              <a:t>Presenting at local, state, and national conferences—</a:t>
            </a:r>
          </a:p>
          <a:p>
            <a:pPr marL="342900" indent="-342900">
              <a:buFont typeface="Wingdings" panose="05000000000000000000" pitchFamily="2" charset="2"/>
              <a:buChar char="Ø"/>
            </a:pPr>
            <a:r>
              <a:rPr lang="en-US" sz="2400" dirty="0" smtClean="0"/>
              <a:t>Taking on new leadership positions and launching new initiatives</a:t>
            </a:r>
          </a:p>
          <a:p>
            <a:pPr marL="342900" indent="-342900">
              <a:buFont typeface="Wingdings" panose="05000000000000000000" pitchFamily="2" charset="2"/>
              <a:buChar char="Ø"/>
            </a:pPr>
            <a:r>
              <a:rPr lang="en-US" sz="2400" dirty="0" smtClean="0"/>
              <a:t>Working to change education policy and re-write standards </a:t>
            </a:r>
            <a:endParaRPr lang="en-US" sz="2400" dirty="0"/>
          </a:p>
          <a:p>
            <a:pPr marL="342900" indent="-342900">
              <a:buFont typeface="Wingdings" panose="05000000000000000000" pitchFamily="2" charset="2"/>
              <a:buChar char="Ø"/>
            </a:pPr>
            <a:r>
              <a:rPr lang="en-US" sz="2400" dirty="0" smtClean="0"/>
              <a:t> Collaborating with RQI on new proposals, projects, articles, grants, and presentations </a:t>
            </a:r>
          </a:p>
          <a:p>
            <a:pPr marL="342900" indent="-342900">
              <a:buFont typeface="Wingdings" panose="05000000000000000000" pitchFamily="2" charset="2"/>
              <a:buChar char="Ø"/>
            </a:pPr>
            <a:r>
              <a:rPr lang="en-US" sz="2400" b="1" dirty="0" smtClean="0"/>
              <a:t>And…</a:t>
            </a:r>
            <a:endParaRPr lang="en-US" sz="2400" b="1" dirty="0"/>
          </a:p>
        </p:txBody>
      </p:sp>
      <p:sp>
        <p:nvSpPr>
          <p:cNvPr id="3" name="TextBox 2"/>
          <p:cNvSpPr txBox="1"/>
          <p:nvPr/>
        </p:nvSpPr>
        <p:spPr>
          <a:xfrm>
            <a:off x="276451" y="1502371"/>
            <a:ext cx="7495309" cy="461665"/>
          </a:xfrm>
          <a:prstGeom prst="rect">
            <a:avLst/>
          </a:prstGeom>
          <a:noFill/>
        </p:spPr>
        <p:txBody>
          <a:bodyPr wrap="square" rtlCol="0">
            <a:spAutoFit/>
          </a:bodyPr>
          <a:lstStyle/>
          <a:p>
            <a:r>
              <a:rPr lang="en-US" sz="2400" dirty="0"/>
              <a:t>Here’s what past participants are up to this year:</a:t>
            </a:r>
          </a:p>
        </p:txBody>
      </p:sp>
    </p:spTree>
    <p:extLst>
      <p:ext uri="{BB962C8B-B14F-4D97-AF65-F5344CB8AC3E}">
        <p14:creationId xmlns:p14="http://schemas.microsoft.com/office/powerpoint/2010/main" val="29486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74" b="15550"/>
          <a:stretch/>
        </p:blipFill>
        <p:spPr>
          <a:xfrm>
            <a:off x="1961173" y="1447800"/>
            <a:ext cx="5320026" cy="5294243"/>
          </a:xfrm>
          <a:prstGeom prst="rect">
            <a:avLst/>
          </a:prstGeom>
        </p:spPr>
      </p:pic>
      <p:sp>
        <p:nvSpPr>
          <p:cNvPr id="2" name="Title 1"/>
          <p:cNvSpPr>
            <a:spLocks noGrp="1"/>
          </p:cNvSpPr>
          <p:nvPr>
            <p:ph type="title"/>
          </p:nvPr>
        </p:nvSpPr>
        <p:spPr>
          <a:xfrm>
            <a:off x="498473" y="331694"/>
            <a:ext cx="7556313" cy="1116106"/>
          </a:xfrm>
        </p:spPr>
        <p:txBody>
          <a:bodyPr/>
          <a:lstStyle/>
          <a:p>
            <a:r>
              <a:rPr lang="en-US" sz="3200" b="1" dirty="0"/>
              <a:t>And </a:t>
            </a:r>
            <a:r>
              <a:rPr lang="en-US" sz="3200" b="1" dirty="0" smtClean="0"/>
              <a:t>continuing </a:t>
            </a:r>
            <a:r>
              <a:rPr lang="en-US" sz="3200" b="1" dirty="0"/>
              <a:t>to do innovative, creative work with students </a:t>
            </a:r>
            <a:br>
              <a:rPr lang="en-US" sz="3200" b="1" dirty="0"/>
            </a:br>
            <a:endParaRPr lang="en-US" sz="3200" dirty="0"/>
          </a:p>
        </p:txBody>
      </p:sp>
    </p:spTree>
    <p:extLst>
      <p:ext uri="{BB962C8B-B14F-4D97-AF65-F5344CB8AC3E}">
        <p14:creationId xmlns:p14="http://schemas.microsoft.com/office/powerpoint/2010/main" val="129476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Growing Community </a:t>
            </a:r>
            <a:r>
              <a:rPr lang="en-US" dirty="0"/>
              <a:t>of </a:t>
            </a:r>
            <a:r>
              <a:rPr lang="en-US" dirty="0" smtClean="0"/>
              <a:t>Practice</a:t>
            </a:r>
            <a:endParaRPr lang="en-US" dirty="0"/>
          </a:p>
        </p:txBody>
      </p:sp>
      <p:sp>
        <p:nvSpPr>
          <p:cNvPr id="3" name="Content Placeholder 2"/>
          <p:cNvSpPr>
            <a:spLocks noGrp="1"/>
          </p:cNvSpPr>
          <p:nvPr>
            <p:ph idx="1"/>
          </p:nvPr>
        </p:nvSpPr>
        <p:spPr/>
        <p:txBody>
          <a:bodyPr/>
          <a:lstStyle/>
          <a:p>
            <a:pPr marL="0" lvl="0" indent="0" defTabSz="457200">
              <a:spcBef>
                <a:spcPts val="0"/>
              </a:spcBef>
              <a:buClrTx/>
              <a:buSzTx/>
              <a:buNone/>
            </a:pPr>
            <a:r>
              <a:rPr lang="en-US" sz="3200" dirty="0">
                <a:solidFill>
                  <a:prstClr val="white"/>
                </a:solidFill>
              </a:rPr>
              <a:t>The QFT in Action:</a:t>
            </a:r>
            <a:br>
              <a:rPr lang="en-US" sz="3200" dirty="0">
                <a:solidFill>
                  <a:prstClr val="white"/>
                </a:solidFill>
              </a:rPr>
            </a:br>
            <a:r>
              <a:rPr lang="en-US" sz="3200" dirty="0">
                <a:solidFill>
                  <a:prstClr val="white"/>
                </a:solidFill>
              </a:rPr>
              <a:t>New Ideas about Questions and Learning</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362" b="7592"/>
          <a:stretch/>
        </p:blipFill>
        <p:spPr>
          <a:xfrm>
            <a:off x="239657" y="2029549"/>
            <a:ext cx="5049709" cy="40966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548" y="1632700"/>
            <a:ext cx="3855308" cy="289148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595" t="7058" r="11068" b="22703"/>
          <a:stretch/>
        </p:blipFill>
        <p:spPr>
          <a:xfrm>
            <a:off x="5030548" y="4040867"/>
            <a:ext cx="4077729" cy="2707553"/>
          </a:xfrm>
          <a:prstGeom prst="rect">
            <a:avLst/>
          </a:prstGeom>
        </p:spPr>
      </p:pic>
    </p:spTree>
    <p:extLst>
      <p:ext uri="{BB962C8B-B14F-4D97-AF65-F5344CB8AC3E}">
        <p14:creationId xmlns:p14="http://schemas.microsoft.com/office/powerpoint/2010/main" val="6121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Growing Community of Practice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184" y="1696994"/>
            <a:ext cx="3616653" cy="482220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80" y="2592849"/>
            <a:ext cx="4040659" cy="30304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703" y="1877176"/>
            <a:ext cx="4333104" cy="464202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6362" b="7592"/>
          <a:stretch/>
        </p:blipFill>
        <p:spPr>
          <a:xfrm>
            <a:off x="3949098" y="2592849"/>
            <a:ext cx="5049709" cy="409661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595" t="7058" r="11068" b="22703"/>
          <a:stretch/>
        </p:blipFill>
        <p:spPr>
          <a:xfrm>
            <a:off x="106879" y="1400543"/>
            <a:ext cx="4791195" cy="3181284"/>
          </a:xfrm>
          <a:prstGeom prst="rect">
            <a:avLst/>
          </a:prstGeom>
        </p:spPr>
      </p:pic>
    </p:spTree>
    <p:extLst>
      <p:ext uri="{BB962C8B-B14F-4D97-AF65-F5344CB8AC3E}">
        <p14:creationId xmlns:p14="http://schemas.microsoft.com/office/powerpoint/2010/main" val="4859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277904" y="4805082"/>
            <a:ext cx="8633013" cy="1278546"/>
          </a:xfrm>
        </p:spPr>
        <p:txBody>
          <a:bodyPr>
            <a:normAutofit/>
          </a:bodyPr>
          <a:lstStyle/>
          <a:p>
            <a:pPr fontAlgn="base"/>
            <a:r>
              <a:rPr lang="en-US" sz="4000" dirty="0" smtClean="0"/>
              <a:t>Designing and Revising a </a:t>
            </a:r>
            <a:r>
              <a:rPr lang="en-US" sz="4000" dirty="0" err="1" smtClean="0"/>
              <a:t>QFocus</a:t>
            </a:r>
            <a:endParaRPr lang="en-US" sz="4000" dirty="0"/>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04" y="188695"/>
            <a:ext cx="6378390" cy="4227857"/>
          </a:xfrm>
          <a:prstGeom prst="rect">
            <a:avLst/>
          </a:prstGeom>
        </p:spPr>
      </p:pic>
    </p:spTree>
    <p:extLst>
      <p:ext uri="{BB962C8B-B14F-4D97-AF65-F5344CB8AC3E}">
        <p14:creationId xmlns:p14="http://schemas.microsoft.com/office/powerpoint/2010/main" val="582606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00" y="1109891"/>
            <a:ext cx="7855817" cy="732887"/>
          </a:xfrm>
        </p:spPr>
        <p:txBody>
          <a:bodyPr/>
          <a:lstStyle/>
          <a:p>
            <a:r>
              <a:rPr lang="en-US" dirty="0" smtClean="0"/>
              <a:t> 			…as a two-way street</a:t>
            </a:r>
            <a:endParaRPr lang="en-US" dirty="0"/>
          </a:p>
        </p:txBody>
      </p:sp>
      <p:sp>
        <p:nvSpPr>
          <p:cNvPr id="3" name="TextBox 2"/>
          <p:cNvSpPr txBox="1"/>
          <p:nvPr/>
        </p:nvSpPr>
        <p:spPr>
          <a:xfrm>
            <a:off x="443509" y="2456928"/>
            <a:ext cx="3360162" cy="1815882"/>
          </a:xfrm>
          <a:prstGeom prst="rect">
            <a:avLst/>
          </a:prstGeom>
          <a:noFill/>
        </p:spPr>
        <p:txBody>
          <a:bodyPr wrap="square" rtlCol="0">
            <a:spAutoFit/>
          </a:bodyPr>
          <a:lstStyle/>
          <a:p>
            <a:r>
              <a:rPr lang="en-US" sz="2800" dirty="0" smtClean="0">
                <a:ln w="0"/>
                <a:effectLst>
                  <a:outerShdw blurRad="38100" dist="19050" dir="2700000" algn="tl" rotWithShape="0">
                    <a:schemeClr val="dk1">
                      <a:alpha val="40000"/>
                    </a:schemeClr>
                  </a:outerShdw>
                </a:effectLst>
              </a:rPr>
              <a:t>RQI’s design of </a:t>
            </a:r>
            <a:r>
              <a:rPr lang="en-US" sz="2800" dirty="0">
                <a:ln w="0"/>
                <a:effectLst>
                  <a:outerShdw blurRad="38100" dist="19050" dir="2700000" algn="tl" rotWithShape="0">
                    <a:schemeClr val="dk1">
                      <a:alpha val="40000"/>
                    </a:schemeClr>
                  </a:outerShdw>
                </a:effectLst>
              </a:rPr>
              <a:t>p</a:t>
            </a:r>
            <a:r>
              <a:rPr lang="en-US" sz="2800" dirty="0" smtClean="0">
                <a:ln w="0"/>
                <a:effectLst>
                  <a:outerShdw blurRad="38100" dist="19050" dir="2700000" algn="tl" rotWithShape="0">
                    <a:schemeClr val="dk1">
                      <a:alpha val="40000"/>
                    </a:schemeClr>
                  </a:outerShdw>
                </a:effectLst>
              </a:rPr>
              <a:t>rofessional </a:t>
            </a:r>
            <a:r>
              <a:rPr lang="en-US" sz="2800" dirty="0">
                <a:ln w="0"/>
                <a:effectLst>
                  <a:outerShdw blurRad="38100" dist="19050" dir="2700000" algn="tl" rotWithShape="0">
                    <a:schemeClr val="dk1">
                      <a:alpha val="40000"/>
                    </a:schemeClr>
                  </a:outerShdw>
                </a:effectLst>
              </a:rPr>
              <a:t>l</a:t>
            </a:r>
            <a:r>
              <a:rPr lang="en-US" sz="2800" dirty="0" smtClean="0">
                <a:ln w="0"/>
                <a:effectLst>
                  <a:outerShdw blurRad="38100" dist="19050" dir="2700000" algn="tl" rotWithShape="0">
                    <a:schemeClr val="dk1">
                      <a:alpha val="40000"/>
                    </a:schemeClr>
                  </a:outerShdw>
                </a:effectLst>
              </a:rPr>
              <a:t>earning </a:t>
            </a:r>
            <a:r>
              <a:rPr lang="en-US" sz="2800" dirty="0">
                <a:ln w="0"/>
                <a:effectLst>
                  <a:outerShdw blurRad="38100" dist="19050" dir="2700000" algn="tl" rotWithShape="0">
                    <a:schemeClr val="dk1">
                      <a:alpha val="40000"/>
                    </a:schemeClr>
                  </a:outerShdw>
                </a:effectLst>
              </a:rPr>
              <a:t>e</a:t>
            </a:r>
            <a:r>
              <a:rPr lang="en-US" sz="2800" dirty="0" smtClean="0">
                <a:ln w="0"/>
                <a:effectLst>
                  <a:outerShdw blurRad="38100" dist="19050" dir="2700000" algn="tl" rotWithShape="0">
                    <a:schemeClr val="dk1">
                      <a:alpha val="40000"/>
                    </a:schemeClr>
                  </a:outerShdw>
                </a:effectLst>
              </a:rPr>
              <a:t>xperiences</a:t>
            </a:r>
            <a:endParaRPr lang="en-US" sz="2800" dirty="0">
              <a:ln w="0"/>
              <a:effectLst>
                <a:outerShdw blurRad="38100" dist="19050" dir="2700000" algn="tl" rotWithShape="0">
                  <a:schemeClr val="dk1">
                    <a:alpha val="40000"/>
                  </a:schemeClr>
                </a:outerShdw>
              </a:effectLst>
            </a:endParaRPr>
          </a:p>
        </p:txBody>
      </p:sp>
      <p:sp>
        <p:nvSpPr>
          <p:cNvPr id="4" name="TextBox 3"/>
          <p:cNvSpPr txBox="1"/>
          <p:nvPr/>
        </p:nvSpPr>
        <p:spPr>
          <a:xfrm>
            <a:off x="6270813" y="2583638"/>
            <a:ext cx="2873187" cy="1384995"/>
          </a:xfrm>
          <a:prstGeom prst="rect">
            <a:avLst/>
          </a:prstGeom>
          <a:noFill/>
        </p:spPr>
        <p:txBody>
          <a:bodyPr wrap="square" rtlCol="0">
            <a:spAutoFit/>
          </a:bodyPr>
          <a:lstStyle/>
          <a:p>
            <a:r>
              <a:rPr lang="en-US" sz="2800" dirty="0" smtClean="0">
                <a:ln w="0"/>
                <a:effectLst>
                  <a:outerShdw blurRad="38100" dist="19050" dir="2700000" algn="tl" rotWithShape="0">
                    <a:schemeClr val="dk1">
                      <a:alpha val="40000"/>
                    </a:schemeClr>
                  </a:outerShdw>
                </a:effectLst>
              </a:rPr>
              <a:t>Professional implementation &amp; learning</a:t>
            </a:r>
            <a:endParaRPr lang="en-US" sz="2800" dirty="0">
              <a:ln w="0"/>
              <a:effectLst>
                <a:outerShdw blurRad="38100" dist="19050" dir="2700000" algn="tl" rotWithShape="0">
                  <a:schemeClr val="dk1">
                    <a:alpha val="40000"/>
                  </a:schemeClr>
                </a:outerShdw>
              </a:effectLst>
            </a:endParaRPr>
          </a:p>
        </p:txBody>
      </p:sp>
      <p:sp>
        <p:nvSpPr>
          <p:cNvPr id="5" name="Right Arrow 4"/>
          <p:cNvSpPr/>
          <p:nvPr/>
        </p:nvSpPr>
        <p:spPr>
          <a:xfrm>
            <a:off x="3546764" y="2715492"/>
            <a:ext cx="2327562" cy="540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6363" y="495741"/>
            <a:ext cx="7994073" cy="646331"/>
          </a:xfrm>
          <a:prstGeom prst="rect">
            <a:avLst/>
          </a:prstGeom>
          <a:noFill/>
        </p:spPr>
        <p:txBody>
          <a:bodyPr wrap="square" rtlCol="0">
            <a:spAutoFit/>
          </a:bodyPr>
          <a:lstStyle/>
          <a:p>
            <a:r>
              <a:rPr lang="en-US" sz="3600" dirty="0" smtClean="0">
                <a:solidFill>
                  <a:schemeClr val="accent1"/>
                </a:solidFill>
                <a:latin typeface="+mj-lt"/>
              </a:rPr>
              <a:t>RQI’s Vision of Professional Learning</a:t>
            </a:r>
            <a:endParaRPr lang="en-US" sz="3600" dirty="0">
              <a:solidFill>
                <a:schemeClr val="accent1"/>
              </a:solidFill>
              <a:latin typeface="+mj-lt"/>
            </a:endParaRPr>
          </a:p>
        </p:txBody>
      </p:sp>
      <p:sp>
        <p:nvSpPr>
          <p:cNvPr id="10" name="Curved Down Arrow 9"/>
          <p:cNvSpPr/>
          <p:nvPr/>
        </p:nvSpPr>
        <p:spPr>
          <a:xfrm rot="10800000">
            <a:off x="3121037" y="4269115"/>
            <a:ext cx="3158834" cy="86532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1859" y="5866692"/>
            <a:ext cx="2290412" cy="838908"/>
          </a:xfrm>
          <a:prstGeom prst="rect">
            <a:avLst/>
          </a:prstGeom>
        </p:spPr>
      </p:pic>
      <p:sp>
        <p:nvSpPr>
          <p:cNvPr id="11" name="TextBox 10"/>
          <p:cNvSpPr txBox="1"/>
          <p:nvPr/>
        </p:nvSpPr>
        <p:spPr>
          <a:xfrm>
            <a:off x="7403742" y="6286146"/>
            <a:ext cx="1740258" cy="338554"/>
          </a:xfrm>
          <a:prstGeom prst="rect">
            <a:avLst/>
          </a:prstGeom>
          <a:noFill/>
        </p:spPr>
        <p:txBody>
          <a:bodyPr wrap="square" rtlCol="0">
            <a:spAutoFit/>
          </a:bodyPr>
          <a:lstStyle/>
          <a:p>
            <a:r>
              <a:rPr lang="en-US" sz="1600" dirty="0" smtClean="0">
                <a:solidFill>
                  <a:schemeClr val="accent2"/>
                </a:solidFill>
              </a:rPr>
              <a:t>#</a:t>
            </a:r>
            <a:r>
              <a:rPr lang="en-US" sz="1600" dirty="0" err="1" smtClean="0">
                <a:solidFill>
                  <a:schemeClr val="accent2"/>
                </a:solidFill>
              </a:rPr>
              <a:t>QFTCon</a:t>
            </a:r>
            <a:r>
              <a:rPr lang="en-US" sz="1600" dirty="0">
                <a:solidFill>
                  <a:schemeClr val="accent2"/>
                </a:solidFill>
              </a:rPr>
              <a:t> </a:t>
            </a:r>
            <a:r>
              <a:rPr lang="en-US" sz="1600" dirty="0" smtClean="0">
                <a:solidFill>
                  <a:schemeClr val="accent2"/>
                </a:solidFill>
              </a:rPr>
              <a:t>#QFT</a:t>
            </a:r>
            <a:endParaRPr lang="en-US" sz="1600" dirty="0">
              <a:solidFill>
                <a:schemeClr val="accent2"/>
              </a:solidFill>
            </a:endParaRPr>
          </a:p>
        </p:txBody>
      </p:sp>
    </p:spTree>
    <p:extLst>
      <p:ext uri="{BB962C8B-B14F-4D97-AF65-F5344CB8AC3E}">
        <p14:creationId xmlns:p14="http://schemas.microsoft.com/office/powerpoint/2010/main" val="136697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smtClean="0">
                <a:solidFill>
                  <a:schemeClr val="accent1"/>
                </a:solidFill>
                <a:latin typeface="+mj-lt"/>
              </a:rPr>
              <a:t>Now, Educators Lead the Work</a:t>
            </a:r>
            <a:endParaRPr lang="en-US" sz="4000" dirty="0">
              <a:solidFill>
                <a:schemeClr val="accent1"/>
              </a:solidFill>
              <a:latin typeface="+mj-lt"/>
            </a:endParaRPr>
          </a:p>
        </p:txBody>
      </p:sp>
      <p:sp>
        <p:nvSpPr>
          <p:cNvPr id="6" name="Content Placeholder 2"/>
          <p:cNvSpPr txBox="1">
            <a:spLocks/>
          </p:cNvSpPr>
          <p:nvPr/>
        </p:nvSpPr>
        <p:spPr bwMode="auto">
          <a:xfrm>
            <a:off x="557049" y="3216166"/>
            <a:ext cx="7966841"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anose="05000000000000000000" pitchFamily="2" charset="2"/>
              <a:buNone/>
              <a:defRPr/>
            </a:pPr>
            <a:r>
              <a:rPr lang="en-US" altLang="en-US" sz="2400" dirty="0" smtClean="0">
                <a:solidFill>
                  <a:schemeClr val="tx1"/>
                </a:solidFill>
              </a:rPr>
              <a:t>The Right Question Institute offers materials through a Creative Commons License and we encourage you to make use of and/or share this resource.  Please reference the Right Question Institute and </a:t>
            </a:r>
            <a:r>
              <a:rPr lang="en-US" altLang="en-US" sz="2400" u="sng" dirty="0" smtClean="0">
                <a:solidFill>
                  <a:schemeClr val="tx1"/>
                </a:solidFill>
              </a:rPr>
              <a:t>rightquestion.org</a:t>
            </a:r>
            <a:r>
              <a:rPr lang="en-US" altLang="en-US" sz="2400" dirty="0" smtClean="0">
                <a:solidFill>
                  <a:schemeClr val="tx1"/>
                </a:solidFill>
              </a:rPr>
              <a:t> as the source on any materials you use.</a:t>
            </a:r>
          </a:p>
          <a:p>
            <a:pPr marL="0" indent="0">
              <a:buFont typeface="Wingdings" panose="05000000000000000000" pitchFamily="2" charset="2"/>
              <a:buNone/>
              <a:defRPr/>
            </a:pPr>
            <a:endParaRPr lang="en-US" altLang="en-US" sz="1050" dirty="0" smtClean="0">
              <a:solidFill>
                <a:schemeClr val="tx1"/>
              </a:solidFill>
            </a:endParaRPr>
          </a:p>
        </p:txBody>
      </p:sp>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67" y="2554115"/>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029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Your Next Steps</a:t>
            </a:r>
            <a:endParaRPr lang="en-US" dirty="0"/>
          </a:p>
        </p:txBody>
      </p:sp>
      <p:sp>
        <p:nvSpPr>
          <p:cNvPr id="3" name="TextBox 2"/>
          <p:cNvSpPr txBox="1"/>
          <p:nvPr/>
        </p:nvSpPr>
        <p:spPr>
          <a:xfrm>
            <a:off x="753034" y="2312894"/>
            <a:ext cx="7476565" cy="1077218"/>
          </a:xfrm>
          <a:prstGeom prst="rect">
            <a:avLst/>
          </a:prstGeom>
          <a:noFill/>
        </p:spPr>
        <p:txBody>
          <a:bodyPr wrap="square" rtlCol="0">
            <a:spAutoFit/>
          </a:bodyPr>
          <a:lstStyle/>
          <a:p>
            <a:r>
              <a:rPr lang="en-US" sz="3200" dirty="0" smtClean="0"/>
              <a:t>Plan the 3 next steps you will take with the QFT after your work here today.</a:t>
            </a:r>
            <a:endParaRPr lang="en-US" sz="3200" dirty="0"/>
          </a:p>
        </p:txBody>
      </p:sp>
      <p:sp>
        <p:nvSpPr>
          <p:cNvPr id="4" name="TextBox 3"/>
          <p:cNvSpPr txBox="1"/>
          <p:nvPr/>
        </p:nvSpPr>
        <p:spPr>
          <a:xfrm>
            <a:off x="735106" y="3711388"/>
            <a:ext cx="7319681" cy="1077218"/>
          </a:xfrm>
          <a:prstGeom prst="rect">
            <a:avLst/>
          </a:prstGeom>
          <a:noFill/>
        </p:spPr>
        <p:txBody>
          <a:bodyPr wrap="square" rtlCol="0">
            <a:spAutoFit/>
          </a:bodyPr>
          <a:lstStyle/>
          <a:p>
            <a:r>
              <a:rPr lang="en-US" sz="3200" dirty="0" smtClean="0"/>
              <a:t>Pair and Share with someone you haven’t yet worked with today.</a:t>
            </a:r>
            <a:endParaRPr lang="en-US" sz="3200" dirty="0"/>
          </a:p>
        </p:txBody>
      </p:sp>
    </p:spTree>
    <p:extLst>
      <p:ext uri="{BB962C8B-B14F-4D97-AF65-F5344CB8AC3E}">
        <p14:creationId xmlns:p14="http://schemas.microsoft.com/office/powerpoint/2010/main" val="141956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510987" y="4912659"/>
            <a:ext cx="8633013" cy="1278546"/>
          </a:xfrm>
        </p:spPr>
        <p:txBody>
          <a:bodyPr>
            <a:normAutofit fontScale="90000"/>
          </a:bodyPr>
          <a:lstStyle/>
          <a:p>
            <a:pPr fontAlgn="base"/>
            <a:r>
              <a:rPr lang="en-US" sz="4000" dirty="0" smtClean="0"/>
              <a:t>Closing Thoughts about a New Model of Learning </a:t>
            </a:r>
            <a:endParaRPr lang="en-US" sz="4000" dirty="0"/>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spTree>
    <p:extLst>
      <p:ext uri="{BB962C8B-B14F-4D97-AF65-F5344CB8AC3E}">
        <p14:creationId xmlns:p14="http://schemas.microsoft.com/office/powerpoint/2010/main" val="8339115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Stimulating Curiosity and Enhancing </a:t>
            </a:r>
            <a:r>
              <a:rPr lang="en-US" sz="4400" dirty="0"/>
              <a:t>L</a:t>
            </a:r>
            <a:r>
              <a:rPr lang="en-US" sz="4400" dirty="0" smtClean="0"/>
              <a:t>earning</a:t>
            </a:r>
            <a:r>
              <a:rPr lang="en-US" dirty="0" smtClean="0"/>
              <a:t/>
            </a:r>
            <a:br>
              <a:rPr lang="en-US" dirty="0" smtClean="0"/>
            </a:br>
            <a:endParaRPr lang="en-US" dirty="0"/>
          </a:p>
        </p:txBody>
      </p:sp>
      <p:sp>
        <p:nvSpPr>
          <p:cNvPr id="4" name="Rectangle 3"/>
          <p:cNvSpPr/>
          <p:nvPr/>
        </p:nvSpPr>
        <p:spPr>
          <a:xfrm>
            <a:off x="122232" y="2623131"/>
            <a:ext cx="8883222" cy="1569660"/>
          </a:xfrm>
          <a:prstGeom prst="rect">
            <a:avLst/>
          </a:prstGeom>
        </p:spPr>
        <p:txBody>
          <a:bodyPr wrap="square">
            <a:spAutoFit/>
          </a:bodyPr>
          <a:lstStyle/>
          <a:p>
            <a:pPr algn="ctr"/>
            <a:r>
              <a:rPr lang="en-US" sz="2400" dirty="0">
                <a:solidFill>
                  <a:srgbClr val="000000"/>
                </a:solidFill>
              </a:rPr>
              <a:t>The Emergence of a </a:t>
            </a:r>
            <a:endParaRPr lang="en-US" sz="2400" b="1" dirty="0">
              <a:solidFill>
                <a:srgbClr val="000000"/>
              </a:solidFill>
            </a:endParaRPr>
          </a:p>
          <a:p>
            <a:pPr algn="ctr"/>
            <a:r>
              <a:rPr lang="en-US" sz="3600" b="1" dirty="0">
                <a:solidFill>
                  <a:srgbClr val="000000"/>
                </a:solidFill>
              </a:rPr>
              <a:t>“Working with One’s Own Questions” Model of </a:t>
            </a:r>
            <a:r>
              <a:rPr lang="en-US" sz="3600" b="1" dirty="0" smtClean="0">
                <a:solidFill>
                  <a:srgbClr val="000000"/>
                </a:solidFill>
              </a:rPr>
              <a:t>Learning</a:t>
            </a:r>
            <a:endParaRPr lang="en-US" sz="3600" dirty="0"/>
          </a:p>
        </p:txBody>
      </p:sp>
    </p:spTree>
    <p:extLst>
      <p:ext uri="{BB962C8B-B14F-4D97-AF65-F5344CB8AC3E}">
        <p14:creationId xmlns:p14="http://schemas.microsoft.com/office/powerpoint/2010/main" val="126326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a:t>
            </a:r>
            <a:r>
              <a:rPr lang="en-US" dirty="0"/>
              <a:t>D</a:t>
            </a:r>
            <a:r>
              <a:rPr lang="en-US" dirty="0" smtClean="0"/>
              <a:t>efine “</a:t>
            </a:r>
            <a:r>
              <a:rPr lang="en-US" b="1" dirty="0" smtClean="0"/>
              <a:t>Working"</a:t>
            </a:r>
            <a:endParaRPr lang="en-US" b="1" dirty="0"/>
          </a:p>
        </p:txBody>
      </p:sp>
      <p:sp>
        <p:nvSpPr>
          <p:cNvPr id="3" name="Content Placeholder 2"/>
          <p:cNvSpPr>
            <a:spLocks noGrp="1"/>
          </p:cNvSpPr>
          <p:nvPr>
            <p:ph idx="1"/>
          </p:nvPr>
        </p:nvSpPr>
        <p:spPr>
          <a:xfrm>
            <a:off x="457199" y="1042147"/>
            <a:ext cx="4391892" cy="3167561"/>
          </a:xfrm>
        </p:spPr>
        <p:txBody>
          <a:bodyPr>
            <a:noAutofit/>
          </a:bodyPr>
          <a:lstStyle/>
          <a:p>
            <a:endParaRPr lang="en-US" b="0" dirty="0" smtClean="0">
              <a:solidFill>
                <a:schemeClr val="tx1"/>
              </a:solidFill>
              <a:effectLst/>
            </a:endParaRPr>
          </a:p>
          <a:p>
            <a:pPr lvl="1" fontAlgn="base">
              <a:buFont typeface="Arial" panose="020B0604020202020204" pitchFamily="34" charset="0"/>
              <a:buChar char="•"/>
            </a:pPr>
            <a:r>
              <a:rPr lang="en-US" sz="3600" dirty="0">
                <a:solidFill>
                  <a:schemeClr val="tx1"/>
                </a:solidFill>
              </a:rPr>
              <a:t>Produce </a:t>
            </a:r>
          </a:p>
          <a:p>
            <a:pPr lvl="1" fontAlgn="base">
              <a:buFont typeface="Arial" panose="020B0604020202020204" pitchFamily="34" charset="0"/>
              <a:buChar char="•"/>
            </a:pPr>
            <a:r>
              <a:rPr lang="en-US" sz="3600" dirty="0">
                <a:solidFill>
                  <a:schemeClr val="tx1"/>
                </a:solidFill>
              </a:rPr>
              <a:t>Categorize</a:t>
            </a:r>
          </a:p>
          <a:p>
            <a:pPr lvl="1" fontAlgn="base">
              <a:buFont typeface="Arial" panose="020B0604020202020204" pitchFamily="34" charset="0"/>
              <a:buChar char="•"/>
            </a:pPr>
            <a:r>
              <a:rPr lang="en-US" sz="3600" dirty="0">
                <a:solidFill>
                  <a:schemeClr val="tx1"/>
                </a:solidFill>
              </a:rPr>
              <a:t>Improve</a:t>
            </a:r>
          </a:p>
          <a:p>
            <a:pPr lvl="1" fontAlgn="base">
              <a:buFont typeface="Arial" panose="020B0604020202020204" pitchFamily="34" charset="0"/>
              <a:buChar char="•"/>
            </a:pPr>
            <a:r>
              <a:rPr lang="en-US" sz="3600" dirty="0">
                <a:solidFill>
                  <a:schemeClr val="tx1"/>
                </a:solidFill>
              </a:rPr>
              <a:t>Prioritize</a:t>
            </a:r>
          </a:p>
          <a:p>
            <a:pPr lvl="1" fontAlgn="base">
              <a:buFont typeface="Arial" panose="020B0604020202020204" pitchFamily="34" charset="0"/>
              <a:buChar char="•"/>
            </a:pPr>
            <a:r>
              <a:rPr lang="en-US" sz="3600" dirty="0">
                <a:solidFill>
                  <a:schemeClr val="tx1"/>
                </a:solidFill>
              </a:rPr>
              <a:t>Strategize on use of questions</a:t>
            </a:r>
          </a:p>
          <a:p>
            <a:pPr lvl="1" fontAlgn="base">
              <a:buFont typeface="Arial" panose="020B0604020202020204" pitchFamily="34" charset="0"/>
              <a:buChar char="•"/>
            </a:pPr>
            <a:r>
              <a:rPr lang="en-US" sz="3600" dirty="0">
                <a:solidFill>
                  <a:schemeClr val="tx1"/>
                </a:solidFill>
              </a:rPr>
              <a:t>Reflect</a:t>
            </a:r>
          </a:p>
          <a:p>
            <a:endParaRPr lang="en-US" dirty="0">
              <a:solidFill>
                <a:schemeClr val="tx1"/>
              </a:solidFill>
            </a:endParaRPr>
          </a:p>
        </p:txBody>
      </p:sp>
      <p:sp>
        <p:nvSpPr>
          <p:cNvPr id="4" name="TextBox 3"/>
          <p:cNvSpPr txBox="1"/>
          <p:nvPr/>
        </p:nvSpPr>
        <p:spPr>
          <a:xfrm>
            <a:off x="4955458" y="2278679"/>
            <a:ext cx="3106379" cy="3454792"/>
          </a:xfrm>
          <a:prstGeom prst="rect">
            <a:avLst/>
          </a:prstGeom>
          <a:noFill/>
        </p:spPr>
        <p:txBody>
          <a:bodyPr wrap="square" rtlCol="0">
            <a:spAutoFit/>
          </a:bodyPr>
          <a:lstStyle/>
          <a:p>
            <a:pPr>
              <a:spcAft>
                <a:spcPts val="900"/>
              </a:spcAft>
            </a:pPr>
            <a:r>
              <a:rPr lang="en-US" sz="2800" dirty="0"/>
              <a:t>The “working” also requires using three thinking abilities:</a:t>
            </a:r>
          </a:p>
          <a:p>
            <a:pPr marL="257175" indent="-257175">
              <a:spcAft>
                <a:spcPts val="900"/>
              </a:spcAft>
              <a:buFont typeface="Arial" panose="020B0604020202020204" pitchFamily="34" charset="0"/>
              <a:buChar char="•"/>
            </a:pPr>
            <a:r>
              <a:rPr lang="en-US" sz="2800" dirty="0"/>
              <a:t>Divergent</a:t>
            </a:r>
          </a:p>
          <a:p>
            <a:pPr marL="257175" indent="-257175">
              <a:spcAft>
                <a:spcPts val="900"/>
              </a:spcAft>
              <a:buFont typeface="Arial" panose="020B0604020202020204" pitchFamily="34" charset="0"/>
              <a:buChar char="•"/>
            </a:pPr>
            <a:r>
              <a:rPr lang="en-US" sz="2800" dirty="0"/>
              <a:t>Convergent</a:t>
            </a:r>
          </a:p>
          <a:p>
            <a:pPr marL="257175" indent="-257175">
              <a:spcAft>
                <a:spcPts val="900"/>
              </a:spcAft>
              <a:buFont typeface="Arial" panose="020B0604020202020204" pitchFamily="34" charset="0"/>
              <a:buChar char="•"/>
            </a:pPr>
            <a:r>
              <a:rPr lang="en-US" sz="2800" dirty="0"/>
              <a:t>Metacognitive </a:t>
            </a:r>
          </a:p>
        </p:txBody>
      </p:sp>
    </p:spTree>
    <p:extLst>
      <p:ext uri="{BB962C8B-B14F-4D97-AF65-F5344CB8AC3E}">
        <p14:creationId xmlns:p14="http://schemas.microsoft.com/office/powerpoint/2010/main" val="98559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6761308" cy="1116106"/>
          </a:xfrm>
        </p:spPr>
        <p:txBody>
          <a:bodyPr>
            <a:noAutofit/>
          </a:bodyPr>
          <a:lstStyle/>
          <a:p>
            <a:r>
              <a:rPr lang="en-US" sz="4000" dirty="0" smtClean="0"/>
              <a:t>The Model Consistently </a:t>
            </a:r>
            <a:r>
              <a:rPr lang="en-US" sz="4000" dirty="0"/>
              <a:t>Produces </a:t>
            </a:r>
            <a:r>
              <a:rPr lang="en-US" sz="4000" dirty="0" smtClean="0"/>
              <a:t>Two Outcomes </a:t>
            </a:r>
            <a:endParaRPr lang="en-US" sz="4000" dirty="0"/>
          </a:p>
        </p:txBody>
      </p:sp>
      <p:sp>
        <p:nvSpPr>
          <p:cNvPr id="3" name="Content Placeholder 2"/>
          <p:cNvSpPr>
            <a:spLocks noGrp="1"/>
          </p:cNvSpPr>
          <p:nvPr>
            <p:ph idx="1"/>
          </p:nvPr>
        </p:nvSpPr>
        <p:spPr/>
        <p:txBody>
          <a:bodyPr/>
          <a:lstStyle/>
          <a:p>
            <a:endParaRPr lang="en-US" b="1" dirty="0" smtClean="0">
              <a:solidFill>
                <a:schemeClr val="tx1"/>
              </a:solidFill>
            </a:endParaRPr>
          </a:p>
          <a:p>
            <a:r>
              <a:rPr lang="en-US" sz="3600" dirty="0" smtClean="0">
                <a:solidFill>
                  <a:schemeClr val="tx1"/>
                </a:solidFill>
              </a:rPr>
              <a:t>Greater Knowledge</a:t>
            </a:r>
            <a:endParaRPr lang="en-US" sz="3600" dirty="0">
              <a:solidFill>
                <a:schemeClr val="tx1"/>
              </a:solidFill>
            </a:endParaRPr>
          </a:p>
          <a:p>
            <a:r>
              <a:rPr lang="en-US" sz="3600" dirty="0" smtClean="0">
                <a:solidFill>
                  <a:schemeClr val="tx1"/>
                </a:solidFill>
              </a:rPr>
              <a:t>Greater Curiosity</a:t>
            </a:r>
            <a:endParaRPr lang="en-US" sz="3600" dirty="0">
              <a:solidFill>
                <a:schemeClr val="tx1"/>
              </a:solidFill>
            </a:endParaRPr>
          </a:p>
        </p:txBody>
      </p:sp>
    </p:spTree>
    <p:extLst>
      <p:ext uri="{BB962C8B-B14F-4D97-AF65-F5344CB8AC3E}">
        <p14:creationId xmlns:p14="http://schemas.microsoft.com/office/powerpoint/2010/main" val="36039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355" y="4550131"/>
            <a:ext cx="5495618" cy="1308281"/>
          </a:xfrm>
        </p:spPr>
        <p:txBody>
          <a:bodyPr>
            <a:normAutofit lnSpcReduction="10000"/>
          </a:bodyPr>
          <a:lstStyle/>
          <a:p>
            <a:pPr marL="0" indent="0">
              <a:buNone/>
            </a:pPr>
            <a:r>
              <a:rPr lang="en-US" dirty="0">
                <a:solidFill>
                  <a:schemeClr val="tx1"/>
                </a:solidFill>
              </a:rPr>
              <a:t>T</a:t>
            </a:r>
            <a:r>
              <a:rPr lang="en-US" dirty="0" smtClean="0">
                <a:solidFill>
                  <a:schemeClr val="tx1"/>
                </a:solidFill>
              </a:rPr>
              <a:t>here </a:t>
            </a:r>
            <a:r>
              <a:rPr lang="en-US" dirty="0">
                <a:solidFill>
                  <a:schemeClr val="tx1"/>
                </a:solidFill>
              </a:rPr>
              <a:t>is </a:t>
            </a:r>
            <a:r>
              <a:rPr lang="en-US" dirty="0" smtClean="0">
                <a:solidFill>
                  <a:schemeClr val="tx1"/>
                </a:solidFill>
              </a:rPr>
              <a:t>something significant afoot </a:t>
            </a:r>
            <a:r>
              <a:rPr lang="en-US" smtClean="0">
                <a:solidFill>
                  <a:schemeClr val="tx1"/>
                </a:solidFill>
              </a:rPr>
              <a:t>in education, and beyond, </a:t>
            </a:r>
            <a:r>
              <a:rPr lang="en-US" dirty="0" smtClean="0">
                <a:solidFill>
                  <a:schemeClr val="tx1"/>
                </a:solidFill>
              </a:rPr>
              <a:t>relevant to our “Working with One’s Own Questions” </a:t>
            </a:r>
            <a:r>
              <a:rPr lang="en-US" dirty="0">
                <a:solidFill>
                  <a:schemeClr val="tx1"/>
                </a:solidFill>
              </a:rPr>
              <a:t>Model of </a:t>
            </a:r>
            <a:r>
              <a:rPr lang="en-US" dirty="0" smtClean="0">
                <a:solidFill>
                  <a:schemeClr val="tx1"/>
                </a:solidFill>
              </a:rPr>
              <a:t>Learning</a:t>
            </a:r>
            <a:endParaRPr lang="en-US" b="0" dirty="0" smtClean="0">
              <a:solidFill>
                <a:schemeClr val="tx1"/>
              </a:solidFill>
              <a:effectLst/>
            </a:endParaRPr>
          </a:p>
          <a:p>
            <a:pPr marL="0" indent="0">
              <a:buNone/>
            </a:pPr>
            <a:endParaRPr lang="en-US" dirty="0"/>
          </a:p>
        </p:txBody>
      </p:sp>
      <p:sp>
        <p:nvSpPr>
          <p:cNvPr id="2" name="TextBox 1"/>
          <p:cNvSpPr txBox="1"/>
          <p:nvPr/>
        </p:nvSpPr>
        <p:spPr>
          <a:xfrm>
            <a:off x="1206320" y="1510145"/>
            <a:ext cx="5882124" cy="2308324"/>
          </a:xfrm>
          <a:prstGeom prst="rect">
            <a:avLst/>
          </a:prstGeom>
          <a:noFill/>
        </p:spPr>
        <p:txBody>
          <a:bodyPr wrap="square" rtlCol="0">
            <a:spAutoFit/>
          </a:bodyPr>
          <a:lstStyle/>
          <a:p>
            <a:pPr algn="ctr"/>
            <a:r>
              <a:rPr lang="en-US" sz="3600" dirty="0" smtClean="0">
                <a:solidFill>
                  <a:schemeClr val="accent1"/>
                </a:solidFill>
              </a:rPr>
              <a:t>Greater Knowledge</a:t>
            </a:r>
          </a:p>
          <a:p>
            <a:pPr algn="ctr"/>
            <a:r>
              <a:rPr lang="en-US" sz="3600" dirty="0" smtClean="0">
                <a:solidFill>
                  <a:schemeClr val="accent1"/>
                </a:solidFill>
              </a:rPr>
              <a:t>Greater Curiosity</a:t>
            </a:r>
            <a:endParaRPr lang="en-US" sz="3600" dirty="0">
              <a:solidFill>
                <a:schemeClr val="accent1"/>
              </a:solidFill>
            </a:endParaRPr>
          </a:p>
          <a:p>
            <a:pPr algn="ctr"/>
            <a:endParaRPr lang="en-US" sz="3600" dirty="0" smtClean="0">
              <a:solidFill>
                <a:schemeClr val="accent1"/>
              </a:solidFill>
            </a:endParaRPr>
          </a:p>
          <a:p>
            <a:pPr algn="ctr"/>
            <a:r>
              <a:rPr lang="en-US" sz="3600" dirty="0" smtClean="0">
                <a:solidFill>
                  <a:schemeClr val="accent1"/>
                </a:solidFill>
              </a:rPr>
              <a:t>No Small Matter</a:t>
            </a:r>
          </a:p>
        </p:txBody>
      </p:sp>
    </p:spTree>
    <p:extLst>
      <p:ext uri="{BB962C8B-B14F-4D97-AF65-F5344CB8AC3E}">
        <p14:creationId xmlns:p14="http://schemas.microsoft.com/office/powerpoint/2010/main" val="15202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normAutofit fontScale="90000"/>
          </a:bodyPr>
          <a:lstStyle/>
          <a:p>
            <a:r>
              <a:rPr lang="en-US" altLang="en-US" smtClean="0"/>
              <a:t>Research Confirms the Importance of Student Questioning</a:t>
            </a:r>
          </a:p>
        </p:txBody>
      </p:sp>
      <p:sp>
        <p:nvSpPr>
          <p:cNvPr id="97283" name="Content Placeholder 2"/>
          <p:cNvSpPr>
            <a:spLocks noGrp="1"/>
          </p:cNvSpPr>
          <p:nvPr>
            <p:ph idx="1"/>
          </p:nvPr>
        </p:nvSpPr>
        <p:spPr>
          <a:xfrm>
            <a:off x="498475" y="1981200"/>
            <a:ext cx="8645525" cy="4144963"/>
          </a:xfrm>
        </p:spPr>
        <p:txBody>
          <a:bodyPr/>
          <a:lstStyle/>
          <a:p>
            <a:pPr marL="0" indent="0">
              <a:buFont typeface="Wingdings" panose="05000000000000000000" pitchFamily="2" charset="2"/>
              <a:buNone/>
            </a:pPr>
            <a:r>
              <a:rPr lang="en-US" altLang="en-US" sz="2800" dirty="0" smtClean="0">
                <a:solidFill>
                  <a:schemeClr val="tx1"/>
                </a:solidFill>
              </a:rPr>
              <a:t>Self-questioning (metacognitive strategy):</a:t>
            </a:r>
          </a:p>
          <a:p>
            <a:pPr marL="0" indent="0"/>
            <a:r>
              <a:rPr lang="en-US" altLang="en-US" sz="2200" dirty="0" smtClean="0">
                <a:solidFill>
                  <a:schemeClr val="tx1"/>
                </a:solidFill>
              </a:rPr>
              <a:t>Student formulation of their own questions is one of the most effective metacognitive strategies </a:t>
            </a:r>
          </a:p>
          <a:p>
            <a:pPr marL="0" indent="0"/>
            <a:r>
              <a:rPr lang="en-US" altLang="en-US" sz="2200" dirty="0" smtClean="0">
                <a:solidFill>
                  <a:schemeClr val="tx1"/>
                </a:solidFill>
              </a:rPr>
              <a:t>Engaging in pre-lesson self-questioning improved students rate of learning by nearly 50% (Hattie, p.193)</a:t>
            </a:r>
          </a:p>
          <a:p>
            <a:pPr marL="0" indent="0" algn="r">
              <a:buFont typeface="Wingdings" panose="05000000000000000000" pitchFamily="2" charset="2"/>
              <a:buNone/>
            </a:pPr>
            <a:endParaRPr lang="en-US" altLang="en-US" sz="1800" i="1" dirty="0" smtClean="0">
              <a:solidFill>
                <a:schemeClr val="tx1"/>
              </a:solidFill>
            </a:endParaRPr>
          </a:p>
          <a:p>
            <a:pPr marL="0" indent="0" algn="r">
              <a:spcBef>
                <a:spcPct val="0"/>
              </a:spcBef>
              <a:buFont typeface="Wingdings" panose="05000000000000000000" pitchFamily="2" charset="2"/>
              <a:buNone/>
            </a:pPr>
            <a:r>
              <a:rPr lang="en-US" altLang="en-US" sz="2800" dirty="0" smtClean="0">
                <a:solidFill>
                  <a:schemeClr val="tx1"/>
                </a:solidFill>
              </a:rPr>
              <a:t>John Hattie</a:t>
            </a:r>
          </a:p>
          <a:p>
            <a:pPr marL="0" indent="0" algn="r">
              <a:spcBef>
                <a:spcPct val="0"/>
              </a:spcBef>
              <a:buFont typeface="Wingdings" panose="05000000000000000000" pitchFamily="2" charset="2"/>
              <a:buNone/>
            </a:pPr>
            <a:r>
              <a:rPr lang="en-US" altLang="en-US" sz="1600" i="1" dirty="0" smtClean="0">
                <a:solidFill>
                  <a:schemeClr val="tx1"/>
                </a:solidFill>
              </a:rPr>
              <a:t>Visible Learning: A Synthesis of Over 800 </a:t>
            </a:r>
          </a:p>
          <a:p>
            <a:pPr marL="0" indent="0" algn="r">
              <a:spcBef>
                <a:spcPct val="0"/>
              </a:spcBef>
              <a:buFont typeface="Wingdings" panose="05000000000000000000" pitchFamily="2" charset="2"/>
              <a:buNone/>
            </a:pPr>
            <a:r>
              <a:rPr lang="en-US" altLang="en-US" sz="1600" i="1" dirty="0" smtClean="0">
                <a:solidFill>
                  <a:schemeClr val="tx1"/>
                </a:solidFill>
              </a:rPr>
              <a:t>meta-Analyses Relating to Achievement, 2008</a:t>
            </a:r>
          </a:p>
          <a:p>
            <a:pPr marL="0" indent="0">
              <a:buFont typeface="Wingdings" panose="05000000000000000000" pitchFamily="2" charset="2"/>
              <a:buNone/>
            </a:pPr>
            <a:endParaRPr lang="en-US" altLang="en-US" sz="2400" dirty="0" smtClean="0"/>
          </a:p>
        </p:txBody>
      </p:sp>
    </p:spTree>
    <p:extLst>
      <p:ext uri="{BB962C8B-B14F-4D97-AF65-F5344CB8AC3E}">
        <p14:creationId xmlns:p14="http://schemas.microsoft.com/office/powerpoint/2010/main" val="12632025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094"/>
            <a:ext cx="7066108" cy="1116106"/>
          </a:xfrm>
        </p:spPr>
        <p:txBody>
          <a:bodyPr/>
          <a:lstStyle/>
          <a:p>
            <a:r>
              <a:rPr lang="en-US" dirty="0" smtClean="0"/>
              <a:t>Student Questioning Across Disciplines</a:t>
            </a:r>
            <a:endParaRPr lang="en-US" dirty="0"/>
          </a:p>
        </p:txBody>
      </p:sp>
      <p:sp>
        <p:nvSpPr>
          <p:cNvPr id="3" name="Content Placeholder 2"/>
          <p:cNvSpPr>
            <a:spLocks noGrp="1"/>
          </p:cNvSpPr>
          <p:nvPr>
            <p:ph idx="1"/>
          </p:nvPr>
        </p:nvSpPr>
        <p:spPr>
          <a:xfrm>
            <a:off x="628649" y="1832434"/>
            <a:ext cx="7743825" cy="2911836"/>
          </a:xfrm>
        </p:spPr>
        <p:txBody>
          <a:bodyPr>
            <a:noAutofit/>
          </a:bodyPr>
          <a:lstStyle/>
          <a:p>
            <a:pPr marL="0" indent="0">
              <a:buNone/>
            </a:pPr>
            <a:r>
              <a:rPr lang="en-US" sz="2600" dirty="0" smtClean="0">
                <a:solidFill>
                  <a:schemeClr val="tx1"/>
                </a:solidFill>
              </a:rPr>
              <a:t>“Students at any grade level should be able to </a:t>
            </a:r>
            <a:r>
              <a:rPr lang="en-US" sz="2600" b="1" dirty="0" smtClean="0">
                <a:solidFill>
                  <a:schemeClr val="tx1"/>
                </a:solidFill>
              </a:rPr>
              <a:t>ask questions of each other</a:t>
            </a:r>
            <a:r>
              <a:rPr lang="en-US" sz="2600" dirty="0" smtClean="0">
                <a:solidFill>
                  <a:schemeClr val="tx1"/>
                </a:solidFill>
              </a:rPr>
              <a:t> about the texts they read, the features of the phenomena they observe, and the conclusions they draw from their models or scientific investigations. For engineering, they should </a:t>
            </a:r>
            <a:r>
              <a:rPr lang="en-US" sz="2600" b="1" dirty="0" smtClean="0">
                <a:solidFill>
                  <a:schemeClr val="tx1"/>
                </a:solidFill>
              </a:rPr>
              <a:t>ask questions to define the problem</a:t>
            </a:r>
            <a:r>
              <a:rPr lang="en-US" sz="2600" dirty="0" smtClean="0">
                <a:solidFill>
                  <a:schemeClr val="tx1"/>
                </a:solidFill>
              </a:rPr>
              <a:t> to be solved and to elicit ideas that lead to the constraints and specifications for its solution. (NRC Framework 2012, p. 56)” (p. 1)</a:t>
            </a:r>
            <a:endParaRPr lang="en-US" sz="26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141" y="5312307"/>
            <a:ext cx="2133333" cy="990476"/>
          </a:xfrm>
          <a:prstGeom prst="rect">
            <a:avLst/>
          </a:prstGeom>
        </p:spPr>
      </p:pic>
      <p:sp>
        <p:nvSpPr>
          <p:cNvPr id="5" name="TextBox 4"/>
          <p:cNvSpPr txBox="1"/>
          <p:nvPr/>
        </p:nvSpPr>
        <p:spPr>
          <a:xfrm>
            <a:off x="498475" y="6156662"/>
            <a:ext cx="5740666" cy="461665"/>
          </a:xfrm>
          <a:prstGeom prst="rect">
            <a:avLst/>
          </a:prstGeom>
          <a:noFill/>
        </p:spPr>
        <p:txBody>
          <a:bodyPr wrap="square" rtlCol="0">
            <a:spAutoFit/>
          </a:bodyPr>
          <a:lstStyle/>
          <a:p>
            <a:r>
              <a:rPr lang="en-US" sz="1200" dirty="0"/>
              <a:t>National Research Council. (2013).  APPENDIX F – Science and Engineering Practices in the </a:t>
            </a:r>
            <a:r>
              <a:rPr lang="en-US" sz="1200" dirty="0" smtClean="0"/>
              <a:t>NGSS. </a:t>
            </a:r>
            <a:r>
              <a:rPr lang="en-US" sz="1200" i="1" dirty="0" smtClean="0"/>
              <a:t>Next </a:t>
            </a:r>
            <a:r>
              <a:rPr lang="en-US" sz="1200" i="1" dirty="0"/>
              <a:t>generation science standards: For states, by states</a:t>
            </a:r>
            <a:r>
              <a:rPr lang="en-US" sz="1200" dirty="0"/>
              <a:t>.</a:t>
            </a:r>
          </a:p>
        </p:txBody>
      </p:sp>
    </p:spTree>
    <p:extLst>
      <p:ext uri="{BB962C8B-B14F-4D97-AF65-F5344CB8AC3E}">
        <p14:creationId xmlns:p14="http://schemas.microsoft.com/office/powerpoint/2010/main" val="172213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15" y="460157"/>
            <a:ext cx="7886700" cy="994172"/>
          </a:xfrm>
        </p:spPr>
        <p:txBody>
          <a:bodyPr>
            <a:noAutofit/>
          </a:bodyPr>
          <a:lstStyle/>
          <a:p>
            <a:pPr algn="ctr"/>
            <a:r>
              <a:rPr lang="en-US" dirty="0" smtClean="0">
                <a:solidFill>
                  <a:schemeClr val="accent1"/>
                </a:solidFill>
                <a:latin typeface="Rockwell" charset="0"/>
                <a:ea typeface="Rockwell" charset="0"/>
                <a:cs typeface="Rockwell" charset="0"/>
              </a:rPr>
              <a:t>Classroom Example:</a:t>
            </a:r>
            <a:br>
              <a:rPr lang="en-US" dirty="0" smtClean="0">
                <a:solidFill>
                  <a:schemeClr val="accent1"/>
                </a:solidFill>
                <a:latin typeface="Rockwell" charset="0"/>
                <a:ea typeface="Rockwell" charset="0"/>
                <a:cs typeface="Rockwell" charset="0"/>
              </a:rPr>
            </a:br>
            <a:r>
              <a:rPr lang="en-US" dirty="0" smtClean="0">
                <a:solidFill>
                  <a:schemeClr val="accent1"/>
                </a:solidFill>
                <a:latin typeface="Rockwell" charset="0"/>
                <a:ea typeface="Rockwell" charset="0"/>
                <a:cs typeface="Rockwell" charset="0"/>
              </a:rPr>
              <a:t>2</a:t>
            </a:r>
            <a:r>
              <a:rPr lang="en-US" baseline="30000" dirty="0" smtClean="0">
                <a:solidFill>
                  <a:schemeClr val="accent1"/>
                </a:solidFill>
                <a:latin typeface="Rockwell" charset="0"/>
                <a:ea typeface="Rockwell" charset="0"/>
                <a:cs typeface="Rockwell" charset="0"/>
              </a:rPr>
              <a:t>nd</a:t>
            </a:r>
            <a:r>
              <a:rPr lang="en-US" dirty="0" smtClean="0">
                <a:solidFill>
                  <a:schemeClr val="accent1"/>
                </a:solidFill>
                <a:latin typeface="Rockwell" charset="0"/>
                <a:ea typeface="Rockwell" charset="0"/>
                <a:cs typeface="Rockwell" charset="0"/>
              </a:rPr>
              <a:t> Grade</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a:xfrm>
            <a:off x="580571" y="2133601"/>
            <a:ext cx="8250968" cy="2702052"/>
          </a:xfrm>
        </p:spPr>
        <p:txBody>
          <a:bodyPr>
            <a:noAutofit/>
          </a:bodyPr>
          <a:lstStyle/>
          <a:p>
            <a:pPr marL="0" indent="0">
              <a:buNone/>
            </a:pPr>
            <a:r>
              <a:rPr lang="en-US" sz="2800" b="1" dirty="0">
                <a:solidFill>
                  <a:schemeClr val="tx1"/>
                </a:solidFill>
                <a:latin typeface="Rockwell" charset="0"/>
                <a:ea typeface="Rockwell" charset="0"/>
                <a:cs typeface="Rockwell" charset="0"/>
              </a:rPr>
              <a:t>Teacher: </a:t>
            </a:r>
            <a:r>
              <a:rPr lang="en-US" sz="2800" dirty="0">
                <a:solidFill>
                  <a:schemeClr val="tx1"/>
                </a:solidFill>
                <a:latin typeface="Rockwell" charset="0"/>
                <a:ea typeface="Rockwell" charset="0"/>
                <a:cs typeface="Rockwell" charset="0"/>
              </a:rPr>
              <a:t>Marie Romero, Lanai, Hawaii</a:t>
            </a:r>
          </a:p>
          <a:p>
            <a:pPr marL="0" indent="0">
              <a:buNone/>
            </a:pPr>
            <a:r>
              <a:rPr lang="en-US" sz="2800" b="1" dirty="0">
                <a:solidFill>
                  <a:schemeClr val="tx1"/>
                </a:solidFill>
                <a:latin typeface="Rockwell" charset="0"/>
                <a:ea typeface="Rockwell" charset="0"/>
                <a:cs typeface="Rockwell" charset="0"/>
              </a:rPr>
              <a:t>Topic: </a:t>
            </a:r>
            <a:r>
              <a:rPr lang="en-US" sz="2800" dirty="0">
                <a:solidFill>
                  <a:schemeClr val="tx1"/>
                </a:solidFill>
                <a:latin typeface="Rockwell" charset="0"/>
                <a:ea typeface="Rockwell" charset="0"/>
                <a:cs typeface="Rockwell" charset="0"/>
              </a:rPr>
              <a:t>A unit on “How can a pet be an important friend?”</a:t>
            </a:r>
          </a:p>
          <a:p>
            <a:pPr marL="0" indent="0">
              <a:buNone/>
            </a:pPr>
            <a:r>
              <a:rPr lang="en-US" sz="2800" b="1" dirty="0">
                <a:solidFill>
                  <a:schemeClr val="tx1"/>
                </a:solidFill>
                <a:latin typeface="Rockwell" charset="0"/>
                <a:ea typeface="Rockwell" charset="0"/>
                <a:cs typeface="Rockwell" charset="0"/>
              </a:rPr>
              <a:t>Purpose: </a:t>
            </a:r>
            <a:r>
              <a:rPr lang="en-US" sz="2800" dirty="0">
                <a:solidFill>
                  <a:schemeClr val="tx1"/>
                </a:solidFill>
                <a:latin typeface="Rockwell" charset="0"/>
                <a:ea typeface="Rockwell" charset="0"/>
                <a:cs typeface="Rockwell" charset="0"/>
              </a:rPr>
              <a:t>Let students generate their own key question for the week, assess how well students are able to ask questions</a:t>
            </a:r>
            <a:endParaRPr lang="en-US" sz="2800" dirty="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15743265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Questioning Across Disciplines</a:t>
            </a:r>
            <a:endParaRPr lang="en-US" dirty="0"/>
          </a:p>
        </p:txBody>
      </p:sp>
      <p:sp>
        <p:nvSpPr>
          <p:cNvPr id="3" name="Content Placeholder 2"/>
          <p:cNvSpPr>
            <a:spLocks noGrp="1"/>
          </p:cNvSpPr>
          <p:nvPr>
            <p:ph idx="1"/>
          </p:nvPr>
        </p:nvSpPr>
        <p:spPr>
          <a:xfrm>
            <a:off x="3584863" y="2120718"/>
            <a:ext cx="4442114" cy="3559645"/>
          </a:xfrm>
        </p:spPr>
        <p:txBody>
          <a:bodyPr>
            <a:normAutofit lnSpcReduction="10000"/>
          </a:bodyPr>
          <a:lstStyle/>
          <a:p>
            <a:pPr marL="0" indent="0">
              <a:buNone/>
            </a:pPr>
            <a:r>
              <a:rPr lang="en-US" sz="2800" dirty="0" smtClean="0">
                <a:solidFill>
                  <a:schemeClr val="tx1"/>
                </a:solidFill>
              </a:rPr>
              <a:t>“Questioning </a:t>
            </a:r>
            <a:r>
              <a:rPr lang="en-US" sz="2800" dirty="0">
                <a:solidFill>
                  <a:schemeClr val="tx1"/>
                </a:solidFill>
              </a:rPr>
              <a:t>is key to student </a:t>
            </a:r>
            <a:r>
              <a:rPr lang="en-US" sz="2800" dirty="0" smtClean="0">
                <a:solidFill>
                  <a:schemeClr val="tx1"/>
                </a:solidFill>
              </a:rPr>
              <a:t>learning.” (p.17)</a:t>
            </a:r>
          </a:p>
          <a:p>
            <a:pPr marL="0" indent="0">
              <a:buNone/>
            </a:pPr>
            <a:r>
              <a:rPr lang="en-US" sz="2800" dirty="0" smtClean="0">
                <a:solidFill>
                  <a:schemeClr val="tx1"/>
                </a:solidFill>
              </a:rPr>
              <a:t>“Central </a:t>
            </a:r>
            <a:r>
              <a:rPr lang="en-US" sz="2800" dirty="0">
                <a:solidFill>
                  <a:schemeClr val="tx1"/>
                </a:solidFill>
              </a:rPr>
              <a:t>to a rich social studies experience is the capability for developing questions that can frame and advance an inquiry. </a:t>
            </a:r>
            <a:r>
              <a:rPr lang="en-US" sz="2800" dirty="0" smtClean="0">
                <a:solidFill>
                  <a:schemeClr val="tx1"/>
                </a:solidFill>
              </a:rPr>
              <a:t>” (p. 24)</a:t>
            </a:r>
            <a:endParaRPr lang="en-US" sz="2800" dirty="0">
              <a:solidFill>
                <a:schemeClr val="tx1"/>
              </a:solidFill>
            </a:endParaRPr>
          </a:p>
        </p:txBody>
      </p:sp>
      <p:pic>
        <p:nvPicPr>
          <p:cNvPr id="5" name="Picture 4"/>
          <p:cNvPicPr>
            <a:picLocks noChangeAspect="1"/>
          </p:cNvPicPr>
          <p:nvPr/>
        </p:nvPicPr>
        <p:blipFill rotWithShape="1">
          <a:blip r:embed="rId2"/>
          <a:srcRect l="216" t="430"/>
          <a:stretch/>
        </p:blipFill>
        <p:spPr>
          <a:xfrm>
            <a:off x="519545" y="2031424"/>
            <a:ext cx="2660073" cy="3442094"/>
          </a:xfrm>
          <a:prstGeom prst="rect">
            <a:avLst/>
          </a:prstGeom>
        </p:spPr>
      </p:pic>
      <p:sp>
        <p:nvSpPr>
          <p:cNvPr id="4" name="TextBox 3"/>
          <p:cNvSpPr txBox="1"/>
          <p:nvPr/>
        </p:nvSpPr>
        <p:spPr>
          <a:xfrm>
            <a:off x="519545" y="6103899"/>
            <a:ext cx="7556313" cy="646331"/>
          </a:xfrm>
          <a:prstGeom prst="rect">
            <a:avLst/>
          </a:prstGeom>
          <a:noFill/>
        </p:spPr>
        <p:txBody>
          <a:bodyPr wrap="square" rtlCol="0">
            <a:spAutoFit/>
          </a:bodyPr>
          <a:lstStyle/>
          <a:p>
            <a:r>
              <a:rPr lang="en-US" sz="1200" dirty="0"/>
              <a:t>National Council for the Social Studies, </a:t>
            </a:r>
            <a:r>
              <a:rPr lang="en-US" sz="1200" i="1" dirty="0"/>
              <a:t>The College, Career, and Civic Life (C3) Framework for Social Studies State Standards: Guidance for Enhancing the Rigor of K-12 Civics, Economics, Geography, and History</a:t>
            </a:r>
            <a:r>
              <a:rPr lang="en-US" sz="1200" dirty="0"/>
              <a:t> (Silver Spring, MD: National Council for the Social Studies, 2013).</a:t>
            </a:r>
          </a:p>
        </p:txBody>
      </p:sp>
    </p:spTree>
    <p:extLst>
      <p:ext uri="{BB962C8B-B14F-4D97-AF65-F5344CB8AC3E}">
        <p14:creationId xmlns:p14="http://schemas.microsoft.com/office/powerpoint/2010/main" val="21566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046" y="2484123"/>
            <a:ext cx="2850228" cy="43116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116" y="132358"/>
            <a:ext cx="2561548" cy="395731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16" y="282260"/>
            <a:ext cx="3155510" cy="4497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406" y="1737907"/>
            <a:ext cx="2721293" cy="410861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51" y="2057646"/>
            <a:ext cx="3067917" cy="46665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4064" y="132358"/>
            <a:ext cx="2864303" cy="434670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908" y="691913"/>
            <a:ext cx="3356447" cy="4978605"/>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7325" r="17284"/>
          <a:stretch/>
        </p:blipFill>
        <p:spPr>
          <a:xfrm>
            <a:off x="2646345" y="1863106"/>
            <a:ext cx="3194820" cy="4885737"/>
          </a:xfrm>
          <a:prstGeom prst="rect">
            <a:avLst/>
          </a:prstGeom>
        </p:spPr>
      </p:pic>
    </p:spTree>
    <p:extLst>
      <p:ext uri="{BB962C8B-B14F-4D97-AF65-F5344CB8AC3E}">
        <p14:creationId xmlns:p14="http://schemas.microsoft.com/office/powerpoint/2010/main" val="23935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500"/>
                            </p:stCondLst>
                            <p:childTnLst>
                              <p:par>
                                <p:cTn id="23" presetID="53" presetClass="entr" presetSubtype="16" fill="hold" nodeType="after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3500"/>
                            </p:stCondLst>
                            <p:childTnLst>
                              <p:par>
                                <p:cTn id="29" presetID="53" presetClass="entr" presetSubtype="16"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4500"/>
                            </p:stCondLst>
                            <p:childTnLst>
                              <p:par>
                                <p:cTn id="35" presetID="53" presetClass="entr" presetSubtype="16"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5500"/>
                            </p:stCondLst>
                            <p:childTnLst>
                              <p:par>
                                <p:cTn id="41" presetID="53" presetClass="entr" presetSubtype="16" fill="hold" nodeType="afterEffect">
                                  <p:stCondLst>
                                    <p:cond delay="5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6500"/>
                            </p:stCondLst>
                            <p:childTnLst>
                              <p:par>
                                <p:cTn id="47" presetID="53" presetClass="entr" presetSubtype="16" fill="hold" nodeType="afterEffect">
                                  <p:stCondLst>
                                    <p:cond delay="50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Technique to Model</a:t>
            </a:r>
            <a:endParaRPr lang="en-US" dirty="0"/>
          </a:p>
        </p:txBody>
      </p:sp>
      <p:sp>
        <p:nvSpPr>
          <p:cNvPr id="3" name="Content Placeholder 2"/>
          <p:cNvSpPr>
            <a:spLocks noGrp="1"/>
          </p:cNvSpPr>
          <p:nvPr>
            <p:ph idx="1"/>
          </p:nvPr>
        </p:nvSpPr>
        <p:spPr>
          <a:xfrm>
            <a:off x="498474" y="1468582"/>
            <a:ext cx="7556313" cy="4144963"/>
          </a:xfrm>
        </p:spPr>
        <p:txBody>
          <a:bodyPr>
            <a:noAutofit/>
          </a:bodyPr>
          <a:lstStyle/>
          <a:p>
            <a:r>
              <a:rPr lang="en-US" sz="2400" dirty="0" smtClean="0">
                <a:solidFill>
                  <a:schemeClr val="tx1"/>
                </a:solidFill>
              </a:rPr>
              <a:t>We figured out a technique for getting students to formulate their own questions.</a:t>
            </a:r>
          </a:p>
          <a:p>
            <a:r>
              <a:rPr lang="en-US" sz="2400" dirty="0">
                <a:solidFill>
                  <a:schemeClr val="tx1"/>
                </a:solidFill>
              </a:rPr>
              <a:t>I</a:t>
            </a:r>
            <a:r>
              <a:rPr lang="en-US" sz="2400" dirty="0" smtClean="0">
                <a:solidFill>
                  <a:schemeClr val="tx1"/>
                </a:solidFill>
              </a:rPr>
              <a:t>n the last five years, educators have used the simple technique in creative and ingenious ways that consistently stimulate curiosity and advance student learning.</a:t>
            </a:r>
          </a:p>
          <a:p>
            <a:r>
              <a:rPr lang="en-US" sz="2400" dirty="0" smtClean="0">
                <a:solidFill>
                  <a:schemeClr val="tx1"/>
                </a:solidFill>
              </a:rPr>
              <a:t>Educators’ work with the technique leads us to see more clearly a replicable model of learning that is based on combining student question formulation with teacher creativity. 	</a:t>
            </a:r>
          </a:p>
        </p:txBody>
      </p:sp>
    </p:spTree>
    <p:extLst>
      <p:ext uri="{BB962C8B-B14F-4D97-AF65-F5344CB8AC3E}">
        <p14:creationId xmlns:p14="http://schemas.microsoft.com/office/powerpoint/2010/main" val="427432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retrodotslight.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Subtitle 2"/>
          <p:cNvSpPr txBox="1">
            <a:spLocks/>
          </p:cNvSpPr>
          <p:nvPr/>
        </p:nvSpPr>
        <p:spPr bwMode="auto">
          <a:xfrm>
            <a:off x="862013" y="2281238"/>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marR="0" lvl="0" indent="-342900" algn="l" defTabSz="457200" rtl="0" eaLnBrk="1" fontAlgn="auto" latinLnBrk="0" hangingPunct="1">
              <a:lnSpc>
                <a:spcPct val="100000"/>
              </a:lnSpc>
              <a:spcBef>
                <a:spcPct val="20000"/>
              </a:spcBef>
              <a:spcAft>
                <a:spcPts val="0"/>
              </a:spcAft>
              <a:buClrTx/>
              <a:buSzTx/>
              <a:buFont typeface="Arial" charset="0"/>
              <a:buChar char="•"/>
              <a:tabLst/>
              <a:defRPr/>
            </a:pPr>
            <a:endParaRPr kumimoji="0" lang="en-US" sz="3200" b="1" i="0" u="none" strike="noStrike" kern="1200" cap="none" spc="0" normalizeH="0" baseline="0" noProof="0">
              <a:ln>
                <a:noFill/>
              </a:ln>
              <a:solidFill>
                <a:prstClr val="black"/>
              </a:solidFill>
              <a:effectLst/>
              <a:uLnTx/>
              <a:uFillTx/>
              <a:latin typeface="Arial" charset="0"/>
              <a:cs typeface="Arial" charset="0"/>
            </a:endParaRPr>
          </a:p>
        </p:txBody>
      </p:sp>
      <p:pic>
        <p:nvPicPr>
          <p:cNvPr id="32771"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8" y="-47625"/>
            <a:ext cx="9182101"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2" name="TextBox 15"/>
          <p:cNvSpPr txBox="1">
            <a:spLocks noChangeArrowheads="1"/>
          </p:cNvSpPr>
          <p:nvPr/>
        </p:nvSpPr>
        <p:spPr bwMode="auto">
          <a:xfrm>
            <a:off x="195263" y="1224773"/>
            <a:ext cx="433863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ヒラギノ角ゴ ProN W3" charset="0"/>
                <a:cs typeface="ヒラギノ角ゴ ProN W3" charset="0"/>
              </a:rPr>
              <a:t>LAWRENCE, MA, 1990</a:t>
            </a:r>
          </a:p>
        </p:txBody>
      </p:sp>
      <p:sp>
        <p:nvSpPr>
          <p:cNvPr id="32773" name="TextBox 2"/>
          <p:cNvSpPr txBox="1">
            <a:spLocks noChangeArrowheads="1"/>
          </p:cNvSpPr>
          <p:nvPr/>
        </p:nvSpPr>
        <p:spPr bwMode="auto">
          <a:xfrm>
            <a:off x="195263" y="1717216"/>
            <a:ext cx="3038475" cy="2092881"/>
          </a:xfrm>
          <a:prstGeom prst="rect">
            <a:avLst/>
          </a:prstGeom>
          <a:noFill/>
          <a:ln>
            <a:noFill/>
          </a:ln>
          <a:effectLst>
            <a:glow rad="127000">
              <a:schemeClr val="tx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rPr>
              <a:t>“We don’t go to the school because we don’t even know what to ask.”</a:t>
            </a:r>
            <a:endParaRPr kumimoji="0" lang="en-US" altLang="ja-JP" b="0" i="0" u="none" strike="noStrike" kern="1200" cap="none" spc="0" normalizeH="0" baseline="0" noProof="0" dirty="0">
              <a:ln>
                <a:noFill/>
              </a:ln>
              <a:solidFill>
                <a:prstClr val="black"/>
              </a:solidFill>
              <a:effectLst/>
              <a:uLnTx/>
              <a:uFillTx/>
              <a:latin typeface="+mn-lt"/>
              <a:cs typeface="Gill Sans"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Gill Sans" charset="0"/>
              <a:cs typeface="Gill Sans" charset="0"/>
            </a:endParaRPr>
          </a:p>
        </p:txBody>
      </p:sp>
      <p:sp>
        <p:nvSpPr>
          <p:cNvPr id="7" name="Title 1"/>
          <p:cNvSpPr txBox="1">
            <a:spLocks/>
          </p:cNvSpPr>
          <p:nvPr/>
        </p:nvSpPr>
        <p:spPr>
          <a:xfrm>
            <a:off x="443706" y="132192"/>
            <a:ext cx="8570913"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Honoring three sources of this model</a:t>
            </a:r>
            <a:endParaRPr lang="en-US" dirty="0"/>
          </a:p>
        </p:txBody>
      </p:sp>
    </p:spTree>
    <p:extLst>
      <p:ext uri="{BB962C8B-B14F-4D97-AF65-F5344CB8AC3E}">
        <p14:creationId xmlns:p14="http://schemas.microsoft.com/office/powerpoint/2010/main" val="26456977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Honoring the </a:t>
            </a:r>
            <a:r>
              <a:rPr lang="en-US" dirty="0" smtClean="0"/>
              <a:t>Sources (II)</a:t>
            </a:r>
            <a:endParaRPr lang="en-US" dirty="0"/>
          </a:p>
        </p:txBody>
      </p:sp>
      <p:sp>
        <p:nvSpPr>
          <p:cNvPr id="3" name="Content Placeholder 2"/>
          <p:cNvSpPr>
            <a:spLocks noGrp="1"/>
          </p:cNvSpPr>
          <p:nvPr>
            <p:ph idx="1"/>
          </p:nvPr>
        </p:nvSpPr>
        <p:spPr>
          <a:xfrm>
            <a:off x="498474" y="1773381"/>
            <a:ext cx="7556313" cy="4144963"/>
          </a:xfrm>
        </p:spPr>
        <p:txBody>
          <a:bodyPr/>
          <a:lstStyle/>
          <a:p>
            <a:r>
              <a:rPr lang="en-US" sz="3000" dirty="0">
                <a:solidFill>
                  <a:schemeClr val="tx1"/>
                </a:solidFill>
              </a:rPr>
              <a:t>250,000 </a:t>
            </a:r>
            <a:r>
              <a:rPr lang="en-US" sz="3000" dirty="0" smtClean="0">
                <a:solidFill>
                  <a:schemeClr val="tx1"/>
                </a:solidFill>
              </a:rPr>
              <a:t>Teachers around the world</a:t>
            </a:r>
            <a:endParaRPr lang="en-US" sz="3000" dirty="0">
              <a:solidFill>
                <a:schemeClr val="tx1"/>
              </a:solidFill>
            </a:endParaRPr>
          </a:p>
          <a:p>
            <a:endParaRPr lang="en-US" dirty="0"/>
          </a:p>
        </p:txBody>
      </p:sp>
      <p:pic>
        <p:nvPicPr>
          <p:cNvPr id="4" name="Picture 3"/>
          <p:cNvPicPr>
            <a:picLocks noChangeAspect="1"/>
          </p:cNvPicPr>
          <p:nvPr/>
        </p:nvPicPr>
        <p:blipFill rotWithShape="1">
          <a:blip r:embed="rId2"/>
          <a:srcRect l="1695" t="22414" r="1416" b="34324"/>
          <a:stretch/>
        </p:blipFill>
        <p:spPr>
          <a:xfrm>
            <a:off x="765388" y="2507670"/>
            <a:ext cx="7668644" cy="2881745"/>
          </a:xfrm>
          <a:prstGeom prst="rect">
            <a:avLst/>
          </a:prstGeom>
        </p:spPr>
      </p:pic>
    </p:spTree>
    <p:extLst>
      <p:ext uri="{BB962C8B-B14F-4D97-AF65-F5344CB8AC3E}">
        <p14:creationId xmlns:p14="http://schemas.microsoft.com/office/powerpoint/2010/main" val="3825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Honoring the Sources (III)</a:t>
            </a:r>
            <a:endParaRPr lang="en-US" dirty="0"/>
          </a:p>
        </p:txBody>
      </p:sp>
      <p:sp>
        <p:nvSpPr>
          <p:cNvPr id="3" name="Content Placeholder 2"/>
          <p:cNvSpPr>
            <a:spLocks noGrp="1"/>
          </p:cNvSpPr>
          <p:nvPr>
            <p:ph idx="1"/>
          </p:nvPr>
        </p:nvSpPr>
        <p:spPr>
          <a:xfrm>
            <a:off x="498474" y="1399309"/>
            <a:ext cx="7556313" cy="4849091"/>
          </a:xfrm>
        </p:spPr>
        <p:txBody>
          <a:bodyPr>
            <a:normAutofit fontScale="70000" lnSpcReduction="20000"/>
          </a:bodyPr>
          <a:lstStyle/>
          <a:p>
            <a:r>
              <a:rPr lang="en-US" sz="3500" dirty="0" smtClean="0">
                <a:solidFill>
                  <a:schemeClr val="tx1"/>
                </a:solidFill>
              </a:rPr>
              <a:t>Millions </a:t>
            </a:r>
            <a:r>
              <a:rPr lang="en-US" sz="3500" dirty="0">
                <a:solidFill>
                  <a:schemeClr val="tx1"/>
                </a:solidFill>
              </a:rPr>
              <a:t>of </a:t>
            </a:r>
            <a:r>
              <a:rPr lang="en-US" sz="3500" dirty="0" smtClean="0">
                <a:solidFill>
                  <a:schemeClr val="tx1"/>
                </a:solidFill>
              </a:rPr>
              <a:t>students</a:t>
            </a:r>
          </a:p>
          <a:p>
            <a:pPr lvl="1">
              <a:spcBef>
                <a:spcPts val="1200"/>
              </a:spcBef>
            </a:pPr>
            <a:r>
              <a:rPr lang="en-US" sz="2600" dirty="0">
                <a:solidFill>
                  <a:schemeClr val="tx1"/>
                </a:solidFill>
              </a:rPr>
              <a:t>"Asking questions may not always lead to answers, but it leads to curiosity. Curiosity is what drives children and teens to want to learn, even when they don't realize it...Question asking helps us guide our own adventure and helps us find new interests. Everything starts with a question, even if you don't realize </a:t>
            </a:r>
            <a:r>
              <a:rPr lang="en-US" sz="2600" dirty="0" smtClean="0">
                <a:solidFill>
                  <a:schemeClr val="tx1"/>
                </a:solidFill>
              </a:rPr>
              <a:t>it.” </a:t>
            </a:r>
          </a:p>
          <a:p>
            <a:pPr marL="228600" lvl="1" indent="0">
              <a:buNone/>
            </a:pPr>
            <a:r>
              <a:rPr lang="en-US" sz="2600" dirty="0">
                <a:solidFill>
                  <a:schemeClr val="tx1"/>
                </a:solidFill>
              </a:rPr>
              <a:t> </a:t>
            </a:r>
            <a:r>
              <a:rPr lang="en-US" sz="2600" dirty="0" smtClean="0">
                <a:solidFill>
                  <a:schemeClr val="tx1"/>
                </a:solidFill>
              </a:rPr>
              <a:t>   - </a:t>
            </a:r>
            <a:r>
              <a:rPr lang="en-US" sz="2600" b="1" dirty="0" err="1" smtClean="0">
                <a:solidFill>
                  <a:schemeClr val="tx1"/>
                </a:solidFill>
              </a:rPr>
              <a:t>Abriana</a:t>
            </a:r>
            <a:r>
              <a:rPr lang="en-US" sz="2600" b="1" dirty="0" smtClean="0">
                <a:solidFill>
                  <a:schemeClr val="tx1"/>
                </a:solidFill>
              </a:rPr>
              <a:t> Fusco, 9</a:t>
            </a:r>
            <a:r>
              <a:rPr lang="en-US" sz="2600" b="1" baseline="30000" dirty="0" smtClean="0">
                <a:solidFill>
                  <a:schemeClr val="tx1"/>
                </a:solidFill>
              </a:rPr>
              <a:t>th</a:t>
            </a:r>
            <a:r>
              <a:rPr lang="en-US" sz="2600" b="1" dirty="0" smtClean="0">
                <a:solidFill>
                  <a:schemeClr val="tx1"/>
                </a:solidFill>
              </a:rPr>
              <a:t> Grader</a:t>
            </a:r>
            <a:r>
              <a:rPr lang="en-US" sz="2600" dirty="0" smtClean="0">
                <a:solidFill>
                  <a:schemeClr val="tx1"/>
                </a:solidFill>
              </a:rPr>
              <a:t>, Fitchburg, MA</a:t>
            </a:r>
          </a:p>
          <a:p>
            <a:pPr lvl="1">
              <a:spcBef>
                <a:spcPts val="1200"/>
              </a:spcBef>
            </a:pPr>
            <a:r>
              <a:rPr lang="en-US" sz="2600" dirty="0">
                <a:solidFill>
                  <a:schemeClr val="tx1"/>
                </a:solidFill>
              </a:rPr>
              <a:t>“When you ask the question, you feel like it’s your job to get the answer</a:t>
            </a:r>
            <a:r>
              <a:rPr lang="en-US" sz="2600" dirty="0" smtClean="0">
                <a:solidFill>
                  <a:schemeClr val="tx1"/>
                </a:solidFill>
              </a:rPr>
              <a:t>.”</a:t>
            </a:r>
          </a:p>
          <a:p>
            <a:pPr marL="228600" lvl="1" indent="0">
              <a:buNone/>
            </a:pPr>
            <a:r>
              <a:rPr lang="en-US" sz="2600" dirty="0">
                <a:solidFill>
                  <a:schemeClr val="tx1"/>
                </a:solidFill>
              </a:rPr>
              <a:t> </a:t>
            </a:r>
            <a:r>
              <a:rPr lang="en-US" sz="2600" dirty="0" smtClean="0">
                <a:solidFill>
                  <a:schemeClr val="tx1"/>
                </a:solidFill>
              </a:rPr>
              <a:t>   - </a:t>
            </a:r>
            <a:r>
              <a:rPr lang="en-US" sz="2600" b="1" dirty="0">
                <a:solidFill>
                  <a:schemeClr val="tx1"/>
                </a:solidFill>
              </a:rPr>
              <a:t>High School student</a:t>
            </a:r>
            <a:r>
              <a:rPr lang="en-US" sz="2600" dirty="0">
                <a:solidFill>
                  <a:schemeClr val="tx1"/>
                </a:solidFill>
              </a:rPr>
              <a:t>, Boston, MA</a:t>
            </a:r>
          </a:p>
          <a:p>
            <a:pPr lvl="1">
              <a:spcBef>
                <a:spcPts val="1200"/>
              </a:spcBef>
            </a:pPr>
            <a:r>
              <a:rPr lang="en-US" sz="2600" dirty="0" smtClean="0">
                <a:solidFill>
                  <a:schemeClr val="tx1"/>
                </a:solidFill>
              </a:rPr>
              <a:t>“Just </a:t>
            </a:r>
            <a:r>
              <a:rPr lang="en-US" sz="2600" dirty="0">
                <a:solidFill>
                  <a:schemeClr val="tx1"/>
                </a:solidFill>
              </a:rPr>
              <a:t>when you think you know all you need to know, you ask another question and discover how much more there is to </a:t>
            </a:r>
            <a:r>
              <a:rPr lang="en-US" sz="2600" dirty="0" smtClean="0">
                <a:solidFill>
                  <a:schemeClr val="tx1"/>
                </a:solidFill>
              </a:rPr>
              <a:t>learn.”</a:t>
            </a:r>
          </a:p>
          <a:p>
            <a:pPr marL="228600" lvl="1" indent="0">
              <a:buNone/>
            </a:pPr>
            <a:r>
              <a:rPr lang="en-US" sz="2600" dirty="0">
                <a:solidFill>
                  <a:schemeClr val="tx1"/>
                </a:solidFill>
              </a:rPr>
              <a:t> </a:t>
            </a:r>
            <a:r>
              <a:rPr lang="en-US" sz="2600" dirty="0" smtClean="0">
                <a:solidFill>
                  <a:schemeClr val="tx1"/>
                </a:solidFill>
              </a:rPr>
              <a:t>   - </a:t>
            </a:r>
            <a:r>
              <a:rPr lang="en-US" sz="2600" b="1" dirty="0" smtClean="0">
                <a:solidFill>
                  <a:schemeClr val="tx1"/>
                </a:solidFill>
              </a:rPr>
              <a:t>6</a:t>
            </a:r>
            <a:r>
              <a:rPr lang="en-US" sz="2600" b="1" baseline="30000" dirty="0" smtClean="0">
                <a:solidFill>
                  <a:schemeClr val="tx1"/>
                </a:solidFill>
              </a:rPr>
              <a:t>th</a:t>
            </a:r>
            <a:r>
              <a:rPr lang="en-US" sz="2600" b="1" dirty="0" smtClean="0">
                <a:solidFill>
                  <a:schemeClr val="tx1"/>
                </a:solidFill>
              </a:rPr>
              <a:t> grader, </a:t>
            </a:r>
            <a:r>
              <a:rPr lang="en-US" sz="2600" dirty="0" smtClean="0">
                <a:solidFill>
                  <a:schemeClr val="tx1"/>
                </a:solidFill>
              </a:rPr>
              <a:t>Palo Alto, CA</a:t>
            </a:r>
          </a:p>
          <a:p>
            <a:pPr lvl="1">
              <a:spcBef>
                <a:spcPts val="1200"/>
              </a:spcBef>
            </a:pPr>
            <a:r>
              <a:rPr lang="en-US" sz="2600" dirty="0">
                <a:solidFill>
                  <a:schemeClr val="tx1"/>
                </a:solidFill>
              </a:rPr>
              <a:t>I</a:t>
            </a:r>
            <a:r>
              <a:rPr lang="en-US" sz="2600" dirty="0" smtClean="0">
                <a:solidFill>
                  <a:schemeClr val="tx1"/>
                </a:solidFill>
              </a:rPr>
              <a:t>n </a:t>
            </a:r>
            <a:r>
              <a:rPr lang="en-US" sz="2600" dirty="0">
                <a:solidFill>
                  <a:schemeClr val="tx1"/>
                </a:solidFill>
              </a:rPr>
              <a:t>response to "why do you think we ask questions</a:t>
            </a:r>
            <a:r>
              <a:rPr lang="en-US" sz="2600" dirty="0" smtClean="0">
                <a:solidFill>
                  <a:schemeClr val="tx1"/>
                </a:solidFill>
              </a:rPr>
              <a:t>?”</a:t>
            </a:r>
          </a:p>
          <a:p>
            <a:pPr marL="228600" lvl="1" indent="0">
              <a:spcBef>
                <a:spcPts val="0"/>
              </a:spcBef>
              <a:buNone/>
            </a:pPr>
            <a:r>
              <a:rPr lang="en-US" sz="2600" dirty="0" smtClean="0">
                <a:solidFill>
                  <a:schemeClr val="tx1"/>
                </a:solidFill>
              </a:rPr>
              <a:t>    “So </a:t>
            </a:r>
            <a:r>
              <a:rPr lang="en-US" sz="2600" dirty="0">
                <a:solidFill>
                  <a:schemeClr val="tx1"/>
                </a:solidFill>
              </a:rPr>
              <a:t>we can be curious about what we are learning and want to </a:t>
            </a:r>
            <a:r>
              <a:rPr lang="en-US" sz="2600" dirty="0" smtClean="0">
                <a:solidFill>
                  <a:schemeClr val="tx1"/>
                </a:solidFill>
              </a:rPr>
              <a:t> </a:t>
            </a:r>
          </a:p>
          <a:p>
            <a:pPr marL="228600" lvl="1" indent="0">
              <a:spcBef>
                <a:spcPts val="0"/>
              </a:spcBef>
              <a:buNone/>
            </a:pPr>
            <a:r>
              <a:rPr lang="en-US" sz="2600" dirty="0">
                <a:solidFill>
                  <a:schemeClr val="tx1"/>
                </a:solidFill>
              </a:rPr>
              <a:t> </a:t>
            </a:r>
            <a:r>
              <a:rPr lang="en-US" sz="2600" dirty="0" smtClean="0">
                <a:solidFill>
                  <a:schemeClr val="tx1"/>
                </a:solidFill>
              </a:rPr>
              <a:t>   know </a:t>
            </a:r>
            <a:r>
              <a:rPr lang="en-US" sz="2600" dirty="0">
                <a:solidFill>
                  <a:schemeClr val="tx1"/>
                </a:solidFill>
              </a:rPr>
              <a:t>more."</a:t>
            </a:r>
            <a:br>
              <a:rPr lang="en-US" sz="2600" dirty="0">
                <a:solidFill>
                  <a:schemeClr val="tx1"/>
                </a:solidFill>
              </a:rPr>
            </a:br>
            <a:r>
              <a:rPr lang="en-US" sz="2600" dirty="0" smtClean="0">
                <a:solidFill>
                  <a:schemeClr val="tx1"/>
                </a:solidFill>
              </a:rPr>
              <a:t>    - </a:t>
            </a:r>
            <a:r>
              <a:rPr lang="en-US" sz="2600" b="1" dirty="0" err="1">
                <a:solidFill>
                  <a:schemeClr val="tx1"/>
                </a:solidFill>
              </a:rPr>
              <a:t>Ayaka</a:t>
            </a:r>
            <a:r>
              <a:rPr lang="en-US" sz="2600" b="1" dirty="0">
                <a:solidFill>
                  <a:schemeClr val="tx1"/>
                </a:solidFill>
              </a:rPr>
              <a:t>, </a:t>
            </a:r>
            <a:r>
              <a:rPr lang="en-US" sz="2600" b="1" dirty="0" smtClean="0">
                <a:solidFill>
                  <a:schemeClr val="tx1"/>
                </a:solidFill>
              </a:rPr>
              <a:t>1</a:t>
            </a:r>
            <a:r>
              <a:rPr lang="en-US" sz="2600" b="1" baseline="30000" dirty="0" smtClean="0">
                <a:solidFill>
                  <a:schemeClr val="tx1"/>
                </a:solidFill>
              </a:rPr>
              <a:t>st</a:t>
            </a:r>
            <a:r>
              <a:rPr lang="en-US" sz="2600" b="1" dirty="0" smtClean="0">
                <a:solidFill>
                  <a:schemeClr val="tx1"/>
                </a:solidFill>
              </a:rPr>
              <a:t> Grader, </a:t>
            </a:r>
            <a:r>
              <a:rPr lang="en-US" sz="2600" dirty="0" smtClean="0">
                <a:solidFill>
                  <a:schemeClr val="tx1"/>
                </a:solidFill>
              </a:rPr>
              <a:t>Novi</a:t>
            </a:r>
            <a:r>
              <a:rPr lang="en-US" sz="2600" dirty="0">
                <a:solidFill>
                  <a:schemeClr val="tx1"/>
                </a:solidFill>
              </a:rPr>
              <a:t>, </a:t>
            </a:r>
            <a:r>
              <a:rPr lang="en-US" sz="2600" dirty="0" smtClean="0">
                <a:solidFill>
                  <a:schemeClr val="tx1"/>
                </a:solidFill>
              </a:rPr>
              <a:t>Michigan</a:t>
            </a:r>
            <a:endParaRPr lang="en-US" dirty="0"/>
          </a:p>
          <a:p>
            <a:endParaRPr lang="en-US" dirty="0"/>
          </a:p>
        </p:txBody>
      </p:sp>
    </p:spTree>
    <p:extLst>
      <p:ext uri="{BB962C8B-B14F-4D97-AF65-F5344CB8AC3E}">
        <p14:creationId xmlns:p14="http://schemas.microsoft.com/office/powerpoint/2010/main" val="167183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give </a:t>
            </a:r>
            <a:r>
              <a:rPr lang="en-US" dirty="0" smtClean="0"/>
              <a:t>the model a more scientific name</a:t>
            </a:r>
            <a:r>
              <a:rPr lang="en-US" dirty="0"/>
              <a:t>?</a:t>
            </a:r>
            <a:br>
              <a:rPr lang="en-US" dirty="0"/>
            </a:br>
            <a:endParaRPr lang="en-US" dirty="0"/>
          </a:p>
        </p:txBody>
      </p:sp>
      <p:sp>
        <p:nvSpPr>
          <p:cNvPr id="4" name="Content Placeholder 2"/>
          <p:cNvSpPr>
            <a:spLocks noGrp="1"/>
          </p:cNvSpPr>
          <p:nvPr>
            <p:ph idx="1"/>
          </p:nvPr>
        </p:nvSpPr>
        <p:spPr>
          <a:xfrm>
            <a:off x="935895" y="2636990"/>
            <a:ext cx="7305115" cy="1051252"/>
          </a:xfrm>
        </p:spPr>
        <p:txBody>
          <a:bodyPr/>
          <a:lstStyle/>
          <a:p>
            <a:pPr marL="0" indent="0" algn="ctr">
              <a:spcBef>
                <a:spcPts val="0"/>
              </a:spcBef>
              <a:buNone/>
            </a:pPr>
            <a:r>
              <a:rPr lang="en-US" sz="3000" b="1" dirty="0">
                <a:solidFill>
                  <a:srgbClr val="000000"/>
                </a:solidFill>
              </a:rPr>
              <a:t>“Working with One’s Own Questions” </a:t>
            </a:r>
          </a:p>
          <a:p>
            <a:pPr marL="0" indent="0" algn="ctr">
              <a:spcBef>
                <a:spcPts val="0"/>
              </a:spcBef>
              <a:buNone/>
            </a:pPr>
            <a:r>
              <a:rPr lang="en-US" sz="3000" b="1" dirty="0">
                <a:solidFill>
                  <a:srgbClr val="000000"/>
                </a:solidFill>
              </a:rPr>
              <a:t>Model of </a:t>
            </a:r>
            <a:r>
              <a:rPr lang="en-US" sz="3000" b="1" dirty="0" smtClean="0">
                <a:solidFill>
                  <a:srgbClr val="000000"/>
                </a:solidFill>
              </a:rPr>
              <a:t>Learning</a:t>
            </a:r>
            <a:endParaRPr lang="en-US" dirty="0"/>
          </a:p>
        </p:txBody>
      </p:sp>
      <p:sp>
        <p:nvSpPr>
          <p:cNvPr id="5" name="Rectangle 4"/>
          <p:cNvSpPr/>
          <p:nvPr/>
        </p:nvSpPr>
        <p:spPr>
          <a:xfrm>
            <a:off x="2104612" y="2636990"/>
            <a:ext cx="1051891" cy="553998"/>
          </a:xfrm>
          <a:prstGeom prst="rect">
            <a:avLst/>
          </a:prstGeom>
        </p:spPr>
        <p:txBody>
          <a:bodyPr wrap="none">
            <a:spAutoFit/>
          </a:bodyPr>
          <a:lstStyle/>
          <a:p>
            <a:r>
              <a:rPr lang="en-US" sz="3000" b="1" dirty="0">
                <a:solidFill>
                  <a:srgbClr val="000000"/>
                </a:solidFill>
              </a:rPr>
              <a:t>Hmm</a:t>
            </a:r>
          </a:p>
        </p:txBody>
      </p:sp>
      <p:sp>
        <p:nvSpPr>
          <p:cNvPr id="6" name="Rectangle 5"/>
          <p:cNvSpPr/>
          <p:nvPr/>
        </p:nvSpPr>
        <p:spPr>
          <a:xfrm>
            <a:off x="3151166" y="2636990"/>
            <a:ext cx="1563248" cy="553998"/>
          </a:xfrm>
          <a:prstGeom prst="rect">
            <a:avLst/>
          </a:prstGeom>
        </p:spPr>
        <p:txBody>
          <a:bodyPr wrap="none">
            <a:spAutoFit/>
          </a:bodyPr>
          <a:lstStyle/>
          <a:p>
            <a:r>
              <a:rPr lang="en-US" sz="3000" b="1" dirty="0">
                <a:solidFill>
                  <a:srgbClr val="000000"/>
                </a:solidFill>
              </a:rPr>
              <a:t>, Oomph</a:t>
            </a:r>
            <a:endParaRPr lang="en-US" sz="3000" dirty="0"/>
          </a:p>
        </p:txBody>
      </p:sp>
      <p:sp>
        <p:nvSpPr>
          <p:cNvPr id="7" name="Rectangle 6"/>
          <p:cNvSpPr/>
          <p:nvPr/>
        </p:nvSpPr>
        <p:spPr>
          <a:xfrm>
            <a:off x="4759300" y="2636328"/>
            <a:ext cx="2141933" cy="553998"/>
          </a:xfrm>
          <a:prstGeom prst="rect">
            <a:avLst/>
          </a:prstGeom>
        </p:spPr>
        <p:txBody>
          <a:bodyPr wrap="none">
            <a:spAutoFit/>
          </a:bodyPr>
          <a:lstStyle/>
          <a:p>
            <a:r>
              <a:rPr lang="en-US" sz="3000" b="1" dirty="0">
                <a:solidFill>
                  <a:srgbClr val="000000"/>
                </a:solidFill>
              </a:rPr>
              <a:t>, and Ah </a:t>
            </a:r>
            <a:r>
              <a:rPr lang="en-US" sz="3000" b="1" dirty="0" smtClean="0">
                <a:solidFill>
                  <a:srgbClr val="000000"/>
                </a:solidFill>
              </a:rPr>
              <a:t>Ha!</a:t>
            </a:r>
            <a:endParaRPr lang="en-US" sz="3000" dirty="0"/>
          </a:p>
        </p:txBody>
      </p:sp>
    </p:spTree>
    <p:extLst>
      <p:ext uri="{BB962C8B-B14F-4D97-AF65-F5344CB8AC3E}">
        <p14:creationId xmlns:p14="http://schemas.microsoft.com/office/powerpoint/2010/main" val="426088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4">
                                            <p:txEl>
                                              <p:pRg st="0" end="0"/>
                                            </p:txEl>
                                          </p:spTgt>
                                        </p:tgtEl>
                                      </p:cBhvr>
                                    </p:animEffect>
                                    <p:set>
                                      <p:cBhvr>
                                        <p:cTn id="24"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Hmm, Oomph, and </a:t>
            </a:r>
            <a:r>
              <a:rPr lang="en-US" sz="4000" dirty="0"/>
              <a:t>A</a:t>
            </a:r>
            <a:r>
              <a:rPr lang="en-US" sz="4000" dirty="0" smtClean="0"/>
              <a:t>h Ha!</a:t>
            </a:r>
            <a:endParaRPr lang="en-US" sz="4000" dirty="0"/>
          </a:p>
        </p:txBody>
      </p:sp>
      <p:sp>
        <p:nvSpPr>
          <p:cNvPr id="3" name="Content Placeholder 2"/>
          <p:cNvSpPr>
            <a:spLocks noGrp="1"/>
          </p:cNvSpPr>
          <p:nvPr>
            <p:ph idx="1"/>
          </p:nvPr>
        </p:nvSpPr>
        <p:spPr/>
        <p:txBody>
          <a:bodyPr/>
          <a:lstStyle/>
          <a:p>
            <a:r>
              <a:rPr lang="en-US" sz="3200" dirty="0" smtClean="0">
                <a:solidFill>
                  <a:schemeClr val="tx1"/>
                </a:solidFill>
              </a:rPr>
              <a:t>Why is a model for learning that emphasizes student question formulation so important today?</a:t>
            </a:r>
          </a:p>
          <a:p>
            <a:pPr marL="457200" lvl="1" indent="0">
              <a:buNone/>
            </a:pPr>
            <a:endParaRPr lang="en-US" dirty="0"/>
          </a:p>
        </p:txBody>
      </p:sp>
    </p:spTree>
    <p:extLst>
      <p:ext uri="{BB962C8B-B14F-4D97-AF65-F5344CB8AC3E}">
        <p14:creationId xmlns:p14="http://schemas.microsoft.com/office/powerpoint/2010/main" val="199926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344613"/>
            <a:ext cx="3475038" cy="529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4565650" y="1331913"/>
            <a:ext cx="46386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3200"/>
              <a:t>“How should you respond when you get powerful new tools for finding answers? </a:t>
            </a:r>
          </a:p>
          <a:p>
            <a:endParaRPr lang="en-US" altLang="en-US" sz="3200"/>
          </a:p>
        </p:txBody>
      </p:sp>
      <p:sp>
        <p:nvSpPr>
          <p:cNvPr id="3" name="TextBox 2"/>
          <p:cNvSpPr txBox="1">
            <a:spLocks noChangeArrowheads="1"/>
          </p:cNvSpPr>
          <p:nvPr/>
        </p:nvSpPr>
        <p:spPr bwMode="auto">
          <a:xfrm>
            <a:off x="4565650" y="3825875"/>
            <a:ext cx="5129213" cy="172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endParaRPr lang="en-US" altLang="en-US" sz="2800" dirty="0"/>
          </a:p>
          <a:p>
            <a:r>
              <a:rPr lang="en-US" altLang="en-US" sz="2800" dirty="0"/>
              <a:t>Think of harder questions.”</a:t>
            </a:r>
          </a:p>
          <a:p>
            <a:endParaRPr lang="en-US" altLang="en-US" sz="3200" dirty="0"/>
          </a:p>
          <a:p>
            <a:endParaRPr lang="en-US" altLang="en-US" dirty="0"/>
          </a:p>
        </p:txBody>
      </p:sp>
      <p:sp>
        <p:nvSpPr>
          <p:cNvPr id="6" name="TextBox 5"/>
          <p:cNvSpPr txBox="1">
            <a:spLocks noChangeArrowheads="1"/>
          </p:cNvSpPr>
          <p:nvPr/>
        </p:nvSpPr>
        <p:spPr bwMode="auto">
          <a:xfrm>
            <a:off x="4987925" y="5399088"/>
            <a:ext cx="348456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285750" indent="-285750" algn="r">
              <a:buFontTx/>
              <a:buChar char="-"/>
            </a:pPr>
            <a:r>
              <a:rPr lang="en-US" altLang="en-US" dirty="0" smtClean="0"/>
              <a:t>Clive </a:t>
            </a:r>
            <a:r>
              <a:rPr lang="en-US" altLang="en-US" dirty="0"/>
              <a:t>Thompson, </a:t>
            </a:r>
            <a:r>
              <a:rPr lang="en-US" altLang="en-US" dirty="0" smtClean="0"/>
              <a:t>Journalist </a:t>
            </a:r>
            <a:r>
              <a:rPr lang="en-US" altLang="en-US" dirty="0"/>
              <a:t>and Technology Blogger</a:t>
            </a:r>
          </a:p>
          <a:p>
            <a:endParaRPr lang="en-US" altLang="en-US" dirty="0"/>
          </a:p>
        </p:txBody>
      </p:sp>
      <p:sp>
        <p:nvSpPr>
          <p:cNvPr id="167942" name="Title 1"/>
          <p:cNvSpPr txBox="1">
            <a:spLocks/>
          </p:cNvSpPr>
          <p:nvPr/>
        </p:nvSpPr>
        <p:spPr bwMode="auto">
          <a:xfrm>
            <a:off x="600075" y="352425"/>
            <a:ext cx="75565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914400"/>
            <a:r>
              <a:rPr lang="en-US" altLang="en-US" sz="4000">
                <a:solidFill>
                  <a:schemeClr val="accent1"/>
                </a:solidFill>
              </a:rPr>
              <a:t>In the Age of Google…</a:t>
            </a:r>
          </a:p>
        </p:txBody>
      </p:sp>
    </p:spTree>
    <p:extLst>
      <p:ext uri="{BB962C8B-B14F-4D97-AF65-F5344CB8AC3E}">
        <p14:creationId xmlns:p14="http://schemas.microsoft.com/office/powerpoint/2010/main" val="560852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498475" y="382588"/>
            <a:ext cx="7556500" cy="1116012"/>
          </a:xfrm>
        </p:spPr>
        <p:txBody>
          <a:bodyPr/>
          <a:lstStyle/>
          <a:p>
            <a:pPr eaLnBrk="1" hangingPunct="1"/>
            <a:r>
              <a:rPr lang="en-US" altLang="en-US" sz="4000" smtClean="0"/>
              <a:t>Democracy</a:t>
            </a:r>
          </a:p>
        </p:txBody>
      </p:sp>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498475" y="1284288"/>
            <a:ext cx="7556500" cy="4144962"/>
          </a:xfrm>
        </p:spPr>
      </p:pic>
      <p:sp>
        <p:nvSpPr>
          <p:cNvPr id="2" name="TextBox 8"/>
          <p:cNvSpPr txBox="1">
            <a:spLocks noChangeArrowheads="1"/>
          </p:cNvSpPr>
          <p:nvPr/>
        </p:nvSpPr>
        <p:spPr bwMode="auto">
          <a:xfrm>
            <a:off x="2995613" y="6611938"/>
            <a:ext cx="6297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000"/>
              <a:t>See Chapter 6 on Septima Clark in </a:t>
            </a:r>
            <a:r>
              <a:rPr lang="en-US" altLang="en-US" sz="1000" i="1"/>
              <a:t>Freedom Road: Adult Education of African Americans </a:t>
            </a:r>
            <a:r>
              <a:rPr lang="en-US" altLang="en-US" sz="1000"/>
              <a:t>(Peterson, 1996).</a:t>
            </a:r>
            <a:endParaRPr lang="en-US" altLang="en-US" sz="1000" i="1"/>
          </a:p>
        </p:txBody>
      </p:sp>
      <p:sp>
        <p:nvSpPr>
          <p:cNvPr id="7" name="TextBox 8"/>
          <p:cNvSpPr txBox="1">
            <a:spLocks noChangeArrowheads="1"/>
          </p:cNvSpPr>
          <p:nvPr/>
        </p:nvSpPr>
        <p:spPr bwMode="auto">
          <a:xfrm>
            <a:off x="506413" y="5418138"/>
            <a:ext cx="75485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a:t>“We need to be taught to study rather than to believe, to </a:t>
            </a:r>
            <a:r>
              <a:rPr lang="en-US" altLang="en-US" sz="2400" b="1"/>
              <a:t>inquire</a:t>
            </a:r>
            <a:r>
              <a:rPr lang="en-US" altLang="en-US" sz="2400"/>
              <a:t> rather than to affirm.” - Septima Clark</a:t>
            </a:r>
          </a:p>
        </p:txBody>
      </p:sp>
    </p:spTree>
    <p:extLst>
      <p:ext uri="{BB962C8B-B14F-4D97-AF65-F5344CB8AC3E}">
        <p14:creationId xmlns:p14="http://schemas.microsoft.com/office/powerpoint/2010/main" val="246026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97" y="556131"/>
            <a:ext cx="7886700" cy="994172"/>
          </a:xfrm>
        </p:spPr>
        <p:txBody>
          <a:bodyPr/>
          <a:lstStyle/>
          <a:p>
            <a:r>
              <a:rPr lang="en-US" dirty="0" smtClean="0">
                <a:solidFill>
                  <a:schemeClr val="accent1"/>
                </a:solidFill>
                <a:latin typeface="Rockwell" charset="0"/>
                <a:ea typeface="Rockwell" charset="0"/>
                <a:cs typeface="Rockwell" charset="0"/>
              </a:rPr>
              <a:t>Initial Question Focus Design Process</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a:xfrm>
            <a:off x="1542868" y="2064407"/>
            <a:ext cx="7049589" cy="3445763"/>
          </a:xfrm>
        </p:spPr>
        <p:txBody>
          <a:bodyPr>
            <a:noAutofit/>
          </a:bodyPr>
          <a:lstStyle/>
          <a:p>
            <a:pPr>
              <a:spcBef>
                <a:spcPts val="300"/>
              </a:spcBef>
              <a:spcAft>
                <a:spcPts val="900"/>
              </a:spcAft>
            </a:pPr>
            <a:r>
              <a:rPr lang="en-US" sz="2400" dirty="0" smtClean="0">
                <a:solidFill>
                  <a:schemeClr val="tx1"/>
                </a:solidFill>
                <a:latin typeface="Rockwell" charset="0"/>
                <a:ea typeface="Rockwell" charset="0"/>
                <a:cs typeface="Rockwell" charset="0"/>
              </a:rPr>
              <a:t>How can a pet be an important friend?</a:t>
            </a:r>
          </a:p>
          <a:p>
            <a:pPr>
              <a:spcBef>
                <a:spcPts val="300"/>
              </a:spcBef>
              <a:spcAft>
                <a:spcPts val="900"/>
              </a:spcAft>
            </a:pPr>
            <a:r>
              <a:rPr lang="en-US" sz="2400" dirty="0" smtClean="0">
                <a:solidFill>
                  <a:schemeClr val="tx1"/>
                </a:solidFill>
                <a:latin typeface="Rockwell" charset="0"/>
                <a:ea typeface="Rockwell" charset="0"/>
                <a:cs typeface="Rockwell" charset="0"/>
              </a:rPr>
              <a:t>Collage </a:t>
            </a:r>
            <a:r>
              <a:rPr lang="en-US" sz="2400" dirty="0">
                <a:solidFill>
                  <a:schemeClr val="tx1"/>
                </a:solidFill>
                <a:latin typeface="Rockwell" charset="0"/>
                <a:ea typeface="Rockwell" charset="0"/>
                <a:cs typeface="Rockwell" charset="0"/>
              </a:rPr>
              <a:t>of pictures: dogs, cats, guinea pigs, horses, other pets</a:t>
            </a:r>
          </a:p>
          <a:p>
            <a:pPr>
              <a:spcBef>
                <a:spcPts val="300"/>
              </a:spcBef>
              <a:spcAft>
                <a:spcPts val="900"/>
              </a:spcAft>
            </a:pPr>
            <a:r>
              <a:rPr lang="en-US" sz="2400" dirty="0" smtClean="0">
                <a:solidFill>
                  <a:schemeClr val="tx1"/>
                </a:solidFill>
                <a:latin typeface="Rockwell" charset="0"/>
                <a:ea typeface="Rockwell" charset="0"/>
                <a:cs typeface="Rockwell" charset="0"/>
              </a:rPr>
              <a:t>Picture of a human and a service animal </a:t>
            </a:r>
          </a:p>
          <a:p>
            <a:pPr>
              <a:spcBef>
                <a:spcPts val="300"/>
              </a:spcBef>
              <a:spcAft>
                <a:spcPts val="900"/>
              </a:spcAft>
            </a:pPr>
            <a:r>
              <a:rPr lang="en-US" sz="2400" dirty="0" smtClean="0">
                <a:solidFill>
                  <a:schemeClr val="tx1"/>
                </a:solidFill>
                <a:latin typeface="Rockwell" charset="0"/>
                <a:ea typeface="Rockwell" charset="0"/>
                <a:cs typeface="Rockwell" charset="0"/>
              </a:rPr>
              <a:t>Picture of a human and a service animal paired with a phrase like “people and animals”</a:t>
            </a:r>
          </a:p>
          <a:p>
            <a:pPr>
              <a:spcBef>
                <a:spcPts val="300"/>
              </a:spcBef>
              <a:spcAft>
                <a:spcPts val="900"/>
              </a:spcAft>
            </a:pPr>
            <a:r>
              <a:rPr lang="en-US" sz="2400" dirty="0" smtClean="0">
                <a:solidFill>
                  <a:schemeClr val="tx1"/>
                </a:solidFill>
                <a:latin typeface="Rockwell" charset="0"/>
                <a:ea typeface="Rockwell" charset="0"/>
                <a:cs typeface="Rockwell" charset="0"/>
              </a:rPr>
              <a:t>“People and animals”</a:t>
            </a:r>
          </a:p>
          <a:p>
            <a:pPr>
              <a:spcBef>
                <a:spcPts val="300"/>
              </a:spcBef>
              <a:spcAft>
                <a:spcPts val="900"/>
              </a:spcAft>
            </a:pPr>
            <a:r>
              <a:rPr lang="en-US" sz="2400" dirty="0" smtClean="0">
                <a:solidFill>
                  <a:schemeClr val="tx1"/>
                </a:solidFill>
                <a:latin typeface="Rockwell" charset="0"/>
                <a:ea typeface="Rockwell" charset="0"/>
                <a:cs typeface="Rockwell" charset="0"/>
              </a:rPr>
              <a:t>“People, animals, and friends”</a:t>
            </a:r>
          </a:p>
        </p:txBody>
      </p:sp>
      <p:sp>
        <p:nvSpPr>
          <p:cNvPr id="5" name="Down Arrow 4"/>
          <p:cNvSpPr/>
          <p:nvPr/>
        </p:nvSpPr>
        <p:spPr>
          <a:xfrm>
            <a:off x="671227" y="2434925"/>
            <a:ext cx="442453" cy="27047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847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lt">
                                    <p:tmAbs val="0"/>
                                  </p:iterate>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5" presetClass="emph" presetSubtype="0" nodeType="clickEffect">
                                  <p:stCondLst>
                                    <p:cond delay="0"/>
                                  </p:stCondLst>
                                  <p:iterate type="lt">
                                    <p:tmAbs val="25"/>
                                  </p:iterate>
                                  <p:childTnLst>
                                    <p:set>
                                      <p:cBhvr override="childStyle">
                                        <p:cTn id="34"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now, at the end…</a:t>
            </a:r>
            <a:endParaRPr lang="en-US" dirty="0"/>
          </a:p>
        </p:txBody>
      </p:sp>
      <p:sp>
        <p:nvSpPr>
          <p:cNvPr id="4" name="Title 1"/>
          <p:cNvSpPr txBox="1">
            <a:spLocks/>
          </p:cNvSpPr>
          <p:nvPr/>
        </p:nvSpPr>
        <p:spPr>
          <a:xfrm>
            <a:off x="2776358" y="2991767"/>
            <a:ext cx="3000543"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4800" b="1" dirty="0" smtClean="0">
                <a:solidFill>
                  <a:schemeClr val="tx1">
                    <a:lumMod val="95000"/>
                    <a:lumOff val="5000"/>
                  </a:schemeClr>
                </a:solidFill>
              </a:rPr>
              <a:t>INQUIRY</a:t>
            </a:r>
          </a:p>
        </p:txBody>
      </p:sp>
    </p:spTree>
    <p:extLst>
      <p:ext uri="{BB962C8B-B14F-4D97-AF65-F5344CB8AC3E}">
        <p14:creationId xmlns:p14="http://schemas.microsoft.com/office/powerpoint/2010/main" val="14222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beginning to the end</a:t>
            </a:r>
            <a:r>
              <a:rPr lang="mr-IN" dirty="0" smtClean="0"/>
              <a:t>…</a:t>
            </a:r>
            <a:endParaRPr lang="en-US" dirty="0"/>
          </a:p>
        </p:txBody>
      </p:sp>
      <p:sp>
        <p:nvSpPr>
          <p:cNvPr id="3" name="TextBox 2"/>
          <p:cNvSpPr txBox="1"/>
          <p:nvPr/>
        </p:nvSpPr>
        <p:spPr>
          <a:xfrm>
            <a:off x="1570860" y="1933803"/>
            <a:ext cx="6483927" cy="3108543"/>
          </a:xfrm>
          <a:prstGeom prst="rect">
            <a:avLst/>
          </a:prstGeom>
          <a:noFill/>
        </p:spPr>
        <p:txBody>
          <a:bodyPr wrap="square" rtlCol="0">
            <a:spAutoFit/>
          </a:bodyPr>
          <a:lstStyle/>
          <a:p>
            <a:r>
              <a:rPr lang="en-US" sz="2800" dirty="0" smtClean="0"/>
              <a:t>We shall not cease from exploration</a:t>
            </a:r>
          </a:p>
          <a:p>
            <a:r>
              <a:rPr lang="en-US" sz="2800" dirty="0" smtClean="0"/>
              <a:t>And the end of all our exploring</a:t>
            </a:r>
          </a:p>
          <a:p>
            <a:r>
              <a:rPr lang="en-US" sz="2800" dirty="0" smtClean="0"/>
              <a:t>Will be to arrive where we started</a:t>
            </a:r>
          </a:p>
          <a:p>
            <a:r>
              <a:rPr lang="en-US" sz="2800" dirty="0" smtClean="0"/>
              <a:t>And know the place</a:t>
            </a:r>
          </a:p>
          <a:p>
            <a:r>
              <a:rPr lang="en-US" sz="2800" dirty="0" smtClean="0"/>
              <a:t>For the first time.</a:t>
            </a:r>
          </a:p>
          <a:p>
            <a:endParaRPr lang="en-US" sz="2800" dirty="0"/>
          </a:p>
          <a:p>
            <a:r>
              <a:rPr lang="en-US" sz="2800" dirty="0" smtClean="0"/>
              <a:t>				--T.S. Eliot</a:t>
            </a:r>
            <a:endParaRPr lang="en-US" sz="2800" dirty="0"/>
          </a:p>
        </p:txBody>
      </p:sp>
    </p:spTree>
    <p:extLst>
      <p:ext uri="{BB962C8B-B14F-4D97-AF65-F5344CB8AC3E}">
        <p14:creationId xmlns:p14="http://schemas.microsoft.com/office/powerpoint/2010/main" val="2927364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 y="245510"/>
            <a:ext cx="7548517" cy="1162375"/>
          </a:xfrm>
        </p:spPr>
        <p:txBody>
          <a:bodyPr>
            <a:noAutofit/>
          </a:bodyPr>
          <a:lstStyle/>
          <a:p>
            <a:r>
              <a:rPr lang="en-US" sz="3200" dirty="0">
                <a:latin typeface="Rockwell" charset="0"/>
                <a:ea typeface="Rockwell" charset="0"/>
                <a:cs typeface="Rockwell" charset="0"/>
              </a:rPr>
              <a:t>Student Questions: </a:t>
            </a:r>
            <a:r>
              <a:rPr lang="en-US" sz="3200" dirty="0" smtClean="0">
                <a:latin typeface="Rockwell" charset="0"/>
                <a:ea typeface="Rockwell" charset="0"/>
                <a:cs typeface="Rockwell" charset="0"/>
              </a:rPr>
              <a:t>“</a:t>
            </a:r>
            <a:r>
              <a:rPr lang="en-US" sz="3200" dirty="0">
                <a:latin typeface="Rockwell" charset="0"/>
                <a:ea typeface="Rockwell" charset="0"/>
                <a:cs typeface="Rockwell" charset="0"/>
              </a:rPr>
              <a:t>People, Animals, and Friends”</a:t>
            </a:r>
            <a:endParaRPr lang="en-US" sz="3200" dirty="0">
              <a:latin typeface="Rockwell" charset="0"/>
              <a:ea typeface="Rockwell" charset="0"/>
              <a:cs typeface="Rockwell" charset="0"/>
            </a:endParaRPr>
          </a:p>
        </p:txBody>
      </p:sp>
      <p:sp>
        <p:nvSpPr>
          <p:cNvPr id="3" name="Content Placeholder 2"/>
          <p:cNvSpPr>
            <a:spLocks noGrp="1"/>
          </p:cNvSpPr>
          <p:nvPr>
            <p:ph idx="1"/>
          </p:nvPr>
        </p:nvSpPr>
        <p:spPr>
          <a:xfrm>
            <a:off x="273712" y="1312725"/>
            <a:ext cx="3963489" cy="4365832"/>
          </a:xfrm>
        </p:spPr>
        <p:txBody>
          <a:bodyPr numCol="1">
            <a:noAutofit/>
          </a:bodyPr>
          <a:lstStyle/>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Do people exist?</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Where do people live?</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Why do animals live in the zoo?</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Why do people go to the pool?</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Why are friends fun? </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Why do animals bite?</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Why do people go to school?</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Do people, animals, and friends play together?</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Do animals make friends?</a:t>
            </a:r>
          </a:p>
          <a:p>
            <a:pPr marL="385763" indent="-385763" defTabSz="685800">
              <a:spcBef>
                <a:spcPts val="300"/>
              </a:spcBef>
              <a:spcAft>
                <a:spcPts val="900"/>
              </a:spcAft>
              <a:buClr>
                <a:schemeClr val="accent2"/>
              </a:buClr>
              <a:buSzTx/>
              <a:buFont typeface="+mj-lt"/>
              <a:buAutoNum type="arabicPeriod"/>
              <a:defRPr/>
            </a:pPr>
            <a:r>
              <a:rPr lang="en-US" dirty="0">
                <a:solidFill>
                  <a:schemeClr val="tx1"/>
                </a:solidFill>
                <a:latin typeface="Rockwell" charset="0"/>
                <a:ea typeface="Rockwell" charset="0"/>
                <a:cs typeface="Rockwell" charset="0"/>
              </a:rPr>
              <a:t>Why do I need friends?</a:t>
            </a:r>
          </a:p>
        </p:txBody>
      </p:sp>
      <p:sp>
        <p:nvSpPr>
          <p:cNvPr id="5" name="TextBox 4"/>
          <p:cNvSpPr txBox="1"/>
          <p:nvPr/>
        </p:nvSpPr>
        <p:spPr>
          <a:xfrm>
            <a:off x="4237201" y="1703608"/>
            <a:ext cx="4935402" cy="5339923"/>
          </a:xfrm>
          <a:prstGeom prst="rect">
            <a:avLst/>
          </a:prstGeom>
          <a:noFill/>
        </p:spPr>
        <p:txBody>
          <a:bodyPr wrap="square" rtlCol="0">
            <a:spAutoFit/>
          </a:bodyPr>
          <a:lstStyle/>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Why do people want to be friends with animals?</a:t>
            </a:r>
          </a:p>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Why are people making friends with animals?</a:t>
            </a:r>
          </a:p>
          <a:p>
            <a:pPr marL="385763" indent="-385763">
              <a:spcBef>
                <a:spcPts val="300"/>
              </a:spcBef>
              <a:spcAft>
                <a:spcPts val="900"/>
              </a:spcAft>
              <a:buClr>
                <a:schemeClr val="accent2"/>
              </a:buClr>
              <a:buFont typeface="+mj-lt"/>
              <a:buAutoNum type="arabicPeriod" startAt="11"/>
              <a:defRPr/>
            </a:pPr>
            <a:r>
              <a:rPr lang="en-US" sz="2000" dirty="0" smtClean="0">
                <a:latin typeface="Rockwell" charset="0"/>
                <a:ea typeface="Rockwell" charset="0"/>
                <a:cs typeface="Rockwell" charset="0"/>
              </a:rPr>
              <a:t>Where </a:t>
            </a:r>
            <a:r>
              <a:rPr lang="en-US" sz="2000" dirty="0">
                <a:latin typeface="Rockwell" charset="0"/>
                <a:ea typeface="Rockwell" charset="0"/>
                <a:cs typeface="Rockwell" charset="0"/>
              </a:rPr>
              <a:t>did my dog and friend go?</a:t>
            </a:r>
          </a:p>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Can my friend pet our new dog?</a:t>
            </a:r>
          </a:p>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Why do I have eyes?</a:t>
            </a:r>
          </a:p>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How do people smell?</a:t>
            </a:r>
          </a:p>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Can animals speak?</a:t>
            </a:r>
          </a:p>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Can people fly?</a:t>
            </a:r>
          </a:p>
          <a:p>
            <a:pPr marL="385763" indent="-385763">
              <a:spcBef>
                <a:spcPts val="300"/>
              </a:spcBef>
              <a:spcAft>
                <a:spcPts val="900"/>
              </a:spcAft>
              <a:buClr>
                <a:schemeClr val="accent2"/>
              </a:buClr>
              <a:buFont typeface="+mj-lt"/>
              <a:buAutoNum type="arabicPeriod" startAt="11"/>
              <a:defRPr/>
            </a:pPr>
            <a:r>
              <a:rPr lang="en-US" sz="2000" dirty="0">
                <a:latin typeface="Rockwell" charset="0"/>
                <a:ea typeface="Rockwell" charset="0"/>
                <a:cs typeface="Rockwell" charset="0"/>
              </a:rPr>
              <a:t>Where is my bunny? What happened?</a:t>
            </a:r>
          </a:p>
          <a:p>
            <a:endParaRPr lang="en-US" sz="1350" dirty="0"/>
          </a:p>
        </p:txBody>
      </p:sp>
    </p:spTree>
    <p:extLst>
      <p:ext uri="{BB962C8B-B14F-4D97-AF65-F5344CB8AC3E}">
        <p14:creationId xmlns:p14="http://schemas.microsoft.com/office/powerpoint/2010/main" val="170796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2500"/>
                            </p:stCondLst>
                            <p:childTnLst>
                              <p:par>
                                <p:cTn id="16" presetID="1" presetClass="entr" presetSubtype="0" fill="hold" nodeType="afterEffect">
                                  <p:stCondLst>
                                    <p:cond delay="50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nodeType="afterEffect">
                                  <p:stCondLst>
                                    <p:cond delay="50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nodeType="afterEffect">
                                  <p:stCondLst>
                                    <p:cond delay="50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nodeType="afterEffect">
                                  <p:stCondLst>
                                    <p:cond delay="500"/>
                                  </p:stCondLst>
                                  <p:iterate type="lt">
                                    <p:tmAbs val="0"/>
                                  </p:iterate>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par>
                          <p:cTn id="27" fill="hold">
                            <p:stCondLst>
                              <p:cond delay="4500"/>
                            </p:stCondLst>
                            <p:childTnLst>
                              <p:par>
                                <p:cTn id="28" presetID="1" presetClass="entr" presetSubtype="0" fill="hold" nodeType="afterEffect">
                                  <p:stCondLst>
                                    <p:cond delay="50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par>
                          <p:cTn id="30" fill="hold">
                            <p:stCondLst>
                              <p:cond delay="5000"/>
                            </p:stCondLst>
                            <p:childTnLst>
                              <p:par>
                                <p:cTn id="31" presetID="1" presetClass="entr" presetSubtype="0" fill="hold" nodeType="afterEffect">
                                  <p:stCondLst>
                                    <p:cond delay="50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iterate type="lt">
                                    <p:tmAbs val="0"/>
                                  </p:iterate>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500"/>
                                  </p:stCondLst>
                                  <p:iterate type="lt">
                                    <p:tmAbs val="0"/>
                                  </p:iterate>
                                  <p:childTnLst>
                                    <p:set>
                                      <p:cBhvr>
                                        <p:cTn id="39" dur="1" fill="hold">
                                          <p:stCondLst>
                                            <p:cond delay="0"/>
                                          </p:stCondLst>
                                        </p:cTn>
                                        <p:tgtEl>
                                          <p:spTgt spid="5">
                                            <p:txEl>
                                              <p:pRg st="1" end="1"/>
                                            </p:txEl>
                                          </p:spTgt>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50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nodeType="afterEffect">
                                  <p:stCondLst>
                                    <p:cond delay="500"/>
                                  </p:stCondLst>
                                  <p:childTnLst>
                                    <p:set>
                                      <p:cBhvr>
                                        <p:cTn id="45" dur="1" fill="hold">
                                          <p:stCondLst>
                                            <p:cond delay="0"/>
                                          </p:stCondLst>
                                        </p:cTn>
                                        <p:tgtEl>
                                          <p:spTgt spid="5">
                                            <p:txEl>
                                              <p:pRg st="3" end="3"/>
                                            </p:txEl>
                                          </p:spTgt>
                                        </p:tgtEl>
                                        <p:attrNameLst>
                                          <p:attrName>style.visibility</p:attrName>
                                        </p:attrNameLst>
                                      </p:cBhvr>
                                      <p:to>
                                        <p:strVal val="visible"/>
                                      </p:to>
                                    </p:set>
                                  </p:childTnLst>
                                </p:cTn>
                              </p:par>
                            </p:childTnLst>
                          </p:cTn>
                        </p:par>
                        <p:par>
                          <p:cTn id="46" fill="hold">
                            <p:stCondLst>
                              <p:cond delay="1500"/>
                            </p:stCondLst>
                            <p:childTnLst>
                              <p:par>
                                <p:cTn id="47" presetID="1" presetClass="entr" presetSubtype="0" fill="hold" nodeType="afterEffect">
                                  <p:stCondLst>
                                    <p:cond delay="50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childTnLst>
                          </p:cTn>
                        </p:par>
                        <p:par>
                          <p:cTn id="49" fill="hold">
                            <p:stCondLst>
                              <p:cond delay="2000"/>
                            </p:stCondLst>
                            <p:childTnLst>
                              <p:par>
                                <p:cTn id="50" presetID="1" presetClass="entr" presetSubtype="0" fill="hold" nodeType="afterEffect">
                                  <p:stCondLst>
                                    <p:cond delay="500"/>
                                  </p:stCondLst>
                                  <p:childTnLst>
                                    <p:set>
                                      <p:cBhvr>
                                        <p:cTn id="51" dur="1" fill="hold">
                                          <p:stCondLst>
                                            <p:cond delay="0"/>
                                          </p:stCondLst>
                                        </p:cTn>
                                        <p:tgtEl>
                                          <p:spTgt spid="5">
                                            <p:txEl>
                                              <p:pRg st="5" end="5"/>
                                            </p:txEl>
                                          </p:spTgt>
                                        </p:tgtEl>
                                        <p:attrNameLst>
                                          <p:attrName>style.visibility</p:attrName>
                                        </p:attrNameLst>
                                      </p:cBhvr>
                                      <p:to>
                                        <p:strVal val="visible"/>
                                      </p:to>
                                    </p:set>
                                  </p:childTnLst>
                                </p:cTn>
                              </p:par>
                            </p:childTnLst>
                          </p:cTn>
                        </p:par>
                        <p:par>
                          <p:cTn id="52" fill="hold">
                            <p:stCondLst>
                              <p:cond delay="2500"/>
                            </p:stCondLst>
                            <p:childTnLst>
                              <p:par>
                                <p:cTn id="53" presetID="1" presetClass="entr" presetSubtype="0" fill="hold" nodeType="afterEffect">
                                  <p:stCondLst>
                                    <p:cond delay="500"/>
                                  </p:stCondLst>
                                  <p:childTnLst>
                                    <p:set>
                                      <p:cBhvr>
                                        <p:cTn id="54" dur="1" fill="hold">
                                          <p:stCondLst>
                                            <p:cond delay="0"/>
                                          </p:stCondLst>
                                        </p:cTn>
                                        <p:tgtEl>
                                          <p:spTgt spid="5">
                                            <p:txEl>
                                              <p:pRg st="6" end="6"/>
                                            </p:txEl>
                                          </p:spTgt>
                                        </p:tgtEl>
                                        <p:attrNameLst>
                                          <p:attrName>style.visibility</p:attrName>
                                        </p:attrNameLst>
                                      </p:cBhvr>
                                      <p:to>
                                        <p:strVal val="visible"/>
                                      </p:to>
                                    </p:set>
                                  </p:childTnLst>
                                </p:cTn>
                              </p:par>
                            </p:childTnLst>
                          </p:cTn>
                        </p:par>
                        <p:par>
                          <p:cTn id="55" fill="hold">
                            <p:stCondLst>
                              <p:cond delay="3000"/>
                            </p:stCondLst>
                            <p:childTnLst>
                              <p:par>
                                <p:cTn id="56" presetID="1" presetClass="entr" presetSubtype="0" fill="hold" nodeType="afterEffect">
                                  <p:stCondLst>
                                    <p:cond delay="500"/>
                                  </p:stCondLst>
                                  <p:childTnLst>
                                    <p:set>
                                      <p:cBhvr>
                                        <p:cTn id="57"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3" presetClass="emph" presetSubtype="2" fill="hold" nodeType="clickEffect">
                                  <p:stCondLst>
                                    <p:cond delay="0"/>
                                  </p:stCondLst>
                                  <p:iterate type="lt">
                                    <p:tmPct val="0"/>
                                  </p:iterate>
                                  <p:childTnLst>
                                    <p:animClr clrSpc="rgb" dir="cw">
                                      <p:cBhvr override="childStyle">
                                        <p:cTn id="65" dur="500" fill="hold"/>
                                        <p:tgtEl>
                                          <p:spTgt spid="3">
                                            <p:txEl>
                                              <p:pRg st="7" end="7"/>
                                            </p:txEl>
                                          </p:spTgt>
                                        </p:tgtEl>
                                        <p:attrNameLst>
                                          <p:attrName>style.color</p:attrName>
                                        </p:attrNameLst>
                                      </p:cBhvr>
                                      <p:to>
                                        <a:schemeClr val="hlink"/>
                                      </p:to>
                                    </p:animClr>
                                  </p:childTnLst>
                                </p:cTn>
                              </p:par>
                              <p:par>
                                <p:cTn id="66" presetID="3" presetClass="emph" presetSubtype="2" fill="hold" nodeType="withEffect">
                                  <p:stCondLst>
                                    <p:cond delay="0"/>
                                  </p:stCondLst>
                                  <p:iterate type="lt">
                                    <p:tmPct val="0"/>
                                  </p:iterate>
                                  <p:childTnLst>
                                    <p:animClr clrSpc="rgb" dir="cw">
                                      <p:cBhvr override="childStyle">
                                        <p:cTn id="67" dur="500" fill="hold"/>
                                        <p:tgtEl>
                                          <p:spTgt spid="5">
                                            <p:txEl>
                                              <p:pRg st="0" end="0"/>
                                            </p:txEl>
                                          </p:spTgt>
                                        </p:tgtEl>
                                        <p:attrNameLst>
                                          <p:attrName>style.color</p:attrName>
                                        </p:attrNameLst>
                                      </p:cBhvr>
                                      <p:to>
                                        <a:schemeClr val="hlink"/>
                                      </p:to>
                                    </p:animClr>
                                  </p:childTnLst>
                                </p:cTn>
                              </p:par>
                              <p:par>
                                <p:cTn id="68" presetID="3" presetClass="emph" presetSubtype="2" fill="hold" nodeType="withEffect">
                                  <p:stCondLst>
                                    <p:cond delay="0"/>
                                  </p:stCondLst>
                                  <p:iterate type="lt">
                                    <p:tmPct val="0"/>
                                  </p:iterate>
                                  <p:childTnLst>
                                    <p:animClr clrSpc="rgb" dir="cw">
                                      <p:cBhvr override="childStyle">
                                        <p:cTn id="69" dur="500" fill="hold"/>
                                        <p:tgtEl>
                                          <p:spTgt spid="5">
                                            <p:txEl>
                                              <p:pRg st="1" end="1"/>
                                            </p:txEl>
                                          </p:spTgt>
                                        </p:tgtEl>
                                        <p:attrNameLst>
                                          <p:attrName>style.color</p:attrName>
                                        </p:attrNameLst>
                                      </p:cBhvr>
                                      <p:to>
                                        <a:schemeClr val="hlink"/>
                                      </p:to>
                                    </p:animClr>
                                  </p:childTnLst>
                                </p:cTn>
                              </p:par>
                            </p:childTnLst>
                          </p:cTn>
                        </p:par>
                      </p:childTnLst>
                    </p:cTn>
                  </p:par>
                  <p:par>
                    <p:cTn id="70" fill="hold">
                      <p:stCondLst>
                        <p:cond delay="indefinite"/>
                      </p:stCondLst>
                      <p:childTnLst>
                        <p:par>
                          <p:cTn id="71" fill="hold">
                            <p:stCondLst>
                              <p:cond delay="0"/>
                            </p:stCondLst>
                            <p:childTnLst>
                              <p:par>
                                <p:cTn id="72" presetID="3" presetClass="emph" presetSubtype="2" fill="hold" nodeType="clickEffect">
                                  <p:stCondLst>
                                    <p:cond delay="0"/>
                                  </p:stCondLst>
                                  <p:childTnLst>
                                    <p:animClr clrSpc="rgb" dir="cw">
                                      <p:cBhvr override="childStyle">
                                        <p:cTn id="73" dur="500" fill="hold"/>
                                        <p:tgtEl>
                                          <p:spTgt spid="5">
                                            <p:txEl>
                                              <p:pRg st="8" end="8"/>
                                            </p:txEl>
                                          </p:spTgt>
                                        </p:tgtEl>
                                        <p:attrNameLst>
                                          <p:attrName>style.color</p:attrName>
                                        </p:attrNameLst>
                                      </p:cBhvr>
                                      <p:to>
                                        <a:schemeClr val="accent2"/>
                                      </p:to>
                                    </p:animClr>
                                  </p:childTnLst>
                                </p:cTn>
                              </p:par>
                              <p:par>
                                <p:cTn id="74" presetID="3" presetClass="emph" presetSubtype="2" fill="hold" nodeType="withEffect">
                                  <p:stCondLst>
                                    <p:cond delay="0"/>
                                  </p:stCondLst>
                                  <p:childTnLst>
                                    <p:animClr clrSpc="rgb" dir="cw">
                                      <p:cBhvr override="childStyle">
                                        <p:cTn id="75" dur="500" fill="hold"/>
                                        <p:tgtEl>
                                          <p:spTgt spid="5">
                                            <p:txEl>
                                              <p:pRg st="2" end="2"/>
                                            </p:txEl>
                                          </p:spTgt>
                                        </p:tgtEl>
                                        <p:attrNameLst>
                                          <p:attrName>style.color</p:attrName>
                                        </p:attrNameLst>
                                      </p:cBhvr>
                                      <p:to>
                                        <a:schemeClr val="accent2"/>
                                      </p:to>
                                    </p:animClr>
                                  </p:childTnLst>
                                </p:cTn>
                              </p:par>
                              <p:par>
                                <p:cTn id="76" presetID="3" presetClass="emph" presetSubtype="2" fill="hold" nodeType="withEffect">
                                  <p:stCondLst>
                                    <p:cond delay="0"/>
                                  </p:stCondLst>
                                  <p:childTnLst>
                                    <p:animClr clrSpc="rgb" dir="cw">
                                      <p:cBhvr override="childStyle">
                                        <p:cTn id="77" dur="500" fill="hold"/>
                                        <p:tgtEl>
                                          <p:spTgt spid="5">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87" y="417115"/>
            <a:ext cx="7886700" cy="994172"/>
          </a:xfrm>
        </p:spPr>
        <p:txBody>
          <a:bodyPr/>
          <a:lstStyle/>
          <a:p>
            <a:r>
              <a:rPr lang="en-US" dirty="0" smtClean="0">
                <a:solidFill>
                  <a:schemeClr val="accent1"/>
                </a:solidFill>
                <a:latin typeface="Rockwell" charset="0"/>
                <a:ea typeface="Rockwell" charset="0"/>
                <a:cs typeface="Rockwell" charset="0"/>
              </a:rPr>
              <a:t>Revising the Question Focus</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a:xfrm>
            <a:off x="233575" y="2199498"/>
            <a:ext cx="8518547" cy="3707815"/>
          </a:xfrm>
        </p:spPr>
        <p:txBody>
          <a:bodyPr>
            <a:normAutofit/>
          </a:bodyPr>
          <a:lstStyle/>
          <a:p>
            <a:pPr marL="0" indent="0" algn="ctr">
              <a:buNone/>
            </a:pPr>
            <a:r>
              <a:rPr lang="en-US" sz="2800" dirty="0" smtClean="0">
                <a:solidFill>
                  <a:schemeClr val="tx1"/>
                </a:solidFill>
                <a:latin typeface="Rockwell" charset="0"/>
                <a:ea typeface="Rockwell" charset="0"/>
                <a:cs typeface="Rockwell" charset="0"/>
              </a:rPr>
              <a:t>“People, Animals, and Friends”</a:t>
            </a:r>
          </a:p>
          <a:p>
            <a:pPr marL="0" indent="0" algn="ctr">
              <a:buNone/>
            </a:pPr>
            <a:endParaRPr lang="en-US" dirty="0">
              <a:latin typeface="Rockwell" charset="0"/>
              <a:ea typeface="Rockwell" charset="0"/>
              <a:cs typeface="Rockwell" charset="0"/>
            </a:endParaRPr>
          </a:p>
          <a:p>
            <a:pPr marL="0" indent="0" algn="ctr">
              <a:buNone/>
            </a:pPr>
            <a:endParaRPr lang="en-US" dirty="0" smtClean="0">
              <a:latin typeface="Rockwell" charset="0"/>
              <a:ea typeface="Rockwell" charset="0"/>
              <a:cs typeface="Rockwell" charset="0"/>
            </a:endParaRPr>
          </a:p>
          <a:p>
            <a:pPr marL="0" indent="0" algn="ctr">
              <a:buNone/>
            </a:pPr>
            <a:r>
              <a:rPr lang="en-US" sz="2800" dirty="0" smtClean="0">
                <a:solidFill>
                  <a:schemeClr val="tx1"/>
                </a:solidFill>
                <a:latin typeface="Rockwell" charset="0"/>
                <a:ea typeface="Rockwell" charset="0"/>
                <a:cs typeface="Rockwell" charset="0"/>
              </a:rPr>
              <a:t>Your idea here!</a:t>
            </a:r>
            <a:endParaRPr lang="en-US" sz="2800" dirty="0">
              <a:solidFill>
                <a:schemeClr val="tx1"/>
              </a:solidFill>
              <a:latin typeface="Rockwell" charset="0"/>
              <a:ea typeface="Rockwell" charset="0"/>
              <a:cs typeface="Rockwell" charset="0"/>
            </a:endParaRPr>
          </a:p>
          <a:p>
            <a:pPr marL="0" indent="0" algn="ctr">
              <a:buNone/>
            </a:pPr>
            <a:endParaRPr lang="en-US" dirty="0"/>
          </a:p>
          <a:p>
            <a:pPr marL="0" indent="0" algn="ctr">
              <a:buNone/>
            </a:pPr>
            <a:endParaRPr lang="en-US" sz="1650" dirty="0"/>
          </a:p>
          <a:p>
            <a:pPr marL="0" indent="0" algn="ctr">
              <a:buNone/>
            </a:pPr>
            <a:endParaRPr lang="en-US" dirty="0">
              <a:solidFill>
                <a:schemeClr val="tx1"/>
              </a:solidFill>
            </a:endParaRPr>
          </a:p>
          <a:p>
            <a:pPr marL="0" indent="0">
              <a:buNone/>
            </a:pPr>
            <a:endParaRPr lang="en-US" dirty="0"/>
          </a:p>
        </p:txBody>
      </p:sp>
      <p:sp>
        <p:nvSpPr>
          <p:cNvPr id="4" name="Down Arrow 3"/>
          <p:cNvSpPr/>
          <p:nvPr/>
        </p:nvSpPr>
        <p:spPr>
          <a:xfrm>
            <a:off x="4271622" y="2955923"/>
            <a:ext cx="442452" cy="6529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872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03" y="340067"/>
            <a:ext cx="7886700" cy="994172"/>
          </a:xfrm>
        </p:spPr>
        <p:txBody>
          <a:bodyPr/>
          <a:lstStyle/>
          <a:p>
            <a:pPr algn="ctr"/>
            <a:r>
              <a:rPr lang="en-US" dirty="0" smtClean="0">
                <a:solidFill>
                  <a:schemeClr val="accent1"/>
                </a:solidFill>
                <a:latin typeface="Rockwell" charset="0"/>
                <a:ea typeface="Rockwell" charset="0"/>
                <a:cs typeface="Rockwell" charset="0"/>
              </a:rPr>
              <a:t>Classroom Example:</a:t>
            </a:r>
            <a:br>
              <a:rPr lang="en-US" dirty="0" smtClean="0">
                <a:solidFill>
                  <a:schemeClr val="accent1"/>
                </a:solidFill>
                <a:latin typeface="Rockwell" charset="0"/>
                <a:ea typeface="Rockwell" charset="0"/>
                <a:cs typeface="Rockwell" charset="0"/>
              </a:rPr>
            </a:br>
            <a:r>
              <a:rPr lang="en-US" dirty="0">
                <a:solidFill>
                  <a:schemeClr val="accent1"/>
                </a:solidFill>
                <a:latin typeface="Rockwell" charset="0"/>
                <a:ea typeface="Rockwell" charset="0"/>
                <a:cs typeface="Rockwell" charset="0"/>
              </a:rPr>
              <a:t>6</a:t>
            </a:r>
            <a:r>
              <a:rPr lang="en-US" baseline="30000" dirty="0" smtClean="0">
                <a:solidFill>
                  <a:schemeClr val="accent1"/>
                </a:solidFill>
                <a:latin typeface="Rockwell" charset="0"/>
                <a:ea typeface="Rockwell" charset="0"/>
                <a:cs typeface="Rockwell" charset="0"/>
              </a:rPr>
              <a:t>th</a:t>
            </a:r>
            <a:r>
              <a:rPr lang="en-US" dirty="0" smtClean="0">
                <a:solidFill>
                  <a:schemeClr val="accent1"/>
                </a:solidFill>
                <a:latin typeface="Rockwell" charset="0"/>
                <a:ea typeface="Rockwell" charset="0"/>
                <a:cs typeface="Rockwell" charset="0"/>
              </a:rPr>
              <a:t> Grade</a:t>
            </a:r>
            <a:endParaRPr lang="en-US" dirty="0">
              <a:solidFill>
                <a:schemeClr val="accent1"/>
              </a:solidFill>
              <a:latin typeface="Rockwell" charset="0"/>
              <a:ea typeface="Rockwell" charset="0"/>
              <a:cs typeface="Rockwell" charset="0"/>
            </a:endParaRPr>
          </a:p>
        </p:txBody>
      </p:sp>
      <p:sp>
        <p:nvSpPr>
          <p:cNvPr id="3" name="Content Placeholder 2"/>
          <p:cNvSpPr>
            <a:spLocks noGrp="1"/>
          </p:cNvSpPr>
          <p:nvPr>
            <p:ph idx="1"/>
          </p:nvPr>
        </p:nvSpPr>
        <p:spPr>
          <a:xfrm>
            <a:off x="522514" y="2002973"/>
            <a:ext cx="8249390" cy="3686628"/>
          </a:xfrm>
        </p:spPr>
        <p:txBody>
          <a:bodyPr>
            <a:normAutofit/>
          </a:bodyPr>
          <a:lstStyle/>
          <a:p>
            <a:pPr marL="0" indent="0">
              <a:buNone/>
            </a:pPr>
            <a:r>
              <a:rPr lang="en-US" sz="2400" b="1" dirty="0">
                <a:solidFill>
                  <a:schemeClr val="tx1"/>
                </a:solidFill>
                <a:latin typeface="Rockwell" charset="0"/>
                <a:ea typeface="Rockwell" charset="0"/>
                <a:cs typeface="Rockwell" charset="0"/>
              </a:rPr>
              <a:t>Teacher: </a:t>
            </a:r>
            <a:r>
              <a:rPr lang="en-US" sz="2400" dirty="0">
                <a:solidFill>
                  <a:schemeClr val="tx1"/>
                </a:solidFill>
                <a:latin typeface="Rockwell" charset="0"/>
                <a:ea typeface="Rockwell" charset="0"/>
                <a:cs typeface="Rockwell" charset="0"/>
              </a:rPr>
              <a:t>Doreen Boone-Pitcher, Hyde Park, NY</a:t>
            </a:r>
          </a:p>
          <a:p>
            <a:pPr marL="0" indent="0">
              <a:buNone/>
            </a:pPr>
            <a:r>
              <a:rPr lang="en-US" sz="2400" b="1" dirty="0">
                <a:solidFill>
                  <a:schemeClr val="tx1"/>
                </a:solidFill>
                <a:latin typeface="Rockwell" charset="0"/>
                <a:ea typeface="Rockwell" charset="0"/>
                <a:cs typeface="Rockwell" charset="0"/>
              </a:rPr>
              <a:t>Topic: </a:t>
            </a:r>
            <a:r>
              <a:rPr lang="en-US" sz="2400" dirty="0">
                <a:solidFill>
                  <a:schemeClr val="tx1"/>
                </a:solidFill>
                <a:latin typeface="Rockwell" charset="0"/>
                <a:ea typeface="Rockwell" charset="0"/>
                <a:cs typeface="Rockwell" charset="0"/>
              </a:rPr>
              <a:t>Class culture at the start of the year</a:t>
            </a:r>
          </a:p>
          <a:p>
            <a:pPr marL="0" indent="0">
              <a:buNone/>
            </a:pPr>
            <a:r>
              <a:rPr lang="en-US" sz="2400" b="1" dirty="0">
                <a:solidFill>
                  <a:schemeClr val="tx1"/>
                </a:solidFill>
                <a:latin typeface="Rockwell" charset="0"/>
                <a:ea typeface="Rockwell" charset="0"/>
                <a:cs typeface="Rockwell" charset="0"/>
              </a:rPr>
              <a:t>Purpose: </a:t>
            </a:r>
            <a:r>
              <a:rPr lang="en-US" sz="2400" dirty="0">
                <a:solidFill>
                  <a:schemeClr val="tx1"/>
                </a:solidFill>
                <a:latin typeface="Rockwell" charset="0"/>
                <a:ea typeface="Rockwell" charset="0"/>
                <a:cs typeface="Rockwell" charset="0"/>
              </a:rPr>
              <a:t>T</a:t>
            </a:r>
            <a:r>
              <a:rPr lang="en-US" sz="2400" dirty="0">
                <a:solidFill>
                  <a:schemeClr val="tx1"/>
                </a:solidFill>
                <a:latin typeface="Rockwell" charset="0"/>
                <a:ea typeface="Rockwell" charset="0"/>
                <a:cs typeface="Rockwell" charset="0"/>
              </a:rPr>
              <a:t>o learn what the newest middle schoolers (6</a:t>
            </a:r>
            <a:r>
              <a:rPr lang="en-US" sz="2400" baseline="30000" dirty="0">
                <a:solidFill>
                  <a:schemeClr val="tx1"/>
                </a:solidFill>
                <a:latin typeface="Rockwell" charset="0"/>
                <a:ea typeface="Rockwell" charset="0"/>
                <a:cs typeface="Rockwell" charset="0"/>
              </a:rPr>
              <a:t>th</a:t>
            </a:r>
            <a:r>
              <a:rPr lang="en-US" sz="2400" dirty="0">
                <a:solidFill>
                  <a:schemeClr val="tx1"/>
                </a:solidFill>
                <a:latin typeface="Rockwell" charset="0"/>
                <a:ea typeface="Rockwell" charset="0"/>
                <a:cs typeface="Rockwell" charset="0"/>
              </a:rPr>
              <a:t> </a:t>
            </a:r>
            <a:r>
              <a:rPr lang="en-US" sz="2400" dirty="0">
                <a:solidFill>
                  <a:schemeClr val="tx1"/>
                </a:solidFill>
                <a:latin typeface="Rockwell" charset="0"/>
                <a:ea typeface="Rockwell" charset="0"/>
                <a:cs typeface="Rockwell" charset="0"/>
              </a:rPr>
              <a:t>graders) were concerned and/or curious </a:t>
            </a:r>
            <a:r>
              <a:rPr lang="en-US" sz="2400" dirty="0">
                <a:solidFill>
                  <a:schemeClr val="tx1"/>
                </a:solidFill>
                <a:latin typeface="Rockwell" charset="0"/>
                <a:ea typeface="Rockwell" charset="0"/>
                <a:cs typeface="Rockwell" charset="0"/>
              </a:rPr>
              <a:t>about</a:t>
            </a:r>
            <a:r>
              <a:rPr lang="en-US" sz="2400" dirty="0">
                <a:solidFill>
                  <a:schemeClr val="tx1"/>
                </a:solidFill>
                <a:latin typeface="Rockwell" charset="0"/>
                <a:ea typeface="Rockwell" charset="0"/>
                <a:cs typeface="Rockwell" charset="0"/>
              </a:rPr>
              <a:t> </a:t>
            </a:r>
            <a:r>
              <a:rPr lang="en-US" sz="2400" dirty="0">
                <a:solidFill>
                  <a:schemeClr val="tx1"/>
                </a:solidFill>
                <a:latin typeface="Rockwell" charset="0"/>
                <a:ea typeface="Rockwell" charset="0"/>
                <a:cs typeface="Rockwell" charset="0"/>
              </a:rPr>
              <a:t>on their 5</a:t>
            </a:r>
            <a:r>
              <a:rPr lang="en-US" sz="2400" baseline="30000" dirty="0">
                <a:solidFill>
                  <a:schemeClr val="tx1"/>
                </a:solidFill>
                <a:latin typeface="Rockwell" charset="0"/>
                <a:ea typeface="Rockwell" charset="0"/>
                <a:cs typeface="Rockwell" charset="0"/>
              </a:rPr>
              <a:t>th</a:t>
            </a:r>
            <a:r>
              <a:rPr lang="en-US" sz="2400" dirty="0">
                <a:solidFill>
                  <a:schemeClr val="tx1"/>
                </a:solidFill>
                <a:latin typeface="Rockwell" charset="0"/>
                <a:ea typeface="Rockwell" charset="0"/>
                <a:cs typeface="Rockwell" charset="0"/>
              </a:rPr>
              <a:t> day of school</a:t>
            </a:r>
            <a:endParaRPr lang="en-US" sz="2400" dirty="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1854915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latin typeface="Rockwell" charset="0"/>
                <a:ea typeface="Rockwell" charset="0"/>
                <a:cs typeface="Rockwell" charset="0"/>
              </a:rPr>
              <a:t>Initial Question Focus</a:t>
            </a:r>
            <a:endParaRPr lang="en-US" dirty="0">
              <a:solidFill>
                <a:schemeClr val="accent1"/>
              </a:solidFill>
              <a:latin typeface="Rockwell" charset="0"/>
              <a:ea typeface="Rockwell" charset="0"/>
              <a:cs typeface="Rockwell"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1379"/>
          <a:stretch/>
        </p:blipFill>
        <p:spPr>
          <a:xfrm>
            <a:off x="1234031" y="1600200"/>
            <a:ext cx="6371042" cy="4234543"/>
          </a:xfrm>
        </p:spPr>
      </p:pic>
    </p:spTree>
    <p:extLst>
      <p:ext uri="{BB962C8B-B14F-4D97-AF65-F5344CB8AC3E}">
        <p14:creationId xmlns:p14="http://schemas.microsoft.com/office/powerpoint/2010/main" val="991666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2.xml><?xml version="1.0" encoding="utf-8"?>
<a:theme xmlns:a="http://schemas.openxmlformats.org/drawingml/2006/main" name="1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Columbia - Intro (Final)</Template>
  <TotalTime>7630</TotalTime>
  <Words>2898</Words>
  <Application>Microsoft Macintosh PowerPoint</Application>
  <PresentationFormat>On-screen Show (4:3)</PresentationFormat>
  <Paragraphs>345</Paragraphs>
  <Slides>51</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51</vt:i4>
      </vt:variant>
    </vt:vector>
  </HeadingPairs>
  <TitlesOfParts>
    <vt:vector size="63" baseType="lpstr">
      <vt:lpstr>Calibri</vt:lpstr>
      <vt:lpstr>Gill Sans</vt:lpstr>
      <vt:lpstr>MS PGothic</vt:lpstr>
      <vt:lpstr>ＭＳ Ｐゴシック</vt:lpstr>
      <vt:lpstr>Rockwell</vt:lpstr>
      <vt:lpstr>Times New Roman</vt:lpstr>
      <vt:lpstr>Wingdings</vt:lpstr>
      <vt:lpstr>ヒラギノ角ゴ ProN W3</vt:lpstr>
      <vt:lpstr>Arial</vt:lpstr>
      <vt:lpstr>Advantage</vt:lpstr>
      <vt:lpstr>1_Advantage</vt:lpstr>
      <vt:lpstr>2_Advantage</vt:lpstr>
      <vt:lpstr>PowerPoint Presentation</vt:lpstr>
      <vt:lpstr>Today’s Agenda</vt:lpstr>
      <vt:lpstr>Designing and Revising a QFocus</vt:lpstr>
      <vt:lpstr>Classroom Example: 2nd Grade</vt:lpstr>
      <vt:lpstr>Initial Question Focus Design Process</vt:lpstr>
      <vt:lpstr>Student Questions: “People, Animals, and Friends”</vt:lpstr>
      <vt:lpstr>Revising the Question Focus</vt:lpstr>
      <vt:lpstr>Classroom Example: 6th Grade</vt:lpstr>
      <vt:lpstr>Initial Question Focus</vt:lpstr>
      <vt:lpstr>Student Questions</vt:lpstr>
      <vt:lpstr>Revising the Question Focus</vt:lpstr>
      <vt:lpstr>Classroom Example: High School</vt:lpstr>
      <vt:lpstr>A Lesson from Luz</vt:lpstr>
      <vt:lpstr>Our Takeaways</vt:lpstr>
      <vt:lpstr>Putting it into Practice</vt:lpstr>
      <vt:lpstr>WANTED: Q Focus Guinea Pigs</vt:lpstr>
      <vt:lpstr>As you ask questions, remember:</vt:lpstr>
      <vt:lpstr>Today’s Agenda</vt:lpstr>
      <vt:lpstr>Today’s Agenda</vt:lpstr>
      <vt:lpstr>Q &amp; A</vt:lpstr>
      <vt:lpstr>So, where do we go from here?</vt:lpstr>
      <vt:lpstr>Facilitating book clubs with Make Just One Change </vt:lpstr>
      <vt:lpstr>Delivering PD in their departments, schools, and districts </vt:lpstr>
      <vt:lpstr>Filming instructional videos &amp; creating online resources   ‘[‘;//</vt:lpstr>
      <vt:lpstr>Tweeting QFT examples to school leaders, reporters, authors, and industry leaders…and getting their attention! </vt:lpstr>
      <vt:lpstr>Ways to partner with RQI and join a growing community of practice </vt:lpstr>
      <vt:lpstr>And continuing to do innovative, creative work with students  </vt:lpstr>
      <vt:lpstr>A Growing Community of Practice</vt:lpstr>
      <vt:lpstr>A Growing Community of Practice</vt:lpstr>
      <vt:lpstr>    …as a two-way street</vt:lpstr>
      <vt:lpstr>PowerPoint Presentation</vt:lpstr>
      <vt:lpstr>Planning Your Next Steps</vt:lpstr>
      <vt:lpstr>Closing Thoughts about a New Model of Learning </vt:lpstr>
      <vt:lpstr>Stimulating Curiosity and Enhancing Learning </vt:lpstr>
      <vt:lpstr>How We Define “Working"</vt:lpstr>
      <vt:lpstr>The Model Consistently Produces Two Outcomes </vt:lpstr>
      <vt:lpstr>PowerPoint Presentation</vt:lpstr>
      <vt:lpstr>Research Confirms the Importance of Student Questioning</vt:lpstr>
      <vt:lpstr>Student Questioning Across Disciplines</vt:lpstr>
      <vt:lpstr>Student Questioning Across Disciplines</vt:lpstr>
      <vt:lpstr>PowerPoint Presentation</vt:lpstr>
      <vt:lpstr>From Technique to Model</vt:lpstr>
      <vt:lpstr>PowerPoint Presentation</vt:lpstr>
      <vt:lpstr>Honoring the Sources (II)</vt:lpstr>
      <vt:lpstr>Honoring the Sources (III)</vt:lpstr>
      <vt:lpstr>Can we give the model a more scientific name? </vt:lpstr>
      <vt:lpstr>Hmm, Oomph, and Ah Ha!</vt:lpstr>
      <vt:lpstr>PowerPoint Presentation</vt:lpstr>
      <vt:lpstr>Democracy</vt:lpstr>
      <vt:lpstr>And now, at the end…</vt:lpstr>
      <vt:lpstr>From the beginning to the end…</vt:lpstr>
    </vt:vector>
  </TitlesOfParts>
  <Company>Right Question Institute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Rothstein</dc:creator>
  <cp:lastModifiedBy>Microsoft Office User</cp:lastModifiedBy>
  <cp:revision>177</cp:revision>
  <cp:lastPrinted>2017-10-31T22:19:58Z</cp:lastPrinted>
  <dcterms:created xsi:type="dcterms:W3CDTF">2017-09-01T19:27:10Z</dcterms:created>
  <dcterms:modified xsi:type="dcterms:W3CDTF">2017-11-04T03:13:41Z</dcterms:modified>
</cp:coreProperties>
</file>