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3" r:id="rId2"/>
    <p:sldMasterId id="2147483704" r:id="rId3"/>
  </p:sldMasterIdLst>
  <p:notesMasterIdLst>
    <p:notesMasterId r:id="rId51"/>
  </p:notesMasterIdLst>
  <p:sldIdLst>
    <p:sldId id="399" r:id="rId4"/>
    <p:sldId id="361" r:id="rId5"/>
    <p:sldId id="401" r:id="rId6"/>
    <p:sldId id="402" r:id="rId7"/>
    <p:sldId id="403" r:id="rId8"/>
    <p:sldId id="404" r:id="rId9"/>
    <p:sldId id="405" r:id="rId10"/>
    <p:sldId id="409" r:id="rId11"/>
    <p:sldId id="406" r:id="rId12"/>
    <p:sldId id="407" r:id="rId13"/>
    <p:sldId id="507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3" r:id="rId23"/>
    <p:sldId id="502" r:id="rId24"/>
    <p:sldId id="390" r:id="rId25"/>
    <p:sldId id="379" r:id="rId26"/>
    <p:sldId id="380" r:id="rId27"/>
    <p:sldId id="445" r:id="rId28"/>
    <p:sldId id="456" r:id="rId29"/>
    <p:sldId id="457" r:id="rId30"/>
    <p:sldId id="458" r:id="rId31"/>
    <p:sldId id="478" r:id="rId32"/>
    <p:sldId id="479" r:id="rId33"/>
    <p:sldId id="480" r:id="rId34"/>
    <p:sldId id="481" r:id="rId35"/>
    <p:sldId id="482" r:id="rId36"/>
    <p:sldId id="462" r:id="rId37"/>
    <p:sldId id="486" r:id="rId38"/>
    <p:sldId id="508" r:id="rId39"/>
    <p:sldId id="509" r:id="rId40"/>
    <p:sldId id="510" r:id="rId41"/>
    <p:sldId id="511" r:id="rId42"/>
    <p:sldId id="512" r:id="rId43"/>
    <p:sldId id="483" r:id="rId44"/>
    <p:sldId id="484" r:id="rId45"/>
    <p:sldId id="485" r:id="rId46"/>
    <p:sldId id="487" r:id="rId47"/>
    <p:sldId id="489" r:id="rId48"/>
    <p:sldId id="491" r:id="rId49"/>
    <p:sldId id="49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79D7-4642-C040-B61B-7ADAC3B1BC1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4CE0-4909-6048-B317-2721B0FE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8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1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5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9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1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3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3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35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8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32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7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CA3CBB4-7575-5249-94F0-84B40A3B6D44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446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9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7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1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2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33F295-65D9-E943-90B7-6FE28D9BEC24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F173BE05-F6DF-6C4B-8B4E-3B9CB6634E6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5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2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6928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4279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78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50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40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236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5300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4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0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8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67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6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6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11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38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0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5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61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5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6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3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8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6171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06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1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39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86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33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70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0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1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26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8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3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24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02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25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8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6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59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54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9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98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4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725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57198" y="3183329"/>
            <a:ext cx="223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 smtClean="0">
                <a:solidFill>
                  <a:srgbClr val="FFFFFF"/>
                </a:solidFill>
                <a:latin typeface="Rockwell"/>
              </a:rPr>
              <a:t>Denver, CO</a:t>
            </a:r>
            <a:endParaRPr lang="en-US" sz="2000" dirty="0">
              <a:solidFill>
                <a:srgbClr val="FFFFFF"/>
              </a:solidFill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November 06,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342" y="4886294"/>
            <a:ext cx="3493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Dan Rothstein</a:t>
            </a:r>
          </a:p>
          <a:p>
            <a:pPr algn="ctr"/>
            <a:r>
              <a:rPr lang="en-US" b="1" dirty="0" smtClean="0"/>
              <a:t>Co-Director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634" y="5527626"/>
            <a:ext cx="443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Right Question Institute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42900" y="275319"/>
            <a:ext cx="4240213" cy="4086225"/>
          </a:xfrm>
        </p:spPr>
        <p:txBody>
          <a:bodyPr rtlCol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  <a:t>Better Questions, Better Decisions: </a:t>
            </a:r>
            <a:b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50" dirty="0" smtClean="0">
                <a:solidFill>
                  <a:schemeClr val="bg1"/>
                </a:solidFill>
                <a:ea typeface="+mj-ea"/>
                <a:cs typeface="+mj-cs"/>
              </a:rPr>
              <a:t>Building Consensus with the Right Question Strategy</a:t>
            </a:r>
            <a:endParaRPr lang="en-US" sz="335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7198" y="809384"/>
            <a:ext cx="223105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</a:rPr>
              <a:t>The Asia Society</a:t>
            </a:r>
          </a:p>
          <a:p>
            <a:pPr lvl="0">
              <a:defRPr/>
            </a:pPr>
            <a:r>
              <a:rPr lang="en-US" dirty="0" smtClean="0">
                <a:solidFill>
                  <a:srgbClr val="FFFFFF"/>
                </a:solidFill>
              </a:rPr>
              <a:t>Global </a:t>
            </a:r>
            <a:r>
              <a:rPr lang="en-US" dirty="0">
                <a:solidFill>
                  <a:srgbClr val="FFFFFF"/>
                </a:solidFill>
              </a:rPr>
              <a:t>Cities Education Network Symposium</a:t>
            </a:r>
          </a:p>
        </p:txBody>
      </p:sp>
    </p:spTree>
    <p:extLst>
      <p:ext uri="{BB962C8B-B14F-4D97-AF65-F5344CB8AC3E}">
        <p14:creationId xmlns:p14="http://schemas.microsoft.com/office/powerpoint/2010/main" val="8287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37" y="2742384"/>
            <a:ext cx="8285309" cy="1116106"/>
          </a:xfrm>
        </p:spPr>
        <p:txBody>
          <a:bodyPr/>
          <a:lstStyle/>
          <a:p>
            <a:r>
              <a:rPr lang="en-US" dirty="0" smtClean="0"/>
              <a:t>Using Questions to Build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magine </a:t>
            </a:r>
            <a:r>
              <a:rPr lang="en-US" sz="3200" dirty="0">
                <a:solidFill>
                  <a:schemeClr val="tx1"/>
                </a:solidFill>
              </a:rPr>
              <a:t>you just have been to a conference and you want your district, school, department, colleagues to make a change </a:t>
            </a:r>
            <a:r>
              <a:rPr lang="en-US" sz="3200" dirty="0" smtClean="0">
                <a:solidFill>
                  <a:schemeClr val="tx1"/>
                </a:solidFill>
              </a:rPr>
              <a:t>based on a </a:t>
            </a:r>
            <a:r>
              <a:rPr lang="en-US" sz="3200" dirty="0">
                <a:solidFill>
                  <a:schemeClr val="tx1"/>
                </a:solidFill>
              </a:rPr>
              <a:t>practice </a:t>
            </a:r>
            <a:r>
              <a:rPr lang="en-US" sz="3200" dirty="0" smtClean="0">
                <a:solidFill>
                  <a:schemeClr val="tx1"/>
                </a:solidFill>
              </a:rPr>
              <a:t>you </a:t>
            </a:r>
            <a:r>
              <a:rPr lang="en-US" sz="3200" dirty="0">
                <a:solidFill>
                  <a:schemeClr val="tx1"/>
                </a:solidFill>
              </a:rPr>
              <a:t>learned </a:t>
            </a:r>
            <a:r>
              <a:rPr lang="en-US" sz="3200" dirty="0" smtClean="0">
                <a:solidFill>
                  <a:schemeClr val="tx1"/>
                </a:solidFill>
              </a:rPr>
              <a:t>at </a:t>
            </a: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smtClean="0">
                <a:solidFill>
                  <a:schemeClr val="tx1"/>
                </a:solidFill>
              </a:rPr>
              <a:t>conference.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spend time asking questions when introducing a </a:t>
            </a:r>
            <a:r>
              <a:rPr lang="en-US" dirty="0" smtClean="0"/>
              <a:t>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ecause </a:t>
            </a:r>
            <a:r>
              <a:rPr lang="en-US" sz="3200" dirty="0">
                <a:solidFill>
                  <a:schemeClr val="tx1"/>
                </a:solidFill>
              </a:rPr>
              <a:t>when you introduce a change the questions are going to be asked </a:t>
            </a:r>
            <a:r>
              <a:rPr lang="en-US" sz="3200" dirty="0" smtClean="0">
                <a:solidFill>
                  <a:schemeClr val="tx1"/>
                </a:solidFill>
              </a:rPr>
              <a:t>anyways, but </a:t>
            </a:r>
            <a:r>
              <a:rPr lang="en-US" sz="3200" dirty="0">
                <a:solidFill>
                  <a:schemeClr val="tx1"/>
                </a:solidFill>
              </a:rPr>
              <a:t>you </a:t>
            </a:r>
            <a:r>
              <a:rPr lang="en-US" sz="3200" dirty="0" smtClean="0">
                <a:solidFill>
                  <a:schemeClr val="tx1"/>
                </a:solidFill>
              </a:rPr>
              <a:t>just may </a:t>
            </a:r>
            <a:r>
              <a:rPr lang="en-US" sz="3200" dirty="0">
                <a:solidFill>
                  <a:schemeClr val="tx1"/>
                </a:solidFill>
              </a:rPr>
              <a:t>not hear </a:t>
            </a:r>
            <a:r>
              <a:rPr lang="en-US" sz="3200" dirty="0" smtClean="0">
                <a:solidFill>
                  <a:schemeClr val="tx1"/>
                </a:solidFill>
              </a:rPr>
              <a:t>them.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62000" y="1981202"/>
            <a:ext cx="76962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anchor="ctr">
            <a:prstTxWarp prst="textNoShape">
              <a:avLst/>
            </a:prstTxWarp>
          </a:bodyPr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ea typeface="Arial" charset="0"/>
                <a:cs typeface="Century Gothic"/>
              </a:rPr>
              <a:t>The Right Question Strategy</a:t>
            </a:r>
            <a:endParaRPr lang="en-US" dirty="0">
              <a:ea typeface="Arial" charset="0"/>
              <a:cs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74" y="1814840"/>
            <a:ext cx="8151813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  <a:ea typeface="Calibri" charset="0"/>
                <a:cs typeface="Century Gothic"/>
              </a:rPr>
              <a:t>Core components of the strategy: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Calibri" charset="0"/>
                <a:cs typeface="Century Gothic"/>
              </a:rPr>
              <a:t>The Question Formulation Technique (QFT)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Calibri" charset="0"/>
                <a:cs typeface="Century Gothic"/>
              </a:rPr>
              <a:t>The Framework for Accountable Decision-Making</a:t>
            </a:r>
            <a:endParaRPr lang="en-US" sz="3200" dirty="0">
              <a:solidFill>
                <a:schemeClr val="tx1"/>
              </a:solidFill>
              <a:latin typeface="+mj-lt"/>
              <a:ea typeface="Calibri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4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066800" y="1689894"/>
            <a:ext cx="7597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1089025" indent="-403225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sz="4000" dirty="0">
                <a:latin typeface="+mj-lt"/>
              </a:rPr>
              <a:t>A rigorous step-by-step process </a:t>
            </a:r>
            <a:r>
              <a:rPr lang="en-US" sz="4000" dirty="0" smtClean="0">
                <a:latin typeface="+mj-lt"/>
              </a:rPr>
              <a:t>to: </a:t>
            </a:r>
            <a:endParaRPr lang="en-US" sz="4000" dirty="0">
              <a:latin typeface="+mj-lt"/>
            </a:endParaRPr>
          </a:p>
          <a:p>
            <a:pPr lvl="1" eaLnBrk="1" hangingPunct="1">
              <a:spcAft>
                <a:spcPts val="1800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latin typeface="+mj-lt"/>
              </a:rPr>
              <a:t>Produce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many questions</a:t>
            </a:r>
            <a:endParaRPr lang="en-US" sz="3200" dirty="0">
              <a:latin typeface="+mj-lt"/>
            </a:endParaRPr>
          </a:p>
          <a:p>
            <a:pPr lvl="1" eaLnBrk="1" hangingPunct="1">
              <a:spcAft>
                <a:spcPts val="2025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latin typeface="+mj-lt"/>
              </a:rPr>
              <a:t>Improve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the questions </a:t>
            </a:r>
            <a:endParaRPr lang="en-US" sz="3200" dirty="0">
              <a:latin typeface="+mj-lt"/>
            </a:endParaRPr>
          </a:p>
          <a:p>
            <a:pPr lvl="1" eaLnBrk="1" hangingPunct="1">
              <a:spcAft>
                <a:spcPts val="225"/>
              </a:spcAft>
              <a:buClr>
                <a:srgbClr val="008000"/>
              </a:buClr>
              <a:buFont typeface="Wingdings" charset="0"/>
              <a:buChar char=""/>
            </a:pPr>
            <a:r>
              <a:rPr lang="en-US" sz="3200" u="sng" dirty="0">
                <a:latin typeface="+mj-lt"/>
              </a:rPr>
              <a:t>Strategize</a:t>
            </a:r>
            <a:r>
              <a:rPr lang="en-US" sz="3200" dirty="0">
                <a:latin typeface="+mj-lt"/>
              </a:rPr>
              <a:t> on how to use </a:t>
            </a:r>
            <a:r>
              <a:rPr lang="en-US" sz="3200" dirty="0" smtClean="0">
                <a:latin typeface="+mj-lt"/>
              </a:rPr>
              <a:t>the questions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The QFT</a:t>
            </a: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11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For Accountable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Identifying decisions and using a set of criteria to participate more effectively in decisions.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663" y="564674"/>
            <a:ext cx="8913813" cy="1360923"/>
          </a:xfrm>
        </p:spPr>
        <p:txBody>
          <a:bodyPr>
            <a:noAutofit/>
          </a:bodyPr>
          <a:lstStyle/>
          <a:p>
            <a:r>
              <a:rPr lang="en-US" sz="4000" dirty="0" smtClean="0">
                <a:ea typeface="ＭＳ Ｐゴシック" charset="-128"/>
                <a:cs typeface="Century Gothic"/>
              </a:rPr>
              <a:t>Definition of a Decision</a:t>
            </a:r>
            <a:endParaRPr lang="en-US" sz="4000" dirty="0">
              <a:ea typeface="ＭＳ Ｐゴシック" charset="-128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6762" y="2423343"/>
            <a:ext cx="7610476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Century Gothic"/>
              </a:rPr>
              <a:t>The selection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ＭＳ Ｐゴシック" charset="-128"/>
                <a:cs typeface="Century Gothic"/>
              </a:rPr>
              <a:t>of one option from among two or more options. </a:t>
            </a:r>
            <a:endParaRPr lang="en-US" sz="3200" dirty="0">
              <a:solidFill>
                <a:schemeClr val="tx1"/>
              </a:solidFill>
              <a:latin typeface="+mj-lt"/>
              <a:cs typeface="Century Gothic"/>
            </a:endParaRPr>
          </a:p>
          <a:p>
            <a:pPr marL="0" indent="0">
              <a:buNone/>
            </a:pP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1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077" y="2196498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What are examples of decisions embedded in this statement?</a:t>
            </a:r>
            <a:br>
              <a:rPr lang="en-US" dirty="0">
                <a:cs typeface="Century Gothic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675" y="5220934"/>
            <a:ext cx="69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由区教委会长指定的委员会即将对高中学生纪律管理方式进行审查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017" y="5787737"/>
            <a:ext cx="70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「高校生の学内での生活態度、規律の指導方法について、教育委員長が設置する委員会によって見直し、検討される。」 </a:t>
            </a:r>
          </a:p>
        </p:txBody>
      </p:sp>
    </p:spTree>
    <p:extLst>
      <p:ext uri="{BB962C8B-B14F-4D97-AF65-F5344CB8AC3E}">
        <p14:creationId xmlns:p14="http://schemas.microsoft.com/office/powerpoint/2010/main" val="18248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2398" y="2189723"/>
            <a:ext cx="6992402" cy="36707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entury Gothic"/>
              </a:rPr>
              <a:t>Student discipline practices at the high school will be reviewed by a committee appointed by the superintendent.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entury Gothic"/>
            </a:endParaRPr>
          </a:p>
          <a:p>
            <a:pPr marL="0" indent="0">
              <a:buNone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Examples of Decisions</a:t>
            </a:r>
            <a:br>
              <a:rPr lang="en-US" dirty="0">
                <a:cs typeface="Century Gothic"/>
              </a:rPr>
            </a:b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65801" y="2753127"/>
            <a:ext cx="3484579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91946" y="2760217"/>
            <a:ext cx="1778128" cy="471495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8765" y="3257396"/>
            <a:ext cx="2344142" cy="447522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2295" y="3273452"/>
            <a:ext cx="1843307" cy="417610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08800" y="3760340"/>
            <a:ext cx="2073493" cy="455192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42625" y="3757680"/>
            <a:ext cx="1976284" cy="457851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08090" y="4268884"/>
            <a:ext cx="3029295" cy="457663"/>
          </a:xfrm>
          <a:prstGeom prst="roundRect">
            <a:avLst/>
          </a:prstGeom>
          <a:noFill/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 smtClean="0"/>
              <a:t>Acknowledgments</a:t>
            </a:r>
            <a:r>
              <a:rPr lang="en-US" altLang="en-US" dirty="0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431448"/>
            <a:ext cx="7744980" cy="5049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We </a:t>
            </a:r>
            <a:r>
              <a:rPr lang="en-US" altLang="en-US" sz="2400" dirty="0">
                <a:solidFill>
                  <a:schemeClr val="tx1"/>
                </a:solidFill>
              </a:rPr>
              <a:t>are deeply grateful to the Sir John Templeton Foundation and The Hummingbird Fund for their generous support of the </a:t>
            </a:r>
            <a:r>
              <a:rPr lang="en-US" altLang="en-US" sz="2400" dirty="0" smtClean="0">
                <a:solidFill>
                  <a:schemeClr val="tx1"/>
                </a:solidFill>
              </a:rPr>
              <a:t>Right Question Institute’s Million </a:t>
            </a:r>
            <a:r>
              <a:rPr lang="en-US" altLang="en-US" sz="2400" dirty="0">
                <a:solidFill>
                  <a:schemeClr val="tx1"/>
                </a:solidFill>
              </a:rPr>
              <a:t>Classrooms Campaign.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</a:t>
            </a:r>
            <a:r>
              <a:rPr lang="en-US" altLang="en-US" sz="2400" dirty="0" smtClean="0">
                <a:solidFill>
                  <a:schemeClr val="tx1"/>
                </a:solidFill>
              </a:rPr>
              <a:t>hank you to Jessica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Kehayes</a:t>
            </a:r>
            <a:r>
              <a:rPr lang="en-US" altLang="en-US" sz="2400" dirty="0" smtClean="0">
                <a:solidFill>
                  <a:schemeClr val="tx1"/>
                </a:solidFill>
              </a:rPr>
              <a:t>, Heather Singmaster and Heather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Loewecke</a:t>
            </a:r>
            <a:r>
              <a:rPr lang="en-US" altLang="en-US" sz="2400" dirty="0" smtClean="0">
                <a:solidFill>
                  <a:schemeClr val="tx1"/>
                </a:solidFill>
              </a:rPr>
              <a:t> for </a:t>
            </a:r>
            <a:r>
              <a:rPr lang="en-US" altLang="en-US" sz="2400" dirty="0">
                <a:solidFill>
                  <a:schemeClr val="tx1"/>
                </a:solidFill>
              </a:rPr>
              <a:t>all the work </a:t>
            </a:r>
            <a:r>
              <a:rPr lang="en-US" altLang="en-US" sz="2400" dirty="0" smtClean="0">
                <a:solidFill>
                  <a:schemeClr val="tx1"/>
                </a:solidFill>
              </a:rPr>
              <a:t>done </a:t>
            </a:r>
            <a:r>
              <a:rPr lang="en-US" altLang="en-US" sz="2400" dirty="0">
                <a:solidFill>
                  <a:schemeClr val="tx1"/>
                </a:solidFill>
              </a:rPr>
              <a:t>to make today’s seminar </a:t>
            </a:r>
            <a:r>
              <a:rPr lang="en-US" altLang="en-US" sz="2400" dirty="0" smtClean="0">
                <a:solidFill>
                  <a:schemeClr val="tx1"/>
                </a:solidFill>
              </a:rPr>
              <a:t>possible. Thanks especially to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Siyi</a:t>
            </a:r>
            <a:r>
              <a:rPr lang="en-US" altLang="en-US" sz="2400" dirty="0" smtClean="0">
                <a:solidFill>
                  <a:schemeClr val="tx1"/>
                </a:solidFill>
              </a:rPr>
              <a:t> Chu for all the help in preparing the materials for today. And thanks to Andrew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Minigan</a:t>
            </a:r>
            <a:r>
              <a:rPr lang="en-US" altLang="en-US" sz="2400" dirty="0" smtClean="0">
                <a:solidFill>
                  <a:schemeClr val="tx1"/>
                </a:solidFill>
              </a:rPr>
              <a:t> and </a:t>
            </a:r>
            <a:r>
              <a:rPr lang="en-US" altLang="en-US" sz="2400" dirty="0">
                <a:solidFill>
                  <a:schemeClr val="tx1"/>
                </a:solidFill>
              </a:rPr>
              <a:t>T</a:t>
            </a:r>
            <a:r>
              <a:rPr lang="en-US" altLang="en-US" sz="2400" dirty="0" smtClean="0">
                <a:solidFill>
                  <a:schemeClr val="tx1"/>
                </a:solidFill>
              </a:rPr>
              <a:t>omoko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Ouchi</a:t>
            </a:r>
            <a:r>
              <a:rPr lang="en-US" altLang="en-US" sz="2400" dirty="0" smtClean="0">
                <a:solidFill>
                  <a:schemeClr val="tx1"/>
                </a:solidFill>
              </a:rPr>
              <a:t> for additional support.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5167" y="6280798"/>
            <a:ext cx="182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RothsteinDan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62755" y="533400"/>
            <a:ext cx="8913813" cy="1360923"/>
          </a:xfrm>
        </p:spPr>
        <p:txBody>
          <a:bodyPr>
            <a:noAutofit/>
          </a:bodyPr>
          <a:lstStyle/>
          <a:p>
            <a:r>
              <a:rPr lang="en-US" dirty="0" smtClean="0"/>
              <a:t>The Framework for Accountable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51" y="1894323"/>
            <a:ext cx="7610476" cy="36707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cs typeface="Century Gothic"/>
              </a:rPr>
              <a:t>When decisions are made it is important to focus on: </a:t>
            </a:r>
            <a:endParaRPr lang="en-US" sz="3600" dirty="0" smtClean="0">
              <a:solidFill>
                <a:schemeClr val="tx1"/>
              </a:solidFill>
              <a:cs typeface="Century Gothic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Century Gothic"/>
              </a:rPr>
              <a:t>REASONS - the </a:t>
            </a:r>
            <a:r>
              <a:rPr lang="en-US" sz="2400" dirty="0">
                <a:solidFill>
                  <a:schemeClr val="tx1"/>
                </a:solidFill>
                <a:cs typeface="Century Gothic"/>
              </a:rPr>
              <a:t>basis for a decision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400" dirty="0">
              <a:solidFill>
                <a:schemeClr val="tx1"/>
              </a:solidFill>
              <a:ea typeface="ＭＳ Ｐゴシック" charset="-128"/>
              <a:cs typeface="Century Gothic"/>
              <a:sym typeface="Arial Bold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PROCESS - </a:t>
            </a:r>
            <a:r>
              <a:rPr lang="en-US" sz="24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the steps and actions taken, people involved, 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and information </a:t>
            </a:r>
            <a:r>
              <a:rPr lang="en-US" sz="24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used in making the decision. </a:t>
            </a:r>
          </a:p>
          <a:p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ROLE - </a:t>
            </a:r>
            <a:r>
              <a:rPr lang="en-US" sz="24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the part you 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play/ the part the people affected by the decision play </a:t>
            </a:r>
            <a:r>
              <a:rPr lang="en-US" sz="2400" dirty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in the decision-making process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-128"/>
                <a:cs typeface="Century Gothic"/>
                <a:sym typeface="Arial Bold" charset="0"/>
              </a:rPr>
              <a:t>.</a:t>
            </a:r>
            <a:endParaRPr lang="en-US" sz="2400" dirty="0">
              <a:solidFill>
                <a:schemeClr val="tx1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24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0" y="4933180"/>
            <a:ext cx="8915400" cy="9144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We make decisions every day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368" r="-283"/>
          <a:stretch/>
        </p:blipFill>
        <p:spPr>
          <a:xfrm>
            <a:off x="14747" y="-71693"/>
            <a:ext cx="7874001" cy="50381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30734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896" t="5747" r="14880" b="20014"/>
          <a:stretch/>
        </p:blipFill>
        <p:spPr>
          <a:xfrm>
            <a:off x="5706216" y="1346200"/>
            <a:ext cx="3450485" cy="20828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the REASONS, the PROCESS and the ROLE you played in getting dressed this morning.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329" t="24146" r="9363" b="29495"/>
          <a:stretch/>
        </p:blipFill>
        <p:spPr>
          <a:xfrm>
            <a:off x="5702302" y="-12700"/>
            <a:ext cx="34544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77905" y="4702502"/>
            <a:ext cx="8350268" cy="1381126"/>
          </a:xfrm>
        </p:spPr>
        <p:txBody>
          <a:bodyPr>
            <a:normAutofit/>
          </a:bodyPr>
          <a:lstStyle/>
          <a:p>
            <a:pPr algn="ctr" fontAlgn="base"/>
            <a:r>
              <a:rPr lang="en-US" sz="4000" dirty="0"/>
              <a:t>Working on a Challenge by Using the </a:t>
            </a:r>
            <a:r>
              <a:rPr lang="en-US" sz="4000" dirty="0" smtClean="0"/>
              <a:t>Right Question Strategy</a:t>
            </a:r>
            <a:endParaRPr lang="en-US" sz="4000" dirty="0"/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7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Producing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1600200"/>
            <a:ext cx="8545513" cy="502227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631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HelveticaNeueLT Std Med Cn"/>
              <a:cs typeface="HelveticaNeueLT Std Med C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 (QFocus)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Gill Sans Light" charset="0"/>
              <a:ea typeface="Segoe UI" charset="0"/>
              <a:cs typeface="Segoe U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5600" y="2307695"/>
            <a:ext cx="8432800" cy="2365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600" dirty="0" smtClean="0">
                <a:solidFill>
                  <a:schemeClr val="tx1"/>
                </a:solidFill>
                <a:cs typeface="Gill Sans"/>
              </a:rPr>
              <a:t>Instructional practices in your school/district will be changed next year to improve educational outcomes. </a:t>
            </a:r>
            <a:endParaRPr lang="en-US" sz="3600" dirty="0">
              <a:solidFill>
                <a:schemeClr val="tx1"/>
              </a:solidFill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74" y="5380456"/>
            <a:ext cx="792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「教育の成果を向上するため、来年から学区</a:t>
            </a:r>
            <a:r>
              <a:rPr lang="en-US" altLang="ja-JP" sz="2000" dirty="0"/>
              <a:t>/</a:t>
            </a:r>
            <a:r>
              <a:rPr lang="ja-JP" altLang="en-US" sz="2000" dirty="0"/>
              <a:t>学校での教え方が変更される。</a:t>
            </a:r>
            <a:r>
              <a:rPr lang="ja-JP" altLang="en-US" sz="2000" dirty="0" smtClean="0"/>
              <a:t>」</a:t>
            </a:r>
            <a:endParaRPr lang="ja-JP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8474" y="4688474"/>
            <a:ext cx="8091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为了改善教育成果，您所在学</a:t>
            </a:r>
            <a:r>
              <a:rPr lang="zh-CN" altLang="en-US" sz="2000" dirty="0" smtClean="0"/>
              <a:t>校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学</a:t>
            </a:r>
            <a:r>
              <a:rPr lang="zh-CN" altLang="en-US" sz="2000" dirty="0"/>
              <a:t>区的教学实践方式将在明</a:t>
            </a:r>
            <a:r>
              <a:rPr lang="zh-CN" altLang="en-US" sz="2000" dirty="0" smtClean="0"/>
              <a:t>年被改</a:t>
            </a:r>
            <a:r>
              <a:rPr lang="zh-CN" altLang="en-US" sz="2000" dirty="0"/>
              <a:t>变。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Find two questions </a:t>
            </a:r>
            <a:r>
              <a:rPr lang="en-US" dirty="0"/>
              <a:t>that will help you learn about the </a:t>
            </a:r>
            <a:r>
              <a:rPr lang="en-US" b="1" dirty="0"/>
              <a:t>REASONS</a:t>
            </a:r>
            <a:r>
              <a:rPr lang="en-US" dirty="0"/>
              <a:t> for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61" y="2515274"/>
            <a:ext cx="7937500" cy="3670767"/>
          </a:xfrm>
          <a:ln>
            <a:solidFill>
              <a:srgbClr val="FDA023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 The basis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 Policies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S</a:t>
            </a:r>
            <a:r>
              <a:rPr lang="en-US" sz="2600" dirty="0" smtClean="0">
                <a:solidFill>
                  <a:schemeClr val="tx1"/>
                </a:solidFill>
              </a:rPr>
              <a:t>tandards, regulations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2679600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325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Rationale:  Why is the question you chose about the reasons?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3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Find two questions </a:t>
            </a:r>
            <a:r>
              <a:rPr lang="en-US" dirty="0"/>
              <a:t>that will help you learn about the </a:t>
            </a:r>
            <a:r>
              <a:rPr lang="en-US" b="1" dirty="0" smtClean="0"/>
              <a:t>Process</a:t>
            </a:r>
            <a:r>
              <a:rPr lang="en-US" dirty="0" smtClean="0"/>
              <a:t> </a:t>
            </a:r>
            <a:r>
              <a:rPr lang="en-US" dirty="0"/>
              <a:t>for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61" y="2515274"/>
            <a:ext cx="7937500" cy="3670767"/>
          </a:xfrm>
          <a:ln>
            <a:solidFill>
              <a:srgbClr val="FDA023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 Information used </a:t>
            </a:r>
          </a:p>
          <a:p>
            <a:pPr lvl="1"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 Steps taken; meetings held; 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228600" lvl="1" indent="0">
              <a:buClr>
                <a:schemeClr val="accent1"/>
              </a:buClr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protocols </a:t>
            </a:r>
            <a:r>
              <a:rPr lang="en-US" sz="2600" dirty="0">
                <a:solidFill>
                  <a:schemeClr val="tx1"/>
                </a:solidFill>
              </a:rPr>
              <a:t>used, place, time</a:t>
            </a:r>
          </a:p>
          <a:p>
            <a:pPr lvl="1"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 People involved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2679600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325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Rationale:  Why is the question you chose about the Process?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0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Find </a:t>
            </a:r>
            <a:r>
              <a:rPr lang="en-US" sz="3000" dirty="0" smtClean="0"/>
              <a:t>two questions </a:t>
            </a:r>
            <a:r>
              <a:rPr lang="en-US" sz="3000" dirty="0"/>
              <a:t>that will help you </a:t>
            </a:r>
            <a:r>
              <a:rPr lang="en-US" sz="3000" dirty="0" smtClean="0"/>
              <a:t>learn </a:t>
            </a:r>
            <a:r>
              <a:rPr lang="en-US" sz="3000" dirty="0"/>
              <a:t>about your ROLE/the ROLE of the people affected by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61" y="2515274"/>
            <a:ext cx="7937500" cy="3670767"/>
          </a:xfrm>
          <a:ln>
            <a:solidFill>
              <a:srgbClr val="FDA02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What you/the people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affected  </a:t>
            </a:r>
            <a:r>
              <a:rPr lang="en-US" sz="2600" dirty="0">
                <a:solidFill>
                  <a:schemeClr val="tx1"/>
                </a:solidFill>
              </a:rPr>
              <a:t>can do to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2286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influence </a:t>
            </a:r>
            <a:r>
              <a:rPr lang="en-US" sz="2600" dirty="0">
                <a:solidFill>
                  <a:schemeClr val="tx1"/>
                </a:solidFill>
              </a:rPr>
              <a:t>the decision</a:t>
            </a:r>
          </a:p>
          <a:p>
            <a:pPr lvl="1"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 What is expected of you/the </a:t>
            </a:r>
            <a:r>
              <a:rPr lang="en-US" sz="2600" dirty="0" smtClean="0">
                <a:solidFill>
                  <a:schemeClr val="tx1"/>
                </a:solidFill>
              </a:rPr>
              <a:t>people    affected  </a:t>
            </a:r>
            <a:r>
              <a:rPr lang="en-US" sz="2600" dirty="0">
                <a:solidFill>
                  <a:schemeClr val="tx1"/>
                </a:solidFill>
              </a:rPr>
              <a:t>in this decision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819400"/>
            <a:ext cx="2679600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5202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Rationale:  Why is the question you chose about the reasons?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6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cs typeface="Century Gothic"/>
              </a:rPr>
              <a:t>Prioritizing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4812"/>
            <a:ext cx="8193088" cy="4144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Review your list of questions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Choose three questions you think teachers would like answered immediately: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US" sz="2800" i="1" dirty="0">
                <a:solidFill>
                  <a:schemeClr val="tx1"/>
                </a:solidFill>
                <a:cs typeface="Gill Sans"/>
              </a:rPr>
              <a:t>Instructional practices in your school/district will be changed next year to improve educational </a:t>
            </a:r>
            <a:r>
              <a:rPr lang="en-US" sz="2800" i="1" dirty="0" smtClean="0">
                <a:solidFill>
                  <a:schemeClr val="tx1"/>
                </a:solidFill>
                <a:cs typeface="Gill Sans"/>
              </a:rPr>
              <a:t>outcomes.</a:t>
            </a:r>
            <a:endParaRPr lang="en-US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3999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</a:t>
            </a:r>
            <a:r>
              <a:rPr lang="en-US" sz="4800" dirty="0" smtClean="0">
                <a:solidFill>
                  <a:schemeClr val="tx1"/>
                </a:solidFill>
              </a:rPr>
              <a:t>question."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	      - </a:t>
            </a:r>
            <a:r>
              <a:rPr lang="en-US" sz="2800" b="1" dirty="0" smtClean="0">
                <a:solidFill>
                  <a:schemeClr val="tx1"/>
                </a:solidFill>
              </a:rPr>
              <a:t>Richard Feynman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   Nobel-Prizewinning physicist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cs typeface="Century Gothic"/>
              </a:rPr>
              <a:t>Prioritizing Questions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98474" y="1674812"/>
            <a:ext cx="7556313" cy="4144963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80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  <a:ea typeface="Gill Sans Light" charset="0"/>
                <a:cs typeface="Century Gothic"/>
              </a:rPr>
              <a:t>After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Gill Sans Light" charset="0"/>
                <a:cs typeface="Century Gothic"/>
              </a:rPr>
              <a:t>prioritizing, 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Gill Sans Light" charset="0"/>
                <a:cs typeface="Century Gothic"/>
              </a:rPr>
              <a:t>consider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Gill Sans Light" charset="0"/>
                <a:cs typeface="Century Gothic"/>
              </a:rPr>
              <a:t>…</a:t>
            </a:r>
            <a:endParaRPr lang="en-US" sz="3200" dirty="0" smtClean="0">
              <a:solidFill>
                <a:schemeClr val="tx1"/>
              </a:solidFill>
              <a:latin typeface="+mj-lt"/>
              <a:cs typeface="Century Gothic"/>
            </a:endParaRPr>
          </a:p>
          <a:p>
            <a:pPr lvl="1">
              <a:spcAft>
                <a:spcPts val="1800"/>
              </a:spcAft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 Why 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entury Gothic"/>
              </a:rPr>
              <a:t>did you choose those three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questions?</a:t>
            </a:r>
            <a:endParaRPr lang="en-US" sz="3200" dirty="0">
              <a:solidFill>
                <a:schemeClr val="tx1"/>
              </a:solidFill>
              <a:latin typeface="+mj-lt"/>
              <a:cs typeface="Century Gothic"/>
            </a:endParaRPr>
          </a:p>
          <a:p>
            <a:pPr lvl="1" eaLnBrk="1" hangingPunct="1">
              <a:spcAft>
                <a:spcPts val="1800"/>
              </a:spcAft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 Where 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entury Gothic"/>
              </a:rPr>
              <a:t>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39066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14055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From priority questions to action plan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n </a:t>
            </a:r>
            <a:r>
              <a:rPr lang="en-US" sz="3200" dirty="0">
                <a:solidFill>
                  <a:schemeClr val="tx1"/>
                </a:solidFill>
              </a:rPr>
              <a:t>order to answer </a:t>
            </a:r>
            <a:r>
              <a:rPr lang="en-US" sz="3200" dirty="0" smtClean="0">
                <a:solidFill>
                  <a:schemeClr val="tx1"/>
                </a:solidFill>
              </a:rPr>
              <a:t>your priority questions:</a:t>
            </a:r>
            <a:endParaRPr lang="en-US" sz="3200" dirty="0">
              <a:solidFill>
                <a:schemeClr val="tx1"/>
              </a:solidFill>
            </a:endParaRPr>
          </a:p>
          <a:p>
            <a:pPr lvl="2">
              <a:spcBef>
                <a:spcPts val="18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do you </a:t>
            </a:r>
            <a:r>
              <a:rPr lang="en-US" sz="3200" dirty="0">
                <a:solidFill>
                  <a:schemeClr val="tx1"/>
                </a:solidFill>
              </a:rPr>
              <a:t>need to know? </a:t>
            </a:r>
            <a:r>
              <a:rPr lang="en-US" sz="3200" b="1" dirty="0">
                <a:solidFill>
                  <a:schemeClr val="tx1"/>
                </a:solidFill>
              </a:rPr>
              <a:t>INFORMATION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lvl="2">
              <a:spcBef>
                <a:spcPts val="18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what do you </a:t>
            </a:r>
            <a:r>
              <a:rPr lang="en-US" sz="3200" dirty="0">
                <a:solidFill>
                  <a:schemeClr val="tx1"/>
                </a:solidFill>
              </a:rPr>
              <a:t>need to do? </a:t>
            </a:r>
            <a:r>
              <a:rPr lang="en-US" sz="3200" b="1" dirty="0">
                <a:solidFill>
                  <a:schemeClr val="tx1"/>
                </a:solidFill>
              </a:rPr>
              <a:t>TASKS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Century Gothic"/>
              </a:rPr>
              <a:t>Your three priority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Century Gothic"/>
              </a:rPr>
              <a:t>What you will do with the questions?</a:t>
            </a:r>
          </a:p>
        </p:txBody>
      </p:sp>
    </p:spTree>
    <p:extLst>
      <p:ext uri="{BB962C8B-B14F-4D97-AF65-F5344CB8AC3E}">
        <p14:creationId xmlns:p14="http://schemas.microsoft.com/office/powerpoint/2010/main" val="26333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What did you learn?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How did you learn it?</a:t>
            </a:r>
            <a:endParaRPr lang="en-US" sz="3200" dirty="0">
              <a:solidFill>
                <a:schemeClr val="tx1"/>
              </a:solidFill>
              <a:latin typeface="+mj-lt"/>
              <a:cs typeface="Century Gothic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+mj-lt"/>
                <a:cs typeface="Century Gothic"/>
              </a:rPr>
              <a:t>How can you use what you learned?</a:t>
            </a:r>
            <a:endParaRPr lang="en-US" sz="3200" dirty="0">
              <a:solidFill>
                <a:schemeClr val="tx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13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55" y="622300"/>
            <a:ext cx="8913813" cy="1415956"/>
          </a:xfrm>
        </p:spPr>
        <p:txBody>
          <a:bodyPr>
            <a:norm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Right Question Strategy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22620"/>
            <a:ext cx="7610476" cy="4046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Century Gothic (body)"/>
              </a:rPr>
              <a:t>The Question Formulation Technique (QFT)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  <a:cs typeface="Century Gothic (body)"/>
              </a:rPr>
              <a:t>Producing, improving and strategizing on how to use questions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+mj-lt"/>
              <a:cs typeface="Century Gothic (body)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cs typeface="Century Gothic (body)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Century Gothic (body)"/>
              </a:rPr>
              <a:t>Framework for Accountable Decision-Making (FADM)</a:t>
            </a:r>
          </a:p>
          <a:p>
            <a:pPr marL="692150" lvl="1" indent="-342900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entury Gothic (body)"/>
              </a:rPr>
              <a:t>Identifying decisions</a:t>
            </a:r>
            <a:endParaRPr lang="en-US" sz="2800" dirty="0">
              <a:solidFill>
                <a:schemeClr val="tx1"/>
              </a:solidFill>
              <a:latin typeface="+mj-lt"/>
              <a:cs typeface="Century Gothic (body)"/>
            </a:endParaRPr>
          </a:p>
          <a:p>
            <a:pPr marL="692150" lvl="1" indent="-342900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entury Gothic (body)"/>
              </a:rPr>
              <a:t>Asking questions about reasons, process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entury Gothic (body)"/>
              </a:rPr>
              <a:t>, and r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entury Gothic (body)"/>
              </a:rPr>
              <a:t>ole</a:t>
            </a:r>
            <a:endParaRPr lang="en-US" sz="2800" dirty="0">
              <a:solidFill>
                <a:schemeClr val="tx1"/>
              </a:solidFill>
              <a:latin typeface="+mj-lt"/>
              <a:cs typeface="Century Gothic (body)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21" y="2325934"/>
            <a:ext cx="6705888" cy="1116106"/>
          </a:xfrm>
        </p:spPr>
        <p:txBody>
          <a:bodyPr/>
          <a:lstStyle/>
          <a:p>
            <a:r>
              <a:rPr lang="en-US" sz="4000" dirty="0" smtClean="0"/>
              <a:t>Unpacking the </a:t>
            </a:r>
            <a:br>
              <a:rPr lang="en-US" sz="4000" dirty="0" smtClean="0"/>
            </a:br>
            <a:r>
              <a:rPr lang="en-US" sz="4000" dirty="0" smtClean="0"/>
              <a:t>Right Question Strategy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93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081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Curiosity and Rigor</a:t>
            </a:r>
            <a:endParaRPr lang="en-US" sz="4400" dirty="0">
              <a:latin typeface="Rockwell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98475" y="2173288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Font typeface="Wingdings" charset="0"/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Font typeface="Wingdings" charset="0"/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20740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1919288" y="1925638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DIVERGENT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Thinking 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729140865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57288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01219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The Importance of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474" y="1579418"/>
            <a:ext cx="7398617" cy="50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"Questions are the engines of intellect, the cerebral machines which convert energy to motion, and curiosity to controlled inquiry." </a:t>
            </a:r>
          </a:p>
          <a:p>
            <a:pPr>
              <a:lnSpc>
                <a:spcPct val="90000"/>
              </a:lnSpc>
            </a:pPr>
            <a:endParaRPr lang="en-US" altLang="en-US" b="1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- </a:t>
            </a:r>
            <a:r>
              <a:rPr lang="en-US" altLang="en-US" b="1" dirty="0"/>
              <a:t>David Hackett Fischer</a:t>
            </a:r>
            <a:r>
              <a:rPr lang="en-US" altLang="en-US" dirty="0"/>
              <a:t>,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</a:t>
            </a:r>
            <a:r>
              <a:rPr lang="en-US" altLang="en-US" i="1" dirty="0"/>
              <a:t>Historians' fallacies: Toward a logic of historical thought.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Routledge and Kegan Paul, 1971.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r>
              <a:rPr lang="en-US" altLang="en-US" sz="2400" dirty="0"/>
              <a:t>“[The QFT] helps me by getting me to think about questions on my own…it gets my mind </a:t>
            </a:r>
            <a:br>
              <a:rPr lang="en-US" altLang="en-US" sz="2400" dirty="0"/>
            </a:br>
            <a:r>
              <a:rPr lang="en-US" altLang="en-US" sz="2400" dirty="0"/>
              <a:t>in motion to think about the questions other people make." 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b="1" dirty="0" smtClean="0"/>
              <a:t>- 8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</a:t>
            </a:r>
            <a:r>
              <a:rPr lang="en-US" altLang="en-US" b="1" dirty="0"/>
              <a:t>grade student </a:t>
            </a:r>
            <a:r>
              <a:rPr lang="en-US" altLang="en-US" dirty="0"/>
              <a:t>in James Brewster’s U.S. history class</a:t>
            </a:r>
            <a:br>
              <a:rPr lang="en-US" altLang="en-US" dirty="0"/>
            </a:br>
            <a:r>
              <a:rPr lang="en-US" altLang="en-US" dirty="0"/>
              <a:t>  Gus Garcia Young Men’s Leadership Academy, Austin, TX,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1"/>
          <p:cNvGrpSpPr>
            <a:grpSpLocks/>
          </p:cNvGrpSpPr>
          <p:nvPr/>
        </p:nvGrpSpPr>
        <p:grpSpPr bwMode="auto">
          <a:xfrm>
            <a:off x="731838" y="1852613"/>
            <a:ext cx="3157537" cy="4343400"/>
            <a:chOff x="2187328" y="1886871"/>
            <a:chExt cx="3157513" cy="4343709"/>
          </a:xfrm>
        </p:grpSpPr>
        <p:pic>
          <p:nvPicPr>
            <p:cNvPr id="788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328" y="1886871"/>
              <a:ext cx="3157513" cy="43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885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445" y="2056053"/>
              <a:ext cx="2204155" cy="159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3752850" y="2874963"/>
            <a:ext cx="490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METACOGNITIVE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Thinking about Thinking</a:t>
            </a:r>
          </a:p>
        </p:txBody>
      </p:sp>
    </p:spTree>
    <p:extLst>
      <p:ext uri="{BB962C8B-B14F-4D97-AF65-F5344CB8AC3E}">
        <p14:creationId xmlns:p14="http://schemas.microsoft.com/office/powerpoint/2010/main" val="2221525344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20275"/>
            <a:ext cx="8913813" cy="1136556"/>
          </a:xfrm>
        </p:spPr>
        <p:txBody>
          <a:bodyPr>
            <a:noAutofit/>
          </a:bodyPr>
          <a:lstStyle/>
          <a:p>
            <a:r>
              <a:rPr lang="en-US" dirty="0" smtClean="0"/>
              <a:t>Summary of the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Right Question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7700" y="2010831"/>
            <a:ext cx="7610476" cy="4046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tx1"/>
                </a:solidFill>
                <a:latin typeface="+mj-lt"/>
                <a:cs typeface="Century Gothic (body)"/>
              </a:rPr>
              <a:t>The Question Formulation Technique (QFT)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1. A Question Focus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2. Rules for Producing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3. Producing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4. Categorizing </a:t>
            </a:r>
            <a:r>
              <a:rPr lang="en-US" sz="2300" dirty="0" smtClean="0">
                <a:solidFill>
                  <a:schemeClr val="tx1"/>
                </a:solidFill>
                <a:latin typeface="+mj-lt"/>
                <a:cs typeface="Century Gothic (body)"/>
              </a:rPr>
              <a:t>Questions</a:t>
            </a:r>
          </a:p>
          <a:p>
            <a:pPr marL="349250" lvl="1" indent="0">
              <a:buNone/>
            </a:pPr>
            <a:r>
              <a:rPr lang="en-US" sz="2300" dirty="0" smtClean="0">
                <a:solidFill>
                  <a:schemeClr val="tx1"/>
                </a:solidFill>
                <a:latin typeface="+mj-lt"/>
                <a:cs typeface="Century Gothic (body)"/>
              </a:rPr>
              <a:t>5</a:t>
            </a: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. Prioritizing Questions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6. Next Steps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7. </a:t>
            </a:r>
            <a:r>
              <a:rPr lang="en-US" sz="2300" dirty="0" smtClean="0">
                <a:solidFill>
                  <a:schemeClr val="tx1"/>
                </a:solidFill>
                <a:latin typeface="+mj-lt"/>
                <a:cs typeface="Century Gothic (body)"/>
              </a:rPr>
              <a:t>Reflection</a:t>
            </a:r>
            <a:endParaRPr lang="en-US" sz="2300" dirty="0">
              <a:solidFill>
                <a:schemeClr val="tx1"/>
              </a:solidFill>
              <a:latin typeface="+mj-lt"/>
              <a:cs typeface="Century Gothic (body)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tx1"/>
                </a:solidFill>
                <a:latin typeface="+mj-lt"/>
                <a:cs typeface="Century Gothic (body)"/>
              </a:rPr>
              <a:t>The Framework for Accountable Decision-Making (FADM)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1. Identifying Decisions</a:t>
            </a:r>
          </a:p>
          <a:p>
            <a:pPr marL="349250" lvl="1" indent="0">
              <a:buNone/>
            </a:pPr>
            <a:r>
              <a:rPr lang="en-US" sz="2300" dirty="0">
                <a:solidFill>
                  <a:schemeClr val="tx1"/>
                </a:solidFill>
                <a:latin typeface="+mj-lt"/>
                <a:cs typeface="Century Gothic (body)"/>
              </a:rPr>
              <a:t>2. Asking Questions About Reason, Process, and Role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16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74663" y="607359"/>
            <a:ext cx="8913813" cy="121275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0"/>
                <a:cs typeface="Century Gothic"/>
              </a:rPr>
              <a:t>Accountable Decision-Making and Democratic Principles</a:t>
            </a:r>
            <a:endParaRPr lang="en-US" dirty="0">
              <a:ea typeface="ＭＳ Ｐゴシック" charset="0"/>
              <a:cs typeface="Century Gothic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74663" y="1989501"/>
            <a:ext cx="8029576" cy="3670767"/>
          </a:xfrm>
        </p:spPr>
        <p:txBody>
          <a:bodyPr>
            <a:noAutofit/>
          </a:bodyPr>
          <a:lstStyle/>
          <a:p>
            <a:pPr marL="36001"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In a democracy, we should expect and require that all decisions are guided by the following criteria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Legitimacy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decisions are based on policies,     standards, rules that are fairly applied.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Transparency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 process used to make the decision is visible to all.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Opportunities for participation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  <a:sym typeface="Arial Bold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0"/>
                <a:cs typeface="Century Gothic"/>
              </a:rPr>
              <a:t>There is a role in the decision making process for the individual affected by the decision.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  <a:sym typeface="Arial Bold" charset="0"/>
            </a:endParaRPr>
          </a:p>
          <a:p>
            <a:pPr marL="36001">
              <a:buNone/>
            </a:pPr>
            <a:endParaRPr lang="en-US" dirty="0">
              <a:solidFill>
                <a:schemeClr val="tx1"/>
              </a:solidFill>
              <a:latin typeface="+mj-lt"/>
              <a:ea typeface="ＭＳ Ｐゴシック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88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545782"/>
            <a:ext cx="7711460" cy="1098456"/>
          </a:xfrm>
        </p:spPr>
        <p:txBody>
          <a:bodyPr>
            <a:noAutofit/>
          </a:bodyPr>
          <a:lstStyle/>
          <a:p>
            <a:r>
              <a:rPr lang="en-US" dirty="0">
                <a:cs typeface="Century Gothic"/>
              </a:rPr>
              <a:t>The </a:t>
            </a:r>
            <a:r>
              <a:rPr lang="en-US" dirty="0" smtClean="0">
                <a:cs typeface="Century Gothic"/>
              </a:rPr>
              <a:t>Three </a:t>
            </a:r>
            <a:r>
              <a:rPr lang="en-US" dirty="0">
                <a:cs typeface="Century Gothic"/>
              </a:rPr>
              <a:t>C</a:t>
            </a:r>
            <a:r>
              <a:rPr lang="en-US" dirty="0" smtClean="0">
                <a:cs typeface="Century Gothic"/>
              </a:rPr>
              <a:t>riteria </a:t>
            </a:r>
            <a:r>
              <a:rPr lang="en-US" dirty="0">
                <a:cs typeface="Century Gothic"/>
              </a:rPr>
              <a:t>C</a:t>
            </a:r>
            <a:r>
              <a:rPr lang="en-US" dirty="0" smtClean="0">
                <a:cs typeface="Century Gothic"/>
              </a:rPr>
              <a:t>orrespond </a:t>
            </a:r>
            <a:r>
              <a:rPr lang="en-US" dirty="0">
                <a:cs typeface="Century Gothic"/>
              </a:rPr>
              <a:t>to </a:t>
            </a:r>
            <a:r>
              <a:rPr lang="en-US" dirty="0" smtClean="0">
                <a:cs typeface="Century Gothic"/>
              </a:rPr>
              <a:t>Key </a:t>
            </a:r>
            <a:r>
              <a:rPr lang="en-US" dirty="0">
                <a:cs typeface="Century Gothic"/>
              </a:rPr>
              <a:t>D</a:t>
            </a:r>
            <a:r>
              <a:rPr lang="en-US" dirty="0" smtClean="0">
                <a:cs typeface="Century Gothic"/>
              </a:rPr>
              <a:t>emocratic </a:t>
            </a:r>
            <a:r>
              <a:rPr lang="en-US" dirty="0">
                <a:cs typeface="Century Gothic"/>
              </a:rPr>
              <a:t>P</a:t>
            </a:r>
            <a:r>
              <a:rPr lang="en-US" dirty="0" smtClean="0">
                <a:cs typeface="Century Gothic"/>
              </a:rPr>
              <a:t>rinciples</a:t>
            </a:r>
            <a:r>
              <a:rPr lang="en-US" dirty="0">
                <a:cs typeface="Century Gothic"/>
              </a:rPr>
              <a:t>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Reason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Process		</a:t>
            </a:r>
          </a:p>
          <a:p>
            <a:pPr marL="0" indent="0"/>
            <a:endParaRPr lang="en-US" sz="2800" i="1" dirty="0">
              <a:solidFill>
                <a:srgbClr val="144379"/>
              </a:solidFill>
            </a:endParaRPr>
          </a:p>
          <a:p>
            <a:pPr marL="0" indent="0"/>
            <a:r>
              <a:rPr lang="en-US" sz="2800" i="1" dirty="0" smtClean="0">
                <a:solidFill>
                  <a:srgbClr val="144379"/>
                </a:solidFill>
              </a:rPr>
              <a:t>Role</a:t>
            </a:r>
            <a:r>
              <a:rPr lang="en-US" sz="2800" i="1" dirty="0">
                <a:solidFill>
                  <a:srgbClr val="144379"/>
                </a:solidFill>
              </a:rPr>
              <a:t>	</a:t>
            </a:r>
            <a:r>
              <a:rPr lang="en-US" sz="2800" i="1" dirty="0" smtClean="0">
                <a:solidFill>
                  <a:srgbClr val="144379"/>
                </a:solidFill>
              </a:rPr>
              <a:t>	</a:t>
            </a:r>
            <a:endParaRPr lang="en-US" sz="2800" i="1" dirty="0">
              <a:solidFill>
                <a:srgbClr val="144379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4347" y="2127700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3242" y="3492105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2136" y="4843810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0789" y="1961718"/>
            <a:ext cx="3499146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Legitimacy</a:t>
            </a:r>
          </a:p>
          <a:p>
            <a:pPr marL="0" indent="0">
              <a:buNone/>
            </a:pPr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Transparency</a:t>
            </a:r>
          </a:p>
          <a:p>
            <a:pPr marL="0" indent="0"/>
            <a:endParaRPr lang="en-US" sz="2800" i="1" dirty="0" smtClean="0">
              <a:solidFill>
                <a:srgbClr val="144379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144379"/>
                </a:solidFill>
              </a:rPr>
              <a:t>Opportunities for</a:t>
            </a:r>
            <a:r>
              <a:rPr lang="en-US" sz="2800" i="1" dirty="0">
                <a:solidFill>
                  <a:srgbClr val="144379"/>
                </a:solidFill>
              </a:rPr>
              <a:t> </a:t>
            </a:r>
            <a:r>
              <a:rPr lang="en-US" sz="2800" i="1" dirty="0" smtClean="0">
                <a:solidFill>
                  <a:srgbClr val="144379"/>
                </a:solidFill>
              </a:rPr>
              <a:t>participation</a:t>
            </a:r>
            <a:endParaRPr lang="en-US" sz="2800" i="1" dirty="0">
              <a:solidFill>
                <a:srgbClr val="14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Example of the Right Question Strategy Used for School </a:t>
            </a:r>
            <a:r>
              <a:rPr lang="en-US" dirty="0" smtClean="0">
                <a:cs typeface="Century Gothic"/>
              </a:rPr>
              <a:t>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8474" y="2973838"/>
            <a:ext cx="3657600" cy="36787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Purpose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:                                  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Use QFT to step back and analyze with staff the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problem of student homework, which they had a focus group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working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QFocus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: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Homework practices are inconsistent at Blake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Homework practices     vary at Blake</a:t>
            </a:r>
          </a:p>
          <a:p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00811" y="2973838"/>
            <a:ext cx="3657600" cy="36787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“The conversations that took place resulting from the process were rich, meaningful, and productive.  The simple process provided a non-judgmental structure to address a significant ‘issue' in our school and led us to a position of recognizing and embracing a need for change.”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entury Gothic" charset="0"/>
                <a:cs typeface="Century Gothic" charset="0"/>
              </a:rPr>
              <a:t>~ Nat Vaughn, Principal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8474" y="2597320"/>
            <a:ext cx="3657600" cy="32272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00811" y="2597320"/>
            <a:ext cx="3657600" cy="322729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4756" y="1898073"/>
            <a:ext cx="475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  <a:ea typeface="Century Gothic" charset="0"/>
                <a:cs typeface="Century Gothic" charset="0"/>
              </a:rPr>
              <a:t>Middle School - Medfield, MA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4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Access Today’s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82436"/>
            <a:ext cx="7556313" cy="4144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http://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9503" y="3243993"/>
            <a:ext cx="7904162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our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33267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428007"/>
            <a:ext cx="3900055" cy="501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945" y="2291971"/>
            <a:ext cx="372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Partnering with Parents to Ask the Right Questions</a:t>
            </a:r>
            <a:r>
              <a:rPr lang="en-US" sz="2400" dirty="0" smtClean="0"/>
              <a:t>, ASCD (2016)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62945" y="3722406"/>
            <a:ext cx="3851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See </a:t>
            </a:r>
            <a:r>
              <a:rPr lang="en-US" b="1" dirty="0" smtClean="0">
                <a:solidFill>
                  <a:schemeClr val="accent3"/>
                </a:solidFill>
              </a:rPr>
              <a:t>Chapter 5, </a:t>
            </a:r>
            <a:r>
              <a:rPr lang="en-US" b="1" i="1" dirty="0" smtClean="0">
                <a:solidFill>
                  <a:schemeClr val="accent3"/>
                </a:solidFill>
              </a:rPr>
              <a:t>Partnering to Increase Equity Through District-Initiated Change</a:t>
            </a:r>
            <a:r>
              <a:rPr lang="en-US" dirty="0" smtClean="0">
                <a:solidFill>
                  <a:schemeClr val="accent3"/>
                </a:solidFill>
              </a:rPr>
              <a:t>, for detailed examples of how the Right Questions Strategy engages parents to participate in decisions that affect them.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Leon Botstein</a:t>
            </a:r>
            <a:r>
              <a:rPr lang="en-US" altLang="en-US" sz="2600" dirty="0" smtClean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Nancy Cantor</a:t>
            </a:r>
            <a:r>
              <a:rPr lang="en-US" altLang="en-US" sz="2600" dirty="0" smtClean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 smtClean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 smtClean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21167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 smtClean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3163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10371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1912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25438"/>
            <a:ext cx="4073526" cy="15039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solidFill>
                  <a:srgbClr val="333333"/>
                </a:solidFill>
                <a:latin typeface="+mj-lt"/>
              </a:rPr>
              <a:t>Romiett</a:t>
            </a:r>
            <a:r>
              <a:rPr lang="en-US" sz="5100" b="1" dirty="0">
                <a:solidFill>
                  <a:srgbClr val="333333"/>
                </a:solidFill>
                <a:latin typeface="+mj-lt"/>
              </a:rPr>
              <a:t> Stevens, </a:t>
            </a:r>
            <a:r>
              <a:rPr lang="en-US" sz="5100" b="1" dirty="0" smtClean="0">
                <a:solidFill>
                  <a:srgbClr val="333333"/>
                </a:solidFill>
                <a:latin typeface="+mj-lt"/>
              </a:rPr>
              <a:t>1912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333333"/>
                </a:solidFill>
                <a:latin typeface="+mj-lt"/>
              </a:rPr>
              <a:t>The </a:t>
            </a:r>
            <a:r>
              <a:rPr lang="en-US" sz="2900" dirty="0">
                <a:solidFill>
                  <a:srgbClr val="333333"/>
                </a:solidFill>
                <a:latin typeface="+mj-lt"/>
              </a:rPr>
              <a:t>Question as a Measure of Efficiency in Instruction: A critical study of classroom practice. </a:t>
            </a:r>
            <a:r>
              <a:rPr lang="en-US" sz="2900" i="1" dirty="0">
                <a:solidFill>
                  <a:srgbClr val="333333"/>
                </a:solidFill>
                <a:latin typeface="+mj-lt"/>
              </a:rPr>
              <a:t>Columbia University Contributions to Education, No. 48</a:t>
            </a:r>
            <a:r>
              <a:rPr lang="en-US" sz="290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083" y="469675"/>
            <a:ext cx="4009699" cy="5656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3" y="2729345"/>
            <a:ext cx="40735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“An unusual lesson because twenty-five of the thirty-four questions were asked by the pupils.…The result was that the lesson developed an impetus born of real interest. </a:t>
            </a:r>
            <a:r>
              <a:rPr lang="en-US" sz="2400" b="1" dirty="0">
                <a:solidFill>
                  <a:srgbClr val="333333"/>
                </a:solidFill>
              </a:rPr>
              <a:t>I mention it because this lesson was unique in the series of one hundred</a:t>
            </a:r>
            <a:r>
              <a:rPr lang="en-US" sz="2400" dirty="0">
                <a:solidFill>
                  <a:srgbClr val="333333"/>
                </a:solidFill>
              </a:rPr>
              <a:t>.”</a:t>
            </a:r>
            <a:br>
              <a:rPr lang="en-US" sz="2400" dirty="0">
                <a:solidFill>
                  <a:srgbClr val="333333"/>
                </a:solidFill>
              </a:rPr>
            </a:br>
            <a:endParaRPr lang="en-US" sz="24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Columbia - Intro (Final)</Template>
  <TotalTime>3029</TotalTime>
  <Words>1718</Words>
  <Application>Microsoft Office PowerPoint</Application>
  <PresentationFormat>On-screen Show (4:3)</PresentationFormat>
  <Paragraphs>243</Paragraphs>
  <Slides>47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0" baseType="lpstr">
      <vt:lpstr>ＭＳ ゴシック</vt:lpstr>
      <vt:lpstr>ＭＳ Ｐゴシック</vt:lpstr>
      <vt:lpstr>ＭＳ Ｐゴシック</vt:lpstr>
      <vt:lpstr>Arial</vt:lpstr>
      <vt:lpstr>Arial Bold</vt:lpstr>
      <vt:lpstr>Calibri</vt:lpstr>
      <vt:lpstr>Century Gothic</vt:lpstr>
      <vt:lpstr>Century Gothic (body)</vt:lpstr>
      <vt:lpstr>Gill Sans</vt:lpstr>
      <vt:lpstr>Gill Sans Light</vt:lpstr>
      <vt:lpstr>HelveticaNeueLT Std Med Cn</vt:lpstr>
      <vt:lpstr>Lucida Grande</vt:lpstr>
      <vt:lpstr>Rockwell</vt:lpstr>
      <vt:lpstr>Segoe UI</vt:lpstr>
      <vt:lpstr>Times New Roman</vt:lpstr>
      <vt:lpstr>Wingdings</vt:lpstr>
      <vt:lpstr>Wingdings 2</vt:lpstr>
      <vt:lpstr>ヒラギノ角ゴ ProN W3</vt:lpstr>
      <vt:lpstr>ヒラギノ角ゴ ProN W6</vt:lpstr>
      <vt:lpstr>Advantage</vt:lpstr>
      <vt:lpstr>1_Advantage</vt:lpstr>
      <vt:lpstr>2_Advantage</vt:lpstr>
      <vt:lpstr>Chart</vt:lpstr>
      <vt:lpstr> Better Questions, Better Decisions:  Building Consensus with the Right Question Strategy</vt:lpstr>
      <vt:lpstr>Acknowledgments 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A 1912 Study</vt:lpstr>
      <vt:lpstr>Percentage of Basic Skill Attainment</vt:lpstr>
      <vt:lpstr>Percentage of Basic Skill Attainment</vt:lpstr>
      <vt:lpstr>Using Questions to Build Consensus</vt:lpstr>
      <vt:lpstr>PowerPoint Presentation</vt:lpstr>
      <vt:lpstr>Why spend time asking questions when introducing a change?</vt:lpstr>
      <vt:lpstr>The Right Question Strategy</vt:lpstr>
      <vt:lpstr>The QFT</vt:lpstr>
      <vt:lpstr>The Framework For Accountable Decision Making</vt:lpstr>
      <vt:lpstr>Definition of a Decision</vt:lpstr>
      <vt:lpstr>What are examples of decisions embedded in this statement? </vt:lpstr>
      <vt:lpstr>Examples of Decisions </vt:lpstr>
      <vt:lpstr>The Framework for Accountable Decision-Making</vt:lpstr>
      <vt:lpstr>We make decisions every day</vt:lpstr>
      <vt:lpstr>Working on a Challenge by Using the Right Question Strategy</vt:lpstr>
      <vt:lpstr>Rules for Producing Questions</vt:lpstr>
      <vt:lpstr>Producing Questions</vt:lpstr>
      <vt:lpstr>Question Focus (QFocus)</vt:lpstr>
      <vt:lpstr>Find two questions that will help you learn about the REASONS for the decision</vt:lpstr>
      <vt:lpstr>Find two questions that will help you learn about the Process for the decision</vt:lpstr>
      <vt:lpstr>Find two questions that will help you learn about your ROLE/the ROLE of the people affected by the decision</vt:lpstr>
      <vt:lpstr>Prioritizing Questions </vt:lpstr>
      <vt:lpstr>Prioritizing Questions </vt:lpstr>
      <vt:lpstr>Next Steps</vt:lpstr>
      <vt:lpstr>Share</vt:lpstr>
      <vt:lpstr>Reflection</vt:lpstr>
      <vt:lpstr>The Right Question Strategy</vt:lpstr>
      <vt:lpstr>Unpacking the  Right Question Strategy </vt:lpstr>
      <vt:lpstr>Curiosity and Rigor</vt:lpstr>
      <vt:lpstr>Thinking in many different directions</vt:lpstr>
      <vt:lpstr>Narrowing Down, Focusing</vt:lpstr>
      <vt:lpstr>The Importance of Questions</vt:lpstr>
      <vt:lpstr>Thinking about Thinking</vt:lpstr>
      <vt:lpstr>Summary of the  Right Question Strategy</vt:lpstr>
      <vt:lpstr>Accountable Decision-Making and Democratic Principles</vt:lpstr>
      <vt:lpstr>The Three Criteria Correspond to Key Democratic Principles: </vt:lpstr>
      <vt:lpstr>Example of the Right Question Strategy Used for School Change</vt:lpstr>
      <vt:lpstr>Final Thoughts</vt:lpstr>
      <vt:lpstr>To Access Today’s Materials</vt:lpstr>
      <vt:lpstr>Some Additional Resources</vt:lpstr>
    </vt:vector>
  </TitlesOfParts>
  <Company>Right Question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Rothstein</dc:creator>
  <cp:lastModifiedBy>Windows User</cp:lastModifiedBy>
  <cp:revision>178</cp:revision>
  <dcterms:created xsi:type="dcterms:W3CDTF">2017-09-01T19:27:10Z</dcterms:created>
  <dcterms:modified xsi:type="dcterms:W3CDTF">2017-11-01T18:53:58Z</dcterms:modified>
</cp:coreProperties>
</file>