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56"/>
  </p:notesMasterIdLst>
  <p:sldIdLst>
    <p:sldId id="399" r:id="rId4"/>
    <p:sldId id="483" r:id="rId5"/>
    <p:sldId id="482" r:id="rId6"/>
    <p:sldId id="444" r:id="rId7"/>
    <p:sldId id="445" r:id="rId8"/>
    <p:sldId id="413" r:id="rId9"/>
    <p:sldId id="414" r:id="rId10"/>
    <p:sldId id="415" r:id="rId11"/>
    <p:sldId id="416" r:id="rId12"/>
    <p:sldId id="417" r:id="rId13"/>
    <p:sldId id="418" r:id="rId14"/>
    <p:sldId id="419" r:id="rId15"/>
    <p:sldId id="390" r:id="rId16"/>
    <p:sldId id="380" r:id="rId17"/>
    <p:sldId id="381" r:id="rId18"/>
    <p:sldId id="477" r:id="rId19"/>
    <p:sldId id="478" r:id="rId20"/>
    <p:sldId id="479" r:id="rId21"/>
    <p:sldId id="480" r:id="rId22"/>
    <p:sldId id="386" r:id="rId23"/>
    <p:sldId id="387" r:id="rId24"/>
    <p:sldId id="388" r:id="rId25"/>
    <p:sldId id="389" r:id="rId26"/>
    <p:sldId id="430" r:id="rId27"/>
    <p:sldId id="431" r:id="rId28"/>
    <p:sldId id="432" r:id="rId29"/>
    <p:sldId id="437" r:id="rId30"/>
    <p:sldId id="492" r:id="rId31"/>
    <p:sldId id="493" r:id="rId32"/>
    <p:sldId id="494" r:id="rId33"/>
    <p:sldId id="495" r:id="rId34"/>
    <p:sldId id="496" r:id="rId35"/>
    <p:sldId id="490" r:id="rId36"/>
    <p:sldId id="446" r:id="rId37"/>
    <p:sldId id="447" r:id="rId38"/>
    <p:sldId id="448" r:id="rId39"/>
    <p:sldId id="454" r:id="rId40"/>
    <p:sldId id="455" r:id="rId41"/>
    <p:sldId id="456" r:id="rId42"/>
    <p:sldId id="457" r:id="rId43"/>
    <p:sldId id="459" r:id="rId44"/>
    <p:sldId id="460" r:id="rId45"/>
    <p:sldId id="461" r:id="rId46"/>
    <p:sldId id="464" r:id="rId47"/>
    <p:sldId id="465" r:id="rId48"/>
    <p:sldId id="466" r:id="rId49"/>
    <p:sldId id="467" r:id="rId50"/>
    <p:sldId id="468" r:id="rId51"/>
    <p:sldId id="471" r:id="rId52"/>
    <p:sldId id="472" r:id="rId53"/>
    <p:sldId id="473" r:id="rId54"/>
    <p:sldId id="49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364" autoAdjust="0"/>
  </p:normalViewPr>
  <p:slideViewPr>
    <p:cSldViewPr snapToGrid="0" snapToObjects="1">
      <p:cViewPr varScale="1">
        <p:scale>
          <a:sx n="69" d="100"/>
          <a:sy n="69" d="100"/>
        </p:scale>
        <p:origin x="1416" y="72"/>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Closed-ended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C4504B1F-7431-BF44-A8A8-BC789C2FD98F}" type="presOf" srcId="{F92606C1-1CD6-BF4E-9E77-D0275FDC37C2}" destId="{24D3949D-55D7-9843-BBF0-4DC75BF720C6}" srcOrd="0" destOrd="0" presId="urn:microsoft.com/office/officeart/2005/8/layout/hList3"/>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Open-ended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402"/>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40712BCA-A87D-5A40-8287-0F2548E86FB0}" type="presOf" srcId="{F92606C1-1CD6-BF4E-9E77-D0275FDC37C2}" destId="{24D3949D-55D7-9843-BBF0-4DC75BF720C6}" srcOrd="0" destOrd="0" presId="urn:microsoft.com/office/officeart/2005/8/layout/hList3"/>
    <dgm:cxn modelId="{CC7E029A-FF69-A343-96B4-DE8967CECF19}" type="presOf" srcId="{85CFD83C-0C6B-BC4D-842F-129DEFFFCC83}" destId="{91E99BCE-3CAA-CE4C-A763-4B42C659CC8B}" srcOrd="0" destOrd="0" presId="urn:microsoft.com/office/officeart/2005/8/layout/hList3"/>
    <dgm:cxn modelId="{60242735-F0D8-1049-8740-4434FEF745E1}" type="presOf" srcId="{6AD2A03A-FC77-0649-92E9-8E6E21736820}" destId="{F1305359-E89A-E248-BDAE-44B047EAF11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3D0157CC-7B7D-E24B-95E7-D01D12A2A870}" type="presOf" srcId="{FF1F7779-F48A-1F40-9E9D-420C87150ED4}" destId="{250C4737-A841-8C48-A045-BF4D4D99D3A8}" srcOrd="0" destOrd="0" presId="urn:microsoft.com/office/officeart/2005/8/layout/hList3"/>
    <dgm:cxn modelId="{17CDE3A2-9116-0341-A2AB-FE4AF32E2A53}" type="presParOf" srcId="{91E99BCE-3CAA-CE4C-A763-4B42C659CC8B}" destId="{F1305359-E89A-E248-BDAE-44B047EAF116}" srcOrd="0" destOrd="0" presId="urn:microsoft.com/office/officeart/2005/8/layout/hList3"/>
    <dgm:cxn modelId="{902C48C8-56A0-014D-8360-B5ADA2BA96D7}" type="presParOf" srcId="{91E99BCE-3CAA-CE4C-A763-4B42C659CC8B}" destId="{AD06BE05-311D-2242-844E-E6A710FEAEE4}" srcOrd="1" destOrd="0" presId="urn:microsoft.com/office/officeart/2005/8/layout/hList3"/>
    <dgm:cxn modelId="{1C578301-133E-254E-BACC-CB257BA774A0}" type="presParOf" srcId="{AD06BE05-311D-2242-844E-E6A710FEAEE4}" destId="{250C4737-A841-8C48-A045-BF4D4D99D3A8}" srcOrd="0" destOrd="0" presId="urn:microsoft.com/office/officeart/2005/8/layout/hList3"/>
    <dgm:cxn modelId="{D7DF42C8-59FB-534D-90AF-23CB84E4DD1A}" type="presParOf" srcId="{AD06BE05-311D-2242-844E-E6A710FEAEE4}" destId="{24D3949D-55D7-9843-BBF0-4DC75BF720C6}" srcOrd="1" destOrd="0" presId="urn:microsoft.com/office/officeart/2005/8/layout/hList3"/>
    <dgm:cxn modelId="{1B35A9C7-59D1-2044-BD79-7178F2F90FD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Closed-ended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Open-ended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ow.alc.co.jp/search?q=election&amp;ref=awlj"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ow.alc.co.jp/search?q=Representatives&amp;ref=awlj" TargetMode="External"/><Relationship Id="rId4" Type="http://schemas.openxmlformats.org/officeDocument/2006/relationships/hyperlink" Target="https://eow.alc.co.jp/search?q=House&amp;ref=awlj"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61918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Prioritized instruction: Choose three most interesting questions and think about the reasons.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92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Prioritized instruction: Choose three most interesting questions and think about the reasons.</a:t>
            </a:r>
          </a:p>
          <a:p>
            <a:endParaRPr lang="en-US" dirty="0"/>
          </a:p>
          <a:p>
            <a:r>
              <a:rPr lang="en-US" dirty="0"/>
              <a:t>Not all groups chose three questions.</a:t>
            </a:r>
          </a:p>
          <a:p>
            <a:endParaRPr lang="en-US" dirty="0"/>
          </a:p>
          <a:p>
            <a:r>
              <a:rPr lang="en-US" dirty="0"/>
              <a:t>Qs that show different perspectives- bold</a:t>
            </a:r>
          </a:p>
          <a:p>
            <a:r>
              <a:rPr lang="en-US" dirty="0"/>
              <a:t>4 or 5 </a:t>
            </a:r>
            <a:r>
              <a:rPr lang="en-US" dirty="0" err="1"/>
              <a:t>qs</a:t>
            </a:r>
            <a:r>
              <a:rPr lang="en-US" dirty="0"/>
              <a:t> to cover different things-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69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#1 is the QFT class- do not have the reflection from the class.</a:t>
            </a:r>
          </a:p>
          <a:p>
            <a:endParaRPr lang="en-US" dirty="0"/>
          </a:p>
          <a:p>
            <a:pPr marL="228600" indent="-228600">
              <a:buAutoNum type="arabicParenR"/>
            </a:pPr>
            <a:endParaRPr lang="en-US" dirty="0"/>
          </a:p>
          <a:p>
            <a:pPr>
              <a:buFont typeface="Wingdings" panose="05000000000000000000" pitchFamily="2" charset="2"/>
              <a:buChar char="v"/>
            </a:pPr>
            <a:r>
              <a:rPr lang="en-US" sz="2100" u="sng" dirty="0">
                <a:solidFill>
                  <a:schemeClr val="tx1"/>
                </a:solidFill>
              </a:rPr>
              <a:t>Class #2 : The first mock election</a:t>
            </a:r>
          </a:p>
          <a:p>
            <a:pPr lvl="2">
              <a:buFont typeface="Courier New" panose="02070309020205020404" pitchFamily="49" charset="0"/>
              <a:buChar char="o"/>
            </a:pPr>
            <a:r>
              <a:rPr lang="en-US" altLang="ja-JP" sz="1800" dirty="0">
                <a:solidFill>
                  <a:schemeClr val="tx1"/>
                </a:solidFill>
              </a:rPr>
              <a:t>Students filled out worksheet with which they considered fictional parties’ policies.</a:t>
            </a:r>
          </a:p>
          <a:p>
            <a:pPr lvl="2">
              <a:buFont typeface="Courier New" panose="02070309020205020404" pitchFamily="49" charset="0"/>
              <a:buChar char="o"/>
            </a:pPr>
            <a:r>
              <a:rPr lang="en-US" altLang="ja-JP" sz="1800" dirty="0">
                <a:solidFill>
                  <a:schemeClr val="tx1"/>
                </a:solidFill>
              </a:rPr>
              <a:t>They voted, counted the votes, shared the result and had reflection.</a:t>
            </a:r>
          </a:p>
          <a:p>
            <a:pPr>
              <a:buFont typeface="Wingdings" panose="05000000000000000000" pitchFamily="2" charset="2"/>
              <a:buChar char="v"/>
            </a:pPr>
            <a:r>
              <a:rPr lang="en-US" altLang="ja-JP" sz="2100" u="sng" dirty="0">
                <a:solidFill>
                  <a:schemeClr val="tx1"/>
                </a:solidFill>
              </a:rPr>
              <a:t>Class #3 : Think about the election from different generations</a:t>
            </a:r>
          </a:p>
          <a:p>
            <a:pPr lvl="2">
              <a:buFont typeface="Courier New" panose="02070309020205020404" pitchFamily="49" charset="0"/>
              <a:buChar char="o"/>
            </a:pPr>
            <a:r>
              <a:rPr lang="en-US" altLang="ja-JP" sz="1800" dirty="0">
                <a:solidFill>
                  <a:schemeClr val="tx1"/>
                </a:solidFill>
              </a:rPr>
              <a:t>Divided the class into each generation’s group (-20s, 30-40s, 50-60s and above 70s).</a:t>
            </a:r>
          </a:p>
          <a:p>
            <a:pPr lvl="2">
              <a:buFont typeface="Courier New" panose="02070309020205020404" pitchFamily="49" charset="0"/>
              <a:buChar char="o"/>
            </a:pPr>
            <a:r>
              <a:rPr lang="en-US" altLang="ja-JP" sz="1800" dirty="0">
                <a:solidFill>
                  <a:schemeClr val="tx1"/>
                </a:solidFill>
              </a:rPr>
              <a:t>Investigated each generation’s lifestyle and needs, and thought about their opinions about policies and priorities in election.</a:t>
            </a:r>
          </a:p>
          <a:p>
            <a:pPr>
              <a:buFont typeface="Wingdings" panose="05000000000000000000" pitchFamily="2" charset="2"/>
              <a:buChar char="v"/>
            </a:pPr>
            <a:r>
              <a:rPr lang="en-US" altLang="ja-JP" sz="2100" u="sng" dirty="0">
                <a:solidFill>
                  <a:schemeClr val="tx1"/>
                </a:solidFill>
              </a:rPr>
              <a:t>Class #4 :  The second mock election</a:t>
            </a:r>
          </a:p>
          <a:p>
            <a:pPr lvl="2">
              <a:buFont typeface="Courier New" panose="02070309020205020404" pitchFamily="49" charset="0"/>
              <a:buChar char="o"/>
            </a:pPr>
            <a:r>
              <a:rPr lang="en-US" altLang="ja-JP" sz="1900" dirty="0">
                <a:solidFill>
                  <a:schemeClr val="tx1"/>
                </a:solidFill>
              </a:rPr>
              <a:t>Shared each group’s discussion in the class.</a:t>
            </a:r>
          </a:p>
          <a:p>
            <a:pPr lvl="2">
              <a:buFont typeface="Courier New" panose="02070309020205020404" pitchFamily="49" charset="0"/>
              <a:buChar char="o"/>
            </a:pPr>
            <a:r>
              <a:rPr lang="en-US" altLang="ja-JP" sz="1900" dirty="0">
                <a:solidFill>
                  <a:schemeClr val="tx1"/>
                </a:solidFill>
              </a:rPr>
              <a:t>They voted in the same election from different generations, and had reflection.</a:t>
            </a:r>
            <a:endParaRPr lang="en-US" altLang="ja-JP" sz="2100" dirty="0">
              <a:solidFill>
                <a:schemeClr val="tx1"/>
              </a:solidFill>
            </a:endParaRPr>
          </a:p>
          <a:p>
            <a:pPr>
              <a:buFont typeface="Wingdings" panose="05000000000000000000" pitchFamily="2" charset="2"/>
              <a:buChar char="v"/>
            </a:pPr>
            <a:r>
              <a:rPr lang="en-US" altLang="ja-JP" sz="2100" u="sng" dirty="0">
                <a:solidFill>
                  <a:schemeClr val="tx1"/>
                </a:solidFill>
              </a:rPr>
              <a:t>Class #5 :  Overall reflection </a:t>
            </a:r>
          </a:p>
          <a:p>
            <a:pPr lvl="2">
              <a:buFont typeface="Courier New" panose="02070309020205020404" pitchFamily="49" charset="0"/>
              <a:buChar char="o"/>
            </a:pPr>
            <a:r>
              <a:rPr lang="en-US" altLang="ja-JP" sz="1950" dirty="0">
                <a:solidFill>
                  <a:schemeClr val="tx1"/>
                </a:solidFill>
              </a:rPr>
              <a:t>Shared the result of the second mock election</a:t>
            </a:r>
          </a:p>
          <a:p>
            <a:pPr lvl="2">
              <a:buFont typeface="Courier New" panose="02070309020205020404" pitchFamily="49" charset="0"/>
              <a:buChar char="o"/>
            </a:pPr>
            <a:r>
              <a:rPr lang="en-US" altLang="ja-JP" sz="1950" dirty="0">
                <a:solidFill>
                  <a:schemeClr val="tx1"/>
                </a:solidFill>
              </a:rPr>
              <a:t>Lecture of “Sovereign and the stream of time”</a:t>
            </a:r>
          </a:p>
          <a:p>
            <a:pPr lvl="2">
              <a:buFont typeface="Courier New" panose="02070309020205020404" pitchFamily="49" charset="0"/>
              <a:buChar char="o"/>
            </a:pPr>
            <a:r>
              <a:rPr lang="en-US" altLang="ja-JP" sz="1950" dirty="0">
                <a:solidFill>
                  <a:schemeClr val="tx1"/>
                </a:solidFill>
              </a:rPr>
              <a:t>Answered the questions to three interesting questions formulated in the QFT individually.</a:t>
            </a:r>
          </a:p>
          <a:p>
            <a:pPr lvl="2">
              <a:buFont typeface="Courier New" panose="02070309020205020404" pitchFamily="49" charset="0"/>
              <a:buChar char="o"/>
            </a:pPr>
            <a:r>
              <a:rPr lang="en-US" altLang="ja-JP" sz="1950" dirty="0">
                <a:solidFill>
                  <a:schemeClr val="tx1"/>
                </a:solidFill>
              </a:rPr>
              <a:t>In group, students created their best answers to the questions.</a:t>
            </a:r>
          </a:p>
          <a:p>
            <a:pPr marL="228600" indent="-228600">
              <a:buAutoNum type="arabicParenR"/>
            </a:pPr>
            <a:endParaRPr lang="en-US"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2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reflection after the whole unit.</a:t>
            </a:r>
          </a:p>
          <a:p>
            <a:r>
              <a:rPr lang="en-US" dirty="0"/>
              <a:t>I do not see any good one related to the QFT though.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8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34</a:t>
            </a:fld>
            <a:endParaRPr lang="en-US"/>
          </a:p>
        </p:txBody>
      </p:sp>
    </p:spTree>
    <p:extLst>
      <p:ext uri="{BB962C8B-B14F-4D97-AF65-F5344CB8AC3E}">
        <p14:creationId xmlns:p14="http://schemas.microsoft.com/office/powerpoint/2010/main" val="3053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FC9A7A58-0221-419B-A399-B83F84CDAC82}" type="slidenum">
              <a:rPr lang="en-US" smtClean="0"/>
              <a:t>38</a:t>
            </a:fld>
            <a:endParaRPr lang="en-US"/>
          </a:p>
        </p:txBody>
      </p:sp>
    </p:spTree>
    <p:extLst>
      <p:ext uri="{BB962C8B-B14F-4D97-AF65-F5344CB8AC3E}">
        <p14:creationId xmlns:p14="http://schemas.microsoft.com/office/powerpoint/2010/main" val="370420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The working with one’s own questions produces these consistent outcomes </a:t>
            </a:r>
            <a:endParaRPr lang="en-US" b="0" dirty="0" smtClean="0">
              <a:effectLst/>
            </a:endParaRPr>
          </a:p>
        </p:txBody>
      </p:sp>
      <p:sp>
        <p:nvSpPr>
          <p:cNvPr id="4" name="Slide Number Placeholder 3"/>
          <p:cNvSpPr>
            <a:spLocks noGrp="1"/>
          </p:cNvSpPr>
          <p:nvPr>
            <p:ph type="sldNum" sz="quarter" idx="10"/>
          </p:nvPr>
        </p:nvSpPr>
        <p:spPr/>
        <p:txBody>
          <a:bodyPr/>
          <a:lstStyle/>
          <a:p>
            <a:fld id="{FC9A7A58-0221-419B-A399-B83F84CDAC82}" type="slidenum">
              <a:rPr lang="en-US" smtClean="0"/>
              <a:t>41</a:t>
            </a:fld>
            <a:endParaRPr lang="en-US"/>
          </a:p>
        </p:txBody>
      </p:sp>
    </p:spTree>
    <p:extLst>
      <p:ext uri="{BB962C8B-B14F-4D97-AF65-F5344CB8AC3E}">
        <p14:creationId xmlns:p14="http://schemas.microsoft.com/office/powerpoint/2010/main" val="319285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E9400-0BE6-3740-9429-28FD44C8FFA2}" type="slidenum">
              <a:rPr lang="en-US" smtClean="0"/>
              <a:t>43</a:t>
            </a:fld>
            <a:endParaRPr lang="en-US"/>
          </a:p>
        </p:txBody>
      </p:sp>
    </p:spTree>
    <p:extLst>
      <p:ext uri="{BB962C8B-B14F-4D97-AF65-F5344CB8AC3E}">
        <p14:creationId xmlns:p14="http://schemas.microsoft.com/office/powerpoint/2010/main" val="386962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Flows from the recent recognition of the importance of students learning to ask questions</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45</a:t>
            </a:fld>
            <a:endParaRPr lang="en-US"/>
          </a:p>
        </p:txBody>
      </p:sp>
    </p:spTree>
    <p:extLst>
      <p:ext uri="{BB962C8B-B14F-4D97-AF65-F5344CB8AC3E}">
        <p14:creationId xmlns:p14="http://schemas.microsoft.com/office/powerpoint/2010/main" val="102648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60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894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51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2794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13</a:t>
            </a:fld>
            <a:endParaRPr lang="en-US"/>
          </a:p>
        </p:txBody>
      </p:sp>
    </p:spTree>
    <p:extLst>
      <p:ext uri="{BB962C8B-B14F-4D97-AF65-F5344CB8AC3E}">
        <p14:creationId xmlns:p14="http://schemas.microsoft.com/office/powerpoint/2010/main" val="398943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205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11934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85350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98674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government lowered the voting  age to 18 from 20.</a:t>
            </a:r>
          </a:p>
          <a:p>
            <a:endParaRPr lang="en-US" dirty="0"/>
          </a:p>
          <a:p>
            <a:r>
              <a:rPr lang="en-US" altLang="ja-JP" sz="1200" b="0" i="0" kern="1200" dirty="0">
                <a:solidFill>
                  <a:schemeClr val="tx1"/>
                </a:solidFill>
                <a:effectLst/>
                <a:latin typeface="+mn-lt"/>
                <a:ea typeface="+mn-ea"/>
                <a:cs typeface="+mn-cs"/>
              </a:rPr>
              <a:t>The Voting rate under 20 was 41.5 % </a:t>
            </a:r>
          </a:p>
          <a:p>
            <a:r>
              <a:rPr lang="en-US" dirty="0"/>
              <a:t>The voting rate for the </a:t>
            </a:r>
            <a:r>
              <a:rPr lang="en-US" sz="1200" b="0" i="0" u="none" strike="noStrike" kern="1200" dirty="0">
                <a:solidFill>
                  <a:schemeClr val="tx1"/>
                </a:solidFill>
                <a:effectLst/>
                <a:latin typeface="+mn-lt"/>
                <a:ea typeface="+mn-ea"/>
                <a:cs typeface="+mn-cs"/>
                <a:hlinkClick r:id="rId3"/>
              </a:rPr>
              <a:t>election</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4"/>
              </a:rPr>
              <a:t>House</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hlinkClick r:id="rId5"/>
              </a:rPr>
              <a:t>Representatives</a:t>
            </a:r>
            <a:r>
              <a:rPr lang="en-US" sz="1200" b="0" i="0" u="none" strike="noStrike" kern="1200" dirty="0">
                <a:solidFill>
                  <a:schemeClr val="tx1"/>
                </a:solidFill>
                <a:effectLst/>
                <a:latin typeface="+mn-lt"/>
                <a:ea typeface="+mn-ea"/>
                <a:cs typeface="+mn-cs"/>
              </a:rPr>
              <a:t> was 53.68 % second lowest after the WW2</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44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選挙に行くことは自分が得をするためだ。</a:t>
            </a:r>
            <a:endParaRPr lang="en-US" altLang="ja-JP" dirty="0"/>
          </a:p>
          <a:p>
            <a:r>
              <a:rPr lang="en-US" dirty="0"/>
              <a:t>The reason for going to vote is my own benefit.</a:t>
            </a:r>
          </a:p>
          <a:p>
            <a:r>
              <a:rPr lang="en-US" dirty="0"/>
              <a:t>I go to vote because it is beneficial to myself.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A1E9E-385B-4FEC-99C3-D9A27784B7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2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10/31/2017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10/31/2017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10/31/2017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ightquestion.org/qft-in-actio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siyi.chu@rightquestion.org" TargetMode="External"/><Relationship Id="rId2" Type="http://schemas.openxmlformats.org/officeDocument/2006/relationships/hyperlink" Target="mailto:Contact@rightquestion.org" TargetMode="External"/><Relationship Id="rId1" Type="http://schemas.openxmlformats.org/officeDocument/2006/relationships/slideLayout" Target="../slideLayouts/slideLayout2.xml"/><Relationship Id="rId4" Type="http://schemas.openxmlformats.org/officeDocument/2006/relationships/hyperlink" Target="mailto:tomoko.ouchi@righquestio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geographic.com/photography/photo-of-the-day/2013/1/alligator-babies-texa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342" y="4750893"/>
            <a:ext cx="3493580" cy="800219"/>
          </a:xfrm>
          <a:prstGeom prst="rect">
            <a:avLst/>
          </a:prstGeom>
          <a:noFill/>
        </p:spPr>
        <p:txBody>
          <a:bodyPr wrap="square" rtlCol="0">
            <a:spAutoFit/>
          </a:bodyPr>
          <a:lstStyle/>
          <a:p>
            <a:pPr algn="ctr"/>
            <a:r>
              <a:rPr lang="en-US" sz="2800" b="1" dirty="0" smtClean="0"/>
              <a:t>Dan Rothstein</a:t>
            </a:r>
          </a:p>
          <a:p>
            <a:pPr algn="ctr"/>
            <a:r>
              <a:rPr lang="en-US" b="1" dirty="0" smtClean="0"/>
              <a:t>Co-Director</a:t>
            </a:r>
          </a:p>
        </p:txBody>
      </p:sp>
      <p:sp>
        <p:nvSpPr>
          <p:cNvPr id="2" name="TextBox 1"/>
          <p:cNvSpPr txBox="1"/>
          <p:nvPr/>
        </p:nvSpPr>
        <p:spPr>
          <a:xfrm>
            <a:off x="2402634" y="5527626"/>
            <a:ext cx="4438996" cy="830997"/>
          </a:xfrm>
          <a:prstGeom prst="rect">
            <a:avLst/>
          </a:prstGeom>
          <a:noFill/>
        </p:spPr>
        <p:txBody>
          <a:bodyPr wrap="square" rtlCol="0">
            <a:spAutoFit/>
          </a:bodyPr>
          <a:lstStyle/>
          <a:p>
            <a:pPr algn="ctr"/>
            <a:endParaRPr lang="en-US" sz="2400" dirty="0" smtClean="0"/>
          </a:p>
          <a:p>
            <a:pPr algn="ctr"/>
            <a:r>
              <a:rPr lang="en-US" sz="2400" dirty="0" smtClean="0"/>
              <a:t>The Right Question Institute</a:t>
            </a:r>
            <a:endParaRPr lang="en-US" sz="2400" dirty="0"/>
          </a:p>
        </p:txBody>
      </p:sp>
      <p:sp>
        <p:nvSpPr>
          <p:cNvPr id="6" name="TextBox 5"/>
          <p:cNvSpPr txBox="1"/>
          <p:nvPr/>
        </p:nvSpPr>
        <p:spPr>
          <a:xfrm>
            <a:off x="442453" y="911104"/>
            <a:ext cx="3731342" cy="2862322"/>
          </a:xfrm>
          <a:prstGeom prst="rect">
            <a:avLst/>
          </a:prstGeom>
          <a:noFill/>
        </p:spPr>
        <p:txBody>
          <a:bodyPr wrap="square" rtlCol="0">
            <a:spAutoFit/>
          </a:bodyPr>
          <a:lstStyle/>
          <a:p>
            <a:r>
              <a:rPr lang="en-US" sz="3600" dirty="0">
                <a:solidFill>
                  <a:schemeClr val="bg1"/>
                </a:solidFill>
              </a:rPr>
              <a:t>Teaching, Learning, and the Question </a:t>
            </a:r>
            <a:r>
              <a:rPr lang="en-US" sz="3600" dirty="0" smtClean="0">
                <a:solidFill>
                  <a:schemeClr val="bg1"/>
                </a:solidFill>
              </a:rPr>
              <a:t>Formulation Technique (QFT)</a:t>
            </a:r>
            <a:endParaRPr lang="en-US" sz="3600" dirty="0">
              <a:solidFill>
                <a:schemeClr val="bg1"/>
              </a:solidFill>
            </a:endParaRPr>
          </a:p>
        </p:txBody>
      </p:sp>
      <p:sp>
        <p:nvSpPr>
          <p:cNvPr id="8" name="Rectangle 7"/>
          <p:cNvSpPr/>
          <p:nvPr/>
        </p:nvSpPr>
        <p:spPr>
          <a:xfrm>
            <a:off x="6757198" y="809384"/>
            <a:ext cx="2231055" cy="1369606"/>
          </a:xfrm>
          <a:prstGeom prst="rect">
            <a:avLst/>
          </a:prstGeom>
        </p:spPr>
        <p:txBody>
          <a:bodyPr wrap="square">
            <a:spAutoFit/>
          </a:bodyPr>
          <a:lstStyle/>
          <a:p>
            <a:pPr lvl="0">
              <a:spcAft>
                <a:spcPts val="1200"/>
              </a:spcAft>
              <a:defRPr/>
            </a:pPr>
            <a:r>
              <a:rPr lang="en-US" sz="1900" b="1" dirty="0" smtClean="0">
                <a:solidFill>
                  <a:srgbClr val="FFFFFF"/>
                </a:solidFill>
              </a:rPr>
              <a:t>The Asia Society</a:t>
            </a:r>
          </a:p>
          <a:p>
            <a:pPr lvl="0">
              <a:defRPr/>
            </a:pPr>
            <a:r>
              <a:rPr lang="en-US" dirty="0" smtClean="0">
                <a:solidFill>
                  <a:srgbClr val="FFFFFF"/>
                </a:solidFill>
              </a:rPr>
              <a:t>Global </a:t>
            </a:r>
            <a:r>
              <a:rPr lang="en-US" dirty="0">
                <a:solidFill>
                  <a:srgbClr val="FFFFFF"/>
                </a:solidFill>
              </a:rPr>
              <a:t>Cities Education Network Symposium</a:t>
            </a:r>
          </a:p>
        </p:txBody>
      </p:sp>
      <p:sp>
        <p:nvSpPr>
          <p:cNvPr id="9" name="TextBox 8"/>
          <p:cNvSpPr txBox="1"/>
          <p:nvPr/>
        </p:nvSpPr>
        <p:spPr>
          <a:xfrm>
            <a:off x="6757198" y="3183329"/>
            <a:ext cx="2231055" cy="1015663"/>
          </a:xfrm>
          <a:prstGeom prst="rect">
            <a:avLst/>
          </a:prstGeom>
          <a:noFill/>
        </p:spPr>
        <p:txBody>
          <a:bodyPr wrap="square" rtlCol="0">
            <a:spAutoFit/>
          </a:bodyPr>
          <a:lstStyle/>
          <a:p>
            <a:pPr lvl="0">
              <a:defRPr/>
            </a:pPr>
            <a:r>
              <a:rPr lang="en-US" sz="2000" dirty="0" smtClean="0">
                <a:solidFill>
                  <a:srgbClr val="FFFFFF"/>
                </a:solidFill>
                <a:latin typeface="Rockwell"/>
              </a:rPr>
              <a:t>Denver, CO</a:t>
            </a:r>
            <a:endParaRPr lang="en-US" sz="2000" dirty="0">
              <a:solidFill>
                <a:srgbClr val="FFFFFF"/>
              </a:solidFill>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Rockwell"/>
                <a:ea typeface="+mn-ea"/>
                <a:cs typeface="+mn-cs"/>
              </a:rPr>
              <a:t>November 06, 2017</a:t>
            </a:r>
            <a:endParaRPr kumimoji="0" lang="en-US" sz="20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82875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dirty="0">
                <a:latin typeface="Rockwell" charset="0"/>
              </a:rPr>
              <a:t>Question Focus</a:t>
            </a:r>
          </a:p>
        </p:txBody>
      </p:sp>
      <p:sp>
        <p:nvSpPr>
          <p:cNvPr id="2" name="TextBox 1"/>
          <p:cNvSpPr txBox="1"/>
          <p:nvPr/>
        </p:nvSpPr>
        <p:spPr>
          <a:xfrm>
            <a:off x="790831" y="2698581"/>
            <a:ext cx="72639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Rockwell"/>
                <a:ea typeface="+mn-ea"/>
                <a:cs typeface="+mn-cs"/>
              </a:rPr>
              <a:t>24 = </a:t>
            </a:r>
            <a:r>
              <a:rPr kumimoji="0" lang="en-US" sz="6000" b="0" i="0" u="none" strike="noStrike" kern="1200" cap="none" spc="0" normalizeH="0" baseline="0" noProof="0" dirty="0" smtClean="0">
                <a:ln>
                  <a:noFill/>
                </a:ln>
                <a:solidFill>
                  <a:prstClr val="black"/>
                </a:solidFill>
                <a:effectLst/>
                <a:uLnTx/>
                <a:uFillTx/>
                <a:latin typeface="Rockwell"/>
                <a:ea typeface="+mn-ea"/>
                <a:cs typeface="+mn-cs"/>
                <a:sym typeface="Wingdings" panose="05000000000000000000" pitchFamily="2" charset="2"/>
              </a:rPr>
              <a:t> +  +  </a:t>
            </a:r>
            <a:endParaRPr kumimoji="0" lang="en-US" sz="60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3684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a:latin typeface="Rockwell" charset="0"/>
              </a:rPr>
              <a:t>Student Questions</a:t>
            </a:r>
          </a:p>
        </p:txBody>
      </p:sp>
      <p:sp>
        <p:nvSpPr>
          <p:cNvPr id="3" name="Content Placeholder 2"/>
          <p:cNvSpPr>
            <a:spLocks noGrp="1"/>
          </p:cNvSpPr>
          <p:nvPr>
            <p:ph idx="1"/>
          </p:nvPr>
        </p:nvSpPr>
        <p:spPr>
          <a:xfrm>
            <a:off x="498474" y="1655618"/>
            <a:ext cx="4625976" cy="4661549"/>
          </a:xfrm>
        </p:spPr>
        <p:txBody>
          <a:bodyPr>
            <a:noAutofit/>
          </a:bodyPr>
          <a:lstStyle/>
          <a:p>
            <a:pPr marL="341313" indent="-341313">
              <a:spcBef>
                <a:spcPts val="600"/>
              </a:spcBef>
              <a:buFont typeface="Calibri" charset="0"/>
              <a:buAutoNum type="arabicPeriod"/>
              <a:defRPr/>
            </a:pPr>
            <a:r>
              <a:rPr lang="en-US" dirty="0" smtClean="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a:t>
            </a:r>
            <a:r>
              <a:rPr lang="en-US" dirty="0" smtClean="0">
                <a:solidFill>
                  <a:srgbClr val="000000"/>
                </a:solidFill>
                <a:cs typeface="Gill Sans" charset="0"/>
              </a:rPr>
              <a:t>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a:t>
            </a:r>
            <a:r>
              <a:rPr lang="en-US" b="1" dirty="0" smtClean="0">
                <a:solidFill>
                  <a:srgbClr val="000000"/>
                </a:solidFill>
                <a:cs typeface="Gill Sans" charset="0"/>
              </a:rPr>
              <a:t>hy are there 3 smiley faces?</a:t>
            </a:r>
          </a:p>
          <a:p>
            <a:pPr marL="341313" indent="-341313">
              <a:spcBef>
                <a:spcPts val="600"/>
              </a:spcBef>
              <a:buFont typeface="Calibri" charset="0"/>
              <a:buAutoNum type="arabicPeriod"/>
              <a:defRPr/>
            </a:pPr>
            <a:r>
              <a:rPr lang="en-US" dirty="0">
                <a:solidFill>
                  <a:srgbClr val="000000"/>
                </a:solidFill>
                <a:cs typeface="Gill Sans" charset="0"/>
              </a:rPr>
              <a:t>H</a:t>
            </a:r>
            <a:r>
              <a:rPr lang="en-US" dirty="0" smtClean="0">
                <a:solidFill>
                  <a:srgbClr val="000000"/>
                </a:solidFill>
                <a:cs typeface="Gill Sans" charset="0"/>
              </a:rPr>
              <a:t>ow am I suppose to figure this out?</a:t>
            </a:r>
          </a:p>
          <a:p>
            <a:pPr marL="341313" indent="-341313">
              <a:spcBef>
                <a:spcPts val="600"/>
              </a:spcBef>
              <a:buFont typeface="Calibri" charset="0"/>
              <a:buAutoNum type="arabicPeriod"/>
              <a:defRPr/>
            </a:pPr>
            <a:r>
              <a:rPr lang="en-US" dirty="0" smtClean="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t>
            </a:r>
            <a:r>
              <a:rPr lang="en-US" dirty="0" smtClean="0">
                <a:solidFill>
                  <a:srgbClr val="000000"/>
                </a:solidFill>
                <a:cs typeface="Gill Sans" charset="0"/>
              </a:rPr>
              <a:t>an I put any number for a smiley face?</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the numbers have to be the same because the smiley faces are the same?</a:t>
            </a:r>
          </a:p>
          <a:p>
            <a:pPr marL="341313" indent="-341313">
              <a:spcBef>
                <a:spcPts val="600"/>
              </a:spcBef>
              <a:buFont typeface="Calibri" charset="0"/>
              <a:buAutoNum type="arabicPeriod"/>
              <a:defRPr/>
            </a:pPr>
            <a:r>
              <a:rPr lang="en-US" dirty="0" smtClean="0">
                <a:solidFill>
                  <a:srgbClr val="000000"/>
                </a:solidFill>
                <a:cs typeface="Gill Sans" charset="0"/>
              </a:rPr>
              <a:t>What numbers will work here?</a:t>
            </a:r>
          </a:p>
        </p:txBody>
      </p:sp>
      <p:sp>
        <p:nvSpPr>
          <p:cNvPr id="2" name="TextBox 1"/>
          <p:cNvSpPr txBox="1"/>
          <p:nvPr/>
        </p:nvSpPr>
        <p:spPr>
          <a:xfrm>
            <a:off x="5124450" y="1901206"/>
            <a:ext cx="3619500" cy="41703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131714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510989"/>
            <a:ext cx="7426037" cy="1116106"/>
          </a:xfrm>
        </p:spPr>
        <p:txBody>
          <a:bodyPr/>
          <a:lstStyle/>
          <a:p>
            <a:r>
              <a:rPr lang="en-US" dirty="0" smtClean="0"/>
              <a:t>Next Steps with Student Questions</a:t>
            </a:r>
            <a:endParaRPr lang="en-US" dirty="0"/>
          </a:p>
        </p:txBody>
      </p:sp>
      <p:sp>
        <p:nvSpPr>
          <p:cNvPr id="3" name="Content Placeholder 2"/>
          <p:cNvSpPr>
            <a:spLocks noGrp="1"/>
          </p:cNvSpPr>
          <p:nvPr>
            <p:ph idx="1"/>
          </p:nvPr>
        </p:nvSpPr>
        <p:spPr>
          <a:xfrm>
            <a:off x="415636" y="1752600"/>
            <a:ext cx="7924800" cy="4629873"/>
          </a:xfrm>
        </p:spPr>
        <p:txBody>
          <a:bodyPr>
            <a:normAutofit/>
          </a:bodyPr>
          <a:lstStyle/>
          <a:p>
            <a:pPr>
              <a:buFont typeface="Wingdings" panose="05000000000000000000" pitchFamily="2" charset="2"/>
              <a:buChar char="v"/>
            </a:pPr>
            <a:r>
              <a:rPr lang="en-US" sz="2800" dirty="0" smtClean="0">
                <a:solidFill>
                  <a:schemeClr val="tx1"/>
                </a:solidFill>
              </a:rPr>
              <a:t> Questions posted on classroom walls.</a:t>
            </a:r>
          </a:p>
          <a:p>
            <a:pPr>
              <a:buFont typeface="Wingdings" panose="05000000000000000000" pitchFamily="2" charset="2"/>
              <a:buChar char="v"/>
            </a:pPr>
            <a:r>
              <a:rPr lang="en-US" sz="2800" dirty="0" smtClean="0">
                <a:solidFill>
                  <a:schemeClr val="tx1"/>
                </a:solidFill>
              </a:rPr>
              <a:t> Students cross off the questions they answer during subsequent lessons.</a:t>
            </a:r>
          </a:p>
          <a:p>
            <a:pPr>
              <a:buFont typeface="Wingdings" panose="05000000000000000000" pitchFamily="2" charset="2"/>
              <a:buChar char="v"/>
            </a:pPr>
            <a:r>
              <a:rPr lang="en-US" sz="2800" dirty="0" smtClean="0">
                <a:solidFill>
                  <a:schemeClr val="tx1"/>
                </a:solidFill>
              </a:rPr>
              <a:t> Teacher returns to student questions at the end of the unit to discuss with students what they learned and what they still want to know.  </a:t>
            </a:r>
            <a:endParaRPr lang="en-US" sz="2800" dirty="0">
              <a:solidFill>
                <a:schemeClr val="tx1"/>
              </a:solidFill>
            </a:endParaRPr>
          </a:p>
        </p:txBody>
      </p:sp>
    </p:spTree>
    <p:extLst>
      <p:ext uri="{BB962C8B-B14F-4D97-AF65-F5344CB8AC3E}">
        <p14:creationId xmlns:p14="http://schemas.microsoft.com/office/powerpoint/2010/main" val="40845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77905" y="4702502"/>
            <a:ext cx="8350268" cy="1381126"/>
          </a:xfrm>
        </p:spPr>
        <p:txBody>
          <a:bodyPr>
            <a:normAutofit fontScale="90000"/>
          </a:bodyPr>
          <a:lstStyle/>
          <a:p>
            <a:pPr algn="ctr" fontAlgn="base"/>
            <a:r>
              <a:rPr lang="en-US" sz="4000" dirty="0"/>
              <a:t>Working on a Challenge by Using the Question Formulation Technique (QFT)</a:t>
            </a:r>
          </a:p>
        </p:txBody>
      </p:sp>
      <p:pic>
        <p:nvPicPr>
          <p:cNvPr id="4" name="Picture Placeholder 3" descr="Screenshot 2015-09-16 15.08.22.png"/>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p:pic>
    </p:spTree>
    <p:extLst>
      <p:ext uri="{BB962C8B-B14F-4D97-AF65-F5344CB8AC3E}">
        <p14:creationId xmlns:p14="http://schemas.microsoft.com/office/powerpoint/2010/main" val="37074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4400" dirty="0" smtClean="0"/>
              <a:t>Producing Questions</a:t>
            </a:r>
          </a:p>
        </p:txBody>
      </p:sp>
      <p:sp>
        <p:nvSpPr>
          <p:cNvPr id="102403" name="Content Placeholder 2"/>
          <p:cNvSpPr>
            <a:spLocks noGrp="1"/>
          </p:cNvSpPr>
          <p:nvPr>
            <p:ph idx="1"/>
          </p:nvPr>
        </p:nvSpPr>
        <p:spPr>
          <a:xfrm>
            <a:off x="333664" y="1600200"/>
            <a:ext cx="8545513" cy="5022273"/>
          </a:xfrm>
        </p:spPr>
        <p:txBody>
          <a:bodyPr/>
          <a:lstStyle/>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Ask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Follow the Rules</a:t>
            </a:r>
          </a:p>
          <a:p>
            <a:pPr lvl="3" eaLnBrk="1" hangingPunct="1">
              <a:lnSpc>
                <a:spcPct val="90000"/>
              </a:lnSpc>
            </a:pPr>
            <a:r>
              <a:rPr lang="en-US" altLang="en-US" sz="2400" dirty="0" smtClean="0">
                <a:solidFill>
                  <a:schemeClr val="tx1"/>
                </a:solidFill>
              </a:rPr>
              <a:t>Ask as many questions as you can.</a:t>
            </a:r>
          </a:p>
          <a:p>
            <a:pPr lvl="3" eaLnBrk="1" hangingPunct="1">
              <a:lnSpc>
                <a:spcPct val="90000"/>
              </a:lnSpc>
            </a:pPr>
            <a:r>
              <a:rPr lang="en-US" altLang="en-US" sz="2400" dirty="0" smtClean="0">
                <a:solidFill>
                  <a:schemeClr val="tx1"/>
                </a:solidFill>
              </a:rPr>
              <a:t>Do not stop to answer, judge, or discuss.</a:t>
            </a:r>
          </a:p>
          <a:p>
            <a:pPr lvl="3" eaLnBrk="1" hangingPunct="1">
              <a:lnSpc>
                <a:spcPct val="90000"/>
              </a:lnSpc>
            </a:pPr>
            <a:r>
              <a:rPr lang="en-US" altLang="en-US" sz="2400" dirty="0" smtClean="0">
                <a:solidFill>
                  <a:schemeClr val="tx1"/>
                </a:solidFill>
              </a:rPr>
              <a:t>Write down every question exactly as it was stated.</a:t>
            </a:r>
          </a:p>
          <a:p>
            <a:pPr lvl="3" eaLnBrk="1" hangingPunct="1">
              <a:lnSpc>
                <a:spcPct val="90000"/>
              </a:lnSpc>
            </a:pPr>
            <a:r>
              <a:rPr lang="en-US" altLang="en-US" sz="2400" dirty="0" smtClean="0">
                <a:solidFill>
                  <a:schemeClr val="tx1"/>
                </a:solidFill>
              </a:rPr>
              <a:t>Change any statements into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Number the Questions</a:t>
            </a:r>
          </a:p>
          <a:p>
            <a:pPr marL="514350" indent="-514350" algn="ctr" eaLnBrk="1" hangingPunct="1">
              <a:lnSpc>
                <a:spcPct val="90000"/>
              </a:lnSpc>
              <a:buFont typeface="Wingdings" panose="05000000000000000000" pitchFamily="2" charset="2"/>
              <a:buAutoNum type="arabicPeriod"/>
            </a:pPr>
            <a:endParaRPr lang="en-US" altLang="en-US" sz="2800" dirty="0" smtClean="0"/>
          </a:p>
        </p:txBody>
      </p:sp>
    </p:spTree>
    <p:extLst>
      <p:ext uri="{BB962C8B-B14F-4D97-AF65-F5344CB8AC3E}">
        <p14:creationId xmlns:p14="http://schemas.microsoft.com/office/powerpoint/2010/main" val="3063151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98475" y="484188"/>
            <a:ext cx="7556500" cy="798922"/>
          </a:xfrm>
        </p:spPr>
        <p:txBody>
          <a:bodyPr/>
          <a:lstStyle/>
          <a:p>
            <a:pPr eaLnBrk="1" hangingPunct="1"/>
            <a:r>
              <a:rPr lang="en-US" altLang="en-US" sz="4000" dirty="0" smtClean="0"/>
              <a:t>Question Focus:</a:t>
            </a:r>
          </a:p>
        </p:txBody>
      </p:sp>
      <p:sp>
        <p:nvSpPr>
          <p:cNvPr id="104451" name="Content Placeholder 2"/>
          <p:cNvSpPr>
            <a:spLocks noGrp="1"/>
          </p:cNvSpPr>
          <p:nvPr>
            <p:ph idx="1"/>
          </p:nvPr>
        </p:nvSpPr>
        <p:spPr>
          <a:xfrm>
            <a:off x="498475" y="2238894"/>
            <a:ext cx="8201773" cy="2485243"/>
          </a:xfrm>
        </p:spPr>
        <p:txBody>
          <a:bodyPr>
            <a:noAutofit/>
          </a:bodyPr>
          <a:lstStyle/>
          <a:p>
            <a:pPr marL="0" indent="0" eaLnBrk="1" hangingPunct="1">
              <a:spcBef>
                <a:spcPts val="0"/>
              </a:spcBef>
              <a:buNone/>
            </a:pPr>
            <a:r>
              <a:rPr lang="en-US" altLang="en-US" sz="5600" dirty="0" smtClean="0">
                <a:solidFill>
                  <a:schemeClr val="accent1"/>
                </a:solidFill>
              </a:rPr>
              <a:t>Some students are not asking questions.</a:t>
            </a:r>
          </a:p>
        </p:txBody>
      </p:sp>
    </p:spTree>
    <p:extLst>
      <p:ext uri="{BB962C8B-B14F-4D97-AF65-F5344CB8AC3E}">
        <p14:creationId xmlns:p14="http://schemas.microsoft.com/office/powerpoint/2010/main" val="2543427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pPr eaLnBrk="1" hangingPunct="1"/>
            <a:r>
              <a:rPr lang="en-US" altLang="en-US" sz="4000" smtClean="0"/>
              <a:t>Categorizing Questions: </a:t>
            </a:r>
            <a:br>
              <a:rPr lang="en-US" altLang="en-US" sz="4000" smtClean="0"/>
            </a:br>
            <a:r>
              <a:rPr lang="en-US" altLang="en-US" sz="4000" smtClean="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dirty="0" smtClean="0">
                <a:solidFill>
                  <a:srgbClr val="000000"/>
                </a:solidFill>
              </a:rPr>
              <a:t>Definitions</a:t>
            </a:r>
            <a:r>
              <a:rPr lang="en-US" altLang="en-US" sz="3000" dirty="0" smtClean="0">
                <a:solidFill>
                  <a:srgbClr val="000000"/>
                </a:solidFill>
              </a:rPr>
              <a:t>: </a:t>
            </a:r>
            <a:endParaRPr lang="en-US" altLang="en-US" sz="3000" b="1" dirty="0" smtClean="0">
              <a:solidFill>
                <a:srgbClr val="000000"/>
              </a:solidFill>
            </a:endParaRPr>
          </a:p>
          <a:p>
            <a:pPr lvl="1" eaLnBrk="1" hangingPunct="1">
              <a:lnSpc>
                <a:spcPct val="90000"/>
              </a:lnSpc>
            </a:pPr>
            <a:r>
              <a:rPr lang="en-US" altLang="en-US" b="1" dirty="0" smtClean="0">
                <a:solidFill>
                  <a:srgbClr val="000000"/>
                </a:solidFill>
              </a:rPr>
              <a:t>Closed-ended </a:t>
            </a:r>
            <a:r>
              <a:rPr lang="en-US" altLang="en-US" dirty="0" smtClean="0">
                <a:solidFill>
                  <a:srgbClr val="000000"/>
                </a:solidFill>
              </a:rPr>
              <a:t>questions can be answered with a “yes” or  “no” or with a </a:t>
            </a:r>
            <a:r>
              <a:rPr lang="en-US" altLang="en-US" b="1" dirty="0" smtClean="0">
                <a:solidFill>
                  <a:srgbClr val="000000"/>
                </a:solidFill>
              </a:rPr>
              <a:t>one-word </a:t>
            </a:r>
            <a:r>
              <a:rPr lang="en-US" altLang="en-US" dirty="0" smtClean="0">
                <a:solidFill>
                  <a:srgbClr val="000000"/>
                </a:solidFill>
              </a:rPr>
              <a:t>answer.</a:t>
            </a:r>
          </a:p>
          <a:p>
            <a:pPr lvl="1" eaLnBrk="1" hangingPunct="1">
              <a:lnSpc>
                <a:spcPct val="90000"/>
              </a:lnSpc>
              <a:spcBef>
                <a:spcPts val="1800"/>
              </a:spcBef>
            </a:pPr>
            <a:r>
              <a:rPr lang="en-US" altLang="en-US" b="1" dirty="0" smtClean="0">
                <a:solidFill>
                  <a:srgbClr val="000000"/>
                </a:solidFill>
              </a:rPr>
              <a:t>Open-ended</a:t>
            </a:r>
            <a:r>
              <a:rPr lang="en-US" altLang="en-US" dirty="0" smtClean="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dirty="0" smtClean="0">
                <a:solidFill>
                  <a:srgbClr val="000000"/>
                </a:solidFill>
              </a:rPr>
              <a:t>  more </a:t>
            </a:r>
            <a:r>
              <a:rPr lang="en-US" altLang="en-US" b="1" dirty="0" smtClean="0">
                <a:solidFill>
                  <a:srgbClr val="000000"/>
                </a:solidFill>
              </a:rPr>
              <a:t>explanation</a:t>
            </a:r>
            <a:r>
              <a:rPr lang="en-US" altLang="en-US" dirty="0" smtClean="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dirty="0" smtClean="0">
                <a:solidFill>
                  <a:srgbClr val="000000"/>
                </a:solidFill>
              </a:rPr>
              <a:t>Directions</a:t>
            </a:r>
            <a:r>
              <a:rPr lang="en-US" altLang="en-US" sz="3000" dirty="0" smtClean="0">
                <a:solidFill>
                  <a:srgbClr val="000000"/>
                </a:solidFill>
              </a:rPr>
              <a:t>: Identify your questions as closed-ended or open-ended by </a:t>
            </a:r>
            <a:r>
              <a:rPr lang="en-US" altLang="en-US" sz="3000" b="1" dirty="0" smtClean="0">
                <a:solidFill>
                  <a:srgbClr val="000000"/>
                </a:solidFill>
              </a:rPr>
              <a:t>marking them </a:t>
            </a:r>
            <a:r>
              <a:rPr lang="en-US" altLang="en-US" sz="3000" dirty="0" smtClean="0">
                <a:solidFill>
                  <a:srgbClr val="000000"/>
                </a:solidFill>
              </a:rPr>
              <a:t>with a </a:t>
            </a:r>
            <a:r>
              <a:rPr lang="en-US" altLang="en-US" sz="3000" b="1" dirty="0" smtClean="0">
                <a:solidFill>
                  <a:srgbClr val="000000"/>
                </a:solidFill>
              </a:rPr>
              <a:t>“C”</a:t>
            </a:r>
            <a:r>
              <a:rPr lang="en-US" altLang="ja-JP" sz="3000" dirty="0" smtClean="0">
                <a:solidFill>
                  <a:srgbClr val="000000"/>
                </a:solidFill>
              </a:rPr>
              <a:t> or an </a:t>
            </a:r>
            <a:r>
              <a:rPr lang="en-US" altLang="en-US" sz="3000" b="1" dirty="0" smtClean="0">
                <a:solidFill>
                  <a:srgbClr val="000000"/>
                </a:solidFill>
              </a:rPr>
              <a:t>“</a:t>
            </a:r>
            <a:r>
              <a:rPr lang="en-US" altLang="ja-JP" sz="3000" b="1" dirty="0" smtClean="0">
                <a:solidFill>
                  <a:srgbClr val="000000"/>
                </a:solidFill>
              </a:rPr>
              <a:t>O.</a:t>
            </a:r>
            <a:r>
              <a:rPr lang="en-US" altLang="en-US" sz="3000" b="1" dirty="0" smtClean="0">
                <a:solidFill>
                  <a:srgbClr val="000000"/>
                </a:solidFill>
              </a:rPr>
              <a:t>”</a:t>
            </a:r>
            <a:endParaRPr lang="en-US" altLang="en-US" sz="3000" dirty="0" smtClean="0">
              <a:solidFill>
                <a:srgbClr val="000000"/>
              </a:solidFill>
            </a:endParaRPr>
          </a:p>
        </p:txBody>
      </p:sp>
    </p:spTree>
    <p:extLst>
      <p:ext uri="{BB962C8B-B14F-4D97-AF65-F5344CB8AC3E}">
        <p14:creationId xmlns:p14="http://schemas.microsoft.com/office/powerpoint/2010/main" val="385200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z="4400" dirty="0" smtClean="0"/>
              <a:t>Discussion</a:t>
            </a:r>
          </a:p>
        </p:txBody>
      </p:sp>
      <p:graphicFrame>
        <p:nvGraphicFramePr>
          <p:cNvPr id="5" name="Content Placeholder 3"/>
          <p:cNvGraphicFramePr>
            <a:graphicFrameLocks noGrp="1"/>
          </p:cNvGraphicFramePr>
          <p:nvPr/>
        </p:nvGraphicFramePr>
        <p:xfrm>
          <a:off x="1216061" y="2235010"/>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218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sz="4400" smtClean="0"/>
              <a:t>Discussion</a:t>
            </a:r>
          </a:p>
        </p:txBody>
      </p:sp>
      <p:graphicFrame>
        <p:nvGraphicFramePr>
          <p:cNvPr id="4" name="Content Placeholder 3"/>
          <p:cNvGraphicFramePr>
            <a:graphicFrameLocks noGrp="1"/>
          </p:cNvGraphicFramePr>
          <p:nvPr>
            <p:extLst/>
          </p:nvPr>
        </p:nvGraphicFramePr>
        <p:xfrm>
          <a:off x="1215266" y="2213961"/>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564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smtClean="0">
              <a:ln>
                <a:noFill/>
              </a:ln>
              <a:solidFill>
                <a:prstClr val="black"/>
              </a:solidFill>
              <a:effectLst/>
              <a:uLnTx/>
              <a:uFillTx/>
              <a:latin typeface="Arial" panose="020B0604020202020204" pitchFamily="34" charset="0"/>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smtClean="0"/>
              <a:t>Improving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closed-ended question</a:t>
            </a:r>
            <a:r>
              <a:rPr lang="en-US" altLang="en-US" sz="2800" b="1" dirty="0" smtClean="0">
                <a:solidFill>
                  <a:srgbClr val="9D90A0"/>
                </a:solidFill>
                <a:latin typeface="+mj-lt"/>
              </a:rPr>
              <a:t>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an </a:t>
            </a:r>
            <a:r>
              <a:rPr lang="en-US" altLang="en-US" sz="2800" b="1" dirty="0" smtClean="0">
                <a:solidFill>
                  <a:schemeClr val="tx1"/>
                </a:solidFill>
                <a:latin typeface="+mj-lt"/>
              </a:rPr>
              <a:t>open-ended question</a:t>
            </a:r>
            <a:r>
              <a:rPr lang="en-US" altLang="en-US" sz="2800" dirty="0" smtClean="0">
                <a:solidFill>
                  <a:srgbClr val="000000"/>
                </a:solidFill>
                <a:latin typeface="+mj-lt"/>
              </a:rPr>
              <a:t>.</a:t>
            </a: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open-ended question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 </a:t>
            </a:r>
            <a:r>
              <a:rPr lang="en-US" altLang="en-US" sz="2800" b="1" dirty="0" smtClean="0">
                <a:solidFill>
                  <a:schemeClr val="tx1"/>
                </a:solidFill>
                <a:latin typeface="+mj-lt"/>
              </a:rPr>
              <a:t>closed-ended question</a:t>
            </a:r>
            <a:r>
              <a:rPr lang="en-US" altLang="en-US" sz="2800" dirty="0" smtClean="0">
                <a:solidFill>
                  <a:srgbClr val="000000"/>
                </a:solidFill>
                <a:latin typeface="+mj-lt"/>
              </a:rPr>
              <a:t>.</a:t>
            </a:r>
          </a:p>
          <a:p>
            <a:pPr eaLnBrk="1" hangingPunct="1"/>
            <a:endParaRPr lang="en-US" altLang="en-US" dirty="0" smtClean="0">
              <a:solidFill>
                <a:srgbClr val="000000"/>
              </a:solidFill>
              <a:latin typeface="Gill Sans" charset="0"/>
            </a:endParaRPr>
          </a:p>
          <a:p>
            <a:pPr eaLnBrk="1" hangingPunct="1"/>
            <a:endParaRPr lang="en-US" altLang="en-US" dirty="0" smtClean="0"/>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31779220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92" y="1500821"/>
            <a:ext cx="8426918" cy="4144963"/>
          </a:xfrm>
        </p:spPr>
        <p:txBody>
          <a:bodyPr/>
          <a:lstStyle/>
          <a:p>
            <a:pPr marL="0" indent="0">
              <a:buFont typeface="Wingdings" panose="05000000000000000000" pitchFamily="2" charset="2"/>
              <a:buNone/>
              <a:defRPr/>
            </a:pPr>
            <a:endParaRPr lang="en-US" altLang="en-US" sz="1050" dirty="0" smtClean="0">
              <a:solidFill>
                <a:schemeClr val="tx1"/>
              </a:solidFill>
            </a:endParaRPr>
          </a:p>
          <a:p>
            <a:pPr marL="0" indent="0">
              <a:spcBef>
                <a:spcPts val="0"/>
              </a:spcBef>
              <a:buNone/>
              <a:defRPr/>
            </a:pPr>
            <a:r>
              <a:rPr lang="en-US" altLang="en-US" sz="2800" b="1" dirty="0" smtClean="0">
                <a:solidFill>
                  <a:schemeClr val="tx1"/>
                </a:solidFill>
              </a:rPr>
              <a:t>http</a:t>
            </a:r>
            <a:r>
              <a:rPr lang="en-US" altLang="en-US" sz="2800" b="1" dirty="0">
                <a:solidFill>
                  <a:schemeClr val="tx1"/>
                </a:solidFill>
              </a:rPr>
              <a:t>://</a:t>
            </a:r>
            <a:r>
              <a:rPr lang="en-US" altLang="en-US" sz="2800" b="1" dirty="0" smtClean="0">
                <a:solidFill>
                  <a:schemeClr val="tx1"/>
                </a:solidFill>
              </a:rPr>
              <a:t>rightquestion.org/educators/</a:t>
            </a:r>
          </a:p>
          <a:p>
            <a:pPr marL="0" indent="0">
              <a:spcBef>
                <a:spcPts val="0"/>
              </a:spcBef>
              <a:buNone/>
              <a:defRPr/>
            </a:pPr>
            <a:r>
              <a:rPr lang="en-US" altLang="en-US" sz="2800" b="1" dirty="0" smtClean="0">
                <a:solidFill>
                  <a:schemeClr val="tx1"/>
                </a:solidFill>
              </a:rPr>
              <a:t>seminar-resources/</a:t>
            </a:r>
            <a:endParaRPr lang="en-US" b="1" dirty="0"/>
          </a:p>
        </p:txBody>
      </p:sp>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To Access Today’s Materials:</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r>
              <a:rPr lang="en-US" altLang="en-US" sz="3200" dirty="0">
                <a:solidFill>
                  <a:schemeClr val="accent1"/>
                </a:solidFill>
              </a:rPr>
              <a:t>Join our Educator Network </a:t>
            </a:r>
            <a:r>
              <a:rPr lang="en-US" altLang="en-US" sz="3200" dirty="0" smtClean="0">
                <a:solidFill>
                  <a:schemeClr val="accent1"/>
                </a:solidFill>
              </a:rPr>
              <a:t>for:</a:t>
            </a:r>
          </a:p>
          <a:p>
            <a:pPr lvl="1">
              <a:buFont typeface="Wingdings" charset="2"/>
              <a:buChar char="§"/>
              <a:defRPr/>
            </a:pPr>
            <a:r>
              <a:rPr lang="en-US" altLang="en-US" dirty="0" smtClean="0">
                <a:solidFill>
                  <a:schemeClr val="tx1"/>
                </a:solidFill>
              </a:rPr>
              <a:t>Templates </a:t>
            </a:r>
            <a:r>
              <a:rPr lang="en-US" altLang="en-US" dirty="0">
                <a:solidFill>
                  <a:schemeClr val="tx1"/>
                </a:solidFill>
              </a:rPr>
              <a:t>you can use tomorrow in class</a:t>
            </a:r>
          </a:p>
          <a:p>
            <a:pPr lvl="1">
              <a:buFont typeface="Wingdings" charset="2"/>
              <a:buChar char="§"/>
            </a:pPr>
            <a:r>
              <a:rPr lang="en-US" altLang="en-US" dirty="0" smtClean="0">
                <a:solidFill>
                  <a:schemeClr val="tx1"/>
                </a:solidFill>
              </a:rPr>
              <a:t>Classroom </a:t>
            </a:r>
            <a:r>
              <a:rPr lang="en-US" altLang="en-US" dirty="0">
                <a:solidFill>
                  <a:schemeClr val="tx1"/>
                </a:solidFill>
              </a:rPr>
              <a:t>Examples</a:t>
            </a:r>
          </a:p>
          <a:p>
            <a:pPr lvl="1">
              <a:buFont typeface="Wingdings" charset="2"/>
              <a:buChar char="§"/>
            </a:pPr>
            <a:r>
              <a:rPr lang="en-US" altLang="en-US" dirty="0">
                <a:solidFill>
                  <a:schemeClr val="tx1"/>
                </a:solidFill>
              </a:rPr>
              <a:t>Instructional Videos</a:t>
            </a:r>
          </a:p>
          <a:p>
            <a:pPr lvl="1">
              <a:buFont typeface="Wingdings" charset="2"/>
              <a:buChar char="§"/>
            </a:pPr>
            <a:r>
              <a:rPr lang="en-US" altLang="en-US" dirty="0">
                <a:solidFill>
                  <a:schemeClr val="tx1"/>
                </a:solidFill>
              </a:rPr>
              <a:t>Forums and Discussions with other Educators</a:t>
            </a:r>
          </a:p>
          <a:p>
            <a:pPr marL="0" indent="0">
              <a:buNone/>
              <a:defRPr/>
            </a:pPr>
            <a:endParaRPr lang="en-US" altLang="en-US" sz="3200" dirty="0" smtClean="0">
              <a:solidFill>
                <a:schemeClr val="accent1"/>
              </a:solidFill>
            </a:endParaRPr>
          </a:p>
        </p:txBody>
      </p:sp>
    </p:spTree>
    <p:extLst>
      <p:ext uri="{BB962C8B-B14F-4D97-AF65-F5344CB8AC3E}">
        <p14:creationId xmlns:p14="http://schemas.microsoft.com/office/powerpoint/2010/main" val="26025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smtClean="0"/>
              <a:t>Strategize: Prioritizing Questions</a:t>
            </a:r>
            <a:r>
              <a:rPr lang="en-US" altLang="en-US" sz="4000" dirty="0" smtClean="0"/>
              <a:t> </a:t>
            </a:r>
          </a:p>
        </p:txBody>
      </p:sp>
      <p:sp>
        <p:nvSpPr>
          <p:cNvPr id="3" name="Content Placeholder 2"/>
          <p:cNvSpPr>
            <a:spLocks noGrp="1"/>
          </p:cNvSpPr>
          <p:nvPr>
            <p:ph idx="1"/>
          </p:nvPr>
        </p:nvSpPr>
        <p:spPr>
          <a:xfrm>
            <a:off x="498475" y="1320800"/>
            <a:ext cx="7556500" cy="4927600"/>
          </a:xfrm>
        </p:spPr>
        <p:txBody>
          <a:bodyPr>
            <a:normAutofit/>
          </a:bodyPr>
          <a:lstStyle/>
          <a:p>
            <a:pPr marL="0" indent="0" eaLnBrk="1" hangingPunct="1">
              <a:lnSpc>
                <a:spcPct val="90000"/>
              </a:lnSpc>
              <a:buFont typeface="Wingdings" panose="05000000000000000000" pitchFamily="2" charset="2"/>
              <a:buNone/>
            </a:pPr>
            <a:r>
              <a:rPr lang="en-US" altLang="en-US" sz="3000" b="1" dirty="0" smtClean="0">
                <a:solidFill>
                  <a:srgbClr val="000000"/>
                </a:solidFill>
              </a:rPr>
              <a:t>Review your list of questions </a:t>
            </a:r>
          </a:p>
          <a:p>
            <a:pPr marL="228600" lvl="1" indent="0" eaLnBrk="1" hangingPunct="1">
              <a:lnSpc>
                <a:spcPct val="90000"/>
              </a:lnSpc>
              <a:spcBef>
                <a:spcPts val="800"/>
              </a:spcBef>
              <a:spcAft>
                <a:spcPts val="600"/>
              </a:spcAft>
            </a:pPr>
            <a:r>
              <a:rPr lang="en-US" altLang="en-US" sz="2400" dirty="0" smtClean="0">
                <a:solidFill>
                  <a:srgbClr val="000000"/>
                </a:solidFill>
              </a:rPr>
              <a:t> Choose the three questions you are most curious to explore further.</a:t>
            </a:r>
          </a:p>
          <a:p>
            <a:pPr marL="228600" lvl="1" indent="0">
              <a:lnSpc>
                <a:spcPct val="90000"/>
              </a:lnSpc>
              <a:spcBef>
                <a:spcPts val="800"/>
              </a:spcBef>
            </a:pPr>
            <a:r>
              <a:rPr lang="en-US" altLang="en-US" sz="2400" dirty="0" smtClean="0">
                <a:solidFill>
                  <a:srgbClr val="000000"/>
                </a:solidFill>
              </a:rPr>
              <a:t> While prioritizing, think about your Question Focus: </a:t>
            </a:r>
            <a:r>
              <a:rPr lang="en-US" altLang="en-US" sz="2400" i="1" dirty="0" smtClean="0">
                <a:solidFill>
                  <a:srgbClr val="000000"/>
                </a:solidFill>
              </a:rPr>
              <a:t>Some </a:t>
            </a:r>
            <a:r>
              <a:rPr lang="en-US" altLang="en-US" sz="2400" i="1" dirty="0">
                <a:solidFill>
                  <a:srgbClr val="000000"/>
                </a:solidFill>
              </a:rPr>
              <a:t>students are not asking questions.</a:t>
            </a:r>
          </a:p>
          <a:p>
            <a:pPr marL="0" indent="0" eaLnBrk="1" hangingPunct="1">
              <a:lnSpc>
                <a:spcPct val="90000"/>
              </a:lnSpc>
              <a:buNone/>
            </a:pPr>
            <a:r>
              <a:rPr lang="en-US" altLang="en-US" sz="3000" b="1" dirty="0" smtClean="0">
                <a:solidFill>
                  <a:srgbClr val="000000"/>
                </a:solidFill>
              </a:rPr>
              <a:t>After prioritizing consider…</a:t>
            </a:r>
          </a:p>
          <a:p>
            <a:pPr lvl="1" eaLnBrk="1" hangingPunct="1">
              <a:lnSpc>
                <a:spcPct val="90000"/>
              </a:lnSpc>
              <a:spcAft>
                <a:spcPts val="600"/>
              </a:spcAft>
            </a:pPr>
            <a:r>
              <a:rPr lang="en-US" altLang="en-US" sz="2400" dirty="0" smtClean="0">
                <a:solidFill>
                  <a:schemeClr val="tx1"/>
                </a:solidFill>
              </a:rPr>
              <a:t>Why did you choose those three questions?</a:t>
            </a:r>
          </a:p>
          <a:p>
            <a:pPr lvl="1" eaLnBrk="1" hangingPunct="1">
              <a:lnSpc>
                <a:spcPct val="90000"/>
              </a:lnSpc>
              <a:spcAft>
                <a:spcPts val="1800"/>
              </a:spcAft>
            </a:pPr>
            <a:r>
              <a:rPr lang="en-US" altLang="en-US" sz="2400" dirty="0" smtClean="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1247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smtClean="0"/>
              <a:t>Strategize: Next Steps</a:t>
            </a:r>
          </a:p>
        </p:txBody>
      </p:sp>
      <p:sp>
        <p:nvSpPr>
          <p:cNvPr id="111619" name="Content Placeholder 2"/>
          <p:cNvSpPr>
            <a:spLocks noGrp="1"/>
          </p:cNvSpPr>
          <p:nvPr>
            <p:ph idx="1"/>
          </p:nvPr>
        </p:nvSpPr>
        <p:spPr>
          <a:xfrm>
            <a:off x="498474" y="1981200"/>
            <a:ext cx="7772689" cy="4144963"/>
          </a:xfrm>
        </p:spPr>
        <p:txBody>
          <a:bodyPr/>
          <a:lstStyle/>
          <a:p>
            <a:pPr marL="0" indent="0" eaLnBrk="1" hangingPunct="1">
              <a:buFont typeface="Wingdings" panose="05000000000000000000" pitchFamily="2" charset="2"/>
              <a:buNone/>
            </a:pPr>
            <a:r>
              <a:rPr lang="en-US" altLang="en-US" sz="3200" dirty="0" smtClean="0">
                <a:solidFill>
                  <a:schemeClr val="tx1"/>
                </a:solidFill>
              </a:rPr>
              <a:t>From priority questions to action plan</a:t>
            </a:r>
          </a:p>
          <a:p>
            <a:pPr marL="0" indent="0" eaLnBrk="1" hangingPunct="1">
              <a:spcBef>
                <a:spcPts val="1800"/>
              </a:spcBef>
              <a:buFont typeface="Wingdings" panose="05000000000000000000" pitchFamily="2" charset="2"/>
              <a:buNone/>
            </a:pPr>
            <a:r>
              <a:rPr lang="en-US" altLang="en-US" sz="2800" dirty="0" smtClean="0">
                <a:solidFill>
                  <a:schemeClr val="tx1"/>
                </a:solidFill>
              </a:rPr>
              <a:t>In order to answer your priority questions:</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know</a:t>
            </a:r>
            <a:r>
              <a:rPr lang="en-US" altLang="en-US" sz="2800" dirty="0" smtClean="0">
                <a:solidFill>
                  <a:schemeClr val="tx1"/>
                </a:solidFill>
              </a:rPr>
              <a:t>? </a:t>
            </a:r>
            <a:r>
              <a:rPr lang="en-US" altLang="en-US" sz="2800" b="1" dirty="0" smtClean="0">
                <a:solidFill>
                  <a:schemeClr val="tx1"/>
                </a:solidFill>
              </a:rPr>
              <a:t>Information </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do</a:t>
            </a:r>
            <a:r>
              <a:rPr lang="en-US" altLang="en-US" sz="2800" dirty="0" smtClean="0">
                <a:solidFill>
                  <a:schemeClr val="tx1"/>
                </a:solidFill>
              </a:rPr>
              <a:t>? </a:t>
            </a:r>
            <a:r>
              <a:rPr lang="en-US" altLang="en-US" sz="2800" b="1" dirty="0" smtClean="0">
                <a:solidFill>
                  <a:schemeClr val="tx1"/>
                </a:solidFill>
              </a:rPr>
              <a:t>Tasks </a:t>
            </a:r>
          </a:p>
        </p:txBody>
      </p:sp>
    </p:spTree>
    <p:extLst>
      <p:ext uri="{BB962C8B-B14F-4D97-AF65-F5344CB8AC3E}">
        <p14:creationId xmlns:p14="http://schemas.microsoft.com/office/powerpoint/2010/main" val="3296758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smtClean="0"/>
              <a:t>Share</a:t>
            </a:r>
            <a:endParaRPr lang="en-US" altLang="en-US" sz="2000" dirty="0" smtClean="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smtClean="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smtClean="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smtClean="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smtClean="0">
                <a:solidFill>
                  <a:srgbClr val="000000"/>
                </a:solidFill>
              </a:rPr>
              <a:t>Next steps</a:t>
            </a:r>
          </a:p>
        </p:txBody>
      </p:sp>
    </p:spTree>
    <p:extLst>
      <p:ext uri="{BB962C8B-B14F-4D97-AF65-F5344CB8AC3E}">
        <p14:creationId xmlns:p14="http://schemas.microsoft.com/office/powerpoint/2010/main" val="53471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smtClean="0"/>
              <a:t>Reflection </a:t>
            </a:r>
          </a:p>
        </p:txBody>
      </p:sp>
      <p:sp>
        <p:nvSpPr>
          <p:cNvPr id="49154" name="Content Placeholder 2"/>
          <p:cNvSpPr>
            <a:spLocks noGrp="1"/>
          </p:cNvSpPr>
          <p:nvPr>
            <p:ph idx="1"/>
          </p:nvPr>
        </p:nvSpPr>
        <p:spPr>
          <a:xfrm>
            <a:off x="498475" y="1981200"/>
            <a:ext cx="8188325" cy="4144963"/>
          </a:xfrm>
        </p:spPr>
        <p:txBody>
          <a:bodyPr>
            <a:normAutofit/>
          </a:bodyPr>
          <a:lstStyle/>
          <a:p>
            <a:pPr eaLnBrk="1" hangingPunct="1"/>
            <a:r>
              <a:rPr lang="en-US" altLang="en-US" sz="3000" dirty="0" smtClean="0">
                <a:solidFill>
                  <a:srgbClr val="000000"/>
                </a:solidFill>
              </a:rPr>
              <a:t> </a:t>
            </a:r>
            <a:r>
              <a:rPr lang="en-US" altLang="en-US" sz="3600" dirty="0" smtClean="0">
                <a:solidFill>
                  <a:srgbClr val="000000"/>
                </a:solidFill>
              </a:rPr>
              <a:t>What did you learn?</a:t>
            </a:r>
          </a:p>
          <a:p>
            <a:pPr eaLnBrk="1" hangingPunct="1"/>
            <a:r>
              <a:rPr lang="en-US" altLang="en-US" sz="3600" dirty="0" smtClean="0">
                <a:solidFill>
                  <a:srgbClr val="000000"/>
                </a:solidFill>
              </a:rPr>
              <a:t> How did you learn it?</a:t>
            </a:r>
          </a:p>
          <a:p>
            <a:r>
              <a:rPr lang="en-US" altLang="en-US" sz="3600" dirty="0" smtClean="0">
                <a:solidFill>
                  <a:srgbClr val="000000"/>
                </a:solidFill>
              </a:rPr>
              <a:t> What do you understand differently now about </a:t>
            </a:r>
            <a:r>
              <a:rPr lang="en-US" altLang="en-US" sz="3600" dirty="0">
                <a:solidFill>
                  <a:srgbClr val="000000"/>
                </a:solidFill>
              </a:rPr>
              <a:t>s</a:t>
            </a:r>
            <a:r>
              <a:rPr lang="en-US" altLang="en-US" sz="3600" dirty="0" smtClean="0">
                <a:solidFill>
                  <a:srgbClr val="000000"/>
                </a:solidFill>
              </a:rPr>
              <a:t>ome </a:t>
            </a:r>
            <a:r>
              <a:rPr lang="en-US" altLang="en-US" sz="3600" dirty="0">
                <a:solidFill>
                  <a:srgbClr val="000000"/>
                </a:solidFill>
              </a:rPr>
              <a:t>students not asking questions? </a:t>
            </a:r>
          </a:p>
        </p:txBody>
      </p:sp>
    </p:spTree>
    <p:extLst>
      <p:ext uri="{BB962C8B-B14F-4D97-AF65-F5344CB8AC3E}">
        <p14:creationId xmlns:p14="http://schemas.microsoft.com/office/powerpoint/2010/main" val="182833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424363"/>
            <a:ext cx="7966075" cy="1633537"/>
          </a:xfrm>
        </p:spPr>
        <p:txBody>
          <a:bodyPr/>
          <a:lstStyle/>
          <a:p>
            <a:pPr eaLnBrk="1" hangingPunct="1"/>
            <a:r>
              <a:rPr lang="en-US" altLang="en-US" sz="4400" smtClean="0"/>
              <a:t>Let’s peek inside the black box</a:t>
            </a:r>
          </a:p>
        </p:txBody>
      </p:sp>
      <p:pic>
        <p:nvPicPr>
          <p:cNvPr id="63490"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36" y="5866692"/>
            <a:ext cx="2412519" cy="883632"/>
          </a:xfrm>
          <a:prstGeom prst="rect">
            <a:avLst/>
          </a:prstGeom>
        </p:spPr>
      </p:pic>
      <p:sp>
        <p:nvSpPr>
          <p:cNvPr id="5" name="TextBox 4"/>
          <p:cNvSpPr txBox="1"/>
          <p:nvPr/>
        </p:nvSpPr>
        <p:spPr>
          <a:xfrm>
            <a:off x="7126285" y="6265693"/>
            <a:ext cx="1740258" cy="338554"/>
          </a:xfrm>
          <a:prstGeom prst="rect">
            <a:avLst/>
          </a:prstGeom>
          <a:noFill/>
        </p:spPr>
        <p:txBody>
          <a:bodyPr wrap="square" rtlCol="0">
            <a:spAutoFit/>
          </a:bodyPr>
          <a:lstStyle/>
          <a:p>
            <a:r>
              <a:rPr lang="en-US" sz="1600" dirty="0" smtClean="0">
                <a:solidFill>
                  <a:schemeClr val="accent2"/>
                </a:solidFill>
              </a:rPr>
              <a:t>#QFTCon</a:t>
            </a:r>
            <a:r>
              <a:rPr lang="en-US" sz="1600" dirty="0">
                <a:solidFill>
                  <a:schemeClr val="accent2"/>
                </a:solidFill>
              </a:rPr>
              <a:t> </a:t>
            </a:r>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063614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595457" y="1330038"/>
            <a:ext cx="7426325" cy="4668980"/>
          </a:xfrm>
        </p:spPr>
        <p:txBody>
          <a:bodyPr>
            <a:normAutofit fontScale="25000" lnSpcReduction="20000"/>
          </a:bodyPr>
          <a:lstStyle/>
          <a:p>
            <a:pPr marL="0" indent="0">
              <a:lnSpc>
                <a:spcPct val="120000"/>
              </a:lnSpc>
              <a:spcBef>
                <a:spcPts val="600"/>
              </a:spcBef>
              <a:buNone/>
            </a:pPr>
            <a:r>
              <a:rPr lang="en-US" sz="12800" dirty="0" smtClean="0">
                <a:solidFill>
                  <a:schemeClr val="tx1"/>
                </a:solidFill>
              </a:rPr>
              <a:t>“Modern </a:t>
            </a:r>
            <a:r>
              <a:rPr lang="en-US" sz="12800" dirty="0">
                <a:solidFill>
                  <a:schemeClr val="tx1"/>
                </a:solidFill>
              </a:rPr>
              <a:t>science is a technique...it is a practice that allows us to learn reliable things about the world. </a:t>
            </a:r>
            <a:r>
              <a:rPr lang="en-US" sz="12800" dirty="0" smtClean="0">
                <a:solidFill>
                  <a:schemeClr val="tx1"/>
                </a:solidFill>
              </a:rPr>
              <a:t>[Science] is </a:t>
            </a:r>
            <a:r>
              <a:rPr lang="en-US" sz="12800" dirty="0">
                <a:solidFill>
                  <a:schemeClr val="tx1"/>
                </a:solidFill>
              </a:rPr>
              <a:t>a technique that was waiting for people to discover it</a:t>
            </a:r>
            <a:r>
              <a:rPr lang="en-US" sz="12800" dirty="0" smtClean="0">
                <a:solidFill>
                  <a:schemeClr val="tx1"/>
                </a:solidFill>
              </a:rPr>
              <a:t>.”</a:t>
            </a:r>
          </a:p>
          <a:p>
            <a:pPr marL="0" indent="0">
              <a:buNone/>
            </a:pPr>
            <a:r>
              <a:rPr lang="en-US" sz="2800" dirty="0">
                <a:solidFill>
                  <a:schemeClr val="tx1"/>
                </a:solidFill>
              </a:rPr>
              <a:t>	</a:t>
            </a:r>
            <a:endParaRPr lang="en-US" sz="2800" dirty="0" smtClean="0">
              <a:solidFill>
                <a:schemeClr val="tx1"/>
              </a:solidFill>
            </a:endParaRPr>
          </a:p>
          <a:p>
            <a:pPr marL="0" indent="0">
              <a:buNone/>
            </a:pPr>
            <a:r>
              <a:rPr lang="en-US" sz="2800" dirty="0">
                <a:solidFill>
                  <a:schemeClr val="tx1"/>
                </a:solidFill>
              </a:rPr>
              <a:t>	</a:t>
            </a:r>
            <a:r>
              <a:rPr lang="en-US" sz="9600" dirty="0" smtClean="0">
                <a:solidFill>
                  <a:schemeClr val="tx1"/>
                </a:solidFill>
              </a:rPr>
              <a:t>- </a:t>
            </a:r>
            <a:r>
              <a:rPr lang="en-US" sz="9600" b="1" dirty="0" smtClean="0">
                <a:solidFill>
                  <a:schemeClr val="tx1"/>
                </a:solidFill>
              </a:rPr>
              <a:t>Steven </a:t>
            </a:r>
            <a:r>
              <a:rPr lang="en-US" sz="9600" b="1" dirty="0">
                <a:solidFill>
                  <a:schemeClr val="tx1"/>
                </a:solidFill>
              </a:rPr>
              <a:t>Weinberg</a:t>
            </a:r>
            <a:r>
              <a:rPr lang="en-US" sz="9600" dirty="0" smtClean="0">
                <a:solidFill>
                  <a:schemeClr val="tx1"/>
                </a:solidFill>
              </a:rPr>
              <a:t>, </a:t>
            </a:r>
            <a:r>
              <a:rPr lang="en-US" sz="9600" dirty="0">
                <a:solidFill>
                  <a:schemeClr val="tx1"/>
                </a:solidFill>
              </a:rPr>
              <a:t>Nobel laureate in </a:t>
            </a:r>
            <a:r>
              <a:rPr lang="en-US" sz="9600" dirty="0" smtClean="0">
                <a:solidFill>
                  <a:schemeClr val="tx1"/>
                </a:solidFill>
              </a:rPr>
              <a:t>Physics</a:t>
            </a:r>
          </a:p>
        </p:txBody>
      </p:sp>
      <p:sp>
        <p:nvSpPr>
          <p:cNvPr id="6" name="TextBox 5"/>
          <p:cNvSpPr txBox="1"/>
          <p:nvPr/>
        </p:nvSpPr>
        <p:spPr>
          <a:xfrm>
            <a:off x="498475" y="5999018"/>
            <a:ext cx="3006725" cy="646331"/>
          </a:xfrm>
          <a:prstGeom prst="rect">
            <a:avLst/>
          </a:prstGeom>
          <a:noFill/>
        </p:spPr>
        <p:txBody>
          <a:bodyPr wrap="square" rtlCol="0">
            <a:spAutoFit/>
          </a:bodyPr>
          <a:lstStyle/>
          <a:p>
            <a:r>
              <a:rPr lang="en-US" i="1" dirty="0"/>
              <a:t>To Explain the World</a:t>
            </a:r>
            <a:r>
              <a:rPr lang="en-US" dirty="0"/>
              <a:t>, 2015</a:t>
            </a:r>
          </a:p>
          <a:p>
            <a:endParaRPr lang="en-US" dirty="0"/>
          </a:p>
        </p:txBody>
      </p:sp>
    </p:spTree>
    <p:extLst>
      <p:ext uri="{BB962C8B-B14F-4D97-AF65-F5344CB8AC3E}">
        <p14:creationId xmlns:p14="http://schemas.microsoft.com/office/powerpoint/2010/main" val="1722981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smtClean="0"/>
              <a:t>The QFT, on one slide…</a:t>
            </a:r>
            <a:endParaRPr lang="en-US" dirty="0"/>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smtClean="0">
                <a:solidFill>
                  <a:schemeClr val="tx1"/>
                </a:solidFill>
              </a:rPr>
              <a:t>Question Focus</a:t>
            </a:r>
          </a:p>
          <a:p>
            <a:pPr marL="457200" indent="-457200">
              <a:spcBef>
                <a:spcPts val="0"/>
              </a:spcBef>
              <a:spcAft>
                <a:spcPts val="600"/>
              </a:spcAft>
              <a:buFont typeface="+mj-lt"/>
              <a:buAutoNum type="arabicParenR"/>
            </a:pPr>
            <a:r>
              <a:rPr lang="en-US" sz="2800" dirty="0" smtClean="0">
                <a:solidFill>
                  <a:schemeClr val="tx1"/>
                </a:solidFill>
              </a:rPr>
              <a:t>Produce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Follow the rules</a:t>
            </a:r>
          </a:p>
          <a:p>
            <a:pPr lvl="2">
              <a:spcBef>
                <a:spcPts val="0"/>
              </a:spcBef>
              <a:spcAft>
                <a:spcPts val="600"/>
              </a:spcAft>
              <a:buFont typeface="Wingdings" panose="05000000000000000000" pitchFamily="2" charset="2"/>
              <a:buChar char="ü"/>
            </a:pPr>
            <a:r>
              <a:rPr lang="en-US" sz="2000" dirty="0" smtClean="0">
                <a:solidFill>
                  <a:schemeClr val="tx1"/>
                </a:solidFill>
              </a:rPr>
              <a:t>Number your questions</a:t>
            </a:r>
          </a:p>
          <a:p>
            <a:pPr marL="457200" indent="-457200">
              <a:spcBef>
                <a:spcPts val="0"/>
              </a:spcBef>
              <a:spcAft>
                <a:spcPts val="600"/>
              </a:spcAft>
              <a:buFont typeface="+mj-lt"/>
              <a:buAutoNum type="arabicParenR" startAt="3"/>
            </a:pPr>
            <a:r>
              <a:rPr lang="en-US" sz="2800" dirty="0" smtClean="0">
                <a:solidFill>
                  <a:schemeClr val="tx1"/>
                </a:solidFill>
              </a:rPr>
              <a:t>Improve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smtClean="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smtClean="0">
                <a:solidFill>
                  <a:schemeClr val="tx1"/>
                </a:solidFill>
              </a:rPr>
              <a:t>Prioritize Your Questions </a:t>
            </a:r>
          </a:p>
          <a:p>
            <a:pPr marL="457200" indent="-457200">
              <a:spcBef>
                <a:spcPts val="0"/>
              </a:spcBef>
              <a:spcAft>
                <a:spcPts val="600"/>
              </a:spcAft>
              <a:buFont typeface="+mj-lt"/>
              <a:buAutoNum type="arabicParenR" startAt="5"/>
            </a:pPr>
            <a:r>
              <a:rPr lang="en-US" sz="2800" dirty="0" smtClean="0">
                <a:solidFill>
                  <a:schemeClr val="tx1"/>
                </a:solidFill>
              </a:rPr>
              <a:t>Share &amp; Discuss Next Steps</a:t>
            </a:r>
          </a:p>
          <a:p>
            <a:pPr marL="457200" indent="-457200">
              <a:spcBef>
                <a:spcPts val="0"/>
              </a:spcBef>
              <a:spcAft>
                <a:spcPts val="600"/>
              </a:spcAft>
              <a:buFont typeface="+mj-lt"/>
              <a:buAutoNum type="arabicParenR" startAt="5"/>
            </a:pPr>
            <a:r>
              <a:rPr lang="en-US" sz="2800" dirty="0" smtClean="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smtClean="0"/>
              <a:t>Ask as many questions as you can</a:t>
            </a:r>
          </a:p>
          <a:p>
            <a:pPr marL="342900" indent="-342900">
              <a:buFont typeface="+mj-lt"/>
              <a:buAutoNum type="arabicPeriod"/>
            </a:pPr>
            <a:r>
              <a:rPr lang="en-US" dirty="0" smtClean="0"/>
              <a:t>Do not stop to discuss, judge or answer</a:t>
            </a:r>
          </a:p>
          <a:p>
            <a:pPr marL="342900" indent="-342900">
              <a:buFont typeface="+mj-lt"/>
              <a:buAutoNum type="arabicPeriod"/>
            </a:pPr>
            <a:r>
              <a:rPr lang="en-US" dirty="0" smtClean="0"/>
              <a:t>Record </a:t>
            </a:r>
            <a:r>
              <a:rPr lang="en-US" i="1" dirty="0" smtClean="0"/>
              <a:t>exactly</a:t>
            </a:r>
            <a:r>
              <a:rPr lang="en-US" dirty="0" smtClean="0"/>
              <a:t> as stated</a:t>
            </a:r>
          </a:p>
          <a:p>
            <a:pPr marL="342900" indent="-342900">
              <a:buFont typeface="+mj-lt"/>
              <a:buAutoNum type="arabicPeriod"/>
            </a:pPr>
            <a:r>
              <a:rPr lang="en-US" dirty="0" smtClean="0"/>
              <a:t>Change statements into questions</a:t>
            </a:r>
            <a:endParaRPr lang="en-US" dirty="0"/>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smtClean="0"/>
              <a:t>Closed-Ended:</a:t>
            </a:r>
          </a:p>
          <a:p>
            <a:r>
              <a:rPr lang="en-US" dirty="0" smtClean="0"/>
              <a:t>Answered with “yes,” “no” or one word</a:t>
            </a:r>
          </a:p>
          <a:p>
            <a:endParaRPr lang="en-US" dirty="0" smtClean="0"/>
          </a:p>
          <a:p>
            <a:r>
              <a:rPr lang="en-US" b="1" dirty="0" smtClean="0"/>
              <a:t>Open-Ended: </a:t>
            </a:r>
            <a:r>
              <a:rPr lang="en-US" dirty="0" smtClean="0"/>
              <a:t>Require longer explanation</a:t>
            </a:r>
            <a:endParaRPr lang="en-US" dirty="0"/>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160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4000" dirty="0" smtClean="0">
                <a:latin typeface="Rockwell" charset="0"/>
              </a:rPr>
              <a:t>Student Reflection</a:t>
            </a:r>
            <a:endParaRPr lang="en-US" sz="4000" dirty="0">
              <a:latin typeface="Rockwell" charset="0"/>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 y="1600200"/>
            <a:ext cx="7027863"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54708" y="4699000"/>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Rockwell"/>
                <a:ea typeface="+mn-ea"/>
                <a:cs typeface="+mn-cs"/>
              </a:rPr>
              <a:t>“The way it made me feel was smart because I was asking good questions and giving good answers.”</a:t>
            </a:r>
            <a:endParaRPr kumimoji="0" lang="en-US" sz="24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4" name="TextBox 3"/>
          <p:cNvSpPr txBox="1"/>
          <p:nvPr/>
        </p:nvSpPr>
        <p:spPr>
          <a:xfrm>
            <a:off x="1799950" y="6001789"/>
            <a:ext cx="625483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-Boston 9</a:t>
            </a:r>
            <a:r>
              <a:rPr kumimoji="0" lang="en-US" sz="1800" b="0" i="0" u="none" strike="noStrike" kern="1200" cap="none" spc="0" normalizeH="0" baseline="30000" noProof="0" dirty="0" smtClean="0">
                <a:ln>
                  <a:noFill/>
                </a:ln>
                <a:solidFill>
                  <a:prstClr val="black"/>
                </a:solidFill>
                <a:effectLst/>
                <a:uLnTx/>
                <a:uFillTx/>
                <a:latin typeface="Rockwell"/>
                <a:ea typeface="+mn-ea"/>
                <a:cs typeface="+mn-cs"/>
              </a:rPr>
              <a:t>th</a:t>
            </a: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 grade remedial summer school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7004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230789"/>
            <a:ext cx="8778240" cy="1659880"/>
          </a:xfrm>
        </p:spPr>
        <p:txBody>
          <a:bodyPr/>
          <a:lstStyle/>
          <a:p>
            <a:pPr algn="ctr" eaLnBrk="1" hangingPunct="1"/>
            <a:r>
              <a:rPr lang="en-US" sz="4000" dirty="0">
                <a:latin typeface="Rockwell" charset="0"/>
              </a:rPr>
              <a:t>Classroom Example:</a:t>
            </a:r>
            <a:br>
              <a:rPr lang="en-US" sz="4000" dirty="0">
                <a:latin typeface="Rockwell" charset="0"/>
              </a:rPr>
            </a:br>
            <a:r>
              <a:rPr lang="en-US" sz="4000" dirty="0">
                <a:latin typeface="Rockwell" charset="0"/>
              </a:rPr>
              <a:t>Civic class, </a:t>
            </a:r>
            <a:br>
              <a:rPr lang="en-US" sz="4000" dirty="0">
                <a:latin typeface="Rockwell" charset="0"/>
              </a:rPr>
            </a:br>
            <a:r>
              <a:rPr lang="en-US" sz="4000" dirty="0" smtClean="0">
                <a:latin typeface="Rockwell" charset="0"/>
              </a:rPr>
              <a:t>High </a:t>
            </a:r>
            <a:r>
              <a:rPr lang="en-US" sz="4000" dirty="0">
                <a:latin typeface="Rockwell" charset="0"/>
              </a:rPr>
              <a:t>S</a:t>
            </a:r>
            <a:r>
              <a:rPr lang="en-US" sz="4000" dirty="0" smtClean="0">
                <a:latin typeface="Rockwell" charset="0"/>
              </a:rPr>
              <a:t>chool </a:t>
            </a:r>
            <a:r>
              <a:rPr lang="en-US" sz="4000" dirty="0">
                <a:latin typeface="Rockwell" charset="0"/>
              </a:rPr>
              <a:t>(12</a:t>
            </a:r>
            <a:r>
              <a:rPr lang="en-US" sz="4000" baseline="30000" dirty="0">
                <a:latin typeface="Rockwell" charset="0"/>
              </a:rPr>
              <a:t>th</a:t>
            </a:r>
            <a:r>
              <a:rPr lang="en-US" sz="4000" dirty="0">
                <a:latin typeface="Rockwell" charset="0"/>
              </a:rPr>
              <a:t> grade)</a:t>
            </a:r>
          </a:p>
        </p:txBody>
      </p:sp>
      <p:sp>
        <p:nvSpPr>
          <p:cNvPr id="102402" name="Content Placeholder 2"/>
          <p:cNvSpPr>
            <a:spLocks noGrp="1"/>
          </p:cNvSpPr>
          <p:nvPr>
            <p:ph idx="1"/>
          </p:nvPr>
        </p:nvSpPr>
        <p:spPr>
          <a:xfrm>
            <a:off x="332220" y="2369125"/>
            <a:ext cx="8382289" cy="3953094"/>
          </a:xfrm>
        </p:spPr>
        <p:txBody>
          <a:bodyPr>
            <a:normAutofit/>
          </a:bodyPr>
          <a:lstStyle/>
          <a:p>
            <a:pPr marL="0" indent="0" eaLnBrk="1" hangingPunct="1">
              <a:buNone/>
            </a:pPr>
            <a:r>
              <a:rPr lang="en-US" sz="3200" u="sng" dirty="0">
                <a:solidFill>
                  <a:schemeClr val="tx1"/>
                </a:solidFill>
                <a:latin typeface="Rockwell" charset="0"/>
              </a:rPr>
              <a:t>Teacher</a:t>
            </a:r>
            <a:r>
              <a:rPr lang="en-US" sz="3200" dirty="0">
                <a:solidFill>
                  <a:schemeClr val="tx1"/>
                </a:solidFill>
                <a:latin typeface="Rockwell" charset="0"/>
              </a:rPr>
              <a:t>: Ms. Akiko </a:t>
            </a:r>
            <a:r>
              <a:rPr lang="en-US" sz="3200" dirty="0" err="1">
                <a:solidFill>
                  <a:schemeClr val="tx1"/>
                </a:solidFill>
                <a:latin typeface="Rockwell" charset="0"/>
              </a:rPr>
              <a:t>Doi</a:t>
            </a:r>
            <a:r>
              <a:rPr lang="en-US" sz="3200" dirty="0">
                <a:solidFill>
                  <a:schemeClr val="tx1"/>
                </a:solidFill>
                <a:latin typeface="Rockwell" charset="0"/>
              </a:rPr>
              <a:t>, Hyogo, Japan</a:t>
            </a:r>
            <a:endParaRPr lang="en-US" sz="3200" u="sng" dirty="0">
              <a:solidFill>
                <a:schemeClr val="tx1"/>
              </a:solidFill>
              <a:latin typeface="Rockwell" charset="0"/>
            </a:endParaRPr>
          </a:p>
          <a:p>
            <a:pPr marL="0" indent="0">
              <a:buNone/>
            </a:pPr>
            <a:r>
              <a:rPr lang="en-US" sz="3200" u="sng" dirty="0">
                <a:solidFill>
                  <a:schemeClr val="tx1"/>
                </a:solidFill>
                <a:latin typeface="Rockwell" charset="0"/>
              </a:rPr>
              <a:t>Topic</a:t>
            </a:r>
            <a:r>
              <a:rPr lang="en-US" sz="3200" dirty="0">
                <a:solidFill>
                  <a:schemeClr val="tx1"/>
                </a:solidFill>
                <a:latin typeface="Rockwell" charset="0"/>
              </a:rPr>
              <a:t>: The impact of elections on all citizens</a:t>
            </a:r>
          </a:p>
          <a:p>
            <a:pPr marL="0" indent="0">
              <a:buNone/>
            </a:pPr>
            <a:r>
              <a:rPr lang="en-US" sz="3200" u="sng" dirty="0">
                <a:solidFill>
                  <a:schemeClr val="tx1"/>
                </a:solidFill>
                <a:latin typeface="Rockwell" charset="0"/>
              </a:rPr>
              <a:t>Purpose</a:t>
            </a:r>
            <a:r>
              <a:rPr lang="en-US" sz="3200" dirty="0">
                <a:solidFill>
                  <a:schemeClr val="tx1"/>
                </a:solidFill>
                <a:latin typeface="Rockwell" charset="0"/>
              </a:rPr>
              <a:t>: To encourage students to think about the value of voting</a:t>
            </a:r>
          </a:p>
        </p:txBody>
      </p:sp>
    </p:spTree>
    <p:extLst>
      <p:ext uri="{BB962C8B-B14F-4D97-AF65-F5344CB8AC3E}">
        <p14:creationId xmlns:p14="http://schemas.microsoft.com/office/powerpoint/2010/main" val="2523400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3300" dirty="0">
                <a:latin typeface="Rockwell" charset="0"/>
              </a:rPr>
              <a:t>Question Focus</a:t>
            </a:r>
          </a:p>
        </p:txBody>
      </p:sp>
      <p:sp>
        <p:nvSpPr>
          <p:cNvPr id="2" name="TextBox 1"/>
          <p:cNvSpPr txBox="1"/>
          <p:nvPr/>
        </p:nvSpPr>
        <p:spPr>
          <a:xfrm>
            <a:off x="664162" y="2284557"/>
            <a:ext cx="7665395" cy="784830"/>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Rockwell"/>
                <a:ea typeface="+mn-ea"/>
                <a:cs typeface="+mn-cs"/>
              </a:rPr>
              <a:t>Voting benefits me.</a:t>
            </a:r>
          </a:p>
        </p:txBody>
      </p:sp>
    </p:spTree>
    <p:extLst>
      <p:ext uri="{BB962C8B-B14F-4D97-AF65-F5344CB8AC3E}">
        <p14:creationId xmlns:p14="http://schemas.microsoft.com/office/powerpoint/2010/main" val="40632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74" y="1640992"/>
            <a:ext cx="2711644" cy="34047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861" y="1607127"/>
            <a:ext cx="2402197" cy="34724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1" y="1607127"/>
            <a:ext cx="2402197" cy="3538738"/>
          </a:xfrm>
          <a:prstGeom prst="rect">
            <a:avLst/>
          </a:prstGeom>
        </p:spPr>
      </p:pic>
    </p:spTree>
    <p:extLst>
      <p:ext uri="{BB962C8B-B14F-4D97-AF65-F5344CB8AC3E}">
        <p14:creationId xmlns:p14="http://schemas.microsoft.com/office/powerpoint/2010/main" val="3255498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758100" y="282633"/>
            <a:ext cx="5667235" cy="837080"/>
          </a:xfrm>
        </p:spPr>
        <p:txBody>
          <a:bodyPr/>
          <a:lstStyle/>
          <a:p>
            <a:r>
              <a:rPr lang="ja-JP" altLang="en-US" sz="3000" dirty="0">
                <a:latin typeface="Rockwell" charset="0"/>
              </a:rPr>
              <a:t>生徒の優先順位の高い質問</a:t>
            </a:r>
            <a:endParaRPr lang="en-US" sz="3000" dirty="0">
              <a:latin typeface="Rockwell" charset="0"/>
            </a:endParaRPr>
          </a:p>
        </p:txBody>
      </p:sp>
      <p:sp>
        <p:nvSpPr>
          <p:cNvPr id="3" name="Content Placeholder 2"/>
          <p:cNvSpPr>
            <a:spLocks noGrp="1"/>
          </p:cNvSpPr>
          <p:nvPr>
            <p:ph idx="1"/>
          </p:nvPr>
        </p:nvSpPr>
        <p:spPr>
          <a:xfrm>
            <a:off x="433137" y="2434809"/>
            <a:ext cx="3994971" cy="1319044"/>
          </a:xfrm>
        </p:spPr>
        <p:txBody>
          <a:bodyPr>
            <a:noAutofit/>
          </a:bodyPr>
          <a:lstStyle/>
          <a:p>
            <a:pPr marL="255985" indent="-255985">
              <a:spcBef>
                <a:spcPts val="450"/>
              </a:spcBef>
              <a:buFont typeface="Calibri" charset="0"/>
              <a:buAutoNum type="arabicPeriod"/>
              <a:defRPr/>
            </a:pPr>
            <a:r>
              <a:rPr lang="ja-JP" altLang="en-US" sz="1400" dirty="0">
                <a:solidFill>
                  <a:srgbClr val="000000"/>
                </a:solidFill>
                <a:cs typeface="Gill Sans" charset="0"/>
              </a:rPr>
              <a:t>自分らの代だけど、どんな変化がみられるか？</a:t>
            </a:r>
            <a:endParaRPr lang="en-US" altLang="ja-JP" sz="1400" dirty="0">
              <a:solidFill>
                <a:srgbClr val="000000"/>
              </a:solidFill>
              <a:cs typeface="Gill Sans" charset="0"/>
            </a:endParaRPr>
          </a:p>
          <a:p>
            <a:pPr marL="255985" indent="-255985">
              <a:spcBef>
                <a:spcPts val="450"/>
              </a:spcBef>
              <a:buFont typeface="Calibri" charset="0"/>
              <a:buAutoNum type="arabicPeriod"/>
              <a:defRPr/>
            </a:pPr>
            <a:r>
              <a:rPr lang="ja-JP" altLang="en-US" sz="1400" dirty="0">
                <a:solidFill>
                  <a:srgbClr val="000000"/>
                </a:solidFill>
                <a:cs typeface="Gill Sans" charset="0"/>
              </a:rPr>
              <a:t>選挙に行って、得はあるの？</a:t>
            </a:r>
            <a:endParaRPr lang="en-US" altLang="ja-JP" sz="1400" dirty="0">
              <a:solidFill>
                <a:srgbClr val="000000"/>
              </a:solidFill>
              <a:cs typeface="Gill Sans" charset="0"/>
            </a:endParaRPr>
          </a:p>
          <a:p>
            <a:pPr marL="255985" indent="-255985">
              <a:spcBef>
                <a:spcPts val="450"/>
              </a:spcBef>
              <a:buFont typeface="Calibri" charset="0"/>
              <a:buAutoNum type="arabicPeriod"/>
              <a:defRPr/>
            </a:pPr>
            <a:r>
              <a:rPr lang="ja-JP" altLang="en-US" sz="1400" dirty="0">
                <a:solidFill>
                  <a:srgbClr val="000000"/>
                </a:solidFill>
                <a:cs typeface="Gill Sans" charset="0"/>
              </a:rPr>
              <a:t>自分が投票した人が実際に選ばれなかったら意味がないのでは？</a:t>
            </a:r>
            <a:endParaRPr lang="en-US" altLang="ja-JP" sz="1400" dirty="0">
              <a:solidFill>
                <a:srgbClr val="000000"/>
              </a:solidFill>
              <a:cs typeface="Gill Sans" charset="0"/>
            </a:endParaRPr>
          </a:p>
          <a:p>
            <a:pPr marL="0" indent="0">
              <a:spcBef>
                <a:spcPts val="450"/>
              </a:spcBef>
              <a:buNone/>
              <a:defRPr/>
            </a:pPr>
            <a:endParaRPr lang="en-US" dirty="0">
              <a:solidFill>
                <a:srgbClr val="000000"/>
              </a:solidFill>
              <a:cs typeface="Gill Sans" charset="0"/>
            </a:endParaRPr>
          </a:p>
        </p:txBody>
      </p:sp>
      <p:sp>
        <p:nvSpPr>
          <p:cNvPr id="5" name="Content Placeholder 2">
            <a:extLst>
              <a:ext uri="{FF2B5EF4-FFF2-40B4-BE49-F238E27FC236}">
                <a16:creationId xmlns:a16="http://schemas.microsoft.com/office/drawing/2014/main" id="{EBB08DCF-7935-4A27-9CE7-854F7D63A619}"/>
              </a:ext>
            </a:extLst>
          </p:cNvPr>
          <p:cNvSpPr txBox="1">
            <a:spLocks/>
          </p:cNvSpPr>
          <p:nvPr/>
        </p:nvSpPr>
        <p:spPr>
          <a:xfrm>
            <a:off x="457199" y="1252479"/>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選挙では少数意見が尊重されないのでは？</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なぜ投票率が低いのか</a:t>
            </a: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a:t>
            </a: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選挙に行って得をするのか</a:t>
            </a: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a:t>
            </a: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sz="15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6" name="Content Placeholder 2">
            <a:extLst>
              <a:ext uri="{FF2B5EF4-FFF2-40B4-BE49-F238E27FC236}">
                <a16:creationId xmlns:a16="http://schemas.microsoft.com/office/drawing/2014/main" id="{42DF69B4-520A-4D39-804E-B0E89E6FA655}"/>
              </a:ext>
            </a:extLst>
          </p:cNvPr>
          <p:cNvSpPr txBox="1">
            <a:spLocks/>
          </p:cNvSpPr>
          <p:nvPr/>
        </p:nvSpPr>
        <p:spPr>
          <a:xfrm>
            <a:off x="457198" y="3961101"/>
            <a:ext cx="3946845" cy="120216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選挙に使われるお金が無駄なのでは？</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自分の一票で何が変わるか？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当選してから、公約とは全然違うことをされたら損なのでは？</a:t>
            </a:r>
            <a:endParaRPr kumimoji="0" lang="en-US" sz="14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7" name="Content Placeholder 2">
            <a:extLst>
              <a:ext uri="{FF2B5EF4-FFF2-40B4-BE49-F238E27FC236}">
                <a16:creationId xmlns:a16="http://schemas.microsoft.com/office/drawing/2014/main" id="{20D76B06-6071-4D4C-9E6C-7F4CFF851F3B}"/>
              </a:ext>
            </a:extLst>
          </p:cNvPr>
          <p:cNvSpPr txBox="1">
            <a:spLocks/>
          </p:cNvSpPr>
          <p:nvPr/>
        </p:nvSpPr>
        <p:spPr>
          <a:xfrm>
            <a:off x="4404040" y="4900864"/>
            <a:ext cx="3946845" cy="120216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選挙に行くことで自分が得をするならば、投票率が上がるのではないか</a:t>
            </a: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a:t>
            </a: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選挙に参加することで政治に参加できるのではないか？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支持している政党が当選しても、政策が実施されるとは限らないのではないか？</a:t>
            </a:r>
            <a:endParaRPr kumimoji="0" lang="en-US" sz="14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8" name="Content Placeholder 2">
            <a:extLst>
              <a:ext uri="{FF2B5EF4-FFF2-40B4-BE49-F238E27FC236}">
                <a16:creationId xmlns:a16="http://schemas.microsoft.com/office/drawing/2014/main" id="{E65D53C0-A6B5-4428-B8D6-9113A1411EF3}"/>
              </a:ext>
            </a:extLst>
          </p:cNvPr>
          <p:cNvSpPr txBox="1">
            <a:spLocks/>
          </p:cNvSpPr>
          <p:nvPr/>
        </p:nvSpPr>
        <p:spPr>
          <a:xfrm>
            <a:off x="4379981" y="1287798"/>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sz="15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9" name="Content Placeholder 2">
            <a:extLst>
              <a:ext uri="{FF2B5EF4-FFF2-40B4-BE49-F238E27FC236}">
                <a16:creationId xmlns:a16="http://schemas.microsoft.com/office/drawing/2014/main" id="{E59719A9-9F00-43F7-8221-CC3B3836B8F9}"/>
              </a:ext>
            </a:extLst>
          </p:cNvPr>
          <p:cNvSpPr txBox="1">
            <a:spLocks/>
          </p:cNvSpPr>
          <p:nvPr/>
        </p:nvSpPr>
        <p:spPr>
          <a:xfrm>
            <a:off x="4404041" y="3868348"/>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幅広い年齢層が平等に得ができるのか？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自分が得する意味は？</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0" name="Content Placeholder 2">
            <a:extLst>
              <a:ext uri="{FF2B5EF4-FFF2-40B4-BE49-F238E27FC236}">
                <a16:creationId xmlns:a16="http://schemas.microsoft.com/office/drawing/2014/main" id="{5E793810-5ADB-4330-B057-79CEF61B3389}"/>
              </a:ext>
            </a:extLst>
          </p:cNvPr>
          <p:cNvSpPr txBox="1">
            <a:spLocks/>
          </p:cNvSpPr>
          <p:nvPr/>
        </p:nvSpPr>
        <p:spPr>
          <a:xfrm>
            <a:off x="4404042" y="2163581"/>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日本が選挙に積極的でないのはどうしてか？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学校で生徒に選挙について考えさせるのはなぜか？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マニフェストは実際に実行されているのか？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1" name="Content Placeholder 2">
            <a:extLst>
              <a:ext uri="{FF2B5EF4-FFF2-40B4-BE49-F238E27FC236}">
                <a16:creationId xmlns:a16="http://schemas.microsoft.com/office/drawing/2014/main" id="{62BAE740-1D26-4B4C-BD9D-7C75437F6D20}"/>
              </a:ext>
            </a:extLst>
          </p:cNvPr>
          <p:cNvSpPr txBox="1">
            <a:spLocks/>
          </p:cNvSpPr>
          <p:nvPr/>
        </p:nvSpPr>
        <p:spPr>
          <a:xfrm>
            <a:off x="4404042" y="1287798"/>
            <a:ext cx="3946845" cy="580165"/>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どうやったら自分の意見が反映されるのか？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2" name="Content Placeholder 2">
            <a:extLst>
              <a:ext uri="{FF2B5EF4-FFF2-40B4-BE49-F238E27FC236}">
                <a16:creationId xmlns:a16="http://schemas.microsoft.com/office/drawing/2014/main" id="{0993482E-57B1-42B9-967E-EB25B65D0403}"/>
              </a:ext>
            </a:extLst>
          </p:cNvPr>
          <p:cNvSpPr txBox="1">
            <a:spLocks/>
          </p:cNvSpPr>
          <p:nvPr/>
        </p:nvSpPr>
        <p:spPr>
          <a:xfrm>
            <a:off x="457198" y="5397480"/>
            <a:ext cx="3946845" cy="580165"/>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選挙は誰のどんな得のためにやっているのか？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選挙そのものを行う意味は何ですか？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選挙に行く意味は何ですか？</a:t>
            </a:r>
            <a:endPar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2" name="TextBox 1">
            <a:extLst>
              <a:ext uri="{FF2B5EF4-FFF2-40B4-BE49-F238E27FC236}">
                <a16:creationId xmlns:a16="http://schemas.microsoft.com/office/drawing/2014/main" id="{1ECF44EA-1308-44F8-AC12-73547253E966}"/>
              </a:ext>
            </a:extLst>
          </p:cNvPr>
          <p:cNvSpPr txBox="1"/>
          <p:nvPr/>
        </p:nvSpPr>
        <p:spPr>
          <a:xfrm>
            <a:off x="343760" y="994967"/>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1 &gt;</a:t>
            </a:r>
          </a:p>
        </p:txBody>
      </p:sp>
      <p:sp>
        <p:nvSpPr>
          <p:cNvPr id="13" name="TextBox 12">
            <a:extLst>
              <a:ext uri="{FF2B5EF4-FFF2-40B4-BE49-F238E27FC236}">
                <a16:creationId xmlns:a16="http://schemas.microsoft.com/office/drawing/2014/main" id="{6E97070A-F205-48DA-8EE8-42E4046E89D5}"/>
              </a:ext>
            </a:extLst>
          </p:cNvPr>
          <p:cNvSpPr txBox="1"/>
          <p:nvPr/>
        </p:nvSpPr>
        <p:spPr>
          <a:xfrm>
            <a:off x="260445" y="3725771"/>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3 &gt;</a:t>
            </a:r>
          </a:p>
        </p:txBody>
      </p:sp>
      <p:sp>
        <p:nvSpPr>
          <p:cNvPr id="14" name="TextBox 13">
            <a:extLst>
              <a:ext uri="{FF2B5EF4-FFF2-40B4-BE49-F238E27FC236}">
                <a16:creationId xmlns:a16="http://schemas.microsoft.com/office/drawing/2014/main" id="{924A231E-8A62-410E-81B9-175C1EDF4EBD}"/>
              </a:ext>
            </a:extLst>
          </p:cNvPr>
          <p:cNvSpPr txBox="1"/>
          <p:nvPr/>
        </p:nvSpPr>
        <p:spPr>
          <a:xfrm>
            <a:off x="293674" y="2155114"/>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2 &gt;</a:t>
            </a:r>
          </a:p>
        </p:txBody>
      </p:sp>
      <p:sp>
        <p:nvSpPr>
          <p:cNvPr id="15" name="TextBox 14">
            <a:extLst>
              <a:ext uri="{FF2B5EF4-FFF2-40B4-BE49-F238E27FC236}">
                <a16:creationId xmlns:a16="http://schemas.microsoft.com/office/drawing/2014/main" id="{A12DEA36-E24D-46F4-BC55-BE313C668369}"/>
              </a:ext>
            </a:extLst>
          </p:cNvPr>
          <p:cNvSpPr txBox="1"/>
          <p:nvPr/>
        </p:nvSpPr>
        <p:spPr>
          <a:xfrm>
            <a:off x="4377690" y="970806"/>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5 &gt;</a:t>
            </a:r>
          </a:p>
        </p:txBody>
      </p:sp>
      <p:sp>
        <p:nvSpPr>
          <p:cNvPr id="16" name="TextBox 15">
            <a:extLst>
              <a:ext uri="{FF2B5EF4-FFF2-40B4-BE49-F238E27FC236}">
                <a16:creationId xmlns:a16="http://schemas.microsoft.com/office/drawing/2014/main" id="{C59266BE-EC0A-474E-88D5-6D66CE02E588}"/>
              </a:ext>
            </a:extLst>
          </p:cNvPr>
          <p:cNvSpPr txBox="1"/>
          <p:nvPr/>
        </p:nvSpPr>
        <p:spPr>
          <a:xfrm>
            <a:off x="265844" y="5216626"/>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4 &gt;</a:t>
            </a:r>
          </a:p>
        </p:txBody>
      </p:sp>
      <p:sp>
        <p:nvSpPr>
          <p:cNvPr id="18" name="TextBox 17">
            <a:extLst>
              <a:ext uri="{FF2B5EF4-FFF2-40B4-BE49-F238E27FC236}">
                <a16:creationId xmlns:a16="http://schemas.microsoft.com/office/drawing/2014/main" id="{2EBB3809-F005-4D15-9E08-14D0EA0E2C2C}"/>
              </a:ext>
            </a:extLst>
          </p:cNvPr>
          <p:cNvSpPr txBox="1"/>
          <p:nvPr/>
        </p:nvSpPr>
        <p:spPr>
          <a:xfrm>
            <a:off x="4264579" y="1902124"/>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6 &gt;</a:t>
            </a:r>
          </a:p>
        </p:txBody>
      </p:sp>
      <p:sp>
        <p:nvSpPr>
          <p:cNvPr id="19" name="TextBox 18">
            <a:extLst>
              <a:ext uri="{FF2B5EF4-FFF2-40B4-BE49-F238E27FC236}">
                <a16:creationId xmlns:a16="http://schemas.microsoft.com/office/drawing/2014/main" id="{6B2686D9-FB58-4112-A090-A0FF296EB5AC}"/>
              </a:ext>
            </a:extLst>
          </p:cNvPr>
          <p:cNvSpPr txBox="1"/>
          <p:nvPr/>
        </p:nvSpPr>
        <p:spPr>
          <a:xfrm>
            <a:off x="4200580" y="3626930"/>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7 &gt;</a:t>
            </a:r>
          </a:p>
        </p:txBody>
      </p:sp>
      <p:sp>
        <p:nvSpPr>
          <p:cNvPr id="20" name="TextBox 19">
            <a:extLst>
              <a:ext uri="{FF2B5EF4-FFF2-40B4-BE49-F238E27FC236}">
                <a16:creationId xmlns:a16="http://schemas.microsoft.com/office/drawing/2014/main" id="{B4770D55-E4E0-4D2E-8A09-D4AB4C3F6C64}"/>
              </a:ext>
            </a:extLst>
          </p:cNvPr>
          <p:cNvSpPr txBox="1"/>
          <p:nvPr/>
        </p:nvSpPr>
        <p:spPr>
          <a:xfrm>
            <a:off x="4273914" y="4654222"/>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8 &gt;</a:t>
            </a:r>
          </a:p>
        </p:txBody>
      </p:sp>
    </p:spTree>
    <p:extLst>
      <p:ext uri="{BB962C8B-B14F-4D97-AF65-F5344CB8AC3E}">
        <p14:creationId xmlns:p14="http://schemas.microsoft.com/office/powerpoint/2010/main" val="22894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758100" y="282633"/>
            <a:ext cx="7017738" cy="837080"/>
          </a:xfrm>
        </p:spPr>
        <p:txBody>
          <a:bodyPr/>
          <a:lstStyle/>
          <a:p>
            <a:r>
              <a:rPr lang="en-US" sz="3000" dirty="0">
                <a:latin typeface="Rockwell" charset="0"/>
              </a:rPr>
              <a:t>Each Groups’ Prioritized Questions</a:t>
            </a:r>
          </a:p>
        </p:txBody>
      </p:sp>
      <p:sp>
        <p:nvSpPr>
          <p:cNvPr id="5" name="Content Placeholder 2">
            <a:extLst>
              <a:ext uri="{FF2B5EF4-FFF2-40B4-BE49-F238E27FC236}">
                <a16:creationId xmlns:a16="http://schemas.microsoft.com/office/drawing/2014/main" id="{EBB08DCF-7935-4A27-9CE7-854F7D63A619}"/>
              </a:ext>
            </a:extLst>
          </p:cNvPr>
          <p:cNvSpPr txBox="1">
            <a:spLocks/>
          </p:cNvSpPr>
          <p:nvPr/>
        </p:nvSpPr>
        <p:spPr>
          <a:xfrm>
            <a:off x="446398" y="1302731"/>
            <a:ext cx="3946845" cy="93976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mn-cs"/>
              </a:rPr>
              <a:t>Doesn’t voting reflect minority’s opinion?</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mn-cs"/>
              </a:rPr>
              <a:t>Why is the voting rate (voter turnout) low?</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mn-cs"/>
              </a:rPr>
              <a:t>Can we get benefit from voting?</a:t>
            </a:r>
          </a:p>
          <a:p>
            <a:pPr marL="0" marR="0" lvl="0" indent="0" algn="l" defTabSz="914400" rtl="0" eaLnBrk="1" fontAlgn="auto" latinLnBrk="0" hangingPunct="1">
              <a:lnSpc>
                <a:spcPct val="100000"/>
              </a:lnSpc>
              <a:spcBef>
                <a:spcPts val="45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6" name="Content Placeholder 2">
            <a:extLst>
              <a:ext uri="{FF2B5EF4-FFF2-40B4-BE49-F238E27FC236}">
                <a16:creationId xmlns:a16="http://schemas.microsoft.com/office/drawing/2014/main" id="{5FEB05CA-6D3B-44AA-BDC4-E17DCAE8CA96}"/>
              </a:ext>
            </a:extLst>
          </p:cNvPr>
          <p:cNvSpPr txBox="1">
            <a:spLocks/>
          </p:cNvSpPr>
          <p:nvPr/>
        </p:nvSpPr>
        <p:spPr>
          <a:xfrm>
            <a:off x="422336" y="2516672"/>
            <a:ext cx="3994971" cy="1319044"/>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How different is our generation’s voting</a:t>
            </a:r>
            <a:r>
              <a:rPr kumimoji="0" lang="ja-JP" altLang="en-US"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 </a:t>
            </a: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behavior?</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How beneficial is election?</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Gill Sans" charset="0"/>
              </a:rPr>
              <a:t>Isn’t it meaningless if a candidate I voted is not selected?</a:t>
            </a: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sz="1500" b="0" i="0" u="none" strike="noStrike" kern="1200" cap="none" spc="0" normalizeH="0" baseline="0" noProof="0" dirty="0">
              <a:ln>
                <a:noFill/>
              </a:ln>
              <a:solidFill>
                <a:srgbClr val="000000"/>
              </a:solidFill>
              <a:effectLst/>
              <a:uLnTx/>
              <a:uFillTx/>
              <a:latin typeface="Rockwell"/>
              <a:ea typeface="+mn-ea"/>
              <a:cs typeface="Gill Sans" charset="0"/>
            </a:endParaRPr>
          </a:p>
        </p:txBody>
      </p:sp>
      <p:sp>
        <p:nvSpPr>
          <p:cNvPr id="7" name="Content Placeholder 2">
            <a:extLst>
              <a:ext uri="{FF2B5EF4-FFF2-40B4-BE49-F238E27FC236}">
                <a16:creationId xmlns:a16="http://schemas.microsoft.com/office/drawing/2014/main" id="{4955812F-331F-4C48-A100-9B482E14EF0D}"/>
              </a:ext>
            </a:extLst>
          </p:cNvPr>
          <p:cNvSpPr txBox="1">
            <a:spLocks/>
          </p:cNvSpPr>
          <p:nvPr/>
        </p:nvSpPr>
        <p:spPr>
          <a:xfrm>
            <a:off x="430845" y="4053139"/>
            <a:ext cx="3986461" cy="120216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Do we waste money for election?</a:t>
            </a: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Gill Sans" charset="0"/>
              </a:rPr>
              <a:t>How does my one vote change the result?</a:t>
            </a:r>
          </a:p>
          <a:p>
            <a:pPr marL="255985" marR="0" lvl="0" indent="-255985" algn="l" defTabSz="685800" rtl="0" eaLnBrk="1" fontAlgn="auto" latinLnBrk="0" hangingPunct="1">
              <a:lnSpc>
                <a:spcPct val="100000"/>
              </a:lnSpc>
              <a:spcBef>
                <a:spcPts val="450"/>
              </a:spcBef>
              <a:spcAft>
                <a:spcPts val="0"/>
              </a:spcAft>
              <a:buClr>
                <a:srgbClr val="629DD1"/>
              </a:buClr>
              <a:buSzPct val="75000"/>
              <a:buFont typeface="Calibri" charset="0"/>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Does going to vote pay if the candidate whom I vote does not get elected?</a:t>
            </a:r>
          </a:p>
        </p:txBody>
      </p:sp>
      <p:sp>
        <p:nvSpPr>
          <p:cNvPr id="8" name="Content Placeholder 2">
            <a:extLst>
              <a:ext uri="{FF2B5EF4-FFF2-40B4-BE49-F238E27FC236}">
                <a16:creationId xmlns:a16="http://schemas.microsoft.com/office/drawing/2014/main" id="{C4C25972-7D37-4AAA-B4C0-6863FC0B0B83}"/>
              </a:ext>
            </a:extLst>
          </p:cNvPr>
          <p:cNvSpPr txBox="1">
            <a:spLocks/>
          </p:cNvSpPr>
          <p:nvPr/>
        </p:nvSpPr>
        <p:spPr>
          <a:xfrm>
            <a:off x="457198" y="5397480"/>
            <a:ext cx="3946845" cy="1062987"/>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Who can benefit from election?</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What is the meaning of election itself?</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Gill Sans" charset="0"/>
              </a:rPr>
              <a:t>What is the purpose of going to vote?</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Rockwell"/>
              <a:ea typeface="+mn-ea"/>
              <a:cs typeface="Gill Sans" charset="0"/>
            </a:endParaRP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9" name="Content Placeholder 2">
            <a:extLst>
              <a:ext uri="{FF2B5EF4-FFF2-40B4-BE49-F238E27FC236}">
                <a16:creationId xmlns:a16="http://schemas.microsoft.com/office/drawing/2014/main" id="{F8474B5F-9637-4F17-BE1D-78125AC33C4D}"/>
              </a:ext>
            </a:extLst>
          </p:cNvPr>
          <p:cNvSpPr txBox="1">
            <a:spLocks/>
          </p:cNvSpPr>
          <p:nvPr/>
        </p:nvSpPr>
        <p:spPr>
          <a:xfrm>
            <a:off x="4404042" y="1287798"/>
            <a:ext cx="3946845" cy="580165"/>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How can my opinion be reflected by voting?</a:t>
            </a: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0" name="Content Placeholder 2">
            <a:extLst>
              <a:ext uri="{FF2B5EF4-FFF2-40B4-BE49-F238E27FC236}">
                <a16:creationId xmlns:a16="http://schemas.microsoft.com/office/drawing/2014/main" id="{9A05EFE0-FEEF-48CD-B001-C2FA6D508C6C}"/>
              </a:ext>
            </a:extLst>
          </p:cNvPr>
          <p:cNvSpPr txBox="1">
            <a:spLocks/>
          </p:cNvSpPr>
          <p:nvPr/>
        </p:nvSpPr>
        <p:spPr>
          <a:xfrm>
            <a:off x="4404042" y="2163581"/>
            <a:ext cx="3946845" cy="1344917"/>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cs typeface="Gill Sans" charset="0"/>
              </a:rPr>
              <a:t>Why </a:t>
            </a:r>
            <a:r>
              <a:rPr lang="en-US" sz="1400" b="1" dirty="0">
                <a:solidFill>
                  <a:srgbClr val="000000"/>
                </a:solidFill>
                <a:latin typeface="Rockwell"/>
                <a:cs typeface="Gill Sans" charset="0"/>
              </a:rPr>
              <a:t>do</a:t>
            </a:r>
            <a:r>
              <a:rPr kumimoji="0" lang="en-US" sz="1400" b="1" i="0" u="none" strike="noStrike" kern="1200" cap="none" spc="0" normalizeH="0" baseline="0" noProof="0" dirty="0">
                <a:ln>
                  <a:noFill/>
                </a:ln>
                <a:solidFill>
                  <a:srgbClr val="000000"/>
                </a:solidFill>
                <a:effectLst/>
                <a:uLnTx/>
                <a:uFillTx/>
                <a:latin typeface="Rockwell"/>
                <a:cs typeface="Gill Sans" charset="0"/>
              </a:rPr>
              <a:t> many Japanese people not vote?</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Why do students have opportunities to think about election at school? </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Are manifests actually implemented?</a:t>
            </a: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1" name="Content Placeholder 2">
            <a:extLst>
              <a:ext uri="{FF2B5EF4-FFF2-40B4-BE49-F238E27FC236}">
                <a16:creationId xmlns:a16="http://schemas.microsoft.com/office/drawing/2014/main" id="{B8CCF1C9-B1C5-4031-B7D9-E61065701B39}"/>
              </a:ext>
            </a:extLst>
          </p:cNvPr>
          <p:cNvSpPr txBox="1">
            <a:spLocks/>
          </p:cNvSpPr>
          <p:nvPr/>
        </p:nvSpPr>
        <p:spPr>
          <a:xfrm>
            <a:off x="4404040" y="3698816"/>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 </a:t>
            </a:r>
            <a:r>
              <a:rPr kumimoji="0" lang="en-US" sz="1400" b="1" i="0" u="none" strike="noStrike" kern="1200" cap="none" spc="0" normalizeH="0" baseline="0" noProof="0" dirty="0">
                <a:ln>
                  <a:noFill/>
                </a:ln>
                <a:solidFill>
                  <a:srgbClr val="000000"/>
                </a:solidFill>
                <a:effectLst/>
                <a:uLnTx/>
                <a:uFillTx/>
                <a:latin typeface="Rockwell"/>
                <a:ea typeface="+mn-ea"/>
                <a:cs typeface="Gill Sans" charset="0"/>
              </a:rPr>
              <a:t>Does election equally benefit to all generations?</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altLang="ja-JP" sz="14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rPr>
              <a:t>What kinds of benefit do we have by going to vote?</a:t>
            </a:r>
          </a:p>
          <a:p>
            <a:pPr marL="0" marR="0" lvl="0" indent="0" algn="l" defTabSz="685800" rtl="0" eaLnBrk="1" fontAlgn="auto" latinLnBrk="0" hangingPunct="1">
              <a:lnSpc>
                <a:spcPct val="100000"/>
              </a:lnSpc>
              <a:spcBef>
                <a:spcPts val="450"/>
              </a:spcBef>
              <a:spcAft>
                <a:spcPts val="0"/>
              </a:spcAft>
              <a:buClr>
                <a:srgbClr val="629DD1"/>
              </a:buClr>
              <a:buSzPct val="75000"/>
              <a:buFont typeface="Wingdings" pitchFamily="2" charset="2"/>
              <a:buNone/>
              <a:tabLst/>
              <a:defRPr/>
            </a:pPr>
            <a:endParaRPr kumimoji="0" lang="en-US" altLang="ja-JP" sz="1500" b="0" i="0" u="none" strike="noStrike" kern="1200" cap="none" spc="0" normalizeH="0" baseline="0" noProof="0" dirty="0">
              <a:ln>
                <a:noFill/>
              </a:ln>
              <a:solidFill>
                <a:srgbClr val="000000"/>
              </a:solidFill>
              <a:effectLst/>
              <a:uLnTx/>
              <a:uFillTx/>
              <a:latin typeface="Rockwell"/>
              <a:ea typeface="ＭＳ ゴシック" panose="020B0609070205080204" pitchFamily="49" charset="-128"/>
              <a:cs typeface="Gill Sans" charset="0"/>
            </a:endParaRPr>
          </a:p>
        </p:txBody>
      </p:sp>
      <p:sp>
        <p:nvSpPr>
          <p:cNvPr id="12" name="Content Placeholder 2">
            <a:extLst>
              <a:ext uri="{FF2B5EF4-FFF2-40B4-BE49-F238E27FC236}">
                <a16:creationId xmlns:a16="http://schemas.microsoft.com/office/drawing/2014/main" id="{C028975D-BE8F-4DC4-AE0F-007055D6C0B6}"/>
              </a:ext>
            </a:extLst>
          </p:cNvPr>
          <p:cNvSpPr txBox="1">
            <a:spLocks/>
          </p:cNvSpPr>
          <p:nvPr/>
        </p:nvSpPr>
        <p:spPr>
          <a:xfrm>
            <a:off x="4417307" y="5110504"/>
            <a:ext cx="3946845" cy="1616814"/>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Should the voter turnout be higher if voting is beneficial to ourselves?</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Rockwell"/>
                <a:ea typeface="+mn-ea"/>
                <a:cs typeface="Gill Sans" charset="0"/>
              </a:rPr>
              <a:t>Can we participate in politics by voting?</a:t>
            </a:r>
          </a:p>
          <a:p>
            <a:pPr marL="342900" marR="0" lvl="0" indent="-342900" algn="l" defTabSz="685800" rtl="0" eaLnBrk="1" fontAlgn="auto" latinLnBrk="0" hangingPunct="1">
              <a:lnSpc>
                <a:spcPct val="100000"/>
              </a:lnSpc>
              <a:spcBef>
                <a:spcPts val="450"/>
              </a:spcBef>
              <a:spcAft>
                <a:spcPts val="0"/>
              </a:spcAft>
              <a:buClr>
                <a:srgbClr val="629DD1"/>
              </a:buClr>
              <a:buSzPct val="75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Gill Sans" charset="0"/>
              </a:rPr>
              <a:t>Do political parties really implement their policies they stated before election?</a:t>
            </a:r>
          </a:p>
        </p:txBody>
      </p:sp>
      <p:sp>
        <p:nvSpPr>
          <p:cNvPr id="13" name="TextBox 12">
            <a:extLst>
              <a:ext uri="{FF2B5EF4-FFF2-40B4-BE49-F238E27FC236}">
                <a16:creationId xmlns:a16="http://schemas.microsoft.com/office/drawing/2014/main" id="{654B7A01-88A4-4695-B781-CA0A10C55118}"/>
              </a:ext>
            </a:extLst>
          </p:cNvPr>
          <p:cNvSpPr txBox="1"/>
          <p:nvPr/>
        </p:nvSpPr>
        <p:spPr>
          <a:xfrm>
            <a:off x="293674" y="1118707"/>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1 &gt;</a:t>
            </a:r>
          </a:p>
        </p:txBody>
      </p:sp>
      <p:sp>
        <p:nvSpPr>
          <p:cNvPr id="14" name="TextBox 13">
            <a:extLst>
              <a:ext uri="{FF2B5EF4-FFF2-40B4-BE49-F238E27FC236}">
                <a16:creationId xmlns:a16="http://schemas.microsoft.com/office/drawing/2014/main" id="{3676A4E5-2E09-4FB1-B5FC-6E4661505162}"/>
              </a:ext>
            </a:extLst>
          </p:cNvPr>
          <p:cNvSpPr txBox="1"/>
          <p:nvPr/>
        </p:nvSpPr>
        <p:spPr>
          <a:xfrm>
            <a:off x="293674" y="2318840"/>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2 &gt;</a:t>
            </a:r>
          </a:p>
        </p:txBody>
      </p:sp>
      <p:sp>
        <p:nvSpPr>
          <p:cNvPr id="15" name="TextBox 14">
            <a:extLst>
              <a:ext uri="{FF2B5EF4-FFF2-40B4-BE49-F238E27FC236}">
                <a16:creationId xmlns:a16="http://schemas.microsoft.com/office/drawing/2014/main" id="{161D1F51-FA55-4AB0-9C9F-A6BCEB4AEB35}"/>
              </a:ext>
            </a:extLst>
          </p:cNvPr>
          <p:cNvSpPr txBox="1"/>
          <p:nvPr/>
        </p:nvSpPr>
        <p:spPr>
          <a:xfrm>
            <a:off x="293673" y="3879659"/>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3 &gt;</a:t>
            </a:r>
          </a:p>
        </p:txBody>
      </p:sp>
      <p:sp>
        <p:nvSpPr>
          <p:cNvPr id="16" name="TextBox 15">
            <a:extLst>
              <a:ext uri="{FF2B5EF4-FFF2-40B4-BE49-F238E27FC236}">
                <a16:creationId xmlns:a16="http://schemas.microsoft.com/office/drawing/2014/main" id="{21E2EBE6-EA5A-4B18-8836-41AE8B6A17F9}"/>
              </a:ext>
            </a:extLst>
          </p:cNvPr>
          <p:cNvSpPr txBox="1"/>
          <p:nvPr/>
        </p:nvSpPr>
        <p:spPr>
          <a:xfrm>
            <a:off x="293674" y="5204672"/>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4 &gt;</a:t>
            </a:r>
          </a:p>
        </p:txBody>
      </p:sp>
      <p:sp>
        <p:nvSpPr>
          <p:cNvPr id="17" name="TextBox 16">
            <a:extLst>
              <a:ext uri="{FF2B5EF4-FFF2-40B4-BE49-F238E27FC236}">
                <a16:creationId xmlns:a16="http://schemas.microsoft.com/office/drawing/2014/main" id="{5A757D12-94C2-4256-8559-B69892B3ABB6}"/>
              </a:ext>
            </a:extLst>
          </p:cNvPr>
          <p:cNvSpPr txBox="1"/>
          <p:nvPr/>
        </p:nvSpPr>
        <p:spPr>
          <a:xfrm>
            <a:off x="4328911" y="1102914"/>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5 &gt;</a:t>
            </a:r>
          </a:p>
        </p:txBody>
      </p:sp>
      <p:sp>
        <p:nvSpPr>
          <p:cNvPr id="18" name="TextBox 17">
            <a:extLst>
              <a:ext uri="{FF2B5EF4-FFF2-40B4-BE49-F238E27FC236}">
                <a16:creationId xmlns:a16="http://schemas.microsoft.com/office/drawing/2014/main" id="{CB5C511C-9134-49D8-AE96-DB24A8DEAB58}"/>
              </a:ext>
            </a:extLst>
          </p:cNvPr>
          <p:cNvSpPr txBox="1"/>
          <p:nvPr/>
        </p:nvSpPr>
        <p:spPr>
          <a:xfrm>
            <a:off x="4264579" y="1902124"/>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6 &gt;</a:t>
            </a:r>
          </a:p>
        </p:txBody>
      </p:sp>
      <p:sp>
        <p:nvSpPr>
          <p:cNvPr id="19" name="TextBox 18">
            <a:extLst>
              <a:ext uri="{FF2B5EF4-FFF2-40B4-BE49-F238E27FC236}">
                <a16:creationId xmlns:a16="http://schemas.microsoft.com/office/drawing/2014/main" id="{C182C4F2-B13A-44D2-B8D9-2E325E0D7932}"/>
              </a:ext>
            </a:extLst>
          </p:cNvPr>
          <p:cNvSpPr txBox="1"/>
          <p:nvPr/>
        </p:nvSpPr>
        <p:spPr>
          <a:xfrm>
            <a:off x="4200580" y="3506314"/>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7 &gt;</a:t>
            </a:r>
          </a:p>
        </p:txBody>
      </p:sp>
      <p:sp>
        <p:nvSpPr>
          <p:cNvPr id="20" name="TextBox 19">
            <a:extLst>
              <a:ext uri="{FF2B5EF4-FFF2-40B4-BE49-F238E27FC236}">
                <a16:creationId xmlns:a16="http://schemas.microsoft.com/office/drawing/2014/main" id="{CFBC4769-3312-4446-A4E1-AA0E80BB3688}"/>
              </a:ext>
            </a:extLst>
          </p:cNvPr>
          <p:cNvSpPr txBox="1"/>
          <p:nvPr/>
        </p:nvSpPr>
        <p:spPr>
          <a:xfrm>
            <a:off x="4264579" y="4916373"/>
            <a:ext cx="16362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42852">
                    <a:lumMod val="60000"/>
                    <a:lumOff val="40000"/>
                  </a:srgbClr>
                </a:solidFill>
                <a:effectLst/>
                <a:uLnTx/>
                <a:uFillTx/>
                <a:latin typeface="Rockwell"/>
                <a:ea typeface="+mn-ea"/>
                <a:cs typeface="+mn-cs"/>
              </a:rPr>
              <a:t>&lt;Group 8 &gt;</a:t>
            </a:r>
          </a:p>
        </p:txBody>
      </p:sp>
    </p:spTree>
    <p:extLst>
      <p:ext uri="{BB962C8B-B14F-4D97-AF65-F5344CB8AC3E}">
        <p14:creationId xmlns:p14="http://schemas.microsoft.com/office/powerpoint/2010/main" val="1340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38" y="143468"/>
            <a:ext cx="5320363" cy="837080"/>
          </a:xfrm>
        </p:spPr>
        <p:txBody>
          <a:bodyPr/>
          <a:lstStyle/>
          <a:p>
            <a:r>
              <a:rPr lang="en-US" sz="3000" dirty="0"/>
              <a:t>Next Steps</a:t>
            </a:r>
          </a:p>
        </p:txBody>
      </p:sp>
      <p:sp>
        <p:nvSpPr>
          <p:cNvPr id="3" name="Content Placeholder 2"/>
          <p:cNvSpPr>
            <a:spLocks noGrp="1"/>
          </p:cNvSpPr>
          <p:nvPr>
            <p:ph idx="1"/>
          </p:nvPr>
        </p:nvSpPr>
        <p:spPr>
          <a:xfrm>
            <a:off x="565338" y="1158354"/>
            <a:ext cx="7966478" cy="4978128"/>
          </a:xfrm>
        </p:spPr>
        <p:txBody>
          <a:bodyPr>
            <a:normAutofit lnSpcReduction="10000"/>
          </a:bodyPr>
          <a:lstStyle/>
          <a:p>
            <a:r>
              <a:rPr lang="en-US" sz="2100" u="sng" dirty="0">
                <a:solidFill>
                  <a:schemeClr val="tx1"/>
                </a:solidFill>
              </a:rPr>
              <a:t> </a:t>
            </a:r>
            <a:r>
              <a:rPr lang="en-US" sz="2400" dirty="0">
                <a:solidFill>
                  <a:schemeClr val="tx1"/>
                </a:solidFill>
              </a:rPr>
              <a:t>Over the next couple of </a:t>
            </a:r>
            <a:r>
              <a:rPr lang="en-US" sz="2400" dirty="0" smtClean="0">
                <a:solidFill>
                  <a:schemeClr val="tx1"/>
                </a:solidFill>
              </a:rPr>
              <a:t>classes, students:</a:t>
            </a:r>
            <a:endParaRPr lang="en-US" sz="2400" dirty="0">
              <a:solidFill>
                <a:schemeClr val="tx1"/>
              </a:solidFill>
            </a:endParaRPr>
          </a:p>
          <a:p>
            <a:pPr marL="228600" indent="-228600">
              <a:buAutoNum type="arabicParenR"/>
            </a:pPr>
            <a:r>
              <a:rPr lang="en-US" sz="2400" dirty="0" smtClean="0">
                <a:solidFill>
                  <a:schemeClr val="tx1"/>
                </a:solidFill>
              </a:rPr>
              <a:t>participated </a:t>
            </a:r>
            <a:r>
              <a:rPr lang="en-US" sz="2400" dirty="0">
                <a:solidFill>
                  <a:schemeClr val="tx1"/>
                </a:solidFill>
              </a:rPr>
              <a:t>in a mock election based on their own preferences</a:t>
            </a:r>
          </a:p>
          <a:p>
            <a:pPr marL="228600" indent="-228600">
              <a:buAutoNum type="arabicParenR"/>
            </a:pPr>
            <a:r>
              <a:rPr lang="en-US" sz="2400" dirty="0">
                <a:solidFill>
                  <a:schemeClr val="tx1"/>
                </a:solidFill>
              </a:rPr>
              <a:t>l</a:t>
            </a:r>
            <a:r>
              <a:rPr lang="en-US" sz="2400" dirty="0" smtClean="0">
                <a:solidFill>
                  <a:schemeClr val="tx1"/>
                </a:solidFill>
              </a:rPr>
              <a:t>ooked </a:t>
            </a:r>
            <a:r>
              <a:rPr lang="en-US" sz="2400" dirty="0">
                <a:solidFill>
                  <a:schemeClr val="tx1"/>
                </a:solidFill>
              </a:rPr>
              <a:t>at the elections from the perspectives of different generations </a:t>
            </a:r>
            <a:r>
              <a:rPr lang="en-US" sz="2400" dirty="0" smtClean="0">
                <a:solidFill>
                  <a:schemeClr val="tx1"/>
                </a:solidFill>
              </a:rPr>
              <a:t>from the 20s to the 70s</a:t>
            </a:r>
            <a:endParaRPr lang="en-US" sz="2400" dirty="0">
              <a:solidFill>
                <a:schemeClr val="tx1"/>
              </a:solidFill>
            </a:endParaRPr>
          </a:p>
          <a:p>
            <a:pPr marL="228600" indent="-228600">
              <a:buAutoNum type="arabicParenR"/>
            </a:pPr>
            <a:r>
              <a:rPr lang="en-US" sz="2400" dirty="0">
                <a:solidFill>
                  <a:schemeClr val="tx1"/>
                </a:solidFill>
              </a:rPr>
              <a:t>v</a:t>
            </a:r>
            <a:r>
              <a:rPr lang="en-US" sz="2400" dirty="0" smtClean="0">
                <a:solidFill>
                  <a:schemeClr val="tx1"/>
                </a:solidFill>
              </a:rPr>
              <a:t>oted </a:t>
            </a:r>
            <a:r>
              <a:rPr lang="en-US" sz="2400" dirty="0">
                <a:solidFill>
                  <a:schemeClr val="tx1"/>
                </a:solidFill>
              </a:rPr>
              <a:t>again from the perspective of the </a:t>
            </a:r>
            <a:r>
              <a:rPr lang="en-US" sz="2400" dirty="0" smtClean="0">
                <a:solidFill>
                  <a:schemeClr val="tx1"/>
                </a:solidFill>
              </a:rPr>
              <a:t>specific </a:t>
            </a:r>
            <a:r>
              <a:rPr lang="en-US" sz="2400" dirty="0">
                <a:solidFill>
                  <a:schemeClr val="tx1"/>
                </a:solidFill>
              </a:rPr>
              <a:t>generations</a:t>
            </a:r>
          </a:p>
          <a:p>
            <a:pPr marL="228600" indent="-228600">
              <a:buAutoNum type="arabicParenR"/>
            </a:pPr>
            <a:r>
              <a:rPr lang="en-US" sz="2400" dirty="0">
                <a:solidFill>
                  <a:schemeClr val="tx1"/>
                </a:solidFill>
              </a:rPr>
              <a:t>l</a:t>
            </a:r>
            <a:r>
              <a:rPr lang="en-US" sz="2400" dirty="0" smtClean="0">
                <a:solidFill>
                  <a:schemeClr val="tx1"/>
                </a:solidFill>
              </a:rPr>
              <a:t>istened to </a:t>
            </a:r>
            <a:r>
              <a:rPr lang="en-US" sz="2400" dirty="0">
                <a:solidFill>
                  <a:schemeClr val="tx1"/>
                </a:solidFill>
              </a:rPr>
              <a:t>a lecture about government and its impact on different generations</a:t>
            </a:r>
          </a:p>
          <a:p>
            <a:pPr marL="228600" indent="-228600">
              <a:buAutoNum type="arabicParenR"/>
            </a:pPr>
            <a:r>
              <a:rPr lang="en-US" sz="2400" dirty="0">
                <a:solidFill>
                  <a:schemeClr val="tx1"/>
                </a:solidFill>
              </a:rPr>
              <a:t>Students answered their prioritized questions.</a:t>
            </a:r>
          </a:p>
          <a:p>
            <a:pPr marL="0" indent="0">
              <a:buNone/>
            </a:pPr>
            <a:endParaRPr lang="en-US" altLang="ja-JP" sz="1950" dirty="0">
              <a:solidFill>
                <a:schemeClr val="tx1"/>
              </a:solidFill>
            </a:endParaRPr>
          </a:p>
          <a:p>
            <a:pPr lvl="2">
              <a:buFont typeface="Courier New" panose="02070309020205020404" pitchFamily="49" charset="0"/>
              <a:buChar char="o"/>
            </a:pPr>
            <a:endParaRPr lang="en-US" altLang="ja-JP" sz="1950" dirty="0">
              <a:solidFill>
                <a:schemeClr val="tx1"/>
              </a:solidFill>
            </a:endParaRPr>
          </a:p>
          <a:p>
            <a:pPr lvl="2">
              <a:buFont typeface="Courier New" panose="02070309020205020404" pitchFamily="49" charset="0"/>
              <a:buChar char="o"/>
            </a:pPr>
            <a:endParaRPr lang="en-US" altLang="ja-JP" sz="1950" dirty="0">
              <a:solidFill>
                <a:schemeClr val="tx1"/>
              </a:solidFill>
            </a:endParaRPr>
          </a:p>
          <a:p>
            <a:pPr marL="171450" lvl="1" indent="0">
              <a:buNone/>
            </a:pPr>
            <a:endParaRPr lang="en-US" altLang="ja-JP" sz="1950" dirty="0">
              <a:solidFill>
                <a:schemeClr val="tx1"/>
              </a:solidFill>
            </a:endParaRPr>
          </a:p>
          <a:p>
            <a:pPr marL="171450" lvl="1" indent="0">
              <a:buNone/>
            </a:pPr>
            <a:endParaRPr lang="en-US" altLang="ja-JP" sz="1950" dirty="0">
              <a:solidFill>
                <a:schemeClr val="tx1"/>
              </a:solidFill>
            </a:endParaRPr>
          </a:p>
        </p:txBody>
      </p:sp>
    </p:spTree>
    <p:extLst>
      <p:ext uri="{BB962C8B-B14F-4D97-AF65-F5344CB8AC3E}">
        <p14:creationId xmlns:p14="http://schemas.microsoft.com/office/powerpoint/2010/main" val="40334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38" y="472528"/>
            <a:ext cx="6742113" cy="837080"/>
          </a:xfrm>
        </p:spPr>
        <p:txBody>
          <a:bodyPr/>
          <a:lstStyle/>
          <a:p>
            <a:r>
              <a:rPr lang="en-US" sz="3000" dirty="0"/>
              <a:t> Students’ Reflection after the unit</a:t>
            </a:r>
          </a:p>
        </p:txBody>
      </p:sp>
      <p:sp>
        <p:nvSpPr>
          <p:cNvPr id="5" name="Content Placeholder 4">
            <a:extLst>
              <a:ext uri="{FF2B5EF4-FFF2-40B4-BE49-F238E27FC236}">
                <a16:creationId xmlns:a16="http://schemas.microsoft.com/office/drawing/2014/main" id="{D5B176CB-6B34-4EC9-A585-987902B3329F}"/>
              </a:ext>
            </a:extLst>
          </p:cNvPr>
          <p:cNvSpPr>
            <a:spLocks noGrp="1"/>
          </p:cNvSpPr>
          <p:nvPr>
            <p:ph idx="1"/>
          </p:nvPr>
        </p:nvSpPr>
        <p:spPr>
          <a:xfrm>
            <a:off x="498475" y="1309608"/>
            <a:ext cx="7556313" cy="4816558"/>
          </a:xfrm>
        </p:spPr>
        <p:txBody>
          <a:bodyPr>
            <a:normAutofit fontScale="92500"/>
          </a:bodyPr>
          <a:lstStyle/>
          <a:p>
            <a:r>
              <a:rPr lang="en-US" sz="2400" dirty="0">
                <a:solidFill>
                  <a:schemeClr val="tx1"/>
                </a:solidFill>
              </a:rPr>
              <a:t>We started talking about politics even during recess.</a:t>
            </a:r>
          </a:p>
          <a:p>
            <a:r>
              <a:rPr lang="en-US" sz="2400" dirty="0">
                <a:solidFill>
                  <a:schemeClr val="tx1"/>
                </a:solidFill>
              </a:rPr>
              <a:t>During the QFT, I asked questions without having answers, but now I am surprised that I can answer the questions in my own words after the classes.</a:t>
            </a:r>
          </a:p>
          <a:p>
            <a:r>
              <a:rPr lang="en-US" sz="2400" dirty="0">
                <a:solidFill>
                  <a:schemeClr val="tx1"/>
                </a:solidFill>
              </a:rPr>
              <a:t>I realized that media influence a lot to my political opinions.</a:t>
            </a:r>
          </a:p>
          <a:p>
            <a:r>
              <a:rPr lang="en-US" sz="2400" dirty="0">
                <a:solidFill>
                  <a:schemeClr val="tx1"/>
                </a:solidFill>
              </a:rPr>
              <a:t>I think it is important to think about how to reflect my opinion to politics while thinking about others.</a:t>
            </a:r>
          </a:p>
          <a:p>
            <a:r>
              <a:rPr lang="en-US" sz="2400" dirty="0">
                <a:solidFill>
                  <a:schemeClr val="tx1"/>
                </a:solidFill>
              </a:rPr>
              <a:t>It is important to vote for my own interests in </a:t>
            </a:r>
            <a:r>
              <a:rPr lang="en-US" sz="2400" dirty="0" smtClean="0">
                <a:solidFill>
                  <a:schemeClr val="tx1"/>
                </a:solidFill>
              </a:rPr>
              <a:t>election…</a:t>
            </a:r>
            <a:endParaRPr lang="en-US" sz="2400" dirty="0">
              <a:solidFill>
                <a:schemeClr val="tx1"/>
              </a:solidFill>
            </a:endParaRPr>
          </a:p>
          <a:p>
            <a:r>
              <a:rPr lang="en-US" sz="2400" dirty="0">
                <a:solidFill>
                  <a:schemeClr val="tx1"/>
                </a:solidFill>
              </a:rPr>
              <a:t>My classmates have more opinions than I expected.</a:t>
            </a:r>
          </a:p>
          <a:p>
            <a:endParaRPr lang="en-US" sz="2400" dirty="0">
              <a:solidFill>
                <a:schemeClr val="tx1"/>
              </a:solidFill>
            </a:endParaRPr>
          </a:p>
        </p:txBody>
      </p:sp>
    </p:spTree>
    <p:extLst>
      <p:ext uri="{BB962C8B-B14F-4D97-AF65-F5344CB8AC3E}">
        <p14:creationId xmlns:p14="http://schemas.microsoft.com/office/powerpoint/2010/main" val="763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22" y="2465293"/>
            <a:ext cx="7017428" cy="1116106"/>
          </a:xfrm>
        </p:spPr>
        <p:txBody>
          <a:bodyPr/>
          <a:lstStyle/>
          <a:p>
            <a:pPr algn="ctr" fontAlgn="base"/>
            <a:r>
              <a:rPr lang="en-US" sz="4400" dirty="0" smtClean="0"/>
              <a:t>A Work in Progress:</a:t>
            </a:r>
            <a:br>
              <a:rPr lang="en-US" sz="4400" dirty="0" smtClean="0"/>
            </a:br>
            <a:r>
              <a:rPr lang="en-US" sz="4400" dirty="0" smtClean="0"/>
              <a:t>New Ideas about Questions and Learning</a:t>
            </a:r>
            <a:endParaRPr lang="en-US" sz="4400" dirty="0"/>
          </a:p>
        </p:txBody>
      </p:sp>
    </p:spTree>
    <p:extLst>
      <p:ext uri="{BB962C8B-B14F-4D97-AF65-F5344CB8AC3E}">
        <p14:creationId xmlns:p14="http://schemas.microsoft.com/office/powerpoint/2010/main" val="4188416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happened when you looked at the problem of some students not </a:t>
            </a:r>
            <a:r>
              <a:rPr lang="en-US" sz="2800" dirty="0" smtClean="0"/>
              <a:t>asking questions?</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en-US" sz="3200" dirty="0">
                <a:solidFill>
                  <a:schemeClr val="tx1">
                    <a:lumMod val="95000"/>
                    <a:lumOff val="5000"/>
                  </a:schemeClr>
                </a:solidFill>
              </a:rPr>
              <a:t>You focused intently on this problem for a limited period of </a:t>
            </a:r>
            <a:r>
              <a:rPr lang="en-US" sz="3200" dirty="0" smtClean="0">
                <a:solidFill>
                  <a:schemeClr val="tx1">
                    <a:lumMod val="95000"/>
                    <a:lumOff val="5000"/>
                  </a:schemeClr>
                </a:solidFill>
              </a:rPr>
              <a:t>time</a:t>
            </a:r>
            <a:endParaRPr lang="en-US" sz="3200" dirty="0">
              <a:solidFill>
                <a:schemeClr val="tx1">
                  <a:lumMod val="95000"/>
                  <a:lumOff val="5000"/>
                </a:schemeClr>
              </a:solidFill>
            </a:endParaRPr>
          </a:p>
          <a:p>
            <a:r>
              <a:rPr lang="en-US" sz="3200" dirty="0">
                <a:solidFill>
                  <a:schemeClr val="tx1">
                    <a:lumMod val="95000"/>
                    <a:lumOff val="5000"/>
                  </a:schemeClr>
                </a:solidFill>
              </a:rPr>
              <a:t>You inquired. You asked </a:t>
            </a:r>
            <a:r>
              <a:rPr lang="en-US" sz="3200" dirty="0" smtClean="0">
                <a:solidFill>
                  <a:schemeClr val="tx1">
                    <a:lumMod val="95000"/>
                    <a:lumOff val="5000"/>
                  </a:schemeClr>
                </a:solidFill>
              </a:rPr>
              <a:t>questions</a:t>
            </a:r>
            <a:endParaRPr lang="en-US" sz="3200" dirty="0">
              <a:solidFill>
                <a:schemeClr val="tx1">
                  <a:lumMod val="95000"/>
                  <a:lumOff val="5000"/>
                </a:schemeClr>
              </a:solidFill>
            </a:endParaRPr>
          </a:p>
          <a:p>
            <a:r>
              <a:rPr lang="en-US" sz="3200" dirty="0">
                <a:solidFill>
                  <a:schemeClr val="tx1">
                    <a:lumMod val="95000"/>
                    <a:lumOff val="5000"/>
                  </a:schemeClr>
                </a:solidFill>
              </a:rPr>
              <a:t>You worked with your questions</a:t>
            </a:r>
          </a:p>
          <a:p>
            <a:r>
              <a:rPr lang="en-US" sz="3200" dirty="0">
                <a:solidFill>
                  <a:schemeClr val="tx1">
                    <a:lumMod val="95000"/>
                    <a:lumOff val="5000"/>
                  </a:schemeClr>
                </a:solidFill>
              </a:rPr>
              <a:t>You selected questions you were most curious to explore</a:t>
            </a:r>
          </a:p>
          <a:p>
            <a:endParaRPr lang="en-US" dirty="0"/>
          </a:p>
        </p:txBody>
      </p:sp>
    </p:spTree>
    <p:extLst>
      <p:ext uri="{BB962C8B-B14F-4D97-AF65-F5344CB8AC3E}">
        <p14:creationId xmlns:p14="http://schemas.microsoft.com/office/powerpoint/2010/main" val="36024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happened to the students when they looked at the </a:t>
            </a:r>
            <a:r>
              <a:rPr lang="en-US" sz="2800" dirty="0" smtClean="0"/>
              <a:t>benefits of voting?</a:t>
            </a:r>
            <a:endParaRPr lang="en-US" sz="2800" dirty="0"/>
          </a:p>
        </p:txBody>
      </p:sp>
      <p:sp>
        <p:nvSpPr>
          <p:cNvPr id="4" name="Content Placeholder 2"/>
          <p:cNvSpPr>
            <a:spLocks noGrp="1"/>
          </p:cNvSpPr>
          <p:nvPr>
            <p:ph idx="1"/>
          </p:nvPr>
        </p:nvSpPr>
        <p:spPr/>
        <p:txBody>
          <a:bodyPr/>
          <a:lstStyle/>
          <a:p>
            <a:r>
              <a:rPr lang="en-US" sz="3200" dirty="0" smtClean="0">
                <a:solidFill>
                  <a:schemeClr val="tx1">
                    <a:lumMod val="95000"/>
                    <a:lumOff val="5000"/>
                  </a:schemeClr>
                </a:solidFill>
              </a:rPr>
              <a:t>They </a:t>
            </a:r>
            <a:r>
              <a:rPr lang="en-US" sz="3200" dirty="0">
                <a:solidFill>
                  <a:schemeClr val="tx1">
                    <a:lumMod val="95000"/>
                    <a:lumOff val="5000"/>
                  </a:schemeClr>
                </a:solidFill>
              </a:rPr>
              <a:t>focused intently on </a:t>
            </a:r>
            <a:r>
              <a:rPr lang="en-US" sz="3200" dirty="0" smtClean="0">
                <a:solidFill>
                  <a:schemeClr val="tx1">
                    <a:lumMod val="95000"/>
                    <a:lumOff val="5000"/>
                  </a:schemeClr>
                </a:solidFill>
              </a:rPr>
              <a:t>the image for </a:t>
            </a:r>
            <a:r>
              <a:rPr lang="en-US" sz="3200" dirty="0">
                <a:solidFill>
                  <a:schemeClr val="tx1">
                    <a:lumMod val="95000"/>
                    <a:lumOff val="5000"/>
                  </a:schemeClr>
                </a:solidFill>
              </a:rPr>
              <a:t>a limited period of </a:t>
            </a:r>
            <a:r>
              <a:rPr lang="en-US" sz="3200" dirty="0" smtClean="0">
                <a:solidFill>
                  <a:schemeClr val="tx1">
                    <a:lumMod val="95000"/>
                    <a:lumOff val="5000"/>
                  </a:schemeClr>
                </a:solidFill>
              </a:rPr>
              <a:t>time</a:t>
            </a:r>
            <a:endParaRPr lang="en-US" sz="3200" dirty="0">
              <a:solidFill>
                <a:schemeClr val="tx1">
                  <a:lumMod val="95000"/>
                  <a:lumOff val="5000"/>
                </a:schemeClr>
              </a:solidFill>
            </a:endParaRPr>
          </a:p>
          <a:p>
            <a:r>
              <a:rPr lang="en-US" sz="3200" dirty="0" smtClean="0">
                <a:solidFill>
                  <a:schemeClr val="tx1">
                    <a:lumMod val="95000"/>
                    <a:lumOff val="5000"/>
                  </a:schemeClr>
                </a:solidFill>
              </a:rPr>
              <a:t>They </a:t>
            </a:r>
            <a:r>
              <a:rPr lang="en-US" sz="3200" dirty="0">
                <a:solidFill>
                  <a:schemeClr val="tx1">
                    <a:lumMod val="95000"/>
                    <a:lumOff val="5000"/>
                  </a:schemeClr>
                </a:solidFill>
              </a:rPr>
              <a:t>inquired. </a:t>
            </a:r>
            <a:r>
              <a:rPr lang="en-US" sz="3200" dirty="0" smtClean="0">
                <a:solidFill>
                  <a:schemeClr val="tx1">
                    <a:lumMod val="95000"/>
                    <a:lumOff val="5000"/>
                  </a:schemeClr>
                </a:solidFill>
              </a:rPr>
              <a:t>They </a:t>
            </a:r>
            <a:r>
              <a:rPr lang="en-US" sz="3200" dirty="0">
                <a:solidFill>
                  <a:schemeClr val="tx1">
                    <a:lumMod val="95000"/>
                    <a:lumOff val="5000"/>
                  </a:schemeClr>
                </a:solidFill>
              </a:rPr>
              <a:t>asked </a:t>
            </a:r>
            <a:r>
              <a:rPr lang="en-US" sz="3200" dirty="0" smtClean="0">
                <a:solidFill>
                  <a:schemeClr val="tx1">
                    <a:lumMod val="95000"/>
                    <a:lumOff val="5000"/>
                  </a:schemeClr>
                </a:solidFill>
              </a:rPr>
              <a:t>questions</a:t>
            </a:r>
            <a:endParaRPr lang="en-US" sz="3200" dirty="0">
              <a:solidFill>
                <a:schemeClr val="tx1">
                  <a:lumMod val="95000"/>
                  <a:lumOff val="5000"/>
                </a:schemeClr>
              </a:solidFill>
            </a:endParaRPr>
          </a:p>
          <a:p>
            <a:r>
              <a:rPr lang="en-US" sz="3200" dirty="0" smtClean="0">
                <a:solidFill>
                  <a:schemeClr val="tx1">
                    <a:lumMod val="95000"/>
                    <a:lumOff val="5000"/>
                  </a:schemeClr>
                </a:solidFill>
              </a:rPr>
              <a:t>They </a:t>
            </a:r>
            <a:r>
              <a:rPr lang="en-US" sz="3200" dirty="0">
                <a:solidFill>
                  <a:schemeClr val="tx1">
                    <a:lumMod val="95000"/>
                    <a:lumOff val="5000"/>
                  </a:schemeClr>
                </a:solidFill>
              </a:rPr>
              <a:t>worked with </a:t>
            </a:r>
            <a:r>
              <a:rPr lang="en-US" sz="3200" dirty="0" smtClean="0">
                <a:solidFill>
                  <a:schemeClr val="tx1">
                    <a:lumMod val="95000"/>
                    <a:lumOff val="5000"/>
                  </a:schemeClr>
                </a:solidFill>
              </a:rPr>
              <a:t>their </a:t>
            </a:r>
            <a:r>
              <a:rPr lang="en-US" sz="3200" dirty="0">
                <a:solidFill>
                  <a:schemeClr val="tx1">
                    <a:lumMod val="95000"/>
                    <a:lumOff val="5000"/>
                  </a:schemeClr>
                </a:solidFill>
              </a:rPr>
              <a:t>questions</a:t>
            </a:r>
          </a:p>
          <a:p>
            <a:r>
              <a:rPr lang="en-US" sz="3200" dirty="0" smtClean="0">
                <a:solidFill>
                  <a:schemeClr val="tx1">
                    <a:lumMod val="95000"/>
                    <a:lumOff val="5000"/>
                  </a:schemeClr>
                </a:solidFill>
              </a:rPr>
              <a:t>They </a:t>
            </a:r>
            <a:r>
              <a:rPr lang="en-US" sz="3200" dirty="0">
                <a:solidFill>
                  <a:schemeClr val="tx1">
                    <a:lumMod val="95000"/>
                    <a:lumOff val="5000"/>
                  </a:schemeClr>
                </a:solidFill>
              </a:rPr>
              <a:t>selected questions </a:t>
            </a:r>
            <a:r>
              <a:rPr lang="en-US" sz="3200" dirty="0" smtClean="0">
                <a:solidFill>
                  <a:schemeClr val="tx1">
                    <a:lumMod val="95000"/>
                    <a:lumOff val="5000"/>
                  </a:schemeClr>
                </a:solidFill>
              </a:rPr>
              <a:t>they </a:t>
            </a:r>
            <a:r>
              <a:rPr lang="en-US" sz="3200" dirty="0">
                <a:solidFill>
                  <a:schemeClr val="tx1">
                    <a:lumMod val="95000"/>
                    <a:lumOff val="5000"/>
                  </a:schemeClr>
                </a:solidFill>
              </a:rPr>
              <a:t>were most curious to explore</a:t>
            </a:r>
          </a:p>
          <a:p>
            <a:endParaRPr lang="en-US" dirty="0"/>
          </a:p>
        </p:txBody>
      </p:sp>
    </p:spTree>
    <p:extLst>
      <p:ext uri="{BB962C8B-B14F-4D97-AF65-F5344CB8AC3E}">
        <p14:creationId xmlns:p14="http://schemas.microsoft.com/office/powerpoint/2010/main" val="17858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Stimulating Curiosity and Enhancing </a:t>
            </a:r>
            <a:r>
              <a:rPr lang="en-US" sz="4400" dirty="0"/>
              <a:t>L</a:t>
            </a:r>
            <a:r>
              <a:rPr lang="en-US" sz="4400" dirty="0" smtClean="0"/>
              <a:t>earning</a:t>
            </a:r>
            <a:r>
              <a:rPr lang="en-US" dirty="0" smtClean="0"/>
              <a:t/>
            </a:r>
            <a:br>
              <a:rPr lang="en-US" dirty="0" smtClean="0"/>
            </a:br>
            <a:endParaRPr lang="en-US" dirty="0"/>
          </a:p>
        </p:txBody>
      </p:sp>
      <p:sp>
        <p:nvSpPr>
          <p:cNvPr id="4" name="Rectangle 3"/>
          <p:cNvSpPr/>
          <p:nvPr/>
        </p:nvSpPr>
        <p:spPr>
          <a:xfrm>
            <a:off x="122232" y="2623131"/>
            <a:ext cx="8883222" cy="1569660"/>
          </a:xfrm>
          <a:prstGeom prst="rect">
            <a:avLst/>
          </a:prstGeom>
        </p:spPr>
        <p:txBody>
          <a:bodyPr wrap="square">
            <a:spAutoFit/>
          </a:bodyPr>
          <a:lstStyle/>
          <a:p>
            <a:pPr algn="ctr"/>
            <a:r>
              <a:rPr lang="en-US" sz="2400" dirty="0">
                <a:solidFill>
                  <a:srgbClr val="000000"/>
                </a:solidFill>
              </a:rPr>
              <a:t>The Emergence of a </a:t>
            </a:r>
            <a:endParaRPr lang="en-US" sz="2400" b="1" dirty="0">
              <a:solidFill>
                <a:srgbClr val="000000"/>
              </a:solidFill>
            </a:endParaRPr>
          </a:p>
          <a:p>
            <a:pPr algn="ctr"/>
            <a:r>
              <a:rPr lang="en-US" sz="3600" b="1" dirty="0">
                <a:solidFill>
                  <a:srgbClr val="000000"/>
                </a:solidFill>
              </a:rPr>
              <a:t>“Working with One’s Own Questions” Model of </a:t>
            </a:r>
            <a:r>
              <a:rPr lang="en-US" sz="3600" b="1" dirty="0" smtClean="0">
                <a:solidFill>
                  <a:srgbClr val="000000"/>
                </a:solidFill>
              </a:rPr>
              <a:t>Learning</a:t>
            </a:r>
            <a:endParaRPr lang="en-US" sz="3600" dirty="0"/>
          </a:p>
        </p:txBody>
      </p:sp>
    </p:spTree>
    <p:extLst>
      <p:ext uri="{BB962C8B-B14F-4D97-AF65-F5344CB8AC3E}">
        <p14:creationId xmlns:p14="http://schemas.microsoft.com/office/powerpoint/2010/main" val="4757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t>
            </a:r>
            <a:r>
              <a:rPr lang="en-US" dirty="0"/>
              <a:t>D</a:t>
            </a:r>
            <a:r>
              <a:rPr lang="en-US" dirty="0" smtClean="0"/>
              <a:t>efine “</a:t>
            </a:r>
            <a:r>
              <a:rPr lang="en-US" b="1" dirty="0" smtClean="0"/>
              <a:t>Working"</a:t>
            </a:r>
            <a:endParaRPr lang="en-US" b="1" dirty="0"/>
          </a:p>
        </p:txBody>
      </p:sp>
      <p:sp>
        <p:nvSpPr>
          <p:cNvPr id="3" name="Content Placeholder 2"/>
          <p:cNvSpPr>
            <a:spLocks noGrp="1"/>
          </p:cNvSpPr>
          <p:nvPr>
            <p:ph idx="1"/>
          </p:nvPr>
        </p:nvSpPr>
        <p:spPr>
          <a:xfrm>
            <a:off x="457199" y="1042147"/>
            <a:ext cx="4391892" cy="3167561"/>
          </a:xfrm>
        </p:spPr>
        <p:txBody>
          <a:bodyPr>
            <a:noAutofit/>
          </a:bodyPr>
          <a:lstStyle/>
          <a:p>
            <a:endParaRPr lang="en-US" b="0" dirty="0" smtClean="0">
              <a:solidFill>
                <a:schemeClr val="tx1"/>
              </a:solidFill>
              <a:effectLst/>
            </a:endParaRPr>
          </a:p>
          <a:p>
            <a:pPr lvl="1" fontAlgn="base">
              <a:buFont typeface="Arial" panose="020B0604020202020204" pitchFamily="34" charset="0"/>
              <a:buChar char="•"/>
            </a:pPr>
            <a:r>
              <a:rPr lang="en-US" sz="3600" dirty="0">
                <a:solidFill>
                  <a:schemeClr val="tx1"/>
                </a:solidFill>
              </a:rPr>
              <a:t>Produce </a:t>
            </a:r>
          </a:p>
          <a:p>
            <a:pPr lvl="1" fontAlgn="base">
              <a:buFont typeface="Arial" panose="020B0604020202020204" pitchFamily="34" charset="0"/>
              <a:buChar char="•"/>
            </a:pPr>
            <a:r>
              <a:rPr lang="en-US" sz="3600" dirty="0">
                <a:solidFill>
                  <a:schemeClr val="tx1"/>
                </a:solidFill>
              </a:rPr>
              <a:t>Categorize</a:t>
            </a:r>
          </a:p>
          <a:p>
            <a:pPr lvl="1" fontAlgn="base">
              <a:buFont typeface="Arial" panose="020B0604020202020204" pitchFamily="34" charset="0"/>
              <a:buChar char="•"/>
            </a:pPr>
            <a:r>
              <a:rPr lang="en-US" sz="3600" dirty="0">
                <a:solidFill>
                  <a:schemeClr val="tx1"/>
                </a:solidFill>
              </a:rPr>
              <a:t>Improve</a:t>
            </a:r>
          </a:p>
          <a:p>
            <a:pPr lvl="1" fontAlgn="base">
              <a:buFont typeface="Arial" panose="020B0604020202020204" pitchFamily="34" charset="0"/>
              <a:buChar char="•"/>
            </a:pPr>
            <a:r>
              <a:rPr lang="en-US" sz="3600" dirty="0">
                <a:solidFill>
                  <a:schemeClr val="tx1"/>
                </a:solidFill>
              </a:rPr>
              <a:t>Prioritize</a:t>
            </a:r>
          </a:p>
          <a:p>
            <a:pPr lvl="1" fontAlgn="base">
              <a:buFont typeface="Arial" panose="020B0604020202020204" pitchFamily="34" charset="0"/>
              <a:buChar char="•"/>
            </a:pPr>
            <a:r>
              <a:rPr lang="en-US" sz="3600" dirty="0">
                <a:solidFill>
                  <a:schemeClr val="tx1"/>
                </a:solidFill>
              </a:rPr>
              <a:t>Strategize on use of questions</a:t>
            </a:r>
          </a:p>
          <a:p>
            <a:pPr lvl="1" fontAlgn="base">
              <a:buFont typeface="Arial" panose="020B0604020202020204" pitchFamily="34" charset="0"/>
              <a:buChar char="•"/>
            </a:pPr>
            <a:r>
              <a:rPr lang="en-US" sz="3600" dirty="0">
                <a:solidFill>
                  <a:schemeClr val="tx1"/>
                </a:solidFill>
              </a:rPr>
              <a:t>Reflect</a:t>
            </a:r>
          </a:p>
          <a:p>
            <a:endParaRPr lang="en-US" dirty="0">
              <a:solidFill>
                <a:schemeClr val="tx1"/>
              </a:solidFill>
            </a:endParaRPr>
          </a:p>
        </p:txBody>
      </p:sp>
      <p:sp>
        <p:nvSpPr>
          <p:cNvPr id="4" name="TextBox 3"/>
          <p:cNvSpPr txBox="1"/>
          <p:nvPr/>
        </p:nvSpPr>
        <p:spPr>
          <a:xfrm>
            <a:off x="4955458" y="2278679"/>
            <a:ext cx="3106379" cy="3454792"/>
          </a:xfrm>
          <a:prstGeom prst="rect">
            <a:avLst/>
          </a:prstGeom>
          <a:noFill/>
        </p:spPr>
        <p:txBody>
          <a:bodyPr wrap="square" rtlCol="0">
            <a:spAutoFit/>
          </a:bodyPr>
          <a:lstStyle/>
          <a:p>
            <a:pPr>
              <a:spcAft>
                <a:spcPts val="900"/>
              </a:spcAft>
            </a:pPr>
            <a:r>
              <a:rPr lang="en-US" sz="2800" dirty="0">
                <a:solidFill>
                  <a:schemeClr val="tx1">
                    <a:lumMod val="65000"/>
                    <a:lumOff val="35000"/>
                  </a:schemeClr>
                </a:solidFill>
              </a:rPr>
              <a:t>The “working” also requires using three thinking abilities:</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Divergent</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Convergent</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Metacognitive </a:t>
            </a:r>
          </a:p>
        </p:txBody>
      </p:sp>
    </p:spTree>
    <p:extLst>
      <p:ext uri="{BB962C8B-B14F-4D97-AF65-F5344CB8AC3E}">
        <p14:creationId xmlns:p14="http://schemas.microsoft.com/office/powerpoint/2010/main" val="39151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761308" cy="1116106"/>
          </a:xfrm>
        </p:spPr>
        <p:txBody>
          <a:bodyPr>
            <a:noAutofit/>
          </a:bodyPr>
          <a:lstStyle/>
          <a:p>
            <a:r>
              <a:rPr lang="en-US" sz="4000" dirty="0" smtClean="0"/>
              <a:t>The Model Consistently </a:t>
            </a:r>
            <a:r>
              <a:rPr lang="en-US" sz="4000" dirty="0"/>
              <a:t>Produces </a:t>
            </a:r>
            <a:r>
              <a:rPr lang="en-US" sz="4000" dirty="0" smtClean="0"/>
              <a:t>Two Outcomes </a:t>
            </a:r>
            <a:endParaRPr lang="en-US" sz="4000" dirty="0"/>
          </a:p>
        </p:txBody>
      </p:sp>
      <p:sp>
        <p:nvSpPr>
          <p:cNvPr id="3" name="Content Placeholder 2"/>
          <p:cNvSpPr>
            <a:spLocks noGrp="1"/>
          </p:cNvSpPr>
          <p:nvPr>
            <p:ph idx="1"/>
          </p:nvPr>
        </p:nvSpPr>
        <p:spPr/>
        <p:txBody>
          <a:bodyPr/>
          <a:lstStyle/>
          <a:p>
            <a:endParaRPr lang="en-US" b="1" dirty="0" smtClean="0">
              <a:solidFill>
                <a:schemeClr val="tx1"/>
              </a:solidFill>
            </a:endParaRPr>
          </a:p>
          <a:p>
            <a:r>
              <a:rPr lang="en-US" sz="3600" dirty="0" smtClean="0">
                <a:solidFill>
                  <a:schemeClr val="tx1"/>
                </a:solidFill>
              </a:rPr>
              <a:t>Greater Knowledge</a:t>
            </a:r>
            <a:endParaRPr lang="en-US" sz="3600" dirty="0">
              <a:solidFill>
                <a:schemeClr val="tx1"/>
              </a:solidFill>
            </a:endParaRPr>
          </a:p>
          <a:p>
            <a:r>
              <a:rPr lang="en-US" sz="3600" dirty="0" smtClean="0">
                <a:solidFill>
                  <a:schemeClr val="tx1"/>
                </a:solidFill>
              </a:rPr>
              <a:t>Greater Curiosity</a:t>
            </a:r>
            <a:endParaRPr lang="en-US" sz="3600" dirty="0">
              <a:solidFill>
                <a:schemeClr val="tx1"/>
              </a:solidFill>
            </a:endParaRPr>
          </a:p>
        </p:txBody>
      </p:sp>
    </p:spTree>
    <p:extLst>
      <p:ext uri="{BB962C8B-B14F-4D97-AF65-F5344CB8AC3E}">
        <p14:creationId xmlns:p14="http://schemas.microsoft.com/office/powerpoint/2010/main" val="16190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98475" y="484188"/>
            <a:ext cx="7556500" cy="1325562"/>
          </a:xfrm>
        </p:spPr>
        <p:txBody>
          <a:bodyPr/>
          <a:lstStyle/>
          <a:p>
            <a:pPr algn="ctr" eaLnBrk="1" hangingPunct="1"/>
            <a:r>
              <a:rPr lang="en-US" altLang="en-US" sz="4000" dirty="0" smtClean="0">
                <a:latin typeface="Rockwell" panose="02060603020205020403" pitchFamily="18" charset="0"/>
                <a:ea typeface="MS PGothic" pitchFamily="34" charset="-128"/>
              </a:rPr>
              <a:t>Classroom Example:</a:t>
            </a:r>
            <a:br>
              <a:rPr lang="en-US" altLang="en-US" sz="4000" dirty="0" smtClean="0">
                <a:latin typeface="Rockwell" panose="02060603020205020403" pitchFamily="18" charset="0"/>
                <a:ea typeface="MS PGothic" pitchFamily="34" charset="-128"/>
              </a:rPr>
            </a:br>
            <a:r>
              <a:rPr lang="en-US" altLang="en-US" sz="4000" dirty="0" smtClean="0">
                <a:latin typeface="Rockwell" panose="02060603020205020403" pitchFamily="18" charset="0"/>
                <a:ea typeface="MS PGothic" pitchFamily="34" charset="-128"/>
              </a:rPr>
              <a:t>High School</a:t>
            </a:r>
          </a:p>
        </p:txBody>
      </p:sp>
      <p:sp>
        <p:nvSpPr>
          <p:cNvPr id="128003" name="Content Placeholder 2"/>
          <p:cNvSpPr>
            <a:spLocks noGrp="1"/>
          </p:cNvSpPr>
          <p:nvPr>
            <p:ph idx="1"/>
          </p:nvPr>
        </p:nvSpPr>
        <p:spPr>
          <a:xfrm>
            <a:off x="457200" y="2133600"/>
            <a:ext cx="8229600" cy="3992563"/>
          </a:xfrm>
        </p:spPr>
        <p:txBody>
          <a:bodyPr>
            <a:normAutofit/>
          </a:bodyPr>
          <a:lstStyle/>
          <a:p>
            <a:pPr marL="0" indent="0">
              <a:buNone/>
            </a:pPr>
            <a:r>
              <a:rPr lang="en-US" altLang="en-US" sz="3000" u="sng" dirty="0" smtClean="0">
                <a:solidFill>
                  <a:schemeClr val="tx1"/>
                </a:solidFill>
                <a:latin typeface="Rockwell" panose="02060603020205020403" pitchFamily="18" charset="0"/>
                <a:ea typeface="MS PGothic" pitchFamily="34" charset="-128"/>
              </a:rPr>
              <a:t>Teacher</a:t>
            </a:r>
            <a:r>
              <a:rPr lang="en-US" altLang="en-US" sz="3000" dirty="0" smtClean="0">
                <a:solidFill>
                  <a:schemeClr val="tx1"/>
                </a:solidFill>
                <a:latin typeface="Rockwell" panose="02060603020205020403" pitchFamily="18" charset="0"/>
                <a:ea typeface="MS PGothic" pitchFamily="34" charset="-128"/>
              </a:rPr>
              <a:t>: </a:t>
            </a:r>
            <a:r>
              <a:rPr lang="en-US" sz="2800" dirty="0">
                <a:solidFill>
                  <a:schemeClr val="tx1"/>
                </a:solidFill>
              </a:rPr>
              <a:t>Ling-Se </a:t>
            </a:r>
            <a:r>
              <a:rPr lang="en-US" sz="2800" dirty="0" err="1" smtClean="0">
                <a:solidFill>
                  <a:schemeClr val="tx1"/>
                </a:solidFill>
              </a:rPr>
              <a:t>Chesnakas</a:t>
            </a:r>
            <a:r>
              <a:rPr lang="en-US" sz="2800" dirty="0" smtClean="0">
                <a:solidFill>
                  <a:schemeClr val="tx1"/>
                </a:solidFill>
              </a:rPr>
              <a:t>, Boston</a:t>
            </a:r>
            <a:r>
              <a:rPr lang="en-US" sz="2800" dirty="0">
                <a:solidFill>
                  <a:schemeClr val="tx1"/>
                </a:solidFill>
              </a:rPr>
              <a:t>, MA</a:t>
            </a:r>
            <a:r>
              <a:rPr lang="en-US" altLang="en-US" sz="2800" dirty="0" smtClean="0">
                <a:solidFill>
                  <a:schemeClr val="tx1"/>
                </a:solidFill>
                <a:latin typeface="Rockwell" panose="02060603020205020403" pitchFamily="18" charset="0"/>
                <a:ea typeface="MS PGothic" pitchFamily="34" charset="-128"/>
              </a:rPr>
              <a:t> </a:t>
            </a:r>
          </a:p>
          <a:p>
            <a:pPr marL="0" indent="0">
              <a:buNone/>
            </a:pPr>
            <a:r>
              <a:rPr lang="en-US" altLang="en-US" sz="3000" u="sng" dirty="0" smtClean="0">
                <a:solidFill>
                  <a:schemeClr val="tx1"/>
                </a:solidFill>
                <a:latin typeface="Rockwell" panose="02060603020205020403" pitchFamily="18" charset="0"/>
                <a:ea typeface="MS PGothic" pitchFamily="34" charset="-128"/>
              </a:rPr>
              <a:t>Topic</a:t>
            </a:r>
            <a:r>
              <a:rPr lang="en-US" altLang="en-US" sz="3000" dirty="0" smtClean="0">
                <a:solidFill>
                  <a:schemeClr val="tx1"/>
                </a:solidFill>
                <a:latin typeface="Rockwell" panose="02060603020205020403" pitchFamily="18" charset="0"/>
                <a:ea typeface="MS PGothic" pitchFamily="34" charset="-128"/>
              </a:rPr>
              <a:t>: 12</a:t>
            </a:r>
            <a:r>
              <a:rPr lang="en-US" altLang="en-US" sz="3000" baseline="30000" dirty="0" smtClean="0">
                <a:solidFill>
                  <a:schemeClr val="tx1"/>
                </a:solidFill>
                <a:latin typeface="Rockwell" panose="02060603020205020403" pitchFamily="18" charset="0"/>
                <a:ea typeface="MS PGothic" pitchFamily="34" charset="-128"/>
              </a:rPr>
              <a:t>th</a:t>
            </a:r>
            <a:r>
              <a:rPr lang="en-US" altLang="en-US" sz="3000" dirty="0" smtClean="0">
                <a:solidFill>
                  <a:schemeClr val="tx1"/>
                </a:solidFill>
                <a:latin typeface="Rockwell" panose="02060603020205020403" pitchFamily="18" charset="0"/>
                <a:ea typeface="MS PGothic" pitchFamily="34" charset="-128"/>
              </a:rPr>
              <a:t> Grade Humanities </a:t>
            </a:r>
            <a:r>
              <a:rPr lang="en-US" altLang="en-US" sz="3000" dirty="0">
                <a:solidFill>
                  <a:schemeClr val="tx1"/>
                </a:solidFill>
                <a:latin typeface="Rockwell" panose="02060603020205020403" pitchFamily="18" charset="0"/>
                <a:ea typeface="MS PGothic" pitchFamily="34" charset="-128"/>
              </a:rPr>
              <a:t>unit on </a:t>
            </a:r>
            <a:r>
              <a:rPr lang="en-US" altLang="en-US" sz="3000" i="1" dirty="0">
                <a:solidFill>
                  <a:schemeClr val="tx1"/>
                </a:solidFill>
                <a:latin typeface="Rockwell" panose="02060603020205020403" pitchFamily="18" charset="0"/>
                <a:ea typeface="MS PGothic" pitchFamily="34" charset="-128"/>
              </a:rPr>
              <a:t>The Brief Wondrous Life of Oscar </a:t>
            </a:r>
            <a:r>
              <a:rPr lang="en-US" altLang="en-US" sz="3000" i="1" dirty="0" err="1">
                <a:solidFill>
                  <a:schemeClr val="tx1"/>
                </a:solidFill>
                <a:latin typeface="Rockwell" panose="02060603020205020403" pitchFamily="18" charset="0"/>
                <a:ea typeface="MS PGothic" pitchFamily="34" charset="-128"/>
              </a:rPr>
              <a:t>Wao</a:t>
            </a:r>
            <a:r>
              <a:rPr lang="en-US" altLang="en-US" sz="3000" i="1" dirty="0">
                <a:solidFill>
                  <a:schemeClr val="tx1"/>
                </a:solidFill>
                <a:latin typeface="Rockwell" panose="02060603020205020403" pitchFamily="18" charset="0"/>
                <a:ea typeface="MS PGothic" pitchFamily="34" charset="-128"/>
              </a:rPr>
              <a:t> </a:t>
            </a:r>
            <a:r>
              <a:rPr lang="en-US" altLang="en-US" sz="3000" dirty="0">
                <a:solidFill>
                  <a:schemeClr val="tx1"/>
                </a:solidFill>
                <a:latin typeface="Rockwell" panose="02060603020205020403" pitchFamily="18" charset="0"/>
                <a:ea typeface="MS PGothic" pitchFamily="34" charset="-128"/>
              </a:rPr>
              <a:t>by </a:t>
            </a:r>
            <a:r>
              <a:rPr lang="en-US" altLang="en-US" sz="3000" dirty="0" err="1">
                <a:solidFill>
                  <a:schemeClr val="tx1"/>
                </a:solidFill>
                <a:latin typeface="Rockwell" panose="02060603020205020403" pitchFamily="18" charset="0"/>
                <a:ea typeface="MS PGothic" pitchFamily="34" charset="-128"/>
              </a:rPr>
              <a:t>Junot</a:t>
            </a:r>
            <a:r>
              <a:rPr lang="en-US" altLang="en-US" sz="3000" dirty="0">
                <a:solidFill>
                  <a:schemeClr val="tx1"/>
                </a:solidFill>
                <a:latin typeface="Rockwell" panose="02060603020205020403" pitchFamily="18" charset="0"/>
                <a:ea typeface="MS PGothic" pitchFamily="34" charset="-128"/>
              </a:rPr>
              <a:t> </a:t>
            </a:r>
            <a:r>
              <a:rPr lang="en-US" altLang="en-US" sz="3000" dirty="0" smtClean="0">
                <a:solidFill>
                  <a:schemeClr val="tx1"/>
                </a:solidFill>
                <a:latin typeface="Rockwell" panose="02060603020205020403" pitchFamily="18" charset="0"/>
                <a:ea typeface="MS PGothic" pitchFamily="34" charset="-128"/>
              </a:rPr>
              <a:t>Diaz</a:t>
            </a:r>
          </a:p>
          <a:p>
            <a:pPr marL="0" indent="0" eaLnBrk="1" hangingPunct="1">
              <a:buFont typeface="Wingdings" panose="05000000000000000000" pitchFamily="2" charset="2"/>
              <a:buNone/>
            </a:pPr>
            <a:r>
              <a:rPr lang="en-US" altLang="en-US" sz="3000" u="sng" dirty="0" smtClean="0">
                <a:solidFill>
                  <a:schemeClr val="tx1"/>
                </a:solidFill>
                <a:latin typeface="Rockwell" panose="02060603020205020403" pitchFamily="18" charset="0"/>
                <a:ea typeface="MS PGothic" pitchFamily="34" charset="-128"/>
              </a:rPr>
              <a:t>Purpose</a:t>
            </a:r>
            <a:r>
              <a:rPr lang="en-US" altLang="en-US" sz="3000" dirty="0" smtClean="0">
                <a:solidFill>
                  <a:schemeClr val="tx1"/>
                </a:solidFill>
                <a:latin typeface="Rockwell" panose="02060603020205020403" pitchFamily="18" charset="0"/>
                <a:ea typeface="MS PGothic" pitchFamily="34" charset="-128"/>
              </a:rPr>
              <a:t>: To help students generate questions for a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ocratic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eminar at the end of the unit</a:t>
            </a:r>
            <a:endParaRPr lang="en-US" altLang="en-US" sz="3000" dirty="0" smtClean="0">
              <a:ea typeface="MS PGothic" pitchFamily="34" charset="-128"/>
            </a:endParaRPr>
          </a:p>
        </p:txBody>
      </p:sp>
    </p:spTree>
    <p:extLst>
      <p:ext uri="{BB962C8B-B14F-4D97-AF65-F5344CB8AC3E}">
        <p14:creationId xmlns:p14="http://schemas.microsoft.com/office/powerpoint/2010/main" val="771878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of Greater </a:t>
            </a:r>
            <a:r>
              <a:rPr lang="en-US" dirty="0"/>
              <a:t>Knowledge</a:t>
            </a:r>
          </a:p>
        </p:txBody>
      </p:sp>
      <p:sp>
        <p:nvSpPr>
          <p:cNvPr id="3" name="Content Placeholder 2"/>
          <p:cNvSpPr>
            <a:spLocks noGrp="1"/>
          </p:cNvSpPr>
          <p:nvPr>
            <p:ph idx="1"/>
          </p:nvPr>
        </p:nvSpPr>
        <p:spPr>
          <a:xfrm>
            <a:off x="498474" y="1399309"/>
            <a:ext cx="7556313" cy="5070763"/>
          </a:xfrm>
        </p:spPr>
        <p:txBody>
          <a:bodyPr>
            <a:normAutofit/>
          </a:bodyPr>
          <a:lstStyle/>
          <a:p>
            <a:pPr lvl="1" fontAlgn="base">
              <a:spcBef>
                <a:spcPts val="1800"/>
              </a:spcBef>
            </a:pPr>
            <a:r>
              <a:rPr lang="en-US" sz="3400" dirty="0" smtClean="0">
                <a:solidFill>
                  <a:schemeClr val="tx1"/>
                </a:solidFill>
              </a:rPr>
              <a:t>Discovery of new </a:t>
            </a:r>
            <a:r>
              <a:rPr lang="en-US" sz="3400" dirty="0">
                <a:solidFill>
                  <a:schemeClr val="tx1"/>
                </a:solidFill>
              </a:rPr>
              <a:t>ways of thinking/ ideas</a:t>
            </a:r>
          </a:p>
          <a:p>
            <a:pPr lvl="1" fontAlgn="base">
              <a:spcBef>
                <a:spcPts val="1800"/>
              </a:spcBef>
            </a:pPr>
            <a:r>
              <a:rPr lang="en-US" sz="3400" dirty="0" smtClean="0">
                <a:solidFill>
                  <a:schemeClr val="tx1"/>
                </a:solidFill>
              </a:rPr>
              <a:t>More clarity </a:t>
            </a:r>
            <a:r>
              <a:rPr lang="en-US" sz="3400" dirty="0">
                <a:solidFill>
                  <a:schemeClr val="tx1"/>
                </a:solidFill>
              </a:rPr>
              <a:t>about </a:t>
            </a:r>
            <a:r>
              <a:rPr lang="en-US" sz="3400" dirty="0" smtClean="0">
                <a:solidFill>
                  <a:schemeClr val="tx1"/>
                </a:solidFill>
              </a:rPr>
              <a:t>content</a:t>
            </a:r>
          </a:p>
          <a:p>
            <a:pPr lvl="1" fontAlgn="base">
              <a:spcBef>
                <a:spcPts val="1800"/>
              </a:spcBef>
            </a:pPr>
            <a:r>
              <a:rPr lang="en-US" sz="3400" dirty="0" smtClean="0">
                <a:solidFill>
                  <a:schemeClr val="tx1"/>
                </a:solidFill>
              </a:rPr>
              <a:t>More clarity about what they don’t know and what they need to know</a:t>
            </a:r>
          </a:p>
          <a:p>
            <a:pPr lvl="1" fontAlgn="base">
              <a:spcBef>
                <a:spcPts val="1800"/>
              </a:spcBef>
            </a:pPr>
            <a:r>
              <a:rPr lang="en-US" sz="3400" dirty="0" smtClean="0">
                <a:solidFill>
                  <a:schemeClr val="tx1"/>
                </a:solidFill>
              </a:rPr>
              <a:t>New</a:t>
            </a:r>
            <a:r>
              <a:rPr lang="en-US" sz="3400" dirty="0">
                <a:solidFill>
                  <a:schemeClr val="tx1"/>
                </a:solidFill>
              </a:rPr>
              <a:t>/ Expanded </a:t>
            </a:r>
            <a:r>
              <a:rPr lang="en-US" sz="3400" dirty="0" smtClean="0">
                <a:solidFill>
                  <a:schemeClr val="tx1"/>
                </a:solidFill>
              </a:rPr>
              <a:t>understanding </a:t>
            </a:r>
            <a:r>
              <a:rPr lang="en-US" sz="3400" dirty="0">
                <a:solidFill>
                  <a:schemeClr val="tx1"/>
                </a:solidFill>
              </a:rPr>
              <a:t>of complexity</a:t>
            </a:r>
          </a:p>
          <a:p>
            <a:pPr lvl="1" fontAlgn="base"/>
            <a:endParaRPr lang="en-US" dirty="0"/>
          </a:p>
          <a:p>
            <a:pPr marL="228600" lvl="1" indent="0" fontAlgn="base">
              <a:buNone/>
            </a:pPr>
            <a:endParaRPr lang="en-US" dirty="0"/>
          </a:p>
        </p:txBody>
      </p:sp>
    </p:spTree>
    <p:extLst>
      <p:ext uri="{BB962C8B-B14F-4D97-AF65-F5344CB8AC3E}">
        <p14:creationId xmlns:p14="http://schemas.microsoft.com/office/powerpoint/2010/main" val="3144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Evidence of Greater </a:t>
            </a:r>
            <a:r>
              <a:rPr lang="en-US" dirty="0"/>
              <a:t>Curiosity</a:t>
            </a:r>
            <a:br>
              <a:rPr lang="en-US" dirty="0"/>
            </a:br>
            <a:endParaRPr lang="en-US" dirty="0"/>
          </a:p>
        </p:txBody>
      </p:sp>
      <p:sp>
        <p:nvSpPr>
          <p:cNvPr id="3" name="Content Placeholder 2"/>
          <p:cNvSpPr>
            <a:spLocks noGrp="1"/>
          </p:cNvSpPr>
          <p:nvPr>
            <p:ph idx="1"/>
          </p:nvPr>
        </p:nvSpPr>
        <p:spPr>
          <a:xfrm>
            <a:off x="498474" y="1614055"/>
            <a:ext cx="7556313" cy="4144963"/>
          </a:xfrm>
        </p:spPr>
        <p:txBody>
          <a:bodyPr/>
          <a:lstStyle/>
          <a:p>
            <a:pPr>
              <a:spcBef>
                <a:spcPts val="1800"/>
              </a:spcBef>
            </a:pPr>
            <a:r>
              <a:rPr lang="en-US" sz="3400" dirty="0" smtClean="0">
                <a:solidFill>
                  <a:schemeClr val="tx1"/>
                </a:solidFill>
              </a:rPr>
              <a:t>Want to Know More</a:t>
            </a:r>
          </a:p>
          <a:p>
            <a:pPr>
              <a:spcBef>
                <a:spcPts val="1800"/>
              </a:spcBef>
            </a:pPr>
            <a:r>
              <a:rPr lang="en-US" sz="3400" dirty="0" smtClean="0">
                <a:solidFill>
                  <a:schemeClr val="tx1"/>
                </a:solidFill>
              </a:rPr>
              <a:t>Express New Interest</a:t>
            </a:r>
          </a:p>
          <a:p>
            <a:pPr>
              <a:spcBef>
                <a:spcPts val="1800"/>
              </a:spcBef>
            </a:pPr>
            <a:r>
              <a:rPr lang="en-US" sz="3400" dirty="0" smtClean="0">
                <a:solidFill>
                  <a:schemeClr val="tx1"/>
                </a:solidFill>
              </a:rPr>
              <a:t>Take Ownership for Getting Answers</a:t>
            </a:r>
          </a:p>
          <a:p>
            <a:pPr>
              <a:spcBef>
                <a:spcPts val="1800"/>
              </a:spcBef>
            </a:pPr>
            <a:r>
              <a:rPr lang="en-US" sz="3400" dirty="0" smtClean="0">
                <a:solidFill>
                  <a:schemeClr val="tx1"/>
                </a:solidFill>
              </a:rPr>
              <a:t>Set a </a:t>
            </a:r>
            <a:r>
              <a:rPr lang="en-US" sz="3400" dirty="0">
                <a:solidFill>
                  <a:schemeClr val="tx1"/>
                </a:solidFill>
              </a:rPr>
              <a:t>L</a:t>
            </a:r>
            <a:r>
              <a:rPr lang="en-US" sz="3400" dirty="0" smtClean="0">
                <a:solidFill>
                  <a:schemeClr val="tx1"/>
                </a:solidFill>
              </a:rPr>
              <a:t>earning Agenda</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635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355" y="4550131"/>
            <a:ext cx="5495618" cy="1308281"/>
          </a:xfrm>
        </p:spPr>
        <p:txBody>
          <a:bodyPr>
            <a:normAutofit lnSpcReduction="10000"/>
          </a:bodyPr>
          <a:lstStyle/>
          <a:p>
            <a:pPr marL="0" indent="0">
              <a:buNone/>
            </a:pPr>
            <a:r>
              <a:rPr lang="en-US" dirty="0">
                <a:solidFill>
                  <a:schemeClr val="tx1"/>
                </a:solidFill>
              </a:rPr>
              <a:t>T</a:t>
            </a:r>
            <a:r>
              <a:rPr lang="en-US" dirty="0" smtClean="0">
                <a:solidFill>
                  <a:schemeClr val="tx1"/>
                </a:solidFill>
              </a:rPr>
              <a:t>here </a:t>
            </a:r>
            <a:r>
              <a:rPr lang="en-US" dirty="0">
                <a:solidFill>
                  <a:schemeClr val="tx1"/>
                </a:solidFill>
              </a:rPr>
              <a:t>is </a:t>
            </a:r>
            <a:r>
              <a:rPr lang="en-US" dirty="0" smtClean="0">
                <a:solidFill>
                  <a:schemeClr val="tx1"/>
                </a:solidFill>
              </a:rPr>
              <a:t>something significant afoot </a:t>
            </a:r>
            <a:r>
              <a:rPr lang="en-US" smtClean="0">
                <a:solidFill>
                  <a:schemeClr val="tx1"/>
                </a:solidFill>
              </a:rPr>
              <a:t>in education, and beyond, </a:t>
            </a:r>
            <a:r>
              <a:rPr lang="en-US" dirty="0" smtClean="0">
                <a:solidFill>
                  <a:schemeClr val="tx1"/>
                </a:solidFill>
              </a:rPr>
              <a:t>relevant to our “Working with One’s Own Questions” </a:t>
            </a:r>
            <a:r>
              <a:rPr lang="en-US" dirty="0">
                <a:solidFill>
                  <a:schemeClr val="tx1"/>
                </a:solidFill>
              </a:rPr>
              <a:t>Model of </a:t>
            </a:r>
            <a:r>
              <a:rPr lang="en-US" dirty="0" smtClean="0">
                <a:solidFill>
                  <a:schemeClr val="tx1"/>
                </a:solidFill>
              </a:rPr>
              <a:t>Learning</a:t>
            </a:r>
            <a:endParaRPr lang="en-US" b="0" dirty="0" smtClean="0">
              <a:solidFill>
                <a:schemeClr val="tx1"/>
              </a:solidFill>
              <a:effectLst/>
            </a:endParaRPr>
          </a:p>
          <a:p>
            <a:pPr marL="0" indent="0">
              <a:buNone/>
            </a:pPr>
            <a:endParaRPr lang="en-US" dirty="0"/>
          </a:p>
        </p:txBody>
      </p:sp>
      <p:sp>
        <p:nvSpPr>
          <p:cNvPr id="2" name="TextBox 1"/>
          <p:cNvSpPr txBox="1"/>
          <p:nvPr/>
        </p:nvSpPr>
        <p:spPr>
          <a:xfrm>
            <a:off x="1206320" y="1510145"/>
            <a:ext cx="5882124" cy="2308324"/>
          </a:xfrm>
          <a:prstGeom prst="rect">
            <a:avLst/>
          </a:prstGeom>
          <a:noFill/>
        </p:spPr>
        <p:txBody>
          <a:bodyPr wrap="square" rtlCol="0">
            <a:spAutoFit/>
          </a:bodyPr>
          <a:lstStyle/>
          <a:p>
            <a:pPr algn="ctr"/>
            <a:r>
              <a:rPr lang="en-US" sz="3600" dirty="0" smtClean="0">
                <a:solidFill>
                  <a:schemeClr val="accent1"/>
                </a:solidFill>
              </a:rPr>
              <a:t>Greater Knowledge</a:t>
            </a:r>
          </a:p>
          <a:p>
            <a:pPr algn="ctr"/>
            <a:r>
              <a:rPr lang="en-US" sz="3600" dirty="0" smtClean="0">
                <a:solidFill>
                  <a:schemeClr val="accent1"/>
                </a:solidFill>
              </a:rPr>
              <a:t>Greater Curiosity</a:t>
            </a:r>
            <a:endParaRPr lang="en-US" sz="3600" dirty="0">
              <a:solidFill>
                <a:schemeClr val="accent1"/>
              </a:solidFill>
            </a:endParaRPr>
          </a:p>
          <a:p>
            <a:pPr algn="ctr"/>
            <a:endParaRPr lang="en-US" sz="3600" dirty="0" smtClean="0">
              <a:solidFill>
                <a:schemeClr val="accent1"/>
              </a:solidFill>
            </a:endParaRPr>
          </a:p>
          <a:p>
            <a:pPr algn="ctr"/>
            <a:r>
              <a:rPr lang="en-US" sz="3600" dirty="0" smtClean="0">
                <a:solidFill>
                  <a:schemeClr val="accent1"/>
                </a:solidFill>
              </a:rPr>
              <a:t>No Small Matter</a:t>
            </a:r>
          </a:p>
        </p:txBody>
      </p:sp>
    </p:spTree>
    <p:extLst>
      <p:ext uri="{BB962C8B-B14F-4D97-AF65-F5344CB8AC3E}">
        <p14:creationId xmlns:p14="http://schemas.microsoft.com/office/powerpoint/2010/main" val="17854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r>
              <a:rPr lang="en-US" altLang="en-US" smtClean="0"/>
              <a:t>Research Confirms the Importance of Student Questioning</a:t>
            </a:r>
          </a:p>
        </p:txBody>
      </p:sp>
      <p:sp>
        <p:nvSpPr>
          <p:cNvPr id="97283" name="Content Placeholder 2"/>
          <p:cNvSpPr>
            <a:spLocks noGrp="1"/>
          </p:cNvSpPr>
          <p:nvPr>
            <p:ph idx="1"/>
          </p:nvPr>
        </p:nvSpPr>
        <p:spPr>
          <a:xfrm>
            <a:off x="498475" y="1981200"/>
            <a:ext cx="8645525" cy="4144963"/>
          </a:xfrm>
        </p:spPr>
        <p:txBody>
          <a:bodyPr/>
          <a:lstStyle/>
          <a:p>
            <a:pPr marL="0" indent="0">
              <a:buFont typeface="Wingdings" panose="05000000000000000000" pitchFamily="2" charset="2"/>
              <a:buNone/>
            </a:pPr>
            <a:r>
              <a:rPr lang="en-US" altLang="en-US" sz="2800" dirty="0" smtClean="0">
                <a:solidFill>
                  <a:schemeClr val="tx1"/>
                </a:solidFill>
              </a:rPr>
              <a:t>Self-questioning (metacognitive strategy):</a:t>
            </a:r>
          </a:p>
          <a:p>
            <a:pPr marL="0" indent="0"/>
            <a:r>
              <a:rPr lang="en-US" altLang="en-US" sz="2200" dirty="0" smtClean="0">
                <a:solidFill>
                  <a:schemeClr val="tx1"/>
                </a:solidFill>
              </a:rPr>
              <a:t>Student formulation of their own questions is one of the most effective metacognitive strategies </a:t>
            </a:r>
          </a:p>
          <a:p>
            <a:pPr marL="0" indent="0"/>
            <a:r>
              <a:rPr lang="en-US" altLang="en-US" sz="2200" dirty="0" smtClean="0">
                <a:solidFill>
                  <a:schemeClr val="tx1"/>
                </a:solidFill>
              </a:rPr>
              <a:t>Engaging in pre-lesson self-questioning improved students rate of learning by nearly 50% (Hattie, p.193)</a:t>
            </a:r>
          </a:p>
          <a:p>
            <a:pPr marL="0" indent="0" algn="r">
              <a:buFont typeface="Wingdings" panose="05000000000000000000" pitchFamily="2" charset="2"/>
              <a:buNone/>
            </a:pPr>
            <a:endParaRPr lang="en-US" altLang="en-US" sz="1800" i="1" dirty="0" smtClean="0">
              <a:solidFill>
                <a:schemeClr val="tx1"/>
              </a:solidFill>
            </a:endParaRPr>
          </a:p>
          <a:p>
            <a:pPr marL="0" indent="0" algn="r">
              <a:spcBef>
                <a:spcPct val="0"/>
              </a:spcBef>
              <a:buFont typeface="Wingdings" panose="05000000000000000000" pitchFamily="2" charset="2"/>
              <a:buNone/>
            </a:pPr>
            <a:r>
              <a:rPr lang="en-US" altLang="en-US" sz="2800" dirty="0" smtClean="0">
                <a:solidFill>
                  <a:schemeClr val="tx1"/>
                </a:solidFill>
              </a:rPr>
              <a:t>John Hattie</a:t>
            </a:r>
          </a:p>
          <a:p>
            <a:pPr marL="0" indent="0" algn="r">
              <a:spcBef>
                <a:spcPct val="0"/>
              </a:spcBef>
              <a:buFont typeface="Wingdings" panose="05000000000000000000" pitchFamily="2" charset="2"/>
              <a:buNone/>
            </a:pPr>
            <a:r>
              <a:rPr lang="en-US" altLang="en-US" sz="1600" i="1" dirty="0" smtClean="0">
                <a:solidFill>
                  <a:schemeClr val="tx1"/>
                </a:solidFill>
              </a:rPr>
              <a:t>Visible Learning: A Synthesis of Over 800 </a:t>
            </a:r>
          </a:p>
          <a:p>
            <a:pPr marL="0" indent="0" algn="r">
              <a:spcBef>
                <a:spcPct val="0"/>
              </a:spcBef>
              <a:buFont typeface="Wingdings" panose="05000000000000000000" pitchFamily="2" charset="2"/>
              <a:buNone/>
            </a:pPr>
            <a:r>
              <a:rPr lang="en-US" altLang="en-US" sz="1600" i="1" dirty="0" smtClean="0">
                <a:solidFill>
                  <a:schemeClr val="tx1"/>
                </a:solidFill>
              </a:rPr>
              <a:t>meta-Analyses Relating to Achievement, 2008</a:t>
            </a:r>
          </a:p>
          <a:p>
            <a:pPr marL="0" indent="0">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2315546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46" y="2484123"/>
            <a:ext cx="2850228" cy="4311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16" y="132358"/>
            <a:ext cx="2561548" cy="395731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16" y="282260"/>
            <a:ext cx="3155510" cy="44971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06" y="1737907"/>
            <a:ext cx="2721293" cy="41086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51" y="2057646"/>
            <a:ext cx="3067917" cy="46665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4064" y="132358"/>
            <a:ext cx="2864303" cy="434670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908" y="691913"/>
            <a:ext cx="3356447" cy="4978605"/>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7325" r="17284"/>
          <a:stretch/>
        </p:blipFill>
        <p:spPr>
          <a:xfrm>
            <a:off x="2646345" y="1863106"/>
            <a:ext cx="3194820" cy="4885737"/>
          </a:xfrm>
          <a:prstGeom prst="rect">
            <a:avLst/>
          </a:prstGeom>
        </p:spPr>
      </p:pic>
    </p:spTree>
    <p:extLst>
      <p:ext uri="{BB962C8B-B14F-4D97-AF65-F5344CB8AC3E}">
        <p14:creationId xmlns:p14="http://schemas.microsoft.com/office/powerpoint/2010/main" val="39935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500"/>
                            </p:stCondLst>
                            <p:childTnLst>
                              <p:par>
                                <p:cTn id="23" presetID="53" presetClass="entr" presetSubtype="16"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3500"/>
                            </p:stCondLst>
                            <p:childTnLst>
                              <p:par>
                                <p:cTn id="29" presetID="53" presetClass="entr" presetSubtype="16"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4500"/>
                            </p:stCondLst>
                            <p:childTnLst>
                              <p:par>
                                <p:cTn id="35" presetID="53" presetClass="entr" presetSubtype="16"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5500"/>
                            </p:stCondLst>
                            <p:childTnLst>
                              <p:par>
                                <p:cTn id="41" presetID="53" presetClass="entr" presetSubtype="16" fill="hold" nodeType="after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500"/>
                            </p:stCondLst>
                            <p:childTnLst>
                              <p:par>
                                <p:cTn id="47" presetID="53" presetClass="entr" presetSubtype="16" fill="hold" nodeType="afterEffect">
                                  <p:stCondLst>
                                    <p:cond delay="50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Technique to Model</a:t>
            </a:r>
            <a:endParaRPr lang="en-US" dirty="0"/>
          </a:p>
        </p:txBody>
      </p:sp>
      <p:sp>
        <p:nvSpPr>
          <p:cNvPr id="3" name="Content Placeholder 2"/>
          <p:cNvSpPr>
            <a:spLocks noGrp="1"/>
          </p:cNvSpPr>
          <p:nvPr>
            <p:ph idx="1"/>
          </p:nvPr>
        </p:nvSpPr>
        <p:spPr>
          <a:xfrm>
            <a:off x="498474" y="1468582"/>
            <a:ext cx="7556313" cy="4144963"/>
          </a:xfrm>
        </p:spPr>
        <p:txBody>
          <a:bodyPr>
            <a:noAutofit/>
          </a:bodyPr>
          <a:lstStyle/>
          <a:p>
            <a:r>
              <a:rPr lang="en-US" sz="2400" dirty="0" smtClean="0">
                <a:solidFill>
                  <a:schemeClr val="tx1"/>
                </a:solidFill>
              </a:rPr>
              <a:t>We figured out a technique for getting students to formulate their own questions.</a:t>
            </a:r>
          </a:p>
          <a:p>
            <a:r>
              <a:rPr lang="en-US" sz="2400" dirty="0">
                <a:solidFill>
                  <a:schemeClr val="tx1"/>
                </a:solidFill>
              </a:rPr>
              <a:t>I</a:t>
            </a:r>
            <a:r>
              <a:rPr lang="en-US" sz="2400" dirty="0" smtClean="0">
                <a:solidFill>
                  <a:schemeClr val="tx1"/>
                </a:solidFill>
              </a:rPr>
              <a:t>n the last five years, educators have used the simple technique in creative and ingenious ways that consistently stimulate curiosity and advance student learning.</a:t>
            </a:r>
          </a:p>
          <a:p>
            <a:r>
              <a:rPr lang="en-US" sz="2400" dirty="0" smtClean="0">
                <a:solidFill>
                  <a:schemeClr val="tx1"/>
                </a:solidFill>
              </a:rPr>
              <a:t>Educators’ work with the technique leads us to see more clearly a replicable model of learning that is based on combining student question formulation with teacher creativity. 	</a:t>
            </a:r>
          </a:p>
        </p:txBody>
      </p:sp>
    </p:spTree>
    <p:extLst>
      <p:ext uri="{BB962C8B-B14F-4D97-AF65-F5344CB8AC3E}">
        <p14:creationId xmlns:p14="http://schemas.microsoft.com/office/powerpoint/2010/main" val="32362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15"/>
          <p:cNvSpPr txBox="1">
            <a:spLocks noChangeArrowheads="1"/>
          </p:cNvSpPr>
          <p:nvPr/>
        </p:nvSpPr>
        <p:spPr bwMode="auto">
          <a:xfrm>
            <a:off x="195263" y="1224773"/>
            <a:ext cx="433863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717216"/>
            <a:ext cx="3038475" cy="2092881"/>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
        <p:nvSpPr>
          <p:cNvPr id="7" name="Title 1"/>
          <p:cNvSpPr txBox="1">
            <a:spLocks/>
          </p:cNvSpPr>
          <p:nvPr/>
        </p:nvSpPr>
        <p:spPr>
          <a:xfrm>
            <a:off x="443706" y="132192"/>
            <a:ext cx="8570913"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Honoring three sources of this model</a:t>
            </a:r>
            <a:endParaRPr lang="en-US" dirty="0"/>
          </a:p>
        </p:txBody>
      </p:sp>
    </p:spTree>
    <p:extLst>
      <p:ext uri="{BB962C8B-B14F-4D97-AF65-F5344CB8AC3E}">
        <p14:creationId xmlns:p14="http://schemas.microsoft.com/office/powerpoint/2010/main" val="30331274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Honoring the </a:t>
            </a:r>
            <a:r>
              <a:rPr lang="en-US" dirty="0" smtClean="0"/>
              <a:t>Sources (II)</a:t>
            </a:r>
            <a:endParaRPr lang="en-US" dirty="0"/>
          </a:p>
        </p:txBody>
      </p:sp>
      <p:sp>
        <p:nvSpPr>
          <p:cNvPr id="3" name="Content Placeholder 2"/>
          <p:cNvSpPr>
            <a:spLocks noGrp="1"/>
          </p:cNvSpPr>
          <p:nvPr>
            <p:ph idx="1"/>
          </p:nvPr>
        </p:nvSpPr>
        <p:spPr>
          <a:xfrm>
            <a:off x="498474" y="1773381"/>
            <a:ext cx="7556313" cy="4144963"/>
          </a:xfrm>
        </p:spPr>
        <p:txBody>
          <a:bodyPr/>
          <a:lstStyle/>
          <a:p>
            <a:r>
              <a:rPr lang="en-US" sz="3000" dirty="0">
                <a:solidFill>
                  <a:schemeClr val="tx1"/>
                </a:solidFill>
              </a:rPr>
              <a:t>250,000 </a:t>
            </a:r>
            <a:r>
              <a:rPr lang="en-US" sz="3000" dirty="0" smtClean="0">
                <a:solidFill>
                  <a:schemeClr val="tx1"/>
                </a:solidFill>
              </a:rPr>
              <a:t>Teachers around the world</a:t>
            </a:r>
            <a:endParaRPr lang="en-US" sz="3000" dirty="0">
              <a:solidFill>
                <a:schemeClr val="tx1"/>
              </a:solidFill>
            </a:endParaRPr>
          </a:p>
          <a:p>
            <a:endParaRPr lang="en-US" dirty="0"/>
          </a:p>
        </p:txBody>
      </p:sp>
      <p:pic>
        <p:nvPicPr>
          <p:cNvPr id="4" name="Picture 3"/>
          <p:cNvPicPr>
            <a:picLocks noChangeAspect="1"/>
          </p:cNvPicPr>
          <p:nvPr/>
        </p:nvPicPr>
        <p:blipFill rotWithShape="1">
          <a:blip r:embed="rId2"/>
          <a:srcRect l="1695" t="22414" r="1416" b="34324"/>
          <a:stretch/>
        </p:blipFill>
        <p:spPr>
          <a:xfrm>
            <a:off x="765388" y="2507670"/>
            <a:ext cx="7668644" cy="2881745"/>
          </a:xfrm>
          <a:prstGeom prst="rect">
            <a:avLst/>
          </a:prstGeom>
        </p:spPr>
      </p:pic>
    </p:spTree>
    <p:extLst>
      <p:ext uri="{BB962C8B-B14F-4D97-AF65-F5344CB8AC3E}">
        <p14:creationId xmlns:p14="http://schemas.microsoft.com/office/powerpoint/2010/main" val="41882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Honoring the Sources (III)</a:t>
            </a:r>
            <a:endParaRPr lang="en-US" dirty="0"/>
          </a:p>
        </p:txBody>
      </p:sp>
      <p:sp>
        <p:nvSpPr>
          <p:cNvPr id="3" name="Content Placeholder 2"/>
          <p:cNvSpPr>
            <a:spLocks noGrp="1"/>
          </p:cNvSpPr>
          <p:nvPr>
            <p:ph idx="1"/>
          </p:nvPr>
        </p:nvSpPr>
        <p:spPr>
          <a:xfrm>
            <a:off x="498474" y="1399309"/>
            <a:ext cx="7556313" cy="4849091"/>
          </a:xfrm>
        </p:spPr>
        <p:txBody>
          <a:bodyPr>
            <a:normAutofit fontScale="70000" lnSpcReduction="20000"/>
          </a:bodyPr>
          <a:lstStyle/>
          <a:p>
            <a:r>
              <a:rPr lang="en-US" sz="3500" dirty="0" smtClean="0">
                <a:solidFill>
                  <a:schemeClr val="tx1"/>
                </a:solidFill>
              </a:rPr>
              <a:t>Millions </a:t>
            </a:r>
            <a:r>
              <a:rPr lang="en-US" sz="3500" dirty="0">
                <a:solidFill>
                  <a:schemeClr val="tx1"/>
                </a:solidFill>
              </a:rPr>
              <a:t>of </a:t>
            </a:r>
            <a:r>
              <a:rPr lang="en-US" sz="3500" dirty="0" smtClean="0">
                <a:solidFill>
                  <a:schemeClr val="tx1"/>
                </a:solidFill>
              </a:rPr>
              <a:t>students</a:t>
            </a:r>
          </a:p>
          <a:p>
            <a:pPr lvl="1">
              <a:spcBef>
                <a:spcPts val="1200"/>
              </a:spcBef>
            </a:pPr>
            <a:r>
              <a:rPr lang="en-US" sz="2600" dirty="0">
                <a:solidFill>
                  <a:schemeClr val="tx1"/>
                </a:solidFill>
              </a:rPr>
              <a:t>"Asking questions may not always lead to answers, but it leads to curiosity. Curiosity is what drives children and teens to want to learn, even when they don't realize it...Question asking helps us guide our own adventure and helps us find new interests. Everything starts with a question, even if you don't realize </a:t>
            </a:r>
            <a:r>
              <a:rPr lang="en-US" sz="2600" dirty="0" smtClean="0">
                <a:solidFill>
                  <a:schemeClr val="tx1"/>
                </a:solidFill>
              </a:rPr>
              <a:t>it.” </a:t>
            </a:r>
          </a:p>
          <a:p>
            <a:pPr marL="228600" lvl="1" indent="0">
              <a:buNone/>
            </a:pPr>
            <a:r>
              <a:rPr lang="en-US" sz="2600" dirty="0">
                <a:solidFill>
                  <a:schemeClr val="tx1"/>
                </a:solidFill>
              </a:rPr>
              <a:t> </a:t>
            </a:r>
            <a:r>
              <a:rPr lang="en-US" sz="2600" dirty="0" smtClean="0">
                <a:solidFill>
                  <a:schemeClr val="tx1"/>
                </a:solidFill>
              </a:rPr>
              <a:t>   - </a:t>
            </a:r>
            <a:r>
              <a:rPr lang="en-US" sz="2600" b="1" dirty="0" err="1" smtClean="0">
                <a:solidFill>
                  <a:schemeClr val="tx1"/>
                </a:solidFill>
              </a:rPr>
              <a:t>Abriana</a:t>
            </a:r>
            <a:r>
              <a:rPr lang="en-US" sz="2600" b="1" dirty="0" smtClean="0">
                <a:solidFill>
                  <a:schemeClr val="tx1"/>
                </a:solidFill>
              </a:rPr>
              <a:t> Fusco, 9</a:t>
            </a:r>
            <a:r>
              <a:rPr lang="en-US" sz="2600" b="1" baseline="30000" dirty="0" smtClean="0">
                <a:solidFill>
                  <a:schemeClr val="tx1"/>
                </a:solidFill>
              </a:rPr>
              <a:t>th</a:t>
            </a:r>
            <a:r>
              <a:rPr lang="en-US" sz="2600" b="1" dirty="0" smtClean="0">
                <a:solidFill>
                  <a:schemeClr val="tx1"/>
                </a:solidFill>
              </a:rPr>
              <a:t> Grader</a:t>
            </a:r>
            <a:r>
              <a:rPr lang="en-US" sz="2600" dirty="0" smtClean="0">
                <a:solidFill>
                  <a:schemeClr val="tx1"/>
                </a:solidFill>
              </a:rPr>
              <a:t>, Fitchburg, MA</a:t>
            </a:r>
          </a:p>
          <a:p>
            <a:pPr lvl="1">
              <a:spcBef>
                <a:spcPts val="1200"/>
              </a:spcBef>
            </a:pPr>
            <a:r>
              <a:rPr lang="en-US" sz="2600" dirty="0">
                <a:solidFill>
                  <a:schemeClr val="tx1"/>
                </a:solidFill>
              </a:rPr>
              <a:t>“When you ask the question, you feel like it’s your job to get the answer</a:t>
            </a:r>
            <a:r>
              <a:rPr lang="en-US" sz="2600" dirty="0" smtClean="0">
                <a:solidFill>
                  <a:schemeClr val="tx1"/>
                </a:solidFill>
              </a:rPr>
              <a:t>.”</a:t>
            </a:r>
          </a:p>
          <a:p>
            <a:pPr marL="228600" lvl="1" indent="0">
              <a:buNone/>
            </a:pPr>
            <a:r>
              <a:rPr lang="en-US" sz="2600" dirty="0">
                <a:solidFill>
                  <a:schemeClr val="tx1"/>
                </a:solidFill>
              </a:rPr>
              <a:t> </a:t>
            </a:r>
            <a:r>
              <a:rPr lang="en-US" sz="2600" dirty="0" smtClean="0">
                <a:solidFill>
                  <a:schemeClr val="tx1"/>
                </a:solidFill>
              </a:rPr>
              <a:t>   - </a:t>
            </a:r>
            <a:r>
              <a:rPr lang="en-US" sz="2600" b="1" dirty="0">
                <a:solidFill>
                  <a:schemeClr val="tx1"/>
                </a:solidFill>
              </a:rPr>
              <a:t>High School student</a:t>
            </a:r>
            <a:r>
              <a:rPr lang="en-US" sz="2600" dirty="0">
                <a:solidFill>
                  <a:schemeClr val="tx1"/>
                </a:solidFill>
              </a:rPr>
              <a:t>, Boston, MA</a:t>
            </a:r>
          </a:p>
          <a:p>
            <a:pPr lvl="1">
              <a:spcBef>
                <a:spcPts val="1200"/>
              </a:spcBef>
            </a:pPr>
            <a:r>
              <a:rPr lang="en-US" sz="2600" dirty="0" smtClean="0">
                <a:solidFill>
                  <a:schemeClr val="tx1"/>
                </a:solidFill>
              </a:rPr>
              <a:t>“Just </a:t>
            </a:r>
            <a:r>
              <a:rPr lang="en-US" sz="2600" dirty="0">
                <a:solidFill>
                  <a:schemeClr val="tx1"/>
                </a:solidFill>
              </a:rPr>
              <a:t>when you think you know all you need to know, you ask another question and discover how much more there is to </a:t>
            </a:r>
            <a:r>
              <a:rPr lang="en-US" sz="2600" dirty="0" smtClean="0">
                <a:solidFill>
                  <a:schemeClr val="tx1"/>
                </a:solidFill>
              </a:rPr>
              <a:t>learn.”</a:t>
            </a:r>
          </a:p>
          <a:p>
            <a:pPr marL="228600" lvl="1" indent="0">
              <a:buNone/>
            </a:pPr>
            <a:r>
              <a:rPr lang="en-US" sz="2600" dirty="0">
                <a:solidFill>
                  <a:schemeClr val="tx1"/>
                </a:solidFill>
              </a:rPr>
              <a:t> </a:t>
            </a:r>
            <a:r>
              <a:rPr lang="en-US" sz="2600" dirty="0" smtClean="0">
                <a:solidFill>
                  <a:schemeClr val="tx1"/>
                </a:solidFill>
              </a:rPr>
              <a:t>   - </a:t>
            </a:r>
            <a:r>
              <a:rPr lang="en-US" sz="2600" b="1" dirty="0" smtClean="0">
                <a:solidFill>
                  <a:schemeClr val="tx1"/>
                </a:solidFill>
              </a:rPr>
              <a:t>6</a:t>
            </a:r>
            <a:r>
              <a:rPr lang="en-US" sz="2600" b="1" baseline="30000" dirty="0" smtClean="0">
                <a:solidFill>
                  <a:schemeClr val="tx1"/>
                </a:solidFill>
              </a:rPr>
              <a:t>th</a:t>
            </a:r>
            <a:r>
              <a:rPr lang="en-US" sz="2600" b="1" dirty="0" smtClean="0">
                <a:solidFill>
                  <a:schemeClr val="tx1"/>
                </a:solidFill>
              </a:rPr>
              <a:t> grader, </a:t>
            </a:r>
            <a:r>
              <a:rPr lang="en-US" sz="2600" dirty="0" smtClean="0">
                <a:solidFill>
                  <a:schemeClr val="tx1"/>
                </a:solidFill>
              </a:rPr>
              <a:t>Palo Alto, CA</a:t>
            </a:r>
          </a:p>
          <a:p>
            <a:pPr lvl="1">
              <a:spcBef>
                <a:spcPts val="1200"/>
              </a:spcBef>
            </a:pPr>
            <a:r>
              <a:rPr lang="en-US" sz="2600" dirty="0">
                <a:solidFill>
                  <a:schemeClr val="tx1"/>
                </a:solidFill>
              </a:rPr>
              <a:t>I</a:t>
            </a:r>
            <a:r>
              <a:rPr lang="en-US" sz="2600" dirty="0" smtClean="0">
                <a:solidFill>
                  <a:schemeClr val="tx1"/>
                </a:solidFill>
              </a:rPr>
              <a:t>n </a:t>
            </a:r>
            <a:r>
              <a:rPr lang="en-US" sz="2600" dirty="0">
                <a:solidFill>
                  <a:schemeClr val="tx1"/>
                </a:solidFill>
              </a:rPr>
              <a:t>response to "why do you think we ask questions</a:t>
            </a:r>
            <a:r>
              <a:rPr lang="en-US" sz="2600" dirty="0" smtClean="0">
                <a:solidFill>
                  <a:schemeClr val="tx1"/>
                </a:solidFill>
              </a:rPr>
              <a:t>?”</a:t>
            </a:r>
          </a:p>
          <a:p>
            <a:pPr marL="228600" lvl="1" indent="0">
              <a:spcBef>
                <a:spcPts val="0"/>
              </a:spcBef>
              <a:buNone/>
            </a:pPr>
            <a:r>
              <a:rPr lang="en-US" sz="2600" dirty="0" smtClean="0">
                <a:solidFill>
                  <a:schemeClr val="tx1"/>
                </a:solidFill>
              </a:rPr>
              <a:t>    “So </a:t>
            </a:r>
            <a:r>
              <a:rPr lang="en-US" sz="2600" dirty="0">
                <a:solidFill>
                  <a:schemeClr val="tx1"/>
                </a:solidFill>
              </a:rPr>
              <a:t>we can be curious about what we are learning and want to </a:t>
            </a:r>
            <a:r>
              <a:rPr lang="en-US" sz="2600" dirty="0" smtClean="0">
                <a:solidFill>
                  <a:schemeClr val="tx1"/>
                </a:solidFill>
              </a:rPr>
              <a:t> </a:t>
            </a:r>
          </a:p>
          <a:p>
            <a:pPr marL="228600" lvl="1" indent="0">
              <a:spcBef>
                <a:spcPts val="0"/>
              </a:spcBef>
              <a:buNone/>
            </a:pPr>
            <a:r>
              <a:rPr lang="en-US" sz="2600" dirty="0">
                <a:solidFill>
                  <a:schemeClr val="tx1"/>
                </a:solidFill>
              </a:rPr>
              <a:t> </a:t>
            </a:r>
            <a:r>
              <a:rPr lang="en-US" sz="2600" dirty="0" smtClean="0">
                <a:solidFill>
                  <a:schemeClr val="tx1"/>
                </a:solidFill>
              </a:rPr>
              <a:t>   know </a:t>
            </a:r>
            <a:r>
              <a:rPr lang="en-US" sz="2600" dirty="0">
                <a:solidFill>
                  <a:schemeClr val="tx1"/>
                </a:solidFill>
              </a:rPr>
              <a:t>more."</a:t>
            </a:r>
            <a:br>
              <a:rPr lang="en-US" sz="2600" dirty="0">
                <a:solidFill>
                  <a:schemeClr val="tx1"/>
                </a:solidFill>
              </a:rPr>
            </a:br>
            <a:r>
              <a:rPr lang="en-US" sz="2600" dirty="0" smtClean="0">
                <a:solidFill>
                  <a:schemeClr val="tx1"/>
                </a:solidFill>
              </a:rPr>
              <a:t>    - </a:t>
            </a:r>
            <a:r>
              <a:rPr lang="en-US" sz="2600" b="1" dirty="0" err="1">
                <a:solidFill>
                  <a:schemeClr val="tx1"/>
                </a:solidFill>
              </a:rPr>
              <a:t>Ayaka</a:t>
            </a:r>
            <a:r>
              <a:rPr lang="en-US" sz="2600" b="1" dirty="0">
                <a:solidFill>
                  <a:schemeClr val="tx1"/>
                </a:solidFill>
              </a:rPr>
              <a:t>, </a:t>
            </a:r>
            <a:r>
              <a:rPr lang="en-US" sz="2600" b="1" dirty="0" smtClean="0">
                <a:solidFill>
                  <a:schemeClr val="tx1"/>
                </a:solidFill>
              </a:rPr>
              <a:t>1</a:t>
            </a:r>
            <a:r>
              <a:rPr lang="en-US" sz="2600" b="1" baseline="30000" dirty="0" smtClean="0">
                <a:solidFill>
                  <a:schemeClr val="tx1"/>
                </a:solidFill>
              </a:rPr>
              <a:t>st</a:t>
            </a:r>
            <a:r>
              <a:rPr lang="en-US" sz="2600" b="1" dirty="0" smtClean="0">
                <a:solidFill>
                  <a:schemeClr val="tx1"/>
                </a:solidFill>
              </a:rPr>
              <a:t> Grader, </a:t>
            </a:r>
            <a:r>
              <a:rPr lang="en-US" sz="2600" dirty="0" smtClean="0">
                <a:solidFill>
                  <a:schemeClr val="tx1"/>
                </a:solidFill>
              </a:rPr>
              <a:t>Novi</a:t>
            </a:r>
            <a:r>
              <a:rPr lang="en-US" sz="2600" dirty="0">
                <a:solidFill>
                  <a:schemeClr val="tx1"/>
                </a:solidFill>
              </a:rPr>
              <a:t>, </a:t>
            </a:r>
            <a:r>
              <a:rPr lang="en-US" sz="2600" dirty="0" smtClean="0">
                <a:solidFill>
                  <a:schemeClr val="tx1"/>
                </a:solidFill>
              </a:rPr>
              <a:t>Michigan</a:t>
            </a:r>
            <a:endParaRPr lang="en-US" dirty="0"/>
          </a:p>
          <a:p>
            <a:endParaRPr lang="en-US" dirty="0"/>
          </a:p>
        </p:txBody>
      </p:sp>
    </p:spTree>
    <p:extLst>
      <p:ext uri="{BB962C8B-B14F-4D97-AF65-F5344CB8AC3E}">
        <p14:creationId xmlns:p14="http://schemas.microsoft.com/office/powerpoint/2010/main" val="105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5674" y="2202058"/>
            <a:ext cx="7556313" cy="1116106"/>
          </a:xfrm>
        </p:spPr>
        <p:txBody>
          <a:bodyPr/>
          <a:lstStyle/>
          <a:p>
            <a:r>
              <a:rPr lang="en-US" dirty="0"/>
              <a:t>Why is a model for learning that emphasizes student question formulation so important today?</a:t>
            </a:r>
            <a:br>
              <a:rPr lang="en-US" dirty="0"/>
            </a:br>
            <a:endParaRPr lang="en-US" dirty="0"/>
          </a:p>
        </p:txBody>
      </p:sp>
    </p:spTree>
    <p:extLst>
      <p:ext uri="{BB962C8B-B14F-4D97-AF65-F5344CB8AC3E}">
        <p14:creationId xmlns:p14="http://schemas.microsoft.com/office/powerpoint/2010/main" val="9555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2672" y="366201"/>
            <a:ext cx="7556500" cy="1690687"/>
          </a:xfrm>
        </p:spPr>
        <p:txBody>
          <a:bodyPr rtlCol="0">
            <a:normAutofit/>
          </a:bodyPr>
          <a:lstStyle/>
          <a:p>
            <a:pPr eaLnBrk="1" fontAlgn="auto" hangingPunct="1">
              <a:spcAft>
                <a:spcPts val="0"/>
              </a:spcAft>
              <a:defRPr/>
            </a:pPr>
            <a:r>
              <a:rPr lang="en-US" dirty="0" smtClean="0">
                <a:latin typeface="Rockwell" panose="02060603020205020403" pitchFamily="18" charset="0"/>
                <a:cs typeface="MS PGothic" pitchFamily="34" charset="-128"/>
              </a:rPr>
              <a:t>The </a:t>
            </a:r>
            <a:r>
              <a:rPr lang="en-US" dirty="0">
                <a:latin typeface="Rockwell" panose="02060603020205020403" pitchFamily="18" charset="0"/>
                <a:cs typeface="MS PGothic" pitchFamily="34" charset="-128"/>
              </a:rPr>
              <a:t>Question Formulation Technique (QFT) </a:t>
            </a:r>
            <a:r>
              <a:rPr lang="en-US" dirty="0" smtClean="0">
                <a:latin typeface="Rockwell" panose="02060603020205020403" pitchFamily="18" charset="0"/>
                <a:cs typeface="MS PGothic" pitchFamily="34" charset="-128"/>
              </a:rPr>
              <a:t>in Action</a:t>
            </a:r>
            <a:endParaRPr lang="en-US" dirty="0">
              <a:latin typeface="Rockwell" panose="02060603020205020403" pitchFamily="18" charset="0"/>
              <a:cs typeface="MS PGothic" pitchFamily="34" charset="-128"/>
            </a:endParaRPr>
          </a:p>
        </p:txBody>
      </p:sp>
      <p:sp>
        <p:nvSpPr>
          <p:cNvPr id="129027" name="Content Placeholder 2"/>
          <p:cNvSpPr>
            <a:spLocks noGrp="1"/>
          </p:cNvSpPr>
          <p:nvPr>
            <p:ph idx="1"/>
          </p:nvPr>
        </p:nvSpPr>
        <p:spPr>
          <a:xfrm>
            <a:off x="2286448" y="4981273"/>
            <a:ext cx="4862498" cy="712497"/>
          </a:xfrm>
        </p:spPr>
        <p:txBody>
          <a:bodyPr/>
          <a:lstStyle/>
          <a:p>
            <a:pPr marL="0" indent="0" algn="ctr">
              <a:buNone/>
            </a:pPr>
            <a:r>
              <a:rPr lang="en-US" altLang="en-US" dirty="0">
                <a:solidFill>
                  <a:schemeClr val="tx1"/>
                </a:solidFill>
                <a:ea typeface="MS PGothic" pitchFamily="34" charset="-128"/>
                <a:hlinkClick r:id="rId2"/>
              </a:rPr>
              <a:t>http://rightquestion.org/qft-in-action/</a:t>
            </a:r>
            <a:endParaRPr lang="en-US" altLang="en-US" dirty="0" smtClean="0">
              <a:solidFill>
                <a:schemeClr val="tx1"/>
              </a:solidFill>
              <a:ea typeface="MS PGothic"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64" b="27953"/>
          <a:stretch/>
        </p:blipFill>
        <p:spPr>
          <a:xfrm>
            <a:off x="1401098" y="2056888"/>
            <a:ext cx="6369064" cy="2707976"/>
          </a:xfrm>
          <a:prstGeom prst="rect">
            <a:avLst/>
          </a:prstGeom>
        </p:spPr>
      </p:pic>
    </p:spTree>
    <p:extLst>
      <p:ext uri="{BB962C8B-B14F-4D97-AF65-F5344CB8AC3E}">
        <p14:creationId xmlns:p14="http://schemas.microsoft.com/office/powerpoint/2010/main" val="2686069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4613"/>
            <a:ext cx="3475038" cy="529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65650" y="1331913"/>
            <a:ext cx="4638675"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3200"/>
              <a:t>“How should you respond when you get powerful new tools for finding answers? </a:t>
            </a:r>
          </a:p>
          <a:p>
            <a:endParaRPr lang="en-US" altLang="en-US" sz="3200"/>
          </a:p>
        </p:txBody>
      </p:sp>
      <p:sp>
        <p:nvSpPr>
          <p:cNvPr id="3" name="TextBox 2"/>
          <p:cNvSpPr txBox="1">
            <a:spLocks noChangeArrowheads="1"/>
          </p:cNvSpPr>
          <p:nvPr/>
        </p:nvSpPr>
        <p:spPr bwMode="auto">
          <a:xfrm>
            <a:off x="4565650" y="3825875"/>
            <a:ext cx="5129213" cy="172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endParaRPr lang="en-US" altLang="en-US" sz="2800" dirty="0"/>
          </a:p>
          <a:p>
            <a:r>
              <a:rPr lang="en-US" altLang="en-US" sz="2800" dirty="0"/>
              <a:t>Think of harder questions.”</a:t>
            </a:r>
          </a:p>
          <a:p>
            <a:endParaRPr lang="en-US" altLang="en-US" sz="3200" dirty="0"/>
          </a:p>
          <a:p>
            <a:endParaRPr lang="en-US" altLang="en-US" dirty="0"/>
          </a:p>
        </p:txBody>
      </p:sp>
      <p:sp>
        <p:nvSpPr>
          <p:cNvPr id="6" name="TextBox 5"/>
          <p:cNvSpPr txBox="1">
            <a:spLocks noChangeArrowheads="1"/>
          </p:cNvSpPr>
          <p:nvPr/>
        </p:nvSpPr>
        <p:spPr bwMode="auto">
          <a:xfrm>
            <a:off x="4987925" y="5399088"/>
            <a:ext cx="34845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285750" indent="-285750" algn="r">
              <a:buFontTx/>
              <a:buChar char="-"/>
            </a:pPr>
            <a:r>
              <a:rPr lang="en-US" altLang="en-US" dirty="0" smtClean="0"/>
              <a:t>Clive </a:t>
            </a:r>
            <a:r>
              <a:rPr lang="en-US" altLang="en-US" dirty="0"/>
              <a:t>Thompson, </a:t>
            </a:r>
            <a:r>
              <a:rPr lang="en-US" altLang="en-US" dirty="0" smtClean="0"/>
              <a:t>Journalist </a:t>
            </a:r>
            <a:r>
              <a:rPr lang="en-US" altLang="en-US" dirty="0"/>
              <a:t>and Technology Blogger</a:t>
            </a:r>
          </a:p>
          <a:p>
            <a:endParaRPr lang="en-US" altLang="en-US" dirty="0"/>
          </a:p>
        </p:txBody>
      </p:sp>
      <p:sp>
        <p:nvSpPr>
          <p:cNvPr id="167942" name="Title 1"/>
          <p:cNvSpPr txBox="1">
            <a:spLocks/>
          </p:cNvSpPr>
          <p:nvPr/>
        </p:nvSpPr>
        <p:spPr bwMode="auto">
          <a:xfrm>
            <a:off x="600075" y="352425"/>
            <a:ext cx="7556500"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914400"/>
            <a:r>
              <a:rPr lang="en-US" altLang="en-US" sz="4000">
                <a:solidFill>
                  <a:schemeClr val="accent1"/>
                </a:solidFill>
              </a:rPr>
              <a:t>In the Age of Google…</a:t>
            </a:r>
          </a:p>
        </p:txBody>
      </p:sp>
    </p:spTree>
    <p:extLst>
      <p:ext uri="{BB962C8B-B14F-4D97-AF65-F5344CB8AC3E}">
        <p14:creationId xmlns:p14="http://schemas.microsoft.com/office/powerpoint/2010/main" val="3320574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smtClean="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Septima Clark</a:t>
            </a:r>
          </a:p>
        </p:txBody>
      </p:sp>
    </p:spTree>
    <p:extLst>
      <p:ext uri="{BB962C8B-B14F-4D97-AF65-F5344CB8AC3E}">
        <p14:creationId xmlns:p14="http://schemas.microsoft.com/office/powerpoint/2010/main" val="3211799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in Touch!</a:t>
            </a:r>
            <a:endParaRPr lang="en-US" dirty="0"/>
          </a:p>
        </p:txBody>
      </p:sp>
      <p:sp>
        <p:nvSpPr>
          <p:cNvPr id="3" name="Content Placeholder 2"/>
          <p:cNvSpPr>
            <a:spLocks noGrp="1"/>
          </p:cNvSpPr>
          <p:nvPr>
            <p:ph idx="1"/>
          </p:nvPr>
        </p:nvSpPr>
        <p:spPr>
          <a:xfrm>
            <a:off x="498474" y="1981200"/>
            <a:ext cx="8008217" cy="4144963"/>
          </a:xfrm>
        </p:spPr>
        <p:txBody>
          <a:bodyPr/>
          <a:lstStyle/>
          <a:p>
            <a:r>
              <a:rPr lang="en-US" sz="2400" dirty="0">
                <a:solidFill>
                  <a:schemeClr val="tx1"/>
                </a:solidFill>
              </a:rPr>
              <a:t>Join our Educators Network for free resources</a:t>
            </a:r>
            <a:r>
              <a:rPr lang="en-US" sz="2400" dirty="0" smtClean="0">
                <a:solidFill>
                  <a:schemeClr val="tx1"/>
                </a:solidFill>
              </a:rPr>
              <a:t>!</a:t>
            </a:r>
          </a:p>
          <a:p>
            <a:r>
              <a:rPr lang="en-US" sz="2400" dirty="0" smtClean="0">
                <a:solidFill>
                  <a:schemeClr val="tx1"/>
                </a:solidFill>
              </a:rPr>
              <a:t>Share your stories and questions with </a:t>
            </a:r>
            <a:r>
              <a:rPr lang="en-US" sz="2400" dirty="0" smtClean="0">
                <a:solidFill>
                  <a:schemeClr val="tx1"/>
                </a:solidFill>
                <a:hlinkClick r:id="rId2"/>
              </a:rPr>
              <a:t>contact@rightquestion.org</a:t>
            </a:r>
            <a:endParaRPr lang="en-US" sz="2400" dirty="0" smtClean="0">
              <a:solidFill>
                <a:schemeClr val="tx1"/>
              </a:solidFill>
            </a:endParaRPr>
          </a:p>
          <a:p>
            <a:r>
              <a:rPr lang="en-US" sz="2400" dirty="0" err="1" smtClean="0">
                <a:solidFill>
                  <a:schemeClr val="tx1"/>
                </a:solidFill>
              </a:rPr>
              <a:t>Siyi</a:t>
            </a:r>
            <a:r>
              <a:rPr lang="en-US" sz="2400" dirty="0" smtClean="0">
                <a:solidFill>
                  <a:schemeClr val="tx1"/>
                </a:solidFill>
              </a:rPr>
              <a:t> Chu, Program Associate </a:t>
            </a:r>
            <a:r>
              <a:rPr lang="en-US" sz="2400" dirty="0" smtClean="0">
                <a:solidFill>
                  <a:schemeClr val="tx1"/>
                </a:solidFill>
                <a:hlinkClick r:id="rId3"/>
              </a:rPr>
              <a:t>siyi.chu@rightquestion.org</a:t>
            </a:r>
            <a:endParaRPr lang="en-US" sz="2400" dirty="0" smtClean="0">
              <a:solidFill>
                <a:schemeClr val="tx1"/>
              </a:solidFill>
            </a:endParaRPr>
          </a:p>
          <a:p>
            <a:r>
              <a:rPr lang="en-US" sz="2400" dirty="0" smtClean="0">
                <a:solidFill>
                  <a:schemeClr val="tx1"/>
                </a:solidFill>
              </a:rPr>
              <a:t>Tomoko </a:t>
            </a:r>
            <a:r>
              <a:rPr lang="en-US" sz="2400" dirty="0" err="1" smtClean="0">
                <a:solidFill>
                  <a:schemeClr val="tx1"/>
                </a:solidFill>
              </a:rPr>
              <a:t>Ouchi</a:t>
            </a:r>
            <a:r>
              <a:rPr lang="en-US" sz="2400" dirty="0" smtClean="0">
                <a:solidFill>
                  <a:schemeClr val="tx1"/>
                </a:solidFill>
              </a:rPr>
              <a:t>, International Program Specialist </a:t>
            </a:r>
            <a:r>
              <a:rPr lang="en-US" sz="2400" dirty="0" smtClean="0">
                <a:solidFill>
                  <a:schemeClr val="tx1"/>
                </a:solidFill>
                <a:hlinkClick r:id="rId4"/>
              </a:rPr>
              <a:t>tomoko.ouchi@righquestion.org</a:t>
            </a:r>
            <a:endParaRPr lang="en-US" sz="2400" dirty="0" smtClean="0">
              <a:solidFill>
                <a:schemeClr val="tx1"/>
              </a:solidFill>
            </a:endParaRPr>
          </a:p>
          <a:p>
            <a:pPr marL="0" indent="0">
              <a:buNone/>
            </a:pPr>
            <a:endParaRPr lang="en-US" dirty="0" smtClean="0"/>
          </a:p>
        </p:txBody>
      </p:sp>
    </p:spTree>
    <p:extLst>
      <p:ext uri="{BB962C8B-B14F-4D97-AF65-F5344CB8AC3E}">
        <p14:creationId xmlns:p14="http://schemas.microsoft.com/office/powerpoint/2010/main" val="341327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Classroom Example:</a:t>
            </a:r>
            <a:br>
              <a:rPr lang="en-US" sz="4400" dirty="0" smtClean="0"/>
            </a:br>
            <a:r>
              <a:rPr lang="en-US" sz="4400" dirty="0" smtClean="0"/>
              <a:t>Kindergarten</a:t>
            </a:r>
            <a:endParaRPr lang="en-US" sz="4400" dirty="0"/>
          </a:p>
        </p:txBody>
      </p:sp>
      <p:sp>
        <p:nvSpPr>
          <p:cNvPr id="59394" name="Content Placeholder 2"/>
          <p:cNvSpPr>
            <a:spLocks noGrp="1"/>
          </p:cNvSpPr>
          <p:nvPr>
            <p:ph idx="1"/>
          </p:nvPr>
        </p:nvSpPr>
        <p:spPr>
          <a:xfrm>
            <a:off x="498286" y="2275031"/>
            <a:ext cx="7744962" cy="4116388"/>
          </a:xfrm>
        </p:spPr>
        <p:txBody>
          <a:bodyPr>
            <a:normAutofit/>
          </a:bodyPr>
          <a:lstStyle/>
          <a:p>
            <a:pPr marL="0" indent="0" eaLnBrk="1" hangingPunct="1">
              <a:buNone/>
              <a:defRPr/>
            </a:pPr>
            <a:r>
              <a:rPr lang="en-US" sz="3000" u="sng" dirty="0">
                <a:solidFill>
                  <a:schemeClr val="tx1"/>
                </a:solidFill>
                <a:cs typeface="Gill Sans"/>
              </a:rPr>
              <a:t>T</a:t>
            </a:r>
            <a:r>
              <a:rPr lang="en-US" sz="3000" u="sng" dirty="0" smtClean="0">
                <a:solidFill>
                  <a:schemeClr val="tx1"/>
                </a:solidFill>
                <a:cs typeface="Gill Sans"/>
              </a:rPr>
              <a:t>eacher</a:t>
            </a:r>
            <a:r>
              <a:rPr lang="en-US" sz="3000" dirty="0">
                <a:solidFill>
                  <a:schemeClr val="tx1"/>
                </a:solidFill>
                <a:cs typeface="Gill Sans"/>
              </a:rPr>
              <a:t>: </a:t>
            </a:r>
            <a:r>
              <a:rPr lang="en-US" sz="3000" dirty="0" smtClean="0">
                <a:solidFill>
                  <a:schemeClr val="tx1"/>
                </a:solidFill>
                <a:cs typeface="Gill Sans"/>
              </a:rPr>
              <a:t>Jennifer Shaffer, Walkersville, MD</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Topic</a:t>
            </a:r>
            <a:r>
              <a:rPr lang="en-US" sz="3000" dirty="0">
                <a:solidFill>
                  <a:schemeClr val="tx1"/>
                </a:solidFill>
                <a:cs typeface="Gill Sans"/>
              </a:rPr>
              <a:t>: </a:t>
            </a:r>
            <a:r>
              <a:rPr lang="en-US" sz="3000" dirty="0" smtClean="0">
                <a:solidFill>
                  <a:schemeClr val="tx1"/>
                </a:solidFill>
                <a:cs typeface="Gill Sans"/>
              </a:rPr>
              <a:t>Non-fiction literacy</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Purpose</a:t>
            </a:r>
            <a:r>
              <a:rPr lang="en-US" sz="3000" dirty="0">
                <a:solidFill>
                  <a:schemeClr val="tx1"/>
                </a:solidFill>
                <a:cs typeface="Gill Sans"/>
              </a:rPr>
              <a:t>: </a:t>
            </a:r>
            <a:r>
              <a:rPr lang="en-US" sz="3000" dirty="0" smtClean="0">
                <a:solidFill>
                  <a:schemeClr val="tx1"/>
                </a:solidFill>
                <a:cs typeface="Gill Sans"/>
              </a:rPr>
              <a:t>To engage students prior to reading a nonfiction </a:t>
            </a:r>
            <a:r>
              <a:rPr lang="en-US" sz="3000" dirty="0">
                <a:solidFill>
                  <a:schemeClr val="tx1"/>
                </a:solidFill>
                <a:cs typeface="Gill Sans"/>
              </a:rPr>
              <a:t>text </a:t>
            </a:r>
            <a:r>
              <a:rPr lang="en-US" sz="3000" dirty="0" smtClean="0">
                <a:solidFill>
                  <a:schemeClr val="tx1"/>
                </a:solidFill>
                <a:cs typeface="Gill Sans"/>
              </a:rPr>
              <a:t>about alligators</a:t>
            </a:r>
            <a:endParaRPr lang="en-US" sz="3000" dirty="0">
              <a:solidFill>
                <a:schemeClr val="tx1"/>
              </a:solidFill>
              <a:cs typeface="Gill Sans"/>
            </a:endParaRPr>
          </a:p>
          <a:p>
            <a:pPr eaLnBrk="1" hangingPunct="1">
              <a:defRPr/>
            </a:pPr>
            <a:endParaRPr lang="en-US" sz="3000" dirty="0">
              <a:cs typeface="Gill Sans"/>
            </a:endParaRPr>
          </a:p>
        </p:txBody>
      </p:sp>
    </p:spTree>
    <p:extLst>
      <p:ext uri="{BB962C8B-B14F-4D97-AF65-F5344CB8AC3E}">
        <p14:creationId xmlns:p14="http://schemas.microsoft.com/office/powerpoint/2010/main" val="195112761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29DD1"/>
                </a:solidFill>
              </a:rPr>
              <a:t>Question Focus</a:t>
            </a:r>
            <a:endParaRPr lang="en-US" sz="4000" dirty="0">
              <a:solidFill>
                <a:srgbClr val="629DD1"/>
              </a:solidFill>
            </a:endParaRPr>
          </a:p>
        </p:txBody>
      </p:sp>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11459" y="1600200"/>
            <a:ext cx="5530341" cy="4144963"/>
          </a:xfrm>
        </p:spPr>
      </p:pic>
      <p:sp>
        <p:nvSpPr>
          <p:cNvPr id="5" name="TextBox 4"/>
          <p:cNvSpPr txBox="1"/>
          <p:nvPr/>
        </p:nvSpPr>
        <p:spPr>
          <a:xfrm>
            <a:off x="4433454" y="6414655"/>
            <a:ext cx="4710546" cy="369332"/>
          </a:xfrm>
          <a:prstGeom prst="rect">
            <a:avLst/>
          </a:prstGeom>
          <a:noFill/>
        </p:spPr>
        <p:txBody>
          <a:bodyPr wrap="square" rtlCol="0">
            <a:spAutoFit/>
          </a:bodyPr>
          <a:lstStyle/>
          <a:p>
            <a:r>
              <a:rPr lang="en-US" dirty="0" smtClean="0">
                <a:hlinkClick r:id="rId3"/>
              </a:rPr>
              <a:t>Photograph by </a:t>
            </a:r>
            <a:r>
              <a:rPr lang="en-US" dirty="0" err="1" smtClean="0">
                <a:hlinkClick r:id="rId3"/>
              </a:rPr>
              <a:t>Nuwan</a:t>
            </a:r>
            <a:r>
              <a:rPr lang="en-US" dirty="0" smtClean="0">
                <a:hlinkClick r:id="rId3"/>
              </a:rPr>
              <a:t> Samaranayake, 2013</a:t>
            </a:r>
            <a:endParaRPr lang="en-US" dirty="0" smtClean="0"/>
          </a:p>
        </p:txBody>
      </p:sp>
    </p:spTree>
    <p:extLst>
      <p:ext uri="{BB962C8B-B14F-4D97-AF65-F5344CB8AC3E}">
        <p14:creationId xmlns:p14="http://schemas.microsoft.com/office/powerpoint/2010/main" val="52896021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8475" y="484094"/>
            <a:ext cx="4111626" cy="1116106"/>
          </a:xfrm>
        </p:spPr>
        <p:txBody>
          <a:bodyPr/>
          <a:lstStyle/>
          <a:p>
            <a:r>
              <a:rPr lang="en-US" dirty="0">
                <a:latin typeface="Rockwell" charset="0"/>
              </a:rPr>
              <a:t>Student Questions</a:t>
            </a:r>
          </a:p>
        </p:txBody>
      </p:sp>
      <p:sp>
        <p:nvSpPr>
          <p:cNvPr id="58370" name="Content Placeholder 2"/>
          <p:cNvSpPr>
            <a:spLocks noGrp="1"/>
          </p:cNvSpPr>
          <p:nvPr>
            <p:ph sz="half" idx="1"/>
          </p:nvPr>
        </p:nvSpPr>
        <p:spPr>
          <a:xfrm>
            <a:off x="498475" y="1985963"/>
            <a:ext cx="4111625" cy="4140200"/>
          </a:xfrm>
        </p:spPr>
        <p:txBody>
          <a:bodyPr>
            <a:noAutofit/>
          </a:bodyPr>
          <a:lstStyle/>
          <a:p>
            <a:pPr marL="514350" indent="-514350">
              <a:spcBef>
                <a:spcPts val="800"/>
              </a:spcBef>
              <a:buFont typeface="Arial" charset="0"/>
              <a:buAutoNum type="arabicPeriod"/>
              <a:defRPr/>
            </a:pPr>
            <a:r>
              <a:rPr lang="en-US" sz="2400" dirty="0">
                <a:solidFill>
                  <a:schemeClr val="tx1"/>
                </a:solidFill>
                <a:cs typeface="Gill Sans"/>
              </a:rPr>
              <a:t>Is the alligator camouflaged?</a:t>
            </a:r>
          </a:p>
          <a:p>
            <a:pPr marL="514350" indent="-514350">
              <a:spcBef>
                <a:spcPts val="800"/>
              </a:spcBef>
              <a:buFont typeface="Arial" charset="0"/>
              <a:buAutoNum type="arabicPeriod"/>
              <a:defRPr/>
            </a:pPr>
            <a:r>
              <a:rPr lang="en-US" sz="2400" dirty="0">
                <a:solidFill>
                  <a:schemeClr val="tx1"/>
                </a:solidFill>
                <a:cs typeface="Gill Sans"/>
              </a:rPr>
              <a:t>Why do the babies have stripes?</a:t>
            </a:r>
          </a:p>
          <a:p>
            <a:pPr marL="514350" indent="-514350">
              <a:spcBef>
                <a:spcPts val="800"/>
              </a:spcBef>
              <a:buFont typeface="Arial" charset="0"/>
              <a:buAutoNum type="arabicPeriod"/>
              <a:defRPr/>
            </a:pPr>
            <a:r>
              <a:rPr lang="en-US" sz="2400" dirty="0">
                <a:solidFill>
                  <a:schemeClr val="tx1"/>
                </a:solidFill>
                <a:cs typeface="Gill Sans"/>
              </a:rPr>
              <a:t>Are those baby crocodiles?</a:t>
            </a:r>
          </a:p>
          <a:p>
            <a:pPr marL="514350" indent="-514350">
              <a:spcBef>
                <a:spcPts val="800"/>
              </a:spcBef>
              <a:buFont typeface="Arial" charset="0"/>
              <a:buAutoNum type="arabicPeriod"/>
              <a:defRPr/>
            </a:pPr>
            <a:r>
              <a:rPr lang="en-US" sz="2400" dirty="0">
                <a:solidFill>
                  <a:schemeClr val="tx1"/>
                </a:solidFill>
                <a:cs typeface="Gill Sans"/>
              </a:rPr>
              <a:t>Is it a mom or dad crocodile?</a:t>
            </a:r>
          </a:p>
          <a:p>
            <a:pPr marL="514350" indent="-514350">
              <a:spcBef>
                <a:spcPts val="800"/>
              </a:spcBef>
              <a:buFont typeface="Arial" charset="0"/>
              <a:buAutoNum type="arabicPeriod"/>
              <a:defRPr/>
            </a:pPr>
            <a:r>
              <a:rPr lang="en-US" sz="2400" dirty="0">
                <a:solidFill>
                  <a:schemeClr val="tx1"/>
                </a:solidFill>
                <a:cs typeface="Gill Sans"/>
              </a:rPr>
              <a:t>What is the green stuff</a:t>
            </a:r>
            <a:r>
              <a:rPr lang="en-US" sz="2400" dirty="0" smtClean="0">
                <a:solidFill>
                  <a:schemeClr val="tx1"/>
                </a:solidFill>
                <a:cs typeface="Gill Sans"/>
              </a:rPr>
              <a:t>?</a:t>
            </a:r>
          </a:p>
          <a:p>
            <a:pPr marL="514350" indent="-514350">
              <a:spcBef>
                <a:spcPts val="800"/>
              </a:spcBef>
              <a:buFont typeface="Arial" charset="0"/>
              <a:buAutoNum type="arabicPeriod"/>
              <a:defRPr/>
            </a:pPr>
            <a:r>
              <a:rPr lang="en-US" sz="2400" dirty="0">
                <a:solidFill>
                  <a:schemeClr val="tx1"/>
                </a:solidFill>
                <a:cs typeface="Gill Sans"/>
              </a:rPr>
              <a:t>Why are they in the water so low?</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2"/>
          </p:nvPr>
        </p:nvSpPr>
        <p:spPr>
          <a:xfrm>
            <a:off x="4725988" y="2544763"/>
            <a:ext cx="4125912" cy="4140200"/>
          </a:xfrm>
        </p:spPr>
        <p:txBody>
          <a:bodyPr>
            <a:noAutofit/>
          </a:bodyPr>
          <a:lstStyle/>
          <a:p>
            <a:pPr marL="457200" indent="-457200">
              <a:spcBef>
                <a:spcPts val="800"/>
              </a:spcBef>
              <a:buFont typeface="+mj-lt"/>
              <a:buAutoNum type="arabicPeriod" startAt="7"/>
              <a:defRPr/>
            </a:pPr>
            <a:r>
              <a:rPr lang="en-US" sz="2400" dirty="0" smtClean="0">
                <a:solidFill>
                  <a:schemeClr val="tx1"/>
                </a:solidFill>
                <a:cs typeface="Gill Sans"/>
              </a:rPr>
              <a:t>Where </a:t>
            </a:r>
            <a:r>
              <a:rPr lang="en-US" sz="2400" dirty="0">
                <a:solidFill>
                  <a:schemeClr val="tx1"/>
                </a:solidFill>
                <a:cs typeface="Gill Sans"/>
              </a:rPr>
              <a:t>are they going</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the baby alligator’s eyes white and the mom’s black</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baby alligators on top of the momma alligator</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does momma or daddy have bumps on them</a:t>
            </a:r>
            <a:r>
              <a:rPr lang="en-US" sz="2400" dirty="0" smtClean="0">
                <a:solidFill>
                  <a:schemeClr val="tx1"/>
                </a:solidFill>
                <a:cs typeface="Gill Sans"/>
              </a:rPr>
              <a:t>?</a:t>
            </a:r>
            <a:endParaRPr lang="en-US" sz="2400" dirty="0">
              <a:solidFill>
                <a:schemeClr val="tx1"/>
              </a:solidFill>
              <a:cs typeface="Gill Sans"/>
            </a:endParaRP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4725988" y="146050"/>
            <a:ext cx="4125912" cy="226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0270436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smtClean="0">
                <a:latin typeface="Rockwell" charset="0"/>
              </a:rPr>
              <a:t>4</a:t>
            </a:r>
            <a:r>
              <a:rPr lang="en-US" sz="4000" baseline="30000" dirty="0" smtClean="0">
                <a:latin typeface="Rockwell" charset="0"/>
              </a:rPr>
              <a:t>th</a:t>
            </a:r>
            <a:r>
              <a:rPr lang="en-US" sz="4000" dirty="0" smtClean="0">
                <a:latin typeface="Rockwell" charset="0"/>
              </a:rPr>
              <a:t> Grade</a:t>
            </a:r>
            <a:endParaRPr lang="en-US" sz="4000" dirty="0">
              <a:latin typeface="Rockwell" charset="0"/>
            </a:endParaRPr>
          </a:p>
        </p:txBody>
      </p:sp>
      <p:sp>
        <p:nvSpPr>
          <p:cNvPr id="102402" name="Content Placeholder 2"/>
          <p:cNvSpPr>
            <a:spLocks noGrp="1"/>
          </p:cNvSpPr>
          <p:nvPr>
            <p:ph idx="1"/>
          </p:nvPr>
        </p:nvSpPr>
        <p:spPr>
          <a:xfrm>
            <a:off x="332220" y="2369126"/>
            <a:ext cx="8382289" cy="2895600"/>
          </a:xfrm>
        </p:spPr>
        <p:txBody>
          <a:bodyPr>
            <a:normAutofit/>
          </a:bodyPr>
          <a:lstStyle/>
          <a:p>
            <a:pPr marL="0" indent="0" eaLnBrk="1" hangingPunct="1">
              <a:buNone/>
            </a:pPr>
            <a:r>
              <a:rPr lang="en-US" sz="3200" u="sng" dirty="0" smtClean="0">
                <a:solidFill>
                  <a:schemeClr val="tx1"/>
                </a:solidFill>
                <a:latin typeface="Rockwell" charset="0"/>
              </a:rPr>
              <a:t>Teacher</a:t>
            </a:r>
            <a:r>
              <a:rPr lang="en-US" sz="3200" dirty="0" smtClean="0">
                <a:solidFill>
                  <a:schemeClr val="tx1"/>
                </a:solidFill>
                <a:latin typeface="Rockwell" charset="0"/>
              </a:rPr>
              <a:t>: Deirdre </a:t>
            </a:r>
            <a:r>
              <a:rPr lang="en-US" sz="3200" dirty="0" err="1" smtClean="0">
                <a:solidFill>
                  <a:schemeClr val="tx1"/>
                </a:solidFill>
                <a:latin typeface="Rockwell" charset="0"/>
              </a:rPr>
              <a:t>Brotherson</a:t>
            </a:r>
            <a:r>
              <a:rPr lang="en-US" sz="3200" dirty="0" smtClean="0">
                <a:solidFill>
                  <a:schemeClr val="tx1"/>
                </a:solidFill>
                <a:latin typeface="Rockwell" charset="0"/>
              </a:rPr>
              <a:t>, Hooksett, NH</a:t>
            </a:r>
            <a:endParaRPr lang="en-US" sz="3200" u="sng" dirty="0" smtClean="0">
              <a:solidFill>
                <a:schemeClr val="tx1"/>
              </a:solidFill>
              <a:latin typeface="Rockwell" charset="0"/>
            </a:endParaRPr>
          </a:p>
          <a:p>
            <a:pPr marL="0" indent="0" eaLnBrk="1" hangingPunct="1">
              <a:buNone/>
            </a:pPr>
            <a:r>
              <a:rPr lang="en-US" sz="3200" u="sng" dirty="0" smtClean="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Math unit on variables</a:t>
            </a:r>
            <a:endParaRPr lang="en-US" sz="3200" dirty="0">
              <a:solidFill>
                <a:schemeClr val="tx1"/>
              </a:solidFill>
              <a:latin typeface="Rockwell" charset="0"/>
            </a:endParaRPr>
          </a:p>
          <a:p>
            <a:pPr marL="0" indent="0" eaLnBrk="1" hangingPunct="1">
              <a:buNone/>
            </a:pPr>
            <a:r>
              <a:rPr lang="en-US" sz="3200" u="sng" dirty="0">
                <a:solidFill>
                  <a:schemeClr val="tx1"/>
                </a:solidFill>
                <a:latin typeface="Rockwell" charset="0"/>
              </a:rPr>
              <a:t>Purpose</a:t>
            </a:r>
            <a:r>
              <a:rPr lang="en-US" sz="3200" dirty="0">
                <a:solidFill>
                  <a:schemeClr val="tx1"/>
                </a:solidFill>
                <a:latin typeface="Rockwell" charset="0"/>
              </a:rPr>
              <a:t>: </a:t>
            </a:r>
            <a:r>
              <a:rPr lang="en-US" sz="3200" dirty="0" smtClean="0">
                <a:solidFill>
                  <a:schemeClr val="tx1"/>
                </a:solidFill>
                <a:latin typeface="Rockwell" charset="0"/>
              </a:rPr>
              <a:t>To engage students at the start of a unit on variables</a:t>
            </a:r>
            <a:endParaRPr lang="en-US" sz="3200" dirty="0">
              <a:solidFill>
                <a:schemeClr val="tx1"/>
              </a:solidFill>
              <a:latin typeface="Rockwell" charset="0"/>
            </a:endParaRPr>
          </a:p>
          <a:p>
            <a:pPr eaLnBrk="1" hangingPunct="1"/>
            <a:endParaRPr lang="en-US" sz="3000" dirty="0">
              <a:latin typeface="Rockwell" charset="0"/>
            </a:endParaRPr>
          </a:p>
        </p:txBody>
      </p:sp>
    </p:spTree>
    <p:extLst>
      <p:ext uri="{BB962C8B-B14F-4D97-AF65-F5344CB8AC3E}">
        <p14:creationId xmlns:p14="http://schemas.microsoft.com/office/powerpoint/2010/main" val="196317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Columbia - Intro (Final)</Template>
  <TotalTime>2869</TotalTime>
  <Words>2902</Words>
  <Application>Microsoft Office PowerPoint</Application>
  <PresentationFormat>On-screen Show (4:3)</PresentationFormat>
  <Paragraphs>377</Paragraphs>
  <Slides>52</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52</vt:i4>
      </vt:variant>
    </vt:vector>
  </HeadingPairs>
  <TitlesOfParts>
    <vt:vector size="65" baseType="lpstr">
      <vt:lpstr>MS Gothic</vt:lpstr>
      <vt:lpstr>MS PGothic</vt:lpstr>
      <vt:lpstr>MS PGothic</vt:lpstr>
      <vt:lpstr>Arial</vt:lpstr>
      <vt:lpstr>Calibri</vt:lpstr>
      <vt:lpstr>Courier New</vt:lpstr>
      <vt:lpstr>Gill Sans</vt:lpstr>
      <vt:lpstr>Rockwell</vt:lpstr>
      <vt:lpstr>Wingdings</vt:lpstr>
      <vt:lpstr>ヒラギノ角ゴ ProN W3</vt:lpstr>
      <vt:lpstr>Advantage</vt:lpstr>
      <vt:lpstr>1_Advantage</vt:lpstr>
      <vt:lpstr>2_Advantage</vt:lpstr>
      <vt:lpstr>PowerPoint Presentation</vt:lpstr>
      <vt:lpstr>PowerPoint Presentation</vt:lpstr>
      <vt:lpstr>PowerPoint Presentation</vt:lpstr>
      <vt:lpstr>Classroom Example: High School</vt:lpstr>
      <vt:lpstr>The Question Formulation Technique (QFT) in Action</vt:lpstr>
      <vt:lpstr>Classroom Example: Kindergarten</vt:lpstr>
      <vt:lpstr>Question Focus</vt:lpstr>
      <vt:lpstr>Student Questions</vt:lpstr>
      <vt:lpstr>Classroom Example: 4th Grade</vt:lpstr>
      <vt:lpstr>Question Focus</vt:lpstr>
      <vt:lpstr>Student Questions</vt:lpstr>
      <vt:lpstr>Next Steps with Student Questions</vt:lpstr>
      <vt:lpstr>Working on a Challenge by Using the Question Formulation Technique (QFT)</vt:lpstr>
      <vt:lpstr>Producing Questions</vt:lpstr>
      <vt:lpstr>Question Focus:</vt:lpstr>
      <vt:lpstr>Categorizing Questions:  Closed/ Open</vt:lpstr>
      <vt:lpstr>Discussion</vt:lpstr>
      <vt:lpstr>Discussion</vt:lpstr>
      <vt:lpstr>Improving Questions</vt:lpstr>
      <vt:lpstr>Strategize: Prioritizing Questions </vt:lpstr>
      <vt:lpstr>Strategize: Next Steps</vt:lpstr>
      <vt:lpstr>Share</vt:lpstr>
      <vt:lpstr>Reflection </vt:lpstr>
      <vt:lpstr>Let’s peek inside the black box</vt:lpstr>
      <vt:lpstr>PowerPoint Presentation</vt:lpstr>
      <vt:lpstr>The QFT, on one slide…</vt:lpstr>
      <vt:lpstr>Student Reflection</vt:lpstr>
      <vt:lpstr>Classroom Example: Civic class,  High School (12th grade)</vt:lpstr>
      <vt:lpstr>Question Focus</vt:lpstr>
      <vt:lpstr>生徒の優先順位の高い質問</vt:lpstr>
      <vt:lpstr>Each Groups’ Prioritized Questions</vt:lpstr>
      <vt:lpstr>Next Steps</vt:lpstr>
      <vt:lpstr> Students’ Reflection after the unit</vt:lpstr>
      <vt:lpstr>A Work in Progress: New Ideas about Questions and Learning</vt:lpstr>
      <vt:lpstr>What happened when you looked at the problem of some students not asking questions? </vt:lpstr>
      <vt:lpstr>What happened to the students when they looked at the benefits of voting?</vt:lpstr>
      <vt:lpstr>Stimulating Curiosity and Enhancing Learning </vt:lpstr>
      <vt:lpstr>How We Define “Working"</vt:lpstr>
      <vt:lpstr>The Model Consistently Produces Two Outcomes </vt:lpstr>
      <vt:lpstr>Evidence of Greater Knowledge</vt:lpstr>
      <vt:lpstr>Evidence of Greater Curiosity </vt:lpstr>
      <vt:lpstr>PowerPoint Presentation</vt:lpstr>
      <vt:lpstr>Research Confirms the Importance of Student Questioning</vt:lpstr>
      <vt:lpstr>PowerPoint Presentation</vt:lpstr>
      <vt:lpstr>From Technique to Model</vt:lpstr>
      <vt:lpstr>PowerPoint Presentation</vt:lpstr>
      <vt:lpstr>Honoring the Sources (II)</vt:lpstr>
      <vt:lpstr>Honoring the Sources (III)</vt:lpstr>
      <vt:lpstr>Why is a model for learning that emphasizes student question formulation so important today? </vt:lpstr>
      <vt:lpstr>PowerPoint Presentation</vt:lpstr>
      <vt:lpstr>Democracy</vt:lpstr>
      <vt:lpstr>Stay in Touch!</vt:lpstr>
    </vt:vector>
  </TitlesOfParts>
  <Company>Right Question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Windows User</cp:lastModifiedBy>
  <cp:revision>167</cp:revision>
  <dcterms:created xsi:type="dcterms:W3CDTF">2017-09-01T19:27:10Z</dcterms:created>
  <dcterms:modified xsi:type="dcterms:W3CDTF">2017-10-31T20:49:17Z</dcterms:modified>
</cp:coreProperties>
</file>