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sldIdLst>
    <p:sldId id="379" r:id="rId2"/>
    <p:sldId id="348" r:id="rId3"/>
    <p:sldId id="345" r:id="rId4"/>
    <p:sldId id="281" r:id="rId5"/>
    <p:sldId id="282" r:id="rId6"/>
    <p:sldId id="342" r:id="rId7"/>
    <p:sldId id="347" r:id="rId8"/>
    <p:sldId id="330" r:id="rId9"/>
    <p:sldId id="331" r:id="rId10"/>
    <p:sldId id="332" r:id="rId11"/>
    <p:sldId id="333" r:id="rId12"/>
    <p:sldId id="285" r:id="rId13"/>
    <p:sldId id="286" r:id="rId14"/>
    <p:sldId id="287" r:id="rId15"/>
    <p:sldId id="288" r:id="rId16"/>
    <p:sldId id="290" r:id="rId17"/>
    <p:sldId id="292" r:id="rId18"/>
    <p:sldId id="291" r:id="rId19"/>
    <p:sldId id="293" r:id="rId20"/>
    <p:sldId id="294" r:id="rId21"/>
    <p:sldId id="296" r:id="rId22"/>
    <p:sldId id="298" r:id="rId23"/>
    <p:sldId id="299" r:id="rId24"/>
    <p:sldId id="300" r:id="rId25"/>
    <p:sldId id="301" r:id="rId26"/>
    <p:sldId id="302" r:id="rId27"/>
    <p:sldId id="323" r:id="rId28"/>
    <p:sldId id="303" r:id="rId29"/>
    <p:sldId id="350" r:id="rId30"/>
    <p:sldId id="351" r:id="rId31"/>
    <p:sldId id="352" r:id="rId32"/>
    <p:sldId id="353" r:id="rId33"/>
    <p:sldId id="373" r:id="rId34"/>
    <p:sldId id="377" r:id="rId35"/>
    <p:sldId id="376" r:id="rId36"/>
    <p:sldId id="358" r:id="rId37"/>
    <p:sldId id="359" r:id="rId38"/>
    <p:sldId id="374" r:id="rId39"/>
    <p:sldId id="360" r:id="rId40"/>
    <p:sldId id="361" r:id="rId41"/>
    <p:sldId id="364" r:id="rId42"/>
    <p:sldId id="365" r:id="rId43"/>
    <p:sldId id="375" r:id="rId44"/>
    <p:sldId id="366" r:id="rId45"/>
    <p:sldId id="367" r:id="rId46"/>
    <p:sldId id="368" r:id="rId47"/>
    <p:sldId id="369" r:id="rId48"/>
    <p:sldId id="370" r:id="rId49"/>
    <p:sldId id="321" r:id="rId50"/>
    <p:sldId id="37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47"/>
    <p:restoredTop sz="76678"/>
  </p:normalViewPr>
  <p:slideViewPr>
    <p:cSldViewPr snapToGrid="0" snapToObjects="1">
      <p:cViewPr varScale="1">
        <p:scale>
          <a:sx n="59" d="100"/>
          <a:sy n="59" d="100"/>
        </p:scale>
        <p:origin x="91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100" b="0" dirty="0" smtClean="0">
              <a:latin typeface="+mj-lt"/>
              <a:cs typeface="Gill Sans"/>
            </a:rPr>
            <a:t>Closed-ended Questions</a:t>
          </a:r>
          <a:endParaRPr lang="en-US" sz="4100" b="0" dirty="0">
            <a:latin typeface="+mj-lt"/>
            <a:cs typeface="Gill Sans"/>
          </a:endParaRP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Gill Sans"/>
            </a:rPr>
            <a:t>Advantages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j-lt"/>
            <a:cs typeface="Gill Sans"/>
          </a:endParaRP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Gill Sans"/>
            </a:rPr>
            <a:t>Disadvantages </a:t>
          </a:r>
          <a:endParaRPr lang="en-US" b="0" dirty="0">
            <a:latin typeface="+mj-lt"/>
            <a:cs typeface="Gill Sans"/>
          </a:endParaRP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Y="-1402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  <dgm:t>
        <a:bodyPr/>
        <a:lstStyle/>
        <a:p>
          <a:endParaRPr lang="en-US"/>
        </a:p>
      </dgm:t>
    </dgm:pt>
    <dgm:pt modelId="{250C4737-A841-8C48-A045-BF4D4D99D3A8}" type="pres">
      <dgm:prSet presAssocID="{6AD2A03A-FC77-0649-92E9-8E6E2173682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82830" custLinFactNeighborY="-100000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3D2AC793-EB61-4446-8616-6FF4E6F9135A}" type="presOf" srcId="{F92606C1-1CD6-BF4E-9E77-D0275FDC37C2}" destId="{24D3949D-55D7-9843-BBF0-4DC75BF720C6}" srcOrd="0" destOrd="0" presId="urn:microsoft.com/office/officeart/2005/8/layout/hList3"/>
    <dgm:cxn modelId="{0AFD7380-815B-FE41-9F66-B0BF7BE80D6E}" type="presOf" srcId="{6AD2A03A-FC77-0649-92E9-8E6E21736820}" destId="{F1305359-E89A-E248-BDAE-44B047EAF116}" srcOrd="0" destOrd="0" presId="urn:microsoft.com/office/officeart/2005/8/layout/hList3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90CC3EB6-96ED-D34C-BE1E-9CA5334F09C3}" type="presOf" srcId="{FF1F7779-F48A-1F40-9E9D-420C87150ED4}" destId="{250C4737-A841-8C48-A045-BF4D4D99D3A8}" srcOrd="0" destOrd="0" presId="urn:microsoft.com/office/officeart/2005/8/layout/hList3"/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7A2FB1A7-13AF-E74F-BBA1-7B54EA132104}" type="presOf" srcId="{85CFD83C-0C6B-BC4D-842F-129DEFFFCC83}" destId="{91E99BCE-3CAA-CE4C-A763-4B42C659CC8B}" srcOrd="0" destOrd="0" presId="urn:microsoft.com/office/officeart/2005/8/layout/hList3"/>
    <dgm:cxn modelId="{0BD07060-A567-4C4C-94AE-0261DFFB0D29}" type="presParOf" srcId="{91E99BCE-3CAA-CE4C-A763-4B42C659CC8B}" destId="{F1305359-E89A-E248-BDAE-44B047EAF116}" srcOrd="0" destOrd="0" presId="urn:microsoft.com/office/officeart/2005/8/layout/hList3"/>
    <dgm:cxn modelId="{C98F0D2B-4645-994F-8A70-62C3D6547661}" type="presParOf" srcId="{91E99BCE-3CAA-CE4C-A763-4B42C659CC8B}" destId="{AD06BE05-311D-2242-844E-E6A710FEAEE4}" srcOrd="1" destOrd="0" presId="urn:microsoft.com/office/officeart/2005/8/layout/hList3"/>
    <dgm:cxn modelId="{5751183D-F560-714A-8D78-4659FDDC0A0C}" type="presParOf" srcId="{AD06BE05-311D-2242-844E-E6A710FEAEE4}" destId="{250C4737-A841-8C48-A045-BF4D4D99D3A8}" srcOrd="0" destOrd="0" presId="urn:microsoft.com/office/officeart/2005/8/layout/hList3"/>
    <dgm:cxn modelId="{B1DCBA4D-DAE4-0F4E-943C-414E80934788}" type="presParOf" srcId="{AD06BE05-311D-2242-844E-E6A710FEAEE4}" destId="{24D3949D-55D7-9843-BBF0-4DC75BF720C6}" srcOrd="1" destOrd="0" presId="urn:microsoft.com/office/officeart/2005/8/layout/hList3"/>
    <dgm:cxn modelId="{32826640-490C-284C-B77F-56EBC1B043E4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100" b="0" dirty="0" smtClean="0">
              <a:latin typeface="+mj-lt"/>
              <a:cs typeface="Gill Sans"/>
            </a:rPr>
            <a:t>Open-ended Questions</a:t>
          </a:r>
          <a:endParaRPr lang="en-US" sz="4100" b="0" dirty="0">
            <a:latin typeface="+mj-lt"/>
            <a:cs typeface="Gill Sans"/>
          </a:endParaRP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Advantages</a:t>
          </a:r>
          <a:endParaRPr lang="en-US" b="0" dirty="0">
            <a:latin typeface="+mj-lt"/>
            <a:cs typeface="Gill Sans"/>
          </a:endParaRP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Disadvantages </a:t>
          </a:r>
          <a:endParaRPr lang="en-US" b="0" dirty="0">
            <a:latin typeface="+mj-lt"/>
            <a:cs typeface="Gill Sans"/>
          </a:endParaRP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X="-214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A11A2A51-6218-0548-B38B-207496419537}" type="presOf" srcId="{FF1F7779-F48A-1F40-9E9D-420C87150ED4}" destId="{250C4737-A841-8C48-A045-BF4D4D99D3A8}" srcOrd="0" destOrd="0" presId="urn:microsoft.com/office/officeart/2005/8/layout/hList3"/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3FA5B622-6D86-864E-A84C-6F02C4F1328D}" type="presOf" srcId="{F92606C1-1CD6-BF4E-9E77-D0275FDC37C2}" destId="{24D3949D-55D7-9843-BBF0-4DC75BF720C6}" srcOrd="0" destOrd="0" presId="urn:microsoft.com/office/officeart/2005/8/layout/hList3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60470F1C-6394-664B-AA0F-5FB22971C0FB}" type="presOf" srcId="{6AD2A03A-FC77-0649-92E9-8E6E21736820}" destId="{F1305359-E89A-E248-BDAE-44B047EAF116}" srcOrd="0" destOrd="0" presId="urn:microsoft.com/office/officeart/2005/8/layout/hList3"/>
    <dgm:cxn modelId="{C2683770-BD0C-6247-AAEF-734C92D0EF2B}" type="presOf" srcId="{85CFD83C-0C6B-BC4D-842F-129DEFFFCC83}" destId="{91E99BCE-3CAA-CE4C-A763-4B42C659CC8B}" srcOrd="0" destOrd="0" presId="urn:microsoft.com/office/officeart/2005/8/layout/hList3"/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6FA9748C-0742-C340-9508-BCA72BA61E47}" type="presParOf" srcId="{91E99BCE-3CAA-CE4C-A763-4B42C659CC8B}" destId="{F1305359-E89A-E248-BDAE-44B047EAF116}" srcOrd="0" destOrd="0" presId="urn:microsoft.com/office/officeart/2005/8/layout/hList3"/>
    <dgm:cxn modelId="{25BB15B6-4F2E-684E-AD18-74E68983EF56}" type="presParOf" srcId="{91E99BCE-3CAA-CE4C-A763-4B42C659CC8B}" destId="{AD06BE05-311D-2242-844E-E6A710FEAEE4}" srcOrd="1" destOrd="0" presId="urn:microsoft.com/office/officeart/2005/8/layout/hList3"/>
    <dgm:cxn modelId="{1B8BAC3D-BA34-134C-B823-A81E8275CF97}" type="presParOf" srcId="{AD06BE05-311D-2242-844E-E6A710FEAEE4}" destId="{250C4737-A841-8C48-A045-BF4D4D99D3A8}" srcOrd="0" destOrd="0" presId="urn:microsoft.com/office/officeart/2005/8/layout/hList3"/>
    <dgm:cxn modelId="{15A97386-141D-494F-ACC3-59DDC0189E7E}" type="presParOf" srcId="{AD06BE05-311D-2242-844E-E6A710FEAEE4}" destId="{24D3949D-55D7-9843-BBF0-4DC75BF720C6}" srcOrd="1" destOrd="0" presId="urn:microsoft.com/office/officeart/2005/8/layout/hList3"/>
    <dgm:cxn modelId="{39D29934-9358-464D-AB68-CAF66CD3FCEC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87F37F-1957-874C-93EB-4C1D03F02313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367016-5AC9-CA4C-8526-4C74449E645D}">
      <dgm:prSet/>
      <dgm:spPr/>
      <dgm:t>
        <a:bodyPr/>
        <a:lstStyle/>
        <a:p>
          <a:r>
            <a:rPr lang="en-US" dirty="0" smtClean="0"/>
            <a:t>1898 Seneca Falls Convention</a:t>
          </a:r>
          <a:endParaRPr lang="en-US" dirty="0"/>
        </a:p>
      </dgm:t>
    </dgm:pt>
    <dgm:pt modelId="{EE2474A7-B3D6-4147-B12E-E0B7BBD75C7F}" type="parTrans" cxnId="{6D4EA725-85D6-3348-B99A-900BC44C4138}">
      <dgm:prSet/>
      <dgm:spPr/>
      <dgm:t>
        <a:bodyPr/>
        <a:lstStyle/>
        <a:p>
          <a:endParaRPr lang="en-US"/>
        </a:p>
      </dgm:t>
    </dgm:pt>
    <dgm:pt modelId="{4CF76882-AAF4-4047-9168-8A47AFFE0361}" type="sibTrans" cxnId="{6D4EA725-85D6-3348-B99A-900BC44C4138}">
      <dgm:prSet/>
      <dgm:spPr/>
      <dgm:t>
        <a:bodyPr/>
        <a:lstStyle/>
        <a:p>
          <a:endParaRPr lang="en-US"/>
        </a:p>
      </dgm:t>
    </dgm:pt>
    <dgm:pt modelId="{2C2CF1F2-2206-5646-920A-99EB88EA2BC0}">
      <dgm:prSet/>
      <dgm:spPr/>
      <dgm:t>
        <a:bodyPr/>
        <a:lstStyle/>
        <a:p>
          <a:r>
            <a:rPr lang="en-US" dirty="0" smtClean="0"/>
            <a:t>1868 14</a:t>
          </a:r>
          <a:r>
            <a:rPr lang="en-US" baseline="30000" dirty="0" smtClean="0"/>
            <a:t>th</a:t>
          </a:r>
          <a:r>
            <a:rPr lang="en-US" dirty="0" smtClean="0"/>
            <a:t> Amendment</a:t>
          </a:r>
          <a:endParaRPr lang="en-US" dirty="0"/>
        </a:p>
      </dgm:t>
    </dgm:pt>
    <dgm:pt modelId="{7801E58B-6CDA-8546-8205-8CA0186552DD}" type="parTrans" cxnId="{9233B6A8-7F48-8445-AE8D-812B7D44904D}">
      <dgm:prSet/>
      <dgm:spPr/>
      <dgm:t>
        <a:bodyPr/>
        <a:lstStyle/>
        <a:p>
          <a:endParaRPr lang="en-US"/>
        </a:p>
      </dgm:t>
    </dgm:pt>
    <dgm:pt modelId="{F8D4E4E5-63CB-1D45-B206-EC0367AA2A20}" type="sibTrans" cxnId="{9233B6A8-7F48-8445-AE8D-812B7D44904D}">
      <dgm:prSet/>
      <dgm:spPr/>
      <dgm:t>
        <a:bodyPr/>
        <a:lstStyle/>
        <a:p>
          <a:endParaRPr lang="en-US"/>
        </a:p>
      </dgm:t>
    </dgm:pt>
    <dgm:pt modelId="{C343A755-70C7-544B-82F4-368B336EB0BC}">
      <dgm:prSet/>
      <dgm:spPr/>
      <dgm:t>
        <a:bodyPr/>
        <a:lstStyle/>
        <a:p>
          <a:r>
            <a:rPr lang="en-US" dirty="0" smtClean="0"/>
            <a:t>1870 15</a:t>
          </a:r>
          <a:r>
            <a:rPr lang="en-US" baseline="30000" dirty="0" smtClean="0"/>
            <a:t>th</a:t>
          </a:r>
          <a:r>
            <a:rPr lang="en-US" dirty="0" smtClean="0"/>
            <a:t> Amendment</a:t>
          </a:r>
          <a:endParaRPr lang="en-US" dirty="0"/>
        </a:p>
      </dgm:t>
    </dgm:pt>
    <dgm:pt modelId="{77F6A3E2-A413-5147-8D5D-C4D55483EF17}" type="parTrans" cxnId="{0767DD7E-17FE-DC41-98BB-9FEBC21C7970}">
      <dgm:prSet/>
      <dgm:spPr/>
      <dgm:t>
        <a:bodyPr/>
        <a:lstStyle/>
        <a:p>
          <a:endParaRPr lang="en-US"/>
        </a:p>
      </dgm:t>
    </dgm:pt>
    <dgm:pt modelId="{C2325770-DD5F-6544-A5D0-6372C46F9351}" type="sibTrans" cxnId="{0767DD7E-17FE-DC41-98BB-9FEBC21C7970}">
      <dgm:prSet/>
      <dgm:spPr/>
      <dgm:t>
        <a:bodyPr/>
        <a:lstStyle/>
        <a:p>
          <a:endParaRPr lang="en-US"/>
        </a:p>
      </dgm:t>
    </dgm:pt>
    <dgm:pt modelId="{263B9B1B-3B04-6641-A5DF-91D1D9988758}">
      <dgm:prSet/>
      <dgm:spPr/>
      <dgm:t>
        <a:bodyPr/>
        <a:lstStyle/>
        <a:p>
          <a:r>
            <a:rPr lang="en-US" dirty="0" smtClean="0"/>
            <a:t>1913 16</a:t>
          </a:r>
          <a:r>
            <a:rPr lang="en-US" baseline="30000" dirty="0" smtClean="0"/>
            <a:t>th</a:t>
          </a:r>
          <a:r>
            <a:rPr lang="en-US" dirty="0" smtClean="0"/>
            <a:t> Amendment</a:t>
          </a:r>
          <a:endParaRPr lang="en-US" dirty="0"/>
        </a:p>
      </dgm:t>
    </dgm:pt>
    <dgm:pt modelId="{B6E0C32E-BD0E-354E-9291-D0A70F22BF9E}" type="parTrans" cxnId="{0B9DDBC4-84AE-8C4A-A7ED-5984C383ED66}">
      <dgm:prSet/>
      <dgm:spPr/>
      <dgm:t>
        <a:bodyPr/>
        <a:lstStyle/>
        <a:p>
          <a:endParaRPr lang="en-US"/>
        </a:p>
      </dgm:t>
    </dgm:pt>
    <dgm:pt modelId="{80BF12C7-5AA3-354C-BBCF-9FD64EE3336F}" type="sibTrans" cxnId="{0B9DDBC4-84AE-8C4A-A7ED-5984C383ED66}">
      <dgm:prSet/>
      <dgm:spPr/>
      <dgm:t>
        <a:bodyPr/>
        <a:lstStyle/>
        <a:p>
          <a:endParaRPr lang="en-US"/>
        </a:p>
      </dgm:t>
    </dgm:pt>
    <dgm:pt modelId="{DA63F4DB-0678-3B47-9BDE-7A60E7ABFBD9}">
      <dgm:prSet/>
      <dgm:spPr/>
      <dgm:t>
        <a:bodyPr/>
        <a:lstStyle/>
        <a:p>
          <a:r>
            <a:rPr lang="en-US" dirty="0" smtClean="0"/>
            <a:t>1920 19th Amendment</a:t>
          </a:r>
          <a:endParaRPr lang="en-US" dirty="0"/>
        </a:p>
      </dgm:t>
    </dgm:pt>
    <dgm:pt modelId="{9144B34C-25DE-1649-AE5F-6F10A7D1C821}" type="parTrans" cxnId="{1308DCA7-A856-B143-B50B-49570FDCA648}">
      <dgm:prSet/>
      <dgm:spPr/>
      <dgm:t>
        <a:bodyPr/>
        <a:lstStyle/>
        <a:p>
          <a:endParaRPr lang="en-US"/>
        </a:p>
      </dgm:t>
    </dgm:pt>
    <dgm:pt modelId="{2EDAC354-AD24-7443-AD9D-97A04C942D30}" type="sibTrans" cxnId="{1308DCA7-A856-B143-B50B-49570FDCA648}">
      <dgm:prSet/>
      <dgm:spPr/>
      <dgm:t>
        <a:bodyPr/>
        <a:lstStyle/>
        <a:p>
          <a:endParaRPr lang="en-US"/>
        </a:p>
      </dgm:t>
    </dgm:pt>
    <dgm:pt modelId="{C38F789F-6754-8C47-815B-C67688624232}">
      <dgm:prSet/>
      <dgm:spPr/>
      <dgm:t>
        <a:bodyPr/>
        <a:lstStyle/>
        <a:p>
          <a:r>
            <a:rPr lang="en-US" dirty="0" smtClean="0"/>
            <a:t>1913 17th Amendment</a:t>
          </a:r>
          <a:endParaRPr lang="en-US" dirty="0"/>
        </a:p>
      </dgm:t>
    </dgm:pt>
    <dgm:pt modelId="{EAD88CA7-8C58-114A-9101-D6175676D561}" type="parTrans" cxnId="{4457473B-FF23-FD45-85AA-C01A6C3EF11B}">
      <dgm:prSet/>
      <dgm:spPr/>
      <dgm:t>
        <a:bodyPr/>
        <a:lstStyle/>
        <a:p>
          <a:endParaRPr lang="en-US"/>
        </a:p>
      </dgm:t>
    </dgm:pt>
    <dgm:pt modelId="{A428D84E-9AD1-D74A-A147-7E40FBF9A3FF}" type="sibTrans" cxnId="{4457473B-FF23-FD45-85AA-C01A6C3EF11B}">
      <dgm:prSet/>
      <dgm:spPr/>
      <dgm:t>
        <a:bodyPr/>
        <a:lstStyle/>
        <a:p>
          <a:endParaRPr lang="en-US"/>
        </a:p>
      </dgm:t>
    </dgm:pt>
    <dgm:pt modelId="{60F9F286-DDA2-5F41-9EA9-B1F20390E65A}">
      <dgm:prSet/>
      <dgm:spPr/>
      <dgm:t>
        <a:bodyPr/>
        <a:lstStyle/>
        <a:p>
          <a:r>
            <a:rPr lang="en-US" dirty="0" smtClean="0"/>
            <a:t>1919 18th Amendment</a:t>
          </a:r>
          <a:endParaRPr lang="en-US" dirty="0"/>
        </a:p>
      </dgm:t>
    </dgm:pt>
    <dgm:pt modelId="{A598E8E2-DE3A-704A-8A2F-820B4213A55F}" type="parTrans" cxnId="{147CB32A-597B-244D-A40E-1F411A611183}">
      <dgm:prSet/>
      <dgm:spPr/>
      <dgm:t>
        <a:bodyPr/>
        <a:lstStyle/>
        <a:p>
          <a:endParaRPr lang="en-US"/>
        </a:p>
      </dgm:t>
    </dgm:pt>
    <dgm:pt modelId="{9D54A27A-CF52-2744-9485-D7C178A251DC}" type="sibTrans" cxnId="{147CB32A-597B-244D-A40E-1F411A611183}">
      <dgm:prSet/>
      <dgm:spPr/>
      <dgm:t>
        <a:bodyPr/>
        <a:lstStyle/>
        <a:p>
          <a:endParaRPr lang="en-US"/>
        </a:p>
      </dgm:t>
    </dgm:pt>
    <dgm:pt modelId="{522497D1-901E-A745-8366-CF4350CBB364}" type="pres">
      <dgm:prSet presAssocID="{1287F37F-1957-874C-93EB-4C1D03F023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0CA66A-66BC-EE47-B6B9-F1FEC2109CE4}" type="pres">
      <dgm:prSet presAssocID="{1287F37F-1957-874C-93EB-4C1D03F02313}" presName="arrow" presStyleLbl="bgShp" presStyleIdx="0" presStyleCnt="1" custLinFactNeighborX="125"/>
      <dgm:spPr/>
    </dgm:pt>
    <dgm:pt modelId="{2EAB18D7-844B-F245-8B8F-0F46169CA94B}" type="pres">
      <dgm:prSet presAssocID="{1287F37F-1957-874C-93EB-4C1D03F02313}" presName="points" presStyleCnt="0"/>
      <dgm:spPr/>
    </dgm:pt>
    <dgm:pt modelId="{79E600D9-DB1D-7A4D-B146-EE141451710F}" type="pres">
      <dgm:prSet presAssocID="{66367016-5AC9-CA4C-8526-4C74449E645D}" presName="compositeA" presStyleCnt="0"/>
      <dgm:spPr/>
    </dgm:pt>
    <dgm:pt modelId="{5C962982-E731-A241-BB44-C13D19467711}" type="pres">
      <dgm:prSet presAssocID="{66367016-5AC9-CA4C-8526-4C74449E645D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DF7A9-BBA1-FD4E-8A39-F5AD91B877AA}" type="pres">
      <dgm:prSet presAssocID="{66367016-5AC9-CA4C-8526-4C74449E645D}" presName="circleA" presStyleLbl="node1" presStyleIdx="0" presStyleCnt="7"/>
      <dgm:spPr/>
    </dgm:pt>
    <dgm:pt modelId="{2DFDF299-C066-9443-AB56-6879431D0521}" type="pres">
      <dgm:prSet presAssocID="{66367016-5AC9-CA4C-8526-4C74449E645D}" presName="spaceA" presStyleCnt="0"/>
      <dgm:spPr/>
    </dgm:pt>
    <dgm:pt modelId="{C46229E7-AA98-654F-9A3C-3DEDB78E6170}" type="pres">
      <dgm:prSet presAssocID="{4CF76882-AAF4-4047-9168-8A47AFFE0361}" presName="space" presStyleCnt="0"/>
      <dgm:spPr/>
    </dgm:pt>
    <dgm:pt modelId="{C6BEA543-C6E9-A642-967F-B3269617C42D}" type="pres">
      <dgm:prSet presAssocID="{2C2CF1F2-2206-5646-920A-99EB88EA2BC0}" presName="compositeB" presStyleCnt="0"/>
      <dgm:spPr/>
    </dgm:pt>
    <dgm:pt modelId="{85B21943-23C4-8345-AB58-BB6D4CD3E822}" type="pres">
      <dgm:prSet presAssocID="{2C2CF1F2-2206-5646-920A-99EB88EA2BC0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DEFEE-6715-6C48-AAD1-2A464B73A4DE}" type="pres">
      <dgm:prSet presAssocID="{2C2CF1F2-2206-5646-920A-99EB88EA2BC0}" presName="circleB" presStyleLbl="node1" presStyleIdx="1" presStyleCnt="7"/>
      <dgm:spPr/>
    </dgm:pt>
    <dgm:pt modelId="{0E828DAE-6196-E04E-8D87-21A034E2C455}" type="pres">
      <dgm:prSet presAssocID="{2C2CF1F2-2206-5646-920A-99EB88EA2BC0}" presName="spaceB" presStyleCnt="0"/>
      <dgm:spPr/>
    </dgm:pt>
    <dgm:pt modelId="{47045E1F-E42C-5946-A6F7-AFD1DBA1357F}" type="pres">
      <dgm:prSet presAssocID="{F8D4E4E5-63CB-1D45-B206-EC0367AA2A20}" presName="space" presStyleCnt="0"/>
      <dgm:spPr/>
    </dgm:pt>
    <dgm:pt modelId="{2879B50F-34BA-A044-8896-5047D1912C4B}" type="pres">
      <dgm:prSet presAssocID="{C343A755-70C7-544B-82F4-368B336EB0BC}" presName="compositeA" presStyleCnt="0"/>
      <dgm:spPr/>
    </dgm:pt>
    <dgm:pt modelId="{2AD1C893-5D46-7B43-9F24-379FDAFE928C}" type="pres">
      <dgm:prSet presAssocID="{C343A755-70C7-544B-82F4-368B336EB0BC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40213-090D-AA4B-B9FA-3A2B962F55DC}" type="pres">
      <dgm:prSet presAssocID="{C343A755-70C7-544B-82F4-368B336EB0BC}" presName="circleA" presStyleLbl="node1" presStyleIdx="2" presStyleCnt="7"/>
      <dgm:spPr/>
    </dgm:pt>
    <dgm:pt modelId="{DD51D484-CD30-FC43-AB02-819FDEC24F52}" type="pres">
      <dgm:prSet presAssocID="{C343A755-70C7-544B-82F4-368B336EB0BC}" presName="spaceA" presStyleCnt="0"/>
      <dgm:spPr/>
    </dgm:pt>
    <dgm:pt modelId="{67F2BE4A-D496-3C4E-A071-D5154D7DB893}" type="pres">
      <dgm:prSet presAssocID="{C2325770-DD5F-6544-A5D0-6372C46F9351}" presName="space" presStyleCnt="0"/>
      <dgm:spPr/>
    </dgm:pt>
    <dgm:pt modelId="{8BEE9D0C-209E-2441-B574-5C039309DCAE}" type="pres">
      <dgm:prSet presAssocID="{263B9B1B-3B04-6641-A5DF-91D1D9988758}" presName="compositeB" presStyleCnt="0"/>
      <dgm:spPr/>
    </dgm:pt>
    <dgm:pt modelId="{21FA2704-8619-8044-9F32-50539FC365E1}" type="pres">
      <dgm:prSet presAssocID="{263B9B1B-3B04-6641-A5DF-91D1D9988758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D83D1-32E6-3441-B36E-EBC786419F5D}" type="pres">
      <dgm:prSet presAssocID="{263B9B1B-3B04-6641-A5DF-91D1D9988758}" presName="circleB" presStyleLbl="node1" presStyleIdx="3" presStyleCnt="7"/>
      <dgm:spPr/>
    </dgm:pt>
    <dgm:pt modelId="{8E67A002-4B47-1A42-A5DB-4EFADD2C6C6F}" type="pres">
      <dgm:prSet presAssocID="{263B9B1B-3B04-6641-A5DF-91D1D9988758}" presName="spaceB" presStyleCnt="0"/>
      <dgm:spPr/>
    </dgm:pt>
    <dgm:pt modelId="{99A539DD-22A7-F945-BEAF-D48740D7528B}" type="pres">
      <dgm:prSet presAssocID="{80BF12C7-5AA3-354C-BBCF-9FD64EE3336F}" presName="space" presStyleCnt="0"/>
      <dgm:spPr/>
    </dgm:pt>
    <dgm:pt modelId="{E5F53558-98D3-B249-A81C-60DE4344EDA0}" type="pres">
      <dgm:prSet presAssocID="{C38F789F-6754-8C47-815B-C67688624232}" presName="compositeA" presStyleCnt="0"/>
      <dgm:spPr/>
    </dgm:pt>
    <dgm:pt modelId="{47DE4145-4A1C-C041-AB7E-E0CCF1F2A7BF}" type="pres">
      <dgm:prSet presAssocID="{C38F789F-6754-8C47-815B-C67688624232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65026-8C83-8741-B67E-5AC536322573}" type="pres">
      <dgm:prSet presAssocID="{C38F789F-6754-8C47-815B-C67688624232}" presName="circleA" presStyleLbl="node1" presStyleIdx="4" presStyleCnt="7"/>
      <dgm:spPr/>
    </dgm:pt>
    <dgm:pt modelId="{320338AD-5F7C-5E48-844D-5157777C9A99}" type="pres">
      <dgm:prSet presAssocID="{C38F789F-6754-8C47-815B-C67688624232}" presName="spaceA" presStyleCnt="0"/>
      <dgm:spPr/>
    </dgm:pt>
    <dgm:pt modelId="{028F3555-AA4D-9E49-B27B-FE32D2F3ED1C}" type="pres">
      <dgm:prSet presAssocID="{A428D84E-9AD1-D74A-A147-7E40FBF9A3FF}" presName="space" presStyleCnt="0"/>
      <dgm:spPr/>
    </dgm:pt>
    <dgm:pt modelId="{AA9606C1-5154-F846-B7F8-5E52538A8AA6}" type="pres">
      <dgm:prSet presAssocID="{60F9F286-DDA2-5F41-9EA9-B1F20390E65A}" presName="compositeB" presStyleCnt="0"/>
      <dgm:spPr/>
    </dgm:pt>
    <dgm:pt modelId="{2628D945-F058-2D42-9147-2CBF92BD39EB}" type="pres">
      <dgm:prSet presAssocID="{60F9F286-DDA2-5F41-9EA9-B1F20390E65A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01CA6-F1BB-2E44-9A5A-D3F6A110E41E}" type="pres">
      <dgm:prSet presAssocID="{60F9F286-DDA2-5F41-9EA9-B1F20390E65A}" presName="circleB" presStyleLbl="node1" presStyleIdx="5" presStyleCnt="7"/>
      <dgm:spPr/>
    </dgm:pt>
    <dgm:pt modelId="{A55FE1A0-C8D3-684D-9465-8753A28A0203}" type="pres">
      <dgm:prSet presAssocID="{60F9F286-DDA2-5F41-9EA9-B1F20390E65A}" presName="spaceB" presStyleCnt="0"/>
      <dgm:spPr/>
    </dgm:pt>
    <dgm:pt modelId="{282A732F-11B3-2646-A004-23F7737C8B87}" type="pres">
      <dgm:prSet presAssocID="{9D54A27A-CF52-2744-9485-D7C178A251DC}" presName="space" presStyleCnt="0"/>
      <dgm:spPr/>
    </dgm:pt>
    <dgm:pt modelId="{59638188-0D22-CE4B-9F20-BB0DFB154E84}" type="pres">
      <dgm:prSet presAssocID="{DA63F4DB-0678-3B47-9BDE-7A60E7ABFBD9}" presName="compositeA" presStyleCnt="0"/>
      <dgm:spPr/>
    </dgm:pt>
    <dgm:pt modelId="{A1E5191A-9E7D-8B40-9387-A0D9B473BDB2}" type="pres">
      <dgm:prSet presAssocID="{DA63F4DB-0678-3B47-9BDE-7A60E7ABFBD9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47EE2-2D4E-314D-9F3C-3C0CC06E748D}" type="pres">
      <dgm:prSet presAssocID="{DA63F4DB-0678-3B47-9BDE-7A60E7ABFBD9}" presName="circleA" presStyleLbl="node1" presStyleIdx="6" presStyleCnt="7" custLinFactNeighborX="-6407" custLinFactNeighborY="2550"/>
      <dgm:spPr/>
    </dgm:pt>
    <dgm:pt modelId="{827C8BE5-83B4-C14A-8FCA-B2FADEE45DF6}" type="pres">
      <dgm:prSet presAssocID="{DA63F4DB-0678-3B47-9BDE-7A60E7ABFBD9}" presName="spaceA" presStyleCnt="0"/>
      <dgm:spPr/>
    </dgm:pt>
  </dgm:ptLst>
  <dgm:cxnLst>
    <dgm:cxn modelId="{6D4EA725-85D6-3348-B99A-900BC44C4138}" srcId="{1287F37F-1957-874C-93EB-4C1D03F02313}" destId="{66367016-5AC9-CA4C-8526-4C74449E645D}" srcOrd="0" destOrd="0" parTransId="{EE2474A7-B3D6-4147-B12E-E0B7BBD75C7F}" sibTransId="{4CF76882-AAF4-4047-9168-8A47AFFE0361}"/>
    <dgm:cxn modelId="{9233B6A8-7F48-8445-AE8D-812B7D44904D}" srcId="{1287F37F-1957-874C-93EB-4C1D03F02313}" destId="{2C2CF1F2-2206-5646-920A-99EB88EA2BC0}" srcOrd="1" destOrd="0" parTransId="{7801E58B-6CDA-8546-8205-8CA0186552DD}" sibTransId="{F8D4E4E5-63CB-1D45-B206-EC0367AA2A20}"/>
    <dgm:cxn modelId="{0B9DDBC4-84AE-8C4A-A7ED-5984C383ED66}" srcId="{1287F37F-1957-874C-93EB-4C1D03F02313}" destId="{263B9B1B-3B04-6641-A5DF-91D1D9988758}" srcOrd="3" destOrd="0" parTransId="{B6E0C32E-BD0E-354E-9291-D0A70F22BF9E}" sibTransId="{80BF12C7-5AA3-354C-BBCF-9FD64EE3336F}"/>
    <dgm:cxn modelId="{4457473B-FF23-FD45-85AA-C01A6C3EF11B}" srcId="{1287F37F-1957-874C-93EB-4C1D03F02313}" destId="{C38F789F-6754-8C47-815B-C67688624232}" srcOrd="4" destOrd="0" parTransId="{EAD88CA7-8C58-114A-9101-D6175676D561}" sibTransId="{A428D84E-9AD1-D74A-A147-7E40FBF9A3FF}"/>
    <dgm:cxn modelId="{D785263D-8651-BF46-887F-78D8AA6BA369}" type="presOf" srcId="{66367016-5AC9-CA4C-8526-4C74449E645D}" destId="{5C962982-E731-A241-BB44-C13D19467711}" srcOrd="0" destOrd="0" presId="urn:microsoft.com/office/officeart/2005/8/layout/hProcess11"/>
    <dgm:cxn modelId="{DA92388B-8BE9-5947-B236-125FECE11FB6}" type="presOf" srcId="{C343A755-70C7-544B-82F4-368B336EB0BC}" destId="{2AD1C893-5D46-7B43-9F24-379FDAFE928C}" srcOrd="0" destOrd="0" presId="urn:microsoft.com/office/officeart/2005/8/layout/hProcess11"/>
    <dgm:cxn modelId="{6AA89799-D94C-4C44-A7F2-17CFB5E91D60}" type="presOf" srcId="{2C2CF1F2-2206-5646-920A-99EB88EA2BC0}" destId="{85B21943-23C4-8345-AB58-BB6D4CD3E822}" srcOrd="0" destOrd="0" presId="urn:microsoft.com/office/officeart/2005/8/layout/hProcess11"/>
    <dgm:cxn modelId="{B8B81525-C20D-BA45-96D9-CA16B387A373}" type="presOf" srcId="{1287F37F-1957-874C-93EB-4C1D03F02313}" destId="{522497D1-901E-A745-8366-CF4350CBB364}" srcOrd="0" destOrd="0" presId="urn:microsoft.com/office/officeart/2005/8/layout/hProcess11"/>
    <dgm:cxn modelId="{1308DCA7-A856-B143-B50B-49570FDCA648}" srcId="{1287F37F-1957-874C-93EB-4C1D03F02313}" destId="{DA63F4DB-0678-3B47-9BDE-7A60E7ABFBD9}" srcOrd="6" destOrd="0" parTransId="{9144B34C-25DE-1649-AE5F-6F10A7D1C821}" sibTransId="{2EDAC354-AD24-7443-AD9D-97A04C942D30}"/>
    <dgm:cxn modelId="{B1A53B5A-A029-0144-BDEC-A500432BB48D}" type="presOf" srcId="{263B9B1B-3B04-6641-A5DF-91D1D9988758}" destId="{21FA2704-8619-8044-9F32-50539FC365E1}" srcOrd="0" destOrd="0" presId="urn:microsoft.com/office/officeart/2005/8/layout/hProcess11"/>
    <dgm:cxn modelId="{147CB32A-597B-244D-A40E-1F411A611183}" srcId="{1287F37F-1957-874C-93EB-4C1D03F02313}" destId="{60F9F286-DDA2-5F41-9EA9-B1F20390E65A}" srcOrd="5" destOrd="0" parTransId="{A598E8E2-DE3A-704A-8A2F-820B4213A55F}" sibTransId="{9D54A27A-CF52-2744-9485-D7C178A251DC}"/>
    <dgm:cxn modelId="{0767DD7E-17FE-DC41-98BB-9FEBC21C7970}" srcId="{1287F37F-1957-874C-93EB-4C1D03F02313}" destId="{C343A755-70C7-544B-82F4-368B336EB0BC}" srcOrd="2" destOrd="0" parTransId="{77F6A3E2-A413-5147-8D5D-C4D55483EF17}" sibTransId="{C2325770-DD5F-6544-A5D0-6372C46F9351}"/>
    <dgm:cxn modelId="{792A21DF-42F2-EC4D-AD65-AAD06AD1366B}" type="presOf" srcId="{DA63F4DB-0678-3B47-9BDE-7A60E7ABFBD9}" destId="{A1E5191A-9E7D-8B40-9387-A0D9B473BDB2}" srcOrd="0" destOrd="0" presId="urn:microsoft.com/office/officeart/2005/8/layout/hProcess11"/>
    <dgm:cxn modelId="{C43372FA-C0F7-7645-A250-BED1D2B5E609}" type="presOf" srcId="{60F9F286-DDA2-5F41-9EA9-B1F20390E65A}" destId="{2628D945-F058-2D42-9147-2CBF92BD39EB}" srcOrd="0" destOrd="0" presId="urn:microsoft.com/office/officeart/2005/8/layout/hProcess11"/>
    <dgm:cxn modelId="{113B4BDD-A41F-A544-ADF3-2475E7A26F43}" type="presOf" srcId="{C38F789F-6754-8C47-815B-C67688624232}" destId="{47DE4145-4A1C-C041-AB7E-E0CCF1F2A7BF}" srcOrd="0" destOrd="0" presId="urn:microsoft.com/office/officeart/2005/8/layout/hProcess11"/>
    <dgm:cxn modelId="{60DC0D54-E85A-F844-9071-EBDE67DBFDFA}" type="presParOf" srcId="{522497D1-901E-A745-8366-CF4350CBB364}" destId="{910CA66A-66BC-EE47-B6B9-F1FEC2109CE4}" srcOrd="0" destOrd="0" presId="urn:microsoft.com/office/officeart/2005/8/layout/hProcess11"/>
    <dgm:cxn modelId="{57B5BB34-7C14-9447-998E-F2D9733B60DF}" type="presParOf" srcId="{522497D1-901E-A745-8366-CF4350CBB364}" destId="{2EAB18D7-844B-F245-8B8F-0F46169CA94B}" srcOrd="1" destOrd="0" presId="urn:microsoft.com/office/officeart/2005/8/layout/hProcess11"/>
    <dgm:cxn modelId="{B82E360D-BEEF-4D47-A92C-BAFCDEE8D75B}" type="presParOf" srcId="{2EAB18D7-844B-F245-8B8F-0F46169CA94B}" destId="{79E600D9-DB1D-7A4D-B146-EE141451710F}" srcOrd="0" destOrd="0" presId="urn:microsoft.com/office/officeart/2005/8/layout/hProcess11"/>
    <dgm:cxn modelId="{070ABC0B-0AD4-9940-95D8-0ADBC3073179}" type="presParOf" srcId="{79E600D9-DB1D-7A4D-B146-EE141451710F}" destId="{5C962982-E731-A241-BB44-C13D19467711}" srcOrd="0" destOrd="0" presId="urn:microsoft.com/office/officeart/2005/8/layout/hProcess11"/>
    <dgm:cxn modelId="{F165E476-64E8-1D45-99AE-B1F25012DE4C}" type="presParOf" srcId="{79E600D9-DB1D-7A4D-B146-EE141451710F}" destId="{6B1DF7A9-BBA1-FD4E-8A39-F5AD91B877AA}" srcOrd="1" destOrd="0" presId="urn:microsoft.com/office/officeart/2005/8/layout/hProcess11"/>
    <dgm:cxn modelId="{8339BEE9-142E-6148-8C0C-ED43EFFDFCF8}" type="presParOf" srcId="{79E600D9-DB1D-7A4D-B146-EE141451710F}" destId="{2DFDF299-C066-9443-AB56-6879431D0521}" srcOrd="2" destOrd="0" presId="urn:microsoft.com/office/officeart/2005/8/layout/hProcess11"/>
    <dgm:cxn modelId="{8DAEF322-0FFD-F942-BB3A-3D34076C2D47}" type="presParOf" srcId="{2EAB18D7-844B-F245-8B8F-0F46169CA94B}" destId="{C46229E7-AA98-654F-9A3C-3DEDB78E6170}" srcOrd="1" destOrd="0" presId="urn:microsoft.com/office/officeart/2005/8/layout/hProcess11"/>
    <dgm:cxn modelId="{8F671789-335B-5E49-B727-26446753F8FA}" type="presParOf" srcId="{2EAB18D7-844B-F245-8B8F-0F46169CA94B}" destId="{C6BEA543-C6E9-A642-967F-B3269617C42D}" srcOrd="2" destOrd="0" presId="urn:microsoft.com/office/officeart/2005/8/layout/hProcess11"/>
    <dgm:cxn modelId="{8B19C855-2E57-6348-B366-BAD533DD29A8}" type="presParOf" srcId="{C6BEA543-C6E9-A642-967F-B3269617C42D}" destId="{85B21943-23C4-8345-AB58-BB6D4CD3E822}" srcOrd="0" destOrd="0" presId="urn:microsoft.com/office/officeart/2005/8/layout/hProcess11"/>
    <dgm:cxn modelId="{0AE29889-1E31-A54A-9086-DAA7B7683A96}" type="presParOf" srcId="{C6BEA543-C6E9-A642-967F-B3269617C42D}" destId="{28BDEFEE-6715-6C48-AAD1-2A464B73A4DE}" srcOrd="1" destOrd="0" presId="urn:microsoft.com/office/officeart/2005/8/layout/hProcess11"/>
    <dgm:cxn modelId="{B961C996-1DA9-844C-A522-5AFE239E5CAB}" type="presParOf" srcId="{C6BEA543-C6E9-A642-967F-B3269617C42D}" destId="{0E828DAE-6196-E04E-8D87-21A034E2C455}" srcOrd="2" destOrd="0" presId="urn:microsoft.com/office/officeart/2005/8/layout/hProcess11"/>
    <dgm:cxn modelId="{1B222640-0210-3544-89D8-F5642A5CBEBC}" type="presParOf" srcId="{2EAB18D7-844B-F245-8B8F-0F46169CA94B}" destId="{47045E1F-E42C-5946-A6F7-AFD1DBA1357F}" srcOrd="3" destOrd="0" presId="urn:microsoft.com/office/officeart/2005/8/layout/hProcess11"/>
    <dgm:cxn modelId="{4421C1D0-205C-8D46-B540-5582D0B13786}" type="presParOf" srcId="{2EAB18D7-844B-F245-8B8F-0F46169CA94B}" destId="{2879B50F-34BA-A044-8896-5047D1912C4B}" srcOrd="4" destOrd="0" presId="urn:microsoft.com/office/officeart/2005/8/layout/hProcess11"/>
    <dgm:cxn modelId="{A505E888-5DF2-854A-97BC-DE817BBA13BF}" type="presParOf" srcId="{2879B50F-34BA-A044-8896-5047D1912C4B}" destId="{2AD1C893-5D46-7B43-9F24-379FDAFE928C}" srcOrd="0" destOrd="0" presId="urn:microsoft.com/office/officeart/2005/8/layout/hProcess11"/>
    <dgm:cxn modelId="{D0E7C771-C120-A346-B793-547BED3E49C6}" type="presParOf" srcId="{2879B50F-34BA-A044-8896-5047D1912C4B}" destId="{ABC40213-090D-AA4B-B9FA-3A2B962F55DC}" srcOrd="1" destOrd="0" presId="urn:microsoft.com/office/officeart/2005/8/layout/hProcess11"/>
    <dgm:cxn modelId="{FAA6863B-CADB-1243-84FA-026C85394965}" type="presParOf" srcId="{2879B50F-34BA-A044-8896-5047D1912C4B}" destId="{DD51D484-CD30-FC43-AB02-819FDEC24F52}" srcOrd="2" destOrd="0" presId="urn:microsoft.com/office/officeart/2005/8/layout/hProcess11"/>
    <dgm:cxn modelId="{BD664D0D-E63D-EA4D-BB38-B9BE6111CCE9}" type="presParOf" srcId="{2EAB18D7-844B-F245-8B8F-0F46169CA94B}" destId="{67F2BE4A-D496-3C4E-A071-D5154D7DB893}" srcOrd="5" destOrd="0" presId="urn:microsoft.com/office/officeart/2005/8/layout/hProcess11"/>
    <dgm:cxn modelId="{B5FC67A3-5479-0544-8886-21203FB6A0A5}" type="presParOf" srcId="{2EAB18D7-844B-F245-8B8F-0F46169CA94B}" destId="{8BEE9D0C-209E-2441-B574-5C039309DCAE}" srcOrd="6" destOrd="0" presId="urn:microsoft.com/office/officeart/2005/8/layout/hProcess11"/>
    <dgm:cxn modelId="{DE290846-52BD-464E-95DF-16E93A348755}" type="presParOf" srcId="{8BEE9D0C-209E-2441-B574-5C039309DCAE}" destId="{21FA2704-8619-8044-9F32-50539FC365E1}" srcOrd="0" destOrd="0" presId="urn:microsoft.com/office/officeart/2005/8/layout/hProcess11"/>
    <dgm:cxn modelId="{B45C6AA3-1B25-E84C-B72E-8B705791AD77}" type="presParOf" srcId="{8BEE9D0C-209E-2441-B574-5C039309DCAE}" destId="{570D83D1-32E6-3441-B36E-EBC786419F5D}" srcOrd="1" destOrd="0" presId="urn:microsoft.com/office/officeart/2005/8/layout/hProcess11"/>
    <dgm:cxn modelId="{5FDAC3C3-C333-6340-824A-D67D797A1D48}" type="presParOf" srcId="{8BEE9D0C-209E-2441-B574-5C039309DCAE}" destId="{8E67A002-4B47-1A42-A5DB-4EFADD2C6C6F}" srcOrd="2" destOrd="0" presId="urn:microsoft.com/office/officeart/2005/8/layout/hProcess11"/>
    <dgm:cxn modelId="{EAB5EA6F-2418-FA47-9F65-58C534073C2A}" type="presParOf" srcId="{2EAB18D7-844B-F245-8B8F-0F46169CA94B}" destId="{99A539DD-22A7-F945-BEAF-D48740D7528B}" srcOrd="7" destOrd="0" presId="urn:microsoft.com/office/officeart/2005/8/layout/hProcess11"/>
    <dgm:cxn modelId="{B26D41F9-2220-8847-B86C-D75EAF36F731}" type="presParOf" srcId="{2EAB18D7-844B-F245-8B8F-0F46169CA94B}" destId="{E5F53558-98D3-B249-A81C-60DE4344EDA0}" srcOrd="8" destOrd="0" presId="urn:microsoft.com/office/officeart/2005/8/layout/hProcess11"/>
    <dgm:cxn modelId="{FDCFAFA7-57AA-1F4D-87D0-2FB78CD995F0}" type="presParOf" srcId="{E5F53558-98D3-B249-A81C-60DE4344EDA0}" destId="{47DE4145-4A1C-C041-AB7E-E0CCF1F2A7BF}" srcOrd="0" destOrd="0" presId="urn:microsoft.com/office/officeart/2005/8/layout/hProcess11"/>
    <dgm:cxn modelId="{C5765AD9-2DC0-1540-BDA5-C639F7D421EF}" type="presParOf" srcId="{E5F53558-98D3-B249-A81C-60DE4344EDA0}" destId="{E5065026-8C83-8741-B67E-5AC536322573}" srcOrd="1" destOrd="0" presId="urn:microsoft.com/office/officeart/2005/8/layout/hProcess11"/>
    <dgm:cxn modelId="{E57CA4AC-53B4-5241-95BF-F5F425062D33}" type="presParOf" srcId="{E5F53558-98D3-B249-A81C-60DE4344EDA0}" destId="{320338AD-5F7C-5E48-844D-5157777C9A99}" srcOrd="2" destOrd="0" presId="urn:microsoft.com/office/officeart/2005/8/layout/hProcess11"/>
    <dgm:cxn modelId="{8B279662-950E-B74F-BB34-AFF01195AA0D}" type="presParOf" srcId="{2EAB18D7-844B-F245-8B8F-0F46169CA94B}" destId="{028F3555-AA4D-9E49-B27B-FE32D2F3ED1C}" srcOrd="9" destOrd="0" presId="urn:microsoft.com/office/officeart/2005/8/layout/hProcess11"/>
    <dgm:cxn modelId="{71CCC231-D81D-6945-8C4D-92867239EDD6}" type="presParOf" srcId="{2EAB18D7-844B-F245-8B8F-0F46169CA94B}" destId="{AA9606C1-5154-F846-B7F8-5E52538A8AA6}" srcOrd="10" destOrd="0" presId="urn:microsoft.com/office/officeart/2005/8/layout/hProcess11"/>
    <dgm:cxn modelId="{1AF4C373-6347-2D41-8956-9CACF12FF222}" type="presParOf" srcId="{AA9606C1-5154-F846-B7F8-5E52538A8AA6}" destId="{2628D945-F058-2D42-9147-2CBF92BD39EB}" srcOrd="0" destOrd="0" presId="urn:microsoft.com/office/officeart/2005/8/layout/hProcess11"/>
    <dgm:cxn modelId="{4AAC5C98-0866-1C4B-BE94-16CFE69366DB}" type="presParOf" srcId="{AA9606C1-5154-F846-B7F8-5E52538A8AA6}" destId="{0A801CA6-F1BB-2E44-9A5A-D3F6A110E41E}" srcOrd="1" destOrd="0" presId="urn:microsoft.com/office/officeart/2005/8/layout/hProcess11"/>
    <dgm:cxn modelId="{F4B72FAC-B579-EC4F-8328-E4DD889FF97E}" type="presParOf" srcId="{AA9606C1-5154-F846-B7F8-5E52538A8AA6}" destId="{A55FE1A0-C8D3-684D-9465-8753A28A0203}" srcOrd="2" destOrd="0" presId="urn:microsoft.com/office/officeart/2005/8/layout/hProcess11"/>
    <dgm:cxn modelId="{779AB2A4-0EE3-A845-AF52-C133577DDE13}" type="presParOf" srcId="{2EAB18D7-844B-F245-8B8F-0F46169CA94B}" destId="{282A732F-11B3-2646-A004-23F7737C8B87}" srcOrd="11" destOrd="0" presId="urn:microsoft.com/office/officeart/2005/8/layout/hProcess11"/>
    <dgm:cxn modelId="{D4B705BB-1332-444A-BCFA-2062A0744B18}" type="presParOf" srcId="{2EAB18D7-844B-F245-8B8F-0F46169CA94B}" destId="{59638188-0D22-CE4B-9F20-BB0DFB154E84}" srcOrd="12" destOrd="0" presId="urn:microsoft.com/office/officeart/2005/8/layout/hProcess11"/>
    <dgm:cxn modelId="{560422E9-5605-664B-8973-E76330BB4140}" type="presParOf" srcId="{59638188-0D22-CE4B-9F20-BB0DFB154E84}" destId="{A1E5191A-9E7D-8B40-9387-A0D9B473BDB2}" srcOrd="0" destOrd="0" presId="urn:microsoft.com/office/officeart/2005/8/layout/hProcess11"/>
    <dgm:cxn modelId="{3F71C621-7F8F-6642-B89D-337792550B12}" type="presParOf" srcId="{59638188-0D22-CE4B-9F20-BB0DFB154E84}" destId="{20B47EE2-2D4E-314D-9F3C-3C0CC06E748D}" srcOrd="1" destOrd="0" presId="urn:microsoft.com/office/officeart/2005/8/layout/hProcess11"/>
    <dgm:cxn modelId="{AF87106E-7D8D-0F4E-A7FE-E1FBB4C6A9D7}" type="presParOf" srcId="{59638188-0D22-CE4B-9F20-BB0DFB154E84}" destId="{827C8BE5-83B4-C14A-8FCA-B2FADEE45D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6676859" cy="1018852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 smtClean="0">
              <a:latin typeface="+mj-lt"/>
              <a:cs typeface="Gill Sans"/>
            </a:rPr>
            <a:t>Closed-ended Questions</a:t>
          </a:r>
          <a:endParaRPr lang="en-US" sz="4100" b="0" kern="1200" dirty="0">
            <a:latin typeface="+mj-lt"/>
            <a:cs typeface="Gill Sans"/>
          </a:endParaRPr>
        </a:p>
      </dsp:txBody>
      <dsp:txXfrm>
        <a:off x="0" y="0"/>
        <a:ext cx="6676859" cy="1018852"/>
      </dsp:txXfrm>
    </dsp:sp>
    <dsp:sp modelId="{250C4737-A841-8C48-A045-BF4D4D99D3A8}">
      <dsp:nvSpPr>
        <dsp:cNvPr id="0" name=""/>
        <dsp:cNvSpPr/>
      </dsp:nvSpPr>
      <dsp:spPr>
        <a:xfrm>
          <a:off x="0" y="1018852"/>
          <a:ext cx="3338429" cy="21395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Gill Sans"/>
            </a:rPr>
            <a:t>Advantages</a:t>
          </a:r>
          <a:endParaRPr lang="en-US" sz="3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j-lt"/>
            <a:cs typeface="Gill Sans"/>
          </a:endParaRPr>
        </a:p>
      </dsp:txBody>
      <dsp:txXfrm>
        <a:off x="0" y="1018852"/>
        <a:ext cx="3338429" cy="2139590"/>
      </dsp:txXfrm>
    </dsp:sp>
    <dsp:sp modelId="{24D3949D-55D7-9843-BBF0-4DC75BF720C6}">
      <dsp:nvSpPr>
        <dsp:cNvPr id="0" name=""/>
        <dsp:cNvSpPr/>
      </dsp:nvSpPr>
      <dsp:spPr>
        <a:xfrm>
          <a:off x="3338429" y="1018852"/>
          <a:ext cx="3338429" cy="2139590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Gill Sans"/>
            </a:rPr>
            <a:t>Disadvantages 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3338429" y="1018852"/>
        <a:ext cx="3338429" cy="2139590"/>
      </dsp:txXfrm>
    </dsp:sp>
    <dsp:sp modelId="{30F57DEF-DA04-AE46-8A72-E185F1E3E46F}">
      <dsp:nvSpPr>
        <dsp:cNvPr id="0" name=""/>
        <dsp:cNvSpPr/>
      </dsp:nvSpPr>
      <dsp:spPr>
        <a:xfrm>
          <a:off x="0" y="2723797"/>
          <a:ext cx="6676859" cy="237732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6676859" cy="101885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 smtClean="0">
              <a:latin typeface="+mj-lt"/>
              <a:cs typeface="Gill Sans"/>
            </a:rPr>
            <a:t>Open-ended Questions</a:t>
          </a:r>
          <a:endParaRPr lang="en-US" sz="4100" b="0" kern="1200" dirty="0">
            <a:latin typeface="+mj-lt"/>
            <a:cs typeface="Gill Sans"/>
          </a:endParaRPr>
        </a:p>
      </dsp:txBody>
      <dsp:txXfrm>
        <a:off x="0" y="0"/>
        <a:ext cx="6676859" cy="1018852"/>
      </dsp:txXfrm>
    </dsp:sp>
    <dsp:sp modelId="{250C4737-A841-8C48-A045-BF4D4D99D3A8}">
      <dsp:nvSpPr>
        <dsp:cNvPr id="0" name=""/>
        <dsp:cNvSpPr/>
      </dsp:nvSpPr>
      <dsp:spPr>
        <a:xfrm>
          <a:off x="0" y="1018852"/>
          <a:ext cx="3338429" cy="21395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+mj-lt"/>
              <a:cs typeface="Gill Sans"/>
            </a:rPr>
            <a:t>Advantages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0" y="1018852"/>
        <a:ext cx="3338429" cy="2139590"/>
      </dsp:txXfrm>
    </dsp:sp>
    <dsp:sp modelId="{24D3949D-55D7-9843-BBF0-4DC75BF720C6}">
      <dsp:nvSpPr>
        <dsp:cNvPr id="0" name=""/>
        <dsp:cNvSpPr/>
      </dsp:nvSpPr>
      <dsp:spPr>
        <a:xfrm>
          <a:off x="3338429" y="1018852"/>
          <a:ext cx="3338429" cy="2139590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+mj-lt"/>
              <a:cs typeface="Gill Sans"/>
            </a:rPr>
            <a:t>Disadvantages 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3338429" y="1018852"/>
        <a:ext cx="3338429" cy="2139590"/>
      </dsp:txXfrm>
    </dsp:sp>
    <dsp:sp modelId="{30F57DEF-DA04-AE46-8A72-E185F1E3E46F}">
      <dsp:nvSpPr>
        <dsp:cNvPr id="0" name=""/>
        <dsp:cNvSpPr/>
      </dsp:nvSpPr>
      <dsp:spPr>
        <a:xfrm>
          <a:off x="0" y="2697292"/>
          <a:ext cx="6676859" cy="2377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CA66A-66BC-EE47-B6B9-F1FEC2109CE4}">
      <dsp:nvSpPr>
        <dsp:cNvPr id="0" name=""/>
        <dsp:cNvSpPr/>
      </dsp:nvSpPr>
      <dsp:spPr>
        <a:xfrm>
          <a:off x="0" y="1112140"/>
          <a:ext cx="9657567" cy="148285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962982-E731-A241-BB44-C13D19467711}">
      <dsp:nvSpPr>
        <dsp:cNvPr id="0" name=""/>
        <dsp:cNvSpPr/>
      </dsp:nvSpPr>
      <dsp:spPr>
        <a:xfrm>
          <a:off x="742" y="0"/>
          <a:ext cx="1190455" cy="1482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1898 Seneca Falls Convention</a:t>
          </a:r>
          <a:endParaRPr lang="en-US" sz="1300" kern="1200" dirty="0"/>
        </a:p>
      </dsp:txBody>
      <dsp:txXfrm>
        <a:off x="742" y="0"/>
        <a:ext cx="1190455" cy="1482854"/>
      </dsp:txXfrm>
    </dsp:sp>
    <dsp:sp modelId="{6B1DF7A9-BBA1-FD4E-8A39-F5AD91B877AA}">
      <dsp:nvSpPr>
        <dsp:cNvPr id="0" name=""/>
        <dsp:cNvSpPr/>
      </dsp:nvSpPr>
      <dsp:spPr>
        <a:xfrm>
          <a:off x="410613" y="1668211"/>
          <a:ext cx="370713" cy="3707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B21943-23C4-8345-AB58-BB6D4CD3E822}">
      <dsp:nvSpPr>
        <dsp:cNvPr id="0" name=""/>
        <dsp:cNvSpPr/>
      </dsp:nvSpPr>
      <dsp:spPr>
        <a:xfrm>
          <a:off x="1250720" y="2224281"/>
          <a:ext cx="1190455" cy="1482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1868 14</a:t>
          </a:r>
          <a:r>
            <a:rPr lang="en-US" sz="1300" kern="1200" baseline="30000" dirty="0" smtClean="0"/>
            <a:t>th</a:t>
          </a:r>
          <a:r>
            <a:rPr lang="en-US" sz="1300" kern="1200" dirty="0" smtClean="0"/>
            <a:t> Amendment</a:t>
          </a:r>
          <a:endParaRPr lang="en-US" sz="1300" kern="1200" dirty="0"/>
        </a:p>
      </dsp:txBody>
      <dsp:txXfrm>
        <a:off x="1250720" y="2224281"/>
        <a:ext cx="1190455" cy="1482854"/>
      </dsp:txXfrm>
    </dsp:sp>
    <dsp:sp modelId="{28BDEFEE-6715-6C48-AAD1-2A464B73A4DE}">
      <dsp:nvSpPr>
        <dsp:cNvPr id="0" name=""/>
        <dsp:cNvSpPr/>
      </dsp:nvSpPr>
      <dsp:spPr>
        <a:xfrm>
          <a:off x="1660591" y="1668211"/>
          <a:ext cx="370713" cy="3707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D1C893-5D46-7B43-9F24-379FDAFE928C}">
      <dsp:nvSpPr>
        <dsp:cNvPr id="0" name=""/>
        <dsp:cNvSpPr/>
      </dsp:nvSpPr>
      <dsp:spPr>
        <a:xfrm>
          <a:off x="2500699" y="0"/>
          <a:ext cx="1190455" cy="1482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1870 15</a:t>
          </a:r>
          <a:r>
            <a:rPr lang="en-US" sz="1300" kern="1200" baseline="30000" dirty="0" smtClean="0"/>
            <a:t>th</a:t>
          </a:r>
          <a:r>
            <a:rPr lang="en-US" sz="1300" kern="1200" dirty="0" smtClean="0"/>
            <a:t> Amendment</a:t>
          </a:r>
          <a:endParaRPr lang="en-US" sz="1300" kern="1200" dirty="0"/>
        </a:p>
      </dsp:txBody>
      <dsp:txXfrm>
        <a:off x="2500699" y="0"/>
        <a:ext cx="1190455" cy="1482854"/>
      </dsp:txXfrm>
    </dsp:sp>
    <dsp:sp modelId="{ABC40213-090D-AA4B-B9FA-3A2B962F55DC}">
      <dsp:nvSpPr>
        <dsp:cNvPr id="0" name=""/>
        <dsp:cNvSpPr/>
      </dsp:nvSpPr>
      <dsp:spPr>
        <a:xfrm>
          <a:off x="2910570" y="1668211"/>
          <a:ext cx="370713" cy="3707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FA2704-8619-8044-9F32-50539FC365E1}">
      <dsp:nvSpPr>
        <dsp:cNvPr id="0" name=""/>
        <dsp:cNvSpPr/>
      </dsp:nvSpPr>
      <dsp:spPr>
        <a:xfrm>
          <a:off x="3750677" y="2224281"/>
          <a:ext cx="1190455" cy="1482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1913 16</a:t>
          </a:r>
          <a:r>
            <a:rPr lang="en-US" sz="1300" kern="1200" baseline="30000" dirty="0" smtClean="0"/>
            <a:t>th</a:t>
          </a:r>
          <a:r>
            <a:rPr lang="en-US" sz="1300" kern="1200" dirty="0" smtClean="0"/>
            <a:t> Amendment</a:t>
          </a:r>
          <a:endParaRPr lang="en-US" sz="1300" kern="1200" dirty="0"/>
        </a:p>
      </dsp:txBody>
      <dsp:txXfrm>
        <a:off x="3750677" y="2224281"/>
        <a:ext cx="1190455" cy="1482854"/>
      </dsp:txXfrm>
    </dsp:sp>
    <dsp:sp modelId="{570D83D1-32E6-3441-B36E-EBC786419F5D}">
      <dsp:nvSpPr>
        <dsp:cNvPr id="0" name=""/>
        <dsp:cNvSpPr/>
      </dsp:nvSpPr>
      <dsp:spPr>
        <a:xfrm>
          <a:off x="4160548" y="1668211"/>
          <a:ext cx="370713" cy="3707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DE4145-4A1C-C041-AB7E-E0CCF1F2A7BF}">
      <dsp:nvSpPr>
        <dsp:cNvPr id="0" name=""/>
        <dsp:cNvSpPr/>
      </dsp:nvSpPr>
      <dsp:spPr>
        <a:xfrm>
          <a:off x="5000655" y="0"/>
          <a:ext cx="1190455" cy="1482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1913 17th Amendment</a:t>
          </a:r>
          <a:endParaRPr lang="en-US" sz="1300" kern="1200" dirty="0"/>
        </a:p>
      </dsp:txBody>
      <dsp:txXfrm>
        <a:off x="5000655" y="0"/>
        <a:ext cx="1190455" cy="1482854"/>
      </dsp:txXfrm>
    </dsp:sp>
    <dsp:sp modelId="{E5065026-8C83-8741-B67E-5AC536322573}">
      <dsp:nvSpPr>
        <dsp:cNvPr id="0" name=""/>
        <dsp:cNvSpPr/>
      </dsp:nvSpPr>
      <dsp:spPr>
        <a:xfrm>
          <a:off x="5410526" y="1668211"/>
          <a:ext cx="370713" cy="3707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8D945-F058-2D42-9147-2CBF92BD39EB}">
      <dsp:nvSpPr>
        <dsp:cNvPr id="0" name=""/>
        <dsp:cNvSpPr/>
      </dsp:nvSpPr>
      <dsp:spPr>
        <a:xfrm>
          <a:off x="6250633" y="2224281"/>
          <a:ext cx="1190455" cy="1482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1919 18th Amendment</a:t>
          </a:r>
          <a:endParaRPr lang="en-US" sz="1300" kern="1200" dirty="0"/>
        </a:p>
      </dsp:txBody>
      <dsp:txXfrm>
        <a:off x="6250633" y="2224281"/>
        <a:ext cx="1190455" cy="1482854"/>
      </dsp:txXfrm>
    </dsp:sp>
    <dsp:sp modelId="{0A801CA6-F1BB-2E44-9A5A-D3F6A110E41E}">
      <dsp:nvSpPr>
        <dsp:cNvPr id="0" name=""/>
        <dsp:cNvSpPr/>
      </dsp:nvSpPr>
      <dsp:spPr>
        <a:xfrm>
          <a:off x="6660504" y="1668211"/>
          <a:ext cx="370713" cy="3707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E5191A-9E7D-8B40-9387-A0D9B473BDB2}">
      <dsp:nvSpPr>
        <dsp:cNvPr id="0" name=""/>
        <dsp:cNvSpPr/>
      </dsp:nvSpPr>
      <dsp:spPr>
        <a:xfrm>
          <a:off x="7500612" y="0"/>
          <a:ext cx="1190455" cy="1482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1920 19th Amendment</a:t>
          </a:r>
          <a:endParaRPr lang="en-US" sz="1300" kern="1200" dirty="0"/>
        </a:p>
      </dsp:txBody>
      <dsp:txXfrm>
        <a:off x="7500612" y="0"/>
        <a:ext cx="1190455" cy="1482854"/>
      </dsp:txXfrm>
    </dsp:sp>
    <dsp:sp modelId="{20B47EE2-2D4E-314D-9F3C-3C0CC06E748D}">
      <dsp:nvSpPr>
        <dsp:cNvPr id="0" name=""/>
        <dsp:cNvSpPr/>
      </dsp:nvSpPr>
      <dsp:spPr>
        <a:xfrm>
          <a:off x="7886731" y="1677664"/>
          <a:ext cx="370713" cy="3707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37457-FF92-2349-BF9E-74F53855A2CB}" type="datetimeFigureOut">
              <a:rPr lang="en-US" smtClean="0"/>
              <a:t>11/14/2017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D829A-1FD6-274E-99F5-06B6ABD3B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4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829A-1FD6-274E-99F5-06B6ABD3BB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16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FBC81-90D4-F842-83D2-3DFDB28F25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74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829A-1FD6-274E-99F5-06B6ABD3BB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00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829A-1FD6-274E-99F5-06B6ABD3BB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37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829A-1FD6-274E-99F5-06B6ABD3BB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00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829A-1FD6-274E-99F5-06B6ABD3BB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4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829A-1FD6-274E-99F5-06B6ABD3BB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41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829A-1FD6-274E-99F5-06B6ABD3BB7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10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829A-1FD6-274E-99F5-06B6ABD3BB7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41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8BD8A-AA68-4788-9541-F921EC8B5F2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862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829A-1FD6-274E-99F5-06B6ABD3BB7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8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92A65-78A1-4D0E-9447-83CB41B6C2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481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829A-1FD6-274E-99F5-06B6ABD3BB7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01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829A-1FD6-274E-99F5-06B6ABD3BB7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03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829A-1FD6-274E-99F5-06B6ABD3BB7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78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B8818-B5A2-D44A-9742-9B91385259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90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829A-1FD6-274E-99F5-06B6ABD3BB7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4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829A-1FD6-274E-99F5-06B6ABD3BB7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5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829A-1FD6-274E-99F5-06B6ABD3BB7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47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A6D9C-B5C6-CB41-AFF5-6E82932476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470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860BA-B361-EF49-AD99-649FC8448E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057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860BA-B361-EF49-AD99-649FC8448E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7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829A-1FD6-274E-99F5-06B6ABD3BB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51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860BA-B361-EF49-AD99-649FC8448E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176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860BA-B361-EF49-AD99-649FC8448E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45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860BA-B361-EF49-AD99-649FC8448E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903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860BA-B361-EF49-AD99-649FC8448E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18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860BA-B361-EF49-AD99-649FC8448E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584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860BA-B361-EF49-AD99-649FC8448E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174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860BA-B361-EF49-AD99-649FC8448E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693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860BA-B361-EF49-AD99-649FC8448E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248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860BA-B361-EF49-AD99-649FC8448E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605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B7545-9F60-E947-BEC7-08664EAF4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44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829A-1FD6-274E-99F5-06B6ABD3BB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401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B7545-9F60-E947-BEC7-08664EAF4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2364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D84DEBE5-3007-4E67-B6BF-A1F8204B3DD8}" type="slidenum">
              <a:rPr lang="en-US" altLang="en-US" smtClean="0">
                <a:latin typeface="Calibri" panose="020F0502020204030204" pitchFamily="34" charset="0"/>
              </a:rPr>
              <a:pPr/>
              <a:t>48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064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D1067A16-D71D-44BC-8A70-618A03AA4D0A}" type="slidenum">
              <a:rPr lang="en-US" altLang="en-US" smtClean="0">
                <a:latin typeface="Calibri" panose="020F0502020204030204" pitchFamily="34" charset="0"/>
              </a:rPr>
              <a:pPr/>
              <a:t>49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9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D84DEBE5-3007-4E67-B6BF-A1F8204B3DD8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58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92A65-78A1-4D0E-9447-83CB41B6C2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121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6C5C9-C46E-4162-BB0E-FD5F991287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036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829A-1FD6-274E-99F5-06B6ABD3BB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68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62597-221C-F74B-A931-14AE412BFD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3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767" y="228601"/>
            <a:ext cx="5647267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69917" y="228600"/>
            <a:ext cx="27432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5851" y="2378075"/>
            <a:ext cx="27432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7267" y="174625"/>
            <a:ext cx="550333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400" b="1" dirty="0" smtClean="0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165851" y="228600"/>
            <a:ext cx="27432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69917" y="2378075"/>
            <a:ext cx="27432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26201"/>
            <a:ext cx="1642533" cy="365125"/>
          </a:xfrm>
        </p:spPr>
        <p:txBody>
          <a:bodyPr/>
          <a:lstStyle>
            <a:lvl1pPr algn="l"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43B6735-0EB5-4106-8425-C9B4E95E0C1F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5867" y="6426201"/>
            <a:ext cx="3488267" cy="365125"/>
          </a:xfrm>
        </p:spPr>
        <p:txBody>
          <a:bodyPr/>
          <a:lstStyle>
            <a:lvl1pPr algn="r"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8133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8451" y="228600"/>
            <a:ext cx="347133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smtClean="0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70561" y="1985963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70561" y="4164965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AD49252-3FB7-4274-887A-B112CC2D3976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AE96DB6-564E-46BB-AAE6-F54DA9F96C78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88133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8451" y="228600"/>
            <a:ext cx="347133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smtClean="0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457F84E-90C8-4A5A-830E-A4441F9C97B4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150A522-1F08-417C-A0B8-063E2BD27572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8133" y="282576"/>
            <a:ext cx="9144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F05AFA6-CFB3-4F7A-845C-908144637B52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7AB27BF-20B9-4A2E-9A44-32987CAFFFC9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768" y="228600"/>
            <a:ext cx="460163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7267" y="174625"/>
            <a:ext cx="550333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400" b="1" dirty="0" smtClean="0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68" y="273051"/>
            <a:ext cx="6129865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1"/>
            <a:ext cx="4340352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026"/>
            <a:ext cx="2048933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707F908-B169-49F6-9065-4D88E79C12CC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618" y="6423026"/>
            <a:ext cx="4421716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8133" y="282576"/>
            <a:ext cx="9144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19184" y="3370264"/>
            <a:ext cx="294216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smtClean="0">
                <a:solidFill>
                  <a:srgbClr val="A1C4E3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4614211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205" y="3995737"/>
            <a:ext cx="5197696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026"/>
            <a:ext cx="2048933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6D330BD-A246-427F-8825-9553F9D70B5C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026"/>
            <a:ext cx="4006851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420B8C6-264E-4A87-BF46-0AE7B331B424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69917" y="228600"/>
            <a:ext cx="27432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69917" y="2378075"/>
            <a:ext cx="27432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6034" y="4632325"/>
            <a:ext cx="294217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smtClean="0">
                <a:solidFill>
                  <a:srgbClr val="A1C4E3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1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85045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341" y="5257800"/>
            <a:ext cx="8254876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234AC62-D133-4F42-BFB1-0F8C3F3E11C3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9E73481-58B8-4D3A-837F-CF7779A4B991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6767" y="228600"/>
            <a:ext cx="8515351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7267" y="174625"/>
            <a:ext cx="550333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400" b="1" dirty="0" smtClean="0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6949018" y="6235701"/>
            <a:ext cx="1799167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E2189D6-DC49-4212-B9D0-5EC1BC92C97F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08000" y="6235701"/>
            <a:ext cx="61976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7173AE3-A452-457A-8D75-1BE098A45783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6767" y="228600"/>
            <a:ext cx="56472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7267" y="174625"/>
            <a:ext cx="550333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400" b="1" dirty="0" smtClean="0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9069917" y="228600"/>
            <a:ext cx="27432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5851" y="4535488"/>
            <a:ext cx="27432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53555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5" y="3733801"/>
            <a:ext cx="5353739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5851" y="228600"/>
            <a:ext cx="27432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65851" y="2381663"/>
            <a:ext cx="27432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81662"/>
            <a:ext cx="27432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4064000" y="6235701"/>
            <a:ext cx="1797051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11641A2-DD86-4A07-AA96-AE522E8B6537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508000" y="6235701"/>
            <a:ext cx="34544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5B20776-8268-4BD6-9106-9BAD83C81BEC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8133" y="282576"/>
            <a:ext cx="9144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33068" y="3370264"/>
            <a:ext cx="294217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smtClean="0">
                <a:solidFill>
                  <a:srgbClr val="A1C4E3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3124200"/>
            <a:ext cx="414528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365248"/>
            <a:ext cx="5653492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3995737"/>
            <a:ext cx="414528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9855200" y="6423026"/>
            <a:ext cx="2048933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20355C-907D-4289-B1A3-E6B8B43E25EF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588000" y="6423026"/>
            <a:ext cx="4006851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03E7481-575A-40B5-B16C-D021A7B43E01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8133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451" y="228600"/>
            <a:ext cx="347133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smtClean="0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DECEFD-270C-47CD-AF7F-678089974439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A02EDC8-2DA0-4278-81AB-3D1208FB9EC2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47400" y="282575"/>
            <a:ext cx="855133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451" y="228600"/>
            <a:ext cx="347133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smtClean="0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6901" y="282575"/>
            <a:ext cx="122767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D1D6353-A562-4DD7-8F1F-12BD0B3C00B5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8C9F59-E337-45D1-9C7D-386B579FC585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8133" y="282576"/>
            <a:ext cx="9144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11501968" y="561201"/>
            <a:ext cx="260350" cy="55399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smtClean="0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1029" y="954742"/>
            <a:ext cx="908424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8757"/>
            <a:ext cx="9144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66F632F-5167-4B75-9D77-D00441E63154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E7DE7E2-AA6F-4288-ABF9-43F9750FADE4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8133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451" y="228600"/>
            <a:ext cx="347133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smtClean="0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2276566-C974-47BB-8E68-1661D6EEB5EF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0745B47-DC55-4A67-8670-8BCCCC7A7D06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6767" y="228601"/>
            <a:ext cx="5647267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5851" y="2378075"/>
            <a:ext cx="27432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7267" y="174625"/>
            <a:ext cx="550333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400" b="1" dirty="0" smtClean="0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779495"/>
            <a:ext cx="41148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6400800" y="6426201"/>
            <a:ext cx="1642533" cy="365125"/>
          </a:xfrm>
        </p:spPr>
        <p:txBody>
          <a:bodyPr/>
          <a:lstStyle>
            <a:lvl1pPr algn="l"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CC97AC9-12EA-4D21-8E6D-6393C464ABD1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8415867" y="6426201"/>
            <a:ext cx="3488267" cy="365125"/>
          </a:xfrm>
        </p:spPr>
        <p:txBody>
          <a:bodyPr/>
          <a:lstStyle>
            <a:lvl1pPr algn="r"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8418" y="228600"/>
            <a:ext cx="1093470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71234" y="3111501"/>
            <a:ext cx="347133" cy="614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 smtClean="0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1" y="228600"/>
            <a:ext cx="283633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124201"/>
            <a:ext cx="75184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495801"/>
            <a:ext cx="75184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8418" y="6248401"/>
            <a:ext cx="1966383" cy="365125"/>
          </a:xfrm>
        </p:spPr>
        <p:txBody>
          <a:bodyPr/>
          <a:lstStyle>
            <a:lvl1pPr algn="l"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C635C2E-0EF7-42E0-A805-7A8A86BB9899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401"/>
            <a:ext cx="75184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248401"/>
            <a:ext cx="738717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3554D93-F621-44CF-B6BE-DDBC3984388E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47400" y="282575"/>
            <a:ext cx="855133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6901" y="282575"/>
            <a:ext cx="122767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8451" y="228600"/>
            <a:ext cx="347133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smtClean="0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D6D7EFA-BD02-43F9-9D6D-81FE65336CE9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FF7EB50-5C82-44CD-A368-7157B4AF30A2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8133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8451" y="228600"/>
            <a:ext cx="347133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smtClean="0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A7758E5-454A-4F10-8891-64CD4020F4C5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B8ECEC2-AB69-4E2F-8C29-CC21EF1E25D3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451" y="228600"/>
            <a:ext cx="347133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smtClean="0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88133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0" y="1985963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64690" y="4164965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1108ACB-DAD2-4E3B-A198-F55E1E6FEEE8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1878E7E-D78E-4834-AA29-552E829A4E0D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8133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8451" y="228600"/>
            <a:ext cx="347133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smtClean="0">
                <a:solidFill>
                  <a:srgbClr val="A1C4E3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045385B-E70E-4C76-8FE3-C1476DCF7C37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9B38D4A-82EA-4EA9-ACD6-33D738F3F6BA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64634" y="484188"/>
            <a:ext cx="1007533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4634" y="1981201"/>
            <a:ext cx="10075333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9333" y="642302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EACB512-4642-4B89-A742-8EC27A8CAF11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818" y="6423026"/>
            <a:ext cx="816398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889"/>
            <a:ext cx="7387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811334-F463-48AE-BAC3-C7D7EA3C066E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60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rightquestion.org/educators/seminar-resources/" TargetMode="External"/><Relationship Id="rId2" Type="http://schemas.openxmlformats.org/officeDocument/2006/relationships/hyperlink" Target="http://rightques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052945" y="595746"/>
            <a:ext cx="10210800" cy="41939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2F56"/>
                </a:solidFill>
              </a:rPr>
              <a:t>Welcome to the Webinar:</a:t>
            </a:r>
            <a:r>
              <a:rPr lang="en-US" sz="4800" b="1" dirty="0">
                <a:solidFill>
                  <a:srgbClr val="002F56"/>
                </a:solidFill>
              </a:rPr>
              <a:t/>
            </a:r>
            <a:br>
              <a:rPr lang="en-US" sz="4800" b="1" dirty="0">
                <a:solidFill>
                  <a:srgbClr val="002F56"/>
                </a:solidFill>
              </a:rPr>
            </a:br>
            <a:r>
              <a:rPr lang="en-US" sz="4800" b="1" dirty="0">
                <a:solidFill>
                  <a:srgbClr val="002F56"/>
                </a:solidFill>
              </a:rPr>
              <a:t>“Asking Questions in the</a:t>
            </a:r>
            <a:br>
              <a:rPr lang="en-US" sz="4800" b="1" dirty="0">
                <a:solidFill>
                  <a:srgbClr val="002F56"/>
                </a:solidFill>
              </a:rPr>
            </a:br>
            <a:r>
              <a:rPr lang="en-US" sz="4800" b="1" dirty="0">
                <a:solidFill>
                  <a:srgbClr val="002F56"/>
                </a:solidFill>
              </a:rPr>
              <a:t>Age of Google”</a:t>
            </a:r>
            <a:r>
              <a:rPr lang="en-US" sz="4000" dirty="0">
                <a:solidFill>
                  <a:srgbClr val="002F56"/>
                </a:solidFill>
              </a:rPr>
              <a:t/>
            </a:r>
            <a:br>
              <a:rPr lang="en-US" sz="4000" dirty="0">
                <a:solidFill>
                  <a:srgbClr val="002F56"/>
                </a:solidFill>
              </a:rPr>
            </a:br>
            <a:r>
              <a:rPr lang="en-US" sz="3200" dirty="0">
                <a:solidFill>
                  <a:srgbClr val="002F56"/>
                </a:solidFill>
              </a:rPr>
              <a:t/>
            </a:r>
            <a:br>
              <a:rPr lang="en-US" sz="3200" dirty="0">
                <a:solidFill>
                  <a:srgbClr val="002F56"/>
                </a:solidFill>
              </a:rPr>
            </a:br>
            <a:r>
              <a:rPr lang="en-US" sz="3200" dirty="0">
                <a:solidFill>
                  <a:srgbClr val="002F56"/>
                </a:solidFill>
              </a:rPr>
              <a:t>Tuesday, </a:t>
            </a:r>
            <a:r>
              <a:rPr lang="en-US" sz="2800" dirty="0">
                <a:solidFill>
                  <a:srgbClr val="002F56"/>
                </a:solidFill>
              </a:rPr>
              <a:t>November 14, 2017</a:t>
            </a:r>
            <a:br>
              <a:rPr lang="en-US" sz="2800" dirty="0">
                <a:solidFill>
                  <a:srgbClr val="002F56"/>
                </a:solidFill>
              </a:rPr>
            </a:br>
            <a:r>
              <a:rPr lang="en-US" sz="2800" dirty="0">
                <a:solidFill>
                  <a:srgbClr val="002F56"/>
                </a:solidFill>
              </a:rPr>
              <a:t>3 p.m. ET / noon PT</a:t>
            </a:r>
            <a:br>
              <a:rPr lang="en-US" sz="2800" dirty="0">
                <a:solidFill>
                  <a:srgbClr val="002F56"/>
                </a:solidFill>
              </a:rPr>
            </a:br>
            <a:r>
              <a:rPr lang="en-US" sz="2800" dirty="0">
                <a:solidFill>
                  <a:srgbClr val="002F56"/>
                </a:solidFill>
              </a:rPr>
              <a:t/>
            </a:r>
            <a:br>
              <a:rPr lang="en-US" sz="2800" dirty="0">
                <a:solidFill>
                  <a:srgbClr val="002F56"/>
                </a:solidFill>
              </a:rPr>
            </a:br>
            <a:r>
              <a:rPr lang="en-US" sz="2400" dirty="0">
                <a:solidFill>
                  <a:srgbClr val="002F56"/>
                </a:solidFill>
              </a:rPr>
              <a:t>Presented by: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671" y="5256718"/>
            <a:ext cx="4447019" cy="796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035" y="5382352"/>
            <a:ext cx="2562801" cy="5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1"/>
          <p:cNvGraphicFramePr>
            <a:graphicFrameLocks/>
          </p:cNvGraphicFramePr>
          <p:nvPr/>
        </p:nvGraphicFramePr>
        <p:xfrm>
          <a:off x="2189163" y="1600200"/>
          <a:ext cx="6704012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Chart" r:id="rId4" imgW="0" imgH="0" progId="MSGraph.Chart.8">
                  <p:embed/>
                </p:oleObj>
              </mc:Choice>
              <mc:Fallback>
                <p:oleObj name="Chart" r:id="rId4" imgW="0" imgH="0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1600200"/>
                        <a:ext cx="6704012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Rockwell" charset="0"/>
              </a:rPr>
              <a:t>Percentage of Basic Skill Attainment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617664" y="6050757"/>
            <a:ext cx="819705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Sources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http://nces.ed.gov/nationsreportcard/pdf/main2009/2011455.pdf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http://nces.ed.gov/nationsreportcard/pubs/main2007/2008468.asp#section1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Data on question-asking based on parent and teacher feedback   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 </a:t>
            </a:r>
          </a:p>
          <a:p>
            <a:pPr defTabSz="457200">
              <a:defRPr/>
            </a:pPr>
            <a:endParaRPr lang="en-US" sz="1200" dirty="0">
              <a:solidFill>
                <a:srgbClr val="1A1A1A"/>
              </a:solidFill>
              <a:latin typeface="Lucida Grande" charset="0"/>
              <a:sym typeface="Lucida Grande" charset="0"/>
            </a:endParaRPr>
          </a:p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 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4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Rockwell" charset="0"/>
              </a:rPr>
              <a:t>Percentage of Basic Skill Attainment</a:t>
            </a:r>
          </a:p>
        </p:txBody>
      </p:sp>
      <p:graphicFrame>
        <p:nvGraphicFramePr>
          <p:cNvPr id="37890" name="Object 1"/>
          <p:cNvGraphicFramePr>
            <a:graphicFrameLocks/>
          </p:cNvGraphicFramePr>
          <p:nvPr/>
        </p:nvGraphicFramePr>
        <p:xfrm>
          <a:off x="2201864" y="1497013"/>
          <a:ext cx="6669087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Chart" r:id="rId4" imgW="30273016" imgH="17359182" progId="MSGraph.Chart.8">
                  <p:embed/>
                </p:oleObj>
              </mc:Choice>
              <mc:Fallback>
                <p:oleObj name="Chart" r:id="rId4" imgW="30273016" imgH="17359182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4" y="1497013"/>
                        <a:ext cx="6669087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/>
          </p:cNvSpPr>
          <p:nvPr/>
        </p:nvSpPr>
        <p:spPr bwMode="auto">
          <a:xfrm>
            <a:off x="1617664" y="6050757"/>
            <a:ext cx="819705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Sources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http://nces.ed.gov/nationsreportcard/pdf/main2009/2011455.pdf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http://nces.ed.gov/nationsreportcard/pubs/main2007/2008468.asp#section1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Data on question-asking based on parent and teacher feedback   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 </a:t>
            </a:r>
          </a:p>
          <a:p>
            <a:pPr defTabSz="457200">
              <a:defRPr/>
            </a:pPr>
            <a:endParaRPr lang="en-US" sz="1200" dirty="0">
              <a:solidFill>
                <a:srgbClr val="1A1A1A"/>
              </a:solidFill>
              <a:latin typeface="Lucida Grande" charset="0"/>
              <a:sym typeface="Lucida Grande" charset="0"/>
            </a:endParaRPr>
          </a:p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 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43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dirty="0">
                <a:solidFill>
                  <a:srgbClr val="629DD1"/>
                </a:solidFill>
                <a:latin typeface="Rockwell" panose="02060603020205020403" pitchFamily="18" charset="0"/>
              </a:rPr>
              <a:t>The Question Formulation Technique (QFT)</a:t>
            </a:r>
            <a:br>
              <a:rPr lang="en-US" altLang="en-US" dirty="0">
                <a:solidFill>
                  <a:srgbClr val="629DD1"/>
                </a:solidFill>
                <a:latin typeface="Rockwell" panose="02060603020205020403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4" y="1981201"/>
            <a:ext cx="10559957" cy="4144963"/>
          </a:xfrm>
        </p:spPr>
        <p:txBody>
          <a:bodyPr/>
          <a:lstStyle/>
          <a:p>
            <a:pPr marL="228600" lvl="1" indent="0">
              <a:spcAft>
                <a:spcPts val="1800"/>
              </a:spcAft>
              <a:buClr>
                <a:srgbClr val="297FD5"/>
              </a:buClr>
              <a:buNone/>
            </a:pPr>
            <a:r>
              <a:rPr lang="en-US" altLang="en-US" b="1" dirty="0">
                <a:solidFill>
                  <a:prstClr val="black"/>
                </a:solidFill>
              </a:rPr>
              <a:t>Students learn to:</a:t>
            </a:r>
          </a:p>
          <a:p>
            <a:pPr lvl="1">
              <a:spcAft>
                <a:spcPts val="1800"/>
              </a:spcAft>
              <a:buClr>
                <a:srgbClr val="297FD5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prstClr val="black"/>
                </a:solidFill>
              </a:rPr>
              <a:t>Produce</a:t>
            </a:r>
            <a:r>
              <a:rPr lang="en-US" altLang="en-US" dirty="0">
                <a:solidFill>
                  <a:prstClr val="black"/>
                </a:solidFill>
              </a:rPr>
              <a:t> their own questions</a:t>
            </a:r>
          </a:p>
          <a:p>
            <a:pPr lvl="1">
              <a:spcAft>
                <a:spcPts val="1800"/>
              </a:spcAft>
              <a:buClr>
                <a:srgbClr val="297FD5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prstClr val="black"/>
                </a:solidFill>
              </a:rPr>
              <a:t>Improve</a:t>
            </a:r>
            <a:r>
              <a:rPr lang="en-US" altLang="en-US" dirty="0">
                <a:solidFill>
                  <a:prstClr val="black"/>
                </a:solidFill>
              </a:rPr>
              <a:t> their questions </a:t>
            </a:r>
          </a:p>
          <a:p>
            <a:pPr lvl="1">
              <a:spcAft>
                <a:spcPts val="1800"/>
              </a:spcAft>
              <a:buClr>
                <a:srgbClr val="297FD5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prstClr val="black"/>
                </a:solidFill>
              </a:rPr>
              <a:t>Strategize</a:t>
            </a:r>
            <a:r>
              <a:rPr lang="en-US" altLang="en-US" dirty="0">
                <a:solidFill>
                  <a:prstClr val="black"/>
                </a:solidFill>
              </a:rPr>
              <a:t> on how to use their questions</a:t>
            </a:r>
          </a:p>
          <a:p>
            <a:pPr lvl="1">
              <a:spcAft>
                <a:spcPts val="1800"/>
              </a:spcAft>
              <a:buClr>
                <a:srgbClr val="297FD5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prstClr val="black"/>
                </a:solidFill>
              </a:rPr>
              <a:t>Reflect</a:t>
            </a:r>
            <a:r>
              <a:rPr lang="en-US" altLang="en-US" dirty="0">
                <a:solidFill>
                  <a:prstClr val="black"/>
                </a:solidFill>
              </a:rPr>
              <a:t> on what they have learned and how they learned it</a:t>
            </a:r>
          </a:p>
          <a:p>
            <a:endParaRPr lang="e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2196956" y="4835237"/>
            <a:ext cx="7515080" cy="138112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Rockwell" charset="0"/>
              </a:rPr>
              <a:t>Experience the Question Formulation Technique (QFT)</a:t>
            </a:r>
            <a:endParaRPr lang="en-US" sz="4000" baseline="30000" dirty="0">
              <a:latin typeface="Rockwell" charset="0"/>
            </a:endParaRPr>
          </a:p>
        </p:txBody>
      </p:sp>
      <p:pic>
        <p:nvPicPr>
          <p:cNvPr id="4" name="Picture Placeholder 3" descr="Screenshot 2015-09-16 15.08.22.pn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62" r="7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813455" y="571407"/>
            <a:ext cx="7742237" cy="111601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Rules for Producing Questions</a:t>
            </a:r>
          </a:p>
        </p:txBody>
      </p:sp>
      <p:sp>
        <p:nvSpPr>
          <p:cNvPr id="5" name="Rounded Rectangle 11"/>
          <p:cNvSpPr>
            <a:spLocks noChangeArrowheads="1"/>
          </p:cNvSpPr>
          <p:nvPr/>
        </p:nvSpPr>
        <p:spPr bwMode="auto">
          <a:xfrm>
            <a:off x="2022476" y="2055814"/>
            <a:ext cx="8175625" cy="4384675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222250" indent="-22225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sz="3200" dirty="0">
                <a:solidFill>
                  <a:prstClr val="white"/>
                </a:solidFill>
                <a:latin typeface="+mn-lt"/>
              </a:rPr>
              <a:t>1. Ask as many questions as you can</a:t>
            </a:r>
          </a:p>
          <a:p>
            <a:pPr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sz="3200" dirty="0">
                <a:solidFill>
                  <a:prstClr val="white"/>
                </a:solidFill>
                <a:latin typeface="+mn-lt"/>
              </a:rPr>
              <a:t>2. Do not stop to answer, judge, or discuss</a:t>
            </a:r>
          </a:p>
          <a:p>
            <a:pPr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sz="3200" dirty="0">
                <a:solidFill>
                  <a:prstClr val="white"/>
                </a:solidFill>
                <a:latin typeface="+mn-lt"/>
              </a:rPr>
              <a:t>3. Write down every question exactly as stated</a:t>
            </a:r>
          </a:p>
          <a:p>
            <a:pPr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sz="3200" dirty="0">
                <a:solidFill>
                  <a:prstClr val="white"/>
                </a:solidFill>
                <a:latin typeface="+mn-lt"/>
              </a:rPr>
              <a:t>4. Change any statements into questions</a:t>
            </a:r>
          </a:p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endParaRPr lang="en-US" altLang="en-US" sz="2800" dirty="0">
              <a:solidFill>
                <a:prstClr val="whit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05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866028" y="484188"/>
            <a:ext cx="7556500" cy="79892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Question Focus: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2022476" y="2155768"/>
            <a:ext cx="8201773" cy="248524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5400" dirty="0" smtClean="0">
                <a:solidFill>
                  <a:schemeClr val="accent1"/>
                </a:solidFill>
              </a:rPr>
              <a:t>In the digital age, some </a:t>
            </a:r>
            <a:r>
              <a:rPr lang="en-US" altLang="en-US" sz="5400" dirty="0">
                <a:solidFill>
                  <a:schemeClr val="accent1"/>
                </a:solidFill>
              </a:rPr>
              <a:t>students are not asking questions.</a:t>
            </a:r>
          </a:p>
        </p:txBody>
      </p:sp>
    </p:spTree>
    <p:extLst>
      <p:ext uri="{BB962C8B-B14F-4D97-AF65-F5344CB8AC3E}">
        <p14:creationId xmlns:p14="http://schemas.microsoft.com/office/powerpoint/2010/main" val="10671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Categorizing Questions: </a:t>
            </a:r>
            <a:br>
              <a:rPr lang="en-US" altLang="en-US" sz="4000" dirty="0"/>
            </a:br>
            <a:r>
              <a:rPr lang="en-US" altLang="en-US" sz="4000" dirty="0"/>
              <a:t>Closed/ Open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022475" y="1981201"/>
            <a:ext cx="8362950" cy="4144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u="sng" dirty="0">
                <a:solidFill>
                  <a:srgbClr val="000000"/>
                </a:solidFill>
              </a:rPr>
              <a:t>Definitions</a:t>
            </a:r>
            <a:r>
              <a:rPr lang="en-US" altLang="en-US" sz="3000" dirty="0">
                <a:solidFill>
                  <a:srgbClr val="000000"/>
                </a:solidFill>
              </a:rPr>
              <a:t>: </a:t>
            </a:r>
            <a:endParaRPr lang="en-US" altLang="en-US" sz="30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0000"/>
                </a:solidFill>
              </a:rPr>
              <a:t>   Closed-ended </a:t>
            </a:r>
            <a:r>
              <a:rPr lang="en-US" altLang="en-US" dirty="0" smtClean="0">
                <a:solidFill>
                  <a:srgbClr val="000000"/>
                </a:solidFill>
              </a:rPr>
              <a:t>questions can be answered with a “yes” or  “no” or with a </a:t>
            </a:r>
            <a:r>
              <a:rPr lang="en-US" altLang="en-US" b="1" dirty="0" smtClean="0">
                <a:solidFill>
                  <a:srgbClr val="000000"/>
                </a:solidFill>
              </a:rPr>
              <a:t>one-word </a:t>
            </a:r>
            <a:r>
              <a:rPr lang="en-US" altLang="en-US" dirty="0" smtClean="0">
                <a:solidFill>
                  <a:srgbClr val="000000"/>
                </a:solidFill>
              </a:rPr>
              <a:t>answer.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   Open-ended</a:t>
            </a:r>
            <a:r>
              <a:rPr lang="en-US" altLang="en-US" dirty="0" smtClean="0">
                <a:solidFill>
                  <a:srgbClr val="000000"/>
                </a:solidFill>
              </a:rPr>
              <a:t> questions require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  more </a:t>
            </a:r>
            <a:r>
              <a:rPr lang="en-US" altLang="en-US" b="1" dirty="0" smtClean="0">
                <a:solidFill>
                  <a:srgbClr val="000000"/>
                </a:solidFill>
              </a:rPr>
              <a:t>explanation</a:t>
            </a:r>
            <a:r>
              <a:rPr lang="en-US" altLang="en-US" dirty="0" smtClean="0">
                <a:solidFill>
                  <a:srgbClr val="000000"/>
                </a:solidFill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3000" u="sng" dirty="0">
                <a:solidFill>
                  <a:srgbClr val="000000"/>
                </a:solidFill>
              </a:rPr>
              <a:t>Directions</a:t>
            </a:r>
            <a:r>
              <a:rPr lang="en-US" altLang="en-US" sz="3000" dirty="0">
                <a:solidFill>
                  <a:srgbClr val="000000"/>
                </a:solidFill>
              </a:rPr>
              <a:t>: Identify your questions as closed-ended or open-ended by </a:t>
            </a:r>
            <a:r>
              <a:rPr lang="en-US" altLang="en-US" sz="3000" b="1" dirty="0">
                <a:solidFill>
                  <a:srgbClr val="000000"/>
                </a:solidFill>
              </a:rPr>
              <a:t>marking them </a:t>
            </a:r>
            <a:r>
              <a:rPr lang="en-US" altLang="en-US" sz="3000" dirty="0">
                <a:solidFill>
                  <a:srgbClr val="000000"/>
                </a:solidFill>
              </a:rPr>
              <a:t>with a </a:t>
            </a:r>
            <a:r>
              <a:rPr lang="en-US" altLang="en-US" sz="3000" b="1" dirty="0">
                <a:solidFill>
                  <a:srgbClr val="000000"/>
                </a:solidFill>
              </a:rPr>
              <a:t>“C”</a:t>
            </a:r>
            <a:r>
              <a:rPr lang="en-US" altLang="ja-JP" sz="3000" dirty="0">
                <a:solidFill>
                  <a:srgbClr val="000000"/>
                </a:solidFill>
              </a:rPr>
              <a:t> or an </a:t>
            </a:r>
            <a:r>
              <a:rPr lang="en-US" altLang="en-US" sz="3000" b="1" dirty="0">
                <a:solidFill>
                  <a:srgbClr val="000000"/>
                </a:solidFill>
              </a:rPr>
              <a:t>“</a:t>
            </a:r>
            <a:r>
              <a:rPr lang="en-US" altLang="ja-JP" sz="3000" b="1" dirty="0">
                <a:solidFill>
                  <a:srgbClr val="000000"/>
                </a:solidFill>
              </a:rPr>
              <a:t>O.</a:t>
            </a:r>
            <a:r>
              <a:rPr lang="en-US" altLang="en-US" sz="3000" b="1" dirty="0">
                <a:solidFill>
                  <a:srgbClr val="000000"/>
                </a:solidFill>
              </a:rPr>
              <a:t>”</a:t>
            </a:r>
            <a:endParaRPr lang="en-US" alt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Discussion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50709"/>
              </p:ext>
            </p:extLst>
          </p:nvPr>
        </p:nvGraphicFramePr>
        <p:xfrm>
          <a:off x="2739267" y="2213961"/>
          <a:ext cx="6676859" cy="339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98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Discussion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76503"/>
              </p:ext>
            </p:extLst>
          </p:nvPr>
        </p:nvGraphicFramePr>
        <p:xfrm>
          <a:off x="2740062" y="2235010"/>
          <a:ext cx="6676859" cy="339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52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ubtitle 2"/>
          <p:cNvSpPr txBox="1">
            <a:spLocks/>
          </p:cNvSpPr>
          <p:nvPr/>
        </p:nvSpPr>
        <p:spPr bwMode="auto">
          <a:xfrm>
            <a:off x="2386013" y="228123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85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Improving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905000"/>
            <a:ext cx="8229600" cy="413385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000000"/>
                </a:solidFill>
                <a:latin typeface="Gill Sans" charset="0"/>
              </a:rPr>
              <a:t>   Take </a:t>
            </a:r>
            <a:r>
              <a:rPr lang="en-US" altLang="en-US" sz="2800" dirty="0">
                <a:solidFill>
                  <a:srgbClr val="000000"/>
                </a:solidFill>
                <a:latin typeface="Gill Sans" charset="0"/>
              </a:rPr>
              <a:t>one </a:t>
            </a:r>
            <a:r>
              <a:rPr lang="en-US" altLang="en-US" sz="2800" b="1" dirty="0">
                <a:solidFill>
                  <a:schemeClr val="tx1"/>
                </a:solidFill>
                <a:latin typeface="Gill Sans" charset="0"/>
              </a:rPr>
              <a:t>closed-ended question</a:t>
            </a:r>
            <a:r>
              <a:rPr lang="en-US" altLang="en-US" sz="2800" b="1" dirty="0">
                <a:solidFill>
                  <a:srgbClr val="9D90A0"/>
                </a:solidFill>
                <a:latin typeface="Gill Sans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Gill Sans" charset="0"/>
              </a:rPr>
              <a:t>and change it</a:t>
            </a:r>
            <a:r>
              <a:rPr lang="en-US" altLang="en-US" sz="2800" b="1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Gill Sans" charset="0"/>
              </a:rPr>
              <a:t>into </a:t>
            </a:r>
            <a:r>
              <a:rPr lang="en-US" altLang="en-US" sz="2800" dirty="0">
                <a:solidFill>
                  <a:srgbClr val="000000"/>
                </a:solidFill>
                <a:latin typeface="Gill Sans" charset="0"/>
              </a:rPr>
              <a:t>an </a:t>
            </a:r>
            <a:r>
              <a:rPr lang="en-US" altLang="en-US" sz="2800" b="1" dirty="0">
                <a:solidFill>
                  <a:schemeClr val="tx1"/>
                </a:solidFill>
                <a:latin typeface="Gill Sans" charset="0"/>
              </a:rPr>
              <a:t>open-ended question</a:t>
            </a:r>
            <a:r>
              <a:rPr lang="en-US" altLang="en-US" sz="2800" dirty="0">
                <a:solidFill>
                  <a:srgbClr val="000000"/>
                </a:solidFill>
                <a:latin typeface="Gill Sans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>
              <a:solidFill>
                <a:srgbClr val="000000"/>
              </a:solidFill>
              <a:latin typeface="Gill Sans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>
              <a:solidFill>
                <a:srgbClr val="000000"/>
              </a:solidFill>
              <a:latin typeface="Gill Sans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rgbClr val="000000"/>
                </a:solidFill>
                <a:latin typeface="Gill Sans" charset="0"/>
              </a:rPr>
              <a:t>   Take </a:t>
            </a:r>
            <a:r>
              <a:rPr lang="en-US" altLang="en-US" sz="2800" dirty="0">
                <a:solidFill>
                  <a:srgbClr val="000000"/>
                </a:solidFill>
                <a:latin typeface="Gill Sans" charset="0"/>
              </a:rPr>
              <a:t>one </a:t>
            </a:r>
            <a:r>
              <a:rPr lang="en-US" altLang="en-US" sz="2800" b="1" dirty="0">
                <a:solidFill>
                  <a:schemeClr val="tx1"/>
                </a:solidFill>
                <a:latin typeface="Gill Sans" charset="0"/>
              </a:rPr>
              <a:t>open-ended question </a:t>
            </a:r>
            <a:r>
              <a:rPr lang="en-US" altLang="en-US" sz="2800" dirty="0">
                <a:solidFill>
                  <a:srgbClr val="000000"/>
                </a:solidFill>
                <a:latin typeface="Gill Sans" charset="0"/>
              </a:rPr>
              <a:t>and change it</a:t>
            </a:r>
            <a:r>
              <a:rPr lang="en-US" altLang="en-US" sz="2800" b="1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Gill Sans" charset="0"/>
              </a:rPr>
              <a:t>into a </a:t>
            </a:r>
            <a:r>
              <a:rPr lang="en-US" altLang="en-US" sz="2800" b="1" dirty="0">
                <a:solidFill>
                  <a:schemeClr val="tx1"/>
                </a:solidFill>
                <a:latin typeface="Gill Sans" charset="0"/>
              </a:rPr>
              <a:t>closed-ended question</a:t>
            </a:r>
            <a:r>
              <a:rPr lang="en-US" altLang="en-US" sz="2800" dirty="0">
                <a:solidFill>
                  <a:srgbClr val="000000"/>
                </a:solidFill>
                <a:latin typeface="Gill Sans" charset="0"/>
              </a:rPr>
              <a:t>.</a:t>
            </a:r>
          </a:p>
          <a:p>
            <a:pPr eaLnBrk="1" hangingPunct="1"/>
            <a:endParaRPr lang="en-US" altLang="en-US" dirty="0" smtClean="0">
              <a:solidFill>
                <a:srgbClr val="000000"/>
              </a:solidFill>
              <a:latin typeface="Gill Sans" charset="0"/>
            </a:endParaRPr>
          </a:p>
          <a:p>
            <a:pPr eaLnBrk="1" hangingPunct="1"/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624138" y="3006726"/>
            <a:ext cx="2481262" cy="6461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FFFFFF"/>
                </a:solidFill>
              </a:rPr>
              <a:t>Closed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34001" y="3341688"/>
            <a:ext cx="1939925" cy="1746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6975" y="3017838"/>
            <a:ext cx="1809750" cy="64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FFFFFF"/>
                </a:solidFill>
              </a:rPr>
              <a:t>Open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5463" y="5168901"/>
            <a:ext cx="2481262" cy="6461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FFFFFF"/>
                </a:solidFill>
              </a:rPr>
              <a:t>Closed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718051" y="5562601"/>
            <a:ext cx="1941513" cy="1746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24138" y="5203826"/>
            <a:ext cx="180975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FFFFFF"/>
                </a:solidFill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17498966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765" y="4891095"/>
            <a:ext cx="5584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John </a:t>
            </a:r>
            <a:r>
              <a:rPr lang="en-US" sz="2800" b="1" dirty="0" smtClean="0"/>
              <a:t>Sessler</a:t>
            </a:r>
          </a:p>
          <a:p>
            <a:pPr algn="ctr"/>
            <a:r>
              <a:rPr lang="en-US" sz="2800" b="1" dirty="0" smtClean="0"/>
              <a:t>Educator and Consultant </a:t>
            </a:r>
          </a:p>
          <a:p>
            <a:pPr algn="ctr"/>
            <a:r>
              <a:rPr lang="en-US" sz="2800" b="1" dirty="0" smtClean="0"/>
              <a:t>The Right Question Institute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69644" y="4891095"/>
            <a:ext cx="483309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Connie </a:t>
            </a:r>
            <a:r>
              <a:rPr lang="en-US" sz="2800" b="1" dirty="0" smtClean="0"/>
              <a:t>Williams</a:t>
            </a:r>
          </a:p>
          <a:p>
            <a:pPr algn="ctr"/>
            <a:r>
              <a:rPr lang="en-US" sz="2800" b="1" dirty="0" smtClean="0"/>
              <a:t>National Board Certified</a:t>
            </a:r>
          </a:p>
          <a:p>
            <a:pPr algn="ctr"/>
            <a:r>
              <a:rPr lang="en-US" sz="2800" b="1" dirty="0" smtClean="0"/>
              <a:t>Teacher Librarian </a:t>
            </a:r>
            <a:endParaRPr lang="en-US" sz="2800" b="1" dirty="0"/>
          </a:p>
          <a:p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5774" y="1903379"/>
            <a:ext cx="204083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77355" y="329713"/>
            <a:ext cx="7556500" cy="813670"/>
          </a:xfrm>
        </p:spPr>
        <p:txBody>
          <a:bodyPr/>
          <a:lstStyle/>
          <a:p>
            <a:r>
              <a:rPr lang="en-US" altLang="en-US" sz="4500" smtClean="0"/>
              <a:t>Presenters</a:t>
            </a:r>
            <a:endParaRPr lang="en-US" altLang="en-US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379" y="1903379"/>
            <a:ext cx="2057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1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Strategize: Prioritizing Questions</a:t>
            </a:r>
            <a:r>
              <a:rPr lang="en-US" alt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050" y="1493079"/>
            <a:ext cx="7556500" cy="4927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b="1" dirty="0">
                <a:solidFill>
                  <a:srgbClr val="000000"/>
                </a:solidFill>
              </a:rPr>
              <a:t>Review your list of questions </a:t>
            </a:r>
          </a:p>
          <a:p>
            <a:pPr marL="228600" lvl="1" indent="0" eaLnBrk="1" hangingPunct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</a:rPr>
              <a:t>   Choose one question you </a:t>
            </a:r>
            <a:r>
              <a:rPr lang="en-US" altLang="en-US" sz="2400" dirty="0">
                <a:solidFill>
                  <a:srgbClr val="000000"/>
                </a:solidFill>
              </a:rPr>
              <a:t>consider most important. </a:t>
            </a:r>
          </a:p>
          <a:p>
            <a:pPr marL="228600" lvl="1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</a:rPr>
              <a:t>   While </a:t>
            </a:r>
            <a:r>
              <a:rPr lang="en-US" altLang="en-US" sz="2400" dirty="0">
                <a:solidFill>
                  <a:srgbClr val="000000"/>
                </a:solidFill>
              </a:rPr>
              <a:t>prioritizing, think about </a:t>
            </a:r>
            <a:r>
              <a:rPr lang="en-US" altLang="en-US" sz="2400" dirty="0" smtClean="0">
                <a:solidFill>
                  <a:srgbClr val="000000"/>
                </a:solidFill>
              </a:rPr>
              <a:t>the </a:t>
            </a:r>
            <a:r>
              <a:rPr lang="en-US" altLang="en-US" sz="2400" dirty="0">
                <a:solidFill>
                  <a:srgbClr val="000000"/>
                </a:solidFill>
              </a:rPr>
              <a:t>Question Focus: 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In the digital age, </a:t>
            </a:r>
            <a:r>
              <a:rPr lang="en-US" altLang="en-US" sz="2400" i="1" dirty="0">
                <a:solidFill>
                  <a:srgbClr val="000000"/>
                </a:solidFill>
              </a:rPr>
              <a:t>s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ome </a:t>
            </a:r>
            <a:r>
              <a:rPr lang="en-US" altLang="en-US" sz="2400" i="1" dirty="0">
                <a:solidFill>
                  <a:srgbClr val="000000"/>
                </a:solidFill>
              </a:rPr>
              <a:t>students are not asking questions.</a:t>
            </a:r>
            <a:endParaRPr lang="en-US" altLang="en-US" sz="3200" i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b="1" dirty="0">
                <a:solidFill>
                  <a:srgbClr val="000000"/>
                </a:solidFill>
              </a:rPr>
              <a:t>After prioritizing consider…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   Why </a:t>
            </a:r>
            <a:r>
              <a:rPr lang="en-US" altLang="en-US" sz="2400" dirty="0">
                <a:solidFill>
                  <a:schemeClr val="tx1"/>
                </a:solidFill>
              </a:rPr>
              <a:t>did you choose </a:t>
            </a:r>
            <a:r>
              <a:rPr lang="en-US" altLang="en-US" sz="2400" dirty="0" smtClean="0">
                <a:solidFill>
                  <a:schemeClr val="tx1"/>
                </a:solidFill>
              </a:rPr>
              <a:t>the question?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   Where is your </a:t>
            </a:r>
            <a:r>
              <a:rPr lang="en-US" altLang="en-US" sz="2400" dirty="0">
                <a:solidFill>
                  <a:schemeClr val="tx1"/>
                </a:solidFill>
              </a:rPr>
              <a:t>priority </a:t>
            </a:r>
            <a:r>
              <a:rPr lang="en-US" altLang="en-US" sz="2400" dirty="0" smtClean="0">
                <a:solidFill>
                  <a:schemeClr val="tx1"/>
                </a:solidFill>
              </a:rPr>
              <a:t>question </a:t>
            </a:r>
            <a:r>
              <a:rPr lang="en-US" altLang="en-US" sz="2400" dirty="0">
                <a:solidFill>
                  <a:schemeClr val="tx1"/>
                </a:solidFill>
              </a:rPr>
              <a:t>in the sequence of your entire list of questions?</a:t>
            </a:r>
          </a:p>
        </p:txBody>
      </p:sp>
    </p:spTree>
    <p:extLst>
      <p:ext uri="{BB962C8B-B14F-4D97-AF65-F5344CB8AC3E}">
        <p14:creationId xmlns:p14="http://schemas.microsoft.com/office/powerpoint/2010/main" val="4645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855477" y="507067"/>
            <a:ext cx="7556500" cy="111601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Reflection 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022476" y="1981201"/>
            <a:ext cx="8188325" cy="4144963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000" dirty="0" smtClean="0">
                <a:solidFill>
                  <a:srgbClr val="000000"/>
                </a:solidFill>
              </a:rPr>
              <a:t>  </a:t>
            </a:r>
            <a:r>
              <a:rPr lang="en-US" altLang="en-US" sz="3600" dirty="0" smtClean="0">
                <a:solidFill>
                  <a:srgbClr val="000000"/>
                </a:solidFill>
              </a:rPr>
              <a:t>What </a:t>
            </a:r>
            <a:r>
              <a:rPr lang="en-US" altLang="en-US" sz="3600" dirty="0">
                <a:solidFill>
                  <a:srgbClr val="000000"/>
                </a:solidFill>
              </a:rPr>
              <a:t>did you </a:t>
            </a:r>
            <a:r>
              <a:rPr lang="en-US" altLang="en-US" sz="3600" dirty="0" smtClean="0">
                <a:solidFill>
                  <a:srgbClr val="000000"/>
                </a:solidFill>
              </a:rPr>
              <a:t>learn?</a:t>
            </a:r>
          </a:p>
          <a:p>
            <a:pPr eaLnBrk="1" hangingPunct="1"/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smtClean="0">
                <a:solidFill>
                  <a:srgbClr val="000000"/>
                </a:solidFill>
              </a:rPr>
              <a:t>  How </a:t>
            </a:r>
            <a:r>
              <a:rPr lang="en-US" altLang="en-US" sz="3600" dirty="0">
                <a:solidFill>
                  <a:srgbClr val="000000"/>
                </a:solidFill>
              </a:rPr>
              <a:t>did you learn </a:t>
            </a:r>
            <a:r>
              <a:rPr lang="en-US" altLang="en-US" sz="3600" dirty="0" smtClean="0">
                <a:solidFill>
                  <a:srgbClr val="000000"/>
                </a:solidFill>
              </a:rPr>
              <a:t>it?</a:t>
            </a:r>
          </a:p>
          <a:p>
            <a:pPr eaLnBrk="1" hangingPunct="1"/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smtClean="0">
                <a:solidFill>
                  <a:srgbClr val="000000"/>
                </a:solidFill>
              </a:rPr>
              <a:t>  What </a:t>
            </a:r>
            <a:r>
              <a:rPr lang="en-US" altLang="en-US" sz="3600" dirty="0">
                <a:solidFill>
                  <a:srgbClr val="000000"/>
                </a:solidFill>
              </a:rPr>
              <a:t>do you understand differently now about some students not asking </a:t>
            </a:r>
            <a:r>
              <a:rPr lang="en-US" altLang="en-US" sz="3600" dirty="0" smtClean="0">
                <a:solidFill>
                  <a:srgbClr val="000000"/>
                </a:solidFill>
              </a:rPr>
              <a:t>questions in the digital age? 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75" y="518923"/>
            <a:ext cx="7556500" cy="909923"/>
          </a:xfrm>
        </p:spPr>
        <p:txBody>
          <a:bodyPr/>
          <a:lstStyle/>
          <a:p>
            <a:r>
              <a:rPr lang="en-US" sz="4000" dirty="0" smtClean="0"/>
              <a:t>The QFT, on one slide…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869" y="1620983"/>
            <a:ext cx="7828107" cy="47659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Question Focus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Produce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Follow the rules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Number your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2800" dirty="0">
                <a:solidFill>
                  <a:schemeClr val="tx1"/>
                </a:solidFill>
              </a:rPr>
              <a:t>Improve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Categorize questions as Closed or Open-ended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Change questions from one type to another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sz="2800" dirty="0">
                <a:solidFill>
                  <a:schemeClr val="tx1"/>
                </a:solidFill>
              </a:rPr>
              <a:t>Prioritize Your Questions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>
                <a:solidFill>
                  <a:schemeClr val="tx1"/>
                </a:solidFill>
              </a:rPr>
              <a:t>Share &amp; Discuss Next Steps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>
                <a:solidFill>
                  <a:schemeClr val="tx1"/>
                </a:solidFill>
              </a:rPr>
              <a:t>Reflect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4255" y="1642581"/>
            <a:ext cx="3186545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Ask as many questions as you can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 not stop to discuss, judge or answer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Record </a:t>
            </a:r>
            <a:r>
              <a:rPr lang="en-US" i="1" dirty="0"/>
              <a:t>exactly</a:t>
            </a:r>
            <a:r>
              <a:rPr lang="en-US" dirty="0"/>
              <a:t> as stated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Change statements into questions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57725" y="2825915"/>
            <a:ext cx="2286000" cy="13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25544" y="4632619"/>
            <a:ext cx="2535381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Closed-Ended:</a:t>
            </a:r>
          </a:p>
          <a:p>
            <a:r>
              <a:rPr lang="en-US" dirty="0"/>
              <a:t>Answered with “yes,” “no” or one word</a:t>
            </a:r>
          </a:p>
          <a:p>
            <a:endParaRPr lang="en-US" dirty="0"/>
          </a:p>
          <a:p>
            <a:r>
              <a:rPr lang="en-US" b="1" dirty="0"/>
              <a:t>Open-Ended: </a:t>
            </a:r>
            <a:r>
              <a:rPr lang="en-US" dirty="0"/>
              <a:t>Require longer explanation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32880" y="4691800"/>
            <a:ext cx="803564" cy="374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6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812240" y="403505"/>
            <a:ext cx="7556500" cy="13081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Rockwell" charset="0"/>
              </a:rPr>
              <a:t>Curiosity and Rigor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022475" y="2517846"/>
            <a:ext cx="7556500" cy="3602037"/>
          </a:xfrm>
        </p:spPr>
        <p:txBody>
          <a:bodyPr/>
          <a:lstStyle/>
          <a:p>
            <a:pPr marL="228600" lvl="1" indent="0" algn="ctr" eaLnBrk="1" hangingPunct="1">
              <a:buNone/>
            </a:pPr>
            <a:r>
              <a:rPr lang="en-US" sz="4400" u="sng" dirty="0">
                <a:solidFill>
                  <a:srgbClr val="000000"/>
                </a:solidFill>
                <a:latin typeface="Rockwell" charset="0"/>
              </a:rPr>
              <a:t>Three</a:t>
            </a:r>
            <a:r>
              <a:rPr lang="en-US" sz="4400" dirty="0">
                <a:solidFill>
                  <a:srgbClr val="000000"/>
                </a:solidFill>
                <a:latin typeface="Rockwell" charset="0"/>
              </a:rPr>
              <a:t> thinking abilities </a:t>
            </a:r>
          </a:p>
          <a:p>
            <a:pPr marL="228600" lvl="1" indent="0" algn="ctr" eaLnBrk="1" hangingPunct="1">
              <a:buNone/>
            </a:pPr>
            <a:r>
              <a:rPr lang="en-US" sz="4400" dirty="0">
                <a:solidFill>
                  <a:srgbClr val="000000"/>
                </a:solidFill>
                <a:latin typeface="Rockwell" charset="0"/>
              </a:rPr>
              <a:t>with </a:t>
            </a:r>
            <a:r>
              <a:rPr lang="en-US" sz="4400" u="sng" dirty="0">
                <a:solidFill>
                  <a:srgbClr val="000000"/>
                </a:solidFill>
                <a:latin typeface="Rockwell" charset="0"/>
              </a:rPr>
              <a:t>one</a:t>
            </a:r>
            <a:r>
              <a:rPr lang="en-US" sz="4400" dirty="0">
                <a:solidFill>
                  <a:srgbClr val="000000"/>
                </a:solidFill>
                <a:latin typeface="Rockwell" charset="0"/>
              </a:rPr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14338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oup 2"/>
          <p:cNvGrpSpPr>
            <a:grpSpLocks/>
          </p:cNvGrpSpPr>
          <p:nvPr/>
        </p:nvGrpSpPr>
        <p:grpSpPr bwMode="auto">
          <a:xfrm>
            <a:off x="3443289" y="1925639"/>
            <a:ext cx="5445125" cy="4111625"/>
            <a:chOff x="1936645" y="1376010"/>
            <a:chExt cx="5445378" cy="4112260"/>
          </a:xfrm>
        </p:grpSpPr>
        <p:grpSp>
          <p:nvGrpSpPr>
            <p:cNvPr id="75779" name="Group 1"/>
            <p:cNvGrpSpPr>
              <a:grpSpLocks/>
            </p:cNvGrpSpPr>
            <p:nvPr/>
          </p:nvGrpSpPr>
          <p:grpSpPr bwMode="auto">
            <a:xfrm>
              <a:off x="1936645" y="1376010"/>
              <a:ext cx="5445378" cy="4112260"/>
              <a:chOff x="1936645" y="1376010"/>
              <a:chExt cx="5445378" cy="4112260"/>
            </a:xfrm>
          </p:grpSpPr>
          <p:sp>
            <p:nvSpPr>
              <p:cNvPr id="75781" name="AutoShape 4"/>
              <p:cNvSpPr>
                <a:spLocks/>
              </p:cNvSpPr>
              <p:nvPr/>
            </p:nvSpPr>
            <p:spPr bwMode="auto">
              <a:xfrm rot="-8700000">
                <a:off x="1952965" y="3183303"/>
                <a:ext cx="5429058" cy="469900"/>
              </a:xfrm>
              <a:prstGeom prst="leftRightArrow">
                <a:avLst>
                  <a:gd name="adj1" fmla="val 50000"/>
                  <a:gd name="adj2" fmla="val 101790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defTabSz="457200">
                  <a:defRPr/>
                </a:pPr>
                <a:endParaRPr lang="es-ES_tradnl" dirty="0">
                  <a:solidFill>
                    <a:prstClr val="black"/>
                  </a:solidFill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2" name="AutoShape 4"/>
              <p:cNvSpPr>
                <a:spLocks/>
              </p:cNvSpPr>
              <p:nvPr/>
            </p:nvSpPr>
            <p:spPr bwMode="auto">
              <a:xfrm rot="-5400000">
                <a:off x="2535407" y="3197190"/>
                <a:ext cx="4112260" cy="469900"/>
              </a:xfrm>
              <a:prstGeom prst="leftRightArrow">
                <a:avLst>
                  <a:gd name="adj1" fmla="val 50000"/>
                  <a:gd name="adj2" fmla="val 101775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defTabSz="457200">
                  <a:defRPr/>
                </a:pPr>
                <a:endParaRPr lang="es-ES_tradnl" dirty="0">
                  <a:solidFill>
                    <a:prstClr val="black"/>
                  </a:solidFill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3" name="AutoShape 4"/>
              <p:cNvSpPr>
                <a:spLocks/>
              </p:cNvSpPr>
              <p:nvPr/>
            </p:nvSpPr>
            <p:spPr bwMode="auto">
              <a:xfrm rot="8486795">
                <a:off x="1936645" y="3219112"/>
                <a:ext cx="5229549" cy="469900"/>
              </a:xfrm>
              <a:prstGeom prst="leftRightArrow">
                <a:avLst>
                  <a:gd name="adj1" fmla="val 50000"/>
                  <a:gd name="adj2" fmla="val 101759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defTabSz="457200">
                  <a:defRPr/>
                </a:pPr>
                <a:endParaRPr lang="es-ES_tradnl" dirty="0">
                  <a:solidFill>
                    <a:prstClr val="black"/>
                  </a:solidFill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4" name="AutoShape 4"/>
              <p:cNvSpPr>
                <a:spLocks/>
              </p:cNvSpPr>
              <p:nvPr/>
            </p:nvSpPr>
            <p:spPr bwMode="auto">
              <a:xfrm>
                <a:off x="2309120" y="3226103"/>
                <a:ext cx="4433557" cy="469900"/>
              </a:xfrm>
              <a:prstGeom prst="leftRightArrow">
                <a:avLst>
                  <a:gd name="adj1" fmla="val 50000"/>
                  <a:gd name="adj2" fmla="val 101777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defTabSz="457200">
                  <a:defRPr/>
                </a:pPr>
                <a:endParaRPr lang="es-ES_tradnl" dirty="0">
                  <a:solidFill>
                    <a:prstClr val="black"/>
                  </a:solidFill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</p:grpSp>
        <p:sp>
          <p:nvSpPr>
            <p:cNvPr id="8" name="Rectangle 1"/>
            <p:cNvSpPr txBox="1">
              <a:spLocks noChangeArrowheads="1"/>
            </p:cNvSpPr>
            <p:nvPr/>
          </p:nvSpPr>
          <p:spPr>
            <a:xfrm>
              <a:off x="2414504" y="2609687"/>
              <a:ext cx="4381704" cy="1371812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algn="ctr" defTabSz="457200">
                <a:defRPr/>
              </a:pPr>
              <a:r>
                <a:rPr lang="en-US" sz="3300" b="1" dirty="0">
                  <a:solidFill>
                    <a:srgbClr val="000000"/>
                  </a:solidFill>
                  <a:latin typeface="Rockwell"/>
                  <a:sym typeface="Gill Sans" charset="0"/>
                </a:rPr>
                <a:t>DIVERGENT</a:t>
              </a:r>
              <a:r>
                <a:rPr lang="en-US" sz="3300" b="1" dirty="0">
                  <a:solidFill>
                    <a:srgbClr val="000000"/>
                  </a:solidFill>
                  <a:latin typeface="Rockwell"/>
                  <a:ea typeface="ヒラギノ角ゴ ProN W6" charset="-128"/>
                  <a:cs typeface="ヒラギノ角ゴ ProN W6" charset="-128"/>
                  <a:sym typeface="Gill Sans" charset="0"/>
                </a:rPr>
                <a:t/>
              </a:r>
              <a:br>
                <a:rPr lang="en-US" sz="3300" b="1" dirty="0">
                  <a:solidFill>
                    <a:srgbClr val="000000"/>
                  </a:solidFill>
                  <a:latin typeface="Rockwell"/>
                  <a:ea typeface="ヒラギノ角ゴ ProN W6" charset="-128"/>
                  <a:cs typeface="ヒラギノ角ゴ ProN W6" charset="-128"/>
                  <a:sym typeface="Gill Sans" charset="0"/>
                </a:rPr>
              </a:br>
              <a:r>
                <a:rPr lang="en-US" sz="3300" b="1" dirty="0">
                  <a:solidFill>
                    <a:srgbClr val="000000"/>
                  </a:solidFill>
                  <a:latin typeface="Rockwell"/>
                  <a:sym typeface="Gill Sans" charset="0"/>
                </a:rPr>
                <a:t>THINKING</a:t>
              </a:r>
              <a:endParaRPr lang="en-US" sz="3300" b="1" dirty="0">
                <a:solidFill>
                  <a:srgbClr val="000000"/>
                </a:solidFill>
                <a:latin typeface="Rockwell"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</p:grpSp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Rockwell" charset="0"/>
              </a:rPr>
              <a:t>Thinking in </a:t>
            </a:r>
            <a:r>
              <a:rPr lang="en-US" sz="4000" dirty="0" smtClean="0">
                <a:latin typeface="Rockwell" charset="0"/>
              </a:rPr>
              <a:t>Many </a:t>
            </a:r>
            <a:r>
              <a:rPr lang="en-US" sz="4000" dirty="0">
                <a:latin typeface="Rockwell" charset="0"/>
              </a:rPr>
              <a:t>D</a:t>
            </a:r>
            <a:r>
              <a:rPr lang="en-US" sz="4000" dirty="0" smtClean="0">
                <a:latin typeface="Rockwell" charset="0"/>
              </a:rPr>
              <a:t>ifferent </a:t>
            </a:r>
            <a:r>
              <a:rPr lang="en-US" sz="4000" dirty="0">
                <a:latin typeface="Rockwell" charset="0"/>
              </a:rPr>
              <a:t>D</a:t>
            </a:r>
            <a:r>
              <a:rPr lang="en-US" sz="4000" dirty="0" smtClean="0">
                <a:latin typeface="Rockwell" charset="0"/>
              </a:rPr>
              <a:t>irections</a:t>
            </a:r>
            <a:endParaRPr lang="en-US" sz="40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1680"/>
      </p:ext>
    </p:extLst>
  </p:cSld>
  <p:clrMapOvr>
    <a:masterClrMapping/>
  </p:clrMapOvr>
  <p:transition advClick="0" advTm="107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Rockwell" charset="0"/>
              </a:rPr>
              <a:t>Narrowing Down, Focusing</a:t>
            </a:r>
          </a:p>
        </p:txBody>
      </p:sp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2681289" y="1552575"/>
            <a:ext cx="6897687" cy="5113338"/>
            <a:chOff x="1157326" y="1744708"/>
            <a:chExt cx="6897461" cy="5113292"/>
          </a:xfrm>
        </p:grpSpPr>
        <p:sp>
          <p:nvSpPr>
            <p:cNvPr id="36872" name="AutoShape 7"/>
            <p:cNvSpPr>
              <a:spLocks/>
            </p:cNvSpPr>
            <p:nvPr/>
          </p:nvSpPr>
          <p:spPr bwMode="auto">
            <a:xfrm rot="13727190">
              <a:off x="1611310" y="2536873"/>
              <a:ext cx="2225655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2" name="AutoShape 7"/>
            <p:cNvSpPr>
              <a:spLocks/>
            </p:cNvSpPr>
            <p:nvPr/>
          </p:nvSpPr>
          <p:spPr bwMode="auto">
            <a:xfrm rot="10800000">
              <a:off x="1157326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3" name="AutoShape 7"/>
            <p:cNvSpPr>
              <a:spLocks/>
            </p:cNvSpPr>
            <p:nvPr/>
          </p:nvSpPr>
          <p:spPr bwMode="auto">
            <a:xfrm>
              <a:off x="6021267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4" name="AutoShape 7"/>
            <p:cNvSpPr>
              <a:spLocks/>
            </p:cNvSpPr>
            <p:nvPr/>
          </p:nvSpPr>
          <p:spPr bwMode="auto">
            <a:xfrm rot="16200000">
              <a:off x="3651976" y="2366218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5" name="AutoShape 7"/>
            <p:cNvSpPr>
              <a:spLocks/>
            </p:cNvSpPr>
            <p:nvPr/>
          </p:nvSpPr>
          <p:spPr bwMode="auto">
            <a:xfrm rot="18794076">
              <a:off x="5668828" y="2528935"/>
              <a:ext cx="2139931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6" name="AutoShape 7"/>
            <p:cNvSpPr>
              <a:spLocks/>
            </p:cNvSpPr>
            <p:nvPr/>
          </p:nvSpPr>
          <p:spPr bwMode="auto">
            <a:xfrm rot="7922097">
              <a:off x="1839110" y="5179242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7" name="AutoShape 7"/>
            <p:cNvSpPr>
              <a:spLocks/>
            </p:cNvSpPr>
            <p:nvPr/>
          </p:nvSpPr>
          <p:spPr bwMode="auto">
            <a:xfrm rot="5400000">
              <a:off x="3651976" y="5445940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8" name="AutoShape 7"/>
            <p:cNvSpPr>
              <a:spLocks/>
            </p:cNvSpPr>
            <p:nvPr/>
          </p:nvSpPr>
          <p:spPr bwMode="auto">
            <a:xfrm rot="2678492">
              <a:off x="5435498" y="5202252"/>
              <a:ext cx="2033521" cy="792156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20" name="Rectangle 1"/>
            <p:cNvSpPr txBox="1">
              <a:spLocks noChangeArrowheads="1"/>
            </p:cNvSpPr>
            <p:nvPr/>
          </p:nvSpPr>
          <p:spPr>
            <a:xfrm>
              <a:off x="2868595" y="3565555"/>
              <a:ext cx="3584458" cy="1258876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algn="ctr" defTabSz="457200">
                <a:defRPr/>
              </a:pPr>
              <a:r>
                <a:rPr lang="en-US" sz="3300" b="1" dirty="0">
                  <a:solidFill>
                    <a:srgbClr val="000000"/>
                  </a:solidFill>
                  <a:latin typeface="Rockwell"/>
                  <a:sym typeface="Gill Sans" charset="0"/>
                </a:rPr>
                <a:t>CONVERGENT</a:t>
              </a:r>
            </a:p>
            <a:p>
              <a:pPr algn="ctr" defTabSz="457200">
                <a:defRPr/>
              </a:pPr>
              <a:r>
                <a:rPr lang="en-US" sz="3300" b="1" dirty="0">
                  <a:solidFill>
                    <a:srgbClr val="000000"/>
                  </a:solidFill>
                  <a:latin typeface="Rockwell"/>
                  <a:sym typeface="Gill Sans" charset="0"/>
                </a:rPr>
                <a:t>THINKING</a:t>
              </a:r>
              <a:endParaRPr lang="en-US" sz="3300" b="1" dirty="0">
                <a:solidFill>
                  <a:srgbClr val="000000"/>
                </a:solidFill>
                <a:latin typeface="Rockwell"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823737"/>
      </p:ext>
    </p:extLst>
  </p:cSld>
  <p:clrMapOvr>
    <a:masterClrMapping/>
  </p:clrMapOvr>
  <p:transition advClick="0" advTm="109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839" y="1852613"/>
            <a:ext cx="31575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9334" name="TextBox 5"/>
          <p:cNvSpPr txBox="1">
            <a:spLocks noChangeArrowheads="1"/>
          </p:cNvSpPr>
          <p:nvPr/>
        </p:nvSpPr>
        <p:spPr bwMode="auto">
          <a:xfrm>
            <a:off x="5708910" y="2967933"/>
            <a:ext cx="50310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4000" b="1" dirty="0">
                <a:solidFill>
                  <a:srgbClr val="000000"/>
                </a:solidFill>
                <a:latin typeface="Rockwell"/>
              </a:rPr>
              <a:t>METACOGNITIVE </a:t>
            </a:r>
          </a:p>
          <a:p>
            <a:pPr algn="ctr" defTabSz="457200">
              <a:defRPr/>
            </a:pPr>
            <a:r>
              <a:rPr lang="en-US" sz="4000" b="1" dirty="0">
                <a:solidFill>
                  <a:srgbClr val="000000"/>
                </a:solidFill>
                <a:latin typeface="Rockwell"/>
              </a:rPr>
              <a:t>THINKING</a:t>
            </a:r>
          </a:p>
        </p:txBody>
      </p:sp>
      <p:sp>
        <p:nvSpPr>
          <p:cNvPr id="788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Rockwell" charset="0"/>
              </a:rPr>
              <a:t>Thinking about Thinking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285" y="2120275"/>
            <a:ext cx="1097280" cy="150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075011"/>
      </p:ext>
    </p:extLst>
  </p:cSld>
  <p:clrMapOvr>
    <a:masterClrMapping/>
  </p:clrMapOvr>
  <p:transition advClick="0" advTm="11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Research Confirms the Importance of Student Questioning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2022476" y="1981201"/>
            <a:ext cx="8331200" cy="4144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Self-questioning (metacognitive strategy</a:t>
            </a:r>
            <a:r>
              <a:rPr lang="en-US" altLang="en-US" sz="2800" dirty="0" smtClean="0">
                <a:solidFill>
                  <a:schemeClr val="tx1"/>
                </a:solidFill>
              </a:rPr>
              <a:t>):</a:t>
            </a:r>
          </a:p>
          <a:p>
            <a:pPr marL="0" indent="0"/>
            <a:r>
              <a:rPr lang="en-US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</a:rPr>
              <a:t>  Student </a:t>
            </a:r>
            <a:r>
              <a:rPr lang="en-US" altLang="en-US" sz="2200" dirty="0">
                <a:solidFill>
                  <a:schemeClr val="tx1"/>
                </a:solidFill>
              </a:rPr>
              <a:t>formulation of their own questions is one of the most effective metacognitive strategies </a:t>
            </a:r>
          </a:p>
          <a:p>
            <a:pPr marL="0" indent="0"/>
            <a:r>
              <a:rPr lang="en-US" altLang="en-US" sz="2200" dirty="0" smtClean="0">
                <a:solidFill>
                  <a:schemeClr val="tx1"/>
                </a:solidFill>
              </a:rPr>
              <a:t>   Engaging </a:t>
            </a:r>
            <a:r>
              <a:rPr lang="en-US" altLang="en-US" sz="2200" dirty="0">
                <a:solidFill>
                  <a:schemeClr val="tx1"/>
                </a:solidFill>
              </a:rPr>
              <a:t>in pre-lesson self-questioning improved students rate of learning by nearly 50% (Hattie, p.193)</a:t>
            </a:r>
          </a:p>
          <a:p>
            <a:pPr marL="0" indent="0" algn="r">
              <a:buNone/>
            </a:pPr>
            <a:endParaRPr lang="en-US" altLang="en-US" sz="1800" i="1" dirty="0">
              <a:solidFill>
                <a:schemeClr val="tx1"/>
              </a:solidFill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John Hattie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en-US" altLang="en-US" sz="1600" i="1" dirty="0">
                <a:solidFill>
                  <a:schemeClr val="tx1"/>
                </a:solidFill>
              </a:rPr>
              <a:t>Visible Learning: A Synthesis of Over 800 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en-US" altLang="en-US" sz="1600" i="1" dirty="0">
                <a:solidFill>
                  <a:schemeClr val="tx1"/>
                </a:solidFill>
              </a:rPr>
              <a:t>meta-Analyses Relating to Achievement, 2008</a:t>
            </a:r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875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93926" y="1600201"/>
            <a:ext cx="7762875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3200"/>
              </a:spcBef>
              <a:buClr>
                <a:srgbClr val="76C5EF"/>
              </a:buClr>
              <a:buSzPct val="75000"/>
              <a:defRPr/>
            </a:pPr>
            <a:r>
              <a:rPr lang="en-US" sz="3200" dirty="0">
                <a:solidFill>
                  <a:srgbClr val="000000"/>
                </a:solidFill>
                <a:latin typeface="Rockwell" charset="0"/>
              </a:rPr>
              <a:t>“Just when you think you know all you need to know, you ask another question and discover how much more there is to learn.” </a:t>
            </a:r>
          </a:p>
          <a:p>
            <a:pPr algn="r">
              <a:spcBef>
                <a:spcPts val="800"/>
              </a:spcBef>
              <a:buClr>
                <a:srgbClr val="76C5EF"/>
              </a:buClr>
              <a:buSzPct val="75000"/>
              <a:defRPr/>
            </a:pPr>
            <a:r>
              <a:rPr lang="en-US" sz="2400" dirty="0">
                <a:solidFill>
                  <a:srgbClr val="000000"/>
                </a:solidFill>
                <a:latin typeface="Rockwell" charset="0"/>
              </a:rPr>
              <a:t>~ Sixth-grade </a:t>
            </a:r>
            <a:r>
              <a:rPr lang="en-US" sz="2400" dirty="0" smtClean="0">
                <a:solidFill>
                  <a:srgbClr val="000000"/>
                </a:solidFill>
                <a:latin typeface="Rockwell" charset="0"/>
              </a:rPr>
              <a:t>student</a:t>
            </a:r>
            <a:endParaRPr lang="en-US" sz="2400" dirty="0">
              <a:solidFill>
                <a:srgbClr val="000000"/>
              </a:solidFill>
              <a:latin typeface="Rockwell" charset="0"/>
            </a:endParaRPr>
          </a:p>
          <a:p>
            <a:pPr>
              <a:spcBef>
                <a:spcPts val="2000"/>
              </a:spcBef>
              <a:buClr>
                <a:srgbClr val="76C5EF"/>
              </a:buClr>
              <a:buSzPct val="75000"/>
              <a:defRPr/>
            </a:pPr>
            <a:r>
              <a:rPr lang="en-US" sz="3200" dirty="0" smtClean="0">
                <a:solidFill>
                  <a:srgbClr val="000000"/>
                </a:solidFill>
                <a:latin typeface="Rockwell" charset="0"/>
              </a:rPr>
              <a:t>“Asking questions is important because it opens up discussions and debate about issues.”</a:t>
            </a:r>
            <a:endParaRPr lang="en-US" sz="3200" dirty="0">
              <a:solidFill>
                <a:srgbClr val="000000"/>
              </a:solidFill>
              <a:latin typeface="Rockwell" charset="0"/>
            </a:endParaRPr>
          </a:p>
          <a:p>
            <a:pPr algn="r">
              <a:spcBef>
                <a:spcPts val="800"/>
              </a:spcBef>
              <a:buClr>
                <a:srgbClr val="76C5EF"/>
              </a:buClr>
              <a:buSzPct val="75000"/>
              <a:defRPr/>
            </a:pPr>
            <a:r>
              <a:rPr lang="en-US" sz="2400" dirty="0">
                <a:solidFill>
                  <a:srgbClr val="000000"/>
                </a:solidFill>
                <a:latin typeface="Rockwell" charset="0"/>
              </a:rPr>
              <a:t>~ High School </a:t>
            </a:r>
            <a:r>
              <a:rPr lang="en-US" sz="2400" dirty="0" smtClean="0">
                <a:solidFill>
                  <a:srgbClr val="000000"/>
                </a:solidFill>
                <a:latin typeface="Rockwell" charset="0"/>
              </a:rPr>
              <a:t>student</a:t>
            </a:r>
            <a:endParaRPr lang="en-US" sz="2400" dirty="0">
              <a:solidFill>
                <a:srgbClr val="000000"/>
              </a:solidFill>
              <a:latin typeface="Rockwell" charset="0"/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Rockwell" charset="0"/>
              </a:rPr>
              <a:t>Student Reflections</a:t>
            </a:r>
          </a:p>
        </p:txBody>
      </p:sp>
    </p:spTree>
    <p:extLst>
      <p:ext uri="{BB962C8B-B14F-4D97-AF65-F5344CB8AC3E}">
        <p14:creationId xmlns:p14="http://schemas.microsoft.com/office/powerpoint/2010/main" val="5525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989138" y="4704585"/>
            <a:ext cx="8678863" cy="105315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Rockwell" charset="0"/>
              </a:rPr>
              <a:t>The QFT and Information Literacy</a:t>
            </a:r>
            <a:endParaRPr lang="en-US" sz="4000" baseline="30000" dirty="0">
              <a:latin typeface="Rockwell" charset="0"/>
            </a:endParaRPr>
          </a:p>
        </p:txBody>
      </p:sp>
      <p:pic>
        <p:nvPicPr>
          <p:cNvPr id="5" name="Picture 1" descr="mccomb studen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1814" y="228601"/>
            <a:ext cx="6378575" cy="4187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18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886" y="724206"/>
            <a:ext cx="79029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849886" y="748019"/>
            <a:ext cx="433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2800" dirty="0">
                <a:solidFill>
                  <a:prstClr val="black"/>
                </a:solidFill>
                <a:latin typeface="+mj-lt"/>
                <a:ea typeface="ヒラギノ角ゴ ProN W3" charset="0"/>
                <a:cs typeface="ヒラギノ角ゴ ProN W3" charset="0"/>
              </a:rPr>
              <a:t>LAWRENCE, MA, 1990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849886" y="1271894"/>
            <a:ext cx="3038475" cy="2616101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2600" dirty="0">
                <a:solidFill>
                  <a:prstClr val="black"/>
                </a:solidFill>
                <a:latin typeface="+mn-lt"/>
                <a:ea typeface="ヒラギノ角ゴ ProN W3" charset="0"/>
                <a:cs typeface="ヒラギノ角ゴ ProN W3" charset="0"/>
              </a:rPr>
              <a:t>“We don’t go to the school because we don’t even know what to ask.”</a:t>
            </a:r>
            <a:endParaRPr lang="en-US" altLang="ja-JP" sz="2600" dirty="0">
              <a:solidFill>
                <a:prstClr val="black"/>
              </a:solidFill>
              <a:latin typeface="+mn-lt"/>
              <a:cs typeface="Gill Sans" charset="0"/>
            </a:endParaRPr>
          </a:p>
          <a:p>
            <a:pPr defTabSz="457200" eaLnBrk="1" hangingPunct="1">
              <a:defRPr/>
            </a:pPr>
            <a:endParaRPr lang="en-US" sz="3400" dirty="0">
              <a:solidFill>
                <a:prstClr val="black"/>
              </a:solidFill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Rockwell" charset="0"/>
              </a:rPr>
              <a:t>Inquiry asks a question </a:t>
            </a:r>
            <a:r>
              <a:rPr lang="mr-IN" sz="4000" dirty="0" smtClean="0">
                <a:latin typeface="Rockwell" charset="0"/>
              </a:rPr>
              <a:t>–</a:t>
            </a:r>
            <a:r>
              <a:rPr lang="en-US" sz="4000" dirty="0" smtClean="0">
                <a:latin typeface="Rockwell" charset="0"/>
              </a:rPr>
              <a:t> </a:t>
            </a:r>
            <a:br>
              <a:rPr lang="en-US" sz="4000" dirty="0" smtClean="0">
                <a:latin typeface="Rockwell" charset="0"/>
              </a:rPr>
            </a:br>
            <a:r>
              <a:rPr lang="en-US" sz="4000" dirty="0" smtClean="0">
                <a:latin typeface="Rockwell" charset="0"/>
              </a:rPr>
              <a:t>Research answers it</a:t>
            </a:r>
            <a:endParaRPr lang="en-US" sz="4000" dirty="0">
              <a:latin typeface="Rockwel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634" y="5439859"/>
            <a:ext cx="1025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</a:p>
          <a:p>
            <a:endParaRPr lang="en-US" dirty="0"/>
          </a:p>
          <a:p>
            <a:r>
              <a:rPr lang="en-US" sz="1200" dirty="0" smtClean="0"/>
              <a:t>NASA.gov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6310132" y="2319700"/>
            <a:ext cx="3445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 smtClean="0"/>
          </a:p>
          <a:p>
            <a:endParaRPr lang="en-US" sz="2400" i="1" dirty="0"/>
          </a:p>
          <a:p>
            <a:r>
              <a:rPr lang="en-US" sz="2400" i="1" dirty="0" smtClean="0"/>
              <a:t>Research is a process </a:t>
            </a:r>
            <a:r>
              <a:rPr lang="mr-IN" sz="2400" i="1" dirty="0" smtClean="0"/>
              <a:t>–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34" y="2040409"/>
            <a:ext cx="5190384" cy="3882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310132" y="3520029"/>
            <a:ext cx="54790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know and understand the steps needed to answer our questions.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70492" y="1104668"/>
            <a:ext cx="179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Common Core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36950" y="1082995"/>
            <a:ext cx="211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Next Gen Science</a:t>
            </a: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1102396" y="4235077"/>
            <a:ext cx="193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C3 Framework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57378" y="3958078"/>
            <a:ext cx="3074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National School Library    </a:t>
            </a:r>
          </a:p>
          <a:p>
            <a:r>
              <a:rPr lang="en-US" dirty="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             Standards 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28" y="4632038"/>
            <a:ext cx="2524760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398" y="4540598"/>
            <a:ext cx="2682239" cy="201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356" y="1474000"/>
            <a:ext cx="2560321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28" y="1474000"/>
            <a:ext cx="2523289" cy="186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96728" y="3359960"/>
            <a:ext cx="33052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https://pixabay.com/p-2085589/?no_redirect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86570" y="2419195"/>
            <a:ext cx="41206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000" dirty="0" smtClean="0"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ALL the standards address the </a:t>
            </a:r>
          </a:p>
          <a:p>
            <a:pPr algn="ctr"/>
            <a:r>
              <a:rPr lang="en-US" sz="2000" dirty="0" smtClean="0"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same two things:</a:t>
            </a:r>
          </a:p>
          <a:p>
            <a:r>
              <a:rPr lang="en-US" sz="2000" dirty="0" smtClean="0"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                </a:t>
            </a:r>
            <a:endParaRPr lang="en-US" sz="2000" dirty="0">
              <a:latin typeface="Rockwell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2000" dirty="0"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A call to action/participation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2000" dirty="0" smtClean="0"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Students asking </a:t>
            </a:r>
            <a:r>
              <a:rPr lang="en-US" sz="2000" dirty="0"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questions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8764" y="2441826"/>
            <a:ext cx="613063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How do </a:t>
            </a:r>
            <a:r>
              <a:rPr lang="en-US" sz="3600" dirty="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I incorporate</a:t>
            </a:r>
          </a:p>
          <a:p>
            <a:r>
              <a:rPr lang="en-US" sz="3600" dirty="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this into my classroom without </a:t>
            </a:r>
            <a:r>
              <a:rPr lang="en-US" sz="3600" dirty="0" smtClean="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impacting </a:t>
            </a:r>
            <a:r>
              <a:rPr lang="en-US" sz="3600" dirty="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my curriculum? </a:t>
            </a:r>
          </a:p>
          <a:p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116702"/>
            <a:ext cx="4674801" cy="32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1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692" y="2157433"/>
            <a:ext cx="6916579" cy="355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3200" dirty="0" smtClean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  </a:t>
            </a:r>
            <a:r>
              <a:rPr lang="en" sz="3200" dirty="0" smtClean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Research </a:t>
            </a:r>
            <a:r>
              <a:rPr lang="en" sz="3200" dirty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comes out of an information </a:t>
            </a:r>
            <a:r>
              <a:rPr lang="en" sz="3200" dirty="0" smtClean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need</a:t>
            </a:r>
            <a:r>
              <a:rPr lang="en-US" sz="3200" dirty="0" smtClean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.</a:t>
            </a:r>
          </a:p>
          <a:p>
            <a:pPr marL="228600" indent="-228600" fontAlgn="base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3200" dirty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" sz="3200" dirty="0" smtClean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We </a:t>
            </a:r>
            <a:r>
              <a:rPr lang="en" sz="3200" dirty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encounter information needs all the </a:t>
            </a:r>
            <a:r>
              <a:rPr lang="en" sz="3200" dirty="0" smtClean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time</a:t>
            </a:r>
            <a:r>
              <a:rPr lang="en-US" sz="3200" dirty="0" smtClean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.</a:t>
            </a:r>
          </a:p>
          <a:p>
            <a:pPr marL="228600" indent="-228600" fontAlgn="base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3200" dirty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" sz="3200" dirty="0" smtClean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We </a:t>
            </a:r>
            <a:r>
              <a:rPr lang="en" sz="3200" dirty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research </a:t>
            </a:r>
            <a:r>
              <a:rPr lang="en-US" sz="3200" dirty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to</a:t>
            </a:r>
            <a:r>
              <a:rPr lang="en" sz="3200" dirty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 a question not a </a:t>
            </a:r>
            <a:r>
              <a:rPr lang="en" sz="3200" dirty="0" smtClean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statement</a:t>
            </a:r>
            <a:r>
              <a:rPr lang="en-US" sz="3200" dirty="0" smtClean="0">
                <a:solidFill>
                  <a:srgbClr val="000000"/>
                </a:solidFill>
                <a:ea typeface="MS PGothic" panose="020B0600070205080204" pitchFamily="34" charset="-128"/>
                <a:cs typeface="MS PGothic" panose="020B0600070205080204" pitchFamily="34" charset="-128"/>
              </a:rPr>
              <a:t>.</a:t>
            </a:r>
            <a:endParaRPr lang="en-US" sz="3200" dirty="0">
              <a:solidFill>
                <a:srgbClr val="000000"/>
              </a:solidFill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774" y="2337207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flipH="1">
            <a:off x="875839" y="486305"/>
            <a:ext cx="47097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Research I</a:t>
            </a:r>
            <a:r>
              <a:rPr lang="en-US" dirty="0" smtClean="0"/>
              <a:t>s a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875838" y="486305"/>
            <a:ext cx="5417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Inquiry Is a Process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3464" y="1915991"/>
            <a:ext cx="51857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dirty="0" smtClean="0"/>
              <a:t>The only way to help kids want to complete the research questions you have assigned...</a:t>
            </a:r>
            <a:endParaRPr lang="en-US" sz="3200" dirty="0" smtClean="0"/>
          </a:p>
          <a:p>
            <a:endParaRPr lang="en-US" sz="3200" dirty="0"/>
          </a:p>
          <a:p>
            <a:r>
              <a:rPr lang="en" sz="3200" dirty="0" smtClean="0"/>
              <a:t>is to help them create their own compelling questions</a:t>
            </a:r>
            <a:r>
              <a:rPr lang="en" dirty="0" smtClean="0"/>
              <a:t>.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62789" y="2553088"/>
            <a:ext cx="60292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en" dirty="0" smtClean="0"/>
              <a:t>What movie should we see today?</a:t>
            </a:r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en" dirty="0" smtClean="0"/>
              <a:t>What computer [bike, phone] should I buy?</a:t>
            </a:r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en" dirty="0" smtClean="0"/>
              <a:t>How will I complete all my homework on time?</a:t>
            </a:r>
            <a:endParaRPr lang="en-US" dirty="0" smtClean="0"/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What do I need to do in order to get to college?</a:t>
            </a:r>
            <a:endParaRPr lang="en-US" dirty="0"/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en" dirty="0" smtClean="0"/>
              <a:t>Who are the 3 most influential authors of the</a:t>
            </a:r>
            <a:r>
              <a:rPr lang="en-US" dirty="0" smtClean="0"/>
              <a:t> </a:t>
            </a:r>
            <a:r>
              <a:rPr lang="en" dirty="0" smtClean="0"/>
              <a:t>20th Century?  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62789" y="1906757"/>
            <a:ext cx="424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>
              <a:solidFill>
                <a:srgbClr val="B01805"/>
              </a:solidFill>
            </a:endParaRPr>
          </a:p>
          <a:p>
            <a:r>
              <a:rPr lang="en" i="1" dirty="0" smtClean="0">
                <a:solidFill>
                  <a:srgbClr val="B01805"/>
                </a:solidFill>
              </a:rPr>
              <a:t>We utilize inquiry questions all the time</a:t>
            </a:r>
            <a:r>
              <a:rPr lang="en-US" i="1" dirty="0" smtClean="0">
                <a:solidFill>
                  <a:srgbClr val="B01805"/>
                </a:solidFill>
              </a:rPr>
              <a:t>:</a:t>
            </a:r>
            <a:endParaRPr lang="en" i="1" dirty="0" smtClean="0">
              <a:solidFill>
                <a:srgbClr val="B01805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87670" y="4584413"/>
            <a:ext cx="4509370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Turning information need statements: </a:t>
            </a:r>
          </a:p>
          <a:p>
            <a:r>
              <a:rPr lang="en-US" dirty="0" smtClean="0"/>
              <a:t>         </a:t>
            </a:r>
          </a:p>
          <a:p>
            <a:r>
              <a:rPr lang="en-US" dirty="0" smtClean="0"/>
              <a:t>                 </a:t>
            </a:r>
            <a:r>
              <a:rPr lang="en-US" i="1" dirty="0" smtClean="0">
                <a:solidFill>
                  <a:srgbClr val="B01805"/>
                </a:solidFill>
              </a:rPr>
              <a:t>I want to go to Iceland</a:t>
            </a:r>
          </a:p>
          <a:p>
            <a:endParaRPr lang="en-US" dirty="0"/>
          </a:p>
          <a:p>
            <a:r>
              <a:rPr lang="en-US" dirty="0" smtClean="0"/>
              <a:t>   into questions, allows us to take steps to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completing the task.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4634" y="484188"/>
            <a:ext cx="10075333" cy="11160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Rockwell" charset="0"/>
              </a:rPr>
              <a:t>Researching and Interpreting Multiple Perspectives</a:t>
            </a:r>
            <a:endParaRPr lang="en-US" dirty="0">
              <a:latin typeface="Rockwel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7430" y="1600200"/>
            <a:ext cx="5530254" cy="4937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5331" y="6405890"/>
            <a:ext cx="35846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Adapted from </a:t>
            </a:r>
            <a:r>
              <a:rPr lang="en-US" sz="1100" i="1" dirty="0" smtClean="0"/>
              <a:t>Visible Thinking: Harvard Project Zero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709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>
                <a:latin typeface="Rockwell" charset="0"/>
              </a:rPr>
              <a:t>Beginning of a Unit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788" y="1270147"/>
            <a:ext cx="4432213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096820" y="3728165"/>
            <a:ext cx="3997052" cy="299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75579" y="2428973"/>
            <a:ext cx="5024209" cy="198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200"/>
              </a:spcBef>
              <a:buClr>
                <a:srgbClr val="76C5EF"/>
              </a:buClr>
              <a:buSzPct val="75000"/>
              <a:defRPr/>
            </a:pPr>
            <a:r>
              <a:rPr lang="en-US" sz="2400" u="sng" dirty="0" smtClean="0">
                <a:solidFill>
                  <a:srgbClr val="000000"/>
                </a:solidFill>
                <a:latin typeface="Rockwell" charset="0"/>
              </a:rPr>
              <a:t>QFocus</a:t>
            </a:r>
            <a:r>
              <a:rPr lang="en-US" sz="2400" u="sng" dirty="0">
                <a:solidFill>
                  <a:srgbClr val="000000"/>
                </a:solidFill>
                <a:latin typeface="Rockwell" charset="0"/>
              </a:rPr>
              <a:t>: </a:t>
            </a:r>
            <a:r>
              <a:rPr lang="en-US" sz="2400" i="1" dirty="0" smtClean="0">
                <a:solidFill>
                  <a:srgbClr val="000000"/>
                </a:solidFill>
                <a:latin typeface="Rockwell" charset="0"/>
              </a:rPr>
              <a:t>Genetic </a:t>
            </a:r>
            <a:r>
              <a:rPr lang="en-US" sz="2400" i="1" dirty="0">
                <a:solidFill>
                  <a:srgbClr val="000000"/>
                </a:solidFill>
                <a:latin typeface="Rockwell" charset="0"/>
              </a:rPr>
              <a:t>engineering strives for </a:t>
            </a:r>
            <a:r>
              <a:rPr lang="en-US" sz="2400" i="1" dirty="0" smtClean="0">
                <a:solidFill>
                  <a:srgbClr val="000000"/>
                </a:solidFill>
                <a:latin typeface="Rockwell" charset="0"/>
              </a:rPr>
              <a:t>perfection.</a:t>
            </a:r>
          </a:p>
          <a:p>
            <a:pPr>
              <a:spcBef>
                <a:spcPts val="3200"/>
              </a:spcBef>
              <a:buClr>
                <a:srgbClr val="76C5EF"/>
              </a:buClr>
              <a:buSzPct val="75000"/>
              <a:defRPr/>
            </a:pPr>
            <a:r>
              <a:rPr lang="en-US" sz="2400" u="sng" dirty="0" smtClean="0">
                <a:solidFill>
                  <a:srgbClr val="000000"/>
                </a:solidFill>
                <a:latin typeface="Rockwell" charset="0"/>
              </a:rPr>
              <a:t>Purpose: </a:t>
            </a:r>
            <a:r>
              <a:rPr lang="en-US" sz="2400" dirty="0" smtClean="0">
                <a:solidFill>
                  <a:srgbClr val="000000"/>
                </a:solidFill>
                <a:latin typeface="Rockwell" charset="0"/>
              </a:rPr>
              <a:t>Preparing students to read </a:t>
            </a:r>
            <a:r>
              <a:rPr lang="en-US" sz="2400" i="1" dirty="0" smtClean="0">
                <a:solidFill>
                  <a:srgbClr val="000000"/>
                </a:solidFill>
                <a:latin typeface="Rockwell" charset="0"/>
              </a:rPr>
              <a:t>Frankenstein</a:t>
            </a:r>
            <a:endParaRPr lang="en-US" sz="2400" i="1" dirty="0">
              <a:solidFill>
                <a:srgbClr val="000000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Rockwell" charset="0"/>
              </a:rPr>
              <a:t>Middle of a Unit</a:t>
            </a:r>
            <a:endParaRPr lang="en-US" sz="4000" dirty="0">
              <a:latin typeface="Rockwel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392" y="2084866"/>
            <a:ext cx="10847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        </a:t>
            </a:r>
            <a:r>
              <a:rPr lang="en-US" sz="2000" dirty="0"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Working through a </a:t>
            </a:r>
            <a:r>
              <a:rPr lang="en-US" sz="2000" dirty="0" smtClean="0"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unit: Stop </a:t>
            </a:r>
            <a:r>
              <a:rPr lang="en-US" sz="2000" dirty="0"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for a moment. </a:t>
            </a:r>
            <a:r>
              <a:rPr lang="en-US" sz="2000" dirty="0" smtClean="0"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 Take </a:t>
            </a:r>
            <a:r>
              <a:rPr lang="en-US" sz="2000" dirty="0"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stock. </a:t>
            </a:r>
            <a:r>
              <a:rPr lang="en-US" sz="2000" dirty="0" smtClean="0"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 Make </a:t>
            </a:r>
            <a:r>
              <a:rPr lang="en-US" sz="2000" dirty="0"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connections.</a:t>
            </a:r>
          </a:p>
          <a:p>
            <a:endParaRPr lang="en-US" sz="2000" dirty="0">
              <a:solidFill>
                <a:schemeClr val="accent1"/>
              </a:solidFill>
              <a:latin typeface="Rockwell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US" sz="2000" dirty="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                                     </a:t>
            </a:r>
            <a:r>
              <a:rPr lang="en-US" sz="2000" dirty="0" smtClean="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QFocus</a:t>
            </a:r>
            <a:r>
              <a:rPr lang="en-US" sz="2000" dirty="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:  Event A and Event G </a:t>
            </a:r>
            <a:r>
              <a:rPr lang="en-US" sz="2000" dirty="0" smtClean="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appear </a:t>
            </a:r>
            <a:r>
              <a:rPr lang="en-US" sz="2000" dirty="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rPr>
              <a:t>to be related.  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797379" y="2623701"/>
          <a:ext cx="9657567" cy="370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2539" y="3976510"/>
            <a:ext cx="33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1324" y="3976510"/>
            <a:ext cx="43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46358" y="3976510"/>
            <a:ext cx="45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97717" y="3976510"/>
            <a:ext cx="39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11428" y="397651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8042" y="3976510"/>
            <a:ext cx="32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98369" y="3976510"/>
            <a:ext cx="31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End of a Unit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854787" y="2333927"/>
            <a:ext cx="5406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defRPr/>
            </a:pPr>
            <a:r>
              <a:rPr lang="en-US" sz="2000" dirty="0" smtClean="0">
                <a:ea typeface="MS PGothic" panose="020B0600070205080204" pitchFamily="34" charset="-128"/>
                <a:cs typeface="Gill Sans"/>
              </a:rPr>
              <a:t>What questions should be on the test</a:t>
            </a:r>
            <a:r>
              <a:rPr lang="is-IS" sz="2000" dirty="0" smtClean="0">
                <a:ea typeface="MS PGothic" panose="020B0600070205080204" pitchFamily="34" charset="-128"/>
                <a:cs typeface="Gill Sans"/>
              </a:rPr>
              <a:t>? Why?</a:t>
            </a:r>
            <a:endParaRPr lang="en-US" sz="2000" dirty="0">
              <a:ea typeface="MS PGothic" panose="020B0600070205080204" pitchFamily="34" charset="-128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787" y="3363196"/>
            <a:ext cx="10882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base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2800">
                <a:ea typeface="MS PGothic" panose="020B0600070205080204" pitchFamily="34" charset="-128"/>
                <a:cs typeface="Gill Sans"/>
              </a:defRPr>
            </a:lvl1pPr>
          </a:lstStyle>
          <a:p>
            <a:r>
              <a:rPr lang="en-US" sz="2000" dirty="0" smtClean="0"/>
              <a:t>Unpack a document or image: Ask questions </a:t>
            </a:r>
            <a:r>
              <a:rPr lang="en-US" sz="2000" dirty="0"/>
              <a:t>then answer them using research </a:t>
            </a:r>
            <a:r>
              <a:rPr lang="en-US" sz="2000" dirty="0" smtClean="0"/>
              <a:t>skills.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54787" y="4392466"/>
            <a:ext cx="11980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base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2400">
                <a:ea typeface="MS PGothic" panose="020B0600070205080204" pitchFamily="34" charset="-128"/>
                <a:cs typeface="Gill Sans"/>
              </a:defRPr>
            </a:lvl1pPr>
          </a:lstStyle>
          <a:p>
            <a:r>
              <a:rPr lang="en-US" sz="2000" dirty="0" smtClean="0"/>
              <a:t>Give students a task. </a:t>
            </a:r>
            <a:r>
              <a:rPr lang="en-US" sz="2000" dirty="0"/>
              <a:t>I</a:t>
            </a:r>
            <a:r>
              <a:rPr lang="en-US" sz="2000" dirty="0" smtClean="0"/>
              <a:t>nclude the questioning </a:t>
            </a:r>
            <a:r>
              <a:rPr lang="en-US" sz="2000" dirty="0"/>
              <a:t>process as part of the </a:t>
            </a:r>
            <a:r>
              <a:rPr lang="en-US" sz="2000" dirty="0" smtClean="0"/>
              <a:t>assessment.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89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Quick Assessment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344642" y="1385389"/>
            <a:ext cx="7071360" cy="530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36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166" y="5642638"/>
            <a:ext cx="8406581" cy="109416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250,000 educators </a:t>
            </a:r>
            <a:r>
              <a:rPr lang="en-US" altLang="en-US" sz="3200" dirty="0" smtClean="0">
                <a:solidFill>
                  <a:schemeClr val="tx1"/>
                </a:solidFill>
              </a:rPr>
              <a:t>are using </a:t>
            </a:r>
            <a:r>
              <a:rPr lang="en-US" altLang="en-US" sz="3200" dirty="0">
                <a:solidFill>
                  <a:schemeClr val="tx1"/>
                </a:solidFill>
              </a:rPr>
              <a:t>the </a:t>
            </a:r>
            <a:r>
              <a:rPr lang="en-US" altLang="en-US" sz="3200" dirty="0" smtClean="0">
                <a:solidFill>
                  <a:schemeClr val="tx1"/>
                </a:solidFill>
              </a:rPr>
              <a:t>strategy around the world.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pic>
        <p:nvPicPr>
          <p:cNvPr id="91140" name="Picture 6" descr="41LhkEaVA5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740" y="1508161"/>
            <a:ext cx="3033815" cy="380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790" y="1455093"/>
            <a:ext cx="2597150" cy="382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83817" y="382605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 smtClean="0">
                <a:solidFill>
                  <a:schemeClr val="accent1"/>
                </a:solidFill>
                <a:latin typeface="+mj-lt"/>
              </a:rPr>
              <a:t>Educators Leading </a:t>
            </a:r>
            <a:r>
              <a:rPr lang="en-US" altLang="en-US" sz="4000" dirty="0">
                <a:solidFill>
                  <a:schemeClr val="accent1"/>
                </a:solidFill>
                <a:latin typeface="+mj-lt"/>
              </a:rPr>
              <a:t>the Work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33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Building Before an Event</a:t>
            </a:r>
            <a:br>
              <a:rPr lang="en-US" dirty="0" smtClean="0"/>
            </a:br>
            <a:r>
              <a:rPr lang="en-US" dirty="0" smtClean="0"/>
              <a:t>(speakers, plays, field trips, etc.)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61023" y="2110019"/>
            <a:ext cx="5852160" cy="438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10800000" flipV="1">
            <a:off x="263873" y="2524843"/>
            <a:ext cx="4863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QFocus:</a:t>
            </a:r>
          </a:p>
          <a:p>
            <a:r>
              <a:rPr lang="en-US" sz="2000" i="1" dirty="0" smtClean="0"/>
              <a:t>The Holocaust is still with us.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9852" y="3486510"/>
            <a:ext cx="54618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Learning Goal:</a:t>
            </a:r>
          </a:p>
          <a:p>
            <a:r>
              <a:rPr lang="en-US" sz="2000" i="1" dirty="0" smtClean="0">
                <a:solidFill>
                  <a:schemeClr val="accent1"/>
                </a:solidFill>
              </a:rPr>
              <a:t>Besides filling unexpected time</a:t>
            </a:r>
            <a:r>
              <a:rPr lang="mr-IN" sz="2000" i="1" dirty="0" smtClean="0">
                <a:solidFill>
                  <a:schemeClr val="accent1"/>
                </a:solidFill>
              </a:rPr>
              <a:t>…</a:t>
            </a:r>
            <a:endParaRPr lang="en-US" sz="2000" i="1" dirty="0" smtClean="0">
              <a:solidFill>
                <a:schemeClr val="accent1"/>
              </a:solidFill>
            </a:endParaRPr>
          </a:p>
          <a:p>
            <a:r>
              <a:rPr lang="en-US" sz="2000" dirty="0" smtClean="0"/>
              <a:t>To create a series of questions in preparation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or our speaker on </a:t>
            </a:r>
            <a:r>
              <a:rPr lang="en-US" sz="2000" i="1" dirty="0" smtClean="0"/>
              <a:t>Surviving the Holocaust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63873" y="4918985"/>
            <a:ext cx="3791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QFT priority questions: </a:t>
            </a:r>
          </a:p>
          <a:p>
            <a:r>
              <a:rPr lang="en-US" sz="2000" dirty="0" smtClean="0"/>
              <a:t>All are priority.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23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9885" y="330240"/>
            <a:ext cx="6983504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479885" y="4996029"/>
            <a:ext cx="10074275" cy="111601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Rockwell" charset="0"/>
              </a:rPr>
              <a:t>Classroom and Library Examples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790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4634" y="484188"/>
            <a:ext cx="10075333" cy="1116012"/>
          </a:xfrm>
        </p:spPr>
        <p:txBody>
          <a:bodyPr>
            <a:noAutofit/>
          </a:bodyPr>
          <a:lstStyle/>
          <a:p>
            <a:r>
              <a:rPr lang="en-US" sz="3300" dirty="0"/>
              <a:t>Classroom </a:t>
            </a:r>
            <a:r>
              <a:rPr lang="en-US" sz="3300" dirty="0" smtClean="0"/>
              <a:t>Example: High School/College Info Lit.</a:t>
            </a:r>
            <a:r>
              <a:rPr lang="en-US" sz="3300" dirty="0"/>
              <a:t/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5652" y="2528184"/>
            <a:ext cx="5251129" cy="3087291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US" sz="2400" u="sng" dirty="0" smtClean="0">
                <a:solidFill>
                  <a:schemeClr val="tx1"/>
                </a:solidFill>
                <a:cs typeface="Gill Sans"/>
              </a:rPr>
              <a:t>QFocus: </a:t>
            </a:r>
            <a:r>
              <a:rPr lang="en-US" sz="2400" i="1" dirty="0" smtClean="0">
                <a:solidFill>
                  <a:schemeClr val="tx1"/>
                </a:solidFill>
                <a:cs typeface="Gill Sans"/>
              </a:rPr>
              <a:t>I want to go to Iceland.</a:t>
            </a:r>
          </a:p>
          <a:p>
            <a:pPr marL="0" indent="0">
              <a:buNone/>
            </a:pPr>
            <a:r>
              <a:rPr lang="en-US" sz="2400" u="sng" dirty="0" smtClean="0">
                <a:solidFill>
                  <a:schemeClr val="tx1"/>
                </a:solidFill>
                <a:cs typeface="Gill Sans"/>
              </a:rPr>
              <a:t>Learning Goal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: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To understand how different sources are used for 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different information needs.</a:t>
            </a:r>
            <a:endParaRPr lang="en-US" sz="2400" dirty="0">
              <a:solidFill>
                <a:schemeClr val="tx1"/>
              </a:solidFill>
              <a:cs typeface="Gill Sans"/>
            </a:endParaRPr>
          </a:p>
          <a:p>
            <a:pPr marL="0" indent="0">
              <a:buNone/>
            </a:pPr>
            <a:r>
              <a:rPr lang="en-US" sz="2400" u="sng" dirty="0" smtClean="0">
                <a:solidFill>
                  <a:schemeClr val="tx1"/>
                </a:solidFill>
              </a:rPr>
              <a:t>Priority Questions: </a:t>
            </a:r>
            <a:r>
              <a:rPr lang="en-US" sz="2400" dirty="0">
                <a:solidFill>
                  <a:schemeClr val="tx1"/>
                </a:solidFill>
              </a:rPr>
              <a:t>To develop the questions (criteria) that all could agree are the most important in determining which source to use when searching for information. </a:t>
            </a:r>
          </a:p>
          <a:p>
            <a:pPr marL="0" indent="0" eaLnBrk="1" hangingPunct="1">
              <a:buNone/>
              <a:defRPr/>
            </a:pPr>
            <a:endParaRPr lang="en-US" sz="2400" i="1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781" y="1956594"/>
            <a:ext cx="6348446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760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781" y="4806756"/>
            <a:ext cx="2803269" cy="192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2563" y="4655355"/>
            <a:ext cx="2801421" cy="19202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4634" y="484188"/>
            <a:ext cx="10075333" cy="1116012"/>
          </a:xfrm>
        </p:spPr>
        <p:txBody>
          <a:bodyPr>
            <a:noAutofit/>
          </a:bodyPr>
          <a:lstStyle/>
          <a:p>
            <a:r>
              <a:rPr lang="en-US" sz="4000" dirty="0"/>
              <a:t>Classroom </a:t>
            </a:r>
            <a:r>
              <a:rPr lang="en-US" sz="4000" dirty="0" smtClean="0"/>
              <a:t>Example: High School English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619" y="2107821"/>
            <a:ext cx="2551311" cy="192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300" y="2107821"/>
            <a:ext cx="2826012" cy="1920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591" y="3666260"/>
            <a:ext cx="2342529" cy="192024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5652" y="2528184"/>
            <a:ext cx="5251129" cy="308729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400" u="sng" dirty="0" smtClean="0">
                <a:solidFill>
                  <a:schemeClr val="tx1"/>
                </a:solidFill>
                <a:cs typeface="Gill Sans"/>
              </a:rPr>
              <a:t>QFocus: 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Choose an image.</a:t>
            </a:r>
            <a:endParaRPr lang="en-US" sz="2400" i="1" dirty="0" smtClean="0">
              <a:solidFill>
                <a:schemeClr val="tx1"/>
              </a:solidFill>
              <a:cs typeface="Gill Sans"/>
            </a:endParaRPr>
          </a:p>
          <a:p>
            <a:pPr marL="0" indent="0" eaLnBrk="1" hangingPunct="1">
              <a:buNone/>
              <a:defRPr/>
            </a:pPr>
            <a:r>
              <a:rPr lang="en-US" sz="2400" u="sng" dirty="0" smtClean="0">
                <a:solidFill>
                  <a:schemeClr val="tx1"/>
                </a:solidFill>
                <a:cs typeface="Gill Sans"/>
              </a:rPr>
              <a:t>Learning Goal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: </a:t>
            </a:r>
            <a:r>
              <a:rPr lang="en-US" sz="2400" dirty="0">
                <a:solidFill>
                  <a:schemeClr val="tx1"/>
                </a:solidFill>
              </a:rPr>
              <a:t>To create a context for the </a:t>
            </a:r>
            <a:r>
              <a:rPr lang="en-US" sz="2400" dirty="0" smtClean="0">
                <a:solidFill>
                  <a:schemeClr val="tx1"/>
                </a:solidFill>
              </a:rPr>
              <a:t>social background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i="1" dirty="0" smtClean="0">
                <a:solidFill>
                  <a:schemeClr val="tx1"/>
                </a:solidFill>
              </a:rPr>
              <a:t>To </a:t>
            </a:r>
            <a:r>
              <a:rPr lang="en-US" sz="2400" i="1" dirty="0">
                <a:solidFill>
                  <a:schemeClr val="tx1"/>
                </a:solidFill>
              </a:rPr>
              <a:t>Kill a </a:t>
            </a:r>
            <a:r>
              <a:rPr lang="en-US" sz="2400" i="1" dirty="0" smtClean="0">
                <a:solidFill>
                  <a:schemeClr val="tx1"/>
                </a:solidFill>
              </a:rPr>
              <a:t>Mockingbird</a:t>
            </a:r>
          </a:p>
          <a:p>
            <a:pPr marL="0" indent="0">
              <a:buNone/>
            </a:pPr>
            <a:r>
              <a:rPr lang="en-US" sz="2400" u="sng" dirty="0" smtClean="0">
                <a:solidFill>
                  <a:schemeClr val="tx1"/>
                </a:solidFill>
              </a:rPr>
              <a:t>Priority Questions: </a:t>
            </a:r>
            <a:r>
              <a:rPr lang="en-US" sz="2400" dirty="0" smtClean="0">
                <a:solidFill>
                  <a:schemeClr val="tx1"/>
                </a:solidFill>
              </a:rPr>
              <a:t>Choose </a:t>
            </a:r>
            <a:r>
              <a:rPr lang="en-US" sz="2400" dirty="0">
                <a:solidFill>
                  <a:schemeClr val="tx1"/>
                </a:solidFill>
              </a:rPr>
              <a:t>the questions that </a:t>
            </a:r>
            <a:r>
              <a:rPr lang="en-US" sz="2400" dirty="0" smtClean="0">
                <a:solidFill>
                  <a:schemeClr val="tx1"/>
                </a:solidFill>
              </a:rPr>
              <a:t>interest you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sz="2400" i="1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01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4634" y="484188"/>
            <a:ext cx="10075333" cy="1116012"/>
          </a:xfrm>
        </p:spPr>
        <p:txBody>
          <a:bodyPr>
            <a:noAutofit/>
          </a:bodyPr>
          <a:lstStyle/>
          <a:p>
            <a:r>
              <a:rPr lang="en-US" dirty="0"/>
              <a:t>Classroom </a:t>
            </a:r>
            <a:r>
              <a:rPr lang="en-US" dirty="0" smtClean="0"/>
              <a:t>Example: High School Health Class</a:t>
            </a:r>
            <a:r>
              <a:rPr lang="en-US" sz="3300" dirty="0"/>
              <a:t/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06237" y="2179268"/>
            <a:ext cx="9192126" cy="35237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800"/>
              </a:spcBef>
              <a:buNone/>
              <a:defRPr/>
            </a:pPr>
            <a:r>
              <a:rPr lang="en-US" sz="2400" u="sng" dirty="0" smtClean="0">
                <a:solidFill>
                  <a:schemeClr val="tx1"/>
                </a:solidFill>
                <a:cs typeface="Gill Sans"/>
              </a:rPr>
              <a:t>QFocus: </a:t>
            </a:r>
            <a:r>
              <a:rPr lang="en-US" sz="2400" i="1" dirty="0">
                <a:solidFill>
                  <a:schemeClr val="tx1"/>
                </a:solidFill>
              </a:rPr>
              <a:t>Sending or receiving a sexually suggestive text or image under the age of 18 is considered child pornography and can result in criminal charges. </a:t>
            </a:r>
          </a:p>
          <a:p>
            <a:pPr marL="0" indent="0">
              <a:buNone/>
            </a:pPr>
            <a:r>
              <a:rPr lang="en-US" sz="2400" u="sng" dirty="0" smtClean="0">
                <a:solidFill>
                  <a:schemeClr val="tx1"/>
                </a:solidFill>
                <a:cs typeface="Gill Sans"/>
              </a:rPr>
              <a:t>Learning Goal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: To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understand the many ramifications of 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sexting </a:t>
            </a:r>
            <a:r>
              <a:rPr lang="mr-IN" sz="2400" dirty="0" smtClean="0">
                <a:solidFill>
                  <a:schemeClr val="tx1"/>
                </a:solidFill>
                <a:cs typeface="Gill Sans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 legal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, social, 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and personal.</a:t>
            </a:r>
            <a:endParaRPr lang="en-US" sz="2400" dirty="0">
              <a:solidFill>
                <a:schemeClr val="tx1"/>
              </a:solidFill>
              <a:cs typeface="Gill Sans"/>
            </a:endParaRPr>
          </a:p>
          <a:p>
            <a:pPr marL="0" indent="0">
              <a:buNone/>
            </a:pPr>
            <a:r>
              <a:rPr lang="en-US" sz="2400" u="sng" dirty="0" smtClean="0">
                <a:solidFill>
                  <a:schemeClr val="tx1"/>
                </a:solidFill>
              </a:rPr>
              <a:t>Priority Questions: </a:t>
            </a:r>
            <a:r>
              <a:rPr lang="en-US" sz="2400" dirty="0" smtClean="0">
                <a:solidFill>
                  <a:schemeClr val="tx1"/>
                </a:solidFill>
              </a:rPr>
              <a:t>Choose a research question.</a:t>
            </a:r>
          </a:p>
          <a:p>
            <a:pPr marL="0" indent="0">
              <a:buNone/>
            </a:pPr>
            <a:r>
              <a:rPr lang="en-US" sz="2400" u="sng" dirty="0" smtClean="0">
                <a:solidFill>
                  <a:schemeClr val="tx1"/>
                </a:solidFill>
              </a:rPr>
              <a:t>Task: </a:t>
            </a:r>
            <a:r>
              <a:rPr lang="en-US" sz="2400" dirty="0">
                <a:solidFill>
                  <a:schemeClr val="tx1"/>
                </a:solidFill>
              </a:rPr>
              <a:t>Based on your research </a:t>
            </a:r>
            <a:r>
              <a:rPr lang="en-US" sz="2400" dirty="0" smtClean="0">
                <a:solidFill>
                  <a:schemeClr val="tx1"/>
                </a:solidFill>
              </a:rPr>
              <a:t>question, </a:t>
            </a:r>
            <a:r>
              <a:rPr lang="en-US" sz="2400" dirty="0">
                <a:solidFill>
                  <a:schemeClr val="tx1"/>
                </a:solidFill>
              </a:rPr>
              <a:t>create a poster to hang in the health clinic for tweens and </a:t>
            </a:r>
            <a:r>
              <a:rPr lang="en-US" sz="2400" dirty="0" smtClean="0">
                <a:solidFill>
                  <a:schemeClr val="tx1"/>
                </a:solidFill>
              </a:rPr>
              <a:t>teens.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chemeClr val="tx1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i="1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4634" y="484188"/>
            <a:ext cx="10075333" cy="1116012"/>
          </a:xfrm>
        </p:spPr>
        <p:txBody>
          <a:bodyPr>
            <a:noAutofit/>
          </a:bodyPr>
          <a:lstStyle/>
          <a:p>
            <a:r>
              <a:rPr lang="en-US" sz="4000" dirty="0" smtClean="0"/>
              <a:t>Student Posters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88460" y="1949151"/>
            <a:ext cx="5852160" cy="438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18499" y="2360631"/>
            <a:ext cx="4754880" cy="35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528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If you get stuck in your research</a:t>
            </a:r>
            <a:r>
              <a:rPr lang="mr-IN" sz="4000" dirty="0" smtClean="0"/>
              <a:t>…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959980" y="3466654"/>
            <a:ext cx="615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rPr>
              <a:t>Go back to your question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980" y="2194881"/>
            <a:ext cx="2381012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60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5118" y="501871"/>
            <a:ext cx="125752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Teaching Students to Think in Questions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6411" y="2647585"/>
            <a:ext cx="638139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Char char="§"/>
              <a:defRPr/>
            </a:pPr>
            <a:r>
              <a:rPr lang="en-US" sz="2000" dirty="0">
                <a:ea typeface="MS PGothic" panose="020B0600070205080204" pitchFamily="34" charset="-128"/>
                <a:cs typeface="Gill Sans"/>
              </a:rPr>
              <a:t>Post the QFT </a:t>
            </a:r>
            <a:r>
              <a:rPr lang="en-US" sz="2000" dirty="0" smtClean="0">
                <a:ea typeface="MS PGothic" panose="020B0600070205080204" pitchFamily="34" charset="-128"/>
                <a:cs typeface="Gill Sans"/>
              </a:rPr>
              <a:t>rules and use </a:t>
            </a:r>
            <a:r>
              <a:rPr lang="en-US" sz="2000" dirty="0">
                <a:ea typeface="MS PGothic" panose="020B0600070205080204" pitchFamily="34" charset="-128"/>
                <a:cs typeface="Gill Sans"/>
              </a:rPr>
              <a:t>them as ‘</a:t>
            </a:r>
            <a:r>
              <a:rPr lang="en-US" sz="2000" dirty="0" smtClean="0">
                <a:ea typeface="MS PGothic" panose="020B0600070205080204" pitchFamily="34" charset="-128"/>
                <a:cs typeface="Gill Sans"/>
              </a:rPr>
              <a:t>touchstones.’ </a:t>
            </a:r>
          </a:p>
          <a:p>
            <a:pPr marL="342900" indent="-34290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Char char="§"/>
              <a:defRPr/>
            </a:pPr>
            <a:r>
              <a:rPr lang="en-US" sz="2000" dirty="0" smtClean="0">
                <a:ea typeface="MS PGothic" panose="020B0600070205080204" pitchFamily="34" charset="-128"/>
                <a:cs typeface="Gill Sans"/>
              </a:rPr>
              <a:t>Create </a:t>
            </a:r>
            <a:r>
              <a:rPr lang="en-US" sz="2000" dirty="0">
                <a:ea typeface="MS PGothic" panose="020B0600070205080204" pitchFamily="34" charset="-128"/>
                <a:cs typeface="Gill Sans"/>
              </a:rPr>
              <a:t>a place for questions to be written </a:t>
            </a:r>
            <a:r>
              <a:rPr lang="en-US" sz="2000" dirty="0" smtClean="0">
                <a:ea typeface="MS PGothic" panose="020B0600070205080204" pitchFamily="34" charset="-128"/>
                <a:cs typeface="Gill Sans"/>
              </a:rPr>
              <a:t>and </a:t>
            </a:r>
            <a:r>
              <a:rPr lang="en-US" sz="2000" dirty="0">
                <a:ea typeface="MS PGothic" panose="020B0600070205080204" pitchFamily="34" charset="-128"/>
                <a:cs typeface="Gill Sans"/>
              </a:rPr>
              <a:t>answered.  </a:t>
            </a:r>
            <a:r>
              <a:rPr lang="en-US" sz="2000" dirty="0" smtClean="0">
                <a:ea typeface="MS PGothic" panose="020B0600070205080204" pitchFamily="34" charset="-128"/>
                <a:cs typeface="Gill Sans"/>
              </a:rPr>
              <a:t>“</a:t>
            </a:r>
            <a:r>
              <a:rPr lang="en-US" sz="2000" dirty="0">
                <a:ea typeface="MS PGothic" panose="020B0600070205080204" pitchFamily="34" charset="-128"/>
                <a:cs typeface="Gill Sans"/>
              </a:rPr>
              <a:t>Seed” it with your own </a:t>
            </a:r>
            <a:r>
              <a:rPr lang="en-US" sz="2000" dirty="0" smtClean="0">
                <a:ea typeface="MS PGothic" panose="020B0600070205080204" pitchFamily="34" charset="-128"/>
                <a:cs typeface="Gill Sans"/>
              </a:rPr>
              <a:t>questions.</a:t>
            </a:r>
          </a:p>
          <a:p>
            <a:pPr marL="342900" indent="-34290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Char char="§"/>
              <a:defRPr/>
            </a:pPr>
            <a:r>
              <a:rPr lang="en-US" sz="2000" dirty="0" smtClean="0">
                <a:ea typeface="MS PGothic" panose="020B0600070205080204" pitchFamily="34" charset="-128"/>
                <a:cs typeface="Gill Sans"/>
              </a:rPr>
              <a:t>Post question starters around the room:</a:t>
            </a:r>
            <a:endParaRPr lang="en-US" sz="2000" b="1" dirty="0">
              <a:solidFill>
                <a:srgbClr val="C00000"/>
              </a:solidFill>
            </a:endParaRPr>
          </a:p>
          <a:p>
            <a:pPr lvl="1"/>
            <a:r>
              <a:rPr lang="en-US" sz="2000" i="1" dirty="0"/>
              <a:t>How might</a:t>
            </a:r>
            <a:r>
              <a:rPr lang="is-IS" sz="2000" i="1" dirty="0" smtClean="0"/>
              <a:t>…? </a:t>
            </a:r>
            <a:r>
              <a:rPr lang="en-US" sz="2000" i="1" dirty="0" smtClean="0"/>
              <a:t>I </a:t>
            </a:r>
            <a:r>
              <a:rPr lang="en-US" sz="2000" i="1" dirty="0"/>
              <a:t>wonder</a:t>
            </a:r>
            <a:r>
              <a:rPr lang="is-IS" sz="2000" i="1" dirty="0"/>
              <a:t>… </a:t>
            </a:r>
          </a:p>
          <a:p>
            <a:pPr lvl="1"/>
            <a:r>
              <a:rPr lang="is-IS" sz="2000" i="1" dirty="0"/>
              <a:t>What might have</a:t>
            </a:r>
            <a:r>
              <a:rPr lang="is-IS" sz="2000" i="1" dirty="0" smtClean="0"/>
              <a:t>...? What </a:t>
            </a:r>
            <a:r>
              <a:rPr lang="is-IS" sz="2000" i="1" dirty="0"/>
              <a:t>if</a:t>
            </a:r>
            <a:r>
              <a:rPr lang="is-IS" sz="2000" i="1" dirty="0" smtClean="0"/>
              <a:t>...?</a:t>
            </a:r>
          </a:p>
          <a:p>
            <a:pPr lvl="1"/>
            <a:r>
              <a:rPr lang="en-US" sz="2000" i="1" dirty="0" smtClean="0"/>
              <a:t>W</a:t>
            </a:r>
            <a:r>
              <a:rPr lang="is-IS" sz="2000" i="1" dirty="0"/>
              <a:t>hy did</a:t>
            </a:r>
            <a:r>
              <a:rPr lang="is-IS" sz="2000" i="1" dirty="0" smtClean="0"/>
              <a:t>...? </a:t>
            </a:r>
            <a:r>
              <a:rPr lang="en-US" sz="2000" i="1" dirty="0" smtClean="0"/>
              <a:t>W</a:t>
            </a:r>
            <a:r>
              <a:rPr lang="is-IS" sz="2000" i="1" dirty="0"/>
              <a:t>hat is the importance of...? </a:t>
            </a:r>
            <a:endParaRPr lang="is-IS" sz="2000" i="1" dirty="0" smtClean="0"/>
          </a:p>
          <a:p>
            <a:pPr lvl="1"/>
            <a:r>
              <a:rPr lang="is-IS" sz="2000" i="1" dirty="0" smtClean="0"/>
              <a:t>If</a:t>
            </a:r>
            <a:r>
              <a:rPr lang="is-IS" sz="2000" i="1" dirty="0"/>
              <a:t>____, then....</a:t>
            </a:r>
          </a:p>
          <a:p>
            <a:endParaRPr lang="is-IS" sz="2400" dirty="0"/>
          </a:p>
          <a:p>
            <a:pPr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75000"/>
              <a:defRPr/>
            </a:pPr>
            <a:endParaRPr lang="en-US" sz="2400" dirty="0">
              <a:ea typeface="MS PGothic" panose="020B0600070205080204" pitchFamily="34" charset="-128"/>
              <a:cs typeface="Gill Sa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716" y="1825310"/>
            <a:ext cx="3291839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5723" y="4070964"/>
            <a:ext cx="3169920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1027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The Skill of Asking Questions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776563" y="1829530"/>
            <a:ext cx="9851473" cy="5028470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  <a:buSzPct val="90000"/>
              <a:buFont typeface="Wingdings" charset="2"/>
              <a:buChar char="§"/>
              <a:defRPr/>
            </a:pPr>
            <a:r>
              <a:rPr lang="en-US" altLang="en-US" sz="3200" dirty="0">
                <a:solidFill>
                  <a:schemeClr val="tx1"/>
                </a:solidFill>
                <a:cs typeface="Gill Sans"/>
              </a:rPr>
              <a:t>For moving from ignorance as weakness to ignorance as opportunity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SzPct val="90000"/>
              <a:buFont typeface="Wingdings" charset="2"/>
              <a:buChar char="§"/>
              <a:defRPr/>
            </a:pPr>
            <a:r>
              <a:rPr lang="en-US" altLang="en-US" sz="3200" dirty="0">
                <a:solidFill>
                  <a:schemeClr val="tx1"/>
                </a:solidFill>
                <a:cs typeface="Gill Sans"/>
              </a:rPr>
              <a:t>For arriving at better answers (and more questions)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SzPct val="90000"/>
              <a:buFont typeface="Wingdings" charset="2"/>
              <a:buChar char="§"/>
              <a:defRPr/>
            </a:pPr>
            <a:r>
              <a:rPr lang="en-US" altLang="en-US" sz="3200" dirty="0">
                <a:solidFill>
                  <a:schemeClr val="tx1"/>
                </a:solidFill>
                <a:cs typeface="Gill Sans"/>
              </a:rPr>
              <a:t>For increasing engagement and ownership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SzPct val="90000"/>
              <a:buFont typeface="Wingdings" charset="2"/>
              <a:buChar char="§"/>
              <a:defRPr/>
            </a:pPr>
            <a:r>
              <a:rPr lang="en-US" altLang="en-US" sz="3200" dirty="0">
                <a:solidFill>
                  <a:schemeClr val="tx1"/>
                </a:solidFill>
                <a:cs typeface="Gill Sans"/>
              </a:rPr>
              <a:t>For demonstrating inquiry in the classroom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SzPct val="90000"/>
              <a:buFont typeface="Wingdings" charset="2"/>
              <a:buChar char="§"/>
              <a:defRPr/>
            </a:pPr>
            <a:r>
              <a:rPr lang="en-US" altLang="en-US" sz="3200" b="1" dirty="0">
                <a:solidFill>
                  <a:schemeClr val="tx1"/>
                </a:solidFill>
                <a:cs typeface="Gill Sans"/>
              </a:rPr>
              <a:t>For a little more joy in a very demanding profession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SzPct val="90000"/>
              <a:buFont typeface="Wingdings" charset="2"/>
              <a:buChar char="§"/>
              <a:defRPr/>
            </a:pPr>
            <a:r>
              <a:rPr lang="en-US" altLang="en-US" sz="3200" dirty="0">
                <a:solidFill>
                  <a:schemeClr val="tx1"/>
                </a:solidFill>
                <a:cs typeface="Gill Sans"/>
              </a:rPr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16265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>
          <a:xfrm>
            <a:off x="895803" y="300945"/>
            <a:ext cx="7556500" cy="111601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Democracy</a:t>
            </a:r>
          </a:p>
        </p:txBody>
      </p:sp>
      <p:pic>
        <p:nvPicPr>
          <p:cNvPr id="173059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2475" y="1134998"/>
            <a:ext cx="7556500" cy="414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022475" y="6495437"/>
            <a:ext cx="6297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See Chapter 6 on Septima Clark in </a:t>
            </a:r>
            <a:r>
              <a:rPr lang="en-US" altLang="en-US" sz="1000" i="1" dirty="0"/>
              <a:t>Freedom Road: Adult Education of African Americans </a:t>
            </a:r>
            <a:r>
              <a:rPr lang="en-US" altLang="en-US" sz="1000" dirty="0"/>
              <a:t>(Peterson, 1996).</a:t>
            </a:r>
            <a:endParaRPr lang="en-US" altLang="en-US" sz="1000" i="1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380995" y="5546845"/>
            <a:ext cx="100583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/>
              <a:t>“We need to be taught to study rather than to believe, to </a:t>
            </a:r>
            <a:r>
              <a:rPr lang="en-US" altLang="en-US" sz="2400" b="1" dirty="0">
                <a:solidFill>
                  <a:schemeClr val="accent1"/>
                </a:solidFill>
              </a:rPr>
              <a:t>inquire</a:t>
            </a:r>
            <a:r>
              <a:rPr lang="en-US" altLang="en-US" sz="2400" dirty="0"/>
              <a:t> rather than to affirm.” - Septima Clark</a:t>
            </a:r>
          </a:p>
        </p:txBody>
      </p:sp>
    </p:spTree>
    <p:extLst>
      <p:ext uri="{BB962C8B-B14F-4D97-AF65-F5344CB8AC3E}">
        <p14:creationId xmlns:p14="http://schemas.microsoft.com/office/powerpoint/2010/main" val="4968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81050" y="2633070"/>
            <a:ext cx="7966841" cy="26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The Right Question Institute offers materials through a Creative Commons License and we encourage you to make use of and/or share this resource.  </a:t>
            </a:r>
            <a:r>
              <a:rPr lang="en-US" altLang="en-US" sz="2400" dirty="0" smtClean="0">
                <a:solidFill>
                  <a:schemeClr val="tx1"/>
                </a:solidFill>
              </a:rPr>
              <a:t>Access materials at </a:t>
            </a:r>
            <a:r>
              <a:rPr lang="en-US" altLang="en-US" sz="2400" u="sng" dirty="0" smtClean="0">
                <a:solidFill>
                  <a:schemeClr val="accent1"/>
                </a:solidFill>
              </a:rPr>
              <a:t>rightquestion.org</a:t>
            </a:r>
            <a:r>
              <a:rPr lang="en-US" altLang="en-US" sz="2400" u="sng" dirty="0" smtClean="0">
                <a:solidFill>
                  <a:schemeClr val="tx1"/>
                </a:solidFill>
              </a:rPr>
              <a:t>.</a:t>
            </a:r>
            <a:endParaRPr lang="en-US" altLang="en-US" sz="105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We are deeply grateful to the Sir John Templeton Foundation </a:t>
            </a:r>
            <a:r>
              <a:rPr lang="en-US" altLang="en-US" sz="2400" dirty="0" smtClean="0">
                <a:solidFill>
                  <a:schemeClr val="tx1"/>
                </a:solidFill>
              </a:rPr>
              <a:t>for </a:t>
            </a:r>
            <a:r>
              <a:rPr lang="en-US" altLang="en-US" sz="2400" dirty="0">
                <a:solidFill>
                  <a:schemeClr val="tx1"/>
                </a:solidFill>
              </a:rPr>
              <a:t>their generous support of the Million Classrooms Campaign. </a:t>
            </a:r>
          </a:p>
          <a:p>
            <a:pPr marL="0" indent="0">
              <a:buNone/>
              <a:defRPr/>
            </a:pPr>
            <a:endParaRPr lang="en-US" altLang="en-US" sz="1050" dirty="0">
              <a:solidFill>
                <a:schemeClr val="tx1"/>
              </a:solidFill>
            </a:endParaRP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967" y="1971019"/>
            <a:ext cx="2044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3817" y="382605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 smtClean="0">
                <a:solidFill>
                  <a:schemeClr val="accent1"/>
                </a:solidFill>
                <a:latin typeface="+mj-lt"/>
              </a:rPr>
              <a:t>Access Materials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70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8596" y="201591"/>
            <a:ext cx="800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+mj-lt"/>
              </a:rPr>
              <a:t>Thank you!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97528" y="1288472"/>
            <a:ext cx="10016836" cy="44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200" dirty="0">
                <a:solidFill>
                  <a:schemeClr val="accent1"/>
                </a:solidFill>
              </a:rPr>
              <a:t>Join the </a:t>
            </a:r>
            <a:r>
              <a:rPr lang="en-US" altLang="en-US" sz="3200" b="1" dirty="0">
                <a:solidFill>
                  <a:schemeClr val="accent1"/>
                </a:solidFill>
              </a:rPr>
              <a:t>RQI Educator Network </a:t>
            </a:r>
            <a:r>
              <a:rPr lang="en-US" altLang="en-US" sz="3200" dirty="0">
                <a:solidFill>
                  <a:schemeClr val="accent1"/>
                </a:solidFill>
              </a:rPr>
              <a:t>to access:</a:t>
            </a:r>
          </a:p>
          <a:p>
            <a:pPr lvl="1">
              <a:buFont typeface="Wingdings" charset="2"/>
              <a:buChar char="§"/>
              <a:defRPr/>
            </a:pPr>
            <a:endParaRPr lang="en-US" altLang="en-US" sz="1600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§"/>
              <a:defRPr/>
            </a:pPr>
            <a:r>
              <a:rPr lang="en-US" altLang="en-US" dirty="0">
                <a:solidFill>
                  <a:schemeClr val="tx1"/>
                </a:solidFill>
              </a:rPr>
              <a:t>Templates you can use tomorrow in class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Classroom examples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Instructional videos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Forums and discussions with other educators</a:t>
            </a:r>
          </a:p>
          <a:p>
            <a:pPr lvl="1">
              <a:buFont typeface="Wingdings" charset="2"/>
              <a:buChar char="§"/>
            </a:pPr>
            <a:endParaRPr lang="en-US" altLang="en-US" sz="1600" dirty="0">
              <a:solidFill>
                <a:schemeClr val="tx1"/>
              </a:solidFill>
            </a:endParaRPr>
          </a:p>
          <a:p>
            <a:pPr marL="228600" lvl="1" indent="0" algn="ctr">
              <a:buNone/>
            </a:pPr>
            <a:r>
              <a:rPr lang="en-US" altLang="en-US" dirty="0">
                <a:solidFill>
                  <a:schemeClr val="tx1"/>
                </a:solidFill>
                <a:hlinkClick r:id="rId2"/>
              </a:rPr>
              <a:t>http://rightquestion.org/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marL="228600" lvl="1" indent="0" algn="ctr">
              <a:buNone/>
            </a:pPr>
            <a:r>
              <a:rPr lang="en-US" altLang="en-US" dirty="0">
                <a:solidFill>
                  <a:schemeClr val="tx1"/>
                </a:solidFill>
                <a:hlinkClick r:id="rId3"/>
              </a:rPr>
              <a:t>http://rightquestion.org/educators/seminar-resources/</a:t>
            </a:r>
            <a:endParaRPr lang="en-US" altLang="en-US" dirty="0">
              <a:solidFill>
                <a:schemeClr val="tx1"/>
              </a:solidFill>
            </a:endParaRPr>
          </a:p>
          <a:p>
            <a:pPr marL="228600" lvl="1" indent="0" algn="ctr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marL="228600" lvl="1" indent="0" algn="ctr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en-US" sz="32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1" y="6061242"/>
            <a:ext cx="4447019" cy="796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508" y="6215224"/>
            <a:ext cx="2562801" cy="5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66776" y="368899"/>
            <a:ext cx="75565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dirty="0"/>
              <a:t>In the Age of Google…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8327" y="1397794"/>
            <a:ext cx="3475038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83465" y="1550988"/>
            <a:ext cx="4638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dirty="0"/>
              <a:t>“How should you respond when you get powerful new tools for finding answers? </a:t>
            </a:r>
          </a:p>
          <a:p>
            <a:endParaRPr lang="en-US" altLang="en-US" sz="32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83465" y="4044950"/>
            <a:ext cx="51292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2800" dirty="0"/>
          </a:p>
          <a:p>
            <a:r>
              <a:rPr lang="en-US" altLang="en-US" sz="2800" dirty="0"/>
              <a:t>Think of harder questions.”</a:t>
            </a:r>
          </a:p>
          <a:p>
            <a:endParaRPr lang="en-US" altLang="en-US" sz="3200" dirty="0"/>
          </a:p>
          <a:p>
            <a:endParaRPr lang="en-US" alt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05740" y="5618163"/>
            <a:ext cx="3484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285750" indent="-285750" algn="r">
              <a:buFontTx/>
              <a:buChar char="-"/>
            </a:pPr>
            <a:r>
              <a:rPr lang="en-US" altLang="en-US" dirty="0"/>
              <a:t>Clive Thompson, Journalist and Technology Blogger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67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College Presidents on What Students Should Learn in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476" y="1960563"/>
            <a:ext cx="7994361" cy="4737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solidFill>
                  <a:schemeClr val="tx1"/>
                </a:solidFill>
              </a:rPr>
              <a:t>“The primary skills should be analytical skills of interpretation and inquiry. In other words, know how to frame a question.”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solidFill>
                  <a:schemeClr val="tx1"/>
                </a:solidFill>
              </a:rPr>
              <a:t>- </a:t>
            </a:r>
            <a:r>
              <a:rPr lang="en-US" altLang="en-US" sz="2600" b="1" dirty="0">
                <a:solidFill>
                  <a:schemeClr val="tx1"/>
                </a:solidFill>
              </a:rPr>
              <a:t>Leon Botstein</a:t>
            </a:r>
            <a:r>
              <a:rPr lang="en-US" altLang="en-US" sz="2600" dirty="0">
                <a:solidFill>
                  <a:schemeClr val="tx1"/>
                </a:solidFill>
              </a:rPr>
              <a:t>, President of Bard College</a:t>
            </a:r>
          </a:p>
          <a:p>
            <a:pPr marL="0" indent="0" eaLnBrk="1" hangingPunct="1">
              <a:lnSpc>
                <a:spcPct val="90000"/>
              </a:lnSpc>
              <a:spcBef>
                <a:spcPts val="4000"/>
              </a:spcBef>
              <a:buNone/>
            </a:pPr>
            <a:r>
              <a:rPr lang="en-US" altLang="en-US" sz="2600" dirty="0">
                <a:solidFill>
                  <a:schemeClr val="tx1"/>
                </a:solidFill>
              </a:rPr>
              <a:t>“…the best we can do for students is have them ask the right questions.”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solidFill>
                  <a:schemeClr val="tx1"/>
                </a:solidFill>
              </a:rPr>
              <a:t>- </a:t>
            </a:r>
            <a:r>
              <a:rPr lang="en-US" altLang="en-US" sz="2600" b="1" dirty="0">
                <a:solidFill>
                  <a:schemeClr val="tx1"/>
                </a:solidFill>
              </a:rPr>
              <a:t>Nancy Cantor</a:t>
            </a:r>
            <a:r>
              <a:rPr lang="en-US" altLang="en-US" sz="2600" dirty="0">
                <a:solidFill>
                  <a:schemeClr val="tx1"/>
                </a:solidFill>
              </a:rPr>
              <a:t>, Chancellor of University of Illinois</a:t>
            </a:r>
          </a:p>
          <a:p>
            <a:pPr marL="0" indent="0" algn="r" eaLnBrk="1" hangingPunct="1">
              <a:lnSpc>
                <a:spcPct val="90000"/>
              </a:lnSpc>
              <a:spcBef>
                <a:spcPts val="4000"/>
              </a:spcBef>
              <a:buNone/>
            </a:pPr>
            <a:r>
              <a:rPr lang="en-US" altLang="en-US" sz="1800" i="1" dirty="0">
                <a:solidFill>
                  <a:schemeClr val="tx1"/>
                </a:solidFill>
              </a:rPr>
              <a:t>The New York Times</a:t>
            </a:r>
            <a:r>
              <a:rPr lang="en-US" altLang="en-US" sz="1800" dirty="0">
                <a:solidFill>
                  <a:schemeClr val="tx1"/>
                </a:solidFill>
              </a:rPr>
              <a:t>, August 4, 2002  </a:t>
            </a:r>
          </a:p>
        </p:txBody>
      </p:sp>
    </p:spTree>
    <p:extLst>
      <p:ext uri="{BB962C8B-B14F-4D97-AF65-F5344CB8AC3E}">
        <p14:creationId xmlns:p14="http://schemas.microsoft.com/office/powerpoint/2010/main" val="11212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2022475" y="354013"/>
            <a:ext cx="7556500" cy="1116012"/>
          </a:xfrm>
        </p:spPr>
        <p:txBody>
          <a:bodyPr anchor="b"/>
          <a:lstStyle/>
          <a:p>
            <a:pPr eaLnBrk="1" hangingPunct="1"/>
            <a:r>
              <a:rPr lang="en-US" altLang="en-US" sz="2800" dirty="0"/>
              <a:t>Yet…only 27%of students believe college taught them to ask their own questions</a:t>
            </a:r>
          </a:p>
        </p:txBody>
      </p:sp>
      <p:pic>
        <p:nvPicPr>
          <p:cNvPr id="82948" name="Content Placeholder 39" descr="College_Students__Question_Asking-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2475" y="1878013"/>
            <a:ext cx="7556500" cy="3884612"/>
          </a:xfrm>
        </p:spPr>
      </p:pic>
      <p:sp>
        <p:nvSpPr>
          <p:cNvPr id="82947" name="TextBox 29"/>
          <p:cNvSpPr txBox="1">
            <a:spLocks noChangeArrowheads="1"/>
          </p:cNvSpPr>
          <p:nvPr/>
        </p:nvSpPr>
        <p:spPr bwMode="auto">
          <a:xfrm>
            <a:off x="2170402" y="6170613"/>
            <a:ext cx="8081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</a:rPr>
              <a:t>Alison Head, Project Information Literacy at University of Washington, 2016</a:t>
            </a:r>
          </a:p>
        </p:txBody>
      </p:sp>
    </p:spTree>
    <p:extLst>
      <p:ext uri="{BB962C8B-B14F-4D97-AF65-F5344CB8AC3E}">
        <p14:creationId xmlns:p14="http://schemas.microsoft.com/office/powerpoint/2010/main" val="2339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2062163" y="2719388"/>
            <a:ext cx="8178800" cy="2132012"/>
          </a:xfrm>
        </p:spPr>
        <p:txBody>
          <a:bodyPr/>
          <a:lstStyle/>
          <a:p>
            <a:pPr algn="ctr" eaLnBrk="1" hangingPunct="1"/>
            <a:r>
              <a:rPr lang="en-US" altLang="en-US" sz="4200" dirty="0"/>
              <a:t>But, the problem begins long before college... </a:t>
            </a:r>
          </a:p>
        </p:txBody>
      </p:sp>
    </p:spTree>
    <p:extLst>
      <p:ext uri="{BB962C8B-B14F-4D97-AF65-F5344CB8AC3E}">
        <p14:creationId xmlns:p14="http://schemas.microsoft.com/office/powerpoint/2010/main" val="12000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1666</Words>
  <Application>Microsoft Office PowerPoint</Application>
  <PresentationFormat>Widescreen</PresentationFormat>
  <Paragraphs>310</Paragraphs>
  <Slides>50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ＭＳ Ｐゴシック</vt:lpstr>
      <vt:lpstr>ＭＳ Ｐゴシック</vt:lpstr>
      <vt:lpstr>Arial</vt:lpstr>
      <vt:lpstr>Calibri</vt:lpstr>
      <vt:lpstr>Gill Sans</vt:lpstr>
      <vt:lpstr>Lucida Grande</vt:lpstr>
      <vt:lpstr>Rockwell</vt:lpstr>
      <vt:lpstr>Wingdings</vt:lpstr>
      <vt:lpstr>ヒラギノ角ゴ ProN W3</vt:lpstr>
      <vt:lpstr>ヒラギノ角ゴ ProN W6</vt:lpstr>
      <vt:lpstr>2_Advantage</vt:lpstr>
      <vt:lpstr>Microsoft Graph Chart</vt:lpstr>
      <vt:lpstr>Welcome to the Webinar: “Asking Questions in the Age of Google”  Tuesday, November 14, 2017 3 p.m. ET / noon PT  Presented by: </vt:lpstr>
      <vt:lpstr>Presenters</vt:lpstr>
      <vt:lpstr>PowerPoint Presentation</vt:lpstr>
      <vt:lpstr>PowerPoint Presentation</vt:lpstr>
      <vt:lpstr>PowerPoint Presentation</vt:lpstr>
      <vt:lpstr>PowerPoint Presentation</vt:lpstr>
      <vt:lpstr>College Presidents on What Students Should Learn in College</vt:lpstr>
      <vt:lpstr>Yet…only 27%of students believe college taught them to ask their own questions</vt:lpstr>
      <vt:lpstr>But, the problem begins long before college... </vt:lpstr>
      <vt:lpstr>Percentage of Basic Skill Attainment</vt:lpstr>
      <vt:lpstr>Percentage of Basic Skill Attainment</vt:lpstr>
      <vt:lpstr>The Question Formulation Technique (QFT) </vt:lpstr>
      <vt:lpstr>Experience the Question Formulation Technique (QFT)</vt:lpstr>
      <vt:lpstr>Rules for Producing Questions</vt:lpstr>
      <vt:lpstr>Question Focus:</vt:lpstr>
      <vt:lpstr>Categorizing Questions:  Closed/ Open</vt:lpstr>
      <vt:lpstr>Discussion</vt:lpstr>
      <vt:lpstr>Discussion</vt:lpstr>
      <vt:lpstr>Improving Questions</vt:lpstr>
      <vt:lpstr>Strategize: Prioritizing Questions </vt:lpstr>
      <vt:lpstr>Reflection </vt:lpstr>
      <vt:lpstr>The QFT, on one slide…</vt:lpstr>
      <vt:lpstr>Curiosity and Rigor</vt:lpstr>
      <vt:lpstr>Thinking in Many Different Directions</vt:lpstr>
      <vt:lpstr>Narrowing Down, Focusing</vt:lpstr>
      <vt:lpstr>Thinking about Thinking</vt:lpstr>
      <vt:lpstr>Research Confirms the Importance of Student Questioning</vt:lpstr>
      <vt:lpstr>Student Reflections</vt:lpstr>
      <vt:lpstr>The QFT and Information Literacy</vt:lpstr>
      <vt:lpstr>Inquiry asks a question –  Research answers it</vt:lpstr>
      <vt:lpstr>PowerPoint Presentation</vt:lpstr>
      <vt:lpstr>PowerPoint Presentation</vt:lpstr>
      <vt:lpstr>PowerPoint Presentation</vt:lpstr>
      <vt:lpstr>PowerPoint Presentation</vt:lpstr>
      <vt:lpstr>Researching and Interpreting Multiple Perspectives</vt:lpstr>
      <vt:lpstr>Beginning of a Unit</vt:lpstr>
      <vt:lpstr>Middle of a Unit</vt:lpstr>
      <vt:lpstr>End of a Unit</vt:lpstr>
      <vt:lpstr>Quick Assessment</vt:lpstr>
      <vt:lpstr>Question Building Before an Event (speakers, plays, field trips, etc.)</vt:lpstr>
      <vt:lpstr>Classroom and Library Examples </vt:lpstr>
      <vt:lpstr>Classroom Example: High School/College Info Lit. </vt:lpstr>
      <vt:lpstr>Classroom Example: High School English </vt:lpstr>
      <vt:lpstr>Classroom Example: High School Health Class </vt:lpstr>
      <vt:lpstr>Student Posters </vt:lpstr>
      <vt:lpstr>If you get stuck in your research…</vt:lpstr>
      <vt:lpstr>PowerPoint Presentation</vt:lpstr>
      <vt:lpstr>The Skill of Asking Questions</vt:lpstr>
      <vt:lpstr>Democracy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QFT and Information Literacy</dc:title>
  <dc:creator>John Sessler</dc:creator>
  <cp:lastModifiedBy>Andrew Minigan</cp:lastModifiedBy>
  <cp:revision>68</cp:revision>
  <cp:lastPrinted>2017-11-14T18:21:36Z</cp:lastPrinted>
  <dcterms:created xsi:type="dcterms:W3CDTF">2017-10-25T16:56:35Z</dcterms:created>
  <dcterms:modified xsi:type="dcterms:W3CDTF">2017-11-14T21:59:34Z</dcterms:modified>
</cp:coreProperties>
</file>