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412" r:id="rId2"/>
    <p:sldId id="419" r:id="rId3"/>
    <p:sldId id="420" r:id="rId4"/>
    <p:sldId id="366" r:id="rId5"/>
    <p:sldId id="413" r:id="rId6"/>
    <p:sldId id="414" r:id="rId7"/>
    <p:sldId id="345" r:id="rId8"/>
    <p:sldId id="346" r:id="rId9"/>
    <p:sldId id="421" r:id="rId10"/>
    <p:sldId id="348" r:id="rId11"/>
    <p:sldId id="289" r:id="rId12"/>
    <p:sldId id="407" r:id="rId13"/>
    <p:sldId id="408" r:id="rId14"/>
    <p:sldId id="416" r:id="rId15"/>
    <p:sldId id="417" r:id="rId16"/>
    <p:sldId id="441" r:id="rId17"/>
    <p:sldId id="447" r:id="rId18"/>
    <p:sldId id="442" r:id="rId19"/>
    <p:sldId id="446" r:id="rId20"/>
    <p:sldId id="443" r:id="rId21"/>
    <p:sldId id="418" r:id="rId22"/>
    <p:sldId id="378" r:id="rId23"/>
    <p:sldId id="422" r:id="rId24"/>
    <p:sldId id="379" r:id="rId25"/>
    <p:sldId id="352" r:id="rId26"/>
    <p:sldId id="353" r:id="rId27"/>
    <p:sldId id="384" r:id="rId28"/>
    <p:sldId id="380" r:id="rId29"/>
    <p:sldId id="381" r:id="rId30"/>
    <p:sldId id="382" r:id="rId31"/>
    <p:sldId id="397" r:id="rId32"/>
    <p:sldId id="428" r:id="rId33"/>
    <p:sldId id="429" r:id="rId34"/>
    <p:sldId id="430" r:id="rId35"/>
    <p:sldId id="438" r:id="rId36"/>
    <p:sldId id="435" r:id="rId37"/>
    <p:sldId id="436" r:id="rId38"/>
    <p:sldId id="433" r:id="rId39"/>
    <p:sldId id="293" r:id="rId40"/>
    <p:sldId id="386" r:id="rId41"/>
    <p:sldId id="439" r:id="rId42"/>
    <p:sldId id="440" r:id="rId43"/>
    <p:sldId id="423" r:id="rId44"/>
    <p:sldId id="342" r:id="rId45"/>
    <p:sldId id="343" r:id="rId46"/>
    <p:sldId id="424" r:id="rId47"/>
    <p:sldId id="281" r:id="rId48"/>
    <p:sldId id="425" r:id="rId49"/>
    <p:sldId id="405" r:id="rId50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QI" initials="R" lastIdx="158" clrIdx="0">
    <p:extLst/>
  </p:cmAuthor>
  <p:cmAuthor id="2" name="Microsoft Office User" initials="Office" lastIdx="2" clrIdx="1">
    <p:extLst/>
  </p:cmAuthor>
  <p:cmAuthor id="3" name="Microsoft Office User" initials="Office [2]" lastIdx="1" clrIdx="2">
    <p:extLst/>
  </p:cmAuthor>
  <p:cmAuthor id="4" name="Windows User" initials="WU" lastIdx="1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3" autoAdjust="0"/>
    <p:restoredTop sz="84015" autoAdjust="0"/>
  </p:normalViewPr>
  <p:slideViewPr>
    <p:cSldViewPr snapToGrid="0" snapToObjects="1">
      <p:cViewPr varScale="1">
        <p:scale>
          <a:sx n="78" d="100"/>
          <a:sy n="78" d="100"/>
        </p:scale>
        <p:origin x="3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2"/>
            <a:ext cx="4160520" cy="36703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456A1A9F-134F-4AF5-A011-491D6B36BC86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0" cy="367029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6292C772-382E-4D8E-B4EC-C3F0625B4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60C5515C-769B-9648-A7F2-849C4B4815DE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6" tIns="48508" rIns="97016" bIns="485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0"/>
            <a:ext cx="7680960" cy="3291840"/>
          </a:xfrm>
          <a:prstGeom prst="rect">
            <a:avLst/>
          </a:prstGeom>
        </p:spPr>
        <p:txBody>
          <a:bodyPr vert="horz" lIns="97016" tIns="48508" rIns="97016" bIns="485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3986A0CD-AB06-A449-B293-440995FB6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2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21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8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667947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153028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638110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4123192" indent="-242540" defTabSz="485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39447C3C-C2C8-41B8-8BA3-63D0C1D680B9}" type="slidenum">
              <a:rPr lang="en-US" altLang="en-US" smtClean="0">
                <a:latin typeface="Calibri" panose="020F0502020204030204" pitchFamily="34" charset="0"/>
              </a:rPr>
              <a:pPr/>
              <a:t>25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4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88257" indent="-303176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12703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97785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82866" indent="-242540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6074EC-2EDA-BF44-8456-60E9601C204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3836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3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1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9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7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4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1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9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0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3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933F-06DD-8245-89C7-274AA999494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0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CBF70331-44C5-224F-B618-A8FE78462C1E}" type="slidenum">
              <a:rPr lang="en-US">
                <a:latin typeface="Calibri" charset="0"/>
              </a:rPr>
              <a:pPr/>
              <a:t>45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4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88257" indent="-303176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2703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97785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182866" indent="-24254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667947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153028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638110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123192" indent="-242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fld id="{EFA0884B-6978-FB42-9167-D0C0F66C69AC}" type="slidenum">
              <a:rPr lang="en-US">
                <a:latin typeface="Calibri" charset="0"/>
              </a:rPr>
              <a:pPr/>
              <a:t>11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5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14079F-517B-0841-8DD4-58ECB50D60DC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8006F96-E42C-734C-908B-FEBDBF8152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hwTra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986" y="4721015"/>
            <a:ext cx="4254134" cy="1129746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100" b="1" dirty="0" smtClean="0">
                <a:solidFill>
                  <a:schemeClr val="tx1"/>
                </a:solidFill>
              </a:rPr>
              <a:t>Tomoko </a:t>
            </a:r>
            <a:r>
              <a:rPr lang="en-US" sz="3100" b="1" dirty="0" err="1" smtClean="0">
                <a:solidFill>
                  <a:schemeClr val="tx1"/>
                </a:solidFill>
              </a:rPr>
              <a:t>Ouchi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International Program Specialist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985" y="2402126"/>
            <a:ext cx="204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2017 Massachusetts STEM Summit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212" y="1059401"/>
            <a:ext cx="4176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Integrating the QFT into Your Work with STEM Students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0847" y="2771330"/>
            <a:ext cx="198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DCU Center Worcester,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1" y="4627656"/>
            <a:ext cx="4354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Sarah Westbrook</a:t>
            </a:r>
          </a:p>
          <a:p>
            <a:pPr algn="ctr"/>
            <a:r>
              <a:rPr lang="en-US" sz="2000" dirty="0" smtClean="0"/>
              <a:t>Director of Professional Learning</a:t>
            </a:r>
          </a:p>
          <a:p>
            <a:pPr algn="ctr"/>
            <a:r>
              <a:rPr lang="en-US" sz="2000" dirty="0" smtClean="0"/>
              <a:t>The Right Question Institute </a:t>
            </a:r>
          </a:p>
          <a:p>
            <a:pPr algn="ctr"/>
            <a:r>
              <a:rPr lang="en-US" sz="2000" dirty="0" smtClean="0"/>
              <a:t>Cambridge, MA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21382" y="5665967"/>
            <a:ext cx="388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Kathy Shay</a:t>
            </a:r>
          </a:p>
          <a:p>
            <a:pPr algn="ctr"/>
            <a:r>
              <a:rPr lang="en-US" sz="2000" dirty="0" smtClean="0"/>
              <a:t>STEM teacher, Duxbury, 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9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4000" l="556" r="99722">
                        <a14:backgroundMark x1="2222" y1="10600" x2="6250" y2="5600"/>
                        <a14:backgroundMark x1="2639" y1="10200" x2="0" y2="1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278" y="2226469"/>
            <a:ext cx="4699445" cy="3263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962" y="503874"/>
            <a:ext cx="82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+mj-lt"/>
              </a:rPr>
              <a:t>The QFT as a Shortcut, Not a Detour</a:t>
            </a:r>
          </a:p>
        </p:txBody>
      </p:sp>
    </p:spTree>
    <p:extLst>
      <p:ext uri="{BB962C8B-B14F-4D97-AF65-F5344CB8AC3E}">
        <p14:creationId xmlns:p14="http://schemas.microsoft.com/office/powerpoint/2010/main" val="11697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Rockwell" charset="0"/>
                <a:ea typeface="MS PGothic" charset="0"/>
              </a:rPr>
              <a:t>Various Teaching </a:t>
            </a:r>
            <a:r>
              <a:rPr lang="en-US" sz="3400" dirty="0" smtClean="0">
                <a:latin typeface="Rockwell" charset="0"/>
                <a:ea typeface="MS PGothic" charset="0"/>
              </a:rPr>
              <a:t>Purposes</a:t>
            </a:r>
            <a:br>
              <a:rPr lang="en-US" sz="3400" dirty="0" smtClean="0">
                <a:latin typeface="Rockwell" charset="0"/>
                <a:ea typeface="MS PGothic" charset="0"/>
              </a:rPr>
            </a:br>
            <a:endParaRPr lang="en-US" sz="3400" dirty="0">
              <a:latin typeface="Rockwell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398024"/>
            <a:ext cx="7556500" cy="51276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Knowledge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acquisition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Formative 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Summative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assessment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Peer review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development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31716" y="540365"/>
            <a:ext cx="8139089" cy="1116106"/>
          </a:xfrm>
        </p:spPr>
        <p:txBody>
          <a:bodyPr/>
          <a:lstStyle/>
          <a:p>
            <a:r>
              <a:rPr lang="en-US" sz="4000" dirty="0" smtClean="0">
                <a:latin typeface="Rockwell" charset="0"/>
              </a:rPr>
              <a:t>Using the QFT for Engagement</a:t>
            </a:r>
            <a:endParaRPr lang="en-US" sz="4000" dirty="0">
              <a:latin typeface="Rockwel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862" y="6285939"/>
            <a:ext cx="361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Nicole Bolduc, Ellington, 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1422400"/>
            <a:ext cx="7114032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36" y="497949"/>
            <a:ext cx="8237753" cy="1116106"/>
          </a:xfrm>
        </p:spPr>
        <p:txBody>
          <a:bodyPr/>
          <a:lstStyle/>
          <a:p>
            <a:r>
              <a:rPr lang="en-US" dirty="0" smtClean="0"/>
              <a:t>Next Steps with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6" y="1614055"/>
            <a:ext cx="4055512" cy="462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The Driving Question Board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The “Parking Lot”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Ongoing student choice projects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75" y="1313850"/>
            <a:ext cx="3922712" cy="523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290" y="1210537"/>
            <a:ext cx="3999897" cy="535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631" y="1210537"/>
            <a:ext cx="4192400" cy="541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058" y="2326644"/>
            <a:ext cx="5406973" cy="33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QFT for Knowledge Acquisition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279" y="1742156"/>
            <a:ext cx="6012799" cy="4509600"/>
          </a:xfrm>
        </p:spPr>
      </p:pic>
      <p:sp>
        <p:nvSpPr>
          <p:cNvPr id="9" name="TextBox 8"/>
          <p:cNvSpPr txBox="1"/>
          <p:nvPr/>
        </p:nvSpPr>
        <p:spPr>
          <a:xfrm>
            <a:off x="616030" y="2504049"/>
            <a:ext cx="77512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 </a:t>
            </a:r>
            <a:r>
              <a:rPr lang="en-US" sz="2800" b="1" dirty="0" err="1" smtClean="0">
                <a:solidFill>
                  <a:schemeClr val="accent1"/>
                </a:solidFill>
              </a:rPr>
              <a:t>QFocus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US" sz="2800" b="1" u="sng" dirty="0" smtClean="0"/>
              <a:t>Debate </a:t>
            </a:r>
            <a:r>
              <a:rPr lang="en-US" sz="2800" b="1" u="sng" dirty="0"/>
              <a:t>Resolve:</a:t>
            </a:r>
            <a:endParaRPr lang="en-US" sz="2800" dirty="0"/>
          </a:p>
          <a:p>
            <a:r>
              <a:rPr lang="en-US" sz="2800" dirty="0"/>
              <a:t>Doctors should be able to do what they want with human tissue after the patient gives consent for removal of the tissue.</a:t>
            </a:r>
          </a:p>
          <a:p>
            <a:r>
              <a:rPr lang="en-US" sz="24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3273" y="6400800"/>
            <a:ext cx="345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Ellen </a:t>
            </a:r>
            <a:r>
              <a:rPr lang="en-US" dirty="0" err="1" smtClean="0"/>
              <a:t>Gammel</a:t>
            </a:r>
            <a:r>
              <a:rPr lang="en-US" dirty="0" smtClean="0"/>
              <a:t>, Fitchburg,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9632" y="2104082"/>
            <a:ext cx="5022168" cy="371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30" y="2698915"/>
            <a:ext cx="4615066" cy="346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260" y="1802790"/>
            <a:ext cx="5752708" cy="43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Using the QFT for Formative Assessment &amp; Engagement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666" y="2016871"/>
            <a:ext cx="6251170" cy="4735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1664" y="6284422"/>
            <a:ext cx="28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Kathy Shay</a:t>
            </a:r>
            <a:r>
              <a:rPr lang="en-US" smtClean="0"/>
              <a:t>, Duxbury, 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44" y="1916084"/>
            <a:ext cx="8678776" cy="4750723"/>
          </a:xfrm>
        </p:spPr>
        <p:txBody>
          <a:bodyPr numCol="2">
            <a:normAutofit fontScale="55000" lnSpcReduction="20000"/>
          </a:bodyPr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Why is STEM important in the world?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What does STEM stand for?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Why are the letters color-coded?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What does each symbol represent?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What is the connection between science, technology, engineering and math?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What are we doing in STEM?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Does the symbol in the blue box represent an atom</a:t>
            </a:r>
            <a:r>
              <a:rPr lang="en-US" sz="3800" dirty="0" smtClean="0">
                <a:solidFill>
                  <a:schemeClr val="tx1"/>
                </a:solidFill>
              </a:rPr>
              <a:t>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380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380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Why is STEM spelled STEM instead of something like METS?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Who invented the combination of Science, Tech, Engineering and Math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Do the letters have anything to do with the colors?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What does the purple sphere have to do with the T in STEM?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</a:rPr>
              <a:t>What is the sphere in the grid?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QFT for a Guest Speaker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4" y="1316182"/>
            <a:ext cx="4288522" cy="2855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1664" y="6284422"/>
            <a:ext cx="28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Kathy Shay</a:t>
            </a:r>
            <a:r>
              <a:rPr lang="en-US" smtClean="0"/>
              <a:t>, Duxbury, MA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94" y="2598543"/>
            <a:ext cx="4589118" cy="34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8096886" cy="471747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u="sng" dirty="0" smtClean="0">
                <a:solidFill>
                  <a:schemeClr val="tx1"/>
                </a:solidFill>
              </a:rPr>
              <a:t>Priority Questions: </a:t>
            </a:r>
            <a:r>
              <a:rPr lang="en-US" sz="2600" u="sng" dirty="0">
                <a:solidFill>
                  <a:schemeClr val="tx1"/>
                </a:solidFill>
              </a:rPr>
              <a:t> </a:t>
            </a:r>
            <a:endParaRPr lang="en-US" sz="2600" u="sng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u="sng" dirty="0">
              <a:solidFill>
                <a:schemeClr val="tx1"/>
              </a:solidFill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How hard was it to build a real geodesic dome?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What kind of weather did you have in the arctic circle/South Pole?</a:t>
            </a:r>
            <a:endParaRPr lang="en-US" sz="2600" dirty="0">
              <a:solidFill>
                <a:schemeClr val="tx1"/>
              </a:solidFill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How insulated were the clothes you had to wear while building it?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How does the dome not collapse in such harsh conditions?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What does a Navy civil engineer do?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How is it living in a geodesic dome?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What did you make the dome out of?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How long did you stay in the South Pole?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How difficult was it to be in the world’s coldest desert?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What was the hardest part of the build?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What made you want to do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 the 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09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30581"/>
            <a:ext cx="8246515" cy="4144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”The process’s value is that it teaches you to be creative”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“I </a:t>
            </a:r>
            <a:r>
              <a:rPr lang="en-US" sz="2400" dirty="0">
                <a:solidFill>
                  <a:schemeClr val="tx1"/>
                </a:solidFill>
              </a:rPr>
              <a:t>learned through this activity that you should never judge a question and there is no wrong question to ask</a:t>
            </a:r>
            <a:r>
              <a:rPr lang="en-US" sz="2400" dirty="0" smtClean="0">
                <a:solidFill>
                  <a:schemeClr val="tx1"/>
                </a:solidFill>
              </a:rPr>
              <a:t>.”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“I </a:t>
            </a:r>
            <a:r>
              <a:rPr lang="en-US" sz="2400" dirty="0">
                <a:solidFill>
                  <a:schemeClr val="tx1"/>
                </a:solidFill>
              </a:rPr>
              <a:t>would say I think it can help generate meaningful questions because it helps to specify and to make important and intelligent </a:t>
            </a:r>
            <a:r>
              <a:rPr lang="en-US" sz="2400" dirty="0" smtClean="0">
                <a:solidFill>
                  <a:schemeClr val="tx1"/>
                </a:solidFill>
              </a:rPr>
              <a:t>questions.”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953375" cy="1116012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Rockwell" charset="0"/>
                <a:ea typeface="MS PGothic" charset="0"/>
              </a:rPr>
              <a:t>Various Teaching </a:t>
            </a:r>
            <a:r>
              <a:rPr lang="en-US" sz="3400" dirty="0" smtClean="0">
                <a:latin typeface="Rockwell" charset="0"/>
                <a:ea typeface="MS PGothic" charset="0"/>
              </a:rPr>
              <a:t>Purposes</a:t>
            </a:r>
            <a:br>
              <a:rPr lang="en-US" sz="3400" dirty="0" smtClean="0">
                <a:latin typeface="Rockwell" charset="0"/>
                <a:ea typeface="MS PGothic" charset="0"/>
              </a:rPr>
            </a:br>
            <a:endParaRPr lang="en-US" sz="3400" dirty="0">
              <a:latin typeface="Rockwell" charset="0"/>
              <a:ea typeface="MS PGothic" charset="0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98475" y="1398024"/>
            <a:ext cx="7556500" cy="512762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Engagement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Knowledge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acquisition</a:t>
            </a: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Formative assessment </a:t>
            </a:r>
            <a:endParaRPr lang="en-US" sz="3200" dirty="0" smtClean="0">
              <a:solidFill>
                <a:schemeClr val="tx1"/>
              </a:solidFill>
              <a:ea typeface="MS PGothic" charset="0"/>
            </a:endParaRPr>
          </a:p>
          <a:p>
            <a:pPr marL="228600" lvl="1" indent="0" eaLnBrk="1" hangingPunct="1">
              <a:buNone/>
            </a:pPr>
            <a:endParaRPr lang="en-US" sz="1000" dirty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>
                <a:solidFill>
                  <a:schemeClr val="tx1"/>
                </a:solidFill>
                <a:ea typeface="MS PGothic" charset="0"/>
              </a:rPr>
              <a:t>Summative </a:t>
            </a:r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assessment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Peer review</a:t>
            </a:r>
          </a:p>
          <a:p>
            <a:pPr marL="228600" lvl="1" indent="0" eaLnBrk="1" hangingPunct="1">
              <a:buNone/>
            </a:pPr>
            <a:endParaRPr lang="en-US" sz="1000" dirty="0" smtClean="0">
              <a:solidFill>
                <a:schemeClr val="tx1"/>
              </a:solidFill>
              <a:ea typeface="MS PGothic" charset="0"/>
            </a:endParaRPr>
          </a:p>
          <a:p>
            <a:pPr lvl="1" eaLnBrk="1" hangingPunct="1"/>
            <a:r>
              <a:rPr lang="en-US" sz="3200" dirty="0" smtClean="0">
                <a:solidFill>
                  <a:schemeClr val="tx1"/>
                </a:solidFill>
                <a:ea typeface="MS PGothic" charset="0"/>
              </a:rPr>
              <a:t>Skill development</a:t>
            </a:r>
            <a:endParaRPr lang="en-US" sz="3200" dirty="0">
              <a:solidFill>
                <a:schemeClr val="tx1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81522" y="3063632"/>
            <a:ext cx="315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84209" y="1083212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Debate Prep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267454" y="2289245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73842" y="1113403"/>
            <a:ext cx="206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topic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24357" y="2303529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60519" y="1782904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Exit ticket or ”Do Now”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36456" y="3305891"/>
            <a:ext cx="22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Presentations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041608" y="3187442"/>
            <a:ext cx="29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discussion prompts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5075" y="2399702"/>
            <a:ext cx="28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Hang on walls, </a:t>
            </a:r>
          </a:p>
          <a:p>
            <a:r>
              <a:rPr lang="en-US" dirty="0" smtClean="0"/>
              <a:t>Check Off as Answered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857103" y="2708046"/>
            <a:ext cx="207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Prep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17295" y="1635923"/>
            <a:ext cx="30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work </a:t>
            </a:r>
            <a:r>
              <a:rPr lang="en-US" smtClean="0"/>
              <a:t>&amp; Experiments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96386" y="447084"/>
            <a:ext cx="315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</a:t>
            </a:r>
            <a:r>
              <a:rPr lang="en-US" smtClean="0"/>
              <a:t>or Reading Check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432685" y="4153280"/>
            <a:ext cx="240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Interview an Expert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02718" y="4881131"/>
            <a:ext cx="234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Guest speakers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17634" y="5977986"/>
            <a:ext cx="26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Tailoring Instruction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482973" y="4542482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Make Your Own Final Test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965000" y="5401756"/>
            <a:ext cx="346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Reading Protocol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40148" y="6305930"/>
            <a:ext cx="27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Action Projects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2157" y="3991061"/>
            <a:ext cx="322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Socratic Seminar Prompts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75676" y="3788030"/>
            <a:ext cx="274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</a:t>
            </a:r>
            <a:r>
              <a:rPr lang="en-US" smtClean="0"/>
              <a:t>Choice Projects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89317" y="5007707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Prompt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209244" y="5630427"/>
            <a:ext cx="284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Year-long or </a:t>
            </a:r>
            <a:r>
              <a:rPr lang="en-US" dirty="0"/>
              <a:t>U</a:t>
            </a:r>
            <a:r>
              <a:rPr lang="en-US" dirty="0" smtClean="0"/>
              <a:t>nit-long Essential Questions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482973" y="2946854"/>
            <a:ext cx="5150625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88900">
              <a:schemeClr val="accent1">
                <a:alpha val="57000"/>
              </a:schemeClr>
            </a:glow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sometimes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Nothing!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95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7998411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Classroom Example:</a:t>
            </a:r>
            <a:br>
              <a:rPr lang="en-US" dirty="0" smtClean="0"/>
            </a:br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338387"/>
            <a:ext cx="8265698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Teacher: 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Joan </a:t>
            </a:r>
            <a:r>
              <a:rPr lang="en-US" sz="2800" dirty="0" err="1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Soble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, Cambridge, MA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Topic</a:t>
            </a:r>
            <a:r>
              <a:rPr lang="en-US" sz="28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Albert Camus’s </a:t>
            </a:r>
            <a:r>
              <a:rPr lang="en-US" sz="2800" i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The Plague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Purpose</a:t>
            </a:r>
            <a:r>
              <a:rPr lang="en-US" sz="28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Pre-reading</a:t>
            </a:r>
            <a:r>
              <a:rPr lang="en-US" sz="2800" b="1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ngagement and prediction of central themes going into the text</a:t>
            </a:r>
            <a:endParaRPr lang="en-US" sz="28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Placeholder 10" descr="Screen shot 2012-03-28 at 9.45.56 PM.png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325" y="1150938"/>
            <a:ext cx="3790950" cy="1966912"/>
          </a:xfrm>
        </p:spPr>
      </p:pic>
      <p:sp>
        <p:nvSpPr>
          <p:cNvPr id="116739" name="Title 1"/>
          <p:cNvSpPr>
            <a:spLocks noGrp="1"/>
          </p:cNvSpPr>
          <p:nvPr>
            <p:ph type="title"/>
          </p:nvPr>
        </p:nvSpPr>
        <p:spPr>
          <a:xfrm>
            <a:off x="498475" y="424657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Initial Question Focus:</a:t>
            </a:r>
          </a:p>
        </p:txBody>
      </p:sp>
      <p:pic>
        <p:nvPicPr>
          <p:cNvPr id="5" name="Picture Placeholder 10" descr="Screen shot 2012-03-28 at 9.45.56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950" y="1150938"/>
            <a:ext cx="45021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10" descr="Screen shot 2012-03-28 at 9.45.56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5022850"/>
            <a:ext cx="3081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Screen shot 2012-03-28 at 9.45.56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775" y="5135563"/>
            <a:ext cx="526732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creen shot 2012-03-28 at 9.45.56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76" y="3155003"/>
            <a:ext cx="8348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29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Box 1"/>
          <p:cNvSpPr txBox="1">
            <a:spLocks noChangeArrowheads="1"/>
          </p:cNvSpPr>
          <p:nvPr/>
        </p:nvSpPr>
        <p:spPr bwMode="auto">
          <a:xfrm>
            <a:off x="533400" y="1295400"/>
            <a:ext cx="716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2800" b="1"/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Revised </a:t>
            </a:r>
            <a:r>
              <a:rPr lang="en-US" sz="4400" dirty="0" smtClean="0">
                <a:latin typeface="Rockwell" charset="0"/>
              </a:rPr>
              <a:t>Question Focus:</a:t>
            </a:r>
            <a:endParaRPr lang="en-US" sz="4400" dirty="0">
              <a:latin typeface="Rockwell" charset="0"/>
            </a:endParaRP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3200" dirty="0">
                <a:latin typeface="Rockwell" charset="0"/>
                <a:cs typeface="Rockwell" charset="0"/>
              </a:rPr>
              <a:t>The city fathers were aware that the decaying bodies of these rodents were making people sick. </a:t>
            </a:r>
            <a:r>
              <a:rPr lang="en-US" sz="3200" i="1" dirty="0">
                <a:latin typeface="Rockwell" charset="0"/>
                <a:cs typeface="Rockwell" charset="0"/>
              </a:rPr>
              <a:t>(page 28)</a:t>
            </a:r>
            <a:endParaRPr lang="en-US" sz="3200" b="1" dirty="0">
              <a:latin typeface="Rockwell" charset="0"/>
              <a:cs typeface="Rockwell" charset="0"/>
            </a:endParaRPr>
          </a:p>
          <a:p>
            <a:pPr marL="0" indent="0">
              <a:buFont typeface="Wingdings" charset="0"/>
              <a:buNone/>
            </a:pPr>
            <a:endParaRPr lang="en-US" dirty="0">
              <a:latin typeface="Rockwell" charset="0"/>
              <a:cs typeface="Rockwel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74665" y="2604818"/>
            <a:ext cx="732659" cy="4965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7324" y="2604818"/>
            <a:ext cx="1383913" cy="5535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22829" y="2604818"/>
            <a:ext cx="1182668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9551" y="3101362"/>
            <a:ext cx="1857773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9634" y="3101362"/>
            <a:ext cx="1383912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52010" y="3082819"/>
            <a:ext cx="16001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51351" y="3595642"/>
            <a:ext cx="3028326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1495" y="3563083"/>
            <a:ext cx="1020515" cy="5535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63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704976"/>
            <a:ext cx="8303342" cy="4777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Question Focus Design:</a:t>
            </a:r>
          </a:p>
          <a:p>
            <a:pPr marL="0" indent="0">
              <a:buNone/>
            </a:pPr>
            <a:endParaRPr lang="en-US" sz="6000" dirty="0" smtClean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Keep it Simple!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72" y="35632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Classroom Example:</a:t>
            </a:r>
            <a:b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nd</a:t>
            </a:r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 Grade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941343"/>
            <a:ext cx="8254764" cy="2894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Teacher: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Marie Romero, Lanai, Hawaii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Topic: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 unit on “How can a pet be an important friend?”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Purpose: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Let students generate their own key question for the </a:t>
            </a: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week and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assess how well students are able to ask questions</a:t>
            </a:r>
          </a:p>
        </p:txBody>
      </p:sp>
    </p:spTree>
    <p:extLst>
      <p:ext uri="{BB962C8B-B14F-4D97-AF65-F5344CB8AC3E}">
        <p14:creationId xmlns:p14="http://schemas.microsoft.com/office/powerpoint/2010/main" val="1633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5" y="671128"/>
            <a:ext cx="8118817" cy="99417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Initial Question Focus Design Process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9" y="2089052"/>
            <a:ext cx="7441808" cy="476894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How can a pet be an important friend?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Collage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of pictures: dogs, cats, guinea pigs, horses, other pets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Picture of a human and a service animal 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Picture of a human and a service animal paired with a phrase like “people and animals”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“People and animals”</a:t>
            </a:r>
          </a:p>
          <a:p>
            <a:pPr>
              <a:spcBef>
                <a:spcPts val="300"/>
              </a:spcBef>
              <a:spcAft>
                <a:spcPts val="900"/>
              </a:spcAft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“People, animals, and friends”</a:t>
            </a:r>
          </a:p>
        </p:txBody>
      </p:sp>
      <p:sp>
        <p:nvSpPr>
          <p:cNvPr id="5" name="Down Arrow 4"/>
          <p:cNvSpPr/>
          <p:nvPr/>
        </p:nvSpPr>
        <p:spPr>
          <a:xfrm>
            <a:off x="671227" y="2434925"/>
            <a:ext cx="442453" cy="27047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33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2972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Leave with new ideas and a better sense </a:t>
            </a:r>
            <a:r>
              <a:rPr lang="en-US" sz="2400" dirty="0" smtClean="0">
                <a:solidFill>
                  <a:schemeClr val="tx1"/>
                </a:solidFill>
              </a:rPr>
              <a:t>of: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Planning a lesson or session with the QFT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H</a:t>
            </a:r>
            <a:r>
              <a:rPr lang="en-US" sz="2200" dirty="0" smtClean="0">
                <a:solidFill>
                  <a:schemeClr val="tx1"/>
                </a:solidFill>
              </a:rPr>
              <a:t>ow you might use student questions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Trouble-shooting &amp; revising </a:t>
            </a:r>
            <a:r>
              <a:rPr lang="en-US" sz="2200" dirty="0" err="1" smtClean="0">
                <a:solidFill>
                  <a:schemeClr val="tx1"/>
                </a:solidFill>
              </a:rPr>
              <a:t>QFocus</a:t>
            </a:r>
            <a:r>
              <a:rPr lang="en-US" sz="2200" dirty="0" smtClean="0">
                <a:solidFill>
                  <a:schemeClr val="tx1"/>
                </a:solidFill>
              </a:rPr>
              <a:t> Design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Begin planning your own lesson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Get feedback from others at your table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Ask questions &amp; connect to 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97677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373661"/>
            <a:ext cx="7582486" cy="822609"/>
          </a:xfrm>
        </p:spPr>
        <p:txBody>
          <a:bodyPr>
            <a:noAutofit/>
          </a:bodyPr>
          <a:lstStyle/>
          <a:p>
            <a:r>
              <a:rPr lang="en-US" dirty="0">
                <a:latin typeface="Rockwell" charset="0"/>
                <a:ea typeface="Rockwell" charset="0"/>
                <a:cs typeface="Rockwell" charset="0"/>
              </a:rPr>
              <a:t>Student Questions: </a:t>
            </a:r>
            <a:r>
              <a:rPr lang="en-US" dirty="0" smtClean="0">
                <a:latin typeface="Rockwell" charset="0"/>
                <a:ea typeface="Rockwell" charset="0"/>
                <a:cs typeface="Rockwell" charset="0"/>
              </a:rPr>
              <a:t>“</a:t>
            </a:r>
            <a:r>
              <a:rPr lang="en-US" dirty="0">
                <a:latin typeface="Rockwell" charset="0"/>
                <a:ea typeface="Rockwell" charset="0"/>
                <a:cs typeface="Rockwell" charset="0"/>
              </a:rPr>
              <a:t>People, Animals, and Friends”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47" y="1820726"/>
            <a:ext cx="4114800" cy="4777023"/>
          </a:xfrm>
        </p:spPr>
        <p:txBody>
          <a:bodyPr numCol="1">
            <a:noAutofit/>
          </a:bodyPr>
          <a:lstStyle/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people exist?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Where do people live?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animals live in the zoo?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people go to the pool?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are friends fun? 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animals bite?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people go to school?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people, animals, and friends play together?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 animals make friends?</a:t>
            </a:r>
          </a:p>
          <a:p>
            <a:pPr marL="385763" indent="-385763" defTabSz="685800">
              <a:spcBef>
                <a:spcPts val="30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 I need friends?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2344" y="1820726"/>
            <a:ext cx="472605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do people want to be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are people making friends with animals?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do people, animal, and friends live in different countries?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Where did my dog and friend go?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Can my friend pet our new dog?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Why do I have eyes?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How do people smell?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Can animals speak?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Can people fly?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 startAt="11"/>
              <a:defRPr/>
            </a:pPr>
            <a:r>
              <a:rPr lang="en-US" dirty="0">
                <a:latin typeface="Rockwell" charset="0"/>
                <a:ea typeface="Rockwell" charset="0"/>
                <a:cs typeface="Rockwell" charset="0"/>
              </a:rPr>
              <a:t>Where is my bunny? What happened?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79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2B7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98" y="417115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Revising the Question Focus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" y="1997611"/>
            <a:ext cx="8525022" cy="3967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“People, Animals, and Friends”</a:t>
            </a:r>
          </a:p>
          <a:p>
            <a:pPr marL="0" indent="0" algn="ctr">
              <a:buNone/>
            </a:pPr>
            <a:endParaRPr lang="en-US" sz="2400" dirty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Your idea here!</a:t>
            </a:r>
            <a:endParaRPr lang="en-US" sz="2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650" dirty="0"/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71622" y="3119375"/>
            <a:ext cx="442452" cy="6529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998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89" y="498141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Classroom Example:</a:t>
            </a:r>
            <a:b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dirty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6</a:t>
            </a:r>
            <a:r>
              <a:rPr lang="en-US" baseline="30000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th</a:t>
            </a:r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 Grade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42" y="2261062"/>
            <a:ext cx="8158162" cy="3474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Teacher: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Doreen Boone-Pitcher, Hyde Park, NY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Topic: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Class culture at the start of the year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Purpose: 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To learn what the newest middle schoolers (6</a:t>
            </a:r>
            <a:r>
              <a:rPr lang="en-US" sz="2400" baseline="300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graders) were concerned and/or curious about on their 5</a:t>
            </a:r>
            <a:r>
              <a:rPr lang="en-US" sz="2400" baseline="300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 day of school</a:t>
            </a:r>
          </a:p>
        </p:txBody>
      </p:sp>
    </p:spTree>
    <p:extLst>
      <p:ext uri="{BB962C8B-B14F-4D97-AF65-F5344CB8AC3E}">
        <p14:creationId xmlns:p14="http://schemas.microsoft.com/office/powerpoint/2010/main" val="8530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Initial Question Focus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036" y="1359943"/>
            <a:ext cx="6392668" cy="4248917"/>
          </a:xfrm>
        </p:spPr>
      </p:pic>
    </p:spTree>
    <p:extLst>
      <p:ext uri="{BB962C8B-B14F-4D97-AF65-F5344CB8AC3E}">
        <p14:creationId xmlns:p14="http://schemas.microsoft.com/office/powerpoint/2010/main" val="442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94644"/>
            <a:ext cx="7886700" cy="82260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6415"/>
            <a:ext cx="9144000" cy="5447306"/>
          </a:xfrm>
        </p:spPr>
        <p:txBody>
          <a:bodyPr numCol="2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does it look so old?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does the school have a Fallout Zone?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is there a flag hanging upside down?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How old is the building?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are the classrooms numbered?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How many acres does it take up?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are there so many windows?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is there 4 big pillars at the front?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What is the big tower at the top</a:t>
            </a:r>
            <a:r>
              <a:rPr lang="en-US" sz="18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are we being fit into one building?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When was the school made?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How much money did it cost to build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does it look like so many parts put together?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What is that white thing on top?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Why does it have 2 chimneys?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What is the point of lockers?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Who was the first principal?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Who is the boss of the superintendents?</a:t>
            </a:r>
          </a:p>
          <a:p>
            <a:pPr marL="385763" indent="-385763">
              <a:spcBef>
                <a:spcPts val="300"/>
              </a:spcBef>
              <a:spcAft>
                <a:spcPts val="900"/>
              </a:spcAft>
              <a:buFont typeface="+mj-lt"/>
              <a:buAutoNum type="arabicPeriod"/>
              <a:defRPr/>
            </a:pPr>
            <a:endParaRPr lang="en-US" sz="15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Example: Providence Country Day School (RI)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</a:rPr>
              <a:t>“History, despite its wrenching pain, cannot be unlived, but if faced with courage, need not be lived again</a:t>
            </a:r>
            <a:r>
              <a:rPr lang="en-US" sz="2800" dirty="0" smtClean="0">
                <a:solidFill>
                  <a:schemeClr val="tx1"/>
                </a:solidFill>
              </a:rPr>
              <a:t>.”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		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Maya Angelou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76630" y="3094892"/>
            <a:ext cx="2897944" cy="113948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18978" y="5422778"/>
            <a:ext cx="759656" cy="703385"/>
          </a:xfrm>
          <a:prstGeom prst="star5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138" y="5460608"/>
            <a:ext cx="746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Troubleshooting Tips: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“Spend the next 2 minutes asking about just this word/phrase”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Change the Prioritization Instructions on the fly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65128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Putting it into Practice</a:t>
            </a:r>
            <a:endParaRPr lang="en-US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7231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WANTED: Q Focus Guinea Pigs</a:t>
            </a:r>
            <a:endParaRPr lang="en-US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06" y="2563178"/>
            <a:ext cx="2979550" cy="197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041" y="1696685"/>
            <a:ext cx="46790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Directions: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Try creating your own Q Focus!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Write it on an index card.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Be prepared to share with a partner</a:t>
            </a:r>
            <a:r>
              <a:rPr lang="en-US" sz="2100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If you finish early, move on to the rest of the resources on </a:t>
            </a:r>
            <a:r>
              <a:rPr lang="en-US" sz="2100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rightquestion.org/educators</a:t>
            </a:r>
            <a:endParaRPr lang="en-US" sz="2100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Ask questions about your </a:t>
            </a:r>
            <a:r>
              <a:rPr lang="en-US" sz="21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partner’s Q Focus</a:t>
            </a:r>
            <a:r>
              <a:rPr lang="en-US" sz="2100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. Follow the 4 rules!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Give your questions back to your partner.</a:t>
            </a:r>
            <a:endParaRPr lang="en-US" sz="2100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Rockwell" charset="0"/>
                <a:ea typeface="Rockwell" charset="0"/>
                <a:cs typeface="Rockwell" charset="0"/>
              </a:rPr>
              <a:t>Share and Reflect</a:t>
            </a:r>
            <a:endParaRPr lang="en-US" dirty="0">
              <a:solidFill>
                <a:schemeClr val="accent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What do you understand differently now about designing a </a:t>
            </a:r>
            <a:r>
              <a:rPr lang="en-US" sz="3000" dirty="0" smtClean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QFT lesson?</a:t>
            </a:r>
            <a:endParaRPr lang="en-US" sz="30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 charset="0"/>
                <a:ea typeface="MS PGothic" charset="0"/>
              </a:rPr>
              <a:t> 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274639" y="796413"/>
            <a:ext cx="7645246" cy="5147187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The Science of the QFT: a protocol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b="1" dirty="0" smtClean="0">
              <a:solidFill>
                <a:srgbClr val="629DD1"/>
              </a:solidFill>
              <a:latin typeface="Rockwell" charset="0"/>
              <a:ea typeface="MS PGothic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6000" dirty="0">
                <a:solidFill>
                  <a:srgbClr val="629DD1"/>
                </a:solidFill>
                <a:latin typeface="Rockwell" charset="0"/>
                <a:ea typeface="MS PGothic" charset="0"/>
              </a:rPr>
              <a:t>T</a:t>
            </a: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he Art of the QFT: </a:t>
            </a:r>
            <a:r>
              <a:rPr lang="en-US" sz="6000" b="1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You</a:t>
            </a:r>
            <a:r>
              <a:rPr lang="en-US" sz="6000" dirty="0" smtClean="0">
                <a:solidFill>
                  <a:srgbClr val="629DD1"/>
                </a:solidFill>
                <a:latin typeface="Rockwell" charset="0"/>
                <a:ea typeface="MS PGothic" charset="0"/>
              </a:rPr>
              <a:t> </a:t>
            </a:r>
            <a:endParaRPr lang="en-US" sz="6000" dirty="0">
              <a:solidFill>
                <a:srgbClr val="629DD1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38" y="1821290"/>
            <a:ext cx="7886700" cy="12595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T</a:t>
            </a:r>
            <a:r>
              <a:rPr lang="en-US" sz="3200" dirty="0" smtClean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he one quality all excellent QFT designers share? </a:t>
            </a:r>
            <a:endParaRPr lang="en-US" sz="3200" b="1" dirty="0">
              <a:solidFill>
                <a:srgbClr val="00206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7" y="3434716"/>
            <a:ext cx="2189093" cy="2161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0313" y="3434716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Rockwell" charset="0"/>
                <a:ea typeface="Rockwell" charset="0"/>
                <a:cs typeface="Rockwell" charset="0"/>
              </a:rPr>
              <a:t>Thick Skin.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4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Please take a moment to fill out this brief evaluation and reflection: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hlinkClick r:id="rId2"/>
              </a:rPr>
              <a:t>http://bit.ly/2hwTraT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We value your feedback and work hard to continuously revise our resources to best support the work of educators in the field.  Thank you!</a:t>
            </a:r>
          </a:p>
        </p:txBody>
      </p:sp>
    </p:spTree>
    <p:extLst>
      <p:ext uri="{BB962C8B-B14F-4D97-AF65-F5344CB8AC3E}">
        <p14:creationId xmlns:p14="http://schemas.microsoft.com/office/powerpoint/2010/main" val="37303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7998411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  <a:ea typeface="MS PGothic" charset="0"/>
              </a:rPr>
              <a:t>Prioritization Instructions</a:t>
            </a:r>
            <a:endParaRPr lang="en-US" sz="4000" dirty="0">
              <a:latin typeface="Rockwell" charset="0"/>
              <a:ea typeface="MS PGothic" charset="0"/>
            </a:endParaRPr>
          </a:p>
        </p:txBody>
      </p:sp>
      <p:sp>
        <p:nvSpPr>
          <p:cNvPr id="140292" name="Content Placeholder 2"/>
          <p:cNvSpPr txBox="1">
            <a:spLocks/>
          </p:cNvSpPr>
          <p:nvPr/>
        </p:nvSpPr>
        <p:spPr bwMode="auto">
          <a:xfrm>
            <a:off x="498474" y="2609583"/>
            <a:ext cx="80486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</a:pPr>
            <a:r>
              <a:rPr lang="en-US" sz="3100" dirty="0">
                <a:solidFill>
                  <a:srgbClr val="000000"/>
                </a:solidFill>
              </a:rPr>
              <a:t>Choose </a:t>
            </a:r>
            <a:r>
              <a:rPr lang="en-US" sz="3100" b="1" dirty="0">
                <a:solidFill>
                  <a:srgbClr val="000000"/>
                </a:solidFill>
              </a:rPr>
              <a:t>the</a:t>
            </a:r>
            <a:r>
              <a:rPr lang="en-US" sz="3100" dirty="0">
                <a:solidFill>
                  <a:srgbClr val="000000"/>
                </a:solidFill>
              </a:rPr>
              <a:t> three most important questions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1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3100" dirty="0" smtClean="0">
                <a:solidFill>
                  <a:srgbClr val="000000"/>
                </a:solidFill>
              </a:rPr>
              <a:t>Choose </a:t>
            </a:r>
            <a:r>
              <a:rPr lang="en-US" sz="3100" dirty="0">
                <a:solidFill>
                  <a:srgbClr val="000000"/>
                </a:solidFill>
              </a:rPr>
              <a:t>the three questions </a:t>
            </a:r>
            <a:r>
              <a:rPr lang="en-US" sz="3100" b="1" dirty="0">
                <a:solidFill>
                  <a:srgbClr val="000000"/>
                </a:solidFill>
              </a:rPr>
              <a:t>you consider most important.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SzPct val="75000"/>
              <a:buFont typeface="Wingdings" charset="0"/>
              <a:buNone/>
            </a:pPr>
            <a:endParaRPr lang="en-US" sz="3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Categories of Prioritization </a:t>
            </a:r>
            <a:r>
              <a:rPr lang="en-US" dirty="0">
                <a:ea typeface="+mj-ea"/>
                <a:cs typeface="+mj-cs"/>
              </a:rPr>
              <a:t>Instructions</a:t>
            </a:r>
          </a:p>
        </p:txBody>
      </p:sp>
      <p:sp>
        <p:nvSpPr>
          <p:cNvPr id="95234" name="Content Placeholder 1"/>
          <p:cNvSpPr>
            <a:spLocks noGrp="1"/>
          </p:cNvSpPr>
          <p:nvPr>
            <p:ph idx="1"/>
          </p:nvPr>
        </p:nvSpPr>
        <p:spPr>
          <a:xfrm>
            <a:off x="457200" y="1344919"/>
            <a:ext cx="8229600" cy="5336099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3200" b="1" i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Choose three questions…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General Instructions: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</a:t>
            </a: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consider most 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important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Specific Purposes: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research further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o help you solve the problem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you need to answer first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hat a scientist studying the earth might ask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will help you understand the text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ea typeface="Rockwell" charset="0"/>
                <a:cs typeface="Rockwell" charset="0"/>
              </a:rPr>
              <a:t>that require analyzing data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that are not “</a:t>
            </a:r>
            <a:r>
              <a:rPr lang="en-US" sz="2400" dirty="0" err="1">
                <a:solidFill>
                  <a:schemeClr val="tx1"/>
                </a:solidFill>
                <a:ea typeface="Rockwell" charset="0"/>
                <a:cs typeface="Rockwell" charset="0"/>
              </a:rPr>
              <a:t>Googleable</a:t>
            </a:r>
            <a:r>
              <a:rPr lang="en-US" sz="2400" dirty="0">
                <a:solidFill>
                  <a:schemeClr val="tx1"/>
                </a:solidFill>
                <a:ea typeface="Rockwell" charset="0"/>
                <a:cs typeface="Rockwell" charset="0"/>
              </a:rPr>
              <a:t>” and may be difficult to answer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2400" dirty="0">
              <a:solidFill>
                <a:schemeClr val="tx1"/>
              </a:solidFill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36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7998411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98475" y="7938"/>
            <a:ext cx="7556500" cy="70485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 charset="0"/>
                <a:ea typeface="MS PGothic" charset="0"/>
              </a:rPr>
              <a:t>Examples of Reflection Questions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sz="half" idx="2"/>
          </p:nvPr>
        </p:nvSpPr>
        <p:spPr>
          <a:xfrm>
            <a:off x="123825" y="1336675"/>
            <a:ext cx="4273551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What did you learn about 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</a:t>
            </a: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did you learn it?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What do you understand differently now about </a:t>
            </a: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 smtClean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</a:t>
            </a: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can you use what you learned about asking questions?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cs typeface="Gill Sans"/>
              </a:rPr>
              <a:t>How do you feel about asking 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7376" y="1433512"/>
            <a:ext cx="3821208" cy="4789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What did you learn about the (content)?</a:t>
            </a:r>
          </a:p>
          <a:p>
            <a:pPr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How did the QFT process help you think about… 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key concept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specific assignment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overarching topic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theme in the unit </a:t>
            </a:r>
          </a:p>
          <a:p>
            <a:pPr lvl="1" eaLnBrk="1" hangingPunct="1"/>
            <a:r>
              <a:rPr lang="en-US" sz="2600" dirty="0">
                <a:solidFill>
                  <a:srgbClr val="000000"/>
                </a:solidFill>
                <a:latin typeface="Rockwell" panose="02060603020205020403" pitchFamily="18" charset="0"/>
                <a:ea typeface="MS PGothic" charset="0"/>
              </a:rPr>
              <a:t>chapter you just read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400" y="830263"/>
            <a:ext cx="3657600" cy="5016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QFT Process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397375" y="809625"/>
            <a:ext cx="3657600" cy="527050"/>
          </a:xfrm>
          <a:solidFill>
            <a:schemeClr val="accent3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Content Specific</a:t>
            </a:r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build="p"/>
      <p:bldP spid="4" grpId="0" build="p"/>
      <p:bldP spid="2" grpId="0" build="p" animBg="1"/>
      <p:bldP spid="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7998411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b="1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8040842" cy="1116106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Four Principles of Facilitation</a:t>
            </a:r>
            <a:endParaRPr lang="en-US" sz="4400" dirty="0">
              <a:latin typeface="Rockwell" charset="0"/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364561" y="1466440"/>
            <a:ext cx="8308668" cy="4329113"/>
          </a:xfrm>
        </p:spPr>
        <p:txBody>
          <a:bodyPr>
            <a:normAutofit/>
          </a:bodyPr>
          <a:lstStyle/>
          <a:p>
            <a:pPr marL="742950" indent="-742950">
              <a:buFont typeface="Rockwell" charset="0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Monitor student adherence to the process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Do not give examples</a:t>
            </a:r>
          </a:p>
          <a:p>
            <a:pPr marL="742950" indent="-742950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Do </a:t>
            </a: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not get pulled </a:t>
            </a: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into </a:t>
            </a:r>
            <a:r>
              <a:rPr lang="en-US" sz="3200" dirty="0">
                <a:solidFill>
                  <a:srgbClr val="000000"/>
                </a:solidFill>
                <a:latin typeface="Rockwell" charset="0"/>
                <a:ea typeface="MS PGothic" charset="0"/>
              </a:rPr>
              <a:t>group discussion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Acknowledge all contributions equally</a:t>
            </a:r>
            <a:endParaRPr lang="en-US" sz="32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835" y="5320430"/>
            <a:ext cx="836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Discuss: </a:t>
            </a:r>
            <a:r>
              <a:rPr lang="en-US" sz="2800" dirty="0" smtClean="0">
                <a:solidFill>
                  <a:schemeClr val="accent2"/>
                </a:solidFill>
              </a:rPr>
              <a:t>What could be challenging about each principle? What might be important about each?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925513" y="315913"/>
            <a:ext cx="7556500" cy="1116012"/>
          </a:xfrm>
        </p:spPr>
        <p:txBody>
          <a:bodyPr/>
          <a:lstStyle/>
          <a:p>
            <a:r>
              <a:rPr lang="en-US" altLang="en-US" sz="4000" dirty="0" smtClean="0"/>
              <a:t>We’re Tweeting…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9635" name="Content Placeholder 7"/>
          <p:cNvSpPr txBox="1">
            <a:spLocks/>
          </p:cNvSpPr>
          <p:nvPr/>
        </p:nvSpPr>
        <p:spPr bwMode="auto">
          <a:xfrm>
            <a:off x="774700" y="1431925"/>
            <a:ext cx="82581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@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RightQuestion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3600" dirty="0" smtClean="0">
                <a:solidFill>
                  <a:prstClr val="black"/>
                </a:solidFill>
              </a:rPr>
              <a:t> #QFT #</a:t>
            </a:r>
            <a:r>
              <a:rPr lang="en-US" altLang="en-US" sz="3600" dirty="0" err="1" smtClean="0">
                <a:solidFill>
                  <a:prstClr val="black"/>
                </a:solidFill>
              </a:rPr>
              <a:t>MASTEMSummit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lvl="0"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r>
              <a:rPr lang="en-US" dirty="0"/>
              <a:t> 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3829050"/>
            <a:ext cx="33464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3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 smtClean="0"/>
              <a:t>The QFT, on one slide…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i="1" dirty="0" smtClean="0"/>
              <a:t>exactly</a:t>
            </a:r>
            <a:r>
              <a:rPr lang="en-US" dirty="0" smtClean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statements into questions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Closed-Ended:</a:t>
            </a:r>
          </a:p>
          <a:p>
            <a:r>
              <a:rPr lang="en-US" dirty="0" smtClean="0"/>
              <a:t>Answered with “yes,” “no” or one word</a:t>
            </a:r>
          </a:p>
          <a:p>
            <a:endParaRPr lang="en-US" dirty="0" smtClean="0"/>
          </a:p>
          <a:p>
            <a:r>
              <a:rPr lang="en-US" b="1" dirty="0" smtClean="0"/>
              <a:t>Open-Ended: </a:t>
            </a:r>
            <a:r>
              <a:rPr lang="en-US" dirty="0" smtClean="0"/>
              <a:t>Require longer explanation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00550" y="1985963"/>
            <a:ext cx="3657600" cy="414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DDCF5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18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The QFT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the rules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Present a Question Focus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Improve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Prioritize questions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Discuss next steps</a:t>
            </a:r>
          </a:p>
          <a:p>
            <a:pPr marL="514350" indent="-514350">
              <a:spcBef>
                <a:spcPts val="800"/>
              </a:spcBef>
              <a:buFont typeface="Wingdings" charset="0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cs typeface="Gill Sans"/>
              </a:rPr>
              <a:t>Reflect</a:t>
            </a:r>
          </a:p>
        </p:txBody>
      </p:sp>
      <p:pic>
        <p:nvPicPr>
          <p:cNvPr id="125955" name="Content Placeholder 10" descr="blue-science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7187" y="1985963"/>
            <a:ext cx="3657600" cy="4140200"/>
          </a:xfrm>
        </p:spPr>
      </p:pic>
      <p:sp>
        <p:nvSpPr>
          <p:cNvPr id="993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9933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3657600" cy="41402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Science: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A rigorous protocol, with specific steps and sequence, that produces consistent results</a:t>
            </a: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Rockwell" charset="0"/>
              <a:ea typeface="MS PGothic" charset="0"/>
            </a:endParaRPr>
          </a:p>
        </p:txBody>
      </p:sp>
      <p:sp>
        <p:nvSpPr>
          <p:cNvPr id="99334" name="TextBox 4"/>
          <p:cNvSpPr txBox="1">
            <a:spLocks noChangeArrowheads="1"/>
          </p:cNvSpPr>
          <p:nvPr/>
        </p:nvSpPr>
        <p:spPr bwMode="auto">
          <a:xfrm>
            <a:off x="1604963" y="990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66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933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Rockwell" charset="0"/>
                <a:ea typeface="MS PGothic" charset="0"/>
              </a:rPr>
              <a:t>QFT: An ART and a SCIENCE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98475" y="2108200"/>
            <a:ext cx="3822700" cy="40640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4400" dirty="0">
                <a:solidFill>
                  <a:schemeClr val="tx1"/>
                </a:solidFill>
                <a:latin typeface="Rockwell" charset="0"/>
                <a:ea typeface="MS PGothic" charset="0"/>
              </a:rPr>
              <a:t>The Art: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MS PGothic" charset="0"/>
              </a:rPr>
              <a:t>Tailoring the QFT process to the specific content and students you are teaching.</a:t>
            </a:r>
          </a:p>
        </p:txBody>
      </p:sp>
      <p:pic>
        <p:nvPicPr>
          <p:cNvPr id="126979" name="Content Placeholder 9" descr="art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65" b="-3665"/>
          <a:stretch>
            <a:fillRect/>
          </a:stretch>
        </p:blipFill>
        <p:spPr>
          <a:xfrm>
            <a:off x="4241800" y="1690688"/>
            <a:ext cx="4610100" cy="4283075"/>
          </a:xfrm>
        </p:spPr>
      </p:pic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40275" y="2084388"/>
            <a:ext cx="3822700" cy="4064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Tailor the QFT through: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 of the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 Focus (</a:t>
            </a:r>
            <a:r>
              <a:rPr lang="en-US" sz="2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)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Instructions for prioritizing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Next steps for using the questions</a:t>
            </a:r>
          </a:p>
          <a:p>
            <a:pPr marL="0" indent="0" eaLnBrk="1" hangingPunct="1"/>
            <a:r>
              <a:rPr lang="en-US" sz="2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0" indent="0" eaLnBrk="1" hangingPunct="1"/>
            <a:r>
              <a:rPr lang="en-US" sz="2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05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  <a:ea typeface="MS PGothic" charset="0"/>
              </a:rPr>
              <a:t>Five </a:t>
            </a:r>
            <a:r>
              <a:rPr lang="en-US" sz="4400" dirty="0">
                <a:latin typeface="Rockwell" charset="0"/>
                <a:ea typeface="MS PGothic" charset="0"/>
              </a:rPr>
              <a:t>Areas Related to </a:t>
            </a:r>
            <a:r>
              <a:rPr lang="en-US" sz="4400" dirty="0" smtClean="0">
                <a:latin typeface="Rockwell" charset="0"/>
                <a:ea typeface="MS PGothic" charset="0"/>
              </a:rPr>
              <a:t/>
            </a:r>
            <a:br>
              <a:rPr lang="en-US" sz="4400" dirty="0" smtClean="0">
                <a:latin typeface="Rockwell" charset="0"/>
                <a:ea typeface="MS PGothic" charset="0"/>
              </a:rPr>
            </a:br>
            <a:r>
              <a:rPr lang="en-US" sz="4400" dirty="0" smtClean="0">
                <a:latin typeface="Rockwell" charset="0"/>
                <a:ea typeface="MS PGothic" charset="0"/>
              </a:rPr>
              <a:t>the </a:t>
            </a:r>
            <a:r>
              <a:rPr lang="en-US" sz="4400" dirty="0">
                <a:latin typeface="Rockwell" charset="0"/>
                <a:ea typeface="MS PGothic" charset="0"/>
              </a:rPr>
              <a:t>Art of the QFT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98474" y="2289175"/>
            <a:ext cx="7998411" cy="4329113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ckwell" charset="0"/>
                <a:ea typeface="MS PGothic" charset="0"/>
              </a:rPr>
              <a:t>Linking the QFT to Teaching and Learning </a:t>
            </a:r>
            <a:r>
              <a:rPr lang="en-US" sz="3600" b="1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Goals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err="1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QFocus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Design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Prioritization Instructions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Rockwell" charset="0"/>
                <a:ea typeface="MS PGothic" charset="0"/>
              </a:rPr>
              <a:t>Reflection </a:t>
            </a: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Questions</a:t>
            </a:r>
          </a:p>
          <a:p>
            <a:pPr marL="742950" indent="-742950" eaLnBrk="1" hangingPunct="1">
              <a:buFont typeface="Rockwell" charset="0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Rockwell" charset="0"/>
                <a:ea typeface="MS PGothic" charset="0"/>
              </a:rPr>
              <a:t>Facilitation</a:t>
            </a:r>
            <a:endParaRPr lang="en-US" sz="3600" dirty="0">
              <a:solidFill>
                <a:srgbClr val="000000"/>
              </a:solidFill>
              <a:latin typeface="Rockwel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21304</TotalTime>
  <Words>1811</Words>
  <Application>Microsoft Office PowerPoint</Application>
  <PresentationFormat>On-screen Show (4:3)</PresentationFormat>
  <Paragraphs>381</Paragraphs>
  <Slides>49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Gill Sans</vt:lpstr>
      <vt:lpstr>Rockwell</vt:lpstr>
      <vt:lpstr>Wingdings</vt:lpstr>
      <vt:lpstr>Advantage</vt:lpstr>
      <vt:lpstr>Tomoko Ouchi International Program Specialist  </vt:lpstr>
      <vt:lpstr>Who is in the room?</vt:lpstr>
      <vt:lpstr>Our Objectives</vt:lpstr>
      <vt:lpstr>PowerPoint Presentation</vt:lpstr>
      <vt:lpstr>We’re Tweeting…</vt:lpstr>
      <vt:lpstr>The QFT, on one slide…</vt:lpstr>
      <vt:lpstr>QFT: An ART and a SCIENCE</vt:lpstr>
      <vt:lpstr>QFT: An ART and a SCIENCE</vt:lpstr>
      <vt:lpstr>Five Areas Related to  the Art of the QFT</vt:lpstr>
      <vt:lpstr>PowerPoint Presentation</vt:lpstr>
      <vt:lpstr>Various Teaching Purposes </vt:lpstr>
      <vt:lpstr>Using the QFT for Engagement</vt:lpstr>
      <vt:lpstr>Next Steps with Student Questions</vt:lpstr>
      <vt:lpstr>Using the QFT for Knowledge Acquisition</vt:lpstr>
      <vt:lpstr>Next Steps with Student Questions</vt:lpstr>
      <vt:lpstr>Using the QFT for Formative Assessment &amp; Engagement</vt:lpstr>
      <vt:lpstr>Next Steps with Student Questions</vt:lpstr>
      <vt:lpstr>Using the QFT for a Guest Speaker</vt:lpstr>
      <vt:lpstr>Next Steps with Student Questions</vt:lpstr>
      <vt:lpstr>Student Reflections</vt:lpstr>
      <vt:lpstr>Various Teaching Purposes </vt:lpstr>
      <vt:lpstr>Next Steps? </vt:lpstr>
      <vt:lpstr>Five Areas Related to  the Art of the QFT</vt:lpstr>
      <vt:lpstr>Classroom Example: High School</vt:lpstr>
      <vt:lpstr>Initial Question Focus:</vt:lpstr>
      <vt:lpstr>Revised Question Focus:</vt:lpstr>
      <vt:lpstr> </vt:lpstr>
      <vt:lpstr>Classroom Example: 2nd Grade</vt:lpstr>
      <vt:lpstr>Initial Question Focus Design Process</vt:lpstr>
      <vt:lpstr>Student Questions: “People, Animals, and Friends”</vt:lpstr>
      <vt:lpstr>Revising the Question Focus</vt:lpstr>
      <vt:lpstr>Classroom Example: 6th Grade</vt:lpstr>
      <vt:lpstr>Initial Question Focus</vt:lpstr>
      <vt:lpstr>Student Questions</vt:lpstr>
      <vt:lpstr>Classroom Example: Providence Country Day School (RI)</vt:lpstr>
      <vt:lpstr>Putting it into Practice</vt:lpstr>
      <vt:lpstr>WANTED: Q Focus Guinea Pigs</vt:lpstr>
      <vt:lpstr>Share and Reflect</vt:lpstr>
      <vt:lpstr> </vt:lpstr>
      <vt:lpstr>The one quality all excellent QFT designers share? </vt:lpstr>
      <vt:lpstr>Evaluation</vt:lpstr>
      <vt:lpstr>PowerPoint Presentation</vt:lpstr>
      <vt:lpstr>Five Areas Related to  the Art of the QFT</vt:lpstr>
      <vt:lpstr>Prioritization Instructions</vt:lpstr>
      <vt:lpstr>Categories of Prioritization Instructions</vt:lpstr>
      <vt:lpstr>Five Areas Related to  the Art of the QFT</vt:lpstr>
      <vt:lpstr>Examples of Reflection Questions</vt:lpstr>
      <vt:lpstr>Five Areas Related to  the Art of the QFT</vt:lpstr>
      <vt:lpstr>Four Principles of Facilitation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Gedeon</dc:creator>
  <cp:lastModifiedBy>Andrew Minigan</cp:lastModifiedBy>
  <cp:revision>225</cp:revision>
  <cp:lastPrinted>2017-10-17T20:29:45Z</cp:lastPrinted>
  <dcterms:created xsi:type="dcterms:W3CDTF">2016-06-20T19:08:30Z</dcterms:created>
  <dcterms:modified xsi:type="dcterms:W3CDTF">2017-12-06T19:31:47Z</dcterms:modified>
</cp:coreProperties>
</file>