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3" r:id="rId2"/>
  </p:sldMasterIdLst>
  <p:notesMasterIdLst>
    <p:notesMasterId r:id="rId66"/>
  </p:notesMasterIdLst>
  <p:handoutMasterIdLst>
    <p:handoutMasterId r:id="rId67"/>
  </p:handoutMasterIdLst>
  <p:sldIdLst>
    <p:sldId id="257" r:id="rId3"/>
    <p:sldId id="259" r:id="rId4"/>
    <p:sldId id="258" r:id="rId5"/>
    <p:sldId id="33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35" r:id="rId15"/>
    <p:sldId id="274" r:id="rId16"/>
    <p:sldId id="2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37" r:id="rId25"/>
    <p:sldId id="282" r:id="rId26"/>
    <p:sldId id="283" r:id="rId27"/>
    <p:sldId id="338" r:id="rId28"/>
    <p:sldId id="285" r:id="rId29"/>
    <p:sldId id="286" r:id="rId30"/>
    <p:sldId id="287" r:id="rId31"/>
    <p:sldId id="288" r:id="rId32"/>
    <p:sldId id="339" r:id="rId33"/>
    <p:sldId id="340" r:id="rId34"/>
    <p:sldId id="341" r:id="rId35"/>
    <p:sldId id="292" r:id="rId36"/>
    <p:sldId id="293" r:id="rId37"/>
    <p:sldId id="342" r:id="rId38"/>
    <p:sldId id="343" r:id="rId39"/>
    <p:sldId id="294" r:id="rId40"/>
    <p:sldId id="295" r:id="rId41"/>
    <p:sldId id="296" r:id="rId42"/>
    <p:sldId id="345" r:id="rId43"/>
    <p:sldId id="301" r:id="rId44"/>
    <p:sldId id="348" r:id="rId45"/>
    <p:sldId id="364" r:id="rId46"/>
    <p:sldId id="365" r:id="rId47"/>
    <p:sldId id="366" r:id="rId48"/>
    <p:sldId id="368" r:id="rId49"/>
    <p:sldId id="357" r:id="rId50"/>
    <p:sldId id="373" r:id="rId51"/>
    <p:sldId id="359" r:id="rId52"/>
    <p:sldId id="360" r:id="rId53"/>
    <p:sldId id="361" r:id="rId54"/>
    <p:sldId id="370" r:id="rId55"/>
    <p:sldId id="332" r:id="rId56"/>
    <p:sldId id="334" r:id="rId57"/>
    <p:sldId id="303" r:id="rId58"/>
    <p:sldId id="372" r:id="rId59"/>
    <p:sldId id="322" r:id="rId60"/>
    <p:sldId id="371" r:id="rId61"/>
    <p:sldId id="356" r:id="rId62"/>
    <p:sldId id="375" r:id="rId63"/>
    <p:sldId id="346" r:id="rId64"/>
    <p:sldId id="347" r:id="rId6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QI" initials="R" lastIdx="22" clrIdx="0">
    <p:extLst>
      <p:ext uri="{19B8F6BF-5375-455C-9EA6-DF929625EA0E}">
        <p15:presenceInfo xmlns:p15="http://schemas.microsoft.com/office/powerpoint/2012/main" userId="RQ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100" b="0" dirty="0" smtClean="0">
              <a:latin typeface="+mj-lt"/>
              <a:cs typeface="Gill Sans"/>
            </a:rPr>
            <a:t>Closed-ended Questions</a:t>
          </a:r>
          <a:endParaRPr lang="en-US" sz="4100" b="0" dirty="0">
            <a:latin typeface="+mj-lt"/>
            <a:cs typeface="Gill Sans"/>
          </a:endParaRP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/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/>
        </a:p>
      </dgm:t>
    </dgm:pt>
    <dgm:pt modelId="{FF1F7779-F48A-1F40-9E9D-420C87150ED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+mj-lt"/>
              <a:cs typeface="Gill Sans"/>
            </a:rPr>
            <a:t>Advantages</a:t>
          </a:r>
          <a:endParaRPr lang="en-US" b="0" dirty="0">
            <a:latin typeface="+mj-lt"/>
            <a:cs typeface="Gill Sans"/>
          </a:endParaRP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/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/>
        </a:p>
      </dgm:t>
    </dgm:pt>
    <dgm:pt modelId="{F92606C1-1CD6-BF4E-9E77-D0275FDC37C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+mj-lt"/>
              <a:cs typeface="Gill Sans"/>
            </a:rPr>
            <a:t>Disadvantages </a:t>
          </a:r>
          <a:endParaRPr lang="en-US" b="0" dirty="0">
            <a:latin typeface="+mj-lt"/>
            <a:cs typeface="Gill Sans"/>
          </a:endParaRP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/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/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05359-E89A-E248-BDAE-44B047EAF116}" type="pres">
      <dgm:prSet presAssocID="{6AD2A03A-FC77-0649-92E9-8E6E21736820}" presName="roof" presStyleLbl="dkBgShp" presStyleIdx="0" presStyleCnt="2" custLinFactNeighborX="-214"/>
      <dgm:spPr/>
      <dgm:t>
        <a:bodyPr/>
        <a:lstStyle/>
        <a:p>
          <a:endParaRPr lang="en-US"/>
        </a:p>
      </dgm:t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949D-55D7-9843-BBF0-4DC75BF720C6}" type="pres">
      <dgm:prSet presAssocID="{F92606C1-1CD6-BF4E-9E77-D0275FDC37C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C4504B1F-7431-BF44-A8A8-BC789C2FD98F}" type="presOf" srcId="{F92606C1-1CD6-BF4E-9E77-D0275FDC37C2}" destId="{24D3949D-55D7-9843-BBF0-4DC75BF720C6}" srcOrd="0" destOrd="0" presId="urn:microsoft.com/office/officeart/2005/8/layout/hList3"/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3E178AE8-F01C-FE48-9863-EDBF8240A236}" type="presOf" srcId="{6AD2A03A-FC77-0649-92E9-8E6E21736820}" destId="{F1305359-E89A-E248-BDAE-44B047EAF116}" srcOrd="0" destOrd="0" presId="urn:microsoft.com/office/officeart/2005/8/layout/hList3"/>
    <dgm:cxn modelId="{7FB54271-B2F2-A349-963B-D477CE09C60A}" type="presOf" srcId="{FF1F7779-F48A-1F40-9E9D-420C87150ED4}" destId="{250C4737-A841-8C48-A045-BF4D4D99D3A8}" srcOrd="0" destOrd="0" presId="urn:microsoft.com/office/officeart/2005/8/layout/hList3"/>
    <dgm:cxn modelId="{07DE84E7-3F7F-BA42-BCBC-F39250B4CACA}" type="presOf" srcId="{85CFD83C-0C6B-BC4D-842F-129DEFFFCC83}" destId="{91E99BCE-3CAA-CE4C-A763-4B42C659CC8B}" srcOrd="0" destOrd="0" presId="urn:microsoft.com/office/officeart/2005/8/layout/hList3"/>
    <dgm:cxn modelId="{74E0DDB2-A07D-F74B-9BD0-9D230BCADF19}" type="presParOf" srcId="{91E99BCE-3CAA-CE4C-A763-4B42C659CC8B}" destId="{F1305359-E89A-E248-BDAE-44B047EAF116}" srcOrd="0" destOrd="0" presId="urn:microsoft.com/office/officeart/2005/8/layout/hList3"/>
    <dgm:cxn modelId="{2360531A-E104-554A-B04A-6A4AD25C6651}" type="presParOf" srcId="{91E99BCE-3CAA-CE4C-A763-4B42C659CC8B}" destId="{AD06BE05-311D-2242-844E-E6A710FEAEE4}" srcOrd="1" destOrd="0" presId="urn:microsoft.com/office/officeart/2005/8/layout/hList3"/>
    <dgm:cxn modelId="{BB617D89-A4C8-BC40-86C3-1700F732A9E9}" type="presParOf" srcId="{AD06BE05-311D-2242-844E-E6A710FEAEE4}" destId="{250C4737-A841-8C48-A045-BF4D4D99D3A8}" srcOrd="0" destOrd="0" presId="urn:microsoft.com/office/officeart/2005/8/layout/hList3"/>
    <dgm:cxn modelId="{0DA79D3A-E33E-4D41-8217-6619F88A397E}" type="presParOf" srcId="{AD06BE05-311D-2242-844E-E6A710FEAEE4}" destId="{24D3949D-55D7-9843-BBF0-4DC75BF720C6}" srcOrd="1" destOrd="0" presId="urn:microsoft.com/office/officeart/2005/8/layout/hList3"/>
    <dgm:cxn modelId="{B48A301E-2550-504F-8173-B2FB84212D7A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FD83C-0C6B-BC4D-842F-129DEFFFCC83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2A03A-FC77-0649-92E9-8E6E21736820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100" b="0" dirty="0" smtClean="0">
              <a:latin typeface="+mj-lt"/>
              <a:cs typeface="Gill Sans"/>
            </a:rPr>
            <a:t>Open-ended Questions</a:t>
          </a:r>
          <a:endParaRPr lang="en-US" sz="4100" b="0" dirty="0">
            <a:latin typeface="+mj-lt"/>
            <a:cs typeface="Gill Sans"/>
          </a:endParaRPr>
        </a:p>
      </dgm:t>
    </dgm:pt>
    <dgm:pt modelId="{80DB3469-4255-D440-BECB-3A0D4DCB7625}" type="parTrans" cxnId="{64026328-281F-4E4B-819B-6E7E2ECFD643}">
      <dgm:prSet/>
      <dgm:spPr/>
      <dgm:t>
        <a:bodyPr/>
        <a:lstStyle/>
        <a:p>
          <a:endParaRPr lang="en-US"/>
        </a:p>
      </dgm:t>
    </dgm:pt>
    <dgm:pt modelId="{F0AF8130-90DD-6A40-BE69-CC06EEC1DDAF}" type="sibTrans" cxnId="{64026328-281F-4E4B-819B-6E7E2ECFD643}">
      <dgm:prSet/>
      <dgm:spPr/>
      <dgm:t>
        <a:bodyPr/>
        <a:lstStyle/>
        <a:p>
          <a:endParaRPr lang="en-US"/>
        </a:p>
      </dgm:t>
    </dgm:pt>
    <dgm:pt modelId="{FF1F7779-F48A-1F40-9E9D-420C87150ED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+mj-lt"/>
              <a:cs typeface="Gill Sans"/>
            </a:rPr>
            <a:t>Advantages</a:t>
          </a:r>
          <a:endParaRPr lang="en-US" b="0" dirty="0">
            <a:latin typeface="+mj-lt"/>
            <a:cs typeface="Gill Sans"/>
          </a:endParaRPr>
        </a:p>
      </dgm:t>
    </dgm:pt>
    <dgm:pt modelId="{A7F55382-F9EC-094C-8A11-74EE819CF30E}" type="parTrans" cxnId="{3745D2BA-C112-5847-8166-F9EC36687BD8}">
      <dgm:prSet/>
      <dgm:spPr/>
      <dgm:t>
        <a:bodyPr/>
        <a:lstStyle/>
        <a:p>
          <a:endParaRPr lang="en-US"/>
        </a:p>
      </dgm:t>
    </dgm:pt>
    <dgm:pt modelId="{410C3502-284E-4640-BE5B-2BBC03993EC6}" type="sibTrans" cxnId="{3745D2BA-C112-5847-8166-F9EC36687BD8}">
      <dgm:prSet/>
      <dgm:spPr/>
      <dgm:t>
        <a:bodyPr/>
        <a:lstStyle/>
        <a:p>
          <a:endParaRPr lang="en-US"/>
        </a:p>
      </dgm:t>
    </dgm:pt>
    <dgm:pt modelId="{F92606C1-1CD6-BF4E-9E77-D0275FDC37C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0" dirty="0" smtClean="0">
              <a:latin typeface="+mj-lt"/>
              <a:cs typeface="Gill Sans"/>
            </a:rPr>
            <a:t>Disadvantages </a:t>
          </a:r>
          <a:endParaRPr lang="en-US" b="0" dirty="0">
            <a:latin typeface="+mj-lt"/>
            <a:cs typeface="Gill Sans"/>
          </a:endParaRPr>
        </a:p>
      </dgm:t>
    </dgm:pt>
    <dgm:pt modelId="{0D1A1D27-FBA7-E34B-B644-B2808F3E68A8}" type="parTrans" cxnId="{2697C0FA-C691-2044-83EE-E06A69D1F024}">
      <dgm:prSet/>
      <dgm:spPr/>
      <dgm:t>
        <a:bodyPr/>
        <a:lstStyle/>
        <a:p>
          <a:endParaRPr lang="en-US"/>
        </a:p>
      </dgm:t>
    </dgm:pt>
    <dgm:pt modelId="{EEB51F93-8625-064F-84B3-754FC6A26CEF}" type="sibTrans" cxnId="{2697C0FA-C691-2044-83EE-E06A69D1F024}">
      <dgm:prSet/>
      <dgm:spPr/>
      <dgm:t>
        <a:bodyPr/>
        <a:lstStyle/>
        <a:p>
          <a:endParaRPr lang="en-US"/>
        </a:p>
      </dgm:t>
    </dgm:pt>
    <dgm:pt modelId="{91E99BCE-3CAA-CE4C-A763-4B42C659CC8B}" type="pres">
      <dgm:prSet presAssocID="{85CFD83C-0C6B-BC4D-842F-129DEFFFCC8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305359-E89A-E248-BDAE-44B047EAF116}" type="pres">
      <dgm:prSet presAssocID="{6AD2A03A-FC77-0649-92E9-8E6E21736820}" presName="roof" presStyleLbl="dkBgShp" presStyleIdx="0" presStyleCnt="2" custLinFactNeighborX="-214"/>
      <dgm:spPr/>
      <dgm:t>
        <a:bodyPr/>
        <a:lstStyle/>
        <a:p>
          <a:endParaRPr lang="en-US"/>
        </a:p>
      </dgm:t>
    </dgm:pt>
    <dgm:pt modelId="{AD06BE05-311D-2242-844E-E6A710FEAEE4}" type="pres">
      <dgm:prSet presAssocID="{6AD2A03A-FC77-0649-92E9-8E6E21736820}" presName="pillars" presStyleCnt="0"/>
      <dgm:spPr/>
    </dgm:pt>
    <dgm:pt modelId="{250C4737-A841-8C48-A045-BF4D4D99D3A8}" type="pres">
      <dgm:prSet presAssocID="{6AD2A03A-FC77-0649-92E9-8E6E21736820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949D-55D7-9843-BBF0-4DC75BF720C6}" type="pres">
      <dgm:prSet presAssocID="{F92606C1-1CD6-BF4E-9E77-D0275FDC37C2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57DEF-DA04-AE46-8A72-E185F1E3E46F}" type="pres">
      <dgm:prSet presAssocID="{6AD2A03A-FC77-0649-92E9-8E6E21736820}" presName="base" presStyleLbl="dkBgShp" presStyleIdx="1" presStyleCnt="2" custLinFactY="-93979" custLinFactNeighborX="18794" custLinFactNeighborY="-100000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64026328-281F-4E4B-819B-6E7E2ECFD643}" srcId="{85CFD83C-0C6B-BC4D-842F-129DEFFFCC83}" destId="{6AD2A03A-FC77-0649-92E9-8E6E21736820}" srcOrd="0" destOrd="0" parTransId="{80DB3469-4255-D440-BECB-3A0D4DCB7625}" sibTransId="{F0AF8130-90DD-6A40-BE69-CC06EEC1DDAF}"/>
    <dgm:cxn modelId="{40712BCA-A87D-5A40-8287-0F2548E86FB0}" type="presOf" srcId="{F92606C1-1CD6-BF4E-9E77-D0275FDC37C2}" destId="{24D3949D-55D7-9843-BBF0-4DC75BF720C6}" srcOrd="0" destOrd="0" presId="urn:microsoft.com/office/officeart/2005/8/layout/hList3"/>
    <dgm:cxn modelId="{CC7E029A-FF69-A343-96B4-DE8967CECF19}" type="presOf" srcId="{85CFD83C-0C6B-BC4D-842F-129DEFFFCC83}" destId="{91E99BCE-3CAA-CE4C-A763-4B42C659CC8B}" srcOrd="0" destOrd="0" presId="urn:microsoft.com/office/officeart/2005/8/layout/hList3"/>
    <dgm:cxn modelId="{60242735-F0D8-1049-8740-4434FEF745E1}" type="presOf" srcId="{6AD2A03A-FC77-0649-92E9-8E6E21736820}" destId="{F1305359-E89A-E248-BDAE-44B047EAF116}" srcOrd="0" destOrd="0" presId="urn:microsoft.com/office/officeart/2005/8/layout/hList3"/>
    <dgm:cxn modelId="{3745D2BA-C112-5847-8166-F9EC36687BD8}" srcId="{6AD2A03A-FC77-0649-92E9-8E6E21736820}" destId="{FF1F7779-F48A-1F40-9E9D-420C87150ED4}" srcOrd="0" destOrd="0" parTransId="{A7F55382-F9EC-094C-8A11-74EE819CF30E}" sibTransId="{410C3502-284E-4640-BE5B-2BBC03993EC6}"/>
    <dgm:cxn modelId="{2697C0FA-C691-2044-83EE-E06A69D1F024}" srcId="{6AD2A03A-FC77-0649-92E9-8E6E21736820}" destId="{F92606C1-1CD6-BF4E-9E77-D0275FDC37C2}" srcOrd="1" destOrd="0" parTransId="{0D1A1D27-FBA7-E34B-B644-B2808F3E68A8}" sibTransId="{EEB51F93-8625-064F-84B3-754FC6A26CEF}"/>
    <dgm:cxn modelId="{3D0157CC-7B7D-E24B-95E7-D01D12A2A870}" type="presOf" srcId="{FF1F7779-F48A-1F40-9E9D-420C87150ED4}" destId="{250C4737-A841-8C48-A045-BF4D4D99D3A8}" srcOrd="0" destOrd="0" presId="urn:microsoft.com/office/officeart/2005/8/layout/hList3"/>
    <dgm:cxn modelId="{17CDE3A2-9116-0341-A2AB-FE4AF32E2A53}" type="presParOf" srcId="{91E99BCE-3CAA-CE4C-A763-4B42C659CC8B}" destId="{F1305359-E89A-E248-BDAE-44B047EAF116}" srcOrd="0" destOrd="0" presId="urn:microsoft.com/office/officeart/2005/8/layout/hList3"/>
    <dgm:cxn modelId="{902C48C8-56A0-014D-8360-B5ADA2BA96D7}" type="presParOf" srcId="{91E99BCE-3CAA-CE4C-A763-4B42C659CC8B}" destId="{AD06BE05-311D-2242-844E-E6A710FEAEE4}" srcOrd="1" destOrd="0" presId="urn:microsoft.com/office/officeart/2005/8/layout/hList3"/>
    <dgm:cxn modelId="{1C578301-133E-254E-BACC-CB257BA774A0}" type="presParOf" srcId="{AD06BE05-311D-2242-844E-E6A710FEAEE4}" destId="{250C4737-A841-8C48-A045-BF4D4D99D3A8}" srcOrd="0" destOrd="0" presId="urn:microsoft.com/office/officeart/2005/8/layout/hList3"/>
    <dgm:cxn modelId="{D7DF42C8-59FB-534D-90AF-23CB84E4DD1A}" type="presParOf" srcId="{AD06BE05-311D-2242-844E-E6A710FEAEE4}" destId="{24D3949D-55D7-9843-BBF0-4DC75BF720C6}" srcOrd="1" destOrd="0" presId="urn:microsoft.com/office/officeart/2005/8/layout/hList3"/>
    <dgm:cxn modelId="{1B35A9C7-59D1-2044-BD79-7178F2F90FDA}" type="presParOf" srcId="{91E99BCE-3CAA-CE4C-A763-4B42C659CC8B}" destId="{30F57DEF-DA04-AE46-8A72-E185F1E3E46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0"/>
          <a:ext cx="6676859" cy="101885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kern="1200" dirty="0" smtClean="0">
              <a:latin typeface="+mj-lt"/>
              <a:cs typeface="Gill Sans"/>
            </a:rPr>
            <a:t>Closed-ended Questions</a:t>
          </a:r>
          <a:endParaRPr lang="en-US" sz="4100" b="0" kern="1200" dirty="0">
            <a:latin typeface="+mj-lt"/>
            <a:cs typeface="Gill Sans"/>
          </a:endParaRPr>
        </a:p>
      </dsp:txBody>
      <dsp:txXfrm>
        <a:off x="0" y="0"/>
        <a:ext cx="6676859" cy="1018852"/>
      </dsp:txXfrm>
    </dsp:sp>
    <dsp:sp modelId="{250C4737-A841-8C48-A045-BF4D4D99D3A8}">
      <dsp:nvSpPr>
        <dsp:cNvPr id="0" name=""/>
        <dsp:cNvSpPr/>
      </dsp:nvSpPr>
      <dsp:spPr>
        <a:xfrm>
          <a:off x="0" y="1018852"/>
          <a:ext cx="3338429" cy="213959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+mj-lt"/>
              <a:cs typeface="Gill Sans"/>
            </a:rPr>
            <a:t>Advantages</a:t>
          </a:r>
          <a:endParaRPr lang="en-US" sz="3500" b="0" kern="1200" dirty="0">
            <a:latin typeface="+mj-lt"/>
            <a:cs typeface="Gill Sans"/>
          </a:endParaRPr>
        </a:p>
      </dsp:txBody>
      <dsp:txXfrm>
        <a:off x="0" y="1018852"/>
        <a:ext cx="3338429" cy="2139590"/>
      </dsp:txXfrm>
    </dsp:sp>
    <dsp:sp modelId="{24D3949D-55D7-9843-BBF0-4DC75BF720C6}">
      <dsp:nvSpPr>
        <dsp:cNvPr id="0" name=""/>
        <dsp:cNvSpPr/>
      </dsp:nvSpPr>
      <dsp:spPr>
        <a:xfrm>
          <a:off x="3338429" y="1018852"/>
          <a:ext cx="3338429" cy="2139590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+mj-lt"/>
              <a:cs typeface="Gill Sans"/>
            </a:rPr>
            <a:t>Disadvantages </a:t>
          </a:r>
          <a:endParaRPr lang="en-US" sz="3500" b="0" kern="1200" dirty="0">
            <a:latin typeface="+mj-lt"/>
            <a:cs typeface="Gill Sans"/>
          </a:endParaRPr>
        </a:p>
      </dsp:txBody>
      <dsp:txXfrm>
        <a:off x="3338429" y="1018852"/>
        <a:ext cx="3338429" cy="2139590"/>
      </dsp:txXfrm>
    </dsp:sp>
    <dsp:sp modelId="{30F57DEF-DA04-AE46-8A72-E185F1E3E46F}">
      <dsp:nvSpPr>
        <dsp:cNvPr id="0" name=""/>
        <dsp:cNvSpPr/>
      </dsp:nvSpPr>
      <dsp:spPr>
        <a:xfrm>
          <a:off x="0" y="2697292"/>
          <a:ext cx="6676859" cy="23773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5359-E89A-E248-BDAE-44B047EAF116}">
      <dsp:nvSpPr>
        <dsp:cNvPr id="0" name=""/>
        <dsp:cNvSpPr/>
      </dsp:nvSpPr>
      <dsp:spPr>
        <a:xfrm>
          <a:off x="0" y="0"/>
          <a:ext cx="6676859" cy="101885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0" kern="1200" dirty="0" smtClean="0">
              <a:latin typeface="+mj-lt"/>
              <a:cs typeface="Gill Sans"/>
            </a:rPr>
            <a:t>Open-ended Questions</a:t>
          </a:r>
          <a:endParaRPr lang="en-US" sz="4100" b="0" kern="1200" dirty="0">
            <a:latin typeface="+mj-lt"/>
            <a:cs typeface="Gill Sans"/>
          </a:endParaRPr>
        </a:p>
      </dsp:txBody>
      <dsp:txXfrm>
        <a:off x="0" y="0"/>
        <a:ext cx="6676859" cy="1018852"/>
      </dsp:txXfrm>
    </dsp:sp>
    <dsp:sp modelId="{250C4737-A841-8C48-A045-BF4D4D99D3A8}">
      <dsp:nvSpPr>
        <dsp:cNvPr id="0" name=""/>
        <dsp:cNvSpPr/>
      </dsp:nvSpPr>
      <dsp:spPr>
        <a:xfrm>
          <a:off x="0" y="1018852"/>
          <a:ext cx="3338429" cy="213959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+mj-lt"/>
              <a:cs typeface="Gill Sans"/>
            </a:rPr>
            <a:t>Advantages</a:t>
          </a:r>
          <a:endParaRPr lang="en-US" sz="3500" b="0" kern="1200" dirty="0">
            <a:latin typeface="+mj-lt"/>
            <a:cs typeface="Gill Sans"/>
          </a:endParaRPr>
        </a:p>
      </dsp:txBody>
      <dsp:txXfrm>
        <a:off x="0" y="1018852"/>
        <a:ext cx="3338429" cy="2139590"/>
      </dsp:txXfrm>
    </dsp:sp>
    <dsp:sp modelId="{24D3949D-55D7-9843-BBF0-4DC75BF720C6}">
      <dsp:nvSpPr>
        <dsp:cNvPr id="0" name=""/>
        <dsp:cNvSpPr/>
      </dsp:nvSpPr>
      <dsp:spPr>
        <a:xfrm>
          <a:off x="3338429" y="1018852"/>
          <a:ext cx="3338429" cy="2139590"/>
        </a:xfrm>
        <a:prstGeom prst="rect">
          <a:avLst/>
        </a:prstGeom>
        <a:gradFill rotWithShape="1">
          <a:gsLst>
            <a:gs pos="0">
              <a:schemeClr val="accent2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2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kern="1200" dirty="0" smtClean="0">
              <a:latin typeface="+mj-lt"/>
              <a:cs typeface="Gill Sans"/>
            </a:rPr>
            <a:t>Disadvantages </a:t>
          </a:r>
          <a:endParaRPr lang="en-US" sz="3500" b="0" kern="1200" dirty="0">
            <a:latin typeface="+mj-lt"/>
            <a:cs typeface="Gill Sans"/>
          </a:endParaRPr>
        </a:p>
      </dsp:txBody>
      <dsp:txXfrm>
        <a:off x="3338429" y="1018852"/>
        <a:ext cx="3338429" cy="2139590"/>
      </dsp:txXfrm>
    </dsp:sp>
    <dsp:sp modelId="{30F57DEF-DA04-AE46-8A72-E185F1E3E46F}">
      <dsp:nvSpPr>
        <dsp:cNvPr id="0" name=""/>
        <dsp:cNvSpPr/>
      </dsp:nvSpPr>
      <dsp:spPr>
        <a:xfrm>
          <a:off x="0" y="2697292"/>
          <a:ext cx="6676859" cy="23773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12BB2-85C8-4FFE-81A0-CC9C50BCCDFF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BF987-5348-4C31-981A-39463E22A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49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BDB4A-0C98-4E64-8078-ABEAFDD540B7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99497-3B62-4F8C-A892-AF6DDC86B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9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8EDAF-CEE8-BD4A-8729-AA831C9EEA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07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74CE0-4909-6048-B317-2721B0FEF0D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29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9A970D-EEEB-41F7-ABA4-50EC13D51AB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303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88BD8A-AA68-4788-9541-F921EC8B5F2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392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C22321-DBD6-4F73-8ACE-A63BACA16E7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304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7B8818-B5A2-D44A-9742-9B91385259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676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1860BA-B361-EF49-AD99-649FC8448E0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35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4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61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9174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2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BA0096-85E0-47C9-9476-87CE581D68D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215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1" name="Shape 501"/>
          <p:cNvSpPr txBox="1">
            <a:spLocks noGrp="1"/>
          </p:cNvSpPr>
          <p:nvPr>
            <p:ph type="sldNum" idx="12"/>
          </p:nvPr>
        </p:nvSpPr>
        <p:spPr>
          <a:xfrm>
            <a:off x="3884613" y="8829965"/>
            <a:ext cx="2971799" cy="46482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14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99497-3B62-4F8C-A892-AF6DDC86BAAB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51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76032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6A0CD-AB06-A449-B293-440995FB604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09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720859-0FD0-D946-A21F-5F70CB2E8A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8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fld id="{D84DEBE5-3007-4E67-B6BF-A1F8204B3DD8}" type="slidenum">
              <a:rPr lang="en-US" altLang="en-US" smtClean="0">
                <a:latin typeface="Calibri" panose="020F0502020204030204" pitchFamily="34" charset="0"/>
              </a:rPr>
              <a:pPr/>
              <a:t>59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17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fld id="{D1067A16-D71D-44BC-8A70-618A03AA4D0A}" type="slidenum">
              <a:rPr lang="en-US" altLang="en-US" smtClean="0">
                <a:latin typeface="Calibri" panose="020F0502020204030204" pitchFamily="34" charset="0"/>
              </a:rPr>
              <a:pPr/>
              <a:t>60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51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B7545-9F60-E947-BEC7-08664EAF4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567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892A65-78A1-4D0E-9447-83CB41B6C27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363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F6C5C9-C46E-4162-BB0E-FD5F991287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35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62597-221C-F74B-A931-14AE412BFD5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13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7FBC81-90D4-F842-83D2-3DFDB28F25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15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7066" indent="-291179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4717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0604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6491" indent="-232943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0A6D9C-B5C6-CB41-AFF5-6E82932476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55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5B7545-9F60-E947-BEC7-08664EAF44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29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78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568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036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472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16580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2499216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</p:spTree>
    <p:extLst>
      <p:ext uri="{BB962C8B-B14F-4D97-AF65-F5344CB8AC3E}">
        <p14:creationId xmlns:p14="http://schemas.microsoft.com/office/powerpoint/2010/main" val="3484351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B3E43-EC87-A141-B5BD-793070A16C19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6CB3-B689-5B4A-95BA-4A1AC29252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7438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01824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6476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54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280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941777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4388" y="228600"/>
            <a:ext cx="2057400" cy="2038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FC6C7-6DB4-4DD1-84AC-840482FF683D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303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461941-5B97-4CB6-9188-BF610BEBF32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6FA834-6C3F-478E-B823-71D3A914A3C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5704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F69479-C1E6-43B0-B15D-87CE85ADE5B2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E19E4-0E84-48B7-9520-8123D3DE303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403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4187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4388" y="2378075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rIns="45720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>
          <a:xfrm>
            <a:off x="4800600" y="6426200"/>
            <a:ext cx="1231900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393140-D7B0-4DFA-A3B0-1AC8179646B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6311900" y="6426200"/>
            <a:ext cx="2616200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5557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13" y="228600"/>
            <a:ext cx="82010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03425" y="3111500"/>
            <a:ext cx="260350" cy="614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8813" y="6248400"/>
            <a:ext cx="14747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DC3368-52E6-4B42-BB21-41748F2F5257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400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400"/>
            <a:ext cx="5540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1DCB34-DD88-40DC-A9BF-BAD2ADFAF5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776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10550" y="282575"/>
            <a:ext cx="64135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67675" y="282575"/>
            <a:ext cx="92075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28B8F5-C239-426C-8548-CC226000FC1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649EEA-0D58-4838-A41E-54531197FA8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750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C3F32-A7A2-4656-A26F-849036A1E341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9D346-B8B2-4DBC-85D2-551C58F44DF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002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2CE47D-A589-4686-98D6-56DB01142F5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53455D-5B1F-447C-A6D2-0DAFEDD3E28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219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1B7AB-88BE-4D0D-97A4-4281CF8750C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A0D4C4-70C6-4550-A6CA-D708A28770F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95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926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20E114-A4F6-449C-BF1E-88EC8EFE605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C4944A-E3AA-4CB9-9BEF-52C7B1F919A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077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50C549-D094-4B5A-A175-089E37813625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BC35FB-745F-421B-B2EE-5CFACDBE9FB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780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23E14C-3361-4C43-9003-C4FDE87005C2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52F2B6-1A2A-42CD-84D3-F9357A90DAC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702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92E3CB-D6E0-418F-B7EF-5C54730FB54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213" y="6423025"/>
            <a:ext cx="3316287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244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89388" y="3370263"/>
            <a:ext cx="220662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414A4A-39FB-48A2-BC4B-261BB87143F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8F47D-EEB4-485B-ABAE-BBD526A8192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251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02438" y="2378075"/>
            <a:ext cx="2057400" cy="2038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025" y="4632325"/>
            <a:ext cx="220663" cy="3698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03CB98-7CA0-4679-B432-72188FA0530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547D2-47B5-49BE-89AF-C37F8120C36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44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2575" y="228600"/>
            <a:ext cx="638651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5211763" y="6235700"/>
            <a:ext cx="13493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574E4-C2FA-4C0B-954E-9645CA008E0F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381000" y="6235700"/>
            <a:ext cx="4648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9E2213-4592-49F2-B178-B51AFD5E87B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315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DA2518-A7D1-4BBF-AE40-6F05CA13DC84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59492E-E49C-4E5A-8CC4-518318B1429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0194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49800" y="3370263"/>
            <a:ext cx="220663" cy="36988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5"/>
          </p:nvPr>
        </p:nvSpPr>
        <p:spPr>
          <a:xfrm>
            <a:off x="7391400" y="6423025"/>
            <a:ext cx="1536700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0FCD63-F4C9-4D63-8E6F-D3E62E22CB69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4191000" y="6423025"/>
            <a:ext cx="3005138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1033AD-4F1B-4966-BD01-09A37E55B92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54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8" y="228600"/>
            <a:ext cx="260350" cy="5540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E0D645-19B7-4524-B6F4-FF66F23989D0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7E7ED4-84C5-437F-A171-FCF866E80B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4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4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553924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66100" y="282575"/>
            <a:ext cx="685800" cy="301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16200000">
            <a:off x="8593932" y="561181"/>
            <a:ext cx="260350" cy="5540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A1C4E3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+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9B84B6-AEE8-46F7-9123-5B4D2194FD4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FDD382-D8BB-4F15-98FF-A965D007783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63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0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97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054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08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72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891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C3013-4435-2D4C-9E29-650CD3D95957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6C9EB7-DE12-DA45-9FA8-81EA5D4669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8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4841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A1EF3-D201-4160-A239-46767B98298C}" type="datetime1"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12/6/2017</a:t>
            </a:fld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13" y="6423025"/>
            <a:ext cx="61229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595959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888"/>
            <a:ext cx="554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49C1EA-36B1-44B8-A3FB-F2DFBEAB21A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68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8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4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A1C4E3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000" kern="1200">
          <a:solidFill>
            <a:srgbClr val="595959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geographic.com/photography/photo-of-the-day/2013/1/alligator-babies-texas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AYXZzKUAX4" TargetMode="External"/><Relationship Id="rId6" Type="http://schemas.openxmlformats.org/officeDocument/2006/relationships/image" Target="../media/image16.jpeg"/><Relationship Id="rId5" Type="http://schemas.openxmlformats.org/officeDocument/2006/relationships/hyperlink" Target="https://www.youtube.com/watch?v=53EEDisloME" TargetMode="External"/><Relationship Id="rId4" Type="http://schemas.openxmlformats.org/officeDocument/2006/relationships/hyperlink" Target="https://www.youtube.com/watch?v=mAYXZzKUAX4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wrIIDNECUQ&amp;feature=youtu.be&amp;t=2m37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2zEfKlY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64" y="4807129"/>
            <a:ext cx="3948545" cy="112974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b="1" dirty="0">
                <a:solidFill>
                  <a:schemeClr val="tx1"/>
                </a:solidFill>
              </a:rPr>
              <a:t>Dan Rothstein 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Co-Director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0985" y="2402126"/>
            <a:ext cx="2044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2017 Massachusetts STEM Summit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257" y="678241"/>
            <a:ext cx="41760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Teach Students to Ask Their</a:t>
            </a:r>
            <a:r>
              <a:rPr kumimoji="0" lang="en-US" sz="3600" b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Own STEM Questions: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Introduction to the Question Formulation Technique (QFT)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0847" y="2771330"/>
            <a:ext cx="198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DCU Center Worcester,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M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4792876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Sarah Westbrook</a:t>
            </a:r>
          </a:p>
          <a:p>
            <a:pPr algn="ctr"/>
            <a:r>
              <a:rPr lang="en-US" sz="2000" dirty="0" smtClean="0"/>
              <a:t>Director of Professional Learning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46364" y="5665967"/>
            <a:ext cx="8361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Right Question Institute </a:t>
            </a:r>
            <a:endParaRPr lang="en-US" sz="2000" dirty="0" smtClean="0"/>
          </a:p>
          <a:p>
            <a:pPr algn="ctr"/>
            <a:r>
              <a:rPr lang="en-US" sz="2000" dirty="0" smtClean="0"/>
              <a:t>Cambridge</a:t>
            </a:r>
            <a:r>
              <a:rPr lang="en-US" sz="2000" dirty="0"/>
              <a:t>, MA</a:t>
            </a:r>
          </a:p>
        </p:txBody>
      </p:sp>
    </p:spTree>
    <p:extLst>
      <p:ext uri="{BB962C8B-B14F-4D97-AF65-F5344CB8AC3E}">
        <p14:creationId xmlns:p14="http://schemas.microsoft.com/office/powerpoint/2010/main" val="229812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538163" y="2719388"/>
            <a:ext cx="8178800" cy="2132012"/>
          </a:xfrm>
        </p:spPr>
        <p:txBody>
          <a:bodyPr/>
          <a:lstStyle/>
          <a:p>
            <a:pPr eaLnBrk="1" hangingPunct="1"/>
            <a:r>
              <a:rPr lang="en-US" altLang="en-US" sz="4200" smtClean="0"/>
              <a:t>But, the problem begins long before college... </a:t>
            </a:r>
          </a:p>
        </p:txBody>
      </p:sp>
    </p:spTree>
    <p:extLst>
      <p:ext uri="{BB962C8B-B14F-4D97-AF65-F5344CB8AC3E}">
        <p14:creationId xmlns:p14="http://schemas.microsoft.com/office/powerpoint/2010/main" val="38835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ject 1"/>
          <p:cNvGraphicFramePr>
            <a:graphicFrameLocks/>
          </p:cNvGraphicFramePr>
          <p:nvPr/>
        </p:nvGraphicFramePr>
        <p:xfrm>
          <a:off x="665163" y="1600200"/>
          <a:ext cx="6704012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Chart" r:id="rId4" imgW="0" imgH="0" progId="MSGraph.Chart.8">
                  <p:embed/>
                </p:oleObj>
              </mc:Choice>
              <mc:Fallback>
                <p:oleObj name="Chart" r:id="rId4" imgW="0" imgH="0" progId="MSGraph.Chart.8">
                  <p:embed/>
                  <p:pic>
                    <p:nvPicPr>
                      <p:cNvPr id="35841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600200"/>
                        <a:ext cx="6704012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ckwell" charset="0"/>
              </a:rPr>
              <a:t>Percentage of Basic Skill Attainment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93664" y="6050756"/>
            <a:ext cx="8197056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://nces.ed.gov/nationsreportcard/pdf/main2009/2011455.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http://nces.ed.gov/nationsreportcard/pubs/main2007/2008468.asp#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section1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Data on question-asking based on parent and teacher feedback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2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Rockwell" charset="0"/>
              </a:rPr>
              <a:t>Percentage of Basic Skill Attainment</a:t>
            </a:r>
          </a:p>
        </p:txBody>
      </p:sp>
      <p:graphicFrame>
        <p:nvGraphicFramePr>
          <p:cNvPr id="37890" name="Object 1"/>
          <p:cNvGraphicFramePr>
            <a:graphicFrameLocks/>
          </p:cNvGraphicFramePr>
          <p:nvPr/>
        </p:nvGraphicFramePr>
        <p:xfrm>
          <a:off x="677863" y="1497013"/>
          <a:ext cx="6669087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Chart" r:id="rId4" imgW="30273016" imgH="17359182" progId="MSGraph.Chart.8">
                  <p:embed/>
                </p:oleObj>
              </mc:Choice>
              <mc:Fallback>
                <p:oleObj name="Chart" r:id="rId4" imgW="30273016" imgH="17359182" progId="MSGraph.Chart.8">
                  <p:embed/>
                  <p:pic>
                    <p:nvPicPr>
                      <p:cNvPr id="3789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1497013"/>
                        <a:ext cx="6669087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/>
          </p:cNvSpPr>
          <p:nvPr/>
        </p:nvSpPr>
        <p:spPr bwMode="auto">
          <a:xfrm>
            <a:off x="93664" y="6050756"/>
            <a:ext cx="8197056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Sources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://nces.ed.gov/nationsreportcard/pdf/main2009/2011455.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pdf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http://nces.ed.gov/nationsreportcard/pubs/main2007/2008468.asp#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section1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Data on question-asking based on parent and teacher feedback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Lucida Grande" charset="0"/>
                <a:ea typeface="+mn-ea"/>
                <a:cs typeface="+mn-cs"/>
                <a:sym typeface="Lucida Grande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Lucida Grande" charset="0"/>
              <a:ea typeface="+mn-ea"/>
              <a:cs typeface="+mn-cs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2"/>
          <p:cNvSpPr txBox="1">
            <a:spLocks/>
          </p:cNvSpPr>
          <p:nvPr/>
        </p:nvSpPr>
        <p:spPr bwMode="auto">
          <a:xfrm>
            <a:off x="498474" y="2512148"/>
            <a:ext cx="7356619" cy="3778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629DD1"/>
              </a:buClr>
              <a:buSzPct val="75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charset="0"/>
              <a:ea typeface="ＭＳ Ｐゴシック" charset="0"/>
            </a:endParaRPr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15142" y="2193491"/>
            <a:ext cx="7979973" cy="2821853"/>
          </a:xfrm>
        </p:spPr>
        <p:txBody>
          <a:bodyPr>
            <a:noAutofit/>
          </a:bodyPr>
          <a:lstStyle/>
          <a:p>
            <a:pPr lvl="0"/>
            <a:r>
              <a:rPr lang="en-US" sz="4400" dirty="0" smtClean="0">
                <a:solidFill>
                  <a:srgbClr val="629DD1"/>
                </a:solidFill>
              </a:rPr>
              <a:t>What </a:t>
            </a:r>
            <a:r>
              <a:rPr lang="en-US" sz="4400" dirty="0">
                <a:solidFill>
                  <a:srgbClr val="629DD1"/>
                </a:solidFill>
              </a:rPr>
              <a:t>happens when students do learn to ask their own questions?</a:t>
            </a:r>
            <a:r>
              <a:rPr lang="en-US" sz="4000" dirty="0">
                <a:solidFill>
                  <a:srgbClr val="629DD1"/>
                </a:solidFill>
              </a:rPr>
              <a:t/>
            </a:r>
            <a:br>
              <a:rPr lang="en-US" sz="4000" dirty="0">
                <a:solidFill>
                  <a:srgbClr val="629DD1"/>
                </a:solidFill>
              </a:rPr>
            </a:br>
            <a:endParaRPr lang="en-US" sz="40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8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Research Confirms the Importance of Student Questioning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8645525" cy="414496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Self-questioning (metacognitive strategy):</a:t>
            </a:r>
          </a:p>
          <a:p>
            <a:pPr marL="0" indent="0"/>
            <a:r>
              <a:rPr lang="en-US" altLang="en-US" sz="2200" dirty="0" smtClean="0">
                <a:solidFill>
                  <a:schemeClr val="tx1"/>
                </a:solidFill>
              </a:rPr>
              <a:t>Student formulation of their own questions is one of the most effective metacognitive strategies </a:t>
            </a:r>
          </a:p>
          <a:p>
            <a:pPr marL="0" indent="0"/>
            <a:r>
              <a:rPr lang="en-US" altLang="en-US" sz="2200" dirty="0" smtClean="0">
                <a:solidFill>
                  <a:schemeClr val="tx1"/>
                </a:solidFill>
              </a:rPr>
              <a:t>Engaging in pre-lesson self-questioning improved students rate of learning by nearly 50% (Hattie, p.193)</a:t>
            </a:r>
          </a:p>
          <a:p>
            <a:pPr marL="0" indent="0" algn="r">
              <a:buFont typeface="Wingdings" panose="05000000000000000000" pitchFamily="2" charset="2"/>
              <a:buNone/>
            </a:pPr>
            <a:endParaRPr lang="en-US" altLang="en-US" sz="1800" i="1" dirty="0" smtClean="0">
              <a:solidFill>
                <a:schemeClr val="tx1"/>
              </a:solidFill>
            </a:endParaRPr>
          </a:p>
          <a:p>
            <a:pPr marL="0" indent="0" algn="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John Hattie</a:t>
            </a:r>
          </a:p>
          <a:p>
            <a:pPr marL="0" indent="0" algn="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i="1" dirty="0" smtClean="0">
                <a:solidFill>
                  <a:schemeClr val="tx1"/>
                </a:solidFill>
              </a:rPr>
              <a:t>Visible Learning: A Synthesis of Over 800 </a:t>
            </a:r>
          </a:p>
          <a:p>
            <a:pPr marL="0" indent="0" algn="r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1600" i="1" dirty="0" smtClean="0">
                <a:solidFill>
                  <a:schemeClr val="tx1"/>
                </a:solidFill>
              </a:rPr>
              <a:t>meta-Analyses Relating to Achievement, 2008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509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9925" y="1600200"/>
            <a:ext cx="7762875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6C5EF"/>
              </a:buClr>
              <a:buSzPct val="75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“Just when you think you know all you need to know, you ask another question and discover how much more there is to learn.”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6C5EF"/>
              </a:buClr>
              <a:buSzPct val="7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~ Sixth-grade student, Palo Alto,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6C5EF"/>
              </a:buClr>
              <a:buSzPct val="75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“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When you ask the question, you feel like it’s your job to get the answer.”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6C5EF"/>
              </a:buClr>
              <a:buSzPct val="7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~ High School student, Boston,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 charset="0"/>
                <a:ea typeface="+mn-ea"/>
                <a:cs typeface="+mn-cs"/>
              </a:rPr>
              <a:t>MA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 charset="0"/>
              <a:ea typeface="+mn-ea"/>
              <a:cs typeface="+mn-cs"/>
            </a:endParaRPr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" charset="0"/>
              </a:rPr>
              <a:t>Student Reflections</a:t>
            </a:r>
          </a:p>
        </p:txBody>
      </p:sp>
    </p:spTree>
    <p:extLst>
      <p:ext uri="{BB962C8B-B14F-4D97-AF65-F5344CB8AC3E}">
        <p14:creationId xmlns:p14="http://schemas.microsoft.com/office/powerpoint/2010/main" val="206836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Classroom Example:</a:t>
            </a:r>
            <a:br>
              <a:rPr lang="en-US" sz="4400" dirty="0" smtClean="0"/>
            </a:br>
            <a:r>
              <a:rPr lang="en-US" sz="4400" dirty="0" smtClean="0"/>
              <a:t>Kindergarten</a:t>
            </a:r>
            <a:endParaRPr lang="en-US" sz="4400" dirty="0"/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98286" y="2275031"/>
            <a:ext cx="7744962" cy="411638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3000" u="sng" dirty="0">
                <a:solidFill>
                  <a:schemeClr val="tx1"/>
                </a:solidFill>
                <a:cs typeface="Gill Sans"/>
              </a:rPr>
              <a:t>T</a:t>
            </a:r>
            <a:r>
              <a:rPr lang="en-US" sz="3000" u="sng" dirty="0" smtClean="0">
                <a:solidFill>
                  <a:schemeClr val="tx1"/>
                </a:solidFill>
                <a:cs typeface="Gill Sans"/>
              </a:rPr>
              <a:t>eacher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cs typeface="Gill Sans"/>
              </a:rPr>
              <a:t>Jennifer Shaffer, Walkersville, MD</a:t>
            </a:r>
            <a:endParaRPr lang="en-US" sz="3000" dirty="0">
              <a:solidFill>
                <a:schemeClr val="tx1"/>
              </a:solidFill>
              <a:cs typeface="Gill Sans"/>
            </a:endParaRPr>
          </a:p>
          <a:p>
            <a:pPr marL="0" indent="0" eaLnBrk="1" hangingPunct="1">
              <a:buNone/>
              <a:defRPr/>
            </a:pPr>
            <a:r>
              <a:rPr lang="en-US" sz="3000" u="sng" dirty="0">
                <a:solidFill>
                  <a:schemeClr val="tx1"/>
                </a:solidFill>
                <a:cs typeface="Gill Sans"/>
              </a:rPr>
              <a:t>Topic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cs typeface="Gill Sans"/>
              </a:rPr>
              <a:t>Non-fiction literacy</a:t>
            </a:r>
            <a:endParaRPr lang="en-US" sz="3000" dirty="0">
              <a:solidFill>
                <a:schemeClr val="tx1"/>
              </a:solidFill>
              <a:cs typeface="Gill Sans"/>
            </a:endParaRPr>
          </a:p>
          <a:p>
            <a:pPr marL="0" indent="0" eaLnBrk="1" hangingPunct="1">
              <a:buNone/>
              <a:defRPr/>
            </a:pPr>
            <a:r>
              <a:rPr lang="en-US" sz="3000" u="sng" dirty="0">
                <a:solidFill>
                  <a:schemeClr val="tx1"/>
                </a:solidFill>
                <a:cs typeface="Gill Sans"/>
              </a:rPr>
              <a:t>Purpose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cs typeface="Gill Sans"/>
              </a:rPr>
              <a:t>To engage students prior to reading a nonfiction </a:t>
            </a:r>
            <a:r>
              <a:rPr lang="en-US" sz="3000" dirty="0">
                <a:solidFill>
                  <a:schemeClr val="tx1"/>
                </a:solidFill>
                <a:cs typeface="Gill Sans"/>
              </a:rPr>
              <a:t>text </a:t>
            </a:r>
            <a:r>
              <a:rPr lang="en-US" sz="3000" dirty="0" smtClean="0">
                <a:solidFill>
                  <a:schemeClr val="tx1"/>
                </a:solidFill>
                <a:cs typeface="Gill Sans"/>
              </a:rPr>
              <a:t>about alligators</a:t>
            </a:r>
            <a:endParaRPr lang="en-US" sz="3000" dirty="0">
              <a:solidFill>
                <a:schemeClr val="tx1"/>
              </a:solidFill>
              <a:cs typeface="Gill Sans"/>
            </a:endParaRPr>
          </a:p>
          <a:p>
            <a:pPr eaLnBrk="1" hangingPunct="1">
              <a:defRPr/>
            </a:pPr>
            <a:endParaRPr lang="en-US" sz="3000" dirty="0"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708788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629DD1"/>
                </a:solidFill>
              </a:rPr>
              <a:t>Question Focus</a:t>
            </a:r>
            <a:endParaRPr lang="en-US" sz="4000" dirty="0">
              <a:solidFill>
                <a:srgbClr val="629DD1"/>
              </a:solidFill>
            </a:endParaRPr>
          </a:p>
        </p:txBody>
      </p:sp>
      <p:pic>
        <p:nvPicPr>
          <p:cNvPr id="117762" name="Picture 2" descr="\\fcps.org\fcps\Redirection\Central Offices\Professional Dev\jay.corrigan\My Documents\My Pictures\alligator-babies-texas_62971_990x74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59" y="1600200"/>
            <a:ext cx="5530341" cy="4144963"/>
          </a:xfrm>
        </p:spPr>
      </p:pic>
      <p:sp>
        <p:nvSpPr>
          <p:cNvPr id="5" name="TextBox 4"/>
          <p:cNvSpPr txBox="1"/>
          <p:nvPr/>
        </p:nvSpPr>
        <p:spPr>
          <a:xfrm>
            <a:off x="4433454" y="6414655"/>
            <a:ext cx="471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Photograph by </a:t>
            </a:r>
            <a:r>
              <a:rPr lang="en-US" dirty="0" err="1" smtClean="0">
                <a:hlinkClick r:id="rId3"/>
              </a:rPr>
              <a:t>Nuwan</a:t>
            </a:r>
            <a:r>
              <a:rPr lang="en-US" dirty="0" smtClean="0">
                <a:hlinkClick r:id="rId3"/>
              </a:rPr>
              <a:t> Samaranayake, 2013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10540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98475" y="484094"/>
            <a:ext cx="4111626" cy="1116106"/>
          </a:xfrm>
        </p:spPr>
        <p:txBody>
          <a:bodyPr/>
          <a:lstStyle/>
          <a:p>
            <a:r>
              <a:rPr lang="en-US" dirty="0">
                <a:latin typeface="Rockwell" charset="0"/>
              </a:rPr>
              <a:t>Student Questions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985963"/>
            <a:ext cx="4111625" cy="41402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Is the alligator camouflaged?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Why do the babies have stripes?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Are those baby crocodiles?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Is it a mom or dad crocodile?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What is the green stuff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r>
              <a:rPr lang="en-US" sz="2400" dirty="0">
                <a:solidFill>
                  <a:schemeClr val="tx1"/>
                </a:solidFill>
                <a:cs typeface="Gill Sans"/>
              </a:rPr>
              <a:t>Why are they in the water so low?</a:t>
            </a:r>
          </a:p>
          <a:p>
            <a:pPr marL="514350" indent="-514350">
              <a:spcBef>
                <a:spcPts val="800"/>
              </a:spcBef>
              <a:buFont typeface="Arial" charset="0"/>
              <a:buAutoNum type="arabicPeriod"/>
              <a:defRPr/>
            </a:pPr>
            <a:endParaRPr lang="en-US" sz="2400" dirty="0">
              <a:solidFill>
                <a:srgbClr val="595959"/>
              </a:solidFill>
              <a:latin typeface="Gill Sans"/>
              <a:cs typeface="Gill San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25988" y="2544763"/>
            <a:ext cx="4125912" cy="41402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Where 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are they going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Why 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are the baby alligator’s eyes white and the mom’s black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Why 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are baby alligators on top of the momma alligator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</a:p>
          <a:p>
            <a:pPr marL="457200" indent="-457200">
              <a:spcBef>
                <a:spcPts val="800"/>
              </a:spcBef>
              <a:buFont typeface="+mj-lt"/>
              <a:buAutoNum type="arabicPeriod" startAt="7"/>
              <a:defRPr/>
            </a:pP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Why </a:t>
            </a:r>
            <a:r>
              <a:rPr lang="en-US" sz="2400" dirty="0">
                <a:solidFill>
                  <a:schemeClr val="tx1"/>
                </a:solidFill>
                <a:cs typeface="Gill Sans"/>
              </a:rPr>
              <a:t>does momma or daddy have bumps on them</a:t>
            </a:r>
            <a:r>
              <a:rPr lang="en-US" sz="2400" dirty="0" smtClean="0">
                <a:solidFill>
                  <a:schemeClr val="tx1"/>
                </a:solidFill>
                <a:cs typeface="Gill Sans"/>
              </a:rPr>
              <a:t>?</a:t>
            </a:r>
            <a:endParaRPr lang="en-US" sz="2400" dirty="0">
              <a:solidFill>
                <a:schemeClr val="tx1"/>
              </a:solidFill>
              <a:cs typeface="Gill Sans"/>
            </a:endParaRPr>
          </a:p>
        </p:txBody>
      </p:sp>
      <p:pic>
        <p:nvPicPr>
          <p:cNvPr id="38916" name="Picture 2" descr="\\fcps.org\fcps\Redirection\Central Offices\Professional Dev\jay.corrigan\My Documents\My Pictures\alligator-babies-texas_62971_990x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6" b="13406"/>
          <a:stretch>
            <a:fillRect/>
          </a:stretch>
        </p:blipFill>
        <p:spPr bwMode="auto">
          <a:xfrm>
            <a:off x="4725988" y="146050"/>
            <a:ext cx="4125912" cy="22637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5281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332220" y="622733"/>
            <a:ext cx="7556500" cy="1325562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Rockwell" charset="0"/>
              </a:rPr>
              <a:t>Classroom Example:</a:t>
            </a:r>
            <a:br>
              <a:rPr lang="en-US" sz="4000" dirty="0">
                <a:latin typeface="Rockwell" charset="0"/>
              </a:rPr>
            </a:br>
            <a:r>
              <a:rPr lang="en-US" sz="4000" dirty="0" smtClean="0">
                <a:latin typeface="Rockwell" charset="0"/>
              </a:rPr>
              <a:t>4</a:t>
            </a:r>
            <a:r>
              <a:rPr lang="en-US" sz="4000" baseline="30000" dirty="0" smtClean="0">
                <a:latin typeface="Rockwell" charset="0"/>
              </a:rPr>
              <a:t>th</a:t>
            </a:r>
            <a:r>
              <a:rPr lang="en-US" sz="4000" dirty="0" smtClean="0">
                <a:latin typeface="Rockwell" charset="0"/>
              </a:rPr>
              <a:t> Grade</a:t>
            </a:r>
            <a:endParaRPr lang="en-US" sz="4000" dirty="0">
              <a:latin typeface="Rockwell" charset="0"/>
            </a:endParaRP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332220" y="2369126"/>
            <a:ext cx="8382289" cy="2895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200" u="sng" dirty="0" smtClean="0">
                <a:solidFill>
                  <a:schemeClr val="tx1"/>
                </a:solidFill>
                <a:latin typeface="Rockwell" charset="0"/>
              </a:rPr>
              <a:t>Teacher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: Deirdre </a:t>
            </a:r>
            <a:r>
              <a:rPr lang="en-US" sz="3200" dirty="0" err="1" smtClean="0">
                <a:solidFill>
                  <a:schemeClr val="tx1"/>
                </a:solidFill>
                <a:latin typeface="Rockwell" charset="0"/>
              </a:rPr>
              <a:t>Brotherson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, Hooksett, NH</a:t>
            </a:r>
            <a:endParaRPr lang="en-US" sz="3200" u="sng" dirty="0" smtClean="0">
              <a:solidFill>
                <a:schemeClr val="tx1"/>
              </a:solidFill>
              <a:latin typeface="Rockwell" charset="0"/>
            </a:endParaRPr>
          </a:p>
          <a:p>
            <a:pPr marL="0" indent="0" eaLnBrk="1" hangingPunct="1">
              <a:buNone/>
            </a:pPr>
            <a:r>
              <a:rPr lang="en-US" sz="3200" u="sng" dirty="0" smtClean="0">
                <a:solidFill>
                  <a:schemeClr val="tx1"/>
                </a:solidFill>
                <a:latin typeface="Rockwell" charset="0"/>
              </a:rPr>
              <a:t>Topic</a:t>
            </a:r>
            <a:r>
              <a:rPr lang="en-US" sz="3200" dirty="0">
                <a:solidFill>
                  <a:schemeClr val="tx1"/>
                </a:solidFill>
                <a:latin typeface="Rockwell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Math unit on variables</a:t>
            </a:r>
            <a:endParaRPr lang="en-US" sz="3200" dirty="0">
              <a:solidFill>
                <a:schemeClr val="tx1"/>
              </a:solidFill>
              <a:latin typeface="Rockwell" charset="0"/>
            </a:endParaRPr>
          </a:p>
          <a:p>
            <a:pPr marL="0" indent="0" eaLnBrk="1" hangingPunct="1">
              <a:buNone/>
            </a:pPr>
            <a:r>
              <a:rPr lang="en-US" sz="3200" u="sng" dirty="0">
                <a:solidFill>
                  <a:schemeClr val="tx1"/>
                </a:solidFill>
                <a:latin typeface="Rockwell" charset="0"/>
              </a:rPr>
              <a:t>Purpose</a:t>
            </a:r>
            <a:r>
              <a:rPr lang="en-US" sz="3200" dirty="0">
                <a:solidFill>
                  <a:schemeClr val="tx1"/>
                </a:solidFill>
                <a:latin typeface="Rockwell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To engage students at the start of a unit on variables</a:t>
            </a:r>
            <a:endParaRPr lang="en-US" sz="3200" dirty="0">
              <a:solidFill>
                <a:schemeClr val="tx1"/>
              </a:solidFill>
              <a:latin typeface="Rockwell" charset="0"/>
            </a:endParaRPr>
          </a:p>
          <a:p>
            <a:pPr eaLnBrk="1" hangingPunct="1"/>
            <a:endParaRPr lang="en-US" sz="3000" dirty="0"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98475" y="553461"/>
            <a:ext cx="7053263" cy="1116012"/>
          </a:xfrm>
        </p:spPr>
        <p:txBody>
          <a:bodyPr/>
          <a:lstStyle/>
          <a:p>
            <a:pPr algn="ctr"/>
            <a:r>
              <a:rPr lang="en-US" altLang="en-US" sz="4000" smtClean="0"/>
              <a:t>Acknowledgments</a:t>
            </a:r>
            <a:r>
              <a:rPr lang="en-US" altLang="en-US" smtClean="0"/>
              <a:t> 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98475" y="2119745"/>
            <a:ext cx="7744980" cy="4046249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We are deeply grateful to </a:t>
            </a:r>
            <a:r>
              <a:rPr lang="en-US" altLang="en-US" sz="2800" dirty="0">
                <a:solidFill>
                  <a:schemeClr val="tx1"/>
                </a:solidFill>
              </a:rPr>
              <a:t>t</a:t>
            </a:r>
            <a:r>
              <a:rPr lang="en-US" altLang="en-US" sz="2800" dirty="0" smtClean="0">
                <a:solidFill>
                  <a:schemeClr val="tx1"/>
                </a:solidFill>
              </a:rPr>
              <a:t>he Sir John Templeton Foundation and The Hummingbird Fund for their generous support of the Million Classrooms Campaign. </a:t>
            </a:r>
          </a:p>
        </p:txBody>
      </p:sp>
    </p:spTree>
    <p:extLst>
      <p:ext uri="{BB962C8B-B14F-4D97-AF65-F5344CB8AC3E}">
        <p14:creationId xmlns:p14="http://schemas.microsoft.com/office/powerpoint/2010/main" val="22470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Rockwell" charset="0"/>
              </a:rPr>
              <a:t>Question Focus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0831" y="2698581"/>
            <a:ext cx="72639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24 =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  <a:sym typeface="Wingdings" panose="05000000000000000000" pitchFamily="2" charset="2"/>
              </a:rPr>
              <a:t> +  + 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02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498474" y="539512"/>
            <a:ext cx="7556313" cy="1116106"/>
          </a:xfrm>
        </p:spPr>
        <p:txBody>
          <a:bodyPr/>
          <a:lstStyle/>
          <a:p>
            <a:r>
              <a:rPr lang="en-US" sz="4000" dirty="0">
                <a:latin typeface="Rockwell" charset="0"/>
              </a:rPr>
              <a:t>Student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55618"/>
            <a:ext cx="4625976" cy="4661549"/>
          </a:xfrm>
        </p:spPr>
        <p:txBody>
          <a:bodyPr>
            <a:noAutofit/>
          </a:bodyPr>
          <a:lstStyle/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Why is the 24 first?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W</a:t>
            </a: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hat do the smiley faces mean?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cs typeface="Gill Sans" charset="0"/>
              </a:rPr>
              <a:t>W</a:t>
            </a:r>
            <a:r>
              <a:rPr lang="en-US" b="1" dirty="0" smtClean="0">
                <a:solidFill>
                  <a:srgbClr val="000000"/>
                </a:solidFill>
                <a:cs typeface="Gill Sans" charset="0"/>
              </a:rPr>
              <a:t>hy are there 3 smiley faces?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H</a:t>
            </a: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ow am I suppose to figure this out?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Is the answer 12?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cs typeface="Gill Sans" charset="0"/>
              </a:rPr>
              <a:t>C</a:t>
            </a: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an I put any number for a smiley face?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cs typeface="Gill Sans" charset="0"/>
              </a:rPr>
              <a:t>D</a:t>
            </a:r>
            <a:r>
              <a:rPr lang="en-US" b="1" dirty="0" smtClean="0">
                <a:solidFill>
                  <a:srgbClr val="000000"/>
                </a:solidFill>
                <a:cs typeface="Gill Sans" charset="0"/>
              </a:rPr>
              <a:t>o three faces mean something?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b="1" dirty="0">
                <a:solidFill>
                  <a:srgbClr val="000000"/>
                </a:solidFill>
                <a:cs typeface="Gill Sans" charset="0"/>
              </a:rPr>
              <a:t>D</a:t>
            </a:r>
            <a:r>
              <a:rPr lang="en-US" b="1" dirty="0" smtClean="0">
                <a:solidFill>
                  <a:srgbClr val="000000"/>
                </a:solidFill>
                <a:cs typeface="Gill Sans" charset="0"/>
              </a:rPr>
              <a:t>o the numbers have to be the same because the smiley faces are the same?</a:t>
            </a:r>
          </a:p>
          <a:p>
            <a:pPr marL="341313" indent="-341313">
              <a:spcBef>
                <a:spcPts val="600"/>
              </a:spcBef>
              <a:buFont typeface="Calibri" charset="0"/>
              <a:buAutoNum type="arabicPeriod"/>
              <a:defRPr/>
            </a:pPr>
            <a:r>
              <a:rPr lang="en-US" dirty="0" smtClean="0">
                <a:solidFill>
                  <a:srgbClr val="000000"/>
                </a:solidFill>
                <a:cs typeface="Gill Sans" charset="0"/>
              </a:rPr>
              <a:t>What numbers will work here?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24450" y="1901206"/>
            <a:ext cx="3619500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+mj-lt"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Does it mean 24 is a really happy number?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+mj-lt"/>
              <a:buAutoNum type="arabicPeriod" startAt="1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Can we replace each smiley face with an 8?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 any other numbers work?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Can we do this for any number?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Does it always have to be smiley faces?</a:t>
            </a:r>
          </a:p>
          <a:p>
            <a:pPr marL="341313" marR="0" lvl="0" indent="-3413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29DD1"/>
              </a:buClr>
              <a:buSzPct val="75000"/>
              <a:buFont typeface="Calibri" charset="0"/>
              <a:buAutoNum type="arabicPeriod" startAt="10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Gill Sans" charset="0"/>
              </a:rPr>
              <a:t>Do we always have to use three things?</a:t>
            </a:r>
          </a:p>
        </p:txBody>
      </p:sp>
    </p:spTree>
    <p:extLst>
      <p:ext uri="{BB962C8B-B14F-4D97-AF65-F5344CB8AC3E}">
        <p14:creationId xmlns:p14="http://schemas.microsoft.com/office/powerpoint/2010/main" val="176504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017" y="510989"/>
            <a:ext cx="7426037" cy="1116106"/>
          </a:xfrm>
        </p:spPr>
        <p:txBody>
          <a:bodyPr/>
          <a:lstStyle/>
          <a:p>
            <a:r>
              <a:rPr lang="en-US" dirty="0" smtClean="0"/>
              <a:t>Next Steps with Student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752600"/>
            <a:ext cx="7924800" cy="46298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 Questions posted on classroom walls.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 Students cross off the questions they answer during subsequent lessons.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 Teacher returns to student questions at the end of the unit to discuss with students what they learned and what they still want to know. 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277905" y="4702502"/>
            <a:ext cx="8350268" cy="1381126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en-US" sz="4000" dirty="0"/>
              <a:t>Working on a Challenge by Using the Question Formulation Technique (QFT)</a:t>
            </a:r>
          </a:p>
        </p:txBody>
      </p:sp>
      <p:pic>
        <p:nvPicPr>
          <p:cNvPr id="4" name="Picture Placeholder 3" descr="Screenshot 2015-09-16 15.08.22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r="7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47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392113" y="544513"/>
            <a:ext cx="7742237" cy="1116012"/>
          </a:xfrm>
        </p:spPr>
        <p:txBody>
          <a:bodyPr/>
          <a:lstStyle/>
          <a:p>
            <a:pPr eaLnBrk="1" hangingPunct="1"/>
            <a:r>
              <a:rPr lang="en-US" altLang="en-US" sz="4200" smtClean="0"/>
              <a:t>Rules for Producing Questions</a:t>
            </a:r>
          </a:p>
        </p:txBody>
      </p:sp>
      <p:sp>
        <p:nvSpPr>
          <p:cNvPr id="5" name="Rounded Rectangle 11"/>
          <p:cNvSpPr>
            <a:spLocks noChangeArrowheads="1"/>
          </p:cNvSpPr>
          <p:nvPr/>
        </p:nvSpPr>
        <p:spPr bwMode="auto">
          <a:xfrm>
            <a:off x="498475" y="2055813"/>
            <a:ext cx="8175625" cy="4384675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222250" indent="-222250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(body)" charset="0"/>
                <a:ea typeface="MS PGothic" pitchFamily="34" charset="-128"/>
                <a:cs typeface="+mn-cs"/>
              </a:rPr>
              <a:t>1. Ask as many questions as you can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(body)" charset="0"/>
                <a:ea typeface="MS PGothic" pitchFamily="34" charset="-128"/>
                <a:cs typeface="+mn-cs"/>
              </a:rPr>
              <a:t>2. Do not stop to answer, judge, or discuss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(body)" charset="0"/>
                <a:ea typeface="MS PGothic" pitchFamily="34" charset="-128"/>
                <a:cs typeface="+mn-cs"/>
              </a:rPr>
              <a:t>3. Write down every question exactly as stated</a:t>
            </a:r>
          </a:p>
          <a:p>
            <a:pPr marL="222250" marR="0" lvl="0" indent="-222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(body)" charset="0"/>
                <a:ea typeface="MS PGothic" pitchFamily="34" charset="-128"/>
                <a:cs typeface="+mn-cs"/>
              </a:rPr>
              <a:t>4. Change any statements into questions</a:t>
            </a:r>
          </a:p>
          <a:p>
            <a:pPr marL="222250" marR="0" lvl="0" indent="-222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(body)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5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/>
              <a:t>Producing Questions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333664" y="1958109"/>
            <a:ext cx="8545513" cy="4664364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Ask Questions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Follow the Rules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Ask as many questions as you can.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Do not stop to answer, judge, or discuss.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Write down every question exactly as it was stated.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Change any statements into questions.</a:t>
            </a:r>
          </a:p>
          <a:p>
            <a:pPr marL="514350" indent="-5143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Number the Questions</a:t>
            </a:r>
          </a:p>
          <a:p>
            <a:pPr marL="514350" indent="-514350" algn="ctr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420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798922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Question Focus: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498475" y="2238894"/>
            <a:ext cx="8201773" cy="2485243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5600" dirty="0" smtClean="0">
                <a:solidFill>
                  <a:schemeClr val="accent1"/>
                </a:solidFill>
              </a:rPr>
              <a:t>Some students are not asking questions.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475" y="5400675"/>
            <a:ext cx="7971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Please write this statement at the top of your paper.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98474" y="5845215"/>
            <a:ext cx="8201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Remember to number the questions &amp; follow the rules.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185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Categorizing Questions: </a:t>
            </a:r>
            <a:br>
              <a:rPr lang="en-US" altLang="en-US" sz="4000" smtClean="0"/>
            </a:br>
            <a:r>
              <a:rPr lang="en-US" altLang="en-US" sz="4000" smtClean="0"/>
              <a:t>Closed/ Open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8362950" cy="4144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u="sng" smtClean="0">
                <a:solidFill>
                  <a:srgbClr val="000000"/>
                </a:solidFill>
              </a:rPr>
              <a:t>Definitions</a:t>
            </a:r>
            <a:r>
              <a:rPr lang="en-US" altLang="en-US" sz="3000" smtClean="0">
                <a:solidFill>
                  <a:srgbClr val="000000"/>
                </a:solidFill>
              </a:rPr>
              <a:t>: </a:t>
            </a:r>
            <a:endParaRPr lang="en-US" altLang="en-US" sz="3000" b="1" smtClean="0">
              <a:solidFill>
                <a:srgbClr val="0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>
                <a:solidFill>
                  <a:srgbClr val="000000"/>
                </a:solidFill>
              </a:rPr>
              <a:t>Closed-ended </a:t>
            </a:r>
            <a:r>
              <a:rPr lang="en-US" altLang="en-US" smtClean="0">
                <a:solidFill>
                  <a:srgbClr val="000000"/>
                </a:solidFill>
              </a:rPr>
              <a:t>questions can be answered with a “yes” or  “no” or with a </a:t>
            </a:r>
            <a:r>
              <a:rPr lang="en-US" altLang="en-US" b="1" smtClean="0">
                <a:solidFill>
                  <a:srgbClr val="000000"/>
                </a:solidFill>
              </a:rPr>
              <a:t>one-word </a:t>
            </a:r>
            <a:r>
              <a:rPr lang="en-US" altLang="en-US" smtClean="0">
                <a:solidFill>
                  <a:srgbClr val="000000"/>
                </a:solidFill>
              </a:rPr>
              <a:t>answer.</a:t>
            </a:r>
          </a:p>
          <a:p>
            <a:pPr lvl="1"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altLang="en-US" b="1" smtClean="0">
                <a:solidFill>
                  <a:srgbClr val="000000"/>
                </a:solidFill>
              </a:rPr>
              <a:t>Open-ended</a:t>
            </a:r>
            <a:r>
              <a:rPr lang="en-US" altLang="en-US" smtClean="0">
                <a:solidFill>
                  <a:srgbClr val="000000"/>
                </a:solidFill>
              </a:rPr>
              <a:t> questions require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000000"/>
                </a:solidFill>
              </a:rPr>
              <a:t>  more </a:t>
            </a:r>
            <a:r>
              <a:rPr lang="en-US" altLang="en-US" b="1" smtClean="0">
                <a:solidFill>
                  <a:srgbClr val="000000"/>
                </a:solidFill>
              </a:rPr>
              <a:t>explanation</a:t>
            </a:r>
            <a:r>
              <a:rPr lang="en-US" altLang="en-US" smtClean="0">
                <a:solidFill>
                  <a:srgbClr val="000000"/>
                </a:solidFill>
              </a:rPr>
              <a:t>.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sz="3000" u="sng" smtClean="0">
                <a:solidFill>
                  <a:srgbClr val="000000"/>
                </a:solidFill>
              </a:rPr>
              <a:t>Directions</a:t>
            </a:r>
            <a:r>
              <a:rPr lang="en-US" altLang="en-US" sz="3000" smtClean="0">
                <a:solidFill>
                  <a:srgbClr val="000000"/>
                </a:solidFill>
              </a:rPr>
              <a:t>: Identify your questions as closed-ended or open-ended by </a:t>
            </a:r>
            <a:r>
              <a:rPr lang="en-US" altLang="en-US" sz="3000" b="1" smtClean="0">
                <a:solidFill>
                  <a:srgbClr val="000000"/>
                </a:solidFill>
              </a:rPr>
              <a:t>marking them </a:t>
            </a:r>
            <a:r>
              <a:rPr lang="en-US" altLang="en-US" sz="3000" smtClean="0">
                <a:solidFill>
                  <a:srgbClr val="000000"/>
                </a:solidFill>
              </a:rPr>
              <a:t>with a </a:t>
            </a:r>
            <a:r>
              <a:rPr lang="en-US" altLang="en-US" sz="3000" b="1" smtClean="0">
                <a:solidFill>
                  <a:srgbClr val="000000"/>
                </a:solidFill>
              </a:rPr>
              <a:t>“C”</a:t>
            </a:r>
            <a:r>
              <a:rPr lang="en-US" altLang="ja-JP" sz="3000" smtClean="0">
                <a:solidFill>
                  <a:srgbClr val="000000"/>
                </a:solidFill>
              </a:rPr>
              <a:t> or an </a:t>
            </a:r>
            <a:r>
              <a:rPr lang="en-US" altLang="en-US" sz="3000" b="1" smtClean="0">
                <a:solidFill>
                  <a:srgbClr val="000000"/>
                </a:solidFill>
              </a:rPr>
              <a:t>“</a:t>
            </a:r>
            <a:r>
              <a:rPr lang="en-US" altLang="ja-JP" sz="3000" b="1" smtClean="0">
                <a:solidFill>
                  <a:srgbClr val="000000"/>
                </a:solidFill>
              </a:rPr>
              <a:t>O.</a:t>
            </a:r>
            <a:r>
              <a:rPr lang="en-US" altLang="en-US" sz="3000" b="1" smtClean="0">
                <a:solidFill>
                  <a:srgbClr val="000000"/>
                </a:solidFill>
              </a:rPr>
              <a:t>”</a:t>
            </a:r>
            <a:endParaRPr lang="en-US" altLang="en-US" sz="3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smtClean="0"/>
              <a:t>Discussion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/>
        </p:nvGraphicFramePr>
        <p:xfrm>
          <a:off x="1216061" y="2235010"/>
          <a:ext cx="6676859" cy="339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8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smtClean="0"/>
              <a:t>Discussion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/>
        </p:nvGraphicFramePr>
        <p:xfrm>
          <a:off x="1215266" y="2242536"/>
          <a:ext cx="6676859" cy="3396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411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925513" y="315913"/>
            <a:ext cx="7556500" cy="1116012"/>
          </a:xfrm>
        </p:spPr>
        <p:txBody>
          <a:bodyPr/>
          <a:lstStyle/>
          <a:p>
            <a:r>
              <a:rPr lang="en-US" altLang="en-US" sz="4000" dirty="0" smtClean="0"/>
              <a:t>We’re Tweeting…</a:t>
            </a:r>
            <a:endParaRPr lang="en-US" altLang="en-US" sz="4000" dirty="0" smtClean="0">
              <a:solidFill>
                <a:schemeClr val="tx1"/>
              </a:solidFill>
            </a:endParaRPr>
          </a:p>
        </p:txBody>
      </p:sp>
      <p:sp>
        <p:nvSpPr>
          <p:cNvPr id="69635" name="Content Placeholder 7"/>
          <p:cNvSpPr txBox="1">
            <a:spLocks/>
          </p:cNvSpPr>
          <p:nvPr/>
        </p:nvSpPr>
        <p:spPr bwMode="auto">
          <a:xfrm>
            <a:off x="574675" y="1431925"/>
            <a:ext cx="825817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@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RightQuestion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@</a:t>
            </a:r>
            <a:r>
              <a:rPr kumimoji="0" lang="en-US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RothsteinDan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2000"/>
              </a:spcBef>
              <a:spcAft>
                <a:spcPct val="0"/>
              </a:spcAft>
              <a:buClr>
                <a:srgbClr val="629DD1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  #QFT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3829050"/>
            <a:ext cx="33464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82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ubtitle 2"/>
          <p:cNvSpPr txBox="1">
            <a:spLocks/>
          </p:cNvSpPr>
          <p:nvPr/>
        </p:nvSpPr>
        <p:spPr bwMode="auto">
          <a:xfrm>
            <a:off x="862013" y="228123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32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85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Improving Questions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3385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Take one </a:t>
            </a:r>
            <a:r>
              <a:rPr lang="en-US" altLang="en-US" sz="2800" b="1" smtClean="0">
                <a:solidFill>
                  <a:schemeClr val="tx1"/>
                </a:solidFill>
                <a:latin typeface="Gill Sans" charset="0"/>
              </a:rPr>
              <a:t>closed-ended question</a:t>
            </a:r>
            <a:r>
              <a:rPr lang="en-US" altLang="en-US" sz="2800" b="1" smtClean="0">
                <a:solidFill>
                  <a:srgbClr val="9D90A0"/>
                </a:solidFill>
                <a:latin typeface="Gill Sans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and change it</a:t>
            </a:r>
            <a:r>
              <a:rPr lang="en-US" altLang="en-US" sz="2800" b="1" smtClean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into an </a:t>
            </a:r>
            <a:r>
              <a:rPr lang="en-US" altLang="en-US" sz="2800" b="1" smtClean="0">
                <a:solidFill>
                  <a:schemeClr val="tx1"/>
                </a:solidFill>
                <a:latin typeface="Gill Sans" charset="0"/>
              </a:rPr>
              <a:t>open-ended question</a:t>
            </a:r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solidFill>
                <a:srgbClr val="000000"/>
              </a:solidFill>
              <a:latin typeface="Gill Sans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solidFill>
                <a:srgbClr val="000000"/>
              </a:solidFill>
              <a:latin typeface="Gill Sans" charset="0"/>
            </a:endParaRPr>
          </a:p>
          <a:p>
            <a:pPr eaLnBrk="1" hangingPunct="1"/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Take one </a:t>
            </a:r>
            <a:r>
              <a:rPr lang="en-US" altLang="en-US" sz="2800" b="1" smtClean="0">
                <a:solidFill>
                  <a:schemeClr val="tx1"/>
                </a:solidFill>
                <a:latin typeface="Gill Sans" charset="0"/>
              </a:rPr>
              <a:t>open-ended question </a:t>
            </a:r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and change it</a:t>
            </a:r>
            <a:r>
              <a:rPr lang="en-US" altLang="en-US" sz="2800" b="1" smtClean="0">
                <a:solidFill>
                  <a:srgbClr val="000000"/>
                </a:solidFill>
                <a:latin typeface="Gill Sans" charset="0"/>
              </a:rPr>
              <a:t> </a:t>
            </a:r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into a </a:t>
            </a:r>
            <a:r>
              <a:rPr lang="en-US" altLang="en-US" sz="2800" b="1" smtClean="0">
                <a:solidFill>
                  <a:schemeClr val="tx1"/>
                </a:solidFill>
                <a:latin typeface="Gill Sans" charset="0"/>
              </a:rPr>
              <a:t>closed-ended question</a:t>
            </a:r>
            <a:r>
              <a:rPr lang="en-US" altLang="en-US" sz="2800" smtClean="0">
                <a:solidFill>
                  <a:srgbClr val="000000"/>
                </a:solidFill>
                <a:latin typeface="Gill Sans" charset="0"/>
              </a:rPr>
              <a:t>.</a:t>
            </a:r>
          </a:p>
          <a:p>
            <a:pPr eaLnBrk="1" hangingPunct="1"/>
            <a:endParaRPr lang="en-US" altLang="en-US" smtClean="0">
              <a:solidFill>
                <a:srgbClr val="000000"/>
              </a:solidFill>
              <a:latin typeface="Gill Sans" charset="0"/>
            </a:endParaRPr>
          </a:p>
          <a:p>
            <a:pPr eaLnBrk="1" hangingPunct="1"/>
            <a:endParaRPr lang="en-US" alt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1100138" y="3006725"/>
            <a:ext cx="2481262" cy="6461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Closed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10000" y="3341688"/>
            <a:ext cx="1939925" cy="17462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22975" y="3017838"/>
            <a:ext cx="1809750" cy="64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Open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51463" y="5168900"/>
            <a:ext cx="2481262" cy="64611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Closed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194050" y="5562600"/>
            <a:ext cx="1941513" cy="17463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00138" y="5203825"/>
            <a:ext cx="1809750" cy="646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Open</a:t>
            </a:r>
          </a:p>
        </p:txBody>
      </p:sp>
    </p:spTree>
    <p:extLst>
      <p:ext uri="{BB962C8B-B14F-4D97-AF65-F5344CB8AC3E}">
        <p14:creationId xmlns:p14="http://schemas.microsoft.com/office/powerpoint/2010/main" val="37433938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Strategize: Prioritizing Questions</a:t>
            </a:r>
            <a:r>
              <a:rPr lang="en-US" altLang="en-US" sz="4000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320800"/>
            <a:ext cx="7556500" cy="4927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000" b="1" dirty="0" smtClean="0">
                <a:solidFill>
                  <a:srgbClr val="000000"/>
                </a:solidFill>
              </a:rPr>
              <a:t>Review your list of questions </a:t>
            </a:r>
          </a:p>
          <a:p>
            <a:pPr marL="228600" lvl="1" indent="0" eaLnBrk="1" hangingPunct="1">
              <a:lnSpc>
                <a:spcPct val="90000"/>
              </a:lnSpc>
              <a:spcBef>
                <a:spcPts val="800"/>
              </a:spcBef>
              <a:spcAft>
                <a:spcPts val="60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 Choose the three questions you are most curious to explore further.</a:t>
            </a:r>
          </a:p>
          <a:p>
            <a:pPr marL="228600" lvl="1" indent="0">
              <a:lnSpc>
                <a:spcPct val="90000"/>
              </a:lnSpc>
              <a:spcBef>
                <a:spcPts val="800"/>
              </a:spcBef>
            </a:pPr>
            <a:r>
              <a:rPr lang="en-US" altLang="en-US" sz="2400" dirty="0" smtClean="0">
                <a:solidFill>
                  <a:srgbClr val="000000"/>
                </a:solidFill>
              </a:rPr>
              <a:t> While prioritizing, think about your Question Focus: </a:t>
            </a:r>
            <a:r>
              <a:rPr lang="en-US" altLang="en-US" sz="2400" i="1" dirty="0" smtClean="0">
                <a:solidFill>
                  <a:srgbClr val="000000"/>
                </a:solidFill>
              </a:rPr>
              <a:t>Some </a:t>
            </a:r>
            <a:r>
              <a:rPr lang="en-US" altLang="en-US" sz="2400" i="1" dirty="0">
                <a:solidFill>
                  <a:srgbClr val="000000"/>
                </a:solidFill>
              </a:rPr>
              <a:t>students are not asking questions.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000" b="1" dirty="0" smtClean="0">
                <a:solidFill>
                  <a:srgbClr val="000000"/>
                </a:solidFill>
              </a:rPr>
              <a:t>After prioritizing consider…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 smtClean="0">
                <a:solidFill>
                  <a:schemeClr val="tx1"/>
                </a:solidFill>
              </a:rPr>
              <a:t>Why did you choose those three questions?</a:t>
            </a:r>
          </a:p>
          <a:p>
            <a:pPr lvl="1" eaLnBrk="1" hangingPunct="1">
              <a:lnSpc>
                <a:spcPct val="90000"/>
              </a:lnSpc>
              <a:spcAft>
                <a:spcPts val="1800"/>
              </a:spcAft>
            </a:pPr>
            <a:r>
              <a:rPr lang="en-US" altLang="en-US" sz="2400" dirty="0" smtClean="0">
                <a:solidFill>
                  <a:schemeClr val="tx1"/>
                </a:solidFill>
              </a:rPr>
              <a:t>Where are your priority questions in the sequence of your entire list of questions?</a:t>
            </a:r>
          </a:p>
        </p:txBody>
      </p:sp>
    </p:spTree>
    <p:extLst>
      <p:ext uri="{BB962C8B-B14F-4D97-AF65-F5344CB8AC3E}">
        <p14:creationId xmlns:p14="http://schemas.microsoft.com/office/powerpoint/2010/main" val="273567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Strategize: Next Steps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772689" cy="452596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3200" dirty="0" smtClean="0">
                <a:solidFill>
                  <a:schemeClr val="tx1"/>
                </a:solidFill>
              </a:rPr>
              <a:t>From priority questions to action plan</a:t>
            </a:r>
          </a:p>
          <a:p>
            <a:pPr marL="0" indent="0" eaLnBrk="1" hangingPunct="1">
              <a:spcBef>
                <a:spcPts val="1800"/>
              </a:spcBef>
              <a:buFont typeface="Wingdings" panose="05000000000000000000" pitchFamily="2" charset="2"/>
              <a:buNone/>
            </a:pPr>
            <a:endParaRPr lang="en-US" altLang="en-US" sz="2800" dirty="0" smtClean="0">
              <a:solidFill>
                <a:schemeClr val="tx1"/>
              </a:solidFill>
            </a:endParaRPr>
          </a:p>
          <a:p>
            <a:pPr marL="0" indent="0" eaLnBrk="1" hangingPunct="1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In order to answer your priority questions:</a:t>
            </a:r>
          </a:p>
          <a:p>
            <a:pPr lvl="2" eaLnBrk="1" hangingPunct="1">
              <a:spcBef>
                <a:spcPts val="1800"/>
              </a:spcBef>
            </a:pPr>
            <a:r>
              <a:rPr lang="en-US" altLang="en-US" sz="2800" dirty="0" smtClean="0">
                <a:solidFill>
                  <a:schemeClr val="tx1"/>
                </a:solidFill>
              </a:rPr>
              <a:t>What do you need to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know</a:t>
            </a:r>
            <a:r>
              <a:rPr lang="en-US" altLang="en-US" sz="2800" dirty="0" smtClean="0">
                <a:solidFill>
                  <a:schemeClr val="tx1"/>
                </a:solidFill>
              </a:rPr>
              <a:t>?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Information </a:t>
            </a:r>
          </a:p>
          <a:p>
            <a:pPr lvl="2" eaLnBrk="1" hangingPunct="1">
              <a:spcBef>
                <a:spcPts val="1800"/>
              </a:spcBef>
            </a:pPr>
            <a:r>
              <a:rPr lang="en-US" altLang="en-US" sz="2800" dirty="0" smtClean="0">
                <a:solidFill>
                  <a:schemeClr val="tx1"/>
                </a:solidFill>
              </a:rPr>
              <a:t>What do you need to </a:t>
            </a:r>
            <a:r>
              <a:rPr lang="en-US" altLang="en-US" sz="2800" i="1" dirty="0" smtClean="0">
                <a:solidFill>
                  <a:schemeClr val="tx1"/>
                </a:solidFill>
              </a:rPr>
              <a:t>do</a:t>
            </a:r>
            <a:r>
              <a:rPr lang="en-US" altLang="en-US" sz="2800" dirty="0" smtClean="0">
                <a:solidFill>
                  <a:schemeClr val="tx1"/>
                </a:solidFill>
              </a:rPr>
              <a:t>? 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Tasks </a:t>
            </a:r>
          </a:p>
        </p:txBody>
      </p:sp>
    </p:spTree>
    <p:extLst>
      <p:ext uri="{BB962C8B-B14F-4D97-AF65-F5344CB8AC3E}">
        <p14:creationId xmlns:p14="http://schemas.microsoft.com/office/powerpoint/2010/main" val="20648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dirty="0" smtClean="0"/>
              <a:t>Share</a:t>
            </a:r>
            <a:endParaRPr lang="en-US" alt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>
          <a:xfrm>
            <a:off x="498475" y="1966913"/>
            <a:ext cx="8320088" cy="4144962"/>
          </a:xfrm>
        </p:spPr>
        <p:txBody>
          <a:bodyPr/>
          <a:lstStyle/>
          <a:p>
            <a:pPr marL="514350" indent="-514350" eaLnBrk="1" hangingPunct="1">
              <a:buFont typeface="Rockwell" panose="02060603020205020403" pitchFamily="18" charset="0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Questions you changed from open/closed</a:t>
            </a:r>
          </a:p>
          <a:p>
            <a:pPr marL="514350" indent="-51435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Your three priority questions and their numbers in your original sequence</a:t>
            </a:r>
          </a:p>
          <a:p>
            <a:pPr marL="514350" indent="-51435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Rationale for choosing priority questions</a:t>
            </a:r>
          </a:p>
          <a:p>
            <a:pPr marL="514350" indent="-514350" eaLnBrk="1" hangingPunct="1">
              <a:buFont typeface="Wingdings" panose="05000000000000000000" pitchFamily="2" charset="2"/>
              <a:buAutoNum type="arabicPeriod"/>
            </a:pPr>
            <a:r>
              <a:rPr lang="en-US" altLang="en-US" sz="3200" dirty="0" smtClean="0">
                <a:solidFill>
                  <a:srgbClr val="000000"/>
                </a:solidFill>
              </a:rPr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10254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649288" y="695325"/>
            <a:ext cx="7556500" cy="1116013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Reflection 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8148220" cy="4144963"/>
          </a:xfrm>
        </p:spPr>
        <p:txBody>
          <a:bodyPr/>
          <a:lstStyle/>
          <a:p>
            <a:pPr eaLnBrk="1" hangingPunct="1"/>
            <a:r>
              <a:rPr lang="en-US" altLang="en-US" sz="3000" dirty="0" smtClean="0">
                <a:solidFill>
                  <a:srgbClr val="000000"/>
                </a:solidFill>
              </a:rPr>
              <a:t> </a:t>
            </a:r>
            <a:r>
              <a:rPr lang="en-US" altLang="en-US" sz="3200" dirty="0" smtClean="0">
                <a:solidFill>
                  <a:srgbClr val="000000"/>
                </a:solidFill>
              </a:rPr>
              <a:t>What did you learn?</a:t>
            </a:r>
          </a:p>
          <a:p>
            <a:pPr eaLnBrk="1" hangingPunct="1"/>
            <a:r>
              <a:rPr lang="en-US" altLang="en-US" sz="3200" dirty="0" smtClean="0">
                <a:solidFill>
                  <a:srgbClr val="000000"/>
                </a:solidFill>
              </a:rPr>
              <a:t> How did you learn it?</a:t>
            </a:r>
          </a:p>
          <a:p>
            <a:pPr eaLnBrk="1" hangingPunct="1"/>
            <a:r>
              <a:rPr lang="en-US" altLang="en-US" sz="3200" dirty="0" smtClean="0">
                <a:solidFill>
                  <a:srgbClr val="000000"/>
                </a:solidFill>
              </a:rPr>
              <a:t> What do you understand differently now about </a:t>
            </a:r>
            <a:r>
              <a:rPr lang="en-US" altLang="en-US" sz="3200" i="1" dirty="0" smtClean="0">
                <a:solidFill>
                  <a:srgbClr val="000000"/>
                </a:solidFill>
              </a:rPr>
              <a:t>some students not asking questions</a:t>
            </a:r>
            <a:r>
              <a:rPr lang="en-US" altLang="en-US" sz="3200" dirty="0" smtClean="0">
                <a:solidFill>
                  <a:srgbClr val="000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52440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506413" y="4424363"/>
            <a:ext cx="7966075" cy="1633537"/>
          </a:xfrm>
        </p:spPr>
        <p:txBody>
          <a:bodyPr/>
          <a:lstStyle/>
          <a:p>
            <a:pPr eaLnBrk="1" hangingPunct="1"/>
            <a:r>
              <a:rPr lang="en-US" altLang="en-US" sz="4400" smtClean="0"/>
              <a:t>Let’s peek inside the black box</a:t>
            </a:r>
          </a:p>
        </p:txBody>
      </p:sp>
      <p:pic>
        <p:nvPicPr>
          <p:cNvPr id="63490" name="Picture Placeholder 3" descr="images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75" r="-19675"/>
          <a:stretch>
            <a:fillRect/>
          </a:stretch>
        </p:blipFill>
        <p:spPr>
          <a:xfrm>
            <a:off x="506413" y="814388"/>
            <a:ext cx="5497512" cy="3609975"/>
          </a:xfrm>
        </p:spPr>
      </p:pic>
    </p:spTree>
    <p:extLst>
      <p:ext uri="{BB962C8B-B14F-4D97-AF65-F5344CB8AC3E}">
        <p14:creationId xmlns:p14="http://schemas.microsoft.com/office/powerpoint/2010/main" val="31985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595457" y="1330038"/>
            <a:ext cx="7426325" cy="46689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2800" dirty="0" smtClean="0">
                <a:solidFill>
                  <a:schemeClr val="tx1"/>
                </a:solidFill>
              </a:rPr>
              <a:t>“Modern </a:t>
            </a:r>
            <a:r>
              <a:rPr lang="en-US" sz="12800" dirty="0">
                <a:solidFill>
                  <a:schemeClr val="tx1"/>
                </a:solidFill>
              </a:rPr>
              <a:t>science is a technique...it is a practice that allows us to learn reliable things about the world. </a:t>
            </a:r>
            <a:r>
              <a:rPr lang="en-US" sz="12800" dirty="0" smtClean="0">
                <a:solidFill>
                  <a:schemeClr val="tx1"/>
                </a:solidFill>
              </a:rPr>
              <a:t>[Science] is </a:t>
            </a:r>
            <a:r>
              <a:rPr lang="en-US" sz="12800" dirty="0">
                <a:solidFill>
                  <a:schemeClr val="tx1"/>
                </a:solidFill>
              </a:rPr>
              <a:t>a technique that was waiting for people to discover it</a:t>
            </a:r>
            <a:r>
              <a:rPr lang="en-US" sz="12800" dirty="0" smtClean="0">
                <a:solidFill>
                  <a:schemeClr val="tx1"/>
                </a:solidFill>
              </a:rPr>
              <a:t>.”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	</a:t>
            </a:r>
            <a:r>
              <a:rPr lang="en-US" sz="9600" dirty="0" smtClean="0">
                <a:solidFill>
                  <a:schemeClr val="tx1"/>
                </a:solidFill>
              </a:rPr>
              <a:t>- </a:t>
            </a:r>
            <a:r>
              <a:rPr lang="en-US" sz="9600" b="1" dirty="0" smtClean="0">
                <a:solidFill>
                  <a:schemeClr val="tx1"/>
                </a:solidFill>
              </a:rPr>
              <a:t>Steven </a:t>
            </a:r>
            <a:r>
              <a:rPr lang="en-US" sz="9600" b="1" dirty="0">
                <a:solidFill>
                  <a:schemeClr val="tx1"/>
                </a:solidFill>
              </a:rPr>
              <a:t>Weinberg</a:t>
            </a:r>
            <a:r>
              <a:rPr lang="en-US" sz="9600" dirty="0" smtClean="0">
                <a:solidFill>
                  <a:schemeClr val="tx1"/>
                </a:solidFill>
              </a:rPr>
              <a:t>, </a:t>
            </a:r>
            <a:r>
              <a:rPr lang="en-US" sz="9600" dirty="0">
                <a:solidFill>
                  <a:schemeClr val="tx1"/>
                </a:solidFill>
              </a:rPr>
              <a:t>Nobel laureate in </a:t>
            </a:r>
            <a:r>
              <a:rPr lang="en-US" sz="9600" dirty="0" smtClean="0">
                <a:solidFill>
                  <a:schemeClr val="tx1"/>
                </a:solidFill>
              </a:rPr>
              <a:t>Physics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475" y="5999018"/>
            <a:ext cx="300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To Explain the World</a:t>
            </a:r>
            <a:r>
              <a:rPr lang="en-US" dirty="0"/>
              <a:t>,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64128"/>
            <a:ext cx="7556500" cy="909923"/>
          </a:xfrm>
        </p:spPr>
        <p:txBody>
          <a:bodyPr/>
          <a:lstStyle/>
          <a:p>
            <a:r>
              <a:rPr lang="en-US" dirty="0" smtClean="0"/>
              <a:t>The QFT, on one slide…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68" y="1620983"/>
            <a:ext cx="7828107" cy="476596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</a:rPr>
              <a:t>Question Focus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schemeClr val="tx1"/>
                </a:solidFill>
              </a:rPr>
              <a:t>Produce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Follow the rules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Number your questions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3"/>
            </a:pPr>
            <a:r>
              <a:rPr lang="en-US" sz="2800" dirty="0" smtClean="0">
                <a:solidFill>
                  <a:schemeClr val="tx1"/>
                </a:solidFill>
              </a:rPr>
              <a:t>Improve Your Questions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Categorize questions as Closed or Open-ended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Change questions from one type to another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4"/>
            </a:pPr>
            <a:r>
              <a:rPr lang="en-US" sz="2800" dirty="0" smtClean="0">
                <a:solidFill>
                  <a:schemeClr val="tx1"/>
                </a:solidFill>
              </a:rPr>
              <a:t>Prioritize Your Questions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 smtClean="0">
                <a:solidFill>
                  <a:schemeClr val="tx1"/>
                </a:solidFill>
              </a:rPr>
              <a:t>Share &amp; Discuss Next Steps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arenR" startAt="5"/>
            </a:pPr>
            <a:r>
              <a:rPr lang="en-US" sz="2800" dirty="0" smtClean="0">
                <a:solidFill>
                  <a:schemeClr val="tx1"/>
                </a:solidFill>
              </a:rPr>
              <a:t>Reflect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0254" y="1642580"/>
            <a:ext cx="3186545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Ask as many questions as you can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 not stop to discuss, judge or answer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Record </a:t>
            </a:r>
            <a:r>
              <a:rPr lang="en-US" i="1" dirty="0" smtClean="0"/>
              <a:t>exactly</a:t>
            </a:r>
            <a:r>
              <a:rPr lang="en-US" dirty="0" smtClean="0"/>
              <a:t> as stated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Change statements into questions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33725" y="2825914"/>
            <a:ext cx="2286000" cy="138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01543" y="4632619"/>
            <a:ext cx="2535381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Closed-Ended:</a:t>
            </a:r>
          </a:p>
          <a:p>
            <a:r>
              <a:rPr lang="en-US" dirty="0" smtClean="0"/>
              <a:t>Answered with “yes,” “no” or one word</a:t>
            </a:r>
          </a:p>
          <a:p>
            <a:endParaRPr lang="en-US" dirty="0" smtClean="0"/>
          </a:p>
          <a:p>
            <a:r>
              <a:rPr lang="en-US" b="1" dirty="0" smtClean="0"/>
              <a:t>Open-Ended: </a:t>
            </a:r>
            <a:r>
              <a:rPr lang="en-US" dirty="0" smtClean="0"/>
              <a:t>Require longer explanation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08880" y="4691799"/>
            <a:ext cx="803564" cy="374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8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308100"/>
          </a:xfrm>
        </p:spPr>
        <p:txBody>
          <a:bodyPr/>
          <a:lstStyle/>
          <a:p>
            <a:pPr eaLnBrk="1" hangingPunct="1"/>
            <a:r>
              <a:rPr lang="en-US" sz="4400" dirty="0" smtClean="0">
                <a:latin typeface="Rockwell" charset="0"/>
              </a:rPr>
              <a:t>Curiosity and Rigor</a:t>
            </a:r>
            <a:endParaRPr lang="en-US" sz="4400" dirty="0">
              <a:latin typeface="Rockwell" charset="0"/>
            </a:endParaRP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498475" y="2173288"/>
            <a:ext cx="7556500" cy="3602037"/>
          </a:xfrm>
        </p:spPr>
        <p:txBody>
          <a:bodyPr/>
          <a:lstStyle/>
          <a:p>
            <a:pPr marL="228600" lvl="1" indent="0" algn="ctr" eaLnBrk="1" hangingPunct="1">
              <a:buFont typeface="Wingdings" charset="0"/>
              <a:buNone/>
            </a:pPr>
            <a:r>
              <a:rPr lang="en-US" sz="4400" u="sng" dirty="0">
                <a:solidFill>
                  <a:srgbClr val="000000"/>
                </a:solidFill>
                <a:latin typeface="Rockwell" charset="0"/>
              </a:rPr>
              <a:t>Three</a:t>
            </a:r>
            <a:r>
              <a:rPr lang="en-US" sz="4400" dirty="0">
                <a:solidFill>
                  <a:srgbClr val="000000"/>
                </a:solidFill>
                <a:latin typeface="Rockwell" charset="0"/>
              </a:rPr>
              <a:t> thinking abilities </a:t>
            </a:r>
          </a:p>
          <a:p>
            <a:pPr marL="228600" lvl="1" indent="0" algn="ctr" eaLnBrk="1" hangingPunct="1">
              <a:buFont typeface="Wingdings" charset="0"/>
              <a:buNone/>
            </a:pPr>
            <a:r>
              <a:rPr lang="en-US" sz="4400" dirty="0">
                <a:solidFill>
                  <a:srgbClr val="000000"/>
                </a:solidFill>
                <a:latin typeface="Rockwell" charset="0"/>
              </a:rPr>
              <a:t>with </a:t>
            </a:r>
            <a:r>
              <a:rPr lang="en-US" sz="4400" u="sng" dirty="0">
                <a:solidFill>
                  <a:srgbClr val="000000"/>
                </a:solidFill>
                <a:latin typeface="Rockwell" charset="0"/>
              </a:rPr>
              <a:t>one</a:t>
            </a:r>
            <a:r>
              <a:rPr lang="en-US" sz="4400" dirty="0">
                <a:solidFill>
                  <a:srgbClr val="000000"/>
                </a:solidFill>
                <a:latin typeface="Rockwell" charset="0"/>
              </a:rPr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400506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Group 2"/>
          <p:cNvGrpSpPr>
            <a:grpSpLocks/>
          </p:cNvGrpSpPr>
          <p:nvPr/>
        </p:nvGrpSpPr>
        <p:grpSpPr bwMode="auto">
          <a:xfrm>
            <a:off x="1919288" y="1925638"/>
            <a:ext cx="5445125" cy="4111625"/>
            <a:chOff x="1936645" y="1376010"/>
            <a:chExt cx="5445378" cy="4112260"/>
          </a:xfrm>
        </p:grpSpPr>
        <p:grpSp>
          <p:nvGrpSpPr>
            <p:cNvPr id="75779" name="Group 1"/>
            <p:cNvGrpSpPr>
              <a:grpSpLocks/>
            </p:cNvGrpSpPr>
            <p:nvPr/>
          </p:nvGrpSpPr>
          <p:grpSpPr bwMode="auto">
            <a:xfrm>
              <a:off x="1936645" y="1376010"/>
              <a:ext cx="5445378" cy="4112260"/>
              <a:chOff x="1936645" y="1376010"/>
              <a:chExt cx="5445378" cy="4112260"/>
            </a:xfrm>
          </p:grpSpPr>
          <p:sp>
            <p:nvSpPr>
              <p:cNvPr id="75781" name="AutoShape 4"/>
              <p:cNvSpPr>
                <a:spLocks/>
              </p:cNvSpPr>
              <p:nvPr/>
            </p:nvSpPr>
            <p:spPr bwMode="auto">
              <a:xfrm rot="-8700000">
                <a:off x="1952965" y="3183303"/>
                <a:ext cx="5429058" cy="469900"/>
              </a:xfrm>
              <a:prstGeom prst="leftRightArrow">
                <a:avLst>
                  <a:gd name="adj1" fmla="val 50000"/>
                  <a:gd name="adj2" fmla="val 101790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2" name="AutoShape 4"/>
              <p:cNvSpPr>
                <a:spLocks/>
              </p:cNvSpPr>
              <p:nvPr/>
            </p:nvSpPr>
            <p:spPr bwMode="auto">
              <a:xfrm rot="-5400000">
                <a:off x="2535407" y="3197190"/>
                <a:ext cx="4112260" cy="469900"/>
              </a:xfrm>
              <a:prstGeom prst="leftRightArrow">
                <a:avLst>
                  <a:gd name="adj1" fmla="val 50000"/>
                  <a:gd name="adj2" fmla="val 101775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3" name="AutoShape 4"/>
              <p:cNvSpPr>
                <a:spLocks/>
              </p:cNvSpPr>
              <p:nvPr/>
            </p:nvSpPr>
            <p:spPr bwMode="auto">
              <a:xfrm rot="8486795">
                <a:off x="1936645" y="3219112"/>
                <a:ext cx="5229549" cy="469900"/>
              </a:xfrm>
              <a:prstGeom prst="leftRightArrow">
                <a:avLst>
                  <a:gd name="adj1" fmla="val 50000"/>
                  <a:gd name="adj2" fmla="val 101759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  <p:sp>
            <p:nvSpPr>
              <p:cNvPr id="75784" name="AutoShape 4"/>
              <p:cNvSpPr>
                <a:spLocks/>
              </p:cNvSpPr>
              <p:nvPr/>
            </p:nvSpPr>
            <p:spPr bwMode="auto">
              <a:xfrm>
                <a:off x="2309120" y="3226103"/>
                <a:ext cx="4433557" cy="469900"/>
              </a:xfrm>
              <a:prstGeom prst="leftRightArrow">
                <a:avLst>
                  <a:gd name="adj1" fmla="val 50000"/>
                  <a:gd name="adj2" fmla="val 101777"/>
                </a:avLst>
              </a:prstGeom>
              <a:solidFill>
                <a:srgbClr val="2C7C9F">
                  <a:alpha val="80783"/>
                </a:srgbClr>
              </a:solidFill>
              <a:ln w="25400">
                <a:solidFill>
                  <a:srgbClr val="3A93FF">
                    <a:alpha val="34117"/>
                  </a:srgb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ckwell"/>
                  <a:ea typeface="ヒラギノ角ゴ ProN W3" charset="0"/>
                  <a:cs typeface="ヒラギノ角ゴ ProN W3" charset="0"/>
                </a:endParaRPr>
              </a:p>
            </p:txBody>
          </p:sp>
        </p:grpSp>
        <p:sp>
          <p:nvSpPr>
            <p:cNvPr id="8" name="Rectangle 1"/>
            <p:cNvSpPr txBox="1">
              <a:spLocks noChangeArrowheads="1"/>
            </p:cNvSpPr>
            <p:nvPr/>
          </p:nvSpPr>
          <p:spPr>
            <a:xfrm>
              <a:off x="2414504" y="2609687"/>
              <a:ext cx="4381704" cy="1371812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  <a:sym typeface="Gill Sans" charset="0"/>
                </a:rPr>
                <a:t>DIVERGENT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ヒラギノ角ゴ ProN W6" charset="-128"/>
                  <a:cs typeface="ヒラギノ角ゴ ProN W6" charset="-128"/>
                  <a:sym typeface="Gill Sans" charset="0"/>
                </a:rPr>
                <a:t/>
              </a:r>
              <a:b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ヒラギノ角ゴ ProN W6" charset="-128"/>
                  <a:cs typeface="ヒラギノ角ゴ ProN W6" charset="-128"/>
                  <a:sym typeface="Gill Sans" charset="0"/>
                </a:rPr>
              </a:b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  <a:sym typeface="Gill Sans" charset="0"/>
                </a:rPr>
                <a:t>THINKING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ヒラギノ角ゴ ProN W6" charset="-128"/>
                <a:cs typeface="ヒラギノ角ゴ ProN W6" charset="-128"/>
                <a:sym typeface="Gill Sans" charset="0"/>
              </a:endParaRPr>
            </a:p>
          </p:txBody>
        </p:sp>
      </p:grpSp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Rockwell" charset="0"/>
              </a:rPr>
              <a:t>Thinking in many different directions</a:t>
            </a:r>
          </a:p>
        </p:txBody>
      </p:sp>
    </p:spTree>
    <p:extLst>
      <p:ext uri="{BB962C8B-B14F-4D97-AF65-F5344CB8AC3E}">
        <p14:creationId xmlns:p14="http://schemas.microsoft.com/office/powerpoint/2010/main" val="2431391935"/>
      </p:ext>
    </p:extLst>
  </p:cSld>
  <p:clrMapOvr>
    <a:masterClrMapping/>
  </p:clrMapOvr>
  <p:transition advClick="0" advTm="10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23999"/>
            <a:ext cx="7703417" cy="4602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chemeClr val="tx1"/>
                </a:solidFill>
              </a:rPr>
              <a:t>"There is no learning without having to pose a </a:t>
            </a:r>
            <a:r>
              <a:rPr lang="en-US" sz="4800" dirty="0" smtClean="0">
                <a:solidFill>
                  <a:schemeClr val="tx1"/>
                </a:solidFill>
              </a:rPr>
              <a:t>question."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tx1"/>
                </a:solidFill>
              </a:rPr>
              <a:t>		-</a:t>
            </a:r>
            <a:r>
              <a:rPr lang="en-US" sz="2800" b="1" dirty="0" smtClean="0">
                <a:solidFill>
                  <a:schemeClr val="tx1"/>
                </a:solidFill>
              </a:rPr>
              <a:t>Richard Feynman</a:t>
            </a:r>
            <a:r>
              <a:rPr lang="en-US" sz="2800" dirty="0" smtClean="0">
                <a:solidFill>
                  <a:schemeClr val="tx1"/>
                </a:solidFill>
              </a:rPr>
              <a:t>, Nobel-Prize-		winning physicist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Rockwell" charset="0"/>
              </a:rPr>
              <a:t>Narrowing Down, Focusing</a:t>
            </a:r>
          </a:p>
        </p:txBody>
      </p:sp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1157288" y="1552575"/>
            <a:ext cx="6897687" cy="5113338"/>
            <a:chOff x="1157326" y="1744708"/>
            <a:chExt cx="6897461" cy="5113292"/>
          </a:xfrm>
        </p:grpSpPr>
        <p:sp>
          <p:nvSpPr>
            <p:cNvPr id="36872" name="AutoShape 7"/>
            <p:cNvSpPr>
              <a:spLocks/>
            </p:cNvSpPr>
            <p:nvPr/>
          </p:nvSpPr>
          <p:spPr bwMode="auto">
            <a:xfrm rot="13727190">
              <a:off x="1611310" y="2536873"/>
              <a:ext cx="2225655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2" name="AutoShape 7"/>
            <p:cNvSpPr>
              <a:spLocks/>
            </p:cNvSpPr>
            <p:nvPr/>
          </p:nvSpPr>
          <p:spPr bwMode="auto">
            <a:xfrm rot="10800000">
              <a:off x="1157326" y="3933851"/>
              <a:ext cx="2033520" cy="792155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3" name="AutoShape 7"/>
            <p:cNvSpPr>
              <a:spLocks/>
            </p:cNvSpPr>
            <p:nvPr/>
          </p:nvSpPr>
          <p:spPr bwMode="auto">
            <a:xfrm>
              <a:off x="6021267" y="3933851"/>
              <a:ext cx="2033520" cy="792155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4" name="AutoShape 7"/>
            <p:cNvSpPr>
              <a:spLocks/>
            </p:cNvSpPr>
            <p:nvPr/>
          </p:nvSpPr>
          <p:spPr bwMode="auto">
            <a:xfrm rot="16200000">
              <a:off x="3651976" y="2366218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5" name="AutoShape 7"/>
            <p:cNvSpPr>
              <a:spLocks/>
            </p:cNvSpPr>
            <p:nvPr/>
          </p:nvSpPr>
          <p:spPr bwMode="auto">
            <a:xfrm rot="18794076">
              <a:off x="5668828" y="2528935"/>
              <a:ext cx="2139931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6" name="AutoShape 7"/>
            <p:cNvSpPr>
              <a:spLocks/>
            </p:cNvSpPr>
            <p:nvPr/>
          </p:nvSpPr>
          <p:spPr bwMode="auto">
            <a:xfrm rot="7922097">
              <a:off x="1839110" y="5179242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7" name="AutoShape 7"/>
            <p:cNvSpPr>
              <a:spLocks/>
            </p:cNvSpPr>
            <p:nvPr/>
          </p:nvSpPr>
          <p:spPr bwMode="auto">
            <a:xfrm rot="5400000">
              <a:off x="3651976" y="5445940"/>
              <a:ext cx="2033570" cy="790549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18" name="AutoShape 7"/>
            <p:cNvSpPr>
              <a:spLocks/>
            </p:cNvSpPr>
            <p:nvPr/>
          </p:nvSpPr>
          <p:spPr bwMode="auto">
            <a:xfrm rot="2678492">
              <a:off x="5435498" y="5202252"/>
              <a:ext cx="2033521" cy="792156"/>
            </a:xfrm>
            <a:prstGeom prst="leftArrow">
              <a:avLst>
                <a:gd name="adj1" fmla="val 50000"/>
                <a:gd name="adj2" fmla="val 80889"/>
              </a:avLst>
            </a:prstGeom>
            <a:solidFill>
              <a:srgbClr val="2C7C9F">
                <a:alpha val="80783"/>
              </a:srgbClr>
            </a:solidFill>
            <a:ln w="9525">
              <a:solidFill>
                <a:srgbClr val="3A93FF">
                  <a:alpha val="34117"/>
                </a:srgbClr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ヒラギノ角ゴ ProN W3" charset="-128"/>
                <a:cs typeface="ヒラギノ角ゴ ProN W3" charset="-128"/>
              </a:endParaRPr>
            </a:p>
          </p:txBody>
        </p:sp>
        <p:sp>
          <p:nvSpPr>
            <p:cNvPr id="20" name="Rectangle 1"/>
            <p:cNvSpPr txBox="1">
              <a:spLocks noChangeArrowheads="1"/>
            </p:cNvSpPr>
            <p:nvPr/>
          </p:nvSpPr>
          <p:spPr>
            <a:xfrm>
              <a:off x="2868595" y="3565555"/>
              <a:ext cx="3584458" cy="1258876"/>
            </a:xfrm>
            <a:prstGeom prst="rect">
              <a:avLst/>
            </a:prstGeom>
          </p:spPr>
          <p:txBody>
            <a:bodyPr anchor="b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  <a:sym typeface="Gill Sans" charset="0"/>
                </a:rPr>
                <a:t>CONVERGENT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ckwell"/>
                  <a:ea typeface="+mn-ea"/>
                  <a:cs typeface="+mn-cs"/>
                  <a:sym typeface="Gill Sans" charset="0"/>
                </a:rPr>
                <a:t>THINKING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ヒラギノ角ゴ ProN W6" charset="-128"/>
                <a:cs typeface="ヒラギノ角ゴ ProN W6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481167"/>
      </p:ext>
    </p:extLst>
  </p:cSld>
  <p:clrMapOvr>
    <a:masterClrMapping/>
  </p:clrMapOvr>
  <p:transition advClick="0" advTm="10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524" y="1709108"/>
            <a:ext cx="3097507" cy="426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9334" name="TextBox 5"/>
          <p:cNvSpPr txBox="1">
            <a:spLocks noChangeArrowheads="1"/>
          </p:cNvSpPr>
          <p:nvPr/>
        </p:nvSpPr>
        <p:spPr bwMode="auto">
          <a:xfrm>
            <a:off x="4136170" y="3083200"/>
            <a:ext cx="40643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342900">
              <a:defRPr/>
            </a:pPr>
            <a:r>
              <a:rPr lang="en-US" sz="3200" b="1" dirty="0">
                <a:solidFill>
                  <a:srgbClr val="000000"/>
                </a:solidFill>
                <a:latin typeface="Rockwell"/>
              </a:rPr>
              <a:t>METACOGNITIVE </a:t>
            </a:r>
          </a:p>
          <a:p>
            <a:pPr algn="ctr" defTabSz="342900">
              <a:defRPr/>
            </a:pPr>
            <a:r>
              <a:rPr lang="en-US" sz="3200" b="1" dirty="0">
                <a:solidFill>
                  <a:srgbClr val="000000"/>
                </a:solidFill>
                <a:latin typeface="Rockwell"/>
              </a:rPr>
              <a:t>THINKING</a:t>
            </a:r>
          </a:p>
        </p:txBody>
      </p:sp>
      <p:sp>
        <p:nvSpPr>
          <p:cNvPr id="788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Rockwell" charset="0"/>
              </a:rPr>
              <a:t>Thinking about Thinking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1634" y="1956879"/>
            <a:ext cx="1159285" cy="159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981507"/>
      </p:ext>
    </p:extLst>
  </p:cSld>
  <p:clrMapOvr>
    <a:masterClrMapping/>
  </p:clrMapOvr>
  <p:transition advClick="0" advTm="11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Rockwell" charset="0"/>
              </a:rPr>
              <a:t>Student Reflection</a:t>
            </a:r>
            <a:endParaRPr lang="en-US" sz="4000" dirty="0">
              <a:latin typeface="Rockwell" charset="0"/>
            </a:endParaRP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12" y="1600200"/>
            <a:ext cx="7027863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4708" y="4699000"/>
            <a:ext cx="7556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“The way it made me feel was smart because I was asking good questions and giving good answers.”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9950" y="6001789"/>
            <a:ext cx="625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-Boston 9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grade remedial summer school student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79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65137" y="4704585"/>
            <a:ext cx="8678863" cy="105315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latin typeface="Rockwell" charset="0"/>
              </a:rPr>
              <a:t>Exploring Classroom Examples</a:t>
            </a:r>
            <a:endParaRPr lang="en-US" sz="4000" baseline="30000" dirty="0">
              <a:latin typeface="Rockwell" charset="0"/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1" descr="mccomb student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813" y="228600"/>
            <a:ext cx="6378575" cy="418782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94" y="5757743"/>
            <a:ext cx="2182761" cy="7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2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Classroom Example:</a:t>
            </a:r>
            <a:br>
              <a:rPr lang="en-US" sz="4000" dirty="0" smtClean="0"/>
            </a:br>
            <a:r>
              <a:rPr lang="en-US" sz="4000" dirty="0" smtClean="0"/>
              <a:t>7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Grade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069690"/>
            <a:ext cx="8276816" cy="43606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u="sng" dirty="0">
                <a:solidFill>
                  <a:schemeClr val="tx1"/>
                </a:solidFill>
                <a:latin typeface="Rockwell" charset="0"/>
              </a:rPr>
              <a:t>Teacher</a:t>
            </a:r>
            <a:r>
              <a:rPr lang="en-US" sz="3200" dirty="0">
                <a:solidFill>
                  <a:schemeClr val="tx1"/>
                </a:solidFill>
                <a:latin typeface="Rockwell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Nicole Bolduc, Ellington, CT</a:t>
            </a:r>
            <a:endParaRPr lang="en-US" sz="3200" u="sng" dirty="0">
              <a:solidFill>
                <a:schemeClr val="tx1"/>
              </a:solidFill>
              <a:latin typeface="Rockwell" charset="0"/>
            </a:endParaRPr>
          </a:p>
          <a:p>
            <a:pPr marL="0" indent="0">
              <a:buNone/>
            </a:pPr>
            <a:r>
              <a:rPr lang="en-US" sz="3200" u="sng" dirty="0">
                <a:solidFill>
                  <a:schemeClr val="tx1"/>
                </a:solidFill>
                <a:latin typeface="Rockwell" charset="0"/>
              </a:rPr>
              <a:t>Topic</a:t>
            </a:r>
            <a:r>
              <a:rPr lang="en-US" sz="3200" dirty="0">
                <a:solidFill>
                  <a:schemeClr val="tx1"/>
                </a:solidFill>
                <a:latin typeface="Rockwell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“The Universe and Its Stars” Unit </a:t>
            </a:r>
          </a:p>
          <a:p>
            <a:pPr marL="0" indent="0">
              <a:buNone/>
            </a:pPr>
            <a:r>
              <a:rPr lang="en-US" sz="3200" u="sng" dirty="0" smtClean="0">
                <a:solidFill>
                  <a:schemeClr val="tx1"/>
                </a:solidFill>
                <a:latin typeface="Rockwell" charset="0"/>
              </a:rPr>
              <a:t>Purpose</a:t>
            </a:r>
            <a:r>
              <a:rPr lang="en-US" sz="3200" dirty="0" smtClean="0">
                <a:solidFill>
                  <a:schemeClr val="tx1"/>
                </a:solidFill>
                <a:latin typeface="Rockwell" charset="0"/>
              </a:rPr>
              <a:t>: To engage students in setting the learning agenda for the unit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192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 Focus: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8474" y="1330036"/>
            <a:ext cx="7841962" cy="54309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hlinkClick r:id="rId4"/>
            </a:endParaRPr>
          </a:p>
          <a:p>
            <a:pPr marL="0" indent="0">
              <a:buNone/>
            </a:pPr>
            <a:endParaRPr lang="en-US" dirty="0" smtClean="0">
              <a:hlinkClick r:id=""/>
            </a:endParaRPr>
          </a:p>
          <a:p>
            <a:pPr marL="0" indent="0">
              <a:buNone/>
            </a:pPr>
            <a:endParaRPr lang="en-US" dirty="0" smtClean="0">
              <a:hlinkClick r:id=""/>
            </a:endParaRPr>
          </a:p>
          <a:p>
            <a:pPr marL="0" indent="0">
              <a:buNone/>
            </a:pPr>
            <a:endParaRPr lang="en-US" dirty="0">
              <a:hlinkClick r:id="rId4"/>
            </a:endParaRPr>
          </a:p>
          <a:p>
            <a:pPr marL="0" indent="0">
              <a:buNone/>
            </a:pPr>
            <a:endParaRPr lang="en-US" dirty="0" smtClean="0">
              <a:hlinkClick r:id=""/>
            </a:endParaRPr>
          </a:p>
          <a:p>
            <a:pPr marL="0" indent="0">
              <a:buNone/>
            </a:pPr>
            <a:endParaRPr lang="en-US" dirty="0" smtClean="0">
              <a:hlinkClick r:id=""/>
            </a:endParaRPr>
          </a:p>
          <a:p>
            <a:pPr marL="0" indent="0">
              <a:buNone/>
            </a:pPr>
            <a:endParaRPr lang="en-US" dirty="0">
              <a:hlinkClick r:id="rId4"/>
            </a:endParaRPr>
          </a:p>
          <a:p>
            <a:pPr marL="0" indent="0">
              <a:buNone/>
            </a:pPr>
            <a:endParaRPr lang="en-US" dirty="0" smtClean="0">
              <a:hlinkClick r:id="rId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Students </a:t>
            </a:r>
            <a:r>
              <a:rPr lang="en-US" sz="2400" dirty="0" smtClean="0">
                <a:solidFill>
                  <a:schemeClr val="tx1"/>
                </a:solidFill>
              </a:rPr>
              <a:t>watched videos </a:t>
            </a:r>
            <a:r>
              <a:rPr lang="en-US" sz="2400" dirty="0">
                <a:solidFill>
                  <a:schemeClr val="tx1"/>
                </a:solidFill>
              </a:rPr>
              <a:t>of dramatic tide change in Cape Cod, Alaska, and Canada</a:t>
            </a:r>
            <a:endParaRPr lang="en-US" sz="2400" dirty="0">
              <a:solidFill>
                <a:schemeClr val="tx1"/>
              </a:solidFill>
              <a:hlinkClick r:id="rId4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600" dirty="0" smtClean="0">
              <a:hlinkClick r:id="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 smtClean="0">
                <a:hlinkClick r:id=""/>
              </a:rPr>
              <a:t>https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www.youtube.com/watch?v=mAYXZzKUAX4</a:t>
            </a:r>
            <a:endParaRPr lang="en-US" sz="16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dirty="0">
                <a:hlinkClick r:id="rId5"/>
              </a:rPr>
              <a:t>https://www.youtube.com/watch?v=53EEDisloME</a:t>
            </a:r>
            <a:endParaRPr lang="en-US" sz="1600" dirty="0" smtClean="0"/>
          </a:p>
        </p:txBody>
      </p:sp>
      <p:pic>
        <p:nvPicPr>
          <p:cNvPr id="6" name="mAYXZzKUAX4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71490" y="1330036"/>
            <a:ext cx="7118158" cy="40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9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735106"/>
          </a:xfrm>
        </p:spPr>
        <p:txBody>
          <a:bodyPr/>
          <a:lstStyle/>
          <a:p>
            <a:r>
              <a:rPr lang="en-US" dirty="0" smtClean="0"/>
              <a:t>Selected Student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10145"/>
            <a:ext cx="8700656" cy="5070764"/>
          </a:xfrm>
        </p:spPr>
        <p:txBody>
          <a:bodyPr numCol="2">
            <a:noAutofit/>
          </a:bodyPr>
          <a:lstStyle/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Why does tide </a:t>
            </a:r>
            <a:r>
              <a:rPr lang="en-US" sz="1800" dirty="0" smtClean="0">
                <a:solidFill>
                  <a:schemeClr val="tx1"/>
                </a:solidFill>
              </a:rPr>
              <a:t>change?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How </a:t>
            </a:r>
            <a:r>
              <a:rPr lang="en-US" sz="1800" dirty="0">
                <a:solidFill>
                  <a:schemeClr val="tx1"/>
                </a:solidFill>
              </a:rPr>
              <a:t>is tide created?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How </a:t>
            </a:r>
            <a:r>
              <a:rPr lang="en-US" sz="1800" dirty="0">
                <a:solidFill>
                  <a:schemeClr val="tx1"/>
                </a:solidFill>
              </a:rPr>
              <a:t>does earth’s rotation cause the tide to change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Does </a:t>
            </a:r>
            <a:r>
              <a:rPr lang="en-US" sz="1800" dirty="0">
                <a:solidFill>
                  <a:schemeClr val="tx1"/>
                </a:solidFill>
              </a:rPr>
              <a:t>the sun have any part in the rise and retreat of tides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Do </a:t>
            </a:r>
            <a:r>
              <a:rPr lang="en-US" sz="1800" dirty="0">
                <a:solidFill>
                  <a:schemeClr val="tx1"/>
                </a:solidFill>
              </a:rPr>
              <a:t>tides occur because of the gravitational pull of the moon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Do the phases of the moon come into play with the tides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How </a:t>
            </a:r>
            <a:r>
              <a:rPr lang="en-US" sz="1800" dirty="0" smtClean="0">
                <a:solidFill>
                  <a:schemeClr val="tx1"/>
                </a:solidFill>
              </a:rPr>
              <a:t>do other planets </a:t>
            </a:r>
            <a:r>
              <a:rPr lang="en-US" sz="1800" dirty="0">
                <a:solidFill>
                  <a:schemeClr val="tx1"/>
                </a:solidFill>
              </a:rPr>
              <a:t>affect it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Are </a:t>
            </a:r>
            <a:r>
              <a:rPr lang="en-US" sz="1800" dirty="0">
                <a:solidFill>
                  <a:schemeClr val="tx1"/>
                </a:solidFill>
              </a:rPr>
              <a:t>the tides opposite in Florida </a:t>
            </a:r>
            <a:r>
              <a:rPr lang="en-US" sz="1800" dirty="0" smtClean="0">
                <a:solidFill>
                  <a:schemeClr val="tx1"/>
                </a:solidFill>
              </a:rPr>
              <a:t>and </a:t>
            </a:r>
            <a:r>
              <a:rPr lang="en-US" sz="1800" dirty="0">
                <a:solidFill>
                  <a:schemeClr val="tx1"/>
                </a:solidFill>
              </a:rPr>
              <a:t>Mexico? </a:t>
            </a:r>
            <a:r>
              <a:rPr lang="en-US" sz="1800" dirty="0" smtClean="0">
                <a:solidFill>
                  <a:schemeClr val="tx1"/>
                </a:solidFill>
              </a:rPr>
              <a:t>(b/c </a:t>
            </a:r>
            <a:r>
              <a:rPr lang="en-US" sz="1800" dirty="0">
                <a:solidFill>
                  <a:schemeClr val="tx1"/>
                </a:solidFill>
              </a:rPr>
              <a:t>they share the Gulf of Mexico)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How come the tide changes greatly in some places but not others?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How far can high tide go?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How </a:t>
            </a:r>
            <a:r>
              <a:rPr lang="en-US" sz="1800" dirty="0">
                <a:solidFill>
                  <a:schemeClr val="tx1"/>
                </a:solidFill>
              </a:rPr>
              <a:t>do tides affect people?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endParaRPr lang="en-US" sz="1800" b="1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endParaRPr lang="en-US" sz="1800" b="1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endParaRPr lang="en-US" sz="1800" b="1" dirty="0" smtClean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endParaRPr lang="en-US" sz="1800" b="1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Can </a:t>
            </a:r>
            <a:r>
              <a:rPr lang="en-US" sz="1800" dirty="0">
                <a:solidFill>
                  <a:schemeClr val="tx1"/>
                </a:solidFill>
              </a:rPr>
              <a:t>tide change be a problem in the </a:t>
            </a:r>
            <a:r>
              <a:rPr lang="en-US" sz="1800" dirty="0" smtClean="0">
                <a:solidFill>
                  <a:schemeClr val="tx1"/>
                </a:solidFill>
              </a:rPr>
              <a:t>future?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Does global warming affect tides?</a:t>
            </a:r>
            <a:endParaRPr lang="en-US" sz="1800" i="1" dirty="0" smtClean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Where </a:t>
            </a:r>
            <a:r>
              <a:rPr lang="en-US" sz="1800" dirty="0">
                <a:solidFill>
                  <a:schemeClr val="tx1"/>
                </a:solidFill>
              </a:rPr>
              <a:t>does the water </a:t>
            </a:r>
            <a:r>
              <a:rPr lang="en-US" sz="1800" dirty="0" smtClean="0">
                <a:solidFill>
                  <a:schemeClr val="tx1"/>
                </a:solidFill>
              </a:rPr>
              <a:t>go to?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Does temperature </a:t>
            </a:r>
            <a:r>
              <a:rPr lang="en-US" sz="1800" dirty="0">
                <a:solidFill>
                  <a:schemeClr val="tx1"/>
                </a:solidFill>
              </a:rPr>
              <a:t>have anything to do with </a:t>
            </a:r>
            <a:r>
              <a:rPr lang="en-US" sz="1800" dirty="0" smtClean="0">
                <a:solidFill>
                  <a:schemeClr val="tx1"/>
                </a:solidFill>
              </a:rPr>
              <a:t>tides? </a:t>
            </a:r>
            <a:r>
              <a:rPr lang="en-US" sz="1800" i="1" dirty="0">
                <a:solidFill>
                  <a:schemeClr val="tx1"/>
                </a:solidFill>
              </a:rPr>
              <a:t> 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Does tilt have anything to do with tides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Does </a:t>
            </a:r>
            <a:r>
              <a:rPr lang="en-US" sz="1800" dirty="0">
                <a:solidFill>
                  <a:schemeClr val="tx1"/>
                </a:solidFill>
              </a:rPr>
              <a:t>this happen on other planets</a:t>
            </a:r>
            <a:r>
              <a:rPr lang="en-US" sz="1800" dirty="0" smtClean="0">
                <a:solidFill>
                  <a:schemeClr val="tx1"/>
                </a:solidFill>
              </a:rPr>
              <a:t>?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How </a:t>
            </a:r>
            <a:r>
              <a:rPr lang="en-US" sz="1800" dirty="0">
                <a:solidFill>
                  <a:schemeClr val="tx1"/>
                </a:solidFill>
              </a:rPr>
              <a:t>do </a:t>
            </a:r>
            <a:r>
              <a:rPr lang="en-US" sz="1800" dirty="0" smtClean="0">
                <a:solidFill>
                  <a:schemeClr val="tx1"/>
                </a:solidFill>
              </a:rPr>
              <a:t>fish &amp; wildlife </a:t>
            </a:r>
            <a:r>
              <a:rPr lang="en-US" sz="1800" dirty="0">
                <a:solidFill>
                  <a:schemeClr val="tx1"/>
                </a:solidFill>
              </a:rPr>
              <a:t>survive when the tide is always changing?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If the moon disappeared, would there be no tides?</a:t>
            </a:r>
            <a:endParaRPr lang="en-US" sz="1800" dirty="0">
              <a:solidFill>
                <a:schemeClr val="tx1"/>
              </a:solidFill>
            </a:endParaRP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What </a:t>
            </a:r>
            <a:r>
              <a:rPr lang="en-US" sz="1800" dirty="0">
                <a:solidFill>
                  <a:schemeClr val="tx1"/>
                </a:solidFill>
              </a:rPr>
              <a:t>would happen if the tide </a:t>
            </a:r>
            <a:r>
              <a:rPr lang="en-US" sz="1800" i="1" dirty="0">
                <a:solidFill>
                  <a:schemeClr val="tx1"/>
                </a:solidFill>
              </a:rPr>
              <a:t>didn’t</a:t>
            </a:r>
            <a:r>
              <a:rPr lang="en-US" sz="1800" dirty="0">
                <a:solidFill>
                  <a:schemeClr val="tx1"/>
                </a:solidFill>
              </a:rPr>
              <a:t> change</a:t>
            </a:r>
            <a:r>
              <a:rPr lang="en-US" sz="1800" dirty="0" smtClean="0"/>
              <a:t>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Why are tides important to the earth?</a:t>
            </a:r>
          </a:p>
          <a:p>
            <a:pPr marL="342900" indent="-342900" fontAlgn="base">
              <a:spcBef>
                <a:spcPts val="0"/>
              </a:spcBef>
              <a:buFont typeface="+mj-lt"/>
              <a:buAutoNum type="arabicPeriod"/>
            </a:pPr>
            <a:endParaRPr lang="en-US" sz="1800" b="1" dirty="0"/>
          </a:p>
          <a:p>
            <a:pPr>
              <a:buFont typeface="Wingdings" panose="05000000000000000000" pitchFamily="2" charset="2"/>
              <a:buChar char="v"/>
            </a:pPr>
            <a:endParaRPr lang="en-US" sz="2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0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5" presetClass="emph" presetSubtype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8474" y="1600201"/>
            <a:ext cx="46277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 smtClean="0"/>
              <a:t>The Driving Questions Board and the “Parking Lot”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 smtClean="0"/>
              <a:t>Students draw initial models, give feedback, and make predictions.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/>
              <a:t>S</a:t>
            </a:r>
            <a:r>
              <a:rPr lang="en-US" sz="2400" dirty="0" smtClean="0"/>
              <a:t>tudents experience a series of  scientific investigations.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 smtClean="0"/>
              <a:t>At the end of the unit, the Driving Question board is “published” in poster format.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8850" y="1988127"/>
            <a:ext cx="3401863" cy="45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title"/>
          </p:nvPr>
        </p:nvSpPr>
        <p:spPr>
          <a:xfrm>
            <a:off x="498475" y="484187"/>
            <a:ext cx="7556400" cy="1325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Rokkitt"/>
              <a:buNone/>
            </a:pPr>
            <a:r>
              <a:rPr lang="en-US" dirty="0">
                <a:latin typeface="Rockwell" panose="02060603020205020403" pitchFamily="18" charset="0"/>
                <a:ea typeface="MS PGothic" panose="020B0600070205080204" pitchFamily="34" charset="-128"/>
                <a:cs typeface="Arial"/>
              </a:rPr>
              <a:t>Classroom </a:t>
            </a:r>
            <a:r>
              <a:rPr lang="en-US" dirty="0" smtClean="0">
                <a:latin typeface="Rockwell" panose="02060603020205020403" pitchFamily="18" charset="0"/>
                <a:ea typeface="MS PGothic" panose="020B0600070205080204" pitchFamily="34" charset="-128"/>
                <a:cs typeface="Arial"/>
              </a:rPr>
              <a:t>Example: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Rokkitt"/>
              <a:buNone/>
            </a:pPr>
            <a:r>
              <a:rPr lang="en-US" dirty="0" smtClean="0">
                <a:latin typeface="Rockwell" panose="02060603020205020403" pitchFamily="18" charset="0"/>
                <a:ea typeface="MS PGothic" panose="020B0600070205080204" pitchFamily="34" charset="-128"/>
                <a:cs typeface="Arial"/>
              </a:rPr>
              <a:t>High School</a:t>
            </a:r>
            <a:endParaRPr lang="en-US" dirty="0">
              <a:latin typeface="Rockwell" panose="02060603020205020403" pitchFamily="18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498475" y="2067465"/>
            <a:ext cx="8059200" cy="414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17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ct val="73333"/>
              <a:buNone/>
            </a:pPr>
            <a:r>
              <a:rPr lang="en-US" sz="3000" b="0" i="0" u="sng" dirty="0">
                <a:solidFill>
                  <a:schemeClr val="dk1"/>
                </a:solidFill>
                <a:latin typeface="Rockwell" charset="0"/>
                <a:ea typeface="Rockwell" charset="0"/>
                <a:cs typeface="Rockwell" charset="0"/>
                <a:sym typeface="Rokkitt"/>
              </a:rPr>
              <a:t>Teacher</a:t>
            </a:r>
            <a:r>
              <a:rPr lang="en-US" sz="3000" b="0" i="0" u="none" dirty="0">
                <a:solidFill>
                  <a:schemeClr val="dk1"/>
                </a:solidFill>
                <a:latin typeface="Rockwell" charset="0"/>
                <a:ea typeface="Rockwell" charset="0"/>
                <a:cs typeface="Rockwell" charset="0"/>
                <a:sym typeface="Rokkitt"/>
              </a:rPr>
              <a:t>: </a:t>
            </a:r>
            <a:r>
              <a:rPr lang="en-US" sz="3000" dirty="0">
                <a:solidFill>
                  <a:schemeClr val="dk1"/>
                </a:solidFill>
                <a:latin typeface="Rockwell" charset="0"/>
                <a:ea typeface="Rockwell" charset="0"/>
                <a:cs typeface="Rockwell" charset="0"/>
              </a:rPr>
              <a:t>Allison </a:t>
            </a:r>
            <a:r>
              <a:rPr lang="en-US" sz="3000" dirty="0" smtClean="0">
                <a:solidFill>
                  <a:schemeClr val="dk1"/>
                </a:solidFill>
                <a:latin typeface="Rockwell" charset="0"/>
                <a:ea typeface="Rockwell" charset="0"/>
                <a:cs typeface="Rockwell" charset="0"/>
              </a:rPr>
              <a:t>Gest, Park Ridge, IL</a:t>
            </a:r>
            <a:endParaRPr lang="en-US" sz="3000" dirty="0">
              <a:solidFill>
                <a:schemeClr val="dk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3175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6A5AF"/>
              </a:buClr>
              <a:buSzPct val="73333"/>
              <a:buNone/>
            </a:pPr>
            <a:r>
              <a:rPr lang="en-US" sz="3000" b="0" i="0" u="sng" dirty="0">
                <a:solidFill>
                  <a:schemeClr val="dk1"/>
                </a:solidFill>
                <a:latin typeface="Rockwell" charset="0"/>
                <a:ea typeface="Rockwell" charset="0"/>
                <a:cs typeface="Rockwell" charset="0"/>
                <a:sym typeface="Rokkitt"/>
              </a:rPr>
              <a:t>Topic</a:t>
            </a:r>
            <a:r>
              <a:rPr lang="en-US" sz="3000" b="0" i="0" u="none" dirty="0">
                <a:solidFill>
                  <a:schemeClr val="dk1"/>
                </a:solidFill>
                <a:latin typeface="Rockwell" charset="0"/>
                <a:ea typeface="Rockwell" charset="0"/>
                <a:cs typeface="Rockwell" charset="0"/>
                <a:sym typeface="Rokkitt"/>
              </a:rPr>
              <a:t>: </a:t>
            </a:r>
            <a:r>
              <a:rPr lang="en-US" sz="3000" b="0" i="0" u="none" dirty="0" smtClean="0">
                <a:solidFill>
                  <a:schemeClr val="dk1"/>
                </a:solidFill>
                <a:latin typeface="Rockwell" charset="0"/>
                <a:ea typeface="Rockwell" charset="0"/>
                <a:cs typeface="Rockwell" charset="0"/>
                <a:sym typeface="Rokkitt"/>
              </a:rPr>
              <a:t>A unit on “</a:t>
            </a:r>
            <a:r>
              <a:rPr lang="en-US" sz="3000" dirty="0" smtClean="0">
                <a:solidFill>
                  <a:schemeClr val="dk1"/>
                </a:solidFill>
                <a:latin typeface="Rockwell" charset="0"/>
                <a:ea typeface="Rockwell" charset="0"/>
                <a:cs typeface="Rockwell" charset="0"/>
              </a:rPr>
              <a:t>Running Water”</a:t>
            </a:r>
            <a:endParaRPr lang="en-US" sz="3000" dirty="0">
              <a:solidFill>
                <a:schemeClr val="dk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3175" marR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6A5AF"/>
              </a:buClr>
              <a:buSzPct val="73333"/>
              <a:buNone/>
            </a:pPr>
            <a:r>
              <a:rPr lang="en-US" sz="3000" b="0" i="0" u="sng" dirty="0">
                <a:solidFill>
                  <a:schemeClr val="dk1"/>
                </a:solidFill>
                <a:latin typeface="Rockwell" charset="0"/>
                <a:ea typeface="Rockwell" charset="0"/>
                <a:cs typeface="Rockwell" charset="0"/>
                <a:sym typeface="Rokkitt"/>
              </a:rPr>
              <a:t>Purpose</a:t>
            </a:r>
            <a:r>
              <a:rPr lang="en-US" sz="3000" b="0" i="0" u="none" dirty="0">
                <a:solidFill>
                  <a:schemeClr val="dk1"/>
                </a:solidFill>
                <a:latin typeface="Rockwell" charset="0"/>
                <a:ea typeface="Rockwell" charset="0"/>
                <a:cs typeface="Rockwell" charset="0"/>
                <a:sym typeface="Rokkitt"/>
              </a:rPr>
              <a:t>: </a:t>
            </a:r>
            <a:r>
              <a:rPr lang="en-US" sz="3000" dirty="0" smtClean="0">
                <a:solidFill>
                  <a:schemeClr val="dk1"/>
                </a:solidFill>
                <a:latin typeface="Rockwell" charset="0"/>
                <a:ea typeface="Rockwell" charset="0"/>
                <a:cs typeface="Rockwell" charset="0"/>
              </a:rPr>
              <a:t>To give peer feedback and revise initial experiment designs</a:t>
            </a:r>
            <a:endParaRPr lang="en-US" sz="3000" dirty="0">
              <a:solidFill>
                <a:schemeClr val="dk1"/>
              </a:solidFill>
              <a:latin typeface="Rockwell" charset="0"/>
              <a:ea typeface="Rockwell" charset="0"/>
              <a:cs typeface="Rockwell" charset="0"/>
            </a:endParaRPr>
          </a:p>
          <a:p>
            <a:pPr marL="228600" marR="0" lvl="0" indent="-22860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Noto Sans Symbols"/>
              <a:buNone/>
            </a:pPr>
            <a:endParaRPr sz="3000" b="0" i="0" u="none" dirty="0">
              <a:solidFill>
                <a:schemeClr val="dk1"/>
              </a:solidFill>
              <a:latin typeface="Rokkitt"/>
              <a:ea typeface="Rokkitt"/>
              <a:cs typeface="Rokkitt"/>
              <a:sym typeface="Rokkitt"/>
            </a:endParaRPr>
          </a:p>
        </p:txBody>
      </p:sp>
    </p:spTree>
    <p:extLst>
      <p:ext uri="{BB962C8B-B14F-4D97-AF65-F5344CB8AC3E}">
        <p14:creationId xmlns:p14="http://schemas.microsoft.com/office/powerpoint/2010/main" val="33110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 Focus: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436" y="1423219"/>
            <a:ext cx="7556313" cy="1810391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45833"/>
              <a:buNone/>
            </a:pPr>
            <a:r>
              <a:rPr lang="en-US" sz="9600" u="sng" dirty="0" smtClean="0">
                <a:solidFill>
                  <a:schemeClr val="tx1"/>
                </a:solidFill>
                <a:ea typeface="Pontano Sans"/>
                <a:cs typeface="Pontano Sans"/>
                <a:sym typeface="Pontano Sans"/>
              </a:rPr>
              <a:t>Scientist’s </a:t>
            </a:r>
            <a:r>
              <a:rPr lang="en-US" sz="9600" u="sng" dirty="0">
                <a:solidFill>
                  <a:schemeClr val="tx1"/>
                </a:solidFill>
                <a:ea typeface="Pontano Sans"/>
                <a:cs typeface="Pontano Sans"/>
                <a:sym typeface="Pontano Sans"/>
              </a:rPr>
              <a:t>claim: </a:t>
            </a:r>
          </a:p>
          <a:p>
            <a:pPr lv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None/>
            </a:pPr>
            <a:r>
              <a:rPr lang="en-US" sz="9600" dirty="0">
                <a:solidFill>
                  <a:schemeClr val="tx1"/>
                </a:solidFill>
                <a:ea typeface="Pontano Sans"/>
                <a:cs typeface="Pontano Sans"/>
                <a:sym typeface="Pontano Sans"/>
              </a:rPr>
              <a:t>“Adding a dam to a water system causes a decrease in aquatic life downstream.” </a:t>
            </a:r>
            <a:endParaRPr lang="en-US" sz="9600" dirty="0" smtClean="0">
              <a:solidFill>
                <a:schemeClr val="tx1"/>
              </a:solidFill>
              <a:ea typeface="Pontano Sans"/>
              <a:cs typeface="Pontano Sans"/>
              <a:sym typeface="Pontano Sans"/>
            </a:endParaRPr>
          </a:p>
          <a:p>
            <a:pPr lv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None/>
            </a:pPr>
            <a:endParaRPr lang="en-US" sz="4000" dirty="0" smtClean="0">
              <a:solidFill>
                <a:schemeClr val="tx1"/>
              </a:solidFill>
              <a:ea typeface="Pontano Sans"/>
              <a:cs typeface="Pontano Sans"/>
              <a:sym typeface="Pontano Sans"/>
            </a:endParaRPr>
          </a:p>
          <a:p>
            <a:pPr lv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None/>
            </a:pPr>
            <a:r>
              <a:rPr lang="en-US" sz="9600" u="sng" dirty="0" smtClean="0">
                <a:solidFill>
                  <a:schemeClr val="tx1"/>
                </a:solidFill>
                <a:ea typeface="Pontano Sans"/>
                <a:cs typeface="Pontano Sans"/>
                <a:sym typeface="Pontano Sans"/>
              </a:rPr>
              <a:t>Student Design to test the claim:</a:t>
            </a:r>
            <a:endParaRPr lang="en-US" sz="9600" u="sng" dirty="0">
              <a:solidFill>
                <a:schemeClr val="tx1"/>
              </a:solidFill>
              <a:ea typeface="Pontano Sans"/>
              <a:cs typeface="Pontano Sans"/>
              <a:sym typeface="Pontano Sans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081" y="3410591"/>
            <a:ext cx="5108653" cy="300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retrodotslight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Subtitle 2"/>
          <p:cNvSpPr txBox="1">
            <a:spLocks/>
          </p:cNvSpPr>
          <p:nvPr/>
        </p:nvSpPr>
        <p:spPr bwMode="auto">
          <a:xfrm>
            <a:off x="862013" y="2281238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277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88" y="-47625"/>
            <a:ext cx="9182101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15"/>
          <p:cNvSpPr txBox="1">
            <a:spLocks noChangeArrowheads="1"/>
          </p:cNvSpPr>
          <p:nvPr/>
        </p:nvSpPr>
        <p:spPr bwMode="auto">
          <a:xfrm>
            <a:off x="347663" y="247650"/>
            <a:ext cx="4338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ヒラギノ角ゴ ProN W3" charset="0"/>
                <a:cs typeface="ヒラギノ角ゴ ProN W3" charset="0"/>
              </a:rPr>
              <a:t>LAWRENCE, MA, 1990</a:t>
            </a:r>
          </a:p>
        </p:txBody>
      </p:sp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195263" y="1026968"/>
            <a:ext cx="3038475" cy="2616101"/>
          </a:xfrm>
          <a:prstGeom prst="rect">
            <a:avLst/>
          </a:prstGeom>
          <a:noFill/>
          <a:ln>
            <a:noFill/>
          </a:ln>
          <a:effectLst>
            <a:glow rad="127000">
              <a:schemeClr val="tx1"/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ヒラギノ角ゴ ProN W3" charset="0"/>
                <a:cs typeface="ヒラギノ角ゴ ProN W3" charset="0"/>
              </a:rPr>
              <a:t>“We don’t go to the school because we don’t even know what to ask.”</a:t>
            </a:r>
            <a:endParaRPr kumimoji="0" lang="en-US" altLang="ja-JP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Gill Sans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096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498475" y="484187"/>
            <a:ext cx="7556400" cy="1116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4000" dirty="0" smtClean="0">
                <a:latin typeface="Rockwell" panose="02060603020205020403" pitchFamily="18" charset="0"/>
                <a:ea typeface="MS PGothic" panose="020B0600070205080204" pitchFamily="34" charset="-128"/>
                <a:cs typeface="Arial"/>
              </a:rPr>
              <a:t>Next Steps:</a:t>
            </a:r>
            <a:endParaRPr lang="en-US" sz="4000" dirty="0">
              <a:latin typeface="Rockwell" panose="02060603020205020403" pitchFamily="18" charset="0"/>
              <a:ea typeface="MS PGothic" panose="020B0600070205080204" pitchFamily="34" charset="-128"/>
              <a:cs typeface="Arial"/>
            </a:endParaRPr>
          </a:p>
        </p:txBody>
      </p:sp>
      <p:pic>
        <p:nvPicPr>
          <p:cNvPr id="504" name="Shape 5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249" y="1813625"/>
            <a:ext cx="5481624" cy="467334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9142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3"/>
            <a:ext cx="7556313" cy="1138229"/>
          </a:xfrm>
        </p:spPr>
        <p:txBody>
          <a:bodyPr/>
          <a:lstStyle/>
          <a:p>
            <a:pPr algn="ctr"/>
            <a:r>
              <a:rPr lang="en-US" dirty="0" smtClean="0"/>
              <a:t>Classroom Example:</a:t>
            </a:r>
            <a:br>
              <a:rPr lang="en-US" dirty="0" smtClean="0"/>
            </a:br>
            <a:r>
              <a:rPr lang="en-US" dirty="0" smtClean="0"/>
              <a:t>University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731126" cy="4144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u="sng" dirty="0" smtClean="0">
                <a:solidFill>
                  <a:schemeClr val="tx1"/>
                </a:solidFill>
                <a:cs typeface="Gill Sans" charset="0"/>
              </a:rPr>
              <a:t>Teacher:</a:t>
            </a:r>
            <a:r>
              <a:rPr lang="en-US" sz="2800" dirty="0" smtClean="0">
                <a:solidFill>
                  <a:schemeClr val="tx1"/>
                </a:solidFill>
                <a:cs typeface="Gill Sans" charset="0"/>
              </a:rPr>
              <a:t> Rachel Woodruff, Assistant Professor of Biology, Brandeis University, MA </a:t>
            </a:r>
            <a:endParaRPr lang="en-US" sz="2800" dirty="0">
              <a:solidFill>
                <a:schemeClr val="tx1"/>
              </a:solidFill>
              <a:cs typeface="Gill Sans" charset="0"/>
            </a:endParaRPr>
          </a:p>
          <a:p>
            <a:pPr>
              <a:buNone/>
            </a:pPr>
            <a:r>
              <a:rPr lang="en-US" sz="2800" u="sng" dirty="0">
                <a:solidFill>
                  <a:schemeClr val="tx1"/>
                </a:solidFill>
                <a:cs typeface="Gill Sans" charset="0"/>
              </a:rPr>
              <a:t>Topic:</a:t>
            </a:r>
            <a:r>
              <a:rPr lang="en-US" sz="2800" dirty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cs typeface="Gill Sans" charset="0"/>
              </a:rPr>
              <a:t>Molecular Biology</a:t>
            </a:r>
            <a:endParaRPr lang="en-US" sz="2800" dirty="0">
              <a:solidFill>
                <a:schemeClr val="tx1"/>
              </a:solidFill>
              <a:cs typeface="Gill Sans" charset="0"/>
            </a:endParaRPr>
          </a:p>
          <a:p>
            <a:pPr>
              <a:buNone/>
            </a:pPr>
            <a:r>
              <a:rPr lang="en-US" sz="2800" u="sng" dirty="0" smtClean="0">
                <a:solidFill>
                  <a:schemeClr val="tx1"/>
                </a:solidFill>
                <a:cs typeface="Gill Sans" charset="0"/>
              </a:rPr>
              <a:t>Purpose:</a:t>
            </a:r>
            <a:r>
              <a:rPr lang="en-US" sz="2800" dirty="0" smtClean="0">
                <a:solidFill>
                  <a:schemeClr val="tx1"/>
                </a:solidFill>
                <a:cs typeface="Gill Sans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cs typeface="Gill Sans" charset="0"/>
                <a:sym typeface="Georgia Italic" charset="0"/>
              </a:rPr>
              <a:t>To build students’ research skills and prepare them to develop their own research proposal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8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Question Focus: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2" y="1981200"/>
            <a:ext cx="8509818" cy="4144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(Students were assigned a complex molecular biology article)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i="1" dirty="0" smtClean="0">
                <a:solidFill>
                  <a:schemeClr val="tx1"/>
                </a:solidFill>
              </a:rPr>
              <a:t>Ask as many questions as you can about the reading</a:t>
            </a:r>
          </a:p>
        </p:txBody>
      </p:sp>
    </p:spTree>
    <p:extLst>
      <p:ext uri="{BB962C8B-B14F-4D97-AF65-F5344CB8AC3E}">
        <p14:creationId xmlns:p14="http://schemas.microsoft.com/office/powerpoint/2010/main" val="71384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with Student Questions: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3" y="1600200"/>
            <a:ext cx="8127941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Students </a:t>
            </a:r>
            <a:r>
              <a:rPr lang="en-US" sz="2800" dirty="0" smtClean="0">
                <a:solidFill>
                  <a:schemeClr val="tx1"/>
                </a:solidFill>
              </a:rPr>
              <a:t>generate questions for homework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Students discuss key </a:t>
            </a:r>
            <a:r>
              <a:rPr lang="en-US" sz="2800" dirty="0">
                <a:solidFill>
                  <a:schemeClr val="tx1"/>
                </a:solidFill>
              </a:rPr>
              <a:t>attributes of a good biological research question and </a:t>
            </a:r>
            <a:r>
              <a:rPr lang="en-US" sz="2800" dirty="0" smtClean="0">
                <a:solidFill>
                  <a:schemeClr val="tx1"/>
                </a:solidFill>
              </a:rPr>
              <a:t>compare </a:t>
            </a:r>
            <a:r>
              <a:rPr lang="en-US" sz="2800" dirty="0">
                <a:solidFill>
                  <a:schemeClr val="tx1"/>
                </a:solidFill>
              </a:rPr>
              <a:t>to other types of </a:t>
            </a:r>
            <a:r>
              <a:rPr lang="en-US" sz="2800" dirty="0" smtClean="0">
                <a:solidFill>
                  <a:schemeClr val="tx1"/>
                </a:solidFill>
              </a:rPr>
              <a:t>questions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tudents </a:t>
            </a:r>
            <a:r>
              <a:rPr lang="en-US" sz="2800" dirty="0">
                <a:solidFill>
                  <a:schemeClr val="tx1"/>
                </a:solidFill>
              </a:rPr>
              <a:t>form groups </a:t>
            </a:r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en-US" sz="2800" dirty="0">
                <a:solidFill>
                  <a:schemeClr val="tx1"/>
                </a:solidFill>
              </a:rPr>
              <a:t>improve their </a:t>
            </a:r>
            <a:r>
              <a:rPr lang="en-US" sz="2800" dirty="0" smtClean="0">
                <a:solidFill>
                  <a:schemeClr val="tx1"/>
                </a:solidFill>
              </a:rPr>
              <a:t>questions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These questions are discarded or kept in notebooks (up to the student)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Students apply this skill to designing their own research project later in the semester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86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>
          <a:xfrm>
            <a:off x="498475" y="484188"/>
            <a:ext cx="7556500" cy="1325562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Rockwell" charset="0"/>
              </a:rPr>
              <a:t>Classroom Example:</a:t>
            </a:r>
            <a:br>
              <a:rPr lang="en-US" sz="4000" dirty="0">
                <a:latin typeface="Rockwell" charset="0"/>
              </a:rPr>
            </a:br>
            <a:r>
              <a:rPr lang="en-US" sz="4000" dirty="0" smtClean="0">
                <a:latin typeface="Rockwell" charset="0"/>
              </a:rPr>
              <a:t>High School Physics</a:t>
            </a:r>
            <a:endParaRPr lang="en-US" sz="4000" dirty="0">
              <a:latin typeface="Rockwell" charset="0"/>
            </a:endParaRPr>
          </a:p>
        </p:txBody>
      </p:sp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498475" y="2147454"/>
            <a:ext cx="75565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u="sng" dirty="0">
                <a:solidFill>
                  <a:schemeClr val="tx1"/>
                </a:solidFill>
                <a:latin typeface="Rockwell" charset="0"/>
              </a:rPr>
              <a:t>Teacher</a:t>
            </a:r>
            <a:r>
              <a:rPr lang="en-US" sz="3000" dirty="0">
                <a:solidFill>
                  <a:schemeClr val="tx1"/>
                </a:solidFill>
                <a:latin typeface="Rockwell" charset="0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latin typeface="Rockwell" charset="0"/>
              </a:rPr>
              <a:t>David </a:t>
            </a:r>
            <a:r>
              <a:rPr lang="en-US" sz="3200" dirty="0" err="1" smtClean="0">
                <a:solidFill>
                  <a:prstClr val="black"/>
                </a:solidFill>
              </a:rPr>
              <a:t>Meshoulam</a:t>
            </a:r>
            <a:r>
              <a:rPr lang="en-US" sz="3200" dirty="0" smtClean="0">
                <a:solidFill>
                  <a:prstClr val="black"/>
                </a:solidFill>
              </a:rPr>
              <a:t>, Newton, MA</a:t>
            </a:r>
            <a:endParaRPr lang="en-US" sz="3000" dirty="0" smtClean="0">
              <a:solidFill>
                <a:schemeClr val="tx1"/>
              </a:solidFill>
              <a:latin typeface="Rockwell" charset="0"/>
            </a:endParaRPr>
          </a:p>
          <a:p>
            <a:pPr marL="0" indent="0">
              <a:buNone/>
            </a:pPr>
            <a:r>
              <a:rPr lang="en-US" sz="3000" u="sng" dirty="0" smtClean="0">
                <a:solidFill>
                  <a:schemeClr val="tx1"/>
                </a:solidFill>
                <a:latin typeface="Rockwell" charset="0"/>
              </a:rPr>
              <a:t>Topic</a:t>
            </a:r>
            <a:r>
              <a:rPr lang="en-US" sz="3000" dirty="0">
                <a:solidFill>
                  <a:schemeClr val="tx1"/>
                </a:solidFill>
                <a:latin typeface="Rockwell" charset="0"/>
              </a:rPr>
              <a:t>: C</a:t>
            </a:r>
            <a:r>
              <a:rPr lang="en-US" sz="3000" dirty="0" smtClean="0">
                <a:solidFill>
                  <a:schemeClr val="tx1"/>
                </a:solidFill>
                <a:latin typeface="Rockwell" charset="0"/>
              </a:rPr>
              <a:t>urrent and magnetism </a:t>
            </a:r>
          </a:p>
          <a:p>
            <a:pPr marL="0" indent="0">
              <a:buNone/>
            </a:pPr>
            <a:r>
              <a:rPr lang="en-US" sz="3000" u="sng" dirty="0" smtClean="0">
                <a:solidFill>
                  <a:schemeClr val="tx1"/>
                </a:solidFill>
                <a:latin typeface="Rockwell" charset="0"/>
              </a:rPr>
              <a:t>Purpose</a:t>
            </a:r>
            <a:r>
              <a:rPr lang="en-US" sz="3000" dirty="0" smtClean="0">
                <a:solidFill>
                  <a:schemeClr val="tx1"/>
                </a:solidFill>
                <a:latin typeface="Rockwell" charset="0"/>
              </a:rPr>
              <a:t>: Transition from unit on Electricity to unit on Electricity and Magnetism </a:t>
            </a:r>
            <a:endParaRPr lang="en-US" sz="2800" dirty="0" smtClean="0">
              <a:solidFill>
                <a:schemeClr val="tx1"/>
              </a:solidFill>
              <a:latin typeface="Rockwel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5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952" y="340274"/>
            <a:ext cx="7556313" cy="1116106"/>
          </a:xfrm>
        </p:spPr>
        <p:txBody>
          <a:bodyPr/>
          <a:lstStyle/>
          <a:p>
            <a:r>
              <a:rPr lang="en-US" sz="4400" dirty="0" smtClean="0"/>
              <a:t>Question Focus: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56380"/>
            <a:ext cx="6373091" cy="5141596"/>
          </a:xfrm>
        </p:spPr>
      </p:pic>
      <p:sp>
        <p:nvSpPr>
          <p:cNvPr id="5" name="TextBox 4"/>
          <p:cNvSpPr txBox="1"/>
          <p:nvPr/>
        </p:nvSpPr>
        <p:spPr>
          <a:xfrm>
            <a:off x="1149928" y="2258291"/>
            <a:ext cx="6442363" cy="3524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 lines from a power plant carry electricity at voltages of 345,000 Volts or more! </a:t>
            </a:r>
            <a:endParaRPr lang="en-US" sz="2800" dirty="0" smtClean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Rockwell" panose="020606030202050204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Transformers, like the one shown reduce that voltage to 120 Volts for home use.</a:t>
            </a:r>
            <a:endParaRPr lang="en-US" sz="2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6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Rockwell"/>
                <a:cs typeface="Rockwell"/>
              </a:rPr>
              <a:t>Classroom Example: High School</a:t>
            </a:r>
            <a:endParaRPr lang="en-US" dirty="0">
              <a:solidFill>
                <a:schemeClr val="accent2"/>
              </a:solidFill>
              <a:latin typeface="Rockwell"/>
              <a:cs typeface="Rockwel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7118" y="4811148"/>
            <a:ext cx="7395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lvl="0" defTabSz="457200"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https://www.youtube.com/watch?v=9wrIIDNECUQ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29" y="1369527"/>
            <a:ext cx="5930801" cy="33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277905" y="5014913"/>
            <a:ext cx="8193235" cy="135719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accent2"/>
                </a:solidFill>
              </a:rPr>
              <a:t>Why is </a:t>
            </a:r>
            <a:r>
              <a:rPr lang="en-US" sz="4000" dirty="0" smtClean="0">
                <a:solidFill>
                  <a:schemeClr val="accent2"/>
                </a:solidFill>
              </a:rPr>
              <a:t>student </a:t>
            </a:r>
            <a:r>
              <a:rPr lang="en-US" sz="4000" dirty="0">
                <a:solidFill>
                  <a:schemeClr val="accent2"/>
                </a:solidFill>
              </a:rPr>
              <a:t>question formulation so important today?</a:t>
            </a:r>
            <a:endParaRPr lang="en-US" sz="4000" baseline="30000" dirty="0">
              <a:latin typeface="Rockwell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" b="62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344613"/>
            <a:ext cx="3475038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65650" y="1331913"/>
            <a:ext cx="46386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“How should you respond when you get powerful new tools for finding answers?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65650" y="3825875"/>
            <a:ext cx="512921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Think of harder questions.”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87925" y="5399088"/>
            <a:ext cx="3484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- Clive Thompson, Journalist and Technology Blogger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167942" name="Title 1"/>
          <p:cNvSpPr txBox="1">
            <a:spLocks/>
          </p:cNvSpPr>
          <p:nvPr/>
        </p:nvSpPr>
        <p:spPr bwMode="auto">
          <a:xfrm>
            <a:off x="600075" y="352425"/>
            <a:ext cx="75565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629DD1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In the Age of Google…</a:t>
            </a:r>
          </a:p>
        </p:txBody>
      </p:sp>
    </p:spTree>
    <p:extLst>
      <p:ext uri="{BB962C8B-B14F-4D97-AF65-F5344CB8AC3E}">
        <p14:creationId xmlns:p14="http://schemas.microsoft.com/office/powerpoint/2010/main" val="115884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/>
              <a:t>The Skill of Asking Questions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98475" y="1468583"/>
            <a:ext cx="7556500" cy="502847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For moving from ignorance as weakness to ignorance as opportunity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For arriving at better answers (and more questions)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For increasing engagement and ownership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For demonstrating inquiry in the classroom</a:t>
            </a:r>
          </a:p>
          <a:p>
            <a:pPr>
              <a:lnSpc>
                <a:spcPct val="90000"/>
              </a:lnSpc>
            </a:pPr>
            <a:r>
              <a:rPr lang="en-US" altLang="en-US" sz="3600" b="1" dirty="0" smtClean="0">
                <a:solidFill>
                  <a:schemeClr val="tx1"/>
                </a:solidFill>
              </a:rPr>
              <a:t>For a little more joy in a very demanding profession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solidFill>
                  <a:schemeClr val="tx1"/>
                </a:solidFill>
              </a:rPr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310745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7556313" cy="4144963"/>
          </a:xfrm>
          <a:ln>
            <a:miter lim="800000"/>
            <a:headEnd/>
            <a:tailEnd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numCol="2"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        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7680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600200"/>
            <a:ext cx="275907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7"/>
          <p:cNvSpPr>
            <a:spLocks noChangeArrowheads="1"/>
          </p:cNvSpPr>
          <p:nvPr/>
        </p:nvSpPr>
        <p:spPr bwMode="auto">
          <a:xfrm>
            <a:off x="3065030" y="1981200"/>
            <a:ext cx="5905500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“In both science and industry, </a:t>
            </a:r>
            <a:r>
              <a:rPr kumimoji="0" lang="en-US" alt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the ability to ask the right questions is probably the greatest talent one can have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.” (p. 22)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– Leonard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Mlodinow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,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Physicist &amp; Screenwriter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MS PGothic" pitchFamily="34" charset="-128"/>
              <a:cs typeface="+mn-cs"/>
            </a:endParaRP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* Emphasis added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341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>
          <a:xfrm>
            <a:off x="498475" y="382588"/>
            <a:ext cx="7556500" cy="1116012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Democracy</a:t>
            </a:r>
          </a:p>
        </p:txBody>
      </p:sp>
      <p:pic>
        <p:nvPicPr>
          <p:cNvPr id="173059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" b="98"/>
          <a:stretch>
            <a:fillRect/>
          </a:stretch>
        </p:blipFill>
        <p:spPr>
          <a:xfrm>
            <a:off x="498475" y="1284288"/>
            <a:ext cx="7556500" cy="4144962"/>
          </a:xfrm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2995613" y="6611938"/>
            <a:ext cx="6297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/>
              <a:t>See Chapter 6 on Septima Clark in </a:t>
            </a:r>
            <a:r>
              <a:rPr lang="en-US" altLang="en-US" sz="1000" i="1"/>
              <a:t>Freedom Road: Adult Education of African Americans </a:t>
            </a:r>
            <a:r>
              <a:rPr lang="en-US" altLang="en-US" sz="1000"/>
              <a:t>(Peterson, 1996).</a:t>
            </a:r>
            <a:endParaRPr lang="en-US" altLang="en-US" sz="1000" i="1"/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06413" y="5418138"/>
            <a:ext cx="7548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/>
              <a:t>“We need to be taught to study rather than to believe, to </a:t>
            </a:r>
            <a:r>
              <a:rPr lang="en-US" altLang="en-US" sz="2400" b="1"/>
              <a:t>inquire</a:t>
            </a:r>
            <a:r>
              <a:rPr lang="en-US" altLang="en-US" sz="2400"/>
              <a:t> rather than to affirm.” - Septima Clark</a:t>
            </a:r>
          </a:p>
        </p:txBody>
      </p:sp>
    </p:spTree>
    <p:extLst>
      <p:ext uri="{BB962C8B-B14F-4D97-AF65-F5344CB8AC3E}">
        <p14:creationId xmlns:p14="http://schemas.microsoft.com/office/powerpoint/2010/main" val="352784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Evaluation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Please take a moment to fill out this brief evaluation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reflection: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sz="4000" dirty="0" smtClean="0">
                <a:solidFill>
                  <a:schemeClr val="tx1"/>
                </a:solidFill>
                <a:hlinkClick r:id="rId2"/>
              </a:rPr>
              <a:t>bit.ly/2zEfKlY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We </a:t>
            </a:r>
            <a:r>
              <a:rPr lang="en-US" sz="2400" dirty="0">
                <a:solidFill>
                  <a:schemeClr val="tx1"/>
                </a:solidFill>
              </a:rPr>
              <a:t>value your feedback and work hard to continuously revise our resources to best support the work of educators in the field. </a:t>
            </a:r>
            <a:r>
              <a:rPr lang="en-US" sz="2400" dirty="0" smtClean="0">
                <a:solidFill>
                  <a:schemeClr val="tx1"/>
                </a:solidFill>
              </a:rPr>
              <a:t> Thank </a:t>
            </a:r>
            <a:r>
              <a:rPr lang="en-US" sz="2400" dirty="0">
                <a:solidFill>
                  <a:schemeClr val="tx1"/>
                </a:solidFill>
              </a:rPr>
              <a:t>you!</a:t>
            </a:r>
          </a:p>
        </p:txBody>
      </p:sp>
    </p:spTree>
    <p:extLst>
      <p:ext uri="{BB962C8B-B14F-4D97-AF65-F5344CB8AC3E}">
        <p14:creationId xmlns:p14="http://schemas.microsoft.com/office/powerpoint/2010/main" val="23734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92" y="1500821"/>
            <a:ext cx="8426918" cy="4442779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05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http</a:t>
            </a:r>
            <a:r>
              <a:rPr lang="en-US" altLang="en-US" sz="2800" b="1" dirty="0">
                <a:solidFill>
                  <a:schemeClr val="tx1"/>
                </a:solidFill>
              </a:rPr>
              <a:t>://</a:t>
            </a:r>
            <a:r>
              <a:rPr lang="en-US" altLang="en-US" sz="2800" b="1" dirty="0" smtClean="0">
                <a:solidFill>
                  <a:schemeClr val="tx1"/>
                </a:solidFill>
              </a:rPr>
              <a:t>rightquestion.org/educators/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</a:rPr>
              <a:t>seminar-resources/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9503" y="624469"/>
            <a:ext cx="772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>
                <a:solidFill>
                  <a:schemeClr val="accent1"/>
                </a:solidFill>
                <a:latin typeface="+mj-lt"/>
              </a:rPr>
              <a:t>To Access Today’s Materials: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79503" y="3292925"/>
            <a:ext cx="8007272" cy="317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3200" dirty="0">
                <a:solidFill>
                  <a:schemeClr val="accent1"/>
                </a:solidFill>
              </a:rPr>
              <a:t>Join our Educator Network </a:t>
            </a:r>
            <a:r>
              <a:rPr lang="en-US" altLang="en-US" sz="3200" dirty="0" smtClean="0">
                <a:solidFill>
                  <a:schemeClr val="accent1"/>
                </a:solidFill>
              </a:rPr>
              <a:t>for: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Templates </a:t>
            </a:r>
            <a:r>
              <a:rPr lang="en-US" altLang="en-US" dirty="0">
                <a:solidFill>
                  <a:schemeClr val="tx1"/>
                </a:solidFill>
              </a:rPr>
              <a:t>you can use tomorrow in class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 smtClean="0">
                <a:solidFill>
                  <a:schemeClr val="tx1"/>
                </a:solidFill>
              </a:rPr>
              <a:t>Classroom </a:t>
            </a:r>
            <a:r>
              <a:rPr lang="en-US" altLang="en-US" dirty="0">
                <a:solidFill>
                  <a:schemeClr val="tx1"/>
                </a:solidFill>
              </a:rPr>
              <a:t>Examples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Instructional Videos</a:t>
            </a:r>
          </a:p>
          <a:p>
            <a:pPr lvl="1">
              <a:buFont typeface="Wingdings" charset="2"/>
              <a:buChar char="§"/>
            </a:pPr>
            <a:r>
              <a:rPr lang="en-US" altLang="en-US" dirty="0">
                <a:solidFill>
                  <a:schemeClr val="tx1"/>
                </a:solidFill>
              </a:rPr>
              <a:t>Forums and Discussions with other Educators</a:t>
            </a:r>
          </a:p>
          <a:p>
            <a:pPr marL="0" indent="0">
              <a:buNone/>
              <a:defRPr/>
            </a:pPr>
            <a:endParaRPr lang="en-US" altLang="en-US" sz="3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503" y="624469"/>
            <a:ext cx="7727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 smtClean="0">
                <a:solidFill>
                  <a:schemeClr val="accent1"/>
                </a:solidFill>
                <a:latin typeface="+mj-lt"/>
              </a:rPr>
              <a:t>Now, Educators Lead the Work</a:t>
            </a:r>
            <a:endParaRPr lang="en-US" sz="4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7049" y="3216166"/>
            <a:ext cx="7966841" cy="262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ts val="2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8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4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1C4E3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000" kern="1200">
                <a:solidFill>
                  <a:srgbClr val="595959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The Right Question Institute offers materials through a Creative Commons License and we encourage you to make use of and/or share this resource.  Please reference the Right Question Institute and </a:t>
            </a:r>
            <a:r>
              <a:rPr lang="en-US" altLang="en-US" sz="2400" u="sng" dirty="0" smtClean="0">
                <a:solidFill>
                  <a:schemeClr val="tx1"/>
                </a:solidFill>
              </a:rPr>
              <a:t>rightquestion.org</a:t>
            </a:r>
            <a:r>
              <a:rPr lang="en-US" altLang="en-US" sz="2400" dirty="0" smtClean="0">
                <a:solidFill>
                  <a:schemeClr val="tx1"/>
                </a:solidFill>
              </a:rPr>
              <a:t> as the source on any materials you use.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1050" dirty="0" smtClean="0">
              <a:solidFill>
                <a:schemeClr val="tx1"/>
              </a:solidFill>
            </a:endParaRPr>
          </a:p>
        </p:txBody>
      </p:sp>
      <p:pic>
        <p:nvPicPr>
          <p:cNvPr id="7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67" y="2554115"/>
            <a:ext cx="20447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39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41" y="269766"/>
            <a:ext cx="42037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3428" y="1228774"/>
            <a:ext cx="37664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“We must teach students how to think in questions, how to manage ignorance.”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-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Stuart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Firestein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ockwell"/>
                <a:ea typeface="+mn-ea"/>
                <a:cs typeface="+mn-cs"/>
              </a:rPr>
              <a:t>, Chairman of the Department of Biology at Columbia University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40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College Presidents on What Students Should Learn in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60563"/>
            <a:ext cx="7866063" cy="4737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“The primary skills should be analytical skills of interpretation and inquiry. In other words, know how to frame a question.” </a:t>
            </a:r>
          </a:p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- Leon Botstein, President of Bard College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“…the best we can do for students is have them ask the right questions.” </a:t>
            </a:r>
          </a:p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chemeClr val="tx1"/>
                </a:solidFill>
              </a:rPr>
              <a:t>- Nancy Cantor, Chancellor of University of Illinois</a:t>
            </a:r>
          </a:p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800" i="1" dirty="0" smtClean="0">
              <a:solidFill>
                <a:schemeClr val="tx1"/>
              </a:solidFill>
            </a:endParaRPr>
          </a:p>
          <a:p>
            <a:pPr marL="0" indent="0" algn="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800" i="1" dirty="0" smtClean="0">
                <a:solidFill>
                  <a:schemeClr val="tx1"/>
                </a:solidFill>
              </a:rPr>
              <a:t>The New York Times</a:t>
            </a:r>
            <a:r>
              <a:rPr lang="en-US" altLang="en-US" sz="1800" dirty="0" smtClean="0">
                <a:solidFill>
                  <a:schemeClr val="tx1"/>
                </a:solidFill>
              </a:rPr>
              <a:t>, August 4, 2002  </a:t>
            </a:r>
          </a:p>
        </p:txBody>
      </p:sp>
    </p:spTree>
    <p:extLst>
      <p:ext uri="{BB962C8B-B14F-4D97-AF65-F5344CB8AC3E}">
        <p14:creationId xmlns:p14="http://schemas.microsoft.com/office/powerpoint/2010/main" val="35966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498475" y="354013"/>
            <a:ext cx="7556500" cy="1116012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Yet…only 27%of students believe college taught them to ask their own questions</a:t>
            </a:r>
          </a:p>
        </p:txBody>
      </p:sp>
      <p:sp>
        <p:nvSpPr>
          <p:cNvPr id="82947" name="TextBox 29"/>
          <p:cNvSpPr txBox="1">
            <a:spLocks noChangeArrowheads="1"/>
          </p:cNvSpPr>
          <p:nvPr/>
        </p:nvSpPr>
        <p:spPr bwMode="auto">
          <a:xfrm>
            <a:off x="646402" y="6170613"/>
            <a:ext cx="8081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 pitchFamily="18" charset="0"/>
                <a:ea typeface="MS PGothic" pitchFamily="34" charset="-128"/>
                <a:cs typeface="+mn-cs"/>
              </a:rPr>
              <a:t>Alison Head, Project Information Literacy at University of Washington, 2016</a:t>
            </a:r>
          </a:p>
        </p:txBody>
      </p:sp>
      <p:pic>
        <p:nvPicPr>
          <p:cNvPr id="82948" name="Content Placeholder 39" descr="College_Students__Question_Asking-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4" b="12093"/>
          <a:stretch>
            <a:fillRect/>
          </a:stretch>
        </p:blipFill>
        <p:spPr>
          <a:xfrm>
            <a:off x="498475" y="1878013"/>
            <a:ext cx="7556500" cy="3884612"/>
          </a:xfrm>
        </p:spPr>
      </p:pic>
    </p:spTree>
    <p:extLst>
      <p:ext uri="{BB962C8B-B14F-4D97-AF65-F5344CB8AC3E}">
        <p14:creationId xmlns:p14="http://schemas.microsoft.com/office/powerpoint/2010/main" val="29533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VA ppt 14.6.16b" id="{C50796D3-2D62-AC4B-B056-09B0290B8E5C}" vid="{E15C60BD-3032-F745-92B7-61CA23DDF40E}"/>
    </a:ext>
  </a:extLst>
</a:theme>
</file>

<file path=ppt/theme/theme2.xml><?xml version="1.0" encoding="utf-8"?>
<a:theme xmlns:a="http://schemas.openxmlformats.org/drawingml/2006/main" name="1_Advantag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866</TotalTime>
  <Words>2163</Words>
  <Application>Microsoft Office PowerPoint</Application>
  <PresentationFormat>On-screen Show (4:3)</PresentationFormat>
  <Paragraphs>362</Paragraphs>
  <Slides>63</Slides>
  <Notes>25</Notes>
  <HiddenSlides>0</HiddenSlides>
  <MMClips>1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82" baseType="lpstr">
      <vt:lpstr>MS PGothic</vt:lpstr>
      <vt:lpstr>MS PGothic</vt:lpstr>
      <vt:lpstr>Arial</vt:lpstr>
      <vt:lpstr>Calibri</vt:lpstr>
      <vt:lpstr>Georgia Italic</vt:lpstr>
      <vt:lpstr>Gill Sans</vt:lpstr>
      <vt:lpstr>Lucida Grande</vt:lpstr>
      <vt:lpstr>Noto Sans Symbols</vt:lpstr>
      <vt:lpstr>Pontano Sans</vt:lpstr>
      <vt:lpstr>Rockwell</vt:lpstr>
      <vt:lpstr>Rockwell (body)</vt:lpstr>
      <vt:lpstr>Rokkitt</vt:lpstr>
      <vt:lpstr>Times New Roman</vt:lpstr>
      <vt:lpstr>Wingdings</vt:lpstr>
      <vt:lpstr>ヒラギノ角ゴ ProN W3</vt:lpstr>
      <vt:lpstr>ヒラギノ角ゴ ProN W6</vt:lpstr>
      <vt:lpstr>Advantage</vt:lpstr>
      <vt:lpstr>1_Advantage</vt:lpstr>
      <vt:lpstr>Chart</vt:lpstr>
      <vt:lpstr>Dan Rothstein  Co-Director   </vt:lpstr>
      <vt:lpstr>Acknowledgments </vt:lpstr>
      <vt:lpstr>We’re Tweeting…</vt:lpstr>
      <vt:lpstr>PowerPoint Presentation</vt:lpstr>
      <vt:lpstr>PowerPoint Presentation</vt:lpstr>
      <vt:lpstr> </vt:lpstr>
      <vt:lpstr>PowerPoint Presentation</vt:lpstr>
      <vt:lpstr>College Presidents on What Students Should Learn in College</vt:lpstr>
      <vt:lpstr>Yet…only 27%of students believe college taught them to ask their own questions</vt:lpstr>
      <vt:lpstr>But, the problem begins long before college... </vt:lpstr>
      <vt:lpstr>Percentage of Basic Skill Attainment</vt:lpstr>
      <vt:lpstr>Percentage of Basic Skill Attainment</vt:lpstr>
      <vt:lpstr>What happens when students do learn to ask their own questions? </vt:lpstr>
      <vt:lpstr>Research Confirms the Importance of Student Questioning</vt:lpstr>
      <vt:lpstr>Student Reflections</vt:lpstr>
      <vt:lpstr>Classroom Example: Kindergarten</vt:lpstr>
      <vt:lpstr>Question Focus</vt:lpstr>
      <vt:lpstr>Student Questions</vt:lpstr>
      <vt:lpstr>Classroom Example: 4th Grade</vt:lpstr>
      <vt:lpstr>Question Focus</vt:lpstr>
      <vt:lpstr>Student Questions</vt:lpstr>
      <vt:lpstr>Next Steps with Student Questions</vt:lpstr>
      <vt:lpstr>Working on a Challenge by Using the Question Formulation Technique (QFT)</vt:lpstr>
      <vt:lpstr>Rules for Producing Questions</vt:lpstr>
      <vt:lpstr>Producing Questions</vt:lpstr>
      <vt:lpstr>Question Focus:</vt:lpstr>
      <vt:lpstr>Categorizing Questions:  Closed/ Open</vt:lpstr>
      <vt:lpstr>Discussion</vt:lpstr>
      <vt:lpstr>Discussion</vt:lpstr>
      <vt:lpstr>Improving Questions</vt:lpstr>
      <vt:lpstr>Strategize: Prioritizing Questions </vt:lpstr>
      <vt:lpstr>Strategize: Next Steps</vt:lpstr>
      <vt:lpstr>Share</vt:lpstr>
      <vt:lpstr>Reflection </vt:lpstr>
      <vt:lpstr>Let’s peek inside the black box</vt:lpstr>
      <vt:lpstr>PowerPoint Presentation</vt:lpstr>
      <vt:lpstr>The QFT, on one slide…</vt:lpstr>
      <vt:lpstr>Curiosity and Rigor</vt:lpstr>
      <vt:lpstr>Thinking in many different directions</vt:lpstr>
      <vt:lpstr>Narrowing Down, Focusing</vt:lpstr>
      <vt:lpstr>Thinking about Thinking</vt:lpstr>
      <vt:lpstr>Student Reflection</vt:lpstr>
      <vt:lpstr>Exploring Classroom Examples</vt:lpstr>
      <vt:lpstr>Classroom Example: 7th Grade</vt:lpstr>
      <vt:lpstr>Question Focus:</vt:lpstr>
      <vt:lpstr>Selected Student Questions</vt:lpstr>
      <vt:lpstr>Next Steps:</vt:lpstr>
      <vt:lpstr>Classroom Example: High School</vt:lpstr>
      <vt:lpstr>Question Focus:</vt:lpstr>
      <vt:lpstr>Next Steps:</vt:lpstr>
      <vt:lpstr>Classroom Example: University </vt:lpstr>
      <vt:lpstr>Question Focus:</vt:lpstr>
      <vt:lpstr>Next Steps with Student Questions: </vt:lpstr>
      <vt:lpstr>Classroom Example: High School Physics</vt:lpstr>
      <vt:lpstr>Question Focus:</vt:lpstr>
      <vt:lpstr>Classroom Example: High School</vt:lpstr>
      <vt:lpstr>Why is student question formulation so important today?</vt:lpstr>
      <vt:lpstr>PowerPoint Presentation</vt:lpstr>
      <vt:lpstr>The Skill of Asking Questions</vt:lpstr>
      <vt:lpstr>Democracy</vt:lpstr>
      <vt:lpstr>Evaluation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RQI</dc:creator>
  <cp:lastModifiedBy>Andrew Minigan</cp:lastModifiedBy>
  <cp:revision>63</cp:revision>
  <cp:lastPrinted>2017-11-13T23:10:20Z</cp:lastPrinted>
  <dcterms:created xsi:type="dcterms:W3CDTF">2016-10-28T13:10:12Z</dcterms:created>
  <dcterms:modified xsi:type="dcterms:W3CDTF">2017-12-06T19:35:47Z</dcterms:modified>
</cp:coreProperties>
</file>