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83" r:id="rId2"/>
    <p:sldMasterId id="2147483704" r:id="rId3"/>
  </p:sldMasterIdLst>
  <p:notesMasterIdLst>
    <p:notesMasterId r:id="rId91"/>
  </p:notesMasterIdLst>
  <p:handoutMasterIdLst>
    <p:handoutMasterId r:id="rId92"/>
  </p:handoutMasterIdLst>
  <p:sldIdLst>
    <p:sldId id="446" r:id="rId4"/>
    <p:sldId id="361" r:id="rId5"/>
    <p:sldId id="489" r:id="rId6"/>
    <p:sldId id="449" r:id="rId7"/>
    <p:sldId id="450" r:id="rId8"/>
    <p:sldId id="401" r:id="rId9"/>
    <p:sldId id="402" r:id="rId10"/>
    <p:sldId id="508" r:id="rId11"/>
    <p:sldId id="403" r:id="rId12"/>
    <p:sldId id="404" r:id="rId13"/>
    <p:sldId id="405" r:id="rId14"/>
    <p:sldId id="409" r:id="rId15"/>
    <p:sldId id="406" r:id="rId16"/>
    <p:sldId id="407" r:id="rId17"/>
    <p:sldId id="410" r:id="rId18"/>
    <p:sldId id="411" r:id="rId19"/>
    <p:sldId id="412" r:id="rId20"/>
    <p:sldId id="413" r:id="rId21"/>
    <p:sldId id="414" r:id="rId22"/>
    <p:sldId id="415" r:id="rId23"/>
    <p:sldId id="416" r:id="rId24"/>
    <p:sldId id="417" r:id="rId25"/>
    <p:sldId id="418" r:id="rId26"/>
    <p:sldId id="419" r:id="rId27"/>
    <p:sldId id="420" r:id="rId28"/>
    <p:sldId id="331" r:id="rId29"/>
    <p:sldId id="332" r:id="rId30"/>
    <p:sldId id="390" r:id="rId31"/>
    <p:sldId id="379" r:id="rId32"/>
    <p:sldId id="380" r:id="rId33"/>
    <p:sldId id="381" r:id="rId34"/>
    <p:sldId id="382" r:id="rId35"/>
    <p:sldId id="383" r:id="rId36"/>
    <p:sldId id="384" r:id="rId37"/>
    <p:sldId id="385" r:id="rId38"/>
    <p:sldId id="386" r:id="rId39"/>
    <p:sldId id="387" r:id="rId40"/>
    <p:sldId id="388" r:id="rId41"/>
    <p:sldId id="389" r:id="rId42"/>
    <p:sldId id="492" r:id="rId43"/>
    <p:sldId id="511" r:id="rId44"/>
    <p:sldId id="512" r:id="rId45"/>
    <p:sldId id="507" r:id="rId46"/>
    <p:sldId id="497" r:id="rId47"/>
    <p:sldId id="499" r:id="rId48"/>
    <p:sldId id="465" r:id="rId49"/>
    <p:sldId id="509" r:id="rId50"/>
    <p:sldId id="501" r:id="rId51"/>
    <p:sldId id="500" r:id="rId52"/>
    <p:sldId id="471" r:id="rId53"/>
    <p:sldId id="468" r:id="rId54"/>
    <p:sldId id="504" r:id="rId55"/>
    <p:sldId id="457" r:id="rId56"/>
    <p:sldId id="458" r:id="rId57"/>
    <p:sldId id="459" r:id="rId58"/>
    <p:sldId id="460" r:id="rId59"/>
    <p:sldId id="461" r:id="rId60"/>
    <p:sldId id="462" r:id="rId61"/>
    <p:sldId id="430" r:id="rId62"/>
    <p:sldId id="431" r:id="rId63"/>
    <p:sldId id="432" r:id="rId64"/>
    <p:sldId id="433" r:id="rId65"/>
    <p:sldId id="434" r:id="rId66"/>
    <p:sldId id="435" r:id="rId67"/>
    <p:sldId id="438" r:id="rId68"/>
    <p:sldId id="436" r:id="rId69"/>
    <p:sldId id="437" r:id="rId70"/>
    <p:sldId id="472" r:id="rId71"/>
    <p:sldId id="473" r:id="rId72"/>
    <p:sldId id="474" r:id="rId73"/>
    <p:sldId id="475" r:id="rId74"/>
    <p:sldId id="476" r:id="rId75"/>
    <p:sldId id="479" r:id="rId76"/>
    <p:sldId id="478" r:id="rId77"/>
    <p:sldId id="480" r:id="rId78"/>
    <p:sldId id="481" r:id="rId79"/>
    <p:sldId id="482" r:id="rId80"/>
    <p:sldId id="483" r:id="rId81"/>
    <p:sldId id="484" r:id="rId82"/>
    <p:sldId id="485" r:id="rId83"/>
    <p:sldId id="486" r:id="rId84"/>
    <p:sldId id="487" r:id="rId85"/>
    <p:sldId id="488" r:id="rId86"/>
    <p:sldId id="455" r:id="rId87"/>
    <p:sldId id="453" r:id="rId88"/>
    <p:sldId id="493" r:id="rId89"/>
    <p:sldId id="510"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9" clrIdx="0">
    <p:extLst/>
  </p:cmAuthor>
  <p:cmAuthor id="2" name="RQI" initials="R" lastIdx="9" clrIdx="1">
    <p:extLst/>
  </p:cmAuthor>
  <p:cmAuthor id="3" name="Microsoft Office User" initials="Office" lastIdx="13"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3112" autoAdjust="0"/>
  </p:normalViewPr>
  <p:slideViewPr>
    <p:cSldViewPr snapToGrid="0" snapToObjects="1">
      <p:cViewPr>
        <p:scale>
          <a:sx n="108" d="100"/>
          <a:sy n="108" d="100"/>
        </p:scale>
        <p:origin x="768" y="144"/>
      </p:cViewPr>
      <p:guideLst>
        <p:guide orient="horz" pos="2160"/>
        <p:guide pos="2880"/>
      </p:guideLst>
    </p:cSldViewPr>
  </p:slideViewPr>
  <p:outlineViewPr>
    <p:cViewPr>
      <p:scale>
        <a:sx n="33" d="100"/>
        <a:sy n="33" d="100"/>
      </p:scale>
      <p:origin x="0" y="-40992"/>
    </p:cViewPr>
  </p:outlineViewPr>
  <p:notesTextViewPr>
    <p:cViewPr>
      <p:scale>
        <a:sx n="100" d="100"/>
        <a:sy n="100" d="100"/>
      </p:scale>
      <p:origin x="0" y="0"/>
    </p:cViewPr>
  </p:notesTextViewPr>
  <p:sorterViewPr>
    <p:cViewPr>
      <p:scale>
        <a:sx n="150" d="100"/>
        <a:sy n="150" d="100"/>
      </p:scale>
      <p:origin x="0" y="1952"/>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90" Type="http://schemas.openxmlformats.org/officeDocument/2006/relationships/slide" Target="slides/slide87.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commentAuthors" Target="commentAuthors.xml"/><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100" b="0" dirty="0" smtClean="0">
              <a:latin typeface="+mj-lt"/>
              <a:cs typeface="Gill Sans"/>
            </a:rPr>
            <a:t>Closed-ended Questions</a:t>
          </a:r>
          <a:endParaRPr lang="en-US" sz="4100" b="0" dirty="0">
            <a:latin typeface="+mj-lt"/>
            <a:cs typeface="Gill Sans"/>
          </a:endParaRP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dgm:t>
        <a:bodyPr/>
        <a:lstStyle/>
        <a:p>
          <a:r>
            <a:rPr lang="en-US" b="0" dirty="0" smtClean="0">
              <a:latin typeface="+mj-lt"/>
              <a:cs typeface="Gill Sans"/>
            </a:rPr>
            <a:t>Advantages</a:t>
          </a:r>
          <a:endParaRPr lang="en-US" b="0" dirty="0">
            <a:latin typeface="+mj-lt"/>
            <a:cs typeface="Gill Sans"/>
          </a:endParaRP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dgm:t>
        <a:bodyPr/>
        <a:lstStyle/>
        <a:p>
          <a:r>
            <a:rPr lang="en-US" b="0" dirty="0" smtClean="0">
              <a:latin typeface="+mj-lt"/>
              <a:cs typeface="Gill Sans"/>
            </a:rPr>
            <a:t>Disadvantages </a:t>
          </a:r>
          <a:endParaRPr lang="en-US" b="0" dirty="0">
            <a:latin typeface="+mj-lt"/>
            <a:cs typeface="Gill Sans"/>
          </a:endParaRP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lang="en-US"/>
        </a:p>
      </dgm:t>
    </dgm:pt>
    <dgm:pt modelId="{F1305359-E89A-E248-BDAE-44B047EAF116}" type="pres">
      <dgm:prSet presAssocID="{6AD2A03A-FC77-0649-92E9-8E6E21736820}" presName="roof" presStyleLbl="dkBgShp" presStyleIdx="0" presStyleCnt="2" custLinFactNeighborX="-214"/>
      <dgm:spPr/>
      <dgm:t>
        <a:bodyPr/>
        <a:lstStyle/>
        <a:p>
          <a:endParaRPr 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dgm:presLayoutVars>
          <dgm:bulletEnabled val="1"/>
        </dgm:presLayoutVars>
      </dgm:prSet>
      <dgm:spPr/>
      <dgm:t>
        <a:bodyPr/>
        <a:lstStyle/>
        <a:p>
          <a:endParaRPr lang="en-US"/>
        </a:p>
      </dgm:t>
    </dgm:pt>
    <dgm:pt modelId="{24D3949D-55D7-9843-BBF0-4DC75BF720C6}" type="pres">
      <dgm:prSet presAssocID="{F92606C1-1CD6-BF4E-9E77-D0275FDC37C2}" presName="pillarX" presStyleLbl="node1" presStyleIdx="1" presStyleCnt="2">
        <dgm:presLayoutVars>
          <dgm:bulletEnabled val="1"/>
        </dgm:presLayoutVars>
      </dgm:prSet>
      <dgm:spPr/>
      <dgm:t>
        <a:bodyPr/>
        <a:lstStyle/>
        <a:p>
          <a:endParaRPr 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2697C0FA-C691-2044-83EE-E06A69D1F024}" srcId="{6AD2A03A-FC77-0649-92E9-8E6E21736820}" destId="{F92606C1-1CD6-BF4E-9E77-D0275FDC37C2}" srcOrd="1" destOrd="0" parTransId="{0D1A1D27-FBA7-E34B-B644-B2808F3E68A8}" sibTransId="{EEB51F93-8625-064F-84B3-754FC6A26CEF}"/>
    <dgm:cxn modelId="{3745D2BA-C112-5847-8166-F9EC36687BD8}" srcId="{6AD2A03A-FC77-0649-92E9-8E6E21736820}" destId="{FF1F7779-F48A-1F40-9E9D-420C87150ED4}" srcOrd="0" destOrd="0" parTransId="{A7F55382-F9EC-094C-8A11-74EE819CF30E}" sibTransId="{410C3502-284E-4640-BE5B-2BBC03993EC6}"/>
    <dgm:cxn modelId="{64026328-281F-4E4B-819B-6E7E2ECFD643}" srcId="{85CFD83C-0C6B-BC4D-842F-129DEFFFCC83}" destId="{6AD2A03A-FC77-0649-92E9-8E6E21736820}" srcOrd="0" destOrd="0" parTransId="{80DB3469-4255-D440-BECB-3A0D4DCB7625}" sibTransId="{F0AF8130-90DD-6A40-BE69-CC06EEC1DDAF}"/>
    <dgm:cxn modelId="{C4504B1F-7431-BF44-A8A8-BC789C2FD98F}" type="presOf" srcId="{F92606C1-1CD6-BF4E-9E77-D0275FDC37C2}" destId="{24D3949D-55D7-9843-BBF0-4DC75BF720C6}" srcOrd="0" destOrd="0" presId="urn:microsoft.com/office/officeart/2005/8/layout/hList3"/>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100" b="0" dirty="0" smtClean="0">
              <a:latin typeface="+mj-lt"/>
              <a:cs typeface="Gill Sans"/>
            </a:rPr>
            <a:t>Open-ended Questions</a:t>
          </a:r>
          <a:endParaRPr lang="en-US" sz="4100" b="0" dirty="0">
            <a:latin typeface="+mj-lt"/>
            <a:cs typeface="Gill Sans"/>
          </a:endParaRP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dgm:t>
        <a:bodyPr/>
        <a:lstStyle/>
        <a:p>
          <a:r>
            <a:rPr lang="en-US" b="0" dirty="0" smtClean="0">
              <a:latin typeface="+mj-lt"/>
              <a:cs typeface="Gill Sans"/>
            </a:rPr>
            <a:t>Advantages</a:t>
          </a:r>
          <a:endParaRPr lang="en-US" b="0" dirty="0">
            <a:latin typeface="+mj-lt"/>
            <a:cs typeface="Gill Sans"/>
          </a:endParaRP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dgm:t>
        <a:bodyPr/>
        <a:lstStyle/>
        <a:p>
          <a:r>
            <a:rPr lang="en-US" b="0" dirty="0" smtClean="0">
              <a:latin typeface="+mj-lt"/>
              <a:cs typeface="Gill Sans"/>
            </a:rPr>
            <a:t>Disadvantages </a:t>
          </a:r>
          <a:endParaRPr lang="en-US" b="0" dirty="0">
            <a:latin typeface="+mj-lt"/>
            <a:cs typeface="Gill Sans"/>
          </a:endParaRP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lang="en-US"/>
        </a:p>
      </dgm:t>
    </dgm:pt>
    <dgm:pt modelId="{F1305359-E89A-E248-BDAE-44B047EAF116}" type="pres">
      <dgm:prSet presAssocID="{6AD2A03A-FC77-0649-92E9-8E6E21736820}" presName="roof" presStyleLbl="dkBgShp" presStyleIdx="0" presStyleCnt="2" custLinFactNeighborY="-1402"/>
      <dgm:spPr/>
      <dgm:t>
        <a:bodyPr/>
        <a:lstStyle/>
        <a:p>
          <a:endParaRPr 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dgm:presLayoutVars>
          <dgm:bulletEnabled val="1"/>
        </dgm:presLayoutVars>
      </dgm:prSet>
      <dgm:spPr/>
      <dgm:t>
        <a:bodyPr/>
        <a:lstStyle/>
        <a:p>
          <a:endParaRPr lang="en-US"/>
        </a:p>
      </dgm:t>
    </dgm:pt>
    <dgm:pt modelId="{24D3949D-55D7-9843-BBF0-4DC75BF720C6}" type="pres">
      <dgm:prSet presAssocID="{F92606C1-1CD6-BF4E-9E77-D0275FDC37C2}" presName="pillarX" presStyleLbl="node1" presStyleIdx="1" presStyleCnt="2">
        <dgm:presLayoutVars>
          <dgm:bulletEnabled val="1"/>
        </dgm:presLayoutVars>
      </dgm:prSet>
      <dgm:spPr/>
      <dgm:t>
        <a:bodyPr/>
        <a:lstStyle/>
        <a:p>
          <a:endParaRPr 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64026328-281F-4E4B-819B-6E7E2ECFD643}" srcId="{85CFD83C-0C6B-BC4D-842F-129DEFFFCC83}" destId="{6AD2A03A-FC77-0649-92E9-8E6E21736820}" srcOrd="0" destOrd="0" parTransId="{80DB3469-4255-D440-BECB-3A0D4DCB7625}" sibTransId="{F0AF8130-90DD-6A40-BE69-CC06EEC1DDAF}"/>
    <dgm:cxn modelId="{40712BCA-A87D-5A40-8287-0F2548E86FB0}" type="presOf" srcId="{F92606C1-1CD6-BF4E-9E77-D0275FDC37C2}" destId="{24D3949D-55D7-9843-BBF0-4DC75BF720C6}" srcOrd="0" destOrd="0" presId="urn:microsoft.com/office/officeart/2005/8/layout/hList3"/>
    <dgm:cxn modelId="{CC7E029A-FF69-A343-96B4-DE8967CECF19}" type="presOf" srcId="{85CFD83C-0C6B-BC4D-842F-129DEFFFCC83}" destId="{91E99BCE-3CAA-CE4C-A763-4B42C659CC8B}" srcOrd="0" destOrd="0" presId="urn:microsoft.com/office/officeart/2005/8/layout/hList3"/>
    <dgm:cxn modelId="{60242735-F0D8-1049-8740-4434FEF745E1}" type="presOf" srcId="{6AD2A03A-FC77-0649-92E9-8E6E21736820}" destId="{F1305359-E89A-E248-BDAE-44B047EAF116}" srcOrd="0" destOrd="0" presId="urn:microsoft.com/office/officeart/2005/8/layout/hList3"/>
    <dgm:cxn modelId="{3745D2BA-C112-5847-8166-F9EC36687BD8}" srcId="{6AD2A03A-FC77-0649-92E9-8E6E21736820}" destId="{FF1F7779-F48A-1F40-9E9D-420C87150ED4}" srcOrd="0" destOrd="0" parTransId="{A7F55382-F9EC-094C-8A11-74EE819CF30E}" sibTransId="{410C3502-284E-4640-BE5B-2BBC03993EC6}"/>
    <dgm:cxn modelId="{2697C0FA-C691-2044-83EE-E06A69D1F024}" srcId="{6AD2A03A-FC77-0649-92E9-8E6E21736820}" destId="{F92606C1-1CD6-BF4E-9E77-D0275FDC37C2}" srcOrd="1" destOrd="0" parTransId="{0D1A1D27-FBA7-E34B-B644-B2808F3E68A8}" sibTransId="{EEB51F93-8625-064F-84B3-754FC6A26CEF}"/>
    <dgm:cxn modelId="{3D0157CC-7B7D-E24B-95E7-D01D12A2A870}" type="presOf" srcId="{FF1F7779-F48A-1F40-9E9D-420C87150ED4}" destId="{250C4737-A841-8C48-A045-BF4D4D99D3A8}" srcOrd="0" destOrd="0" presId="urn:microsoft.com/office/officeart/2005/8/layout/hList3"/>
    <dgm:cxn modelId="{17CDE3A2-9116-0341-A2AB-FE4AF32E2A53}" type="presParOf" srcId="{91E99BCE-3CAA-CE4C-A763-4B42C659CC8B}" destId="{F1305359-E89A-E248-BDAE-44B047EAF116}" srcOrd="0" destOrd="0" presId="urn:microsoft.com/office/officeart/2005/8/layout/hList3"/>
    <dgm:cxn modelId="{902C48C8-56A0-014D-8360-B5ADA2BA96D7}" type="presParOf" srcId="{91E99BCE-3CAA-CE4C-A763-4B42C659CC8B}" destId="{AD06BE05-311D-2242-844E-E6A710FEAEE4}" srcOrd="1" destOrd="0" presId="urn:microsoft.com/office/officeart/2005/8/layout/hList3"/>
    <dgm:cxn modelId="{1C578301-133E-254E-BACC-CB257BA774A0}" type="presParOf" srcId="{AD06BE05-311D-2242-844E-E6A710FEAEE4}" destId="{250C4737-A841-8C48-A045-BF4D4D99D3A8}" srcOrd="0" destOrd="0" presId="urn:microsoft.com/office/officeart/2005/8/layout/hList3"/>
    <dgm:cxn modelId="{D7DF42C8-59FB-534D-90AF-23CB84E4DD1A}" type="presParOf" srcId="{AD06BE05-311D-2242-844E-E6A710FEAEE4}" destId="{24D3949D-55D7-9843-BBF0-4DC75BF720C6}" srcOrd="1" destOrd="0" presId="urn:microsoft.com/office/officeart/2005/8/layout/hList3"/>
    <dgm:cxn modelId="{1B35A9C7-59D1-2044-BD79-7178F2F90FD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6676859" cy="1018852"/>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0" kern="1200" dirty="0" smtClean="0">
              <a:latin typeface="+mj-lt"/>
              <a:cs typeface="Gill Sans"/>
            </a:rPr>
            <a:t>Closed-ended Questions</a:t>
          </a:r>
          <a:endParaRPr lang="en-US" sz="4100" b="0" kern="1200" dirty="0">
            <a:latin typeface="+mj-lt"/>
            <a:cs typeface="Gill Sans"/>
          </a:endParaRPr>
        </a:p>
      </dsp:txBody>
      <dsp:txXfrm>
        <a:off x="0" y="0"/>
        <a:ext cx="6676859" cy="1018852"/>
      </dsp:txXfrm>
    </dsp:sp>
    <dsp:sp modelId="{250C4737-A841-8C48-A045-BF4D4D99D3A8}">
      <dsp:nvSpPr>
        <dsp:cNvPr id="0" name=""/>
        <dsp:cNvSpPr/>
      </dsp:nvSpPr>
      <dsp:spPr>
        <a:xfrm>
          <a:off x="0" y="1018852"/>
          <a:ext cx="3338429" cy="2139590"/>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0" kern="1200" dirty="0" smtClean="0">
              <a:latin typeface="+mj-lt"/>
              <a:cs typeface="Gill Sans"/>
            </a:rPr>
            <a:t>Advantages</a:t>
          </a:r>
          <a:endParaRPr lang="en-US" sz="3500" b="0" kern="1200" dirty="0">
            <a:latin typeface="+mj-lt"/>
            <a:cs typeface="Gill Sans"/>
          </a:endParaRPr>
        </a:p>
      </dsp:txBody>
      <dsp:txXfrm>
        <a:off x="0" y="1018852"/>
        <a:ext cx="3338429" cy="2139590"/>
      </dsp:txXfrm>
    </dsp:sp>
    <dsp:sp modelId="{24D3949D-55D7-9843-BBF0-4DC75BF720C6}">
      <dsp:nvSpPr>
        <dsp:cNvPr id="0" name=""/>
        <dsp:cNvSpPr/>
      </dsp:nvSpPr>
      <dsp:spPr>
        <a:xfrm>
          <a:off x="3338429" y="1018852"/>
          <a:ext cx="3338429" cy="2139590"/>
        </a:xfrm>
        <a:prstGeom prst="rect">
          <a:avLst/>
        </a:prstGeom>
        <a:gradFill rotWithShape="1">
          <a:gsLst>
            <a:gs pos="0">
              <a:schemeClr val="accent2">
                <a:tint val="100000"/>
                <a:shade val="40000"/>
                <a:alpha val="100000"/>
                <a:satMod val="150000"/>
                <a:lumMod val="100000"/>
              </a:schemeClr>
            </a:gs>
            <a:gs pos="100000">
              <a:schemeClr val="accent2">
                <a:tint val="70000"/>
                <a:shade val="100000"/>
                <a:alpha val="100000"/>
                <a:satMod val="200000"/>
                <a:lumMod val="100000"/>
              </a:schemeClr>
            </a:gs>
          </a:gsLst>
          <a:lin ang="6000000" scaled="1"/>
        </a:gradFill>
        <a:ln w="12700" cap="flat" cmpd="sng" algn="ctr">
          <a:solidFill>
            <a:schemeClr val="accent2">
              <a:shade val="95000"/>
              <a:satMod val="105000"/>
            </a:schemeClr>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0" kern="1200" dirty="0" smtClean="0">
              <a:latin typeface="+mj-lt"/>
              <a:cs typeface="Gill Sans"/>
            </a:rPr>
            <a:t>Disadvantages </a:t>
          </a:r>
          <a:endParaRPr lang="en-US" sz="3500" b="0" kern="1200" dirty="0">
            <a:latin typeface="+mj-lt"/>
            <a:cs typeface="Gill Sans"/>
          </a:endParaRPr>
        </a:p>
      </dsp:txBody>
      <dsp:txXfrm>
        <a:off x="3338429" y="1018852"/>
        <a:ext cx="3338429" cy="2139590"/>
      </dsp:txXfrm>
    </dsp:sp>
    <dsp:sp modelId="{30F57DEF-DA04-AE46-8A72-E185F1E3E46F}">
      <dsp:nvSpPr>
        <dsp:cNvPr id="0" name=""/>
        <dsp:cNvSpPr/>
      </dsp:nvSpPr>
      <dsp:spPr>
        <a:xfrm>
          <a:off x="0" y="2697292"/>
          <a:ext cx="6676859" cy="237732"/>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6676859" cy="1018852"/>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0" kern="1200" dirty="0" smtClean="0">
              <a:latin typeface="+mj-lt"/>
              <a:cs typeface="Gill Sans"/>
            </a:rPr>
            <a:t>Open-ended Questions</a:t>
          </a:r>
          <a:endParaRPr lang="en-US" sz="4100" b="0" kern="1200" dirty="0">
            <a:latin typeface="+mj-lt"/>
            <a:cs typeface="Gill Sans"/>
          </a:endParaRPr>
        </a:p>
      </dsp:txBody>
      <dsp:txXfrm>
        <a:off x="0" y="0"/>
        <a:ext cx="6676859" cy="1018852"/>
      </dsp:txXfrm>
    </dsp:sp>
    <dsp:sp modelId="{250C4737-A841-8C48-A045-BF4D4D99D3A8}">
      <dsp:nvSpPr>
        <dsp:cNvPr id="0" name=""/>
        <dsp:cNvSpPr/>
      </dsp:nvSpPr>
      <dsp:spPr>
        <a:xfrm>
          <a:off x="0" y="1018852"/>
          <a:ext cx="3338429" cy="2139590"/>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0" kern="1200" dirty="0" smtClean="0">
              <a:latin typeface="+mj-lt"/>
              <a:cs typeface="Gill Sans"/>
            </a:rPr>
            <a:t>Advantages</a:t>
          </a:r>
          <a:endParaRPr lang="en-US" sz="3500" b="0" kern="1200" dirty="0">
            <a:latin typeface="+mj-lt"/>
            <a:cs typeface="Gill Sans"/>
          </a:endParaRPr>
        </a:p>
      </dsp:txBody>
      <dsp:txXfrm>
        <a:off x="0" y="1018852"/>
        <a:ext cx="3338429" cy="2139590"/>
      </dsp:txXfrm>
    </dsp:sp>
    <dsp:sp modelId="{24D3949D-55D7-9843-BBF0-4DC75BF720C6}">
      <dsp:nvSpPr>
        <dsp:cNvPr id="0" name=""/>
        <dsp:cNvSpPr/>
      </dsp:nvSpPr>
      <dsp:spPr>
        <a:xfrm>
          <a:off x="3338429" y="1018852"/>
          <a:ext cx="3338429" cy="2139590"/>
        </a:xfrm>
        <a:prstGeom prst="rect">
          <a:avLst/>
        </a:prstGeom>
        <a:gradFill rotWithShape="1">
          <a:gsLst>
            <a:gs pos="0">
              <a:schemeClr val="accent2">
                <a:tint val="100000"/>
                <a:shade val="40000"/>
                <a:alpha val="100000"/>
                <a:satMod val="150000"/>
                <a:lumMod val="100000"/>
              </a:schemeClr>
            </a:gs>
            <a:gs pos="100000">
              <a:schemeClr val="accent2">
                <a:tint val="70000"/>
                <a:shade val="100000"/>
                <a:alpha val="100000"/>
                <a:satMod val="200000"/>
                <a:lumMod val="100000"/>
              </a:schemeClr>
            </a:gs>
          </a:gsLst>
          <a:lin ang="6000000" scaled="1"/>
        </a:gradFill>
        <a:ln w="12700" cap="flat" cmpd="sng" algn="ctr">
          <a:solidFill>
            <a:schemeClr val="accent2">
              <a:shade val="95000"/>
              <a:satMod val="105000"/>
            </a:schemeClr>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0" kern="1200" dirty="0" smtClean="0">
              <a:latin typeface="+mj-lt"/>
              <a:cs typeface="Gill Sans"/>
            </a:rPr>
            <a:t>Disadvantages </a:t>
          </a:r>
          <a:endParaRPr lang="en-US" sz="3500" b="0" kern="1200" dirty="0">
            <a:latin typeface="+mj-lt"/>
            <a:cs typeface="Gill Sans"/>
          </a:endParaRPr>
        </a:p>
      </dsp:txBody>
      <dsp:txXfrm>
        <a:off x="3338429" y="1018852"/>
        <a:ext cx="3338429" cy="2139590"/>
      </dsp:txXfrm>
    </dsp:sp>
    <dsp:sp modelId="{30F57DEF-DA04-AE46-8A72-E185F1E3E46F}">
      <dsp:nvSpPr>
        <dsp:cNvPr id="0" name=""/>
        <dsp:cNvSpPr/>
      </dsp:nvSpPr>
      <dsp:spPr>
        <a:xfrm>
          <a:off x="0" y="2697292"/>
          <a:ext cx="6676859" cy="237732"/>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920453-DC3C-7D48-8A64-A880A4413CCC}" type="datetimeFigureOut">
              <a:rPr lang="en-US" smtClean="0"/>
              <a:t>11/18/17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0EF0DD-31A7-4144-9606-AE1245484EB0}" type="slidenum">
              <a:rPr lang="en-US" smtClean="0"/>
              <a:t>‹#›</a:t>
            </a:fld>
            <a:endParaRPr lang="en-US"/>
          </a:p>
        </p:txBody>
      </p:sp>
    </p:spTree>
    <p:extLst>
      <p:ext uri="{BB962C8B-B14F-4D97-AF65-F5344CB8AC3E}">
        <p14:creationId xmlns:p14="http://schemas.microsoft.com/office/powerpoint/2010/main" val="1059560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BF79D7-4642-C040-B61B-7ADAC3B1BC1E}" type="datetimeFigureOut">
              <a:rPr lang="en-US" smtClean="0"/>
              <a:t>11/18/17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874CE0-4909-6048-B317-2721B0FEF0DC}" type="slidenum">
              <a:rPr lang="en-US" smtClean="0"/>
              <a:t>‹#›</a:t>
            </a:fld>
            <a:endParaRPr lang="en-US"/>
          </a:p>
        </p:txBody>
      </p:sp>
    </p:spTree>
    <p:extLst>
      <p:ext uri="{BB962C8B-B14F-4D97-AF65-F5344CB8AC3E}">
        <p14:creationId xmlns:p14="http://schemas.microsoft.com/office/powerpoint/2010/main" val="12400517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1</a:t>
            </a:fld>
            <a:endParaRPr lang="en-US"/>
          </a:p>
        </p:txBody>
      </p:sp>
    </p:spTree>
    <p:extLst>
      <p:ext uri="{BB962C8B-B14F-4D97-AF65-F5344CB8AC3E}">
        <p14:creationId xmlns:p14="http://schemas.microsoft.com/office/powerpoint/2010/main" val="2031153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28</a:t>
            </a:fld>
            <a:endParaRPr lang="en-US"/>
          </a:p>
        </p:txBody>
      </p:sp>
    </p:spTree>
    <p:extLst>
      <p:ext uri="{BB962C8B-B14F-4D97-AF65-F5344CB8AC3E}">
        <p14:creationId xmlns:p14="http://schemas.microsoft.com/office/powerpoint/2010/main" val="398943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034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9A970D-EEEB-41F7-ABA4-50EC13D51AB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12050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1095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388BD8A-AA68-4788-9541-F921EC8B5F2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609010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136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0C22321-DBD6-4F73-8ACE-A63BACA16E7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3853503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40</a:t>
            </a:fld>
            <a:endParaRPr lang="en-US"/>
          </a:p>
        </p:txBody>
      </p:sp>
    </p:spTree>
    <p:extLst>
      <p:ext uri="{BB962C8B-B14F-4D97-AF65-F5344CB8AC3E}">
        <p14:creationId xmlns:p14="http://schemas.microsoft.com/office/powerpoint/2010/main" val="944122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995E68-F75E-5546-A349-247B80E8B1DB}" type="slidenum">
              <a:rPr lang="en-US" smtClean="0"/>
              <a:t>46</a:t>
            </a:fld>
            <a:endParaRPr lang="en-US"/>
          </a:p>
        </p:txBody>
      </p:sp>
    </p:spTree>
    <p:extLst>
      <p:ext uri="{BB962C8B-B14F-4D97-AF65-F5344CB8AC3E}">
        <p14:creationId xmlns:p14="http://schemas.microsoft.com/office/powerpoint/2010/main" val="264979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27" name="Shape 227"/>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51</a:t>
            </a:fld>
            <a:endParaRPr lang="en-US"/>
          </a:p>
        </p:txBody>
      </p:sp>
    </p:spTree>
    <p:extLst>
      <p:ext uri="{BB962C8B-B14F-4D97-AF65-F5344CB8AC3E}">
        <p14:creationId xmlns:p14="http://schemas.microsoft.com/office/powerpoint/2010/main" val="651257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923608" y="3373756"/>
            <a:ext cx="7389000" cy="2760300"/>
          </a:xfrm>
          <a:prstGeom prst="rect">
            <a:avLst/>
          </a:prstGeom>
        </p:spPr>
        <p:txBody>
          <a:bodyPr wrap="square" lIns="91425" tIns="91425" rIns="91425" bIns="91425" anchor="t" anchorCtr="0">
            <a:noAutofit/>
          </a:bodyPr>
          <a:lstStyle/>
          <a:p>
            <a:pPr marL="457200" lvl="0" indent="0" rtl="0">
              <a:spcBef>
                <a:spcPts val="0"/>
              </a:spcBef>
              <a:buNone/>
            </a:pPr>
            <a:endParaRPr lang="en-US" dirty="0"/>
          </a:p>
        </p:txBody>
      </p:sp>
      <p:sp>
        <p:nvSpPr>
          <p:cNvPr id="217" name="Shape 217"/>
          <p:cNvSpPr>
            <a:spLocks noGrp="1" noRot="1" noChangeAspect="1"/>
          </p:cNvSpPr>
          <p:nvPr>
            <p:ph type="sldImg" idx="2"/>
          </p:nvPr>
        </p:nvSpPr>
        <p:spPr>
          <a:xfrm>
            <a:off x="3041650" y="876300"/>
            <a:ext cx="3152775"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3300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923608" y="3373756"/>
            <a:ext cx="7388860" cy="2760345"/>
          </a:xfrm>
          <a:prstGeom prst="rect">
            <a:avLst/>
          </a:prstGeom>
        </p:spPr>
        <p:txBody>
          <a:bodyPr wrap="square" lIns="91425" tIns="91425" rIns="91425" bIns="91425" anchor="t" anchorCtr="0">
            <a:noAutofit/>
          </a:bodyPr>
          <a:lstStyle/>
          <a:p>
            <a:pPr lvl="0">
              <a:spcBef>
                <a:spcPts val="0"/>
              </a:spcBef>
              <a:buNone/>
            </a:pPr>
            <a:r>
              <a:rPr lang="en-US"/>
              <a:t>Note - this is an image I found online.</a:t>
            </a:r>
          </a:p>
        </p:txBody>
      </p:sp>
      <p:sp>
        <p:nvSpPr>
          <p:cNvPr id="223" name="Shape 223"/>
          <p:cNvSpPr>
            <a:spLocks noGrp="1" noRot="1" noChangeAspect="1"/>
          </p:cNvSpPr>
          <p:nvPr>
            <p:ph type="sldImg" idx="2"/>
          </p:nvPr>
        </p:nvSpPr>
        <p:spPr>
          <a:xfrm>
            <a:off x="3041650" y="876300"/>
            <a:ext cx="3152775"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3437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041650" y="876300"/>
            <a:ext cx="3152775" cy="23653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923608" y="3373756"/>
            <a:ext cx="7388860" cy="2760345"/>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lang="en-US" dirty="0"/>
          </a:p>
        </p:txBody>
      </p:sp>
      <p:sp>
        <p:nvSpPr>
          <p:cNvPr id="231" name="Shape 231"/>
          <p:cNvSpPr txBox="1">
            <a:spLocks noGrp="1"/>
          </p:cNvSpPr>
          <p:nvPr>
            <p:ph type="sldNum" idx="12"/>
          </p:nvPr>
        </p:nvSpPr>
        <p:spPr>
          <a:xfrm>
            <a:off x="5231639" y="6658665"/>
            <a:ext cx="4002299" cy="351736"/>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9125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2</a:t>
            </a:fld>
            <a:endParaRPr lang="en-US"/>
          </a:p>
        </p:txBody>
      </p:sp>
    </p:spTree>
    <p:extLst>
      <p:ext uri="{BB962C8B-B14F-4D97-AF65-F5344CB8AC3E}">
        <p14:creationId xmlns:p14="http://schemas.microsoft.com/office/powerpoint/2010/main" val="2026220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are student of color targeted the most?</a:t>
            </a:r>
          </a:p>
          <a:p>
            <a:r>
              <a:rPr lang="en-US" baseline="0" dirty="0" smtClean="0"/>
              <a:t>Do teachers nationwide take notice of these stats?</a:t>
            </a:r>
          </a:p>
          <a:p>
            <a:r>
              <a:rPr lang="en-US" baseline="0" dirty="0" smtClean="0"/>
              <a:t>How can teachers develop better &amp; effective disciplinary policies?</a:t>
            </a:r>
          </a:p>
          <a:p>
            <a:r>
              <a:rPr lang="en-US" baseline="0" dirty="0" smtClean="0"/>
              <a:t>Why do people see the stats &amp; data as a coincidence?</a:t>
            </a:r>
          </a:p>
          <a:p>
            <a:r>
              <a:rPr lang="en-US" baseline="0" dirty="0" smtClean="0"/>
              <a:t>What does a kid learn about the system once in jail?</a:t>
            </a:r>
          </a:p>
          <a:p>
            <a:r>
              <a:rPr lang="en-US" baseline="0" dirty="0" smtClean="0"/>
              <a:t>What do teachers believe expulsion will teach the students?</a:t>
            </a:r>
          </a:p>
          <a:p>
            <a:r>
              <a:rPr lang="en-US" baseline="0" dirty="0" smtClean="0"/>
              <a:t>Does going to jury have a long-term effect on younger students about education?</a:t>
            </a:r>
          </a:p>
          <a:p>
            <a:r>
              <a:rPr lang="en-US" baseline="0" dirty="0" smtClean="0"/>
              <a:t>When will it get better?</a:t>
            </a:r>
          </a:p>
          <a:p>
            <a:r>
              <a:rPr lang="en-US" baseline="0" dirty="0" smtClean="0"/>
              <a:t>What are some ways to improve behavior?</a:t>
            </a:r>
          </a:p>
          <a:p>
            <a:r>
              <a:rPr lang="en-US" baseline="0" dirty="0" smtClean="0"/>
              <a:t>What type of training will teachers go through that’ll bring justice to classrooms?</a:t>
            </a:r>
          </a:p>
        </p:txBody>
      </p:sp>
      <p:sp>
        <p:nvSpPr>
          <p:cNvPr id="4" name="Slide Number Placeholder 3"/>
          <p:cNvSpPr>
            <a:spLocks noGrp="1"/>
          </p:cNvSpPr>
          <p:nvPr>
            <p:ph type="sldNum" sz="quarter" idx="10"/>
          </p:nvPr>
        </p:nvSpPr>
        <p:spPr/>
        <p:txBody>
          <a:bodyPr/>
          <a:lstStyle/>
          <a:p>
            <a:fld id="{DA874CE0-4909-6048-B317-2721B0FEF0DC}" type="slidenum">
              <a:rPr lang="en-US" smtClean="0"/>
              <a:t>56</a:t>
            </a:fld>
            <a:endParaRPr lang="en-US"/>
          </a:p>
        </p:txBody>
      </p:sp>
    </p:spTree>
    <p:extLst>
      <p:ext uri="{BB962C8B-B14F-4D97-AF65-F5344CB8AC3E}">
        <p14:creationId xmlns:p14="http://schemas.microsoft.com/office/powerpoint/2010/main" val="74836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disciplinary policies target specific racial</a:t>
            </a:r>
            <a:r>
              <a:rPr lang="en-US" baseline="0" dirty="0" smtClean="0"/>
              <a:t> groups</a:t>
            </a:r>
          </a:p>
          <a:p>
            <a:r>
              <a:rPr lang="en-US" baseline="0" dirty="0" smtClean="0"/>
              <a:t>Why is there a law</a:t>
            </a:r>
          </a:p>
          <a:p>
            <a:r>
              <a:rPr lang="en-US" baseline="0" dirty="0" smtClean="0"/>
              <a:t>Shouldn’t school police officers be trained like teachers?</a:t>
            </a:r>
          </a:p>
          <a:p>
            <a:r>
              <a:rPr lang="en-US" baseline="0" dirty="0" smtClean="0"/>
              <a:t>How can we change school policies?</a:t>
            </a:r>
          </a:p>
          <a:p>
            <a:r>
              <a:rPr lang="en-US" baseline="0" dirty="0" smtClean="0"/>
              <a:t>What is considered a criminal offense in school?</a:t>
            </a:r>
          </a:p>
          <a:p>
            <a:r>
              <a:rPr lang="en-US" baseline="0" dirty="0" smtClean="0"/>
              <a:t>Isn’t it the teacher’s job to keep the students “in line”?</a:t>
            </a:r>
          </a:p>
          <a:p>
            <a:r>
              <a:rPr lang="en-US" baseline="0" dirty="0" smtClean="0"/>
              <a:t>How should disruption in class be handled?</a:t>
            </a:r>
          </a:p>
          <a:p>
            <a:r>
              <a:rPr lang="en-US" dirty="0" smtClean="0"/>
              <a:t>Shouldn’t school officers be punished as well?</a:t>
            </a:r>
          </a:p>
          <a:p>
            <a:r>
              <a:rPr lang="en-US" dirty="0" smtClean="0"/>
              <a:t>What is the difference</a:t>
            </a:r>
            <a:r>
              <a:rPr lang="en-US" baseline="0" dirty="0" smtClean="0"/>
              <a:t> between a school officer and a regular police officer?</a:t>
            </a:r>
          </a:p>
          <a:p>
            <a:r>
              <a:rPr lang="en-US" baseline="0" dirty="0" smtClean="0"/>
              <a:t>How come there aren’t any policies keeping students out of prison?</a:t>
            </a:r>
          </a:p>
        </p:txBody>
      </p:sp>
      <p:sp>
        <p:nvSpPr>
          <p:cNvPr id="4" name="Slide Number Placeholder 3"/>
          <p:cNvSpPr>
            <a:spLocks noGrp="1"/>
          </p:cNvSpPr>
          <p:nvPr>
            <p:ph type="sldNum" sz="quarter" idx="10"/>
          </p:nvPr>
        </p:nvSpPr>
        <p:spPr/>
        <p:txBody>
          <a:bodyPr/>
          <a:lstStyle/>
          <a:p>
            <a:fld id="{DA874CE0-4909-6048-B317-2721B0FEF0DC}" type="slidenum">
              <a:rPr lang="en-US" smtClean="0"/>
              <a:t>57</a:t>
            </a:fld>
            <a:endParaRPr lang="en-US"/>
          </a:p>
        </p:txBody>
      </p:sp>
    </p:spTree>
    <p:extLst>
      <p:ext uri="{BB962C8B-B14F-4D97-AF65-F5344CB8AC3E}">
        <p14:creationId xmlns:p14="http://schemas.microsoft.com/office/powerpoint/2010/main" val="560127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7B8818-B5A2-D44A-9742-9B91385259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1851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1860BA-B361-EF49-AD99-649FC8448E0D}"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986741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68</a:t>
            </a:fld>
            <a:endParaRPr lang="en-US"/>
          </a:p>
        </p:txBody>
      </p:sp>
    </p:spTree>
    <p:extLst>
      <p:ext uri="{BB962C8B-B14F-4D97-AF65-F5344CB8AC3E}">
        <p14:creationId xmlns:p14="http://schemas.microsoft.com/office/powerpoint/2010/main" val="75670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dirty="0" smtClean="0">
              <a:effectLst/>
            </a:endParaRPr>
          </a:p>
        </p:txBody>
      </p:sp>
      <p:sp>
        <p:nvSpPr>
          <p:cNvPr id="4" name="Slide Number Placeholder 3"/>
          <p:cNvSpPr>
            <a:spLocks noGrp="1"/>
          </p:cNvSpPr>
          <p:nvPr>
            <p:ph type="sldNum" sz="quarter" idx="10"/>
          </p:nvPr>
        </p:nvSpPr>
        <p:spPr/>
        <p:txBody>
          <a:bodyPr/>
          <a:lstStyle/>
          <a:p>
            <a:fld id="{FC9A7A58-0221-419B-A399-B83F84CDAC82}" type="slidenum">
              <a:rPr lang="en-US" smtClean="0"/>
              <a:t>70</a:t>
            </a:fld>
            <a:endParaRPr lang="en-US"/>
          </a:p>
        </p:txBody>
      </p:sp>
    </p:spTree>
    <p:extLst>
      <p:ext uri="{BB962C8B-B14F-4D97-AF65-F5344CB8AC3E}">
        <p14:creationId xmlns:p14="http://schemas.microsoft.com/office/powerpoint/2010/main" val="1356785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74</a:t>
            </a:fld>
            <a:endParaRPr lang="en-US"/>
          </a:p>
        </p:txBody>
      </p:sp>
    </p:spTree>
    <p:extLst>
      <p:ext uri="{BB962C8B-B14F-4D97-AF65-F5344CB8AC3E}">
        <p14:creationId xmlns:p14="http://schemas.microsoft.com/office/powerpoint/2010/main" val="1850630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 Flows </a:t>
            </a:r>
            <a:r>
              <a:rPr lang="en-US" dirty="0" smtClean="0"/>
              <a:t>from the recent recognition of the importance of students learning to ask questions</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76</a:t>
            </a:fld>
            <a:endParaRPr lang="en-US"/>
          </a:p>
        </p:txBody>
      </p:sp>
    </p:spTree>
    <p:extLst>
      <p:ext uri="{BB962C8B-B14F-4D97-AF65-F5344CB8AC3E}">
        <p14:creationId xmlns:p14="http://schemas.microsoft.com/office/powerpoint/2010/main" val="833603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smtClean="0"/>
              <a:t>x</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8EDAF-CEE8-BD4A-8729-AA831C9EEA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798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78</a:t>
            </a:fld>
            <a:endParaRPr lang="en-US"/>
          </a:p>
        </p:txBody>
      </p:sp>
    </p:spTree>
    <p:extLst>
      <p:ext uri="{BB962C8B-B14F-4D97-AF65-F5344CB8AC3E}">
        <p14:creationId xmlns:p14="http://schemas.microsoft.com/office/powerpoint/2010/main" val="1839335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B7545-9F60-E947-BEC7-08664EAF4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0398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79</a:t>
            </a:fld>
            <a:endParaRPr lang="en-US"/>
          </a:p>
        </p:txBody>
      </p:sp>
    </p:spTree>
    <p:extLst>
      <p:ext uri="{BB962C8B-B14F-4D97-AF65-F5344CB8AC3E}">
        <p14:creationId xmlns:p14="http://schemas.microsoft.com/office/powerpoint/2010/main" val="599291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a:p>
            <a:endParaRPr lang="en-US" altLang="en-US" dirty="0" smtClean="0"/>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D1067A16-D71D-44BC-8A70-618A03AA4D0A}" type="slidenum">
              <a:rPr lang="en-US" altLang="en-US" smtClean="0">
                <a:latin typeface="Calibri" panose="020F0502020204030204" pitchFamily="34" charset="0"/>
              </a:rPr>
              <a:pPr/>
              <a:t>83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552892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819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892A65-78A1-4D0E-9447-83CB41B6C2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26057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839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F6C5C9-C46E-4162-BB0E-FD5F991287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161012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6866"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B862597-221C-F74B-A931-14AE412BFD55}"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2761031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8914"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47FBC81-90D4-F842-83D2-3DFDB28F251D}"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2133623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Most of the teachers with whom we have worked tackle the challenge of promoting inquiry without using the word</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17</a:t>
            </a:fld>
            <a:endParaRPr lang="en-US"/>
          </a:p>
        </p:txBody>
      </p:sp>
    </p:spTree>
    <p:extLst>
      <p:ext uri="{BB962C8B-B14F-4D97-AF65-F5344CB8AC3E}">
        <p14:creationId xmlns:p14="http://schemas.microsoft.com/office/powerpoint/2010/main" val="4118024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B7545-9F60-E947-BEC7-08664EAF4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7894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8E9718A7-2B15-C347-B708-4E85D52F4AA4}" type="datetimeFigureOut">
              <a:rPr lang="en-US" smtClean="0"/>
              <a:t>11/18/17</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1505927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8E9718A7-2B15-C347-B708-4E85D52F4AA4}" type="datetimeFigureOut">
              <a:rPr lang="en-US" smtClean="0"/>
              <a:t>11/18/17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43555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E9718A7-2B15-C347-B708-4E85D52F4AA4}" type="datetimeFigureOut">
              <a:rPr lang="en-US" smtClean="0"/>
              <a:t>11/18/17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2889265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Date Placeholder 1"/>
          <p:cNvSpPr>
            <a:spLocks noGrp="1"/>
          </p:cNvSpPr>
          <p:nvPr>
            <p:ph type="dt" sz="half" idx="10"/>
          </p:nvPr>
        </p:nvSpPr>
        <p:spPr/>
        <p:txBody>
          <a:bodyPr/>
          <a:lstStyle/>
          <a:p>
            <a:fld id="{8E9718A7-2B15-C347-B708-4E85D52F4AA4}" type="datetimeFigureOut">
              <a:rPr lang="en-US" smtClean="0"/>
              <a:t>11/18/17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399399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7391399" y="6423585"/>
            <a:ext cx="1537447" cy="365125"/>
          </a:xfrm>
        </p:spPr>
        <p:txBody>
          <a:bodyPr/>
          <a:lstStyle/>
          <a:p>
            <a:fld id="{8E9718A7-2B15-C347-B708-4E85D52F4AA4}" type="datetimeFigureOut">
              <a:rPr lang="en-US" smtClean="0"/>
              <a:t>11/18/17</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388264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7391399" y="6423585"/>
            <a:ext cx="1537447" cy="365125"/>
          </a:xfrm>
        </p:spPr>
        <p:txBody>
          <a:bodyPr/>
          <a:lstStyle/>
          <a:p>
            <a:fld id="{8E9718A7-2B15-C347-B708-4E85D52F4AA4}" type="datetimeFigureOut">
              <a:rPr lang="en-US" smtClean="0"/>
              <a:t>11/18/17</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1692821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E9718A7-2B15-C347-B708-4E85D52F4AA4}" type="datetimeFigureOut">
              <a:rPr lang="en-US" smtClean="0"/>
              <a:t>11/18/17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3342797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8E9718A7-2B15-C347-B708-4E85D52F4AA4}" type="datetimeFigureOut">
              <a:rPr lang="en-US" smtClean="0"/>
              <a:t>11/18/17</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Click icon to add picture</a:t>
            </a:r>
            <a:endParaRPr/>
          </a:p>
        </p:txBody>
      </p:sp>
    </p:spTree>
    <p:extLst>
      <p:ext uri="{BB962C8B-B14F-4D97-AF65-F5344CB8AC3E}">
        <p14:creationId xmlns:p14="http://schemas.microsoft.com/office/powerpoint/2010/main" val="2178780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8E9718A7-2B15-C347-B708-4E85D52F4AA4}" type="datetimeFigureOut">
              <a:rPr lang="en-US" smtClean="0"/>
              <a:t>11/18/17</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Click icon to add picture</a:t>
            </a:r>
            <a:endParaRPr/>
          </a:p>
        </p:txBody>
      </p:sp>
    </p:spTree>
    <p:extLst>
      <p:ext uri="{BB962C8B-B14F-4D97-AF65-F5344CB8AC3E}">
        <p14:creationId xmlns:p14="http://schemas.microsoft.com/office/powerpoint/2010/main" val="2555506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7391399" y="6423585"/>
            <a:ext cx="1537447" cy="365125"/>
          </a:xfrm>
        </p:spPr>
        <p:txBody>
          <a:bodyPr/>
          <a:lstStyle/>
          <a:p>
            <a:fld id="{8E9718A7-2B15-C347-B708-4E85D52F4AA4}" type="datetimeFigureOut">
              <a:rPr lang="en-US" smtClean="0"/>
              <a:t>11/18/17</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Click icon to add picture</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Click icon to add picture</a:t>
            </a:r>
            <a:endParaRPr/>
          </a:p>
        </p:txBody>
      </p:sp>
    </p:spTree>
    <p:extLst>
      <p:ext uri="{BB962C8B-B14F-4D97-AF65-F5344CB8AC3E}">
        <p14:creationId xmlns:p14="http://schemas.microsoft.com/office/powerpoint/2010/main" val="224740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E9718A7-2B15-C347-B708-4E85D52F4AA4}" type="datetimeFigureOut">
              <a:rPr lang="en-US" smtClean="0"/>
              <a:t>11/18/17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3524651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E9718A7-2B15-C347-B708-4E85D52F4AA4}" type="datetimeFigureOut">
              <a:rPr lang="en-US" smtClean="0"/>
              <a:t>11/18/17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43835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E9718A7-2B15-C347-B708-4E85D52F4AA4}" type="datetimeFigureOut">
              <a:rPr lang="en-US" smtClean="0"/>
              <a:t>11/18/17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3052364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Rectangle 4"/>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8" name="Rectangle 7"/>
          <p:cNvSpPr/>
          <p:nvPr/>
        </p:nvSpPr>
        <p:spPr>
          <a:xfrm>
            <a:off x="4624388" y="228600"/>
            <a:ext cx="2057400" cy="2038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9" name="Rectangle 8"/>
          <p:cNvSpPr/>
          <p:nvPr/>
        </p:nvSpPr>
        <p:spPr>
          <a:xfrm>
            <a:off x="6802438" y="2378075"/>
            <a:ext cx="2057400" cy="2038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0" name="Date Placeholder 3"/>
          <p:cNvSpPr>
            <a:spLocks noGrp="1"/>
          </p:cNvSpPr>
          <p:nvPr>
            <p:ph type="dt" sz="half" idx="10"/>
          </p:nvPr>
        </p:nvSpPr>
        <p:spPr>
          <a:xfrm>
            <a:off x="4800600" y="6426200"/>
            <a:ext cx="1231900" cy="365125"/>
          </a:xfrm>
        </p:spPr>
        <p:txBody>
          <a:bodyPr/>
          <a:lstStyle>
            <a:lvl1pPr algn="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4C4FC6C7-6DB4-4DD1-84AC-840482FF683D}"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Footer Placeholder 4"/>
          <p:cNvSpPr>
            <a:spLocks noGrp="1"/>
          </p:cNvSpPr>
          <p:nvPr>
            <p:ph type="ftr" sz="quarter" idx="11"/>
          </p:nvPr>
        </p:nvSpPr>
        <p:spPr>
          <a:xfrm>
            <a:off x="6311900" y="6426200"/>
            <a:ext cx="2616200" cy="365125"/>
          </a:xfrm>
        </p:spPr>
        <p:txBody>
          <a:bodyPr/>
          <a:lstStyle>
            <a:lvl1pPr algn="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76360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EE461941-5B97-4CB6-9188-BF610BEBF32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6FA834-6C3F-478E-B823-71D3A914A3C6}"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746934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5" name="Rectangle 4"/>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a:xfrm>
            <a:off x="498474" y="134471"/>
            <a:ext cx="7556313" cy="995082"/>
          </a:xfrm>
        </p:spPr>
        <p:txBody>
          <a:bodyPr anchor="b"/>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Text Placeholder 3"/>
          <p:cNvSpPr>
            <a:spLocks noGrp="1"/>
          </p:cNvSpPr>
          <p:nvPr>
            <p:ph type="body" sz="half" idx="2"/>
          </p:nvPr>
        </p:nvSpPr>
        <p:spPr>
          <a:xfrm>
            <a:off x="498518" y="1129553"/>
            <a:ext cx="7558960" cy="774700"/>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3"/>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8F69479-C1E6-43B0-B15D-87CE85ADE5B2}"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7FE19E4-0E84-48B7-9520-8123D3DE303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431834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7" name="Rectangle 6"/>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9" name="Rectangle 8"/>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TextBox 9"/>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Picture Placeholder 12"/>
          <p:cNvSpPr>
            <a:spLocks noGrp="1"/>
          </p:cNvSpPr>
          <p:nvPr>
            <p:ph type="pic" sz="quarter" idx="12"/>
          </p:nvPr>
        </p:nvSpPr>
        <p:spPr>
          <a:xfrm>
            <a:off x="4624388"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14" name="Picture Placeholder 12"/>
          <p:cNvSpPr>
            <a:spLocks noGrp="1"/>
          </p:cNvSpPr>
          <p:nvPr>
            <p:ph type="pic" sz="quarter" idx="13"/>
          </p:nvPr>
        </p:nvSpPr>
        <p:spPr>
          <a:xfrm>
            <a:off x="6802438" y="2377440"/>
            <a:ext cx="2057400" cy="2039112"/>
          </a:xfrm>
        </p:spPr>
        <p:txBody>
          <a:bodyPr rtlCol="0">
            <a:normAutofit/>
          </a:bodyPr>
          <a:lstStyle>
            <a:lvl1pPr>
              <a:buNone/>
              <a:defRPr/>
            </a:lvl1pPr>
          </a:lstStyle>
          <a:p>
            <a:pPr lvl="0"/>
            <a:r>
              <a:rPr lang="en-US" noProof="0" smtClean="0"/>
              <a:t>Click icon to add picture</a:t>
            </a:r>
            <a:endParaRPr noProof="0"/>
          </a:p>
        </p:txBody>
      </p:sp>
      <p:sp>
        <p:nvSpPr>
          <p:cNvPr id="16" name="Text Placeholder 3"/>
          <p:cNvSpPr>
            <a:spLocks noGrp="1"/>
          </p:cNvSpPr>
          <p:nvPr>
            <p:ph type="body" sz="half" idx="2"/>
          </p:nvPr>
        </p:nvSpPr>
        <p:spPr>
          <a:xfrm>
            <a:off x="857250" y="1779494"/>
            <a:ext cx="3086100" cy="2040905"/>
          </a:xfrm>
        </p:spPr>
        <p:txBody>
          <a:bodyPr lIns="45720" rIns="45720">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a:r>
              <a:rPr lang="en-US" smtClean="0"/>
              <a:t>Edit Master text styles</a:t>
            </a:r>
          </a:p>
        </p:txBody>
      </p:sp>
      <p:sp>
        <p:nvSpPr>
          <p:cNvPr id="11" name="Date Placeholder 3"/>
          <p:cNvSpPr>
            <a:spLocks noGrp="1"/>
          </p:cNvSpPr>
          <p:nvPr>
            <p:ph type="dt" sz="half" idx="14"/>
          </p:nvPr>
        </p:nvSpPr>
        <p:spPr>
          <a:xfrm>
            <a:off x="4800600" y="6426200"/>
            <a:ext cx="1231900" cy="365125"/>
          </a:xfrm>
        </p:spPr>
        <p:txBody>
          <a:bodyPr/>
          <a:lstStyle>
            <a:lvl1pPr algn="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66393140-D7B0-4DFA-A3B0-1AC8179646B0}"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2" name="Footer Placeholder 4"/>
          <p:cNvSpPr>
            <a:spLocks noGrp="1"/>
          </p:cNvSpPr>
          <p:nvPr>
            <p:ph type="ftr" sz="quarter" idx="15"/>
          </p:nvPr>
        </p:nvSpPr>
        <p:spPr>
          <a:xfrm>
            <a:off x="6311900" y="6426200"/>
            <a:ext cx="2616200" cy="365125"/>
          </a:xfrm>
        </p:spPr>
        <p:txBody>
          <a:bodyPr/>
          <a:lstStyle>
            <a:lvl1pPr algn="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295101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658813" y="228600"/>
            <a:ext cx="82010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003425" y="3111500"/>
            <a:ext cx="260350" cy="614363"/>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2286000" y="3124200"/>
            <a:ext cx="5638800" cy="1362075"/>
          </a:xfrm>
        </p:spPr>
        <p:txBody>
          <a:bodyPr anchor="b">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0"/>
          </p:nvPr>
        </p:nvSpPr>
        <p:spPr>
          <a:xfrm>
            <a:off x="658813" y="6248400"/>
            <a:ext cx="1474787" cy="365125"/>
          </a:xfrm>
        </p:spPr>
        <p:txBody>
          <a:bodyPr/>
          <a:lstStyle>
            <a:lvl1pPr algn="l">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D4DC3368-52E6-4B42-BB21-41748F2F5257}" type="datetime1">
              <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a:xfrm>
            <a:off x="2286000" y="6248400"/>
            <a:ext cx="5638800" cy="365125"/>
          </a:xfrm>
        </p:spPr>
        <p:txBody>
          <a:bodyPr/>
          <a:lstStyle>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a:xfrm>
            <a:off x="8305800" y="6248400"/>
            <a:ext cx="554038" cy="365125"/>
          </a:xfrm>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51DCB34-DD88-40DC-A9BF-BAD2ADFAF5D4}"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196358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Date Placeholder 4"/>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728B8F5-C239-426C-8548-CC226000FC1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6649EEA-0D58-4838-A41E-54531197FA8B}"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610067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9" name="Date Placeholder 6"/>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B8C3F32-A7A2-4656-A26F-849036A1E341}"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7"/>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8"/>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C39D346-B8B2-4DBC-85D2-551C58F44DF9}"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184966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4"/>
          <p:cNvSpPr>
            <a:spLocks noGrp="1"/>
          </p:cNvSpPr>
          <p:nvPr>
            <p:ph type="dt" sz="half" idx="15"/>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932CE47D-A589-4686-98D6-56DB01142F5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6"/>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6"/>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853455D-5B1F-447C-A6D2-0DAFEDD3E289}"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180686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Date Placeholder 4"/>
          <p:cNvSpPr>
            <a:spLocks noGrp="1"/>
          </p:cNvSpPr>
          <p:nvPr>
            <p:ph type="dt" sz="half"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3E1B7AB-88BE-4D0D-97A4-4281CF8750C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8"/>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9"/>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6A0D4C4-70C6-4550-A6CA-D708A28770F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209611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E9718A7-2B15-C347-B708-4E85D52F4AA4}" type="datetimeFigureOut">
              <a:rPr lang="en-US" smtClean="0"/>
              <a:t>11/18/17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4564-75FE-D847-AF71-AE7C252681ED}"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Edit Master text styles</a:t>
            </a:r>
          </a:p>
        </p:txBody>
      </p:sp>
    </p:spTree>
    <p:extLst>
      <p:ext uri="{BB962C8B-B14F-4D97-AF65-F5344CB8AC3E}">
        <p14:creationId xmlns:p14="http://schemas.microsoft.com/office/powerpoint/2010/main" val="3343566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Date Placeholder 4"/>
          <p:cNvSpPr>
            <a:spLocks noGrp="1"/>
          </p:cNvSpPr>
          <p:nvPr>
            <p:ph type="dt" sz="half" idx="19"/>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320E114-A4F6-449C-BF1E-88EC8EFE6050}"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2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21"/>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DC4944A-E3AA-4CB9-9BEF-52C7B1F919A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041338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4" name="TextBox 3"/>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2"/>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450C549-D094-4B5A-A175-089E37813625}"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6" name="Footer Placeholder 3"/>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Slide Number Placeholder 4"/>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DBC35FB-745F-421B-B2EE-5CFACDBE9FBA}"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957960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3" name="Date Placeholder 1"/>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323E14C-3361-4C43-9003-C4FDE87005C2}"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4" name="Footer Placeholder 2"/>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5" name="Slide Number Placeholder 3"/>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652F2B6-1A2A-42CD-84D3-F9357A90DAC4}"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404152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a:xfrm>
            <a:off x="7391400" y="6423025"/>
            <a:ext cx="1536700" cy="365125"/>
          </a:xfrm>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592E3CB-D6E0-418F-B7EF-5C54730FB54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1"/>
          </p:nvPr>
        </p:nvSpPr>
        <p:spPr>
          <a:xfrm>
            <a:off x="3859213" y="6423025"/>
            <a:ext cx="3316287" cy="365125"/>
          </a:xfrm>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387661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3989388" y="3370263"/>
            <a:ext cx="220662" cy="36988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a:xfrm>
            <a:off x="7391400" y="6423025"/>
            <a:ext cx="1536700" cy="365125"/>
          </a:xfrm>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C3414A4A-39FB-48A2-BC4B-261BB87143F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1"/>
          </p:nvPr>
        </p:nvSpPr>
        <p:spPr>
          <a:xfrm>
            <a:off x="4191000" y="6423025"/>
            <a:ext cx="3005138" cy="365125"/>
          </a:xfrm>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DE8F47D-EEB4-485B-ABAE-BBD526A81923}"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62445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5" name="Rectangle 4"/>
          <p:cNvSpPr/>
          <p:nvPr/>
        </p:nvSpPr>
        <p:spPr>
          <a:xfrm>
            <a:off x="6802438" y="228600"/>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6802438" y="2378075"/>
            <a:ext cx="2057400" cy="2038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327025" y="4632325"/>
            <a:ext cx="220663" cy="36988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4"/>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403CB98-7CA0-4679-B432-72188FA0530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DE547D2-47B5-49BE-89AF-C37F8120C367}"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930966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6" name="Rectangle 5"/>
          <p:cNvSpPr/>
          <p:nvPr/>
        </p:nvSpPr>
        <p:spPr>
          <a:xfrm>
            <a:off x="282575" y="228600"/>
            <a:ext cx="638651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Picture Placeholder 12"/>
          <p:cNvSpPr>
            <a:spLocks noGrp="1"/>
          </p:cNvSpPr>
          <p:nvPr>
            <p:ph type="pic" sz="quarter" idx="13"/>
          </p:nvPr>
        </p:nvSpPr>
        <p:spPr>
          <a:xfrm>
            <a:off x="6802438" y="2374940"/>
            <a:ext cx="2057400" cy="2039112"/>
          </a:xfrm>
        </p:spPr>
        <p:txBody>
          <a:bodyPr rtlCol="0">
            <a:normAutofit/>
          </a:bodyPr>
          <a:lstStyle>
            <a:lvl1pPr>
              <a:buNone/>
              <a:defRPr/>
            </a:lvl1pPr>
          </a:lstStyle>
          <a:p>
            <a:pPr lvl="0"/>
            <a:r>
              <a:rPr lang="en-US" noProof="0" smtClean="0"/>
              <a:t>Click icon to add picture</a:t>
            </a:r>
            <a:endParaRPr noProof="0"/>
          </a:p>
        </p:txBody>
      </p:sp>
      <p:sp>
        <p:nvSpPr>
          <p:cNvPr id="13" name="Picture Placeholder 12"/>
          <p:cNvSpPr>
            <a:spLocks noGrp="1"/>
          </p:cNvSpPr>
          <p:nvPr>
            <p:ph type="pic" sz="quarter" idx="14"/>
          </p:nvPr>
        </p:nvSpPr>
        <p:spPr>
          <a:xfrm>
            <a:off x="6802438" y="4535424"/>
            <a:ext cx="2057400" cy="2039112"/>
          </a:xfrm>
        </p:spPr>
        <p:txBody>
          <a:bodyPr rtlCol="0">
            <a:normAutofit/>
          </a:bodyPr>
          <a:lstStyle>
            <a:lvl1pPr>
              <a:buNone/>
              <a:defRPr/>
            </a:lvl1pPr>
          </a:lstStyle>
          <a:p>
            <a:pPr lvl="0"/>
            <a:r>
              <a:rPr lang="en-US" noProof="0" smtClean="0"/>
              <a:t>Click icon to add picture</a:t>
            </a:r>
            <a:endParaRPr noProof="0"/>
          </a:p>
        </p:txBody>
      </p:sp>
      <p:sp>
        <p:nvSpPr>
          <p:cNvPr id="9" name="Date Placeholder 4"/>
          <p:cNvSpPr>
            <a:spLocks noGrp="1"/>
          </p:cNvSpPr>
          <p:nvPr>
            <p:ph type="dt" sz="half" idx="15"/>
          </p:nvPr>
        </p:nvSpPr>
        <p:spPr>
          <a:xfrm>
            <a:off x="5211763" y="6235700"/>
            <a:ext cx="1349375" cy="365125"/>
          </a:xfrm>
        </p:spPr>
        <p:txBody>
          <a:bodyPr/>
          <a:lstStyle>
            <a:lvl1pPr>
              <a:defRPr>
                <a:solidFill>
                  <a:schemeClr val="bg1"/>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2A574E4-C2FA-4C0B-954E-9645CA008E0F}" type="datetime1">
              <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16"/>
          </p:nvPr>
        </p:nvSpPr>
        <p:spPr>
          <a:xfrm>
            <a:off x="381000" y="6235700"/>
            <a:ext cx="4648200" cy="365125"/>
          </a:xfrm>
        </p:spPr>
        <p:txBody>
          <a:bodyPr/>
          <a:lstStyle>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D9E2213-4592-49F2-B178-B51AFD5E87BC}"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009803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7" name="Rectangle 6"/>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9" name="Rectangle 8"/>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Rectangle 9"/>
          <p:cNvSpPr/>
          <p:nvPr/>
        </p:nvSpPr>
        <p:spPr>
          <a:xfrm>
            <a:off x="4624388" y="4535488"/>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Picture Placeholder 12"/>
          <p:cNvSpPr>
            <a:spLocks noGrp="1"/>
          </p:cNvSpPr>
          <p:nvPr>
            <p:ph type="pic" sz="quarter" idx="13"/>
          </p:nvPr>
        </p:nvSpPr>
        <p:spPr>
          <a:xfrm>
            <a:off x="4624388"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13" name="Picture Placeholder 12"/>
          <p:cNvSpPr>
            <a:spLocks noGrp="1"/>
          </p:cNvSpPr>
          <p:nvPr>
            <p:ph type="pic" sz="quarter" idx="14"/>
          </p:nvPr>
        </p:nvSpPr>
        <p:spPr>
          <a:xfrm>
            <a:off x="4624388" y="2381663"/>
            <a:ext cx="2057400" cy="2039112"/>
          </a:xfrm>
        </p:spPr>
        <p:txBody>
          <a:bodyPr rtlCol="0">
            <a:normAutofit/>
          </a:bodyPr>
          <a:lstStyle>
            <a:lvl1pPr>
              <a:buNone/>
              <a:defRPr/>
            </a:lvl1pPr>
          </a:lstStyle>
          <a:p>
            <a:pPr lvl="0"/>
            <a:r>
              <a:rPr lang="en-US" noProof="0" smtClean="0"/>
              <a:t>Click icon to add picture</a:t>
            </a:r>
            <a:endParaRPr noProof="0"/>
          </a:p>
        </p:txBody>
      </p:sp>
      <p:sp>
        <p:nvSpPr>
          <p:cNvPr id="14" name="Picture Placeholder 12"/>
          <p:cNvSpPr>
            <a:spLocks noGrp="1"/>
          </p:cNvSpPr>
          <p:nvPr>
            <p:ph type="pic" sz="quarter" idx="15"/>
          </p:nvPr>
        </p:nvSpPr>
        <p:spPr>
          <a:xfrm>
            <a:off x="6803136" y="2381662"/>
            <a:ext cx="2057400" cy="4187952"/>
          </a:xfrm>
        </p:spPr>
        <p:txBody>
          <a:bodyPr rtlCol="0">
            <a:normAutofit/>
          </a:bodyPr>
          <a:lstStyle>
            <a:lvl1pPr>
              <a:buNone/>
              <a:defRPr/>
            </a:lvl1pPr>
          </a:lstStyle>
          <a:p>
            <a:pPr lvl="0"/>
            <a:r>
              <a:rPr lang="en-US" noProof="0" smtClean="0"/>
              <a:t>Click icon to add picture</a:t>
            </a:r>
            <a:endParaRPr noProof="0"/>
          </a:p>
        </p:txBody>
      </p:sp>
      <p:sp>
        <p:nvSpPr>
          <p:cNvPr id="11" name="Date Placeholder 4"/>
          <p:cNvSpPr>
            <a:spLocks noGrp="1"/>
          </p:cNvSpPr>
          <p:nvPr>
            <p:ph type="dt" sz="half" idx="16"/>
          </p:nvPr>
        </p:nvSpPr>
        <p:spPr>
          <a:xfrm>
            <a:off x="3048000" y="6235700"/>
            <a:ext cx="1347788" cy="365125"/>
          </a:xfrm>
        </p:spPr>
        <p:txBody>
          <a:bodyPr/>
          <a:lstStyle>
            <a:lvl1pPr>
              <a:defRPr>
                <a:solidFill>
                  <a:schemeClr val="bg1"/>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6DA2518-A7D1-4BBF-AE40-6F05CA13DC84}" type="datetime1">
              <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15" name="Footer Placeholder 5"/>
          <p:cNvSpPr>
            <a:spLocks noGrp="1"/>
          </p:cNvSpPr>
          <p:nvPr>
            <p:ph type="ftr" sz="quarter" idx="17"/>
          </p:nvPr>
        </p:nvSpPr>
        <p:spPr>
          <a:xfrm>
            <a:off x="381000" y="6235700"/>
            <a:ext cx="2590800" cy="365125"/>
          </a:xfrm>
        </p:spPr>
        <p:txBody>
          <a:bodyPr/>
          <a:lstStyle>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
        <p:nvSpPr>
          <p:cNvPr id="16" name="Slide Number Placeholder 6"/>
          <p:cNvSpPr>
            <a:spLocks noGrp="1"/>
          </p:cNvSpPr>
          <p:nvPr>
            <p:ph type="sldNum" sz="quarter" idx="18"/>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A59492E-E49C-4E5A-8CC4-518318B1429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48754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7" name="Rectangle 6"/>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4749800" y="3370263"/>
            <a:ext cx="220663" cy="36988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Picture Placeholder 12"/>
          <p:cNvSpPr>
            <a:spLocks noGrp="1"/>
          </p:cNvSpPr>
          <p:nvPr>
            <p:ph type="pic" sz="quarter" idx="13"/>
          </p:nvPr>
        </p:nvSpPr>
        <p:spPr>
          <a:xfrm>
            <a:off x="277905"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15" name="Picture Placeholder 12"/>
          <p:cNvSpPr>
            <a:spLocks noGrp="1"/>
          </p:cNvSpPr>
          <p:nvPr>
            <p:ph type="pic" sz="quarter" idx="14"/>
          </p:nvPr>
        </p:nvSpPr>
        <p:spPr>
          <a:xfrm>
            <a:off x="2460625"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9" name="Date Placeholder 4"/>
          <p:cNvSpPr>
            <a:spLocks noGrp="1"/>
          </p:cNvSpPr>
          <p:nvPr>
            <p:ph type="dt" sz="half" idx="15"/>
          </p:nvPr>
        </p:nvSpPr>
        <p:spPr>
          <a:xfrm>
            <a:off x="7391400" y="6423025"/>
            <a:ext cx="1536700" cy="365125"/>
          </a:xfrm>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90FCD63-F4C9-4D63-8E6F-D3E62E22CB6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16"/>
          </p:nvPr>
        </p:nvSpPr>
        <p:spPr>
          <a:xfrm>
            <a:off x="4191000" y="6423025"/>
            <a:ext cx="3005138" cy="365125"/>
          </a:xfrm>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71033AD-4F1B-4966-BD01-09A37E55B92C}"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42043820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4" name="Rectangle 3"/>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3E0D645-19B7-4524-B6F4-FF66F23989D0}"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D7E7ED4-84C5-437F-A171-FCF866E80BD3}"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389106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8E9718A7-2B15-C347-B708-4E85D52F4AA4}" type="datetimeFigureOut">
              <a:rPr lang="en-US" smtClean="0"/>
              <a:t>11/18/17</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Click icon to add picture</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54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Tree>
    <p:extLst>
      <p:ext uri="{BB962C8B-B14F-4D97-AF65-F5344CB8AC3E}">
        <p14:creationId xmlns:p14="http://schemas.microsoft.com/office/powerpoint/2010/main" val="1461718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4" name="Rectangle 3"/>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rot="16200000">
            <a:off x="8593932" y="561181"/>
            <a:ext cx="260350" cy="55403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Vertical Title 1"/>
          <p:cNvSpPr>
            <a:spLocks noGrp="1"/>
          </p:cNvSpPr>
          <p:nvPr>
            <p:ph type="title" orient="vert"/>
          </p:nvPr>
        </p:nvSpPr>
        <p:spPr>
          <a:xfrm>
            <a:off x="7995772" y="954742"/>
            <a:ext cx="681318" cy="517142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0"/>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09B84B6-AEE8-46F7-9123-5B4D2194FD4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AFDD382-D8BB-4F15-98FF-A965D0077835}"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975671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Rectangle 4"/>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8" name="Rectangle 7"/>
          <p:cNvSpPr/>
          <p:nvPr/>
        </p:nvSpPr>
        <p:spPr>
          <a:xfrm>
            <a:off x="4624388" y="228600"/>
            <a:ext cx="2057400" cy="2038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9" name="Rectangle 8"/>
          <p:cNvSpPr/>
          <p:nvPr/>
        </p:nvSpPr>
        <p:spPr>
          <a:xfrm>
            <a:off x="6802438" y="2378075"/>
            <a:ext cx="2057400" cy="2038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0" name="Date Placeholder 3"/>
          <p:cNvSpPr>
            <a:spLocks noGrp="1"/>
          </p:cNvSpPr>
          <p:nvPr>
            <p:ph type="dt" sz="half" idx="10"/>
          </p:nvPr>
        </p:nvSpPr>
        <p:spPr>
          <a:xfrm>
            <a:off x="4800600" y="6426200"/>
            <a:ext cx="1231900" cy="365125"/>
          </a:xfrm>
        </p:spPr>
        <p:txBody>
          <a:bodyPr/>
          <a:lstStyle>
            <a:lvl1pPr algn="l"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A43B6735-0EB5-4106-8425-C9B4E95E0C1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Footer Placeholder 4"/>
          <p:cNvSpPr>
            <a:spLocks noGrp="1"/>
          </p:cNvSpPr>
          <p:nvPr>
            <p:ph type="ftr" sz="quarter" idx="11"/>
          </p:nvPr>
        </p:nvSpPr>
        <p:spPr>
          <a:xfrm>
            <a:off x="6311900" y="6426200"/>
            <a:ext cx="2616200" cy="365125"/>
          </a:xfrm>
        </p:spPr>
        <p:txBody>
          <a:bodyPr/>
          <a:lstStyle>
            <a:lvl1pPr algn="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790239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BD1D6353-A562-4DD7-8F1F-12BD0B3C00B5}"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088C9F59-E337-45D1-9C7D-386B579FC585}"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865886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5" name="Rectangle 4"/>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a:xfrm>
            <a:off x="498474" y="134471"/>
            <a:ext cx="7556313" cy="995082"/>
          </a:xfrm>
        </p:spPr>
        <p:txBody>
          <a:bodyPr anchor="b"/>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Text Placeholder 3"/>
          <p:cNvSpPr>
            <a:spLocks noGrp="1"/>
          </p:cNvSpPr>
          <p:nvPr>
            <p:ph type="body" sz="half" idx="2"/>
          </p:nvPr>
        </p:nvSpPr>
        <p:spPr>
          <a:xfrm>
            <a:off x="498518" y="1129553"/>
            <a:ext cx="7558960" cy="774700"/>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3"/>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12276566-C974-47BB-8E68-1661D6EEB5E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00745B47-DC55-4A67-8670-8BCCCC7A7D06}"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2805330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7" name="Rectangle 6"/>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9" name="Rectangle 8"/>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TextBox 9"/>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Picture Placeholder 12"/>
          <p:cNvSpPr>
            <a:spLocks noGrp="1"/>
          </p:cNvSpPr>
          <p:nvPr>
            <p:ph type="pic" sz="quarter" idx="12"/>
          </p:nvPr>
        </p:nvSpPr>
        <p:spPr>
          <a:xfrm>
            <a:off x="4624388"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14" name="Picture Placeholder 12"/>
          <p:cNvSpPr>
            <a:spLocks noGrp="1"/>
          </p:cNvSpPr>
          <p:nvPr>
            <p:ph type="pic" sz="quarter" idx="13"/>
          </p:nvPr>
        </p:nvSpPr>
        <p:spPr>
          <a:xfrm>
            <a:off x="6802438" y="2377440"/>
            <a:ext cx="2057400" cy="2039112"/>
          </a:xfrm>
        </p:spPr>
        <p:txBody>
          <a:bodyPr rtlCol="0">
            <a:normAutofit/>
          </a:bodyPr>
          <a:lstStyle>
            <a:lvl1pPr>
              <a:buNone/>
              <a:defRPr/>
            </a:lvl1pPr>
          </a:lstStyle>
          <a:p>
            <a:pPr lvl="0"/>
            <a:r>
              <a:rPr lang="en-US" noProof="0" smtClean="0"/>
              <a:t>Click icon to add picture</a:t>
            </a:r>
            <a:endParaRPr noProof="0"/>
          </a:p>
        </p:txBody>
      </p:sp>
      <p:sp>
        <p:nvSpPr>
          <p:cNvPr id="16" name="Text Placeholder 3"/>
          <p:cNvSpPr>
            <a:spLocks noGrp="1"/>
          </p:cNvSpPr>
          <p:nvPr>
            <p:ph type="body" sz="half" idx="2"/>
          </p:nvPr>
        </p:nvSpPr>
        <p:spPr>
          <a:xfrm>
            <a:off x="857250" y="1779494"/>
            <a:ext cx="3086100" cy="2040905"/>
          </a:xfrm>
        </p:spPr>
        <p:txBody>
          <a:bodyPr lIns="45720" rIns="45720">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a:r>
              <a:rPr lang="en-US" smtClean="0"/>
              <a:t>Edit Master text styles</a:t>
            </a:r>
          </a:p>
        </p:txBody>
      </p:sp>
      <p:sp>
        <p:nvSpPr>
          <p:cNvPr id="11" name="Date Placeholder 3"/>
          <p:cNvSpPr>
            <a:spLocks noGrp="1"/>
          </p:cNvSpPr>
          <p:nvPr>
            <p:ph type="dt" sz="half" idx="14"/>
          </p:nvPr>
        </p:nvSpPr>
        <p:spPr>
          <a:xfrm>
            <a:off x="4800600" y="6426200"/>
            <a:ext cx="1231900" cy="365125"/>
          </a:xfrm>
        </p:spPr>
        <p:txBody>
          <a:bodyPr/>
          <a:lstStyle>
            <a:lvl1pPr algn="l"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6CC97AC9-12EA-4D21-8E6D-6393C464ABD1}"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2" name="Footer Placeholder 4"/>
          <p:cNvSpPr>
            <a:spLocks noGrp="1"/>
          </p:cNvSpPr>
          <p:nvPr>
            <p:ph type="ftr" sz="quarter" idx="15"/>
          </p:nvPr>
        </p:nvSpPr>
        <p:spPr>
          <a:xfrm>
            <a:off x="6311900" y="6426200"/>
            <a:ext cx="2616200" cy="365125"/>
          </a:xfrm>
        </p:spPr>
        <p:txBody>
          <a:bodyPr/>
          <a:lstStyle>
            <a:lvl1pPr algn="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0155708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658813" y="228600"/>
            <a:ext cx="82010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003425" y="3111500"/>
            <a:ext cx="260350" cy="614363"/>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2286000" y="3124200"/>
            <a:ext cx="5638800" cy="1362075"/>
          </a:xfrm>
        </p:spPr>
        <p:txBody>
          <a:bodyPr anchor="b">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0"/>
          </p:nvPr>
        </p:nvSpPr>
        <p:spPr>
          <a:xfrm>
            <a:off x="658813" y="6248400"/>
            <a:ext cx="1474787" cy="365125"/>
          </a:xfrm>
        </p:spPr>
        <p:txBody>
          <a:bodyPr/>
          <a:lstStyle>
            <a:lvl1pPr algn="l" eaLnBrk="0" hangingPunct="0">
              <a:defRPr>
                <a:solidFill>
                  <a:srgbClr val="FFFFFF"/>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DC635C2E-0EF7-42E0-A805-7A8A86BB9899}" type="datetime1">
              <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8" name="Footer Placeholder 4"/>
          <p:cNvSpPr>
            <a:spLocks noGrp="1"/>
          </p:cNvSpPr>
          <p:nvPr>
            <p:ph type="ftr" sz="quarter" idx="11"/>
          </p:nvPr>
        </p:nvSpPr>
        <p:spPr>
          <a:xfrm>
            <a:off x="2286000" y="6248400"/>
            <a:ext cx="5638800" cy="365125"/>
          </a:xfrm>
        </p:spPr>
        <p:txBody>
          <a:bodyPr/>
          <a:lstStyle>
            <a:lvl1pPr eaLnBrk="0" hangingPunct="0">
              <a:defRPr>
                <a:solidFill>
                  <a:srgbClr val="FFFFFF"/>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9" name="Slide Number Placeholder 5"/>
          <p:cNvSpPr>
            <a:spLocks noGrp="1"/>
          </p:cNvSpPr>
          <p:nvPr>
            <p:ph type="sldNum" sz="quarter" idx="12"/>
          </p:nvPr>
        </p:nvSpPr>
        <p:spPr>
          <a:xfrm>
            <a:off x="8305800" y="6248400"/>
            <a:ext cx="554038" cy="365125"/>
          </a:xfrm>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D3554D93-F621-44CF-B6BE-DDBC3984388E}"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8058801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Date Placeholder 4"/>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D6D7EFA-BD02-43F9-9D6D-81FE65336CE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7FF7EB50-5C82-44CD-A368-7157B4AF30A2}"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4053513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9" name="Date Placeholder 6"/>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A7758E5-454A-4F10-8891-64CD4020F4C5}"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7"/>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8"/>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B8ECEC2-AB69-4E2F-8C29-CC21EF1E25D3}"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0301266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4"/>
          <p:cNvSpPr>
            <a:spLocks noGrp="1"/>
          </p:cNvSpPr>
          <p:nvPr>
            <p:ph type="dt" sz="half" idx="15"/>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D1108ACB-DAD2-4E3B-A198-F55E1E6FEEE8}"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6"/>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6"/>
          <p:cNvSpPr>
            <a:spLocks noGrp="1"/>
          </p:cNvSpPr>
          <p:nvPr>
            <p:ph type="sldNum" sz="quarter" idx="17"/>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81878E7E-D78E-4834-AA29-552E829A4E0D}"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868401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Date Placeholder 4"/>
          <p:cNvSpPr>
            <a:spLocks noGrp="1"/>
          </p:cNvSpPr>
          <p:nvPr>
            <p:ph type="dt" sz="half" idx="17"/>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C045385B-E70E-4C76-8FE3-C1476DCF7C37}"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8"/>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9"/>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F9B38D4A-82EA-4EA9-ACD6-33D738F3F6BA}"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251798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8E9718A7-2B15-C347-B708-4E85D52F4AA4}" type="datetimeFigureOut">
              <a:rPr lang="en-US" smtClean="0"/>
              <a:t>11/18/17</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15E84564-75FE-D847-AF71-AE7C252681ED}"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40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2079744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Date Placeholder 4"/>
          <p:cNvSpPr>
            <a:spLocks noGrp="1"/>
          </p:cNvSpPr>
          <p:nvPr>
            <p:ph type="dt" sz="half" idx="19"/>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5AD49252-3FB7-4274-887A-B112CC2D3976}"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20"/>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21"/>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AE96DB6-564E-46BB-AAE6-F54DA9F96C78}"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85693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4" name="TextBox 3"/>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2"/>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457F84E-90C8-4A5A-830E-A4441F9C97B4}"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6" name="Footer Placeholder 3"/>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Slide Number Placeholder 4"/>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0150A522-1F08-417C-A0B8-063E2BD27572}"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3708247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3" name="Date Placeholder 1"/>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0F05AFA6-CFB3-4F7A-845C-908144637B52}"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4" name="Footer Placeholder 2"/>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5" name="Slide Number Placeholder 3"/>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37AB27BF-20B9-4A2E-9A44-32987CAFFFC9}"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3493026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a:xfrm>
            <a:off x="7391400" y="6423025"/>
            <a:ext cx="1536700" cy="365125"/>
          </a:xfrm>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8707F908-B169-49F6-9065-4D88E79C12C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1"/>
          </p:nvPr>
        </p:nvSpPr>
        <p:spPr>
          <a:xfrm>
            <a:off x="3859213" y="6423025"/>
            <a:ext cx="3316287" cy="365125"/>
          </a:xfrm>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7590256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TextBox 5"/>
          <p:cNvSpPr txBox="1">
            <a:spLocks noChangeArrowheads="1"/>
          </p:cNvSpPr>
          <p:nvPr/>
        </p:nvSpPr>
        <p:spPr bwMode="auto">
          <a:xfrm>
            <a:off x="3989388" y="3370263"/>
            <a:ext cx="220662" cy="36988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a:xfrm>
            <a:off x="7391400" y="6423025"/>
            <a:ext cx="1536700" cy="365125"/>
          </a:xfrm>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26D330BD-A246-427F-8825-9553F9D70B5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Footer Placeholder 5"/>
          <p:cNvSpPr>
            <a:spLocks noGrp="1"/>
          </p:cNvSpPr>
          <p:nvPr>
            <p:ph type="ftr" sz="quarter" idx="11"/>
          </p:nvPr>
        </p:nvSpPr>
        <p:spPr>
          <a:xfrm>
            <a:off x="4191000" y="6423025"/>
            <a:ext cx="3005138" cy="365125"/>
          </a:xfrm>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Slide Number Placeholder 6"/>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9420B8C6-264E-4A87-BF46-0AE7B331B424}"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53328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5" name="Rectangle 4"/>
          <p:cNvSpPr/>
          <p:nvPr/>
        </p:nvSpPr>
        <p:spPr>
          <a:xfrm>
            <a:off x="6802438" y="228600"/>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6" name="Rectangle 5"/>
          <p:cNvSpPr/>
          <p:nvPr/>
        </p:nvSpPr>
        <p:spPr>
          <a:xfrm>
            <a:off x="6802438" y="2378075"/>
            <a:ext cx="2057400" cy="2038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327025" y="4632325"/>
            <a:ext cx="220663" cy="36988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4"/>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A234AC62-D133-4F42-BFB1-0F8C3F3E11C3}"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9" name="Footer Placeholder 5"/>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Slide Number Placeholder 6"/>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D9E73481-58B8-4D3A-837F-CF7779A4B991}"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226369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6" name="Rectangle 5"/>
          <p:cNvSpPr/>
          <p:nvPr/>
        </p:nvSpPr>
        <p:spPr>
          <a:xfrm>
            <a:off x="282575" y="228600"/>
            <a:ext cx="638651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7" name="TextBox 6"/>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Picture Placeholder 12"/>
          <p:cNvSpPr>
            <a:spLocks noGrp="1"/>
          </p:cNvSpPr>
          <p:nvPr>
            <p:ph type="pic" sz="quarter" idx="13"/>
          </p:nvPr>
        </p:nvSpPr>
        <p:spPr>
          <a:xfrm>
            <a:off x="6802438" y="2374940"/>
            <a:ext cx="2057400" cy="2039112"/>
          </a:xfrm>
        </p:spPr>
        <p:txBody>
          <a:bodyPr rtlCol="0">
            <a:normAutofit/>
          </a:bodyPr>
          <a:lstStyle>
            <a:lvl1pPr>
              <a:buNone/>
              <a:defRPr/>
            </a:lvl1pPr>
          </a:lstStyle>
          <a:p>
            <a:pPr lvl="0"/>
            <a:r>
              <a:rPr lang="en-US" noProof="0" smtClean="0"/>
              <a:t>Click icon to add picture</a:t>
            </a:r>
            <a:endParaRPr noProof="0"/>
          </a:p>
        </p:txBody>
      </p:sp>
      <p:sp>
        <p:nvSpPr>
          <p:cNvPr id="13" name="Picture Placeholder 12"/>
          <p:cNvSpPr>
            <a:spLocks noGrp="1"/>
          </p:cNvSpPr>
          <p:nvPr>
            <p:ph type="pic" sz="quarter" idx="14"/>
          </p:nvPr>
        </p:nvSpPr>
        <p:spPr>
          <a:xfrm>
            <a:off x="6802438" y="4535424"/>
            <a:ext cx="2057400" cy="2039112"/>
          </a:xfrm>
        </p:spPr>
        <p:txBody>
          <a:bodyPr rtlCol="0">
            <a:normAutofit/>
          </a:bodyPr>
          <a:lstStyle>
            <a:lvl1pPr>
              <a:buNone/>
              <a:defRPr/>
            </a:lvl1pPr>
          </a:lstStyle>
          <a:p>
            <a:pPr lvl="0"/>
            <a:r>
              <a:rPr lang="en-US" noProof="0" smtClean="0"/>
              <a:t>Click icon to add picture</a:t>
            </a:r>
            <a:endParaRPr noProof="0"/>
          </a:p>
        </p:txBody>
      </p:sp>
      <p:sp>
        <p:nvSpPr>
          <p:cNvPr id="9" name="Date Placeholder 4"/>
          <p:cNvSpPr>
            <a:spLocks noGrp="1"/>
          </p:cNvSpPr>
          <p:nvPr>
            <p:ph type="dt" sz="half" idx="15"/>
          </p:nvPr>
        </p:nvSpPr>
        <p:spPr>
          <a:xfrm>
            <a:off x="5211763" y="6235700"/>
            <a:ext cx="1349375" cy="365125"/>
          </a:xfrm>
        </p:spPr>
        <p:txBody>
          <a:bodyPr/>
          <a:lstStyle>
            <a:lvl1pPr eaLnBrk="0" hangingPunct="0">
              <a:defRPr>
                <a:solidFill>
                  <a:srgbClr val="FFFFFF"/>
                </a:solidFill>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6E2189D6-DC49-4212-B9D0-5EC1BC92C97F}" type="datetime1">
              <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16"/>
          </p:nvPr>
        </p:nvSpPr>
        <p:spPr>
          <a:xfrm>
            <a:off x="381000" y="6235700"/>
            <a:ext cx="4648200" cy="365125"/>
          </a:xfrm>
        </p:spPr>
        <p:txBody>
          <a:bodyPr/>
          <a:lstStyle>
            <a:lvl1pPr eaLnBrk="0" hangingPunct="0">
              <a:defRPr>
                <a:solidFill>
                  <a:srgbClr val="FFFFFF"/>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17"/>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F7173AE3-A452-457A-8D75-1BE098A45783}"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5179593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7" name="Rectangle 6"/>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9" name="Rectangle 8"/>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10" name="Rectangle 9"/>
          <p:cNvSpPr/>
          <p:nvPr/>
        </p:nvSpPr>
        <p:spPr>
          <a:xfrm>
            <a:off x="4624388" y="4535488"/>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Picture Placeholder 12"/>
          <p:cNvSpPr>
            <a:spLocks noGrp="1"/>
          </p:cNvSpPr>
          <p:nvPr>
            <p:ph type="pic" sz="quarter" idx="13"/>
          </p:nvPr>
        </p:nvSpPr>
        <p:spPr>
          <a:xfrm>
            <a:off x="4624388"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13" name="Picture Placeholder 12"/>
          <p:cNvSpPr>
            <a:spLocks noGrp="1"/>
          </p:cNvSpPr>
          <p:nvPr>
            <p:ph type="pic" sz="quarter" idx="14"/>
          </p:nvPr>
        </p:nvSpPr>
        <p:spPr>
          <a:xfrm>
            <a:off x="4624388" y="2381663"/>
            <a:ext cx="2057400" cy="2039112"/>
          </a:xfrm>
        </p:spPr>
        <p:txBody>
          <a:bodyPr rtlCol="0">
            <a:normAutofit/>
          </a:bodyPr>
          <a:lstStyle>
            <a:lvl1pPr>
              <a:buNone/>
              <a:defRPr/>
            </a:lvl1pPr>
          </a:lstStyle>
          <a:p>
            <a:pPr lvl="0"/>
            <a:r>
              <a:rPr lang="en-US" noProof="0" smtClean="0"/>
              <a:t>Click icon to add picture</a:t>
            </a:r>
            <a:endParaRPr noProof="0"/>
          </a:p>
        </p:txBody>
      </p:sp>
      <p:sp>
        <p:nvSpPr>
          <p:cNvPr id="14" name="Picture Placeholder 12"/>
          <p:cNvSpPr>
            <a:spLocks noGrp="1"/>
          </p:cNvSpPr>
          <p:nvPr>
            <p:ph type="pic" sz="quarter" idx="15"/>
          </p:nvPr>
        </p:nvSpPr>
        <p:spPr>
          <a:xfrm>
            <a:off x="6803136" y="2381662"/>
            <a:ext cx="2057400" cy="4187952"/>
          </a:xfrm>
        </p:spPr>
        <p:txBody>
          <a:bodyPr rtlCol="0">
            <a:normAutofit/>
          </a:bodyPr>
          <a:lstStyle>
            <a:lvl1pPr>
              <a:buNone/>
              <a:defRPr/>
            </a:lvl1pPr>
          </a:lstStyle>
          <a:p>
            <a:pPr lvl="0"/>
            <a:r>
              <a:rPr lang="en-US" noProof="0" smtClean="0"/>
              <a:t>Click icon to add picture</a:t>
            </a:r>
            <a:endParaRPr noProof="0"/>
          </a:p>
        </p:txBody>
      </p:sp>
      <p:sp>
        <p:nvSpPr>
          <p:cNvPr id="11" name="Date Placeholder 4"/>
          <p:cNvSpPr>
            <a:spLocks noGrp="1"/>
          </p:cNvSpPr>
          <p:nvPr>
            <p:ph type="dt" sz="half" idx="16"/>
          </p:nvPr>
        </p:nvSpPr>
        <p:spPr>
          <a:xfrm>
            <a:off x="3048000" y="6235700"/>
            <a:ext cx="1347788" cy="365125"/>
          </a:xfrm>
        </p:spPr>
        <p:txBody>
          <a:bodyPr/>
          <a:lstStyle>
            <a:lvl1pPr eaLnBrk="0" hangingPunct="0">
              <a:defRPr>
                <a:solidFill>
                  <a:srgbClr val="FFFFFF"/>
                </a:solidFill>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711641A2-DD86-4A07-AA96-AE522E8B6537}" type="datetime1">
              <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5" name="Footer Placeholder 5"/>
          <p:cNvSpPr>
            <a:spLocks noGrp="1"/>
          </p:cNvSpPr>
          <p:nvPr>
            <p:ph type="ftr" sz="quarter" idx="17"/>
          </p:nvPr>
        </p:nvSpPr>
        <p:spPr>
          <a:xfrm>
            <a:off x="381000" y="6235700"/>
            <a:ext cx="2590800" cy="365125"/>
          </a:xfrm>
        </p:spPr>
        <p:txBody>
          <a:bodyPr/>
          <a:lstStyle>
            <a:lvl1pPr eaLnBrk="0" hangingPunct="0">
              <a:defRPr>
                <a:solidFill>
                  <a:srgbClr val="FFFFFF"/>
                </a:solidFill>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
        <p:nvSpPr>
          <p:cNvPr id="16" name="Slide Number Placeholder 6"/>
          <p:cNvSpPr>
            <a:spLocks noGrp="1"/>
          </p:cNvSpPr>
          <p:nvPr>
            <p:ph type="sldNum" sz="quarter" idx="18"/>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15B20776-8268-4BD6-9106-9BAD83C81BEC}"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4363548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7" name="Rectangle 6"/>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8" name="TextBox 7"/>
          <p:cNvSpPr txBox="1">
            <a:spLocks noChangeArrowheads="1"/>
          </p:cNvSpPr>
          <p:nvPr/>
        </p:nvSpPr>
        <p:spPr bwMode="auto">
          <a:xfrm>
            <a:off x="4749800" y="3370263"/>
            <a:ext cx="220663" cy="36988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 </a:t>
            </a: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Picture Placeholder 12"/>
          <p:cNvSpPr>
            <a:spLocks noGrp="1"/>
          </p:cNvSpPr>
          <p:nvPr>
            <p:ph type="pic" sz="quarter" idx="13"/>
          </p:nvPr>
        </p:nvSpPr>
        <p:spPr>
          <a:xfrm>
            <a:off x="277905"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15" name="Picture Placeholder 12"/>
          <p:cNvSpPr>
            <a:spLocks noGrp="1"/>
          </p:cNvSpPr>
          <p:nvPr>
            <p:ph type="pic" sz="quarter" idx="14"/>
          </p:nvPr>
        </p:nvSpPr>
        <p:spPr>
          <a:xfrm>
            <a:off x="2460625" y="228600"/>
            <a:ext cx="2057400" cy="2039112"/>
          </a:xfrm>
        </p:spPr>
        <p:txBody>
          <a:bodyPr rtlCol="0">
            <a:normAutofit/>
          </a:bodyPr>
          <a:lstStyle>
            <a:lvl1pPr>
              <a:buNone/>
              <a:defRPr/>
            </a:lvl1pPr>
          </a:lstStyle>
          <a:p>
            <a:pPr lvl="0"/>
            <a:r>
              <a:rPr lang="en-US" noProof="0" smtClean="0"/>
              <a:t>Click icon to add picture</a:t>
            </a:r>
            <a:endParaRPr noProof="0"/>
          </a:p>
        </p:txBody>
      </p:sp>
      <p:sp>
        <p:nvSpPr>
          <p:cNvPr id="9" name="Date Placeholder 4"/>
          <p:cNvSpPr>
            <a:spLocks noGrp="1"/>
          </p:cNvSpPr>
          <p:nvPr>
            <p:ph type="dt" sz="half" idx="15"/>
          </p:nvPr>
        </p:nvSpPr>
        <p:spPr>
          <a:xfrm>
            <a:off x="7391400" y="6423025"/>
            <a:ext cx="1536700" cy="365125"/>
          </a:xfrm>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CD20355C-907D-4289-B1A3-E6B8B43E25EF}"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0" name="Footer Placeholder 5"/>
          <p:cNvSpPr>
            <a:spLocks noGrp="1"/>
          </p:cNvSpPr>
          <p:nvPr>
            <p:ph type="ftr" sz="quarter" idx="16"/>
          </p:nvPr>
        </p:nvSpPr>
        <p:spPr>
          <a:xfrm>
            <a:off x="4191000" y="6423025"/>
            <a:ext cx="3005138" cy="365125"/>
          </a:xfrm>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11" name="Slide Number Placeholder 6"/>
          <p:cNvSpPr>
            <a:spLocks noGrp="1"/>
          </p:cNvSpPr>
          <p:nvPr>
            <p:ph type="sldNum" sz="quarter" idx="17"/>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F03E7481-575A-40B5-B16C-D021A7B43E01}"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4087588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4" name="Rectangle 3"/>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a:off x="223838" y="228600"/>
            <a:ext cx="260350" cy="554038"/>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46DECEFD-270C-47CD-AF7F-678089974439}"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Footer Placeholder 4"/>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Slide Number Placeholder 5"/>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4A02EDC8-2DA0-4278-81AB-3D1208FB9EC2}"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2661598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E9718A7-2B15-C347-B708-4E85D52F4AA4}" type="datetimeFigureOut">
              <a:rPr lang="en-US" smtClean="0"/>
              <a:t>11/18/17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29165091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4" name="Rectangle 3"/>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endParaRPr>
          </a:p>
        </p:txBody>
      </p:sp>
      <p:sp>
        <p:nvSpPr>
          <p:cNvPr id="5" name="TextBox 4"/>
          <p:cNvSpPr txBox="1">
            <a:spLocks noChangeArrowheads="1"/>
          </p:cNvSpPr>
          <p:nvPr/>
        </p:nvSpPr>
        <p:spPr bwMode="auto">
          <a:xfrm rot="16200000">
            <a:off x="8593932" y="561181"/>
            <a:ext cx="260350" cy="554037"/>
          </a:xfrm>
          <a:prstGeom prst="rect">
            <a:avLst/>
          </a:prstGeom>
          <a:noFill/>
          <a:ln>
            <a:noFill/>
          </a:ln>
          <a:extLst/>
        </p:spPr>
        <p:txBody>
          <a:bodyPr lIns="0" tIns="0" rIns="0" bIns="0">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A1C4E3"/>
                </a:solidFill>
                <a:effectLst/>
                <a:uLnTx/>
                <a:uFillTx/>
                <a:latin typeface="Rockwell" panose="02060603020205020403" pitchFamily="18" charset="0"/>
                <a:ea typeface="MS PGothic" pitchFamily="34" charset="-128"/>
                <a:cs typeface="+mn-cs"/>
              </a:rPr>
              <a:t>+</a:t>
            </a:r>
          </a:p>
        </p:txBody>
      </p:sp>
      <p:sp>
        <p:nvSpPr>
          <p:cNvPr id="2" name="Vertical Title 1"/>
          <p:cNvSpPr>
            <a:spLocks noGrp="1"/>
          </p:cNvSpPr>
          <p:nvPr>
            <p:ph type="title" orient="vert"/>
          </p:nvPr>
        </p:nvSpPr>
        <p:spPr>
          <a:xfrm>
            <a:off x="7995772" y="954742"/>
            <a:ext cx="681318" cy="517142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0"/>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766F632F-5167-4B75-9D77-D00441E63154}"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7" name="Footer Placeholder 4"/>
          <p:cNvSpPr>
            <a:spLocks noGrp="1"/>
          </p:cNvSpPr>
          <p:nvPr>
            <p:ph type="ftr" sz="quarter" idx="11"/>
          </p:nvPr>
        </p:nvSpPr>
        <p:spPr/>
        <p:txBody>
          <a:bodyPr/>
          <a:lstStyle>
            <a:lvl1pPr eaLnBrk="0" hangingPunct="0">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8" name="Slide Number Placeholder 5"/>
          <p:cNvSpPr>
            <a:spLocks noGrp="1"/>
          </p:cNvSpPr>
          <p:nvPr>
            <p:ph type="sldNum" sz="quarter" idx="12"/>
          </p:nvPr>
        </p:nvSpPr>
        <p:spPr/>
        <p:txBody>
          <a:bodyPr/>
          <a:lstStyle>
            <a:lvl1pPr eaLnBrk="0" hangingPunct="0">
              <a:defRPr/>
            </a:lvl1pPr>
          </a:lstStyle>
          <a:p>
            <a:pPr marL="0" marR="0" lvl="0" indent="0" algn="r" defTabSz="457200" rtl="0" eaLnBrk="0" fontAlgn="base" latinLnBrk="0" hangingPunct="0">
              <a:lnSpc>
                <a:spcPct val="100000"/>
              </a:lnSpc>
              <a:spcBef>
                <a:spcPct val="0"/>
              </a:spcBef>
              <a:spcAft>
                <a:spcPct val="0"/>
              </a:spcAft>
              <a:buClrTx/>
              <a:buSzTx/>
              <a:buFontTx/>
              <a:buNone/>
              <a:tabLst/>
              <a:defRPr/>
            </a:pPr>
            <a:fld id="{2E7DE7E2-AA6F-4288-ABF9-43F9750FADE4}"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43863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8E9718A7-2B15-C347-B708-4E85D52F4AA4}" type="datetimeFigureOut">
              <a:rPr lang="en-US" smtClean="0"/>
              <a:t>11/18/17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E84564-75FE-D847-AF71-AE7C252681ED}"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Tree>
    <p:extLst>
      <p:ext uri="{BB962C8B-B14F-4D97-AF65-F5344CB8AC3E}">
        <p14:creationId xmlns:p14="http://schemas.microsoft.com/office/powerpoint/2010/main" val="902909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E9718A7-2B15-C347-B708-4E85D52F4AA4}" type="datetimeFigureOut">
              <a:rPr lang="en-US" smtClean="0"/>
              <a:t>11/18/17</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5" name="Slide Number Placeholder 6"/>
          <p:cNvSpPr>
            <a:spLocks noGrp="1"/>
          </p:cNvSpPr>
          <p:nvPr>
            <p:ph type="sldNum" sz="quarter" idx="12"/>
          </p:nvPr>
        </p:nvSpPr>
        <p:spPr>
          <a:xfrm>
            <a:off x="8305800" y="242234"/>
            <a:ext cx="554038" cy="365125"/>
          </a:xfrm>
        </p:spPr>
        <p:txBody>
          <a:bodyPr/>
          <a:lstStyle/>
          <a:p>
            <a:fld id="{15E84564-75FE-D847-AF71-AE7C252681ED}" type="slidenum">
              <a:rPr lang="en-US" smtClean="0"/>
              <a:t>‹#›</a:t>
            </a:fld>
            <a:endParaRPr lang="en-US"/>
          </a:p>
        </p:txBody>
      </p:sp>
    </p:spTree>
    <p:extLst>
      <p:ext uri="{BB962C8B-B14F-4D97-AF65-F5344CB8AC3E}">
        <p14:creationId xmlns:p14="http://schemas.microsoft.com/office/powerpoint/2010/main" val="210088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E9718A7-2B15-C347-B708-4E85D52F4AA4}" type="datetimeFigureOut">
              <a:rPr lang="en-US" smtClean="0"/>
              <a:t>11/18/17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773412779"/>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20" Type="http://schemas.openxmlformats.org/officeDocument/2006/relationships/slideLayout" Target="../slideLayouts/slideLayout40.xml"/><Relationship Id="rId21" Type="http://schemas.openxmlformats.org/officeDocument/2006/relationships/theme" Target="../theme/theme2.xml"/><Relationship Id="rId10" Type="http://schemas.openxmlformats.org/officeDocument/2006/relationships/slideLayout" Target="../slideLayouts/slideLayout30.xml"/><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slideLayout" Target="../slideLayouts/slideLayout36.xml"/><Relationship Id="rId17" Type="http://schemas.openxmlformats.org/officeDocument/2006/relationships/slideLayout" Target="../slideLayouts/slideLayout37.xml"/><Relationship Id="rId18" Type="http://schemas.openxmlformats.org/officeDocument/2006/relationships/slideLayout" Target="../slideLayouts/slideLayout38.xml"/><Relationship Id="rId19" Type="http://schemas.openxmlformats.org/officeDocument/2006/relationships/slideLayout" Target="../slideLayouts/slideLayout39.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9.xml"/><Relationship Id="rId20" Type="http://schemas.openxmlformats.org/officeDocument/2006/relationships/slideLayout" Target="../slideLayouts/slideLayout60.xml"/><Relationship Id="rId21" Type="http://schemas.openxmlformats.org/officeDocument/2006/relationships/theme" Target="../theme/theme3.xml"/><Relationship Id="rId10" Type="http://schemas.openxmlformats.org/officeDocument/2006/relationships/slideLayout" Target="../slideLayouts/slideLayout50.xml"/><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slideLayout" Target="../slideLayouts/slideLayout53.xml"/><Relationship Id="rId14" Type="http://schemas.openxmlformats.org/officeDocument/2006/relationships/slideLayout" Target="../slideLayouts/slideLayout54.xml"/><Relationship Id="rId15" Type="http://schemas.openxmlformats.org/officeDocument/2006/relationships/slideLayout" Target="../slideLayouts/slideLayout55.xml"/><Relationship Id="rId16" Type="http://schemas.openxmlformats.org/officeDocument/2006/relationships/slideLayout" Target="../slideLayouts/slideLayout56.xml"/><Relationship Id="rId17" Type="http://schemas.openxmlformats.org/officeDocument/2006/relationships/slideLayout" Target="../slideLayouts/slideLayout57.xml"/><Relationship Id="rId18" Type="http://schemas.openxmlformats.org/officeDocument/2006/relationships/slideLayout" Target="../slideLayouts/slideLayout58.xml"/><Relationship Id="rId19" Type="http://schemas.openxmlformats.org/officeDocument/2006/relationships/slideLayout" Target="../slideLayouts/slideLayout59.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8E9718A7-2B15-C347-B708-4E85D52F4AA4}" type="datetimeFigureOut">
              <a:rPr lang="en-US" smtClean="0"/>
              <a:t>11/18/17</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15E84564-75FE-D847-AF71-AE7C252681ED}" type="slidenum">
              <a:rPr lang="en-US" smtClean="0"/>
              <a:t>‹#›</a:t>
            </a:fld>
            <a:endParaRPr lang="en-US"/>
          </a:p>
        </p:txBody>
      </p:sp>
    </p:spTree>
    <p:extLst>
      <p:ext uri="{BB962C8B-B14F-4D97-AF65-F5344CB8AC3E}">
        <p14:creationId xmlns:p14="http://schemas.microsoft.com/office/powerpoint/2010/main" val="9062769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8475" y="484188"/>
            <a:ext cx="7556500" cy="1116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98475" y="1981200"/>
            <a:ext cx="7556500" cy="414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794500" y="642302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a:solidFill>
                  <a:srgbClr val="595959"/>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88A1EF3-D201-4160-A239-46767B98298C}"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5" name="Footer Placeholder 4"/>
          <p:cNvSpPr>
            <a:spLocks noGrp="1"/>
          </p:cNvSpPr>
          <p:nvPr>
            <p:ph type="ftr" sz="quarter" idx="3"/>
          </p:nvPr>
        </p:nvSpPr>
        <p:spPr>
          <a:xfrm>
            <a:off x="201613" y="6423025"/>
            <a:ext cx="6122987"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100">
                <a:solidFill>
                  <a:srgbClr val="595959"/>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6" name="Slide Number Placeholder 5"/>
          <p:cNvSpPr>
            <a:spLocks noGrp="1"/>
          </p:cNvSpPr>
          <p:nvPr>
            <p:ph type="sldNum" sz="quarter" idx="4"/>
          </p:nvPr>
        </p:nvSpPr>
        <p:spPr>
          <a:xfrm>
            <a:off x="8305800" y="242888"/>
            <a:ext cx="554038"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a:solidFill>
                  <a:schemeClr val="bg1"/>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A49C1EA-36B1-44B8-A3FB-F2DFBEAB21A1}" type="slidenum">
              <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prstClr val="white"/>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107802803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Lst>
  <p:txStyles>
    <p:titleStyle>
      <a:lvl1pPr algn="l" rtl="0" eaLnBrk="1" fontAlgn="base" hangingPunct="1">
        <a:spcBef>
          <a:spcPct val="0"/>
        </a:spcBef>
        <a:spcAft>
          <a:spcPct val="0"/>
        </a:spcAft>
        <a:defRPr sz="3600" kern="1200">
          <a:solidFill>
            <a:schemeClr val="accent1"/>
          </a:solidFill>
          <a:latin typeface="+mj-lt"/>
          <a:ea typeface="MS PGothic" panose="020B0600070205080204" pitchFamily="34" charset="-128"/>
          <a:cs typeface="MS PGothic" charset="0"/>
        </a:defRPr>
      </a:lvl1pPr>
      <a:lvl2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charset="0"/>
        </a:defRPr>
      </a:lvl2pPr>
      <a:lvl3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charset="0"/>
        </a:defRPr>
      </a:lvl3pPr>
      <a:lvl4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charset="0"/>
        </a:defRPr>
      </a:lvl4pPr>
      <a:lvl5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charset="0"/>
        </a:defRPr>
      </a:lvl5pPr>
      <a:lvl6pPr marL="4572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9pPr>
    </p:titleStyle>
    <p:bodyStyle>
      <a:lvl1pPr marL="228600" indent="-228600" algn="l" rtl="0" eaLnBrk="1" fontAlgn="base" hangingPunct="1">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1" fontAlgn="base" hangingPunct="1">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1" fontAlgn="base" hangingPunct="1">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1" fontAlgn="base" hangingPunct="1">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1" fontAlgn="base" hangingPunct="1">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98475" y="484188"/>
            <a:ext cx="7556500" cy="1116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98475" y="1981200"/>
            <a:ext cx="7556500" cy="414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794500" y="642302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a:solidFill>
                  <a:srgbClr val="595959"/>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EACB512-4642-4B89-A742-8EC27A8CAF11}" type="datetime1">
              <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11/18/17</a:t>
            </a:fld>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5" name="Footer Placeholder 4"/>
          <p:cNvSpPr>
            <a:spLocks noGrp="1"/>
          </p:cNvSpPr>
          <p:nvPr>
            <p:ph type="ftr" sz="quarter" idx="3"/>
          </p:nvPr>
        </p:nvSpPr>
        <p:spPr>
          <a:xfrm>
            <a:off x="201613" y="6423025"/>
            <a:ext cx="6122987"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100">
                <a:solidFill>
                  <a:srgbClr val="595959"/>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595959"/>
              </a:solidFill>
              <a:effectLst/>
              <a:uLnTx/>
              <a:uFillTx/>
              <a:latin typeface="Rockwell" panose="02060603020205020403" pitchFamily="18" charset="0"/>
              <a:ea typeface="MS PGothic" pitchFamily="34" charset="-128"/>
              <a:cs typeface="+mn-cs"/>
            </a:endParaRPr>
          </a:p>
        </p:txBody>
      </p:sp>
      <p:sp>
        <p:nvSpPr>
          <p:cNvPr id="6" name="Slide Number Placeholder 5"/>
          <p:cNvSpPr>
            <a:spLocks noGrp="1"/>
          </p:cNvSpPr>
          <p:nvPr>
            <p:ph type="sldNum" sz="quarter" idx="4"/>
          </p:nvPr>
        </p:nvSpPr>
        <p:spPr>
          <a:xfrm>
            <a:off x="8305800" y="242888"/>
            <a:ext cx="554038"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a:solidFill>
                  <a:srgbClr val="FFFFFF"/>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C2811334-F463-48AE-BAC3-C7D7EA3C066E}" type="slidenum">
              <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Rockwell" panose="02060603020205020403" pitchFamily="18" charset="0"/>
              <a:ea typeface="MS PGothic" pitchFamily="34" charset="-128"/>
              <a:cs typeface="+mn-cs"/>
            </a:endParaRPr>
          </a:p>
        </p:txBody>
      </p:sp>
    </p:spTree>
    <p:extLst>
      <p:ext uri="{BB962C8B-B14F-4D97-AF65-F5344CB8AC3E}">
        <p14:creationId xmlns:p14="http://schemas.microsoft.com/office/powerpoint/2010/main" val="397605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Lst>
  <p:txStyles>
    <p:titleStyle>
      <a:lvl1pPr algn="l" rtl="0" eaLnBrk="1" fontAlgn="base" hangingPunct="1">
        <a:spcBef>
          <a:spcPct val="0"/>
        </a:spcBef>
        <a:spcAft>
          <a:spcPct val="0"/>
        </a:spcAft>
        <a:defRPr sz="3600" kern="1200">
          <a:solidFill>
            <a:schemeClr val="accent1"/>
          </a:solidFill>
          <a:latin typeface="+mj-lt"/>
          <a:ea typeface="MS PGothic" panose="020B0600070205080204" pitchFamily="34" charset="-128"/>
          <a:cs typeface="MS PGothic" panose="020B0600070205080204" pitchFamily="34" charset="-128"/>
        </a:defRPr>
      </a:lvl1pPr>
      <a:lvl2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panose="020B0600070205080204" pitchFamily="34" charset="-128"/>
        </a:defRPr>
      </a:lvl2pPr>
      <a:lvl3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panose="020B0600070205080204" pitchFamily="34" charset="-128"/>
        </a:defRPr>
      </a:lvl3pPr>
      <a:lvl4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panose="020B0600070205080204" pitchFamily="34" charset="-128"/>
        </a:defRPr>
      </a:lvl4pPr>
      <a:lvl5pPr algn="l" rtl="0" eaLnBrk="1" fontAlgn="base" hangingPunct="1">
        <a:spcBef>
          <a:spcPct val="0"/>
        </a:spcBef>
        <a:spcAft>
          <a:spcPct val="0"/>
        </a:spcAft>
        <a:defRPr sz="3600">
          <a:solidFill>
            <a:schemeClr val="accent1"/>
          </a:solidFill>
          <a:latin typeface="Rockwell" charset="0"/>
          <a:ea typeface="MS PGothic" panose="020B0600070205080204" pitchFamily="34" charset="-128"/>
          <a:cs typeface="MS PGothic" panose="020B0600070205080204" pitchFamily="34" charset="-128"/>
        </a:defRPr>
      </a:lvl5pPr>
      <a:lvl6pPr marL="4572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9pPr>
    </p:titleStyle>
    <p:bodyStyle>
      <a:lvl1pPr marL="228600" indent="-228600" algn="l" rtl="0" eaLnBrk="1" fontAlgn="base" hangingPunct="1">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panose="020B0600070205080204" pitchFamily="34" charset="-128"/>
        </a:defRPr>
      </a:lvl1pPr>
      <a:lvl2pPr marL="457200" indent="-228600" algn="l" rtl="0" eaLnBrk="1" fontAlgn="base" hangingPunct="1">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1" fontAlgn="base" hangingPunct="1">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1" fontAlgn="base" hangingPunct="1">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1" fontAlgn="base" hangingPunct="1">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image" Target="../media/image7.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hyperlink" Target="http://www.nationalgeographic.com/photography/photo-of-the-day/2013/1/alligator-babies-texa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rightquestion.org/qft-in-action/" TargetMode="External"/><Relationship Id="rId3" Type="http://schemas.openxmlformats.org/officeDocument/2006/relationships/image" Target="../media/image1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hyperlink" Target="mailto:rothsteina@sfusd.edu"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png"/><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75.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image" Target="../media/image31.jpg"/><Relationship Id="rId7" Type="http://schemas.openxmlformats.org/officeDocument/2006/relationships/image" Target="../media/image32.jpg"/><Relationship Id="rId8" Type="http://schemas.openxmlformats.org/officeDocument/2006/relationships/image" Target="../media/image33.jpg"/><Relationship Id="rId9"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10516" y="2820031"/>
            <a:ext cx="2183935" cy="10464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FFFFFF"/>
                </a:solidFill>
                <a:latin typeface="Rockwell"/>
              </a:rPr>
              <a:t>San Francisco, CA</a:t>
            </a:r>
            <a:endParaRPr kumimoji="0" lang="en-US" b="0" i="0" u="none" strike="noStrike" kern="1200" cap="none" spc="0" normalizeH="0" noProof="0" dirty="0" smtClean="0">
              <a:ln>
                <a:noFill/>
              </a:ln>
              <a:solidFill>
                <a:srgbClr val="FFFFFF"/>
              </a:solidFill>
              <a:effectLst/>
              <a:uLnTx/>
              <a:uFillTx/>
              <a:latin typeface="Rockwe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dirty="0">
              <a:solidFill>
                <a:srgbClr val="FFFFFF"/>
              </a:solidFill>
              <a:latin typeface="Rockwe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rgbClr val="FFFFFF"/>
                </a:solidFill>
                <a:effectLst/>
                <a:uLnTx/>
                <a:uFillTx/>
                <a:latin typeface="Rockwell"/>
              </a:rPr>
              <a:t>November 19, 2017</a:t>
            </a:r>
            <a:endParaRPr kumimoji="0" lang="en-US" b="0" i="0" u="none" strike="noStrike" kern="1200" cap="none" spc="0" normalizeH="0" baseline="0" noProof="0" dirty="0">
              <a:ln>
                <a:noFill/>
              </a:ln>
              <a:solidFill>
                <a:srgbClr val="FFFFFF"/>
              </a:solidFill>
              <a:effectLst/>
              <a:uLnTx/>
              <a:uFillTx/>
              <a:latin typeface="Rockwell"/>
            </a:endParaRPr>
          </a:p>
        </p:txBody>
      </p:sp>
      <p:sp>
        <p:nvSpPr>
          <p:cNvPr id="3" name="TextBox 2"/>
          <p:cNvSpPr txBox="1"/>
          <p:nvPr/>
        </p:nvSpPr>
        <p:spPr>
          <a:xfrm>
            <a:off x="684297" y="4717052"/>
            <a:ext cx="3493580" cy="954107"/>
          </a:xfrm>
          <a:prstGeom prst="rect">
            <a:avLst/>
          </a:prstGeom>
          <a:noFill/>
        </p:spPr>
        <p:txBody>
          <a:bodyPr wrap="square" rtlCol="0">
            <a:spAutoFit/>
          </a:bodyPr>
          <a:lstStyle/>
          <a:p>
            <a:pPr algn="ctr"/>
            <a:r>
              <a:rPr lang="en-US" sz="2800" b="1" dirty="0" smtClean="0"/>
              <a:t>Dan Rothstein</a:t>
            </a:r>
          </a:p>
          <a:p>
            <a:pPr algn="ctr"/>
            <a:r>
              <a:rPr lang="en-US" sz="2800" b="1" dirty="0" smtClean="0"/>
              <a:t>Sarah Westbrook</a:t>
            </a:r>
          </a:p>
        </p:txBody>
      </p:sp>
      <p:sp>
        <p:nvSpPr>
          <p:cNvPr id="2" name="TextBox 1"/>
          <p:cNvSpPr txBox="1"/>
          <p:nvPr/>
        </p:nvSpPr>
        <p:spPr>
          <a:xfrm>
            <a:off x="221495" y="5712056"/>
            <a:ext cx="4438996" cy="646331"/>
          </a:xfrm>
          <a:prstGeom prst="rect">
            <a:avLst/>
          </a:prstGeom>
          <a:noFill/>
        </p:spPr>
        <p:txBody>
          <a:bodyPr wrap="square" rtlCol="0">
            <a:spAutoFit/>
          </a:bodyPr>
          <a:lstStyle/>
          <a:p>
            <a:pPr algn="ctr"/>
            <a:r>
              <a:rPr lang="en-US" b="1" dirty="0" smtClean="0"/>
              <a:t>The Right Question Institute</a:t>
            </a:r>
          </a:p>
          <a:p>
            <a:pPr algn="ctr"/>
            <a:r>
              <a:rPr lang="en-US" b="1" dirty="0" smtClean="0"/>
              <a:t>Cambridge, MA</a:t>
            </a:r>
            <a:endParaRPr lang="en-US" b="1" dirty="0"/>
          </a:p>
        </p:txBody>
      </p:sp>
      <p:sp>
        <p:nvSpPr>
          <p:cNvPr id="4" name="TextBox 3"/>
          <p:cNvSpPr txBox="1"/>
          <p:nvPr/>
        </p:nvSpPr>
        <p:spPr>
          <a:xfrm>
            <a:off x="4660491" y="4548765"/>
            <a:ext cx="4233960" cy="2215991"/>
          </a:xfrm>
          <a:prstGeom prst="rect">
            <a:avLst/>
          </a:prstGeom>
          <a:noFill/>
        </p:spPr>
        <p:txBody>
          <a:bodyPr wrap="square" rtlCol="0">
            <a:spAutoFit/>
          </a:bodyPr>
          <a:lstStyle/>
          <a:p>
            <a:pPr algn="ctr"/>
            <a:r>
              <a:rPr lang="en-US" sz="2800" b="1" dirty="0" smtClean="0"/>
              <a:t>Isabel Morales</a:t>
            </a:r>
          </a:p>
          <a:p>
            <a:pPr algn="ctr"/>
            <a:r>
              <a:rPr lang="en-US" b="1" dirty="0" smtClean="0"/>
              <a:t>CA Academy of Liberal Studies, CA</a:t>
            </a:r>
          </a:p>
          <a:p>
            <a:pPr algn="ctr"/>
            <a:r>
              <a:rPr lang="en-US" sz="2800" b="1" dirty="0" err="1" smtClean="0"/>
              <a:t>Ariela</a:t>
            </a:r>
            <a:r>
              <a:rPr lang="en-US" sz="2800" b="1" dirty="0" smtClean="0"/>
              <a:t> Rothstein</a:t>
            </a:r>
          </a:p>
          <a:p>
            <a:pPr algn="ctr"/>
            <a:r>
              <a:rPr lang="en-US" b="1" dirty="0" smtClean="0"/>
              <a:t>San Francisco Unified, CA</a:t>
            </a:r>
          </a:p>
          <a:p>
            <a:pPr algn="ctr"/>
            <a:r>
              <a:rPr lang="en-US" sz="2800" b="1" dirty="0" smtClean="0"/>
              <a:t>Connie Williams</a:t>
            </a:r>
          </a:p>
          <a:p>
            <a:pPr algn="ctr"/>
            <a:r>
              <a:rPr lang="en-US" b="1" dirty="0" smtClean="0"/>
              <a:t>Petaluma, CA</a:t>
            </a:r>
            <a:endParaRPr lang="en-US" b="1" dirty="0"/>
          </a:p>
        </p:txBody>
      </p:sp>
      <p:sp>
        <p:nvSpPr>
          <p:cNvPr id="5" name="TextBox 4"/>
          <p:cNvSpPr txBox="1"/>
          <p:nvPr/>
        </p:nvSpPr>
        <p:spPr>
          <a:xfrm>
            <a:off x="4381521" y="4866799"/>
            <a:ext cx="481222" cy="769441"/>
          </a:xfrm>
          <a:prstGeom prst="rect">
            <a:avLst/>
          </a:prstGeom>
          <a:noFill/>
        </p:spPr>
        <p:txBody>
          <a:bodyPr wrap="none" rtlCol="0">
            <a:spAutoFit/>
          </a:bodyPr>
          <a:lstStyle/>
          <a:p>
            <a:r>
              <a:rPr lang="en-US" sz="4400" dirty="0" smtClean="0"/>
              <a:t>|</a:t>
            </a:r>
            <a:endParaRPr lang="en-US" sz="4400" dirty="0"/>
          </a:p>
        </p:txBody>
      </p:sp>
      <p:sp>
        <p:nvSpPr>
          <p:cNvPr id="6" name="TextBox 5"/>
          <p:cNvSpPr txBox="1"/>
          <p:nvPr/>
        </p:nvSpPr>
        <p:spPr>
          <a:xfrm>
            <a:off x="409864" y="809365"/>
            <a:ext cx="3949592" cy="3170099"/>
          </a:xfrm>
          <a:prstGeom prst="rect">
            <a:avLst/>
          </a:prstGeom>
          <a:noFill/>
        </p:spPr>
        <p:txBody>
          <a:bodyPr wrap="square" rtlCol="0">
            <a:spAutoFit/>
          </a:bodyPr>
          <a:lstStyle/>
          <a:p>
            <a:r>
              <a:rPr lang="en-US" sz="4000" dirty="0" smtClean="0">
                <a:solidFill>
                  <a:schemeClr val="bg1"/>
                </a:solidFill>
              </a:rPr>
              <a:t>Make Your Job Easier: Teach Students to Ask Better Questions</a:t>
            </a:r>
            <a:endParaRPr lang="en-US" sz="4000" dirty="0">
              <a:solidFill>
                <a:schemeClr val="bg1"/>
              </a:solidFill>
            </a:endParaRPr>
          </a:p>
        </p:txBody>
      </p:sp>
      <p:sp>
        <p:nvSpPr>
          <p:cNvPr id="8" name="TextBox 7"/>
          <p:cNvSpPr txBox="1"/>
          <p:nvPr/>
        </p:nvSpPr>
        <p:spPr>
          <a:xfrm>
            <a:off x="4660491" y="2820031"/>
            <a:ext cx="1902542" cy="923330"/>
          </a:xfrm>
          <a:prstGeom prst="rect">
            <a:avLst/>
          </a:prstGeom>
          <a:noFill/>
        </p:spPr>
        <p:txBody>
          <a:bodyPr wrap="square" rtlCol="0">
            <a:spAutoFit/>
          </a:bodyPr>
          <a:lstStyle/>
          <a:p>
            <a:pPr algn="ctr"/>
            <a:r>
              <a:rPr lang="en-US" dirty="0" smtClean="0">
                <a:solidFill>
                  <a:schemeClr val="bg1"/>
                </a:solidFill>
              </a:rPr>
              <a:t>NCSS 2017 National Conference</a:t>
            </a:r>
            <a:endParaRPr lang="en-US" dirty="0">
              <a:solidFill>
                <a:schemeClr val="bg1"/>
              </a:solidFill>
            </a:endParaRPr>
          </a:p>
        </p:txBody>
      </p:sp>
    </p:spTree>
    <p:extLst>
      <p:ext uri="{BB962C8B-B14F-4D97-AF65-F5344CB8AC3E}">
        <p14:creationId xmlns:p14="http://schemas.microsoft.com/office/powerpoint/2010/main" val="2672495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498475" y="354013"/>
            <a:ext cx="7556500" cy="1116012"/>
          </a:xfrm>
        </p:spPr>
        <p:txBody>
          <a:bodyPr anchor="b"/>
          <a:lstStyle/>
          <a:p>
            <a:pPr eaLnBrk="1" hangingPunct="1"/>
            <a:r>
              <a:rPr lang="en-US" altLang="en-US" sz="2800" dirty="0" smtClean="0"/>
              <a:t>Yet…only 27%of students believe college taught them to ask their own questions</a:t>
            </a:r>
          </a:p>
        </p:txBody>
      </p:sp>
      <p:sp>
        <p:nvSpPr>
          <p:cNvPr id="82947" name="TextBox 29"/>
          <p:cNvSpPr txBox="1">
            <a:spLocks noChangeArrowheads="1"/>
          </p:cNvSpPr>
          <p:nvPr/>
        </p:nvSpPr>
        <p:spPr bwMode="auto">
          <a:xfrm>
            <a:off x="646402" y="6170613"/>
            <a:ext cx="80819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itchFamily="34" charset="-128"/>
                <a:cs typeface="+mn-cs"/>
              </a:rPr>
              <a:t>Alison Head, Project Information Literacy at University of Washington, 2016</a:t>
            </a:r>
          </a:p>
        </p:txBody>
      </p:sp>
      <p:pic>
        <p:nvPicPr>
          <p:cNvPr id="82948" name="Content Placeholder 39" descr="College_Students__Question_Asking-5.jpg"/>
          <p:cNvPicPr>
            <a:picLocks noGrp="1" noChangeAspect="1"/>
          </p:cNvPicPr>
          <p:nvPr>
            <p:ph idx="1"/>
          </p:nvPr>
        </p:nvPicPr>
        <p:blipFill>
          <a:blip r:embed="rId3">
            <a:extLst>
              <a:ext uri="{28A0092B-C50C-407E-A947-70E740481C1C}">
                <a14:useLocalDpi xmlns:a14="http://schemas.microsoft.com/office/drawing/2010/main" val="0"/>
              </a:ext>
            </a:extLst>
          </a:blip>
          <a:srcRect t="6644" b="12093"/>
          <a:stretch>
            <a:fillRect/>
          </a:stretch>
        </p:blipFill>
        <p:spPr>
          <a:xfrm>
            <a:off x="498475" y="1878013"/>
            <a:ext cx="7556500" cy="3884612"/>
          </a:xfrm>
        </p:spPr>
      </p:pic>
    </p:spTree>
    <p:extLst>
      <p:ext uri="{BB962C8B-B14F-4D97-AF65-F5344CB8AC3E}">
        <p14:creationId xmlns:p14="http://schemas.microsoft.com/office/powerpoint/2010/main" val="31638215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538163" y="2719388"/>
            <a:ext cx="8178800" cy="2132012"/>
          </a:xfrm>
        </p:spPr>
        <p:txBody>
          <a:bodyPr/>
          <a:lstStyle/>
          <a:p>
            <a:pPr eaLnBrk="1" hangingPunct="1"/>
            <a:r>
              <a:rPr lang="en-US" altLang="en-US" sz="4200" smtClean="0"/>
              <a:t>But, the problem begins long before college... </a:t>
            </a:r>
          </a:p>
        </p:txBody>
      </p:sp>
    </p:spTree>
    <p:extLst>
      <p:ext uri="{BB962C8B-B14F-4D97-AF65-F5344CB8AC3E}">
        <p14:creationId xmlns:p14="http://schemas.microsoft.com/office/powerpoint/2010/main" val="10371127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1912 Study</a:t>
            </a:r>
            <a:endParaRPr lang="en-US" dirty="0"/>
          </a:p>
        </p:txBody>
      </p:sp>
      <p:sp>
        <p:nvSpPr>
          <p:cNvPr id="3" name="Content Placeholder 2"/>
          <p:cNvSpPr>
            <a:spLocks noGrp="1"/>
          </p:cNvSpPr>
          <p:nvPr>
            <p:ph idx="1"/>
          </p:nvPr>
        </p:nvSpPr>
        <p:spPr>
          <a:xfrm>
            <a:off x="498475" y="1225438"/>
            <a:ext cx="4073526" cy="1503907"/>
          </a:xfrm>
        </p:spPr>
        <p:txBody>
          <a:bodyPr>
            <a:normAutofit fontScale="55000" lnSpcReduction="20000"/>
          </a:bodyPr>
          <a:lstStyle/>
          <a:p>
            <a:pPr marL="0" indent="0">
              <a:buNone/>
            </a:pPr>
            <a:r>
              <a:rPr lang="en-US" sz="5100" b="1" dirty="0" err="1">
                <a:solidFill>
                  <a:srgbClr val="333333"/>
                </a:solidFill>
                <a:latin typeface="+mj-lt"/>
              </a:rPr>
              <a:t>Romiett</a:t>
            </a:r>
            <a:r>
              <a:rPr lang="en-US" sz="5100" b="1" dirty="0">
                <a:solidFill>
                  <a:srgbClr val="333333"/>
                </a:solidFill>
                <a:latin typeface="+mj-lt"/>
              </a:rPr>
              <a:t> Stevens, </a:t>
            </a:r>
            <a:r>
              <a:rPr lang="en-US" sz="5100" b="1" dirty="0" smtClean="0">
                <a:solidFill>
                  <a:srgbClr val="333333"/>
                </a:solidFill>
                <a:latin typeface="+mj-lt"/>
              </a:rPr>
              <a:t>1912</a:t>
            </a:r>
          </a:p>
          <a:p>
            <a:pPr marL="0" indent="0">
              <a:buNone/>
            </a:pPr>
            <a:r>
              <a:rPr lang="en-US" sz="2900" dirty="0" smtClean="0">
                <a:solidFill>
                  <a:srgbClr val="333333"/>
                </a:solidFill>
                <a:latin typeface="+mj-lt"/>
              </a:rPr>
              <a:t>The </a:t>
            </a:r>
            <a:r>
              <a:rPr lang="en-US" sz="2900" dirty="0">
                <a:solidFill>
                  <a:srgbClr val="333333"/>
                </a:solidFill>
                <a:latin typeface="+mj-lt"/>
              </a:rPr>
              <a:t>Question as a Measure of Efficiency in Instruction: A critical study of classroom practice. </a:t>
            </a:r>
            <a:r>
              <a:rPr lang="en-US" sz="2900" i="1" dirty="0">
                <a:solidFill>
                  <a:srgbClr val="333333"/>
                </a:solidFill>
                <a:latin typeface="+mj-lt"/>
              </a:rPr>
              <a:t>Columbia University Contributions to Education, No. 48</a:t>
            </a:r>
            <a:r>
              <a:rPr lang="en-US" sz="2900" dirty="0">
                <a:solidFill>
                  <a:srgbClr val="333333"/>
                </a:solidFill>
                <a:latin typeface="+mj-lt"/>
              </a:rPr>
              <a:t> </a:t>
            </a:r>
          </a:p>
          <a:p>
            <a:endParaRPr lang="en-US" dirty="0">
              <a:latin typeface="+mj-lt"/>
            </a:endParaRPr>
          </a:p>
        </p:txBody>
      </p:sp>
      <p:pic>
        <p:nvPicPr>
          <p:cNvPr id="4" name="Picture 3"/>
          <p:cNvPicPr>
            <a:picLocks noChangeAspect="1"/>
          </p:cNvPicPr>
          <p:nvPr/>
        </p:nvPicPr>
        <p:blipFill>
          <a:blip r:embed="rId2"/>
          <a:stretch>
            <a:fillRect/>
          </a:stretch>
        </p:blipFill>
        <p:spPr>
          <a:xfrm>
            <a:off x="4774083" y="469675"/>
            <a:ext cx="4009699" cy="5656488"/>
          </a:xfrm>
          <a:prstGeom prst="rect">
            <a:avLst/>
          </a:prstGeom>
        </p:spPr>
      </p:pic>
      <p:sp>
        <p:nvSpPr>
          <p:cNvPr id="6" name="TextBox 5"/>
          <p:cNvSpPr txBox="1"/>
          <p:nvPr/>
        </p:nvSpPr>
        <p:spPr>
          <a:xfrm>
            <a:off x="498473" y="2729345"/>
            <a:ext cx="4073527" cy="4431983"/>
          </a:xfrm>
          <a:prstGeom prst="rect">
            <a:avLst/>
          </a:prstGeom>
          <a:noFill/>
        </p:spPr>
        <p:txBody>
          <a:bodyPr wrap="square" rtlCol="0">
            <a:spAutoFit/>
          </a:bodyPr>
          <a:lstStyle/>
          <a:p>
            <a:r>
              <a:rPr lang="en-US" sz="2400" dirty="0">
                <a:solidFill>
                  <a:srgbClr val="333333"/>
                </a:solidFill>
              </a:rPr>
              <a:t>“An unusual lesson because twenty-five of the thirty-four questions were asked by the pupils.…The result was that the lesson developed an impetus born of real interest. </a:t>
            </a:r>
            <a:r>
              <a:rPr lang="en-US" sz="2400" b="1" dirty="0">
                <a:solidFill>
                  <a:srgbClr val="333333"/>
                </a:solidFill>
              </a:rPr>
              <a:t>I mention it because this lesson was unique in the series of one hundred</a:t>
            </a:r>
            <a:r>
              <a:rPr lang="en-US" sz="2400" dirty="0">
                <a:solidFill>
                  <a:srgbClr val="333333"/>
                </a:solidFill>
              </a:rPr>
              <a:t>.”</a:t>
            </a:r>
            <a:br>
              <a:rPr lang="en-US" sz="2400" dirty="0">
                <a:solidFill>
                  <a:srgbClr val="333333"/>
                </a:solidFill>
              </a:rPr>
            </a:br>
            <a:endParaRPr lang="en-US" sz="2400" dirty="0">
              <a:solidFill>
                <a:srgbClr val="333333"/>
              </a:solidFill>
            </a:endParaRPr>
          </a:p>
          <a:p>
            <a:endParaRPr lang="en-US" dirty="0"/>
          </a:p>
        </p:txBody>
      </p:sp>
    </p:spTree>
    <p:extLst>
      <p:ext uri="{BB962C8B-B14F-4D97-AF65-F5344CB8AC3E}">
        <p14:creationId xmlns:p14="http://schemas.microsoft.com/office/powerpoint/2010/main" val="223456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1" name="Object 1"/>
          <p:cNvGraphicFramePr>
            <a:graphicFrameLocks/>
          </p:cNvGraphicFramePr>
          <p:nvPr/>
        </p:nvGraphicFramePr>
        <p:xfrm>
          <a:off x="665163" y="1600200"/>
          <a:ext cx="6704012" cy="4445000"/>
        </p:xfrm>
        <a:graphic>
          <a:graphicData uri="http://schemas.openxmlformats.org/presentationml/2006/ole">
            <mc:AlternateContent xmlns:mc="http://schemas.openxmlformats.org/markup-compatibility/2006">
              <mc:Choice xmlns:v="urn:schemas-microsoft-com:vml" Requires="v">
                <p:oleObj spid="_x0000_s4276" name="Chart" r:id="rId4" imgW="0" imgH="0" progId="MSGraph.Chart.8">
                  <p:embed/>
                </p:oleObj>
              </mc:Choice>
              <mc:Fallback>
                <p:oleObj name="Chart" r:id="rId4" imgW="0" imgH="0" progId="MSGraph.Chart.8">
                  <p:embed/>
                  <p:pic>
                    <p:nvPicPr>
                      <p:cNvPr id="35841" name="Objec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63" y="1600200"/>
                        <a:ext cx="6704012" cy="444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5842" name="Title 1"/>
          <p:cNvSpPr>
            <a:spLocks noGrp="1"/>
          </p:cNvSpPr>
          <p:nvPr>
            <p:ph type="title"/>
          </p:nvPr>
        </p:nvSpPr>
        <p:spPr/>
        <p:txBody>
          <a:bodyPr/>
          <a:lstStyle/>
          <a:p>
            <a:r>
              <a:rPr lang="en-US" sz="3200">
                <a:latin typeface="Rockwell" charset="0"/>
              </a:rPr>
              <a:t>Percentage of Basic Skill Attainment</a:t>
            </a:r>
          </a:p>
        </p:txBody>
      </p:sp>
      <p:sp>
        <p:nvSpPr>
          <p:cNvPr id="7" name="Rectangle 6"/>
          <p:cNvSpPr>
            <a:spLocks/>
          </p:cNvSpPr>
          <p:nvPr/>
        </p:nvSpPr>
        <p:spPr bwMode="auto">
          <a:xfrm>
            <a:off x="93664" y="6050756"/>
            <a:ext cx="8197056"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Sources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http</a:t>
            </a: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://nces.ed.gov/nationsreportcard/pdf/main2009/2011455.</a:t>
            </a: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pdf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http://nces.ed.gov/nationsreportcard/pubs/main2007/2008468.asp#</a:t>
            </a: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section1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Data on question-asking based on parent and teacher feedback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 </a:t>
            </a:r>
            <a:endPar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 </a:t>
            </a:r>
            <a:endPar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endParaRPr>
          </a:p>
        </p:txBody>
      </p:sp>
    </p:spTree>
    <p:extLst>
      <p:ext uri="{BB962C8B-B14F-4D97-AF65-F5344CB8AC3E}">
        <p14:creationId xmlns:p14="http://schemas.microsoft.com/office/powerpoint/2010/main" val="1026983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sz="3200">
                <a:latin typeface="Rockwell" charset="0"/>
              </a:rPr>
              <a:t>Percentage of Basic Skill Attainment</a:t>
            </a:r>
          </a:p>
        </p:txBody>
      </p:sp>
      <p:graphicFrame>
        <p:nvGraphicFramePr>
          <p:cNvPr id="37890" name="Object 1"/>
          <p:cNvGraphicFramePr>
            <a:graphicFrameLocks/>
          </p:cNvGraphicFramePr>
          <p:nvPr/>
        </p:nvGraphicFramePr>
        <p:xfrm>
          <a:off x="677863" y="1497013"/>
          <a:ext cx="6669087" cy="4578350"/>
        </p:xfrm>
        <a:graphic>
          <a:graphicData uri="http://schemas.openxmlformats.org/presentationml/2006/ole">
            <mc:AlternateContent xmlns:mc="http://schemas.openxmlformats.org/markup-compatibility/2006">
              <mc:Choice xmlns:v="urn:schemas-microsoft-com:vml" Requires="v">
                <p:oleObj spid="_x0000_s5300" name="Chart" r:id="rId4" imgW="30273016" imgH="17359182" progId="MSGraph.Chart.8">
                  <p:embed/>
                </p:oleObj>
              </mc:Choice>
              <mc:Fallback>
                <p:oleObj name="Chart" r:id="rId4" imgW="30273016" imgH="17359182" progId="MSGraph.Chart.8">
                  <p:embed/>
                  <p:pic>
                    <p:nvPicPr>
                      <p:cNvPr id="37890" name="Objec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863" y="1497013"/>
                        <a:ext cx="6669087" cy="457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p:cNvSpPr>
            <a:spLocks/>
          </p:cNvSpPr>
          <p:nvPr/>
        </p:nvSpPr>
        <p:spPr bwMode="auto">
          <a:xfrm>
            <a:off x="93664" y="6050756"/>
            <a:ext cx="8197056"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Sources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http</a:t>
            </a: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://nces.ed.gov/nationsreportcard/pdf/main2009/2011455.</a:t>
            </a: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pdf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http://nces.ed.gov/nationsreportcard/pubs/main2007/2008468.asp#</a:t>
            </a: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section1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rPr>
              <a:t>Data on question-asking based on parent and teacher feedback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 </a:t>
            </a:r>
            <a:endPar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A1A1A"/>
                </a:solidFill>
                <a:effectLst/>
                <a:uLnTx/>
                <a:uFillTx/>
                <a:latin typeface="Lucida Grande" charset="0"/>
                <a:ea typeface="+mn-ea"/>
                <a:cs typeface="+mn-cs"/>
                <a:sym typeface="Lucida Grande" charset="0"/>
              </a:rPr>
              <a:t> </a:t>
            </a:r>
            <a:endParaRPr kumimoji="0" lang="en-US" sz="1200" b="0" i="0" u="none" strike="noStrike" kern="1200" cap="none" spc="0" normalizeH="0" baseline="0" noProof="0" dirty="0">
              <a:ln>
                <a:noFill/>
              </a:ln>
              <a:solidFill>
                <a:srgbClr val="1A1A1A"/>
              </a:solidFill>
              <a:effectLst/>
              <a:uLnTx/>
              <a:uFillTx/>
              <a:latin typeface="Lucida Grande" charset="0"/>
              <a:ea typeface="+mn-ea"/>
              <a:cs typeface="+mn-cs"/>
              <a:sym typeface="Lucida Grande" charset="0"/>
            </a:endParaRPr>
          </a:p>
        </p:txBody>
      </p:sp>
    </p:spTree>
    <p:extLst>
      <p:ext uri="{BB962C8B-B14F-4D97-AF65-F5344CB8AC3E}">
        <p14:creationId xmlns:p14="http://schemas.microsoft.com/office/powerpoint/2010/main" val="34071198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732126" y="1486333"/>
            <a:ext cx="7469764" cy="1353849"/>
          </a:xfrm>
        </p:spPr>
        <p:txBody>
          <a:bodyPr/>
          <a:lstStyle/>
          <a:p>
            <a:r>
              <a:rPr lang="en-US" altLang="en-US" sz="4200" dirty="0" smtClean="0"/>
              <a:t>The challenge of promoting </a:t>
            </a:r>
            <a:r>
              <a:rPr lang="en-US" altLang="en-US" sz="4200" dirty="0"/>
              <a:t>i</a:t>
            </a:r>
            <a:r>
              <a:rPr lang="en-US" altLang="en-US" sz="4200" dirty="0" smtClean="0"/>
              <a:t>nquiry in the classroom…</a:t>
            </a:r>
            <a:br>
              <a:rPr lang="en-US" altLang="en-US" sz="4200" dirty="0" smtClean="0"/>
            </a:br>
            <a:endParaRPr lang="en-US" altLang="en-US" sz="4200" dirty="0"/>
          </a:p>
        </p:txBody>
      </p:sp>
      <p:sp>
        <p:nvSpPr>
          <p:cNvPr id="3" name="Title 1"/>
          <p:cNvSpPr txBox="1">
            <a:spLocks/>
          </p:cNvSpPr>
          <p:nvPr/>
        </p:nvSpPr>
        <p:spPr>
          <a:xfrm>
            <a:off x="732126" y="3453679"/>
            <a:ext cx="7469764" cy="340432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r>
              <a:rPr lang="en-US" altLang="en-US" sz="4200" dirty="0" smtClean="0"/>
              <a:t>Maybe, don’t start with the word…</a:t>
            </a:r>
            <a:endParaRPr lang="en-US" altLang="en-US" sz="4200" dirty="0"/>
          </a:p>
        </p:txBody>
      </p:sp>
    </p:spTree>
    <p:extLst>
      <p:ext uri="{BB962C8B-B14F-4D97-AF65-F5344CB8AC3E}">
        <p14:creationId xmlns:p14="http://schemas.microsoft.com/office/powerpoint/2010/main" val="259508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fade">
                                      <p:cBhvr>
                                        <p:cTn id="7" dur="500"/>
                                        <p:tgtEl>
                                          <p:spTgt spid="849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2015-12-20, 10 47 01 PM.jpg"/>
          <p:cNvPicPr>
            <a:picLocks noChangeAspect="1"/>
          </p:cNvPicPr>
          <p:nvPr/>
        </p:nvPicPr>
        <p:blipFill rotWithShape="1">
          <a:blip r:embed="rId2">
            <a:extLst>
              <a:ext uri="{28A0092B-C50C-407E-A947-70E740481C1C}">
                <a14:useLocalDpi xmlns:a14="http://schemas.microsoft.com/office/drawing/2010/main" val="0"/>
              </a:ext>
            </a:extLst>
          </a:blip>
          <a:srcRect t="7538" b="27764"/>
          <a:stretch/>
        </p:blipFill>
        <p:spPr>
          <a:xfrm>
            <a:off x="887074" y="642996"/>
            <a:ext cx="7237950" cy="5585304"/>
          </a:xfrm>
          <a:prstGeom prst="rect">
            <a:avLst/>
          </a:prstGeom>
        </p:spPr>
      </p:pic>
    </p:spTree>
    <p:extLst>
      <p:ext uri="{BB962C8B-B14F-4D97-AF65-F5344CB8AC3E}">
        <p14:creationId xmlns:p14="http://schemas.microsoft.com/office/powerpoint/2010/main" val="30183518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2015-12-20, 10 46 19 P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862" y="379794"/>
            <a:ext cx="6347382" cy="6243667"/>
          </a:xfrm>
          <a:prstGeom prst="rect">
            <a:avLst/>
          </a:prstGeom>
        </p:spPr>
      </p:pic>
    </p:spTree>
    <p:extLst>
      <p:ext uri="{BB962C8B-B14F-4D97-AF65-F5344CB8AC3E}">
        <p14:creationId xmlns:p14="http://schemas.microsoft.com/office/powerpoint/2010/main" val="4141864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smtClean="0"/>
              <a:t>Classroom Example:</a:t>
            </a:r>
            <a:br>
              <a:rPr lang="en-US" sz="4400" dirty="0" smtClean="0"/>
            </a:br>
            <a:r>
              <a:rPr lang="en-US" sz="4400" dirty="0" smtClean="0"/>
              <a:t>Kindergarten</a:t>
            </a:r>
            <a:endParaRPr lang="en-US" sz="4400" dirty="0"/>
          </a:p>
        </p:txBody>
      </p:sp>
      <p:sp>
        <p:nvSpPr>
          <p:cNvPr id="59394" name="Content Placeholder 2"/>
          <p:cNvSpPr>
            <a:spLocks noGrp="1"/>
          </p:cNvSpPr>
          <p:nvPr>
            <p:ph idx="1"/>
          </p:nvPr>
        </p:nvSpPr>
        <p:spPr>
          <a:xfrm>
            <a:off x="498286" y="2275031"/>
            <a:ext cx="7744962" cy="4116388"/>
          </a:xfrm>
        </p:spPr>
        <p:txBody>
          <a:bodyPr>
            <a:normAutofit/>
          </a:bodyPr>
          <a:lstStyle/>
          <a:p>
            <a:pPr marL="0" indent="0" eaLnBrk="1" hangingPunct="1">
              <a:buNone/>
              <a:defRPr/>
            </a:pPr>
            <a:r>
              <a:rPr lang="en-US" sz="3000" u="sng" dirty="0">
                <a:solidFill>
                  <a:schemeClr val="tx1"/>
                </a:solidFill>
                <a:cs typeface="Gill Sans"/>
              </a:rPr>
              <a:t>T</a:t>
            </a:r>
            <a:r>
              <a:rPr lang="en-US" sz="3000" u="sng" dirty="0" smtClean="0">
                <a:solidFill>
                  <a:schemeClr val="tx1"/>
                </a:solidFill>
                <a:cs typeface="Gill Sans"/>
              </a:rPr>
              <a:t>eacher</a:t>
            </a:r>
            <a:r>
              <a:rPr lang="en-US" sz="3000" dirty="0">
                <a:solidFill>
                  <a:schemeClr val="tx1"/>
                </a:solidFill>
                <a:cs typeface="Gill Sans"/>
              </a:rPr>
              <a:t>: </a:t>
            </a:r>
            <a:r>
              <a:rPr lang="en-US" sz="3000" dirty="0" smtClean="0">
                <a:solidFill>
                  <a:schemeClr val="tx1"/>
                </a:solidFill>
                <a:cs typeface="Gill Sans"/>
              </a:rPr>
              <a:t>Jennifer Shaffer, Walkersville, MD</a:t>
            </a:r>
            <a:endParaRPr lang="en-US" sz="3000" dirty="0">
              <a:solidFill>
                <a:schemeClr val="tx1"/>
              </a:solidFill>
              <a:cs typeface="Gill Sans"/>
            </a:endParaRPr>
          </a:p>
          <a:p>
            <a:pPr marL="0" indent="0" eaLnBrk="1" hangingPunct="1">
              <a:buNone/>
              <a:defRPr/>
            </a:pPr>
            <a:r>
              <a:rPr lang="en-US" sz="3000" u="sng" dirty="0">
                <a:solidFill>
                  <a:schemeClr val="tx1"/>
                </a:solidFill>
                <a:cs typeface="Gill Sans"/>
              </a:rPr>
              <a:t>Topic</a:t>
            </a:r>
            <a:r>
              <a:rPr lang="en-US" sz="3000" dirty="0">
                <a:solidFill>
                  <a:schemeClr val="tx1"/>
                </a:solidFill>
                <a:cs typeface="Gill Sans"/>
              </a:rPr>
              <a:t>: </a:t>
            </a:r>
            <a:r>
              <a:rPr lang="en-US" sz="3000" dirty="0" smtClean="0">
                <a:solidFill>
                  <a:schemeClr val="tx1"/>
                </a:solidFill>
                <a:cs typeface="Gill Sans"/>
              </a:rPr>
              <a:t>Non-fiction literacy</a:t>
            </a:r>
            <a:endParaRPr lang="en-US" sz="3000" dirty="0">
              <a:solidFill>
                <a:schemeClr val="tx1"/>
              </a:solidFill>
              <a:cs typeface="Gill Sans"/>
            </a:endParaRPr>
          </a:p>
          <a:p>
            <a:pPr marL="0" indent="0" eaLnBrk="1" hangingPunct="1">
              <a:buNone/>
              <a:defRPr/>
            </a:pPr>
            <a:r>
              <a:rPr lang="en-US" sz="3000" u="sng" dirty="0">
                <a:solidFill>
                  <a:schemeClr val="tx1"/>
                </a:solidFill>
                <a:cs typeface="Gill Sans"/>
              </a:rPr>
              <a:t>Purpose</a:t>
            </a:r>
            <a:r>
              <a:rPr lang="en-US" sz="3000" dirty="0">
                <a:solidFill>
                  <a:schemeClr val="tx1"/>
                </a:solidFill>
                <a:cs typeface="Gill Sans"/>
              </a:rPr>
              <a:t>: </a:t>
            </a:r>
            <a:r>
              <a:rPr lang="en-US" sz="3000" dirty="0" smtClean="0">
                <a:solidFill>
                  <a:schemeClr val="tx1"/>
                </a:solidFill>
                <a:cs typeface="Gill Sans"/>
              </a:rPr>
              <a:t>To engage students prior to reading a nonfiction </a:t>
            </a:r>
            <a:r>
              <a:rPr lang="en-US" sz="3000" dirty="0">
                <a:solidFill>
                  <a:schemeClr val="tx1"/>
                </a:solidFill>
                <a:cs typeface="Gill Sans"/>
              </a:rPr>
              <a:t>text </a:t>
            </a:r>
            <a:r>
              <a:rPr lang="en-US" sz="3000" dirty="0" smtClean="0">
                <a:solidFill>
                  <a:schemeClr val="tx1"/>
                </a:solidFill>
                <a:cs typeface="Gill Sans"/>
              </a:rPr>
              <a:t>about alligators</a:t>
            </a:r>
            <a:endParaRPr lang="en-US" sz="3000" dirty="0">
              <a:solidFill>
                <a:schemeClr val="tx1"/>
              </a:solidFill>
              <a:cs typeface="Gill Sans"/>
            </a:endParaRPr>
          </a:p>
          <a:p>
            <a:pPr eaLnBrk="1" hangingPunct="1">
              <a:defRPr/>
            </a:pPr>
            <a:endParaRPr lang="en-US" sz="3000" dirty="0">
              <a:cs typeface="Gill Sans"/>
            </a:endParaRPr>
          </a:p>
        </p:txBody>
      </p:sp>
    </p:spTree>
    <p:extLst>
      <p:ext uri="{BB962C8B-B14F-4D97-AF65-F5344CB8AC3E}">
        <p14:creationId xmlns:p14="http://schemas.microsoft.com/office/powerpoint/2010/main" val="1951127613"/>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629DD1"/>
                </a:solidFill>
              </a:rPr>
              <a:t>Question Focus</a:t>
            </a:r>
            <a:endParaRPr lang="en-US" sz="4000" dirty="0">
              <a:solidFill>
                <a:srgbClr val="629DD1"/>
              </a:solidFill>
            </a:endParaRPr>
          </a:p>
        </p:txBody>
      </p:sp>
      <p:pic>
        <p:nvPicPr>
          <p:cNvPr id="117762" name="Picture 2" descr="\\fcps.org\fcps\Redirection\Central Offices\Professional Dev\jay.corrigan\My Documents\My Pictures\alligator-babies-texas_62971_990x742.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511459" y="1600200"/>
            <a:ext cx="5530341" cy="4144963"/>
          </a:xfrm>
        </p:spPr>
      </p:pic>
      <p:sp>
        <p:nvSpPr>
          <p:cNvPr id="5" name="TextBox 4"/>
          <p:cNvSpPr txBox="1"/>
          <p:nvPr/>
        </p:nvSpPr>
        <p:spPr>
          <a:xfrm>
            <a:off x="4433454" y="6414655"/>
            <a:ext cx="4710546" cy="369332"/>
          </a:xfrm>
          <a:prstGeom prst="rect">
            <a:avLst/>
          </a:prstGeom>
          <a:noFill/>
        </p:spPr>
        <p:txBody>
          <a:bodyPr wrap="square" rtlCol="0">
            <a:spAutoFit/>
          </a:bodyPr>
          <a:lstStyle/>
          <a:p>
            <a:r>
              <a:rPr lang="en-US" dirty="0" smtClean="0">
                <a:hlinkClick r:id="rId3"/>
              </a:rPr>
              <a:t>Photograph by </a:t>
            </a:r>
            <a:r>
              <a:rPr lang="en-US" dirty="0" err="1" smtClean="0">
                <a:hlinkClick r:id="rId3"/>
              </a:rPr>
              <a:t>Nuwan</a:t>
            </a:r>
            <a:r>
              <a:rPr lang="en-US" dirty="0" smtClean="0">
                <a:hlinkClick r:id="rId3"/>
              </a:rPr>
              <a:t> Samaranayake, 2013</a:t>
            </a:r>
            <a:endParaRPr lang="en-US" dirty="0" smtClean="0"/>
          </a:p>
        </p:txBody>
      </p:sp>
    </p:spTree>
    <p:extLst>
      <p:ext uri="{BB962C8B-B14F-4D97-AF65-F5344CB8AC3E}">
        <p14:creationId xmlns:p14="http://schemas.microsoft.com/office/powerpoint/2010/main" val="528960219"/>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98475" y="553461"/>
            <a:ext cx="7053263" cy="1116012"/>
          </a:xfrm>
        </p:spPr>
        <p:txBody>
          <a:bodyPr/>
          <a:lstStyle/>
          <a:p>
            <a:pPr algn="ctr"/>
            <a:r>
              <a:rPr lang="en-US" altLang="en-US" sz="4000" dirty="0" smtClean="0"/>
              <a:t>Acknowledgments</a:t>
            </a:r>
            <a:r>
              <a:rPr lang="en-US" altLang="en-US" dirty="0" smtClean="0"/>
              <a:t> </a:t>
            </a:r>
          </a:p>
        </p:txBody>
      </p:sp>
      <p:sp>
        <p:nvSpPr>
          <p:cNvPr id="70659" name="Content Placeholder 2"/>
          <p:cNvSpPr>
            <a:spLocks noGrp="1"/>
          </p:cNvSpPr>
          <p:nvPr>
            <p:ph idx="1"/>
          </p:nvPr>
        </p:nvSpPr>
        <p:spPr>
          <a:xfrm>
            <a:off x="498475" y="1669473"/>
            <a:ext cx="7744980" cy="4300509"/>
          </a:xfrm>
        </p:spPr>
        <p:txBody>
          <a:bodyPr>
            <a:normAutofit/>
          </a:bodyPr>
          <a:lstStyle/>
          <a:p>
            <a:pPr marL="0" indent="0">
              <a:buNone/>
            </a:pPr>
            <a:r>
              <a:rPr lang="en-US" altLang="en-US" sz="2400" dirty="0" smtClean="0">
                <a:solidFill>
                  <a:schemeClr val="tx1"/>
                </a:solidFill>
              </a:rPr>
              <a:t>We </a:t>
            </a:r>
            <a:r>
              <a:rPr lang="en-US" altLang="en-US" sz="2400" dirty="0">
                <a:solidFill>
                  <a:schemeClr val="tx1"/>
                </a:solidFill>
              </a:rPr>
              <a:t>are deeply grateful to the Sir John Templeton Foundation and The Hummingbird Fund for their generous support of the </a:t>
            </a:r>
            <a:r>
              <a:rPr lang="en-US" altLang="en-US" sz="2400" dirty="0" smtClean="0">
                <a:solidFill>
                  <a:schemeClr val="tx1"/>
                </a:solidFill>
              </a:rPr>
              <a:t>Right Question Institute’s Million </a:t>
            </a:r>
            <a:r>
              <a:rPr lang="en-US" altLang="en-US" sz="2400" dirty="0">
                <a:solidFill>
                  <a:schemeClr val="tx1"/>
                </a:solidFill>
              </a:rPr>
              <a:t>Classrooms Campaign. </a:t>
            </a:r>
          </a:p>
          <a:p>
            <a:pPr marL="0" indent="0">
              <a:spcBef>
                <a:spcPts val="0"/>
              </a:spcBef>
              <a:buNone/>
            </a:pPr>
            <a:endParaRPr lang="en-US" altLang="en-US" sz="2400" dirty="0" smtClean="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160" y="5866692"/>
            <a:ext cx="2412519" cy="883632"/>
          </a:xfrm>
          <a:prstGeom prst="rect">
            <a:avLst/>
          </a:prstGeom>
        </p:spPr>
      </p:pic>
      <p:sp>
        <p:nvSpPr>
          <p:cNvPr id="6" name="TextBox 5"/>
          <p:cNvSpPr txBox="1"/>
          <p:nvPr/>
        </p:nvSpPr>
        <p:spPr>
          <a:xfrm>
            <a:off x="7190790" y="6277035"/>
            <a:ext cx="1740258" cy="338554"/>
          </a:xfrm>
          <a:prstGeom prst="rect">
            <a:avLst/>
          </a:prstGeom>
          <a:noFill/>
        </p:spPr>
        <p:txBody>
          <a:bodyPr wrap="square" rtlCol="0">
            <a:spAutoFit/>
          </a:bodyPr>
          <a:lstStyle/>
          <a:p>
            <a:r>
              <a:rPr lang="en-US" sz="1600" dirty="0" smtClean="0">
                <a:solidFill>
                  <a:schemeClr val="accent2"/>
                </a:solidFill>
              </a:rPr>
              <a:t>#NCSS17 #QFT</a:t>
            </a:r>
            <a:endParaRPr lang="en-US" sz="1600" dirty="0">
              <a:solidFill>
                <a:schemeClr val="accent2"/>
              </a:solidFill>
            </a:endParaRPr>
          </a:p>
        </p:txBody>
      </p:sp>
    </p:spTree>
    <p:extLst>
      <p:ext uri="{BB962C8B-B14F-4D97-AF65-F5344CB8AC3E}">
        <p14:creationId xmlns:p14="http://schemas.microsoft.com/office/powerpoint/2010/main" val="4043932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498475" y="484094"/>
            <a:ext cx="4111626" cy="1116106"/>
          </a:xfrm>
        </p:spPr>
        <p:txBody>
          <a:bodyPr/>
          <a:lstStyle/>
          <a:p>
            <a:r>
              <a:rPr lang="en-US" dirty="0">
                <a:latin typeface="Rockwell" charset="0"/>
              </a:rPr>
              <a:t>Student Questions</a:t>
            </a:r>
          </a:p>
        </p:txBody>
      </p:sp>
      <p:sp>
        <p:nvSpPr>
          <p:cNvPr id="58370" name="Content Placeholder 2"/>
          <p:cNvSpPr>
            <a:spLocks noGrp="1"/>
          </p:cNvSpPr>
          <p:nvPr>
            <p:ph sz="half" idx="1"/>
          </p:nvPr>
        </p:nvSpPr>
        <p:spPr>
          <a:xfrm>
            <a:off x="498475" y="1985963"/>
            <a:ext cx="4111625" cy="4140200"/>
          </a:xfrm>
        </p:spPr>
        <p:txBody>
          <a:bodyPr>
            <a:noAutofit/>
          </a:bodyPr>
          <a:lstStyle/>
          <a:p>
            <a:pPr marL="514350" indent="-514350">
              <a:spcBef>
                <a:spcPts val="800"/>
              </a:spcBef>
              <a:buFont typeface="Arial" charset="0"/>
              <a:buAutoNum type="arabicPeriod"/>
              <a:defRPr/>
            </a:pPr>
            <a:r>
              <a:rPr lang="en-US" sz="2400" dirty="0">
                <a:solidFill>
                  <a:schemeClr val="tx1"/>
                </a:solidFill>
                <a:cs typeface="Gill Sans"/>
              </a:rPr>
              <a:t>Is the alligator camouflaged?</a:t>
            </a:r>
          </a:p>
          <a:p>
            <a:pPr marL="514350" indent="-514350">
              <a:spcBef>
                <a:spcPts val="800"/>
              </a:spcBef>
              <a:buFont typeface="Arial" charset="0"/>
              <a:buAutoNum type="arabicPeriod"/>
              <a:defRPr/>
            </a:pPr>
            <a:r>
              <a:rPr lang="en-US" sz="2400" dirty="0">
                <a:solidFill>
                  <a:schemeClr val="tx1"/>
                </a:solidFill>
                <a:cs typeface="Gill Sans"/>
              </a:rPr>
              <a:t>Why do the babies have stripes?</a:t>
            </a:r>
          </a:p>
          <a:p>
            <a:pPr marL="514350" indent="-514350">
              <a:spcBef>
                <a:spcPts val="800"/>
              </a:spcBef>
              <a:buFont typeface="Arial" charset="0"/>
              <a:buAutoNum type="arabicPeriod"/>
              <a:defRPr/>
            </a:pPr>
            <a:r>
              <a:rPr lang="en-US" sz="2400" dirty="0">
                <a:solidFill>
                  <a:schemeClr val="tx1"/>
                </a:solidFill>
                <a:cs typeface="Gill Sans"/>
              </a:rPr>
              <a:t>Are those baby crocodiles?</a:t>
            </a:r>
          </a:p>
          <a:p>
            <a:pPr marL="514350" indent="-514350">
              <a:spcBef>
                <a:spcPts val="800"/>
              </a:spcBef>
              <a:buFont typeface="Arial" charset="0"/>
              <a:buAutoNum type="arabicPeriod"/>
              <a:defRPr/>
            </a:pPr>
            <a:r>
              <a:rPr lang="en-US" sz="2400" dirty="0">
                <a:solidFill>
                  <a:schemeClr val="tx1"/>
                </a:solidFill>
                <a:cs typeface="Gill Sans"/>
              </a:rPr>
              <a:t>Is it a mom or dad crocodile?</a:t>
            </a:r>
          </a:p>
          <a:p>
            <a:pPr marL="514350" indent="-514350">
              <a:spcBef>
                <a:spcPts val="800"/>
              </a:spcBef>
              <a:buFont typeface="Arial" charset="0"/>
              <a:buAutoNum type="arabicPeriod"/>
              <a:defRPr/>
            </a:pPr>
            <a:r>
              <a:rPr lang="en-US" sz="2400" dirty="0">
                <a:solidFill>
                  <a:schemeClr val="tx1"/>
                </a:solidFill>
                <a:cs typeface="Gill Sans"/>
              </a:rPr>
              <a:t>What is the green stuff</a:t>
            </a:r>
            <a:r>
              <a:rPr lang="en-US" sz="2400" dirty="0" smtClean="0">
                <a:solidFill>
                  <a:schemeClr val="tx1"/>
                </a:solidFill>
                <a:cs typeface="Gill Sans"/>
              </a:rPr>
              <a:t>?</a:t>
            </a:r>
          </a:p>
          <a:p>
            <a:pPr marL="514350" indent="-514350">
              <a:spcBef>
                <a:spcPts val="800"/>
              </a:spcBef>
              <a:buFont typeface="Arial" charset="0"/>
              <a:buAutoNum type="arabicPeriod"/>
              <a:defRPr/>
            </a:pPr>
            <a:r>
              <a:rPr lang="en-US" sz="2400" dirty="0">
                <a:solidFill>
                  <a:schemeClr val="tx1"/>
                </a:solidFill>
                <a:cs typeface="Gill Sans"/>
              </a:rPr>
              <a:t>Why are they in the water so low?</a:t>
            </a:r>
          </a:p>
          <a:p>
            <a:pPr marL="514350" indent="-514350">
              <a:spcBef>
                <a:spcPts val="800"/>
              </a:spcBef>
              <a:buFont typeface="Arial" charset="0"/>
              <a:buAutoNum type="arabicPeriod"/>
              <a:defRPr/>
            </a:pPr>
            <a:endParaRPr lang="en-US" sz="2400" dirty="0">
              <a:solidFill>
                <a:srgbClr val="595959"/>
              </a:solidFill>
              <a:latin typeface="Gill Sans"/>
              <a:cs typeface="Gill Sans"/>
            </a:endParaRPr>
          </a:p>
        </p:txBody>
      </p:sp>
      <p:sp>
        <p:nvSpPr>
          <p:cNvPr id="2" name="Content Placeholder 1"/>
          <p:cNvSpPr>
            <a:spLocks noGrp="1"/>
          </p:cNvSpPr>
          <p:nvPr>
            <p:ph sz="half" idx="2"/>
          </p:nvPr>
        </p:nvSpPr>
        <p:spPr>
          <a:xfrm>
            <a:off x="4725988" y="2544763"/>
            <a:ext cx="4125912" cy="4140200"/>
          </a:xfrm>
        </p:spPr>
        <p:txBody>
          <a:bodyPr>
            <a:noAutofit/>
          </a:bodyPr>
          <a:lstStyle/>
          <a:p>
            <a:pPr marL="457200" indent="-457200">
              <a:spcBef>
                <a:spcPts val="800"/>
              </a:spcBef>
              <a:buFont typeface="+mj-lt"/>
              <a:buAutoNum type="arabicPeriod" startAt="7"/>
              <a:defRPr/>
            </a:pPr>
            <a:r>
              <a:rPr lang="en-US" sz="2400" dirty="0" smtClean="0">
                <a:solidFill>
                  <a:schemeClr val="tx1"/>
                </a:solidFill>
                <a:cs typeface="Gill Sans"/>
              </a:rPr>
              <a:t>Where </a:t>
            </a:r>
            <a:r>
              <a:rPr lang="en-US" sz="2400" dirty="0">
                <a:solidFill>
                  <a:schemeClr val="tx1"/>
                </a:solidFill>
                <a:cs typeface="Gill Sans"/>
              </a:rPr>
              <a:t>are they going</a:t>
            </a:r>
            <a:r>
              <a:rPr lang="en-US" sz="2400" dirty="0" smtClean="0">
                <a:solidFill>
                  <a:schemeClr val="tx1"/>
                </a:solidFill>
                <a:cs typeface="Gill Sans"/>
              </a:rPr>
              <a:t>?</a:t>
            </a:r>
          </a:p>
          <a:p>
            <a:pPr marL="457200" indent="-457200">
              <a:spcBef>
                <a:spcPts val="800"/>
              </a:spcBef>
              <a:buFont typeface="+mj-lt"/>
              <a:buAutoNum type="arabicPeriod" startAt="7"/>
              <a:defRPr/>
            </a:pPr>
            <a:r>
              <a:rPr lang="en-US" sz="2400" dirty="0" smtClean="0">
                <a:solidFill>
                  <a:schemeClr val="tx1"/>
                </a:solidFill>
                <a:cs typeface="Gill Sans"/>
              </a:rPr>
              <a:t>Why </a:t>
            </a:r>
            <a:r>
              <a:rPr lang="en-US" sz="2400" dirty="0">
                <a:solidFill>
                  <a:schemeClr val="tx1"/>
                </a:solidFill>
                <a:cs typeface="Gill Sans"/>
              </a:rPr>
              <a:t>are the baby alligator’s eyes white and the mom’s black</a:t>
            </a:r>
            <a:r>
              <a:rPr lang="en-US" sz="2400" dirty="0" smtClean="0">
                <a:solidFill>
                  <a:schemeClr val="tx1"/>
                </a:solidFill>
                <a:cs typeface="Gill Sans"/>
              </a:rPr>
              <a:t>?</a:t>
            </a:r>
          </a:p>
          <a:p>
            <a:pPr marL="457200" indent="-457200">
              <a:spcBef>
                <a:spcPts val="800"/>
              </a:spcBef>
              <a:buFont typeface="+mj-lt"/>
              <a:buAutoNum type="arabicPeriod" startAt="7"/>
              <a:defRPr/>
            </a:pPr>
            <a:r>
              <a:rPr lang="en-US" sz="2400" dirty="0" smtClean="0">
                <a:solidFill>
                  <a:schemeClr val="tx1"/>
                </a:solidFill>
                <a:cs typeface="Gill Sans"/>
              </a:rPr>
              <a:t>Why </a:t>
            </a:r>
            <a:r>
              <a:rPr lang="en-US" sz="2400" dirty="0">
                <a:solidFill>
                  <a:schemeClr val="tx1"/>
                </a:solidFill>
                <a:cs typeface="Gill Sans"/>
              </a:rPr>
              <a:t>are baby alligators on top of the momma alligator</a:t>
            </a:r>
            <a:r>
              <a:rPr lang="en-US" sz="2400" dirty="0" smtClean="0">
                <a:solidFill>
                  <a:schemeClr val="tx1"/>
                </a:solidFill>
                <a:cs typeface="Gill Sans"/>
              </a:rPr>
              <a:t>?</a:t>
            </a:r>
          </a:p>
          <a:p>
            <a:pPr marL="457200" indent="-457200">
              <a:spcBef>
                <a:spcPts val="800"/>
              </a:spcBef>
              <a:buFont typeface="+mj-lt"/>
              <a:buAutoNum type="arabicPeriod" startAt="7"/>
              <a:defRPr/>
            </a:pPr>
            <a:r>
              <a:rPr lang="en-US" sz="2400" dirty="0" smtClean="0">
                <a:solidFill>
                  <a:schemeClr val="tx1"/>
                </a:solidFill>
                <a:cs typeface="Gill Sans"/>
              </a:rPr>
              <a:t>Why </a:t>
            </a:r>
            <a:r>
              <a:rPr lang="en-US" sz="2400" dirty="0">
                <a:solidFill>
                  <a:schemeClr val="tx1"/>
                </a:solidFill>
                <a:cs typeface="Gill Sans"/>
              </a:rPr>
              <a:t>does momma or daddy have bumps on them</a:t>
            </a:r>
            <a:r>
              <a:rPr lang="en-US" sz="2400" dirty="0" smtClean="0">
                <a:solidFill>
                  <a:schemeClr val="tx1"/>
                </a:solidFill>
                <a:cs typeface="Gill Sans"/>
              </a:rPr>
              <a:t>?</a:t>
            </a:r>
            <a:endParaRPr lang="en-US" sz="2400" dirty="0">
              <a:solidFill>
                <a:schemeClr val="tx1"/>
              </a:solidFill>
              <a:cs typeface="Gill Sans"/>
            </a:endParaRPr>
          </a:p>
        </p:txBody>
      </p:sp>
      <p:pic>
        <p:nvPicPr>
          <p:cNvPr id="38916" name="Picture 2" descr="\\fcps.org\fcps\Redirection\Central Offices\Professional Dev\jay.corrigan\My Documents\My Pictures\alligator-babies-texas_62971_990x742.jpg"/>
          <p:cNvPicPr>
            <a:picLocks noChangeAspect="1" noChangeArrowheads="1"/>
          </p:cNvPicPr>
          <p:nvPr/>
        </p:nvPicPr>
        <p:blipFill>
          <a:blip r:embed="rId2">
            <a:extLst>
              <a:ext uri="{28A0092B-C50C-407E-A947-70E740481C1C}">
                <a14:useLocalDpi xmlns:a14="http://schemas.microsoft.com/office/drawing/2010/main" val="0"/>
              </a:ext>
            </a:extLst>
          </a:blip>
          <a:srcRect t="13406" b="13406"/>
          <a:stretch>
            <a:fillRect/>
          </a:stretch>
        </p:blipFill>
        <p:spPr bwMode="auto">
          <a:xfrm>
            <a:off x="4725988" y="146050"/>
            <a:ext cx="4125912" cy="22637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0436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370">
                                            <p:txEl>
                                              <p:pRg st="0" end="0"/>
                                            </p:txEl>
                                          </p:spTgt>
                                        </p:tgtEl>
                                        <p:attrNameLst>
                                          <p:attrName>style.visibility</p:attrName>
                                        </p:attrNameLst>
                                      </p:cBhvr>
                                      <p:to>
                                        <p:strVal val="visible"/>
                                      </p:to>
                                    </p:set>
                                    <p:animEffect transition="in" filter="fade">
                                      <p:cBhvr>
                                        <p:cTn id="7" dur="1000"/>
                                        <p:tgtEl>
                                          <p:spTgt spid="58370">
                                            <p:txEl>
                                              <p:pRg st="0" end="0"/>
                                            </p:txEl>
                                          </p:spTgt>
                                        </p:tgtEl>
                                      </p:cBhvr>
                                    </p:animEffect>
                                    <p:anim calcmode="lin" valueType="num">
                                      <p:cBhvr>
                                        <p:cTn id="8" dur="1000" fill="hold"/>
                                        <p:tgtEl>
                                          <p:spTgt spid="5837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837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8370">
                                            <p:txEl>
                                              <p:pRg st="1" end="1"/>
                                            </p:txEl>
                                          </p:spTgt>
                                        </p:tgtEl>
                                        <p:attrNameLst>
                                          <p:attrName>style.visibility</p:attrName>
                                        </p:attrNameLst>
                                      </p:cBhvr>
                                      <p:to>
                                        <p:strVal val="visible"/>
                                      </p:to>
                                    </p:set>
                                    <p:animEffect transition="in" filter="fade">
                                      <p:cBhvr>
                                        <p:cTn id="12" dur="1000"/>
                                        <p:tgtEl>
                                          <p:spTgt spid="58370">
                                            <p:txEl>
                                              <p:pRg st="1" end="1"/>
                                            </p:txEl>
                                          </p:spTgt>
                                        </p:tgtEl>
                                      </p:cBhvr>
                                    </p:animEffect>
                                    <p:anim calcmode="lin" valueType="num">
                                      <p:cBhvr>
                                        <p:cTn id="13" dur="1000" fill="hold"/>
                                        <p:tgtEl>
                                          <p:spTgt spid="5837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837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8370">
                                            <p:txEl>
                                              <p:pRg st="2" end="2"/>
                                            </p:txEl>
                                          </p:spTgt>
                                        </p:tgtEl>
                                        <p:attrNameLst>
                                          <p:attrName>style.visibility</p:attrName>
                                        </p:attrNameLst>
                                      </p:cBhvr>
                                      <p:to>
                                        <p:strVal val="visible"/>
                                      </p:to>
                                    </p:set>
                                    <p:animEffect transition="in" filter="fade">
                                      <p:cBhvr>
                                        <p:cTn id="17" dur="1000"/>
                                        <p:tgtEl>
                                          <p:spTgt spid="58370">
                                            <p:txEl>
                                              <p:pRg st="2" end="2"/>
                                            </p:txEl>
                                          </p:spTgt>
                                        </p:tgtEl>
                                      </p:cBhvr>
                                    </p:animEffect>
                                    <p:anim calcmode="lin" valueType="num">
                                      <p:cBhvr>
                                        <p:cTn id="18" dur="1000" fill="hold"/>
                                        <p:tgtEl>
                                          <p:spTgt spid="5837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837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8370">
                                            <p:txEl>
                                              <p:pRg st="3" end="3"/>
                                            </p:txEl>
                                          </p:spTgt>
                                        </p:tgtEl>
                                        <p:attrNameLst>
                                          <p:attrName>style.visibility</p:attrName>
                                        </p:attrNameLst>
                                      </p:cBhvr>
                                      <p:to>
                                        <p:strVal val="visible"/>
                                      </p:to>
                                    </p:set>
                                    <p:animEffect transition="in" filter="fade">
                                      <p:cBhvr>
                                        <p:cTn id="24" dur="1000"/>
                                        <p:tgtEl>
                                          <p:spTgt spid="58370">
                                            <p:txEl>
                                              <p:pRg st="3" end="3"/>
                                            </p:txEl>
                                          </p:spTgt>
                                        </p:tgtEl>
                                      </p:cBhvr>
                                    </p:animEffect>
                                    <p:anim calcmode="lin" valueType="num">
                                      <p:cBhvr>
                                        <p:cTn id="25" dur="1000" fill="hold"/>
                                        <p:tgtEl>
                                          <p:spTgt spid="5837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8370">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370">
                                            <p:txEl>
                                              <p:pRg st="4" end="4"/>
                                            </p:txEl>
                                          </p:spTgt>
                                        </p:tgtEl>
                                        <p:attrNameLst>
                                          <p:attrName>style.visibility</p:attrName>
                                        </p:attrNameLst>
                                      </p:cBhvr>
                                      <p:to>
                                        <p:strVal val="visible"/>
                                      </p:to>
                                    </p:set>
                                    <p:animEffect transition="in" filter="fade">
                                      <p:cBhvr>
                                        <p:cTn id="29" dur="1000"/>
                                        <p:tgtEl>
                                          <p:spTgt spid="58370">
                                            <p:txEl>
                                              <p:pRg st="4" end="4"/>
                                            </p:txEl>
                                          </p:spTgt>
                                        </p:tgtEl>
                                      </p:cBhvr>
                                    </p:animEffect>
                                    <p:anim calcmode="lin" valueType="num">
                                      <p:cBhvr>
                                        <p:cTn id="30" dur="1000" fill="hold"/>
                                        <p:tgtEl>
                                          <p:spTgt spid="58370">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58370">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8370">
                                            <p:txEl>
                                              <p:pRg st="5" end="5"/>
                                            </p:txEl>
                                          </p:spTgt>
                                        </p:tgtEl>
                                        <p:attrNameLst>
                                          <p:attrName>style.visibility</p:attrName>
                                        </p:attrNameLst>
                                      </p:cBhvr>
                                      <p:to>
                                        <p:strVal val="visible"/>
                                      </p:to>
                                    </p:set>
                                    <p:animEffect transition="in" filter="fade">
                                      <p:cBhvr>
                                        <p:cTn id="34" dur="1000"/>
                                        <p:tgtEl>
                                          <p:spTgt spid="58370">
                                            <p:txEl>
                                              <p:pRg st="5" end="5"/>
                                            </p:txEl>
                                          </p:spTgt>
                                        </p:tgtEl>
                                      </p:cBhvr>
                                    </p:animEffect>
                                    <p:anim calcmode="lin" valueType="num">
                                      <p:cBhvr>
                                        <p:cTn id="35" dur="1000" fill="hold"/>
                                        <p:tgtEl>
                                          <p:spTgt spid="58370">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5837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Effect transition="in" filter="fade">
                                      <p:cBhvr>
                                        <p:cTn id="41" dur="1000"/>
                                        <p:tgtEl>
                                          <p:spTgt spid="2">
                                            <p:txEl>
                                              <p:pRg st="0" end="0"/>
                                            </p:txEl>
                                          </p:spTgt>
                                        </p:tgtEl>
                                      </p:cBhvr>
                                    </p:animEffect>
                                    <p:anim calcmode="lin" valueType="num">
                                      <p:cBhvr>
                                        <p:cTn id="4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fade">
                                      <p:cBhvr>
                                        <p:cTn id="46" dur="1000"/>
                                        <p:tgtEl>
                                          <p:spTgt spid="2">
                                            <p:txEl>
                                              <p:pRg st="1" end="1"/>
                                            </p:txEl>
                                          </p:spTgt>
                                        </p:tgtEl>
                                      </p:cBhvr>
                                    </p:animEffect>
                                    <p:anim calcmode="lin" valueType="num">
                                      <p:cBhvr>
                                        <p:cTn id="4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1" end="1"/>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
                                            <p:txEl>
                                              <p:pRg st="2" end="2"/>
                                            </p:txEl>
                                          </p:spTgt>
                                        </p:tgtEl>
                                        <p:attrNameLst>
                                          <p:attrName>style.visibility</p:attrName>
                                        </p:attrNameLst>
                                      </p:cBhvr>
                                      <p:to>
                                        <p:strVal val="visible"/>
                                      </p:to>
                                    </p:set>
                                    <p:animEffect transition="in" filter="fade">
                                      <p:cBhvr>
                                        <p:cTn id="51" dur="1000"/>
                                        <p:tgtEl>
                                          <p:spTgt spid="2">
                                            <p:txEl>
                                              <p:pRg st="2" end="2"/>
                                            </p:txEl>
                                          </p:spTgt>
                                        </p:tgtEl>
                                      </p:cBhvr>
                                    </p:animEffect>
                                    <p:anim calcmode="lin" valueType="num">
                                      <p:cBhvr>
                                        <p:cTn id="5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2" end="2"/>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
                                            <p:txEl>
                                              <p:pRg st="3" end="3"/>
                                            </p:txEl>
                                          </p:spTgt>
                                        </p:tgtEl>
                                        <p:attrNameLst>
                                          <p:attrName>style.visibility</p:attrName>
                                        </p:attrNameLst>
                                      </p:cBhvr>
                                      <p:to>
                                        <p:strVal val="visible"/>
                                      </p:to>
                                    </p:set>
                                    <p:animEffect transition="in" filter="fade">
                                      <p:cBhvr>
                                        <p:cTn id="56" dur="1000"/>
                                        <p:tgtEl>
                                          <p:spTgt spid="2">
                                            <p:txEl>
                                              <p:pRg st="3" end="3"/>
                                            </p:txEl>
                                          </p:spTgt>
                                        </p:tgtEl>
                                      </p:cBhvr>
                                    </p:animEffect>
                                    <p:anim calcmode="lin" valueType="num">
                                      <p:cBhvr>
                                        <p:cTn id="5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332220" y="622733"/>
            <a:ext cx="7556500" cy="1325562"/>
          </a:xfrm>
        </p:spPr>
        <p:txBody>
          <a:bodyPr/>
          <a:lstStyle/>
          <a:p>
            <a:pPr algn="ctr" eaLnBrk="1" hangingPunct="1"/>
            <a:r>
              <a:rPr lang="en-US" sz="4000" dirty="0">
                <a:latin typeface="Rockwell" charset="0"/>
              </a:rPr>
              <a:t>Classroom Example:</a:t>
            </a:r>
            <a:br>
              <a:rPr lang="en-US" sz="4000" dirty="0">
                <a:latin typeface="Rockwell" charset="0"/>
              </a:rPr>
            </a:br>
            <a:r>
              <a:rPr lang="en-US" sz="4000" dirty="0" smtClean="0">
                <a:latin typeface="Rockwell" charset="0"/>
              </a:rPr>
              <a:t>4</a:t>
            </a:r>
            <a:r>
              <a:rPr lang="en-US" sz="4000" baseline="30000" dirty="0" smtClean="0">
                <a:latin typeface="Rockwell" charset="0"/>
              </a:rPr>
              <a:t>th</a:t>
            </a:r>
            <a:r>
              <a:rPr lang="en-US" sz="4000" dirty="0" smtClean="0">
                <a:latin typeface="Rockwell" charset="0"/>
              </a:rPr>
              <a:t> Grade</a:t>
            </a:r>
            <a:endParaRPr lang="en-US" sz="4000" dirty="0">
              <a:latin typeface="Rockwell" charset="0"/>
            </a:endParaRPr>
          </a:p>
        </p:txBody>
      </p:sp>
      <p:sp>
        <p:nvSpPr>
          <p:cNvPr id="102402" name="Content Placeholder 2"/>
          <p:cNvSpPr>
            <a:spLocks noGrp="1"/>
          </p:cNvSpPr>
          <p:nvPr>
            <p:ph idx="1"/>
          </p:nvPr>
        </p:nvSpPr>
        <p:spPr>
          <a:xfrm>
            <a:off x="332220" y="2369126"/>
            <a:ext cx="8382289" cy="2895600"/>
          </a:xfrm>
        </p:spPr>
        <p:txBody>
          <a:bodyPr>
            <a:normAutofit/>
          </a:bodyPr>
          <a:lstStyle/>
          <a:p>
            <a:pPr marL="0" indent="0" eaLnBrk="1" hangingPunct="1">
              <a:buNone/>
            </a:pPr>
            <a:r>
              <a:rPr lang="en-US" sz="3200" u="sng" dirty="0" smtClean="0">
                <a:solidFill>
                  <a:schemeClr val="tx1"/>
                </a:solidFill>
                <a:latin typeface="Rockwell" charset="0"/>
              </a:rPr>
              <a:t>Teacher</a:t>
            </a:r>
            <a:r>
              <a:rPr lang="en-US" sz="3200" dirty="0" smtClean="0">
                <a:solidFill>
                  <a:schemeClr val="tx1"/>
                </a:solidFill>
                <a:latin typeface="Rockwell" charset="0"/>
              </a:rPr>
              <a:t>: Deirdre </a:t>
            </a:r>
            <a:r>
              <a:rPr lang="en-US" sz="3200" dirty="0" err="1" smtClean="0">
                <a:solidFill>
                  <a:schemeClr val="tx1"/>
                </a:solidFill>
                <a:latin typeface="Rockwell" charset="0"/>
              </a:rPr>
              <a:t>Brotherson</a:t>
            </a:r>
            <a:r>
              <a:rPr lang="en-US" sz="3200" dirty="0" smtClean="0">
                <a:solidFill>
                  <a:schemeClr val="tx1"/>
                </a:solidFill>
                <a:latin typeface="Rockwell" charset="0"/>
              </a:rPr>
              <a:t>, Hooksett, NH</a:t>
            </a:r>
            <a:endParaRPr lang="en-US" sz="3200" u="sng" dirty="0" smtClean="0">
              <a:solidFill>
                <a:schemeClr val="tx1"/>
              </a:solidFill>
              <a:latin typeface="Rockwell" charset="0"/>
            </a:endParaRPr>
          </a:p>
          <a:p>
            <a:pPr marL="0" indent="0" eaLnBrk="1" hangingPunct="1">
              <a:buNone/>
            </a:pPr>
            <a:r>
              <a:rPr lang="en-US" sz="3200" u="sng" dirty="0" smtClean="0">
                <a:solidFill>
                  <a:schemeClr val="tx1"/>
                </a:solidFill>
                <a:latin typeface="Rockwell" charset="0"/>
              </a:rPr>
              <a:t>Topic</a:t>
            </a:r>
            <a:r>
              <a:rPr lang="en-US" sz="3200" dirty="0">
                <a:solidFill>
                  <a:schemeClr val="tx1"/>
                </a:solidFill>
                <a:latin typeface="Rockwell" charset="0"/>
              </a:rPr>
              <a:t>: </a:t>
            </a:r>
            <a:r>
              <a:rPr lang="en-US" sz="3200" dirty="0" smtClean="0">
                <a:solidFill>
                  <a:schemeClr val="tx1"/>
                </a:solidFill>
                <a:latin typeface="Rockwell" charset="0"/>
              </a:rPr>
              <a:t>Math unit on variables</a:t>
            </a:r>
            <a:endParaRPr lang="en-US" sz="3200" dirty="0">
              <a:solidFill>
                <a:schemeClr val="tx1"/>
              </a:solidFill>
              <a:latin typeface="Rockwell" charset="0"/>
            </a:endParaRPr>
          </a:p>
          <a:p>
            <a:pPr marL="0" indent="0" eaLnBrk="1" hangingPunct="1">
              <a:buNone/>
            </a:pPr>
            <a:r>
              <a:rPr lang="en-US" sz="3200" u="sng" dirty="0">
                <a:solidFill>
                  <a:schemeClr val="tx1"/>
                </a:solidFill>
                <a:latin typeface="Rockwell" charset="0"/>
              </a:rPr>
              <a:t>Purpose</a:t>
            </a:r>
            <a:r>
              <a:rPr lang="en-US" sz="3200" dirty="0">
                <a:solidFill>
                  <a:schemeClr val="tx1"/>
                </a:solidFill>
                <a:latin typeface="Rockwell" charset="0"/>
              </a:rPr>
              <a:t>: </a:t>
            </a:r>
            <a:r>
              <a:rPr lang="en-US" sz="3200" dirty="0" smtClean="0">
                <a:solidFill>
                  <a:schemeClr val="tx1"/>
                </a:solidFill>
                <a:latin typeface="Rockwell" charset="0"/>
              </a:rPr>
              <a:t>To engage students at the start of a unit on variables</a:t>
            </a:r>
            <a:endParaRPr lang="en-US" sz="3200" dirty="0">
              <a:solidFill>
                <a:schemeClr val="tx1"/>
              </a:solidFill>
              <a:latin typeface="Rockwell" charset="0"/>
            </a:endParaRPr>
          </a:p>
          <a:p>
            <a:pPr eaLnBrk="1" hangingPunct="1"/>
            <a:endParaRPr lang="en-US" sz="3000" dirty="0">
              <a:latin typeface="Rockwell" charset="0"/>
            </a:endParaRPr>
          </a:p>
        </p:txBody>
      </p:sp>
    </p:spTree>
    <p:extLst>
      <p:ext uri="{BB962C8B-B14F-4D97-AF65-F5344CB8AC3E}">
        <p14:creationId xmlns:p14="http://schemas.microsoft.com/office/powerpoint/2010/main" val="19631702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r>
              <a:rPr lang="en-US" sz="4400" dirty="0">
                <a:latin typeface="Rockwell" charset="0"/>
              </a:rPr>
              <a:t>Question Focus</a:t>
            </a:r>
          </a:p>
        </p:txBody>
      </p:sp>
      <p:sp>
        <p:nvSpPr>
          <p:cNvPr id="2" name="TextBox 1"/>
          <p:cNvSpPr txBox="1"/>
          <p:nvPr/>
        </p:nvSpPr>
        <p:spPr>
          <a:xfrm>
            <a:off x="790831" y="2698581"/>
            <a:ext cx="7263955"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prstClr val="black"/>
                </a:solidFill>
                <a:effectLst/>
                <a:uLnTx/>
                <a:uFillTx/>
                <a:latin typeface="Rockwell"/>
                <a:ea typeface="+mn-ea"/>
                <a:cs typeface="+mn-cs"/>
              </a:rPr>
              <a:t>24 = </a:t>
            </a:r>
            <a:r>
              <a:rPr kumimoji="0" lang="en-US" sz="6000" b="0" i="0" u="none" strike="noStrike" kern="1200" cap="none" spc="0" normalizeH="0" baseline="0" noProof="0" dirty="0" smtClean="0">
                <a:ln>
                  <a:noFill/>
                </a:ln>
                <a:solidFill>
                  <a:prstClr val="black"/>
                </a:solidFill>
                <a:effectLst/>
                <a:uLnTx/>
                <a:uFillTx/>
                <a:latin typeface="Rockwell"/>
                <a:ea typeface="+mn-ea"/>
                <a:cs typeface="+mn-cs"/>
                <a:sym typeface="Wingdings" panose="05000000000000000000" pitchFamily="2" charset="2"/>
              </a:rPr>
              <a:t> +  +  </a:t>
            </a:r>
            <a:endParaRPr kumimoji="0" lang="en-US" sz="6000" b="0" i="0" u="none" strike="noStrike" kern="1200" cap="none" spc="0" normalizeH="0" baseline="0" noProof="0" dirty="0">
              <a:ln>
                <a:noFill/>
              </a:ln>
              <a:solidFill>
                <a:prstClr val="black"/>
              </a:solidFill>
              <a:effectLst/>
              <a:uLnTx/>
              <a:uFillTx/>
              <a:latin typeface="Rockwell"/>
              <a:ea typeface="+mn-ea"/>
              <a:cs typeface="+mn-cs"/>
            </a:endParaRPr>
          </a:p>
        </p:txBody>
      </p:sp>
    </p:spTree>
    <p:extLst>
      <p:ext uri="{BB962C8B-B14F-4D97-AF65-F5344CB8AC3E}">
        <p14:creationId xmlns:p14="http://schemas.microsoft.com/office/powerpoint/2010/main" val="136844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a:xfrm>
            <a:off x="498474" y="539512"/>
            <a:ext cx="7556313" cy="1116106"/>
          </a:xfrm>
        </p:spPr>
        <p:txBody>
          <a:bodyPr/>
          <a:lstStyle/>
          <a:p>
            <a:r>
              <a:rPr lang="en-US" sz="4000" dirty="0">
                <a:latin typeface="Rockwell" charset="0"/>
              </a:rPr>
              <a:t>Student Questions</a:t>
            </a:r>
          </a:p>
        </p:txBody>
      </p:sp>
      <p:sp>
        <p:nvSpPr>
          <p:cNvPr id="3" name="Content Placeholder 2"/>
          <p:cNvSpPr>
            <a:spLocks noGrp="1"/>
          </p:cNvSpPr>
          <p:nvPr>
            <p:ph idx="1"/>
          </p:nvPr>
        </p:nvSpPr>
        <p:spPr>
          <a:xfrm>
            <a:off x="498474" y="1655618"/>
            <a:ext cx="4625976" cy="4661549"/>
          </a:xfrm>
        </p:spPr>
        <p:txBody>
          <a:bodyPr>
            <a:noAutofit/>
          </a:bodyPr>
          <a:lstStyle/>
          <a:p>
            <a:pPr marL="341313" indent="-341313">
              <a:spcBef>
                <a:spcPts val="600"/>
              </a:spcBef>
              <a:buFont typeface="Calibri" charset="0"/>
              <a:buAutoNum type="arabicPeriod"/>
              <a:defRPr/>
            </a:pPr>
            <a:r>
              <a:rPr lang="en-US" dirty="0" smtClean="0">
                <a:solidFill>
                  <a:srgbClr val="000000"/>
                </a:solidFill>
                <a:cs typeface="Gill Sans" charset="0"/>
              </a:rPr>
              <a:t>Why is the 24 first?</a:t>
            </a:r>
          </a:p>
          <a:p>
            <a:pPr marL="341313" indent="-341313">
              <a:spcBef>
                <a:spcPts val="600"/>
              </a:spcBef>
              <a:buFont typeface="Calibri" charset="0"/>
              <a:buAutoNum type="arabicPeriod"/>
              <a:defRPr/>
            </a:pPr>
            <a:r>
              <a:rPr lang="en-US" dirty="0">
                <a:solidFill>
                  <a:srgbClr val="000000"/>
                </a:solidFill>
                <a:cs typeface="Gill Sans" charset="0"/>
              </a:rPr>
              <a:t>W</a:t>
            </a:r>
            <a:r>
              <a:rPr lang="en-US" dirty="0" smtClean="0">
                <a:solidFill>
                  <a:srgbClr val="000000"/>
                </a:solidFill>
                <a:cs typeface="Gill Sans" charset="0"/>
              </a:rPr>
              <a:t>hat do the smiley faces mean?</a:t>
            </a:r>
          </a:p>
          <a:p>
            <a:pPr marL="341313" indent="-341313">
              <a:spcBef>
                <a:spcPts val="600"/>
              </a:spcBef>
              <a:buFont typeface="Calibri" charset="0"/>
              <a:buAutoNum type="arabicPeriod"/>
              <a:defRPr/>
            </a:pPr>
            <a:r>
              <a:rPr lang="en-US" b="1" dirty="0">
                <a:solidFill>
                  <a:srgbClr val="000000"/>
                </a:solidFill>
                <a:cs typeface="Gill Sans" charset="0"/>
              </a:rPr>
              <a:t>W</a:t>
            </a:r>
            <a:r>
              <a:rPr lang="en-US" b="1" dirty="0" smtClean="0">
                <a:solidFill>
                  <a:srgbClr val="000000"/>
                </a:solidFill>
                <a:cs typeface="Gill Sans" charset="0"/>
              </a:rPr>
              <a:t>hy are there 3 smiley faces?</a:t>
            </a:r>
          </a:p>
          <a:p>
            <a:pPr marL="341313" indent="-341313">
              <a:spcBef>
                <a:spcPts val="600"/>
              </a:spcBef>
              <a:buFont typeface="Calibri" charset="0"/>
              <a:buAutoNum type="arabicPeriod"/>
              <a:defRPr/>
            </a:pPr>
            <a:r>
              <a:rPr lang="en-US" dirty="0">
                <a:solidFill>
                  <a:srgbClr val="000000"/>
                </a:solidFill>
                <a:cs typeface="Gill Sans" charset="0"/>
              </a:rPr>
              <a:t>H</a:t>
            </a:r>
            <a:r>
              <a:rPr lang="en-US" dirty="0" smtClean="0">
                <a:solidFill>
                  <a:srgbClr val="000000"/>
                </a:solidFill>
                <a:cs typeface="Gill Sans" charset="0"/>
              </a:rPr>
              <a:t>ow am I suppose to figure this out?</a:t>
            </a:r>
          </a:p>
          <a:p>
            <a:pPr marL="341313" indent="-341313">
              <a:spcBef>
                <a:spcPts val="600"/>
              </a:spcBef>
              <a:buFont typeface="Calibri" charset="0"/>
              <a:buAutoNum type="arabicPeriod"/>
              <a:defRPr/>
            </a:pPr>
            <a:r>
              <a:rPr lang="en-US" dirty="0" smtClean="0">
                <a:solidFill>
                  <a:srgbClr val="000000"/>
                </a:solidFill>
                <a:cs typeface="Gill Sans" charset="0"/>
              </a:rPr>
              <a:t>Is the answer 12?</a:t>
            </a:r>
          </a:p>
          <a:p>
            <a:pPr marL="341313" indent="-341313">
              <a:spcBef>
                <a:spcPts val="600"/>
              </a:spcBef>
              <a:buFont typeface="Calibri" charset="0"/>
              <a:buAutoNum type="arabicPeriod"/>
              <a:defRPr/>
            </a:pPr>
            <a:r>
              <a:rPr lang="en-US" dirty="0">
                <a:solidFill>
                  <a:srgbClr val="000000"/>
                </a:solidFill>
                <a:cs typeface="Gill Sans" charset="0"/>
              </a:rPr>
              <a:t>C</a:t>
            </a:r>
            <a:r>
              <a:rPr lang="en-US" dirty="0" smtClean="0">
                <a:solidFill>
                  <a:srgbClr val="000000"/>
                </a:solidFill>
                <a:cs typeface="Gill Sans" charset="0"/>
              </a:rPr>
              <a:t>an I put any number for a smiley face?</a:t>
            </a:r>
          </a:p>
          <a:p>
            <a:pPr marL="341313" indent="-341313">
              <a:spcBef>
                <a:spcPts val="600"/>
              </a:spcBef>
              <a:buFont typeface="Calibri" charset="0"/>
              <a:buAutoNum type="arabicPeriod"/>
              <a:defRPr/>
            </a:pPr>
            <a:r>
              <a:rPr lang="en-US" b="1" dirty="0">
                <a:solidFill>
                  <a:srgbClr val="000000"/>
                </a:solidFill>
                <a:cs typeface="Gill Sans" charset="0"/>
              </a:rPr>
              <a:t>D</a:t>
            </a:r>
            <a:r>
              <a:rPr lang="en-US" b="1" dirty="0" smtClean="0">
                <a:solidFill>
                  <a:srgbClr val="000000"/>
                </a:solidFill>
                <a:cs typeface="Gill Sans" charset="0"/>
              </a:rPr>
              <a:t>o three faces mean something?</a:t>
            </a:r>
          </a:p>
          <a:p>
            <a:pPr marL="341313" indent="-341313">
              <a:spcBef>
                <a:spcPts val="600"/>
              </a:spcBef>
              <a:buFont typeface="Calibri" charset="0"/>
              <a:buAutoNum type="arabicPeriod"/>
              <a:defRPr/>
            </a:pPr>
            <a:r>
              <a:rPr lang="en-US" b="1" dirty="0">
                <a:solidFill>
                  <a:srgbClr val="000000"/>
                </a:solidFill>
                <a:cs typeface="Gill Sans" charset="0"/>
              </a:rPr>
              <a:t>D</a:t>
            </a:r>
            <a:r>
              <a:rPr lang="en-US" b="1" dirty="0" smtClean="0">
                <a:solidFill>
                  <a:srgbClr val="000000"/>
                </a:solidFill>
                <a:cs typeface="Gill Sans" charset="0"/>
              </a:rPr>
              <a:t>o the numbers have to be the same because the smiley faces are the same?</a:t>
            </a:r>
          </a:p>
          <a:p>
            <a:pPr marL="341313" indent="-341313">
              <a:spcBef>
                <a:spcPts val="600"/>
              </a:spcBef>
              <a:buFont typeface="Calibri" charset="0"/>
              <a:buAutoNum type="arabicPeriod"/>
              <a:defRPr/>
            </a:pPr>
            <a:r>
              <a:rPr lang="en-US" dirty="0" smtClean="0">
                <a:solidFill>
                  <a:srgbClr val="000000"/>
                </a:solidFill>
                <a:cs typeface="Gill Sans" charset="0"/>
              </a:rPr>
              <a:t>What numbers will work here?</a:t>
            </a:r>
          </a:p>
        </p:txBody>
      </p:sp>
      <p:sp>
        <p:nvSpPr>
          <p:cNvPr id="2" name="TextBox 1"/>
          <p:cNvSpPr txBox="1"/>
          <p:nvPr/>
        </p:nvSpPr>
        <p:spPr>
          <a:xfrm>
            <a:off x="5124450" y="1901206"/>
            <a:ext cx="3619500" cy="4170372"/>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600"/>
              </a:spcBef>
              <a:spcAft>
                <a:spcPts val="0"/>
              </a:spcAft>
              <a:buClr>
                <a:srgbClr val="629DD1"/>
              </a:buClr>
              <a:buSzPct val="75000"/>
              <a:buFont typeface="+mj-lt"/>
              <a:buAutoNum type="arabicPeriod" startAt="10"/>
              <a:tabLst/>
              <a:defRPr/>
            </a:pPr>
            <a:r>
              <a:rPr kumimoji="0" lang="en-US" sz="2000" b="0" i="0" u="none" strike="noStrike" kern="1200" cap="none" spc="0" normalizeH="0" baseline="0" noProof="0" dirty="0">
                <a:ln>
                  <a:noFill/>
                </a:ln>
                <a:solidFill>
                  <a:srgbClr val="000000"/>
                </a:solidFill>
                <a:effectLst/>
                <a:uLnTx/>
                <a:uFillTx/>
                <a:latin typeface="Rockwell"/>
                <a:ea typeface="+mn-ea"/>
                <a:cs typeface="Gill Sans" charset="0"/>
              </a:rPr>
              <a:t>Does it mean 24 is a really happy number?</a:t>
            </a:r>
          </a:p>
          <a:p>
            <a:pPr marL="457200" marR="0" lvl="0" indent="-457200" algn="l" defTabSz="457200" rtl="0" eaLnBrk="1" fontAlgn="auto" latinLnBrk="0" hangingPunct="1">
              <a:lnSpc>
                <a:spcPct val="100000"/>
              </a:lnSpc>
              <a:spcBef>
                <a:spcPts val="600"/>
              </a:spcBef>
              <a:spcAft>
                <a:spcPts val="0"/>
              </a:spcAft>
              <a:buClr>
                <a:srgbClr val="629DD1"/>
              </a:buClr>
              <a:buSzPct val="75000"/>
              <a:buFont typeface="+mj-lt"/>
              <a:buAutoNum type="arabicPeriod" startAt="10"/>
              <a:tabLst/>
              <a:defRPr/>
            </a:pPr>
            <a:r>
              <a:rPr kumimoji="0" lang="en-US" sz="2000" b="1" i="0" u="none" strike="noStrike" kern="1200" cap="none" spc="0" normalizeH="0" baseline="0" noProof="0" dirty="0">
                <a:ln>
                  <a:noFill/>
                </a:ln>
                <a:solidFill>
                  <a:srgbClr val="000000"/>
                </a:solidFill>
                <a:effectLst/>
                <a:uLnTx/>
                <a:uFillTx/>
                <a:latin typeface="Rockwell"/>
                <a:ea typeface="+mn-ea"/>
                <a:cs typeface="Gill Sans" charset="0"/>
              </a:rPr>
              <a:t>Can we replace each smiley face with an 8?</a:t>
            </a:r>
          </a:p>
          <a:p>
            <a:pPr marL="341313" marR="0" lvl="0" indent="-341313" algn="l" defTabSz="457200" rtl="0" eaLnBrk="1" fontAlgn="auto" latinLnBrk="0" hangingPunct="1">
              <a:lnSpc>
                <a:spcPct val="100000"/>
              </a:lnSpc>
              <a:spcBef>
                <a:spcPts val="600"/>
              </a:spcBef>
              <a:spcAft>
                <a:spcPts val="0"/>
              </a:spcAft>
              <a:buClr>
                <a:srgbClr val="629DD1"/>
              </a:buClr>
              <a:buSzPct val="75000"/>
              <a:buFont typeface="Calibri" charset="0"/>
              <a:buAutoNum type="arabicPeriod" startAt="10"/>
              <a:tabLst/>
              <a:defRPr/>
            </a:pPr>
            <a:r>
              <a:rPr kumimoji="0" lang="en-US" sz="2000" b="0" i="0" u="none" strike="noStrike" kern="1200" cap="none" spc="0" normalizeH="0" baseline="0" noProof="0" dirty="0">
                <a:ln>
                  <a:noFill/>
                </a:ln>
                <a:solidFill>
                  <a:srgbClr val="000000"/>
                </a:solidFill>
                <a:effectLst/>
                <a:uLnTx/>
                <a:uFillTx/>
                <a:latin typeface="Rockwell"/>
                <a:ea typeface="+mn-ea"/>
                <a:cs typeface="Gill Sans" charset="0"/>
              </a:rPr>
              <a:t>Do any other numbers work?</a:t>
            </a:r>
          </a:p>
          <a:p>
            <a:pPr marL="341313" marR="0" lvl="0" indent="-341313" algn="l" defTabSz="457200" rtl="0" eaLnBrk="1" fontAlgn="auto" latinLnBrk="0" hangingPunct="1">
              <a:lnSpc>
                <a:spcPct val="100000"/>
              </a:lnSpc>
              <a:spcBef>
                <a:spcPts val="600"/>
              </a:spcBef>
              <a:spcAft>
                <a:spcPts val="0"/>
              </a:spcAft>
              <a:buClr>
                <a:srgbClr val="629DD1"/>
              </a:buClr>
              <a:buSzPct val="75000"/>
              <a:buFont typeface="Calibri" charset="0"/>
              <a:buAutoNum type="arabicPeriod" startAt="10"/>
              <a:tabLst/>
              <a:defRPr/>
            </a:pPr>
            <a:r>
              <a:rPr kumimoji="0" lang="en-US" sz="2000" b="0" i="0" u="none" strike="noStrike" kern="1200" cap="none" spc="0" normalizeH="0" baseline="0" noProof="0" dirty="0">
                <a:ln>
                  <a:noFill/>
                </a:ln>
                <a:solidFill>
                  <a:srgbClr val="000000"/>
                </a:solidFill>
                <a:effectLst/>
                <a:uLnTx/>
                <a:uFillTx/>
                <a:latin typeface="Rockwell"/>
                <a:ea typeface="+mn-ea"/>
                <a:cs typeface="Gill Sans" charset="0"/>
              </a:rPr>
              <a:t>Can we do this for any number?</a:t>
            </a:r>
          </a:p>
          <a:p>
            <a:pPr marL="341313" marR="0" lvl="0" indent="-341313" algn="l" defTabSz="457200" rtl="0" eaLnBrk="1" fontAlgn="auto" latinLnBrk="0" hangingPunct="1">
              <a:lnSpc>
                <a:spcPct val="100000"/>
              </a:lnSpc>
              <a:spcBef>
                <a:spcPts val="600"/>
              </a:spcBef>
              <a:spcAft>
                <a:spcPts val="0"/>
              </a:spcAft>
              <a:buClr>
                <a:srgbClr val="629DD1"/>
              </a:buClr>
              <a:buSzPct val="75000"/>
              <a:buFont typeface="Calibri" charset="0"/>
              <a:buAutoNum type="arabicPeriod" startAt="10"/>
              <a:tabLst/>
              <a:defRPr/>
            </a:pPr>
            <a:r>
              <a:rPr kumimoji="0" lang="en-US" sz="2000" b="1" i="0" u="none" strike="noStrike" kern="1200" cap="none" spc="0" normalizeH="0" baseline="0" noProof="0" dirty="0">
                <a:ln>
                  <a:noFill/>
                </a:ln>
                <a:solidFill>
                  <a:srgbClr val="000000"/>
                </a:solidFill>
                <a:effectLst/>
                <a:uLnTx/>
                <a:uFillTx/>
                <a:latin typeface="Rockwell"/>
                <a:ea typeface="+mn-ea"/>
                <a:cs typeface="Gill Sans" charset="0"/>
              </a:rPr>
              <a:t>Does it always have to be smiley faces?</a:t>
            </a:r>
          </a:p>
          <a:p>
            <a:pPr marL="341313" marR="0" lvl="0" indent="-341313" algn="l" defTabSz="457200" rtl="0" eaLnBrk="1" fontAlgn="auto" latinLnBrk="0" hangingPunct="1">
              <a:lnSpc>
                <a:spcPct val="100000"/>
              </a:lnSpc>
              <a:spcBef>
                <a:spcPts val="600"/>
              </a:spcBef>
              <a:spcAft>
                <a:spcPts val="0"/>
              </a:spcAft>
              <a:buClr>
                <a:srgbClr val="629DD1"/>
              </a:buClr>
              <a:buSzPct val="75000"/>
              <a:buFont typeface="Calibri" charset="0"/>
              <a:buAutoNum type="arabicPeriod" startAt="10"/>
              <a:tabLst/>
              <a:defRPr/>
            </a:pPr>
            <a:r>
              <a:rPr kumimoji="0" lang="en-US" sz="2000" b="1" i="0" u="none" strike="noStrike" kern="1200" cap="none" spc="0" normalizeH="0" baseline="0" noProof="0" dirty="0">
                <a:ln>
                  <a:noFill/>
                </a:ln>
                <a:solidFill>
                  <a:srgbClr val="000000"/>
                </a:solidFill>
                <a:effectLst/>
                <a:uLnTx/>
                <a:uFillTx/>
                <a:latin typeface="Rockwell"/>
                <a:ea typeface="+mn-ea"/>
                <a:cs typeface="Gill Sans" charset="0"/>
              </a:rPr>
              <a:t>Do we always have to use three things?</a:t>
            </a:r>
          </a:p>
        </p:txBody>
      </p:sp>
    </p:spTree>
    <p:extLst>
      <p:ext uri="{BB962C8B-B14F-4D97-AF65-F5344CB8AC3E}">
        <p14:creationId xmlns:p14="http://schemas.microsoft.com/office/powerpoint/2010/main" val="131714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017" y="510989"/>
            <a:ext cx="7426037" cy="1116106"/>
          </a:xfrm>
        </p:spPr>
        <p:txBody>
          <a:bodyPr/>
          <a:lstStyle/>
          <a:p>
            <a:r>
              <a:rPr lang="en-US" dirty="0" smtClean="0"/>
              <a:t>Next Steps with Student Questions</a:t>
            </a:r>
            <a:endParaRPr lang="en-US" dirty="0"/>
          </a:p>
        </p:txBody>
      </p:sp>
      <p:sp>
        <p:nvSpPr>
          <p:cNvPr id="3" name="Content Placeholder 2"/>
          <p:cNvSpPr>
            <a:spLocks noGrp="1"/>
          </p:cNvSpPr>
          <p:nvPr>
            <p:ph idx="1"/>
          </p:nvPr>
        </p:nvSpPr>
        <p:spPr>
          <a:xfrm>
            <a:off x="415636" y="1752600"/>
            <a:ext cx="7924800" cy="4629873"/>
          </a:xfrm>
        </p:spPr>
        <p:txBody>
          <a:bodyPr>
            <a:normAutofit/>
          </a:bodyPr>
          <a:lstStyle/>
          <a:p>
            <a:pPr>
              <a:buFont typeface="Wingdings" panose="05000000000000000000" pitchFamily="2" charset="2"/>
              <a:buChar char="v"/>
            </a:pPr>
            <a:r>
              <a:rPr lang="en-US" sz="2800" dirty="0" smtClean="0">
                <a:solidFill>
                  <a:schemeClr val="tx1"/>
                </a:solidFill>
              </a:rPr>
              <a:t> Questions posted on classroom walls.</a:t>
            </a:r>
          </a:p>
          <a:p>
            <a:pPr>
              <a:buFont typeface="Wingdings" panose="05000000000000000000" pitchFamily="2" charset="2"/>
              <a:buChar char="v"/>
            </a:pPr>
            <a:r>
              <a:rPr lang="en-US" sz="2800" dirty="0" smtClean="0">
                <a:solidFill>
                  <a:schemeClr val="tx1"/>
                </a:solidFill>
              </a:rPr>
              <a:t> Students cross off the questions they answer during subsequent lessons.</a:t>
            </a:r>
          </a:p>
          <a:p>
            <a:pPr>
              <a:buFont typeface="Wingdings" panose="05000000000000000000" pitchFamily="2" charset="2"/>
              <a:buChar char="v"/>
            </a:pPr>
            <a:r>
              <a:rPr lang="en-US" sz="2800" dirty="0" smtClean="0">
                <a:solidFill>
                  <a:schemeClr val="tx1"/>
                </a:solidFill>
              </a:rPr>
              <a:t> Teacher returns to student questions at the end of the unit to discuss with students what they learned and what they still want to know.  </a:t>
            </a:r>
            <a:endParaRPr lang="en-US" sz="2800" dirty="0">
              <a:solidFill>
                <a:schemeClr val="tx1"/>
              </a:solidFill>
            </a:endParaRPr>
          </a:p>
        </p:txBody>
      </p:sp>
    </p:spTree>
    <p:extLst>
      <p:ext uri="{BB962C8B-B14F-4D97-AF65-F5344CB8AC3E}">
        <p14:creationId xmlns:p14="http://schemas.microsoft.com/office/powerpoint/2010/main" val="408454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332220" y="622733"/>
            <a:ext cx="7556500" cy="1325562"/>
          </a:xfrm>
        </p:spPr>
        <p:txBody>
          <a:bodyPr/>
          <a:lstStyle/>
          <a:p>
            <a:pPr algn="ctr" eaLnBrk="1" hangingPunct="1"/>
            <a:r>
              <a:rPr lang="en-US" sz="4000" dirty="0">
                <a:latin typeface="Rockwell" charset="0"/>
              </a:rPr>
              <a:t>Classroom Example:</a:t>
            </a:r>
            <a:br>
              <a:rPr lang="en-US" sz="4000" dirty="0">
                <a:latin typeface="Rockwell" charset="0"/>
              </a:rPr>
            </a:br>
            <a:r>
              <a:rPr lang="en-US" sz="4000" dirty="0" smtClean="0">
                <a:latin typeface="Rockwell" charset="0"/>
              </a:rPr>
              <a:t>Middle School</a:t>
            </a:r>
            <a:endParaRPr lang="en-US" sz="4000" dirty="0">
              <a:latin typeface="Rockwell" charset="0"/>
            </a:endParaRPr>
          </a:p>
        </p:txBody>
      </p:sp>
      <p:sp>
        <p:nvSpPr>
          <p:cNvPr id="102402" name="Content Placeholder 2"/>
          <p:cNvSpPr>
            <a:spLocks noGrp="1"/>
          </p:cNvSpPr>
          <p:nvPr>
            <p:ph idx="1"/>
          </p:nvPr>
        </p:nvSpPr>
        <p:spPr>
          <a:xfrm>
            <a:off x="332220" y="2369126"/>
            <a:ext cx="8382289" cy="2895600"/>
          </a:xfrm>
        </p:spPr>
        <p:txBody>
          <a:bodyPr>
            <a:normAutofit/>
          </a:bodyPr>
          <a:lstStyle/>
          <a:p>
            <a:pPr marL="0" indent="0">
              <a:buNone/>
            </a:pPr>
            <a:r>
              <a:rPr lang="en-US" sz="3200" u="sng" dirty="0">
                <a:solidFill>
                  <a:schemeClr val="tx1">
                    <a:lumMod val="95000"/>
                    <a:lumOff val="5000"/>
                  </a:schemeClr>
                </a:solidFill>
                <a:latin typeface="Rockwell" charset="0"/>
              </a:rPr>
              <a:t>Teacher:</a:t>
            </a:r>
            <a:r>
              <a:rPr lang="en-US" sz="3200" dirty="0">
                <a:solidFill>
                  <a:schemeClr val="tx1">
                    <a:lumMod val="95000"/>
                    <a:lumOff val="5000"/>
                  </a:schemeClr>
                </a:solidFill>
                <a:latin typeface="Rockwell" charset="0"/>
              </a:rPr>
              <a:t> Megan </a:t>
            </a:r>
            <a:r>
              <a:rPr lang="en-US" sz="3200" dirty="0" err="1">
                <a:solidFill>
                  <a:schemeClr val="tx1">
                    <a:lumMod val="95000"/>
                    <a:lumOff val="5000"/>
                  </a:schemeClr>
                </a:solidFill>
                <a:latin typeface="Rockwell" charset="0"/>
              </a:rPr>
              <a:t>Harvell</a:t>
            </a:r>
            <a:r>
              <a:rPr lang="en-US" sz="3200" dirty="0">
                <a:solidFill>
                  <a:schemeClr val="tx1">
                    <a:lumMod val="95000"/>
                    <a:lumOff val="5000"/>
                  </a:schemeClr>
                </a:solidFill>
                <a:latin typeface="Rockwell" charset="0"/>
              </a:rPr>
              <a:t>, Boston, MA</a:t>
            </a:r>
          </a:p>
          <a:p>
            <a:pPr marL="0" indent="0">
              <a:buNone/>
            </a:pPr>
            <a:r>
              <a:rPr lang="en-US" sz="3200" u="sng" dirty="0" smtClean="0">
                <a:solidFill>
                  <a:schemeClr val="tx1">
                    <a:lumMod val="95000"/>
                    <a:lumOff val="5000"/>
                  </a:schemeClr>
                </a:solidFill>
                <a:latin typeface="Rockwell" charset="0"/>
              </a:rPr>
              <a:t>Topic</a:t>
            </a:r>
            <a:r>
              <a:rPr lang="en-US" sz="3200" dirty="0">
                <a:solidFill>
                  <a:schemeClr val="tx1">
                    <a:lumMod val="95000"/>
                    <a:lumOff val="5000"/>
                  </a:schemeClr>
                </a:solidFill>
                <a:latin typeface="Rockwell" charset="0"/>
              </a:rPr>
              <a:t>: American History –The Civil War</a:t>
            </a:r>
          </a:p>
          <a:p>
            <a:pPr marL="0" indent="0">
              <a:buNone/>
            </a:pPr>
            <a:r>
              <a:rPr lang="en-US" sz="3200" u="sng" dirty="0" smtClean="0">
                <a:solidFill>
                  <a:schemeClr val="tx1">
                    <a:lumMod val="95000"/>
                    <a:lumOff val="5000"/>
                  </a:schemeClr>
                </a:solidFill>
                <a:latin typeface="Rockwell" charset="0"/>
              </a:rPr>
              <a:t>Purpose</a:t>
            </a:r>
            <a:r>
              <a:rPr lang="en-US" sz="3200" dirty="0">
                <a:solidFill>
                  <a:schemeClr val="tx1">
                    <a:lumMod val="95000"/>
                    <a:lumOff val="5000"/>
                  </a:schemeClr>
                </a:solidFill>
                <a:latin typeface="Rockwell" charset="0"/>
              </a:rPr>
              <a:t>: Pre-reading activity to engage students</a:t>
            </a:r>
          </a:p>
          <a:p>
            <a:pPr eaLnBrk="1" hangingPunct="1"/>
            <a:endParaRPr lang="en-US" sz="3000" dirty="0">
              <a:latin typeface="Rockwell" charset="0"/>
            </a:endParaRPr>
          </a:p>
        </p:txBody>
      </p:sp>
    </p:spTree>
    <p:extLst>
      <p:ext uri="{BB962C8B-B14F-4D97-AF65-F5344CB8AC3E}">
        <p14:creationId xmlns:p14="http://schemas.microsoft.com/office/powerpoint/2010/main" val="25431913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r>
              <a:rPr lang="en-US" sz="4400">
                <a:latin typeface="Rockwell" charset="0"/>
              </a:rPr>
              <a:t>Question Focus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917" y="1666874"/>
            <a:ext cx="6361425" cy="4165889"/>
          </a:xfrm>
          <a:prstGeom prst="rect">
            <a:avLst/>
          </a:prstGeom>
        </p:spPr>
      </p:pic>
      <p:sp>
        <p:nvSpPr>
          <p:cNvPr id="3" name="TextBox 2"/>
          <p:cNvSpPr txBox="1"/>
          <p:nvPr/>
        </p:nvSpPr>
        <p:spPr>
          <a:xfrm>
            <a:off x="5597236" y="6331528"/>
            <a:ext cx="3325091" cy="369332"/>
          </a:xfrm>
          <a:prstGeom prst="rect">
            <a:avLst/>
          </a:prstGeom>
          <a:noFill/>
        </p:spPr>
        <p:txBody>
          <a:bodyPr wrap="square" rtlCol="0">
            <a:spAutoFit/>
          </a:bodyPr>
          <a:lstStyle/>
          <a:p>
            <a:r>
              <a:rPr lang="en-US" dirty="0" smtClean="0"/>
              <a:t>Image by John L. Magee, 1856</a:t>
            </a:r>
            <a:endParaRPr lang="en-US" dirty="0"/>
          </a:p>
        </p:txBody>
      </p:sp>
    </p:spTree>
    <p:extLst>
      <p:ext uri="{BB962C8B-B14F-4D97-AF65-F5344CB8AC3E}">
        <p14:creationId xmlns:p14="http://schemas.microsoft.com/office/powerpoint/2010/main" val="40278584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r>
              <a:rPr lang="en-US" sz="4400" dirty="0">
                <a:latin typeface="Rockwell" charset="0"/>
              </a:rPr>
              <a:t>Student Questions</a:t>
            </a:r>
          </a:p>
        </p:txBody>
      </p:sp>
      <p:sp>
        <p:nvSpPr>
          <p:cNvPr id="3" name="Content Placeholder 2"/>
          <p:cNvSpPr>
            <a:spLocks noGrp="1"/>
          </p:cNvSpPr>
          <p:nvPr>
            <p:ph idx="1"/>
          </p:nvPr>
        </p:nvSpPr>
        <p:spPr>
          <a:xfrm>
            <a:off x="498475" y="1738313"/>
            <a:ext cx="4041775" cy="4732337"/>
          </a:xfrm>
        </p:spPr>
        <p:txBody>
          <a:bodyPr/>
          <a:lstStyle/>
          <a:p>
            <a:pPr marL="341313" indent="-341313">
              <a:lnSpc>
                <a:spcPct val="60000"/>
              </a:lnSpc>
              <a:buFont typeface="Calibri" charset="0"/>
              <a:buAutoNum type="arabicPeriod"/>
              <a:defRPr/>
            </a:pPr>
            <a:r>
              <a:rPr lang="en-US" sz="1800" dirty="0" smtClean="0">
                <a:solidFill>
                  <a:schemeClr val="tx1"/>
                </a:solidFill>
                <a:cs typeface="Gill Sans" charset="0"/>
              </a:rPr>
              <a:t>Why are they fighting? 	</a:t>
            </a:r>
            <a:endParaRPr lang="en-US" sz="1800" dirty="0">
              <a:solidFill>
                <a:schemeClr val="tx1"/>
              </a:solidFill>
              <a:cs typeface="Gill Sans" charset="0"/>
            </a:endParaRPr>
          </a:p>
          <a:p>
            <a:pPr marL="341313" indent="-341313">
              <a:lnSpc>
                <a:spcPct val="60000"/>
              </a:lnSpc>
              <a:buFont typeface="Calibri" charset="0"/>
              <a:buAutoNum type="arabicPeriod"/>
              <a:defRPr/>
            </a:pPr>
            <a:r>
              <a:rPr lang="en-US" sz="1800" dirty="0" smtClean="0">
                <a:solidFill>
                  <a:schemeClr val="tx1"/>
                </a:solidFill>
                <a:cs typeface="Gill Sans" charset="0"/>
              </a:rPr>
              <a:t>Are they fighting?  </a:t>
            </a:r>
          </a:p>
          <a:p>
            <a:pPr marL="341313" indent="-341313">
              <a:lnSpc>
                <a:spcPct val="60000"/>
              </a:lnSpc>
              <a:buFont typeface="Calibri" charset="0"/>
              <a:buAutoNum type="arabicPeriod"/>
              <a:defRPr/>
            </a:pPr>
            <a:r>
              <a:rPr lang="en-US" sz="1800" dirty="0" smtClean="0">
                <a:solidFill>
                  <a:schemeClr val="tx1"/>
                </a:solidFill>
                <a:cs typeface="Gill Sans" charset="0"/>
              </a:rPr>
              <a:t>Are they part of the government?</a:t>
            </a:r>
          </a:p>
          <a:p>
            <a:pPr marL="341313" indent="-341313">
              <a:lnSpc>
                <a:spcPct val="60000"/>
              </a:lnSpc>
              <a:buFont typeface="Calibri" charset="0"/>
              <a:buAutoNum type="arabicPeriod"/>
              <a:defRPr/>
            </a:pPr>
            <a:r>
              <a:rPr lang="en-US" sz="1800" dirty="0" smtClean="0">
                <a:solidFill>
                  <a:schemeClr val="tx1"/>
                </a:solidFill>
                <a:cs typeface="Gill Sans" charset="0"/>
              </a:rPr>
              <a:t>Where were they?</a:t>
            </a:r>
          </a:p>
          <a:p>
            <a:pPr marL="341313" indent="-341313">
              <a:lnSpc>
                <a:spcPct val="60000"/>
              </a:lnSpc>
              <a:buFont typeface="Calibri" charset="0"/>
              <a:buAutoNum type="arabicPeriod"/>
              <a:defRPr/>
            </a:pPr>
            <a:r>
              <a:rPr lang="en-US" sz="1800" dirty="0" smtClean="0">
                <a:solidFill>
                  <a:schemeClr val="tx1"/>
                </a:solidFill>
                <a:cs typeface="Gill Sans" charset="0"/>
              </a:rPr>
              <a:t>Who are they?</a:t>
            </a:r>
          </a:p>
          <a:p>
            <a:pPr marL="341313" indent="-341313">
              <a:lnSpc>
                <a:spcPct val="60000"/>
              </a:lnSpc>
              <a:buFont typeface="Calibri" charset="0"/>
              <a:buAutoNum type="arabicPeriod"/>
              <a:defRPr/>
            </a:pPr>
            <a:r>
              <a:rPr lang="en-US" sz="1800" dirty="0" smtClean="0">
                <a:solidFill>
                  <a:schemeClr val="tx1"/>
                </a:solidFill>
                <a:cs typeface="Gill Sans" charset="0"/>
              </a:rPr>
              <a:t>Were they signing anything?</a:t>
            </a:r>
          </a:p>
          <a:p>
            <a:pPr marL="341313" indent="-341313">
              <a:lnSpc>
                <a:spcPct val="60000"/>
              </a:lnSpc>
              <a:buFont typeface="Calibri" charset="0"/>
              <a:buAutoNum type="arabicPeriod"/>
              <a:defRPr/>
            </a:pPr>
            <a:r>
              <a:rPr lang="en-US" sz="1800" dirty="0" smtClean="0">
                <a:solidFill>
                  <a:schemeClr val="tx1"/>
                </a:solidFill>
                <a:cs typeface="Gill Sans" charset="0"/>
              </a:rPr>
              <a:t>Who else was there?</a:t>
            </a:r>
          </a:p>
          <a:p>
            <a:pPr marL="341313" indent="-341313">
              <a:lnSpc>
                <a:spcPct val="60000"/>
              </a:lnSpc>
              <a:buFont typeface="Calibri" charset="0"/>
              <a:buAutoNum type="arabicPeriod"/>
              <a:defRPr/>
            </a:pPr>
            <a:r>
              <a:rPr lang="en-US" sz="1800" dirty="0" smtClean="0">
                <a:solidFill>
                  <a:schemeClr val="tx1"/>
                </a:solidFill>
                <a:cs typeface="Gill Sans" charset="0"/>
              </a:rPr>
              <a:t>Why are you hitting him?</a:t>
            </a:r>
          </a:p>
          <a:p>
            <a:pPr marL="341313" indent="-341313">
              <a:lnSpc>
                <a:spcPct val="60000"/>
              </a:lnSpc>
              <a:buFont typeface="Calibri" charset="0"/>
              <a:buAutoNum type="arabicPeriod"/>
              <a:defRPr/>
            </a:pPr>
            <a:r>
              <a:rPr lang="en-US" sz="1800" dirty="0" smtClean="0">
                <a:solidFill>
                  <a:schemeClr val="tx1"/>
                </a:solidFill>
                <a:cs typeface="Gill Sans" charset="0"/>
              </a:rPr>
              <a:t>Why didn’t they call 911?</a:t>
            </a:r>
            <a:endParaRPr lang="en-US" sz="1800" dirty="0" smtClean="0">
              <a:solidFill>
                <a:schemeClr val="tx1"/>
              </a:solidFill>
            </a:endParaRPr>
          </a:p>
          <a:p>
            <a:pPr marL="341313" indent="-341313">
              <a:lnSpc>
                <a:spcPct val="60000"/>
              </a:lnSpc>
              <a:buFont typeface="Calibri" charset="0"/>
              <a:buAutoNum type="arabicPeriod"/>
              <a:defRPr/>
            </a:pPr>
            <a:r>
              <a:rPr lang="en-US" sz="1800" dirty="0" smtClean="0">
                <a:solidFill>
                  <a:schemeClr val="tx1"/>
                </a:solidFill>
                <a:cs typeface="Gill Sans" charset="0"/>
              </a:rPr>
              <a:t>Was this related to slavery?</a:t>
            </a:r>
          </a:p>
          <a:p>
            <a:pPr marL="341313" indent="-341313">
              <a:lnSpc>
                <a:spcPct val="60000"/>
              </a:lnSpc>
              <a:buFont typeface="Calibri" charset="0"/>
              <a:buAutoNum type="arabicPeriod"/>
              <a:defRPr/>
            </a:pPr>
            <a:r>
              <a:rPr lang="en-US" sz="1800" dirty="0" smtClean="0">
                <a:solidFill>
                  <a:schemeClr val="tx1"/>
                </a:solidFill>
                <a:cs typeface="Gill Sans" charset="0"/>
              </a:rPr>
              <a:t>Why is he hitting him with a bat?</a:t>
            </a:r>
          </a:p>
        </p:txBody>
      </p:sp>
      <p:sp>
        <p:nvSpPr>
          <p:cNvPr id="7" name="Rectangle 6"/>
          <p:cNvSpPr/>
          <p:nvPr/>
        </p:nvSpPr>
        <p:spPr>
          <a:xfrm>
            <a:off x="4384675" y="1685925"/>
            <a:ext cx="3965575" cy="1966913"/>
          </a:xfrm>
          <a:prstGeom prst="rect">
            <a:avLst/>
          </a:prstGeom>
        </p:spPr>
        <p:txBody>
          <a:bodyPr>
            <a:spAutoFit/>
          </a:bodyPr>
          <a:lstStyle/>
          <a:p>
            <a:pPr defTabSz="914400" eaLnBrk="0" hangingPunct="0">
              <a:lnSpc>
                <a:spcPct val="60000"/>
              </a:lnSpc>
              <a:spcBef>
                <a:spcPts val="2000"/>
              </a:spcBef>
              <a:buClr>
                <a:srgbClr val="629DD1"/>
              </a:buClr>
              <a:buSzPct val="75000"/>
              <a:defRPr/>
            </a:pPr>
            <a:r>
              <a:rPr lang="en-US" sz="1400" dirty="0">
                <a:latin typeface="+mn-lt"/>
                <a:cs typeface="Gill Sans" charset="0"/>
              </a:rPr>
              <a:t>11.  </a:t>
            </a:r>
            <a:r>
              <a:rPr lang="en-US" dirty="0">
                <a:latin typeface="+mn-lt"/>
                <a:cs typeface="Gill Sans" charset="0"/>
              </a:rPr>
              <a:t>Why are you taking a pen? </a:t>
            </a:r>
          </a:p>
          <a:p>
            <a:pPr defTabSz="914400" eaLnBrk="0" hangingPunct="0">
              <a:lnSpc>
                <a:spcPct val="60000"/>
              </a:lnSpc>
              <a:spcBef>
                <a:spcPts val="2000"/>
              </a:spcBef>
              <a:buClr>
                <a:srgbClr val="629DD1"/>
              </a:buClr>
              <a:buSzPct val="75000"/>
              <a:defRPr/>
            </a:pPr>
            <a:r>
              <a:rPr lang="en-US" sz="1400" dirty="0">
                <a:latin typeface="+mn-lt"/>
                <a:cs typeface="Gill Sans" charset="0"/>
              </a:rPr>
              <a:t>12.    </a:t>
            </a:r>
            <a:r>
              <a:rPr lang="en-US" dirty="0">
                <a:latin typeface="+mn-lt"/>
                <a:cs typeface="Gill Sans" charset="0"/>
              </a:rPr>
              <a:t>Why are they in court? </a:t>
            </a:r>
          </a:p>
          <a:p>
            <a:pPr defTabSz="914400" eaLnBrk="0" hangingPunct="0">
              <a:lnSpc>
                <a:spcPct val="60000"/>
              </a:lnSpc>
              <a:spcBef>
                <a:spcPts val="2000"/>
              </a:spcBef>
              <a:buClr>
                <a:srgbClr val="629DD1"/>
              </a:buClr>
              <a:buSzPct val="75000"/>
              <a:defRPr/>
            </a:pPr>
            <a:r>
              <a:rPr lang="en-US" sz="1400" dirty="0">
                <a:latin typeface="+mn-lt"/>
                <a:cs typeface="Gill Sans" charset="0"/>
              </a:rPr>
              <a:t>13.   </a:t>
            </a:r>
            <a:r>
              <a:rPr lang="en-US" dirty="0">
                <a:latin typeface="+mn-lt"/>
                <a:cs typeface="Gill Sans" charset="0"/>
              </a:rPr>
              <a:t>Who hit who first?</a:t>
            </a:r>
          </a:p>
          <a:p>
            <a:pPr marL="342900" indent="-342900" defTabSz="914400" eaLnBrk="0" hangingPunct="0">
              <a:lnSpc>
                <a:spcPct val="60000"/>
              </a:lnSpc>
              <a:spcBef>
                <a:spcPts val="2000"/>
              </a:spcBef>
              <a:buClr>
                <a:srgbClr val="629DD1"/>
              </a:buClr>
              <a:buSzPct val="75000"/>
              <a:buFontTx/>
              <a:buAutoNum type="arabicPeriod" startAt="15"/>
              <a:defRPr/>
            </a:pPr>
            <a:r>
              <a:rPr lang="en-US" dirty="0">
                <a:latin typeface="+mn-lt"/>
                <a:cs typeface="Gill Sans" charset="0"/>
              </a:rPr>
              <a:t>Who died?</a:t>
            </a:r>
          </a:p>
          <a:p>
            <a:pPr marL="342900" indent="-342900" defTabSz="914400" eaLnBrk="0" hangingPunct="0">
              <a:lnSpc>
                <a:spcPct val="60000"/>
              </a:lnSpc>
              <a:spcBef>
                <a:spcPts val="2000"/>
              </a:spcBef>
              <a:buClr>
                <a:srgbClr val="629DD1"/>
              </a:buClr>
              <a:buSzPct val="75000"/>
              <a:buFontTx/>
              <a:buAutoNum type="arabicPeriod" startAt="15"/>
              <a:defRPr/>
            </a:pPr>
            <a:r>
              <a:rPr lang="en-US" dirty="0">
                <a:latin typeface="+mn-lt"/>
                <a:cs typeface="Gill Sans" charset="0"/>
              </a:rPr>
              <a:t> Why are they smiling?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1272" y="3776938"/>
            <a:ext cx="3923867" cy="2569612"/>
          </a:xfrm>
          <a:prstGeom prst="rect">
            <a:avLst/>
          </a:prstGeom>
        </p:spPr>
      </p:pic>
    </p:spTree>
    <p:extLst>
      <p:ext uri="{BB962C8B-B14F-4D97-AF65-F5344CB8AC3E}">
        <p14:creationId xmlns:p14="http://schemas.microsoft.com/office/powerpoint/2010/main" val="292172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2" end="2"/>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9" end="9"/>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7">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277905" y="4702502"/>
            <a:ext cx="8350268" cy="1381126"/>
          </a:xfrm>
        </p:spPr>
        <p:txBody>
          <a:bodyPr>
            <a:normAutofit fontScale="90000"/>
          </a:bodyPr>
          <a:lstStyle/>
          <a:p>
            <a:pPr algn="ctr" fontAlgn="base"/>
            <a:r>
              <a:rPr lang="en-US" sz="4000" dirty="0"/>
              <a:t>Working on a Challenge by Using the Question Formulation Technique (QFT)</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23" r="3768" b="16809"/>
          <a:stretch/>
        </p:blipFill>
        <p:spPr>
          <a:xfrm>
            <a:off x="277905" y="253410"/>
            <a:ext cx="6373750" cy="4187952"/>
          </a:xfrm>
          <a:prstGeom prst="rect">
            <a:avLst/>
          </a:prstGeom>
        </p:spPr>
      </p:pic>
    </p:spTree>
    <p:extLst>
      <p:ext uri="{BB962C8B-B14F-4D97-AF65-F5344CB8AC3E}">
        <p14:creationId xmlns:p14="http://schemas.microsoft.com/office/powerpoint/2010/main" val="3707401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392113" y="544513"/>
            <a:ext cx="7742237" cy="1116012"/>
          </a:xfrm>
        </p:spPr>
        <p:txBody>
          <a:bodyPr/>
          <a:lstStyle/>
          <a:p>
            <a:pPr eaLnBrk="1" hangingPunct="1"/>
            <a:r>
              <a:rPr lang="en-US" altLang="en-US" sz="4200" dirty="0" smtClean="0"/>
              <a:t>Rules for Producing Questions</a:t>
            </a:r>
          </a:p>
        </p:txBody>
      </p:sp>
      <p:sp>
        <p:nvSpPr>
          <p:cNvPr id="5" name="Rounded Rectangle 11"/>
          <p:cNvSpPr>
            <a:spLocks noChangeArrowheads="1"/>
          </p:cNvSpPr>
          <p:nvPr/>
        </p:nvSpPr>
        <p:spPr bwMode="auto">
          <a:xfrm>
            <a:off x="498475" y="2055813"/>
            <a:ext cx="8175625" cy="4384675"/>
          </a:xfrm>
          <a:prstGeom prst="roundRect">
            <a:avLst>
              <a:gd name="adj" fmla="val 16667"/>
            </a:avLst>
          </a:prstGeom>
          <a:ln/>
          <a:extLst/>
        </p:spPr>
        <p:style>
          <a:lnRef idx="2">
            <a:schemeClr val="accent3">
              <a:shade val="50000"/>
            </a:schemeClr>
          </a:lnRef>
          <a:fillRef idx="1">
            <a:schemeClr val="accent3"/>
          </a:fillRef>
          <a:effectRef idx="0">
            <a:schemeClr val="accent3"/>
          </a:effectRef>
          <a:fontRef idx="minor">
            <a:schemeClr val="lt1"/>
          </a:fontRef>
        </p:style>
        <p:txBody>
          <a:bodyPr/>
          <a:lstStyle>
            <a:lvl1pPr marL="222250" indent="-222250">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200" b="0" i="0" u="none" strike="noStrike" kern="1200" cap="none" spc="0" normalizeH="0" baseline="0" noProof="0" dirty="0" smtClean="0">
                <a:ln>
                  <a:noFill/>
                </a:ln>
                <a:solidFill>
                  <a:prstClr val="white"/>
                </a:solidFill>
                <a:effectLst/>
                <a:uLnTx/>
                <a:uFillTx/>
                <a:latin typeface="+mn-lt"/>
              </a:rPr>
              <a:t>1. Ask as many questions as you can</a:t>
            </a:r>
          </a:p>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200" b="0" i="0" u="none" strike="noStrike" kern="1200" cap="none" spc="0" normalizeH="0" baseline="0" noProof="0" dirty="0" smtClean="0">
                <a:ln>
                  <a:noFill/>
                </a:ln>
                <a:solidFill>
                  <a:prstClr val="white"/>
                </a:solidFill>
                <a:effectLst/>
                <a:uLnTx/>
                <a:uFillTx/>
                <a:latin typeface="+mn-lt"/>
              </a:rPr>
              <a:t>2. Do not stop to answer, judge, or discuss</a:t>
            </a:r>
          </a:p>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200" b="0" i="0" u="none" strike="noStrike" kern="1200" cap="none" spc="0" normalizeH="0" baseline="0" noProof="0" dirty="0" smtClean="0">
                <a:ln>
                  <a:noFill/>
                </a:ln>
                <a:solidFill>
                  <a:prstClr val="white"/>
                </a:solidFill>
                <a:effectLst/>
                <a:uLnTx/>
                <a:uFillTx/>
                <a:latin typeface="+mn-lt"/>
              </a:rPr>
              <a:t>3. Write down every question exactly as stated</a:t>
            </a:r>
          </a:p>
          <a:p>
            <a:pPr marL="222250" marR="0" lvl="0" indent="-222250" algn="l" defTabSz="914400" rtl="0" eaLnBrk="1" fontAlgn="base" latinLnBrk="0" hangingPunct="1">
              <a:lnSpc>
                <a:spcPct val="100000"/>
              </a:lnSpc>
              <a:spcBef>
                <a:spcPct val="0"/>
              </a:spcBef>
              <a:spcAft>
                <a:spcPts val="1800"/>
              </a:spcAft>
              <a:buClrTx/>
              <a:buSzTx/>
              <a:buFontTx/>
              <a:buNone/>
              <a:tabLst/>
              <a:defRPr/>
            </a:pPr>
            <a:r>
              <a:rPr kumimoji="0" lang="en-US" altLang="en-US" sz="3200" b="0" i="0" u="none" strike="noStrike" kern="1200" cap="none" spc="0" normalizeH="0" baseline="0" noProof="0" dirty="0" smtClean="0">
                <a:ln>
                  <a:noFill/>
                </a:ln>
                <a:solidFill>
                  <a:prstClr val="white"/>
                </a:solidFill>
                <a:effectLst/>
                <a:uLnTx/>
                <a:uFillTx/>
                <a:latin typeface="+mn-lt"/>
              </a:rPr>
              <a:t>4. Change any statements into questions</a:t>
            </a:r>
          </a:p>
          <a:p>
            <a:pPr marL="222250" marR="0" lvl="0" indent="-222250" algn="ctr" defTabSz="914400" rtl="0" eaLnBrk="1" fontAlgn="base" latinLnBrk="0" hangingPunct="1">
              <a:lnSpc>
                <a:spcPct val="100000"/>
              </a:lnSpc>
              <a:spcBef>
                <a:spcPct val="0"/>
              </a:spcBef>
              <a:spcAft>
                <a:spcPts val="1800"/>
              </a:spcAft>
              <a:buClrTx/>
              <a:buSzTx/>
              <a:buFontTx/>
              <a:buNone/>
              <a:tabLst/>
              <a:defRPr/>
            </a:pPr>
            <a:endParaRPr kumimoji="0" lang="en-US" altLang="en-US" sz="2800" b="0" i="0" u="none" strike="noStrike" kern="1200" cap="none" spc="0" normalizeH="0" baseline="0" noProof="0" dirty="0" smtClean="0">
              <a:ln>
                <a:noFill/>
              </a:ln>
              <a:solidFill>
                <a:prstClr val="white"/>
              </a:solidFill>
              <a:effectLst/>
              <a:uLnTx/>
              <a:uFillTx/>
              <a:latin typeface="+mn-lt"/>
            </a:endParaRPr>
          </a:p>
        </p:txBody>
      </p:sp>
    </p:spTree>
    <p:extLst>
      <p:ext uri="{BB962C8B-B14F-4D97-AF65-F5344CB8AC3E}">
        <p14:creationId xmlns:p14="http://schemas.microsoft.com/office/powerpoint/2010/main" val="3611471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133475" y="200025"/>
            <a:ext cx="6078538" cy="701675"/>
          </a:xfrm>
        </p:spPr>
        <p:txBody>
          <a:bodyPr/>
          <a:lstStyle/>
          <a:p>
            <a:pPr algn="ctr"/>
            <a:r>
              <a:rPr lang="en-US" altLang="en-US" sz="4400" dirty="0" smtClean="0"/>
              <a:t>Today’s Agenda</a:t>
            </a:r>
          </a:p>
        </p:txBody>
      </p:sp>
      <p:sp>
        <p:nvSpPr>
          <p:cNvPr id="3" name="Content Placeholder 2"/>
          <p:cNvSpPr>
            <a:spLocks noGrp="1"/>
          </p:cNvSpPr>
          <p:nvPr>
            <p:ph idx="1"/>
          </p:nvPr>
        </p:nvSpPr>
        <p:spPr>
          <a:xfrm>
            <a:off x="170121" y="1072850"/>
            <a:ext cx="8732604" cy="4904507"/>
          </a:xfrm>
        </p:spPr>
        <p:txBody>
          <a:bodyPr>
            <a:noAutofit/>
          </a:bodyPr>
          <a:lstStyle/>
          <a:p>
            <a:pPr marL="742950" indent="-742950">
              <a:buFont typeface="+mj-lt"/>
              <a:buAutoNum type="arabicParenR"/>
              <a:defRPr/>
            </a:pPr>
            <a:r>
              <a:rPr lang="en-US" sz="2800" dirty="0" smtClean="0">
                <a:solidFill>
                  <a:schemeClr val="tx1"/>
                </a:solidFill>
              </a:rPr>
              <a:t>Welcome and Community Building</a:t>
            </a:r>
            <a:endParaRPr lang="en-US" sz="2800" dirty="0">
              <a:solidFill>
                <a:schemeClr val="tx1"/>
              </a:solidFill>
            </a:endParaRPr>
          </a:p>
          <a:p>
            <a:pPr marL="742950" indent="-742950">
              <a:buFont typeface="+mj-lt"/>
              <a:buAutoNum type="arabicParenR"/>
              <a:defRPr/>
            </a:pPr>
            <a:r>
              <a:rPr lang="en-US" sz="2800" dirty="0" smtClean="0">
                <a:solidFill>
                  <a:schemeClr val="tx1"/>
                </a:solidFill>
              </a:rPr>
              <a:t>Collaborative Learning with the Question Formulation Technique (QFT)</a:t>
            </a:r>
          </a:p>
          <a:p>
            <a:pPr marL="742950" indent="-742950">
              <a:buFont typeface="+mj-lt"/>
              <a:buAutoNum type="arabicParenR"/>
              <a:defRPr/>
            </a:pPr>
            <a:r>
              <a:rPr lang="en-US" sz="2800" dirty="0" smtClean="0">
                <a:solidFill>
                  <a:schemeClr val="tx1"/>
                </a:solidFill>
              </a:rPr>
              <a:t>Explore Classroom Examples &amp; Applications</a:t>
            </a:r>
          </a:p>
          <a:p>
            <a:pPr marL="742950" indent="-742950">
              <a:buFont typeface="+mj-lt"/>
              <a:buAutoNum type="arabicParenR"/>
              <a:defRPr/>
            </a:pPr>
            <a:r>
              <a:rPr lang="en-US" sz="2800" dirty="0" smtClean="0">
                <a:solidFill>
                  <a:schemeClr val="tx1"/>
                </a:solidFill>
              </a:rPr>
              <a:t>Emerging Ideas about a New Model of Learning</a:t>
            </a:r>
          </a:p>
          <a:p>
            <a:pPr marL="742950" indent="-742950">
              <a:buFont typeface="+mj-lt"/>
              <a:buAutoNum type="arabicParenR"/>
              <a:defRPr/>
            </a:pPr>
            <a:r>
              <a:rPr lang="en-US" sz="2800" dirty="0" smtClean="0">
                <a:solidFill>
                  <a:schemeClr val="tx1"/>
                </a:solidFill>
              </a:rPr>
              <a:t>Work in Self-Organized Interest Groups</a:t>
            </a:r>
          </a:p>
          <a:p>
            <a:pPr marL="742950" indent="-742950">
              <a:buFont typeface="+mj-lt"/>
              <a:buAutoNum type="arabicParenR"/>
              <a:defRPr/>
            </a:pPr>
            <a:r>
              <a:rPr lang="en-US" sz="2800" dirty="0" smtClean="0">
                <a:solidFill>
                  <a:schemeClr val="tx1"/>
                </a:solidFill>
              </a:rPr>
              <a:t>Reflection &amp; Evaluation</a:t>
            </a:r>
          </a:p>
          <a:p>
            <a:pPr marL="0" indent="0">
              <a:buNone/>
              <a:defRPr/>
            </a:pPr>
            <a:endParaRPr lang="en-US" sz="2800" dirty="0" smtClean="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3178" y="5866692"/>
            <a:ext cx="2412519" cy="883632"/>
          </a:xfrm>
          <a:prstGeom prst="rect">
            <a:avLst/>
          </a:prstGeom>
        </p:spPr>
      </p:pic>
      <p:sp>
        <p:nvSpPr>
          <p:cNvPr id="5" name="TextBox 4"/>
          <p:cNvSpPr txBox="1"/>
          <p:nvPr/>
        </p:nvSpPr>
        <p:spPr>
          <a:xfrm>
            <a:off x="7403742" y="6308508"/>
            <a:ext cx="1740258" cy="338554"/>
          </a:xfrm>
          <a:prstGeom prst="rect">
            <a:avLst/>
          </a:prstGeom>
          <a:noFill/>
        </p:spPr>
        <p:txBody>
          <a:bodyPr wrap="square" rtlCol="0">
            <a:spAutoFit/>
          </a:bodyPr>
          <a:lstStyle/>
          <a:p>
            <a:r>
              <a:rPr lang="en-US" sz="1600" dirty="0" smtClean="0">
                <a:solidFill>
                  <a:schemeClr val="accent2"/>
                </a:solidFill>
              </a:rPr>
              <a:t>#NCSS #QFT</a:t>
            </a:r>
            <a:endParaRPr lang="en-US" sz="1600" dirty="0">
              <a:solidFill>
                <a:schemeClr val="accent2"/>
              </a:solidFill>
            </a:endParaRPr>
          </a:p>
        </p:txBody>
      </p:sp>
    </p:spTree>
    <p:extLst>
      <p:ext uri="{BB962C8B-B14F-4D97-AF65-F5344CB8AC3E}">
        <p14:creationId xmlns:p14="http://schemas.microsoft.com/office/powerpoint/2010/main" val="16461112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hangingPunct="1"/>
            <a:r>
              <a:rPr lang="en-US" altLang="en-US" sz="4400" dirty="0" smtClean="0"/>
              <a:t>Producing Questions</a:t>
            </a:r>
          </a:p>
        </p:txBody>
      </p:sp>
      <p:sp>
        <p:nvSpPr>
          <p:cNvPr id="102403" name="Content Placeholder 2"/>
          <p:cNvSpPr>
            <a:spLocks noGrp="1"/>
          </p:cNvSpPr>
          <p:nvPr>
            <p:ph idx="1"/>
          </p:nvPr>
        </p:nvSpPr>
        <p:spPr>
          <a:xfrm>
            <a:off x="333664" y="1600200"/>
            <a:ext cx="8545513" cy="5022273"/>
          </a:xfrm>
        </p:spPr>
        <p:txBody>
          <a:bodyPr/>
          <a:lstStyle/>
          <a:p>
            <a:pPr marL="514350" indent="-514350" eaLnBrk="1" hangingPunct="1">
              <a:lnSpc>
                <a:spcPct val="90000"/>
              </a:lnSpc>
              <a:buFont typeface="Wingdings" panose="05000000000000000000" pitchFamily="2" charset="2"/>
              <a:buAutoNum type="arabicPeriod"/>
            </a:pPr>
            <a:r>
              <a:rPr lang="en-US" altLang="en-US" sz="3200" dirty="0" smtClean="0">
                <a:solidFill>
                  <a:srgbClr val="000000"/>
                </a:solidFill>
              </a:rPr>
              <a:t>Ask Questions</a:t>
            </a:r>
          </a:p>
          <a:p>
            <a:pPr marL="514350" indent="-514350" eaLnBrk="1" hangingPunct="1">
              <a:lnSpc>
                <a:spcPct val="90000"/>
              </a:lnSpc>
              <a:buFont typeface="Wingdings" panose="05000000000000000000" pitchFamily="2" charset="2"/>
              <a:buAutoNum type="arabicPeriod"/>
            </a:pPr>
            <a:r>
              <a:rPr lang="en-US" altLang="en-US" sz="3200" dirty="0" smtClean="0">
                <a:solidFill>
                  <a:srgbClr val="000000"/>
                </a:solidFill>
              </a:rPr>
              <a:t>Follow the Rules</a:t>
            </a:r>
          </a:p>
          <a:p>
            <a:pPr lvl="3" eaLnBrk="1" hangingPunct="1">
              <a:lnSpc>
                <a:spcPct val="90000"/>
              </a:lnSpc>
            </a:pPr>
            <a:r>
              <a:rPr lang="en-US" altLang="en-US" sz="2400" dirty="0" smtClean="0">
                <a:solidFill>
                  <a:schemeClr val="tx1"/>
                </a:solidFill>
              </a:rPr>
              <a:t>Ask as many questions as you can.</a:t>
            </a:r>
          </a:p>
          <a:p>
            <a:pPr lvl="3" eaLnBrk="1" hangingPunct="1">
              <a:lnSpc>
                <a:spcPct val="90000"/>
              </a:lnSpc>
            </a:pPr>
            <a:r>
              <a:rPr lang="en-US" altLang="en-US" sz="2400" dirty="0" smtClean="0">
                <a:solidFill>
                  <a:schemeClr val="tx1"/>
                </a:solidFill>
              </a:rPr>
              <a:t>Do not stop to answer, judge, or discuss.</a:t>
            </a:r>
          </a:p>
          <a:p>
            <a:pPr lvl="3" eaLnBrk="1" hangingPunct="1">
              <a:lnSpc>
                <a:spcPct val="90000"/>
              </a:lnSpc>
            </a:pPr>
            <a:r>
              <a:rPr lang="en-US" altLang="en-US" sz="2400" dirty="0" smtClean="0">
                <a:solidFill>
                  <a:schemeClr val="tx1"/>
                </a:solidFill>
              </a:rPr>
              <a:t>Write down every question exactly as it was stated.</a:t>
            </a:r>
          </a:p>
          <a:p>
            <a:pPr lvl="3" eaLnBrk="1" hangingPunct="1">
              <a:lnSpc>
                <a:spcPct val="90000"/>
              </a:lnSpc>
            </a:pPr>
            <a:r>
              <a:rPr lang="en-US" altLang="en-US" sz="2400" dirty="0" smtClean="0">
                <a:solidFill>
                  <a:schemeClr val="tx1"/>
                </a:solidFill>
              </a:rPr>
              <a:t>Change any statements into questions.</a:t>
            </a:r>
          </a:p>
          <a:p>
            <a:pPr marL="514350" indent="-514350" eaLnBrk="1" hangingPunct="1">
              <a:lnSpc>
                <a:spcPct val="90000"/>
              </a:lnSpc>
              <a:buFont typeface="Wingdings" panose="05000000000000000000" pitchFamily="2" charset="2"/>
              <a:buAutoNum type="arabicPeriod"/>
            </a:pPr>
            <a:r>
              <a:rPr lang="en-US" altLang="en-US" sz="3200" dirty="0" smtClean="0">
                <a:solidFill>
                  <a:srgbClr val="000000"/>
                </a:solidFill>
              </a:rPr>
              <a:t>Number the Questions</a:t>
            </a:r>
          </a:p>
          <a:p>
            <a:pPr marL="514350" indent="-514350" algn="ctr" eaLnBrk="1" hangingPunct="1">
              <a:lnSpc>
                <a:spcPct val="90000"/>
              </a:lnSpc>
              <a:buFont typeface="Wingdings" panose="05000000000000000000" pitchFamily="2" charset="2"/>
              <a:buAutoNum type="arabicPeriod"/>
            </a:pPr>
            <a:endParaRPr lang="en-US" altLang="en-US" sz="2800" dirty="0" smtClean="0"/>
          </a:p>
        </p:txBody>
      </p:sp>
    </p:spTree>
    <p:extLst>
      <p:ext uri="{BB962C8B-B14F-4D97-AF65-F5344CB8AC3E}">
        <p14:creationId xmlns:p14="http://schemas.microsoft.com/office/powerpoint/2010/main" val="30631517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98475" y="484188"/>
            <a:ext cx="7556500" cy="798922"/>
          </a:xfrm>
        </p:spPr>
        <p:txBody>
          <a:bodyPr/>
          <a:lstStyle/>
          <a:p>
            <a:pPr eaLnBrk="1" hangingPunct="1"/>
            <a:r>
              <a:rPr lang="en-US" altLang="en-US" sz="4000" dirty="0" smtClean="0"/>
              <a:t>Question Focus:</a:t>
            </a:r>
          </a:p>
        </p:txBody>
      </p:sp>
      <p:sp>
        <p:nvSpPr>
          <p:cNvPr id="104451" name="Content Placeholder 2"/>
          <p:cNvSpPr>
            <a:spLocks noGrp="1"/>
          </p:cNvSpPr>
          <p:nvPr>
            <p:ph idx="1"/>
          </p:nvPr>
        </p:nvSpPr>
        <p:spPr>
          <a:xfrm>
            <a:off x="498475" y="2238894"/>
            <a:ext cx="8201773" cy="2485243"/>
          </a:xfrm>
        </p:spPr>
        <p:txBody>
          <a:bodyPr>
            <a:noAutofit/>
          </a:bodyPr>
          <a:lstStyle/>
          <a:p>
            <a:pPr marL="0" indent="0" eaLnBrk="1" hangingPunct="1">
              <a:spcBef>
                <a:spcPts val="0"/>
              </a:spcBef>
              <a:buNone/>
            </a:pPr>
            <a:r>
              <a:rPr lang="en-US" altLang="en-US" sz="5600" dirty="0" smtClean="0">
                <a:solidFill>
                  <a:schemeClr val="accent1"/>
                </a:solidFill>
              </a:rPr>
              <a:t>Some students are not asking questions.</a:t>
            </a:r>
          </a:p>
        </p:txBody>
      </p:sp>
      <p:sp>
        <p:nvSpPr>
          <p:cNvPr id="4" name="TextBox 3"/>
          <p:cNvSpPr txBox="1"/>
          <p:nvPr/>
        </p:nvSpPr>
        <p:spPr>
          <a:xfrm>
            <a:off x="498475" y="5400675"/>
            <a:ext cx="7971585" cy="461665"/>
          </a:xfrm>
          <a:prstGeom prst="rect">
            <a:avLst/>
          </a:prstGeom>
          <a:noFill/>
        </p:spPr>
        <p:txBody>
          <a:bodyPr wrap="square" rtlCol="0">
            <a:spAutoFit/>
          </a:bodyPr>
          <a:lstStyle/>
          <a:p>
            <a:r>
              <a:rPr lang="en-US" sz="2400" dirty="0" smtClean="0">
                <a:sym typeface="Wingdings"/>
              </a:rPr>
              <a:t></a:t>
            </a:r>
            <a:r>
              <a:rPr lang="en-US" sz="2400" dirty="0" smtClean="0"/>
              <a:t>Please write this statement at the top of your paper. </a:t>
            </a:r>
            <a:endParaRPr lang="en-US" sz="2400" dirty="0"/>
          </a:p>
        </p:txBody>
      </p:sp>
      <p:sp>
        <p:nvSpPr>
          <p:cNvPr id="3" name="TextBox 2"/>
          <p:cNvSpPr txBox="1"/>
          <p:nvPr/>
        </p:nvSpPr>
        <p:spPr>
          <a:xfrm>
            <a:off x="498474" y="5845215"/>
            <a:ext cx="8201773" cy="461665"/>
          </a:xfrm>
          <a:prstGeom prst="rect">
            <a:avLst/>
          </a:prstGeom>
          <a:noFill/>
        </p:spPr>
        <p:txBody>
          <a:bodyPr wrap="square" rtlCol="0">
            <a:spAutoFit/>
          </a:bodyPr>
          <a:lstStyle/>
          <a:p>
            <a:r>
              <a:rPr lang="en-US" sz="2400" dirty="0" smtClean="0">
                <a:sym typeface="Wingdings" panose="05000000000000000000" pitchFamily="2" charset="2"/>
              </a:rPr>
              <a:t>Remember: Number the questions. </a:t>
            </a:r>
            <a:r>
              <a:rPr lang="en-US" sz="2400" dirty="0">
                <a:sym typeface="Wingdings" panose="05000000000000000000" pitchFamily="2" charset="2"/>
              </a:rPr>
              <a:t>F</a:t>
            </a:r>
            <a:r>
              <a:rPr lang="en-US" sz="2400" dirty="0" smtClean="0">
                <a:sym typeface="Wingdings" panose="05000000000000000000" pitchFamily="2" charset="2"/>
              </a:rPr>
              <a:t>ollow the rules. </a:t>
            </a:r>
            <a:endParaRPr lang="en-US" sz="2400" dirty="0"/>
          </a:p>
        </p:txBody>
      </p:sp>
    </p:spTree>
    <p:extLst>
      <p:ext uri="{BB962C8B-B14F-4D97-AF65-F5344CB8AC3E}">
        <p14:creationId xmlns:p14="http://schemas.microsoft.com/office/powerpoint/2010/main" val="254342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normAutofit fontScale="90000"/>
          </a:bodyPr>
          <a:lstStyle/>
          <a:p>
            <a:pPr eaLnBrk="1" hangingPunct="1"/>
            <a:r>
              <a:rPr lang="en-US" altLang="en-US" sz="4000" smtClean="0"/>
              <a:t>Categorizing Questions: </a:t>
            </a:r>
            <a:br>
              <a:rPr lang="en-US" altLang="en-US" sz="4000" smtClean="0"/>
            </a:br>
            <a:r>
              <a:rPr lang="en-US" altLang="en-US" sz="4000" smtClean="0"/>
              <a:t>Closed/ Open</a:t>
            </a:r>
          </a:p>
        </p:txBody>
      </p:sp>
      <p:sp>
        <p:nvSpPr>
          <p:cNvPr id="46082" name="Content Placeholder 2"/>
          <p:cNvSpPr>
            <a:spLocks noGrp="1"/>
          </p:cNvSpPr>
          <p:nvPr>
            <p:ph idx="1"/>
          </p:nvPr>
        </p:nvSpPr>
        <p:spPr>
          <a:xfrm>
            <a:off x="498475" y="1981200"/>
            <a:ext cx="8362950" cy="4144963"/>
          </a:xfrm>
        </p:spPr>
        <p:txBody>
          <a:bodyPr/>
          <a:lstStyle/>
          <a:p>
            <a:pPr marL="0" indent="0" eaLnBrk="1" hangingPunct="1">
              <a:lnSpc>
                <a:spcPct val="90000"/>
              </a:lnSpc>
              <a:buFont typeface="Wingdings" panose="05000000000000000000" pitchFamily="2" charset="2"/>
              <a:buNone/>
            </a:pPr>
            <a:r>
              <a:rPr lang="en-US" altLang="en-US" sz="3000" u="sng" dirty="0" smtClean="0">
                <a:solidFill>
                  <a:srgbClr val="000000"/>
                </a:solidFill>
              </a:rPr>
              <a:t>Definitions</a:t>
            </a:r>
            <a:r>
              <a:rPr lang="en-US" altLang="en-US" sz="3000" dirty="0" smtClean="0">
                <a:solidFill>
                  <a:srgbClr val="000000"/>
                </a:solidFill>
              </a:rPr>
              <a:t>: </a:t>
            </a:r>
            <a:endParaRPr lang="en-US" altLang="en-US" sz="3000" b="1" dirty="0" smtClean="0">
              <a:solidFill>
                <a:srgbClr val="000000"/>
              </a:solidFill>
            </a:endParaRPr>
          </a:p>
          <a:p>
            <a:pPr lvl="1" eaLnBrk="1" hangingPunct="1">
              <a:lnSpc>
                <a:spcPct val="90000"/>
              </a:lnSpc>
            </a:pPr>
            <a:r>
              <a:rPr lang="en-US" altLang="en-US" sz="2800" b="1" dirty="0" smtClean="0">
                <a:solidFill>
                  <a:srgbClr val="000000"/>
                </a:solidFill>
              </a:rPr>
              <a:t>Closed-ended </a:t>
            </a:r>
            <a:r>
              <a:rPr lang="en-US" altLang="en-US" sz="2800" dirty="0" smtClean="0">
                <a:solidFill>
                  <a:srgbClr val="000000"/>
                </a:solidFill>
              </a:rPr>
              <a:t>questions can be answered with a “yes” or  “no” or with a </a:t>
            </a:r>
            <a:r>
              <a:rPr lang="en-US" altLang="en-US" sz="2800" b="1" dirty="0" smtClean="0">
                <a:solidFill>
                  <a:srgbClr val="000000"/>
                </a:solidFill>
              </a:rPr>
              <a:t>one-word </a:t>
            </a:r>
            <a:r>
              <a:rPr lang="en-US" altLang="en-US" sz="2800" dirty="0" smtClean="0">
                <a:solidFill>
                  <a:srgbClr val="000000"/>
                </a:solidFill>
              </a:rPr>
              <a:t>answer.</a:t>
            </a:r>
          </a:p>
          <a:p>
            <a:pPr lvl="1" eaLnBrk="1" hangingPunct="1">
              <a:lnSpc>
                <a:spcPct val="90000"/>
              </a:lnSpc>
              <a:spcBef>
                <a:spcPts val="1800"/>
              </a:spcBef>
            </a:pPr>
            <a:r>
              <a:rPr lang="en-US" altLang="en-US" sz="2800" b="1" dirty="0" smtClean="0">
                <a:solidFill>
                  <a:srgbClr val="000000"/>
                </a:solidFill>
              </a:rPr>
              <a:t>Open-ended</a:t>
            </a:r>
            <a:r>
              <a:rPr lang="en-US" altLang="en-US" sz="2800" dirty="0" smtClean="0">
                <a:solidFill>
                  <a:srgbClr val="000000"/>
                </a:solidFill>
              </a:rPr>
              <a:t> questions require </a:t>
            </a:r>
          </a:p>
          <a:p>
            <a:pPr lvl="1" eaLnBrk="1" hangingPunct="1">
              <a:lnSpc>
                <a:spcPct val="90000"/>
              </a:lnSpc>
              <a:spcBef>
                <a:spcPct val="0"/>
              </a:spcBef>
              <a:spcAft>
                <a:spcPts val="1800"/>
              </a:spcAft>
              <a:buFont typeface="Wingdings" panose="05000000000000000000" pitchFamily="2" charset="2"/>
              <a:buNone/>
            </a:pPr>
            <a:r>
              <a:rPr lang="en-US" altLang="en-US" sz="2800" dirty="0" smtClean="0">
                <a:solidFill>
                  <a:srgbClr val="000000"/>
                </a:solidFill>
              </a:rPr>
              <a:t>  more </a:t>
            </a:r>
            <a:r>
              <a:rPr lang="en-US" altLang="en-US" sz="2800" b="1" dirty="0" smtClean="0">
                <a:solidFill>
                  <a:srgbClr val="000000"/>
                </a:solidFill>
              </a:rPr>
              <a:t>explanation</a:t>
            </a:r>
            <a:r>
              <a:rPr lang="en-US" altLang="en-US" sz="2800" dirty="0" smtClean="0">
                <a:solidFill>
                  <a:srgbClr val="000000"/>
                </a:solidFill>
              </a:rPr>
              <a:t>. </a:t>
            </a:r>
          </a:p>
          <a:p>
            <a:pPr marL="0" indent="0" eaLnBrk="1" hangingPunct="1">
              <a:lnSpc>
                <a:spcPct val="90000"/>
              </a:lnSpc>
              <a:spcBef>
                <a:spcPct val="0"/>
              </a:spcBef>
              <a:buFont typeface="Wingdings" panose="05000000000000000000" pitchFamily="2" charset="2"/>
              <a:buNone/>
            </a:pPr>
            <a:r>
              <a:rPr lang="en-US" altLang="en-US" sz="3000" u="sng" dirty="0" smtClean="0">
                <a:solidFill>
                  <a:srgbClr val="000000"/>
                </a:solidFill>
              </a:rPr>
              <a:t>Directions</a:t>
            </a:r>
            <a:r>
              <a:rPr lang="en-US" altLang="en-US" sz="3000" dirty="0" smtClean="0">
                <a:solidFill>
                  <a:srgbClr val="000000"/>
                </a:solidFill>
              </a:rPr>
              <a:t>: Identify your questions as closed-ended or open-ended by </a:t>
            </a:r>
            <a:r>
              <a:rPr lang="en-US" altLang="en-US" sz="3000" b="1" dirty="0" smtClean="0">
                <a:solidFill>
                  <a:srgbClr val="000000"/>
                </a:solidFill>
              </a:rPr>
              <a:t>marking them </a:t>
            </a:r>
            <a:r>
              <a:rPr lang="en-US" altLang="en-US" sz="3000" dirty="0" smtClean="0">
                <a:solidFill>
                  <a:srgbClr val="000000"/>
                </a:solidFill>
              </a:rPr>
              <a:t>with a </a:t>
            </a:r>
            <a:r>
              <a:rPr lang="en-US" altLang="en-US" sz="3000" b="1" dirty="0" smtClean="0">
                <a:solidFill>
                  <a:srgbClr val="000000"/>
                </a:solidFill>
              </a:rPr>
              <a:t>“C”</a:t>
            </a:r>
            <a:r>
              <a:rPr lang="en-US" altLang="ja-JP" sz="3000" dirty="0" smtClean="0">
                <a:solidFill>
                  <a:srgbClr val="000000"/>
                </a:solidFill>
              </a:rPr>
              <a:t> or an </a:t>
            </a:r>
            <a:r>
              <a:rPr lang="en-US" altLang="en-US" sz="3000" b="1" dirty="0" smtClean="0">
                <a:solidFill>
                  <a:srgbClr val="000000"/>
                </a:solidFill>
              </a:rPr>
              <a:t>“</a:t>
            </a:r>
            <a:r>
              <a:rPr lang="en-US" altLang="ja-JP" sz="3000" b="1" dirty="0" smtClean="0">
                <a:solidFill>
                  <a:srgbClr val="000000"/>
                </a:solidFill>
              </a:rPr>
              <a:t>O.</a:t>
            </a:r>
            <a:r>
              <a:rPr lang="en-US" altLang="en-US" sz="3000" b="1" dirty="0" smtClean="0">
                <a:solidFill>
                  <a:srgbClr val="000000"/>
                </a:solidFill>
              </a:rPr>
              <a:t>”</a:t>
            </a:r>
            <a:endParaRPr lang="en-US" altLang="en-US" sz="3000" dirty="0" smtClean="0">
              <a:solidFill>
                <a:srgbClr val="000000"/>
              </a:solidFill>
            </a:endParaRPr>
          </a:p>
        </p:txBody>
      </p:sp>
    </p:spTree>
    <p:extLst>
      <p:ext uri="{BB962C8B-B14F-4D97-AF65-F5344CB8AC3E}">
        <p14:creationId xmlns:p14="http://schemas.microsoft.com/office/powerpoint/2010/main" val="3452807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082">
                                            <p:txEl>
                                              <p:pRg st="2" end="2"/>
                                            </p:txEl>
                                          </p:spTgt>
                                        </p:tgtEl>
                                        <p:attrNameLst>
                                          <p:attrName>style.visibility</p:attrName>
                                        </p:attrNameLst>
                                      </p:cBhvr>
                                      <p:to>
                                        <p:strVal val="visible"/>
                                      </p:to>
                                    </p:set>
                                    <p:animEffect transition="in" filter="fade">
                                      <p:cBhvr>
                                        <p:cTn id="10" dur="500"/>
                                        <p:tgtEl>
                                          <p:spTgt spid="4608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6082">
                                            <p:txEl>
                                              <p:pRg st="3" end="3"/>
                                            </p:txEl>
                                          </p:spTgt>
                                        </p:tgtEl>
                                        <p:attrNameLst>
                                          <p:attrName>style.visibility</p:attrName>
                                        </p:attrNameLst>
                                      </p:cBhvr>
                                      <p:to>
                                        <p:strVal val="visible"/>
                                      </p:to>
                                    </p:set>
                                    <p:animEffect transition="in" filter="fade">
                                      <p:cBhvr>
                                        <p:cTn id="13" dur="500"/>
                                        <p:tgtEl>
                                          <p:spTgt spid="46082">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6082">
                                            <p:txEl>
                                              <p:pRg st="4" end="4"/>
                                            </p:txEl>
                                          </p:spTgt>
                                        </p:tgtEl>
                                        <p:attrNameLst>
                                          <p:attrName>style.visibility</p:attrName>
                                        </p:attrNameLst>
                                      </p:cBhvr>
                                      <p:to>
                                        <p:strVal val="visible"/>
                                      </p:to>
                                    </p:set>
                                    <p:animEffect transition="in" filter="fade">
                                      <p:cBhvr>
                                        <p:cTn id="18" dur="500"/>
                                        <p:tgtEl>
                                          <p:spTgt spid="460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r>
              <a:rPr lang="en-US" altLang="en-US" sz="4400" dirty="0" smtClean="0"/>
              <a:t>Discussion</a:t>
            </a:r>
          </a:p>
        </p:txBody>
      </p:sp>
      <p:graphicFrame>
        <p:nvGraphicFramePr>
          <p:cNvPr id="5" name="Content Placeholder 3"/>
          <p:cNvGraphicFramePr>
            <a:graphicFrameLocks noGrp="1"/>
          </p:cNvGraphicFramePr>
          <p:nvPr/>
        </p:nvGraphicFramePr>
        <p:xfrm>
          <a:off x="1216061" y="2235010"/>
          <a:ext cx="6676859" cy="339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18646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r>
              <a:rPr lang="en-US" altLang="en-US" sz="4400" smtClean="0"/>
              <a:t>Discussion</a:t>
            </a:r>
          </a:p>
        </p:txBody>
      </p:sp>
      <p:graphicFrame>
        <p:nvGraphicFramePr>
          <p:cNvPr id="4" name="Content Placeholder 3"/>
          <p:cNvGraphicFramePr>
            <a:graphicFrameLocks noGrp="1"/>
          </p:cNvGraphicFramePr>
          <p:nvPr>
            <p:extLst/>
          </p:nvPr>
        </p:nvGraphicFramePr>
        <p:xfrm>
          <a:off x="1215266" y="2213961"/>
          <a:ext cx="6676859" cy="339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13634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txBox="1">
            <a:spLocks/>
          </p:cNvSpPr>
          <p:nvPr/>
        </p:nvSpPr>
        <p:spPr bwMode="auto">
          <a:xfrm>
            <a:off x="862013" y="2281238"/>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altLang="en-US" sz="3200" b="1" i="0" u="none" strike="noStrike" kern="1200" cap="none" spc="0" normalizeH="0" baseline="0" noProof="0" smtClean="0">
              <a:ln>
                <a:noFill/>
              </a:ln>
              <a:solidFill>
                <a:prstClr val="black"/>
              </a:solidFill>
              <a:effectLst/>
              <a:uLnTx/>
              <a:uFillTx/>
              <a:latin typeface="Arial" panose="020B0604020202020204" pitchFamily="34" charset="0"/>
              <a:ea typeface="MS PGothic" pitchFamily="34" charset="-128"/>
              <a:cs typeface="+mn-cs"/>
            </a:endParaRPr>
          </a:p>
        </p:txBody>
      </p:sp>
      <p:sp>
        <p:nvSpPr>
          <p:cNvPr id="108547" name="Title 1"/>
          <p:cNvSpPr>
            <a:spLocks noGrp="1"/>
          </p:cNvSpPr>
          <p:nvPr>
            <p:ph type="title"/>
          </p:nvPr>
        </p:nvSpPr>
        <p:spPr/>
        <p:txBody>
          <a:bodyPr/>
          <a:lstStyle/>
          <a:p>
            <a:pPr eaLnBrk="1" hangingPunct="1"/>
            <a:r>
              <a:rPr lang="en-US" altLang="en-US" sz="4000" smtClean="0"/>
              <a:t>Improving Questions</a:t>
            </a:r>
          </a:p>
        </p:txBody>
      </p:sp>
      <p:sp>
        <p:nvSpPr>
          <p:cNvPr id="4" name="Content Placeholder 3"/>
          <p:cNvSpPr>
            <a:spLocks noGrp="1"/>
          </p:cNvSpPr>
          <p:nvPr>
            <p:ph idx="1"/>
          </p:nvPr>
        </p:nvSpPr>
        <p:spPr>
          <a:xfrm>
            <a:off x="457200" y="1905000"/>
            <a:ext cx="8229600" cy="4133850"/>
          </a:xfrm>
        </p:spPr>
        <p:txBody>
          <a:bodyPr/>
          <a:lstStyle/>
          <a:p>
            <a:pPr eaLnBrk="1" hangingPunct="1"/>
            <a:r>
              <a:rPr lang="en-US" altLang="en-US" sz="2800" dirty="0" smtClean="0">
                <a:solidFill>
                  <a:srgbClr val="000000"/>
                </a:solidFill>
                <a:latin typeface="+mj-lt"/>
              </a:rPr>
              <a:t>Take one </a:t>
            </a:r>
            <a:r>
              <a:rPr lang="en-US" altLang="en-US" sz="2800" b="1" dirty="0" smtClean="0">
                <a:solidFill>
                  <a:schemeClr val="tx1"/>
                </a:solidFill>
                <a:latin typeface="+mj-lt"/>
              </a:rPr>
              <a:t>closed-ended question</a:t>
            </a:r>
            <a:r>
              <a:rPr lang="en-US" altLang="en-US" sz="2800" b="1" dirty="0" smtClean="0">
                <a:solidFill>
                  <a:srgbClr val="9D90A0"/>
                </a:solidFill>
                <a:latin typeface="+mj-lt"/>
              </a:rPr>
              <a:t> </a:t>
            </a:r>
            <a:r>
              <a:rPr lang="en-US" altLang="en-US" sz="2800" dirty="0" smtClean="0">
                <a:solidFill>
                  <a:srgbClr val="000000"/>
                </a:solidFill>
                <a:latin typeface="+mj-lt"/>
              </a:rPr>
              <a:t>and change it</a:t>
            </a:r>
            <a:r>
              <a:rPr lang="en-US" altLang="en-US" sz="2800" b="1" dirty="0" smtClean="0">
                <a:solidFill>
                  <a:srgbClr val="000000"/>
                </a:solidFill>
                <a:latin typeface="+mj-lt"/>
              </a:rPr>
              <a:t> </a:t>
            </a:r>
            <a:r>
              <a:rPr lang="en-US" altLang="en-US" sz="2800" dirty="0" smtClean="0">
                <a:solidFill>
                  <a:srgbClr val="000000"/>
                </a:solidFill>
                <a:latin typeface="+mj-lt"/>
              </a:rPr>
              <a:t>into an </a:t>
            </a:r>
            <a:r>
              <a:rPr lang="en-US" altLang="en-US" sz="2800" b="1" dirty="0" smtClean="0">
                <a:solidFill>
                  <a:schemeClr val="tx1"/>
                </a:solidFill>
                <a:latin typeface="+mj-lt"/>
              </a:rPr>
              <a:t>open-ended question</a:t>
            </a:r>
            <a:r>
              <a:rPr lang="en-US" altLang="en-US" sz="2800" dirty="0" smtClean="0">
                <a:solidFill>
                  <a:srgbClr val="000000"/>
                </a:solidFill>
                <a:latin typeface="+mj-lt"/>
              </a:rPr>
              <a:t>.</a:t>
            </a:r>
          </a:p>
          <a:p>
            <a:pPr eaLnBrk="1" hangingPunct="1">
              <a:buFont typeface="Wingdings" panose="05000000000000000000" pitchFamily="2" charset="2"/>
              <a:buNone/>
            </a:pPr>
            <a:endParaRPr lang="en-US" altLang="en-US" dirty="0" smtClean="0">
              <a:solidFill>
                <a:srgbClr val="000000"/>
              </a:solidFill>
              <a:latin typeface="Gill Sans" charset="0"/>
            </a:endParaRPr>
          </a:p>
          <a:p>
            <a:pPr eaLnBrk="1" hangingPunct="1">
              <a:buFont typeface="Wingdings" panose="05000000000000000000" pitchFamily="2" charset="2"/>
              <a:buNone/>
            </a:pPr>
            <a:endParaRPr lang="en-US" altLang="en-US" dirty="0" smtClean="0">
              <a:solidFill>
                <a:srgbClr val="000000"/>
              </a:solidFill>
              <a:latin typeface="Gill Sans" charset="0"/>
            </a:endParaRPr>
          </a:p>
          <a:p>
            <a:pPr eaLnBrk="1" hangingPunct="1"/>
            <a:r>
              <a:rPr lang="en-US" altLang="en-US" sz="2800" dirty="0" smtClean="0">
                <a:solidFill>
                  <a:srgbClr val="000000"/>
                </a:solidFill>
                <a:latin typeface="+mj-lt"/>
              </a:rPr>
              <a:t>Take one </a:t>
            </a:r>
            <a:r>
              <a:rPr lang="en-US" altLang="en-US" sz="2800" b="1" dirty="0" smtClean="0">
                <a:solidFill>
                  <a:schemeClr val="tx1"/>
                </a:solidFill>
                <a:latin typeface="+mj-lt"/>
              </a:rPr>
              <a:t>open-ended question </a:t>
            </a:r>
            <a:r>
              <a:rPr lang="en-US" altLang="en-US" sz="2800" dirty="0" smtClean="0">
                <a:solidFill>
                  <a:srgbClr val="000000"/>
                </a:solidFill>
                <a:latin typeface="+mj-lt"/>
              </a:rPr>
              <a:t>and change it</a:t>
            </a:r>
            <a:r>
              <a:rPr lang="en-US" altLang="en-US" sz="2800" b="1" dirty="0" smtClean="0">
                <a:solidFill>
                  <a:srgbClr val="000000"/>
                </a:solidFill>
                <a:latin typeface="+mj-lt"/>
              </a:rPr>
              <a:t> </a:t>
            </a:r>
            <a:r>
              <a:rPr lang="en-US" altLang="en-US" sz="2800" dirty="0" smtClean="0">
                <a:solidFill>
                  <a:srgbClr val="000000"/>
                </a:solidFill>
                <a:latin typeface="+mj-lt"/>
              </a:rPr>
              <a:t>into a </a:t>
            </a:r>
            <a:r>
              <a:rPr lang="en-US" altLang="en-US" sz="2800" b="1" dirty="0" smtClean="0">
                <a:solidFill>
                  <a:schemeClr val="tx1"/>
                </a:solidFill>
                <a:latin typeface="+mj-lt"/>
              </a:rPr>
              <a:t>closed-ended question</a:t>
            </a:r>
            <a:r>
              <a:rPr lang="en-US" altLang="en-US" sz="2800" dirty="0" smtClean="0">
                <a:solidFill>
                  <a:srgbClr val="000000"/>
                </a:solidFill>
                <a:latin typeface="+mj-lt"/>
              </a:rPr>
              <a:t>.</a:t>
            </a:r>
          </a:p>
          <a:p>
            <a:pPr eaLnBrk="1" hangingPunct="1"/>
            <a:endParaRPr lang="en-US" altLang="en-US" dirty="0" smtClean="0">
              <a:solidFill>
                <a:srgbClr val="000000"/>
              </a:solidFill>
              <a:latin typeface="Gill Sans" charset="0"/>
            </a:endParaRPr>
          </a:p>
          <a:p>
            <a:pPr eaLnBrk="1" hangingPunct="1"/>
            <a:endParaRPr lang="en-US" altLang="en-US" dirty="0" smtClean="0"/>
          </a:p>
        </p:txBody>
      </p:sp>
      <p:sp>
        <p:nvSpPr>
          <p:cNvPr id="3" name="TextBox 2"/>
          <p:cNvSpPr txBox="1"/>
          <p:nvPr/>
        </p:nvSpPr>
        <p:spPr>
          <a:xfrm>
            <a:off x="1100138" y="3006725"/>
            <a:ext cx="2481262"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rPr>
              <a:t>Closed</a:t>
            </a:r>
          </a:p>
        </p:txBody>
      </p:sp>
      <p:cxnSp>
        <p:nvCxnSpPr>
          <p:cNvPr id="6" name="Straight Arrow Connector 5"/>
          <p:cNvCxnSpPr/>
          <p:nvPr/>
        </p:nvCxnSpPr>
        <p:spPr>
          <a:xfrm flipV="1">
            <a:off x="3810000" y="3341688"/>
            <a:ext cx="1939925" cy="1746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022975" y="3017838"/>
            <a:ext cx="1809750" cy="646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rPr>
              <a:t>Open</a:t>
            </a:r>
          </a:p>
        </p:txBody>
      </p:sp>
      <p:sp>
        <p:nvSpPr>
          <p:cNvPr id="13" name="TextBox 12"/>
          <p:cNvSpPr txBox="1"/>
          <p:nvPr/>
        </p:nvSpPr>
        <p:spPr>
          <a:xfrm>
            <a:off x="5351463" y="5168900"/>
            <a:ext cx="2481262"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rPr>
              <a:t>Closed</a:t>
            </a:r>
          </a:p>
        </p:txBody>
      </p:sp>
      <p:cxnSp>
        <p:nvCxnSpPr>
          <p:cNvPr id="14" name="Straight Arrow Connector 13"/>
          <p:cNvCxnSpPr/>
          <p:nvPr/>
        </p:nvCxnSpPr>
        <p:spPr>
          <a:xfrm flipV="1">
            <a:off x="3194050" y="5562600"/>
            <a:ext cx="1941513" cy="1746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00138" y="5203825"/>
            <a:ext cx="1809750" cy="646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FFFFFF"/>
                </a:solidFill>
                <a:effectLst/>
                <a:uLnTx/>
                <a:uFillTx/>
                <a:latin typeface="Rockwell" panose="02060603020205020403" pitchFamily="18" charset="0"/>
                <a:ea typeface="MS PGothic" pitchFamily="34" charset="-128"/>
                <a:cs typeface="+mn-cs"/>
              </a:rPr>
              <a:t>Open</a:t>
            </a:r>
          </a:p>
        </p:txBody>
      </p:sp>
    </p:spTree>
    <p:extLst>
      <p:ext uri="{BB962C8B-B14F-4D97-AF65-F5344CB8AC3E}">
        <p14:creationId xmlns:p14="http://schemas.microsoft.com/office/powerpoint/2010/main" val="26787458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3" end="3"/>
                                            </p:txEl>
                                          </p:spTgt>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childTnLst>
                          </p:cTn>
                        </p:par>
                        <p:par>
                          <p:cTn id="31" fill="hold" nodeType="afterGroup">
                            <p:stCondLst>
                              <p:cond delay="1000"/>
                            </p:stCondLst>
                            <p:childTnLst>
                              <p:par>
                                <p:cTn id="32" presetID="22" presetClass="entr" presetSubtype="8"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nodeType="afterGroup">
                            <p:stCondLst>
                              <p:cond delay="1500"/>
                            </p:stCondLst>
                            <p:childTnLst>
                              <p:par>
                                <p:cTn id="36" presetID="9"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eaLnBrk="1" hangingPunct="1"/>
            <a:r>
              <a:rPr lang="en-US" altLang="en-US" dirty="0" smtClean="0"/>
              <a:t>Strategize: Prioritizing Questions</a:t>
            </a:r>
            <a:r>
              <a:rPr lang="en-US" altLang="en-US" sz="4000" dirty="0" smtClean="0"/>
              <a:t> </a:t>
            </a:r>
          </a:p>
        </p:txBody>
      </p:sp>
      <p:sp>
        <p:nvSpPr>
          <p:cNvPr id="3" name="Content Placeholder 2"/>
          <p:cNvSpPr>
            <a:spLocks noGrp="1"/>
          </p:cNvSpPr>
          <p:nvPr>
            <p:ph idx="1"/>
          </p:nvPr>
        </p:nvSpPr>
        <p:spPr>
          <a:xfrm>
            <a:off x="498475" y="1320800"/>
            <a:ext cx="7556500" cy="4927600"/>
          </a:xfrm>
        </p:spPr>
        <p:txBody>
          <a:bodyPr>
            <a:normAutofit/>
          </a:bodyPr>
          <a:lstStyle/>
          <a:p>
            <a:pPr marL="0" indent="0" eaLnBrk="1" hangingPunct="1">
              <a:lnSpc>
                <a:spcPct val="90000"/>
              </a:lnSpc>
              <a:buFont typeface="Wingdings" panose="05000000000000000000" pitchFamily="2" charset="2"/>
              <a:buNone/>
            </a:pPr>
            <a:r>
              <a:rPr lang="en-US" altLang="en-US" sz="3000" b="1" dirty="0" smtClean="0">
                <a:solidFill>
                  <a:srgbClr val="000000"/>
                </a:solidFill>
              </a:rPr>
              <a:t>Review your list of questions </a:t>
            </a:r>
          </a:p>
          <a:p>
            <a:pPr marL="228600" lvl="1" indent="0" eaLnBrk="1" hangingPunct="1">
              <a:lnSpc>
                <a:spcPct val="90000"/>
              </a:lnSpc>
              <a:spcBef>
                <a:spcPts val="800"/>
              </a:spcBef>
              <a:spcAft>
                <a:spcPts val="600"/>
              </a:spcAft>
            </a:pPr>
            <a:r>
              <a:rPr lang="en-US" altLang="en-US" sz="2400" dirty="0" smtClean="0">
                <a:solidFill>
                  <a:srgbClr val="000000"/>
                </a:solidFill>
              </a:rPr>
              <a:t> Choose the three questions you consider most important.</a:t>
            </a:r>
          </a:p>
          <a:p>
            <a:pPr marL="228600" lvl="1" indent="0">
              <a:lnSpc>
                <a:spcPct val="90000"/>
              </a:lnSpc>
              <a:spcBef>
                <a:spcPts val="800"/>
              </a:spcBef>
            </a:pPr>
            <a:r>
              <a:rPr lang="en-US" altLang="en-US" sz="2400" dirty="0" smtClean="0">
                <a:solidFill>
                  <a:srgbClr val="000000"/>
                </a:solidFill>
              </a:rPr>
              <a:t> While prioritizing, think about your Question Focus: </a:t>
            </a:r>
            <a:r>
              <a:rPr lang="en-US" altLang="en-US" sz="2400" i="1" dirty="0" smtClean="0">
                <a:solidFill>
                  <a:srgbClr val="000000"/>
                </a:solidFill>
              </a:rPr>
              <a:t>Some </a:t>
            </a:r>
            <a:r>
              <a:rPr lang="en-US" altLang="en-US" sz="2400" i="1" dirty="0">
                <a:solidFill>
                  <a:srgbClr val="000000"/>
                </a:solidFill>
              </a:rPr>
              <a:t>students are not asking questions.</a:t>
            </a:r>
          </a:p>
          <a:p>
            <a:pPr marL="0" indent="0" eaLnBrk="1" hangingPunct="1">
              <a:lnSpc>
                <a:spcPct val="90000"/>
              </a:lnSpc>
              <a:buNone/>
            </a:pPr>
            <a:r>
              <a:rPr lang="en-US" altLang="en-US" sz="3000" b="1" dirty="0" smtClean="0">
                <a:solidFill>
                  <a:srgbClr val="000000"/>
                </a:solidFill>
              </a:rPr>
              <a:t>After prioritizing consider…</a:t>
            </a:r>
          </a:p>
          <a:p>
            <a:pPr lvl="1" eaLnBrk="1" hangingPunct="1">
              <a:lnSpc>
                <a:spcPct val="90000"/>
              </a:lnSpc>
              <a:spcAft>
                <a:spcPts val="600"/>
              </a:spcAft>
            </a:pPr>
            <a:r>
              <a:rPr lang="en-US" altLang="en-US" sz="2400" dirty="0" smtClean="0">
                <a:solidFill>
                  <a:schemeClr val="tx1"/>
                </a:solidFill>
              </a:rPr>
              <a:t>Why did you choose those three questions?</a:t>
            </a:r>
          </a:p>
          <a:p>
            <a:pPr lvl="1" eaLnBrk="1" hangingPunct="1">
              <a:lnSpc>
                <a:spcPct val="90000"/>
              </a:lnSpc>
              <a:spcAft>
                <a:spcPts val="1800"/>
              </a:spcAft>
            </a:pPr>
            <a:r>
              <a:rPr lang="en-US" altLang="en-US" sz="2400" dirty="0" smtClean="0">
                <a:solidFill>
                  <a:schemeClr val="tx1"/>
                </a:solidFill>
              </a:rPr>
              <a:t>Where are your priority questions in the sequence of your entire list of questions?</a:t>
            </a:r>
          </a:p>
        </p:txBody>
      </p:sp>
    </p:spTree>
    <p:extLst>
      <p:ext uri="{BB962C8B-B14F-4D97-AF65-F5344CB8AC3E}">
        <p14:creationId xmlns:p14="http://schemas.microsoft.com/office/powerpoint/2010/main" val="124741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pPr eaLnBrk="1" hangingPunct="1"/>
            <a:r>
              <a:rPr lang="en-US" altLang="en-US" sz="4000" dirty="0" smtClean="0"/>
              <a:t>Strategize: Next Steps</a:t>
            </a:r>
          </a:p>
        </p:txBody>
      </p:sp>
      <p:sp>
        <p:nvSpPr>
          <p:cNvPr id="111619" name="Content Placeholder 2"/>
          <p:cNvSpPr>
            <a:spLocks noGrp="1"/>
          </p:cNvSpPr>
          <p:nvPr>
            <p:ph idx="1"/>
          </p:nvPr>
        </p:nvSpPr>
        <p:spPr>
          <a:xfrm>
            <a:off x="498474" y="1981200"/>
            <a:ext cx="7772689" cy="4144963"/>
          </a:xfrm>
        </p:spPr>
        <p:txBody>
          <a:bodyPr/>
          <a:lstStyle/>
          <a:p>
            <a:pPr marL="0" indent="0" eaLnBrk="1" hangingPunct="1">
              <a:buFont typeface="Wingdings" panose="05000000000000000000" pitchFamily="2" charset="2"/>
              <a:buNone/>
            </a:pPr>
            <a:r>
              <a:rPr lang="en-US" altLang="en-US" sz="3200" dirty="0" smtClean="0">
                <a:solidFill>
                  <a:schemeClr val="tx1"/>
                </a:solidFill>
              </a:rPr>
              <a:t>From priority questions to action plan</a:t>
            </a:r>
          </a:p>
          <a:p>
            <a:pPr marL="0" indent="0" eaLnBrk="1" hangingPunct="1">
              <a:spcBef>
                <a:spcPts val="1800"/>
              </a:spcBef>
              <a:buFont typeface="Wingdings" panose="05000000000000000000" pitchFamily="2" charset="2"/>
              <a:buNone/>
            </a:pPr>
            <a:r>
              <a:rPr lang="en-US" altLang="en-US" sz="2800" dirty="0" smtClean="0">
                <a:solidFill>
                  <a:schemeClr val="tx1"/>
                </a:solidFill>
              </a:rPr>
              <a:t>In order to answer your priority questions:</a:t>
            </a:r>
          </a:p>
          <a:p>
            <a:pPr lvl="2" eaLnBrk="1" hangingPunct="1">
              <a:spcBef>
                <a:spcPts val="1800"/>
              </a:spcBef>
            </a:pPr>
            <a:r>
              <a:rPr lang="en-US" altLang="en-US" sz="2800" dirty="0" smtClean="0">
                <a:solidFill>
                  <a:schemeClr val="tx1"/>
                </a:solidFill>
              </a:rPr>
              <a:t>What do you need to </a:t>
            </a:r>
            <a:r>
              <a:rPr lang="en-US" altLang="en-US" sz="2800" i="1" dirty="0" smtClean="0">
                <a:solidFill>
                  <a:schemeClr val="tx1"/>
                </a:solidFill>
              </a:rPr>
              <a:t>know</a:t>
            </a:r>
            <a:r>
              <a:rPr lang="en-US" altLang="en-US" sz="2800" dirty="0" smtClean="0">
                <a:solidFill>
                  <a:schemeClr val="tx1"/>
                </a:solidFill>
              </a:rPr>
              <a:t>? </a:t>
            </a:r>
            <a:r>
              <a:rPr lang="en-US" altLang="en-US" sz="2800" b="1" dirty="0" smtClean="0">
                <a:solidFill>
                  <a:schemeClr val="tx1"/>
                </a:solidFill>
              </a:rPr>
              <a:t>Information </a:t>
            </a:r>
          </a:p>
          <a:p>
            <a:pPr lvl="2" eaLnBrk="1" hangingPunct="1">
              <a:spcBef>
                <a:spcPts val="1800"/>
              </a:spcBef>
            </a:pPr>
            <a:r>
              <a:rPr lang="en-US" altLang="en-US" sz="2800" dirty="0" smtClean="0">
                <a:solidFill>
                  <a:schemeClr val="tx1"/>
                </a:solidFill>
              </a:rPr>
              <a:t>What do you need to </a:t>
            </a:r>
            <a:r>
              <a:rPr lang="en-US" altLang="en-US" sz="2800" i="1" dirty="0" smtClean="0">
                <a:solidFill>
                  <a:schemeClr val="tx1"/>
                </a:solidFill>
              </a:rPr>
              <a:t>do</a:t>
            </a:r>
            <a:r>
              <a:rPr lang="en-US" altLang="en-US" sz="2800" dirty="0" smtClean="0">
                <a:solidFill>
                  <a:schemeClr val="tx1"/>
                </a:solidFill>
              </a:rPr>
              <a:t>? </a:t>
            </a:r>
            <a:r>
              <a:rPr lang="en-US" altLang="en-US" sz="2800" b="1" dirty="0" smtClean="0">
                <a:solidFill>
                  <a:schemeClr val="tx1"/>
                </a:solidFill>
              </a:rPr>
              <a:t>Tasks </a:t>
            </a:r>
          </a:p>
        </p:txBody>
      </p:sp>
    </p:spTree>
    <p:extLst>
      <p:ext uri="{BB962C8B-B14F-4D97-AF65-F5344CB8AC3E}">
        <p14:creationId xmlns:p14="http://schemas.microsoft.com/office/powerpoint/2010/main" val="32967586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pPr eaLnBrk="1" hangingPunct="1"/>
            <a:r>
              <a:rPr lang="en-US" altLang="en-US" sz="4400" dirty="0" smtClean="0"/>
              <a:t>Share</a:t>
            </a:r>
            <a:endParaRPr lang="en-US" altLang="en-US" sz="2000" dirty="0" smtClean="0">
              <a:solidFill>
                <a:schemeClr val="tx1"/>
              </a:solidFill>
            </a:endParaRPr>
          </a:p>
        </p:txBody>
      </p:sp>
      <p:sp>
        <p:nvSpPr>
          <p:cNvPr id="112643" name="Content Placeholder 2"/>
          <p:cNvSpPr>
            <a:spLocks noGrp="1"/>
          </p:cNvSpPr>
          <p:nvPr>
            <p:ph idx="1"/>
          </p:nvPr>
        </p:nvSpPr>
        <p:spPr>
          <a:xfrm>
            <a:off x="498475" y="1966913"/>
            <a:ext cx="8320088" cy="4144962"/>
          </a:xfrm>
        </p:spPr>
        <p:txBody>
          <a:bodyPr/>
          <a:lstStyle/>
          <a:p>
            <a:pPr marL="514350" indent="-514350" eaLnBrk="1" hangingPunct="1">
              <a:buFont typeface="Rockwell" panose="02060603020205020403" pitchFamily="18" charset="0"/>
              <a:buAutoNum type="arabicPeriod"/>
            </a:pPr>
            <a:r>
              <a:rPr lang="en-US" altLang="en-US" sz="3000" dirty="0" smtClean="0">
                <a:solidFill>
                  <a:srgbClr val="000000"/>
                </a:solidFill>
              </a:rPr>
              <a:t>Questions you changed from open/closed</a:t>
            </a:r>
          </a:p>
          <a:p>
            <a:pPr marL="514350" indent="-514350" eaLnBrk="1" hangingPunct="1">
              <a:buFont typeface="Wingdings" panose="05000000000000000000" pitchFamily="2" charset="2"/>
              <a:buAutoNum type="arabicPeriod"/>
            </a:pPr>
            <a:r>
              <a:rPr lang="en-US" altLang="en-US" sz="3000" dirty="0" smtClean="0">
                <a:solidFill>
                  <a:srgbClr val="000000"/>
                </a:solidFill>
              </a:rPr>
              <a:t>Your three priority questions and their numbers in your original sequence</a:t>
            </a:r>
          </a:p>
          <a:p>
            <a:pPr marL="514350" indent="-514350" eaLnBrk="1" hangingPunct="1">
              <a:buFont typeface="Wingdings" panose="05000000000000000000" pitchFamily="2" charset="2"/>
              <a:buAutoNum type="arabicPeriod"/>
            </a:pPr>
            <a:r>
              <a:rPr lang="en-US" altLang="en-US" sz="3000" dirty="0" smtClean="0">
                <a:solidFill>
                  <a:srgbClr val="000000"/>
                </a:solidFill>
              </a:rPr>
              <a:t>Rationale for choosing priority questions</a:t>
            </a:r>
          </a:p>
          <a:p>
            <a:pPr marL="514350" indent="-514350" eaLnBrk="1" hangingPunct="1">
              <a:buFont typeface="Wingdings" panose="05000000000000000000" pitchFamily="2" charset="2"/>
              <a:buAutoNum type="arabicPeriod"/>
            </a:pPr>
            <a:r>
              <a:rPr lang="en-US" altLang="en-US" sz="3000" dirty="0" smtClean="0">
                <a:solidFill>
                  <a:srgbClr val="000000"/>
                </a:solidFill>
              </a:rPr>
              <a:t>Next steps</a:t>
            </a:r>
          </a:p>
        </p:txBody>
      </p:sp>
    </p:spTree>
    <p:extLst>
      <p:ext uri="{BB962C8B-B14F-4D97-AF65-F5344CB8AC3E}">
        <p14:creationId xmlns:p14="http://schemas.microsoft.com/office/powerpoint/2010/main" val="5347155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649288" y="695325"/>
            <a:ext cx="7556500" cy="1116013"/>
          </a:xfrm>
        </p:spPr>
        <p:txBody>
          <a:bodyPr/>
          <a:lstStyle/>
          <a:p>
            <a:pPr eaLnBrk="1" hangingPunct="1"/>
            <a:r>
              <a:rPr lang="en-US" altLang="en-US" sz="4400" smtClean="0"/>
              <a:t>Reflection </a:t>
            </a:r>
          </a:p>
        </p:txBody>
      </p:sp>
      <p:sp>
        <p:nvSpPr>
          <p:cNvPr id="49154" name="Content Placeholder 2"/>
          <p:cNvSpPr>
            <a:spLocks noGrp="1"/>
          </p:cNvSpPr>
          <p:nvPr>
            <p:ph idx="1"/>
          </p:nvPr>
        </p:nvSpPr>
        <p:spPr>
          <a:xfrm>
            <a:off x="498475" y="1981200"/>
            <a:ext cx="8188325" cy="4144963"/>
          </a:xfrm>
        </p:spPr>
        <p:txBody>
          <a:bodyPr>
            <a:normAutofit/>
          </a:bodyPr>
          <a:lstStyle/>
          <a:p>
            <a:pPr eaLnBrk="1" hangingPunct="1"/>
            <a:r>
              <a:rPr lang="en-US" altLang="en-US" sz="3000" dirty="0" smtClean="0">
                <a:solidFill>
                  <a:srgbClr val="000000"/>
                </a:solidFill>
              </a:rPr>
              <a:t> </a:t>
            </a:r>
            <a:r>
              <a:rPr lang="en-US" altLang="en-US" sz="3600" dirty="0" smtClean="0">
                <a:solidFill>
                  <a:srgbClr val="000000"/>
                </a:solidFill>
              </a:rPr>
              <a:t>What did you learn?</a:t>
            </a:r>
          </a:p>
          <a:p>
            <a:pPr eaLnBrk="1" hangingPunct="1"/>
            <a:r>
              <a:rPr lang="en-US" altLang="en-US" sz="3600" dirty="0" smtClean="0">
                <a:solidFill>
                  <a:srgbClr val="000000"/>
                </a:solidFill>
              </a:rPr>
              <a:t> How did you learn it?</a:t>
            </a:r>
          </a:p>
          <a:p>
            <a:r>
              <a:rPr lang="en-US" altLang="en-US" sz="3600" dirty="0" smtClean="0">
                <a:solidFill>
                  <a:srgbClr val="000000"/>
                </a:solidFill>
              </a:rPr>
              <a:t> What do you understand differently now about </a:t>
            </a:r>
            <a:r>
              <a:rPr lang="en-US" altLang="en-US" sz="3600" i="1" dirty="0">
                <a:solidFill>
                  <a:srgbClr val="000000"/>
                </a:solidFill>
              </a:rPr>
              <a:t>s</a:t>
            </a:r>
            <a:r>
              <a:rPr lang="en-US" altLang="en-US" sz="3600" i="1" dirty="0" smtClean="0">
                <a:solidFill>
                  <a:srgbClr val="000000"/>
                </a:solidFill>
              </a:rPr>
              <a:t>ome students not asking questions</a:t>
            </a:r>
            <a:r>
              <a:rPr lang="en-US" altLang="en-US" sz="3600" dirty="0" smtClean="0">
                <a:solidFill>
                  <a:srgbClr val="000000"/>
                </a:solidFill>
              </a:rPr>
              <a:t>? </a:t>
            </a:r>
            <a:endParaRPr lang="en-US" altLang="en-US" sz="3600" dirty="0">
              <a:solidFill>
                <a:srgbClr val="000000"/>
              </a:solidFill>
            </a:endParaRPr>
          </a:p>
        </p:txBody>
      </p:sp>
    </p:spTree>
    <p:extLst>
      <p:ext uri="{BB962C8B-B14F-4D97-AF65-F5344CB8AC3E}">
        <p14:creationId xmlns:p14="http://schemas.microsoft.com/office/powerpoint/2010/main" val="182833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91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91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992" y="1500821"/>
            <a:ext cx="8426918" cy="4442779"/>
          </a:xfrm>
        </p:spPr>
        <p:txBody>
          <a:bodyPr/>
          <a:lstStyle/>
          <a:p>
            <a:pPr marL="0" indent="0">
              <a:buFont typeface="Wingdings" panose="05000000000000000000" pitchFamily="2" charset="2"/>
              <a:buNone/>
              <a:defRPr/>
            </a:pPr>
            <a:endParaRPr lang="en-US" altLang="en-US" sz="1050" dirty="0" smtClean="0">
              <a:solidFill>
                <a:schemeClr val="tx1"/>
              </a:solidFill>
            </a:endParaRPr>
          </a:p>
          <a:p>
            <a:pPr marL="0" indent="0">
              <a:spcBef>
                <a:spcPts val="0"/>
              </a:spcBef>
              <a:buNone/>
              <a:defRPr/>
            </a:pPr>
            <a:r>
              <a:rPr lang="en-US" altLang="en-US" sz="2800" b="1" dirty="0" smtClean="0">
                <a:solidFill>
                  <a:schemeClr val="tx1"/>
                </a:solidFill>
              </a:rPr>
              <a:t>http</a:t>
            </a:r>
            <a:r>
              <a:rPr lang="en-US" altLang="en-US" sz="2800" b="1" dirty="0">
                <a:solidFill>
                  <a:schemeClr val="tx1"/>
                </a:solidFill>
              </a:rPr>
              <a:t>://</a:t>
            </a:r>
            <a:r>
              <a:rPr lang="en-US" altLang="en-US" sz="2800" b="1" dirty="0" smtClean="0">
                <a:solidFill>
                  <a:schemeClr val="tx1"/>
                </a:solidFill>
              </a:rPr>
              <a:t>rightquestion.org/educators/</a:t>
            </a:r>
          </a:p>
          <a:p>
            <a:pPr marL="0" indent="0">
              <a:spcBef>
                <a:spcPts val="0"/>
              </a:spcBef>
              <a:buNone/>
              <a:defRPr/>
            </a:pPr>
            <a:r>
              <a:rPr lang="en-US" altLang="en-US" sz="2800" b="1" dirty="0" smtClean="0">
                <a:solidFill>
                  <a:schemeClr val="tx1"/>
                </a:solidFill>
              </a:rPr>
              <a:t>seminar-resources/</a:t>
            </a:r>
            <a:endParaRPr lang="en-US" b="1" dirty="0"/>
          </a:p>
        </p:txBody>
      </p:sp>
      <p:sp>
        <p:nvSpPr>
          <p:cNvPr id="2" name="TextBox 1"/>
          <p:cNvSpPr txBox="1"/>
          <p:nvPr/>
        </p:nvSpPr>
        <p:spPr>
          <a:xfrm>
            <a:off x="479503" y="624469"/>
            <a:ext cx="7727795" cy="707886"/>
          </a:xfrm>
          <a:prstGeom prst="rect">
            <a:avLst/>
          </a:prstGeom>
          <a:noFill/>
        </p:spPr>
        <p:txBody>
          <a:bodyPr wrap="square" rtlCol="0">
            <a:spAutoFit/>
          </a:bodyPr>
          <a:lstStyle/>
          <a:p>
            <a:r>
              <a:rPr lang="en-US" altLang="en-US" sz="4000" dirty="0">
                <a:solidFill>
                  <a:schemeClr val="accent1"/>
                </a:solidFill>
                <a:latin typeface="+mj-lt"/>
              </a:rPr>
              <a:t>To Access Today’s Materials:</a:t>
            </a:r>
            <a:endParaRPr lang="en-US" sz="4000" dirty="0">
              <a:solidFill>
                <a:schemeClr val="accent1"/>
              </a:solidFill>
              <a:latin typeface="+mj-lt"/>
            </a:endParaRPr>
          </a:p>
        </p:txBody>
      </p:sp>
      <p:sp>
        <p:nvSpPr>
          <p:cNvPr id="6" name="Content Placeholder 2"/>
          <p:cNvSpPr txBox="1">
            <a:spLocks/>
          </p:cNvSpPr>
          <p:nvPr/>
        </p:nvSpPr>
        <p:spPr bwMode="auto">
          <a:xfrm>
            <a:off x="479503" y="3292925"/>
            <a:ext cx="8007272" cy="317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None/>
              <a:defRPr/>
            </a:pPr>
            <a:r>
              <a:rPr lang="en-US" altLang="en-US" sz="3200" dirty="0">
                <a:solidFill>
                  <a:schemeClr val="accent1"/>
                </a:solidFill>
              </a:rPr>
              <a:t>Join our Educator Network </a:t>
            </a:r>
            <a:r>
              <a:rPr lang="en-US" altLang="en-US" sz="3200" dirty="0" smtClean="0">
                <a:solidFill>
                  <a:schemeClr val="accent1"/>
                </a:solidFill>
              </a:rPr>
              <a:t>for:</a:t>
            </a:r>
          </a:p>
          <a:p>
            <a:pPr lvl="1">
              <a:buFont typeface="Wingdings" charset="2"/>
              <a:buChar char="§"/>
              <a:defRPr/>
            </a:pPr>
            <a:r>
              <a:rPr lang="en-US" altLang="en-US" dirty="0" smtClean="0">
                <a:solidFill>
                  <a:schemeClr val="tx1"/>
                </a:solidFill>
              </a:rPr>
              <a:t>Templates </a:t>
            </a:r>
            <a:r>
              <a:rPr lang="en-US" altLang="en-US" dirty="0">
                <a:solidFill>
                  <a:schemeClr val="tx1"/>
                </a:solidFill>
              </a:rPr>
              <a:t>you can use tomorrow in class</a:t>
            </a:r>
          </a:p>
          <a:p>
            <a:pPr lvl="1">
              <a:buFont typeface="Wingdings" charset="2"/>
              <a:buChar char="§"/>
            </a:pPr>
            <a:r>
              <a:rPr lang="en-US" altLang="en-US" dirty="0" smtClean="0">
                <a:solidFill>
                  <a:schemeClr val="tx1"/>
                </a:solidFill>
              </a:rPr>
              <a:t>Classroom </a:t>
            </a:r>
            <a:r>
              <a:rPr lang="en-US" altLang="en-US" dirty="0">
                <a:solidFill>
                  <a:schemeClr val="tx1"/>
                </a:solidFill>
              </a:rPr>
              <a:t>Examples</a:t>
            </a:r>
          </a:p>
          <a:p>
            <a:pPr lvl="1">
              <a:buFont typeface="Wingdings" charset="2"/>
              <a:buChar char="§"/>
            </a:pPr>
            <a:r>
              <a:rPr lang="en-US" altLang="en-US" dirty="0">
                <a:solidFill>
                  <a:schemeClr val="tx1"/>
                </a:solidFill>
              </a:rPr>
              <a:t>Instructional Videos</a:t>
            </a:r>
          </a:p>
          <a:p>
            <a:pPr lvl="1">
              <a:buFont typeface="Wingdings" charset="2"/>
              <a:buChar char="§"/>
            </a:pPr>
            <a:r>
              <a:rPr lang="en-US" altLang="en-US" dirty="0">
                <a:solidFill>
                  <a:schemeClr val="tx1"/>
                </a:solidFill>
              </a:rPr>
              <a:t>Forums and Discussions with other Educators</a:t>
            </a:r>
          </a:p>
          <a:p>
            <a:pPr marL="0" indent="0">
              <a:buNone/>
              <a:defRPr/>
            </a:pPr>
            <a:endParaRPr lang="en-US" altLang="en-US" sz="3200" dirty="0" smtClean="0">
              <a:solidFill>
                <a:schemeClr val="accent1"/>
              </a:solidFill>
            </a:endParaRPr>
          </a:p>
        </p:txBody>
      </p:sp>
    </p:spTree>
    <p:extLst>
      <p:ext uri="{BB962C8B-B14F-4D97-AF65-F5344CB8AC3E}">
        <p14:creationId xmlns:p14="http://schemas.microsoft.com/office/powerpoint/2010/main" val="22194683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405496" y="4731906"/>
            <a:ext cx="8633013" cy="1278546"/>
          </a:xfrm>
        </p:spPr>
        <p:txBody>
          <a:bodyPr>
            <a:normAutofit/>
          </a:bodyPr>
          <a:lstStyle/>
          <a:p>
            <a:pPr fontAlgn="base"/>
            <a:r>
              <a:rPr lang="en-US" sz="4000" smtClean="0"/>
              <a:t>Exploring </a:t>
            </a:r>
            <a:r>
              <a:rPr lang="en-US" sz="4000" dirty="0" smtClean="0"/>
              <a:t>Classroom Examples</a:t>
            </a:r>
            <a:endParaRPr lang="en-US" sz="4000" dirty="0"/>
          </a:p>
        </p:txBody>
      </p:sp>
      <p:pic>
        <p:nvPicPr>
          <p:cNvPr id="4" name="Picture Placeholder 3" descr="Screenshot 2015-09-16 15.08.22.png"/>
          <p:cNvPicPr>
            <a:picLocks noGrp="1" noChangeAspect="1"/>
          </p:cNvPicPr>
          <p:nvPr>
            <p:ph type="pic" idx="1"/>
          </p:nvPr>
        </p:nvPicPr>
        <p:blipFill>
          <a:blip r:embed="rId3">
            <a:extLst>
              <a:ext uri="{28A0092B-C50C-407E-A947-70E740481C1C}">
                <a14:useLocalDpi xmlns:a14="http://schemas.microsoft.com/office/drawing/2010/main" val="0"/>
              </a:ext>
            </a:extLst>
          </a:blip>
          <a:srcRect l="7162" r="7162"/>
          <a:stretch>
            <a:fillRect/>
          </a:stretch>
        </p:blipFill>
        <p:spPr/>
      </p:pic>
    </p:spTree>
    <p:extLst>
      <p:ext uri="{BB962C8B-B14F-4D97-AF65-F5344CB8AC3E}">
        <p14:creationId xmlns:p14="http://schemas.microsoft.com/office/powerpoint/2010/main" val="179444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498475" y="484188"/>
            <a:ext cx="7556500" cy="1325562"/>
          </a:xfrm>
        </p:spPr>
        <p:txBody>
          <a:bodyPr/>
          <a:lstStyle/>
          <a:p>
            <a:pPr algn="ctr" eaLnBrk="1" hangingPunct="1"/>
            <a:r>
              <a:rPr lang="en-US" altLang="en-US" sz="4000" dirty="0" smtClean="0">
                <a:latin typeface="Rockwell" panose="02060603020205020403" pitchFamily="18" charset="0"/>
                <a:ea typeface="MS PGothic" pitchFamily="34" charset="-128"/>
              </a:rPr>
              <a:t>Classroom Example:</a:t>
            </a:r>
            <a:br>
              <a:rPr lang="en-US" altLang="en-US" sz="4000" dirty="0" smtClean="0">
                <a:latin typeface="Rockwell" panose="02060603020205020403" pitchFamily="18" charset="0"/>
                <a:ea typeface="MS PGothic" pitchFamily="34" charset="-128"/>
              </a:rPr>
            </a:br>
            <a:r>
              <a:rPr lang="en-US" altLang="en-US" sz="4000" dirty="0" smtClean="0">
                <a:latin typeface="Rockwell" panose="02060603020205020403" pitchFamily="18" charset="0"/>
                <a:ea typeface="MS PGothic" pitchFamily="34" charset="-128"/>
              </a:rPr>
              <a:t>High School</a:t>
            </a:r>
          </a:p>
        </p:txBody>
      </p:sp>
      <p:sp>
        <p:nvSpPr>
          <p:cNvPr id="128003" name="Content Placeholder 2"/>
          <p:cNvSpPr>
            <a:spLocks noGrp="1"/>
          </p:cNvSpPr>
          <p:nvPr>
            <p:ph idx="1"/>
          </p:nvPr>
        </p:nvSpPr>
        <p:spPr>
          <a:xfrm>
            <a:off x="457200" y="2133600"/>
            <a:ext cx="8229600" cy="3992563"/>
          </a:xfrm>
        </p:spPr>
        <p:txBody>
          <a:bodyPr>
            <a:normAutofit/>
          </a:bodyPr>
          <a:lstStyle/>
          <a:p>
            <a:pPr marL="0" indent="0">
              <a:buNone/>
            </a:pPr>
            <a:r>
              <a:rPr lang="en-US" altLang="en-US" sz="3000" u="sng" dirty="0" smtClean="0">
                <a:solidFill>
                  <a:schemeClr val="tx1"/>
                </a:solidFill>
                <a:latin typeface="Rockwell" panose="02060603020205020403" pitchFamily="18" charset="0"/>
                <a:ea typeface="MS PGothic" pitchFamily="34" charset="-128"/>
              </a:rPr>
              <a:t>Teacher</a:t>
            </a:r>
            <a:r>
              <a:rPr lang="en-US" altLang="en-US" sz="3000" dirty="0" smtClean="0">
                <a:solidFill>
                  <a:schemeClr val="tx1"/>
                </a:solidFill>
                <a:latin typeface="Rockwell" panose="02060603020205020403" pitchFamily="18" charset="0"/>
                <a:ea typeface="MS PGothic" pitchFamily="34" charset="-128"/>
              </a:rPr>
              <a:t>: </a:t>
            </a:r>
            <a:r>
              <a:rPr lang="en-US" sz="2800" dirty="0">
                <a:solidFill>
                  <a:schemeClr val="tx1"/>
                </a:solidFill>
              </a:rPr>
              <a:t>Ling-Se </a:t>
            </a:r>
            <a:r>
              <a:rPr lang="en-US" sz="2800" dirty="0" err="1" smtClean="0">
                <a:solidFill>
                  <a:schemeClr val="tx1"/>
                </a:solidFill>
              </a:rPr>
              <a:t>Chesnakas</a:t>
            </a:r>
            <a:r>
              <a:rPr lang="en-US" sz="2800" dirty="0" smtClean="0">
                <a:solidFill>
                  <a:schemeClr val="tx1"/>
                </a:solidFill>
              </a:rPr>
              <a:t>, Boston</a:t>
            </a:r>
            <a:r>
              <a:rPr lang="en-US" sz="2800" dirty="0">
                <a:solidFill>
                  <a:schemeClr val="tx1"/>
                </a:solidFill>
              </a:rPr>
              <a:t>, MA</a:t>
            </a:r>
            <a:r>
              <a:rPr lang="en-US" altLang="en-US" sz="2800" dirty="0" smtClean="0">
                <a:solidFill>
                  <a:schemeClr val="tx1"/>
                </a:solidFill>
                <a:latin typeface="Rockwell" panose="02060603020205020403" pitchFamily="18" charset="0"/>
                <a:ea typeface="MS PGothic" pitchFamily="34" charset="-128"/>
              </a:rPr>
              <a:t> </a:t>
            </a:r>
          </a:p>
          <a:p>
            <a:pPr marL="0" indent="0">
              <a:buNone/>
            </a:pPr>
            <a:r>
              <a:rPr lang="en-US" altLang="en-US" sz="3000" u="sng" dirty="0" smtClean="0">
                <a:solidFill>
                  <a:schemeClr val="tx1"/>
                </a:solidFill>
                <a:latin typeface="Rockwell" panose="02060603020205020403" pitchFamily="18" charset="0"/>
                <a:ea typeface="MS PGothic" pitchFamily="34" charset="-128"/>
              </a:rPr>
              <a:t>Topic</a:t>
            </a:r>
            <a:r>
              <a:rPr lang="en-US" altLang="en-US" sz="3000" dirty="0" smtClean="0">
                <a:solidFill>
                  <a:schemeClr val="tx1"/>
                </a:solidFill>
                <a:latin typeface="Rockwell" panose="02060603020205020403" pitchFamily="18" charset="0"/>
                <a:ea typeface="MS PGothic" pitchFamily="34" charset="-128"/>
              </a:rPr>
              <a:t>: 12</a:t>
            </a:r>
            <a:r>
              <a:rPr lang="en-US" altLang="en-US" sz="3000" baseline="30000" dirty="0" smtClean="0">
                <a:solidFill>
                  <a:schemeClr val="tx1"/>
                </a:solidFill>
                <a:latin typeface="Rockwell" panose="02060603020205020403" pitchFamily="18" charset="0"/>
                <a:ea typeface="MS PGothic" pitchFamily="34" charset="-128"/>
              </a:rPr>
              <a:t>th</a:t>
            </a:r>
            <a:r>
              <a:rPr lang="en-US" altLang="en-US" sz="3000" dirty="0" smtClean="0">
                <a:solidFill>
                  <a:schemeClr val="tx1"/>
                </a:solidFill>
                <a:latin typeface="Rockwell" panose="02060603020205020403" pitchFamily="18" charset="0"/>
                <a:ea typeface="MS PGothic" pitchFamily="34" charset="-128"/>
              </a:rPr>
              <a:t> Grade Humanities </a:t>
            </a:r>
            <a:r>
              <a:rPr lang="en-US" altLang="en-US" sz="3000" dirty="0">
                <a:solidFill>
                  <a:schemeClr val="tx1"/>
                </a:solidFill>
                <a:latin typeface="Rockwell" panose="02060603020205020403" pitchFamily="18" charset="0"/>
                <a:ea typeface="MS PGothic" pitchFamily="34" charset="-128"/>
              </a:rPr>
              <a:t>unit on </a:t>
            </a:r>
            <a:r>
              <a:rPr lang="en-US" altLang="en-US" sz="3000" i="1" dirty="0">
                <a:solidFill>
                  <a:schemeClr val="tx1"/>
                </a:solidFill>
                <a:latin typeface="Rockwell" panose="02060603020205020403" pitchFamily="18" charset="0"/>
                <a:ea typeface="MS PGothic" pitchFamily="34" charset="-128"/>
              </a:rPr>
              <a:t>The Brief Wondrous Life of Oscar </a:t>
            </a:r>
            <a:r>
              <a:rPr lang="en-US" altLang="en-US" sz="3000" i="1" dirty="0" err="1">
                <a:solidFill>
                  <a:schemeClr val="tx1"/>
                </a:solidFill>
                <a:latin typeface="Rockwell" panose="02060603020205020403" pitchFamily="18" charset="0"/>
                <a:ea typeface="MS PGothic" pitchFamily="34" charset="-128"/>
              </a:rPr>
              <a:t>Wao</a:t>
            </a:r>
            <a:r>
              <a:rPr lang="en-US" altLang="en-US" sz="3000" i="1" dirty="0">
                <a:solidFill>
                  <a:schemeClr val="tx1"/>
                </a:solidFill>
                <a:latin typeface="Rockwell" panose="02060603020205020403" pitchFamily="18" charset="0"/>
                <a:ea typeface="MS PGothic" pitchFamily="34" charset="-128"/>
              </a:rPr>
              <a:t> </a:t>
            </a:r>
            <a:r>
              <a:rPr lang="en-US" altLang="en-US" sz="3000" dirty="0">
                <a:solidFill>
                  <a:schemeClr val="tx1"/>
                </a:solidFill>
                <a:latin typeface="Rockwell" panose="02060603020205020403" pitchFamily="18" charset="0"/>
                <a:ea typeface="MS PGothic" pitchFamily="34" charset="-128"/>
              </a:rPr>
              <a:t>by </a:t>
            </a:r>
            <a:r>
              <a:rPr lang="en-US" altLang="en-US" sz="3000" dirty="0" err="1">
                <a:solidFill>
                  <a:schemeClr val="tx1"/>
                </a:solidFill>
                <a:latin typeface="Rockwell" panose="02060603020205020403" pitchFamily="18" charset="0"/>
                <a:ea typeface="MS PGothic" pitchFamily="34" charset="-128"/>
              </a:rPr>
              <a:t>Junot</a:t>
            </a:r>
            <a:r>
              <a:rPr lang="en-US" altLang="en-US" sz="3000" dirty="0">
                <a:solidFill>
                  <a:schemeClr val="tx1"/>
                </a:solidFill>
                <a:latin typeface="Rockwell" panose="02060603020205020403" pitchFamily="18" charset="0"/>
                <a:ea typeface="MS PGothic" pitchFamily="34" charset="-128"/>
              </a:rPr>
              <a:t> </a:t>
            </a:r>
            <a:r>
              <a:rPr lang="en-US" altLang="en-US" sz="3000" dirty="0" smtClean="0">
                <a:solidFill>
                  <a:schemeClr val="tx1"/>
                </a:solidFill>
                <a:latin typeface="Rockwell" panose="02060603020205020403" pitchFamily="18" charset="0"/>
                <a:ea typeface="MS PGothic" pitchFamily="34" charset="-128"/>
              </a:rPr>
              <a:t>Diaz</a:t>
            </a:r>
          </a:p>
          <a:p>
            <a:pPr marL="0" indent="0" eaLnBrk="1" hangingPunct="1">
              <a:buFont typeface="Wingdings" panose="05000000000000000000" pitchFamily="2" charset="2"/>
              <a:buNone/>
            </a:pPr>
            <a:r>
              <a:rPr lang="en-US" altLang="en-US" sz="3000" u="sng" dirty="0" smtClean="0">
                <a:solidFill>
                  <a:schemeClr val="tx1"/>
                </a:solidFill>
                <a:latin typeface="Rockwell" panose="02060603020205020403" pitchFamily="18" charset="0"/>
                <a:ea typeface="MS PGothic" pitchFamily="34" charset="-128"/>
              </a:rPr>
              <a:t>Purpose</a:t>
            </a:r>
            <a:r>
              <a:rPr lang="en-US" altLang="en-US" sz="3000" dirty="0" smtClean="0">
                <a:solidFill>
                  <a:schemeClr val="tx1"/>
                </a:solidFill>
                <a:latin typeface="Rockwell" panose="02060603020205020403" pitchFamily="18" charset="0"/>
                <a:ea typeface="MS PGothic" pitchFamily="34" charset="-128"/>
              </a:rPr>
              <a:t>: To help students generate questions for a </a:t>
            </a:r>
            <a:r>
              <a:rPr lang="en-US" altLang="en-US" sz="3000" dirty="0">
                <a:solidFill>
                  <a:schemeClr val="tx1"/>
                </a:solidFill>
                <a:latin typeface="Rockwell" panose="02060603020205020403" pitchFamily="18" charset="0"/>
                <a:ea typeface="MS PGothic" pitchFamily="34" charset="-128"/>
              </a:rPr>
              <a:t>S</a:t>
            </a:r>
            <a:r>
              <a:rPr lang="en-US" altLang="en-US" sz="3000" dirty="0" smtClean="0">
                <a:solidFill>
                  <a:schemeClr val="tx1"/>
                </a:solidFill>
                <a:latin typeface="Rockwell" panose="02060603020205020403" pitchFamily="18" charset="0"/>
                <a:ea typeface="MS PGothic" pitchFamily="34" charset="-128"/>
              </a:rPr>
              <a:t>ocratic </a:t>
            </a:r>
            <a:r>
              <a:rPr lang="en-US" altLang="en-US" sz="3000" dirty="0">
                <a:solidFill>
                  <a:schemeClr val="tx1"/>
                </a:solidFill>
                <a:latin typeface="Rockwell" panose="02060603020205020403" pitchFamily="18" charset="0"/>
                <a:ea typeface="MS PGothic" pitchFamily="34" charset="-128"/>
              </a:rPr>
              <a:t>S</a:t>
            </a:r>
            <a:r>
              <a:rPr lang="en-US" altLang="en-US" sz="3000" dirty="0" smtClean="0">
                <a:solidFill>
                  <a:schemeClr val="tx1"/>
                </a:solidFill>
                <a:latin typeface="Rockwell" panose="02060603020205020403" pitchFamily="18" charset="0"/>
                <a:ea typeface="MS PGothic" pitchFamily="34" charset="-128"/>
              </a:rPr>
              <a:t>eminar at the end of the unit</a:t>
            </a:r>
            <a:endParaRPr lang="en-US" altLang="en-US" sz="3000" dirty="0" smtClean="0">
              <a:ea typeface="MS PGothic" pitchFamily="34" charset="-128"/>
            </a:endParaRPr>
          </a:p>
        </p:txBody>
      </p:sp>
    </p:spTree>
    <p:extLst>
      <p:ext uri="{BB962C8B-B14F-4D97-AF65-F5344CB8AC3E}">
        <p14:creationId xmlns:p14="http://schemas.microsoft.com/office/powerpoint/2010/main" val="16020384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722672" y="366201"/>
            <a:ext cx="7556500" cy="1690687"/>
          </a:xfrm>
        </p:spPr>
        <p:txBody>
          <a:bodyPr rtlCol="0">
            <a:normAutofit/>
          </a:bodyPr>
          <a:lstStyle/>
          <a:p>
            <a:pPr eaLnBrk="1" fontAlgn="auto" hangingPunct="1">
              <a:spcAft>
                <a:spcPts val="0"/>
              </a:spcAft>
              <a:defRPr/>
            </a:pPr>
            <a:r>
              <a:rPr lang="en-US" dirty="0" smtClean="0">
                <a:latin typeface="Rockwell" panose="02060603020205020403" pitchFamily="18" charset="0"/>
                <a:cs typeface="MS PGothic" pitchFamily="34" charset="-128"/>
              </a:rPr>
              <a:t>The </a:t>
            </a:r>
            <a:r>
              <a:rPr lang="en-US" dirty="0">
                <a:latin typeface="Rockwell" panose="02060603020205020403" pitchFamily="18" charset="0"/>
                <a:cs typeface="MS PGothic" pitchFamily="34" charset="-128"/>
              </a:rPr>
              <a:t>Question Formulation Technique (QFT) </a:t>
            </a:r>
            <a:r>
              <a:rPr lang="en-US" dirty="0" smtClean="0">
                <a:latin typeface="Rockwell" panose="02060603020205020403" pitchFamily="18" charset="0"/>
                <a:cs typeface="MS PGothic" pitchFamily="34" charset="-128"/>
              </a:rPr>
              <a:t>in Action</a:t>
            </a:r>
            <a:endParaRPr lang="en-US" dirty="0">
              <a:latin typeface="Rockwell" panose="02060603020205020403" pitchFamily="18" charset="0"/>
              <a:cs typeface="MS PGothic" pitchFamily="34" charset="-128"/>
            </a:endParaRPr>
          </a:p>
        </p:txBody>
      </p:sp>
      <p:sp>
        <p:nvSpPr>
          <p:cNvPr id="129027" name="Content Placeholder 2"/>
          <p:cNvSpPr>
            <a:spLocks noGrp="1"/>
          </p:cNvSpPr>
          <p:nvPr>
            <p:ph idx="1"/>
          </p:nvPr>
        </p:nvSpPr>
        <p:spPr>
          <a:xfrm>
            <a:off x="2286448" y="4981273"/>
            <a:ext cx="4862498" cy="712497"/>
          </a:xfrm>
        </p:spPr>
        <p:txBody>
          <a:bodyPr/>
          <a:lstStyle/>
          <a:p>
            <a:pPr marL="0" indent="0" algn="ctr">
              <a:buNone/>
            </a:pPr>
            <a:r>
              <a:rPr lang="en-US" altLang="en-US" dirty="0">
                <a:solidFill>
                  <a:schemeClr val="tx1"/>
                </a:solidFill>
                <a:ea typeface="MS PGothic" pitchFamily="34" charset="-128"/>
                <a:hlinkClick r:id="rId2"/>
              </a:rPr>
              <a:t>http://rightquestion.org/qft-in-action/</a:t>
            </a:r>
            <a:endParaRPr lang="en-US" altLang="en-US" dirty="0" smtClean="0">
              <a:solidFill>
                <a:schemeClr val="tx1"/>
              </a:solidFill>
              <a:ea typeface="MS PGothic" pitchFamily="34" charset="-128"/>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864" b="27953"/>
          <a:stretch/>
        </p:blipFill>
        <p:spPr>
          <a:xfrm>
            <a:off x="1401098" y="2056888"/>
            <a:ext cx="6369064" cy="2707976"/>
          </a:xfrm>
          <a:prstGeom prst="rect">
            <a:avLst/>
          </a:prstGeom>
        </p:spPr>
      </p:pic>
    </p:spTree>
    <p:extLst>
      <p:ext uri="{BB962C8B-B14F-4D97-AF65-F5344CB8AC3E}">
        <p14:creationId xmlns:p14="http://schemas.microsoft.com/office/powerpoint/2010/main" val="3109521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2244" y="2030680"/>
            <a:ext cx="7071756" cy="1921205"/>
          </a:xfrm>
        </p:spPr>
        <p:txBody>
          <a:bodyPr>
            <a:noAutofit/>
          </a:bodyPr>
          <a:lstStyle/>
          <a:p>
            <a:pPr algn="ctr"/>
            <a:r>
              <a:rPr lang="en-US" sz="3600" dirty="0"/>
              <a:t>The QFT</a:t>
            </a:r>
            <a:r>
              <a:rPr lang="en-US" sz="3600"/>
              <a:t>,  </a:t>
            </a:r>
            <a:r>
              <a:rPr lang="en-US" sz="3600" smtClean="0"/>
              <a:t>Information </a:t>
            </a:r>
            <a:r>
              <a:rPr lang="en-US" sz="3600" dirty="0"/>
              <a:t>Literacy, </a:t>
            </a:r>
            <a:r>
              <a:rPr lang="en-US" sz="3600" dirty="0" smtClean="0"/>
              <a:t/>
            </a:r>
            <a:br>
              <a:rPr lang="en-US" sz="3600" dirty="0" smtClean="0"/>
            </a:br>
            <a:r>
              <a:rPr lang="en-US" sz="3600" dirty="0" smtClean="0"/>
              <a:t>and </a:t>
            </a:r>
            <a:r>
              <a:rPr lang="en-US" sz="3600" dirty="0"/>
              <a:t>the Research Process</a:t>
            </a:r>
          </a:p>
        </p:txBody>
      </p:sp>
      <p:sp>
        <p:nvSpPr>
          <p:cNvPr id="3" name="Text Placeholder 2"/>
          <p:cNvSpPr>
            <a:spLocks noGrp="1"/>
          </p:cNvSpPr>
          <p:nvPr>
            <p:ph type="body" idx="1"/>
          </p:nvPr>
        </p:nvSpPr>
        <p:spPr>
          <a:xfrm>
            <a:off x="1496291" y="4495800"/>
            <a:ext cx="7243947" cy="1500187"/>
          </a:xfrm>
        </p:spPr>
        <p:txBody>
          <a:bodyPr>
            <a:noAutofit/>
          </a:bodyPr>
          <a:lstStyle/>
          <a:p>
            <a:pPr lvl="0" algn="ctr">
              <a:spcBef>
                <a:spcPts val="0"/>
              </a:spcBef>
              <a:buClrTx/>
              <a:buSzTx/>
              <a:defRPr/>
            </a:pPr>
            <a:r>
              <a:rPr lang="en-US" sz="2800" dirty="0"/>
              <a:t>Connie Williams</a:t>
            </a:r>
          </a:p>
          <a:p>
            <a:pPr lvl="0" algn="ctr">
              <a:spcBef>
                <a:spcPts val="0"/>
              </a:spcBef>
              <a:buClrTx/>
              <a:buSzTx/>
              <a:defRPr/>
            </a:pPr>
            <a:r>
              <a:rPr lang="en-US" sz="2800" dirty="0" smtClean="0"/>
              <a:t>National Board </a:t>
            </a:r>
            <a:r>
              <a:rPr lang="en-US" sz="2800" dirty="0"/>
              <a:t>Certified Teacher Librarian</a:t>
            </a:r>
          </a:p>
          <a:p>
            <a:pPr lvl="0" algn="ctr">
              <a:spcBef>
                <a:spcPts val="0"/>
              </a:spcBef>
              <a:buClrTx/>
              <a:buSzTx/>
              <a:defRPr/>
            </a:pPr>
            <a:r>
              <a:rPr lang="en-US" sz="2800" dirty="0"/>
              <a:t>Petaluma, CA</a:t>
            </a:r>
          </a:p>
        </p:txBody>
      </p:sp>
    </p:spTree>
    <p:extLst>
      <p:ext uri="{BB962C8B-B14F-4D97-AF65-F5344CB8AC3E}">
        <p14:creationId xmlns:p14="http://schemas.microsoft.com/office/powerpoint/2010/main" val="20117977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072" y="368347"/>
            <a:ext cx="7556313" cy="1116106"/>
          </a:xfrm>
        </p:spPr>
        <p:txBody>
          <a:bodyPr/>
          <a:lstStyle/>
          <a:p>
            <a:r>
              <a:rPr lang="en-US" dirty="0" smtClean="0"/>
              <a:t>Research is a Process</a:t>
            </a:r>
            <a:endParaRPr lang="en-US" dirty="0"/>
          </a:p>
        </p:txBody>
      </p:sp>
      <p:sp>
        <p:nvSpPr>
          <p:cNvPr id="3" name="Content Placeholder 2"/>
          <p:cNvSpPr>
            <a:spLocks noGrp="1"/>
          </p:cNvSpPr>
          <p:nvPr>
            <p:ph idx="1"/>
          </p:nvPr>
        </p:nvSpPr>
        <p:spPr>
          <a:xfrm>
            <a:off x="393541" y="1229810"/>
            <a:ext cx="4757194" cy="5252013"/>
          </a:xfrm>
          <a:ln w="19050">
            <a:solidFill>
              <a:schemeClr val="tx1"/>
            </a:solidFill>
          </a:ln>
        </p:spPr>
        <p:txBody>
          <a:bodyPr>
            <a:normAutofit fontScale="32500" lnSpcReduction="20000"/>
          </a:bodyPr>
          <a:lstStyle/>
          <a:p>
            <a:pPr marL="0" indent="0" fontAlgn="base">
              <a:spcBef>
                <a:spcPts val="1500"/>
              </a:spcBef>
              <a:spcAft>
                <a:spcPct val="0"/>
              </a:spcAft>
              <a:buClr>
                <a:srgbClr val="629DD1"/>
              </a:buClr>
              <a:buNone/>
              <a:defRPr/>
            </a:pPr>
            <a:r>
              <a:rPr lang="en" sz="6800" dirty="0">
                <a:solidFill>
                  <a:srgbClr val="000000"/>
                </a:solidFill>
                <a:ea typeface="MS PGothic" panose="020B0600070205080204" pitchFamily="34" charset="-128"/>
                <a:cs typeface="MS PGothic" panose="020B0600070205080204" pitchFamily="34" charset="-128"/>
              </a:rPr>
              <a:t>Research comes out of an information need</a:t>
            </a:r>
            <a:r>
              <a:rPr lang="en-US" sz="6800" dirty="0">
                <a:solidFill>
                  <a:srgbClr val="000000"/>
                </a:solidFill>
                <a:ea typeface="MS PGothic" panose="020B0600070205080204" pitchFamily="34" charset="-128"/>
                <a:cs typeface="MS PGothic" panose="020B0600070205080204" pitchFamily="34" charset="-128"/>
              </a:rPr>
              <a:t>.</a:t>
            </a:r>
          </a:p>
          <a:p>
            <a:pPr marL="0" indent="0" fontAlgn="base">
              <a:spcBef>
                <a:spcPts val="1500"/>
              </a:spcBef>
              <a:spcAft>
                <a:spcPct val="0"/>
              </a:spcAft>
              <a:buClr>
                <a:srgbClr val="629DD1"/>
              </a:buClr>
              <a:buNone/>
              <a:defRPr/>
            </a:pPr>
            <a:r>
              <a:rPr lang="en" sz="6800" dirty="0">
                <a:solidFill>
                  <a:srgbClr val="000000"/>
                </a:solidFill>
                <a:ea typeface="MS PGothic" panose="020B0600070205080204" pitchFamily="34" charset="-128"/>
                <a:cs typeface="MS PGothic" panose="020B0600070205080204" pitchFamily="34" charset="-128"/>
              </a:rPr>
              <a:t>We encounter information needs all the time</a:t>
            </a:r>
            <a:r>
              <a:rPr lang="en-US" sz="6800" dirty="0">
                <a:solidFill>
                  <a:srgbClr val="000000"/>
                </a:solidFill>
                <a:ea typeface="MS PGothic" panose="020B0600070205080204" pitchFamily="34" charset="-128"/>
                <a:cs typeface="MS PGothic" panose="020B0600070205080204" pitchFamily="34" charset="-128"/>
              </a:rPr>
              <a:t>.</a:t>
            </a:r>
          </a:p>
          <a:p>
            <a:pPr marL="0" indent="0" fontAlgn="base">
              <a:spcBef>
                <a:spcPts val="1500"/>
              </a:spcBef>
              <a:spcAft>
                <a:spcPct val="0"/>
              </a:spcAft>
              <a:buClr>
                <a:srgbClr val="629DD1"/>
              </a:buClr>
              <a:buNone/>
              <a:defRPr/>
            </a:pPr>
            <a:r>
              <a:rPr lang="en-US" sz="6800" dirty="0">
                <a:solidFill>
                  <a:srgbClr val="000000"/>
                </a:solidFill>
                <a:ea typeface="MS PGothic" panose="020B0600070205080204" pitchFamily="34" charset="-128"/>
                <a:cs typeface="MS PGothic" panose="020B0600070205080204" pitchFamily="34" charset="-128"/>
              </a:rPr>
              <a:t>No matter what our </a:t>
            </a:r>
            <a:r>
              <a:rPr lang="en-US" sz="6800" dirty="0" smtClean="0">
                <a:solidFill>
                  <a:srgbClr val="000000"/>
                </a:solidFill>
                <a:ea typeface="MS PGothic" panose="020B0600070205080204" pitchFamily="34" charset="-128"/>
                <a:cs typeface="MS PGothic" panose="020B0600070205080204" pitchFamily="34" charset="-128"/>
              </a:rPr>
              <a:t>information </a:t>
            </a:r>
            <a:r>
              <a:rPr lang="en-US" sz="6800" dirty="0">
                <a:solidFill>
                  <a:srgbClr val="000000"/>
                </a:solidFill>
                <a:ea typeface="MS PGothic" panose="020B0600070205080204" pitchFamily="34" charset="-128"/>
                <a:cs typeface="MS PGothic" panose="020B0600070205080204" pitchFamily="34" charset="-128"/>
              </a:rPr>
              <a:t>need is: the process is the same</a:t>
            </a:r>
          </a:p>
          <a:p>
            <a:pPr marL="0" indent="0" fontAlgn="base">
              <a:spcBef>
                <a:spcPts val="1500"/>
              </a:spcBef>
              <a:spcAft>
                <a:spcPct val="0"/>
              </a:spcAft>
              <a:buClr>
                <a:srgbClr val="629DD1"/>
              </a:buClr>
              <a:buNone/>
              <a:defRPr/>
            </a:pPr>
            <a:endParaRPr lang="en-US" sz="3700" dirty="0">
              <a:solidFill>
                <a:srgbClr val="000000"/>
              </a:solidFill>
              <a:ea typeface="MS PGothic" panose="020B0600070205080204" pitchFamily="34" charset="-128"/>
              <a:cs typeface="MS PGothic" panose="020B0600070205080204" pitchFamily="34" charset="-128"/>
            </a:endParaRPr>
          </a:p>
          <a:p>
            <a:pPr marL="0" lvl="0" indent="0">
              <a:buNone/>
              <a:defRPr/>
            </a:pPr>
            <a:r>
              <a:rPr lang="en" sz="6800" i="1" dirty="0">
                <a:solidFill>
                  <a:srgbClr val="B01805"/>
                </a:solidFill>
              </a:rPr>
              <a:t>We utilize inquiry questions all the time</a:t>
            </a:r>
            <a:r>
              <a:rPr lang="en-US" sz="6800" i="1" dirty="0">
                <a:solidFill>
                  <a:srgbClr val="B01805"/>
                </a:solidFill>
              </a:rPr>
              <a:t>:</a:t>
            </a:r>
          </a:p>
          <a:p>
            <a:pPr>
              <a:spcBef>
                <a:spcPts val="200"/>
              </a:spcBef>
              <a:buFont typeface="Wingdings" charset="2"/>
              <a:buChar char="§"/>
              <a:defRPr/>
            </a:pPr>
            <a:r>
              <a:rPr lang="en" sz="4900" dirty="0">
                <a:solidFill>
                  <a:prstClr val="black"/>
                </a:solidFill>
              </a:rPr>
              <a:t>What movie should we see today?</a:t>
            </a:r>
          </a:p>
          <a:p>
            <a:pPr>
              <a:spcBef>
                <a:spcPts val="200"/>
              </a:spcBef>
              <a:buFont typeface="Wingdings" charset="2"/>
              <a:buChar char="§"/>
              <a:defRPr/>
            </a:pPr>
            <a:r>
              <a:rPr lang="en" sz="4900" dirty="0">
                <a:solidFill>
                  <a:prstClr val="black"/>
                </a:solidFill>
              </a:rPr>
              <a:t>What computer [bike, phone] should I buy?</a:t>
            </a:r>
          </a:p>
          <a:p>
            <a:pPr>
              <a:spcBef>
                <a:spcPts val="200"/>
              </a:spcBef>
              <a:buFont typeface="Wingdings" charset="2"/>
              <a:buChar char="§"/>
              <a:defRPr/>
            </a:pPr>
            <a:r>
              <a:rPr lang="en" sz="4900" dirty="0">
                <a:solidFill>
                  <a:prstClr val="black"/>
                </a:solidFill>
              </a:rPr>
              <a:t>How will I complete all my homework on time?</a:t>
            </a:r>
            <a:endParaRPr lang="en-US" sz="4900" dirty="0">
              <a:solidFill>
                <a:prstClr val="black"/>
              </a:solidFill>
            </a:endParaRPr>
          </a:p>
          <a:p>
            <a:pPr>
              <a:spcBef>
                <a:spcPts val="200"/>
              </a:spcBef>
              <a:buFont typeface="Wingdings" charset="2"/>
              <a:buChar char="§"/>
              <a:defRPr/>
            </a:pPr>
            <a:r>
              <a:rPr lang="en-US" sz="4900" dirty="0">
                <a:solidFill>
                  <a:prstClr val="black"/>
                </a:solidFill>
              </a:rPr>
              <a:t>What do I need to do in order to get to college?</a:t>
            </a:r>
          </a:p>
          <a:p>
            <a:pPr>
              <a:spcBef>
                <a:spcPts val="200"/>
              </a:spcBef>
              <a:buFont typeface="Wingdings" charset="2"/>
              <a:buChar char="§"/>
              <a:defRPr/>
            </a:pPr>
            <a:r>
              <a:rPr lang="en" sz="4900" dirty="0">
                <a:solidFill>
                  <a:prstClr val="black"/>
                </a:solidFill>
              </a:rPr>
              <a:t>Who are the 3 most influential authors of the</a:t>
            </a:r>
            <a:r>
              <a:rPr lang="en-US" sz="4900" dirty="0">
                <a:solidFill>
                  <a:prstClr val="black"/>
                </a:solidFill>
              </a:rPr>
              <a:t> </a:t>
            </a:r>
            <a:r>
              <a:rPr lang="en" sz="4900" dirty="0">
                <a:solidFill>
                  <a:prstClr val="black"/>
                </a:solidFill>
              </a:rPr>
              <a:t>20th Century?  </a:t>
            </a:r>
          </a:p>
        </p:txBody>
      </p:sp>
      <p:sp>
        <p:nvSpPr>
          <p:cNvPr id="4" name="TextBox 3"/>
          <p:cNvSpPr txBox="1"/>
          <p:nvPr/>
        </p:nvSpPr>
        <p:spPr>
          <a:xfrm>
            <a:off x="5486400" y="2361235"/>
            <a:ext cx="3345084" cy="2123658"/>
          </a:xfrm>
          <a:prstGeom prst="rect">
            <a:avLst/>
          </a:prstGeom>
          <a:noFill/>
        </p:spPr>
        <p:txBody>
          <a:bodyPr wrap="square" rtlCol="0">
            <a:spAutoFit/>
          </a:bodyPr>
          <a:lstStyle/>
          <a:p>
            <a:pPr defTabSz="685800">
              <a:defRPr/>
            </a:pPr>
            <a:r>
              <a:rPr lang="en" sz="2200" dirty="0">
                <a:solidFill>
                  <a:prstClr val="black"/>
                </a:solidFill>
              </a:rPr>
              <a:t>The only way to help kids want to complete the research you have assigned...is to help them create their own compelling questions. </a:t>
            </a:r>
          </a:p>
        </p:txBody>
      </p:sp>
    </p:spTree>
    <p:extLst>
      <p:ext uri="{BB962C8B-B14F-4D97-AF65-F5344CB8AC3E}">
        <p14:creationId xmlns:p14="http://schemas.microsoft.com/office/powerpoint/2010/main" val="17554819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
            </a:r>
            <a:br>
              <a:rPr lang="en-US" dirty="0">
                <a:solidFill>
                  <a:schemeClr val="accent2"/>
                </a:solidFill>
              </a:rPr>
            </a:br>
            <a:endParaRPr lang="en-US" dirty="0"/>
          </a:p>
        </p:txBody>
      </p:sp>
      <p:sp>
        <p:nvSpPr>
          <p:cNvPr id="3" name="TextBox 2"/>
          <p:cNvSpPr txBox="1"/>
          <p:nvPr/>
        </p:nvSpPr>
        <p:spPr>
          <a:xfrm>
            <a:off x="659757" y="312516"/>
            <a:ext cx="6840638" cy="646331"/>
          </a:xfrm>
          <a:prstGeom prst="rect">
            <a:avLst/>
          </a:prstGeom>
          <a:noFill/>
        </p:spPr>
        <p:txBody>
          <a:bodyPr wrap="square" rtlCol="0">
            <a:spAutoFit/>
          </a:bodyPr>
          <a:lstStyle/>
          <a:p>
            <a:r>
              <a:rPr lang="en-US" sz="3600" dirty="0" smtClean="0">
                <a:solidFill>
                  <a:schemeClr val="accent2"/>
                </a:solidFill>
              </a:rPr>
              <a:t>Teaching Information Literacy </a:t>
            </a:r>
            <a:endParaRPr lang="en-US" sz="3600" dirty="0">
              <a:solidFill>
                <a:schemeClr val="accent2"/>
              </a:solidFill>
            </a:endParaRPr>
          </a:p>
        </p:txBody>
      </p:sp>
      <p:sp>
        <p:nvSpPr>
          <p:cNvPr id="5" name="TextBox 4"/>
          <p:cNvSpPr txBox="1"/>
          <p:nvPr/>
        </p:nvSpPr>
        <p:spPr>
          <a:xfrm>
            <a:off x="404663" y="1235033"/>
            <a:ext cx="7650124" cy="1477328"/>
          </a:xfrm>
          <a:prstGeom prst="rect">
            <a:avLst/>
          </a:prstGeom>
          <a:noFill/>
        </p:spPr>
        <p:txBody>
          <a:bodyPr wrap="square" rtlCol="0">
            <a:spAutoFit/>
          </a:bodyPr>
          <a:lstStyle/>
          <a:p>
            <a:r>
              <a:rPr lang="en-US" dirty="0"/>
              <a:t>Teaching Information literacy within a content area gives practice to the steps of the research </a:t>
            </a:r>
            <a:r>
              <a:rPr lang="en-US" dirty="0" smtClean="0"/>
              <a:t>process.</a:t>
            </a:r>
          </a:p>
          <a:p>
            <a:endParaRPr lang="en-US" dirty="0"/>
          </a:p>
          <a:p>
            <a:r>
              <a:rPr lang="en-US" dirty="0"/>
              <a:t>Our task: to </a:t>
            </a:r>
            <a:r>
              <a:rPr lang="en-US" i="1" dirty="0"/>
              <a:t>teach</a:t>
            </a:r>
            <a:r>
              <a:rPr lang="en-US" dirty="0"/>
              <a:t> those steps.</a:t>
            </a:r>
          </a:p>
          <a:p>
            <a:endParaRPr lang="en-US" dirty="0"/>
          </a:p>
        </p:txBody>
      </p:sp>
      <p:sp>
        <p:nvSpPr>
          <p:cNvPr id="6" name="TextBox 5"/>
          <p:cNvSpPr txBox="1"/>
          <p:nvPr/>
        </p:nvSpPr>
        <p:spPr>
          <a:xfrm>
            <a:off x="296884" y="2322690"/>
            <a:ext cx="4500747" cy="2308324"/>
          </a:xfrm>
          <a:prstGeom prst="rect">
            <a:avLst/>
          </a:prstGeom>
          <a:noFill/>
          <a:ln w="28575">
            <a:solidFill>
              <a:schemeClr val="tx1"/>
            </a:solidFill>
          </a:ln>
        </p:spPr>
        <p:txBody>
          <a:bodyPr wrap="square" rtlCol="0">
            <a:spAutoFit/>
          </a:bodyPr>
          <a:lstStyle/>
          <a:p>
            <a:pPr lvl="0">
              <a:defRPr/>
            </a:pPr>
            <a:r>
              <a:rPr lang="en-US" dirty="0">
                <a:solidFill>
                  <a:prstClr val="black"/>
                </a:solidFill>
                <a:latin typeface="Rockwell"/>
              </a:rPr>
              <a:t> Turning information need statements: </a:t>
            </a:r>
          </a:p>
          <a:p>
            <a:pPr lvl="0">
              <a:defRPr/>
            </a:pPr>
            <a:r>
              <a:rPr lang="en-US" dirty="0">
                <a:solidFill>
                  <a:prstClr val="black"/>
                </a:solidFill>
                <a:latin typeface="Rockwell"/>
              </a:rPr>
              <a:t>         </a:t>
            </a:r>
          </a:p>
          <a:p>
            <a:pPr lvl="0">
              <a:defRPr/>
            </a:pPr>
            <a:r>
              <a:rPr lang="en-US" dirty="0">
                <a:solidFill>
                  <a:prstClr val="black"/>
                </a:solidFill>
                <a:latin typeface="Rockwell"/>
              </a:rPr>
              <a:t>                 </a:t>
            </a:r>
            <a:r>
              <a:rPr lang="en-US" i="1" dirty="0">
                <a:solidFill>
                  <a:srgbClr val="B01805"/>
                </a:solidFill>
                <a:latin typeface="Rockwell"/>
              </a:rPr>
              <a:t>I want to go to Iceland</a:t>
            </a:r>
          </a:p>
          <a:p>
            <a:pPr lvl="0">
              <a:defRPr/>
            </a:pPr>
            <a:r>
              <a:rPr lang="en-US" i="1" dirty="0">
                <a:solidFill>
                  <a:srgbClr val="B01805"/>
                </a:solidFill>
                <a:latin typeface="Rockwell"/>
              </a:rPr>
              <a:t>    Write an essay on the French Revolution</a:t>
            </a:r>
          </a:p>
          <a:p>
            <a:pPr lvl="0">
              <a:defRPr/>
            </a:pPr>
            <a:endParaRPr lang="en-US" dirty="0">
              <a:solidFill>
                <a:prstClr val="black"/>
              </a:solidFill>
              <a:latin typeface="Rockwell"/>
            </a:endParaRPr>
          </a:p>
          <a:p>
            <a:pPr lvl="0">
              <a:defRPr/>
            </a:pPr>
            <a:r>
              <a:rPr lang="en-US" dirty="0">
                <a:solidFill>
                  <a:prstClr val="black"/>
                </a:solidFill>
                <a:latin typeface="Rockwell"/>
              </a:rPr>
              <a:t>   into questions, allows us to focus on what </a:t>
            </a:r>
            <a:r>
              <a:rPr lang="en-US" i="1" dirty="0">
                <a:solidFill>
                  <a:prstClr val="black"/>
                </a:solidFill>
                <a:latin typeface="Rockwell"/>
              </a:rPr>
              <a:t>we</a:t>
            </a:r>
            <a:r>
              <a:rPr lang="en-US" b="1" i="1" dirty="0">
                <a:solidFill>
                  <a:prstClr val="black"/>
                </a:solidFill>
                <a:latin typeface="Rockwell"/>
              </a:rPr>
              <a:t> </a:t>
            </a:r>
            <a:r>
              <a:rPr lang="en-US" dirty="0">
                <a:solidFill>
                  <a:prstClr val="black"/>
                </a:solidFill>
                <a:latin typeface="Rockwell"/>
              </a:rPr>
              <a:t>consider to be important within that topic. </a:t>
            </a:r>
            <a:endParaRPr lang="en-US" dirty="0" smtClean="0">
              <a:solidFill>
                <a:prstClr val="black"/>
              </a:solidFill>
              <a:latin typeface="Rockwe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2062" y="2796868"/>
            <a:ext cx="1850188" cy="1834146"/>
          </a:xfrm>
          <a:prstGeom prst="rect">
            <a:avLst/>
          </a:prstGeom>
        </p:spPr>
      </p:pic>
      <p:sp>
        <p:nvSpPr>
          <p:cNvPr id="8" name="TextBox 7"/>
          <p:cNvSpPr txBox="1"/>
          <p:nvPr/>
        </p:nvSpPr>
        <p:spPr>
          <a:xfrm>
            <a:off x="5167274" y="2305021"/>
            <a:ext cx="3604419" cy="2308324"/>
          </a:xfrm>
          <a:prstGeom prst="rect">
            <a:avLst/>
          </a:prstGeom>
          <a:noFill/>
          <a:ln w="28575">
            <a:solidFill>
              <a:schemeClr val="tx1"/>
            </a:solidFill>
          </a:ln>
        </p:spPr>
        <p:txBody>
          <a:bodyPr wrap="square" rtlCol="0">
            <a:spAutoFit/>
          </a:bodyPr>
          <a:lstStyle/>
          <a:p>
            <a:r>
              <a:rPr lang="en-US" dirty="0"/>
              <a:t>Dig &amp; Dive into the topic to gather content information</a:t>
            </a:r>
          </a:p>
          <a:p>
            <a:endParaRPr lang="en-US" sz="1350" dirty="0"/>
          </a:p>
          <a:p>
            <a:endParaRPr lang="en-US" sz="1350" dirty="0"/>
          </a:p>
          <a:p>
            <a:endParaRPr lang="en-US" sz="1350" dirty="0" smtClean="0"/>
          </a:p>
          <a:p>
            <a:endParaRPr lang="en-US" sz="1350" dirty="0"/>
          </a:p>
          <a:p>
            <a:endParaRPr lang="en-US" sz="1350" dirty="0" smtClean="0"/>
          </a:p>
          <a:p>
            <a:endParaRPr lang="en-US" sz="1350" dirty="0"/>
          </a:p>
          <a:p>
            <a:endParaRPr lang="en-US" sz="1350" dirty="0"/>
          </a:p>
          <a:p>
            <a:endParaRPr lang="en-US" sz="135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299" y="5253432"/>
            <a:ext cx="6641868" cy="1357279"/>
          </a:xfrm>
          <a:prstGeom prst="rect">
            <a:avLst/>
          </a:prstGeom>
        </p:spPr>
      </p:pic>
      <p:sp>
        <p:nvSpPr>
          <p:cNvPr id="10" name="TextBox 9"/>
          <p:cNvSpPr txBox="1"/>
          <p:nvPr/>
        </p:nvSpPr>
        <p:spPr>
          <a:xfrm>
            <a:off x="213756" y="4972150"/>
            <a:ext cx="8577470" cy="1615827"/>
          </a:xfrm>
          <a:prstGeom prst="rect">
            <a:avLst/>
          </a:prstGeom>
          <a:noFill/>
          <a:ln w="28575">
            <a:solidFill>
              <a:schemeClr val="tx1"/>
            </a:solidFill>
          </a:ln>
        </p:spPr>
        <p:txBody>
          <a:bodyPr wrap="square" rtlCol="0">
            <a:spAutoFit/>
          </a:bodyPr>
          <a:lstStyle/>
          <a:p>
            <a:pPr algn="ctr"/>
            <a:r>
              <a:rPr lang="en-US" dirty="0" smtClean="0"/>
              <a:t>Head </a:t>
            </a:r>
            <a:r>
              <a:rPr lang="en-US" dirty="0"/>
              <a:t>out to the great beyond</a:t>
            </a:r>
            <a:r>
              <a:rPr lang="is-IS" dirty="0"/>
              <a:t>…and question your sources</a:t>
            </a:r>
          </a:p>
          <a:p>
            <a:endParaRPr lang="is-IS" sz="1350" dirty="0">
              <a:solidFill>
                <a:srgbClr val="FF0000"/>
              </a:solidFill>
            </a:endParaRPr>
          </a:p>
          <a:p>
            <a:endParaRPr lang="is-IS" sz="1350" dirty="0">
              <a:solidFill>
                <a:srgbClr val="FF0000"/>
              </a:solidFill>
            </a:endParaRPr>
          </a:p>
          <a:p>
            <a:endParaRPr lang="is-IS" sz="1350" dirty="0">
              <a:solidFill>
                <a:srgbClr val="FF0000"/>
              </a:solidFill>
            </a:endParaRPr>
          </a:p>
          <a:p>
            <a:endParaRPr lang="is-IS" sz="1350" dirty="0">
              <a:solidFill>
                <a:srgbClr val="FF0000"/>
              </a:solidFill>
            </a:endParaRPr>
          </a:p>
          <a:p>
            <a:endParaRPr lang="is-IS" sz="1350" dirty="0">
              <a:solidFill>
                <a:srgbClr val="FF0000"/>
              </a:solidFill>
            </a:endParaRPr>
          </a:p>
          <a:p>
            <a:endParaRPr lang="en-US" sz="1350" dirty="0">
              <a:solidFill>
                <a:srgbClr val="FF0000"/>
              </a:solidFill>
            </a:endParaRPr>
          </a:p>
        </p:txBody>
      </p:sp>
    </p:spTree>
    <p:extLst>
      <p:ext uri="{BB962C8B-B14F-4D97-AF65-F5344CB8AC3E}">
        <p14:creationId xmlns:p14="http://schemas.microsoft.com/office/powerpoint/2010/main" val="30336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set>
                                      <p:cBhvr override="childStyle">
                                        <p:cTn dur="1" fill="hold" display="0" masterRel="nextClick" afterEffect="1"/>
                                        <p:tgtEl>
                                          <p:spTgt spid="5">
                                            <p:txEl>
                                              <p:pRg st="0" end="0"/>
                                            </p:txEl>
                                          </p:spTgt>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subTnLst>
                                    <p:set>
                                      <p:cBhvr override="childStyle">
                                        <p:cTn dur="1" fill="hold" display="0" masterRel="nextClick" afterEffect="1"/>
                                        <p:tgtEl>
                                          <p:spTgt spid="5">
                                            <p:txEl>
                                              <p:pRg st="2" end="2"/>
                                            </p:txEl>
                                          </p:spTgt>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372" y="1053193"/>
            <a:ext cx="8507684" cy="1892826"/>
          </a:xfrm>
          <a:prstGeom prst="rect">
            <a:avLst/>
          </a:prstGeom>
          <a:noFill/>
        </p:spPr>
        <p:txBody>
          <a:bodyPr wrap="square" rtlCol="0">
            <a:spAutoFit/>
          </a:bodyPr>
          <a:lstStyle/>
          <a:p>
            <a:r>
              <a:rPr lang="en-US" b="1" u="sng" dirty="0" smtClean="0"/>
              <a:t>Context: </a:t>
            </a:r>
            <a:r>
              <a:rPr lang="en-US" b="1" dirty="0" smtClean="0"/>
              <a:t>Students </a:t>
            </a:r>
            <a:r>
              <a:rPr lang="en-US" b="1" dirty="0"/>
              <a:t>are preparing to debate. They want authentic TRUE information. </a:t>
            </a:r>
            <a:r>
              <a:rPr lang="en-US" b="1" dirty="0" smtClean="0"/>
              <a:t>They </a:t>
            </a:r>
            <a:r>
              <a:rPr lang="en-US" b="1" dirty="0"/>
              <a:t>want me to tell them Exactly. Where. That. is. </a:t>
            </a:r>
          </a:p>
          <a:p>
            <a:endParaRPr lang="en-US" dirty="0"/>
          </a:p>
          <a:p>
            <a:r>
              <a:rPr lang="en-US" b="1" u="sng" dirty="0" smtClean="0">
                <a:solidFill>
                  <a:srgbClr val="0070C0"/>
                </a:solidFill>
              </a:rPr>
              <a:t>Question Focus:</a:t>
            </a:r>
            <a:r>
              <a:rPr lang="en-US" b="1" dirty="0" smtClean="0">
                <a:solidFill>
                  <a:srgbClr val="0070C0"/>
                </a:solidFill>
              </a:rPr>
              <a:t> “Resolved </a:t>
            </a:r>
            <a:r>
              <a:rPr lang="en-US" b="1" dirty="0">
                <a:solidFill>
                  <a:srgbClr val="0070C0"/>
                </a:solidFill>
              </a:rPr>
              <a:t>that the United States screen immigrants for extremist ideological views.”</a:t>
            </a:r>
          </a:p>
          <a:p>
            <a:endParaRPr lang="en-US" sz="1350" dirty="0"/>
          </a:p>
          <a:p>
            <a:endParaRPr lang="en-US" sz="1350" dirty="0"/>
          </a:p>
        </p:txBody>
      </p:sp>
      <p:sp>
        <p:nvSpPr>
          <p:cNvPr id="4" name="TextBox 3"/>
          <p:cNvSpPr txBox="1"/>
          <p:nvPr/>
        </p:nvSpPr>
        <p:spPr>
          <a:xfrm>
            <a:off x="250371" y="2584978"/>
            <a:ext cx="4428160" cy="4247317"/>
          </a:xfrm>
          <a:prstGeom prst="rect">
            <a:avLst/>
          </a:prstGeom>
          <a:noFill/>
        </p:spPr>
        <p:txBody>
          <a:bodyPr wrap="square" rtlCol="0">
            <a:spAutoFit/>
          </a:bodyPr>
          <a:lstStyle/>
          <a:p>
            <a:r>
              <a:rPr lang="en-US" u="sng" dirty="0" smtClean="0"/>
              <a:t>Student Questions: </a:t>
            </a:r>
            <a:endParaRPr lang="en-US" dirty="0"/>
          </a:p>
          <a:p>
            <a:r>
              <a:rPr lang="en-US" dirty="0"/>
              <a:t>•What are extremist views?</a:t>
            </a:r>
          </a:p>
          <a:p>
            <a:r>
              <a:rPr lang="en-US" dirty="0"/>
              <a:t>•How are we screening now?</a:t>
            </a:r>
          </a:p>
          <a:p>
            <a:r>
              <a:rPr lang="en-US" dirty="0"/>
              <a:t>•What kinds of extremist views are there?</a:t>
            </a:r>
          </a:p>
          <a:p>
            <a:r>
              <a:rPr lang="en-US" dirty="0"/>
              <a:t>•What about homegrown extremist views?</a:t>
            </a:r>
          </a:p>
          <a:p>
            <a:r>
              <a:rPr lang="en-US" dirty="0"/>
              <a:t>•How might we screen immigrants differently?</a:t>
            </a:r>
          </a:p>
          <a:p>
            <a:r>
              <a:rPr lang="en-US" dirty="0"/>
              <a:t>•What would happen if we didn’t let anyone in anymore?</a:t>
            </a:r>
          </a:p>
          <a:p>
            <a:r>
              <a:rPr lang="en-US" dirty="0"/>
              <a:t>•Don’t we already have a good system?</a:t>
            </a:r>
          </a:p>
          <a:p>
            <a:r>
              <a:rPr lang="en-US" dirty="0"/>
              <a:t>•Why are we re-building something that isn’t broken?</a:t>
            </a:r>
          </a:p>
          <a:p>
            <a:r>
              <a:rPr lang="en-US" dirty="0"/>
              <a:t>•How do we know if it’s broken or not?</a:t>
            </a:r>
          </a:p>
        </p:txBody>
      </p:sp>
      <p:sp>
        <p:nvSpPr>
          <p:cNvPr id="5" name="TextBox 4"/>
          <p:cNvSpPr txBox="1"/>
          <p:nvPr/>
        </p:nvSpPr>
        <p:spPr>
          <a:xfrm>
            <a:off x="4824782" y="2584978"/>
            <a:ext cx="4145597" cy="3693319"/>
          </a:xfrm>
          <a:prstGeom prst="rect">
            <a:avLst/>
          </a:prstGeom>
          <a:noFill/>
        </p:spPr>
        <p:txBody>
          <a:bodyPr wrap="square" rtlCol="0">
            <a:spAutoFit/>
          </a:bodyPr>
          <a:lstStyle/>
          <a:p>
            <a:pPr lvl="0"/>
            <a:r>
              <a:rPr lang="en-US" u="sng" dirty="0" smtClean="0"/>
              <a:t>Next Steps:</a:t>
            </a:r>
            <a:r>
              <a:rPr lang="en-US" dirty="0" smtClean="0"/>
              <a:t> Student questions </a:t>
            </a:r>
            <a:r>
              <a:rPr lang="en-US" dirty="0"/>
              <a:t>for the evaluation of sources: </a:t>
            </a:r>
          </a:p>
          <a:p>
            <a:pPr marL="285750" lvl="0" indent="-285750">
              <a:buFont typeface="Arial" charset="0"/>
              <a:buChar char="•"/>
            </a:pPr>
            <a:r>
              <a:rPr lang="en-US" dirty="0"/>
              <a:t>Who wrote this</a:t>
            </a:r>
            <a:r>
              <a:rPr lang="en-US" dirty="0" smtClean="0"/>
              <a:t>?</a:t>
            </a:r>
            <a:endParaRPr lang="en-US" dirty="0"/>
          </a:p>
          <a:p>
            <a:pPr marL="285750" lvl="0" indent="-285750">
              <a:buFont typeface="Arial" charset="0"/>
              <a:buChar char="•"/>
            </a:pPr>
            <a:r>
              <a:rPr lang="en-US" dirty="0"/>
              <a:t>For what purpose was this written</a:t>
            </a:r>
            <a:r>
              <a:rPr lang="en-US" dirty="0" smtClean="0"/>
              <a:t>?</a:t>
            </a:r>
            <a:endParaRPr lang="en-US" dirty="0"/>
          </a:p>
          <a:p>
            <a:pPr marL="285750" lvl="0" indent="-285750">
              <a:buFont typeface="Arial" charset="0"/>
              <a:buChar char="•"/>
            </a:pPr>
            <a:r>
              <a:rPr lang="en-US" dirty="0"/>
              <a:t>How do they want me to feel</a:t>
            </a:r>
            <a:r>
              <a:rPr lang="en-US" dirty="0" smtClean="0"/>
              <a:t>?</a:t>
            </a:r>
            <a:endParaRPr lang="en-US" dirty="0"/>
          </a:p>
          <a:p>
            <a:pPr marL="285750" lvl="0" indent="-285750">
              <a:buFont typeface="Arial" charset="0"/>
              <a:buChar char="•"/>
            </a:pPr>
            <a:r>
              <a:rPr lang="en-US" dirty="0"/>
              <a:t>How do they want me to act</a:t>
            </a:r>
            <a:r>
              <a:rPr lang="en-US" dirty="0" smtClean="0"/>
              <a:t>?</a:t>
            </a:r>
            <a:endParaRPr lang="en-US" dirty="0"/>
          </a:p>
          <a:p>
            <a:pPr marL="285750" lvl="0" indent="-285750">
              <a:buFont typeface="Arial" charset="0"/>
              <a:buChar char="•"/>
            </a:pPr>
            <a:r>
              <a:rPr lang="en-US" dirty="0"/>
              <a:t>What are the sources of their numbers, charts, or other evidence</a:t>
            </a:r>
            <a:r>
              <a:rPr lang="en-US" dirty="0" smtClean="0"/>
              <a:t>?</a:t>
            </a:r>
            <a:endParaRPr lang="en-US" dirty="0"/>
          </a:p>
          <a:p>
            <a:pPr marL="285750" lvl="0" indent="-285750">
              <a:buFont typeface="Arial" charset="0"/>
              <a:buChar char="•"/>
            </a:pPr>
            <a:r>
              <a:rPr lang="en-US" dirty="0"/>
              <a:t>Can we trace them back to their creator?… and then question the purpose and authority of those numbers also.</a:t>
            </a:r>
          </a:p>
        </p:txBody>
      </p:sp>
      <p:sp>
        <p:nvSpPr>
          <p:cNvPr id="3" name="TextBox 2"/>
          <p:cNvSpPr txBox="1"/>
          <p:nvPr/>
        </p:nvSpPr>
        <p:spPr>
          <a:xfrm>
            <a:off x="250371" y="162045"/>
            <a:ext cx="7836725" cy="646331"/>
          </a:xfrm>
          <a:prstGeom prst="rect">
            <a:avLst/>
          </a:prstGeom>
          <a:noFill/>
        </p:spPr>
        <p:txBody>
          <a:bodyPr wrap="square" rtlCol="0">
            <a:spAutoFit/>
          </a:bodyPr>
          <a:lstStyle/>
          <a:p>
            <a:r>
              <a:rPr lang="en-US" sz="3600" dirty="0" smtClean="0">
                <a:solidFill>
                  <a:schemeClr val="accent2"/>
                </a:solidFill>
              </a:rPr>
              <a:t>Example:  High </a:t>
            </a:r>
            <a:r>
              <a:rPr lang="en-US" sz="3600" smtClean="0">
                <a:solidFill>
                  <a:schemeClr val="accent2"/>
                </a:solidFill>
              </a:rPr>
              <a:t>School Debate Team  </a:t>
            </a:r>
            <a:endParaRPr lang="en-US" sz="3600" dirty="0">
              <a:solidFill>
                <a:schemeClr val="accent2"/>
              </a:solidFill>
            </a:endParaRPr>
          </a:p>
        </p:txBody>
      </p:sp>
    </p:spTree>
    <p:extLst>
      <p:ext uri="{BB962C8B-B14F-4D97-AF65-F5344CB8AC3E}">
        <p14:creationId xmlns:p14="http://schemas.microsoft.com/office/powerpoint/2010/main" val="134636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610" y="1828800"/>
            <a:ext cx="6442364" cy="1921205"/>
          </a:xfrm>
        </p:spPr>
        <p:txBody>
          <a:bodyPr>
            <a:noAutofit/>
          </a:bodyPr>
          <a:lstStyle/>
          <a:p>
            <a:pPr algn="ctr"/>
            <a:r>
              <a:rPr lang="en-US" sz="3600" dirty="0">
                <a:solidFill>
                  <a:schemeClr val="lt1"/>
                </a:solidFill>
                <a:ea typeface="Rockwell"/>
                <a:cs typeface="Rockwell"/>
                <a:sym typeface="Rockwell"/>
              </a:rPr>
              <a:t>QFT in the Classroom as a ‘Primer’ for Difficult Reading</a:t>
            </a:r>
            <a:endParaRPr lang="en-US" sz="3600" dirty="0"/>
          </a:p>
        </p:txBody>
      </p:sp>
      <p:sp>
        <p:nvSpPr>
          <p:cNvPr id="3" name="Text Placeholder 2"/>
          <p:cNvSpPr>
            <a:spLocks noGrp="1"/>
          </p:cNvSpPr>
          <p:nvPr>
            <p:ph type="body" idx="1"/>
          </p:nvPr>
        </p:nvSpPr>
        <p:spPr>
          <a:xfrm>
            <a:off x="685800" y="4305795"/>
            <a:ext cx="8573984" cy="1500187"/>
          </a:xfrm>
        </p:spPr>
        <p:txBody>
          <a:bodyPr>
            <a:noAutofit/>
          </a:bodyPr>
          <a:lstStyle/>
          <a:p>
            <a:pPr lvl="0" algn="ctr">
              <a:spcBef>
                <a:spcPts val="0"/>
              </a:spcBef>
              <a:buSzPct val="25000"/>
            </a:pPr>
            <a:r>
              <a:rPr lang="en-US" sz="2800" dirty="0" err="1">
                <a:ea typeface="Rockwell"/>
                <a:cs typeface="Rockwell"/>
                <a:sym typeface="Rockwell"/>
              </a:rPr>
              <a:t>Ariela</a:t>
            </a:r>
            <a:r>
              <a:rPr lang="en-US" sz="2800" dirty="0">
                <a:ea typeface="Rockwell"/>
                <a:cs typeface="Rockwell"/>
                <a:sym typeface="Rockwell"/>
              </a:rPr>
              <a:t> Rothstein</a:t>
            </a:r>
          </a:p>
          <a:p>
            <a:pPr lvl="0" algn="ctr">
              <a:spcBef>
                <a:spcPts val="0"/>
              </a:spcBef>
              <a:buSzPct val="25000"/>
            </a:pPr>
            <a:r>
              <a:rPr lang="en-US" sz="2000" dirty="0">
                <a:ea typeface="Rockwell"/>
                <a:cs typeface="Rockwell"/>
                <a:sym typeface="Rockwell"/>
              </a:rPr>
              <a:t>Instructional and Professional Development </a:t>
            </a:r>
            <a:r>
              <a:rPr lang="en-US" sz="2000" dirty="0" smtClean="0">
                <a:ea typeface="Rockwell"/>
                <a:cs typeface="Rockwell"/>
                <a:sym typeface="Rockwell"/>
              </a:rPr>
              <a:t>Coach </a:t>
            </a:r>
            <a:endParaRPr lang="en-US" sz="2000" dirty="0">
              <a:ea typeface="Rockwell"/>
              <a:cs typeface="Rockwell"/>
              <a:sym typeface="Rockwell"/>
            </a:endParaRPr>
          </a:p>
          <a:p>
            <a:pPr lvl="0" algn="ctr">
              <a:spcBef>
                <a:spcPts val="0"/>
              </a:spcBef>
              <a:buSzPct val="25000"/>
            </a:pPr>
            <a:r>
              <a:rPr lang="en-US" sz="2000" dirty="0">
                <a:ea typeface="Rockwell"/>
                <a:cs typeface="Rockwell"/>
                <a:sym typeface="Rockwell"/>
              </a:rPr>
              <a:t>San Francisco Unified School District, CA</a:t>
            </a:r>
          </a:p>
        </p:txBody>
      </p:sp>
      <p:sp>
        <p:nvSpPr>
          <p:cNvPr id="4" name="TextBox 3"/>
          <p:cNvSpPr txBox="1"/>
          <p:nvPr/>
        </p:nvSpPr>
        <p:spPr>
          <a:xfrm>
            <a:off x="1321130" y="5805982"/>
            <a:ext cx="7303324" cy="707886"/>
          </a:xfrm>
          <a:prstGeom prst="rect">
            <a:avLst/>
          </a:prstGeom>
          <a:noFill/>
        </p:spPr>
        <p:txBody>
          <a:bodyPr wrap="square" rtlCol="0">
            <a:spAutoFit/>
          </a:bodyPr>
          <a:lstStyle/>
          <a:p>
            <a:pPr algn="ctr">
              <a:buSzPct val="25000"/>
            </a:pPr>
            <a:r>
              <a:rPr lang="en-US" sz="2000" dirty="0">
                <a:solidFill>
                  <a:schemeClr val="bg1"/>
                </a:solidFill>
                <a:ea typeface="Rockwell"/>
                <a:cs typeface="Rockwell"/>
                <a:sym typeface="Rockwell"/>
              </a:rPr>
              <a:t>Social Studies </a:t>
            </a:r>
            <a:r>
              <a:rPr lang="en-US" sz="2000" dirty="0" smtClean="0">
                <a:solidFill>
                  <a:schemeClr val="bg1"/>
                </a:solidFill>
                <a:ea typeface="Rockwell"/>
                <a:cs typeface="Rockwell"/>
                <a:sym typeface="Rockwell"/>
              </a:rPr>
              <a:t>Teacher (2010-2017)</a:t>
            </a:r>
            <a:endParaRPr lang="en-US" sz="2000" dirty="0">
              <a:solidFill>
                <a:schemeClr val="bg1"/>
              </a:solidFill>
              <a:ea typeface="Rockwell"/>
              <a:cs typeface="Rockwell"/>
              <a:sym typeface="Rockwell"/>
            </a:endParaRPr>
          </a:p>
          <a:p>
            <a:pPr lvl="0" algn="ctr">
              <a:buSzPct val="25000"/>
            </a:pPr>
            <a:r>
              <a:rPr lang="en-US" sz="2000" dirty="0">
                <a:solidFill>
                  <a:schemeClr val="bg1"/>
                </a:solidFill>
                <a:ea typeface="Rockwell"/>
                <a:cs typeface="Rockwell"/>
                <a:sym typeface="Rockwell"/>
              </a:rPr>
              <a:t>Brooklyn Public Transfer High School (NY</a:t>
            </a:r>
            <a:r>
              <a:rPr lang="en-US" sz="2000" dirty="0" smtClean="0">
                <a:solidFill>
                  <a:schemeClr val="bg1"/>
                </a:solidFill>
                <a:ea typeface="Rockwell"/>
                <a:cs typeface="Rockwell"/>
                <a:sym typeface="Rockwell"/>
              </a:rPr>
              <a:t>)</a:t>
            </a:r>
            <a:endParaRPr lang="en-US" sz="2000" dirty="0">
              <a:solidFill>
                <a:schemeClr val="bg1"/>
              </a:solidFill>
              <a:ea typeface="Rockwell"/>
              <a:cs typeface="Rockwell"/>
              <a:sym typeface="Rockwell"/>
            </a:endParaRPr>
          </a:p>
        </p:txBody>
      </p:sp>
    </p:spTree>
    <p:extLst>
      <p:ext uri="{BB962C8B-B14F-4D97-AF65-F5344CB8AC3E}">
        <p14:creationId xmlns:p14="http://schemas.microsoft.com/office/powerpoint/2010/main" val="21175527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Literacy Strategy: Priming </a:t>
            </a:r>
            <a:r>
              <a:rPr lang="en-US" dirty="0" smtClean="0"/>
              <a:t>Students </a:t>
            </a:r>
            <a:r>
              <a:rPr lang="en-US" dirty="0"/>
              <a:t>to </a:t>
            </a:r>
            <a:r>
              <a:rPr lang="en-US" dirty="0" smtClean="0"/>
              <a:t>Read </a:t>
            </a:r>
            <a:r>
              <a:rPr lang="en-US" dirty="0"/>
              <a:t>a </a:t>
            </a:r>
            <a:r>
              <a:rPr lang="en-US" dirty="0" smtClean="0"/>
              <a:t>Difficult Text</a:t>
            </a:r>
            <a:endParaRPr lang="en-US" dirty="0"/>
          </a:p>
        </p:txBody>
      </p:sp>
      <p:sp>
        <p:nvSpPr>
          <p:cNvPr id="3" name="Content Placeholder 2"/>
          <p:cNvSpPr>
            <a:spLocks noGrp="1"/>
          </p:cNvSpPr>
          <p:nvPr>
            <p:ph idx="1"/>
          </p:nvPr>
        </p:nvSpPr>
        <p:spPr/>
        <p:txBody>
          <a:bodyPr>
            <a:normAutofit fontScale="92500" lnSpcReduction="10000"/>
          </a:bodyPr>
          <a:lstStyle/>
          <a:p>
            <a:pPr lvl="0">
              <a:spcBef>
                <a:spcPts val="0"/>
              </a:spcBef>
              <a:buNone/>
            </a:pPr>
            <a:r>
              <a:rPr lang="en-US" b="1" dirty="0">
                <a:solidFill>
                  <a:schemeClr val="tx1"/>
                </a:solidFill>
              </a:rPr>
              <a:t>Why a pre-reading strategy?</a:t>
            </a:r>
          </a:p>
          <a:p>
            <a:pPr marL="457200" lvl="0" indent="-314325">
              <a:spcBef>
                <a:spcPts val="0"/>
              </a:spcBef>
            </a:pPr>
            <a:r>
              <a:rPr lang="en-US" dirty="0">
                <a:solidFill>
                  <a:schemeClr val="tx1"/>
                </a:solidFill>
              </a:rPr>
              <a:t>Increasing background knowledge or assessing interest in the topic ahead of time increases engagement and perseverance prior to reading a difficult text</a:t>
            </a:r>
          </a:p>
          <a:p>
            <a:pPr marL="457200" lvl="0" indent="-314325">
              <a:spcBef>
                <a:spcPts val="0"/>
              </a:spcBef>
            </a:pPr>
            <a:r>
              <a:rPr lang="en-US" dirty="0">
                <a:solidFill>
                  <a:schemeClr val="tx1"/>
                </a:solidFill>
              </a:rPr>
              <a:t>There’s a big focus in Common Core and state standards on reading grade-level appropriate materials - often not reflecting the reality of the reading level range in the classroom. Then, there’s pressure to differentiate to every student’s reading level - not reflecting the reality of a teacher’s </a:t>
            </a:r>
            <a:r>
              <a:rPr lang="en-US" dirty="0" smtClean="0">
                <a:solidFill>
                  <a:schemeClr val="tx1"/>
                </a:solidFill>
              </a:rPr>
              <a:t>workday</a:t>
            </a:r>
          </a:p>
          <a:p>
            <a:pPr marL="457200" lvl="0" indent="-314325">
              <a:spcBef>
                <a:spcPts val="0"/>
              </a:spcBef>
            </a:pPr>
            <a:endParaRPr lang="en-US" dirty="0">
              <a:solidFill>
                <a:schemeClr val="tx1"/>
              </a:solidFill>
            </a:endParaRPr>
          </a:p>
          <a:p>
            <a:pPr marL="0" lvl="0" indent="0">
              <a:spcBef>
                <a:spcPts val="0"/>
              </a:spcBef>
              <a:buNone/>
            </a:pPr>
            <a:r>
              <a:rPr lang="en-US" b="1" dirty="0">
                <a:solidFill>
                  <a:schemeClr val="tx1"/>
                </a:solidFill>
              </a:rPr>
              <a:t>So What?</a:t>
            </a:r>
          </a:p>
          <a:p>
            <a:pPr marL="457200" lvl="0" indent="-314325">
              <a:spcBef>
                <a:spcPts val="0"/>
              </a:spcBef>
            </a:pPr>
            <a:r>
              <a:rPr lang="en-US" dirty="0">
                <a:solidFill>
                  <a:schemeClr val="tx1"/>
                </a:solidFill>
              </a:rPr>
              <a:t>QFT is an excellent strategy for a differentiated, critical thinking method for priming students for a challenging reading</a:t>
            </a:r>
          </a:p>
          <a:p>
            <a:endParaRPr lang="en-US" dirty="0"/>
          </a:p>
        </p:txBody>
      </p:sp>
    </p:spTree>
    <p:extLst>
      <p:ext uri="{BB962C8B-B14F-4D97-AF65-F5344CB8AC3E}">
        <p14:creationId xmlns:p14="http://schemas.microsoft.com/office/powerpoint/2010/main" val="201947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Classroom Example</a:t>
            </a:r>
            <a:endParaRPr lang="en-US" dirty="0"/>
          </a:p>
        </p:txBody>
      </p:sp>
      <p:sp>
        <p:nvSpPr>
          <p:cNvPr id="3" name="Content Placeholder 2"/>
          <p:cNvSpPr>
            <a:spLocks noGrp="1"/>
          </p:cNvSpPr>
          <p:nvPr>
            <p:ph idx="1"/>
          </p:nvPr>
        </p:nvSpPr>
        <p:spPr>
          <a:xfrm>
            <a:off x="443376" y="1458686"/>
            <a:ext cx="7556313" cy="4144963"/>
          </a:xfrm>
        </p:spPr>
        <p:txBody>
          <a:bodyPr>
            <a:normAutofit/>
          </a:bodyPr>
          <a:lstStyle/>
          <a:p>
            <a:pPr marL="0" indent="0">
              <a:spcBef>
                <a:spcPts val="200"/>
              </a:spcBef>
              <a:buNone/>
            </a:pPr>
            <a:r>
              <a:rPr lang="en-US" sz="2400" u="sng" dirty="0" smtClean="0">
                <a:solidFill>
                  <a:schemeClr val="accent2"/>
                </a:solidFill>
              </a:rPr>
              <a:t>Question Focus: </a:t>
            </a:r>
          </a:p>
          <a:p>
            <a:pPr marL="0" indent="0" algn="ctr">
              <a:spcBef>
                <a:spcPts val="800"/>
              </a:spcBef>
              <a:buNone/>
            </a:pPr>
            <a:r>
              <a:rPr lang="en-US" sz="2400" dirty="0" smtClean="0">
                <a:solidFill>
                  <a:schemeClr val="tx1"/>
                </a:solidFill>
              </a:rPr>
              <a:t>“Being </a:t>
            </a:r>
            <a:r>
              <a:rPr lang="en-US" sz="2400" dirty="0">
                <a:solidFill>
                  <a:schemeClr val="tx1"/>
                </a:solidFill>
              </a:rPr>
              <a:t>Young, Muslim and Arab in </a:t>
            </a:r>
            <a:r>
              <a:rPr lang="en-US" sz="2400" dirty="0" smtClean="0">
                <a:solidFill>
                  <a:schemeClr val="tx1"/>
                </a:solidFill>
              </a:rPr>
              <a:t>America”</a:t>
            </a:r>
            <a:endParaRPr lang="en-US" sz="2400" dirty="0">
              <a:solidFill>
                <a:schemeClr val="tx1"/>
              </a:solidFill>
            </a:endParaRPr>
          </a:p>
        </p:txBody>
      </p:sp>
      <p:pic>
        <p:nvPicPr>
          <p:cNvPr id="4" name="Picture 2" descr="https://lh5.googleusercontent.com/1QjuK49oZbV-1322DYmcqfxEnIV76CDCOyT9UjA-jo92hCdjre8-Olbk_j5SLQEZMfLlSlYZ64OV92rE4OrIXgOOd5c5DQHIeeJDshirCJ8Q81bNnqeO5JCnwzS4UT1YdmD5ndNjmr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0511" y="2574792"/>
            <a:ext cx="2672238" cy="4119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249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925513" y="315913"/>
            <a:ext cx="7556500" cy="1116012"/>
          </a:xfrm>
        </p:spPr>
        <p:txBody>
          <a:bodyPr/>
          <a:lstStyle/>
          <a:p>
            <a:r>
              <a:rPr lang="en-US" altLang="en-US" sz="4000" dirty="0" smtClean="0"/>
              <a:t>We’re Tweeting…</a:t>
            </a:r>
            <a:endParaRPr lang="en-US" altLang="en-US" sz="4000" dirty="0" smtClean="0">
              <a:solidFill>
                <a:schemeClr val="tx1"/>
              </a:solidFill>
            </a:endParaRPr>
          </a:p>
        </p:txBody>
      </p:sp>
      <p:sp>
        <p:nvSpPr>
          <p:cNvPr id="69635" name="Content Placeholder 7"/>
          <p:cNvSpPr txBox="1">
            <a:spLocks/>
          </p:cNvSpPr>
          <p:nvPr/>
        </p:nvSpPr>
        <p:spPr bwMode="auto">
          <a:xfrm>
            <a:off x="574675" y="1431925"/>
            <a:ext cx="8258175"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endParaRPr kumimoji="0" lang="en-US" altLang="en-US" sz="12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itchFamily="34" charset="-128"/>
              <a:cs typeface="+mn-cs"/>
            </a:endParaRP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kumimoji="0" lang="en-US" altLang="en-US" sz="36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itchFamily="34" charset="-128"/>
                <a:cs typeface="+mn-cs"/>
              </a:rPr>
              <a:t>@</a:t>
            </a:r>
            <a:r>
              <a:rPr kumimoji="0" lang="en-US" altLang="en-US" sz="3600" b="0" i="0" u="none" strike="noStrike" kern="1200" cap="none" spc="0" normalizeH="0" baseline="0" noProof="0" dirty="0" err="1" smtClean="0">
                <a:ln>
                  <a:noFill/>
                </a:ln>
                <a:solidFill>
                  <a:prstClr val="black"/>
                </a:solidFill>
                <a:effectLst/>
                <a:uLnTx/>
                <a:uFillTx/>
                <a:latin typeface="Rockwell" panose="02060603020205020403" pitchFamily="18" charset="0"/>
                <a:ea typeface="MS PGothic" pitchFamily="34" charset="-128"/>
                <a:cs typeface="+mn-cs"/>
              </a:rPr>
              <a:t>RightQuestion</a:t>
            </a:r>
            <a:endParaRPr kumimoji="0" lang="en-US" altLang="en-US" sz="36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itchFamily="34" charset="-128"/>
              <a:cs typeface="+mn-cs"/>
            </a:endParaRP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lang="en-US" sz="3600" dirty="0" smtClean="0"/>
              <a:t>@</a:t>
            </a:r>
            <a:r>
              <a:rPr lang="en-US" sz="3600" dirty="0" err="1" smtClean="0"/>
              <a:t>RothsteinDan</a:t>
            </a:r>
            <a:endParaRPr kumimoji="0" lang="en-US" altLang="en-US" sz="3600" b="0" i="0" u="none" strike="noStrike" kern="1200" cap="none" spc="0" normalizeH="0" baseline="0" noProof="0" dirty="0" smtClean="0">
              <a:ln>
                <a:noFill/>
              </a:ln>
              <a:solidFill>
                <a:prstClr val="black"/>
              </a:solidFill>
              <a:effectLst/>
              <a:uLnTx/>
              <a:uFillTx/>
            </a:endParaRP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lang="en-US" altLang="en-US" sz="3600" dirty="0" smtClean="0">
                <a:solidFill>
                  <a:prstClr val="black"/>
                </a:solidFill>
              </a:rPr>
              <a:t>#NCSS17 #QFT</a:t>
            </a:r>
            <a:endParaRPr kumimoji="0" lang="en-US" altLang="en-US" sz="36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itchFamily="34" charset="-128"/>
              <a:cs typeface="+mn-cs"/>
            </a:endParaRPr>
          </a:p>
          <a:p>
            <a:pPr lvl="0" defTabSz="457200" eaLnBrk="0" fontAlgn="base" hangingPunct="0">
              <a:spcBef>
                <a:spcPts val="2000"/>
              </a:spcBef>
              <a:spcAft>
                <a:spcPct val="0"/>
              </a:spcAft>
              <a:buClr>
                <a:srgbClr val="629DD1"/>
              </a:buClr>
              <a:buSzPct val="75000"/>
              <a:defRPr/>
            </a:pPr>
            <a:r>
              <a:rPr lang="en-US" dirty="0"/>
              <a:t> </a:t>
            </a:r>
            <a:endParaRPr kumimoji="0" lang="en-US" altLang="en-US" sz="3600" b="0" i="0" u="none" strike="noStrike" kern="1200" cap="none" spc="0" normalizeH="0" baseline="0" noProof="0" dirty="0" smtClean="0">
              <a:ln>
                <a:noFill/>
              </a:ln>
              <a:solidFill>
                <a:prstClr val="black"/>
              </a:solidFill>
              <a:effectLst/>
              <a:uLnTx/>
              <a:uFillTx/>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7188" y="3829050"/>
            <a:ext cx="334645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573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Student Questions</a:t>
            </a:r>
            <a:endParaRPr lang="en-US"/>
          </a:p>
        </p:txBody>
      </p:sp>
      <p:sp>
        <p:nvSpPr>
          <p:cNvPr id="3" name="Content Placeholder 2"/>
          <p:cNvSpPr>
            <a:spLocks noGrp="1"/>
          </p:cNvSpPr>
          <p:nvPr>
            <p:ph sz="half" idx="1"/>
          </p:nvPr>
        </p:nvSpPr>
        <p:spPr>
          <a:xfrm>
            <a:off x="378204" y="1286944"/>
            <a:ext cx="4716310" cy="5431924"/>
          </a:xfrm>
        </p:spPr>
        <p:txBody>
          <a:bodyPr>
            <a:noAutofit/>
          </a:bodyPr>
          <a:lstStyle/>
          <a:p>
            <a:pPr marL="0" indent="0">
              <a:spcBef>
                <a:spcPts val="0"/>
              </a:spcBef>
              <a:buNone/>
            </a:pPr>
            <a:r>
              <a:rPr lang="en-US" sz="2000" b="1" u="sng" dirty="0" smtClean="0">
                <a:solidFill>
                  <a:schemeClr val="tx1"/>
                </a:solidFill>
              </a:rPr>
              <a:t>In 2013</a:t>
            </a:r>
            <a:endParaRPr lang="en-US" sz="2000" b="1" u="sng" dirty="0">
              <a:solidFill>
                <a:schemeClr val="tx1"/>
              </a:solidFill>
            </a:endParaRPr>
          </a:p>
          <a:p>
            <a:pPr marL="342900" indent="-342900">
              <a:spcBef>
                <a:spcPts val="0"/>
              </a:spcBef>
              <a:buFont typeface="+mj-lt"/>
              <a:buAutoNum type="arabicPeriod"/>
            </a:pPr>
            <a:r>
              <a:rPr lang="en-US" dirty="0">
                <a:solidFill>
                  <a:schemeClr val="tx1"/>
                </a:solidFill>
              </a:rPr>
              <a:t>Why do Arabs pray 7 times a day?</a:t>
            </a:r>
          </a:p>
          <a:p>
            <a:pPr marL="342900" indent="-342900">
              <a:spcBef>
                <a:spcPts val="0"/>
              </a:spcBef>
              <a:buFont typeface="+mj-lt"/>
              <a:buAutoNum type="arabicPeriod"/>
            </a:pPr>
            <a:r>
              <a:rPr lang="en-US" dirty="0">
                <a:solidFill>
                  <a:schemeClr val="tx1"/>
                </a:solidFill>
              </a:rPr>
              <a:t>Why do Arabs own </a:t>
            </a:r>
            <a:r>
              <a:rPr lang="en-US" dirty="0" err="1">
                <a:solidFill>
                  <a:schemeClr val="tx1"/>
                </a:solidFill>
              </a:rPr>
              <a:t>cornerstores</a:t>
            </a:r>
            <a:r>
              <a:rPr lang="en-US" dirty="0">
                <a:solidFill>
                  <a:schemeClr val="tx1"/>
                </a:solidFill>
              </a:rPr>
              <a:t>?</a:t>
            </a:r>
          </a:p>
          <a:p>
            <a:pPr marL="342900" indent="-342900">
              <a:spcBef>
                <a:spcPts val="0"/>
              </a:spcBef>
              <a:buFont typeface="+mj-lt"/>
              <a:buAutoNum type="arabicPeriod"/>
            </a:pPr>
            <a:r>
              <a:rPr lang="en-US" dirty="0" smtClean="0">
                <a:solidFill>
                  <a:schemeClr val="tx1"/>
                </a:solidFill>
              </a:rPr>
              <a:t>[o-&gt;c] Do all Arabs own a corner store?</a:t>
            </a:r>
          </a:p>
          <a:p>
            <a:pPr marL="342900" indent="-342900">
              <a:spcBef>
                <a:spcPts val="0"/>
              </a:spcBef>
              <a:buFont typeface="+mj-lt"/>
              <a:buAutoNum type="arabicPeriod"/>
            </a:pPr>
            <a:r>
              <a:rPr lang="en-US" dirty="0" smtClean="0">
                <a:solidFill>
                  <a:schemeClr val="tx1"/>
                </a:solidFill>
              </a:rPr>
              <a:t>Why do female Muslims wear head scarves?</a:t>
            </a:r>
          </a:p>
          <a:p>
            <a:pPr marL="342900" indent="-342900">
              <a:spcBef>
                <a:spcPts val="0"/>
              </a:spcBef>
              <a:buFont typeface="+mj-lt"/>
              <a:buAutoNum type="arabicPeriod"/>
            </a:pPr>
            <a:r>
              <a:rPr lang="en-US" dirty="0" smtClean="0">
                <a:solidFill>
                  <a:schemeClr val="tx1"/>
                </a:solidFill>
              </a:rPr>
              <a:t>Why </a:t>
            </a:r>
            <a:r>
              <a:rPr lang="en-US" dirty="0">
                <a:solidFill>
                  <a:schemeClr val="tx1"/>
                </a:solidFill>
              </a:rPr>
              <a:t>do Arabs have long hair?</a:t>
            </a:r>
          </a:p>
          <a:p>
            <a:pPr marL="342900" indent="-342900">
              <a:spcBef>
                <a:spcPts val="0"/>
              </a:spcBef>
              <a:buFont typeface="+mj-lt"/>
              <a:buAutoNum type="arabicPeriod"/>
            </a:pPr>
            <a:r>
              <a:rPr lang="en-US" b="1" dirty="0">
                <a:solidFill>
                  <a:schemeClr val="tx1"/>
                </a:solidFill>
              </a:rPr>
              <a:t>Why do they come to the US?</a:t>
            </a:r>
            <a:endParaRPr lang="en-US" dirty="0">
              <a:solidFill>
                <a:schemeClr val="tx1"/>
              </a:solidFill>
            </a:endParaRPr>
          </a:p>
          <a:p>
            <a:pPr marL="342900" indent="-342900">
              <a:spcBef>
                <a:spcPts val="0"/>
              </a:spcBef>
              <a:buFont typeface="+mj-lt"/>
              <a:buAutoNum type="arabicPeriod"/>
            </a:pPr>
            <a:r>
              <a:rPr lang="en-US" dirty="0">
                <a:solidFill>
                  <a:schemeClr val="tx1"/>
                </a:solidFill>
              </a:rPr>
              <a:t>[o-&gt;c]Do you find the US to have better opportunities?</a:t>
            </a:r>
          </a:p>
          <a:p>
            <a:pPr marL="342900" indent="-342900">
              <a:spcBef>
                <a:spcPts val="0"/>
              </a:spcBef>
              <a:buFont typeface="+mj-lt"/>
              <a:buAutoNum type="arabicPeriod"/>
            </a:pPr>
            <a:r>
              <a:rPr lang="en-US" dirty="0">
                <a:solidFill>
                  <a:schemeClr val="tx1"/>
                </a:solidFill>
              </a:rPr>
              <a:t>Why do they have so many kids?</a:t>
            </a:r>
          </a:p>
          <a:p>
            <a:pPr marL="342900" indent="-342900">
              <a:spcBef>
                <a:spcPts val="0"/>
              </a:spcBef>
              <a:buFont typeface="+mj-lt"/>
              <a:buAutoNum type="arabicPeriod"/>
            </a:pPr>
            <a:r>
              <a:rPr lang="en-US" dirty="0">
                <a:solidFill>
                  <a:schemeClr val="tx1"/>
                </a:solidFill>
              </a:rPr>
              <a:t>Why do they cut the little girls’ hair?</a:t>
            </a:r>
          </a:p>
          <a:p>
            <a:pPr marL="342900" indent="-342900">
              <a:spcBef>
                <a:spcPts val="0"/>
              </a:spcBef>
              <a:buFont typeface="+mj-lt"/>
              <a:buAutoNum type="arabicPeriod"/>
            </a:pPr>
            <a:r>
              <a:rPr lang="en-US" dirty="0">
                <a:solidFill>
                  <a:schemeClr val="tx1"/>
                </a:solidFill>
              </a:rPr>
              <a:t>Why do Muslims believe in a different God?</a:t>
            </a:r>
          </a:p>
          <a:p>
            <a:pPr marL="342900" indent="-342900">
              <a:spcBef>
                <a:spcPts val="0"/>
              </a:spcBef>
              <a:buFont typeface="+mj-lt"/>
              <a:buAutoNum type="arabicPeriod"/>
            </a:pPr>
            <a:r>
              <a:rPr lang="en-US" dirty="0">
                <a:solidFill>
                  <a:schemeClr val="tx1"/>
                </a:solidFill>
              </a:rPr>
              <a:t>Why don’t Muslims eat pork?</a:t>
            </a:r>
          </a:p>
          <a:p>
            <a:pPr marL="342900" indent="-342900">
              <a:spcBef>
                <a:spcPts val="0"/>
              </a:spcBef>
              <a:buFont typeface="+mj-lt"/>
              <a:buAutoNum type="arabicPeriod"/>
            </a:pPr>
            <a:r>
              <a:rPr lang="en-US" dirty="0">
                <a:solidFill>
                  <a:schemeClr val="tx1"/>
                </a:solidFill>
              </a:rPr>
              <a:t>Why does everyone go to jail and become Muslim?</a:t>
            </a:r>
          </a:p>
          <a:p>
            <a:pPr marL="342900" indent="-342900">
              <a:spcBef>
                <a:spcPts val="0"/>
              </a:spcBef>
              <a:buFont typeface="+mj-lt"/>
              <a:buAutoNum type="arabicPeriod"/>
            </a:pPr>
            <a:r>
              <a:rPr lang="en-US" b="1" dirty="0">
                <a:solidFill>
                  <a:schemeClr val="tx1"/>
                </a:solidFill>
              </a:rPr>
              <a:t>Why did they really blow up the World Trade Center?</a:t>
            </a:r>
            <a:endParaRPr lang="en-US" dirty="0">
              <a:solidFill>
                <a:schemeClr val="tx1"/>
              </a:solidFill>
            </a:endParaRPr>
          </a:p>
          <a:p>
            <a:pPr marL="0" indent="0">
              <a:spcBef>
                <a:spcPts val="0"/>
              </a:spcBef>
              <a:buNone/>
            </a:pPr>
            <a:endParaRPr lang="en-US" sz="2000" dirty="0" smtClean="0"/>
          </a:p>
          <a:p>
            <a:pPr marL="0" indent="0">
              <a:spcBef>
                <a:spcPts val="0"/>
              </a:spcBef>
              <a:buNone/>
            </a:pPr>
            <a:r>
              <a:rPr lang="en-US" sz="2000" dirty="0"/>
              <a:t/>
            </a:r>
            <a:br>
              <a:rPr lang="en-US" sz="2000" dirty="0"/>
            </a:br>
            <a:endParaRPr lang="en-US" sz="2000" dirty="0"/>
          </a:p>
        </p:txBody>
      </p:sp>
      <p:sp>
        <p:nvSpPr>
          <p:cNvPr id="5" name="Content Placeholder 3"/>
          <p:cNvSpPr>
            <a:spLocks noGrp="1"/>
          </p:cNvSpPr>
          <p:nvPr>
            <p:ph sz="half" idx="14"/>
          </p:nvPr>
        </p:nvSpPr>
        <p:spPr>
          <a:xfrm>
            <a:off x="5094514" y="1999107"/>
            <a:ext cx="3930733" cy="4007598"/>
          </a:xfrm>
        </p:spPr>
        <p:txBody>
          <a:bodyPr>
            <a:normAutofit/>
          </a:bodyPr>
          <a:lstStyle/>
          <a:p>
            <a:pPr marL="0" indent="0">
              <a:spcBef>
                <a:spcPts val="0"/>
              </a:spcBef>
              <a:buNone/>
            </a:pPr>
            <a:r>
              <a:rPr lang="en-US" b="1" u="sng" dirty="0" smtClean="0">
                <a:solidFill>
                  <a:schemeClr val="tx1"/>
                </a:solidFill>
              </a:rPr>
              <a:t>In 2015</a:t>
            </a:r>
            <a:r>
              <a:rPr lang="en-US" u="sng" dirty="0" smtClean="0">
                <a:solidFill>
                  <a:schemeClr val="tx1"/>
                </a:solidFill>
              </a:rPr>
              <a:t> </a:t>
            </a:r>
          </a:p>
          <a:p>
            <a:pPr marL="342900" indent="-342900">
              <a:spcBef>
                <a:spcPts val="0"/>
              </a:spcBef>
              <a:buFont typeface="+mj-lt"/>
              <a:buAutoNum type="arabicPeriod"/>
            </a:pPr>
            <a:r>
              <a:rPr lang="en-US" dirty="0" smtClean="0">
                <a:solidFill>
                  <a:schemeClr val="tx1"/>
                </a:solidFill>
              </a:rPr>
              <a:t>Did </a:t>
            </a:r>
            <a:r>
              <a:rPr lang="en-US" dirty="0">
                <a:solidFill>
                  <a:schemeClr val="tx1"/>
                </a:solidFill>
              </a:rPr>
              <a:t>you know the US see you as terrorists?</a:t>
            </a:r>
          </a:p>
          <a:p>
            <a:pPr marL="342900" indent="-342900">
              <a:spcBef>
                <a:spcPts val="0"/>
              </a:spcBef>
              <a:buFont typeface="+mj-lt"/>
              <a:buAutoNum type="arabicPeriod"/>
            </a:pPr>
            <a:r>
              <a:rPr lang="en-US" dirty="0">
                <a:solidFill>
                  <a:schemeClr val="tx1"/>
                </a:solidFill>
              </a:rPr>
              <a:t>Did you know Trump about to ban most of your beliefs?</a:t>
            </a:r>
          </a:p>
          <a:p>
            <a:pPr marL="342900" indent="-342900">
              <a:spcBef>
                <a:spcPts val="0"/>
              </a:spcBef>
              <a:buFont typeface="+mj-lt"/>
              <a:buAutoNum type="arabicPeriod"/>
            </a:pPr>
            <a:r>
              <a:rPr lang="en-US" dirty="0">
                <a:solidFill>
                  <a:schemeClr val="tx1"/>
                </a:solidFill>
              </a:rPr>
              <a:t>What’s your side of the story about the terrorists attacks?</a:t>
            </a:r>
          </a:p>
          <a:p>
            <a:pPr marL="342900" indent="-342900">
              <a:spcBef>
                <a:spcPts val="0"/>
              </a:spcBef>
              <a:buFont typeface="+mj-lt"/>
              <a:buAutoNum type="arabicPeriod"/>
            </a:pPr>
            <a:r>
              <a:rPr lang="en-US" dirty="0">
                <a:solidFill>
                  <a:schemeClr val="tx1"/>
                </a:solidFill>
              </a:rPr>
              <a:t>Do you have a side of the story?</a:t>
            </a:r>
          </a:p>
        </p:txBody>
      </p:sp>
    </p:spTree>
    <p:extLst>
      <p:ext uri="{BB962C8B-B14F-4D97-AF65-F5344CB8AC3E}">
        <p14:creationId xmlns:p14="http://schemas.microsoft.com/office/powerpoint/2010/main" val="17196719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498474" y="484094"/>
            <a:ext cx="7556400" cy="786566"/>
          </a:xfrm>
          <a:prstGeom prst="rect">
            <a:avLst/>
          </a:prstGeom>
        </p:spPr>
        <p:txBody>
          <a:bodyPr wrap="square" lIns="91425" tIns="91425" rIns="91425" bIns="91425" anchor="t" anchorCtr="0">
            <a:noAutofit/>
          </a:bodyPr>
          <a:lstStyle/>
          <a:p>
            <a:pPr lvl="0">
              <a:spcBef>
                <a:spcPts val="0"/>
              </a:spcBef>
              <a:buNone/>
            </a:pPr>
            <a:r>
              <a:rPr lang="en-US" smtClean="0"/>
              <a:t>In a small group, </a:t>
            </a:r>
            <a:r>
              <a:rPr lang="en-US" dirty="0" smtClean="0"/>
              <a:t>we </a:t>
            </a:r>
            <a:r>
              <a:rPr lang="en-US" dirty="0"/>
              <a:t>will...</a:t>
            </a:r>
          </a:p>
        </p:txBody>
      </p:sp>
      <p:sp>
        <p:nvSpPr>
          <p:cNvPr id="230" name="Shape 230"/>
          <p:cNvSpPr txBox="1">
            <a:spLocks noGrp="1"/>
          </p:cNvSpPr>
          <p:nvPr>
            <p:ph type="body" idx="1"/>
          </p:nvPr>
        </p:nvSpPr>
        <p:spPr>
          <a:xfrm>
            <a:off x="498516" y="1270660"/>
            <a:ext cx="8324849" cy="5355771"/>
          </a:xfrm>
          <a:prstGeom prst="rect">
            <a:avLst/>
          </a:prstGeom>
        </p:spPr>
        <p:txBody>
          <a:bodyPr wrap="square" lIns="91425" tIns="91425" rIns="91425" bIns="91425" anchor="t" anchorCtr="0">
            <a:noAutofit/>
          </a:bodyPr>
          <a:lstStyle/>
          <a:p>
            <a:pPr lvl="0">
              <a:spcBef>
                <a:spcPts val="0"/>
              </a:spcBef>
              <a:buNone/>
            </a:pPr>
            <a:r>
              <a:rPr lang="en-US" sz="2000" dirty="0" smtClean="0">
                <a:solidFill>
                  <a:schemeClr val="tx1"/>
                </a:solidFill>
              </a:rPr>
              <a:t>Look at examples </a:t>
            </a:r>
            <a:r>
              <a:rPr lang="en-US" sz="2000" dirty="0">
                <a:solidFill>
                  <a:schemeClr val="tx1"/>
                </a:solidFill>
              </a:rPr>
              <a:t>of </a:t>
            </a:r>
            <a:r>
              <a:rPr lang="en-US" sz="2000" dirty="0" smtClean="0">
                <a:solidFill>
                  <a:schemeClr val="tx1"/>
                </a:solidFill>
              </a:rPr>
              <a:t>the QFT </a:t>
            </a:r>
            <a:r>
              <a:rPr lang="en-US" sz="2000" dirty="0">
                <a:solidFill>
                  <a:schemeClr val="tx1"/>
                </a:solidFill>
              </a:rPr>
              <a:t>from my own </a:t>
            </a:r>
            <a:r>
              <a:rPr lang="en-US" sz="2000" dirty="0" smtClean="0">
                <a:solidFill>
                  <a:schemeClr val="tx1"/>
                </a:solidFill>
              </a:rPr>
              <a:t>classroom </a:t>
            </a:r>
          </a:p>
          <a:p>
            <a:pPr lvl="0">
              <a:spcBef>
                <a:spcPts val="0"/>
              </a:spcBef>
              <a:buNone/>
            </a:pPr>
            <a:endParaRPr lang="en-US" sz="2000" dirty="0">
              <a:solidFill>
                <a:schemeClr val="tx1"/>
              </a:solidFill>
            </a:endParaRPr>
          </a:p>
          <a:p>
            <a:pPr lvl="0">
              <a:spcBef>
                <a:spcPts val="0"/>
              </a:spcBef>
              <a:buNone/>
            </a:pPr>
            <a:r>
              <a:rPr lang="en-US" sz="2000" dirty="0" smtClean="0">
                <a:solidFill>
                  <a:schemeClr val="tx1"/>
                </a:solidFill>
              </a:rPr>
              <a:t>Brainstorm </a:t>
            </a:r>
            <a:r>
              <a:rPr lang="en-US" sz="2000" dirty="0">
                <a:solidFill>
                  <a:schemeClr val="tx1"/>
                </a:solidFill>
              </a:rPr>
              <a:t>examples with you for your upcoming </a:t>
            </a:r>
            <a:r>
              <a:rPr lang="en-US" sz="2000" dirty="0" smtClean="0">
                <a:solidFill>
                  <a:schemeClr val="tx1"/>
                </a:solidFill>
              </a:rPr>
              <a:t>units</a:t>
            </a:r>
          </a:p>
          <a:p>
            <a:pPr lvl="0">
              <a:spcBef>
                <a:spcPts val="0"/>
              </a:spcBef>
              <a:buNone/>
            </a:pPr>
            <a:endParaRPr lang="en-US" sz="2000" dirty="0" smtClean="0">
              <a:solidFill>
                <a:schemeClr val="tx1"/>
              </a:solidFill>
            </a:endParaRPr>
          </a:p>
          <a:p>
            <a:pPr lvl="0">
              <a:spcBef>
                <a:spcPts val="0"/>
              </a:spcBef>
              <a:buNone/>
            </a:pPr>
            <a:r>
              <a:rPr lang="en-US" sz="2000" dirty="0" smtClean="0">
                <a:solidFill>
                  <a:schemeClr val="tx1"/>
                </a:solidFill>
              </a:rPr>
              <a:t>We might also discuss: </a:t>
            </a:r>
            <a:endParaRPr lang="en-US" sz="2000" dirty="0">
              <a:solidFill>
                <a:schemeClr val="tx1"/>
              </a:solidFill>
            </a:endParaRPr>
          </a:p>
          <a:p>
            <a:pPr marL="457200" lvl="0" indent="-381000">
              <a:spcBef>
                <a:spcPts val="0"/>
              </a:spcBef>
              <a:spcAft>
                <a:spcPts val="0"/>
              </a:spcAft>
              <a:buSzPct val="100000"/>
            </a:pPr>
            <a:r>
              <a:rPr lang="en-US" sz="2000" dirty="0" smtClean="0">
                <a:solidFill>
                  <a:schemeClr val="tx1"/>
                </a:solidFill>
              </a:rPr>
              <a:t>QFT  </a:t>
            </a:r>
            <a:r>
              <a:rPr lang="en-US" sz="2000" dirty="0">
                <a:solidFill>
                  <a:schemeClr val="tx1"/>
                </a:solidFill>
              </a:rPr>
              <a:t>in Project Based Learning</a:t>
            </a:r>
          </a:p>
          <a:p>
            <a:pPr marL="457200" lvl="0" indent="-381000">
              <a:spcBef>
                <a:spcPts val="0"/>
              </a:spcBef>
              <a:buSzPct val="100000"/>
            </a:pPr>
            <a:r>
              <a:rPr lang="en-US" sz="2000" dirty="0">
                <a:solidFill>
                  <a:schemeClr val="tx1"/>
                </a:solidFill>
              </a:rPr>
              <a:t>QFT for adults: in organizing contexts (prioritizing goals/action steps/next steps)</a:t>
            </a:r>
          </a:p>
          <a:p>
            <a:pPr marL="457200" lvl="0" indent="-381000">
              <a:spcBef>
                <a:spcPts val="0"/>
              </a:spcBef>
              <a:buSzPct val="100000"/>
            </a:pPr>
            <a:r>
              <a:rPr lang="en-US" sz="2000" dirty="0" smtClean="0">
                <a:solidFill>
                  <a:schemeClr val="tx1"/>
                </a:solidFill>
              </a:rPr>
              <a:t>The </a:t>
            </a:r>
            <a:r>
              <a:rPr lang="en-US" sz="2000" dirty="0">
                <a:solidFill>
                  <a:schemeClr val="tx1"/>
                </a:solidFill>
              </a:rPr>
              <a:t>penultimate step: Creative ways for social studies teachers to ask students to prioritize their questions in order to…</a:t>
            </a:r>
          </a:p>
          <a:p>
            <a:pPr marL="914400" lvl="1" indent="-381000">
              <a:spcBef>
                <a:spcPts val="0"/>
              </a:spcBef>
              <a:buSzPct val="100000"/>
            </a:pPr>
            <a:r>
              <a:rPr lang="en-US" sz="2000" dirty="0">
                <a:solidFill>
                  <a:schemeClr val="tx1"/>
                </a:solidFill>
              </a:rPr>
              <a:t>address multiple perspectives</a:t>
            </a:r>
          </a:p>
          <a:p>
            <a:pPr marL="914400" lvl="1" indent="-381000">
              <a:spcBef>
                <a:spcPts val="0"/>
              </a:spcBef>
              <a:buSzPct val="100000"/>
            </a:pPr>
            <a:r>
              <a:rPr lang="en-US" sz="2000" dirty="0">
                <a:solidFill>
                  <a:schemeClr val="tx1"/>
                </a:solidFill>
              </a:rPr>
              <a:t>analyze their questions for biases</a:t>
            </a:r>
          </a:p>
          <a:p>
            <a:pPr marL="914400" lvl="1" indent="-381000">
              <a:spcBef>
                <a:spcPts val="0"/>
              </a:spcBef>
              <a:buSzPct val="100000"/>
            </a:pPr>
            <a:r>
              <a:rPr lang="en-US" sz="2000" dirty="0">
                <a:solidFill>
                  <a:schemeClr val="tx1"/>
                </a:solidFill>
              </a:rPr>
              <a:t>learn skills about ‘thinking like a historian’</a:t>
            </a:r>
          </a:p>
          <a:p>
            <a:pPr marL="457200" lvl="0" indent="-381000">
              <a:spcBef>
                <a:spcPts val="0"/>
              </a:spcBef>
              <a:buSzPct val="100000"/>
            </a:pPr>
            <a:r>
              <a:rPr lang="en-US" sz="2000" dirty="0">
                <a:solidFill>
                  <a:schemeClr val="tx1"/>
                </a:solidFill>
              </a:rPr>
              <a:t>How to ‘grade’ the QFT , or strategies for getting admin support for QFT usage across classrooms</a:t>
            </a:r>
          </a:p>
          <a:p>
            <a:pPr lvl="0">
              <a:spcBef>
                <a:spcPts val="0"/>
              </a:spcBef>
              <a:buNone/>
            </a:pPr>
            <a:endParaRPr lang="en-US" dirty="0">
              <a:solidFill>
                <a:schemeClr val="tx1"/>
              </a:solidFill>
            </a:endParaRPr>
          </a:p>
        </p:txBody>
      </p:sp>
      <p:sp>
        <p:nvSpPr>
          <p:cNvPr id="231" name="Shape 231"/>
          <p:cNvSpPr txBox="1">
            <a:spLocks noGrp="1"/>
          </p:cNvSpPr>
          <p:nvPr>
            <p:ph type="body" idx="4294967295"/>
          </p:nvPr>
        </p:nvSpPr>
        <p:spPr>
          <a:xfrm>
            <a:off x="581644" y="6002977"/>
            <a:ext cx="7569300" cy="855023"/>
          </a:xfrm>
          <a:prstGeom prst="rect">
            <a:avLst/>
          </a:prstGeom>
        </p:spPr>
        <p:txBody>
          <a:bodyPr wrap="square" lIns="91425" tIns="91425" rIns="91425" bIns="91425" anchor="t" anchorCtr="0">
            <a:noAutofit/>
          </a:bodyPr>
          <a:lstStyle/>
          <a:p>
            <a:pPr lvl="0">
              <a:spcBef>
                <a:spcPts val="0"/>
              </a:spcBef>
              <a:buNone/>
            </a:pPr>
            <a:r>
              <a:rPr lang="en-US" dirty="0" smtClean="0">
                <a:solidFill>
                  <a:schemeClr val="tx1"/>
                </a:solidFill>
              </a:rPr>
              <a:t>Want </a:t>
            </a:r>
            <a:r>
              <a:rPr lang="en-US" dirty="0">
                <a:solidFill>
                  <a:schemeClr val="tx1"/>
                </a:solidFill>
              </a:rPr>
              <a:t>to go to another group, but still have questions? </a:t>
            </a:r>
            <a:r>
              <a:rPr lang="en-US" u="sng" dirty="0">
                <a:solidFill>
                  <a:schemeClr val="tx1"/>
                </a:solidFill>
                <a:hlinkClick r:id="rId3"/>
              </a:rPr>
              <a:t>rothsteina@sfusd.edu</a:t>
            </a:r>
          </a:p>
          <a:p>
            <a:pPr lvl="0">
              <a:spcBef>
                <a:spcPts val="0"/>
              </a:spcBef>
              <a:buNone/>
            </a:pPr>
            <a:endParaRPr dirty="0"/>
          </a:p>
        </p:txBody>
      </p:sp>
    </p:spTree>
    <p:extLst>
      <p:ext uri="{BB962C8B-B14F-4D97-AF65-F5344CB8AC3E}">
        <p14:creationId xmlns:p14="http://schemas.microsoft.com/office/powerpoint/2010/main" val="56479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0">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0">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0">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0">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0">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0">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0379" y="2435431"/>
            <a:ext cx="5638800" cy="1362075"/>
          </a:xfrm>
        </p:spPr>
        <p:txBody>
          <a:bodyPr/>
          <a:lstStyle/>
          <a:p>
            <a:r>
              <a:rPr lang="en-US" dirty="0" smtClean="0"/>
              <a:t>The QFT for Social Justice</a:t>
            </a:r>
            <a:endParaRPr lang="en-US" dirty="0"/>
          </a:p>
        </p:txBody>
      </p:sp>
      <p:sp>
        <p:nvSpPr>
          <p:cNvPr id="3" name="Text Placeholder 2"/>
          <p:cNvSpPr>
            <a:spLocks noGrp="1"/>
          </p:cNvSpPr>
          <p:nvPr>
            <p:ph type="body" idx="1"/>
          </p:nvPr>
        </p:nvSpPr>
        <p:spPr/>
        <p:txBody>
          <a:bodyPr>
            <a:noAutofit/>
          </a:bodyPr>
          <a:lstStyle/>
          <a:p>
            <a:pPr algn="ctr"/>
            <a:r>
              <a:rPr lang="en-US" sz="2400" dirty="0" smtClean="0"/>
              <a:t>Isabel Morales</a:t>
            </a:r>
          </a:p>
          <a:p>
            <a:pPr algn="ctr"/>
            <a:r>
              <a:rPr lang="en-US" sz="2400" dirty="0" smtClean="0"/>
              <a:t>California Academy of Liberal Studies</a:t>
            </a:r>
          </a:p>
          <a:p>
            <a:pPr algn="ctr"/>
            <a:r>
              <a:rPr lang="en-US" sz="2400" dirty="0" smtClean="0"/>
              <a:t>PUC Charter Schools</a:t>
            </a:r>
          </a:p>
          <a:p>
            <a:pPr algn="ctr"/>
            <a:r>
              <a:rPr lang="en-US" sz="2400" dirty="0" smtClean="0"/>
              <a:t>Los Angeles, CA</a:t>
            </a:r>
            <a:endParaRPr lang="en-US" sz="2400" dirty="0"/>
          </a:p>
        </p:txBody>
      </p:sp>
    </p:spTree>
    <p:extLst>
      <p:ext uri="{BB962C8B-B14F-4D97-AF65-F5344CB8AC3E}">
        <p14:creationId xmlns:p14="http://schemas.microsoft.com/office/powerpoint/2010/main" val="7258550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498475" y="484188"/>
            <a:ext cx="7556400" cy="1325700"/>
          </a:xfrm>
          <a:prstGeom prst="rect">
            <a:avLst/>
          </a:prstGeom>
          <a:noFill/>
          <a:ln>
            <a:noFill/>
          </a:ln>
        </p:spPr>
        <p:txBody>
          <a:bodyPr wrap="square" lIns="91425" tIns="45700" rIns="91425" bIns="45700" anchor="t" anchorCtr="0">
            <a:noAutofit/>
          </a:bodyPr>
          <a:lstStyle/>
          <a:p>
            <a:pPr marL="0" marR="0" lvl="0" indent="0" algn="ctr" rtl="0">
              <a:spcBef>
                <a:spcPts val="0"/>
              </a:spcBef>
              <a:buClr>
                <a:schemeClr val="accent1"/>
              </a:buClr>
              <a:buSzPct val="25000"/>
              <a:buFont typeface="Rockwell"/>
              <a:buNone/>
            </a:pPr>
            <a:r>
              <a:rPr lang="en-US" sz="4000" b="0" i="0" u="none" strike="noStrike" cap="none" dirty="0">
                <a:solidFill>
                  <a:schemeClr val="accent1"/>
                </a:solidFill>
                <a:latin typeface="Rockwell"/>
                <a:ea typeface="Rockwell"/>
                <a:cs typeface="Rockwell"/>
                <a:sym typeface="Rockwell"/>
              </a:rPr>
              <a:t>Classroom Example:</a:t>
            </a:r>
          </a:p>
          <a:p>
            <a:pPr marL="0" marR="0" lvl="0" indent="0" algn="ctr" rtl="0">
              <a:spcBef>
                <a:spcPts val="0"/>
              </a:spcBef>
              <a:buClr>
                <a:schemeClr val="accent1"/>
              </a:buClr>
              <a:buSzPct val="25000"/>
              <a:buFont typeface="Rockwell"/>
              <a:buNone/>
            </a:pPr>
            <a:r>
              <a:rPr lang="en-US" sz="4000" dirty="0" smtClean="0"/>
              <a:t>High </a:t>
            </a:r>
            <a:r>
              <a:rPr lang="en-US" sz="4000" dirty="0"/>
              <a:t>School </a:t>
            </a:r>
            <a:r>
              <a:rPr lang="en-US" sz="4000" b="0" i="0" u="none" strike="noStrike" cap="none" dirty="0">
                <a:solidFill>
                  <a:schemeClr val="accent1"/>
                </a:solidFill>
                <a:latin typeface="Rockwell"/>
                <a:ea typeface="Rockwell"/>
                <a:cs typeface="Rockwell"/>
                <a:sym typeface="Rockwell"/>
              </a:rPr>
              <a:t/>
            </a:r>
            <a:br>
              <a:rPr lang="en-US" sz="4000" b="0" i="0" u="none" strike="noStrike" cap="none" dirty="0">
                <a:solidFill>
                  <a:schemeClr val="accent1"/>
                </a:solidFill>
                <a:latin typeface="Rockwell"/>
                <a:ea typeface="Rockwell"/>
                <a:cs typeface="Rockwell"/>
                <a:sym typeface="Rockwell"/>
              </a:rPr>
            </a:br>
            <a:endParaRPr lang="en-US" sz="4000" b="0" i="0" u="none" strike="noStrike" cap="none" dirty="0">
              <a:solidFill>
                <a:schemeClr val="accent1"/>
              </a:solidFill>
              <a:latin typeface="Rockwell"/>
              <a:ea typeface="Rockwell"/>
              <a:cs typeface="Rockwell"/>
              <a:sym typeface="Rockwell"/>
            </a:endParaRPr>
          </a:p>
        </p:txBody>
      </p:sp>
      <p:sp>
        <p:nvSpPr>
          <p:cNvPr id="220" name="Shape 220"/>
          <p:cNvSpPr txBox="1">
            <a:spLocks noGrp="1"/>
          </p:cNvSpPr>
          <p:nvPr>
            <p:ph type="body" idx="1"/>
          </p:nvPr>
        </p:nvSpPr>
        <p:spPr>
          <a:xfrm>
            <a:off x="457200" y="2126550"/>
            <a:ext cx="7710600" cy="45489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2800" b="0" i="0" u="sng" strike="noStrike" cap="none" dirty="0">
                <a:solidFill>
                  <a:schemeClr val="dk1"/>
                </a:solidFill>
                <a:latin typeface="Rockwell"/>
                <a:ea typeface="Rockwell"/>
                <a:cs typeface="Rockwell"/>
                <a:sym typeface="Rockwell"/>
              </a:rPr>
              <a:t>Teacher</a:t>
            </a:r>
            <a:r>
              <a:rPr lang="en-US" sz="2800" b="0" i="0" u="none" strike="noStrike" cap="none" dirty="0">
                <a:solidFill>
                  <a:schemeClr val="dk1"/>
                </a:solidFill>
                <a:latin typeface="Rockwell"/>
                <a:ea typeface="Rockwell"/>
                <a:cs typeface="Rockwell"/>
                <a:sym typeface="Rockwell"/>
              </a:rPr>
              <a:t>: </a:t>
            </a:r>
            <a:r>
              <a:rPr lang="en-US" sz="2800" dirty="0" smtClean="0">
                <a:solidFill>
                  <a:schemeClr val="dk1"/>
                </a:solidFill>
              </a:rPr>
              <a:t>Isabel Morales, Los Angeles, CA</a:t>
            </a:r>
            <a:endParaRPr lang="en-US" sz="2800" dirty="0">
              <a:solidFill>
                <a:schemeClr val="dk1"/>
              </a:solidFill>
            </a:endParaRPr>
          </a:p>
          <a:p>
            <a:pPr marL="0" marR="0" lvl="0" indent="0" algn="l" rtl="0">
              <a:spcBef>
                <a:spcPts val="2000"/>
              </a:spcBef>
              <a:spcAft>
                <a:spcPts val="0"/>
              </a:spcAft>
              <a:buClr>
                <a:schemeClr val="accent1"/>
              </a:buClr>
              <a:buSzPct val="25000"/>
              <a:buFont typeface="Noto Sans Symbols"/>
              <a:buNone/>
            </a:pPr>
            <a:r>
              <a:rPr lang="en-US" sz="2800" b="0" i="0" u="sng" strike="noStrike" cap="none" dirty="0" smtClean="0">
                <a:solidFill>
                  <a:schemeClr val="dk1"/>
                </a:solidFill>
                <a:latin typeface="Rockwell"/>
                <a:ea typeface="Rockwell"/>
                <a:cs typeface="Rockwell"/>
                <a:sym typeface="Rockwell"/>
              </a:rPr>
              <a:t>Topic</a:t>
            </a:r>
            <a:r>
              <a:rPr lang="en-US" sz="2800" b="0" i="0" u="none" strike="noStrike" cap="none" dirty="0" smtClean="0">
                <a:solidFill>
                  <a:schemeClr val="dk1"/>
                </a:solidFill>
                <a:latin typeface="Rockwell"/>
                <a:ea typeface="Rockwell"/>
                <a:cs typeface="Rockwell"/>
                <a:sym typeface="Rockwell"/>
              </a:rPr>
              <a:t>:  Social Justice</a:t>
            </a:r>
            <a:endParaRPr lang="en-US" sz="2800" dirty="0">
              <a:solidFill>
                <a:schemeClr val="dk1"/>
              </a:solidFill>
            </a:endParaRPr>
          </a:p>
          <a:p>
            <a:pPr marL="0" marR="0" lvl="0" indent="0" algn="l" rtl="0">
              <a:spcBef>
                <a:spcPts val="2000"/>
              </a:spcBef>
              <a:buClr>
                <a:schemeClr val="accent1"/>
              </a:buClr>
              <a:buSzPct val="25000"/>
              <a:buFont typeface="Noto Sans Symbols"/>
              <a:buNone/>
            </a:pPr>
            <a:r>
              <a:rPr lang="en-US" sz="2800" b="0" i="0" u="sng" strike="noStrike" cap="none" dirty="0">
                <a:solidFill>
                  <a:schemeClr val="dk1"/>
                </a:solidFill>
                <a:latin typeface="Rockwell"/>
                <a:ea typeface="Rockwell"/>
                <a:cs typeface="Rockwell"/>
                <a:sym typeface="Rockwell"/>
              </a:rPr>
              <a:t>Purpose</a:t>
            </a:r>
            <a:r>
              <a:rPr lang="en-US" sz="2800" b="0" i="0" u="none" strike="noStrike" cap="none" dirty="0" smtClean="0">
                <a:solidFill>
                  <a:schemeClr val="dk1"/>
                </a:solidFill>
                <a:latin typeface="Rockwell"/>
                <a:ea typeface="Rockwell"/>
                <a:cs typeface="Rockwell"/>
                <a:sym typeface="Rockwell"/>
              </a:rPr>
              <a:t>: Engage students in thinking about systemic injustice</a:t>
            </a:r>
            <a:endParaRPr lang="en-US" sz="2800" dirty="0">
              <a:solidFill>
                <a:schemeClr val="dk1"/>
              </a:solidFill>
            </a:endParaRPr>
          </a:p>
        </p:txBody>
      </p:sp>
    </p:spTree>
    <p:extLst>
      <p:ext uri="{BB962C8B-B14F-4D97-AF65-F5344CB8AC3E}">
        <p14:creationId xmlns:p14="http://schemas.microsoft.com/office/powerpoint/2010/main" val="1149938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498474" y="484094"/>
            <a:ext cx="7556313" cy="1116106"/>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629DD1"/>
              </a:buClr>
              <a:buSzPct val="25000"/>
              <a:buFont typeface="Rockwell"/>
              <a:buNone/>
            </a:pPr>
            <a:r>
              <a:rPr lang="en-US" sz="4000" b="0" i="0" u="none" strike="noStrike" cap="none" dirty="0" smtClean="0">
                <a:solidFill>
                  <a:srgbClr val="629DD1"/>
                </a:solidFill>
                <a:latin typeface="Rockwell"/>
                <a:ea typeface="Rockwell"/>
                <a:cs typeface="Rockwell"/>
                <a:sym typeface="Rockwell"/>
              </a:rPr>
              <a:t>Classroom Example</a:t>
            </a:r>
            <a:endParaRPr lang="en-US" sz="4000" b="0" i="0" u="none" strike="noStrike" cap="none" dirty="0">
              <a:solidFill>
                <a:srgbClr val="629DD1"/>
              </a:solidFill>
              <a:latin typeface="Rockwell"/>
              <a:ea typeface="Rockwell"/>
              <a:cs typeface="Rockwell"/>
              <a:sym typeface="Rockwell"/>
            </a:endParaRPr>
          </a:p>
        </p:txBody>
      </p:sp>
      <p:pic>
        <p:nvPicPr>
          <p:cNvPr id="5" name="Picture 3" descr="School to Pris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8516" y="3062139"/>
            <a:ext cx="2816225" cy="3589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244550" y="1600200"/>
            <a:ext cx="6064158" cy="1461939"/>
          </a:xfrm>
          <a:prstGeom prst="rect">
            <a:avLst/>
          </a:prstGeom>
        </p:spPr>
        <p:txBody>
          <a:bodyPr wrap="square">
            <a:spAutoFit/>
          </a:bodyPr>
          <a:lstStyle/>
          <a:p>
            <a:pPr>
              <a:spcBef>
                <a:spcPts val="600"/>
              </a:spcBef>
            </a:pPr>
            <a:r>
              <a:rPr lang="en-US" sz="2800" u="sng" dirty="0">
                <a:solidFill>
                  <a:srgbClr val="629DD1"/>
                </a:solidFill>
                <a:ea typeface="Rockwell"/>
                <a:cs typeface="Rockwell"/>
                <a:sym typeface="Rockwell"/>
              </a:rPr>
              <a:t>Question </a:t>
            </a:r>
            <a:r>
              <a:rPr lang="en-US" sz="2800" u="sng" dirty="0" smtClean="0">
                <a:solidFill>
                  <a:srgbClr val="629DD1"/>
                </a:solidFill>
                <a:ea typeface="Rockwell"/>
                <a:cs typeface="Rockwell"/>
                <a:sym typeface="Rockwell"/>
              </a:rPr>
              <a:t>Focus</a:t>
            </a:r>
          </a:p>
          <a:p>
            <a:pPr algn="ctr">
              <a:spcBef>
                <a:spcPts val="600"/>
              </a:spcBef>
            </a:pPr>
            <a:r>
              <a:rPr lang="en-US" sz="2800" dirty="0" smtClean="0">
                <a:latin typeface="+mj-lt"/>
              </a:rPr>
              <a:t>“The </a:t>
            </a:r>
            <a:r>
              <a:rPr lang="en-US" sz="2800" dirty="0">
                <a:latin typeface="+mj-lt"/>
              </a:rPr>
              <a:t>disciplinary policies of our society perpetuate injustice</a:t>
            </a:r>
            <a:r>
              <a:rPr lang="en-US" sz="2800" dirty="0" smtClean="0">
                <a:latin typeface="+mj-lt"/>
              </a:rPr>
              <a:t>.”</a:t>
            </a:r>
            <a:endParaRPr lang="en-US" sz="2800" dirty="0">
              <a:latin typeface="+mj-lt"/>
            </a:endParaRPr>
          </a:p>
        </p:txBody>
      </p:sp>
    </p:spTree>
    <p:extLst>
      <p:ext uri="{BB962C8B-B14F-4D97-AF65-F5344CB8AC3E}">
        <p14:creationId xmlns:p14="http://schemas.microsoft.com/office/powerpoint/2010/main" val="10090119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498475" y="359399"/>
            <a:ext cx="4111626" cy="1116106"/>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dirty="0">
                <a:solidFill>
                  <a:schemeClr val="accent1"/>
                </a:solidFill>
                <a:latin typeface="Rockwell"/>
                <a:ea typeface="Rockwell"/>
                <a:cs typeface="Rockwell"/>
                <a:sym typeface="Rockwell"/>
              </a:rPr>
              <a:t>Student Questions</a:t>
            </a:r>
          </a:p>
        </p:txBody>
      </p:sp>
      <p:sp>
        <p:nvSpPr>
          <p:cNvPr id="234" name="Shape 234"/>
          <p:cNvSpPr txBox="1">
            <a:spLocks noGrp="1"/>
          </p:cNvSpPr>
          <p:nvPr>
            <p:ph type="body" idx="1"/>
          </p:nvPr>
        </p:nvSpPr>
        <p:spPr>
          <a:xfrm>
            <a:off x="207818" y="1032159"/>
            <a:ext cx="8936181" cy="4595859"/>
          </a:xfrm>
          <a:prstGeom prst="rect">
            <a:avLst/>
          </a:prstGeom>
          <a:noFill/>
          <a:ln>
            <a:noFill/>
          </a:ln>
        </p:spPr>
        <p:txBody>
          <a:bodyPr wrap="square" lIns="91425" tIns="45700" rIns="91425" bIns="45700" numCol="2" anchor="t" anchorCtr="0">
            <a:noAutofit/>
          </a:bodyPr>
          <a:lstStyle/>
          <a:p>
            <a:pPr marL="457200" indent="-457200">
              <a:spcBef>
                <a:spcPts val="600"/>
              </a:spcBef>
              <a:buFont typeface="+mj-lt"/>
              <a:buAutoNum type="arabicPeriod"/>
            </a:pPr>
            <a:r>
              <a:rPr lang="en-US" sz="1700" dirty="0" smtClean="0">
                <a:solidFill>
                  <a:schemeClr val="tx1"/>
                </a:solidFill>
              </a:rPr>
              <a:t>Why </a:t>
            </a:r>
            <a:r>
              <a:rPr lang="en-US" sz="1700" dirty="0">
                <a:solidFill>
                  <a:schemeClr val="tx1"/>
                </a:solidFill>
              </a:rPr>
              <a:t>are student of color targeted the most?</a:t>
            </a:r>
          </a:p>
          <a:p>
            <a:pPr marL="457200" indent="-457200">
              <a:spcBef>
                <a:spcPts val="600"/>
              </a:spcBef>
              <a:buFont typeface="+mj-lt"/>
              <a:buAutoNum type="arabicPeriod"/>
            </a:pPr>
            <a:r>
              <a:rPr lang="en-US" sz="1700" dirty="0">
                <a:solidFill>
                  <a:schemeClr val="tx1"/>
                </a:solidFill>
              </a:rPr>
              <a:t>Do teachers nationwide take notice of these stats?</a:t>
            </a:r>
          </a:p>
          <a:p>
            <a:pPr marL="457200" indent="-457200">
              <a:spcBef>
                <a:spcPts val="600"/>
              </a:spcBef>
              <a:buFont typeface="+mj-lt"/>
              <a:buAutoNum type="arabicPeriod"/>
            </a:pPr>
            <a:r>
              <a:rPr lang="en-US" sz="1700" dirty="0">
                <a:solidFill>
                  <a:schemeClr val="tx1"/>
                </a:solidFill>
              </a:rPr>
              <a:t>How can teachers develop better &amp; effective disciplinary policies?</a:t>
            </a:r>
          </a:p>
          <a:p>
            <a:pPr marL="457200" indent="-457200">
              <a:spcBef>
                <a:spcPts val="600"/>
              </a:spcBef>
              <a:buFont typeface="+mj-lt"/>
              <a:buAutoNum type="arabicPeriod"/>
            </a:pPr>
            <a:r>
              <a:rPr lang="en-US" sz="1700" dirty="0">
                <a:solidFill>
                  <a:schemeClr val="tx1"/>
                </a:solidFill>
              </a:rPr>
              <a:t>Why do people see the stats &amp; data as a coincidence?</a:t>
            </a:r>
          </a:p>
          <a:p>
            <a:pPr marL="457200" indent="-457200">
              <a:spcBef>
                <a:spcPts val="600"/>
              </a:spcBef>
              <a:buFont typeface="+mj-lt"/>
              <a:buAutoNum type="arabicPeriod"/>
            </a:pPr>
            <a:r>
              <a:rPr lang="en-US" sz="1700" dirty="0">
                <a:solidFill>
                  <a:schemeClr val="tx1"/>
                </a:solidFill>
              </a:rPr>
              <a:t>What does a kid learn about the system once in jail?</a:t>
            </a:r>
          </a:p>
          <a:p>
            <a:pPr marL="457200" indent="-457200">
              <a:spcBef>
                <a:spcPts val="600"/>
              </a:spcBef>
              <a:buFont typeface="+mj-lt"/>
              <a:buAutoNum type="arabicPeriod"/>
            </a:pPr>
            <a:r>
              <a:rPr lang="en-US" sz="1700" dirty="0">
                <a:solidFill>
                  <a:schemeClr val="tx1"/>
                </a:solidFill>
              </a:rPr>
              <a:t>What do teachers believe expulsion will teach the students?</a:t>
            </a:r>
          </a:p>
          <a:p>
            <a:pPr marL="457200" indent="-457200">
              <a:spcBef>
                <a:spcPts val="600"/>
              </a:spcBef>
              <a:buFont typeface="+mj-lt"/>
              <a:buAutoNum type="arabicPeriod"/>
            </a:pPr>
            <a:r>
              <a:rPr lang="en-US" sz="1700" dirty="0">
                <a:solidFill>
                  <a:schemeClr val="tx1"/>
                </a:solidFill>
              </a:rPr>
              <a:t>Does going to jury have a long-term effect on younger students about education?</a:t>
            </a:r>
          </a:p>
          <a:p>
            <a:pPr marL="457200" indent="-457200">
              <a:spcBef>
                <a:spcPts val="600"/>
              </a:spcBef>
              <a:buFont typeface="+mj-lt"/>
              <a:buAutoNum type="arabicPeriod"/>
            </a:pPr>
            <a:r>
              <a:rPr lang="en-US" sz="1700" dirty="0">
                <a:solidFill>
                  <a:schemeClr val="tx1"/>
                </a:solidFill>
              </a:rPr>
              <a:t>When will it get better?</a:t>
            </a:r>
          </a:p>
          <a:p>
            <a:pPr marL="457200" indent="-457200">
              <a:spcBef>
                <a:spcPts val="600"/>
              </a:spcBef>
              <a:buFont typeface="+mj-lt"/>
              <a:buAutoNum type="arabicPeriod"/>
            </a:pPr>
            <a:r>
              <a:rPr lang="en-US" sz="1700" dirty="0">
                <a:solidFill>
                  <a:schemeClr val="tx1"/>
                </a:solidFill>
              </a:rPr>
              <a:t>What are some ways to improve behavior?</a:t>
            </a:r>
          </a:p>
          <a:p>
            <a:pPr marL="457200" indent="-457200">
              <a:spcBef>
                <a:spcPts val="600"/>
              </a:spcBef>
              <a:buFont typeface="+mj-lt"/>
              <a:buAutoNum type="arabicPeriod"/>
            </a:pPr>
            <a:r>
              <a:rPr lang="en-US" sz="1700" dirty="0">
                <a:solidFill>
                  <a:schemeClr val="tx1"/>
                </a:solidFill>
              </a:rPr>
              <a:t>What type of training will teachers go through that’ll bring justice to classrooms? </a:t>
            </a:r>
            <a:endParaRPr lang="en-US" sz="1700" dirty="0" smtClean="0">
              <a:solidFill>
                <a:schemeClr val="tx1"/>
              </a:solidFill>
            </a:endParaRPr>
          </a:p>
          <a:p>
            <a:pPr marL="457200" indent="-457200">
              <a:spcBef>
                <a:spcPts val="600"/>
              </a:spcBef>
              <a:buFont typeface="+mj-lt"/>
              <a:buAutoNum type="arabicPeriod"/>
            </a:pPr>
            <a:r>
              <a:rPr lang="en-US" sz="1700" dirty="0" smtClean="0">
                <a:solidFill>
                  <a:schemeClr val="tx1"/>
                </a:solidFill>
              </a:rPr>
              <a:t>Why </a:t>
            </a:r>
            <a:r>
              <a:rPr lang="en-US" sz="1700" dirty="0">
                <a:solidFill>
                  <a:schemeClr val="tx1"/>
                </a:solidFill>
              </a:rPr>
              <a:t>is there a </a:t>
            </a:r>
            <a:r>
              <a:rPr lang="en-US" sz="1700" dirty="0" smtClean="0">
                <a:solidFill>
                  <a:schemeClr val="tx1"/>
                </a:solidFill>
              </a:rPr>
              <a:t>law?</a:t>
            </a:r>
            <a:endParaRPr lang="en-US" sz="1700" dirty="0">
              <a:solidFill>
                <a:schemeClr val="tx1"/>
              </a:solidFill>
            </a:endParaRPr>
          </a:p>
          <a:p>
            <a:pPr marL="457200" indent="-457200">
              <a:spcBef>
                <a:spcPts val="600"/>
              </a:spcBef>
              <a:buFont typeface="+mj-lt"/>
              <a:buAutoNum type="arabicPeriod"/>
            </a:pPr>
            <a:r>
              <a:rPr lang="en-US" sz="1700" dirty="0">
                <a:solidFill>
                  <a:schemeClr val="tx1"/>
                </a:solidFill>
              </a:rPr>
              <a:t>Shouldn’t school police officers be trained like teachers?</a:t>
            </a:r>
          </a:p>
          <a:p>
            <a:pPr marL="457200" indent="-457200">
              <a:spcBef>
                <a:spcPts val="600"/>
              </a:spcBef>
              <a:buFont typeface="+mj-lt"/>
              <a:buAutoNum type="arabicPeriod"/>
            </a:pPr>
            <a:r>
              <a:rPr lang="en-US" sz="1700" dirty="0" smtClean="0">
                <a:solidFill>
                  <a:schemeClr val="tx1"/>
                </a:solidFill>
              </a:rPr>
              <a:t>What </a:t>
            </a:r>
            <a:r>
              <a:rPr lang="en-US" sz="1700" dirty="0">
                <a:solidFill>
                  <a:schemeClr val="tx1"/>
                </a:solidFill>
              </a:rPr>
              <a:t>is considered a criminal offense in school?</a:t>
            </a:r>
          </a:p>
          <a:p>
            <a:pPr marL="457200" indent="-457200">
              <a:spcBef>
                <a:spcPts val="600"/>
              </a:spcBef>
              <a:buFont typeface="+mj-lt"/>
              <a:buAutoNum type="arabicPeriod"/>
            </a:pPr>
            <a:r>
              <a:rPr lang="en-US" sz="1700" dirty="0">
                <a:solidFill>
                  <a:schemeClr val="tx1"/>
                </a:solidFill>
              </a:rPr>
              <a:t>Isn’t it the teacher’s job to keep the students “in line”?</a:t>
            </a:r>
          </a:p>
          <a:p>
            <a:pPr marL="457200" indent="-457200">
              <a:spcBef>
                <a:spcPts val="600"/>
              </a:spcBef>
              <a:buFont typeface="+mj-lt"/>
              <a:buAutoNum type="arabicPeriod"/>
            </a:pPr>
            <a:r>
              <a:rPr lang="en-US" sz="1700" dirty="0">
                <a:solidFill>
                  <a:schemeClr val="tx1"/>
                </a:solidFill>
              </a:rPr>
              <a:t>How should disruption in class be handled?</a:t>
            </a:r>
          </a:p>
          <a:p>
            <a:pPr marL="457200" indent="-457200">
              <a:spcBef>
                <a:spcPts val="600"/>
              </a:spcBef>
              <a:buFont typeface="+mj-lt"/>
              <a:buAutoNum type="arabicPeriod"/>
            </a:pPr>
            <a:r>
              <a:rPr lang="en-US" sz="1700" dirty="0">
                <a:solidFill>
                  <a:schemeClr val="tx1"/>
                </a:solidFill>
              </a:rPr>
              <a:t>Shouldn’t school officers be punished as well?</a:t>
            </a:r>
          </a:p>
          <a:p>
            <a:pPr marL="457200" indent="-457200">
              <a:spcBef>
                <a:spcPts val="600"/>
              </a:spcBef>
              <a:buFont typeface="+mj-lt"/>
              <a:buAutoNum type="arabicPeriod"/>
            </a:pPr>
            <a:r>
              <a:rPr lang="en-US" sz="1700" dirty="0">
                <a:solidFill>
                  <a:schemeClr val="tx1"/>
                </a:solidFill>
              </a:rPr>
              <a:t>What is the difference between a school officer and a regular police officer?</a:t>
            </a:r>
          </a:p>
          <a:p>
            <a:pPr marL="457200" indent="-457200">
              <a:spcBef>
                <a:spcPts val="600"/>
              </a:spcBef>
              <a:buFont typeface="+mj-lt"/>
              <a:buAutoNum type="arabicPeriod"/>
            </a:pPr>
            <a:r>
              <a:rPr lang="en-US" sz="1700" dirty="0">
                <a:solidFill>
                  <a:schemeClr val="tx1"/>
                </a:solidFill>
              </a:rPr>
              <a:t>How come there aren’t any policies keeping students out of prison?</a:t>
            </a:r>
          </a:p>
        </p:txBody>
      </p:sp>
    </p:spTree>
    <p:extLst>
      <p:ext uri="{BB962C8B-B14F-4D97-AF65-F5344CB8AC3E}">
        <p14:creationId xmlns:p14="http://schemas.microsoft.com/office/powerpoint/2010/main" val="170957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animEffect transition="in" filter="fade">
                                      <p:cBhvr>
                                        <p:cTn id="7" dur="1000"/>
                                        <p:tgtEl>
                                          <p:spTgt spid="23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4">
                                            <p:txEl>
                                              <p:pRg st="1" end="1"/>
                                            </p:txEl>
                                          </p:spTgt>
                                        </p:tgtEl>
                                        <p:attrNameLst>
                                          <p:attrName>style.visibility</p:attrName>
                                        </p:attrNameLst>
                                      </p:cBhvr>
                                      <p:to>
                                        <p:strVal val="visible"/>
                                      </p:to>
                                    </p:set>
                                    <p:animEffect transition="in" filter="fade">
                                      <p:cBhvr>
                                        <p:cTn id="10" dur="1000"/>
                                        <p:tgtEl>
                                          <p:spTgt spid="23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4">
                                            <p:txEl>
                                              <p:pRg st="2" end="2"/>
                                            </p:txEl>
                                          </p:spTgt>
                                        </p:tgtEl>
                                        <p:attrNameLst>
                                          <p:attrName>style.visibility</p:attrName>
                                        </p:attrNameLst>
                                      </p:cBhvr>
                                      <p:to>
                                        <p:strVal val="visible"/>
                                      </p:to>
                                    </p:set>
                                    <p:animEffect transition="in" filter="fade">
                                      <p:cBhvr>
                                        <p:cTn id="13" dur="1000"/>
                                        <p:tgtEl>
                                          <p:spTgt spid="23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4">
                                            <p:txEl>
                                              <p:pRg st="3" end="3"/>
                                            </p:txEl>
                                          </p:spTgt>
                                        </p:tgtEl>
                                        <p:attrNameLst>
                                          <p:attrName>style.visibility</p:attrName>
                                        </p:attrNameLst>
                                      </p:cBhvr>
                                      <p:to>
                                        <p:strVal val="visible"/>
                                      </p:to>
                                    </p:set>
                                    <p:animEffect transition="in" filter="fade">
                                      <p:cBhvr>
                                        <p:cTn id="16" dur="1000"/>
                                        <p:tgtEl>
                                          <p:spTgt spid="23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4">
                                            <p:txEl>
                                              <p:pRg st="4" end="4"/>
                                            </p:txEl>
                                          </p:spTgt>
                                        </p:tgtEl>
                                        <p:attrNameLst>
                                          <p:attrName>style.visibility</p:attrName>
                                        </p:attrNameLst>
                                      </p:cBhvr>
                                      <p:to>
                                        <p:strVal val="visible"/>
                                      </p:to>
                                    </p:set>
                                    <p:animEffect transition="in" filter="fade">
                                      <p:cBhvr>
                                        <p:cTn id="19" dur="1000"/>
                                        <p:tgtEl>
                                          <p:spTgt spid="23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34">
                                            <p:txEl>
                                              <p:pRg st="5" end="5"/>
                                            </p:txEl>
                                          </p:spTgt>
                                        </p:tgtEl>
                                        <p:attrNameLst>
                                          <p:attrName>style.visibility</p:attrName>
                                        </p:attrNameLst>
                                      </p:cBhvr>
                                      <p:to>
                                        <p:strVal val="visible"/>
                                      </p:to>
                                    </p:set>
                                    <p:animEffect transition="in" filter="fade">
                                      <p:cBhvr>
                                        <p:cTn id="22" dur="1000"/>
                                        <p:tgtEl>
                                          <p:spTgt spid="23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4">
                                            <p:txEl>
                                              <p:pRg st="6" end="6"/>
                                            </p:txEl>
                                          </p:spTgt>
                                        </p:tgtEl>
                                        <p:attrNameLst>
                                          <p:attrName>style.visibility</p:attrName>
                                        </p:attrNameLst>
                                      </p:cBhvr>
                                      <p:to>
                                        <p:strVal val="visible"/>
                                      </p:to>
                                    </p:set>
                                    <p:animEffect transition="in" filter="fade">
                                      <p:cBhvr>
                                        <p:cTn id="27" dur="1000"/>
                                        <p:tgtEl>
                                          <p:spTgt spid="234">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34">
                                            <p:txEl>
                                              <p:pRg st="7" end="7"/>
                                            </p:txEl>
                                          </p:spTgt>
                                        </p:tgtEl>
                                        <p:attrNameLst>
                                          <p:attrName>style.visibility</p:attrName>
                                        </p:attrNameLst>
                                      </p:cBhvr>
                                      <p:to>
                                        <p:strVal val="visible"/>
                                      </p:to>
                                    </p:set>
                                    <p:animEffect transition="in" filter="fade">
                                      <p:cBhvr>
                                        <p:cTn id="30" dur="1000"/>
                                        <p:tgtEl>
                                          <p:spTgt spid="234">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34">
                                            <p:txEl>
                                              <p:pRg st="8" end="8"/>
                                            </p:txEl>
                                          </p:spTgt>
                                        </p:tgtEl>
                                        <p:attrNameLst>
                                          <p:attrName>style.visibility</p:attrName>
                                        </p:attrNameLst>
                                      </p:cBhvr>
                                      <p:to>
                                        <p:strVal val="visible"/>
                                      </p:to>
                                    </p:set>
                                    <p:animEffect transition="in" filter="fade">
                                      <p:cBhvr>
                                        <p:cTn id="33" dur="1000"/>
                                        <p:tgtEl>
                                          <p:spTgt spid="234">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34">
                                            <p:txEl>
                                              <p:pRg st="9" end="9"/>
                                            </p:txEl>
                                          </p:spTgt>
                                        </p:tgtEl>
                                        <p:attrNameLst>
                                          <p:attrName>style.visibility</p:attrName>
                                        </p:attrNameLst>
                                      </p:cBhvr>
                                      <p:to>
                                        <p:strVal val="visible"/>
                                      </p:to>
                                    </p:set>
                                    <p:animEffect transition="in" filter="fade">
                                      <p:cBhvr>
                                        <p:cTn id="36" dur="1000"/>
                                        <p:tgtEl>
                                          <p:spTgt spid="234">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34">
                                            <p:txEl>
                                              <p:pRg st="10" end="10"/>
                                            </p:txEl>
                                          </p:spTgt>
                                        </p:tgtEl>
                                        <p:attrNameLst>
                                          <p:attrName>style.visibility</p:attrName>
                                        </p:attrNameLst>
                                      </p:cBhvr>
                                      <p:to>
                                        <p:strVal val="visible"/>
                                      </p:to>
                                    </p:set>
                                    <p:animEffect transition="in" filter="fade">
                                      <p:cBhvr>
                                        <p:cTn id="39" dur="1000"/>
                                        <p:tgtEl>
                                          <p:spTgt spid="234">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34">
                                            <p:txEl>
                                              <p:pRg st="11" end="11"/>
                                            </p:txEl>
                                          </p:spTgt>
                                        </p:tgtEl>
                                        <p:attrNameLst>
                                          <p:attrName>style.visibility</p:attrName>
                                        </p:attrNameLst>
                                      </p:cBhvr>
                                      <p:to>
                                        <p:strVal val="visible"/>
                                      </p:to>
                                    </p:set>
                                    <p:animEffect transition="in" filter="fade">
                                      <p:cBhvr>
                                        <p:cTn id="42" dur="1000"/>
                                        <p:tgtEl>
                                          <p:spTgt spid="234">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4">
                                            <p:txEl>
                                              <p:pRg st="12" end="12"/>
                                            </p:txEl>
                                          </p:spTgt>
                                        </p:tgtEl>
                                        <p:attrNameLst>
                                          <p:attrName>style.visibility</p:attrName>
                                        </p:attrNameLst>
                                      </p:cBhvr>
                                      <p:to>
                                        <p:strVal val="visible"/>
                                      </p:to>
                                    </p:set>
                                    <p:animEffect transition="in" filter="fade">
                                      <p:cBhvr>
                                        <p:cTn id="47" dur="1000"/>
                                        <p:tgtEl>
                                          <p:spTgt spid="234">
                                            <p:txEl>
                                              <p:pRg st="12" end="1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34">
                                            <p:txEl>
                                              <p:pRg st="13" end="13"/>
                                            </p:txEl>
                                          </p:spTgt>
                                        </p:tgtEl>
                                        <p:attrNameLst>
                                          <p:attrName>style.visibility</p:attrName>
                                        </p:attrNameLst>
                                      </p:cBhvr>
                                      <p:to>
                                        <p:strVal val="visible"/>
                                      </p:to>
                                    </p:set>
                                    <p:animEffect transition="in" filter="fade">
                                      <p:cBhvr>
                                        <p:cTn id="50" dur="1000"/>
                                        <p:tgtEl>
                                          <p:spTgt spid="234">
                                            <p:txEl>
                                              <p:pRg st="13" end="13"/>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34">
                                            <p:txEl>
                                              <p:pRg st="14" end="14"/>
                                            </p:txEl>
                                          </p:spTgt>
                                        </p:tgtEl>
                                        <p:attrNameLst>
                                          <p:attrName>style.visibility</p:attrName>
                                        </p:attrNameLst>
                                      </p:cBhvr>
                                      <p:to>
                                        <p:strVal val="visible"/>
                                      </p:to>
                                    </p:set>
                                    <p:animEffect transition="in" filter="fade">
                                      <p:cBhvr>
                                        <p:cTn id="53" dur="1000"/>
                                        <p:tgtEl>
                                          <p:spTgt spid="234">
                                            <p:txEl>
                                              <p:pRg st="14" end="14"/>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234">
                                            <p:txEl>
                                              <p:pRg st="15" end="15"/>
                                            </p:txEl>
                                          </p:spTgt>
                                        </p:tgtEl>
                                        <p:attrNameLst>
                                          <p:attrName>style.visibility</p:attrName>
                                        </p:attrNameLst>
                                      </p:cBhvr>
                                      <p:to>
                                        <p:strVal val="visible"/>
                                      </p:to>
                                    </p:set>
                                    <p:animEffect transition="in" filter="fade">
                                      <p:cBhvr>
                                        <p:cTn id="56" dur="1000"/>
                                        <p:tgtEl>
                                          <p:spTgt spid="234">
                                            <p:txEl>
                                              <p:pRg st="15" end="15"/>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234">
                                            <p:txEl>
                                              <p:pRg st="16" end="16"/>
                                            </p:txEl>
                                          </p:spTgt>
                                        </p:tgtEl>
                                        <p:attrNameLst>
                                          <p:attrName>style.visibility</p:attrName>
                                        </p:attrNameLst>
                                      </p:cBhvr>
                                      <p:to>
                                        <p:strVal val="visible"/>
                                      </p:to>
                                    </p:set>
                                    <p:animEffect transition="in" filter="fade">
                                      <p:cBhvr>
                                        <p:cTn id="59" dur="1000"/>
                                        <p:tgtEl>
                                          <p:spTgt spid="234">
                                            <p:txEl>
                                              <p:pRg st="16" end="16"/>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234">
                                            <p:txEl>
                                              <p:pRg st="17" end="17"/>
                                            </p:txEl>
                                          </p:spTgt>
                                        </p:tgtEl>
                                        <p:attrNameLst>
                                          <p:attrName>style.visibility</p:attrName>
                                        </p:attrNameLst>
                                      </p:cBhvr>
                                      <p:to>
                                        <p:strVal val="visible"/>
                                      </p:to>
                                    </p:set>
                                    <p:animEffect transition="in" filter="fade">
                                      <p:cBhvr>
                                        <p:cTn id="62" dur="1000"/>
                                        <p:tgtEl>
                                          <p:spTgt spid="234">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3" descr="Photo Nov 06, 10 34 18 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53185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4" descr="Photo Nov 06, 10 33 57 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00112" y="1362075"/>
            <a:ext cx="10898188" cy="817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993236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b="1" dirty="0" smtClean="0">
                <a:ea typeface="+mj-ea"/>
                <a:cs typeface="+mj-cs"/>
              </a:rPr>
              <a:t>Student Reflections</a:t>
            </a:r>
          </a:p>
        </p:txBody>
      </p:sp>
      <p:sp>
        <p:nvSpPr>
          <p:cNvPr id="3" name="Content Placeholder 2"/>
          <p:cNvSpPr>
            <a:spLocks noGrp="1"/>
          </p:cNvSpPr>
          <p:nvPr>
            <p:ph idx="1"/>
          </p:nvPr>
        </p:nvSpPr>
        <p:spPr>
          <a:xfrm>
            <a:off x="498474" y="1826203"/>
            <a:ext cx="8369079" cy="4851044"/>
          </a:xfrm>
        </p:spPr>
        <p:txBody>
          <a:bodyPr rtlCol="0">
            <a:normAutofit/>
          </a:bodyPr>
          <a:lstStyle/>
          <a:p>
            <a:pPr marL="0" indent="0">
              <a:spcBef>
                <a:spcPts val="1200"/>
              </a:spcBef>
              <a:buNone/>
              <a:defRPr/>
            </a:pPr>
            <a:r>
              <a:rPr lang="en-US" sz="2400" dirty="0" smtClean="0">
                <a:solidFill>
                  <a:schemeClr val="tx1"/>
                </a:solidFill>
                <a:ea typeface="+mn-ea"/>
                <a:cs typeface="+mn-cs"/>
              </a:rPr>
              <a:t>“Asking questions is important because it opens up discussions and debate about issues.”</a:t>
            </a:r>
          </a:p>
          <a:p>
            <a:pPr marL="0" indent="0">
              <a:spcBef>
                <a:spcPts val="600"/>
              </a:spcBef>
              <a:buNone/>
              <a:defRPr/>
            </a:pPr>
            <a:r>
              <a:rPr lang="en-US" sz="2400" b="1" dirty="0" smtClean="0">
                <a:solidFill>
                  <a:schemeClr val="tx1"/>
                </a:solidFill>
              </a:rPr>
              <a:t>    - Leslie S., 12</a:t>
            </a:r>
            <a:r>
              <a:rPr lang="en-US" sz="2400" b="1" baseline="30000" dirty="0" smtClean="0">
                <a:solidFill>
                  <a:schemeClr val="tx1"/>
                </a:solidFill>
              </a:rPr>
              <a:t>th</a:t>
            </a:r>
            <a:r>
              <a:rPr lang="en-US" sz="2400" b="1" dirty="0" smtClean="0">
                <a:solidFill>
                  <a:schemeClr val="tx1"/>
                </a:solidFill>
              </a:rPr>
              <a:t> grader</a:t>
            </a:r>
          </a:p>
          <a:p>
            <a:pPr marL="0" indent="0">
              <a:spcBef>
                <a:spcPts val="600"/>
              </a:spcBef>
              <a:buNone/>
              <a:defRPr/>
            </a:pPr>
            <a:endParaRPr lang="en-US" sz="2400" b="1" dirty="0" smtClean="0">
              <a:solidFill>
                <a:schemeClr val="tx1"/>
              </a:solidFill>
            </a:endParaRPr>
          </a:p>
          <a:p>
            <a:pPr marL="0" indent="0">
              <a:spcBef>
                <a:spcPts val="1200"/>
              </a:spcBef>
              <a:buNone/>
              <a:defRPr/>
            </a:pPr>
            <a:r>
              <a:rPr lang="en-US" sz="2400" dirty="0" smtClean="0">
                <a:solidFill>
                  <a:schemeClr val="tx1"/>
                </a:solidFill>
                <a:ea typeface="+mn-ea"/>
                <a:cs typeface="+mn-cs"/>
              </a:rPr>
              <a:t>“Asking questions is a step in creating change.”</a:t>
            </a:r>
          </a:p>
          <a:p>
            <a:pPr marL="0" indent="0">
              <a:spcBef>
                <a:spcPts val="600"/>
              </a:spcBef>
              <a:buNone/>
              <a:defRPr/>
            </a:pPr>
            <a:r>
              <a:rPr lang="en-US" sz="2400" b="1" dirty="0" smtClean="0">
                <a:solidFill>
                  <a:schemeClr val="tx1"/>
                </a:solidFill>
                <a:ea typeface="+mn-ea"/>
                <a:cs typeface="+mn-cs"/>
              </a:rPr>
              <a:t>    - Jonathan S., 11</a:t>
            </a:r>
            <a:r>
              <a:rPr lang="en-US" sz="2400" b="1" baseline="30000" dirty="0" smtClean="0">
                <a:solidFill>
                  <a:schemeClr val="tx1"/>
                </a:solidFill>
                <a:ea typeface="+mn-ea"/>
                <a:cs typeface="+mn-cs"/>
              </a:rPr>
              <a:t>th</a:t>
            </a:r>
            <a:r>
              <a:rPr lang="en-US" sz="2400" b="1" dirty="0" smtClean="0">
                <a:solidFill>
                  <a:schemeClr val="tx1"/>
                </a:solidFill>
                <a:ea typeface="+mn-ea"/>
                <a:cs typeface="+mn-cs"/>
              </a:rPr>
              <a:t> grader</a:t>
            </a:r>
          </a:p>
          <a:p>
            <a:pPr marL="0" indent="0">
              <a:spcBef>
                <a:spcPts val="600"/>
              </a:spcBef>
              <a:buNone/>
              <a:defRPr/>
            </a:pPr>
            <a:endParaRPr lang="en-US" sz="2400" b="1" dirty="0" smtClean="0">
              <a:solidFill>
                <a:schemeClr val="tx1"/>
              </a:solidFill>
              <a:ea typeface="+mn-ea"/>
              <a:cs typeface="+mn-cs"/>
            </a:endParaRPr>
          </a:p>
          <a:p>
            <a:pPr marL="0" indent="0">
              <a:spcBef>
                <a:spcPts val="1200"/>
              </a:spcBef>
              <a:buNone/>
              <a:defRPr/>
            </a:pPr>
            <a:r>
              <a:rPr lang="en-US" sz="2400" dirty="0" smtClean="0">
                <a:solidFill>
                  <a:schemeClr val="tx1"/>
                </a:solidFill>
                <a:ea typeface="+mn-ea"/>
                <a:cs typeface="+mn-cs"/>
              </a:rPr>
              <a:t>“Questions can help focus on a problem and think of solutions.”</a:t>
            </a:r>
          </a:p>
          <a:p>
            <a:pPr marL="0" indent="0">
              <a:spcBef>
                <a:spcPts val="600"/>
              </a:spcBef>
              <a:buNone/>
              <a:defRPr/>
            </a:pPr>
            <a:r>
              <a:rPr lang="en-US" sz="2400" b="1" dirty="0" smtClean="0">
                <a:solidFill>
                  <a:schemeClr val="tx1"/>
                </a:solidFill>
                <a:ea typeface="+mn-ea"/>
                <a:cs typeface="+mn-cs"/>
              </a:rPr>
              <a:t>    - Jason S., 11</a:t>
            </a:r>
            <a:r>
              <a:rPr lang="en-US" sz="2400" b="1" baseline="30000" dirty="0" smtClean="0">
                <a:solidFill>
                  <a:schemeClr val="tx1"/>
                </a:solidFill>
                <a:ea typeface="+mn-ea"/>
                <a:cs typeface="+mn-cs"/>
              </a:rPr>
              <a:t>th</a:t>
            </a:r>
            <a:r>
              <a:rPr lang="en-US" sz="2400" b="1" dirty="0" smtClean="0">
                <a:solidFill>
                  <a:schemeClr val="tx1"/>
                </a:solidFill>
                <a:ea typeface="+mn-ea"/>
                <a:cs typeface="+mn-cs"/>
              </a:rPr>
              <a:t> grader</a:t>
            </a:r>
          </a:p>
        </p:txBody>
      </p:sp>
    </p:spTree>
    <p:extLst>
      <p:ext uri="{BB962C8B-B14F-4D97-AF65-F5344CB8AC3E}">
        <p14:creationId xmlns:p14="http://schemas.microsoft.com/office/powerpoint/2010/main" val="16357650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506413" y="4424363"/>
            <a:ext cx="7966075" cy="1633537"/>
          </a:xfrm>
        </p:spPr>
        <p:txBody>
          <a:bodyPr/>
          <a:lstStyle/>
          <a:p>
            <a:pPr eaLnBrk="1" hangingPunct="1"/>
            <a:r>
              <a:rPr lang="en-US" altLang="en-US" sz="4400" dirty="0" smtClean="0"/>
              <a:t>Let’s peek inside the black box</a:t>
            </a:r>
          </a:p>
        </p:txBody>
      </p:sp>
      <p:pic>
        <p:nvPicPr>
          <p:cNvPr id="63490" name="Picture Placeholder 3" descr="images.png"/>
          <p:cNvPicPr>
            <a:picLocks noGrp="1" noChangeAspect="1"/>
          </p:cNvPicPr>
          <p:nvPr>
            <p:ph type="pic" idx="1"/>
          </p:nvPr>
        </p:nvPicPr>
        <p:blipFill>
          <a:blip r:embed="rId2">
            <a:extLst>
              <a:ext uri="{28A0092B-C50C-407E-A947-70E740481C1C}">
                <a14:useLocalDpi xmlns:a14="http://schemas.microsoft.com/office/drawing/2010/main" val="0"/>
              </a:ext>
            </a:extLst>
          </a:blip>
          <a:srcRect l="-19675" r="-19675"/>
          <a:stretch>
            <a:fillRect/>
          </a:stretch>
        </p:blipFill>
        <p:spPr>
          <a:xfrm>
            <a:off x="506413" y="814388"/>
            <a:ext cx="5497512" cy="3609975"/>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9736" y="5866692"/>
            <a:ext cx="2412519" cy="883632"/>
          </a:xfrm>
          <a:prstGeom prst="rect">
            <a:avLst/>
          </a:prstGeom>
        </p:spPr>
      </p:pic>
      <p:sp>
        <p:nvSpPr>
          <p:cNvPr id="5" name="TextBox 4"/>
          <p:cNvSpPr txBox="1"/>
          <p:nvPr/>
        </p:nvSpPr>
        <p:spPr>
          <a:xfrm>
            <a:off x="7126285" y="6265693"/>
            <a:ext cx="1740258" cy="338554"/>
          </a:xfrm>
          <a:prstGeom prst="rect">
            <a:avLst/>
          </a:prstGeom>
          <a:noFill/>
        </p:spPr>
        <p:txBody>
          <a:bodyPr wrap="square" rtlCol="0">
            <a:spAutoFit/>
          </a:bodyPr>
          <a:lstStyle/>
          <a:p>
            <a:r>
              <a:rPr lang="en-US" sz="1600" dirty="0" smtClean="0">
                <a:solidFill>
                  <a:schemeClr val="accent2"/>
                </a:solidFill>
              </a:rPr>
              <a:t>#QFT #NCSS17</a:t>
            </a:r>
            <a:endParaRPr lang="en-US" sz="1600" dirty="0">
              <a:solidFill>
                <a:schemeClr val="accent2"/>
              </a:solidFill>
            </a:endParaRPr>
          </a:p>
        </p:txBody>
      </p:sp>
    </p:spTree>
    <p:extLst>
      <p:ext uri="{BB962C8B-B14F-4D97-AF65-F5344CB8AC3E}">
        <p14:creationId xmlns:p14="http://schemas.microsoft.com/office/powerpoint/2010/main" val="1063614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1000"/>
                                        <p:tgtEl>
                                          <p:spTgt spid="63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489"/>
                                        </p:tgtEl>
                                        <p:attrNameLst>
                                          <p:attrName>style.visibility</p:attrName>
                                        </p:attrNameLst>
                                      </p:cBhvr>
                                      <p:to>
                                        <p:strVal val="visible"/>
                                      </p:to>
                                    </p:set>
                                    <p:animEffect transition="in" filter="dissolve">
                                      <p:cBhvr>
                                        <p:cTn id="12" dur="500"/>
                                        <p:tgtEl>
                                          <p:spTgt spid="63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1523999"/>
            <a:ext cx="7703417" cy="4602163"/>
          </a:xfrm>
        </p:spPr>
        <p:txBody>
          <a:bodyPr>
            <a:normAutofit/>
          </a:bodyPr>
          <a:lstStyle/>
          <a:p>
            <a:pPr marL="0" indent="0">
              <a:buNone/>
            </a:pPr>
            <a:r>
              <a:rPr lang="en-US" sz="4800" dirty="0">
                <a:solidFill>
                  <a:schemeClr val="tx1"/>
                </a:solidFill>
              </a:rPr>
              <a:t>"There is no learning without having to pose a </a:t>
            </a:r>
            <a:r>
              <a:rPr lang="en-US" sz="4800" dirty="0" smtClean="0">
                <a:solidFill>
                  <a:schemeClr val="tx1"/>
                </a:solidFill>
              </a:rPr>
              <a:t>question." </a:t>
            </a:r>
          </a:p>
          <a:p>
            <a:pPr marL="0" indent="0">
              <a:buNone/>
            </a:pPr>
            <a:r>
              <a:rPr lang="en-US" sz="4400" dirty="0" smtClean="0">
                <a:solidFill>
                  <a:schemeClr val="tx1"/>
                </a:solidFill>
              </a:rPr>
              <a:t>	      - </a:t>
            </a:r>
            <a:r>
              <a:rPr lang="en-US" sz="2800" b="1" dirty="0" smtClean="0">
                <a:solidFill>
                  <a:schemeClr val="tx1"/>
                </a:solidFill>
              </a:rPr>
              <a:t>Richard Feynman</a:t>
            </a:r>
            <a:endParaRPr lang="en-US" sz="2800" dirty="0" smtClean="0">
              <a:solidFill>
                <a:schemeClr val="tx1"/>
              </a:solidFill>
            </a:endParaRPr>
          </a:p>
          <a:p>
            <a:pPr marL="0" indent="0">
              <a:spcBef>
                <a:spcPts val="200"/>
              </a:spcBef>
              <a:buNone/>
            </a:pPr>
            <a:r>
              <a:rPr lang="en-US" sz="2800" dirty="0">
                <a:solidFill>
                  <a:schemeClr val="tx1"/>
                </a:solidFill>
              </a:rPr>
              <a:t>	</a:t>
            </a:r>
            <a:r>
              <a:rPr lang="en-US" sz="2800" dirty="0" smtClean="0">
                <a:solidFill>
                  <a:schemeClr val="tx1"/>
                </a:solidFill>
              </a:rPr>
              <a:t>	   Nobel-Prizewinning physicist</a:t>
            </a:r>
            <a:endParaRPr lang="en-US" sz="2800" dirty="0">
              <a:solidFill>
                <a:schemeClr val="tx1"/>
              </a:solidFill>
            </a:endParaRPr>
          </a:p>
        </p:txBody>
      </p:sp>
    </p:spTree>
    <p:extLst>
      <p:ext uri="{BB962C8B-B14F-4D97-AF65-F5344CB8AC3E}">
        <p14:creationId xmlns:p14="http://schemas.microsoft.com/office/powerpoint/2010/main" val="3354725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1"/>
          </p:nvPr>
        </p:nvSpPr>
        <p:spPr>
          <a:xfrm>
            <a:off x="595457" y="1330038"/>
            <a:ext cx="7426325" cy="4668980"/>
          </a:xfrm>
        </p:spPr>
        <p:txBody>
          <a:bodyPr>
            <a:normAutofit fontScale="25000" lnSpcReduction="20000"/>
          </a:bodyPr>
          <a:lstStyle/>
          <a:p>
            <a:pPr marL="0" indent="0">
              <a:lnSpc>
                <a:spcPct val="120000"/>
              </a:lnSpc>
              <a:spcBef>
                <a:spcPts val="600"/>
              </a:spcBef>
              <a:buNone/>
            </a:pPr>
            <a:r>
              <a:rPr lang="en-US" sz="12800" dirty="0" smtClean="0">
                <a:solidFill>
                  <a:schemeClr val="tx1"/>
                </a:solidFill>
              </a:rPr>
              <a:t>“Modern </a:t>
            </a:r>
            <a:r>
              <a:rPr lang="en-US" sz="12800" dirty="0">
                <a:solidFill>
                  <a:schemeClr val="tx1"/>
                </a:solidFill>
              </a:rPr>
              <a:t>science is a technique...it is a practice that allows us to learn reliable things about the world. </a:t>
            </a:r>
            <a:r>
              <a:rPr lang="en-US" sz="12800" dirty="0" smtClean="0">
                <a:solidFill>
                  <a:schemeClr val="tx1"/>
                </a:solidFill>
              </a:rPr>
              <a:t>[Science] is </a:t>
            </a:r>
            <a:r>
              <a:rPr lang="en-US" sz="12800" dirty="0">
                <a:solidFill>
                  <a:schemeClr val="tx1"/>
                </a:solidFill>
              </a:rPr>
              <a:t>a technique that was waiting for people to discover it</a:t>
            </a:r>
            <a:r>
              <a:rPr lang="en-US" sz="12800" dirty="0" smtClean="0">
                <a:solidFill>
                  <a:schemeClr val="tx1"/>
                </a:solidFill>
              </a:rPr>
              <a:t>.”</a:t>
            </a:r>
          </a:p>
          <a:p>
            <a:pPr marL="0" indent="0">
              <a:buNone/>
            </a:pPr>
            <a:r>
              <a:rPr lang="en-US" sz="2800" dirty="0">
                <a:solidFill>
                  <a:schemeClr val="tx1"/>
                </a:solidFill>
              </a:rPr>
              <a:t>	</a:t>
            </a:r>
            <a:endParaRPr lang="en-US" sz="2800" dirty="0" smtClean="0">
              <a:solidFill>
                <a:schemeClr val="tx1"/>
              </a:solidFill>
            </a:endParaRPr>
          </a:p>
          <a:p>
            <a:pPr marL="0" indent="0">
              <a:buNone/>
            </a:pPr>
            <a:r>
              <a:rPr lang="en-US" sz="2800" dirty="0">
                <a:solidFill>
                  <a:schemeClr val="tx1"/>
                </a:solidFill>
              </a:rPr>
              <a:t>	</a:t>
            </a:r>
            <a:r>
              <a:rPr lang="en-US" sz="9600" dirty="0" smtClean="0">
                <a:solidFill>
                  <a:schemeClr val="tx1"/>
                </a:solidFill>
              </a:rPr>
              <a:t>- </a:t>
            </a:r>
            <a:r>
              <a:rPr lang="en-US" sz="9600" b="1" dirty="0" smtClean="0">
                <a:solidFill>
                  <a:schemeClr val="tx1"/>
                </a:solidFill>
              </a:rPr>
              <a:t>Steven </a:t>
            </a:r>
            <a:r>
              <a:rPr lang="en-US" sz="9600" b="1" dirty="0">
                <a:solidFill>
                  <a:schemeClr val="tx1"/>
                </a:solidFill>
              </a:rPr>
              <a:t>Weinberg</a:t>
            </a:r>
            <a:r>
              <a:rPr lang="en-US" sz="9600" dirty="0" smtClean="0">
                <a:solidFill>
                  <a:schemeClr val="tx1"/>
                </a:solidFill>
              </a:rPr>
              <a:t>, </a:t>
            </a:r>
            <a:r>
              <a:rPr lang="en-US" sz="9600" dirty="0">
                <a:solidFill>
                  <a:schemeClr val="tx1"/>
                </a:solidFill>
              </a:rPr>
              <a:t>Nobel laureate in </a:t>
            </a:r>
            <a:r>
              <a:rPr lang="en-US" sz="9600" dirty="0" smtClean="0">
                <a:solidFill>
                  <a:schemeClr val="tx1"/>
                </a:solidFill>
              </a:rPr>
              <a:t>Physics</a:t>
            </a:r>
          </a:p>
        </p:txBody>
      </p:sp>
      <p:sp>
        <p:nvSpPr>
          <p:cNvPr id="6" name="TextBox 5"/>
          <p:cNvSpPr txBox="1"/>
          <p:nvPr/>
        </p:nvSpPr>
        <p:spPr>
          <a:xfrm>
            <a:off x="498475" y="5999018"/>
            <a:ext cx="3006725" cy="646331"/>
          </a:xfrm>
          <a:prstGeom prst="rect">
            <a:avLst/>
          </a:prstGeom>
          <a:noFill/>
        </p:spPr>
        <p:txBody>
          <a:bodyPr wrap="square" rtlCol="0">
            <a:spAutoFit/>
          </a:bodyPr>
          <a:lstStyle/>
          <a:p>
            <a:r>
              <a:rPr lang="en-US" i="1" dirty="0"/>
              <a:t>To Explain the World</a:t>
            </a:r>
            <a:r>
              <a:rPr lang="en-US" dirty="0"/>
              <a:t>, 2015</a:t>
            </a:r>
          </a:p>
          <a:p>
            <a:endParaRPr lang="en-US" dirty="0"/>
          </a:p>
        </p:txBody>
      </p:sp>
    </p:spTree>
    <p:extLst>
      <p:ext uri="{BB962C8B-B14F-4D97-AF65-F5344CB8AC3E}">
        <p14:creationId xmlns:p14="http://schemas.microsoft.com/office/powerpoint/2010/main" val="17229810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64128"/>
            <a:ext cx="7556500" cy="909923"/>
          </a:xfrm>
        </p:spPr>
        <p:txBody>
          <a:bodyPr/>
          <a:lstStyle/>
          <a:p>
            <a:r>
              <a:rPr lang="en-US" dirty="0" smtClean="0"/>
              <a:t>The QFT, on one slide…</a:t>
            </a:r>
            <a:endParaRPr lang="en-US" dirty="0"/>
          </a:p>
        </p:txBody>
      </p:sp>
      <p:sp>
        <p:nvSpPr>
          <p:cNvPr id="3" name="Content Placeholder 2"/>
          <p:cNvSpPr>
            <a:spLocks noGrp="1"/>
          </p:cNvSpPr>
          <p:nvPr>
            <p:ph idx="1"/>
          </p:nvPr>
        </p:nvSpPr>
        <p:spPr>
          <a:xfrm>
            <a:off x="226868" y="1620983"/>
            <a:ext cx="7828107" cy="4765962"/>
          </a:xfrm>
        </p:spPr>
        <p:txBody>
          <a:bodyPr/>
          <a:lstStyle/>
          <a:p>
            <a:pPr marL="457200" indent="-457200">
              <a:spcBef>
                <a:spcPts val="0"/>
              </a:spcBef>
              <a:spcAft>
                <a:spcPts val="600"/>
              </a:spcAft>
              <a:buFont typeface="+mj-lt"/>
              <a:buAutoNum type="arabicParenR"/>
            </a:pPr>
            <a:r>
              <a:rPr lang="en-US" sz="2800" dirty="0" smtClean="0">
                <a:solidFill>
                  <a:schemeClr val="tx1"/>
                </a:solidFill>
              </a:rPr>
              <a:t>Question Focus</a:t>
            </a:r>
          </a:p>
          <a:p>
            <a:pPr marL="457200" indent="-457200">
              <a:spcBef>
                <a:spcPts val="0"/>
              </a:spcBef>
              <a:spcAft>
                <a:spcPts val="600"/>
              </a:spcAft>
              <a:buFont typeface="+mj-lt"/>
              <a:buAutoNum type="arabicParenR"/>
            </a:pPr>
            <a:r>
              <a:rPr lang="en-US" sz="2800" dirty="0" smtClean="0">
                <a:solidFill>
                  <a:schemeClr val="tx1"/>
                </a:solidFill>
              </a:rPr>
              <a:t>Produce Your Questions</a:t>
            </a:r>
          </a:p>
          <a:p>
            <a:pPr lvl="2">
              <a:spcBef>
                <a:spcPts val="0"/>
              </a:spcBef>
              <a:spcAft>
                <a:spcPts val="600"/>
              </a:spcAft>
              <a:buFont typeface="Wingdings" panose="05000000000000000000" pitchFamily="2" charset="2"/>
              <a:buChar char="ü"/>
            </a:pPr>
            <a:r>
              <a:rPr lang="en-US" sz="2000" dirty="0" smtClean="0">
                <a:solidFill>
                  <a:schemeClr val="tx1"/>
                </a:solidFill>
              </a:rPr>
              <a:t>Follow the rules</a:t>
            </a:r>
          </a:p>
          <a:p>
            <a:pPr lvl="2">
              <a:spcBef>
                <a:spcPts val="0"/>
              </a:spcBef>
              <a:spcAft>
                <a:spcPts val="600"/>
              </a:spcAft>
              <a:buFont typeface="Wingdings" panose="05000000000000000000" pitchFamily="2" charset="2"/>
              <a:buChar char="ü"/>
            </a:pPr>
            <a:r>
              <a:rPr lang="en-US" sz="2000" dirty="0" smtClean="0">
                <a:solidFill>
                  <a:schemeClr val="tx1"/>
                </a:solidFill>
              </a:rPr>
              <a:t>Number your questions</a:t>
            </a:r>
          </a:p>
          <a:p>
            <a:pPr marL="457200" indent="-457200">
              <a:spcBef>
                <a:spcPts val="0"/>
              </a:spcBef>
              <a:spcAft>
                <a:spcPts val="600"/>
              </a:spcAft>
              <a:buFont typeface="+mj-lt"/>
              <a:buAutoNum type="arabicParenR" startAt="3"/>
            </a:pPr>
            <a:r>
              <a:rPr lang="en-US" sz="2800" dirty="0" smtClean="0">
                <a:solidFill>
                  <a:schemeClr val="tx1"/>
                </a:solidFill>
              </a:rPr>
              <a:t>Improve Your Questions</a:t>
            </a:r>
          </a:p>
          <a:p>
            <a:pPr lvl="2">
              <a:spcBef>
                <a:spcPts val="0"/>
              </a:spcBef>
              <a:spcAft>
                <a:spcPts val="600"/>
              </a:spcAft>
              <a:buFont typeface="Wingdings" panose="05000000000000000000" pitchFamily="2" charset="2"/>
              <a:buChar char="ü"/>
            </a:pPr>
            <a:r>
              <a:rPr lang="en-US" sz="2000" dirty="0" smtClean="0">
                <a:solidFill>
                  <a:schemeClr val="tx1"/>
                </a:solidFill>
              </a:rPr>
              <a:t>Categorize questions as Closed or Open-ended</a:t>
            </a:r>
          </a:p>
          <a:p>
            <a:pPr lvl="2">
              <a:spcBef>
                <a:spcPts val="0"/>
              </a:spcBef>
              <a:spcAft>
                <a:spcPts val="600"/>
              </a:spcAft>
              <a:buFont typeface="Wingdings" panose="05000000000000000000" pitchFamily="2" charset="2"/>
              <a:buChar char="ü"/>
            </a:pPr>
            <a:r>
              <a:rPr lang="en-US" sz="2000" dirty="0" smtClean="0">
                <a:solidFill>
                  <a:schemeClr val="tx1"/>
                </a:solidFill>
              </a:rPr>
              <a:t>Change questions from one type to another</a:t>
            </a:r>
          </a:p>
          <a:p>
            <a:pPr marL="457200" indent="-457200">
              <a:spcBef>
                <a:spcPts val="0"/>
              </a:spcBef>
              <a:spcAft>
                <a:spcPts val="600"/>
              </a:spcAft>
              <a:buFont typeface="+mj-lt"/>
              <a:buAutoNum type="arabicParenR" startAt="4"/>
            </a:pPr>
            <a:r>
              <a:rPr lang="en-US" sz="2800" dirty="0" smtClean="0">
                <a:solidFill>
                  <a:schemeClr val="tx1"/>
                </a:solidFill>
              </a:rPr>
              <a:t>Prioritize Your Questions </a:t>
            </a:r>
          </a:p>
          <a:p>
            <a:pPr marL="457200" indent="-457200">
              <a:spcBef>
                <a:spcPts val="0"/>
              </a:spcBef>
              <a:spcAft>
                <a:spcPts val="600"/>
              </a:spcAft>
              <a:buFont typeface="+mj-lt"/>
              <a:buAutoNum type="arabicParenR" startAt="5"/>
            </a:pPr>
            <a:r>
              <a:rPr lang="en-US" sz="2800" dirty="0" smtClean="0">
                <a:solidFill>
                  <a:schemeClr val="tx1"/>
                </a:solidFill>
              </a:rPr>
              <a:t>Share &amp; Discuss Next Steps</a:t>
            </a:r>
          </a:p>
          <a:p>
            <a:pPr marL="457200" indent="-457200">
              <a:spcBef>
                <a:spcPts val="0"/>
              </a:spcBef>
              <a:spcAft>
                <a:spcPts val="600"/>
              </a:spcAft>
              <a:buFont typeface="+mj-lt"/>
              <a:buAutoNum type="arabicParenR" startAt="5"/>
            </a:pPr>
            <a:r>
              <a:rPr lang="en-US" sz="2800" dirty="0" smtClean="0">
                <a:solidFill>
                  <a:schemeClr val="tx1"/>
                </a:solidFill>
              </a:rPr>
              <a:t>Reflect</a:t>
            </a:r>
          </a:p>
        </p:txBody>
      </p:sp>
      <p:sp>
        <p:nvSpPr>
          <p:cNvPr id="5" name="TextBox 4"/>
          <p:cNvSpPr txBox="1"/>
          <p:nvPr/>
        </p:nvSpPr>
        <p:spPr>
          <a:xfrm>
            <a:off x="5500254" y="1642580"/>
            <a:ext cx="3186545" cy="2031325"/>
          </a:xfrm>
          <a:prstGeom prst="rect">
            <a:avLst/>
          </a:prstGeom>
          <a:solidFill>
            <a:schemeClr val="bg1">
              <a:lumMod val="85000"/>
            </a:schemeClr>
          </a:solidFill>
        </p:spPr>
        <p:txBody>
          <a:bodyPr wrap="square" rtlCol="0">
            <a:spAutoFit/>
          </a:bodyPr>
          <a:lstStyle/>
          <a:p>
            <a:pPr marL="342900" indent="-342900">
              <a:buFont typeface="+mj-lt"/>
              <a:buAutoNum type="arabicPeriod"/>
            </a:pPr>
            <a:r>
              <a:rPr lang="en-US" dirty="0" smtClean="0"/>
              <a:t>Ask as many questions as you can</a:t>
            </a:r>
          </a:p>
          <a:p>
            <a:pPr marL="342900" indent="-342900">
              <a:buFont typeface="+mj-lt"/>
              <a:buAutoNum type="arabicPeriod"/>
            </a:pPr>
            <a:r>
              <a:rPr lang="en-US" dirty="0" smtClean="0"/>
              <a:t>Do not stop to discuss, judge or answer</a:t>
            </a:r>
          </a:p>
          <a:p>
            <a:pPr marL="342900" indent="-342900">
              <a:buFont typeface="+mj-lt"/>
              <a:buAutoNum type="arabicPeriod"/>
            </a:pPr>
            <a:r>
              <a:rPr lang="en-US" dirty="0" smtClean="0"/>
              <a:t>Record </a:t>
            </a:r>
            <a:r>
              <a:rPr lang="en-US" i="1" dirty="0" smtClean="0"/>
              <a:t>exactly</a:t>
            </a:r>
            <a:r>
              <a:rPr lang="en-US" dirty="0" smtClean="0"/>
              <a:t> as stated</a:t>
            </a:r>
          </a:p>
          <a:p>
            <a:pPr marL="342900" indent="-342900">
              <a:buFont typeface="+mj-lt"/>
              <a:buAutoNum type="arabicPeriod"/>
            </a:pPr>
            <a:r>
              <a:rPr lang="en-US" dirty="0" smtClean="0"/>
              <a:t>Change statements into questions</a:t>
            </a:r>
            <a:endParaRPr lang="en-US" dirty="0"/>
          </a:p>
        </p:txBody>
      </p:sp>
      <p:cxnSp>
        <p:nvCxnSpPr>
          <p:cNvPr id="7" name="Straight Arrow Connector 6"/>
          <p:cNvCxnSpPr/>
          <p:nvPr/>
        </p:nvCxnSpPr>
        <p:spPr>
          <a:xfrm flipV="1">
            <a:off x="3133725" y="2825914"/>
            <a:ext cx="2286000" cy="138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301543" y="4632619"/>
            <a:ext cx="2535381" cy="1754326"/>
          </a:xfrm>
          <a:prstGeom prst="rect">
            <a:avLst/>
          </a:prstGeom>
          <a:solidFill>
            <a:schemeClr val="bg1">
              <a:lumMod val="85000"/>
            </a:schemeClr>
          </a:solidFill>
        </p:spPr>
        <p:txBody>
          <a:bodyPr wrap="square" rtlCol="0">
            <a:spAutoFit/>
          </a:bodyPr>
          <a:lstStyle/>
          <a:p>
            <a:r>
              <a:rPr lang="en-US" b="1" dirty="0" smtClean="0"/>
              <a:t>Closed-Ended:</a:t>
            </a:r>
          </a:p>
          <a:p>
            <a:r>
              <a:rPr lang="en-US" dirty="0" smtClean="0"/>
              <a:t>Answered with “yes,” “no” or one word</a:t>
            </a:r>
          </a:p>
          <a:p>
            <a:endParaRPr lang="en-US" dirty="0" smtClean="0"/>
          </a:p>
          <a:p>
            <a:r>
              <a:rPr lang="en-US" b="1" dirty="0" smtClean="0"/>
              <a:t>Open-Ended: </a:t>
            </a:r>
            <a:r>
              <a:rPr lang="en-US" dirty="0" smtClean="0"/>
              <a:t>Require longer explanation</a:t>
            </a:r>
            <a:endParaRPr lang="en-US" dirty="0"/>
          </a:p>
        </p:txBody>
      </p:sp>
      <p:cxnSp>
        <p:nvCxnSpPr>
          <p:cNvPr id="12" name="Straight Arrow Connector 11"/>
          <p:cNvCxnSpPr/>
          <p:nvPr/>
        </p:nvCxnSpPr>
        <p:spPr>
          <a:xfrm>
            <a:off x="5308880" y="4691799"/>
            <a:ext cx="803564" cy="374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51602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498475" y="484188"/>
            <a:ext cx="7556500" cy="1308100"/>
          </a:xfrm>
        </p:spPr>
        <p:txBody>
          <a:bodyPr/>
          <a:lstStyle/>
          <a:p>
            <a:pPr eaLnBrk="1" hangingPunct="1"/>
            <a:r>
              <a:rPr lang="en-US" sz="4400" dirty="0" smtClean="0">
                <a:latin typeface="Rockwell" charset="0"/>
              </a:rPr>
              <a:t>Curiosity and Rigor</a:t>
            </a:r>
            <a:endParaRPr lang="en-US" sz="4400" dirty="0">
              <a:latin typeface="Rockwell" charset="0"/>
            </a:endParaRPr>
          </a:p>
        </p:txBody>
      </p:sp>
      <p:sp>
        <p:nvSpPr>
          <p:cNvPr id="74754" name="Content Placeholder 2"/>
          <p:cNvSpPr>
            <a:spLocks noGrp="1"/>
          </p:cNvSpPr>
          <p:nvPr>
            <p:ph idx="1"/>
          </p:nvPr>
        </p:nvSpPr>
        <p:spPr>
          <a:xfrm>
            <a:off x="498475" y="2173288"/>
            <a:ext cx="7556500" cy="3602037"/>
          </a:xfrm>
        </p:spPr>
        <p:txBody>
          <a:bodyPr/>
          <a:lstStyle/>
          <a:p>
            <a:pPr marL="228600" lvl="1" indent="0" algn="ctr" eaLnBrk="1" hangingPunct="1">
              <a:buFont typeface="Wingdings" charset="0"/>
              <a:buNone/>
            </a:pPr>
            <a:r>
              <a:rPr lang="en-US" sz="4400" u="sng" dirty="0">
                <a:solidFill>
                  <a:srgbClr val="000000"/>
                </a:solidFill>
                <a:latin typeface="Rockwell" charset="0"/>
              </a:rPr>
              <a:t>Three</a:t>
            </a:r>
            <a:r>
              <a:rPr lang="en-US" sz="4400" dirty="0">
                <a:solidFill>
                  <a:srgbClr val="000000"/>
                </a:solidFill>
                <a:latin typeface="Rockwell" charset="0"/>
              </a:rPr>
              <a:t> thinking abilities </a:t>
            </a:r>
          </a:p>
          <a:p>
            <a:pPr marL="228600" lvl="1" indent="0" algn="ctr" eaLnBrk="1" hangingPunct="1">
              <a:buFont typeface="Wingdings" charset="0"/>
              <a:buNone/>
            </a:pPr>
            <a:r>
              <a:rPr lang="en-US" sz="4400" dirty="0">
                <a:solidFill>
                  <a:srgbClr val="000000"/>
                </a:solidFill>
                <a:latin typeface="Rockwell" charset="0"/>
              </a:rPr>
              <a:t>with </a:t>
            </a:r>
            <a:r>
              <a:rPr lang="en-US" sz="4400" u="sng" dirty="0">
                <a:solidFill>
                  <a:srgbClr val="000000"/>
                </a:solidFill>
                <a:latin typeface="Rockwell" charset="0"/>
              </a:rPr>
              <a:t>one</a:t>
            </a:r>
            <a:r>
              <a:rPr lang="en-US" sz="4400" dirty="0">
                <a:solidFill>
                  <a:srgbClr val="000000"/>
                </a:solidFill>
                <a:latin typeface="Rockwell" charset="0"/>
              </a:rPr>
              <a:t> process</a:t>
            </a:r>
          </a:p>
        </p:txBody>
      </p:sp>
    </p:spTree>
    <p:extLst>
      <p:ext uri="{BB962C8B-B14F-4D97-AF65-F5344CB8AC3E}">
        <p14:creationId xmlns:p14="http://schemas.microsoft.com/office/powerpoint/2010/main" val="32367884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1919288" y="1925638"/>
            <a:ext cx="5445125" cy="4111625"/>
            <a:chOff x="1936645" y="1376010"/>
            <a:chExt cx="5445378" cy="4112260"/>
          </a:xfrm>
        </p:grpSpPr>
        <p:grpSp>
          <p:nvGrpSpPr>
            <p:cNvPr id="75779" name="Group 1"/>
            <p:cNvGrpSpPr>
              <a:grpSpLocks/>
            </p:cNvGrpSpPr>
            <p:nvPr/>
          </p:nvGrpSpPr>
          <p:grpSpPr bwMode="auto">
            <a:xfrm>
              <a:off x="1936645" y="1376010"/>
              <a:ext cx="5445378" cy="4112260"/>
              <a:chOff x="1936645" y="1376010"/>
              <a:chExt cx="5445378" cy="4112260"/>
            </a:xfrm>
          </p:grpSpPr>
          <p:sp>
            <p:nvSpPr>
              <p:cNvPr id="75781" name="AutoShape 4"/>
              <p:cNvSpPr>
                <a:spLocks/>
              </p:cNvSpPr>
              <p:nvPr/>
            </p:nvSpPr>
            <p:spPr bwMode="auto">
              <a:xfrm rot="-8700000">
                <a:off x="1952965" y="3183303"/>
                <a:ext cx="5429058" cy="469900"/>
              </a:xfrm>
              <a:prstGeom prst="leftRightArrow">
                <a:avLst>
                  <a:gd name="adj1" fmla="val 50000"/>
                  <a:gd name="adj2" fmla="val 101790"/>
                </a:avLst>
              </a:prstGeom>
              <a:solidFill>
                <a:srgbClr val="2C7C9F">
                  <a:alpha val="80783"/>
                </a:srgbClr>
              </a:solidFill>
              <a:ln w="25400">
                <a:solidFill>
                  <a:srgbClr val="3A93FF">
                    <a:alpha val="34117"/>
                  </a:srgbClr>
                </a:solidFill>
                <a:round/>
                <a:headEnd/>
                <a:tailEnd/>
              </a:ln>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Rockwell"/>
                  <a:ea typeface="ヒラギノ角ゴ ProN W3" charset="0"/>
                  <a:cs typeface="ヒラギノ角ゴ ProN W3" charset="0"/>
                </a:endParaRPr>
              </a:p>
            </p:txBody>
          </p:sp>
          <p:sp>
            <p:nvSpPr>
              <p:cNvPr id="75782" name="AutoShape 4"/>
              <p:cNvSpPr>
                <a:spLocks/>
              </p:cNvSpPr>
              <p:nvPr/>
            </p:nvSpPr>
            <p:spPr bwMode="auto">
              <a:xfrm rot="-5400000">
                <a:off x="2535407" y="3197190"/>
                <a:ext cx="4112260" cy="469900"/>
              </a:xfrm>
              <a:prstGeom prst="leftRightArrow">
                <a:avLst>
                  <a:gd name="adj1" fmla="val 50000"/>
                  <a:gd name="adj2" fmla="val 101775"/>
                </a:avLst>
              </a:prstGeom>
              <a:solidFill>
                <a:srgbClr val="2C7C9F">
                  <a:alpha val="80783"/>
                </a:srgbClr>
              </a:solidFill>
              <a:ln w="25400">
                <a:solidFill>
                  <a:srgbClr val="3A93FF">
                    <a:alpha val="34117"/>
                  </a:srgbClr>
                </a:solidFill>
                <a:round/>
                <a:headEnd/>
                <a:tailEnd/>
              </a:ln>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Rockwell"/>
                  <a:ea typeface="ヒラギノ角ゴ ProN W3" charset="0"/>
                  <a:cs typeface="ヒラギノ角ゴ ProN W3" charset="0"/>
                </a:endParaRPr>
              </a:p>
            </p:txBody>
          </p:sp>
          <p:sp>
            <p:nvSpPr>
              <p:cNvPr id="75783" name="AutoShape 4"/>
              <p:cNvSpPr>
                <a:spLocks/>
              </p:cNvSpPr>
              <p:nvPr/>
            </p:nvSpPr>
            <p:spPr bwMode="auto">
              <a:xfrm rot="8486795">
                <a:off x="1936645" y="3219112"/>
                <a:ext cx="5229549" cy="469900"/>
              </a:xfrm>
              <a:prstGeom prst="leftRightArrow">
                <a:avLst>
                  <a:gd name="adj1" fmla="val 50000"/>
                  <a:gd name="adj2" fmla="val 101759"/>
                </a:avLst>
              </a:prstGeom>
              <a:solidFill>
                <a:srgbClr val="2C7C9F">
                  <a:alpha val="80783"/>
                </a:srgbClr>
              </a:solidFill>
              <a:ln w="25400">
                <a:solidFill>
                  <a:srgbClr val="3A93FF">
                    <a:alpha val="34117"/>
                  </a:srgbClr>
                </a:solidFill>
                <a:round/>
                <a:headEnd/>
                <a:tailEnd/>
              </a:ln>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Rockwell"/>
                  <a:ea typeface="ヒラギノ角ゴ ProN W3" charset="0"/>
                  <a:cs typeface="ヒラギノ角ゴ ProN W3" charset="0"/>
                </a:endParaRPr>
              </a:p>
            </p:txBody>
          </p:sp>
          <p:sp>
            <p:nvSpPr>
              <p:cNvPr id="75784" name="AutoShape 4"/>
              <p:cNvSpPr>
                <a:spLocks/>
              </p:cNvSpPr>
              <p:nvPr/>
            </p:nvSpPr>
            <p:spPr bwMode="auto">
              <a:xfrm>
                <a:off x="2309120" y="3226103"/>
                <a:ext cx="4433557" cy="469900"/>
              </a:xfrm>
              <a:prstGeom prst="leftRightArrow">
                <a:avLst>
                  <a:gd name="adj1" fmla="val 50000"/>
                  <a:gd name="adj2" fmla="val 101777"/>
                </a:avLst>
              </a:prstGeom>
              <a:solidFill>
                <a:srgbClr val="2C7C9F">
                  <a:alpha val="80783"/>
                </a:srgbClr>
              </a:solidFill>
              <a:ln w="25400">
                <a:solidFill>
                  <a:srgbClr val="3A93FF">
                    <a:alpha val="34117"/>
                  </a:srgbClr>
                </a:solidFill>
                <a:round/>
                <a:headEnd/>
                <a:tailEnd/>
              </a:ln>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Rockwell"/>
                  <a:ea typeface="ヒラギノ角ゴ ProN W3" charset="0"/>
                  <a:cs typeface="ヒラギノ角ゴ ProN W3" charset="0"/>
                </a:endParaRPr>
              </a:p>
            </p:txBody>
          </p:sp>
        </p:grpSp>
        <p:sp>
          <p:nvSpPr>
            <p:cNvPr id="8" name="Rectangle 1"/>
            <p:cNvSpPr txBox="1">
              <a:spLocks noChangeArrowheads="1"/>
            </p:cNvSpPr>
            <p:nvPr/>
          </p:nvSpPr>
          <p:spPr>
            <a:xfrm>
              <a:off x="2414504" y="2609687"/>
              <a:ext cx="4381704" cy="1371812"/>
            </a:xfrm>
            <a:prstGeom prst="rect">
              <a:avLst/>
            </a:prstGeom>
          </p:spPr>
          <p:txBody>
            <a:bodyPr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Rockwell"/>
                  <a:ea typeface="+mn-ea"/>
                  <a:cs typeface="+mn-cs"/>
                  <a:sym typeface="Gill Sans" charset="0"/>
                </a:rPr>
                <a:t>DIVERGENT</a:t>
              </a:r>
              <a:r>
                <a:rPr kumimoji="0" lang="en-US" sz="3300" b="1" i="0" u="none" strike="noStrike" kern="1200" cap="none" spc="0" normalizeH="0" baseline="0" noProof="0" dirty="0">
                  <a:ln>
                    <a:noFill/>
                  </a:ln>
                  <a:solidFill>
                    <a:srgbClr val="000000"/>
                  </a:solidFill>
                  <a:effectLst/>
                  <a:uLnTx/>
                  <a:uFillTx/>
                  <a:latin typeface="Rockwell"/>
                  <a:ea typeface="ヒラギノ角ゴ ProN W6" charset="-128"/>
                  <a:cs typeface="ヒラギノ角ゴ ProN W6" charset="-128"/>
                  <a:sym typeface="Gill Sans" charset="0"/>
                </a:rPr>
                <a:t/>
              </a:r>
              <a:br>
                <a:rPr kumimoji="0" lang="en-US" sz="3300" b="1" i="0" u="none" strike="noStrike" kern="1200" cap="none" spc="0" normalizeH="0" baseline="0" noProof="0" dirty="0">
                  <a:ln>
                    <a:noFill/>
                  </a:ln>
                  <a:solidFill>
                    <a:srgbClr val="000000"/>
                  </a:solidFill>
                  <a:effectLst/>
                  <a:uLnTx/>
                  <a:uFillTx/>
                  <a:latin typeface="Rockwell"/>
                  <a:ea typeface="ヒラギノ角ゴ ProN W6" charset="-128"/>
                  <a:cs typeface="ヒラギノ角ゴ ProN W6" charset="-128"/>
                  <a:sym typeface="Gill Sans" charset="0"/>
                </a:rPr>
              </a:br>
              <a:r>
                <a:rPr kumimoji="0" lang="en-US" sz="3300" b="1" i="0" u="none" strike="noStrike" kern="1200" cap="none" spc="0" normalizeH="0" baseline="0" noProof="0" dirty="0">
                  <a:ln>
                    <a:noFill/>
                  </a:ln>
                  <a:solidFill>
                    <a:srgbClr val="000000"/>
                  </a:solidFill>
                  <a:effectLst/>
                  <a:uLnTx/>
                  <a:uFillTx/>
                  <a:latin typeface="Rockwell"/>
                  <a:ea typeface="+mn-ea"/>
                  <a:cs typeface="+mn-cs"/>
                  <a:sym typeface="Gill Sans" charset="0"/>
                </a:rPr>
                <a:t>THINKING</a:t>
              </a:r>
              <a:endParaRPr kumimoji="0" lang="en-US" sz="3300" b="1" i="0" u="none" strike="noStrike" kern="1200" cap="none" spc="0" normalizeH="0" baseline="0" noProof="0" dirty="0">
                <a:ln>
                  <a:noFill/>
                </a:ln>
                <a:solidFill>
                  <a:srgbClr val="000000"/>
                </a:solidFill>
                <a:effectLst/>
                <a:uLnTx/>
                <a:uFillTx/>
                <a:latin typeface="Rockwell"/>
                <a:ea typeface="ヒラギノ角ゴ ProN W6" charset="-128"/>
                <a:cs typeface="ヒラギノ角ゴ ProN W6" charset="-128"/>
                <a:sym typeface="Gill Sans" charset="0"/>
              </a:endParaRPr>
            </a:p>
          </p:txBody>
        </p:sp>
      </p:grpSp>
      <p:sp>
        <p:nvSpPr>
          <p:cNvPr id="75778" name="Title 1"/>
          <p:cNvSpPr>
            <a:spLocks noGrp="1"/>
          </p:cNvSpPr>
          <p:nvPr>
            <p:ph type="title"/>
          </p:nvPr>
        </p:nvSpPr>
        <p:spPr/>
        <p:txBody>
          <a:bodyPr/>
          <a:lstStyle/>
          <a:p>
            <a:pPr eaLnBrk="1" hangingPunct="1"/>
            <a:r>
              <a:rPr lang="en-US" sz="4000">
                <a:latin typeface="Rockwell" charset="0"/>
              </a:rPr>
              <a:t>Thinking in many different directions</a:t>
            </a:r>
          </a:p>
        </p:txBody>
      </p:sp>
    </p:spTree>
    <p:extLst>
      <p:ext uri="{BB962C8B-B14F-4D97-AF65-F5344CB8AC3E}">
        <p14:creationId xmlns:p14="http://schemas.microsoft.com/office/powerpoint/2010/main" val="1370780928"/>
      </p:ext>
    </p:extLst>
  </p:cSld>
  <p:clrMapOvr>
    <a:masterClrMapping/>
  </p:clrMapOvr>
  <p:transition advClick="0" advTm="1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circle(out)">
                                      <p:cBhvr>
                                        <p:cTn id="7" dur="20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pPr eaLnBrk="1" hangingPunct="1"/>
            <a:r>
              <a:rPr lang="en-US" sz="4000">
                <a:latin typeface="Rockwell" charset="0"/>
              </a:rPr>
              <a:t>Narrowing Down, Focusing</a:t>
            </a:r>
          </a:p>
        </p:txBody>
      </p:sp>
      <p:grpSp>
        <p:nvGrpSpPr>
          <p:cNvPr id="83970" name="Group 2"/>
          <p:cNvGrpSpPr>
            <a:grpSpLocks/>
          </p:cNvGrpSpPr>
          <p:nvPr/>
        </p:nvGrpSpPr>
        <p:grpSpPr bwMode="auto">
          <a:xfrm>
            <a:off x="1157288" y="1552575"/>
            <a:ext cx="6897687" cy="5113338"/>
            <a:chOff x="1157326" y="1744708"/>
            <a:chExt cx="6897461" cy="5113292"/>
          </a:xfrm>
        </p:grpSpPr>
        <p:sp>
          <p:nvSpPr>
            <p:cNvPr id="36872" name="AutoShape 7"/>
            <p:cNvSpPr>
              <a:spLocks/>
            </p:cNvSpPr>
            <p:nvPr/>
          </p:nvSpPr>
          <p:spPr bwMode="auto">
            <a:xfrm rot="13727190">
              <a:off x="1611310" y="2536873"/>
              <a:ext cx="2225655"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2" name="AutoShape 7"/>
            <p:cNvSpPr>
              <a:spLocks/>
            </p:cNvSpPr>
            <p:nvPr/>
          </p:nvSpPr>
          <p:spPr bwMode="auto">
            <a:xfrm rot="10800000">
              <a:off x="1157326"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3" name="AutoShape 7"/>
            <p:cNvSpPr>
              <a:spLocks/>
            </p:cNvSpPr>
            <p:nvPr/>
          </p:nvSpPr>
          <p:spPr bwMode="auto">
            <a:xfrm>
              <a:off x="6021267"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4" name="AutoShape 7"/>
            <p:cNvSpPr>
              <a:spLocks/>
            </p:cNvSpPr>
            <p:nvPr/>
          </p:nvSpPr>
          <p:spPr bwMode="auto">
            <a:xfrm rot="16200000">
              <a:off x="3651976" y="2366218"/>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5" name="AutoShape 7"/>
            <p:cNvSpPr>
              <a:spLocks/>
            </p:cNvSpPr>
            <p:nvPr/>
          </p:nvSpPr>
          <p:spPr bwMode="auto">
            <a:xfrm rot="18794076">
              <a:off x="5668828" y="2528935"/>
              <a:ext cx="2139931"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6" name="AutoShape 7"/>
            <p:cNvSpPr>
              <a:spLocks/>
            </p:cNvSpPr>
            <p:nvPr/>
          </p:nvSpPr>
          <p:spPr bwMode="auto">
            <a:xfrm rot="7922097">
              <a:off x="1839110" y="5179242"/>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7" name="AutoShape 7"/>
            <p:cNvSpPr>
              <a:spLocks/>
            </p:cNvSpPr>
            <p:nvPr/>
          </p:nvSpPr>
          <p:spPr bwMode="auto">
            <a:xfrm rot="5400000">
              <a:off x="3651976" y="5445940"/>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18" name="AutoShape 7"/>
            <p:cNvSpPr>
              <a:spLocks/>
            </p:cNvSpPr>
            <p:nvPr/>
          </p:nvSpPr>
          <p:spPr bwMode="auto">
            <a:xfrm rot="2678492">
              <a:off x="5435498" y="5202252"/>
              <a:ext cx="2033521" cy="792156"/>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ヒラギノ角ゴ ProN W3" charset="-128"/>
                <a:cs typeface="ヒラギノ角ゴ ProN W3" charset="-128"/>
              </a:endParaRPr>
            </a:p>
          </p:txBody>
        </p:sp>
        <p:sp>
          <p:nvSpPr>
            <p:cNvPr id="20" name="Rectangle 1"/>
            <p:cNvSpPr txBox="1">
              <a:spLocks noChangeArrowheads="1"/>
            </p:cNvSpPr>
            <p:nvPr/>
          </p:nvSpPr>
          <p:spPr>
            <a:xfrm>
              <a:off x="2868595" y="3565555"/>
              <a:ext cx="3584458" cy="1258876"/>
            </a:xfrm>
            <a:prstGeom prst="rect">
              <a:avLst/>
            </a:prstGeom>
          </p:spPr>
          <p:txBody>
            <a:bodyPr anchor="b">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Rockwell"/>
                  <a:ea typeface="+mn-ea"/>
                  <a:cs typeface="+mn-cs"/>
                  <a:sym typeface="Gill Sans" charset="0"/>
                </a:rPr>
                <a:t>CONVERGENT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Rockwell"/>
                  <a:ea typeface="+mn-ea"/>
                  <a:cs typeface="+mn-cs"/>
                  <a:sym typeface="Gill Sans" charset="0"/>
                </a:rPr>
                <a:t>THINKING</a:t>
              </a:r>
              <a:endParaRPr kumimoji="0" lang="en-US" sz="3300" b="1" i="0" u="none" strike="noStrike" kern="1200" cap="none" spc="0" normalizeH="0" baseline="0" noProof="0" dirty="0">
                <a:ln>
                  <a:noFill/>
                </a:ln>
                <a:solidFill>
                  <a:srgbClr val="000000"/>
                </a:solidFill>
                <a:effectLst/>
                <a:uLnTx/>
                <a:uFillTx/>
                <a:latin typeface="Rockwell"/>
                <a:ea typeface="ヒラギノ角ゴ ProN W6" charset="-128"/>
                <a:cs typeface="ヒラギノ角ゴ ProN W6" charset="-128"/>
                <a:sym typeface="Gill Sans" charset="0"/>
              </a:endParaRPr>
            </a:p>
          </p:txBody>
        </p:sp>
      </p:grpSp>
    </p:spTree>
    <p:extLst>
      <p:ext uri="{BB962C8B-B14F-4D97-AF65-F5344CB8AC3E}">
        <p14:creationId xmlns:p14="http://schemas.microsoft.com/office/powerpoint/2010/main" val="75659927"/>
      </p:ext>
    </p:extLst>
  </p:cSld>
  <p:clrMapOvr>
    <a:masterClrMapping/>
  </p:clrMapOvr>
  <p:transition advClick="0" advTm="10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ckwell" charset="0"/>
              </a:rPr>
              <a:t>The Importance of Questions</a:t>
            </a:r>
            <a:endParaRPr lang="en-US" dirty="0"/>
          </a:p>
        </p:txBody>
      </p:sp>
      <p:sp>
        <p:nvSpPr>
          <p:cNvPr id="5" name="TextBox 4"/>
          <p:cNvSpPr txBox="1"/>
          <p:nvPr/>
        </p:nvSpPr>
        <p:spPr>
          <a:xfrm>
            <a:off x="498474" y="1579418"/>
            <a:ext cx="7398617" cy="5089598"/>
          </a:xfrm>
          <a:prstGeom prst="rect">
            <a:avLst/>
          </a:prstGeom>
          <a:noFill/>
        </p:spPr>
        <p:txBody>
          <a:bodyPr wrap="square" rtlCol="0">
            <a:spAutoFit/>
          </a:bodyPr>
          <a:lstStyle/>
          <a:p>
            <a:pPr>
              <a:lnSpc>
                <a:spcPct val="90000"/>
              </a:lnSpc>
            </a:pPr>
            <a:r>
              <a:rPr lang="en-US" altLang="en-US" sz="2400" dirty="0"/>
              <a:t>"Questions are the engines of intellect, the cerebral machines which convert energy to motion, and curiosity to controlled inquiry." </a:t>
            </a:r>
          </a:p>
          <a:p>
            <a:pPr>
              <a:lnSpc>
                <a:spcPct val="90000"/>
              </a:lnSpc>
            </a:pPr>
            <a:endParaRPr lang="en-US" altLang="en-US" b="1" dirty="0" smtClean="0"/>
          </a:p>
          <a:p>
            <a:pPr>
              <a:lnSpc>
                <a:spcPct val="90000"/>
              </a:lnSpc>
            </a:pPr>
            <a:r>
              <a:rPr lang="en-US" altLang="en-US" b="1" dirty="0" smtClean="0"/>
              <a:t>- </a:t>
            </a:r>
            <a:r>
              <a:rPr lang="en-US" altLang="en-US" b="1" dirty="0"/>
              <a:t>David Hackett Fischer</a:t>
            </a:r>
            <a:r>
              <a:rPr lang="en-US" altLang="en-US" dirty="0"/>
              <a:t>, </a:t>
            </a:r>
          </a:p>
          <a:p>
            <a:pPr>
              <a:lnSpc>
                <a:spcPct val="90000"/>
              </a:lnSpc>
              <a:spcBef>
                <a:spcPts val="600"/>
              </a:spcBef>
            </a:pPr>
            <a:r>
              <a:rPr lang="en-US" altLang="en-US" dirty="0"/>
              <a:t>  </a:t>
            </a:r>
            <a:r>
              <a:rPr lang="en-US" altLang="en-US" i="1" dirty="0"/>
              <a:t>Historians' fallacies: Toward a logic of historical thought. </a:t>
            </a:r>
          </a:p>
          <a:p>
            <a:pPr>
              <a:lnSpc>
                <a:spcPct val="90000"/>
              </a:lnSpc>
              <a:spcBef>
                <a:spcPts val="600"/>
              </a:spcBef>
            </a:pPr>
            <a:r>
              <a:rPr lang="en-US" altLang="en-US" dirty="0"/>
              <a:t>  Routledge and Kegan Paul, 1971.</a:t>
            </a:r>
          </a:p>
          <a:p>
            <a:pPr>
              <a:lnSpc>
                <a:spcPct val="90000"/>
              </a:lnSpc>
              <a:spcBef>
                <a:spcPts val="4000"/>
              </a:spcBef>
            </a:pPr>
            <a:r>
              <a:rPr lang="en-US" altLang="en-US" sz="2400" dirty="0"/>
              <a:t>“[The QFT] helps me by getting me to think about questions on my own…it gets my mind </a:t>
            </a:r>
            <a:br>
              <a:rPr lang="en-US" altLang="en-US" sz="2400" dirty="0"/>
            </a:br>
            <a:r>
              <a:rPr lang="en-US" altLang="en-US" sz="2400" dirty="0"/>
              <a:t>in motion to think about the questions other people make." </a:t>
            </a:r>
            <a:endParaRPr lang="en-US" altLang="en-US" sz="2400" dirty="0" smtClean="0"/>
          </a:p>
          <a:p>
            <a:pPr>
              <a:lnSpc>
                <a:spcPct val="90000"/>
              </a:lnSpc>
              <a:spcBef>
                <a:spcPts val="1800"/>
              </a:spcBef>
            </a:pPr>
            <a:r>
              <a:rPr lang="en-US" altLang="en-US" b="1" dirty="0" smtClean="0"/>
              <a:t>- 8</a:t>
            </a:r>
            <a:r>
              <a:rPr lang="en-US" altLang="en-US" b="1" baseline="30000" dirty="0" smtClean="0"/>
              <a:t>th</a:t>
            </a:r>
            <a:r>
              <a:rPr lang="en-US" altLang="en-US" b="1" dirty="0" smtClean="0"/>
              <a:t> </a:t>
            </a:r>
            <a:r>
              <a:rPr lang="en-US" altLang="en-US" b="1" dirty="0"/>
              <a:t>grade student </a:t>
            </a:r>
            <a:r>
              <a:rPr lang="en-US" altLang="en-US" dirty="0"/>
              <a:t>in James Brewster’s U.S. history class</a:t>
            </a:r>
            <a:br>
              <a:rPr lang="en-US" altLang="en-US" dirty="0"/>
            </a:br>
            <a:r>
              <a:rPr lang="en-US" altLang="en-US" dirty="0"/>
              <a:t>  Gus Garcia Young Men’s Leadership Academy, Austin, TX, 2015</a:t>
            </a:r>
          </a:p>
          <a:p>
            <a:endParaRPr lang="en-US" dirty="0"/>
          </a:p>
        </p:txBody>
      </p:sp>
    </p:spTree>
    <p:extLst>
      <p:ext uri="{BB962C8B-B14F-4D97-AF65-F5344CB8AC3E}">
        <p14:creationId xmlns:p14="http://schemas.microsoft.com/office/powerpoint/2010/main" val="69482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5" end="5"/>
                                            </p:txEl>
                                          </p:spTgt>
                                        </p:tgtEl>
                                        <p:attrNameLst>
                                          <p:attrName>style.visibility</p:attrName>
                                        </p:attrNameLst>
                                      </p:cBhvr>
                                      <p:to>
                                        <p:strVal val="visible"/>
                                      </p:to>
                                    </p:set>
                                    <p:animEffect transition="in" filter="fade">
                                      <p:cBhvr>
                                        <p:cTn id="14" dur="1000"/>
                                        <p:tgtEl>
                                          <p:spTgt spid="5">
                                            <p:txEl>
                                              <p:pRg st="5" end="5"/>
                                            </p:txEl>
                                          </p:spTgt>
                                        </p:tgtEl>
                                      </p:cBhvr>
                                    </p:animEffect>
                                    <p:anim calcmode="lin" valueType="num">
                                      <p:cBhvr>
                                        <p:cTn id="1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anim calcmode="lin" valueType="num">
                                      <p:cBhvr>
                                        <p:cTn id="3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fade">
                                      <p:cBhvr>
                                        <p:cTn id="38" dur="1000"/>
                                        <p:tgtEl>
                                          <p:spTgt spid="5">
                                            <p:txEl>
                                              <p:pRg st="6" end="6"/>
                                            </p:txEl>
                                          </p:spTgt>
                                        </p:tgtEl>
                                      </p:cBhvr>
                                    </p:animEffect>
                                    <p:anim calcmode="lin" valueType="num">
                                      <p:cBhvr>
                                        <p:cTn id="3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3" name="Group 1"/>
          <p:cNvGrpSpPr>
            <a:grpSpLocks/>
          </p:cNvGrpSpPr>
          <p:nvPr/>
        </p:nvGrpSpPr>
        <p:grpSpPr bwMode="auto">
          <a:xfrm>
            <a:off x="731838" y="1852613"/>
            <a:ext cx="3157537" cy="4343400"/>
            <a:chOff x="2187328" y="1886871"/>
            <a:chExt cx="3157513" cy="4343709"/>
          </a:xfrm>
        </p:grpSpPr>
        <p:pic>
          <p:nvPicPr>
            <p:cNvPr id="7885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87328" y="1886871"/>
              <a:ext cx="3157513" cy="4343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885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6445" y="2056053"/>
              <a:ext cx="2204155" cy="1595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sp>
        <p:nvSpPr>
          <p:cNvPr id="99334" name="TextBox 5"/>
          <p:cNvSpPr txBox="1">
            <a:spLocks noChangeArrowheads="1"/>
          </p:cNvSpPr>
          <p:nvPr/>
        </p:nvSpPr>
        <p:spPr bwMode="auto">
          <a:xfrm>
            <a:off x="3752850" y="2874963"/>
            <a:ext cx="4905375" cy="1323975"/>
          </a:xfrm>
          <a:prstGeom prst="rect">
            <a:avLst/>
          </a:prstGeom>
          <a:noFill/>
          <a:ln w="9525">
            <a:noFill/>
            <a:miter lim="800000"/>
            <a:headEnd/>
            <a:tailEnd/>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Rockwell"/>
                <a:ea typeface="+mn-ea"/>
                <a:cs typeface="+mn-cs"/>
              </a:rPr>
              <a:t>METACOGNITIVE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Rockwell"/>
                <a:ea typeface="+mn-ea"/>
                <a:cs typeface="+mn-cs"/>
              </a:rPr>
              <a:t>THINKING</a:t>
            </a:r>
          </a:p>
        </p:txBody>
      </p:sp>
      <p:sp>
        <p:nvSpPr>
          <p:cNvPr id="78852" name="Title 1"/>
          <p:cNvSpPr>
            <a:spLocks noGrp="1"/>
          </p:cNvSpPr>
          <p:nvPr>
            <p:ph type="title"/>
          </p:nvPr>
        </p:nvSpPr>
        <p:spPr/>
        <p:txBody>
          <a:bodyPr/>
          <a:lstStyle/>
          <a:p>
            <a:pPr eaLnBrk="1" hangingPunct="1"/>
            <a:r>
              <a:rPr lang="en-US" sz="4400">
                <a:latin typeface="Rockwell" charset="0"/>
              </a:rPr>
              <a:t>Thinking about Thinking</a:t>
            </a:r>
          </a:p>
        </p:txBody>
      </p:sp>
    </p:spTree>
    <p:extLst>
      <p:ext uri="{BB962C8B-B14F-4D97-AF65-F5344CB8AC3E}">
        <p14:creationId xmlns:p14="http://schemas.microsoft.com/office/powerpoint/2010/main" val="2293394440"/>
      </p:ext>
    </p:extLst>
  </p:cSld>
  <p:clrMapOvr>
    <a:masterClrMapping/>
  </p:clrMapOvr>
  <p:transition advClick="0" advTm="1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84993"/>
                                        </p:tgtEl>
                                        <p:attrNameLst>
                                          <p:attrName>style.visibility</p:attrName>
                                        </p:attrNameLst>
                                      </p:cBhvr>
                                      <p:to>
                                        <p:strVal val="visible"/>
                                      </p:to>
                                    </p:set>
                                    <p:animEffect transition="in" filter="fade">
                                      <p:cBhvr>
                                        <p:cTn id="7" dur="1000"/>
                                        <p:tgtEl>
                                          <p:spTgt spid="84993"/>
                                        </p:tgtEl>
                                      </p:cBhvr>
                                    </p:animEffect>
                                    <p:anim calcmode="lin" valueType="num">
                                      <p:cBhvr>
                                        <p:cTn id="8" dur="1000" fill="hold"/>
                                        <p:tgtEl>
                                          <p:spTgt spid="84993"/>
                                        </p:tgtEl>
                                        <p:attrNameLst>
                                          <p:attrName>ppt_x</p:attrName>
                                        </p:attrNameLst>
                                      </p:cBhvr>
                                      <p:tavLst>
                                        <p:tav tm="0">
                                          <p:val>
                                            <p:strVal val="#ppt_x"/>
                                          </p:val>
                                        </p:tav>
                                        <p:tav tm="100000">
                                          <p:val>
                                            <p:strVal val="#ppt_x"/>
                                          </p:val>
                                        </p:tav>
                                      </p:tavLst>
                                    </p:anim>
                                    <p:anim calcmode="lin" valueType="num">
                                      <p:cBhvr>
                                        <p:cTn id="9" dur="1000" fill="hold"/>
                                        <p:tgtEl>
                                          <p:spTgt spid="8499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9334"/>
                                        </p:tgtEl>
                                        <p:attrNameLst>
                                          <p:attrName>style.visibility</p:attrName>
                                        </p:attrNameLst>
                                      </p:cBhvr>
                                      <p:to>
                                        <p:strVal val="visible"/>
                                      </p:to>
                                    </p:set>
                                    <p:animEffect transition="in" filter="fade">
                                      <p:cBhvr>
                                        <p:cTn id="12" dur="1000"/>
                                        <p:tgtEl>
                                          <p:spTgt spid="99334"/>
                                        </p:tgtEl>
                                      </p:cBhvr>
                                    </p:animEffect>
                                    <p:anim calcmode="lin" valueType="num">
                                      <p:cBhvr>
                                        <p:cTn id="13" dur="1000" fill="hold"/>
                                        <p:tgtEl>
                                          <p:spTgt spid="99334"/>
                                        </p:tgtEl>
                                        <p:attrNameLst>
                                          <p:attrName>ppt_x</p:attrName>
                                        </p:attrNameLst>
                                      </p:cBhvr>
                                      <p:tavLst>
                                        <p:tav tm="0">
                                          <p:val>
                                            <p:strVal val="#ppt_x"/>
                                          </p:val>
                                        </p:tav>
                                        <p:tav tm="100000">
                                          <p:val>
                                            <p:strVal val="#ppt_x"/>
                                          </p:val>
                                        </p:tav>
                                      </p:tavLst>
                                    </p:anim>
                                    <p:anim calcmode="lin" valueType="num">
                                      <p:cBhvr>
                                        <p:cTn id="14" dur="1000" fill="hold"/>
                                        <p:tgtEl>
                                          <p:spTgt spid="99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pPr eaLnBrk="1" hangingPunct="1"/>
            <a:r>
              <a:rPr lang="en-US" sz="4000" dirty="0" smtClean="0">
                <a:latin typeface="Rockwell" charset="0"/>
              </a:rPr>
              <a:t>Student Reflection</a:t>
            </a:r>
            <a:endParaRPr lang="en-US" sz="4000" dirty="0">
              <a:latin typeface="Rockwell" charset="0"/>
            </a:endParaRPr>
          </a:p>
        </p:txBody>
      </p:sp>
      <p:pic>
        <p:nvPicPr>
          <p:cNvPr id="7"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7112" y="1600200"/>
            <a:ext cx="7027863" cy="279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854708" y="4699000"/>
            <a:ext cx="755650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Rockwell"/>
                <a:ea typeface="+mn-ea"/>
                <a:cs typeface="+mn-cs"/>
              </a:rPr>
              <a:t>“The way it made me feel was smart because I was asking good questions and giving good answers.”</a:t>
            </a:r>
            <a:endParaRPr kumimoji="0" lang="en-US" sz="2400" b="0" i="0" u="none" strike="noStrike" kern="1200" cap="none" spc="0" normalizeH="0" baseline="0" noProof="0" dirty="0">
              <a:ln>
                <a:noFill/>
              </a:ln>
              <a:solidFill>
                <a:srgbClr val="000000"/>
              </a:solidFill>
              <a:effectLst/>
              <a:uLnTx/>
              <a:uFillTx/>
              <a:latin typeface="Rockwell"/>
              <a:ea typeface="+mn-ea"/>
              <a:cs typeface="+mn-cs"/>
            </a:endParaRPr>
          </a:p>
        </p:txBody>
      </p:sp>
      <p:sp>
        <p:nvSpPr>
          <p:cNvPr id="4" name="TextBox 3"/>
          <p:cNvSpPr txBox="1"/>
          <p:nvPr/>
        </p:nvSpPr>
        <p:spPr>
          <a:xfrm>
            <a:off x="1799950" y="6001789"/>
            <a:ext cx="6254837"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Rockwell"/>
                <a:ea typeface="+mn-ea"/>
                <a:cs typeface="+mn-cs"/>
              </a:rPr>
              <a:t>-Boston 9</a:t>
            </a:r>
            <a:r>
              <a:rPr kumimoji="0" lang="en-US" sz="1800" b="0" i="0" u="none" strike="noStrike" kern="1200" cap="none" spc="0" normalizeH="0" baseline="30000" noProof="0" dirty="0" smtClean="0">
                <a:ln>
                  <a:noFill/>
                </a:ln>
                <a:solidFill>
                  <a:prstClr val="black"/>
                </a:solidFill>
                <a:effectLst/>
                <a:uLnTx/>
                <a:uFillTx/>
                <a:latin typeface="Rockwell"/>
                <a:ea typeface="+mn-ea"/>
                <a:cs typeface="+mn-cs"/>
              </a:rPr>
              <a:t>th</a:t>
            </a:r>
            <a:r>
              <a:rPr kumimoji="0" lang="en-US" sz="1800" b="0" i="0" u="none" strike="noStrike" kern="1200" cap="none" spc="0" normalizeH="0" baseline="0" noProof="0" dirty="0" smtClean="0">
                <a:ln>
                  <a:noFill/>
                </a:ln>
                <a:solidFill>
                  <a:prstClr val="black"/>
                </a:solidFill>
                <a:effectLst/>
                <a:uLnTx/>
                <a:uFillTx/>
                <a:latin typeface="Rockwell"/>
                <a:ea typeface="+mn-ea"/>
                <a:cs typeface="+mn-cs"/>
              </a:rPr>
              <a:t> grade remedial summer school student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mn-ea"/>
              <a:cs typeface="+mn-cs"/>
            </a:endParaRPr>
          </a:p>
        </p:txBody>
      </p:sp>
    </p:spTree>
    <p:extLst>
      <p:ext uri="{BB962C8B-B14F-4D97-AF65-F5344CB8AC3E}">
        <p14:creationId xmlns:p14="http://schemas.microsoft.com/office/powerpoint/2010/main" val="370046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510987" y="4912659"/>
            <a:ext cx="8633013" cy="1278546"/>
          </a:xfrm>
        </p:spPr>
        <p:txBody>
          <a:bodyPr>
            <a:normAutofit fontScale="90000"/>
          </a:bodyPr>
          <a:lstStyle/>
          <a:p>
            <a:pPr fontAlgn="base"/>
            <a:r>
              <a:rPr lang="en-US" sz="4000" dirty="0" smtClean="0"/>
              <a:t>Emerging Ideas about a New Model of Learning </a:t>
            </a:r>
            <a:endParaRPr lang="en-US" sz="4000" dirty="0"/>
          </a:p>
        </p:txBody>
      </p:sp>
      <p:pic>
        <p:nvPicPr>
          <p:cNvPr id="4" name="Picture Placeholder 3" descr="Screenshot 2015-09-16 15.08.22.png"/>
          <p:cNvPicPr>
            <a:picLocks noGrp="1" noChangeAspect="1"/>
          </p:cNvPicPr>
          <p:nvPr>
            <p:ph type="pic" idx="1"/>
          </p:nvPr>
        </p:nvPicPr>
        <p:blipFill>
          <a:blip r:embed="rId3">
            <a:extLst>
              <a:ext uri="{28A0092B-C50C-407E-A947-70E740481C1C}">
                <a14:useLocalDpi xmlns:a14="http://schemas.microsoft.com/office/drawing/2010/main" val="0"/>
              </a:ext>
            </a:extLst>
          </a:blip>
          <a:srcRect l="7162" r="7162"/>
          <a:stretch>
            <a:fillRect/>
          </a:stretch>
        </p:blipFill>
        <p:spPr/>
      </p:pic>
    </p:spTree>
    <p:extLst>
      <p:ext uri="{BB962C8B-B14F-4D97-AF65-F5344CB8AC3E}">
        <p14:creationId xmlns:p14="http://schemas.microsoft.com/office/powerpoint/2010/main" val="103541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Stimulating Curiosity and Enhancing </a:t>
            </a:r>
            <a:r>
              <a:rPr lang="en-US" sz="4400" dirty="0"/>
              <a:t>L</a:t>
            </a:r>
            <a:r>
              <a:rPr lang="en-US" sz="4400" dirty="0" smtClean="0"/>
              <a:t>earning</a:t>
            </a:r>
            <a:r>
              <a:rPr lang="en-US" dirty="0" smtClean="0"/>
              <a:t/>
            </a:r>
            <a:br>
              <a:rPr lang="en-US" dirty="0" smtClean="0"/>
            </a:br>
            <a:endParaRPr lang="en-US" dirty="0"/>
          </a:p>
        </p:txBody>
      </p:sp>
      <p:sp>
        <p:nvSpPr>
          <p:cNvPr id="4" name="Rectangle 3"/>
          <p:cNvSpPr/>
          <p:nvPr/>
        </p:nvSpPr>
        <p:spPr>
          <a:xfrm>
            <a:off x="122232" y="2623131"/>
            <a:ext cx="8883222" cy="1569660"/>
          </a:xfrm>
          <a:prstGeom prst="rect">
            <a:avLst/>
          </a:prstGeom>
        </p:spPr>
        <p:txBody>
          <a:bodyPr wrap="square">
            <a:spAutoFit/>
          </a:bodyPr>
          <a:lstStyle/>
          <a:p>
            <a:pPr algn="ctr"/>
            <a:r>
              <a:rPr lang="en-US" sz="2400" dirty="0">
                <a:solidFill>
                  <a:srgbClr val="000000"/>
                </a:solidFill>
              </a:rPr>
              <a:t>The Emergence of a </a:t>
            </a:r>
            <a:endParaRPr lang="en-US" sz="2400" b="1" dirty="0">
              <a:solidFill>
                <a:srgbClr val="000000"/>
              </a:solidFill>
            </a:endParaRPr>
          </a:p>
          <a:p>
            <a:pPr algn="ctr"/>
            <a:r>
              <a:rPr lang="en-US" sz="3600" b="1" dirty="0">
                <a:solidFill>
                  <a:srgbClr val="000000"/>
                </a:solidFill>
              </a:rPr>
              <a:t>“Working with One’s Own Questions” Model of </a:t>
            </a:r>
            <a:r>
              <a:rPr lang="en-US" sz="3600" b="1" dirty="0" smtClean="0">
                <a:solidFill>
                  <a:srgbClr val="000000"/>
                </a:solidFill>
              </a:rPr>
              <a:t>Learning</a:t>
            </a:r>
            <a:endParaRPr lang="en-US" sz="3600" dirty="0"/>
          </a:p>
        </p:txBody>
      </p:sp>
    </p:spTree>
    <p:extLst>
      <p:ext uri="{BB962C8B-B14F-4D97-AF65-F5344CB8AC3E}">
        <p14:creationId xmlns:p14="http://schemas.microsoft.com/office/powerpoint/2010/main" val="48706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4641" y="269766"/>
            <a:ext cx="42037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003428" y="1228774"/>
            <a:ext cx="3766499" cy="43396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Rockwell"/>
                <a:ea typeface="+mn-ea"/>
                <a:cs typeface="+mn-cs"/>
              </a:rPr>
              <a:t>“We must teach students how to think in questions, how to manage ignorance.”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effectLst/>
                <a:uLnTx/>
                <a:uFillTx/>
                <a:latin typeface="Rockwell"/>
                <a:ea typeface="+mn-ea"/>
                <a:cs typeface="+mn-cs"/>
              </a:rPr>
              <a:t>- </a:t>
            </a:r>
            <a:r>
              <a:rPr kumimoji="0" lang="en-US" sz="2000" b="1" i="0" u="none" strike="noStrike" kern="1200" cap="none" spc="0" normalizeH="0" baseline="0" noProof="0" dirty="0" smtClean="0">
                <a:ln>
                  <a:noFill/>
                </a:ln>
                <a:effectLst/>
                <a:uLnTx/>
                <a:uFillTx/>
                <a:latin typeface="Rockwell"/>
                <a:ea typeface="+mn-ea"/>
                <a:cs typeface="+mn-cs"/>
              </a:rPr>
              <a:t>Stuart </a:t>
            </a:r>
            <a:r>
              <a:rPr kumimoji="0" lang="en-US" sz="2000" b="1" i="0" u="none" strike="noStrike" kern="1200" cap="none" spc="0" normalizeH="0" baseline="0" noProof="0" dirty="0" err="1" smtClean="0">
                <a:ln>
                  <a:noFill/>
                </a:ln>
                <a:effectLst/>
                <a:uLnTx/>
                <a:uFillTx/>
                <a:latin typeface="Rockwell"/>
                <a:ea typeface="+mn-ea"/>
                <a:cs typeface="+mn-cs"/>
              </a:rPr>
              <a:t>Firestein</a:t>
            </a:r>
            <a:endParaRPr kumimoji="0" lang="en-US" sz="2000" b="0" i="0" u="none" strike="noStrike" kern="1200" cap="none" spc="0" normalizeH="0" baseline="0" noProof="0" dirty="0" smtClean="0">
              <a:ln>
                <a:noFill/>
              </a:ln>
              <a:effectLst/>
              <a:uLnTx/>
              <a:uFillTx/>
              <a:latin typeface="Rockwell"/>
              <a:ea typeface="+mn-ea"/>
              <a:cs typeface="+mn-cs"/>
            </a:endParaRPr>
          </a:p>
          <a:p>
            <a:pPr marL="18288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effectLst/>
                <a:uLnTx/>
                <a:uFillTx/>
                <a:latin typeface="Rockwell"/>
                <a:ea typeface="+mn-ea"/>
                <a:cs typeface="+mn-cs"/>
              </a:rPr>
              <a:t>Chairman of the Department</a:t>
            </a:r>
            <a:r>
              <a:rPr kumimoji="0" lang="en-US" sz="2000" b="0" i="0" u="none" strike="noStrike" kern="1200" cap="none" spc="0" normalizeH="0" noProof="0" dirty="0" smtClean="0">
                <a:ln>
                  <a:noFill/>
                </a:ln>
                <a:effectLst/>
                <a:uLnTx/>
                <a:uFillTx/>
                <a:latin typeface="Rockwell"/>
                <a:ea typeface="+mn-ea"/>
                <a:cs typeface="+mn-cs"/>
              </a:rPr>
              <a:t> </a:t>
            </a:r>
            <a:r>
              <a:rPr kumimoji="0" lang="en-US" sz="2000" b="0" i="0" u="none" strike="noStrike" kern="1200" cap="none" spc="0" normalizeH="0" baseline="0" noProof="0" dirty="0" smtClean="0">
                <a:ln>
                  <a:noFill/>
                </a:ln>
                <a:effectLst/>
                <a:uLnTx/>
                <a:uFillTx/>
                <a:latin typeface="Rockwell"/>
                <a:ea typeface="+mn-ea"/>
                <a:cs typeface="+mn-cs"/>
              </a:rPr>
              <a:t>of Biology at Columbia University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Rockwell"/>
              <a:ea typeface="+mn-ea"/>
              <a:cs typeface="+mn-cs"/>
            </a:endParaRPr>
          </a:p>
        </p:txBody>
      </p:sp>
    </p:spTree>
    <p:extLst>
      <p:ext uri="{BB962C8B-B14F-4D97-AF65-F5344CB8AC3E}">
        <p14:creationId xmlns:p14="http://schemas.microsoft.com/office/powerpoint/2010/main" val="395234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a:t>
            </a:r>
            <a:r>
              <a:rPr lang="en-US" dirty="0"/>
              <a:t>D</a:t>
            </a:r>
            <a:r>
              <a:rPr lang="en-US" dirty="0" smtClean="0"/>
              <a:t>efine “</a:t>
            </a:r>
            <a:r>
              <a:rPr lang="en-US" b="1" dirty="0" smtClean="0"/>
              <a:t>Working"</a:t>
            </a:r>
            <a:endParaRPr lang="en-US" b="1" dirty="0"/>
          </a:p>
        </p:txBody>
      </p:sp>
      <p:sp>
        <p:nvSpPr>
          <p:cNvPr id="3" name="Content Placeholder 2"/>
          <p:cNvSpPr>
            <a:spLocks noGrp="1"/>
          </p:cNvSpPr>
          <p:nvPr>
            <p:ph idx="1"/>
          </p:nvPr>
        </p:nvSpPr>
        <p:spPr>
          <a:xfrm>
            <a:off x="457199" y="1042147"/>
            <a:ext cx="4391892" cy="3167561"/>
          </a:xfrm>
        </p:spPr>
        <p:txBody>
          <a:bodyPr>
            <a:noAutofit/>
          </a:bodyPr>
          <a:lstStyle/>
          <a:p>
            <a:endParaRPr lang="en-US" b="0" dirty="0" smtClean="0">
              <a:solidFill>
                <a:schemeClr val="tx1"/>
              </a:solidFill>
              <a:effectLst/>
            </a:endParaRPr>
          </a:p>
          <a:p>
            <a:pPr lvl="1" fontAlgn="base">
              <a:buFont typeface="Arial" panose="020B0604020202020204" pitchFamily="34" charset="0"/>
              <a:buChar char="•"/>
            </a:pPr>
            <a:r>
              <a:rPr lang="en-US" sz="3600" dirty="0">
                <a:solidFill>
                  <a:schemeClr val="tx1"/>
                </a:solidFill>
              </a:rPr>
              <a:t>Produce </a:t>
            </a:r>
          </a:p>
          <a:p>
            <a:pPr lvl="1" fontAlgn="base">
              <a:buFont typeface="Arial" panose="020B0604020202020204" pitchFamily="34" charset="0"/>
              <a:buChar char="•"/>
            </a:pPr>
            <a:r>
              <a:rPr lang="en-US" sz="3600" dirty="0">
                <a:solidFill>
                  <a:schemeClr val="tx1"/>
                </a:solidFill>
              </a:rPr>
              <a:t>Categorize</a:t>
            </a:r>
          </a:p>
          <a:p>
            <a:pPr lvl="1" fontAlgn="base">
              <a:buFont typeface="Arial" panose="020B0604020202020204" pitchFamily="34" charset="0"/>
              <a:buChar char="•"/>
            </a:pPr>
            <a:r>
              <a:rPr lang="en-US" sz="3600" dirty="0">
                <a:solidFill>
                  <a:schemeClr val="tx1"/>
                </a:solidFill>
              </a:rPr>
              <a:t>Improve</a:t>
            </a:r>
          </a:p>
          <a:p>
            <a:pPr lvl="1" fontAlgn="base">
              <a:buFont typeface="Arial" panose="020B0604020202020204" pitchFamily="34" charset="0"/>
              <a:buChar char="•"/>
            </a:pPr>
            <a:r>
              <a:rPr lang="en-US" sz="3600" dirty="0">
                <a:solidFill>
                  <a:schemeClr val="tx1"/>
                </a:solidFill>
              </a:rPr>
              <a:t>Prioritize</a:t>
            </a:r>
          </a:p>
          <a:p>
            <a:pPr lvl="1" fontAlgn="base">
              <a:buFont typeface="Arial" panose="020B0604020202020204" pitchFamily="34" charset="0"/>
              <a:buChar char="•"/>
            </a:pPr>
            <a:r>
              <a:rPr lang="en-US" sz="3600" dirty="0">
                <a:solidFill>
                  <a:schemeClr val="tx1"/>
                </a:solidFill>
              </a:rPr>
              <a:t>Strategize on use of questions</a:t>
            </a:r>
          </a:p>
          <a:p>
            <a:pPr lvl="1" fontAlgn="base">
              <a:buFont typeface="Arial" panose="020B0604020202020204" pitchFamily="34" charset="0"/>
              <a:buChar char="•"/>
            </a:pPr>
            <a:r>
              <a:rPr lang="en-US" sz="3600" dirty="0">
                <a:solidFill>
                  <a:schemeClr val="tx1"/>
                </a:solidFill>
              </a:rPr>
              <a:t>Reflect</a:t>
            </a:r>
          </a:p>
          <a:p>
            <a:endParaRPr lang="en-US" dirty="0">
              <a:solidFill>
                <a:schemeClr val="tx1"/>
              </a:solidFill>
            </a:endParaRPr>
          </a:p>
        </p:txBody>
      </p:sp>
      <p:sp>
        <p:nvSpPr>
          <p:cNvPr id="4" name="TextBox 3"/>
          <p:cNvSpPr txBox="1"/>
          <p:nvPr/>
        </p:nvSpPr>
        <p:spPr>
          <a:xfrm>
            <a:off x="4955458" y="2278679"/>
            <a:ext cx="3106379" cy="3454792"/>
          </a:xfrm>
          <a:prstGeom prst="rect">
            <a:avLst/>
          </a:prstGeom>
          <a:noFill/>
        </p:spPr>
        <p:txBody>
          <a:bodyPr wrap="square" rtlCol="0">
            <a:spAutoFit/>
          </a:bodyPr>
          <a:lstStyle/>
          <a:p>
            <a:pPr>
              <a:spcAft>
                <a:spcPts val="900"/>
              </a:spcAft>
            </a:pPr>
            <a:r>
              <a:rPr lang="en-US" sz="2800" dirty="0"/>
              <a:t>The “working” also requires using three thinking abilities:</a:t>
            </a:r>
          </a:p>
          <a:p>
            <a:pPr marL="257175" indent="-257175">
              <a:spcAft>
                <a:spcPts val="900"/>
              </a:spcAft>
              <a:buFont typeface="Arial" panose="020B0604020202020204" pitchFamily="34" charset="0"/>
              <a:buChar char="•"/>
            </a:pPr>
            <a:r>
              <a:rPr lang="en-US" sz="2800" dirty="0"/>
              <a:t>Divergent</a:t>
            </a:r>
          </a:p>
          <a:p>
            <a:pPr marL="257175" indent="-257175">
              <a:spcAft>
                <a:spcPts val="900"/>
              </a:spcAft>
              <a:buFont typeface="Arial" panose="020B0604020202020204" pitchFamily="34" charset="0"/>
              <a:buChar char="•"/>
            </a:pPr>
            <a:r>
              <a:rPr lang="en-US" sz="2800" dirty="0"/>
              <a:t>Convergent</a:t>
            </a:r>
          </a:p>
          <a:p>
            <a:pPr marL="257175" indent="-257175">
              <a:spcAft>
                <a:spcPts val="900"/>
              </a:spcAft>
              <a:buFont typeface="Arial" panose="020B0604020202020204" pitchFamily="34" charset="0"/>
              <a:buChar char="•"/>
            </a:pPr>
            <a:r>
              <a:rPr lang="en-US" sz="2800" dirty="0"/>
              <a:t>Metacognitive </a:t>
            </a:r>
          </a:p>
        </p:txBody>
      </p:sp>
    </p:spTree>
    <p:extLst>
      <p:ext uri="{BB962C8B-B14F-4D97-AF65-F5344CB8AC3E}">
        <p14:creationId xmlns:p14="http://schemas.microsoft.com/office/powerpoint/2010/main" val="210258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6761308" cy="1116106"/>
          </a:xfrm>
        </p:spPr>
        <p:txBody>
          <a:bodyPr>
            <a:noAutofit/>
          </a:bodyPr>
          <a:lstStyle/>
          <a:p>
            <a:r>
              <a:rPr lang="en-US" sz="4000" dirty="0" smtClean="0"/>
              <a:t>The Model Consistently </a:t>
            </a:r>
            <a:r>
              <a:rPr lang="en-US" sz="4000" dirty="0"/>
              <a:t>Produces </a:t>
            </a:r>
            <a:r>
              <a:rPr lang="en-US" sz="4000" dirty="0" smtClean="0"/>
              <a:t>Two Outcomes </a:t>
            </a:r>
            <a:endParaRPr lang="en-US" sz="4000" dirty="0"/>
          </a:p>
        </p:txBody>
      </p:sp>
      <p:sp>
        <p:nvSpPr>
          <p:cNvPr id="3" name="Content Placeholder 2"/>
          <p:cNvSpPr>
            <a:spLocks noGrp="1"/>
          </p:cNvSpPr>
          <p:nvPr>
            <p:ph idx="1"/>
          </p:nvPr>
        </p:nvSpPr>
        <p:spPr/>
        <p:txBody>
          <a:bodyPr/>
          <a:lstStyle/>
          <a:p>
            <a:endParaRPr lang="en-US" b="1" dirty="0" smtClean="0">
              <a:solidFill>
                <a:schemeClr val="tx1"/>
              </a:solidFill>
            </a:endParaRPr>
          </a:p>
          <a:p>
            <a:r>
              <a:rPr lang="en-US" sz="3600" dirty="0" smtClean="0">
                <a:solidFill>
                  <a:schemeClr val="tx1"/>
                </a:solidFill>
              </a:rPr>
              <a:t>Greater Knowledge</a:t>
            </a:r>
            <a:endParaRPr lang="en-US" sz="3600" dirty="0">
              <a:solidFill>
                <a:schemeClr val="tx1"/>
              </a:solidFill>
            </a:endParaRPr>
          </a:p>
          <a:p>
            <a:r>
              <a:rPr lang="en-US" sz="3600" dirty="0" smtClean="0">
                <a:solidFill>
                  <a:schemeClr val="tx1"/>
                </a:solidFill>
              </a:rPr>
              <a:t>Greater Curiosity</a:t>
            </a:r>
            <a:endParaRPr lang="en-US" sz="3600" dirty="0">
              <a:solidFill>
                <a:schemeClr val="tx1"/>
              </a:solidFill>
            </a:endParaRPr>
          </a:p>
        </p:txBody>
      </p:sp>
    </p:spTree>
    <p:extLst>
      <p:ext uri="{BB962C8B-B14F-4D97-AF65-F5344CB8AC3E}">
        <p14:creationId xmlns:p14="http://schemas.microsoft.com/office/powerpoint/2010/main" val="150997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1355" y="4550131"/>
            <a:ext cx="5495618" cy="1308281"/>
          </a:xfrm>
        </p:spPr>
        <p:txBody>
          <a:bodyPr>
            <a:normAutofit lnSpcReduction="10000"/>
          </a:bodyPr>
          <a:lstStyle/>
          <a:p>
            <a:pPr marL="0" indent="0">
              <a:buNone/>
            </a:pPr>
            <a:r>
              <a:rPr lang="en-US" dirty="0">
                <a:solidFill>
                  <a:schemeClr val="tx1"/>
                </a:solidFill>
              </a:rPr>
              <a:t>T</a:t>
            </a:r>
            <a:r>
              <a:rPr lang="en-US" dirty="0" smtClean="0">
                <a:solidFill>
                  <a:schemeClr val="tx1"/>
                </a:solidFill>
              </a:rPr>
              <a:t>here </a:t>
            </a:r>
            <a:r>
              <a:rPr lang="en-US" dirty="0">
                <a:solidFill>
                  <a:schemeClr val="tx1"/>
                </a:solidFill>
              </a:rPr>
              <a:t>is </a:t>
            </a:r>
            <a:r>
              <a:rPr lang="en-US" dirty="0" smtClean="0">
                <a:solidFill>
                  <a:schemeClr val="tx1"/>
                </a:solidFill>
              </a:rPr>
              <a:t>something significant afoot </a:t>
            </a:r>
            <a:r>
              <a:rPr lang="en-US" smtClean="0">
                <a:solidFill>
                  <a:schemeClr val="tx1"/>
                </a:solidFill>
              </a:rPr>
              <a:t>in education, and beyond, </a:t>
            </a:r>
            <a:r>
              <a:rPr lang="en-US" dirty="0" smtClean="0">
                <a:solidFill>
                  <a:schemeClr val="tx1"/>
                </a:solidFill>
              </a:rPr>
              <a:t>relevant to our “Working with One’s Own Questions” </a:t>
            </a:r>
            <a:r>
              <a:rPr lang="en-US" dirty="0">
                <a:solidFill>
                  <a:schemeClr val="tx1"/>
                </a:solidFill>
              </a:rPr>
              <a:t>Model of </a:t>
            </a:r>
            <a:r>
              <a:rPr lang="en-US" dirty="0" smtClean="0">
                <a:solidFill>
                  <a:schemeClr val="tx1"/>
                </a:solidFill>
              </a:rPr>
              <a:t>Learning</a:t>
            </a:r>
            <a:endParaRPr lang="en-US" b="0" dirty="0" smtClean="0">
              <a:solidFill>
                <a:schemeClr val="tx1"/>
              </a:solidFill>
              <a:effectLst/>
            </a:endParaRPr>
          </a:p>
          <a:p>
            <a:pPr marL="0" indent="0">
              <a:buNone/>
            </a:pPr>
            <a:endParaRPr lang="en-US" dirty="0"/>
          </a:p>
        </p:txBody>
      </p:sp>
      <p:sp>
        <p:nvSpPr>
          <p:cNvPr id="2" name="TextBox 1"/>
          <p:cNvSpPr txBox="1"/>
          <p:nvPr/>
        </p:nvSpPr>
        <p:spPr>
          <a:xfrm>
            <a:off x="1206320" y="1510145"/>
            <a:ext cx="5882124" cy="2308324"/>
          </a:xfrm>
          <a:prstGeom prst="rect">
            <a:avLst/>
          </a:prstGeom>
          <a:noFill/>
        </p:spPr>
        <p:txBody>
          <a:bodyPr wrap="square" rtlCol="0">
            <a:spAutoFit/>
          </a:bodyPr>
          <a:lstStyle/>
          <a:p>
            <a:pPr algn="ctr"/>
            <a:r>
              <a:rPr lang="en-US" sz="3600" dirty="0" smtClean="0">
                <a:solidFill>
                  <a:schemeClr val="accent1"/>
                </a:solidFill>
              </a:rPr>
              <a:t>Greater Knowledge</a:t>
            </a:r>
          </a:p>
          <a:p>
            <a:pPr algn="ctr"/>
            <a:r>
              <a:rPr lang="en-US" sz="3600" dirty="0" smtClean="0">
                <a:solidFill>
                  <a:schemeClr val="accent1"/>
                </a:solidFill>
              </a:rPr>
              <a:t>Greater Curiosity</a:t>
            </a:r>
            <a:endParaRPr lang="en-US" sz="3600" dirty="0">
              <a:solidFill>
                <a:schemeClr val="accent1"/>
              </a:solidFill>
            </a:endParaRPr>
          </a:p>
          <a:p>
            <a:pPr algn="ctr"/>
            <a:endParaRPr lang="en-US" sz="3600" dirty="0" smtClean="0">
              <a:solidFill>
                <a:schemeClr val="accent1"/>
              </a:solidFill>
            </a:endParaRPr>
          </a:p>
          <a:p>
            <a:pPr algn="ctr"/>
            <a:r>
              <a:rPr lang="en-US" sz="3600" dirty="0" smtClean="0">
                <a:solidFill>
                  <a:schemeClr val="accent1"/>
                </a:solidFill>
              </a:rPr>
              <a:t>No Small Matter</a:t>
            </a:r>
          </a:p>
        </p:txBody>
      </p:sp>
    </p:spTree>
    <p:extLst>
      <p:ext uri="{BB962C8B-B14F-4D97-AF65-F5344CB8AC3E}">
        <p14:creationId xmlns:p14="http://schemas.microsoft.com/office/powerpoint/2010/main" val="141943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Questioning Across Disciplines</a:t>
            </a:r>
            <a:endParaRPr lang="en-US" dirty="0"/>
          </a:p>
        </p:txBody>
      </p:sp>
      <p:sp>
        <p:nvSpPr>
          <p:cNvPr id="3" name="Content Placeholder 2"/>
          <p:cNvSpPr>
            <a:spLocks noGrp="1"/>
          </p:cNvSpPr>
          <p:nvPr>
            <p:ph idx="1"/>
          </p:nvPr>
        </p:nvSpPr>
        <p:spPr>
          <a:xfrm>
            <a:off x="3584863" y="2120718"/>
            <a:ext cx="4442114" cy="3559645"/>
          </a:xfrm>
        </p:spPr>
        <p:txBody>
          <a:bodyPr>
            <a:normAutofit lnSpcReduction="10000"/>
          </a:bodyPr>
          <a:lstStyle/>
          <a:p>
            <a:pPr marL="0" indent="0">
              <a:buNone/>
            </a:pPr>
            <a:r>
              <a:rPr lang="en-US" sz="2800" dirty="0" smtClean="0">
                <a:solidFill>
                  <a:schemeClr val="tx1"/>
                </a:solidFill>
              </a:rPr>
              <a:t>“Questioning </a:t>
            </a:r>
            <a:r>
              <a:rPr lang="en-US" sz="2800" dirty="0">
                <a:solidFill>
                  <a:schemeClr val="tx1"/>
                </a:solidFill>
              </a:rPr>
              <a:t>is key to student </a:t>
            </a:r>
            <a:r>
              <a:rPr lang="en-US" sz="2800" dirty="0" smtClean="0">
                <a:solidFill>
                  <a:schemeClr val="tx1"/>
                </a:solidFill>
              </a:rPr>
              <a:t>learning.” (p.17)</a:t>
            </a:r>
          </a:p>
          <a:p>
            <a:pPr marL="0" indent="0">
              <a:buNone/>
            </a:pPr>
            <a:r>
              <a:rPr lang="en-US" sz="2800" dirty="0" smtClean="0">
                <a:solidFill>
                  <a:schemeClr val="tx1"/>
                </a:solidFill>
              </a:rPr>
              <a:t>“Central </a:t>
            </a:r>
            <a:r>
              <a:rPr lang="en-US" sz="2800" dirty="0">
                <a:solidFill>
                  <a:schemeClr val="tx1"/>
                </a:solidFill>
              </a:rPr>
              <a:t>to a rich social studies experience is the capability for developing questions that can frame and advance an inquiry. </a:t>
            </a:r>
            <a:r>
              <a:rPr lang="en-US" sz="2800" dirty="0" smtClean="0">
                <a:solidFill>
                  <a:schemeClr val="tx1"/>
                </a:solidFill>
              </a:rPr>
              <a:t>” (p. 24)</a:t>
            </a:r>
            <a:endParaRPr lang="en-US" sz="2800" dirty="0">
              <a:solidFill>
                <a:schemeClr val="tx1"/>
              </a:solidFill>
            </a:endParaRPr>
          </a:p>
        </p:txBody>
      </p:sp>
      <p:pic>
        <p:nvPicPr>
          <p:cNvPr id="5" name="Picture 4"/>
          <p:cNvPicPr>
            <a:picLocks noChangeAspect="1"/>
          </p:cNvPicPr>
          <p:nvPr/>
        </p:nvPicPr>
        <p:blipFill rotWithShape="1">
          <a:blip r:embed="rId2"/>
          <a:srcRect l="216" t="430"/>
          <a:stretch/>
        </p:blipFill>
        <p:spPr>
          <a:xfrm>
            <a:off x="519545" y="2031424"/>
            <a:ext cx="2660073" cy="3442094"/>
          </a:xfrm>
          <a:prstGeom prst="rect">
            <a:avLst/>
          </a:prstGeom>
        </p:spPr>
      </p:pic>
      <p:sp>
        <p:nvSpPr>
          <p:cNvPr id="4" name="TextBox 3"/>
          <p:cNvSpPr txBox="1"/>
          <p:nvPr/>
        </p:nvSpPr>
        <p:spPr>
          <a:xfrm>
            <a:off x="519545" y="6103899"/>
            <a:ext cx="7556313" cy="646331"/>
          </a:xfrm>
          <a:prstGeom prst="rect">
            <a:avLst/>
          </a:prstGeom>
          <a:noFill/>
        </p:spPr>
        <p:txBody>
          <a:bodyPr wrap="square" rtlCol="0">
            <a:spAutoFit/>
          </a:bodyPr>
          <a:lstStyle/>
          <a:p>
            <a:r>
              <a:rPr lang="en-US" sz="1200" dirty="0"/>
              <a:t>National Council for the Social Studies, </a:t>
            </a:r>
            <a:r>
              <a:rPr lang="en-US" sz="1200" i="1" dirty="0"/>
              <a:t>The College, Career, and Civic Life (C3) Framework for Social Studies State Standards: Guidance for Enhancing the Rigor of K-12 Civics, Economics, Geography, and History</a:t>
            </a:r>
            <a:r>
              <a:rPr lang="en-US" sz="1200" dirty="0"/>
              <a:t> (Silver Spring, MD: National Council for the Social Studies, 2013).</a:t>
            </a:r>
          </a:p>
        </p:txBody>
      </p:sp>
    </p:spTree>
    <p:extLst>
      <p:ext uri="{BB962C8B-B14F-4D97-AF65-F5344CB8AC3E}">
        <p14:creationId xmlns:p14="http://schemas.microsoft.com/office/powerpoint/2010/main" val="176083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094"/>
            <a:ext cx="7066108" cy="1116106"/>
          </a:xfrm>
        </p:spPr>
        <p:txBody>
          <a:bodyPr/>
          <a:lstStyle/>
          <a:p>
            <a:r>
              <a:rPr lang="en-US" dirty="0" smtClean="0"/>
              <a:t>Student Questioning Across Disciplines</a:t>
            </a:r>
            <a:endParaRPr lang="en-US" dirty="0"/>
          </a:p>
        </p:txBody>
      </p:sp>
      <p:sp>
        <p:nvSpPr>
          <p:cNvPr id="3" name="Content Placeholder 2"/>
          <p:cNvSpPr>
            <a:spLocks noGrp="1"/>
          </p:cNvSpPr>
          <p:nvPr>
            <p:ph idx="1"/>
          </p:nvPr>
        </p:nvSpPr>
        <p:spPr>
          <a:xfrm>
            <a:off x="628649" y="1832434"/>
            <a:ext cx="7743825" cy="2911836"/>
          </a:xfrm>
        </p:spPr>
        <p:txBody>
          <a:bodyPr>
            <a:noAutofit/>
          </a:bodyPr>
          <a:lstStyle/>
          <a:p>
            <a:pPr marL="0" indent="0">
              <a:buNone/>
            </a:pPr>
            <a:r>
              <a:rPr lang="en-US" sz="2600" dirty="0" smtClean="0">
                <a:solidFill>
                  <a:schemeClr val="tx1"/>
                </a:solidFill>
              </a:rPr>
              <a:t>“Students at any grade level should be able to </a:t>
            </a:r>
            <a:r>
              <a:rPr lang="en-US" sz="2600" b="1" dirty="0" smtClean="0">
                <a:solidFill>
                  <a:schemeClr val="tx1"/>
                </a:solidFill>
              </a:rPr>
              <a:t>ask questions of each other</a:t>
            </a:r>
            <a:r>
              <a:rPr lang="en-US" sz="2600" dirty="0" smtClean="0">
                <a:solidFill>
                  <a:schemeClr val="tx1"/>
                </a:solidFill>
              </a:rPr>
              <a:t> about the texts they read, the features of the phenomena they observe, and the conclusions they draw from their models or scientific investigations. For engineering, they should </a:t>
            </a:r>
            <a:r>
              <a:rPr lang="en-US" sz="2600" b="1" dirty="0" smtClean="0">
                <a:solidFill>
                  <a:schemeClr val="tx1"/>
                </a:solidFill>
              </a:rPr>
              <a:t>ask questions to define the problem</a:t>
            </a:r>
            <a:r>
              <a:rPr lang="en-US" sz="2600" dirty="0" smtClean="0">
                <a:solidFill>
                  <a:schemeClr val="tx1"/>
                </a:solidFill>
              </a:rPr>
              <a:t> to be solved and to elicit ideas that lead to the constraints and specifications for its solution. (NRC Framework 2012, p. 56)” (p. 1)</a:t>
            </a:r>
            <a:endParaRPr lang="en-US" sz="26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9141" y="5312307"/>
            <a:ext cx="2133333" cy="990476"/>
          </a:xfrm>
          <a:prstGeom prst="rect">
            <a:avLst/>
          </a:prstGeom>
        </p:spPr>
      </p:pic>
      <p:sp>
        <p:nvSpPr>
          <p:cNvPr id="5" name="TextBox 4"/>
          <p:cNvSpPr txBox="1"/>
          <p:nvPr/>
        </p:nvSpPr>
        <p:spPr>
          <a:xfrm>
            <a:off x="498475" y="6156662"/>
            <a:ext cx="5740666" cy="461665"/>
          </a:xfrm>
          <a:prstGeom prst="rect">
            <a:avLst/>
          </a:prstGeom>
          <a:noFill/>
        </p:spPr>
        <p:txBody>
          <a:bodyPr wrap="square" rtlCol="0">
            <a:spAutoFit/>
          </a:bodyPr>
          <a:lstStyle/>
          <a:p>
            <a:r>
              <a:rPr lang="en-US" sz="1200" dirty="0"/>
              <a:t>National Research Council. (2013).  APPENDIX F – Science and Engineering Practices in the </a:t>
            </a:r>
            <a:r>
              <a:rPr lang="en-US" sz="1200" dirty="0" smtClean="0"/>
              <a:t>NGSS. </a:t>
            </a:r>
            <a:r>
              <a:rPr lang="en-US" sz="1200" i="1" dirty="0" smtClean="0"/>
              <a:t>Next </a:t>
            </a:r>
            <a:r>
              <a:rPr lang="en-US" sz="1200" i="1" dirty="0"/>
              <a:t>generation science standards: For states, by states</a:t>
            </a:r>
            <a:r>
              <a:rPr lang="en-US" sz="1200" dirty="0"/>
              <a:t>.</a:t>
            </a:r>
          </a:p>
        </p:txBody>
      </p:sp>
    </p:spTree>
    <p:extLst>
      <p:ext uri="{BB962C8B-B14F-4D97-AF65-F5344CB8AC3E}">
        <p14:creationId xmlns:p14="http://schemas.microsoft.com/office/powerpoint/2010/main" val="132127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046" y="2484123"/>
            <a:ext cx="2850228" cy="43116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116" y="132358"/>
            <a:ext cx="2561548" cy="395731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816" y="282260"/>
            <a:ext cx="3155510" cy="449716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5406" y="1737907"/>
            <a:ext cx="2721293" cy="410861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151" y="2057646"/>
            <a:ext cx="3067917" cy="466658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4064" y="132358"/>
            <a:ext cx="2864303" cy="434670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908" y="691913"/>
            <a:ext cx="3356447" cy="4978605"/>
          </a:xfrm>
          <a:prstGeom prst="rect">
            <a:avLst/>
          </a:prstGeom>
        </p:spPr>
      </p:pic>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l="17325" r="17284"/>
          <a:stretch/>
        </p:blipFill>
        <p:spPr>
          <a:xfrm>
            <a:off x="2646345" y="1863106"/>
            <a:ext cx="3194820" cy="4885737"/>
          </a:xfrm>
          <a:prstGeom prst="rect">
            <a:avLst/>
          </a:prstGeom>
        </p:spPr>
      </p:pic>
    </p:spTree>
    <p:extLst>
      <p:ext uri="{BB962C8B-B14F-4D97-AF65-F5344CB8AC3E}">
        <p14:creationId xmlns:p14="http://schemas.microsoft.com/office/powerpoint/2010/main" val="210903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500"/>
                            </p:stCondLst>
                            <p:childTnLst>
                              <p:par>
                                <p:cTn id="17" presetID="53" presetClass="entr" presetSubtype="16"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2500"/>
                            </p:stCondLst>
                            <p:childTnLst>
                              <p:par>
                                <p:cTn id="23" presetID="53" presetClass="entr" presetSubtype="16" fill="hold" nodeType="afterEffect">
                                  <p:stCondLst>
                                    <p:cond delay="50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3500"/>
                            </p:stCondLst>
                            <p:childTnLst>
                              <p:par>
                                <p:cTn id="29" presetID="53" presetClass="entr" presetSubtype="16" fill="hold" nodeType="afterEffect">
                                  <p:stCondLst>
                                    <p:cond delay="50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4500"/>
                            </p:stCondLst>
                            <p:childTnLst>
                              <p:par>
                                <p:cTn id="35" presetID="53" presetClass="entr" presetSubtype="16" fill="hold" nodeType="afterEffect">
                                  <p:stCondLst>
                                    <p:cond delay="5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par>
                          <p:cTn id="40" fill="hold">
                            <p:stCondLst>
                              <p:cond delay="5500"/>
                            </p:stCondLst>
                            <p:childTnLst>
                              <p:par>
                                <p:cTn id="41" presetID="53" presetClass="entr" presetSubtype="16" fill="hold" nodeType="afterEffect">
                                  <p:stCondLst>
                                    <p:cond delay="5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par>
                          <p:cTn id="46" fill="hold">
                            <p:stCondLst>
                              <p:cond delay="6500"/>
                            </p:stCondLst>
                            <p:childTnLst>
                              <p:par>
                                <p:cTn id="47" presetID="53" presetClass="entr" presetSubtype="16" fill="hold" nodeType="afterEffect">
                                  <p:stCondLst>
                                    <p:cond delay="50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Technique to Model</a:t>
            </a:r>
            <a:endParaRPr lang="en-US" dirty="0"/>
          </a:p>
        </p:txBody>
      </p:sp>
      <p:sp>
        <p:nvSpPr>
          <p:cNvPr id="3" name="Content Placeholder 2"/>
          <p:cNvSpPr>
            <a:spLocks noGrp="1"/>
          </p:cNvSpPr>
          <p:nvPr>
            <p:ph idx="1"/>
          </p:nvPr>
        </p:nvSpPr>
        <p:spPr>
          <a:xfrm>
            <a:off x="498474" y="1468582"/>
            <a:ext cx="7556313" cy="4144963"/>
          </a:xfrm>
        </p:spPr>
        <p:txBody>
          <a:bodyPr>
            <a:noAutofit/>
          </a:bodyPr>
          <a:lstStyle/>
          <a:p>
            <a:r>
              <a:rPr lang="en-US" sz="2400" dirty="0" smtClean="0">
                <a:solidFill>
                  <a:schemeClr val="tx1"/>
                </a:solidFill>
              </a:rPr>
              <a:t>We figured out a technique for getting students to formulate their own questions.</a:t>
            </a:r>
          </a:p>
          <a:p>
            <a:r>
              <a:rPr lang="en-US" sz="2400" dirty="0">
                <a:solidFill>
                  <a:schemeClr val="tx1"/>
                </a:solidFill>
              </a:rPr>
              <a:t>I</a:t>
            </a:r>
            <a:r>
              <a:rPr lang="en-US" sz="2400" dirty="0" smtClean="0">
                <a:solidFill>
                  <a:schemeClr val="tx1"/>
                </a:solidFill>
              </a:rPr>
              <a:t>n the last five years, educators have used the simple technique in creative and ingenious ways that consistently stimulate curiosity and advance student learning.</a:t>
            </a:r>
          </a:p>
          <a:p>
            <a:r>
              <a:rPr lang="en-US" sz="2400" dirty="0" smtClean="0">
                <a:solidFill>
                  <a:schemeClr val="tx1"/>
                </a:solidFill>
              </a:rPr>
              <a:t>Educators’ work with the technique leads us to see more clearly a replicable model of learning that is based on combining student question formulation with teacher creativity. 	</a:t>
            </a:r>
          </a:p>
        </p:txBody>
      </p:sp>
    </p:spTree>
    <p:extLst>
      <p:ext uri="{BB962C8B-B14F-4D97-AF65-F5344CB8AC3E}">
        <p14:creationId xmlns:p14="http://schemas.microsoft.com/office/powerpoint/2010/main" val="26006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retrodotslight.psd"/>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Subtitle 2"/>
          <p:cNvSpPr txBox="1">
            <a:spLocks/>
          </p:cNvSpPr>
          <p:nvPr/>
        </p:nvSpPr>
        <p:spPr bwMode="auto">
          <a:xfrm>
            <a:off x="862013" y="2281238"/>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marR="0" lvl="0" indent="-342900" algn="l" defTabSz="457200" rtl="0" eaLnBrk="1" fontAlgn="auto" latinLnBrk="0" hangingPunct="1">
              <a:lnSpc>
                <a:spcPct val="100000"/>
              </a:lnSpc>
              <a:spcBef>
                <a:spcPct val="20000"/>
              </a:spcBef>
              <a:spcAft>
                <a:spcPts val="0"/>
              </a:spcAft>
              <a:buClrTx/>
              <a:buSzTx/>
              <a:buFont typeface="Arial" charset="0"/>
              <a:buChar char="•"/>
              <a:tabLst/>
              <a:defRPr/>
            </a:pPr>
            <a:endParaRPr kumimoji="0" lang="en-US" sz="3200" b="1" i="0" u="none" strike="noStrike" kern="1200" cap="none" spc="0" normalizeH="0" baseline="0" noProof="0">
              <a:ln>
                <a:noFill/>
              </a:ln>
              <a:solidFill>
                <a:prstClr val="black"/>
              </a:solidFill>
              <a:effectLst/>
              <a:uLnTx/>
              <a:uFillTx/>
              <a:latin typeface="Arial" charset="0"/>
              <a:cs typeface="Arial" charset="0"/>
            </a:endParaRPr>
          </a:p>
        </p:txBody>
      </p:sp>
      <p:pic>
        <p:nvPicPr>
          <p:cNvPr id="32771" name="Pictur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688" y="-47625"/>
            <a:ext cx="9182101"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2" name="TextBox 15"/>
          <p:cNvSpPr txBox="1">
            <a:spLocks noChangeArrowheads="1"/>
          </p:cNvSpPr>
          <p:nvPr/>
        </p:nvSpPr>
        <p:spPr bwMode="auto">
          <a:xfrm>
            <a:off x="195263" y="1224773"/>
            <a:ext cx="4338637"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ヒラギノ角ゴ ProN W3" charset="0"/>
                <a:cs typeface="ヒラギノ角ゴ ProN W3" charset="0"/>
              </a:rPr>
              <a:t>LAWRENCE, MA, 1990</a:t>
            </a:r>
          </a:p>
        </p:txBody>
      </p:sp>
      <p:sp>
        <p:nvSpPr>
          <p:cNvPr id="32773" name="TextBox 2"/>
          <p:cNvSpPr txBox="1">
            <a:spLocks noChangeArrowheads="1"/>
          </p:cNvSpPr>
          <p:nvPr/>
        </p:nvSpPr>
        <p:spPr bwMode="auto">
          <a:xfrm>
            <a:off x="195263" y="1717216"/>
            <a:ext cx="3038475" cy="2092881"/>
          </a:xfrm>
          <a:prstGeom prst="rect">
            <a:avLst/>
          </a:prstGeom>
          <a:noFill/>
          <a:ln>
            <a:noFill/>
          </a:ln>
          <a:effectLst>
            <a:glow rad="127000">
              <a:schemeClr val="tx1"/>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mn-lt"/>
                <a:ea typeface="ヒラギノ角ゴ ProN W3" charset="0"/>
                <a:cs typeface="ヒラギノ角ゴ ProN W3" charset="0"/>
              </a:rPr>
              <a:t>“We don’t go to the school because we don’t even know what to ask.”</a:t>
            </a:r>
            <a:endParaRPr kumimoji="0" lang="en-US" altLang="ja-JP" b="0" i="0" u="none" strike="noStrike" kern="1200" cap="none" spc="0" normalizeH="0" baseline="0" noProof="0" dirty="0">
              <a:ln>
                <a:noFill/>
              </a:ln>
              <a:solidFill>
                <a:prstClr val="black"/>
              </a:solidFill>
              <a:effectLst/>
              <a:uLnTx/>
              <a:uFillTx/>
              <a:latin typeface="+mn-lt"/>
              <a:cs typeface="Gill Sans"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Gill Sans" charset="0"/>
              <a:cs typeface="Gill Sans" charset="0"/>
            </a:endParaRPr>
          </a:p>
        </p:txBody>
      </p:sp>
      <p:sp>
        <p:nvSpPr>
          <p:cNvPr id="7" name="Title 1"/>
          <p:cNvSpPr txBox="1">
            <a:spLocks/>
          </p:cNvSpPr>
          <p:nvPr/>
        </p:nvSpPr>
        <p:spPr>
          <a:xfrm>
            <a:off x="443706" y="132192"/>
            <a:ext cx="8570913"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Honoring three sources of this model</a:t>
            </a:r>
            <a:endParaRPr lang="en-US" dirty="0"/>
          </a:p>
        </p:txBody>
      </p:sp>
    </p:spTree>
    <p:extLst>
      <p:ext uri="{BB962C8B-B14F-4D97-AF65-F5344CB8AC3E}">
        <p14:creationId xmlns:p14="http://schemas.microsoft.com/office/powerpoint/2010/main" val="1980057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P spid="3277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Honoring the </a:t>
            </a:r>
            <a:r>
              <a:rPr lang="en-US" dirty="0" smtClean="0"/>
              <a:t>Sources (II)</a:t>
            </a:r>
            <a:endParaRPr lang="en-US" dirty="0"/>
          </a:p>
        </p:txBody>
      </p:sp>
      <p:sp>
        <p:nvSpPr>
          <p:cNvPr id="3" name="Content Placeholder 2"/>
          <p:cNvSpPr>
            <a:spLocks noGrp="1"/>
          </p:cNvSpPr>
          <p:nvPr>
            <p:ph idx="1"/>
          </p:nvPr>
        </p:nvSpPr>
        <p:spPr>
          <a:xfrm>
            <a:off x="498474" y="1773381"/>
            <a:ext cx="7556313" cy="4144963"/>
          </a:xfrm>
        </p:spPr>
        <p:txBody>
          <a:bodyPr/>
          <a:lstStyle/>
          <a:p>
            <a:r>
              <a:rPr lang="en-US" sz="3000" dirty="0">
                <a:solidFill>
                  <a:schemeClr val="tx1"/>
                </a:solidFill>
              </a:rPr>
              <a:t>250,000 </a:t>
            </a:r>
            <a:r>
              <a:rPr lang="en-US" sz="3000" dirty="0" smtClean="0">
                <a:solidFill>
                  <a:schemeClr val="tx1"/>
                </a:solidFill>
              </a:rPr>
              <a:t>Teachers around the world</a:t>
            </a:r>
            <a:endParaRPr lang="en-US" sz="3000" dirty="0">
              <a:solidFill>
                <a:schemeClr val="tx1"/>
              </a:solidFill>
            </a:endParaRPr>
          </a:p>
          <a:p>
            <a:endParaRPr lang="en-US" dirty="0"/>
          </a:p>
        </p:txBody>
      </p:sp>
      <p:pic>
        <p:nvPicPr>
          <p:cNvPr id="4" name="Picture 3"/>
          <p:cNvPicPr>
            <a:picLocks noChangeAspect="1"/>
          </p:cNvPicPr>
          <p:nvPr/>
        </p:nvPicPr>
        <p:blipFill rotWithShape="1">
          <a:blip r:embed="rId3"/>
          <a:srcRect l="1695" t="22414" r="1416" b="34324"/>
          <a:stretch/>
        </p:blipFill>
        <p:spPr>
          <a:xfrm>
            <a:off x="765388" y="2507670"/>
            <a:ext cx="7668644" cy="2881745"/>
          </a:xfrm>
          <a:prstGeom prst="rect">
            <a:avLst/>
          </a:prstGeom>
        </p:spPr>
      </p:pic>
    </p:spTree>
    <p:extLst>
      <p:ext uri="{BB962C8B-B14F-4D97-AF65-F5344CB8AC3E}">
        <p14:creationId xmlns:p14="http://schemas.microsoft.com/office/powerpoint/2010/main" val="28586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Honoring the Sources (III)</a:t>
            </a:r>
            <a:endParaRPr lang="en-US" dirty="0"/>
          </a:p>
        </p:txBody>
      </p:sp>
      <p:sp>
        <p:nvSpPr>
          <p:cNvPr id="3" name="Content Placeholder 2"/>
          <p:cNvSpPr>
            <a:spLocks noGrp="1"/>
          </p:cNvSpPr>
          <p:nvPr>
            <p:ph idx="1"/>
          </p:nvPr>
        </p:nvSpPr>
        <p:spPr>
          <a:xfrm>
            <a:off x="498474" y="1399309"/>
            <a:ext cx="7556313" cy="4849091"/>
          </a:xfrm>
        </p:spPr>
        <p:txBody>
          <a:bodyPr>
            <a:normAutofit fontScale="70000" lnSpcReduction="20000"/>
          </a:bodyPr>
          <a:lstStyle/>
          <a:p>
            <a:r>
              <a:rPr lang="en-US" sz="3500" dirty="0" smtClean="0">
                <a:solidFill>
                  <a:schemeClr val="tx1"/>
                </a:solidFill>
              </a:rPr>
              <a:t>Millions </a:t>
            </a:r>
            <a:r>
              <a:rPr lang="en-US" sz="3500" dirty="0">
                <a:solidFill>
                  <a:schemeClr val="tx1"/>
                </a:solidFill>
              </a:rPr>
              <a:t>of </a:t>
            </a:r>
            <a:r>
              <a:rPr lang="en-US" sz="3500" dirty="0" smtClean="0">
                <a:solidFill>
                  <a:schemeClr val="tx1"/>
                </a:solidFill>
              </a:rPr>
              <a:t>students</a:t>
            </a:r>
          </a:p>
          <a:p>
            <a:pPr lvl="1">
              <a:spcBef>
                <a:spcPts val="1200"/>
              </a:spcBef>
            </a:pPr>
            <a:r>
              <a:rPr lang="en-US" sz="2600" dirty="0">
                <a:solidFill>
                  <a:schemeClr val="tx1"/>
                </a:solidFill>
              </a:rPr>
              <a:t>"Asking questions may not always lead to answers, but it leads to curiosity. Curiosity is what drives children and teens to want to learn, even when they don't realize it...Question asking helps us guide our own adventure and helps us find new interests. Everything starts with a question, even if you don't realize </a:t>
            </a:r>
            <a:r>
              <a:rPr lang="en-US" sz="2600" dirty="0" smtClean="0">
                <a:solidFill>
                  <a:schemeClr val="tx1"/>
                </a:solidFill>
              </a:rPr>
              <a:t>it.” </a:t>
            </a:r>
          </a:p>
          <a:p>
            <a:pPr marL="228600" lvl="1" indent="0">
              <a:buNone/>
            </a:pPr>
            <a:r>
              <a:rPr lang="en-US" sz="2600" dirty="0">
                <a:solidFill>
                  <a:schemeClr val="tx1"/>
                </a:solidFill>
              </a:rPr>
              <a:t> </a:t>
            </a:r>
            <a:r>
              <a:rPr lang="en-US" sz="2600" dirty="0" smtClean="0">
                <a:solidFill>
                  <a:schemeClr val="tx1"/>
                </a:solidFill>
              </a:rPr>
              <a:t>   - </a:t>
            </a:r>
            <a:r>
              <a:rPr lang="en-US" sz="2600" b="1" dirty="0" err="1" smtClean="0">
                <a:solidFill>
                  <a:schemeClr val="tx1"/>
                </a:solidFill>
              </a:rPr>
              <a:t>Abriana</a:t>
            </a:r>
            <a:r>
              <a:rPr lang="en-US" sz="2600" b="1" dirty="0" smtClean="0">
                <a:solidFill>
                  <a:schemeClr val="tx1"/>
                </a:solidFill>
              </a:rPr>
              <a:t> Fusco, 9</a:t>
            </a:r>
            <a:r>
              <a:rPr lang="en-US" sz="2600" b="1" baseline="30000" dirty="0" smtClean="0">
                <a:solidFill>
                  <a:schemeClr val="tx1"/>
                </a:solidFill>
              </a:rPr>
              <a:t>th</a:t>
            </a:r>
            <a:r>
              <a:rPr lang="en-US" sz="2600" b="1" dirty="0" smtClean="0">
                <a:solidFill>
                  <a:schemeClr val="tx1"/>
                </a:solidFill>
              </a:rPr>
              <a:t> Grader</a:t>
            </a:r>
            <a:r>
              <a:rPr lang="en-US" sz="2600" dirty="0" smtClean="0">
                <a:solidFill>
                  <a:schemeClr val="tx1"/>
                </a:solidFill>
              </a:rPr>
              <a:t>, Fitchburg, MA</a:t>
            </a:r>
          </a:p>
          <a:p>
            <a:pPr lvl="1">
              <a:spcBef>
                <a:spcPts val="1200"/>
              </a:spcBef>
            </a:pPr>
            <a:r>
              <a:rPr lang="en-US" sz="2600" dirty="0">
                <a:solidFill>
                  <a:schemeClr val="tx1"/>
                </a:solidFill>
              </a:rPr>
              <a:t>“When you ask the question, you feel like it’s your job to get the answer</a:t>
            </a:r>
            <a:r>
              <a:rPr lang="en-US" sz="2600" dirty="0" smtClean="0">
                <a:solidFill>
                  <a:schemeClr val="tx1"/>
                </a:solidFill>
              </a:rPr>
              <a:t>.”</a:t>
            </a:r>
          </a:p>
          <a:p>
            <a:pPr marL="228600" lvl="1" indent="0">
              <a:buNone/>
            </a:pPr>
            <a:r>
              <a:rPr lang="en-US" sz="2600" dirty="0">
                <a:solidFill>
                  <a:schemeClr val="tx1"/>
                </a:solidFill>
              </a:rPr>
              <a:t> </a:t>
            </a:r>
            <a:r>
              <a:rPr lang="en-US" sz="2600" dirty="0" smtClean="0">
                <a:solidFill>
                  <a:schemeClr val="tx1"/>
                </a:solidFill>
              </a:rPr>
              <a:t>   - </a:t>
            </a:r>
            <a:r>
              <a:rPr lang="en-US" sz="2600" b="1" dirty="0">
                <a:solidFill>
                  <a:schemeClr val="tx1"/>
                </a:solidFill>
              </a:rPr>
              <a:t>High School student</a:t>
            </a:r>
            <a:r>
              <a:rPr lang="en-US" sz="2600" dirty="0">
                <a:solidFill>
                  <a:schemeClr val="tx1"/>
                </a:solidFill>
              </a:rPr>
              <a:t>, Boston, MA</a:t>
            </a:r>
          </a:p>
          <a:p>
            <a:pPr lvl="1">
              <a:spcBef>
                <a:spcPts val="1200"/>
              </a:spcBef>
            </a:pPr>
            <a:r>
              <a:rPr lang="en-US" sz="2600" dirty="0" smtClean="0">
                <a:solidFill>
                  <a:schemeClr val="tx1"/>
                </a:solidFill>
              </a:rPr>
              <a:t>“Just </a:t>
            </a:r>
            <a:r>
              <a:rPr lang="en-US" sz="2600" dirty="0">
                <a:solidFill>
                  <a:schemeClr val="tx1"/>
                </a:solidFill>
              </a:rPr>
              <a:t>when you think you know all you need to know, you ask another question and discover how much more there is to </a:t>
            </a:r>
            <a:r>
              <a:rPr lang="en-US" sz="2600" dirty="0" smtClean="0">
                <a:solidFill>
                  <a:schemeClr val="tx1"/>
                </a:solidFill>
              </a:rPr>
              <a:t>learn.”</a:t>
            </a:r>
          </a:p>
          <a:p>
            <a:pPr marL="228600" lvl="1" indent="0">
              <a:buNone/>
            </a:pPr>
            <a:r>
              <a:rPr lang="en-US" sz="2600" dirty="0">
                <a:solidFill>
                  <a:schemeClr val="tx1"/>
                </a:solidFill>
              </a:rPr>
              <a:t> </a:t>
            </a:r>
            <a:r>
              <a:rPr lang="en-US" sz="2600" dirty="0" smtClean="0">
                <a:solidFill>
                  <a:schemeClr val="tx1"/>
                </a:solidFill>
              </a:rPr>
              <a:t>   - </a:t>
            </a:r>
            <a:r>
              <a:rPr lang="en-US" sz="2600" b="1" dirty="0" smtClean="0">
                <a:solidFill>
                  <a:schemeClr val="tx1"/>
                </a:solidFill>
              </a:rPr>
              <a:t>6</a:t>
            </a:r>
            <a:r>
              <a:rPr lang="en-US" sz="2600" b="1" baseline="30000" dirty="0" smtClean="0">
                <a:solidFill>
                  <a:schemeClr val="tx1"/>
                </a:solidFill>
              </a:rPr>
              <a:t>th</a:t>
            </a:r>
            <a:r>
              <a:rPr lang="en-US" sz="2600" b="1" dirty="0" smtClean="0">
                <a:solidFill>
                  <a:schemeClr val="tx1"/>
                </a:solidFill>
              </a:rPr>
              <a:t> grader, </a:t>
            </a:r>
            <a:r>
              <a:rPr lang="en-US" sz="2600" dirty="0" smtClean="0">
                <a:solidFill>
                  <a:schemeClr val="tx1"/>
                </a:solidFill>
              </a:rPr>
              <a:t>Palo Alto, CA</a:t>
            </a:r>
          </a:p>
          <a:p>
            <a:pPr lvl="1">
              <a:spcBef>
                <a:spcPts val="1200"/>
              </a:spcBef>
            </a:pPr>
            <a:r>
              <a:rPr lang="en-US" sz="2600" dirty="0">
                <a:solidFill>
                  <a:schemeClr val="tx1"/>
                </a:solidFill>
              </a:rPr>
              <a:t>I</a:t>
            </a:r>
            <a:r>
              <a:rPr lang="en-US" sz="2600" dirty="0" smtClean="0">
                <a:solidFill>
                  <a:schemeClr val="tx1"/>
                </a:solidFill>
              </a:rPr>
              <a:t>n </a:t>
            </a:r>
            <a:r>
              <a:rPr lang="en-US" sz="2600" dirty="0">
                <a:solidFill>
                  <a:schemeClr val="tx1"/>
                </a:solidFill>
              </a:rPr>
              <a:t>response to "why do you think we ask questions</a:t>
            </a:r>
            <a:r>
              <a:rPr lang="en-US" sz="2600" dirty="0" smtClean="0">
                <a:solidFill>
                  <a:schemeClr val="tx1"/>
                </a:solidFill>
              </a:rPr>
              <a:t>?”</a:t>
            </a:r>
          </a:p>
          <a:p>
            <a:pPr marL="228600" lvl="1" indent="0">
              <a:spcBef>
                <a:spcPts val="0"/>
              </a:spcBef>
              <a:buNone/>
            </a:pPr>
            <a:r>
              <a:rPr lang="en-US" sz="2600" dirty="0" smtClean="0">
                <a:solidFill>
                  <a:schemeClr val="tx1"/>
                </a:solidFill>
              </a:rPr>
              <a:t>    “So </a:t>
            </a:r>
            <a:r>
              <a:rPr lang="en-US" sz="2600" dirty="0">
                <a:solidFill>
                  <a:schemeClr val="tx1"/>
                </a:solidFill>
              </a:rPr>
              <a:t>we can be curious about what we are learning and want to </a:t>
            </a:r>
            <a:r>
              <a:rPr lang="en-US" sz="2600" dirty="0" smtClean="0">
                <a:solidFill>
                  <a:schemeClr val="tx1"/>
                </a:solidFill>
              </a:rPr>
              <a:t> </a:t>
            </a:r>
          </a:p>
          <a:p>
            <a:pPr marL="228600" lvl="1" indent="0">
              <a:spcBef>
                <a:spcPts val="0"/>
              </a:spcBef>
              <a:buNone/>
            </a:pPr>
            <a:r>
              <a:rPr lang="en-US" sz="2600" dirty="0">
                <a:solidFill>
                  <a:schemeClr val="tx1"/>
                </a:solidFill>
              </a:rPr>
              <a:t> </a:t>
            </a:r>
            <a:r>
              <a:rPr lang="en-US" sz="2600" dirty="0" smtClean="0">
                <a:solidFill>
                  <a:schemeClr val="tx1"/>
                </a:solidFill>
              </a:rPr>
              <a:t>   know </a:t>
            </a:r>
            <a:r>
              <a:rPr lang="en-US" sz="2600" dirty="0">
                <a:solidFill>
                  <a:schemeClr val="tx1"/>
                </a:solidFill>
              </a:rPr>
              <a:t>more."</a:t>
            </a:r>
            <a:br>
              <a:rPr lang="en-US" sz="2600" dirty="0">
                <a:solidFill>
                  <a:schemeClr val="tx1"/>
                </a:solidFill>
              </a:rPr>
            </a:br>
            <a:r>
              <a:rPr lang="en-US" sz="2600" dirty="0" smtClean="0">
                <a:solidFill>
                  <a:schemeClr val="tx1"/>
                </a:solidFill>
              </a:rPr>
              <a:t>    - </a:t>
            </a:r>
            <a:r>
              <a:rPr lang="en-US" sz="2600" b="1" dirty="0" err="1">
                <a:solidFill>
                  <a:schemeClr val="tx1"/>
                </a:solidFill>
              </a:rPr>
              <a:t>Ayaka</a:t>
            </a:r>
            <a:r>
              <a:rPr lang="en-US" sz="2600" b="1" dirty="0">
                <a:solidFill>
                  <a:schemeClr val="tx1"/>
                </a:solidFill>
              </a:rPr>
              <a:t>, </a:t>
            </a:r>
            <a:r>
              <a:rPr lang="en-US" sz="2600" b="1" dirty="0" smtClean="0">
                <a:solidFill>
                  <a:schemeClr val="tx1"/>
                </a:solidFill>
              </a:rPr>
              <a:t>1</a:t>
            </a:r>
            <a:r>
              <a:rPr lang="en-US" sz="2600" b="1" baseline="30000" dirty="0" smtClean="0">
                <a:solidFill>
                  <a:schemeClr val="tx1"/>
                </a:solidFill>
              </a:rPr>
              <a:t>st</a:t>
            </a:r>
            <a:r>
              <a:rPr lang="en-US" sz="2600" b="1" dirty="0" smtClean="0">
                <a:solidFill>
                  <a:schemeClr val="tx1"/>
                </a:solidFill>
              </a:rPr>
              <a:t> Grader, </a:t>
            </a:r>
            <a:r>
              <a:rPr lang="en-US" sz="2600" dirty="0" smtClean="0">
                <a:solidFill>
                  <a:schemeClr val="tx1"/>
                </a:solidFill>
              </a:rPr>
              <a:t>Novi</a:t>
            </a:r>
            <a:r>
              <a:rPr lang="en-US" sz="2600" dirty="0">
                <a:solidFill>
                  <a:schemeClr val="tx1"/>
                </a:solidFill>
              </a:rPr>
              <a:t>, </a:t>
            </a:r>
            <a:r>
              <a:rPr lang="en-US" sz="2600" dirty="0" smtClean="0">
                <a:solidFill>
                  <a:schemeClr val="tx1"/>
                </a:solidFill>
              </a:rPr>
              <a:t>Michigan</a:t>
            </a:r>
            <a:endParaRPr lang="en-US" dirty="0"/>
          </a:p>
          <a:p>
            <a:endParaRPr lang="en-US" dirty="0"/>
          </a:p>
        </p:txBody>
      </p:sp>
    </p:spTree>
    <p:extLst>
      <p:ext uri="{BB962C8B-B14F-4D97-AF65-F5344CB8AC3E}">
        <p14:creationId xmlns:p14="http://schemas.microsoft.com/office/powerpoint/2010/main" val="64640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1000"/>
                                        <p:tgtEl>
                                          <p:spTgt spid="3">
                                            <p:txEl>
                                              <p:pRg st="9" end="9"/>
                                            </p:txEl>
                                          </p:spTgt>
                                        </p:tgtEl>
                                      </p:cBhvr>
                                    </p:animEffect>
                                    <p:anim calcmode="lin" valueType="num">
                                      <p:cBhvr>
                                        <p:cTn id="6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altLang="en-US" smtClean="0"/>
              <a:t>Research Confirms the Importance of Student Questioning</a:t>
            </a:r>
          </a:p>
        </p:txBody>
      </p:sp>
      <p:sp>
        <p:nvSpPr>
          <p:cNvPr id="97283" name="Content Placeholder 2"/>
          <p:cNvSpPr>
            <a:spLocks noGrp="1"/>
          </p:cNvSpPr>
          <p:nvPr>
            <p:ph idx="1"/>
          </p:nvPr>
        </p:nvSpPr>
        <p:spPr>
          <a:xfrm>
            <a:off x="498475" y="1981200"/>
            <a:ext cx="8645525" cy="4144963"/>
          </a:xfrm>
        </p:spPr>
        <p:txBody>
          <a:bodyPr/>
          <a:lstStyle/>
          <a:p>
            <a:pPr marL="0" indent="0">
              <a:buFont typeface="Wingdings" panose="05000000000000000000" pitchFamily="2" charset="2"/>
              <a:buNone/>
            </a:pPr>
            <a:r>
              <a:rPr lang="en-US" altLang="en-US" sz="2800" dirty="0" smtClean="0">
                <a:solidFill>
                  <a:schemeClr val="tx1"/>
                </a:solidFill>
              </a:rPr>
              <a:t>Self-questioning (metacognitive strategy):</a:t>
            </a:r>
          </a:p>
          <a:p>
            <a:pPr marL="0" indent="0"/>
            <a:r>
              <a:rPr lang="en-US" altLang="en-US" sz="2200" dirty="0" smtClean="0">
                <a:solidFill>
                  <a:schemeClr val="tx1"/>
                </a:solidFill>
              </a:rPr>
              <a:t>Student formulation of their own questions is one of the most effective metacognitive strategies </a:t>
            </a:r>
          </a:p>
          <a:p>
            <a:pPr marL="0" indent="0"/>
            <a:r>
              <a:rPr lang="en-US" altLang="en-US" sz="2200" dirty="0" smtClean="0">
                <a:solidFill>
                  <a:schemeClr val="tx1"/>
                </a:solidFill>
              </a:rPr>
              <a:t>Engaging in pre-lesson self-questioning improved students rate of learning by nearly 50% (Hattie, p.193)</a:t>
            </a:r>
          </a:p>
          <a:p>
            <a:pPr marL="0" indent="0" algn="r">
              <a:buFont typeface="Wingdings" panose="05000000000000000000" pitchFamily="2" charset="2"/>
              <a:buNone/>
            </a:pPr>
            <a:endParaRPr lang="en-US" altLang="en-US" sz="1800" i="1" dirty="0" smtClean="0">
              <a:solidFill>
                <a:schemeClr val="tx1"/>
              </a:solidFill>
            </a:endParaRPr>
          </a:p>
          <a:p>
            <a:pPr marL="0" indent="0" algn="r">
              <a:spcBef>
                <a:spcPct val="0"/>
              </a:spcBef>
              <a:buFont typeface="Wingdings" panose="05000000000000000000" pitchFamily="2" charset="2"/>
              <a:buNone/>
            </a:pPr>
            <a:r>
              <a:rPr lang="en-US" altLang="en-US" sz="2800" dirty="0" smtClean="0">
                <a:solidFill>
                  <a:schemeClr val="tx1"/>
                </a:solidFill>
              </a:rPr>
              <a:t>John Hattie</a:t>
            </a:r>
          </a:p>
          <a:p>
            <a:pPr marL="0" indent="0" algn="r">
              <a:spcBef>
                <a:spcPct val="0"/>
              </a:spcBef>
              <a:buFont typeface="Wingdings" panose="05000000000000000000" pitchFamily="2" charset="2"/>
              <a:buNone/>
            </a:pPr>
            <a:r>
              <a:rPr lang="en-US" altLang="en-US" sz="1600" i="1" dirty="0" smtClean="0">
                <a:solidFill>
                  <a:schemeClr val="tx1"/>
                </a:solidFill>
              </a:rPr>
              <a:t>Visible Learning: A Synthesis of Over 800 </a:t>
            </a:r>
          </a:p>
          <a:p>
            <a:pPr marL="0" indent="0" algn="r">
              <a:spcBef>
                <a:spcPct val="0"/>
              </a:spcBef>
              <a:buFont typeface="Wingdings" panose="05000000000000000000" pitchFamily="2" charset="2"/>
              <a:buNone/>
            </a:pPr>
            <a:r>
              <a:rPr lang="en-US" altLang="en-US" sz="1600" i="1" dirty="0" smtClean="0">
                <a:solidFill>
                  <a:schemeClr val="tx1"/>
                </a:solidFill>
              </a:rPr>
              <a:t>meta-Analyses Relating to Achievement, 2008</a:t>
            </a:r>
          </a:p>
          <a:p>
            <a:pPr marL="0" indent="0">
              <a:buFont typeface="Wingdings" panose="05000000000000000000" pitchFamily="2" charset="2"/>
              <a:buNone/>
            </a:pPr>
            <a:endParaRPr lang="en-US" altLang="en-US" sz="2400" dirty="0" smtClean="0"/>
          </a:p>
        </p:txBody>
      </p:sp>
    </p:spTree>
    <p:extLst>
      <p:ext uri="{BB962C8B-B14F-4D97-AF65-F5344CB8AC3E}">
        <p14:creationId xmlns:p14="http://schemas.microsoft.com/office/powerpoint/2010/main" val="4636537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we give </a:t>
            </a:r>
            <a:r>
              <a:rPr lang="en-US" dirty="0" smtClean="0"/>
              <a:t>the model a more scientific name</a:t>
            </a:r>
            <a:r>
              <a:rPr lang="en-US" dirty="0"/>
              <a:t>?</a:t>
            </a:r>
            <a:br>
              <a:rPr lang="en-US" dirty="0"/>
            </a:br>
            <a:endParaRPr lang="en-US" dirty="0"/>
          </a:p>
        </p:txBody>
      </p:sp>
      <p:sp>
        <p:nvSpPr>
          <p:cNvPr id="4" name="Content Placeholder 2"/>
          <p:cNvSpPr>
            <a:spLocks noGrp="1"/>
          </p:cNvSpPr>
          <p:nvPr>
            <p:ph idx="1"/>
          </p:nvPr>
        </p:nvSpPr>
        <p:spPr>
          <a:xfrm>
            <a:off x="935895" y="2636990"/>
            <a:ext cx="7305115" cy="1051252"/>
          </a:xfrm>
        </p:spPr>
        <p:txBody>
          <a:bodyPr/>
          <a:lstStyle/>
          <a:p>
            <a:pPr marL="0" indent="0" algn="ctr">
              <a:spcBef>
                <a:spcPts val="0"/>
              </a:spcBef>
              <a:buNone/>
            </a:pPr>
            <a:r>
              <a:rPr lang="en-US" sz="3000" b="1" dirty="0">
                <a:solidFill>
                  <a:srgbClr val="000000"/>
                </a:solidFill>
              </a:rPr>
              <a:t>“Working with One’s Own Questions” </a:t>
            </a:r>
          </a:p>
          <a:p>
            <a:pPr marL="0" indent="0" algn="ctr">
              <a:spcBef>
                <a:spcPts val="0"/>
              </a:spcBef>
              <a:buNone/>
            </a:pPr>
            <a:r>
              <a:rPr lang="en-US" sz="3000" b="1" dirty="0">
                <a:solidFill>
                  <a:srgbClr val="000000"/>
                </a:solidFill>
              </a:rPr>
              <a:t>Model of </a:t>
            </a:r>
            <a:r>
              <a:rPr lang="en-US" sz="3000" b="1" dirty="0" smtClean="0">
                <a:solidFill>
                  <a:srgbClr val="000000"/>
                </a:solidFill>
              </a:rPr>
              <a:t>Learning</a:t>
            </a:r>
            <a:endParaRPr lang="en-US" dirty="0"/>
          </a:p>
        </p:txBody>
      </p:sp>
      <p:sp>
        <p:nvSpPr>
          <p:cNvPr id="5" name="Rectangle 4"/>
          <p:cNvSpPr/>
          <p:nvPr/>
        </p:nvSpPr>
        <p:spPr>
          <a:xfrm>
            <a:off x="2104612" y="2636990"/>
            <a:ext cx="1051891" cy="553998"/>
          </a:xfrm>
          <a:prstGeom prst="rect">
            <a:avLst/>
          </a:prstGeom>
        </p:spPr>
        <p:txBody>
          <a:bodyPr wrap="none">
            <a:spAutoFit/>
          </a:bodyPr>
          <a:lstStyle/>
          <a:p>
            <a:r>
              <a:rPr lang="en-US" sz="3000" b="1" dirty="0">
                <a:solidFill>
                  <a:srgbClr val="000000"/>
                </a:solidFill>
              </a:rPr>
              <a:t>Hmm</a:t>
            </a:r>
          </a:p>
        </p:txBody>
      </p:sp>
      <p:sp>
        <p:nvSpPr>
          <p:cNvPr id="6" name="Rectangle 5"/>
          <p:cNvSpPr/>
          <p:nvPr/>
        </p:nvSpPr>
        <p:spPr>
          <a:xfrm>
            <a:off x="3151166" y="2636990"/>
            <a:ext cx="1563248" cy="553998"/>
          </a:xfrm>
          <a:prstGeom prst="rect">
            <a:avLst/>
          </a:prstGeom>
        </p:spPr>
        <p:txBody>
          <a:bodyPr wrap="none">
            <a:spAutoFit/>
          </a:bodyPr>
          <a:lstStyle/>
          <a:p>
            <a:r>
              <a:rPr lang="en-US" sz="3000" b="1" dirty="0">
                <a:solidFill>
                  <a:srgbClr val="000000"/>
                </a:solidFill>
              </a:rPr>
              <a:t>, Oomph</a:t>
            </a:r>
            <a:endParaRPr lang="en-US" sz="3000" dirty="0"/>
          </a:p>
        </p:txBody>
      </p:sp>
      <p:sp>
        <p:nvSpPr>
          <p:cNvPr id="7" name="Rectangle 6"/>
          <p:cNvSpPr/>
          <p:nvPr/>
        </p:nvSpPr>
        <p:spPr>
          <a:xfrm>
            <a:off x="4759300" y="2636328"/>
            <a:ext cx="2141933" cy="553998"/>
          </a:xfrm>
          <a:prstGeom prst="rect">
            <a:avLst/>
          </a:prstGeom>
        </p:spPr>
        <p:txBody>
          <a:bodyPr wrap="none">
            <a:spAutoFit/>
          </a:bodyPr>
          <a:lstStyle/>
          <a:p>
            <a:r>
              <a:rPr lang="en-US" sz="3000" b="1" dirty="0">
                <a:solidFill>
                  <a:srgbClr val="000000"/>
                </a:solidFill>
              </a:rPr>
              <a:t>, and Ah </a:t>
            </a:r>
            <a:r>
              <a:rPr lang="en-US" sz="3000" b="1" dirty="0" smtClean="0">
                <a:solidFill>
                  <a:srgbClr val="000000"/>
                </a:solidFill>
              </a:rPr>
              <a:t>Ha!</a:t>
            </a:r>
            <a:endParaRPr lang="en-US" sz="3000" dirty="0"/>
          </a:p>
        </p:txBody>
      </p:sp>
    </p:spTree>
    <p:extLst>
      <p:ext uri="{BB962C8B-B14F-4D97-AF65-F5344CB8AC3E}">
        <p14:creationId xmlns:p14="http://schemas.microsoft.com/office/powerpoint/2010/main" val="2812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4">
                                            <p:txEl>
                                              <p:pRg st="0" end="0"/>
                                            </p:txEl>
                                          </p:spTgt>
                                        </p:tgtEl>
                                      </p:cBhvr>
                                    </p:animEffect>
                                    <p:set>
                                      <p:cBhvr>
                                        <p:cTn id="24"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Hmm, Oomph, and </a:t>
            </a:r>
            <a:r>
              <a:rPr lang="en-US" sz="4000" dirty="0"/>
              <a:t>A</a:t>
            </a:r>
            <a:r>
              <a:rPr lang="en-US" sz="4000" dirty="0" smtClean="0"/>
              <a:t>h Ha!</a:t>
            </a:r>
            <a:endParaRPr lang="en-US" sz="4000" dirty="0"/>
          </a:p>
        </p:txBody>
      </p:sp>
      <p:sp>
        <p:nvSpPr>
          <p:cNvPr id="3" name="Content Placeholder 2"/>
          <p:cNvSpPr>
            <a:spLocks noGrp="1"/>
          </p:cNvSpPr>
          <p:nvPr>
            <p:ph idx="1"/>
          </p:nvPr>
        </p:nvSpPr>
        <p:spPr/>
        <p:txBody>
          <a:bodyPr/>
          <a:lstStyle/>
          <a:p>
            <a:r>
              <a:rPr lang="en-US" sz="3200" dirty="0" smtClean="0">
                <a:solidFill>
                  <a:schemeClr val="tx1"/>
                </a:solidFill>
              </a:rPr>
              <a:t>Why is a model for learning that emphasizes student question formulation so important today?</a:t>
            </a:r>
          </a:p>
          <a:p>
            <a:pPr marL="457200" lvl="1" indent="0">
              <a:buNone/>
            </a:pPr>
            <a:endParaRPr lang="en-US" dirty="0"/>
          </a:p>
        </p:txBody>
      </p:sp>
    </p:spTree>
    <p:extLst>
      <p:ext uri="{BB962C8B-B14F-4D97-AF65-F5344CB8AC3E}">
        <p14:creationId xmlns:p14="http://schemas.microsoft.com/office/powerpoint/2010/main" val="23307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0075" y="1344613"/>
            <a:ext cx="3475038" cy="529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4565650" y="1331913"/>
            <a:ext cx="4638675"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r>
              <a:rPr lang="en-US" altLang="en-US" sz="3200"/>
              <a:t>“How should you respond when you get powerful new tools for finding answers? </a:t>
            </a:r>
          </a:p>
          <a:p>
            <a:endParaRPr lang="en-US" altLang="en-US" sz="3200"/>
          </a:p>
        </p:txBody>
      </p:sp>
      <p:sp>
        <p:nvSpPr>
          <p:cNvPr id="3" name="TextBox 2"/>
          <p:cNvSpPr txBox="1">
            <a:spLocks noChangeArrowheads="1"/>
          </p:cNvSpPr>
          <p:nvPr/>
        </p:nvSpPr>
        <p:spPr bwMode="auto">
          <a:xfrm>
            <a:off x="4565650" y="3825875"/>
            <a:ext cx="5129213" cy="172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endParaRPr lang="en-US" altLang="en-US" sz="2800" dirty="0"/>
          </a:p>
          <a:p>
            <a:r>
              <a:rPr lang="en-US" altLang="en-US" sz="2800" dirty="0"/>
              <a:t>Think of harder questions.”</a:t>
            </a:r>
          </a:p>
          <a:p>
            <a:endParaRPr lang="en-US" altLang="en-US" sz="3200" dirty="0"/>
          </a:p>
          <a:p>
            <a:endParaRPr lang="en-US" altLang="en-US" dirty="0"/>
          </a:p>
        </p:txBody>
      </p:sp>
      <p:sp>
        <p:nvSpPr>
          <p:cNvPr id="6" name="TextBox 5"/>
          <p:cNvSpPr txBox="1">
            <a:spLocks noChangeArrowheads="1"/>
          </p:cNvSpPr>
          <p:nvPr/>
        </p:nvSpPr>
        <p:spPr bwMode="auto">
          <a:xfrm>
            <a:off x="4987925" y="5399088"/>
            <a:ext cx="348456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285750" indent="-285750" algn="r">
              <a:buFontTx/>
              <a:buChar char="-"/>
            </a:pPr>
            <a:r>
              <a:rPr lang="en-US" altLang="en-US" dirty="0" smtClean="0"/>
              <a:t>Clive </a:t>
            </a:r>
            <a:r>
              <a:rPr lang="en-US" altLang="en-US" dirty="0"/>
              <a:t>Thompson, </a:t>
            </a:r>
            <a:r>
              <a:rPr lang="en-US" altLang="en-US" dirty="0" smtClean="0"/>
              <a:t>Journalist </a:t>
            </a:r>
            <a:r>
              <a:rPr lang="en-US" altLang="en-US" dirty="0"/>
              <a:t>and Technology Blogger</a:t>
            </a:r>
          </a:p>
          <a:p>
            <a:endParaRPr lang="en-US" altLang="en-US" dirty="0"/>
          </a:p>
        </p:txBody>
      </p:sp>
      <p:sp>
        <p:nvSpPr>
          <p:cNvPr id="167942" name="Title 1"/>
          <p:cNvSpPr txBox="1">
            <a:spLocks/>
          </p:cNvSpPr>
          <p:nvPr/>
        </p:nvSpPr>
        <p:spPr bwMode="auto">
          <a:xfrm>
            <a:off x="600075" y="352425"/>
            <a:ext cx="7556500" cy="111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914400"/>
            <a:r>
              <a:rPr lang="en-US" altLang="en-US" sz="4000">
                <a:solidFill>
                  <a:schemeClr val="accent1"/>
                </a:solidFill>
              </a:rPr>
              <a:t>In the Age of Google…</a:t>
            </a:r>
          </a:p>
        </p:txBody>
      </p:sp>
    </p:spTree>
    <p:extLst>
      <p:ext uri="{BB962C8B-B14F-4D97-AF65-F5344CB8AC3E}">
        <p14:creationId xmlns:p14="http://schemas.microsoft.com/office/powerpoint/2010/main" val="321941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02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a:xfrm>
            <a:off x="498475" y="382588"/>
            <a:ext cx="7556500" cy="1116012"/>
          </a:xfrm>
        </p:spPr>
        <p:txBody>
          <a:bodyPr/>
          <a:lstStyle/>
          <a:p>
            <a:pPr eaLnBrk="1" hangingPunct="1"/>
            <a:r>
              <a:rPr lang="en-US" altLang="en-US" sz="4000" smtClean="0"/>
              <a:t>Democracy</a:t>
            </a:r>
          </a:p>
        </p:txBody>
      </p:sp>
      <p:pic>
        <p:nvPicPr>
          <p:cNvPr id="173059"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t="98" b="98"/>
          <a:stretch>
            <a:fillRect/>
          </a:stretch>
        </p:blipFill>
        <p:spPr>
          <a:xfrm>
            <a:off x="498475" y="1284288"/>
            <a:ext cx="7556500" cy="4144962"/>
          </a:xfrm>
        </p:spPr>
      </p:pic>
      <p:sp>
        <p:nvSpPr>
          <p:cNvPr id="2" name="TextBox 8"/>
          <p:cNvSpPr txBox="1">
            <a:spLocks noChangeArrowheads="1"/>
          </p:cNvSpPr>
          <p:nvPr/>
        </p:nvSpPr>
        <p:spPr bwMode="auto">
          <a:xfrm>
            <a:off x="2995613" y="6611938"/>
            <a:ext cx="629761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r>
              <a:rPr lang="en-US" altLang="en-US" sz="1000"/>
              <a:t>See Chapter 6 on Septima Clark in </a:t>
            </a:r>
            <a:r>
              <a:rPr lang="en-US" altLang="en-US" sz="1000" i="1"/>
              <a:t>Freedom Road: Adult Education of African Americans </a:t>
            </a:r>
            <a:r>
              <a:rPr lang="en-US" altLang="en-US" sz="1000"/>
              <a:t>(Peterson, 1996).</a:t>
            </a:r>
            <a:endParaRPr lang="en-US" altLang="en-US" sz="1000" i="1"/>
          </a:p>
        </p:txBody>
      </p:sp>
      <p:sp>
        <p:nvSpPr>
          <p:cNvPr id="7" name="TextBox 8"/>
          <p:cNvSpPr txBox="1">
            <a:spLocks noChangeArrowheads="1"/>
          </p:cNvSpPr>
          <p:nvPr/>
        </p:nvSpPr>
        <p:spPr bwMode="auto">
          <a:xfrm>
            <a:off x="506413" y="5418138"/>
            <a:ext cx="7548562"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r>
              <a:rPr lang="en-US" altLang="en-US" sz="2400"/>
              <a:t>“We need to be taught to study rather than to believe, to </a:t>
            </a:r>
            <a:r>
              <a:rPr lang="en-US" altLang="en-US" sz="2400" b="1"/>
              <a:t>inquire</a:t>
            </a:r>
            <a:r>
              <a:rPr lang="en-US" altLang="en-US" sz="2400"/>
              <a:t> rather than to affirm.” - Septima Clark</a:t>
            </a:r>
          </a:p>
        </p:txBody>
      </p:sp>
    </p:spTree>
    <p:extLst>
      <p:ext uri="{BB962C8B-B14F-4D97-AF65-F5344CB8AC3E}">
        <p14:creationId xmlns:p14="http://schemas.microsoft.com/office/powerpoint/2010/main" val="1364139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503" y="624469"/>
            <a:ext cx="7727795" cy="707886"/>
          </a:xfrm>
          <a:prstGeom prst="rect">
            <a:avLst/>
          </a:prstGeom>
          <a:noFill/>
        </p:spPr>
        <p:txBody>
          <a:bodyPr wrap="square" rtlCol="0">
            <a:spAutoFit/>
          </a:bodyPr>
          <a:lstStyle/>
          <a:p>
            <a:r>
              <a:rPr lang="en-US" altLang="en-US" sz="4000" dirty="0" smtClean="0">
                <a:solidFill>
                  <a:schemeClr val="accent1"/>
                </a:solidFill>
                <a:latin typeface="+mj-lt"/>
              </a:rPr>
              <a:t>Now, Educators Lead the Work</a:t>
            </a:r>
            <a:endParaRPr lang="en-US" sz="4000" dirty="0">
              <a:solidFill>
                <a:schemeClr val="accent1"/>
              </a:solidFill>
              <a:latin typeface="+mj-lt"/>
            </a:endParaRPr>
          </a:p>
        </p:txBody>
      </p:sp>
      <p:sp>
        <p:nvSpPr>
          <p:cNvPr id="6" name="Content Placeholder 2"/>
          <p:cNvSpPr txBox="1">
            <a:spLocks/>
          </p:cNvSpPr>
          <p:nvPr/>
        </p:nvSpPr>
        <p:spPr bwMode="auto">
          <a:xfrm>
            <a:off x="557049" y="3216166"/>
            <a:ext cx="7966841" cy="262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anose="05000000000000000000" pitchFamily="2" charset="2"/>
              <a:buNone/>
              <a:defRPr/>
            </a:pPr>
            <a:r>
              <a:rPr lang="en-US" altLang="en-US" sz="2400" dirty="0" smtClean="0">
                <a:solidFill>
                  <a:schemeClr val="tx1"/>
                </a:solidFill>
              </a:rPr>
              <a:t>The Right Question Institute offers materials through a Creative Commons License and we encourage you to make use of and/or share this resource.  Please reference the Right Question Institute and </a:t>
            </a:r>
            <a:r>
              <a:rPr lang="en-US" altLang="en-US" sz="2400" u="sng" dirty="0" smtClean="0">
                <a:solidFill>
                  <a:schemeClr val="tx1"/>
                </a:solidFill>
              </a:rPr>
              <a:t>rightquestion.org</a:t>
            </a:r>
            <a:r>
              <a:rPr lang="en-US" altLang="en-US" sz="2400" dirty="0" smtClean="0">
                <a:solidFill>
                  <a:schemeClr val="tx1"/>
                </a:solidFill>
              </a:rPr>
              <a:t> as the source on any materials you use.</a:t>
            </a:r>
          </a:p>
          <a:p>
            <a:pPr marL="0" indent="0">
              <a:buFont typeface="Wingdings" panose="05000000000000000000" pitchFamily="2" charset="2"/>
              <a:buNone/>
              <a:defRPr/>
            </a:pPr>
            <a:endParaRPr lang="en-US" altLang="en-US" sz="1050" dirty="0" smtClean="0">
              <a:solidFill>
                <a:schemeClr val="tx1"/>
              </a:solidFill>
            </a:endParaRPr>
          </a:p>
        </p:txBody>
      </p:sp>
      <p:pic>
        <p:nvPicPr>
          <p:cNvPr id="7"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6967" y="2554115"/>
            <a:ext cx="20447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1121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992" y="1500821"/>
            <a:ext cx="8426918" cy="4442779"/>
          </a:xfrm>
        </p:spPr>
        <p:txBody>
          <a:bodyPr/>
          <a:lstStyle/>
          <a:p>
            <a:pPr marL="0" indent="0">
              <a:buFont typeface="Wingdings" panose="05000000000000000000" pitchFamily="2" charset="2"/>
              <a:buNone/>
              <a:defRPr/>
            </a:pPr>
            <a:endParaRPr lang="en-US" altLang="en-US" sz="1050" dirty="0" smtClean="0">
              <a:solidFill>
                <a:schemeClr val="tx1"/>
              </a:solidFill>
            </a:endParaRPr>
          </a:p>
          <a:p>
            <a:pPr marL="0" indent="0">
              <a:spcBef>
                <a:spcPts val="0"/>
              </a:spcBef>
              <a:buNone/>
              <a:defRPr/>
            </a:pPr>
            <a:r>
              <a:rPr lang="en-US" altLang="en-US" sz="2800" b="1" dirty="0" smtClean="0">
                <a:solidFill>
                  <a:schemeClr val="tx1"/>
                </a:solidFill>
              </a:rPr>
              <a:t>http</a:t>
            </a:r>
            <a:r>
              <a:rPr lang="en-US" altLang="en-US" sz="2800" b="1" dirty="0">
                <a:solidFill>
                  <a:schemeClr val="tx1"/>
                </a:solidFill>
              </a:rPr>
              <a:t>://</a:t>
            </a:r>
            <a:r>
              <a:rPr lang="en-US" altLang="en-US" sz="2800" b="1" dirty="0" smtClean="0">
                <a:solidFill>
                  <a:schemeClr val="tx1"/>
                </a:solidFill>
              </a:rPr>
              <a:t>rightquestion.org/educators/</a:t>
            </a:r>
          </a:p>
          <a:p>
            <a:pPr marL="0" indent="0">
              <a:spcBef>
                <a:spcPts val="0"/>
              </a:spcBef>
              <a:buNone/>
              <a:defRPr/>
            </a:pPr>
            <a:r>
              <a:rPr lang="en-US" altLang="en-US" sz="2800" b="1" dirty="0" smtClean="0">
                <a:solidFill>
                  <a:schemeClr val="tx1"/>
                </a:solidFill>
              </a:rPr>
              <a:t>seminar-resources/</a:t>
            </a:r>
            <a:endParaRPr lang="en-US" b="1" dirty="0"/>
          </a:p>
        </p:txBody>
      </p:sp>
      <p:sp>
        <p:nvSpPr>
          <p:cNvPr id="2" name="TextBox 1"/>
          <p:cNvSpPr txBox="1"/>
          <p:nvPr/>
        </p:nvSpPr>
        <p:spPr>
          <a:xfrm>
            <a:off x="479503" y="624469"/>
            <a:ext cx="7727795" cy="707886"/>
          </a:xfrm>
          <a:prstGeom prst="rect">
            <a:avLst/>
          </a:prstGeom>
          <a:noFill/>
        </p:spPr>
        <p:txBody>
          <a:bodyPr wrap="square" rtlCol="0">
            <a:spAutoFit/>
          </a:bodyPr>
          <a:lstStyle/>
          <a:p>
            <a:r>
              <a:rPr lang="en-US" altLang="en-US" sz="4000" dirty="0">
                <a:solidFill>
                  <a:schemeClr val="accent1"/>
                </a:solidFill>
                <a:latin typeface="+mj-lt"/>
              </a:rPr>
              <a:t>To Access Today’s Materials:</a:t>
            </a:r>
            <a:endParaRPr lang="en-US" sz="4000" dirty="0">
              <a:solidFill>
                <a:schemeClr val="accent1"/>
              </a:solidFill>
              <a:latin typeface="+mj-lt"/>
            </a:endParaRPr>
          </a:p>
        </p:txBody>
      </p:sp>
      <p:sp>
        <p:nvSpPr>
          <p:cNvPr id="6" name="Content Placeholder 2"/>
          <p:cNvSpPr txBox="1">
            <a:spLocks/>
          </p:cNvSpPr>
          <p:nvPr/>
        </p:nvSpPr>
        <p:spPr bwMode="auto">
          <a:xfrm>
            <a:off x="479503" y="3292925"/>
            <a:ext cx="8007272" cy="317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None/>
              <a:defRPr/>
            </a:pPr>
            <a:r>
              <a:rPr lang="en-US" altLang="en-US" sz="3200" dirty="0">
                <a:solidFill>
                  <a:schemeClr val="accent1"/>
                </a:solidFill>
              </a:rPr>
              <a:t>Join our Educator Network </a:t>
            </a:r>
            <a:r>
              <a:rPr lang="en-US" altLang="en-US" sz="3200" dirty="0" smtClean="0">
                <a:solidFill>
                  <a:schemeClr val="accent1"/>
                </a:solidFill>
              </a:rPr>
              <a:t>for:</a:t>
            </a:r>
          </a:p>
          <a:p>
            <a:pPr lvl="1">
              <a:buFont typeface="Wingdings" charset="2"/>
              <a:buChar char="§"/>
              <a:defRPr/>
            </a:pPr>
            <a:r>
              <a:rPr lang="en-US" altLang="en-US" dirty="0" smtClean="0">
                <a:solidFill>
                  <a:schemeClr val="tx1"/>
                </a:solidFill>
              </a:rPr>
              <a:t>Templates </a:t>
            </a:r>
            <a:r>
              <a:rPr lang="en-US" altLang="en-US" dirty="0">
                <a:solidFill>
                  <a:schemeClr val="tx1"/>
                </a:solidFill>
              </a:rPr>
              <a:t>you can use tomorrow in class</a:t>
            </a:r>
          </a:p>
          <a:p>
            <a:pPr lvl="1">
              <a:buFont typeface="Wingdings" charset="2"/>
              <a:buChar char="§"/>
            </a:pPr>
            <a:r>
              <a:rPr lang="en-US" altLang="en-US" dirty="0" smtClean="0">
                <a:solidFill>
                  <a:schemeClr val="tx1"/>
                </a:solidFill>
              </a:rPr>
              <a:t>Classroom </a:t>
            </a:r>
            <a:r>
              <a:rPr lang="en-US" altLang="en-US" dirty="0">
                <a:solidFill>
                  <a:schemeClr val="tx1"/>
                </a:solidFill>
              </a:rPr>
              <a:t>Examples</a:t>
            </a:r>
          </a:p>
          <a:p>
            <a:pPr lvl="1">
              <a:buFont typeface="Wingdings" charset="2"/>
              <a:buChar char="§"/>
            </a:pPr>
            <a:r>
              <a:rPr lang="en-US" altLang="en-US" dirty="0">
                <a:solidFill>
                  <a:schemeClr val="tx1"/>
                </a:solidFill>
              </a:rPr>
              <a:t>Instructional Videos</a:t>
            </a:r>
          </a:p>
          <a:p>
            <a:pPr lvl="1">
              <a:buFont typeface="Wingdings" charset="2"/>
              <a:buChar char="§"/>
            </a:pPr>
            <a:r>
              <a:rPr lang="en-US" altLang="en-US" dirty="0">
                <a:solidFill>
                  <a:schemeClr val="tx1"/>
                </a:solidFill>
              </a:rPr>
              <a:t>Forums and Discussions with other Educators</a:t>
            </a:r>
          </a:p>
          <a:p>
            <a:pPr marL="0" indent="0">
              <a:buNone/>
              <a:defRPr/>
            </a:pPr>
            <a:endParaRPr lang="en-US" altLang="en-US" sz="3200" dirty="0" smtClean="0">
              <a:solidFill>
                <a:schemeClr val="accent1"/>
              </a:solidFill>
            </a:endParaRPr>
          </a:p>
        </p:txBody>
      </p:sp>
    </p:spTree>
    <p:extLst>
      <p:ext uri="{BB962C8B-B14F-4D97-AF65-F5344CB8AC3E}">
        <p14:creationId xmlns:p14="http://schemas.microsoft.com/office/powerpoint/2010/main" val="335399415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133475" y="200025"/>
            <a:ext cx="6078538" cy="701675"/>
          </a:xfrm>
        </p:spPr>
        <p:txBody>
          <a:bodyPr/>
          <a:lstStyle/>
          <a:p>
            <a:pPr algn="ctr"/>
            <a:r>
              <a:rPr lang="en-US" altLang="en-US" sz="4400" dirty="0" smtClean="0"/>
              <a:t>Today’s Agenda</a:t>
            </a:r>
          </a:p>
        </p:txBody>
      </p:sp>
      <p:sp>
        <p:nvSpPr>
          <p:cNvPr id="3" name="Content Placeholder 2"/>
          <p:cNvSpPr>
            <a:spLocks noGrp="1"/>
          </p:cNvSpPr>
          <p:nvPr>
            <p:ph idx="1"/>
          </p:nvPr>
        </p:nvSpPr>
        <p:spPr>
          <a:xfrm>
            <a:off x="170121" y="1072850"/>
            <a:ext cx="8732604" cy="4904507"/>
          </a:xfrm>
        </p:spPr>
        <p:txBody>
          <a:bodyPr>
            <a:noAutofit/>
          </a:bodyPr>
          <a:lstStyle/>
          <a:p>
            <a:pPr marL="742950" indent="-742950">
              <a:buFont typeface="+mj-lt"/>
              <a:buAutoNum type="arabicParenR"/>
              <a:defRPr/>
            </a:pPr>
            <a:r>
              <a:rPr lang="en-US" sz="2800" dirty="0" smtClean="0">
                <a:solidFill>
                  <a:schemeClr val="tx1"/>
                </a:solidFill>
              </a:rPr>
              <a:t>Welcome and Community Building</a:t>
            </a:r>
            <a:endParaRPr lang="en-US" sz="2800" dirty="0">
              <a:solidFill>
                <a:schemeClr val="tx1"/>
              </a:solidFill>
            </a:endParaRPr>
          </a:p>
          <a:p>
            <a:pPr marL="742950" indent="-742950">
              <a:buFont typeface="+mj-lt"/>
              <a:buAutoNum type="arabicParenR"/>
              <a:defRPr/>
            </a:pPr>
            <a:r>
              <a:rPr lang="en-US" sz="2800" dirty="0" smtClean="0">
                <a:solidFill>
                  <a:schemeClr val="tx1"/>
                </a:solidFill>
              </a:rPr>
              <a:t>Collaborative Learning with the Question Formulation Technique (QFT)</a:t>
            </a:r>
          </a:p>
          <a:p>
            <a:pPr marL="742950" indent="-742950">
              <a:buFont typeface="+mj-lt"/>
              <a:buAutoNum type="arabicParenR"/>
              <a:defRPr/>
            </a:pPr>
            <a:r>
              <a:rPr lang="en-US" sz="2800" dirty="0" smtClean="0">
                <a:solidFill>
                  <a:schemeClr val="tx1"/>
                </a:solidFill>
              </a:rPr>
              <a:t>Explore Classroom Examples &amp; Applications</a:t>
            </a:r>
          </a:p>
          <a:p>
            <a:pPr marL="742950" indent="-742950">
              <a:buFont typeface="+mj-lt"/>
              <a:buAutoNum type="arabicParenR"/>
              <a:defRPr/>
            </a:pPr>
            <a:r>
              <a:rPr lang="en-US" sz="2800" dirty="0" smtClean="0">
                <a:solidFill>
                  <a:schemeClr val="tx1"/>
                </a:solidFill>
              </a:rPr>
              <a:t>Emerging Ideas about a New Model of Learning</a:t>
            </a:r>
          </a:p>
          <a:p>
            <a:pPr marL="742950" indent="-742950">
              <a:buFont typeface="+mj-lt"/>
              <a:buAutoNum type="arabicParenR"/>
              <a:defRPr/>
            </a:pPr>
            <a:r>
              <a:rPr lang="en-US" sz="2800" b="1" dirty="0" smtClean="0">
                <a:solidFill>
                  <a:schemeClr val="tx1"/>
                </a:solidFill>
              </a:rPr>
              <a:t>Work in Self-Organized Interest Groups</a:t>
            </a:r>
          </a:p>
          <a:p>
            <a:pPr marL="742950" indent="-742950">
              <a:buFont typeface="+mj-lt"/>
              <a:buAutoNum type="arabicParenR"/>
              <a:defRPr/>
            </a:pPr>
            <a:r>
              <a:rPr lang="en-US" sz="2800" dirty="0" smtClean="0">
                <a:solidFill>
                  <a:schemeClr val="tx1"/>
                </a:solidFill>
              </a:rPr>
              <a:t>Reflection &amp; Evaluation</a:t>
            </a:r>
          </a:p>
          <a:p>
            <a:pPr marL="0" indent="0">
              <a:buNone/>
              <a:defRPr/>
            </a:pPr>
            <a:endParaRPr lang="en-US" sz="2800" dirty="0" smtClean="0">
              <a:solidFill>
                <a:schemeClr val="tx1"/>
              </a:solidFill>
            </a:endParaRPr>
          </a:p>
        </p:txBody>
      </p:sp>
    </p:spTree>
    <p:extLst>
      <p:ext uri="{BB962C8B-B14F-4D97-AF65-F5344CB8AC3E}">
        <p14:creationId xmlns:p14="http://schemas.microsoft.com/office/powerpoint/2010/main" val="14266767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Evaluation</a:t>
            </a:r>
            <a:endParaRPr lang="en-US" sz="4000" dirty="0"/>
          </a:p>
        </p:txBody>
      </p:sp>
      <p:sp>
        <p:nvSpPr>
          <p:cNvPr id="3" name="Content Placeholder 2"/>
          <p:cNvSpPr>
            <a:spLocks noGrp="1"/>
          </p:cNvSpPr>
          <p:nvPr>
            <p:ph idx="1"/>
          </p:nvPr>
        </p:nvSpPr>
        <p:spPr/>
        <p:txBody>
          <a:bodyPr>
            <a:normAutofit/>
          </a:bodyPr>
          <a:lstStyle/>
          <a:p>
            <a:pPr marL="0" indent="0">
              <a:buNone/>
            </a:pPr>
            <a:r>
              <a:rPr lang="en-US" sz="2400" dirty="0" smtClean="0">
                <a:solidFill>
                  <a:schemeClr val="tx1"/>
                </a:solidFill>
              </a:rPr>
              <a:t>Please take a moment to fill out this brief evaluation </a:t>
            </a:r>
            <a:r>
              <a:rPr lang="en-US" sz="2400" dirty="0">
                <a:solidFill>
                  <a:schemeClr val="tx1"/>
                </a:solidFill>
              </a:rPr>
              <a:t>and </a:t>
            </a:r>
            <a:r>
              <a:rPr lang="en-US" sz="2400" dirty="0" smtClean="0">
                <a:solidFill>
                  <a:schemeClr val="tx1"/>
                </a:solidFill>
              </a:rPr>
              <a:t>reflection:</a:t>
            </a:r>
            <a:endParaRPr lang="en-US" sz="2400" dirty="0">
              <a:solidFill>
                <a:schemeClr val="tx1"/>
              </a:solidFill>
            </a:endParaRPr>
          </a:p>
          <a:p>
            <a:pPr marL="0" indent="0">
              <a:buNone/>
            </a:pPr>
            <a:r>
              <a:rPr lang="en-US" sz="4000" dirty="0">
                <a:solidFill>
                  <a:srgbClr val="7030A0"/>
                </a:solidFill>
              </a:rPr>
              <a:t>https://</a:t>
            </a:r>
            <a:r>
              <a:rPr lang="en-US" sz="4000" dirty="0" err="1">
                <a:solidFill>
                  <a:srgbClr val="7030A0"/>
                </a:solidFill>
              </a:rPr>
              <a:t>tinyurl.com</a:t>
            </a:r>
            <a:r>
              <a:rPr lang="en-US" sz="4000" dirty="0">
                <a:solidFill>
                  <a:srgbClr val="7030A0"/>
                </a:solidFill>
              </a:rPr>
              <a:t>/NCSS17RQI</a:t>
            </a:r>
          </a:p>
          <a:p>
            <a:pPr marL="0" indent="0">
              <a:buNone/>
            </a:pPr>
            <a:r>
              <a:rPr lang="en-US" sz="2400" dirty="0" smtClean="0">
                <a:solidFill>
                  <a:schemeClr val="tx1"/>
                </a:solidFill>
              </a:rPr>
              <a:t>We </a:t>
            </a:r>
            <a:r>
              <a:rPr lang="en-US" sz="2400" dirty="0">
                <a:solidFill>
                  <a:schemeClr val="tx1"/>
                </a:solidFill>
              </a:rPr>
              <a:t>value your feedback and work hard to continuously revise our resources to best support the work of educators in the field. </a:t>
            </a:r>
            <a:r>
              <a:rPr lang="en-US" sz="2400" dirty="0" smtClean="0">
                <a:solidFill>
                  <a:schemeClr val="tx1"/>
                </a:solidFill>
              </a:rPr>
              <a:t> Thank </a:t>
            </a:r>
            <a:r>
              <a:rPr lang="en-US" sz="2400" dirty="0">
                <a:solidFill>
                  <a:schemeClr val="tx1"/>
                </a:solidFill>
              </a:rPr>
              <a:t>you!</a:t>
            </a:r>
          </a:p>
        </p:txBody>
      </p:sp>
    </p:spTree>
    <p:extLst>
      <p:ext uri="{BB962C8B-B14F-4D97-AF65-F5344CB8AC3E}">
        <p14:creationId xmlns:p14="http://schemas.microsoft.com/office/powerpoint/2010/main" val="9555704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hangingPunct="1"/>
            <a:r>
              <a:rPr lang="en-US" altLang="en-US" dirty="0" smtClean="0"/>
              <a:t>College Presidents on What Students Should Learn in College</a:t>
            </a:r>
          </a:p>
        </p:txBody>
      </p:sp>
      <p:sp>
        <p:nvSpPr>
          <p:cNvPr id="3" name="Content Placeholder 2"/>
          <p:cNvSpPr>
            <a:spLocks noGrp="1"/>
          </p:cNvSpPr>
          <p:nvPr>
            <p:ph idx="1"/>
          </p:nvPr>
        </p:nvSpPr>
        <p:spPr>
          <a:xfrm>
            <a:off x="498475" y="1960563"/>
            <a:ext cx="7994361" cy="4737100"/>
          </a:xfrm>
        </p:spPr>
        <p:txBody>
          <a:bodyPr/>
          <a:lstStyle/>
          <a:p>
            <a:pPr marL="0" indent="0" eaLnBrk="1" hangingPunct="1">
              <a:lnSpc>
                <a:spcPct val="90000"/>
              </a:lnSpc>
              <a:buFont typeface="Wingdings" panose="05000000000000000000" pitchFamily="2" charset="2"/>
              <a:buNone/>
            </a:pPr>
            <a:r>
              <a:rPr lang="en-US" altLang="en-US" sz="2600" dirty="0" smtClean="0">
                <a:solidFill>
                  <a:schemeClr val="tx1"/>
                </a:solidFill>
              </a:rPr>
              <a:t>“The primary skills should be analytical skills of interpretation and inquiry. In other words, know how to frame a question.” </a:t>
            </a:r>
          </a:p>
          <a:p>
            <a:pPr marL="0" indent="0" eaLnBrk="1" hangingPunct="1">
              <a:lnSpc>
                <a:spcPct val="90000"/>
              </a:lnSpc>
              <a:buFont typeface="Wingdings" panose="05000000000000000000" pitchFamily="2" charset="2"/>
              <a:buNone/>
            </a:pPr>
            <a:r>
              <a:rPr lang="en-US" altLang="en-US" sz="2600" dirty="0" smtClean="0">
                <a:solidFill>
                  <a:schemeClr val="tx1"/>
                </a:solidFill>
              </a:rPr>
              <a:t>- </a:t>
            </a:r>
            <a:r>
              <a:rPr lang="en-US" altLang="en-US" sz="2600" b="1" dirty="0" smtClean="0">
                <a:solidFill>
                  <a:schemeClr val="tx1"/>
                </a:solidFill>
              </a:rPr>
              <a:t>Leon Botstein</a:t>
            </a:r>
            <a:r>
              <a:rPr lang="en-US" altLang="en-US" sz="2600" dirty="0" smtClean="0">
                <a:solidFill>
                  <a:schemeClr val="tx1"/>
                </a:solidFill>
              </a:rPr>
              <a:t>, President of Bard College</a:t>
            </a:r>
          </a:p>
          <a:p>
            <a:pPr marL="0" indent="0" eaLnBrk="1" hangingPunct="1">
              <a:lnSpc>
                <a:spcPct val="90000"/>
              </a:lnSpc>
              <a:spcBef>
                <a:spcPts val="4000"/>
              </a:spcBef>
              <a:buFont typeface="Wingdings" panose="05000000000000000000" pitchFamily="2" charset="2"/>
              <a:buNone/>
            </a:pPr>
            <a:r>
              <a:rPr lang="en-US" altLang="en-US" sz="2600" dirty="0" smtClean="0">
                <a:solidFill>
                  <a:schemeClr val="tx1"/>
                </a:solidFill>
              </a:rPr>
              <a:t>“…the best we can do for students is have them ask the right questions.” </a:t>
            </a:r>
          </a:p>
          <a:p>
            <a:pPr marL="0" indent="0" eaLnBrk="1" hangingPunct="1">
              <a:lnSpc>
                <a:spcPct val="90000"/>
              </a:lnSpc>
              <a:buFont typeface="Wingdings" panose="05000000000000000000" pitchFamily="2" charset="2"/>
              <a:buNone/>
            </a:pPr>
            <a:r>
              <a:rPr lang="en-US" altLang="en-US" sz="2600" dirty="0" smtClean="0">
                <a:solidFill>
                  <a:schemeClr val="tx1"/>
                </a:solidFill>
              </a:rPr>
              <a:t>- </a:t>
            </a:r>
            <a:r>
              <a:rPr lang="en-US" altLang="en-US" sz="2600" b="1" dirty="0" smtClean="0">
                <a:solidFill>
                  <a:schemeClr val="tx1"/>
                </a:solidFill>
              </a:rPr>
              <a:t>Nancy Cantor</a:t>
            </a:r>
            <a:r>
              <a:rPr lang="en-US" altLang="en-US" sz="2600" dirty="0" smtClean="0">
                <a:solidFill>
                  <a:schemeClr val="tx1"/>
                </a:solidFill>
              </a:rPr>
              <a:t>, Chancellor of University of Illinois</a:t>
            </a:r>
          </a:p>
          <a:p>
            <a:pPr marL="0" indent="0" algn="r" eaLnBrk="1" hangingPunct="1">
              <a:lnSpc>
                <a:spcPct val="90000"/>
              </a:lnSpc>
              <a:spcBef>
                <a:spcPts val="4000"/>
              </a:spcBef>
              <a:buFont typeface="Wingdings" panose="05000000000000000000" pitchFamily="2" charset="2"/>
              <a:buNone/>
            </a:pPr>
            <a:r>
              <a:rPr lang="en-US" altLang="en-US" sz="1800" i="1" dirty="0" smtClean="0">
                <a:solidFill>
                  <a:schemeClr val="tx1"/>
                </a:solidFill>
              </a:rPr>
              <a:t>The New York Times</a:t>
            </a:r>
            <a:r>
              <a:rPr lang="en-US" altLang="en-US" sz="1800" dirty="0" smtClean="0">
                <a:solidFill>
                  <a:schemeClr val="tx1"/>
                </a:solidFill>
              </a:rPr>
              <a:t>, August 4, 2002  </a:t>
            </a:r>
          </a:p>
        </p:txBody>
      </p:sp>
    </p:spTree>
    <p:extLst>
      <p:ext uri="{BB962C8B-B14F-4D97-AF65-F5344CB8AC3E}">
        <p14:creationId xmlns:p14="http://schemas.microsoft.com/office/powerpoint/2010/main" val="2116781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Advantag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A ppt 14.6.16b" id="{C50796D3-2D62-AC4B-B056-09B0290B8E5C}" vid="{E15C60BD-3032-F745-92B7-61CA23DDF40E}"/>
    </a:ext>
  </a:extLst>
</a:theme>
</file>

<file path=ppt/theme/theme2.xml><?xml version="1.0" encoding="utf-8"?>
<a:theme xmlns:a="http://schemas.openxmlformats.org/drawingml/2006/main" name="1_Advantag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Advantag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Columbia - Intro (Final)</Template>
  <TotalTime>6319</TotalTime>
  <Words>3895</Words>
  <Application>Microsoft Macintosh PowerPoint</Application>
  <PresentationFormat>On-screen Show (4:3)</PresentationFormat>
  <Paragraphs>571</Paragraphs>
  <Slides>87</Slides>
  <Notes>31</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87</vt:i4>
      </vt:variant>
    </vt:vector>
  </HeadingPairs>
  <TitlesOfParts>
    <vt:vector size="103" baseType="lpstr">
      <vt:lpstr>Calibri</vt:lpstr>
      <vt:lpstr>Gill Sans</vt:lpstr>
      <vt:lpstr>Lucida Grande</vt:lpstr>
      <vt:lpstr>MS PGothic</vt:lpstr>
      <vt:lpstr>ＭＳ Ｐゴシック</vt:lpstr>
      <vt:lpstr>ＭＳ ゴシック</vt:lpstr>
      <vt:lpstr>Noto Sans Symbols</vt:lpstr>
      <vt:lpstr>Rockwell</vt:lpstr>
      <vt:lpstr>Wingdings</vt:lpstr>
      <vt:lpstr>ヒラギノ角ゴ ProN W3</vt:lpstr>
      <vt:lpstr>ヒラギノ角ゴ ProN W6</vt:lpstr>
      <vt:lpstr>Arial</vt:lpstr>
      <vt:lpstr>Advantage</vt:lpstr>
      <vt:lpstr>1_Advantage</vt:lpstr>
      <vt:lpstr>2_Advantage</vt:lpstr>
      <vt:lpstr>Chart</vt:lpstr>
      <vt:lpstr>PowerPoint Presentation</vt:lpstr>
      <vt:lpstr>Acknowledgments </vt:lpstr>
      <vt:lpstr>Today’s Agenda</vt:lpstr>
      <vt:lpstr>PowerPoint Presentation</vt:lpstr>
      <vt:lpstr>We’re Tweeting…</vt:lpstr>
      <vt:lpstr>PowerPoint Presentation</vt:lpstr>
      <vt:lpstr>PowerPoint Presentation</vt:lpstr>
      <vt:lpstr>Research Confirms the Importance of Student Questioning</vt:lpstr>
      <vt:lpstr>College Presidents on What Students Should Learn in College</vt:lpstr>
      <vt:lpstr>Yet…only 27%of students believe college taught them to ask their own questions</vt:lpstr>
      <vt:lpstr>But, the problem begins long before college... </vt:lpstr>
      <vt:lpstr>A 1912 Study</vt:lpstr>
      <vt:lpstr>Percentage of Basic Skill Attainment</vt:lpstr>
      <vt:lpstr>Percentage of Basic Skill Attainment</vt:lpstr>
      <vt:lpstr>The challenge of promoting inquiry in the classroom… </vt:lpstr>
      <vt:lpstr>PowerPoint Presentation</vt:lpstr>
      <vt:lpstr>PowerPoint Presentation</vt:lpstr>
      <vt:lpstr>Classroom Example: Kindergarten</vt:lpstr>
      <vt:lpstr>Question Focus</vt:lpstr>
      <vt:lpstr>Student Questions</vt:lpstr>
      <vt:lpstr>Classroom Example: 4th Grade</vt:lpstr>
      <vt:lpstr>Question Focus</vt:lpstr>
      <vt:lpstr>Student Questions</vt:lpstr>
      <vt:lpstr>Next Steps with Student Questions</vt:lpstr>
      <vt:lpstr>Classroom Example: Middle School</vt:lpstr>
      <vt:lpstr>Question Focus</vt:lpstr>
      <vt:lpstr>Student Questions</vt:lpstr>
      <vt:lpstr>Working on a Challenge by Using the Question Formulation Technique (QFT)</vt:lpstr>
      <vt:lpstr>Rules for Producing Questions</vt:lpstr>
      <vt:lpstr>Producing Questions</vt:lpstr>
      <vt:lpstr>Question Focus:</vt:lpstr>
      <vt:lpstr>Categorizing Questions:  Closed/ Open</vt:lpstr>
      <vt:lpstr>Discussion</vt:lpstr>
      <vt:lpstr>Discussion</vt:lpstr>
      <vt:lpstr>Improving Questions</vt:lpstr>
      <vt:lpstr>Strategize: Prioritizing Questions </vt:lpstr>
      <vt:lpstr>Strategize: Next Steps</vt:lpstr>
      <vt:lpstr>Share</vt:lpstr>
      <vt:lpstr>Reflection </vt:lpstr>
      <vt:lpstr>Exploring Classroom Examples</vt:lpstr>
      <vt:lpstr>Classroom Example: High School</vt:lpstr>
      <vt:lpstr>The Question Formulation Technique (QFT) in Action</vt:lpstr>
      <vt:lpstr>The QFT,  Information Literacy,  and the Research Process</vt:lpstr>
      <vt:lpstr>Research is a Process</vt:lpstr>
      <vt:lpstr> </vt:lpstr>
      <vt:lpstr>PowerPoint Presentation</vt:lpstr>
      <vt:lpstr>QFT in the Classroom as a ‘Primer’ for Difficult Reading</vt:lpstr>
      <vt:lpstr>Literacy Strategy: Priming Students to Read a Difficult Text</vt:lpstr>
      <vt:lpstr>Classroom Example</vt:lpstr>
      <vt:lpstr>Student Questions</vt:lpstr>
      <vt:lpstr>In a small group, we will...</vt:lpstr>
      <vt:lpstr>The QFT for Social Justice</vt:lpstr>
      <vt:lpstr>Classroom Example: High School  </vt:lpstr>
      <vt:lpstr>Classroom Example</vt:lpstr>
      <vt:lpstr>Student Questions</vt:lpstr>
      <vt:lpstr>PowerPoint Presentation</vt:lpstr>
      <vt:lpstr>PowerPoint Presentation</vt:lpstr>
      <vt:lpstr>Student Reflections</vt:lpstr>
      <vt:lpstr>Let’s peek inside the black box</vt:lpstr>
      <vt:lpstr>PowerPoint Presentation</vt:lpstr>
      <vt:lpstr>The QFT, on one slide…</vt:lpstr>
      <vt:lpstr>Curiosity and Rigor</vt:lpstr>
      <vt:lpstr>Thinking in many different directions</vt:lpstr>
      <vt:lpstr>Narrowing Down, Focusing</vt:lpstr>
      <vt:lpstr>The Importance of Questions</vt:lpstr>
      <vt:lpstr>Thinking about Thinking</vt:lpstr>
      <vt:lpstr>Student Reflection</vt:lpstr>
      <vt:lpstr>Emerging Ideas about a New Model of Learning </vt:lpstr>
      <vt:lpstr>Stimulating Curiosity and Enhancing Learning </vt:lpstr>
      <vt:lpstr>How We Define “Working"</vt:lpstr>
      <vt:lpstr>The Model Consistently Produces Two Outcomes </vt:lpstr>
      <vt:lpstr>PowerPoint Presentation</vt:lpstr>
      <vt:lpstr>Student Questioning Across Disciplines</vt:lpstr>
      <vt:lpstr>Student Questioning Across Disciplines</vt:lpstr>
      <vt:lpstr>PowerPoint Presentation</vt:lpstr>
      <vt:lpstr>From Technique to Model</vt:lpstr>
      <vt:lpstr>PowerPoint Presentation</vt:lpstr>
      <vt:lpstr>Honoring the Sources (II)</vt:lpstr>
      <vt:lpstr>Honoring the Sources (III)</vt:lpstr>
      <vt:lpstr>Can we give the model a more scientific name? </vt:lpstr>
      <vt:lpstr>Hmm, Oomph, and Ah Ha!</vt:lpstr>
      <vt:lpstr>PowerPoint Presentation</vt:lpstr>
      <vt:lpstr>Democracy</vt:lpstr>
      <vt:lpstr>PowerPoint Presentation</vt:lpstr>
      <vt:lpstr>PowerPoint Presentation</vt:lpstr>
      <vt:lpstr>Today’s Agenda</vt:lpstr>
      <vt:lpstr>Evaluation</vt:lpstr>
    </vt:vector>
  </TitlesOfParts>
  <Company>Right Question Institute</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Rothstein</dc:creator>
  <cp:lastModifiedBy>Microsoft Office User</cp:lastModifiedBy>
  <cp:revision>223</cp:revision>
  <cp:lastPrinted>2017-10-31T22:18:25Z</cp:lastPrinted>
  <dcterms:created xsi:type="dcterms:W3CDTF">2017-09-01T19:27:10Z</dcterms:created>
  <dcterms:modified xsi:type="dcterms:W3CDTF">2017-11-19T05:15:16Z</dcterms:modified>
</cp:coreProperties>
</file>