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3" r:id="rId1"/>
  </p:sldMasterIdLst>
  <p:notesMasterIdLst>
    <p:notesMasterId r:id="rId83"/>
  </p:notesMasterIdLst>
  <p:handoutMasterIdLst>
    <p:handoutMasterId r:id="rId84"/>
  </p:handoutMasterIdLst>
  <p:sldIdLst>
    <p:sldId id="257" r:id="rId2"/>
    <p:sldId id="411" r:id="rId3"/>
    <p:sldId id="506" r:id="rId4"/>
    <p:sldId id="478" r:id="rId5"/>
    <p:sldId id="307" r:id="rId6"/>
    <p:sldId id="400" r:id="rId7"/>
    <p:sldId id="365" r:id="rId8"/>
    <p:sldId id="372" r:id="rId9"/>
    <p:sldId id="320" r:id="rId10"/>
    <p:sldId id="449" r:id="rId11"/>
    <p:sldId id="367" r:id="rId12"/>
    <p:sldId id="331" r:id="rId13"/>
    <p:sldId id="407" r:id="rId14"/>
    <p:sldId id="408" r:id="rId15"/>
    <p:sldId id="397" r:id="rId16"/>
    <p:sldId id="429" r:id="rId17"/>
    <p:sldId id="507" r:id="rId18"/>
    <p:sldId id="454" r:id="rId19"/>
    <p:sldId id="457" r:id="rId20"/>
    <p:sldId id="321" r:id="rId21"/>
    <p:sldId id="401" r:id="rId22"/>
    <p:sldId id="402" r:id="rId23"/>
    <p:sldId id="403" r:id="rId24"/>
    <p:sldId id="324" r:id="rId25"/>
    <p:sldId id="373" r:id="rId26"/>
    <p:sldId id="374" r:id="rId27"/>
    <p:sldId id="325" r:id="rId28"/>
    <p:sldId id="326" r:id="rId29"/>
    <p:sldId id="333" r:id="rId30"/>
    <p:sldId id="490" r:id="rId31"/>
    <p:sldId id="423" r:id="rId32"/>
    <p:sldId id="491" r:id="rId33"/>
    <p:sldId id="509" r:id="rId34"/>
    <p:sldId id="462" r:id="rId35"/>
    <p:sldId id="474" r:id="rId36"/>
    <p:sldId id="463" r:id="rId37"/>
    <p:sldId id="464" r:id="rId38"/>
    <p:sldId id="465" r:id="rId39"/>
    <p:sldId id="466" r:id="rId40"/>
    <p:sldId id="467" r:id="rId41"/>
    <p:sldId id="499" r:id="rId42"/>
    <p:sldId id="327" r:id="rId43"/>
    <p:sldId id="510" r:id="rId44"/>
    <p:sldId id="422" r:id="rId45"/>
    <p:sldId id="328" r:id="rId46"/>
    <p:sldId id="387" r:id="rId47"/>
    <p:sldId id="329" r:id="rId48"/>
    <p:sldId id="356" r:id="rId49"/>
    <p:sldId id="388" r:id="rId50"/>
    <p:sldId id="361" r:id="rId51"/>
    <p:sldId id="492" r:id="rId52"/>
    <p:sldId id="493" r:id="rId53"/>
    <p:sldId id="390" r:id="rId54"/>
    <p:sldId id="389" r:id="rId55"/>
    <p:sldId id="343" r:id="rId56"/>
    <p:sldId id="368" r:id="rId57"/>
    <p:sldId id="385" r:id="rId58"/>
    <p:sldId id="391" r:id="rId59"/>
    <p:sldId id="345" r:id="rId60"/>
    <p:sldId id="482" r:id="rId61"/>
    <p:sldId id="501" r:id="rId62"/>
    <p:sldId id="392" r:id="rId63"/>
    <p:sldId id="394" r:id="rId64"/>
    <p:sldId id="475" r:id="rId65"/>
    <p:sldId id="393" r:id="rId66"/>
    <p:sldId id="476" r:id="rId67"/>
    <p:sldId id="477" r:id="rId68"/>
    <p:sldId id="495" r:id="rId69"/>
    <p:sldId id="427" r:id="rId70"/>
    <p:sldId id="511" r:id="rId71"/>
    <p:sldId id="512" r:id="rId72"/>
    <p:sldId id="513" r:id="rId73"/>
    <p:sldId id="483" r:id="rId74"/>
    <p:sldId id="502" r:id="rId75"/>
    <p:sldId id="441" r:id="rId76"/>
    <p:sldId id="440" r:id="rId77"/>
    <p:sldId id="484" r:id="rId78"/>
    <p:sldId id="428" r:id="rId79"/>
    <p:sldId id="396" r:id="rId80"/>
    <p:sldId id="363" r:id="rId81"/>
    <p:sldId id="319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8" autoAdjust="0"/>
    <p:restoredTop sz="65843" autoAdjust="0"/>
  </p:normalViewPr>
  <p:slideViewPr>
    <p:cSldViewPr snapToObjects="1">
      <p:cViewPr varScale="1">
        <p:scale>
          <a:sx n="56" d="100"/>
          <a:sy n="56" d="100"/>
        </p:scale>
        <p:origin x="176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59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6B7942-9A59-2C4B-9007-36E04263543B}" type="doc">
      <dgm:prSet loTypeId="urn:microsoft.com/office/officeart/2005/8/layout/process2" loCatId="process" qsTypeId="urn:microsoft.com/office/officeart/2005/8/quickstyle/3D4" qsCatId="3D" csTypeId="urn:microsoft.com/office/officeart/2005/8/colors/accent1_2" csCatId="accent1" phldr="1"/>
      <dgm:spPr/>
    </dgm:pt>
    <dgm:pt modelId="{6C86AA25-DF2F-024A-BDD6-A2B1CA10382D}" type="pres">
      <dgm:prSet presAssocID="{B46B7942-9A59-2C4B-9007-36E04263543B}" presName="linearFlow" presStyleCnt="0">
        <dgm:presLayoutVars>
          <dgm:resizeHandles val="exact"/>
        </dgm:presLayoutVars>
      </dgm:prSet>
      <dgm:spPr/>
    </dgm:pt>
  </dgm:ptLst>
  <dgm:cxnLst>
    <dgm:cxn modelId="{E5D3547B-A419-B64E-A526-94645E43F021}" type="presOf" srcId="{B46B7942-9A59-2C4B-9007-36E04263543B}" destId="{6C86AA25-DF2F-024A-BDD6-A2B1CA10382D}" srcOrd="0" destOrd="0" presId="urn:microsoft.com/office/officeart/2005/8/layout/process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CFD83C-0C6B-BC4D-842F-129DEFFFCC83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D2A03A-FC77-0649-92E9-8E6E21736820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100" b="0" dirty="0" smtClean="0">
              <a:latin typeface="Rockwell" panose="02060603020205020403" pitchFamily="18" charset="0"/>
              <a:cs typeface="Gill Sans"/>
            </a:rPr>
            <a:t>Closed-ended Questions</a:t>
          </a:r>
          <a:endParaRPr lang="en-US" sz="4100" b="0" dirty="0">
            <a:latin typeface="Rockwell" panose="02060603020205020403" pitchFamily="18" charset="0"/>
            <a:cs typeface="Gill Sans"/>
          </a:endParaRPr>
        </a:p>
      </dgm:t>
    </dgm:pt>
    <dgm:pt modelId="{80DB3469-4255-D440-BECB-3A0D4DCB7625}" type="parTrans" cxnId="{64026328-281F-4E4B-819B-6E7E2ECFD643}">
      <dgm:prSet/>
      <dgm:spPr/>
      <dgm:t>
        <a:bodyPr/>
        <a:lstStyle/>
        <a:p>
          <a:endParaRPr lang="en-US"/>
        </a:p>
      </dgm:t>
    </dgm:pt>
    <dgm:pt modelId="{F0AF8130-90DD-6A40-BE69-CC06EEC1DDAF}" type="sibTrans" cxnId="{64026328-281F-4E4B-819B-6E7E2ECFD643}">
      <dgm:prSet/>
      <dgm:spPr/>
      <dgm:t>
        <a:bodyPr/>
        <a:lstStyle/>
        <a:p>
          <a:endParaRPr lang="en-US"/>
        </a:p>
      </dgm:t>
    </dgm:pt>
    <dgm:pt modelId="{FF1F7779-F48A-1F40-9E9D-420C87150ED4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Rockwell" panose="02060603020205020403" pitchFamily="18" charset="0"/>
              <a:cs typeface="Gill Sans"/>
            </a:rPr>
            <a:t>Advantages</a:t>
          </a:r>
          <a:endParaRPr lang="en-US" b="0" dirty="0">
            <a:latin typeface="Rockwell" panose="02060603020205020403" pitchFamily="18" charset="0"/>
            <a:cs typeface="Gill Sans"/>
          </a:endParaRPr>
        </a:p>
      </dgm:t>
    </dgm:pt>
    <dgm:pt modelId="{A7F55382-F9EC-094C-8A11-74EE819CF30E}" type="parTrans" cxnId="{3745D2BA-C112-5847-8166-F9EC36687BD8}">
      <dgm:prSet/>
      <dgm:spPr/>
      <dgm:t>
        <a:bodyPr/>
        <a:lstStyle/>
        <a:p>
          <a:endParaRPr lang="en-US"/>
        </a:p>
      </dgm:t>
    </dgm:pt>
    <dgm:pt modelId="{410C3502-284E-4640-BE5B-2BBC03993EC6}" type="sibTrans" cxnId="{3745D2BA-C112-5847-8166-F9EC36687BD8}">
      <dgm:prSet/>
      <dgm:spPr/>
      <dgm:t>
        <a:bodyPr/>
        <a:lstStyle/>
        <a:p>
          <a:endParaRPr lang="en-US"/>
        </a:p>
      </dgm:t>
    </dgm:pt>
    <dgm:pt modelId="{F92606C1-1CD6-BF4E-9E77-D0275FDC37C2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Rockwell" panose="02060603020205020403" pitchFamily="18" charset="0"/>
              <a:cs typeface="Gill Sans"/>
            </a:rPr>
            <a:t>Disadvantages </a:t>
          </a:r>
          <a:endParaRPr lang="en-US" b="0" dirty="0">
            <a:latin typeface="Rockwell" panose="02060603020205020403" pitchFamily="18" charset="0"/>
            <a:cs typeface="Gill Sans"/>
          </a:endParaRPr>
        </a:p>
      </dgm:t>
    </dgm:pt>
    <dgm:pt modelId="{0D1A1D27-FBA7-E34B-B644-B2808F3E68A8}" type="parTrans" cxnId="{2697C0FA-C691-2044-83EE-E06A69D1F024}">
      <dgm:prSet/>
      <dgm:spPr/>
      <dgm:t>
        <a:bodyPr/>
        <a:lstStyle/>
        <a:p>
          <a:endParaRPr lang="en-US"/>
        </a:p>
      </dgm:t>
    </dgm:pt>
    <dgm:pt modelId="{EEB51F93-8625-064F-84B3-754FC6A26CEF}" type="sibTrans" cxnId="{2697C0FA-C691-2044-83EE-E06A69D1F024}">
      <dgm:prSet/>
      <dgm:spPr/>
      <dgm:t>
        <a:bodyPr/>
        <a:lstStyle/>
        <a:p>
          <a:endParaRPr lang="en-US"/>
        </a:p>
      </dgm:t>
    </dgm:pt>
    <dgm:pt modelId="{91E99BCE-3CAA-CE4C-A763-4B42C659CC8B}" type="pres">
      <dgm:prSet presAssocID="{85CFD83C-0C6B-BC4D-842F-129DEFFFCC8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305359-E89A-E248-BDAE-44B047EAF116}" type="pres">
      <dgm:prSet presAssocID="{6AD2A03A-FC77-0649-92E9-8E6E21736820}" presName="roof" presStyleLbl="dkBgShp" presStyleIdx="0" presStyleCnt="2" custLinFactNeighborX="-214"/>
      <dgm:spPr/>
      <dgm:t>
        <a:bodyPr/>
        <a:lstStyle/>
        <a:p>
          <a:endParaRPr lang="en-US"/>
        </a:p>
      </dgm:t>
    </dgm:pt>
    <dgm:pt modelId="{AD06BE05-311D-2242-844E-E6A710FEAEE4}" type="pres">
      <dgm:prSet presAssocID="{6AD2A03A-FC77-0649-92E9-8E6E21736820}" presName="pillars" presStyleCnt="0"/>
      <dgm:spPr/>
    </dgm:pt>
    <dgm:pt modelId="{250C4737-A841-8C48-A045-BF4D4D99D3A8}" type="pres">
      <dgm:prSet presAssocID="{6AD2A03A-FC77-0649-92E9-8E6E21736820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3949D-55D7-9843-BBF0-4DC75BF720C6}" type="pres">
      <dgm:prSet presAssocID="{F92606C1-1CD6-BF4E-9E77-D0275FDC37C2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57DEF-DA04-AE46-8A72-E185F1E3E46F}" type="pres">
      <dgm:prSet presAssocID="{6AD2A03A-FC77-0649-92E9-8E6E21736820}" presName="base" presStyleLbl="dkBgShp" presStyleIdx="1" presStyleCnt="2" custLinFactY="-93979" custLinFactNeighborX="18794" custLinFactNeighborY="-100000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64026328-281F-4E4B-819B-6E7E2ECFD643}" srcId="{85CFD83C-0C6B-BC4D-842F-129DEFFFCC83}" destId="{6AD2A03A-FC77-0649-92E9-8E6E21736820}" srcOrd="0" destOrd="0" parTransId="{80DB3469-4255-D440-BECB-3A0D4DCB7625}" sibTransId="{F0AF8130-90DD-6A40-BE69-CC06EEC1DDAF}"/>
    <dgm:cxn modelId="{34F4882A-355E-5B4B-859D-859DFA200D06}" type="presOf" srcId="{6AD2A03A-FC77-0649-92E9-8E6E21736820}" destId="{F1305359-E89A-E248-BDAE-44B047EAF116}" srcOrd="0" destOrd="0" presId="urn:microsoft.com/office/officeart/2005/8/layout/hList3"/>
    <dgm:cxn modelId="{F4C4AD52-E6E6-594C-8396-6853F540C713}" type="presOf" srcId="{F92606C1-1CD6-BF4E-9E77-D0275FDC37C2}" destId="{24D3949D-55D7-9843-BBF0-4DC75BF720C6}" srcOrd="0" destOrd="0" presId="urn:microsoft.com/office/officeart/2005/8/layout/hList3"/>
    <dgm:cxn modelId="{D5836DF5-DB3F-BD44-9650-1C8D9E6D8906}" type="presOf" srcId="{85CFD83C-0C6B-BC4D-842F-129DEFFFCC83}" destId="{91E99BCE-3CAA-CE4C-A763-4B42C659CC8B}" srcOrd="0" destOrd="0" presId="urn:microsoft.com/office/officeart/2005/8/layout/hList3"/>
    <dgm:cxn modelId="{3745D2BA-C112-5847-8166-F9EC36687BD8}" srcId="{6AD2A03A-FC77-0649-92E9-8E6E21736820}" destId="{FF1F7779-F48A-1F40-9E9D-420C87150ED4}" srcOrd="0" destOrd="0" parTransId="{A7F55382-F9EC-094C-8A11-74EE819CF30E}" sibTransId="{410C3502-284E-4640-BE5B-2BBC03993EC6}"/>
    <dgm:cxn modelId="{2697C0FA-C691-2044-83EE-E06A69D1F024}" srcId="{6AD2A03A-FC77-0649-92E9-8E6E21736820}" destId="{F92606C1-1CD6-BF4E-9E77-D0275FDC37C2}" srcOrd="1" destOrd="0" parTransId="{0D1A1D27-FBA7-E34B-B644-B2808F3E68A8}" sibTransId="{EEB51F93-8625-064F-84B3-754FC6A26CEF}"/>
    <dgm:cxn modelId="{1D6A8E1E-FA44-E840-9674-71F1CE950163}" type="presOf" srcId="{FF1F7779-F48A-1F40-9E9D-420C87150ED4}" destId="{250C4737-A841-8C48-A045-BF4D4D99D3A8}" srcOrd="0" destOrd="0" presId="urn:microsoft.com/office/officeart/2005/8/layout/hList3"/>
    <dgm:cxn modelId="{64BA9AB9-981F-1446-ACB7-29FB38DCF09D}" type="presParOf" srcId="{91E99BCE-3CAA-CE4C-A763-4B42C659CC8B}" destId="{F1305359-E89A-E248-BDAE-44B047EAF116}" srcOrd="0" destOrd="0" presId="urn:microsoft.com/office/officeart/2005/8/layout/hList3"/>
    <dgm:cxn modelId="{5E030865-05DE-AF43-810E-6DECA9A35DCE}" type="presParOf" srcId="{91E99BCE-3CAA-CE4C-A763-4B42C659CC8B}" destId="{AD06BE05-311D-2242-844E-E6A710FEAEE4}" srcOrd="1" destOrd="0" presId="urn:microsoft.com/office/officeart/2005/8/layout/hList3"/>
    <dgm:cxn modelId="{BBEE0905-4016-634E-853A-D30B178F4C70}" type="presParOf" srcId="{AD06BE05-311D-2242-844E-E6A710FEAEE4}" destId="{250C4737-A841-8C48-A045-BF4D4D99D3A8}" srcOrd="0" destOrd="0" presId="urn:microsoft.com/office/officeart/2005/8/layout/hList3"/>
    <dgm:cxn modelId="{375A1C30-1227-8A45-95A8-232F7F649B92}" type="presParOf" srcId="{AD06BE05-311D-2242-844E-E6A710FEAEE4}" destId="{24D3949D-55D7-9843-BBF0-4DC75BF720C6}" srcOrd="1" destOrd="0" presId="urn:microsoft.com/office/officeart/2005/8/layout/hList3"/>
    <dgm:cxn modelId="{28C23A1B-77B9-C743-9E63-85024F96E1D4}" type="presParOf" srcId="{91E99BCE-3CAA-CE4C-A763-4B42C659CC8B}" destId="{30F57DEF-DA04-AE46-8A72-E185F1E3E46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CFD83C-0C6B-BC4D-842F-129DEFFFCC83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D2A03A-FC77-0649-92E9-8E6E21736820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100" b="0" dirty="0" smtClean="0">
              <a:latin typeface="Rockwell" panose="02060603020205020403" pitchFamily="18" charset="0"/>
              <a:cs typeface="Gill Sans"/>
            </a:rPr>
            <a:t>Open-ended Questions</a:t>
          </a:r>
          <a:endParaRPr lang="en-US" sz="4100" b="0" dirty="0">
            <a:latin typeface="Rockwell" panose="02060603020205020403" pitchFamily="18" charset="0"/>
            <a:cs typeface="Gill Sans"/>
          </a:endParaRPr>
        </a:p>
      </dgm:t>
    </dgm:pt>
    <dgm:pt modelId="{80DB3469-4255-D440-BECB-3A0D4DCB7625}" type="parTrans" cxnId="{64026328-281F-4E4B-819B-6E7E2ECFD643}">
      <dgm:prSet/>
      <dgm:spPr/>
      <dgm:t>
        <a:bodyPr/>
        <a:lstStyle/>
        <a:p>
          <a:endParaRPr lang="en-US"/>
        </a:p>
      </dgm:t>
    </dgm:pt>
    <dgm:pt modelId="{F0AF8130-90DD-6A40-BE69-CC06EEC1DDAF}" type="sibTrans" cxnId="{64026328-281F-4E4B-819B-6E7E2ECFD643}">
      <dgm:prSet/>
      <dgm:spPr/>
      <dgm:t>
        <a:bodyPr/>
        <a:lstStyle/>
        <a:p>
          <a:endParaRPr lang="en-US"/>
        </a:p>
      </dgm:t>
    </dgm:pt>
    <dgm:pt modelId="{FF1F7779-F48A-1F40-9E9D-420C87150ED4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Rockwell" panose="02060603020205020403" pitchFamily="18" charset="0"/>
              <a:cs typeface="Gill Sans"/>
            </a:rPr>
            <a:t>Advantages</a:t>
          </a:r>
          <a:endParaRPr lang="en-US" b="0" dirty="0">
            <a:latin typeface="Rockwell" panose="02060603020205020403" pitchFamily="18" charset="0"/>
            <a:cs typeface="Gill Sans"/>
          </a:endParaRPr>
        </a:p>
      </dgm:t>
    </dgm:pt>
    <dgm:pt modelId="{A7F55382-F9EC-094C-8A11-74EE819CF30E}" type="parTrans" cxnId="{3745D2BA-C112-5847-8166-F9EC36687BD8}">
      <dgm:prSet/>
      <dgm:spPr/>
      <dgm:t>
        <a:bodyPr/>
        <a:lstStyle/>
        <a:p>
          <a:endParaRPr lang="en-US"/>
        </a:p>
      </dgm:t>
    </dgm:pt>
    <dgm:pt modelId="{410C3502-284E-4640-BE5B-2BBC03993EC6}" type="sibTrans" cxnId="{3745D2BA-C112-5847-8166-F9EC36687BD8}">
      <dgm:prSet/>
      <dgm:spPr/>
      <dgm:t>
        <a:bodyPr/>
        <a:lstStyle/>
        <a:p>
          <a:endParaRPr lang="en-US"/>
        </a:p>
      </dgm:t>
    </dgm:pt>
    <dgm:pt modelId="{F92606C1-1CD6-BF4E-9E77-D0275FDC37C2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Rockwell" panose="02060603020205020403" pitchFamily="18" charset="0"/>
              <a:cs typeface="Gill Sans"/>
            </a:rPr>
            <a:t>Disadvantages </a:t>
          </a:r>
          <a:endParaRPr lang="en-US" b="0" dirty="0">
            <a:latin typeface="Rockwell" panose="02060603020205020403" pitchFamily="18" charset="0"/>
            <a:cs typeface="Gill Sans"/>
          </a:endParaRPr>
        </a:p>
      </dgm:t>
    </dgm:pt>
    <dgm:pt modelId="{0D1A1D27-FBA7-E34B-B644-B2808F3E68A8}" type="parTrans" cxnId="{2697C0FA-C691-2044-83EE-E06A69D1F024}">
      <dgm:prSet/>
      <dgm:spPr/>
      <dgm:t>
        <a:bodyPr/>
        <a:lstStyle/>
        <a:p>
          <a:endParaRPr lang="en-US"/>
        </a:p>
      </dgm:t>
    </dgm:pt>
    <dgm:pt modelId="{EEB51F93-8625-064F-84B3-754FC6A26CEF}" type="sibTrans" cxnId="{2697C0FA-C691-2044-83EE-E06A69D1F024}">
      <dgm:prSet/>
      <dgm:spPr/>
      <dgm:t>
        <a:bodyPr/>
        <a:lstStyle/>
        <a:p>
          <a:endParaRPr lang="en-US"/>
        </a:p>
      </dgm:t>
    </dgm:pt>
    <dgm:pt modelId="{91E99BCE-3CAA-CE4C-A763-4B42C659CC8B}" type="pres">
      <dgm:prSet presAssocID="{85CFD83C-0C6B-BC4D-842F-129DEFFFCC8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305359-E89A-E248-BDAE-44B047EAF116}" type="pres">
      <dgm:prSet presAssocID="{6AD2A03A-FC77-0649-92E9-8E6E21736820}" presName="roof" presStyleLbl="dkBgShp" presStyleIdx="0" presStyleCnt="2" custLinFactNeighborX="-214"/>
      <dgm:spPr/>
      <dgm:t>
        <a:bodyPr/>
        <a:lstStyle/>
        <a:p>
          <a:endParaRPr lang="en-US"/>
        </a:p>
      </dgm:t>
    </dgm:pt>
    <dgm:pt modelId="{AD06BE05-311D-2242-844E-E6A710FEAEE4}" type="pres">
      <dgm:prSet presAssocID="{6AD2A03A-FC77-0649-92E9-8E6E21736820}" presName="pillars" presStyleCnt="0"/>
      <dgm:spPr/>
    </dgm:pt>
    <dgm:pt modelId="{250C4737-A841-8C48-A045-BF4D4D99D3A8}" type="pres">
      <dgm:prSet presAssocID="{6AD2A03A-FC77-0649-92E9-8E6E21736820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3949D-55D7-9843-BBF0-4DC75BF720C6}" type="pres">
      <dgm:prSet presAssocID="{F92606C1-1CD6-BF4E-9E77-D0275FDC37C2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57DEF-DA04-AE46-8A72-E185F1E3E46F}" type="pres">
      <dgm:prSet presAssocID="{6AD2A03A-FC77-0649-92E9-8E6E21736820}" presName="base" presStyleLbl="dkBgShp" presStyleIdx="1" presStyleCnt="2" custLinFactY="-93979" custLinFactNeighborX="18794" custLinFactNeighborY="-100000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64026328-281F-4E4B-819B-6E7E2ECFD643}" srcId="{85CFD83C-0C6B-BC4D-842F-129DEFFFCC83}" destId="{6AD2A03A-FC77-0649-92E9-8E6E21736820}" srcOrd="0" destOrd="0" parTransId="{80DB3469-4255-D440-BECB-3A0D4DCB7625}" sibTransId="{F0AF8130-90DD-6A40-BE69-CC06EEC1DDAF}"/>
    <dgm:cxn modelId="{374A891C-7FE5-9340-92C8-BF385578B541}" type="presOf" srcId="{FF1F7779-F48A-1F40-9E9D-420C87150ED4}" destId="{250C4737-A841-8C48-A045-BF4D4D99D3A8}" srcOrd="0" destOrd="0" presId="urn:microsoft.com/office/officeart/2005/8/layout/hList3"/>
    <dgm:cxn modelId="{FA39080C-9A59-0F40-AE08-E2D081FB213F}" type="presOf" srcId="{6AD2A03A-FC77-0649-92E9-8E6E21736820}" destId="{F1305359-E89A-E248-BDAE-44B047EAF116}" srcOrd="0" destOrd="0" presId="urn:microsoft.com/office/officeart/2005/8/layout/hList3"/>
    <dgm:cxn modelId="{3745D2BA-C112-5847-8166-F9EC36687BD8}" srcId="{6AD2A03A-FC77-0649-92E9-8E6E21736820}" destId="{FF1F7779-F48A-1F40-9E9D-420C87150ED4}" srcOrd="0" destOrd="0" parTransId="{A7F55382-F9EC-094C-8A11-74EE819CF30E}" sibTransId="{410C3502-284E-4640-BE5B-2BBC03993EC6}"/>
    <dgm:cxn modelId="{D05CA734-4615-1645-A9D8-4F34A018BBA4}" type="presOf" srcId="{F92606C1-1CD6-BF4E-9E77-D0275FDC37C2}" destId="{24D3949D-55D7-9843-BBF0-4DC75BF720C6}" srcOrd="0" destOrd="0" presId="urn:microsoft.com/office/officeart/2005/8/layout/hList3"/>
    <dgm:cxn modelId="{2697C0FA-C691-2044-83EE-E06A69D1F024}" srcId="{6AD2A03A-FC77-0649-92E9-8E6E21736820}" destId="{F92606C1-1CD6-BF4E-9E77-D0275FDC37C2}" srcOrd="1" destOrd="0" parTransId="{0D1A1D27-FBA7-E34B-B644-B2808F3E68A8}" sibTransId="{EEB51F93-8625-064F-84B3-754FC6A26CEF}"/>
    <dgm:cxn modelId="{F69B2B3C-A2BD-CE4A-9BAC-98274838E43D}" type="presOf" srcId="{85CFD83C-0C6B-BC4D-842F-129DEFFFCC83}" destId="{91E99BCE-3CAA-CE4C-A763-4B42C659CC8B}" srcOrd="0" destOrd="0" presId="urn:microsoft.com/office/officeart/2005/8/layout/hList3"/>
    <dgm:cxn modelId="{E2EC3262-78CF-3346-B28E-30D3DE5397CB}" type="presParOf" srcId="{91E99BCE-3CAA-CE4C-A763-4B42C659CC8B}" destId="{F1305359-E89A-E248-BDAE-44B047EAF116}" srcOrd="0" destOrd="0" presId="urn:microsoft.com/office/officeart/2005/8/layout/hList3"/>
    <dgm:cxn modelId="{7DF9608E-569E-1D49-B3BA-3F0236693D36}" type="presParOf" srcId="{91E99BCE-3CAA-CE4C-A763-4B42C659CC8B}" destId="{AD06BE05-311D-2242-844E-E6A710FEAEE4}" srcOrd="1" destOrd="0" presId="urn:microsoft.com/office/officeart/2005/8/layout/hList3"/>
    <dgm:cxn modelId="{B556BDA4-08D6-C348-B5A7-EEE935A57D4C}" type="presParOf" srcId="{AD06BE05-311D-2242-844E-E6A710FEAEE4}" destId="{250C4737-A841-8C48-A045-BF4D4D99D3A8}" srcOrd="0" destOrd="0" presId="urn:microsoft.com/office/officeart/2005/8/layout/hList3"/>
    <dgm:cxn modelId="{F61C626E-2CE5-4E47-B670-50AA48F6A981}" type="presParOf" srcId="{AD06BE05-311D-2242-844E-E6A710FEAEE4}" destId="{24D3949D-55D7-9843-BBF0-4DC75BF720C6}" srcOrd="1" destOrd="0" presId="urn:microsoft.com/office/officeart/2005/8/layout/hList3"/>
    <dgm:cxn modelId="{F4279ABB-FD65-6D49-B69E-C089F44E5CC7}" type="presParOf" srcId="{91E99BCE-3CAA-CE4C-A763-4B42C659CC8B}" destId="{30F57DEF-DA04-AE46-8A72-E185F1E3E46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05359-E89A-E248-BDAE-44B047EAF116}">
      <dsp:nvSpPr>
        <dsp:cNvPr id="0" name=""/>
        <dsp:cNvSpPr/>
      </dsp:nvSpPr>
      <dsp:spPr>
        <a:xfrm>
          <a:off x="0" y="0"/>
          <a:ext cx="6676859" cy="1018852"/>
        </a:xfrm>
        <a:prstGeom prst="rect">
          <a:avLst/>
        </a:prstGeom>
        <a:solidFill>
          <a:schemeClr val="accent1"/>
        </a:solidFill>
        <a:ln w="26425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0" kern="1200" dirty="0" smtClean="0">
              <a:latin typeface="Rockwell" panose="02060603020205020403" pitchFamily="18" charset="0"/>
              <a:cs typeface="Gill Sans"/>
            </a:rPr>
            <a:t>Closed-ended Questions</a:t>
          </a:r>
          <a:endParaRPr lang="en-US" sz="4100" b="0" kern="1200" dirty="0">
            <a:latin typeface="Rockwell" panose="02060603020205020403" pitchFamily="18" charset="0"/>
            <a:cs typeface="Gill Sans"/>
          </a:endParaRPr>
        </a:p>
      </dsp:txBody>
      <dsp:txXfrm>
        <a:off x="0" y="0"/>
        <a:ext cx="6676859" cy="1018852"/>
      </dsp:txXfrm>
    </dsp:sp>
    <dsp:sp modelId="{250C4737-A841-8C48-A045-BF4D4D99D3A8}">
      <dsp:nvSpPr>
        <dsp:cNvPr id="0" name=""/>
        <dsp:cNvSpPr/>
      </dsp:nvSpPr>
      <dsp:spPr>
        <a:xfrm>
          <a:off x="0" y="1018852"/>
          <a:ext cx="3338429" cy="2139590"/>
        </a:xfrm>
        <a:prstGeom prst="rect">
          <a:avLst/>
        </a:prstGeom>
        <a:solidFill>
          <a:schemeClr val="lt1"/>
        </a:solidFill>
        <a:ln w="2642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0" kern="1200" dirty="0" smtClean="0">
              <a:latin typeface="Rockwell" panose="02060603020205020403" pitchFamily="18" charset="0"/>
              <a:cs typeface="Gill Sans"/>
            </a:rPr>
            <a:t>Advantages</a:t>
          </a:r>
          <a:endParaRPr lang="en-US" sz="3500" b="0" kern="1200" dirty="0">
            <a:latin typeface="Rockwell" panose="02060603020205020403" pitchFamily="18" charset="0"/>
            <a:cs typeface="Gill Sans"/>
          </a:endParaRPr>
        </a:p>
      </dsp:txBody>
      <dsp:txXfrm>
        <a:off x="0" y="1018852"/>
        <a:ext cx="3338429" cy="2139590"/>
      </dsp:txXfrm>
    </dsp:sp>
    <dsp:sp modelId="{24D3949D-55D7-9843-BBF0-4DC75BF720C6}">
      <dsp:nvSpPr>
        <dsp:cNvPr id="0" name=""/>
        <dsp:cNvSpPr/>
      </dsp:nvSpPr>
      <dsp:spPr>
        <a:xfrm>
          <a:off x="3338429" y="1018852"/>
          <a:ext cx="3338429" cy="2139590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hade val="86000"/>
                <a:satMod val="140000"/>
              </a:schemeClr>
            </a:gs>
            <a:gs pos="45000">
              <a:schemeClr val="accent2">
                <a:tint val="48000"/>
                <a:satMod val="150000"/>
              </a:schemeClr>
            </a:gs>
            <a:gs pos="100000">
              <a:schemeClr val="accent2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0" kern="1200" dirty="0" smtClean="0">
              <a:latin typeface="Rockwell" panose="02060603020205020403" pitchFamily="18" charset="0"/>
              <a:cs typeface="Gill Sans"/>
            </a:rPr>
            <a:t>Disadvantages </a:t>
          </a:r>
          <a:endParaRPr lang="en-US" sz="3500" b="0" kern="1200" dirty="0">
            <a:latin typeface="Rockwell" panose="02060603020205020403" pitchFamily="18" charset="0"/>
            <a:cs typeface="Gill Sans"/>
          </a:endParaRPr>
        </a:p>
      </dsp:txBody>
      <dsp:txXfrm>
        <a:off x="3338429" y="1018852"/>
        <a:ext cx="3338429" cy="2139590"/>
      </dsp:txXfrm>
    </dsp:sp>
    <dsp:sp modelId="{30F57DEF-DA04-AE46-8A72-E185F1E3E46F}">
      <dsp:nvSpPr>
        <dsp:cNvPr id="0" name=""/>
        <dsp:cNvSpPr/>
      </dsp:nvSpPr>
      <dsp:spPr>
        <a:xfrm>
          <a:off x="0" y="2697292"/>
          <a:ext cx="6676859" cy="237732"/>
        </a:xfrm>
        <a:prstGeom prst="rect">
          <a:avLst/>
        </a:prstGeom>
        <a:solidFill>
          <a:schemeClr val="accent1"/>
        </a:solidFill>
        <a:ln w="26425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05359-E89A-E248-BDAE-44B047EAF116}">
      <dsp:nvSpPr>
        <dsp:cNvPr id="0" name=""/>
        <dsp:cNvSpPr/>
      </dsp:nvSpPr>
      <dsp:spPr>
        <a:xfrm>
          <a:off x="0" y="0"/>
          <a:ext cx="6676859" cy="1018852"/>
        </a:xfrm>
        <a:prstGeom prst="rect">
          <a:avLst/>
        </a:prstGeom>
        <a:solidFill>
          <a:schemeClr val="accent1"/>
        </a:solidFill>
        <a:ln w="26425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0" kern="1200" dirty="0" smtClean="0">
              <a:latin typeface="Rockwell" panose="02060603020205020403" pitchFamily="18" charset="0"/>
              <a:cs typeface="Gill Sans"/>
            </a:rPr>
            <a:t>Open-ended Questions</a:t>
          </a:r>
          <a:endParaRPr lang="en-US" sz="4100" b="0" kern="1200" dirty="0">
            <a:latin typeface="Rockwell" panose="02060603020205020403" pitchFamily="18" charset="0"/>
            <a:cs typeface="Gill Sans"/>
          </a:endParaRPr>
        </a:p>
      </dsp:txBody>
      <dsp:txXfrm>
        <a:off x="0" y="0"/>
        <a:ext cx="6676859" cy="1018852"/>
      </dsp:txXfrm>
    </dsp:sp>
    <dsp:sp modelId="{250C4737-A841-8C48-A045-BF4D4D99D3A8}">
      <dsp:nvSpPr>
        <dsp:cNvPr id="0" name=""/>
        <dsp:cNvSpPr/>
      </dsp:nvSpPr>
      <dsp:spPr>
        <a:xfrm>
          <a:off x="0" y="1018852"/>
          <a:ext cx="3338429" cy="2139590"/>
        </a:xfrm>
        <a:prstGeom prst="rect">
          <a:avLst/>
        </a:prstGeom>
        <a:solidFill>
          <a:schemeClr val="lt1"/>
        </a:solidFill>
        <a:ln w="2642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0" kern="1200" dirty="0" smtClean="0">
              <a:latin typeface="Rockwell" panose="02060603020205020403" pitchFamily="18" charset="0"/>
              <a:cs typeface="Gill Sans"/>
            </a:rPr>
            <a:t>Advantages</a:t>
          </a:r>
          <a:endParaRPr lang="en-US" sz="3500" b="0" kern="1200" dirty="0">
            <a:latin typeface="Rockwell" panose="02060603020205020403" pitchFamily="18" charset="0"/>
            <a:cs typeface="Gill Sans"/>
          </a:endParaRPr>
        </a:p>
      </dsp:txBody>
      <dsp:txXfrm>
        <a:off x="0" y="1018852"/>
        <a:ext cx="3338429" cy="2139590"/>
      </dsp:txXfrm>
    </dsp:sp>
    <dsp:sp modelId="{24D3949D-55D7-9843-BBF0-4DC75BF720C6}">
      <dsp:nvSpPr>
        <dsp:cNvPr id="0" name=""/>
        <dsp:cNvSpPr/>
      </dsp:nvSpPr>
      <dsp:spPr>
        <a:xfrm>
          <a:off x="3338429" y="1018852"/>
          <a:ext cx="3338429" cy="2139590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hade val="86000"/>
                <a:satMod val="140000"/>
              </a:schemeClr>
            </a:gs>
            <a:gs pos="45000">
              <a:schemeClr val="accent2">
                <a:tint val="48000"/>
                <a:satMod val="150000"/>
              </a:schemeClr>
            </a:gs>
            <a:gs pos="100000">
              <a:schemeClr val="accent2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0" kern="1200" dirty="0" smtClean="0">
              <a:latin typeface="Rockwell" panose="02060603020205020403" pitchFamily="18" charset="0"/>
              <a:cs typeface="Gill Sans"/>
            </a:rPr>
            <a:t>Disadvantages </a:t>
          </a:r>
          <a:endParaRPr lang="en-US" sz="3500" b="0" kern="1200" dirty="0">
            <a:latin typeface="Rockwell" panose="02060603020205020403" pitchFamily="18" charset="0"/>
            <a:cs typeface="Gill Sans"/>
          </a:endParaRPr>
        </a:p>
      </dsp:txBody>
      <dsp:txXfrm>
        <a:off x="3338429" y="1018852"/>
        <a:ext cx="3338429" cy="2139590"/>
      </dsp:txXfrm>
    </dsp:sp>
    <dsp:sp modelId="{30F57DEF-DA04-AE46-8A72-E185F1E3E46F}">
      <dsp:nvSpPr>
        <dsp:cNvPr id="0" name=""/>
        <dsp:cNvSpPr/>
      </dsp:nvSpPr>
      <dsp:spPr>
        <a:xfrm>
          <a:off x="0" y="2697292"/>
          <a:ext cx="6676859" cy="237732"/>
        </a:xfrm>
        <a:prstGeom prst="rect">
          <a:avLst/>
        </a:prstGeom>
        <a:solidFill>
          <a:schemeClr val="accent1"/>
        </a:solidFill>
        <a:ln w="26425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3ABC1-61E7-9045-A88A-5653C4C45725}" type="datetimeFigureOut">
              <a:rPr lang="en-US" smtClean="0"/>
              <a:pPr/>
              <a:t>12/1/2017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1A3F7-39D7-3E4B-B3C7-CDAEC25BC4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8070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67FCD-BD1A-FF4C-A0C0-4C643F1BB7E9}" type="datetimeFigureOut">
              <a:rPr lang="en-US" smtClean="0"/>
              <a:pPr/>
              <a:t>12/1/2017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14BF9-1299-F441-AA19-850095793F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94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255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47D5D-2C99-254D-9B31-195340A941A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425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94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77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07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062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978EF80-9A3E-FA4F-B6F9-A5AC178A279B}" type="slidenum">
              <a:rPr lang="en-US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07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i="1" dirty="0" smtClean="0">
              <a:latin typeface="Gill Sans Light" pitchFamily="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5ABFA2-CC3E-42E0-87B2-6C6343E369DD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834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2800" i="1" dirty="0" smtClean="0">
              <a:latin typeface="Gill Sans Light" pitchFamily="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5ABFA2-CC3E-42E0-87B2-6C6343E369DD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244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54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5ABFA2-CC3E-42E0-87B2-6C6343E369DD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649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33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958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958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240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51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90980-A67F-4CB3-994F-8B54C813C2B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19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19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9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E3E17FD-3B5A-2847-BA12-18511358BC01}" type="slidenum">
              <a:rPr lang="en-US" sz="1200"/>
              <a:pPr eaLnBrk="1" hangingPunct="1"/>
              <a:t>49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20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C69006-027D-E942-92F9-FE08F469588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42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834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15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531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47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79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169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834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90980-A67F-4CB3-994F-8B54C813C2B8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53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78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72243-EE66-B94F-9C38-61B373E006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869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476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90980-A67F-4CB3-994F-8B54C813C2B8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451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 smtClean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741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47D5D-2C99-254D-9B31-195340A941AF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89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47D5D-2C99-254D-9B31-195340A941A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89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47D5D-2C99-254D-9B31-195340A941AF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89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47D5D-2C99-254D-9B31-195340A941AF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89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 smtClean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741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 smtClean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741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C69006-027D-E942-92F9-FE08F469588A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42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432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084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084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445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46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fld id="{FDF4FD4B-9025-2847-A4A3-B6753F0073DC}" type="slidenum">
              <a:rPr lang="en-US" sz="1200">
                <a:latin typeface="Calibri" charset="0"/>
              </a:rPr>
              <a:pPr/>
              <a:t>80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30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14BF9-1299-F441-AA19-850095793F7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259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1412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160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1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6C27-B4FA-441C-966B-7432AD068C9A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03CD-9A56-407A-B2C1-8BA1D241A2C8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0BDB-FB4A-4106-BBCF-3BF78F52ABFF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5AEB2-C07F-4001-AF16-C4BBF968B5A5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881-499E-480B-9A23-BDA46D0D3502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2218-EFEE-4981-AD2D-7ECFB8227CD2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ED9A-47D0-44AE-BFC3-6FE5786F84CE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9D86-FC47-4DC5-8547-3BFC876F0BFB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355E-C7FA-4B1A-9AC4-A2912A227081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7375-0EBC-48AE-9C9B-5305BA884C5A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6B35-0A90-439D-B421-3789FF1AE67F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41D99C8-245A-46CB-859E-FF67BCCB5A3A}" type="datetime1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GHTQUESTION.ORG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/>
          <p:cNvSpPr/>
          <p:nvPr/>
        </p:nvSpPr>
        <p:spPr>
          <a:xfrm>
            <a:off x="533400" y="2209800"/>
            <a:ext cx="8229600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Rockwell" panose="02060603020205020403" pitchFamily="18" charset="0"/>
              </a:rPr>
              <a:t>Making it Easier to Build Effective Partnerships with Families</a:t>
            </a:r>
            <a:endParaRPr lang="en-US" sz="3200" dirty="0">
              <a:latin typeface="Rockwell" panose="02060603020205020403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867400" y="5032375"/>
            <a:ext cx="2376778" cy="75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-106" charset="0"/>
            </a:endParaRPr>
          </a:p>
        </p:txBody>
      </p:sp>
      <p:pic>
        <p:nvPicPr>
          <p:cNvPr id="2" name="Picture 1" descr="rqi logo with title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274"/>
            <a:ext cx="8229600" cy="1162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139624"/>
            <a:ext cx="4114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Rockwell" panose="02060603020205020403" pitchFamily="18" charset="0"/>
              </a:rPr>
              <a:t>Luz Santana</a:t>
            </a:r>
          </a:p>
          <a:p>
            <a:pPr algn="ctr"/>
            <a:r>
              <a:rPr lang="en-US" sz="2400" dirty="0" smtClean="0">
                <a:latin typeface="Rockwell" panose="02060603020205020403" pitchFamily="18" charset="0"/>
              </a:rPr>
              <a:t>Co-Director </a:t>
            </a:r>
          </a:p>
          <a:p>
            <a:pPr algn="ctr"/>
            <a:r>
              <a:rPr lang="en-US" sz="2400" dirty="0" smtClean="0">
                <a:latin typeface="Rockwell" panose="02060603020205020403" pitchFamily="18" charset="0"/>
              </a:rPr>
              <a:t>Right Question Institute</a:t>
            </a:r>
            <a:endParaRPr lang="en-US" sz="24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1" y="4139624"/>
            <a:ext cx="35197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Rockwell" panose="02060603020205020403" pitchFamily="18" charset="0"/>
              </a:rPr>
              <a:t>Deirdre Brotherson</a:t>
            </a:r>
          </a:p>
          <a:p>
            <a:pPr algn="ctr"/>
            <a:r>
              <a:rPr lang="en-US" sz="2400" smtClean="0">
                <a:latin typeface="Rockwell" panose="02060603020205020403" pitchFamily="18" charset="0"/>
              </a:rPr>
              <a:t>5</a:t>
            </a:r>
            <a:r>
              <a:rPr lang="en-US" sz="2400" baseline="30000" smtClean="0">
                <a:latin typeface="Rockwell" panose="02060603020205020403" pitchFamily="18" charset="0"/>
              </a:rPr>
              <a:t>th</a:t>
            </a:r>
            <a:r>
              <a:rPr lang="en-US" sz="2400" smtClean="0">
                <a:latin typeface="Rockwell" panose="02060603020205020403" pitchFamily="18" charset="0"/>
              </a:rPr>
              <a:t> Grade Teacher</a:t>
            </a:r>
            <a:endParaRPr lang="en-US" sz="2400" dirty="0" smtClean="0">
              <a:latin typeface="Rockwell" panose="02060603020205020403" pitchFamily="18" charset="0"/>
            </a:endParaRPr>
          </a:p>
          <a:p>
            <a:pPr algn="ctr"/>
            <a:r>
              <a:rPr lang="en-US" sz="2400" dirty="0" smtClean="0">
                <a:latin typeface="Rockwell" panose="02060603020205020403" pitchFamily="18" charset="0"/>
              </a:rPr>
              <a:t>Hooksett, NH </a:t>
            </a:r>
          </a:p>
          <a:p>
            <a:endParaRPr lang="en-US" sz="2400" dirty="0" smtClean="0">
              <a:latin typeface="Rockwell" panose="02060603020205020403" pitchFamily="18" charset="0"/>
            </a:endParaRPr>
          </a:p>
          <a:p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863640" y="1431566"/>
            <a:ext cx="6120625" cy="21477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Rockwell"/>
                <a:cs typeface="Rockwell"/>
              </a:rPr>
              <a:t>Sharing two skills: </a:t>
            </a:r>
          </a:p>
          <a:p>
            <a:pPr lvl="1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Rockwell"/>
                <a:cs typeface="Rockwell"/>
              </a:rPr>
              <a:t>Asking better questions</a:t>
            </a:r>
          </a:p>
          <a:p>
            <a:pPr lvl="1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Rockwell"/>
                <a:cs typeface="Rockwell"/>
              </a:rPr>
              <a:t>Participating more effectively in decisions</a:t>
            </a:r>
          </a:p>
          <a:p>
            <a:pPr lvl="1">
              <a:buNone/>
            </a:pPr>
            <a:endParaRPr lang="en-US" sz="2800" dirty="0" smtClean="0">
              <a:solidFill>
                <a:schemeClr val="tx1"/>
              </a:solidFill>
              <a:latin typeface="Rockwell"/>
              <a:cs typeface="Rockwell"/>
            </a:endParaRPr>
          </a:p>
          <a:p>
            <a:pPr marL="4572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Rockwell"/>
                <a:cs typeface="Rockwell"/>
              </a:rPr>
              <a:t>So that parents can play three roles:</a:t>
            </a:r>
          </a:p>
          <a:p>
            <a:pPr lvl="1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Rockwell"/>
                <a:cs typeface="Rockwell"/>
              </a:rPr>
              <a:t>Support</a:t>
            </a:r>
          </a:p>
          <a:p>
            <a:pPr lvl="1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Rockwell"/>
                <a:cs typeface="Rockwell"/>
              </a:rPr>
              <a:t>Monitor</a:t>
            </a:r>
          </a:p>
          <a:p>
            <a:pPr lvl="1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Rockwell"/>
                <a:cs typeface="Rockwell"/>
              </a:rPr>
              <a:t>Advocate</a:t>
            </a:r>
            <a:endParaRPr lang="en-US" sz="28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39646"/>
            <a:ext cx="7635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  <a:latin typeface="Rockwell"/>
                <a:ea typeface="Gill Sans Light" charset="0"/>
                <a:cs typeface="Rockwell"/>
              </a:rPr>
              <a:t>A strategy that focuses on:</a:t>
            </a:r>
            <a:endParaRPr lang="en-US" sz="3600" dirty="0">
              <a:solidFill>
                <a:schemeClr val="tx2"/>
              </a:solidFill>
              <a:latin typeface="Rockwell"/>
              <a:ea typeface="Gill Sans Light" charset="0"/>
              <a:cs typeface="Rockwell"/>
            </a:endParaRPr>
          </a:p>
        </p:txBody>
      </p:sp>
      <p:pic>
        <p:nvPicPr>
          <p:cNvPr id="5" name="Picture 4" descr="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65" y="1431566"/>
            <a:ext cx="1712395" cy="196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862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14198745"/>
              </p:ext>
            </p:extLst>
          </p:nvPr>
        </p:nvGraphicFramePr>
        <p:xfrm>
          <a:off x="635489" y="1572150"/>
          <a:ext cx="7365511" cy="3199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62069" y="544205"/>
            <a:ext cx="7672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Rockwell"/>
                <a:ea typeface="Gill Sans Light" charset="0"/>
                <a:cs typeface="Rockwell"/>
              </a:rPr>
              <a:t>An Integrated </a:t>
            </a:r>
            <a:r>
              <a:rPr lang="en-US" sz="4400" dirty="0">
                <a:latin typeface="Rockwell"/>
                <a:ea typeface="Gill Sans Light" charset="0"/>
                <a:cs typeface="Rockwell"/>
              </a:rPr>
              <a:t>S</a:t>
            </a:r>
            <a:r>
              <a:rPr lang="en-US" sz="4400" dirty="0" smtClean="0">
                <a:latin typeface="Rockwell"/>
                <a:ea typeface="Gill Sans Light" charset="0"/>
                <a:cs typeface="Rockwell"/>
              </a:rPr>
              <a:t>trategy </a:t>
            </a:r>
            <a:endParaRPr lang="en-US" sz="4400" dirty="0">
              <a:latin typeface="Rockwell"/>
              <a:ea typeface="Gill Sans Light" charset="0"/>
              <a:cs typeface="Rockwell"/>
            </a:endParaRPr>
          </a:p>
        </p:txBody>
      </p:sp>
      <p:pic>
        <p:nvPicPr>
          <p:cNvPr id="2" name="Picture 1" descr="th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9" y="1572150"/>
            <a:ext cx="7875532" cy="34261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76800" y="3244334"/>
            <a:ext cx="365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Rockwell"/>
                <a:cs typeface="Rockwell"/>
              </a:rPr>
              <a:t>A  Strategy, NOT a program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0" y="4419600"/>
            <a:ext cx="65168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 smtClean="0"/>
          </a:p>
          <a:p>
            <a:endParaRPr lang="en-US" sz="2200" dirty="0"/>
          </a:p>
          <a:p>
            <a:r>
              <a:rPr lang="en-US" sz="2800" dirty="0" smtClean="0"/>
              <a:t> </a:t>
            </a:r>
            <a:r>
              <a:rPr lang="en-US" sz="2800" dirty="0" smtClean="0">
                <a:latin typeface="Rockwell"/>
                <a:cs typeface="Rockwell"/>
              </a:rPr>
              <a:t>Complementary to existing programs  </a:t>
            </a:r>
            <a:endParaRPr lang="en-US" sz="2800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61813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5195" y="701481"/>
            <a:ext cx="78992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Rockwell"/>
                <a:cs typeface="Rockwell"/>
              </a:rPr>
              <a:t>Components of the Strategy</a:t>
            </a:r>
            <a:endParaRPr lang="en-US" sz="4400" dirty="0">
              <a:latin typeface="Rockwell"/>
              <a:cs typeface="Rockwell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828032" y="2362200"/>
            <a:ext cx="7835899" cy="122493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6"/>
              </a:buClr>
              <a:buSzPct val="100000"/>
              <a:buFont typeface="Wingdings" charset="2"/>
              <a:buChar char="ü"/>
            </a:pPr>
            <a:r>
              <a:rPr lang="en-US" sz="2800" dirty="0" smtClean="0">
                <a:solidFill>
                  <a:schemeClr val="tx1"/>
                </a:solidFill>
                <a:latin typeface="Rockwell"/>
                <a:ea typeface="Gill Sans Light" charset="0"/>
                <a:cs typeface="Rockwell"/>
              </a:rPr>
              <a:t>The Question Formulation Technique</a:t>
            </a:r>
          </a:p>
          <a:p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8032" y="3350824"/>
            <a:ext cx="8435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/>
              </a:buClr>
              <a:buFont typeface="Wingdings" charset="2"/>
              <a:buChar char="ü"/>
            </a:pPr>
            <a:r>
              <a:rPr lang="en-US" sz="2800" dirty="0">
                <a:latin typeface="Rockwell"/>
                <a:ea typeface="Gill Sans Light" charset="0"/>
                <a:cs typeface="Rockwell"/>
              </a:rPr>
              <a:t>The Framework for Accountable Decision  Making</a:t>
            </a:r>
          </a:p>
          <a:p>
            <a:pPr marL="45720" indent="0">
              <a:buNone/>
            </a:pPr>
            <a:endParaRPr lang="en-US" sz="2000" i="1" dirty="0">
              <a:solidFill>
                <a:srgbClr val="000090"/>
              </a:solidFill>
              <a:ea typeface="Gill Sans Light" charset="0"/>
              <a:cs typeface="Gill Sans Light" charset="0"/>
            </a:endParaRPr>
          </a:p>
          <a:p>
            <a:pPr marL="45720" indent="0">
              <a:buNone/>
            </a:pPr>
            <a:endParaRPr lang="en-US" sz="2000" i="1" dirty="0">
              <a:solidFill>
                <a:srgbClr val="000090"/>
              </a:solidFill>
              <a:ea typeface="Gill Sans Light" charset="0"/>
              <a:cs typeface="Gill Sans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828032" y="4593504"/>
            <a:ext cx="8042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/>
              </a:buClr>
              <a:buFont typeface="Wingdings" charset="2"/>
              <a:buChar char="ü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The Support, Monitor, and Advocate Model</a:t>
            </a:r>
          </a:p>
          <a:p>
            <a:pPr marL="342900" indent="-342900">
              <a:buClr>
                <a:schemeClr val="accent6"/>
              </a:buClr>
              <a:buFont typeface="Wingdings" charset="2"/>
              <a:buChar char="ü"/>
            </a:pPr>
            <a:endParaRPr lang="en-US" sz="2800" dirty="0"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529" y="1331913"/>
            <a:ext cx="6512511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Rockwell" panose="02060603020205020403" pitchFamily="18" charset="0"/>
              </a:rPr>
              <a:t>The Build the </a:t>
            </a:r>
            <a:r>
              <a:rPr lang="en-US" b="1" dirty="0">
                <a:latin typeface="Rockwell" panose="02060603020205020403" pitchFamily="18" charset="0"/>
              </a:rPr>
              <a:t>F</a:t>
            </a:r>
            <a:r>
              <a:rPr lang="en-US" b="1" dirty="0" smtClean="0">
                <a:latin typeface="Rockwell" panose="02060603020205020403" pitchFamily="18" charset="0"/>
                <a:cs typeface="Rockwell"/>
              </a:rPr>
              <a:t>oundation</a:t>
            </a:r>
            <a:endParaRPr lang="en-US" b="1" dirty="0">
              <a:latin typeface="Rockwell" panose="02060603020205020403" pitchFamily="18" charset="0"/>
              <a:cs typeface="Rockwel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47700" y="3267268"/>
            <a:ext cx="8153400" cy="27593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Questions </a:t>
            </a:r>
            <a:r>
              <a:rPr lang="en-US" sz="2800" dirty="0">
                <a:latin typeface="Rockwell" panose="02060603020205020403" pitchFamily="18" charset="0"/>
                <a:ea typeface="Gill Sans Light" charset="0"/>
                <a:cs typeface="Rockwell"/>
              </a:rPr>
              <a:t>are the </a:t>
            </a: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foundation</a:t>
            </a:r>
            <a:endParaRPr lang="en-US" sz="2800" dirty="0">
              <a:latin typeface="Rockwell" panose="02060603020205020403" pitchFamily="18" charset="0"/>
              <a:ea typeface="Gill Sans Light" charset="0"/>
              <a:cs typeface="Rockwell"/>
            </a:endParaRPr>
          </a:p>
          <a:p>
            <a:r>
              <a:rPr lang="en-US" sz="2800" dirty="0">
                <a:latin typeface="Rockwell" panose="02060603020205020403" pitchFamily="18" charset="0"/>
                <a:ea typeface="Gill Sans Light" charset="0"/>
                <a:cs typeface="Rockwell"/>
              </a:rPr>
              <a:t>Build the foundation </a:t>
            </a: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first</a:t>
            </a:r>
            <a:endParaRPr lang="en-US" sz="2800" dirty="0">
              <a:latin typeface="Rockwell" panose="02060603020205020403" pitchFamily="18" charset="0"/>
              <a:ea typeface="Gill Sans Light" charset="0"/>
              <a:cs typeface="Rockwell"/>
            </a:endParaRPr>
          </a:p>
          <a:p>
            <a:r>
              <a:rPr lang="en-US" sz="2800" dirty="0">
                <a:latin typeface="Rockwell" panose="02060603020205020403" pitchFamily="18" charset="0"/>
                <a:ea typeface="Gill Sans Light" charset="0"/>
                <a:cs typeface="Rockwell"/>
              </a:rPr>
              <a:t>Teach </a:t>
            </a: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parents </a:t>
            </a:r>
            <a:r>
              <a:rPr lang="en-US" sz="2800" dirty="0">
                <a:latin typeface="Rockwell" panose="02060603020205020403" pitchFamily="18" charset="0"/>
                <a:ea typeface="Gill Sans Light" charset="0"/>
                <a:cs typeface="Rockwell"/>
              </a:rPr>
              <a:t>how to ask their own </a:t>
            </a: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questions</a:t>
            </a:r>
            <a:endParaRPr lang="en-US" sz="2800" dirty="0">
              <a:latin typeface="Rockwell" panose="02060603020205020403" pitchFamily="18" charset="0"/>
              <a:ea typeface="Gill Sans Light" charset="0"/>
              <a:cs typeface="Rockwell"/>
            </a:endParaRPr>
          </a:p>
          <a:p>
            <a:endParaRPr lang="en-US" sz="2800" dirty="0">
              <a:latin typeface="Rockwell" panose="02060603020205020403" pitchFamily="18" charset="0"/>
              <a:ea typeface="Gill Sans Light" charset="0"/>
              <a:cs typeface="Rockwell"/>
            </a:endParaRPr>
          </a:p>
        </p:txBody>
      </p:sp>
      <p:pic>
        <p:nvPicPr>
          <p:cNvPr id="5" name="Picture 4" descr="http://sumasacchurch.weebly.com/uploads/2/8/5/5/2855419/9182064.jpg?30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9" y="951706"/>
            <a:ext cx="2077720" cy="190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9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769" y="824440"/>
            <a:ext cx="6512511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Rockwell"/>
                <a:cs typeface="Rockwell"/>
              </a:rPr>
              <a:t>Strengthen the Foundation</a:t>
            </a:r>
            <a:endParaRPr lang="en-US" b="1" dirty="0">
              <a:latin typeface="Rockwell"/>
              <a:cs typeface="Rockwel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568960" y="2243560"/>
            <a:ext cx="8153400" cy="4732867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sz="2800" dirty="0">
                <a:latin typeface="Rockwell"/>
                <a:ea typeface="Gill Sans Light" charset="0"/>
                <a:cs typeface="Rockwell"/>
              </a:rPr>
              <a:t>Set aside time </a:t>
            </a: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for parents </a:t>
            </a:r>
            <a:r>
              <a:rPr lang="en-US" sz="2800" dirty="0">
                <a:latin typeface="Rockwell"/>
                <a:ea typeface="Gill Sans Light" charset="0"/>
                <a:cs typeface="Rockwell"/>
              </a:rPr>
              <a:t>to ask questions </a:t>
            </a:r>
            <a:endParaRPr lang="en-US" sz="2800" dirty="0" smtClean="0">
              <a:latin typeface="Rockwell"/>
              <a:ea typeface="Gill Sans Light" charset="0"/>
              <a:cs typeface="Rockwell"/>
            </a:endParaRPr>
          </a:p>
          <a:p>
            <a:endParaRPr lang="en-US" sz="2800" dirty="0">
              <a:latin typeface="Rockwell"/>
              <a:ea typeface="Gill Sans Light" charset="0"/>
              <a:cs typeface="Rockwell"/>
            </a:endParaRPr>
          </a:p>
          <a:p>
            <a:r>
              <a:rPr lang="en-US" sz="2800" dirty="0">
                <a:latin typeface="Rockwell"/>
                <a:ea typeface="Gill Sans Light" charset="0"/>
                <a:cs typeface="Rockwell"/>
              </a:rPr>
              <a:t>Begin all interactions </a:t>
            </a: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by </a:t>
            </a:r>
            <a:r>
              <a:rPr lang="en-US" sz="2800" dirty="0">
                <a:latin typeface="Rockwell"/>
                <a:ea typeface="Gill Sans Light" charset="0"/>
                <a:cs typeface="Rockwell"/>
              </a:rPr>
              <a:t>setting </a:t>
            </a: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time </a:t>
            </a:r>
            <a:r>
              <a:rPr lang="en-US" sz="2800" dirty="0">
                <a:latin typeface="Rockwell"/>
                <a:ea typeface="Gill Sans Light" charset="0"/>
                <a:cs typeface="Rockwell"/>
              </a:rPr>
              <a:t>aside </a:t>
            </a: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for parents to </a:t>
            </a:r>
            <a:r>
              <a:rPr lang="en-US" sz="2800" dirty="0">
                <a:latin typeface="Rockwell"/>
                <a:ea typeface="Gill Sans Light" charset="0"/>
                <a:cs typeface="Rockwell"/>
              </a:rPr>
              <a:t>ask questions</a:t>
            </a:r>
          </a:p>
          <a:p>
            <a:pPr marL="0" indent="0">
              <a:buNone/>
            </a:pP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 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7" name="Picture 6" descr="http://blog.gyminsight.com/wp-content/uploads/2014/02/solid-foundation-e139259662964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33" y="4572000"/>
            <a:ext cx="2777067" cy="1710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0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Rockwell" panose="02060603020205020403" pitchFamily="18" charset="0"/>
              </a:rPr>
              <a:t/>
            </a:r>
            <a:br>
              <a:rPr lang="en-US" dirty="0" smtClean="0">
                <a:latin typeface="Rockwell" panose="02060603020205020403" pitchFamily="18" charset="0"/>
              </a:rPr>
            </a:br>
            <a:r>
              <a:rPr lang="en-US" dirty="0" smtClean="0">
                <a:latin typeface="Rockwell" panose="02060603020205020403" pitchFamily="18" charset="0"/>
              </a:rPr>
              <a:t>Parent Engagement &amp; Skill Building Activities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43840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are some examples of activities you are implementing at your school?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62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Rockwell" panose="02060603020205020403" pitchFamily="18" charset="0"/>
              </a:rPr>
              <a:t>Parent Engagement Activities</a:t>
            </a:r>
            <a:endParaRPr lang="en-US" dirty="0">
              <a:latin typeface="Rockwell" panose="020606030202050204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496605"/>
            <a:ext cx="5249044" cy="52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8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3022" y="1371600"/>
            <a:ext cx="82437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About </a:t>
            </a:r>
            <a:r>
              <a:rPr lang="en-US" sz="2800" dirty="0">
                <a:latin typeface="Rockwell"/>
                <a:cs typeface="Rockwell"/>
              </a:rPr>
              <a:t>the Right Question </a:t>
            </a:r>
            <a:r>
              <a:rPr lang="en-US" sz="2800" dirty="0" smtClean="0">
                <a:latin typeface="Rockwell"/>
                <a:cs typeface="Rockwell"/>
              </a:rPr>
              <a:t>School-Family </a:t>
            </a:r>
            <a:r>
              <a:rPr lang="en-US" sz="2800" dirty="0">
                <a:latin typeface="Rockwell"/>
                <a:cs typeface="Rockwell"/>
              </a:rPr>
              <a:t>Partnership </a:t>
            </a:r>
            <a:r>
              <a:rPr lang="en-US" sz="2800" dirty="0" smtClean="0">
                <a:latin typeface="Rockwell"/>
                <a:cs typeface="Rockwell"/>
              </a:rPr>
              <a:t>Strategy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Rockwell"/>
                <a:cs typeface="Rockwell"/>
              </a:rPr>
              <a:t>Formulating Questions Using the Question Formulation Technique (QFT</a:t>
            </a:r>
            <a:r>
              <a:rPr lang="en-US" sz="2800" b="1" dirty="0" smtClean="0">
                <a:latin typeface="Rockwell"/>
                <a:cs typeface="Rockwell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Three Roles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arents </a:t>
            </a:r>
            <a:r>
              <a:rPr lang="en-US" sz="2800" dirty="0">
                <a:latin typeface="Rockwell"/>
                <a:cs typeface="Rockwell"/>
              </a:rPr>
              <a:t>C</a:t>
            </a:r>
            <a:r>
              <a:rPr lang="en-US" sz="2800" dirty="0" smtClean="0">
                <a:latin typeface="Rockwell"/>
                <a:cs typeface="Rockwell"/>
              </a:rPr>
              <a:t>an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lay: Support, Monitor, and Advocate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Unpacking the Strategy  &amp; Examples of Use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Practice Teaching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Developing Action Plans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Closing </a:t>
            </a:r>
            <a:r>
              <a:rPr lang="en-US" sz="2800" dirty="0">
                <a:latin typeface="Rockwell"/>
                <a:cs typeface="Rockwell"/>
              </a:rPr>
              <a:t>and </a:t>
            </a:r>
            <a:r>
              <a:rPr lang="en-US" sz="2800" dirty="0" smtClean="0">
                <a:latin typeface="Rockwell"/>
                <a:cs typeface="Rockwell"/>
              </a:rPr>
              <a:t>Evaluation</a:t>
            </a:r>
            <a:endParaRPr lang="en-US" sz="2800" dirty="0">
              <a:latin typeface="Rockwell"/>
              <a:cs typeface="Rockwell"/>
            </a:endParaRPr>
          </a:p>
          <a:p>
            <a:pPr>
              <a:spcAft>
                <a:spcPts val="1200"/>
              </a:spcAft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>
                <a:latin typeface="Rockwell"/>
                <a:cs typeface="Rockwell"/>
              </a:rPr>
              <a:t>Agenda</a:t>
            </a:r>
            <a:endParaRPr lang="en-US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9635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Rockwell" panose="02060603020205020403" pitchFamily="18" charset="0"/>
              </a:rPr>
              <a:t>Imagine…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raining-crossword-225121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17" y="1828800"/>
            <a:ext cx="694348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Rockwell" panose="02060603020205020403" pitchFamily="18" charset="0"/>
              </a:rPr>
              <a:t>Parent Hat</a:t>
            </a:r>
            <a:endParaRPr lang="en-US" sz="4000" dirty="0">
              <a:latin typeface="Rockwell" panose="02060603020205020403" pitchFamily="18" charset="0"/>
            </a:endParaRPr>
          </a:p>
        </p:txBody>
      </p:sp>
      <p:pic>
        <p:nvPicPr>
          <p:cNvPr id="5" name="Content Placeholder 4" descr="M8TAzn7ia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6" b="29030"/>
          <a:stretch/>
        </p:blipFill>
        <p:spPr>
          <a:xfrm>
            <a:off x="498474" y="609600"/>
            <a:ext cx="8098517" cy="6019800"/>
          </a:xfrm>
        </p:spPr>
      </p:pic>
      <p:pic>
        <p:nvPicPr>
          <p:cNvPr id="6" name="Picture 5" descr="yck4bro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77517"/>
            <a:ext cx="1600200" cy="1703883"/>
          </a:xfrm>
          <a:prstGeom prst="rect">
            <a:avLst/>
          </a:prstGeom>
        </p:spPr>
      </p:pic>
      <p:pic>
        <p:nvPicPr>
          <p:cNvPr id="7" name="Picture 6" descr="kcMn54nX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191000"/>
            <a:ext cx="1371600" cy="1174750"/>
          </a:xfrm>
          <a:prstGeom prst="rect">
            <a:avLst/>
          </a:prstGeom>
        </p:spPr>
      </p:pic>
      <p:pic>
        <p:nvPicPr>
          <p:cNvPr id="8" name="Picture 7" descr="BTaE8dxp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85" y="3048001"/>
            <a:ext cx="1659616" cy="1143000"/>
          </a:xfrm>
          <a:prstGeom prst="rect">
            <a:avLst/>
          </a:prstGeom>
        </p:spPr>
      </p:pic>
      <p:pic>
        <p:nvPicPr>
          <p:cNvPr id="9" name="Picture 8" descr="5TRX6a6q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140323"/>
            <a:ext cx="1600199" cy="16002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7600" y="5740524"/>
            <a:ext cx="3657600" cy="1048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6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67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>- Your name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/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>-Where do you work and your position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/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>-Two things you wish the families you work with could do better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/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/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>“Travelers, there is no path, paths are made by walking.” </a:t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>                                    ―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Rockwell"/>
                <a:cs typeface="Rockwell"/>
              </a:rPr>
              <a:t>Antonio Machado</a:t>
            </a:r>
          </a:p>
        </p:txBody>
      </p:sp>
    </p:spTree>
    <p:extLst>
      <p:ext uri="{BB962C8B-B14F-4D97-AF65-F5344CB8AC3E}">
        <p14:creationId xmlns:p14="http://schemas.microsoft.com/office/powerpoint/2010/main" val="149404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0612" y="325170"/>
            <a:ext cx="8454788" cy="118872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ockwell" charset="0"/>
                <a:ea typeface="MS PGothic" charset="0"/>
              </a:rPr>
              <a:t>A</a:t>
            </a:r>
            <a:r>
              <a:rPr lang="en-US" sz="3200" dirty="0" smtClean="0">
                <a:solidFill>
                  <a:schemeClr val="tx1"/>
                </a:solidFill>
                <a:latin typeface="Rockwell" charset="0"/>
                <a:ea typeface="MS PGothic" charset="0"/>
              </a:rPr>
              <a:t>n Experience in the </a:t>
            </a:r>
            <a:br>
              <a:rPr lang="en-US" sz="3200" dirty="0" smtClean="0">
                <a:solidFill>
                  <a:schemeClr val="tx1"/>
                </a:solidFill>
                <a:latin typeface="Rockwell" charset="0"/>
                <a:ea typeface="MS PGothic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Rockwell" charset="0"/>
                <a:ea typeface="MS PGothic" charset="0"/>
              </a:rPr>
              <a:t>Question </a:t>
            </a:r>
            <a:r>
              <a:rPr lang="en-US" sz="3200" dirty="0">
                <a:solidFill>
                  <a:schemeClr val="tx1"/>
                </a:solidFill>
                <a:latin typeface="Rockwell" charset="0"/>
                <a:ea typeface="MS PGothic" charset="0"/>
              </a:rPr>
              <a:t>Formulation </a:t>
            </a:r>
            <a:r>
              <a:rPr lang="en-US" sz="3200" dirty="0" smtClean="0">
                <a:solidFill>
                  <a:schemeClr val="tx1"/>
                </a:solidFill>
                <a:latin typeface="Rockwell" charset="0"/>
                <a:ea typeface="MS PGothic" charset="0"/>
              </a:rPr>
              <a:t>Technique(QFT)</a:t>
            </a:r>
            <a:endParaRPr lang="en-US" sz="3200" dirty="0">
              <a:solidFill>
                <a:schemeClr val="tx1"/>
              </a:solidFill>
              <a:latin typeface="Rockwell" charset="0"/>
              <a:ea typeface="MS PGothic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0" y="5962650"/>
            <a:ext cx="2000250" cy="895350"/>
          </a:xfrm>
          <a:prstGeom prst="rect">
            <a:avLst/>
          </a:prstGeom>
        </p:spPr>
      </p:pic>
      <p:pic>
        <p:nvPicPr>
          <p:cNvPr id="5" name="Content Placeholder 3" descr="dsc_0035-version-2-1.jpg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>
            <a:fillRect/>
          </a:stretch>
        </p:blipFill>
        <p:spPr bwMode="auto">
          <a:xfrm>
            <a:off x="403412" y="1719552"/>
            <a:ext cx="8307294" cy="421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918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/>
          </p:cNvSpPr>
          <p:nvPr/>
        </p:nvSpPr>
        <p:spPr bwMode="auto">
          <a:xfrm>
            <a:off x="557214" y="3086100"/>
            <a:ext cx="8586787" cy="114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2900" dirty="0">
              <a:latin typeface="Rockwell" panose="02060603020205020403" pitchFamily="18" charset="0"/>
              <a:ea typeface="ＭＳ Ｐゴシック" charset="-128"/>
              <a:cs typeface="ＭＳ Ｐゴシック" charset="-128"/>
              <a:sym typeface="Gill Sans Light" charset="0"/>
            </a:endParaRPr>
          </a:p>
        </p:txBody>
      </p:sp>
      <p:sp>
        <p:nvSpPr>
          <p:cNvPr id="65539" name="Rectangle 2"/>
          <p:cNvSpPr>
            <a:spLocks/>
          </p:cNvSpPr>
          <p:nvPr/>
        </p:nvSpPr>
        <p:spPr bwMode="auto">
          <a:xfrm>
            <a:off x="604839" y="4000500"/>
            <a:ext cx="8539162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2900" dirty="0">
              <a:latin typeface="Rockwell" panose="02060603020205020403" pitchFamily="18" charset="0"/>
              <a:ea typeface="ＭＳ Ｐゴシック" charset="-128"/>
              <a:cs typeface="ＭＳ Ｐゴシック" charset="-128"/>
              <a:sym typeface="Gill Sans Light" charset="0"/>
            </a:endParaRPr>
          </a:p>
        </p:txBody>
      </p:sp>
      <p:sp>
        <p:nvSpPr>
          <p:cNvPr id="65540" name="Rectangle 3"/>
          <p:cNvSpPr>
            <a:spLocks/>
          </p:cNvSpPr>
          <p:nvPr/>
        </p:nvSpPr>
        <p:spPr bwMode="auto">
          <a:xfrm>
            <a:off x="485776" y="4876800"/>
            <a:ext cx="8348663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2900" dirty="0">
                <a:latin typeface="Rockwell" panose="02060603020205020403" pitchFamily="18" charset="0"/>
                <a:ea typeface="ＭＳ Ｐゴシック" charset="-128"/>
                <a:cs typeface="ＭＳ Ｐゴシック" charset="-128"/>
                <a:sym typeface="Gill Sans Light" charset="0"/>
              </a:rPr>
              <a:t>	</a:t>
            </a:r>
          </a:p>
        </p:txBody>
      </p:sp>
      <p:sp>
        <p:nvSpPr>
          <p:cNvPr id="65541" name="Rectangle 4"/>
          <p:cNvSpPr>
            <a:spLocks/>
          </p:cNvSpPr>
          <p:nvPr/>
        </p:nvSpPr>
        <p:spPr bwMode="auto">
          <a:xfrm>
            <a:off x="514350" y="2209800"/>
            <a:ext cx="83058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2900" dirty="0">
              <a:latin typeface="Rockwell" panose="02060603020205020403" pitchFamily="18" charset="0"/>
              <a:ea typeface="ＭＳ Ｐゴシック" charset="-128"/>
              <a:cs typeface="ＭＳ Ｐゴシック" charset="-128"/>
              <a:sym typeface="Gill Sans Light" charset="0"/>
            </a:endParaRPr>
          </a:p>
        </p:txBody>
      </p:sp>
      <p:sp>
        <p:nvSpPr>
          <p:cNvPr id="65542" name="TextBox 6"/>
          <p:cNvSpPr txBox="1">
            <a:spLocks noChangeArrowheads="1"/>
          </p:cNvSpPr>
          <p:nvPr/>
        </p:nvSpPr>
        <p:spPr bwMode="auto">
          <a:xfrm>
            <a:off x="571501" y="762001"/>
            <a:ext cx="8201025" cy="117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405" tIns="19202" rIns="38405" bIns="19202">
            <a:prstTxWarp prst="textNoShape">
              <a:avLst/>
            </a:prstTxWarp>
            <a:spAutoFit/>
          </a:bodyPr>
          <a:lstStyle/>
          <a:p>
            <a:endParaRPr lang="en-US" sz="2800" dirty="0">
              <a:latin typeface="Rockwell" panose="02060603020205020403" pitchFamily="18" charset="0"/>
              <a:ea typeface="ヒラギノ角ゴ ProN W3" charset="-128"/>
              <a:cs typeface="ヒラギノ角ゴ ProN W3" charset="-128"/>
            </a:endParaRPr>
          </a:p>
          <a:p>
            <a:endParaRPr lang="en-US" sz="2800" dirty="0">
              <a:latin typeface="Rockwell" panose="02060603020205020403" pitchFamily="18" charset="0"/>
              <a:ea typeface="ヒラギノ角ゴ ProN W3" charset="-128"/>
              <a:cs typeface="ヒラギノ角ゴ ProN W3" charset="-128"/>
            </a:endParaRPr>
          </a:p>
          <a:p>
            <a:pPr algn="ctr"/>
            <a:endParaRPr lang="fr-FR" dirty="0">
              <a:latin typeface="Rockwell" panose="02060603020205020403" pitchFamily="18" charset="0"/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Rockwell" panose="02060603020205020403" pitchFamily="18" charset="0"/>
              </a:rPr>
              <a:t>Rules for Producing Questions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34963" indent="-334963">
              <a:buFont typeface="Gill Sans Light" charset="0"/>
              <a:buAutoNum type="arabicPeriod"/>
            </a:pPr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ASK AS </a:t>
            </a:r>
            <a:r>
              <a:rPr lang="en-US" sz="2600" b="1" u="sng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MANY</a:t>
            </a:r>
            <a:r>
              <a:rPr lang="en-US" sz="2600" u="sng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QUESTIONS AS YOU </a:t>
            </a:r>
            <a:r>
              <a:rPr lang="en-US" sz="2600" dirty="0" smtClean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CAN</a:t>
            </a:r>
          </a:p>
          <a:p>
            <a:pPr marL="0" indent="0">
              <a:buNone/>
            </a:pPr>
            <a:endParaRPr lang="en-US" sz="2600" dirty="0">
              <a:solidFill>
                <a:srgbClr val="000000"/>
              </a:solidFill>
              <a:latin typeface="Rockwell" panose="02060603020205020403" pitchFamily="18" charset="0"/>
              <a:ea typeface="ヒラギノ角ゴ ProN W3" charset="-128"/>
              <a:cs typeface="Century Gothic"/>
            </a:endParaRPr>
          </a:p>
          <a:p>
            <a:pPr marL="334963" indent="-334963">
              <a:buFont typeface="Gill Sans Light" charset="0"/>
              <a:buAutoNum type="arabicPeriod"/>
            </a:pPr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DO </a:t>
            </a:r>
            <a:r>
              <a:rPr lang="en-US" sz="2600" b="1" u="sng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NOT STOP </a:t>
            </a:r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TO ANSWER, JUDGE OR </a:t>
            </a:r>
            <a:r>
              <a:rPr lang="en-US" sz="2600" dirty="0" smtClean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DISCUSS</a:t>
            </a:r>
          </a:p>
          <a:p>
            <a:pPr marL="334963" indent="-334963">
              <a:buFont typeface="Gill Sans Light" charset="0"/>
              <a:buAutoNum type="arabicPeriod"/>
            </a:pPr>
            <a:endParaRPr lang="en-US" sz="2600" dirty="0">
              <a:solidFill>
                <a:srgbClr val="000000"/>
              </a:solidFill>
              <a:latin typeface="Rockwell" panose="02060603020205020403" pitchFamily="18" charset="0"/>
              <a:ea typeface="ヒラギノ角ゴ ProN W3" charset="-128"/>
              <a:cs typeface="Century Gothic"/>
            </a:endParaRPr>
          </a:p>
          <a:p>
            <a:pPr marL="334963" indent="-334963">
              <a:buFont typeface="Gill Sans Light" charset="0"/>
              <a:buAutoNum type="arabicPeriod"/>
            </a:pPr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WRITE DOWN EVERY QUESTION </a:t>
            </a:r>
            <a:r>
              <a:rPr lang="en-US" sz="2600" b="1" u="sng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EXACTLY</a:t>
            </a:r>
            <a:r>
              <a:rPr lang="en-US" sz="2600" u="sng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AS </a:t>
            </a:r>
            <a:r>
              <a:rPr lang="en-US" sz="2600" dirty="0" smtClean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STATED</a:t>
            </a:r>
          </a:p>
          <a:p>
            <a:pPr marL="334963" indent="-334963">
              <a:buFont typeface="Gill Sans Light" charset="0"/>
              <a:buAutoNum type="arabicPeriod"/>
            </a:pPr>
            <a:endParaRPr lang="en-US" sz="2600" dirty="0">
              <a:solidFill>
                <a:srgbClr val="000000"/>
              </a:solidFill>
              <a:latin typeface="Rockwell" panose="02060603020205020403" pitchFamily="18" charset="0"/>
              <a:ea typeface="ヒラギノ角ゴ ProN W3" charset="-128"/>
              <a:cs typeface="Century Gothic"/>
            </a:endParaRPr>
          </a:p>
          <a:p>
            <a:pPr marL="334963" indent="-334963">
              <a:buFont typeface="Gill Sans Light" charset="0"/>
              <a:buAutoNum type="arabicPeriod"/>
            </a:pPr>
            <a:r>
              <a:rPr lang="en-US" sz="2600" b="1" u="sng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CHANGE</a:t>
            </a:r>
            <a:r>
              <a:rPr lang="en-US" sz="2600" u="sng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ANY STATEMENTS INTO </a:t>
            </a:r>
            <a:r>
              <a:rPr lang="en-US" sz="2600" dirty="0" smtClean="0">
                <a:solidFill>
                  <a:srgbClr val="000000"/>
                </a:solidFill>
                <a:latin typeface="Rockwell" panose="02060603020205020403" pitchFamily="18" charset="0"/>
                <a:ea typeface="ヒラギノ角ゴ ProN W3" charset="-128"/>
                <a:cs typeface="Century Gothic"/>
              </a:rPr>
              <a:t>QUESTIONS</a:t>
            </a:r>
            <a:endParaRPr lang="en-US" sz="2600" dirty="0">
              <a:solidFill>
                <a:srgbClr val="000000"/>
              </a:solidFill>
              <a:latin typeface="Rockwell" panose="02060603020205020403" pitchFamily="18" charset="0"/>
              <a:ea typeface="ヒラギノ角ゴ ProN W3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583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5561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latin typeface="Rockwell" panose="02060603020205020403" pitchFamily="18" charset="0"/>
              <a:cs typeface="HelveticaNeueLT Std Med C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ckwell" panose="02060603020205020403" pitchFamily="18" charset="0"/>
              </a:rPr>
              <a:t>Question Focus (QFocus)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62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1611313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dirty="0">
              <a:solidFill>
                <a:srgbClr val="000000"/>
              </a:solidFill>
              <a:latin typeface="Rockwell" panose="02060603020205020403" pitchFamily="18" charset="0"/>
              <a:ea typeface="Segoe UI" charset="0"/>
              <a:cs typeface="Segoe UI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58801" y="2583393"/>
            <a:ext cx="8013700" cy="2242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3600" dirty="0" smtClean="0">
                <a:solidFill>
                  <a:srgbClr val="000000"/>
                </a:solidFill>
                <a:latin typeface="Rockwell" panose="02060603020205020403" pitchFamily="18" charset="0"/>
                <a:cs typeface="Gill Sans"/>
              </a:rPr>
              <a:t>Your child might be held back in the same grade for another year.</a:t>
            </a:r>
            <a:endParaRPr lang="en-US" sz="3600" dirty="0">
              <a:solidFill>
                <a:srgbClr val="000000"/>
              </a:solidFill>
              <a:latin typeface="Rockwell" panose="02060603020205020403" pitchFamily="18" charset="0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4815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862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354" y="2293713"/>
            <a:ext cx="7610476" cy="3670767"/>
          </a:xfrm>
        </p:spPr>
        <p:txBody>
          <a:bodyPr>
            <a:normAutofit/>
          </a:bodyPr>
          <a:lstStyle/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en-US" sz="3000" dirty="0">
                <a:latin typeface="Rockwell" panose="02060603020205020403" pitchFamily="18" charset="0"/>
              </a:rPr>
              <a:t>Ask Questions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en-US" sz="3000" dirty="0">
                <a:latin typeface="Rockwell" panose="02060603020205020403" pitchFamily="18" charset="0"/>
              </a:rPr>
              <a:t>Follow the Rules</a:t>
            </a:r>
          </a:p>
          <a:p>
            <a:pPr lvl="3">
              <a:buClr>
                <a:schemeClr val="accent1"/>
              </a:buClr>
            </a:pPr>
            <a:r>
              <a:rPr lang="en-US" sz="2200" dirty="0">
                <a:latin typeface="Rockwell" panose="02060603020205020403" pitchFamily="18" charset="0"/>
              </a:rPr>
              <a:t>Ask as many questions as you can.</a:t>
            </a:r>
          </a:p>
          <a:p>
            <a:pPr lvl="3">
              <a:buClr>
                <a:schemeClr val="accent1"/>
              </a:buClr>
            </a:pPr>
            <a:r>
              <a:rPr lang="en-US" sz="2200" dirty="0">
                <a:latin typeface="Rockwell" panose="02060603020205020403" pitchFamily="18" charset="0"/>
              </a:rPr>
              <a:t> Do not stop to answer, judge, or discuss.</a:t>
            </a:r>
          </a:p>
          <a:p>
            <a:pPr lvl="3">
              <a:buClr>
                <a:schemeClr val="accent1"/>
              </a:buClr>
            </a:pPr>
            <a:r>
              <a:rPr lang="en-US" sz="2200" dirty="0">
                <a:latin typeface="Rockwell" panose="02060603020205020403" pitchFamily="18" charset="0"/>
              </a:rPr>
              <a:t> Write down every question exactly as it was stated.</a:t>
            </a:r>
          </a:p>
          <a:p>
            <a:pPr lvl="3">
              <a:buClr>
                <a:schemeClr val="accent1"/>
              </a:buClr>
            </a:pPr>
            <a:r>
              <a:rPr lang="en-US" sz="2200" dirty="0">
                <a:latin typeface="Rockwell" panose="02060603020205020403" pitchFamily="18" charset="0"/>
              </a:rPr>
              <a:t> Change any statements into questions.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en-US" sz="3000" dirty="0">
                <a:latin typeface="Rockwell" panose="02060603020205020403" pitchFamily="18" charset="0"/>
              </a:rPr>
              <a:t>Number the Questions</a:t>
            </a:r>
          </a:p>
          <a:p>
            <a:pPr marL="0" indent="0">
              <a:spcAft>
                <a:spcPts val="1200"/>
              </a:spcAft>
              <a:buNone/>
            </a:pPr>
            <a:endParaRPr lang="en-US" sz="3200" dirty="0">
              <a:solidFill>
                <a:srgbClr val="000000"/>
              </a:solidFill>
              <a:latin typeface="Rockwell" panose="02060603020205020403" pitchFamily="18" charset="0"/>
              <a:cs typeface="Gill Sans Light"/>
            </a:endParaRPr>
          </a:p>
          <a:p>
            <a:endParaRPr lang="en-US" sz="3200" dirty="0">
              <a:latin typeface="Rockwell" panose="02060603020205020403" pitchFamily="18" charset="0"/>
              <a:cs typeface="Gill Sans Light"/>
            </a:endParaRPr>
          </a:p>
          <a:p>
            <a:pPr marL="0" indent="0">
              <a:buNone/>
            </a:pP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1172" y="451067"/>
            <a:ext cx="5731697" cy="37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68" y="788897"/>
            <a:ext cx="7876762" cy="1796956"/>
          </a:xfrm>
        </p:spPr>
        <p:txBody>
          <a:bodyPr anchor="t">
            <a:norm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  <a:latin typeface="Rockwell" panose="02060603020205020403" pitchFamily="18" charset="0"/>
                <a:cs typeface="Gill Sans"/>
              </a:rPr>
              <a:t>Qfocus</a:t>
            </a:r>
            <a:r>
              <a:rPr lang="en-US" sz="2800" dirty="0" smtClean="0">
                <a:solidFill>
                  <a:schemeClr val="tx1"/>
                </a:solidFill>
                <a:latin typeface="Rockwell" panose="02060603020205020403" pitchFamily="18" charset="0"/>
                <a:cs typeface="Gill Sans"/>
              </a:rPr>
              <a:t>:</a:t>
            </a:r>
            <a:r>
              <a:rPr lang="en-US" sz="2800" dirty="0" smtClean="0">
                <a:latin typeface="Rockwell" panose="02060603020205020403" pitchFamily="18" charset="0"/>
                <a:cs typeface="Gill Sans"/>
              </a:rPr>
              <a:t/>
            </a:r>
            <a:br>
              <a:rPr lang="en-US" sz="2800" dirty="0" smtClean="0">
                <a:latin typeface="Rockwell" panose="02060603020205020403" pitchFamily="18" charset="0"/>
                <a:cs typeface="Gill Sans"/>
              </a:rPr>
            </a:br>
            <a:r>
              <a:rPr lang="en-US" sz="2800" dirty="0">
                <a:latin typeface="Rockwell" panose="02060603020205020403" pitchFamily="18" charset="0"/>
                <a:cs typeface="Rockwell"/>
              </a:rPr>
              <a:t>Your child might be held back in the same grade for another year.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25130" y="241303"/>
            <a:ext cx="8013700" cy="316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endParaRPr lang="en-US" sz="36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" name="Rectangle 3"/>
          <p:cNvSpPr/>
          <p:nvPr/>
        </p:nvSpPr>
        <p:spPr>
          <a:xfrm rot="4278620">
            <a:off x="565969" y="23223"/>
            <a:ext cx="615553" cy="149987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QFocus: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1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2.77778E-7 0 L -2.77778E-7 -0.34074 " pathEditMode="relative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12" y="609600"/>
            <a:ext cx="8229600" cy="118872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Improving </a:t>
            </a:r>
            <a:r>
              <a:rPr lang="en-US" sz="4000" dirty="0" smtClean="0">
                <a:latin typeface="Rockwell" panose="02060603020205020403" pitchFamily="18" charset="0"/>
              </a:rPr>
              <a:t>questions:</a:t>
            </a:r>
            <a:br>
              <a:rPr lang="en-US" sz="4000" dirty="0" smtClean="0">
                <a:latin typeface="Rockwell" panose="02060603020205020403" pitchFamily="18" charset="0"/>
              </a:rPr>
            </a:br>
            <a:r>
              <a:rPr lang="en-US" sz="2700" spc="0" dirty="0" smtClean="0">
                <a:latin typeface="Rockwell" panose="02060603020205020403" pitchFamily="18" charset="0"/>
              </a:rPr>
              <a:t>Identify </a:t>
            </a:r>
            <a:r>
              <a:rPr lang="en-US" sz="2700" spc="0" dirty="0">
                <a:latin typeface="Rockwell" panose="02060603020205020403" pitchFamily="18" charset="0"/>
              </a:rPr>
              <a:t>closed and open-ended </a:t>
            </a:r>
            <a:r>
              <a:rPr lang="en-US" sz="2700" spc="0" dirty="0" smtClean="0">
                <a:latin typeface="Rockwell" panose="02060603020205020403" pitchFamily="18" charset="0"/>
              </a:rPr>
              <a:t>questions</a:t>
            </a:r>
            <a:endParaRPr lang="en-US" sz="2700" spc="0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12" y="2061029"/>
            <a:ext cx="8229599" cy="36790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>
                <a:latin typeface="Rockwell" panose="02060603020205020403" pitchFamily="18" charset="0"/>
              </a:rPr>
              <a:t>Definitions: </a:t>
            </a:r>
            <a:endParaRPr lang="en-US" altLang="en-US" sz="2400" b="1" dirty="0">
              <a:latin typeface="Rockwell" panose="02060603020205020403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latin typeface="Rockwell" panose="02060603020205020403" pitchFamily="18" charset="0"/>
              </a:rPr>
              <a:t>Closed-ended </a:t>
            </a:r>
            <a:r>
              <a:rPr lang="en-US" altLang="en-US" sz="2400" dirty="0">
                <a:latin typeface="Rockwell" panose="02060603020205020403" pitchFamily="18" charset="0"/>
              </a:rPr>
              <a:t>questions can be answered with a “yes” or  “no” or with a </a:t>
            </a:r>
            <a:r>
              <a:rPr lang="en-US" altLang="en-US" sz="2400" b="1" dirty="0">
                <a:latin typeface="Rockwell" panose="02060603020205020403" pitchFamily="18" charset="0"/>
              </a:rPr>
              <a:t>one-word </a:t>
            </a:r>
            <a:r>
              <a:rPr lang="en-US" altLang="en-US" sz="2400" dirty="0">
                <a:latin typeface="Rockwell" panose="02060603020205020403" pitchFamily="18" charset="0"/>
              </a:rPr>
              <a:t>answer.</a:t>
            </a:r>
          </a:p>
          <a:p>
            <a:pPr lvl="1">
              <a:lnSpc>
                <a:spcPct val="90000"/>
              </a:lnSpc>
              <a:spcBef>
                <a:spcPts val="1800"/>
              </a:spcBef>
            </a:pPr>
            <a:r>
              <a:rPr lang="en-US" altLang="en-US" sz="2400" b="1" dirty="0">
                <a:latin typeface="Rockwell" panose="02060603020205020403" pitchFamily="18" charset="0"/>
              </a:rPr>
              <a:t>Open-ended</a:t>
            </a:r>
            <a:r>
              <a:rPr lang="en-US" altLang="en-US" sz="2400" dirty="0">
                <a:latin typeface="Rockwell" panose="02060603020205020403" pitchFamily="18" charset="0"/>
              </a:rPr>
              <a:t> questions require 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None/>
            </a:pPr>
            <a:r>
              <a:rPr lang="en-US" altLang="en-US" sz="2400" dirty="0">
                <a:latin typeface="Rockwell" panose="02060603020205020403" pitchFamily="18" charset="0"/>
              </a:rPr>
              <a:t>  more </a:t>
            </a:r>
            <a:r>
              <a:rPr lang="en-US" altLang="en-US" sz="2400" b="1" dirty="0">
                <a:latin typeface="Rockwell" panose="02060603020205020403" pitchFamily="18" charset="0"/>
              </a:rPr>
              <a:t>explanation</a:t>
            </a:r>
            <a:r>
              <a:rPr lang="en-US" altLang="en-US" sz="2400" dirty="0">
                <a:latin typeface="Rockwell" panose="02060603020205020403" pitchFamily="18" charset="0"/>
              </a:rPr>
              <a:t>.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endParaRPr lang="en-US" altLang="en-US" sz="2400" dirty="0">
              <a:latin typeface="Rockwell" panose="02060603020205020403" pitchFamily="18" charset="0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2400" dirty="0" smtClean="0">
                <a:latin typeface="Rockwell" panose="02060603020205020403" pitchFamily="18" charset="0"/>
              </a:rPr>
              <a:t>Identify </a:t>
            </a:r>
            <a:r>
              <a:rPr lang="en-US" altLang="en-US" sz="2400" dirty="0">
                <a:latin typeface="Rockwell" panose="02060603020205020403" pitchFamily="18" charset="0"/>
              </a:rPr>
              <a:t>your questions as closed-ended or open-ended by </a:t>
            </a:r>
            <a:r>
              <a:rPr lang="en-US" altLang="en-US" sz="2400" b="1" dirty="0">
                <a:latin typeface="Rockwell" panose="02060603020205020403" pitchFamily="18" charset="0"/>
              </a:rPr>
              <a:t>marking them </a:t>
            </a:r>
            <a:r>
              <a:rPr lang="en-US" altLang="en-US" sz="2400" dirty="0">
                <a:latin typeface="Rockwell" panose="02060603020205020403" pitchFamily="18" charset="0"/>
              </a:rPr>
              <a:t>with a </a:t>
            </a:r>
            <a:r>
              <a:rPr lang="en-US" altLang="en-US" sz="2400" b="1" dirty="0">
                <a:latin typeface="Rockwell" panose="02060603020205020403" pitchFamily="18" charset="0"/>
              </a:rPr>
              <a:t>“C”</a:t>
            </a:r>
            <a:r>
              <a:rPr lang="en-US" altLang="ja-JP" sz="2400" dirty="0">
                <a:latin typeface="Rockwell" panose="02060603020205020403" pitchFamily="18" charset="0"/>
              </a:rPr>
              <a:t> or an </a:t>
            </a:r>
            <a:r>
              <a:rPr lang="en-US" altLang="en-US" sz="2400" b="1" dirty="0">
                <a:latin typeface="Rockwell" panose="02060603020205020403" pitchFamily="18" charset="0"/>
              </a:rPr>
              <a:t>“</a:t>
            </a:r>
            <a:r>
              <a:rPr lang="en-US" altLang="ja-JP" sz="2400" b="1" dirty="0">
                <a:latin typeface="Rockwell" panose="02060603020205020403" pitchFamily="18" charset="0"/>
              </a:rPr>
              <a:t>O.</a:t>
            </a:r>
            <a:r>
              <a:rPr lang="en-US" altLang="en-US" sz="2400" b="1" dirty="0">
                <a:latin typeface="Rockwell" panose="02060603020205020403" pitchFamily="18" charset="0"/>
              </a:rPr>
              <a:t>”</a:t>
            </a:r>
            <a:endParaRPr lang="en-US" altLang="en-US" sz="2400" dirty="0">
              <a:latin typeface="Rockwell" panose="02060603020205020403" pitchFamily="18" charset="0"/>
            </a:endParaRPr>
          </a:p>
          <a:p>
            <a:endParaRPr lang="en-US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Rockwell" panose="02060603020205020403" pitchFamily="18" charset="0"/>
                <a:ea typeface="MS PGothic" charset="0"/>
              </a:rPr>
              <a:t>Discussion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913741"/>
              </p:ext>
            </p:extLst>
          </p:nvPr>
        </p:nvGraphicFramePr>
        <p:xfrm>
          <a:off x="1216061" y="2235010"/>
          <a:ext cx="6676859" cy="339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405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Rockwell" charset="0"/>
                <a:ea typeface="MS PGothic" charset="0"/>
              </a:rPr>
              <a:t>Discussion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936280"/>
              </p:ext>
            </p:extLst>
          </p:nvPr>
        </p:nvGraphicFramePr>
        <p:xfrm>
          <a:off x="1215266" y="2242536"/>
          <a:ext cx="6676859" cy="339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758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687218"/>
            <a:ext cx="8537812" cy="1066800"/>
          </a:xfrm>
        </p:spPr>
        <p:txBody>
          <a:bodyPr>
            <a:normAutofit/>
          </a:bodyPr>
          <a:lstStyle/>
          <a:p>
            <a:r>
              <a:rPr lang="en-US" sz="3100" dirty="0" smtClean="0">
                <a:latin typeface="Rockwell" panose="02060603020205020403" pitchFamily="18" charset="0"/>
              </a:rPr>
              <a:t>Improving questions:</a:t>
            </a:r>
            <a:br>
              <a:rPr lang="en-US" sz="3100" dirty="0" smtClean="0">
                <a:latin typeface="Rockwell" panose="02060603020205020403" pitchFamily="18" charset="0"/>
              </a:rPr>
            </a:br>
            <a:r>
              <a:rPr lang="en-US" sz="3100" spc="0" dirty="0" smtClean="0">
                <a:latin typeface="Rockwell" panose="02060603020205020403" pitchFamily="18" charset="0"/>
              </a:rPr>
              <a:t>Change </a:t>
            </a:r>
            <a:r>
              <a:rPr lang="en-US" sz="3100" spc="0" dirty="0">
                <a:latin typeface="Rockwell" panose="02060603020205020403" pitchFamily="18" charset="0"/>
              </a:rPr>
              <a:t>questions from one type to </a:t>
            </a:r>
            <a:r>
              <a:rPr lang="en-US" sz="3100" spc="0" dirty="0" smtClean="0">
                <a:latin typeface="Rockwell" panose="02060603020205020403" pitchFamily="18" charset="0"/>
              </a:rPr>
              <a:t>the other</a:t>
            </a:r>
            <a:endParaRPr lang="en-US" sz="3100" spc="0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12" y="1981201"/>
            <a:ext cx="8229599" cy="4063628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Rockwell" panose="02060603020205020403" pitchFamily="18" charset="0"/>
              </a:rPr>
              <a:t>Take one </a:t>
            </a:r>
            <a:r>
              <a:rPr lang="en-US" altLang="en-US" sz="2400" b="1" dirty="0">
                <a:latin typeface="Rockwell" panose="02060603020205020403" pitchFamily="18" charset="0"/>
              </a:rPr>
              <a:t>closed-ended question </a:t>
            </a:r>
            <a:r>
              <a:rPr lang="en-US" altLang="en-US" sz="2400" dirty="0">
                <a:latin typeface="Rockwell" panose="02060603020205020403" pitchFamily="18" charset="0"/>
              </a:rPr>
              <a:t>and change it</a:t>
            </a:r>
            <a:r>
              <a:rPr lang="en-US" altLang="en-US" sz="2400" b="1" dirty="0">
                <a:latin typeface="Rockwell" panose="02060603020205020403" pitchFamily="18" charset="0"/>
              </a:rPr>
              <a:t> </a:t>
            </a:r>
            <a:r>
              <a:rPr lang="en-US" altLang="en-US" sz="2400" dirty="0">
                <a:latin typeface="Rockwell" panose="02060603020205020403" pitchFamily="18" charset="0"/>
              </a:rPr>
              <a:t>into an </a:t>
            </a:r>
            <a:r>
              <a:rPr lang="en-US" altLang="en-US" sz="2400" b="1" dirty="0">
                <a:latin typeface="Rockwell" panose="02060603020205020403" pitchFamily="18" charset="0"/>
              </a:rPr>
              <a:t>open-ended question</a:t>
            </a:r>
            <a:r>
              <a:rPr lang="en-US" altLang="en-US" sz="2400" dirty="0" smtClean="0">
                <a:latin typeface="Rockwell" panose="02060603020205020403" pitchFamily="18" charset="0"/>
              </a:rPr>
              <a:t>.</a:t>
            </a:r>
          </a:p>
          <a:p>
            <a:pPr>
              <a:buNone/>
            </a:pPr>
            <a:endParaRPr lang="en-US" altLang="en-US" sz="2400" dirty="0" smtClean="0">
              <a:latin typeface="Rockwell" panose="02060603020205020403" pitchFamily="18" charset="0"/>
            </a:endParaRPr>
          </a:p>
          <a:p>
            <a:pPr>
              <a:buNone/>
            </a:pPr>
            <a:endParaRPr lang="en-US" altLang="en-US" sz="2400" dirty="0">
              <a:latin typeface="Rockwell" panose="02060603020205020403" pitchFamily="18" charset="0"/>
            </a:endParaRPr>
          </a:p>
          <a:p>
            <a:r>
              <a:rPr lang="en-US" altLang="en-US" sz="2400" dirty="0">
                <a:latin typeface="Rockwell" panose="02060603020205020403" pitchFamily="18" charset="0"/>
              </a:rPr>
              <a:t>Take one </a:t>
            </a:r>
            <a:r>
              <a:rPr lang="en-US" altLang="en-US" sz="2400" b="1" dirty="0">
                <a:latin typeface="Rockwell" panose="02060603020205020403" pitchFamily="18" charset="0"/>
              </a:rPr>
              <a:t>open-ended question </a:t>
            </a:r>
            <a:r>
              <a:rPr lang="en-US" altLang="en-US" sz="2400" dirty="0">
                <a:latin typeface="Rockwell" panose="02060603020205020403" pitchFamily="18" charset="0"/>
              </a:rPr>
              <a:t>and change it</a:t>
            </a:r>
            <a:r>
              <a:rPr lang="en-US" altLang="en-US" sz="2400" b="1" dirty="0">
                <a:latin typeface="Rockwell" panose="02060603020205020403" pitchFamily="18" charset="0"/>
              </a:rPr>
              <a:t> </a:t>
            </a:r>
            <a:r>
              <a:rPr lang="en-US" altLang="en-US" sz="2400" dirty="0">
                <a:latin typeface="Rockwell" panose="02060603020205020403" pitchFamily="18" charset="0"/>
              </a:rPr>
              <a:t>into a </a:t>
            </a:r>
            <a:r>
              <a:rPr lang="en-US" altLang="en-US" sz="2400" b="1" dirty="0">
                <a:latin typeface="Rockwell" panose="02060603020205020403" pitchFamily="18" charset="0"/>
              </a:rPr>
              <a:t>closed-ended question</a:t>
            </a:r>
            <a:r>
              <a:rPr lang="en-US" altLang="en-US" sz="2400" dirty="0">
                <a:latin typeface="Rockwell" panose="02060603020205020403" pitchFamily="18" charset="0"/>
              </a:rPr>
              <a:t>.</a:t>
            </a:r>
          </a:p>
          <a:p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5719" y="3005751"/>
            <a:ext cx="1958451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Rockwell" panose="02060603020205020403" pitchFamily="18" charset="0"/>
              </a:rPr>
              <a:t>  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Rockwell" panose="02060603020205020403" pitchFamily="18" charset="0"/>
              </a:rPr>
              <a:t>Closed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8742" y="4947313"/>
            <a:ext cx="2033517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Rockwell" panose="02060603020205020403" pitchFamily="18" charset="0"/>
              </a:rPr>
              <a:t>  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Rockwell" panose="02060603020205020403" pitchFamily="18" charset="0"/>
              </a:rPr>
              <a:t>Closed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5718" y="4947313"/>
            <a:ext cx="2033517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Rockwell" panose="02060603020205020403" pitchFamily="18" charset="0"/>
              </a:rPr>
              <a:t>   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Rockwell" panose="02060603020205020403" pitchFamily="18" charset="0"/>
              </a:rPr>
              <a:t>Open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8743" y="3005751"/>
            <a:ext cx="2033517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Rockwell" panose="02060603020205020403" pitchFamily="18" charset="0"/>
              </a:rPr>
              <a:t>   Open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40789" y="3185614"/>
            <a:ext cx="781335" cy="28660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ckwell" panose="02060603020205020403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940789" y="5127176"/>
            <a:ext cx="781335" cy="28660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55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12" y="325169"/>
            <a:ext cx="8229600" cy="118872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Rockwell" panose="02060603020205020403" pitchFamily="18" charset="0"/>
              </a:rPr>
              <a:t>Improving </a:t>
            </a:r>
            <a:r>
              <a:rPr lang="en-US" sz="3600" dirty="0" smtClean="0">
                <a:latin typeface="Rockwell" panose="02060603020205020403" pitchFamily="18" charset="0"/>
              </a:rPr>
              <a:t>questions</a:t>
            </a:r>
            <a:endParaRPr lang="en-US" sz="3600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12" y="1371601"/>
            <a:ext cx="8229599" cy="2819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200" b="1" dirty="0" smtClean="0">
                <a:latin typeface="Rockwell" panose="02060603020205020403" pitchFamily="18" charset="0"/>
              </a:rPr>
              <a:t>Prioritize:</a:t>
            </a:r>
            <a:endParaRPr lang="en-US" altLang="en-US" sz="3200" b="1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n-US" altLang="en-US" sz="2400" b="1" dirty="0" smtClean="0">
                <a:latin typeface="Rockwell" panose="02060603020205020403" pitchFamily="18" charset="0"/>
              </a:rPr>
              <a:t>Review </a:t>
            </a:r>
            <a:r>
              <a:rPr lang="en-US" altLang="en-US" sz="2400" b="1" dirty="0">
                <a:latin typeface="Rockwell" panose="02060603020205020403" pitchFamily="18" charset="0"/>
              </a:rPr>
              <a:t>your list of </a:t>
            </a:r>
            <a:r>
              <a:rPr lang="en-US" altLang="en-US" sz="2400" b="1" dirty="0" smtClean="0">
                <a:latin typeface="Rockwell" panose="02060603020205020403" pitchFamily="18" charset="0"/>
              </a:rPr>
              <a:t>questions</a:t>
            </a:r>
            <a:endParaRPr lang="en-US" altLang="en-US" sz="2400" b="1" dirty="0">
              <a:latin typeface="Rockwell" panose="02060603020205020403" pitchFamily="18" charset="0"/>
            </a:endParaRPr>
          </a:p>
          <a:p>
            <a:pPr marL="0" indent="0">
              <a:spcBef>
                <a:spcPts val="800"/>
              </a:spcBef>
              <a:spcAft>
                <a:spcPts val="600"/>
              </a:spcAft>
            </a:pPr>
            <a:r>
              <a:rPr lang="en-US" altLang="en-US" sz="2400" dirty="0">
                <a:latin typeface="Rockwell" panose="02060603020205020403" pitchFamily="18" charset="0"/>
              </a:rPr>
              <a:t> Choose the three questions you consider most important. </a:t>
            </a:r>
          </a:p>
          <a:p>
            <a:pPr marL="0" indent="0">
              <a:spcBef>
                <a:spcPts val="800"/>
              </a:spcBef>
            </a:pPr>
            <a:r>
              <a:rPr lang="en-US" altLang="en-US" sz="2400" dirty="0">
                <a:latin typeface="Rockwell" panose="02060603020205020403" pitchFamily="18" charset="0"/>
              </a:rPr>
              <a:t> </a:t>
            </a:r>
            <a:r>
              <a:rPr lang="en-US" altLang="en-US" sz="2400" dirty="0" smtClean="0">
                <a:latin typeface="Rockwell" panose="02060603020205020403" pitchFamily="18" charset="0"/>
              </a:rPr>
              <a:t>Keep in mind your </a:t>
            </a:r>
            <a:r>
              <a:rPr lang="en-US" altLang="en-US" sz="2400" dirty="0" err="1" smtClean="0">
                <a:latin typeface="Rockwell" panose="02060603020205020403" pitchFamily="18" charset="0"/>
              </a:rPr>
              <a:t>QFocus</a:t>
            </a:r>
            <a:r>
              <a:rPr lang="en-US" altLang="en-US" sz="2400" dirty="0">
                <a:latin typeface="Rockwell" panose="02060603020205020403" pitchFamily="18" charset="0"/>
              </a:rPr>
              <a:t>: </a:t>
            </a:r>
            <a:r>
              <a:rPr lang="en-US" altLang="en-US" i="1" dirty="0">
                <a:latin typeface="Rockwell" panose="02060603020205020403" pitchFamily="18" charset="0"/>
              </a:rPr>
              <a:t>Your child might be held back in the same grade for another year.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0612" y="4503509"/>
            <a:ext cx="79717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3200" b="1" dirty="0">
                <a:latin typeface="Rockwell" panose="02060603020205020403" pitchFamily="18" charset="0"/>
              </a:rPr>
              <a:t>After prioritizing consider…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Rockwell" panose="02060603020205020403" pitchFamily="18" charset="0"/>
              </a:rPr>
              <a:t>Why did you choose those three questions?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Rockwell" panose="02060603020205020403" pitchFamily="18" charset="0"/>
              </a:rPr>
              <a:t>Where are your priority questions in the sequence of your entire list of questions</a:t>
            </a:r>
            <a:r>
              <a:rPr lang="en-US" altLang="en-US" sz="2400" dirty="0" smtClean="0">
                <a:latin typeface="Rockwell" panose="02060603020205020403" pitchFamily="18" charset="0"/>
              </a:rPr>
              <a:t>?</a:t>
            </a:r>
            <a:endParaRPr lang="en-US" altLang="en-US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4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12" y="325165"/>
            <a:ext cx="8229600" cy="1188720"/>
          </a:xfrm>
        </p:spPr>
        <p:txBody>
          <a:bodyPr>
            <a:noAutofit/>
          </a:bodyPr>
          <a:lstStyle/>
          <a:p>
            <a:r>
              <a:rPr lang="en-US" sz="3600" spc="0" dirty="0" smtClean="0">
                <a:latin typeface="Rockwell" panose="02060603020205020403" pitchFamily="18" charset="0"/>
              </a:rPr>
              <a:t>Strategizing on how to use questions</a:t>
            </a:r>
            <a:endParaRPr lang="en-US" sz="3600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12" y="1978733"/>
            <a:ext cx="8342193" cy="4879267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3200" dirty="0">
                <a:latin typeface="Rockwell" panose="02060603020205020403" pitchFamily="18" charset="0"/>
              </a:rPr>
              <a:t>Next </a:t>
            </a:r>
            <a:r>
              <a:rPr lang="en-US" sz="3200" dirty="0" smtClean="0">
                <a:latin typeface="Rockwell" panose="02060603020205020403" pitchFamily="18" charset="0"/>
              </a:rPr>
              <a:t>Steps:</a:t>
            </a:r>
          </a:p>
          <a:p>
            <a:pPr>
              <a:spcBef>
                <a:spcPts val="1800"/>
              </a:spcBef>
            </a:pPr>
            <a:r>
              <a:rPr lang="en-US" sz="3200" dirty="0" smtClean="0">
                <a:latin typeface="Rockwell" panose="02060603020205020403" pitchFamily="18" charset="0"/>
              </a:rPr>
              <a:t>What do </a:t>
            </a:r>
            <a:r>
              <a:rPr lang="en-US" sz="3200" dirty="0">
                <a:latin typeface="Rockwell" panose="02060603020205020403" pitchFamily="18" charset="0"/>
              </a:rPr>
              <a:t>you need to </a:t>
            </a:r>
            <a:r>
              <a:rPr lang="en-US" sz="3200" dirty="0" smtClean="0">
                <a:latin typeface="Rockwell" panose="02060603020205020403" pitchFamily="18" charset="0"/>
              </a:rPr>
              <a:t>know? </a:t>
            </a:r>
            <a:r>
              <a:rPr lang="en-US" sz="3200" b="1" dirty="0" smtClean="0">
                <a:latin typeface="Rockwell" panose="02060603020205020403" pitchFamily="18" charset="0"/>
              </a:rPr>
              <a:t>Information</a:t>
            </a:r>
            <a:endParaRPr lang="en-US" sz="3200" b="1" dirty="0">
              <a:latin typeface="Rockwell" panose="02060603020205020403" pitchFamily="18" charset="0"/>
            </a:endParaRPr>
          </a:p>
          <a:p>
            <a:r>
              <a:rPr lang="en-US" sz="3200" dirty="0" smtClean="0">
                <a:latin typeface="Rockwell" panose="02060603020205020403" pitchFamily="18" charset="0"/>
              </a:rPr>
              <a:t>What do you need to do? </a:t>
            </a:r>
            <a:r>
              <a:rPr lang="en-US" sz="3200" b="1" dirty="0" smtClean="0">
                <a:latin typeface="Rockwell" panose="02060603020205020403" pitchFamily="18" charset="0"/>
              </a:rPr>
              <a:t>Tasks</a:t>
            </a:r>
            <a:endParaRPr lang="en-US" sz="3200" b="1" dirty="0">
              <a:latin typeface="Rockwell" panose="02060603020205020403" pitchFamily="18" charset="0"/>
            </a:endParaRPr>
          </a:p>
          <a:p>
            <a:endParaRPr lang="en-US" sz="2400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8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3022" y="1371600"/>
            <a:ext cx="82437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About </a:t>
            </a:r>
            <a:r>
              <a:rPr lang="en-US" sz="2800" dirty="0">
                <a:latin typeface="Rockwell"/>
                <a:cs typeface="Rockwell"/>
              </a:rPr>
              <a:t>the Right Question </a:t>
            </a:r>
            <a:r>
              <a:rPr lang="en-US" sz="2800" dirty="0" smtClean="0">
                <a:latin typeface="Rockwell"/>
                <a:cs typeface="Rockwell"/>
              </a:rPr>
              <a:t>School-Family </a:t>
            </a:r>
            <a:r>
              <a:rPr lang="en-US" sz="2800" dirty="0">
                <a:latin typeface="Rockwell"/>
                <a:cs typeface="Rockwell"/>
              </a:rPr>
              <a:t>Partnership </a:t>
            </a:r>
            <a:r>
              <a:rPr lang="en-US" sz="2800" dirty="0" smtClean="0">
                <a:latin typeface="Rockwell"/>
                <a:cs typeface="Rockwell"/>
              </a:rPr>
              <a:t>Strategy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Rockwell"/>
                <a:cs typeface="Rockwell"/>
              </a:rPr>
              <a:t>Formulating Questions Using the Question Formulation Technique (QFT</a:t>
            </a:r>
            <a:r>
              <a:rPr lang="en-US" sz="2800" dirty="0" smtClean="0">
                <a:latin typeface="Rockwell"/>
                <a:cs typeface="Rockwell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Three Roles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arents </a:t>
            </a:r>
            <a:r>
              <a:rPr lang="en-US" sz="2800" dirty="0">
                <a:latin typeface="Rockwell"/>
                <a:cs typeface="Rockwell"/>
              </a:rPr>
              <a:t>C</a:t>
            </a:r>
            <a:r>
              <a:rPr lang="en-US" sz="2800" dirty="0" smtClean="0">
                <a:latin typeface="Rockwell"/>
                <a:cs typeface="Rockwell"/>
              </a:rPr>
              <a:t>an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lay: Support, Monitor, and Advocate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Unpacking the Strategy  &amp; Examples of Use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Practice Teaching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Developing Action Plans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Closing </a:t>
            </a:r>
            <a:r>
              <a:rPr lang="en-US" sz="2800" dirty="0">
                <a:latin typeface="Rockwell"/>
                <a:cs typeface="Rockwell"/>
              </a:rPr>
              <a:t>and </a:t>
            </a:r>
            <a:r>
              <a:rPr lang="en-US" sz="2800" dirty="0" smtClean="0">
                <a:latin typeface="Rockwell"/>
                <a:cs typeface="Rockwell"/>
              </a:rPr>
              <a:t>Evaluation</a:t>
            </a:r>
            <a:endParaRPr lang="en-US" sz="2800" dirty="0">
              <a:latin typeface="Rockwell"/>
              <a:cs typeface="Rockwell"/>
            </a:endParaRPr>
          </a:p>
          <a:p>
            <a:pPr>
              <a:spcAft>
                <a:spcPts val="1200"/>
              </a:spcAft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>
                <a:latin typeface="Rockwell"/>
                <a:cs typeface="Rockwell"/>
              </a:rPr>
              <a:t>Agenda</a:t>
            </a:r>
            <a:endParaRPr lang="en-US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26940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Strategizing on how to use questions 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0"/>
            <a:ext cx="8229600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524000"/>
            <a:ext cx="2362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Next steps: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17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33400" y="609600"/>
            <a:ext cx="8305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 smtClean="0">
                <a:solidFill>
                  <a:schemeClr val="tx2"/>
                </a:solidFill>
                <a:latin typeface="Rockwell"/>
                <a:ea typeface="Segoe UI" pitchFamily="34" charset="0"/>
                <a:cs typeface="Rockwell"/>
              </a:rPr>
              <a:t>Share Your Work </a:t>
            </a:r>
            <a:endParaRPr lang="en-US" sz="3400" dirty="0">
              <a:solidFill>
                <a:schemeClr val="tx2"/>
              </a:solidFill>
              <a:latin typeface="Rockwell"/>
              <a:cs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2331780"/>
            <a:ext cx="74676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The questions you changed</a:t>
            </a:r>
          </a:p>
          <a:p>
            <a:pPr marL="457200" lvl="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Your three priority questions</a:t>
            </a:r>
          </a:p>
          <a:p>
            <a:pPr marL="457200" lvl="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Your rationale for selecting those three</a:t>
            </a:r>
          </a:p>
          <a:p>
            <a:pPr marL="457200" lvl="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The numbers of your priority questions</a:t>
            </a:r>
          </a:p>
          <a:p>
            <a:pPr marL="457200" lvl="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Your next steps</a:t>
            </a:r>
          </a:p>
          <a:p>
            <a:pPr lvl="0">
              <a:spcAft>
                <a:spcPts val="1200"/>
              </a:spcAft>
            </a:pPr>
            <a:endParaRPr lang="en-US" sz="2800" dirty="0">
              <a:latin typeface="Rockwell"/>
              <a:cs typeface="Rockw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1470006"/>
            <a:ext cx="26681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latin typeface="Rockwell"/>
                <a:cs typeface="Rockwell"/>
              </a:rPr>
              <a:t>Please share: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2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132" y="838200"/>
            <a:ext cx="8229600" cy="904285"/>
          </a:xfrm>
        </p:spPr>
        <p:txBody>
          <a:bodyPr>
            <a:noAutofit/>
          </a:bodyPr>
          <a:lstStyle/>
          <a:p>
            <a:pPr marL="0" indent="0"/>
            <a:r>
              <a:rPr lang="en-US" sz="3600" dirty="0">
                <a:latin typeface="Rockwell" panose="02060603020205020403" pitchFamily="18" charset="0"/>
              </a:rPr>
              <a:t>Reflection: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8342193" cy="48792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Rockwell" panose="02060603020205020403" pitchFamily="18" charset="0"/>
              </a:rPr>
              <a:t>What </a:t>
            </a:r>
            <a:r>
              <a:rPr lang="en-US" sz="3200" dirty="0">
                <a:latin typeface="Rockwell" panose="02060603020205020403" pitchFamily="18" charset="0"/>
              </a:rPr>
              <a:t>did you learn</a:t>
            </a:r>
            <a:r>
              <a:rPr lang="en-US" sz="3200" dirty="0" smtClean="0">
                <a:latin typeface="Rockwell" panose="02060603020205020403" pitchFamily="18" charset="0"/>
              </a:rPr>
              <a:t>?</a:t>
            </a:r>
          </a:p>
          <a:p>
            <a:endParaRPr lang="en-US" sz="3200" dirty="0">
              <a:latin typeface="Rockwell" panose="02060603020205020403" pitchFamily="18" charset="0"/>
            </a:endParaRPr>
          </a:p>
          <a:p>
            <a:endParaRPr lang="en-US" sz="3200" dirty="0">
              <a:latin typeface="Rockwell" panose="02060603020205020403" pitchFamily="18" charset="0"/>
            </a:endParaRPr>
          </a:p>
          <a:p>
            <a:r>
              <a:rPr lang="en-US" sz="3200" dirty="0">
                <a:latin typeface="Rockwell" panose="02060603020205020403" pitchFamily="18" charset="0"/>
              </a:rPr>
              <a:t>How can you use it</a:t>
            </a:r>
            <a:r>
              <a:rPr lang="en-US" sz="3200" dirty="0" smtClean="0">
                <a:latin typeface="Rockwell" panose="02060603020205020403" pitchFamily="18" charset="0"/>
              </a:rPr>
              <a:t>?</a:t>
            </a:r>
          </a:p>
          <a:p>
            <a:endParaRPr lang="en-US" sz="2400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8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3022" y="1371600"/>
            <a:ext cx="82437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About </a:t>
            </a:r>
            <a:r>
              <a:rPr lang="en-US" sz="2800" dirty="0">
                <a:latin typeface="Rockwell"/>
                <a:cs typeface="Rockwell"/>
              </a:rPr>
              <a:t>the Right Question </a:t>
            </a:r>
            <a:r>
              <a:rPr lang="en-US" sz="2800" dirty="0" smtClean="0">
                <a:latin typeface="Rockwell"/>
                <a:cs typeface="Rockwell"/>
              </a:rPr>
              <a:t>School-Family </a:t>
            </a:r>
            <a:r>
              <a:rPr lang="en-US" sz="2800" dirty="0">
                <a:latin typeface="Rockwell"/>
                <a:cs typeface="Rockwell"/>
              </a:rPr>
              <a:t>Partnership </a:t>
            </a:r>
            <a:r>
              <a:rPr lang="en-US" sz="2800" dirty="0" smtClean="0">
                <a:latin typeface="Rockwell"/>
                <a:cs typeface="Rockwell"/>
              </a:rPr>
              <a:t>Strategy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Rockwell"/>
                <a:cs typeface="Rockwell"/>
              </a:rPr>
              <a:t>Formulating Questions Using the Question Formulation Technique (QFT</a:t>
            </a:r>
            <a:r>
              <a:rPr lang="en-US" sz="2800" dirty="0" smtClean="0">
                <a:latin typeface="Rockwell"/>
                <a:cs typeface="Rockwell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Rockwell"/>
                <a:cs typeface="Rockwell"/>
              </a:rPr>
              <a:t>Three Roles </a:t>
            </a:r>
            <a:r>
              <a:rPr lang="en-US" sz="2800" b="1" dirty="0">
                <a:latin typeface="Rockwell"/>
                <a:cs typeface="Rockwell"/>
              </a:rPr>
              <a:t>P</a:t>
            </a:r>
            <a:r>
              <a:rPr lang="en-US" sz="2800" b="1" dirty="0" smtClean="0">
                <a:latin typeface="Rockwell"/>
                <a:cs typeface="Rockwell"/>
              </a:rPr>
              <a:t>arents </a:t>
            </a:r>
            <a:r>
              <a:rPr lang="en-US" sz="2800" b="1" dirty="0">
                <a:latin typeface="Rockwell"/>
                <a:cs typeface="Rockwell"/>
              </a:rPr>
              <a:t>C</a:t>
            </a:r>
            <a:r>
              <a:rPr lang="en-US" sz="2800" b="1" dirty="0" smtClean="0">
                <a:latin typeface="Rockwell"/>
                <a:cs typeface="Rockwell"/>
              </a:rPr>
              <a:t>an </a:t>
            </a:r>
            <a:r>
              <a:rPr lang="en-US" sz="2800" b="1" dirty="0">
                <a:latin typeface="Rockwell"/>
                <a:cs typeface="Rockwell"/>
              </a:rPr>
              <a:t>P</a:t>
            </a:r>
            <a:r>
              <a:rPr lang="en-US" sz="2800" b="1" dirty="0" smtClean="0">
                <a:latin typeface="Rockwell"/>
                <a:cs typeface="Rockwell"/>
              </a:rPr>
              <a:t>lay: Support, Monitor, and Advocate</a:t>
            </a:r>
            <a:endParaRPr lang="en-US" sz="2800" b="1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Unpacking the Strategy  &amp; Examples of Use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Practice Teaching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Developing Action Plans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Closing </a:t>
            </a:r>
            <a:r>
              <a:rPr lang="en-US" sz="2800" dirty="0">
                <a:latin typeface="Rockwell"/>
                <a:cs typeface="Rockwell"/>
              </a:rPr>
              <a:t>and </a:t>
            </a:r>
            <a:r>
              <a:rPr lang="en-US" sz="2800" dirty="0" smtClean="0">
                <a:latin typeface="Rockwell"/>
                <a:cs typeface="Rockwell"/>
              </a:rPr>
              <a:t>Evaluation</a:t>
            </a:r>
            <a:endParaRPr lang="en-US" sz="2800" dirty="0">
              <a:latin typeface="Rockwell"/>
              <a:cs typeface="Rockwell"/>
            </a:endParaRPr>
          </a:p>
          <a:p>
            <a:pPr>
              <a:spcAft>
                <a:spcPts val="1200"/>
              </a:spcAft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>
                <a:latin typeface="Rockwell"/>
                <a:cs typeface="Rockwell"/>
              </a:rPr>
              <a:t>Agenda</a:t>
            </a:r>
            <a:endParaRPr lang="en-US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68770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457" y="3153658"/>
            <a:ext cx="8548543" cy="1116012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Support, Monitor, and Advocate</a:t>
            </a:r>
            <a:endParaRPr lang="en-US" sz="4400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5457" y="1583668"/>
            <a:ext cx="59023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Rockwell" panose="02060603020205020403" pitchFamily="18" charset="0"/>
              </a:rPr>
              <a:t>Three Key Roles Parents Can Play:</a:t>
            </a:r>
            <a:br>
              <a:rPr lang="en-US" sz="4400" dirty="0">
                <a:solidFill>
                  <a:schemeClr val="tx2"/>
                </a:solidFill>
                <a:latin typeface="Rockwell" panose="02060603020205020403" pitchFamily="18" charset="0"/>
              </a:rPr>
            </a:br>
            <a:endParaRPr lang="en-US" sz="4400" dirty="0">
              <a:solidFill>
                <a:schemeClr val="tx2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r>
              <a:rPr lang="en-US" dirty="0" smtClean="0"/>
              <a:t>Preparing to Work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0"/>
            <a:ext cx="7924800" cy="5105400"/>
          </a:xfrm>
        </p:spPr>
        <p:txBody>
          <a:bodyPr>
            <a:noAutofit/>
          </a:bodyPr>
          <a:lstStyle/>
          <a:p>
            <a:pPr marL="548640" lvl="2" indent="0">
              <a:buNone/>
            </a:pPr>
            <a:r>
              <a:rPr lang="en-US" sz="2800" dirty="0" smtClean="0"/>
              <a:t>Support              Monitor            Advocate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0" y="1600200"/>
            <a:ext cx="0" cy="472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91200" y="1600200"/>
            <a:ext cx="0" cy="472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62000" y="4191000"/>
            <a:ext cx="7620000" cy="200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95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Rockwell" panose="02060603020205020403" pitchFamily="18" charset="0"/>
              </a:rPr>
              <a:t>Parents as supporters</a:t>
            </a:r>
            <a:endParaRPr lang="en-US" sz="4000" dirty="0">
              <a:latin typeface="Rockwell" panose="02060603020205020403" pitchFamily="18" charset="0"/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782322" y="1927268"/>
            <a:ext cx="5164137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600" i="1" dirty="0" smtClean="0"/>
              <a:t>To help; to provide for;</a:t>
            </a:r>
          </a:p>
          <a:p>
            <a:pPr>
              <a:defRPr/>
            </a:pPr>
            <a:r>
              <a:rPr lang="en-US" altLang="en-US" sz="3600" i="1" dirty="0" smtClean="0"/>
              <a:t>to be available for </a:t>
            </a:r>
          </a:p>
          <a:p>
            <a:pPr>
              <a:defRPr/>
            </a:pPr>
            <a:r>
              <a:rPr lang="en-US" altLang="en-US" sz="3600" i="1" dirty="0" smtClean="0"/>
              <a:t>their children.</a:t>
            </a:r>
          </a:p>
          <a:p>
            <a:pPr>
              <a:defRPr/>
            </a:pPr>
            <a:endParaRPr lang="en-US" altLang="en-US" sz="2800" dirty="0" smtClean="0">
              <a:latin typeface="+mj-lt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36" y="1772222"/>
            <a:ext cx="3245283" cy="249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7070" y="4813466"/>
            <a:ext cx="7917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Rockwell" panose="02060603020205020403" pitchFamily="18" charset="0"/>
              </a:rPr>
              <a:t>Name two things you are doing to support your child.</a:t>
            </a:r>
            <a:endParaRPr lang="en-US" sz="32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81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Rockwell" panose="02060603020205020403" pitchFamily="18" charset="0"/>
              </a:rPr>
              <a:t>Parents as monitors</a:t>
            </a:r>
            <a:endParaRPr lang="en-US" sz="4000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105" y="2141860"/>
            <a:ext cx="5209598" cy="1787236"/>
          </a:xfrm>
        </p:spPr>
        <p:txBody>
          <a:bodyPr/>
          <a:lstStyle/>
          <a:p>
            <a:pPr marL="0" indent="0">
              <a:buNone/>
            </a:pPr>
            <a:r>
              <a:rPr lang="en-US" sz="3600" i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Watch / Keep track of:</a:t>
            </a:r>
          </a:p>
          <a:p>
            <a:pPr>
              <a:spcBef>
                <a:spcPts val="600"/>
              </a:spcBef>
            </a:pPr>
            <a:r>
              <a:rPr lang="en-US" sz="3200" i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 their children’s progress</a:t>
            </a:r>
          </a:p>
          <a:p>
            <a:pPr>
              <a:spcBef>
                <a:spcPts val="600"/>
              </a:spcBef>
            </a:pPr>
            <a:r>
              <a:rPr lang="en-US" sz="3200" i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 their children’s needs</a:t>
            </a:r>
            <a:endParaRPr lang="en-US" sz="3200" i="1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32" y="1600200"/>
            <a:ext cx="3445206" cy="287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5378" y="4889902"/>
            <a:ext cx="6622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Rockwell" panose="02060603020205020403" pitchFamily="18" charset="0"/>
              </a:rPr>
              <a:t>Name two things you are doing to monitor your child.</a:t>
            </a:r>
            <a:endParaRPr lang="en-US" sz="32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6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Rockwell" panose="02060603020205020403" pitchFamily="18" charset="0"/>
              </a:rPr>
              <a:t>Parents as advocates</a:t>
            </a:r>
            <a:endParaRPr lang="en-US" sz="4000" dirty="0">
              <a:latin typeface="Rockwell" panose="020606030202050204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3563" y="2065440"/>
            <a:ext cx="43364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>
              <a:defRPr/>
            </a:pPr>
            <a:r>
              <a:rPr lang="en-US" sz="3600" i="1" dirty="0">
                <a:latin typeface="Rockwell" panose="02060603020205020403" pitchFamily="18" charset="0"/>
                <a:cs typeface="Gill Sans Light"/>
              </a:rPr>
              <a:t>Parents speak up and make specific requests on behalf of their children. 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520" y="2065440"/>
            <a:ext cx="3663807" cy="258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3563" y="4875183"/>
            <a:ext cx="7308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Rockwell" panose="02060603020205020403" pitchFamily="18" charset="0"/>
              </a:rPr>
              <a:t>Name one situation in which you have advocated for your child.</a:t>
            </a:r>
            <a:endParaRPr lang="en-US" sz="32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9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ckwell" panose="02060603020205020403" pitchFamily="18" charset="0"/>
              </a:rPr>
              <a:t>Additional Activities…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Rockwell" panose="02060603020205020403" pitchFamily="18" charset="0"/>
              </a:rPr>
              <a:t>To support my child I will:</a:t>
            </a:r>
          </a:p>
          <a:p>
            <a:pPr marL="0" indent="0">
              <a:buNone/>
            </a:pPr>
            <a:endParaRPr lang="en-US" sz="2800" dirty="0">
              <a:latin typeface="Rockwell" panose="02060603020205020403" pitchFamily="18" charset="0"/>
            </a:endParaRPr>
          </a:p>
          <a:p>
            <a:endParaRPr lang="en-US" sz="2800" dirty="0" smtClean="0">
              <a:latin typeface="Rockwell" panose="02060603020205020403" pitchFamily="18" charset="0"/>
            </a:endParaRPr>
          </a:p>
          <a:p>
            <a:r>
              <a:rPr lang="en-US" sz="2800" dirty="0" smtClean="0">
                <a:latin typeface="Rockwell" panose="02060603020205020403" pitchFamily="18" charset="0"/>
              </a:rPr>
              <a:t>To monitor my child I will:</a:t>
            </a:r>
          </a:p>
          <a:p>
            <a:endParaRPr lang="en-US" sz="2800" dirty="0" smtClean="0">
              <a:latin typeface="Rockwell" panose="02060603020205020403" pitchFamily="18" charset="0"/>
            </a:endParaRPr>
          </a:p>
          <a:p>
            <a:endParaRPr lang="en-US" sz="2800" dirty="0">
              <a:latin typeface="Rockwell" panose="02060603020205020403" pitchFamily="18" charset="0"/>
            </a:endParaRPr>
          </a:p>
          <a:p>
            <a:r>
              <a:rPr lang="en-US" sz="2800" dirty="0" smtClean="0">
                <a:latin typeface="Rockwell" panose="02060603020205020403" pitchFamily="18" charset="0"/>
              </a:rPr>
              <a:t>To advocate for my child I will</a:t>
            </a:r>
            <a:r>
              <a:rPr lang="en-US" dirty="0" smtClean="0">
                <a:latin typeface="Rockwell" panose="02060603020205020403" pitchFamily="18" charset="0"/>
              </a:rPr>
              <a:t>: </a:t>
            </a:r>
            <a:endParaRPr lang="en-US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588852" y="533400"/>
            <a:ext cx="7556500" cy="1116012"/>
          </a:xfrm>
        </p:spPr>
        <p:txBody>
          <a:bodyPr/>
          <a:lstStyle/>
          <a:p>
            <a:r>
              <a:rPr lang="en-US" altLang="en-US" sz="4000" dirty="0" smtClean="0">
                <a:latin typeface="Rockwell" panose="02060603020205020403" pitchFamily="18" charset="0"/>
              </a:rPr>
              <a:t>We’re Tweeting…</a:t>
            </a:r>
            <a:endParaRPr lang="en-US" altLang="en-US" sz="4000" dirty="0" smtClean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sp>
        <p:nvSpPr>
          <p:cNvPr id="69635" name="Content Placeholder 7"/>
          <p:cNvSpPr txBox="1">
            <a:spLocks/>
          </p:cNvSpPr>
          <p:nvPr/>
        </p:nvSpPr>
        <p:spPr bwMode="auto">
          <a:xfrm>
            <a:off x="574675" y="1431925"/>
            <a:ext cx="8258175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@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RightQuestion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  <a:p>
            <a:pPr lvl="0" defTabSz="45720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defRPr/>
            </a:pPr>
            <a:r>
              <a:rPr lang="en-US" sz="3600" dirty="0" smtClean="0">
                <a:solidFill>
                  <a:srgbClr val="000000"/>
                </a:solidFill>
              </a:rPr>
              <a:t>@LuzSantana20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lvl="0" defTabSz="45720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defRPr/>
            </a:pPr>
            <a:r>
              <a:rPr lang="en-US" dirty="0"/>
              <a:t> 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829050"/>
            <a:ext cx="33464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7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ckwell" panose="02060603020205020403" pitchFamily="18" charset="0"/>
              </a:rPr>
              <a:t>Supporting, Monitoring, Advocating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0386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Rockwell" panose="02060603020205020403" pitchFamily="18" charset="0"/>
              </a:rPr>
              <a:t>I would like to learn more about:</a:t>
            </a:r>
          </a:p>
        </p:txBody>
      </p:sp>
    </p:spTree>
    <p:extLst>
      <p:ext uri="{BB962C8B-B14F-4D97-AF65-F5344CB8AC3E}">
        <p14:creationId xmlns:p14="http://schemas.microsoft.com/office/powerpoint/2010/main" val="265484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ckwell" panose="02060603020205020403" pitchFamily="18" charset="0"/>
              </a:rPr>
              <a:t>Share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038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Rockwell" panose="02060603020205020403" pitchFamily="18" charset="0"/>
              </a:rPr>
              <a:t>What you are doing to support, monitor and advocate</a:t>
            </a:r>
          </a:p>
          <a:p>
            <a:endParaRPr lang="en-US" sz="2800" dirty="0">
              <a:latin typeface="Rockwell" panose="02060603020205020403" pitchFamily="18" charset="0"/>
            </a:endParaRPr>
          </a:p>
          <a:p>
            <a:r>
              <a:rPr lang="en-US" sz="2800" dirty="0" smtClean="0">
                <a:latin typeface="Rockwell" panose="02060603020205020403" pitchFamily="18" charset="0"/>
              </a:rPr>
              <a:t>Additional examples of activities you will do</a:t>
            </a:r>
          </a:p>
          <a:p>
            <a:endParaRPr lang="en-US" sz="2800" dirty="0">
              <a:latin typeface="Rockwell" panose="02060603020205020403" pitchFamily="18" charset="0"/>
            </a:endParaRPr>
          </a:p>
          <a:p>
            <a:r>
              <a:rPr lang="en-US" sz="2800" dirty="0" smtClean="0">
                <a:latin typeface="Rockwell" panose="02060603020205020403" pitchFamily="18" charset="0"/>
              </a:rPr>
              <a:t>What you would like to learn more about</a:t>
            </a:r>
            <a:endParaRPr lang="en-US" sz="2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8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132" y="838200"/>
            <a:ext cx="8229600" cy="904285"/>
          </a:xfrm>
        </p:spPr>
        <p:txBody>
          <a:bodyPr>
            <a:noAutofit/>
          </a:bodyPr>
          <a:lstStyle/>
          <a:p>
            <a:pPr marL="0" indent="0"/>
            <a:r>
              <a:rPr lang="en-US" sz="3600" dirty="0">
                <a:latin typeface="Rockwell" panose="02060603020205020403" pitchFamily="18" charset="0"/>
              </a:rPr>
              <a:t>Reflection: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8342193" cy="487926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Rockwell" panose="02060603020205020403" pitchFamily="18" charset="0"/>
              </a:rPr>
              <a:t>What </a:t>
            </a:r>
            <a:r>
              <a:rPr lang="en-US" sz="2800" dirty="0">
                <a:latin typeface="Rockwell" panose="02060603020205020403" pitchFamily="18" charset="0"/>
              </a:rPr>
              <a:t>did you learn</a:t>
            </a:r>
            <a:r>
              <a:rPr lang="en-US" sz="2800" dirty="0" smtClean="0">
                <a:latin typeface="Rockwell" panose="02060603020205020403" pitchFamily="18" charset="0"/>
              </a:rPr>
              <a:t>?</a:t>
            </a:r>
          </a:p>
          <a:p>
            <a:endParaRPr lang="en-US" sz="2800" dirty="0">
              <a:latin typeface="Rockwell" panose="02060603020205020403" pitchFamily="18" charset="0"/>
            </a:endParaRPr>
          </a:p>
          <a:p>
            <a:endParaRPr lang="en-US" sz="2800" dirty="0">
              <a:latin typeface="Rockwell" panose="02060603020205020403" pitchFamily="18" charset="0"/>
            </a:endParaRPr>
          </a:p>
          <a:p>
            <a:r>
              <a:rPr lang="en-US" sz="2800" dirty="0">
                <a:latin typeface="Rockwell" panose="02060603020205020403" pitchFamily="18" charset="0"/>
              </a:rPr>
              <a:t>How can you use it</a:t>
            </a:r>
            <a:r>
              <a:rPr lang="en-US" sz="2800" dirty="0" smtClean="0">
                <a:latin typeface="Rockwell" panose="02060603020205020403" pitchFamily="18" charset="0"/>
              </a:rPr>
              <a:t>?</a:t>
            </a:r>
          </a:p>
          <a:p>
            <a:endParaRPr lang="en-US" sz="2400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5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3022" y="1371600"/>
            <a:ext cx="82437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About </a:t>
            </a:r>
            <a:r>
              <a:rPr lang="en-US" sz="2800" dirty="0">
                <a:latin typeface="Rockwell"/>
                <a:cs typeface="Rockwell"/>
              </a:rPr>
              <a:t>the Right Question </a:t>
            </a:r>
            <a:r>
              <a:rPr lang="en-US" sz="2800" dirty="0" smtClean="0">
                <a:latin typeface="Rockwell"/>
                <a:cs typeface="Rockwell"/>
              </a:rPr>
              <a:t>School-Family </a:t>
            </a:r>
            <a:r>
              <a:rPr lang="en-US" sz="2800" dirty="0">
                <a:latin typeface="Rockwell"/>
                <a:cs typeface="Rockwell"/>
              </a:rPr>
              <a:t>Partnership </a:t>
            </a:r>
            <a:r>
              <a:rPr lang="en-US" sz="2800" dirty="0" smtClean="0">
                <a:latin typeface="Rockwell"/>
                <a:cs typeface="Rockwell"/>
              </a:rPr>
              <a:t>Strategy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Rockwell"/>
                <a:cs typeface="Rockwell"/>
              </a:rPr>
              <a:t>Formulating Questions Using the Question Formulation Technique (QFT</a:t>
            </a:r>
            <a:r>
              <a:rPr lang="en-US" sz="2800" dirty="0" smtClean="0">
                <a:latin typeface="Rockwell"/>
                <a:cs typeface="Rockwell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Three Roles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arents </a:t>
            </a:r>
            <a:r>
              <a:rPr lang="en-US" sz="2800" dirty="0">
                <a:latin typeface="Rockwell"/>
                <a:cs typeface="Rockwell"/>
              </a:rPr>
              <a:t>C</a:t>
            </a:r>
            <a:r>
              <a:rPr lang="en-US" sz="2800" dirty="0" smtClean="0">
                <a:latin typeface="Rockwell"/>
                <a:cs typeface="Rockwell"/>
              </a:rPr>
              <a:t>an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lay: Support, Monitor, and Advocate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Rockwell"/>
                <a:cs typeface="Rockwell"/>
              </a:rPr>
              <a:t>Unpacking the Strategy  &amp; Examples of Use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Practice Teaching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Developing Action Plans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Closing </a:t>
            </a:r>
            <a:r>
              <a:rPr lang="en-US" sz="2800" dirty="0">
                <a:latin typeface="Rockwell"/>
                <a:cs typeface="Rockwell"/>
              </a:rPr>
              <a:t>and </a:t>
            </a:r>
            <a:r>
              <a:rPr lang="en-US" sz="2800" dirty="0" smtClean="0">
                <a:latin typeface="Rockwell"/>
                <a:cs typeface="Rockwell"/>
              </a:rPr>
              <a:t>Evaluation</a:t>
            </a:r>
            <a:endParaRPr lang="en-US" sz="2800" dirty="0">
              <a:latin typeface="Rockwell"/>
              <a:cs typeface="Rockwell"/>
            </a:endParaRPr>
          </a:p>
          <a:p>
            <a:pPr>
              <a:spcAft>
                <a:spcPts val="1200"/>
              </a:spcAft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>
                <a:latin typeface="Rockwell"/>
                <a:cs typeface="Rockwell"/>
              </a:rPr>
              <a:t>Agenda</a:t>
            </a:r>
            <a:endParaRPr lang="en-US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9603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862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latin typeface="Rockwell" panose="02060603020205020403" pitchFamily="18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55" y="708513"/>
            <a:ext cx="8913813" cy="141595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Rockwell" panose="02060603020205020403" pitchFamily="18" charset="0"/>
              </a:rPr>
              <a:t>T</a:t>
            </a:r>
            <a:r>
              <a:rPr lang="en-US" sz="3600" dirty="0" smtClean="0">
                <a:latin typeface="Rockwell" panose="02060603020205020403" pitchFamily="18" charset="0"/>
              </a:rPr>
              <a:t>he Right Question Strategy</a:t>
            </a:r>
            <a:endParaRPr lang="en-US" sz="3600" dirty="0">
              <a:latin typeface="Rockwell" panose="02060603020205020403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19200" y="2281500"/>
            <a:ext cx="7772400" cy="4271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Rockwell" panose="02060603020205020403" pitchFamily="18" charset="0"/>
                <a:cs typeface="Century Gothic (body)"/>
              </a:rPr>
              <a:t>The Question Formulation Technique (QFT)</a:t>
            </a:r>
          </a:p>
          <a:p>
            <a:r>
              <a:rPr lang="en-US" dirty="0" smtClean="0">
                <a:solidFill>
                  <a:schemeClr val="tx1"/>
                </a:solidFill>
                <a:latin typeface="Rockwell" panose="02060603020205020403" pitchFamily="18" charset="0"/>
                <a:cs typeface="Century Gothic (body)"/>
              </a:rPr>
              <a:t>Producing, improving and strategizing on how to use questions</a:t>
            </a: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  <a:latin typeface="Rockwell" panose="02060603020205020403" pitchFamily="18" charset="0"/>
              <a:cs typeface="Century Gothic (body)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Rockwell" panose="02060603020205020403" pitchFamily="18" charset="0"/>
                <a:cs typeface="Century Gothic (body)"/>
              </a:rPr>
              <a:t>The Support, Monitor,  Advocate Model</a:t>
            </a:r>
            <a:endParaRPr lang="en-US" sz="2400" dirty="0">
              <a:solidFill>
                <a:schemeClr val="tx1"/>
              </a:solidFill>
              <a:latin typeface="Rockwell" panose="02060603020205020403" pitchFamily="18" charset="0"/>
              <a:cs typeface="Century Gothic (body)"/>
            </a:endParaRPr>
          </a:p>
          <a:p>
            <a:pPr marL="0" indent="0">
              <a:buNone/>
            </a:pPr>
            <a:r>
              <a:rPr lang="en-US" dirty="0" smtClean="0">
                <a:latin typeface="Rockwell" panose="02060603020205020403" pitchFamily="18" charset="0"/>
              </a:rPr>
              <a:t>Organizing parent participation into three main areas</a:t>
            </a:r>
          </a:p>
          <a:p>
            <a:pPr marL="0" indent="0">
              <a:buNone/>
            </a:pPr>
            <a:endParaRPr lang="en-US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Rockwell" panose="02060603020205020403" pitchFamily="18" charset="0"/>
              </a:rPr>
              <a:t>The Framework for Accountable Decision Making</a:t>
            </a:r>
            <a:endParaRPr lang="en-US" b="1" dirty="0">
              <a:latin typeface="Rockwell" panose="02060603020205020403" pitchFamily="18" charset="0"/>
            </a:endParaRPr>
          </a:p>
        </p:txBody>
      </p:sp>
      <p:pic>
        <p:nvPicPr>
          <p:cNvPr id="3" name="Picture 2" descr="toy-bucket-260202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91651"/>
            <a:ext cx="914400" cy="686605"/>
          </a:xfrm>
          <a:prstGeom prst="rect">
            <a:avLst/>
          </a:prstGeom>
        </p:spPr>
      </p:pic>
      <p:pic>
        <p:nvPicPr>
          <p:cNvPr id="4" name="Picture 3" descr="baby-toy-bucket-205722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25749"/>
            <a:ext cx="761999" cy="816702"/>
          </a:xfrm>
          <a:prstGeom prst="rect">
            <a:avLst/>
          </a:prstGeom>
        </p:spPr>
      </p:pic>
      <p:pic>
        <p:nvPicPr>
          <p:cNvPr id="5" name="Picture 4" descr="gray-kitten-bucket-109796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24741"/>
            <a:ext cx="914400" cy="13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68781" y="5257800"/>
            <a:ext cx="8229600" cy="1188720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Rockwell" charset="0"/>
                <a:ea typeface="MS PGothic" charset="0"/>
              </a:rPr>
              <a:t>Let’s peek inside the black box</a:t>
            </a:r>
          </a:p>
        </p:txBody>
      </p:sp>
      <p:pic>
        <p:nvPicPr>
          <p:cNvPr id="63490" name="Picture Placeholder 3" descr="images.png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-36" r="3307"/>
          <a:stretch/>
        </p:blipFill>
        <p:spPr>
          <a:xfrm>
            <a:off x="2672117" y="2057401"/>
            <a:ext cx="3728684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68781" y="685800"/>
            <a:ext cx="83704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Rockwell"/>
                <a:cs typeface="Rockwell"/>
              </a:rPr>
              <a:t>The Question Formulation Technique (QFT) </a:t>
            </a:r>
            <a:endParaRPr lang="en-US" sz="3200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72096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464128"/>
            <a:ext cx="7556500" cy="90992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Rockwell"/>
                <a:cs typeface="Rockwell"/>
              </a:rPr>
              <a:t>The QFT, on one slide…</a:t>
            </a:r>
            <a:endParaRPr lang="en-US" dirty="0">
              <a:latin typeface="Rockwell"/>
              <a:cs typeface="Rockwel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8" y="1620983"/>
            <a:ext cx="7828107" cy="4765962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8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Question Focus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8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Produce Your Questions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Follow the rules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Number your questions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3"/>
            </a:pPr>
            <a:r>
              <a:rPr lang="en-US" sz="28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Improve Your Questions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Categorize questions as Closed or Open-ended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Change questions from one type to another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4"/>
            </a:pPr>
            <a:r>
              <a:rPr lang="en-US" sz="28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Prioritize Your Questions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5"/>
            </a:pPr>
            <a:r>
              <a:rPr lang="en-US" sz="28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Share &amp; Discuss Next Steps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5"/>
            </a:pPr>
            <a:r>
              <a:rPr lang="en-US" sz="28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Reflect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0254" y="1642580"/>
            <a:ext cx="3186545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Rockwell" panose="02060603020205020403" pitchFamily="18" charset="0"/>
              </a:rPr>
              <a:t>Ask as many questions as you can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Rockwell" panose="02060603020205020403" pitchFamily="18" charset="0"/>
              </a:rPr>
              <a:t>Do not stop to discuss, judge or answer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Rockwell" panose="02060603020205020403" pitchFamily="18" charset="0"/>
              </a:rPr>
              <a:t>Record </a:t>
            </a:r>
            <a:r>
              <a:rPr lang="en-US" i="1" dirty="0" smtClean="0">
                <a:latin typeface="Rockwell" panose="02060603020205020403" pitchFamily="18" charset="0"/>
              </a:rPr>
              <a:t>exactly</a:t>
            </a:r>
            <a:r>
              <a:rPr lang="en-US" dirty="0" smtClean="0">
                <a:latin typeface="Rockwell" panose="02060603020205020403" pitchFamily="18" charset="0"/>
              </a:rPr>
              <a:t> as stated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Rockwell" panose="02060603020205020403" pitchFamily="18" charset="0"/>
              </a:rPr>
              <a:t>Change statements into questions</a:t>
            </a:r>
            <a:endParaRPr lang="en-US" dirty="0">
              <a:latin typeface="Rockwell" panose="02060603020205020403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05200" y="2825915"/>
            <a:ext cx="1914525" cy="315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01543" y="4632619"/>
            <a:ext cx="2535381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Rockwell" panose="02060603020205020403" pitchFamily="18" charset="0"/>
              </a:rPr>
              <a:t>Closed-Ended:</a:t>
            </a:r>
          </a:p>
          <a:p>
            <a:r>
              <a:rPr lang="en-US" dirty="0" smtClean="0">
                <a:latin typeface="Rockwell" panose="02060603020205020403" pitchFamily="18" charset="0"/>
              </a:rPr>
              <a:t>Answered with “yes,” “no” or one word</a:t>
            </a:r>
          </a:p>
          <a:p>
            <a:endParaRPr lang="en-US" dirty="0" smtClean="0">
              <a:latin typeface="Rockwell" panose="02060603020205020403" pitchFamily="18" charset="0"/>
            </a:endParaRPr>
          </a:p>
          <a:p>
            <a:r>
              <a:rPr lang="en-US" b="1" dirty="0" smtClean="0">
                <a:latin typeface="Rockwell" panose="02060603020205020403" pitchFamily="18" charset="0"/>
              </a:rPr>
              <a:t>Open-Ended: </a:t>
            </a:r>
            <a:r>
              <a:rPr lang="en-US" dirty="0" smtClean="0">
                <a:latin typeface="Rockwell" panose="02060603020205020403" pitchFamily="18" charset="0"/>
              </a:rPr>
              <a:t>Require longer explanation</a:t>
            </a:r>
            <a:endParaRPr lang="en-US" dirty="0">
              <a:latin typeface="Rockwell" panose="02060603020205020403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08880" y="4691799"/>
            <a:ext cx="803564" cy="3740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2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12" y="325167"/>
            <a:ext cx="8229600" cy="118872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The art and the science of the </a:t>
            </a:r>
            <a:r>
              <a:rPr lang="en-US" sz="4000" dirty="0" smtClean="0">
                <a:latin typeface="Rockwell" panose="02060603020205020403" pitchFamily="18" charset="0"/>
              </a:rPr>
              <a:t>QFT</a:t>
            </a:r>
            <a:endParaRPr lang="en-US" sz="4000" dirty="0">
              <a:latin typeface="Rockwell" panose="020606030202050204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0" y="5962650"/>
            <a:ext cx="2000250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12" y="1583530"/>
            <a:ext cx="3635347" cy="2984095"/>
          </a:xfrm>
          <a:prstGeom prst="rect">
            <a:avLst/>
          </a:prstGeom>
        </p:spPr>
      </p:pic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1398920" y="2861104"/>
            <a:ext cx="1617236" cy="554670"/>
          </a:xfrm>
          <a:prstGeom prst="rect">
            <a:avLst/>
          </a:prstGeom>
          <a:solidFill>
            <a:schemeClr val="bg1"/>
          </a:solidFill>
        </p:spPr>
        <p:txBody>
          <a:bodyPr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Gill Sans" charset="0"/>
              </a:rPr>
              <a:t>DIVERGENT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N W6" charset="-128"/>
                <a:cs typeface="ヒラギノ角ゴ ProN W6" charset="-128"/>
                <a:sym typeface="Gill Sans" charset="0"/>
              </a:rPr>
              <a:t/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N W6" charset="-128"/>
                <a:cs typeface="ヒラギノ角ゴ ProN W6" charset="-128"/>
                <a:sym typeface="Gill Sans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Gill Sans" charset="0"/>
              </a:rPr>
              <a:t>THINKING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ヒラギノ角ゴ ProN W6" charset="-128"/>
              <a:cs typeface="ヒラギノ角ゴ ProN W6" charset="-128"/>
              <a:sym typeface="Gill Sans" charset="0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5055387" y="1583530"/>
            <a:ext cx="3482975" cy="2984093"/>
            <a:chOff x="1157326" y="1744708"/>
            <a:chExt cx="6897461" cy="5113292"/>
          </a:xfrm>
        </p:grpSpPr>
        <p:sp>
          <p:nvSpPr>
            <p:cNvPr id="9" name="AutoShape 7"/>
            <p:cNvSpPr>
              <a:spLocks/>
            </p:cNvSpPr>
            <p:nvPr/>
          </p:nvSpPr>
          <p:spPr bwMode="auto">
            <a:xfrm rot="13727190">
              <a:off x="1611310" y="2536873"/>
              <a:ext cx="2225655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0" name="AutoShape 7"/>
            <p:cNvSpPr>
              <a:spLocks/>
            </p:cNvSpPr>
            <p:nvPr/>
          </p:nvSpPr>
          <p:spPr bwMode="auto">
            <a:xfrm rot="10800000">
              <a:off x="1157326" y="3933851"/>
              <a:ext cx="2033520" cy="792155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1" name="AutoShape 7"/>
            <p:cNvSpPr>
              <a:spLocks/>
            </p:cNvSpPr>
            <p:nvPr/>
          </p:nvSpPr>
          <p:spPr bwMode="auto">
            <a:xfrm>
              <a:off x="6021267" y="3933851"/>
              <a:ext cx="2033520" cy="792155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2" name="AutoShape 7"/>
            <p:cNvSpPr>
              <a:spLocks/>
            </p:cNvSpPr>
            <p:nvPr/>
          </p:nvSpPr>
          <p:spPr bwMode="auto">
            <a:xfrm rot="16200000">
              <a:off x="3651976" y="2366218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3" name="AutoShape 7"/>
            <p:cNvSpPr>
              <a:spLocks/>
            </p:cNvSpPr>
            <p:nvPr/>
          </p:nvSpPr>
          <p:spPr bwMode="auto">
            <a:xfrm rot="18794076">
              <a:off x="5668828" y="2528935"/>
              <a:ext cx="2139931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4" name="AutoShape 7"/>
            <p:cNvSpPr>
              <a:spLocks/>
            </p:cNvSpPr>
            <p:nvPr/>
          </p:nvSpPr>
          <p:spPr bwMode="auto">
            <a:xfrm rot="7922097">
              <a:off x="1839110" y="5179242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5" name="AutoShape 7"/>
            <p:cNvSpPr>
              <a:spLocks/>
            </p:cNvSpPr>
            <p:nvPr/>
          </p:nvSpPr>
          <p:spPr bwMode="auto">
            <a:xfrm rot="5400000">
              <a:off x="3651976" y="5445940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6" name="AutoShape 7"/>
            <p:cNvSpPr>
              <a:spLocks/>
            </p:cNvSpPr>
            <p:nvPr/>
          </p:nvSpPr>
          <p:spPr bwMode="auto">
            <a:xfrm rot="2678492">
              <a:off x="5435498" y="5202252"/>
              <a:ext cx="2033521" cy="792156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7" name="Rectangle 1"/>
            <p:cNvSpPr txBox="1">
              <a:spLocks noChangeArrowheads="1"/>
            </p:cNvSpPr>
            <p:nvPr/>
          </p:nvSpPr>
          <p:spPr>
            <a:xfrm>
              <a:off x="2868595" y="3565555"/>
              <a:ext cx="3584458" cy="1258876"/>
            </a:xfrm>
            <a:prstGeom prst="rect">
              <a:avLst/>
            </a:prstGeom>
          </p:spPr>
          <p:txBody>
            <a:bodyPr anchor="b">
              <a:normAutofit fontScale="55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Gill Sans" charset="0"/>
                </a:rPr>
                <a:t>CONVERGENT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Gill Sans" charset="0"/>
                </a:rPr>
                <a:t>THINKING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角ゴ ProN W6" charset="-128"/>
                <a:cs typeface="ヒラギノ角ゴ ProN W6" charset="-128"/>
                <a:sym typeface="Gill Sans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661313" y="4392970"/>
            <a:ext cx="477672" cy="35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thinking about think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176" y="4586978"/>
            <a:ext cx="4940352" cy="21989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16156" y="4498377"/>
            <a:ext cx="32322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METACOGNITIVE THINKING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571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862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0095" y="544205"/>
            <a:ext cx="5889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Rockwell"/>
                <a:ea typeface="Gill Sans Light" charset="0"/>
                <a:cs typeface="Rockwell"/>
              </a:rPr>
              <a:t>Integration Examples</a:t>
            </a:r>
            <a:endParaRPr lang="en-US" sz="4400" dirty="0">
              <a:latin typeface="Rockwell"/>
              <a:ea typeface="Gill Sans Light" charset="0"/>
              <a:cs typeface="Rockwel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2281500"/>
            <a:ext cx="5815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Rockwell"/>
              <a:ea typeface="ヒラギノ角ゴ ProN W3" charset="-128"/>
              <a:cs typeface="Rockwell"/>
            </a:endParaRPr>
          </a:p>
          <a:p>
            <a:r>
              <a:rPr lang="en-US" dirty="0" smtClean="0">
                <a:latin typeface="Rockwell"/>
                <a:ea typeface="ヒラギノ角ゴ ProN W3" charset="-128"/>
                <a:cs typeface="Rockwell"/>
              </a:rPr>
              <a:t>”</a:t>
            </a:r>
            <a:endParaRPr lang="en-US" dirty="0">
              <a:latin typeface="Rockwell"/>
              <a:cs typeface="Rockwell"/>
            </a:endParaRPr>
          </a:p>
        </p:txBody>
      </p:sp>
      <p:pic>
        <p:nvPicPr>
          <p:cNvPr id="5" name="Picture 4" descr="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68" y="1905000"/>
            <a:ext cx="744373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8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>
          <a:xfrm>
            <a:off x="822325" y="827088"/>
            <a:ext cx="7521575" cy="547687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>
                <a:latin typeface="Rockwell"/>
                <a:ea typeface="ＭＳ Ｐゴシック" charset="0"/>
                <a:cs typeface="Rockwell"/>
              </a:rPr>
              <a:t>The Question Focus </a:t>
            </a:r>
            <a:r>
              <a:rPr lang="en-US" sz="3600" dirty="0">
                <a:latin typeface="Rockwell"/>
                <a:ea typeface="ＭＳ Ｐゴシック" charset="0"/>
                <a:cs typeface="Rockwell"/>
              </a:rPr>
              <a:t>(</a:t>
            </a:r>
            <a:r>
              <a:rPr lang="en-US" sz="3600" dirty="0" smtClean="0">
                <a:latin typeface="Rockwell"/>
                <a:ea typeface="ＭＳ Ｐゴシック" charset="0"/>
                <a:cs typeface="Rockwell"/>
              </a:rPr>
              <a:t>QFocus</a:t>
            </a:r>
            <a:r>
              <a:rPr lang="en-US" sz="3600" dirty="0" smtClean="0">
                <a:latin typeface="Gill Sans" charset="0"/>
                <a:ea typeface="ＭＳ Ｐゴシック" charset="0"/>
                <a:cs typeface="Gill Sans" charset="0"/>
              </a:rPr>
              <a:t>)</a:t>
            </a:r>
            <a:endParaRPr lang="en-US" sz="3600" dirty="0"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45410" name="Content Placeholder 2"/>
          <p:cNvSpPr txBox="1">
            <a:spLocks/>
          </p:cNvSpPr>
          <p:nvPr/>
        </p:nvSpPr>
        <p:spPr bwMode="auto">
          <a:xfrm>
            <a:off x="974725" y="1690688"/>
            <a:ext cx="7521575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ts val="800"/>
              </a:spcBef>
              <a:buFont typeface="Arial" charset="0"/>
              <a:buNone/>
            </a:pPr>
            <a:r>
              <a:rPr lang="en-US" sz="2800" dirty="0">
                <a:solidFill>
                  <a:srgbClr val="000000"/>
                </a:solidFill>
                <a:latin typeface="Rockwell"/>
                <a:cs typeface="Rockwell"/>
              </a:rPr>
              <a:t>The QFocus is </a:t>
            </a:r>
            <a:r>
              <a:rPr lang="en-US" sz="2800" dirty="0" smtClean="0">
                <a:solidFill>
                  <a:srgbClr val="000000"/>
                </a:solidFill>
                <a:latin typeface="Rockwell"/>
                <a:cs typeface="Rockwell"/>
              </a:rPr>
              <a:t>the springboard for asking questions.  It is what parents are asking questions about. </a:t>
            </a:r>
            <a:endParaRPr lang="en-US" sz="2800" dirty="0">
              <a:solidFill>
                <a:srgbClr val="000000"/>
              </a:solidFill>
              <a:latin typeface="Rockwell"/>
              <a:cs typeface="Rockwell"/>
            </a:endParaRPr>
          </a:p>
          <a:p>
            <a:pPr defTabSz="914400" eaLnBrk="1" hangingPunct="1">
              <a:spcBef>
                <a:spcPts val="800"/>
              </a:spcBef>
              <a:buFont typeface="Arial" charset="0"/>
              <a:buNone/>
            </a:pPr>
            <a:endParaRPr lang="en-US" sz="2800" dirty="0" smtClean="0">
              <a:solidFill>
                <a:srgbClr val="000000"/>
              </a:solidFill>
              <a:latin typeface="Rockwell"/>
              <a:cs typeface="Rockwell"/>
            </a:endParaRPr>
          </a:p>
          <a:p>
            <a:pPr defTabSz="914400" eaLnBrk="1" hangingPunct="1">
              <a:spcBef>
                <a:spcPts val="800"/>
              </a:spcBef>
              <a:buFont typeface="Arial" charset="0"/>
              <a:buNone/>
            </a:pPr>
            <a:r>
              <a:rPr lang="en-US" sz="2800" dirty="0" smtClean="0">
                <a:solidFill>
                  <a:srgbClr val="000000"/>
                </a:solidFill>
                <a:latin typeface="Rockwell"/>
                <a:cs typeface="Rockwell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Rockwell"/>
                <a:cs typeface="Rockwell"/>
              </a:rPr>
              <a:t>QFocus can be:</a:t>
            </a:r>
          </a:p>
          <a:p>
            <a:pPr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Rockwell"/>
                <a:cs typeface="Rockwell"/>
              </a:rPr>
              <a:t>  A </a:t>
            </a:r>
            <a:r>
              <a:rPr lang="en-US" sz="2800" dirty="0">
                <a:solidFill>
                  <a:srgbClr val="000000"/>
                </a:solidFill>
                <a:latin typeface="Rockwell"/>
                <a:cs typeface="Rockwell"/>
              </a:rPr>
              <a:t>statement or phrase</a:t>
            </a:r>
          </a:p>
          <a:p>
            <a:pPr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Rockwell"/>
                <a:cs typeface="Rockwell"/>
              </a:rPr>
              <a:t>  A </a:t>
            </a:r>
            <a:r>
              <a:rPr lang="en-US" sz="2800" dirty="0">
                <a:solidFill>
                  <a:srgbClr val="000000"/>
                </a:solidFill>
                <a:latin typeface="Rockwell"/>
                <a:cs typeface="Rockwell"/>
              </a:rPr>
              <a:t>picture</a:t>
            </a:r>
          </a:p>
          <a:p>
            <a:pPr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Rockwell"/>
                <a:cs typeface="Rockwell"/>
              </a:rPr>
              <a:t>  A </a:t>
            </a:r>
            <a:r>
              <a:rPr lang="en-US" sz="2800" dirty="0">
                <a:solidFill>
                  <a:srgbClr val="000000"/>
                </a:solidFill>
                <a:latin typeface="Rockwell"/>
                <a:cs typeface="Rockwell"/>
              </a:rPr>
              <a:t>simple </a:t>
            </a:r>
            <a:r>
              <a:rPr lang="en-US" sz="2800" dirty="0" smtClean="0">
                <a:solidFill>
                  <a:srgbClr val="000000"/>
                </a:solidFill>
                <a:latin typeface="Rockwell"/>
                <a:cs typeface="Rockwell"/>
              </a:rPr>
              <a:t>problem</a:t>
            </a:r>
            <a:endParaRPr lang="en-US" sz="2800" dirty="0">
              <a:solidFill>
                <a:srgbClr val="000000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38013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862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0"/>
            <a:ext cx="9182100" cy="69061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484" y="141415"/>
            <a:ext cx="4968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Rockwell"/>
                <a:ea typeface="ヒラギノ角ゴ ProN W3" charset="-128"/>
                <a:cs typeface="Rockwell"/>
              </a:rPr>
              <a:t>LAWRENCE, MA, 1990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58797"/>
            <a:ext cx="34289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Rockwell"/>
              <a:ea typeface="ヒラギノ角ゴ ProN W3" charset="-128"/>
              <a:cs typeface="Rockwell"/>
            </a:endParaRPr>
          </a:p>
          <a:p>
            <a:r>
              <a:rPr lang="en-US" sz="2800" dirty="0">
                <a:latin typeface="Rockwell"/>
                <a:ea typeface="ヒラギノ角ゴ ProN W3" charset="-128"/>
                <a:cs typeface="Rockwell"/>
              </a:rPr>
              <a:t>“We don’t go to the school because we don’t even know what to ask.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500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850383" y="1600200"/>
            <a:ext cx="7521575" cy="36718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tx2"/>
                </a:solidFill>
                <a:latin typeface="Rockwell"/>
                <a:cs typeface="Rockwell"/>
              </a:rPr>
              <a:t>Question Focus Design Basics</a:t>
            </a:r>
          </a:p>
          <a:p>
            <a:pPr marL="0" indent="0" algn="ctr">
              <a:lnSpc>
                <a:spcPct val="150000"/>
              </a:lnSpc>
              <a:defRPr/>
            </a:pPr>
            <a:r>
              <a:rPr lang="en-US" sz="2600" dirty="0" smtClean="0">
                <a:latin typeface="Rockwell"/>
                <a:cs typeface="Rockwell"/>
              </a:rPr>
              <a:t>Just one requirement for the </a:t>
            </a:r>
            <a:r>
              <a:rPr lang="en-US" sz="2600" dirty="0" err="1" smtClean="0">
                <a:latin typeface="Rockwell"/>
                <a:cs typeface="Rockwell"/>
              </a:rPr>
              <a:t>QFocus</a:t>
            </a:r>
            <a:r>
              <a:rPr lang="en-US" sz="2600" dirty="0" smtClean="0">
                <a:latin typeface="Rockwell"/>
                <a:cs typeface="Rockwell"/>
              </a:rPr>
              <a:t>:</a:t>
            </a:r>
            <a:endParaRPr lang="en-US" sz="3200" i="1" dirty="0" smtClean="0">
              <a:latin typeface="Rockwell"/>
              <a:cs typeface="Rockwell"/>
            </a:endParaRPr>
          </a:p>
          <a:p>
            <a:pPr marL="0" indent="0" algn="ctr">
              <a:lnSpc>
                <a:spcPct val="150000"/>
              </a:lnSpc>
              <a:defRPr/>
            </a:pPr>
            <a:r>
              <a:rPr lang="en-US" sz="3600" dirty="0" smtClean="0">
                <a:latin typeface="Rockwell"/>
                <a:cs typeface="Rockwell"/>
              </a:rPr>
              <a:t>It should </a:t>
            </a:r>
            <a:r>
              <a:rPr lang="en-US" sz="3600" cap="all" dirty="0" smtClean="0">
                <a:latin typeface="Rockwell"/>
                <a:ea typeface="+mj-ea"/>
                <a:cs typeface="Rockwell"/>
              </a:rPr>
              <a:t>not</a:t>
            </a:r>
            <a:r>
              <a:rPr lang="en-US" sz="3600" b="0" cap="all" dirty="0" smtClean="0">
                <a:latin typeface="Rockwell"/>
                <a:ea typeface="+mj-ea"/>
                <a:cs typeface="Rockwell"/>
              </a:rPr>
              <a:t> </a:t>
            </a:r>
            <a:r>
              <a:rPr lang="en-US" sz="3600" dirty="0" smtClean="0">
                <a:latin typeface="Rockwell"/>
                <a:cs typeface="Rockwell"/>
              </a:rPr>
              <a:t>be a question</a:t>
            </a:r>
            <a:endParaRPr lang="en-US" sz="3600" dirty="0"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599" y="3911600"/>
            <a:ext cx="8001000" cy="13604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 smtClean="0">
                <a:solidFill>
                  <a:schemeClr val="bg1"/>
                </a:solidFill>
                <a:latin typeface="Rockwell" panose="02060603020205020403" pitchFamily="18" charset="0"/>
                <a:ea typeface="Gill Sans Light" charset="0"/>
                <a:cs typeface="Gill Sans"/>
              </a:rPr>
              <a:t>*Key 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  <a:ea typeface="Gill Sans Light" charset="0"/>
                <a:cs typeface="Gill Sans"/>
              </a:rPr>
              <a:t>Tip for Designing an Effective QFocus: </a:t>
            </a:r>
          </a:p>
          <a:p>
            <a:pPr algn="ctr">
              <a:defRPr/>
            </a:pPr>
            <a:r>
              <a:rPr lang="en-US" sz="3000" b="1" i="1" dirty="0">
                <a:solidFill>
                  <a:schemeClr val="bg1"/>
                </a:solidFill>
                <a:latin typeface="Rockwell" panose="02060603020205020403" pitchFamily="18" charset="0"/>
                <a:ea typeface="Gill Sans" charset="0"/>
                <a:cs typeface="Gill Sans"/>
              </a:rPr>
              <a:t>The simpler, the better.</a:t>
            </a:r>
          </a:p>
        </p:txBody>
      </p:sp>
      <p:sp>
        <p:nvSpPr>
          <p:cNvPr id="119811" name="Title 3"/>
          <p:cNvSpPr>
            <a:spLocks noGrp="1"/>
          </p:cNvSpPr>
          <p:nvPr>
            <p:ph type="title"/>
          </p:nvPr>
        </p:nvSpPr>
        <p:spPr>
          <a:xfrm>
            <a:off x="391024" y="668710"/>
            <a:ext cx="843815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4000" b="0" dirty="0" smtClean="0">
                <a:solidFill>
                  <a:schemeClr val="tx1"/>
                </a:solidFill>
                <a:effectLst/>
                <a:latin typeface="Rockwell" charset="0"/>
              </a:rPr>
              <a:t>A  Question Focus</a:t>
            </a:r>
            <a:br>
              <a:rPr lang="en-US" sz="4000" b="0" dirty="0" smtClean="0">
                <a:solidFill>
                  <a:schemeClr val="tx1"/>
                </a:solidFill>
                <a:effectLst/>
                <a:latin typeface="Rockwell" charset="0"/>
              </a:rPr>
            </a:br>
            <a:r>
              <a:rPr lang="en-US" sz="3100" dirty="0" smtClean="0">
                <a:solidFill>
                  <a:schemeClr val="tx1"/>
                </a:solidFill>
                <a:latin typeface="Rockwell" charset="0"/>
              </a:rPr>
              <a:t>(</a:t>
            </a:r>
            <a:r>
              <a:rPr lang="en-US" sz="3100" dirty="0" err="1" smtClean="0">
                <a:solidFill>
                  <a:schemeClr val="tx1"/>
                </a:solidFill>
                <a:latin typeface="Rockwell" charset="0"/>
              </a:rPr>
              <a:t>QFocus</a:t>
            </a:r>
            <a:r>
              <a:rPr lang="en-US" sz="3100" dirty="0" smtClean="0">
                <a:solidFill>
                  <a:schemeClr val="tx1"/>
                </a:solidFill>
                <a:latin typeface="Rockwell" charset="0"/>
              </a:rPr>
              <a:t>)</a:t>
            </a:r>
            <a:endParaRPr lang="en-US" sz="3100" b="0" dirty="0">
              <a:solidFill>
                <a:schemeClr val="tx1"/>
              </a:solidFill>
              <a:effectLst/>
              <a:latin typeface="Rockwel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54864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Rockwell" panose="02060603020205020403" pitchFamily="18" charset="0"/>
              </a:rPr>
              <a:t>What are some </a:t>
            </a:r>
            <a:r>
              <a:rPr lang="en-US" sz="3200" dirty="0" err="1" smtClean="0">
                <a:solidFill>
                  <a:schemeClr val="tx2"/>
                </a:solidFill>
                <a:latin typeface="Rockwell" panose="02060603020205020403" pitchFamily="18" charset="0"/>
              </a:rPr>
              <a:t>QFoci</a:t>
            </a:r>
            <a:r>
              <a:rPr lang="en-US" sz="3200" dirty="0">
                <a:solidFill>
                  <a:schemeClr val="tx2"/>
                </a:solidFill>
                <a:latin typeface="Rockwell" panose="02060603020205020403" pitchFamily="18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Rockwell" panose="02060603020205020403" pitchFamily="18" charset="0"/>
              </a:rPr>
              <a:t>you can use with the parents you work with?</a:t>
            </a:r>
            <a:endParaRPr lang="en-US" sz="3200" dirty="0">
              <a:solidFill>
                <a:schemeClr val="tx2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32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Rockwell"/>
                <a:cs typeface="Rockwell"/>
              </a:rPr>
              <a:t>Integration examples…</a:t>
            </a:r>
            <a:endParaRPr lang="en-US" dirty="0">
              <a:latin typeface="Rockwell"/>
              <a:cs typeface="Rockwel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90"/>
                </a:solidFill>
                <a:latin typeface="Rockwell"/>
                <a:ea typeface="Gill Sans Light" charset="0"/>
                <a:cs typeface="Rockwell"/>
              </a:rPr>
              <a:t>Parent</a:t>
            </a:r>
            <a:r>
              <a:rPr lang="en-US" b="1" dirty="0">
                <a:solidFill>
                  <a:srgbClr val="000090"/>
                </a:solidFill>
                <a:latin typeface="Rockwell"/>
                <a:ea typeface="Gill Sans Light" charset="0"/>
                <a:cs typeface="Rockwell"/>
              </a:rPr>
              <a:t>-Teacher Conference</a:t>
            </a:r>
          </a:p>
          <a:p>
            <a:pPr marL="0" indent="0">
              <a:buNone/>
            </a:pPr>
            <a:r>
              <a:rPr lang="en-US" sz="2800" dirty="0">
                <a:latin typeface="Rockwell"/>
                <a:ea typeface="Gill Sans Light" charset="0"/>
                <a:cs typeface="Rockwell"/>
              </a:rPr>
              <a:t>A teacher helps a mother </a:t>
            </a:r>
          </a:p>
          <a:p>
            <a:pPr marL="0" indent="0">
              <a:buNone/>
            </a:pPr>
            <a:r>
              <a:rPr lang="en-US" sz="2800" dirty="0">
                <a:latin typeface="Rockwell"/>
                <a:ea typeface="Gill Sans Light" charset="0"/>
                <a:cs typeface="Rockwell"/>
              </a:rPr>
              <a:t>generate questions to  address </a:t>
            </a:r>
            <a:endParaRPr lang="en-US" sz="2800" dirty="0" smtClean="0">
              <a:latin typeface="Rockwell"/>
              <a:ea typeface="Gill Sans Light" charset="0"/>
              <a:cs typeface="Rockwell"/>
            </a:endParaRPr>
          </a:p>
          <a:p>
            <a:pPr marL="0" indent="0">
              <a:buNone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an </a:t>
            </a:r>
            <a:r>
              <a:rPr lang="en-US" sz="2800" dirty="0">
                <a:latin typeface="Rockwell"/>
                <a:ea typeface="Gill Sans Light" charset="0"/>
                <a:cs typeface="Rockwell"/>
              </a:rPr>
              <a:t>issue</a:t>
            </a:r>
          </a:p>
          <a:p>
            <a:endParaRPr lang="en-US" dirty="0" smtClean="0"/>
          </a:p>
          <a:p>
            <a:pPr marL="0" lvl="0" indent="0">
              <a:buNone/>
            </a:pPr>
            <a:r>
              <a:rPr lang="en-US" b="1" dirty="0">
                <a:solidFill>
                  <a:srgbClr val="000090"/>
                </a:solidFill>
                <a:latin typeface="Rockwell"/>
                <a:cs typeface="Rockwell"/>
              </a:rPr>
              <a:t>Question Focus:</a:t>
            </a:r>
          </a:p>
          <a:p>
            <a:pPr marL="45720" lvl="0"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en-US" sz="2800" dirty="0" smtClean="0">
                <a:latin typeface="Rockwell"/>
                <a:cs typeface="Rockwell"/>
              </a:rPr>
              <a:t>Sam </a:t>
            </a:r>
            <a:r>
              <a:rPr lang="en-US" sz="2800" dirty="0">
                <a:latin typeface="Rockwell"/>
                <a:cs typeface="Rockwell"/>
              </a:rPr>
              <a:t>seems to be having trouble </a:t>
            </a:r>
          </a:p>
          <a:p>
            <a:pPr marL="0" lvl="0" indent="0"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None/>
              <a:defRPr/>
            </a:pPr>
            <a:r>
              <a:rPr lang="en-US" sz="2800" dirty="0" smtClean="0">
                <a:latin typeface="Rockwell"/>
                <a:cs typeface="Rockwell"/>
              </a:rPr>
              <a:t>doing </a:t>
            </a:r>
            <a:r>
              <a:rPr lang="en-US" sz="2800" dirty="0">
                <a:latin typeface="Rockwell"/>
                <a:cs typeface="Rockwell"/>
              </a:rPr>
              <a:t>his homework.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37" y="2023960"/>
            <a:ext cx="2504325" cy="379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524933"/>
            <a:ext cx="7442200" cy="1303867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Rockwell"/>
                <a:cs typeface="Rockwell"/>
              </a:rPr>
              <a:t>The Questions:</a:t>
            </a:r>
            <a:endParaRPr lang="en-US" sz="3600" dirty="0">
              <a:latin typeface="Rockwell"/>
              <a:cs typeface="Rockwel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515533"/>
            <a:ext cx="7924800" cy="4038601"/>
          </a:xfrm>
        </p:spPr>
        <p:txBody>
          <a:bodyPr>
            <a:noAutofit/>
          </a:bodyPr>
          <a:lstStyle/>
          <a:p>
            <a:pPr marL="502920" lvl="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  <a:latin typeface="Rockwell"/>
                <a:cs typeface="Rockwell"/>
              </a:rPr>
              <a:t>Is he behaving?</a:t>
            </a:r>
          </a:p>
          <a:p>
            <a:pPr marL="502920" lvl="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  <a:latin typeface="Rockwell"/>
                <a:cs typeface="Rockwell"/>
              </a:rPr>
              <a:t>Is he causing problems?</a:t>
            </a:r>
          </a:p>
          <a:p>
            <a:pPr marL="50292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  <a:latin typeface="Rockwell"/>
                <a:cs typeface="Rockwell"/>
              </a:rPr>
              <a:t>Is he doing his homework? </a:t>
            </a:r>
          </a:p>
          <a:p>
            <a:pPr marL="50292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  <a:latin typeface="Rockwell"/>
                <a:cs typeface="Rockwell"/>
              </a:rPr>
              <a:t>What do you mean by “trouble”?</a:t>
            </a:r>
          </a:p>
          <a:p>
            <a:pPr marL="50292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  <a:latin typeface="Rockwell"/>
                <a:cs typeface="Rockwell"/>
              </a:rPr>
              <a:t>How do you know he’s having trouble?</a:t>
            </a:r>
          </a:p>
          <a:p>
            <a:pPr marL="50292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  <a:latin typeface="Rockwell"/>
                <a:cs typeface="Rockwell"/>
              </a:rPr>
              <a:t>When did this start?</a:t>
            </a:r>
          </a:p>
          <a:p>
            <a:pPr marL="50292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  <a:latin typeface="Rockwell"/>
                <a:cs typeface="Rockwell"/>
              </a:rPr>
              <a:t>Did he do his homework before? </a:t>
            </a:r>
          </a:p>
          <a:p>
            <a:pPr marL="50292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  <a:latin typeface="Rockwell"/>
                <a:cs typeface="Rockwell"/>
              </a:rPr>
              <a:t>Is he getting punished for not doing his homework?</a:t>
            </a:r>
          </a:p>
          <a:p>
            <a:pPr marL="50292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  <a:latin typeface="Rockwell"/>
                <a:cs typeface="Rockwell"/>
              </a:rPr>
              <a:t>What’s going to happen to him?</a:t>
            </a:r>
          </a:p>
          <a:p>
            <a:pPr marL="50292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  <a:latin typeface="Rockwell"/>
                <a:cs typeface="Rockwell"/>
              </a:rPr>
              <a:t>Why do you think he’s having trouble? </a:t>
            </a:r>
            <a:r>
              <a:rPr lang="en-US" b="1" dirty="0" smtClean="0">
                <a:solidFill>
                  <a:schemeClr val="tx1"/>
                </a:solidFill>
                <a:latin typeface="Rockwell"/>
                <a:cs typeface="Rockwell"/>
              </a:rPr>
              <a:t>X</a:t>
            </a:r>
            <a:endParaRPr lang="en-US" b="1" dirty="0">
              <a:solidFill>
                <a:schemeClr val="tx1"/>
              </a:solidFill>
              <a:latin typeface="Rockwell"/>
              <a:cs typeface="Rockwell"/>
            </a:endParaRPr>
          </a:p>
          <a:p>
            <a:pPr marL="50292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  <a:latin typeface="Rockwell"/>
                <a:cs typeface="Rockwell"/>
              </a:rPr>
              <a:t>What should I do to make sure he does his homework? </a:t>
            </a:r>
            <a:r>
              <a:rPr lang="en-US" b="1" dirty="0" smtClean="0">
                <a:solidFill>
                  <a:schemeClr val="tx1"/>
                </a:solidFill>
                <a:latin typeface="Rockwell"/>
                <a:cs typeface="Rockwell"/>
              </a:rPr>
              <a:t>X</a:t>
            </a:r>
            <a:endParaRPr lang="en-US" b="1" dirty="0">
              <a:solidFill>
                <a:schemeClr val="tx1"/>
              </a:solidFill>
              <a:latin typeface="Rockwell"/>
              <a:cs typeface="Rockwell"/>
            </a:endParaRPr>
          </a:p>
          <a:p>
            <a:pPr marL="50292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  <a:latin typeface="Rockwell"/>
                <a:cs typeface="Rockwell"/>
              </a:rPr>
              <a:t>What happens when he doesn’t do his homework? </a:t>
            </a:r>
          </a:p>
          <a:p>
            <a:pPr marL="502920" indent="-457200" defTabSz="9144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  <a:latin typeface="Rockwell"/>
                <a:cs typeface="Rockwell"/>
              </a:rPr>
              <a:t>Will he be held back</a:t>
            </a:r>
            <a:r>
              <a:rPr lang="en-US" b="1" dirty="0" smtClean="0">
                <a:solidFill>
                  <a:schemeClr val="tx1"/>
                </a:solidFill>
                <a:latin typeface="Rockwell"/>
                <a:cs typeface="Rockwell"/>
              </a:rPr>
              <a:t>?</a:t>
            </a:r>
            <a:r>
              <a:rPr lang="en-US" b="1" dirty="0">
                <a:solidFill>
                  <a:schemeClr val="tx1"/>
                </a:solidFill>
                <a:latin typeface="Rockwell"/>
                <a:cs typeface="Rockwell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Rockwell"/>
                <a:cs typeface="Rockwell"/>
              </a:rPr>
              <a:t>X</a:t>
            </a:r>
            <a:endParaRPr lang="en-US" b="1" dirty="0">
              <a:solidFill>
                <a:schemeClr val="tx1"/>
              </a:solidFill>
              <a:latin typeface="Rockwell"/>
              <a:cs typeface="Rockwell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07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317849" y="2209801"/>
            <a:ext cx="5473351" cy="167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200" dirty="0" smtClean="0">
                <a:latin typeface="Rockwell"/>
                <a:ea typeface="Gill Sans Light" charset="0"/>
                <a:cs typeface="Rockwell"/>
              </a:rPr>
              <a:t>A school principal and teachers engage parents to think about the issue of bullying</a:t>
            </a:r>
          </a:p>
          <a:p>
            <a:pPr marL="0" indent="0">
              <a:buNone/>
            </a:pPr>
            <a:endParaRPr lang="en-US" sz="9600" dirty="0" smtClean="0">
              <a:latin typeface="Rockwell"/>
              <a:cs typeface="Rockwell"/>
            </a:endParaRPr>
          </a:p>
          <a:p>
            <a:pPr marL="0" indent="0">
              <a:buNone/>
            </a:pPr>
            <a:endParaRPr lang="en-US" sz="11200" dirty="0" smtClean="0">
              <a:latin typeface="Rockwell"/>
              <a:ea typeface="Gill Sans Light" charset="0"/>
              <a:cs typeface="Rockwell"/>
            </a:endParaRPr>
          </a:p>
          <a:p>
            <a:pPr marL="0" indent="0">
              <a:buNone/>
            </a:pPr>
            <a:r>
              <a:rPr lang="en-US" sz="11200" dirty="0" smtClean="0">
                <a:latin typeface="Rockwell"/>
                <a:ea typeface="Gill Sans Light" charset="0"/>
                <a:cs typeface="Rockwell"/>
              </a:rPr>
              <a:t>Introduce 3 roles:  Support,</a:t>
            </a:r>
          </a:p>
          <a:p>
            <a:pPr marL="0" indent="0">
              <a:buNone/>
            </a:pPr>
            <a:r>
              <a:rPr lang="en-US" sz="11200" dirty="0" smtClean="0">
                <a:latin typeface="Rockwell"/>
                <a:ea typeface="Gill Sans Light" charset="0"/>
                <a:cs typeface="Rockwell"/>
              </a:rPr>
              <a:t>Monitor and Advocate</a:t>
            </a:r>
            <a:endParaRPr lang="en-US" sz="11200" dirty="0">
              <a:latin typeface="Rockwell"/>
              <a:ea typeface="Gill Sans Light" charset="0"/>
              <a:cs typeface="Rockwell"/>
            </a:endParaRPr>
          </a:p>
          <a:p>
            <a:pPr marL="0" indent="0">
              <a:buNone/>
            </a:pPr>
            <a:endParaRPr lang="en-US" sz="11200" dirty="0">
              <a:latin typeface="Rockwell"/>
              <a:ea typeface="Gill Sans Light" charset="0"/>
              <a:cs typeface="Rockwell"/>
            </a:endParaRPr>
          </a:p>
          <a:p>
            <a:pPr marL="0" indent="0">
              <a:buNone/>
            </a:pPr>
            <a:r>
              <a:rPr lang="en-US" sz="11200" dirty="0" smtClean="0">
                <a:latin typeface="Rockwell"/>
                <a:ea typeface="Gill Sans Light" charset="0"/>
                <a:cs typeface="Rockwell"/>
              </a:rPr>
              <a:t>Question Focus:  Creating </a:t>
            </a:r>
          </a:p>
          <a:p>
            <a:pPr marL="0" indent="0">
              <a:buNone/>
            </a:pPr>
            <a:r>
              <a:rPr lang="en-US" sz="11200" dirty="0" smtClean="0">
                <a:latin typeface="Rockwell"/>
                <a:ea typeface="Gill Sans Light" charset="0"/>
                <a:cs typeface="Rockwell"/>
              </a:rPr>
              <a:t>a caring environment.</a:t>
            </a:r>
          </a:p>
          <a:p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  <a:p>
            <a:pPr marL="0" indent="0">
              <a:buNone/>
            </a:pP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850" y="523886"/>
            <a:ext cx="6785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Rockwell"/>
                <a:ea typeface="Gill Sans" charset="0"/>
                <a:cs typeface="Rockwell"/>
              </a:rPr>
              <a:t>Integration examples…</a:t>
            </a:r>
            <a:endParaRPr lang="en-US" sz="4400" dirty="0">
              <a:latin typeface="Rockwell"/>
              <a:ea typeface="Gill Sans" charset="0"/>
              <a:cs typeface="Rockw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7851" y="1544078"/>
            <a:ext cx="6527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Rockwell"/>
                <a:ea typeface="Gill Sans Light" charset="0"/>
                <a:cs typeface="Rockwell"/>
              </a:rPr>
              <a:t>Open House</a:t>
            </a:r>
            <a:endParaRPr lang="en-US" sz="3200" b="1" dirty="0">
              <a:solidFill>
                <a:schemeClr val="tx2"/>
              </a:solidFill>
              <a:latin typeface="Rockwell"/>
              <a:ea typeface="Gill Sans Light" charset="0"/>
              <a:cs typeface="Rockwell"/>
            </a:endParaRPr>
          </a:p>
          <a:p>
            <a:endParaRPr lang="en-US" dirty="0">
              <a:latin typeface="Rockwell"/>
              <a:cs typeface="Rockwell"/>
            </a:endParaRP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639755"/>
            <a:ext cx="3583294" cy="29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6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329184"/>
            <a:ext cx="8229600" cy="813816"/>
          </a:xfrm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45720" indent="0" algn="ctr">
              <a:buNone/>
            </a:pPr>
            <a:r>
              <a:rPr lang="en-US" sz="28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Question Focus: Creating a caring environment</a:t>
            </a:r>
            <a:endParaRPr lang="en-US" sz="2800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342592"/>
            <a:ext cx="8458200" cy="536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What do they mean by </a:t>
            </a:r>
            <a:r>
              <a:rPr lang="en-US" sz="2000" i="1" dirty="0">
                <a:latin typeface="Rockwell" panose="02060603020205020403" pitchFamily="18" charset="0"/>
              </a:rPr>
              <a:t>caring</a:t>
            </a:r>
            <a:r>
              <a:rPr lang="en-US" sz="2000" dirty="0">
                <a:latin typeface="Rockwell" panose="02060603020205020403" pitchFamily="18" charset="0"/>
              </a:rPr>
              <a:t>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Is there a problem?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Is this about a caring environment in the school?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What about after school?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Is this about the fight that happened last year?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What fight?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Who’s creating it?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What does </a:t>
            </a:r>
            <a:r>
              <a:rPr lang="en-US" sz="2000" i="1" dirty="0">
                <a:latin typeface="Rockwell" panose="02060603020205020403" pitchFamily="18" charset="0"/>
              </a:rPr>
              <a:t>a caring environment </a:t>
            </a:r>
            <a:r>
              <a:rPr lang="en-US" sz="2000" dirty="0">
                <a:latin typeface="Rockwell" panose="02060603020205020403" pitchFamily="18" charset="0"/>
              </a:rPr>
              <a:t>mean?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Does it mean just keep the kids from fighting?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Do the kids know what’s expected of them?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Are parents part of this?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Is there something we can do to help?</a:t>
            </a:r>
          </a:p>
          <a:p>
            <a:pPr lvl="1" indent="-457200" defTabSz="9144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What should the school be doing?</a:t>
            </a:r>
          </a:p>
          <a:p>
            <a:pPr marL="0" lvl="1" defTabSz="914400">
              <a:buClr>
                <a:schemeClr val="accent6">
                  <a:lumMod val="75000"/>
                </a:schemeClr>
              </a:buClr>
              <a:buSzPct val="130000"/>
            </a:pPr>
            <a:r>
              <a:rPr lang="en-US" sz="2000" dirty="0">
                <a:solidFill>
                  <a:schemeClr val="tx2"/>
                </a:solidFill>
                <a:latin typeface="Rockwell" panose="02060603020205020403" pitchFamily="18" charset="0"/>
              </a:rPr>
              <a:t>12.    14. </a:t>
            </a:r>
            <a:r>
              <a:rPr lang="en-US" sz="2000" dirty="0">
                <a:latin typeface="Rockwell" panose="02060603020205020403" pitchFamily="18" charset="0"/>
              </a:rPr>
              <a:t>What can we do to help?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329184"/>
            <a:ext cx="8229600" cy="813816"/>
          </a:xfrm>
          <a:prstGeom prst="rect">
            <a:avLst/>
          </a:prstGeom>
          <a:noFill/>
          <a:ln w="28575">
            <a:solidFill>
              <a:srgbClr val="5C5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237929" y="1295401"/>
            <a:ext cx="695129" cy="49782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 smtClean="0">
                <a:latin typeface="Rockwell" panose="02060603020205020403" pitchFamily="18" charset="0"/>
              </a:rPr>
              <a:t>O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 smtClean="0">
                <a:latin typeface="Rockwell" panose="02060603020205020403" pitchFamily="18" charset="0"/>
              </a:rPr>
              <a:t>C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 smtClean="0">
                <a:latin typeface="Rockwell" panose="02060603020205020403" pitchFamily="18" charset="0"/>
              </a:rPr>
              <a:t>C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 smtClean="0">
                <a:latin typeface="Rockwell" panose="02060603020205020403" pitchFamily="18" charset="0"/>
              </a:rPr>
              <a:t>O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 smtClean="0">
                <a:latin typeface="Rockwell" panose="02060603020205020403" pitchFamily="18" charset="0"/>
              </a:rPr>
              <a:t>C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 smtClean="0">
                <a:latin typeface="Rockwell" panose="02060603020205020403" pitchFamily="18" charset="0"/>
              </a:rPr>
              <a:t>O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 smtClean="0">
                <a:latin typeface="Rockwell" panose="02060603020205020403" pitchFamily="18" charset="0"/>
              </a:rPr>
              <a:t>O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 smtClean="0">
                <a:latin typeface="Rockwell" panose="02060603020205020403" pitchFamily="18" charset="0"/>
              </a:rPr>
              <a:t>O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 smtClean="0">
                <a:latin typeface="Rockwell" panose="02060603020205020403" pitchFamily="18" charset="0"/>
              </a:rPr>
              <a:t>O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 smtClean="0">
                <a:latin typeface="Rockwell" panose="02060603020205020403" pitchFamily="18" charset="0"/>
              </a:rPr>
              <a:t>C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 smtClean="0">
                <a:latin typeface="Rockwell" panose="02060603020205020403" pitchFamily="18" charset="0"/>
              </a:rPr>
              <a:t>C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kern="1200" dirty="0">
                <a:latin typeface="Rockwell" panose="02060603020205020403" pitchFamily="18" charset="0"/>
              </a:rPr>
              <a:t>C</a:t>
            </a:r>
            <a:endParaRPr lang="en-US" sz="2000" kern="1200" dirty="0" smtClean="0">
              <a:latin typeface="Rockwell" panose="02060603020205020403" pitchFamily="18" charset="0"/>
            </a:endParaRPr>
          </a:p>
          <a:p>
            <a:pPr algn="r"/>
            <a:r>
              <a:rPr lang="en-US" sz="2000" kern="1200" dirty="0" smtClean="0">
                <a:latin typeface="Rockwell" panose="02060603020205020403" pitchFamily="18" charset="0"/>
              </a:rPr>
              <a:t>O</a:t>
            </a:r>
          </a:p>
        </p:txBody>
      </p:sp>
      <p:sp>
        <p:nvSpPr>
          <p:cNvPr id="7" name="Right Arrow 6"/>
          <p:cNvSpPr/>
          <p:nvPr/>
        </p:nvSpPr>
        <p:spPr>
          <a:xfrm>
            <a:off x="914400" y="6414240"/>
            <a:ext cx="247198" cy="1942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909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4496" y="319849"/>
            <a:ext cx="7772400" cy="9906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accent4"/>
                </a:solidFill>
                <a:latin typeface="Rockwell"/>
                <a:cs typeface="Rockwell"/>
              </a:rPr>
              <a:t>Parent Liaison generated change</a:t>
            </a:r>
            <a:endParaRPr lang="en-US" sz="3600" dirty="0">
              <a:solidFill>
                <a:schemeClr val="accent4"/>
              </a:solidFill>
              <a:latin typeface="Rockwell"/>
              <a:cs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1" y="1116821"/>
            <a:ext cx="8648699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182880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en-US" sz="2800" dirty="0">
                <a:solidFill>
                  <a:schemeClr val="tx2"/>
                </a:solidFill>
                <a:latin typeface="Rockwell"/>
                <a:cs typeface="Rockwell"/>
              </a:rPr>
              <a:t>Individual Education Plan (IEP)</a:t>
            </a:r>
          </a:p>
          <a:p>
            <a:pPr marL="45720" lvl="0" defTabSz="914400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en-US" sz="2800" dirty="0">
                <a:latin typeface="Rockwell"/>
                <a:cs typeface="Rockwell"/>
              </a:rPr>
              <a:t>A parent </a:t>
            </a:r>
            <a:r>
              <a:rPr lang="en-US" sz="2800" dirty="0">
                <a:latin typeface="Rockwell"/>
                <a:ea typeface="Gill Sans Light" charset="0"/>
                <a:cs typeface="Rockwell"/>
              </a:rPr>
              <a:t>liaison works with a parent in preparation for an IEP meeting</a:t>
            </a:r>
          </a:p>
          <a:p>
            <a:pPr marL="388620" lvl="0" indent="-342900" defTabSz="914400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</a:pPr>
            <a:r>
              <a:rPr lang="en-US" sz="2800" dirty="0">
                <a:latin typeface="Rockwell"/>
                <a:cs typeface="Rockwell"/>
              </a:rPr>
              <a:t>Support, monitor, and </a:t>
            </a:r>
            <a:r>
              <a:rPr lang="en-US" sz="2800" dirty="0" smtClean="0">
                <a:latin typeface="Rockwell"/>
                <a:cs typeface="Rockwell"/>
              </a:rPr>
              <a:t>advocate</a:t>
            </a:r>
            <a:endParaRPr lang="en-US" sz="2800" dirty="0">
              <a:latin typeface="Rockwell"/>
              <a:cs typeface="Rockwell"/>
            </a:endParaRPr>
          </a:p>
          <a:p>
            <a:pPr marL="388620" lvl="0" indent="-342900" defTabSz="914400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</a:pPr>
            <a:r>
              <a:rPr lang="en-US" sz="2800" dirty="0">
                <a:latin typeface="Rockwell"/>
                <a:cs typeface="Rockwell"/>
              </a:rPr>
              <a:t>Ask questions </a:t>
            </a:r>
            <a:endParaRPr lang="en-US" sz="2800" dirty="0" smtClean="0">
              <a:latin typeface="Rockwell"/>
              <a:cs typeface="Rockwell"/>
            </a:endParaRPr>
          </a:p>
          <a:p>
            <a:pPr marL="388620" lvl="0" indent="-342900" defTabSz="914400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Prioritizes questions about decisions</a:t>
            </a:r>
            <a:endParaRPr lang="en-US" sz="2800" dirty="0">
              <a:latin typeface="Rockwell"/>
              <a:cs typeface="Rockwell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8301" y="4065298"/>
            <a:ext cx="3289853" cy="25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63356" y="4065298"/>
            <a:ext cx="525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rgbClr val="000090"/>
              </a:solidFill>
            </a:endParaRPr>
          </a:p>
          <a:p>
            <a:r>
              <a:rPr lang="en-US" sz="2800" b="1" dirty="0" err="1" smtClean="0">
                <a:solidFill>
                  <a:schemeClr val="tx2"/>
                </a:solidFill>
                <a:latin typeface="Rockwell"/>
                <a:cs typeface="Rockwell"/>
              </a:rPr>
              <a:t>QFocus</a:t>
            </a:r>
            <a:r>
              <a:rPr lang="en-US" sz="2800" b="1" dirty="0" smtClean="0">
                <a:solidFill>
                  <a:schemeClr val="tx2"/>
                </a:solidFill>
                <a:latin typeface="Rockwell"/>
                <a:cs typeface="Rockwell"/>
              </a:rPr>
              <a:t>:</a:t>
            </a:r>
            <a:r>
              <a:rPr lang="en-US" sz="2800" b="1" dirty="0" smtClean="0">
                <a:solidFill>
                  <a:schemeClr val="tx2"/>
                </a:solidFill>
              </a:rPr>
              <a:t>  </a:t>
            </a:r>
            <a:r>
              <a:rPr lang="en-US" sz="2800" dirty="0" smtClean="0">
                <a:latin typeface="Rockwell"/>
                <a:cs typeface="Rockwell"/>
              </a:rPr>
              <a:t>The school recommends and IEP to help your child.</a:t>
            </a:r>
            <a:endParaRPr lang="en-US" sz="2800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9877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533401"/>
            <a:ext cx="7315200" cy="6478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2920" lvl="0" indent="-457200" defTabSz="914400">
              <a:spcBef>
                <a:spcPct val="200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sz="2600" dirty="0" smtClean="0">
                <a:latin typeface="Rockwell"/>
                <a:cs typeface="Rockwell"/>
              </a:rPr>
              <a:t>How’s it going to help?</a:t>
            </a:r>
          </a:p>
          <a:p>
            <a:pPr marL="502920" lvl="0" indent="-457200" defTabSz="914400">
              <a:spcBef>
                <a:spcPct val="200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sz="2600" dirty="0" smtClean="0">
                <a:latin typeface="Rockwell"/>
                <a:cs typeface="Rockwell"/>
              </a:rPr>
              <a:t>Why does he need it?</a:t>
            </a:r>
            <a:r>
              <a:rPr lang="en-US" sz="2600" dirty="0" smtClean="0">
                <a:solidFill>
                  <a:srgbClr val="000090"/>
                </a:solidFill>
                <a:latin typeface="Rockwell"/>
                <a:cs typeface="Rockwell"/>
              </a:rPr>
              <a:t> </a:t>
            </a:r>
          </a:p>
          <a:p>
            <a:pPr marL="502920" lvl="0" indent="-457200" defTabSz="914400">
              <a:spcBef>
                <a:spcPct val="200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sz="2600" dirty="0" smtClean="0">
                <a:latin typeface="Rockwell"/>
                <a:cs typeface="Rockwell"/>
              </a:rPr>
              <a:t>Is the IEP the same for all kids?</a:t>
            </a:r>
          </a:p>
          <a:p>
            <a:pPr marL="502920" lvl="0" indent="-457200" defTabSz="914400">
              <a:spcBef>
                <a:spcPct val="200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sz="2600" dirty="0" smtClean="0">
                <a:latin typeface="Rockwell"/>
                <a:cs typeface="Rockwell"/>
              </a:rPr>
              <a:t>Why are they saying he needs it now?</a:t>
            </a:r>
          </a:p>
          <a:p>
            <a:pPr marL="502920" lvl="0" indent="-457200" defTabSz="914400">
              <a:spcBef>
                <a:spcPct val="200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sz="2600" dirty="0" smtClean="0">
                <a:latin typeface="Rockwell"/>
                <a:cs typeface="Rockwell"/>
              </a:rPr>
              <a:t>What’s different this year?</a:t>
            </a:r>
            <a:endParaRPr lang="en-US" sz="2600" dirty="0" smtClean="0">
              <a:solidFill>
                <a:srgbClr val="660066"/>
              </a:solidFill>
              <a:latin typeface="Rockwell"/>
              <a:cs typeface="Rockwell"/>
            </a:endParaRPr>
          </a:p>
          <a:p>
            <a:pPr marL="502920" lvl="0" indent="-457200" defTabSz="914400">
              <a:spcBef>
                <a:spcPct val="200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sz="2600" dirty="0" smtClean="0">
                <a:latin typeface="Rockwell"/>
                <a:cs typeface="Rockwell"/>
              </a:rPr>
              <a:t>Is this going to make him feel stupid?</a:t>
            </a:r>
          </a:p>
          <a:p>
            <a:pPr marL="502920" indent="-457200" defTabSz="914400">
              <a:spcBef>
                <a:spcPct val="200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sz="2600" dirty="0" smtClean="0">
                <a:latin typeface="Rockwell"/>
                <a:cs typeface="Rockwell"/>
              </a:rPr>
              <a:t>What can I do to help him?</a:t>
            </a:r>
          </a:p>
          <a:p>
            <a:pPr marL="502920" lvl="0" indent="-457200" defTabSz="914400">
              <a:spcBef>
                <a:spcPct val="200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sz="2600" dirty="0" smtClean="0">
                <a:latin typeface="Rockwell"/>
                <a:cs typeface="Rockwell"/>
              </a:rPr>
              <a:t>What will the school do so he doesn't feel bad about himself? </a:t>
            </a:r>
          </a:p>
          <a:p>
            <a:pPr marL="502920" lvl="0" indent="-457200" defTabSz="914400">
              <a:spcBef>
                <a:spcPct val="200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sz="2600" dirty="0" smtClean="0">
                <a:latin typeface="Rockwell"/>
                <a:cs typeface="Rockwell"/>
              </a:rPr>
              <a:t>Can’t his teacher help him more?</a:t>
            </a:r>
          </a:p>
          <a:p>
            <a:pPr marL="502920" lvl="0" indent="-457200" defTabSz="914400">
              <a:spcBef>
                <a:spcPct val="200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r>
              <a:rPr lang="en-US" sz="2600" dirty="0" smtClean="0">
                <a:latin typeface="Rockwell"/>
                <a:cs typeface="Rockwell"/>
              </a:rPr>
              <a:t>Is there something they can do instead of an IEP?</a:t>
            </a:r>
          </a:p>
          <a:p>
            <a:pPr marL="502920" lvl="0" indent="-457200" defTabSz="914400">
              <a:spcBef>
                <a:spcPct val="200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+mj-lt"/>
              <a:buAutoNum type="arabicPeriod"/>
              <a:defRPr/>
            </a:pPr>
            <a:endParaRPr lang="en-US" sz="2600" dirty="0" smtClean="0">
              <a:latin typeface="Rockwell"/>
              <a:cs typeface="Rockw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0466" y="10784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43400" y="1078468"/>
            <a:ext cx="144780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Rockwell" panose="02060603020205020403" pitchFamily="18" charset="0"/>
              </a:rPr>
              <a:t>Reason</a:t>
            </a:r>
            <a:endParaRPr lang="en-US" sz="2600" b="1" dirty="0">
              <a:solidFill>
                <a:srgbClr val="002060"/>
              </a:solidFill>
              <a:latin typeface="Rockwell" panose="020606030202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2575622"/>
            <a:ext cx="18404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7030A0"/>
                </a:solidFill>
                <a:latin typeface="Rockwell" panose="02060603020205020403" pitchFamily="18" charset="0"/>
              </a:rPr>
              <a:t>Process</a:t>
            </a:r>
            <a:endParaRPr lang="en-US" sz="2600" b="1" dirty="0">
              <a:solidFill>
                <a:srgbClr val="7030A0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5668" y="3598683"/>
            <a:ext cx="1676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  <a:latin typeface="Rockwell" panose="02060603020205020403" pitchFamily="18" charset="0"/>
              </a:rPr>
              <a:t>Role</a:t>
            </a:r>
            <a:endParaRPr lang="en-US" sz="2600" b="1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ckwell"/>
                <a:ea typeface="Gill Sans" charset="0"/>
                <a:cs typeface="Rockwell"/>
              </a:rPr>
              <a:t>Integration </a:t>
            </a:r>
            <a:r>
              <a:rPr lang="en-US" dirty="0" smtClean="0">
                <a:latin typeface="Rockwell"/>
                <a:ea typeface="Gill Sans" charset="0"/>
                <a:cs typeface="Rockwell"/>
              </a:rPr>
              <a:t>Opportunities…</a:t>
            </a:r>
            <a:endParaRPr lang="en-US" dirty="0">
              <a:latin typeface="Rockwell"/>
              <a:ea typeface="Gill Sans" charset="0"/>
              <a:cs typeface="Rockwel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 smtClean="0">
              <a:latin typeface="Rockwell"/>
              <a:cs typeface="Rockwel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1" y="1588099"/>
            <a:ext cx="60198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/>
                </a:solidFill>
                <a:latin typeface="Rockwell"/>
                <a:ea typeface="Gill Sans Light" charset="0"/>
                <a:cs typeface="Rockwell"/>
              </a:rPr>
              <a:t>Problem Solving Meetings</a:t>
            </a:r>
          </a:p>
          <a:p>
            <a:r>
              <a:rPr lang="en-US" sz="2800" b="1" dirty="0" smtClean="0">
                <a:solidFill>
                  <a:schemeClr val="accent4"/>
                </a:solidFill>
                <a:latin typeface="Rockwell"/>
                <a:ea typeface="Gill Sans Light" charset="0"/>
                <a:cs typeface="Rockwell"/>
              </a:rPr>
              <a:t>Workshops</a:t>
            </a:r>
          </a:p>
          <a:p>
            <a:r>
              <a:rPr lang="en-US" sz="2800" b="1" dirty="0" smtClean="0">
                <a:solidFill>
                  <a:schemeClr val="accent4"/>
                </a:solidFill>
                <a:latin typeface="Rockwell"/>
                <a:ea typeface="Gill Sans Light" charset="0"/>
                <a:cs typeface="Rockwell"/>
              </a:rPr>
              <a:t>Information Meetings</a:t>
            </a:r>
          </a:p>
          <a:p>
            <a:r>
              <a:rPr lang="en-US" sz="2800" b="1" dirty="0" smtClean="0">
                <a:solidFill>
                  <a:schemeClr val="accent4"/>
                </a:solidFill>
                <a:latin typeface="Rockwell"/>
                <a:ea typeface="Gill Sans Light" charset="0"/>
                <a:cs typeface="Rockwell"/>
              </a:rPr>
              <a:t>Home Visits</a:t>
            </a:r>
            <a:endParaRPr lang="en-US" sz="2800" b="1" dirty="0">
              <a:solidFill>
                <a:schemeClr val="accent4"/>
              </a:solidFill>
              <a:latin typeface="Rockwell"/>
              <a:ea typeface="Gill Sans Light" charset="0"/>
              <a:cs typeface="Rockwell"/>
            </a:endParaRPr>
          </a:p>
          <a:p>
            <a:r>
              <a:rPr lang="en-US" sz="2800" b="1" dirty="0" smtClean="0">
                <a:solidFill>
                  <a:schemeClr val="accent4"/>
                </a:solidFill>
                <a:latin typeface="Rockwell"/>
                <a:ea typeface="Gill Sans Light" charset="0"/>
                <a:cs typeface="Rockwell"/>
              </a:rPr>
              <a:t>…</a:t>
            </a:r>
          </a:p>
          <a:p>
            <a:endParaRPr lang="en-US" sz="2800" dirty="0">
              <a:solidFill>
                <a:schemeClr val="accent4"/>
              </a:solidFill>
              <a:latin typeface="Rockwell"/>
              <a:ea typeface="Gill Sans Light" charset="0"/>
              <a:cs typeface="Rockwell"/>
            </a:endParaRPr>
          </a:p>
          <a:p>
            <a:endParaRPr lang="en-US" sz="2800" dirty="0">
              <a:solidFill>
                <a:schemeClr val="accent4"/>
              </a:solidFill>
              <a:latin typeface="Rockwell"/>
              <a:cs typeface="Rockwell"/>
            </a:endParaRPr>
          </a:p>
          <a:p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96" y="3200400"/>
            <a:ext cx="477480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70390" y="1752600"/>
            <a:ext cx="8022697" cy="4387709"/>
          </a:xfrm>
          <a:prstGeom prst="rect">
            <a:avLst/>
          </a:prstGeom>
        </p:spPr>
        <p:txBody>
          <a:bodyPr/>
          <a:lstStyle/>
          <a:p>
            <a:pPr marL="388620" lvl="0" indent="-342900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ckwell"/>
                <a:cs typeface="Rockwell"/>
              </a:rPr>
              <a:t>Parents have foundational skills they can use to partner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ckwell"/>
                <a:cs typeface="Rockwell"/>
              </a:rPr>
              <a:t> and advocate more effectively</a:t>
            </a:r>
          </a:p>
          <a:p>
            <a:pPr marL="388620" lvl="0" indent="-342900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</a:pPr>
            <a:r>
              <a:rPr lang="en-US" sz="2800" baseline="0" dirty="0" smtClean="0">
                <a:latin typeface="Rockwell"/>
                <a:cs typeface="Rockwell"/>
              </a:rPr>
              <a:t>Parents</a:t>
            </a:r>
            <a:r>
              <a:rPr lang="en-US" sz="2800" dirty="0" smtClean="0">
                <a:latin typeface="Rockwell"/>
                <a:cs typeface="Rockwell"/>
              </a:rPr>
              <a:t> and school staff are resources for each other on behalf of children</a:t>
            </a:r>
          </a:p>
          <a:p>
            <a:pPr marL="388620" lvl="0" indent="-342900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ckwell"/>
                <a:cs typeface="Rockwell"/>
              </a:rPr>
              <a:t>Educators and </a:t>
            </a:r>
            <a:r>
              <a:rPr lang="en-US" sz="2800" dirty="0" smtClean="0">
                <a:latin typeface="Rockwell"/>
                <a:cs typeface="Rockwell"/>
              </a:rPr>
              <a:t>school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ckwell"/>
                <a:cs typeface="Rockwell"/>
              </a:rPr>
              <a:t> staff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ckwell"/>
                <a:cs typeface="Rockwell"/>
              </a:rPr>
              <a:t> have tools and a strategy  to engage and prepare parents to partner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ckwell"/>
                <a:cs typeface="Rockwell"/>
              </a:rPr>
              <a:t> more effectively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609653"/>
            <a:ext cx="6785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Rockwell"/>
                <a:ea typeface="Gill Sans" charset="0"/>
                <a:cs typeface="Rockwell"/>
              </a:rPr>
              <a:t>Outcomes</a:t>
            </a:r>
            <a:endParaRPr lang="en-US" sz="4400" dirty="0">
              <a:solidFill>
                <a:schemeClr val="tx2"/>
              </a:solidFill>
              <a:latin typeface="Rockwell"/>
              <a:ea typeface="Gill Sans" charset="0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76054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QI quote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3" y="5181600"/>
            <a:ext cx="7435860" cy="120935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31608" y="1284153"/>
            <a:ext cx="8559991" cy="3013023"/>
          </a:xfrm>
          <a:prstGeom prst="rect">
            <a:avLst/>
          </a:prstGeom>
        </p:spPr>
        <p:txBody>
          <a:bodyPr/>
          <a:lstStyle/>
          <a:p>
            <a:pPr marL="388620" lvl="0" indent="-342900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ckwell"/>
                <a:cs typeface="Rockwell"/>
              </a:rPr>
              <a:t>Ask the right questions to be sure I understand the standards expected of my child.</a:t>
            </a:r>
          </a:p>
          <a:p>
            <a:pPr marL="388620" lvl="0" indent="-342900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Communicate better with my child’s teachers.</a:t>
            </a:r>
          </a:p>
          <a:p>
            <a:pPr marL="388620" lvl="0" indent="-342900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ckwell"/>
                <a:cs typeface="Rockwell"/>
              </a:rPr>
              <a:t>Have a plan of action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ckwell"/>
                <a:cs typeface="Rockwell"/>
              </a:rPr>
              <a:t> when it comes to my child’s education.</a:t>
            </a:r>
          </a:p>
          <a:p>
            <a:pPr marL="388620" lvl="0" indent="-342900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</a:pPr>
            <a:r>
              <a:rPr lang="en-US" sz="2800" baseline="0" dirty="0" smtClean="0">
                <a:latin typeface="Rockwell"/>
                <a:cs typeface="Rockwell"/>
              </a:rPr>
              <a:t>Monitor</a:t>
            </a:r>
            <a:r>
              <a:rPr lang="en-US" sz="2800" dirty="0" smtClean="0">
                <a:latin typeface="Rockwell"/>
                <a:cs typeface="Rockwell"/>
              </a:rPr>
              <a:t> my child’s education more closely and ask questions to obtain answers.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ckwell"/>
              <a:cs typeface="Rockwel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6551" y="570694"/>
            <a:ext cx="6785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Rockwell"/>
                <a:ea typeface="Gill Sans" charset="0"/>
                <a:cs typeface="Rockwell"/>
              </a:rPr>
              <a:t>Parents Comments</a:t>
            </a:r>
            <a:endParaRPr lang="en-US" sz="4000" dirty="0">
              <a:solidFill>
                <a:schemeClr val="tx2"/>
              </a:solidFill>
              <a:latin typeface="Rockwell"/>
              <a:ea typeface="Gill Sans" charset="0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955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862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298" y="555388"/>
            <a:ext cx="7244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ckwell" panose="02060603020205020403" pitchFamily="18" charset="0"/>
                <a:cs typeface="Gill Sans"/>
              </a:rPr>
              <a:t>Lessons…</a:t>
            </a:r>
            <a:endParaRPr lang="en-US" dirty="0">
              <a:latin typeface="Rockwell" panose="02060603020205020403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40392"/>
              </p:ext>
            </p:extLst>
          </p:nvPr>
        </p:nvGraphicFramePr>
        <p:xfrm>
          <a:off x="3447299" y="1435098"/>
          <a:ext cx="4964769" cy="526613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964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192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Rockwell" panose="02060603020205020403" pitchFamily="18" charset="0"/>
                        </a:rPr>
                        <a:t>8 WORKSHOPS </a:t>
                      </a:r>
                      <a:endParaRPr lang="en-US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92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 smtClean="0">
                          <a:latin typeface="Rockwell" panose="02060603020205020403" pitchFamily="18" charset="0"/>
                        </a:rPr>
                        <a:t>How</a:t>
                      </a:r>
                      <a:r>
                        <a:rPr lang="en-US" baseline="0" dirty="0" smtClean="0">
                          <a:latin typeface="Rockwell" panose="02060603020205020403" pitchFamily="18" charset="0"/>
                        </a:rPr>
                        <a:t> to Choose Your Child’s School</a:t>
                      </a:r>
                      <a:endParaRPr lang="en-US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92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 smtClean="0">
                          <a:latin typeface="Rockwell" panose="02060603020205020403" pitchFamily="18" charset="0"/>
                        </a:rPr>
                        <a:t>How to Use and Evaluate the Service:  Communicating with the Teacher and Principal</a:t>
                      </a:r>
                      <a:endParaRPr lang="en-US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92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 smtClean="0">
                          <a:latin typeface="Rockwell" panose="02060603020205020403" pitchFamily="18" charset="0"/>
                        </a:rPr>
                        <a:t>When the School</a:t>
                      </a:r>
                      <a:r>
                        <a:rPr lang="en-US" baseline="0" dirty="0" smtClean="0">
                          <a:latin typeface="Rockwell" panose="02060603020205020403" pitchFamily="18" charset="0"/>
                        </a:rPr>
                        <a:t> Evaluates Your Child , It Evaluates Itself</a:t>
                      </a:r>
                      <a:endParaRPr lang="en-US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92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 smtClean="0">
                          <a:latin typeface="Rockwell" panose="02060603020205020403" pitchFamily="18" charset="0"/>
                        </a:rPr>
                        <a:t>Who is Responsible for Discipline?</a:t>
                      </a:r>
                      <a:endParaRPr lang="en-US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92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 smtClean="0">
                          <a:latin typeface="Rockwell" panose="02060603020205020403" pitchFamily="18" charset="0"/>
                        </a:rPr>
                        <a:t>Discipline Leading to Evaluation</a:t>
                      </a:r>
                      <a:endParaRPr lang="en-US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92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baseline="0" dirty="0" smtClean="0">
                          <a:latin typeface="Rockwell" panose="02060603020205020403" pitchFamily="18" charset="0"/>
                        </a:rPr>
                        <a:t>The School as a Part of the Political System</a:t>
                      </a:r>
                      <a:endParaRPr lang="en-US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9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Rockwell" panose="02060603020205020403" pitchFamily="18" charset="0"/>
                        </a:rPr>
                        <a:t> </a:t>
                      </a:r>
                      <a:r>
                        <a:rPr lang="en-US" dirty="0" smtClean="0">
                          <a:latin typeface="Rockwell" panose="02060603020205020403" pitchFamily="18" charset="0"/>
                        </a:rPr>
                        <a:t>The School Committee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92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 smtClean="0">
                          <a:latin typeface="Rockwell" panose="02060603020205020403" pitchFamily="18" charset="0"/>
                        </a:rPr>
                        <a:t>The School Budget</a:t>
                      </a:r>
                      <a:endParaRPr lang="en-US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Picture 2" descr="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5" y="1626299"/>
            <a:ext cx="24098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9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3023" y="1371600"/>
            <a:ext cx="79248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About </a:t>
            </a:r>
            <a:r>
              <a:rPr lang="en-US" sz="2800" dirty="0">
                <a:latin typeface="Rockwell"/>
                <a:cs typeface="Rockwell"/>
              </a:rPr>
              <a:t>the Right Question </a:t>
            </a:r>
            <a:r>
              <a:rPr lang="en-US" sz="2800" dirty="0" smtClean="0">
                <a:latin typeface="Rockwell"/>
                <a:cs typeface="Rockwell"/>
              </a:rPr>
              <a:t>School-Family </a:t>
            </a:r>
            <a:r>
              <a:rPr lang="en-US" sz="2800" dirty="0">
                <a:latin typeface="Rockwell"/>
                <a:cs typeface="Rockwell"/>
              </a:rPr>
              <a:t>Partnership </a:t>
            </a:r>
            <a:r>
              <a:rPr lang="en-US" sz="2800" dirty="0" smtClean="0">
                <a:latin typeface="Rockwell"/>
                <a:cs typeface="Rockwell"/>
              </a:rPr>
              <a:t>Strategy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Rockwell"/>
                <a:cs typeface="Rockwell"/>
              </a:rPr>
              <a:t>Formulating Questions Using the Question Formulation Technique (QFT</a:t>
            </a:r>
            <a:r>
              <a:rPr lang="en-US" sz="2800" dirty="0" smtClean="0">
                <a:latin typeface="Rockwell"/>
                <a:cs typeface="Rockwell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Three Roles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arents </a:t>
            </a:r>
            <a:r>
              <a:rPr lang="en-US" sz="2800" dirty="0">
                <a:latin typeface="Rockwell"/>
                <a:cs typeface="Rockwell"/>
              </a:rPr>
              <a:t>C</a:t>
            </a:r>
            <a:r>
              <a:rPr lang="en-US" sz="2800" dirty="0" smtClean="0">
                <a:latin typeface="Rockwell"/>
                <a:cs typeface="Rockwell"/>
              </a:rPr>
              <a:t>an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lay: Support, Monitor, and Advocate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Unpacking the Strategy  &amp; Examples of Use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Rockwell"/>
                <a:cs typeface="Rockwell"/>
              </a:rPr>
              <a:t>Practice Teaching</a:t>
            </a:r>
            <a:endParaRPr lang="en-US" sz="2800" b="1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Developing Action Plans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Closing </a:t>
            </a:r>
            <a:r>
              <a:rPr lang="en-US" sz="2800" dirty="0">
                <a:latin typeface="Rockwell"/>
                <a:cs typeface="Rockwell"/>
              </a:rPr>
              <a:t>and </a:t>
            </a:r>
            <a:r>
              <a:rPr lang="en-US" sz="2800" dirty="0" smtClean="0">
                <a:latin typeface="Rockwell"/>
                <a:cs typeface="Rockwell"/>
              </a:rPr>
              <a:t>Evaluation</a:t>
            </a:r>
            <a:endParaRPr lang="en-US" sz="2800" dirty="0">
              <a:latin typeface="Rockwell"/>
              <a:cs typeface="Rockwell"/>
            </a:endParaRPr>
          </a:p>
          <a:p>
            <a:pPr>
              <a:spcAft>
                <a:spcPts val="1200"/>
              </a:spcAft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>
                <a:latin typeface="Rockwell"/>
                <a:cs typeface="Rockwell"/>
              </a:rPr>
              <a:t>Agenda</a:t>
            </a:r>
            <a:endParaRPr lang="en-US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68117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Facilitation</a:t>
            </a:r>
            <a:endParaRPr lang="en-US" dirty="0"/>
          </a:p>
        </p:txBody>
      </p:sp>
      <p:pic>
        <p:nvPicPr>
          <p:cNvPr id="5" name="Content Placeholder 4" descr="4865684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609600" y="1600200"/>
            <a:ext cx="7924800" cy="4724400"/>
          </a:xfrm>
        </p:spPr>
      </p:pic>
    </p:spTree>
    <p:extLst>
      <p:ext uri="{BB962C8B-B14F-4D97-AF65-F5344CB8AC3E}">
        <p14:creationId xmlns:p14="http://schemas.microsoft.com/office/powerpoint/2010/main" val="19909510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533400"/>
            <a:ext cx="8229600" cy="990600"/>
          </a:xfrm>
        </p:spPr>
        <p:txBody>
          <a:bodyPr/>
          <a:lstStyle/>
          <a:p>
            <a:r>
              <a:rPr lang="en-US" dirty="0" smtClean="0">
                <a:latin typeface="Rockwell" panose="02060603020205020403" pitchFamily="18" charset="0"/>
              </a:rPr>
              <a:t>Discussion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000" y="1727200"/>
            <a:ext cx="7797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2920" lvl="0" indent="-457200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panose="02060603020205020403" pitchFamily="18" charset="0"/>
                <a:cs typeface="Rockwell"/>
              </a:rPr>
              <a:t>What would  be the value of parents asking questions?  </a:t>
            </a:r>
          </a:p>
          <a:p>
            <a:pPr marL="502920" lvl="0" indent="-457200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anose="020B0604020202020204" pitchFamily="34" charset="0"/>
              <a:buChar char="•"/>
            </a:pPr>
            <a:endParaRPr lang="en-US" sz="2800" dirty="0" smtClean="0">
              <a:latin typeface="Rockwell" panose="02060603020205020403" pitchFamily="18" charset="0"/>
              <a:cs typeface="Rockwell"/>
            </a:endParaRPr>
          </a:p>
          <a:p>
            <a:pPr marL="502920" lvl="0" indent="-457200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panose="02060603020205020403" pitchFamily="18" charset="0"/>
                <a:cs typeface="Rockwell"/>
              </a:rPr>
              <a:t>What </a:t>
            </a:r>
            <a:r>
              <a:rPr lang="en-US" sz="2800" dirty="0">
                <a:latin typeface="Rockwell" panose="02060603020205020403" pitchFamily="18" charset="0"/>
                <a:cs typeface="Rockwell"/>
              </a:rPr>
              <a:t>would </a:t>
            </a:r>
            <a:r>
              <a:rPr lang="en-US" sz="2800" dirty="0" smtClean="0">
                <a:latin typeface="Rockwell" panose="02060603020205020403" pitchFamily="18" charset="0"/>
                <a:cs typeface="Rockwell"/>
              </a:rPr>
              <a:t>be the value of parents practicing asking questions?</a:t>
            </a:r>
          </a:p>
          <a:p>
            <a:pPr marL="502920" lvl="0" indent="-457200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anose="020B0604020202020204" pitchFamily="34" charset="0"/>
              <a:buChar char="•"/>
            </a:pPr>
            <a:endParaRPr lang="en-US" sz="2800" dirty="0" smtClean="0">
              <a:latin typeface="Rockwell" panose="02060603020205020403" pitchFamily="18" charset="0"/>
              <a:cs typeface="Rockwell"/>
            </a:endParaRPr>
          </a:p>
          <a:p>
            <a:pPr marL="502920" lvl="0" indent="-457200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panose="02060603020205020403" pitchFamily="18" charset="0"/>
                <a:cs typeface="Rockwell"/>
              </a:rPr>
              <a:t>Why should the facilitator write down several questions before answering them?</a:t>
            </a:r>
            <a:endParaRPr lang="en-US" dirty="0">
              <a:latin typeface="Rockwell" panose="02060603020205020403" pitchFamily="18" charset="0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86859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12647" y="1792188"/>
            <a:ext cx="8153400" cy="456416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Roles:  Facilitator,  Parent, Observer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Process: </a:t>
            </a: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Facilitator will lead parent through the question formulation process.</a:t>
            </a: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Facilitator will cover as many steps as possible, making sure parent is asking questions.</a:t>
            </a:r>
            <a:endParaRPr lang="en-US" sz="2800" dirty="0">
              <a:latin typeface="Rockwell"/>
              <a:ea typeface="Gill Sans Light" charset="0"/>
              <a:cs typeface="Rockwell"/>
            </a:endParaRP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latin typeface="Rockwell"/>
                <a:ea typeface="Gill Sans Light" charset="0"/>
                <a:cs typeface="Rockwell"/>
              </a:rPr>
              <a:t>Observer will keep track of how the facilitation </a:t>
            </a: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went </a:t>
            </a:r>
            <a:r>
              <a:rPr lang="en-US" sz="2800" dirty="0">
                <a:latin typeface="Rockwell"/>
                <a:ea typeface="Gill Sans Light" charset="0"/>
                <a:cs typeface="Rockwell"/>
              </a:rPr>
              <a:t>and how the different steps were facilitated</a:t>
            </a:r>
            <a:endParaRPr lang="en-US" sz="2800" dirty="0" smtClean="0">
              <a:latin typeface="Rockwell"/>
              <a:ea typeface="Gill Sans Light" charset="0"/>
              <a:cs typeface="Rockwell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931953" y="343502"/>
            <a:ext cx="75147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latin typeface="Rockwell"/>
                <a:ea typeface="Gill Sans" charset="0"/>
                <a:cs typeface="Rockwell"/>
              </a:rPr>
              <a:t>Using  the Question Formulation Technique</a:t>
            </a:r>
            <a:endParaRPr lang="en-US" sz="4400" dirty="0">
              <a:solidFill>
                <a:schemeClr val="tx2"/>
              </a:solidFill>
              <a:latin typeface="Rockwell"/>
              <a:ea typeface="Gill Sans" charset="0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7229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ckwell" panose="02060603020205020403" pitchFamily="18" charset="0"/>
              </a:rPr>
              <a:t>Preparing to Role Play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7" y="1981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Rockwell" panose="02060603020205020403" pitchFamily="18" charset="0"/>
              </a:rPr>
              <a:t>Decide in your group who will play the following  roles:  </a:t>
            </a:r>
          </a:p>
          <a:p>
            <a:r>
              <a:rPr lang="en-US" sz="3200" dirty="0">
                <a:latin typeface="Rockwell" panose="02060603020205020403" pitchFamily="18" charset="0"/>
              </a:rPr>
              <a:t> </a:t>
            </a:r>
            <a:r>
              <a:rPr lang="en-US" sz="3200" dirty="0" smtClean="0">
                <a:latin typeface="Rockwell" panose="02060603020205020403" pitchFamily="18" charset="0"/>
              </a:rPr>
              <a:t>Facilitator of the process</a:t>
            </a:r>
          </a:p>
          <a:p>
            <a:r>
              <a:rPr lang="en-US" sz="3200" dirty="0" smtClean="0">
                <a:latin typeface="Rockwell" panose="02060603020205020403" pitchFamily="18" charset="0"/>
              </a:rPr>
              <a:t> Parent  </a:t>
            </a:r>
            <a:endParaRPr lang="en-US" sz="3200" dirty="0">
              <a:latin typeface="Rockwell" panose="02060603020205020403" pitchFamily="18" charset="0"/>
            </a:endParaRPr>
          </a:p>
          <a:p>
            <a:r>
              <a:rPr lang="en-US" sz="3200" dirty="0">
                <a:latin typeface="Rockwell" panose="02060603020205020403" pitchFamily="18" charset="0"/>
              </a:rPr>
              <a:t> </a:t>
            </a:r>
            <a:r>
              <a:rPr lang="en-US" sz="3200" dirty="0" smtClean="0">
                <a:latin typeface="Rockwell" panose="02060603020205020403" pitchFamily="18" charset="0"/>
              </a:rPr>
              <a:t>Observer</a:t>
            </a:r>
          </a:p>
          <a:p>
            <a:endParaRPr lang="en-US" sz="32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327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607" y="1209457"/>
            <a:ext cx="89183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C00000"/>
              </a:buClr>
              <a:buAutoNum type="arabicPeriod"/>
            </a:pPr>
            <a:endParaRPr lang="en-US" sz="2800" dirty="0" smtClean="0">
              <a:latin typeface="Rockwell"/>
              <a:ea typeface="Gill Sans Light" charset="0"/>
              <a:cs typeface="Rockwell"/>
            </a:endParaRPr>
          </a:p>
          <a:p>
            <a:pPr marL="514350" indent="-514350"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Share with parent(s) why it would be important to: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ask questions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practice asking questions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Rockwell"/>
                <a:ea typeface="Gill Sans Light" charset="0"/>
                <a:cs typeface="Rockwell"/>
              </a:rPr>
              <a:t>w</a:t>
            </a: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rite down the questions before answering them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rabicPeriod"/>
            </a:pPr>
            <a:endParaRPr lang="en-US" sz="2800" dirty="0">
              <a:latin typeface="Rockwell"/>
              <a:ea typeface="Gill Sans Light" charset="0"/>
              <a:cs typeface="Rockwel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Give </a:t>
            </a:r>
            <a:r>
              <a:rPr lang="en-US" sz="2800" dirty="0">
                <a:latin typeface="Rockwell"/>
                <a:ea typeface="Gill Sans Light" charset="0"/>
                <a:cs typeface="Rockwell"/>
              </a:rPr>
              <a:t>instructions on how to </a:t>
            </a: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ask questions.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latin typeface="Rockwell"/>
              <a:ea typeface="Gill Sans Light" charset="0"/>
              <a:cs typeface="Rockwel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Write </a:t>
            </a:r>
            <a:r>
              <a:rPr lang="en-US" sz="2800" dirty="0">
                <a:latin typeface="Rockwell"/>
                <a:ea typeface="Gill Sans Light" charset="0"/>
                <a:cs typeface="Rockwell"/>
              </a:rPr>
              <a:t>down the questions.</a:t>
            </a:r>
            <a:endParaRPr lang="en-US" sz="2800" dirty="0" smtClean="0">
              <a:latin typeface="Rockwell"/>
              <a:ea typeface="Gill Sans Light" charset="0"/>
              <a:cs typeface="Rockw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658037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Rockwell"/>
                <a:cs typeface="Rockwell"/>
              </a:rPr>
              <a:t>You will need to: </a:t>
            </a:r>
            <a:endParaRPr lang="en-US" sz="4400" dirty="0">
              <a:solidFill>
                <a:schemeClr val="tx2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9516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821202"/>
            <a:ext cx="8610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C00000"/>
              </a:buClr>
            </a:pPr>
            <a:endParaRPr lang="en-US" sz="2800" dirty="0" smtClean="0">
              <a:latin typeface="Rockwell"/>
              <a:ea typeface="Gill Sans Light" charset="0"/>
              <a:cs typeface="Rockwell"/>
            </a:endParaRPr>
          </a:p>
          <a:p>
            <a:pPr marL="514350" indent="-514350"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Share with parent(s) why it would be important to: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ask questions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practice asking questions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Rockwell"/>
                <a:ea typeface="Gill Sans Light" charset="0"/>
                <a:cs typeface="Rockwell"/>
              </a:rPr>
              <a:t>w</a:t>
            </a: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rite down the questions before answering them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rabicPeriod"/>
            </a:pPr>
            <a:endParaRPr lang="en-US" sz="2800" dirty="0">
              <a:latin typeface="Rockwell"/>
              <a:ea typeface="Gill Sans Light" charset="0"/>
              <a:cs typeface="Rockwel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Give </a:t>
            </a:r>
            <a:r>
              <a:rPr lang="en-US" sz="2800" dirty="0">
                <a:latin typeface="Rockwell"/>
                <a:ea typeface="Gill Sans Light" charset="0"/>
                <a:cs typeface="Rockwell"/>
              </a:rPr>
              <a:t>instructions on how to </a:t>
            </a: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ask questions.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latin typeface="Rockwell"/>
              <a:ea typeface="Gill Sans Light" charset="0"/>
              <a:cs typeface="Rockwel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Rockwell"/>
                <a:ea typeface="Gill Sans Light" charset="0"/>
                <a:cs typeface="Rockwell"/>
              </a:rPr>
              <a:t>Write </a:t>
            </a:r>
            <a:r>
              <a:rPr lang="en-US" sz="2800" dirty="0">
                <a:latin typeface="Rockwell"/>
                <a:ea typeface="Gill Sans Light" charset="0"/>
                <a:cs typeface="Rockwell"/>
              </a:rPr>
              <a:t>down the questions.</a:t>
            </a:r>
            <a:endParaRPr lang="en-US" sz="2800" dirty="0" smtClean="0">
              <a:latin typeface="Rockwell"/>
              <a:ea typeface="Gill Sans Light" charset="0"/>
              <a:cs typeface="Rockw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584200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Rockwell"/>
                <a:cs typeface="Rockwell"/>
              </a:rPr>
              <a:t>Practice Round #1</a:t>
            </a:r>
            <a:endParaRPr lang="en-US" sz="4400" dirty="0">
              <a:solidFill>
                <a:schemeClr val="tx2"/>
              </a:solidFill>
              <a:latin typeface="Rockwell"/>
              <a:cs typeface="Rockwel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9839" y="1583281"/>
            <a:ext cx="5893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Rockwell" panose="02060603020205020403" pitchFamily="18" charset="0"/>
              </a:rPr>
              <a:t>Facilitator introduces the Question Focus</a:t>
            </a:r>
            <a:endParaRPr lang="en-US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814113"/>
            <a:ext cx="8610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C00000"/>
              </a:buClr>
            </a:pPr>
            <a:endParaRPr lang="en-US" sz="2800" dirty="0" smtClean="0">
              <a:latin typeface="Rockwell" panose="02060603020205020403" pitchFamily="18" charset="0"/>
              <a:ea typeface="Gill Sans Light" charset="0"/>
              <a:cs typeface="Rockwell"/>
            </a:endParaRPr>
          </a:p>
          <a:p>
            <a:pPr marL="514350" indent="-514350"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Share with parent(s) why it would be important to: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ask questions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practice asking questions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Rockwell" panose="02060603020205020403" pitchFamily="18" charset="0"/>
                <a:ea typeface="Gill Sans Light" charset="0"/>
                <a:cs typeface="Rockwell"/>
              </a:rPr>
              <a:t>w</a:t>
            </a: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rite down the questions before answering them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rabicPeriod"/>
            </a:pPr>
            <a:endParaRPr lang="en-US" sz="2800" dirty="0">
              <a:latin typeface="Rockwell" panose="02060603020205020403" pitchFamily="18" charset="0"/>
              <a:ea typeface="Gill Sans Light" charset="0"/>
              <a:cs typeface="Rockwel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Give </a:t>
            </a:r>
            <a:r>
              <a:rPr lang="en-US" sz="2800" dirty="0">
                <a:latin typeface="Rockwell" panose="02060603020205020403" pitchFamily="18" charset="0"/>
                <a:ea typeface="Gill Sans Light" charset="0"/>
                <a:cs typeface="Rockwell"/>
              </a:rPr>
              <a:t>instructions on how to </a:t>
            </a: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ask questions.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latin typeface="Rockwell" panose="02060603020205020403" pitchFamily="18" charset="0"/>
              <a:ea typeface="Gill Sans Light" charset="0"/>
              <a:cs typeface="Rockwel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Write </a:t>
            </a:r>
            <a:r>
              <a:rPr lang="en-US" sz="2800" dirty="0">
                <a:latin typeface="Rockwell" panose="02060603020205020403" pitchFamily="18" charset="0"/>
                <a:ea typeface="Gill Sans Light" charset="0"/>
                <a:cs typeface="Rockwell"/>
              </a:rPr>
              <a:t>down the questions.</a:t>
            </a:r>
            <a:endParaRPr lang="en-US" sz="2800" dirty="0" smtClean="0">
              <a:latin typeface="Rockwell" panose="02060603020205020403" pitchFamily="18" charset="0"/>
              <a:ea typeface="Gill Sans Light" charset="0"/>
              <a:cs typeface="Rockw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584200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Rockwell" panose="02060603020205020403" pitchFamily="18" charset="0"/>
                <a:cs typeface="Rockwell"/>
              </a:rPr>
              <a:t>Practice Round #2</a:t>
            </a:r>
            <a:endParaRPr lang="en-US" sz="4400" dirty="0">
              <a:solidFill>
                <a:schemeClr val="tx2"/>
              </a:solidFill>
              <a:latin typeface="Rockwell" panose="02060603020205020403" pitchFamily="18" charset="0"/>
              <a:cs typeface="Rockwel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4648" y="1583281"/>
            <a:ext cx="5679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Rockwell" panose="02060603020205020403" pitchFamily="18" charset="0"/>
              </a:rPr>
              <a:t>The parent chooses the Question Focus</a:t>
            </a:r>
            <a:endParaRPr lang="en-US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0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814113"/>
            <a:ext cx="8610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C00000"/>
              </a:buClr>
            </a:pPr>
            <a:endParaRPr lang="en-US" sz="2800" dirty="0" smtClean="0">
              <a:latin typeface="Rockwell" panose="02060603020205020403" pitchFamily="18" charset="0"/>
              <a:ea typeface="Gill Sans Light" charset="0"/>
              <a:cs typeface="Rockwell"/>
            </a:endParaRPr>
          </a:p>
          <a:p>
            <a:pPr marL="514350" indent="-514350"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Share with parent(s) why it would be important to: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ask questions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practice asking questions</a:t>
            </a:r>
          </a:p>
          <a:p>
            <a:pPr marL="914400" lvl="1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Rockwell" panose="02060603020205020403" pitchFamily="18" charset="0"/>
                <a:ea typeface="Gill Sans Light" charset="0"/>
                <a:cs typeface="Rockwell"/>
              </a:rPr>
              <a:t>w</a:t>
            </a: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rite down the questions before answering them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rabicPeriod"/>
            </a:pPr>
            <a:endParaRPr lang="en-US" sz="2800" dirty="0">
              <a:latin typeface="Rockwell" panose="02060603020205020403" pitchFamily="18" charset="0"/>
              <a:ea typeface="Gill Sans Light" charset="0"/>
              <a:cs typeface="Rockwel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Give </a:t>
            </a:r>
            <a:r>
              <a:rPr lang="en-US" sz="2800" dirty="0">
                <a:latin typeface="Rockwell" panose="02060603020205020403" pitchFamily="18" charset="0"/>
                <a:ea typeface="Gill Sans Light" charset="0"/>
                <a:cs typeface="Rockwell"/>
              </a:rPr>
              <a:t>instructions on how to </a:t>
            </a: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ask questions.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latin typeface="Rockwell" panose="02060603020205020403" pitchFamily="18" charset="0"/>
              <a:ea typeface="Gill Sans Light" charset="0"/>
              <a:cs typeface="Rockwel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Rockwell" panose="02060603020205020403" pitchFamily="18" charset="0"/>
                <a:ea typeface="Gill Sans Light" charset="0"/>
                <a:cs typeface="Rockwell"/>
              </a:rPr>
              <a:t>Write </a:t>
            </a:r>
            <a:r>
              <a:rPr lang="en-US" sz="2800" dirty="0">
                <a:latin typeface="Rockwell" panose="02060603020205020403" pitchFamily="18" charset="0"/>
                <a:ea typeface="Gill Sans Light" charset="0"/>
                <a:cs typeface="Rockwell"/>
              </a:rPr>
              <a:t>down the questions.</a:t>
            </a:r>
            <a:endParaRPr lang="en-US" sz="2800" dirty="0" smtClean="0">
              <a:latin typeface="Rockwell" panose="02060603020205020403" pitchFamily="18" charset="0"/>
              <a:ea typeface="Gill Sans Light" charset="0"/>
              <a:cs typeface="Rockw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584200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Rockwell" panose="02060603020205020403" pitchFamily="18" charset="0"/>
                <a:cs typeface="Rockwell"/>
              </a:rPr>
              <a:t>Practice Round #3</a:t>
            </a:r>
            <a:endParaRPr lang="en-US" sz="4400" dirty="0">
              <a:solidFill>
                <a:schemeClr val="tx2"/>
              </a:solidFill>
              <a:latin typeface="Rockwell" panose="02060603020205020403" pitchFamily="18" charset="0"/>
              <a:cs typeface="Rockwel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4648" y="1583281"/>
            <a:ext cx="5679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Rockwell" panose="02060603020205020403" pitchFamily="18" charset="0"/>
              </a:rPr>
              <a:t>The parent chooses the Question Focus</a:t>
            </a:r>
            <a:endParaRPr lang="en-US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12647" y="1792188"/>
            <a:ext cx="8153400" cy="4564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2920" lvl="0" indent="-457200"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  <a:defRPr/>
            </a:pPr>
            <a:r>
              <a:rPr lang="en-US" sz="2800" dirty="0">
                <a:latin typeface="Rockwell"/>
                <a:cs typeface="Rockwell"/>
              </a:rPr>
              <a:t>What did you learn?</a:t>
            </a:r>
          </a:p>
          <a:p>
            <a:pPr marL="502920" lvl="0" indent="-457200"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  <a:defRPr/>
            </a:pPr>
            <a:endParaRPr lang="en-US" sz="2800" dirty="0">
              <a:latin typeface="Rockwell"/>
              <a:cs typeface="Rockwell"/>
            </a:endParaRPr>
          </a:p>
          <a:p>
            <a:pPr marL="502920" lvl="0" indent="-457200"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  <a:defRPr/>
            </a:pPr>
            <a:r>
              <a:rPr lang="en-US" sz="2800" dirty="0">
                <a:latin typeface="Rockwell"/>
                <a:cs typeface="Rockwell"/>
              </a:rPr>
              <a:t>How can you </a:t>
            </a:r>
            <a:r>
              <a:rPr lang="en-US" sz="2800" dirty="0" smtClean="0">
                <a:latin typeface="Rockwell"/>
                <a:cs typeface="Rockwell"/>
              </a:rPr>
              <a:t>use it?</a:t>
            </a:r>
            <a:endParaRPr lang="en-US" sz="2800" dirty="0">
              <a:latin typeface="Rockwell"/>
              <a:cs typeface="Rockwell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931953" y="728222"/>
            <a:ext cx="75147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latin typeface="Rockwell"/>
                <a:ea typeface="Gill Sans" charset="0"/>
                <a:cs typeface="Rockwell"/>
              </a:rPr>
              <a:t>Reflection</a:t>
            </a:r>
            <a:endParaRPr lang="en-US" sz="4400" dirty="0">
              <a:solidFill>
                <a:schemeClr val="tx2"/>
              </a:solidFill>
              <a:latin typeface="Rockwell"/>
              <a:ea typeface="Gill Sans" charset="0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71694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ee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538163"/>
            <a:ext cx="3825875" cy="161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78575" y="171450"/>
            <a:ext cx="2481263" cy="461963"/>
          </a:xfrm>
          <a:prstGeom prst="rect">
            <a:avLst/>
          </a:prstGeom>
          <a:solidFill>
            <a:srgbClr val="5DCEA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Rockwell" panose="02060603020205020403" pitchFamily="18" charset="0"/>
              </a:rPr>
              <a:t>Health Care</a:t>
            </a:r>
            <a:endParaRPr lang="en-US" sz="2400" b="1" dirty="0">
              <a:latin typeface="Rockwell" panose="02060603020205020403" pitchFamily="18" charset="0"/>
            </a:endParaRPr>
          </a:p>
        </p:txBody>
      </p:sp>
      <p:pic>
        <p:nvPicPr>
          <p:cNvPr id="9" name="Picture 8" descr="microsoft_logo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965450"/>
            <a:ext cx="173672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een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789113"/>
            <a:ext cx="384175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u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2974975"/>
            <a:ext cx="3859212" cy="121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legri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3937000"/>
            <a:ext cx="3929062" cy="2479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rt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5211763"/>
            <a:ext cx="3944937" cy="164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4288"/>
            <a:ext cx="15557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39913" y="39688"/>
            <a:ext cx="2681287" cy="830262"/>
          </a:xfrm>
          <a:prstGeom prst="rect">
            <a:avLst/>
          </a:prstGeom>
          <a:solidFill>
            <a:srgbClr val="5DCEA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Rockwell" panose="02060603020205020403" pitchFamily="18" charset="0"/>
              </a:rPr>
              <a:t>Family Engagement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0" y="1987811"/>
            <a:ext cx="133191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4163" y="2379663"/>
            <a:ext cx="2484437" cy="463550"/>
          </a:xfrm>
          <a:prstGeom prst="rect">
            <a:avLst/>
          </a:prstGeom>
          <a:solidFill>
            <a:srgbClr val="5DCEA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Rockwell" panose="02060603020205020403" pitchFamily="18" charset="0"/>
              </a:rPr>
              <a:t>Innovation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960438"/>
            <a:ext cx="2730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41LhkEaVA5L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13" y="4327525"/>
            <a:ext cx="140090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58631" y="5460430"/>
            <a:ext cx="2484437" cy="463550"/>
          </a:xfrm>
          <a:prstGeom prst="rect">
            <a:avLst/>
          </a:prstGeom>
          <a:solidFill>
            <a:srgbClr val="5DCEA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Rockwell" panose="02060603020205020403" pitchFamily="18" charset="0"/>
              </a:rPr>
              <a:t>The Classroom</a:t>
            </a:r>
            <a:endParaRPr lang="en-US" sz="2400" b="1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" y="6096000"/>
            <a:ext cx="414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Rockwell" panose="02060603020205020403" pitchFamily="18" charset="0"/>
              </a:rPr>
              <a:t>Over 200,000 teachers using the strategy </a:t>
            </a:r>
            <a:endParaRPr lang="en-US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6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12647" y="1792188"/>
            <a:ext cx="8153400" cy="4564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2920" lvl="0" indent="-457200"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  <a:defRPr/>
            </a:pPr>
            <a:r>
              <a:rPr lang="en-US" sz="3200" dirty="0" smtClean="0">
                <a:latin typeface="Rockwell"/>
                <a:cs typeface="Rockwell"/>
              </a:rPr>
              <a:t>Make a list of topics, issues, situations to discuss with parents</a:t>
            </a:r>
          </a:p>
          <a:p>
            <a:pPr marL="502920" lvl="0" indent="-457200"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/>
              <a:buChar char="•"/>
              <a:defRPr/>
            </a:pPr>
            <a:r>
              <a:rPr lang="en-US" sz="3200" dirty="0" smtClean="0">
                <a:latin typeface="Rockwell"/>
                <a:cs typeface="Rockwell"/>
              </a:rPr>
              <a:t>Choose one you would like to focus on</a:t>
            </a:r>
          </a:p>
          <a:p>
            <a:pPr marL="502920" indent="-457200"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en-US" sz="3200" dirty="0" smtClean="0">
                <a:latin typeface="Rockwell"/>
                <a:cs typeface="Rockwell"/>
              </a:rPr>
              <a:t>Turn the topic, issue, situation into a statement that will help parents easily produce questions</a:t>
            </a:r>
          </a:p>
          <a:p>
            <a:pPr marL="45720" indent="0"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None/>
              <a:defRPr/>
            </a:pPr>
            <a:endParaRPr lang="en-US" sz="3200" dirty="0">
              <a:latin typeface="Rockwell"/>
              <a:cs typeface="Rockwell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931953" y="728222"/>
            <a:ext cx="751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  <a:latin typeface="Rockwell"/>
                <a:ea typeface="Gill Sans" charset="0"/>
                <a:cs typeface="Rockwell"/>
              </a:rPr>
              <a:t>Developing the Question Focus </a:t>
            </a:r>
            <a:endParaRPr lang="en-US" sz="3600" dirty="0">
              <a:solidFill>
                <a:schemeClr val="tx2"/>
              </a:solidFill>
              <a:latin typeface="Rockwell"/>
              <a:ea typeface="Gill Sans" charset="0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14583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885825" y="1828800"/>
            <a:ext cx="7521575" cy="36718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000090"/>
                </a:solidFill>
                <a:latin typeface="Rockwell"/>
                <a:cs typeface="Rockwell"/>
              </a:rPr>
              <a:t>Question Focus Design Basics</a:t>
            </a:r>
          </a:p>
          <a:p>
            <a:pPr marL="0" indent="0" algn="ctr">
              <a:lnSpc>
                <a:spcPct val="150000"/>
              </a:lnSpc>
              <a:defRPr/>
            </a:pPr>
            <a:r>
              <a:rPr lang="en-US" sz="2600" dirty="0" smtClean="0">
                <a:latin typeface="Rockwell"/>
                <a:cs typeface="Rockwell"/>
              </a:rPr>
              <a:t>Just one requirement for the </a:t>
            </a:r>
            <a:r>
              <a:rPr lang="en-US" sz="2600" dirty="0" err="1" smtClean="0">
                <a:latin typeface="Rockwell"/>
                <a:cs typeface="Rockwell"/>
              </a:rPr>
              <a:t>QFocus</a:t>
            </a:r>
            <a:r>
              <a:rPr lang="en-US" sz="2600" dirty="0" smtClean="0">
                <a:latin typeface="Rockwell"/>
                <a:cs typeface="Rockwell"/>
              </a:rPr>
              <a:t>:</a:t>
            </a:r>
            <a:endParaRPr lang="en-US" sz="3200" i="1" dirty="0" smtClean="0">
              <a:latin typeface="Rockwell"/>
              <a:cs typeface="Rockwell"/>
            </a:endParaRPr>
          </a:p>
          <a:p>
            <a:pPr marL="0" indent="0" algn="ctr">
              <a:lnSpc>
                <a:spcPct val="150000"/>
              </a:lnSpc>
              <a:defRPr/>
            </a:pPr>
            <a:r>
              <a:rPr lang="en-US" sz="3600" dirty="0" smtClean="0">
                <a:latin typeface="Rockwell"/>
                <a:cs typeface="Rockwell"/>
              </a:rPr>
              <a:t>It should </a:t>
            </a:r>
            <a:r>
              <a:rPr lang="en-US" sz="3600" cap="all" dirty="0" smtClean="0">
                <a:latin typeface="Rockwell"/>
                <a:ea typeface="+mj-ea"/>
                <a:cs typeface="Rockwell"/>
              </a:rPr>
              <a:t>not</a:t>
            </a:r>
            <a:r>
              <a:rPr lang="en-US" sz="3600" b="0" cap="all" dirty="0" smtClean="0">
                <a:latin typeface="Rockwell"/>
                <a:ea typeface="+mj-ea"/>
                <a:cs typeface="Rockwell"/>
              </a:rPr>
              <a:t> </a:t>
            </a:r>
            <a:r>
              <a:rPr lang="en-US" sz="3600" dirty="0" smtClean="0">
                <a:latin typeface="Rockwell"/>
                <a:cs typeface="Rockwell"/>
              </a:rPr>
              <a:t>be a question</a:t>
            </a:r>
            <a:endParaRPr lang="en-US" sz="3600" dirty="0"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4267200"/>
            <a:ext cx="8001000" cy="1360488"/>
          </a:xfrm>
          <a:prstGeom prst="rect">
            <a:avLst/>
          </a:prstGeom>
          <a:solidFill>
            <a:srgbClr val="314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 smtClean="0">
                <a:solidFill>
                  <a:schemeClr val="bg1"/>
                </a:solidFill>
                <a:latin typeface="Rockwell" panose="02060603020205020403" pitchFamily="18" charset="0"/>
                <a:ea typeface="Gill Sans Light" charset="0"/>
                <a:cs typeface="Gill Sans"/>
              </a:rPr>
              <a:t>*Key 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  <a:ea typeface="Gill Sans Light" charset="0"/>
                <a:cs typeface="Gill Sans"/>
              </a:rPr>
              <a:t>Tip for Designing an Effective QFocus: </a:t>
            </a:r>
          </a:p>
          <a:p>
            <a:pPr algn="ctr">
              <a:defRPr/>
            </a:pPr>
            <a:r>
              <a:rPr lang="en-US" sz="3000" b="1" i="1" dirty="0">
                <a:solidFill>
                  <a:schemeClr val="bg1"/>
                </a:solidFill>
                <a:latin typeface="Rockwell" panose="02060603020205020403" pitchFamily="18" charset="0"/>
                <a:ea typeface="Gill Sans" charset="0"/>
                <a:cs typeface="Gill Sans"/>
              </a:rPr>
              <a:t>The simpler, the better.</a:t>
            </a:r>
          </a:p>
        </p:txBody>
      </p:sp>
      <p:sp>
        <p:nvSpPr>
          <p:cNvPr id="119811" name="Title 3"/>
          <p:cNvSpPr>
            <a:spLocks noGrp="1"/>
          </p:cNvSpPr>
          <p:nvPr>
            <p:ph type="title"/>
          </p:nvPr>
        </p:nvSpPr>
        <p:spPr>
          <a:xfrm>
            <a:off x="481260" y="320840"/>
            <a:ext cx="843815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4000" b="0" dirty="0" smtClean="0">
                <a:solidFill>
                  <a:schemeClr val="tx1"/>
                </a:solidFill>
                <a:effectLst/>
                <a:latin typeface="Rockwell" charset="0"/>
              </a:rPr>
              <a:t>A  Question Focus</a:t>
            </a:r>
            <a:br>
              <a:rPr lang="en-US" sz="4000" b="0" dirty="0" smtClean="0">
                <a:solidFill>
                  <a:schemeClr val="tx1"/>
                </a:solidFill>
                <a:effectLst/>
                <a:latin typeface="Rockwell" charset="0"/>
              </a:rPr>
            </a:br>
            <a:r>
              <a:rPr lang="en-US" sz="3100" dirty="0" smtClean="0">
                <a:solidFill>
                  <a:schemeClr val="tx1"/>
                </a:solidFill>
                <a:latin typeface="Rockwell" charset="0"/>
              </a:rPr>
              <a:t>(</a:t>
            </a:r>
            <a:r>
              <a:rPr lang="en-US" sz="3100" dirty="0" err="1" smtClean="0">
                <a:solidFill>
                  <a:schemeClr val="tx1"/>
                </a:solidFill>
                <a:latin typeface="Rockwell" charset="0"/>
              </a:rPr>
              <a:t>QFocus</a:t>
            </a:r>
            <a:r>
              <a:rPr lang="en-US" sz="3100" dirty="0" smtClean="0">
                <a:solidFill>
                  <a:schemeClr val="tx1"/>
                </a:solidFill>
                <a:latin typeface="Rockwell" charset="0"/>
              </a:rPr>
              <a:t>)</a:t>
            </a:r>
            <a:endParaRPr lang="en-US" sz="3100" b="0" dirty="0">
              <a:solidFill>
                <a:schemeClr val="tx1"/>
              </a:solidFill>
              <a:effectLst/>
              <a:latin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9954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examples </a:t>
            </a:r>
            <a:endParaRPr lang="en-US" dirty="0"/>
          </a:p>
        </p:txBody>
      </p:sp>
      <p:pic>
        <p:nvPicPr>
          <p:cNvPr id="4" name="Content Placeholder 3" descr="2465143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0" b="20370"/>
          <a:stretch>
            <a:fillRect/>
          </a:stretch>
        </p:blipFill>
        <p:spPr>
          <a:xfrm>
            <a:off x="304800" y="1711090"/>
            <a:ext cx="7848600" cy="4651022"/>
          </a:xfrm>
        </p:spPr>
      </p:pic>
    </p:spTree>
    <p:extLst>
      <p:ext uri="{BB962C8B-B14F-4D97-AF65-F5344CB8AC3E}">
        <p14:creationId xmlns:p14="http://schemas.microsoft.com/office/powerpoint/2010/main" val="19840001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3023" y="1371600"/>
            <a:ext cx="79248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About </a:t>
            </a:r>
            <a:r>
              <a:rPr lang="en-US" sz="2800" dirty="0">
                <a:latin typeface="Rockwell"/>
                <a:cs typeface="Rockwell"/>
              </a:rPr>
              <a:t>the Right Question </a:t>
            </a:r>
            <a:r>
              <a:rPr lang="en-US" sz="2800" dirty="0" smtClean="0">
                <a:latin typeface="Rockwell"/>
                <a:cs typeface="Rockwell"/>
              </a:rPr>
              <a:t>School-Family </a:t>
            </a:r>
            <a:r>
              <a:rPr lang="en-US" sz="2800" dirty="0">
                <a:latin typeface="Rockwell"/>
                <a:cs typeface="Rockwell"/>
              </a:rPr>
              <a:t>Partnership </a:t>
            </a:r>
            <a:r>
              <a:rPr lang="en-US" sz="2800" dirty="0" smtClean="0">
                <a:latin typeface="Rockwell"/>
                <a:cs typeface="Rockwell"/>
              </a:rPr>
              <a:t>Strategy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Rockwell"/>
                <a:cs typeface="Rockwell"/>
              </a:rPr>
              <a:t>Formulating Questions Using the Question Formulation Technique (QFT</a:t>
            </a:r>
            <a:r>
              <a:rPr lang="en-US" sz="2800" dirty="0" smtClean="0">
                <a:latin typeface="Rockwell"/>
                <a:cs typeface="Rockwell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Three Roles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arents </a:t>
            </a:r>
            <a:r>
              <a:rPr lang="en-US" sz="2800" dirty="0">
                <a:latin typeface="Rockwell"/>
                <a:cs typeface="Rockwell"/>
              </a:rPr>
              <a:t>C</a:t>
            </a:r>
            <a:r>
              <a:rPr lang="en-US" sz="2800" dirty="0" smtClean="0">
                <a:latin typeface="Rockwell"/>
                <a:cs typeface="Rockwell"/>
              </a:rPr>
              <a:t>an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lay: Support, Monitor, and Advocate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Unpacking the Strategy  &amp; Examples of Use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Practice Teaching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Rockwell"/>
                <a:cs typeface="Rockwell"/>
              </a:rPr>
              <a:t>Developing Action Plans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Closing </a:t>
            </a:r>
            <a:r>
              <a:rPr lang="en-US" sz="2800" dirty="0">
                <a:latin typeface="Rockwell"/>
                <a:cs typeface="Rockwell"/>
              </a:rPr>
              <a:t>and </a:t>
            </a:r>
            <a:r>
              <a:rPr lang="en-US" sz="2800" dirty="0" smtClean="0">
                <a:latin typeface="Rockwell"/>
                <a:cs typeface="Rockwell"/>
              </a:rPr>
              <a:t>Evaluation</a:t>
            </a:r>
            <a:endParaRPr lang="en-US" sz="2800" dirty="0">
              <a:latin typeface="Rockwell"/>
              <a:cs typeface="Rockwell"/>
            </a:endParaRPr>
          </a:p>
          <a:p>
            <a:pPr>
              <a:spcAft>
                <a:spcPts val="1200"/>
              </a:spcAft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>
                <a:latin typeface="Rockwell"/>
                <a:cs typeface="Rockwell"/>
              </a:rPr>
              <a:t>Agenda</a:t>
            </a:r>
            <a:endParaRPr lang="en-US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64963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458200" cy="1295400"/>
          </a:xfrm>
        </p:spPr>
        <p:txBody>
          <a:bodyPr/>
          <a:lstStyle/>
          <a:p>
            <a:r>
              <a:rPr lang="en-US" dirty="0" smtClean="0">
                <a:latin typeface="Rockwell"/>
                <a:cs typeface="Rockwell"/>
              </a:rPr>
              <a:t>Planning to Use the RQI Strategy</a:t>
            </a:r>
            <a:endParaRPr lang="en-US" dirty="0">
              <a:latin typeface="Rockwell"/>
              <a:cs typeface="Rockwel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76400"/>
            <a:ext cx="815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are you planning to use the Right Question Strategy?</a:t>
            </a:r>
          </a:p>
          <a:p>
            <a:endParaRPr lang="en-US" sz="2800" dirty="0"/>
          </a:p>
          <a:p>
            <a:r>
              <a:rPr lang="en-US" sz="2800" dirty="0" smtClean="0"/>
              <a:t>Please be specific.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84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Rockwell" panose="02060603020205020403" pitchFamily="18" charset="0"/>
              </a:rPr>
              <a:t>Outreaching  </a:t>
            </a:r>
            <a:r>
              <a:rPr lang="en-US" dirty="0">
                <a:latin typeface="Rockwell" panose="02060603020205020403" pitchFamily="18" charset="0"/>
              </a:rPr>
              <a:t>P</a:t>
            </a:r>
            <a:r>
              <a:rPr lang="en-US" dirty="0" smtClean="0">
                <a:latin typeface="Rockwell" panose="02060603020205020403" pitchFamily="18" charset="0"/>
              </a:rPr>
              <a:t>arents</a:t>
            </a:r>
            <a:endParaRPr lang="en-US" dirty="0">
              <a:latin typeface="Rockwell" panose="02060603020205020403" pitchFamily="18" charset="0"/>
            </a:endParaRPr>
          </a:p>
        </p:txBody>
      </p:sp>
      <p:pic>
        <p:nvPicPr>
          <p:cNvPr id="3" name="Picture 2" descr="297784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62772"/>
            <a:ext cx="7772400" cy="43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001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Rockwell" panose="02060603020205020403" pitchFamily="18" charset="0"/>
              </a:rPr>
              <a:t>Inviting Parents to Learn the Right Question Strategy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2860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Develop a flyer to invite parents to learn to ask better questions and the 3 roles they can play.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37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3023" y="1371600"/>
            <a:ext cx="79248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About </a:t>
            </a:r>
            <a:r>
              <a:rPr lang="en-US" sz="2800" dirty="0">
                <a:latin typeface="Rockwell"/>
                <a:cs typeface="Rockwell"/>
              </a:rPr>
              <a:t>the Right Question </a:t>
            </a:r>
            <a:r>
              <a:rPr lang="en-US" sz="2800" dirty="0" smtClean="0">
                <a:latin typeface="Rockwell"/>
                <a:cs typeface="Rockwell"/>
              </a:rPr>
              <a:t>School-Family </a:t>
            </a:r>
            <a:r>
              <a:rPr lang="en-US" sz="2800" dirty="0">
                <a:latin typeface="Rockwell"/>
                <a:cs typeface="Rockwell"/>
              </a:rPr>
              <a:t>Partnership </a:t>
            </a:r>
            <a:r>
              <a:rPr lang="en-US" sz="2800" dirty="0" smtClean="0">
                <a:latin typeface="Rockwell"/>
                <a:cs typeface="Rockwell"/>
              </a:rPr>
              <a:t>Strategy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Rockwell"/>
                <a:cs typeface="Rockwell"/>
              </a:rPr>
              <a:t>Formulating Questions Using the Question Formulation Technique (QFT</a:t>
            </a:r>
            <a:r>
              <a:rPr lang="en-US" sz="2800" dirty="0" smtClean="0">
                <a:latin typeface="Rockwell"/>
                <a:cs typeface="Rockwell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Three Roles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arents </a:t>
            </a:r>
            <a:r>
              <a:rPr lang="en-US" sz="2800" dirty="0">
                <a:latin typeface="Rockwell"/>
                <a:cs typeface="Rockwell"/>
              </a:rPr>
              <a:t>C</a:t>
            </a:r>
            <a:r>
              <a:rPr lang="en-US" sz="2800" dirty="0" smtClean="0">
                <a:latin typeface="Rockwell"/>
                <a:cs typeface="Rockwell"/>
              </a:rPr>
              <a:t>an </a:t>
            </a:r>
            <a:r>
              <a:rPr lang="en-US" sz="2800" dirty="0">
                <a:latin typeface="Rockwell"/>
                <a:cs typeface="Rockwell"/>
              </a:rPr>
              <a:t>P</a:t>
            </a:r>
            <a:r>
              <a:rPr lang="en-US" sz="2800" dirty="0" smtClean="0">
                <a:latin typeface="Rockwell"/>
                <a:cs typeface="Rockwell"/>
              </a:rPr>
              <a:t>lay: Support, Monitor, and Advocate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Unpacking the Strategy  &amp; Examples of Use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Practice Teaching</a:t>
            </a:r>
            <a:endParaRPr lang="en-US" sz="2800" dirty="0">
              <a:latin typeface="Rockwell"/>
              <a:cs typeface="Rockwel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/>
                <a:cs typeface="Rockwell"/>
              </a:rPr>
              <a:t>Developing Action Plans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Rockwell"/>
                <a:cs typeface="Rockwell"/>
              </a:rPr>
              <a:t>Closing </a:t>
            </a:r>
            <a:r>
              <a:rPr lang="en-US" sz="2800" b="1" dirty="0">
                <a:latin typeface="Rockwell"/>
                <a:cs typeface="Rockwell"/>
              </a:rPr>
              <a:t>and </a:t>
            </a:r>
            <a:r>
              <a:rPr lang="en-US" sz="2800" b="1" dirty="0" smtClean="0">
                <a:latin typeface="Rockwell"/>
                <a:cs typeface="Rockwell"/>
              </a:rPr>
              <a:t>Evaluation</a:t>
            </a:r>
            <a:endParaRPr lang="en-US" sz="2800" b="1" dirty="0">
              <a:latin typeface="Rockwell"/>
              <a:cs typeface="Rockwell"/>
            </a:endParaRPr>
          </a:p>
          <a:p>
            <a:pPr>
              <a:spcAft>
                <a:spcPts val="1200"/>
              </a:spcAft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>
                <a:latin typeface="Rockwell"/>
                <a:cs typeface="Rockwell"/>
              </a:rPr>
              <a:t>Agenda</a:t>
            </a:r>
            <a:endParaRPr lang="en-US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2193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67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Rockwell"/>
                <a:cs typeface="Rockwell"/>
              </a:rPr>
              <a:t>“</a:t>
            </a:r>
            <a:r>
              <a:rPr lang="en-US" dirty="0">
                <a:solidFill>
                  <a:schemeClr val="accent3"/>
                </a:solidFill>
                <a:latin typeface="Rockwell"/>
                <a:cs typeface="Rockwell"/>
              </a:rPr>
              <a:t>Travelers, there is no path, paths are made by walking.” </a:t>
            </a:r>
            <a:br>
              <a:rPr lang="en-US" dirty="0">
                <a:solidFill>
                  <a:schemeClr val="accent3"/>
                </a:solidFill>
                <a:latin typeface="Rockwell"/>
                <a:cs typeface="Rockwell"/>
              </a:rPr>
            </a:br>
            <a:r>
              <a:rPr lang="en-US" dirty="0" smtClean="0">
                <a:solidFill>
                  <a:schemeClr val="accent3"/>
                </a:solidFill>
                <a:latin typeface="Rockwell"/>
                <a:cs typeface="Rockwell"/>
              </a:rPr>
              <a:t>                                    </a:t>
            </a:r>
            <a:br>
              <a:rPr lang="en-US" dirty="0" smtClean="0">
                <a:solidFill>
                  <a:schemeClr val="accent3"/>
                </a:solidFill>
                <a:latin typeface="Rockwell"/>
                <a:cs typeface="Rockwell"/>
              </a:rPr>
            </a:br>
            <a:r>
              <a:rPr lang="en-US" dirty="0">
                <a:solidFill>
                  <a:schemeClr val="accent3"/>
                </a:solidFill>
                <a:latin typeface="Rockwell"/>
                <a:cs typeface="Rockwell"/>
              </a:rPr>
              <a:t> </a:t>
            </a:r>
            <a:r>
              <a:rPr lang="en-US" dirty="0" smtClean="0">
                <a:solidFill>
                  <a:schemeClr val="accent3"/>
                </a:solidFill>
                <a:latin typeface="Rockwell"/>
                <a:cs typeface="Rockwell"/>
              </a:rPr>
              <a:t>                        ― </a:t>
            </a:r>
            <a:r>
              <a:rPr lang="en-US" dirty="0">
                <a:solidFill>
                  <a:schemeClr val="accent3"/>
                </a:solidFill>
                <a:latin typeface="Rockwell"/>
                <a:cs typeface="Rockwell"/>
              </a:rPr>
              <a:t>Antonio Machado</a:t>
            </a:r>
          </a:p>
        </p:txBody>
      </p:sp>
    </p:spTree>
    <p:extLst>
      <p:ext uri="{BB962C8B-B14F-4D97-AF65-F5344CB8AC3E}">
        <p14:creationId xmlns:p14="http://schemas.microsoft.com/office/powerpoint/2010/main" val="12282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23 at 5.4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800"/>
            <a:ext cx="82804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6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2000" y="1524001"/>
            <a:ext cx="8001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ckwell" panose="02060603020205020403" pitchFamily="18" charset="0"/>
              </a:rPr>
              <a:t> </a:t>
            </a:r>
          </a:p>
          <a:p>
            <a:endParaRPr lang="en-US" sz="2400" dirty="0" smtClean="0">
              <a:latin typeface="Rockwell" panose="02060603020205020403" pitchFamily="18" charset="0"/>
            </a:endParaRPr>
          </a:p>
          <a:p>
            <a:endParaRPr lang="en-US" sz="2400" dirty="0">
              <a:latin typeface="Rockwell" panose="02060603020205020403" pitchFamily="18" charset="0"/>
            </a:endParaRPr>
          </a:p>
          <a:p>
            <a:r>
              <a:rPr lang="en-US" sz="2400" dirty="0" smtClean="0">
                <a:latin typeface="Rockwell" panose="02060603020205020403" pitchFamily="18" charset="0"/>
              </a:rPr>
              <a:t>The </a:t>
            </a:r>
            <a:r>
              <a:rPr lang="en-US" sz="2400" dirty="0">
                <a:latin typeface="Rockwell" panose="02060603020205020403" pitchFamily="18" charset="0"/>
              </a:rPr>
              <a:t>Right Question Institute offers many of our materials through a Creative Commons License and we encourage you to make use of and/or share this resource.  Please reference the Right Question Institute as the source on any materials you use.</a:t>
            </a:r>
          </a:p>
          <a:p>
            <a:r>
              <a:rPr lang="en-US" sz="2800" dirty="0">
                <a:latin typeface="Rockwell" panose="02060603020205020403" pitchFamily="18" charset="0"/>
              </a:rPr>
              <a:t> </a:t>
            </a:r>
          </a:p>
          <a:p>
            <a:r>
              <a:rPr lang="en-US" sz="2400" dirty="0">
                <a:latin typeface="Rockwell" panose="02060603020205020403" pitchFamily="18" charset="0"/>
              </a:rPr>
              <a:t>Source: </a:t>
            </a:r>
            <a:r>
              <a:rPr lang="en-US" sz="2400" dirty="0" err="1">
                <a:latin typeface="Rockwell" panose="02060603020205020403" pitchFamily="18" charset="0"/>
              </a:rPr>
              <a:t>www.rightquestion.org</a:t>
            </a:r>
            <a:endParaRPr lang="en-US" sz="2400" dirty="0">
              <a:latin typeface="Rockwell" panose="02060603020205020403" pitchFamily="18" charset="0"/>
            </a:endParaRPr>
          </a:p>
          <a:p>
            <a:r>
              <a:rPr lang="en-US" sz="2400" dirty="0">
                <a:latin typeface="Rockwell" panose="02060603020205020403" pitchFamily="18" charset="0"/>
              </a:rPr>
              <a:t> </a:t>
            </a:r>
          </a:p>
          <a:p>
            <a:endParaRPr lang="en-US" dirty="0" smtClean="0"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ckwell" panose="02060603020205020403" pitchFamily="18" charset="0"/>
                <a:cs typeface="Rockwell"/>
              </a:rPr>
              <a:t>Materials</a:t>
            </a:r>
            <a:endParaRPr lang="en-US" dirty="0">
              <a:latin typeface="Rockwell" panose="02060603020205020403" pitchFamily="18" charset="0"/>
              <a:cs typeface="Rockwell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3124200" y="1600201"/>
            <a:ext cx="2286000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329184"/>
            <a:ext cx="8229600" cy="118872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Rockwell" charset="0"/>
                <a:ea typeface="MS PGothic" charset="0"/>
              </a:rPr>
              <a:t>Democracy</a:t>
            </a:r>
          </a:p>
        </p:txBody>
      </p:sp>
      <p:pic>
        <p:nvPicPr>
          <p:cNvPr id="48132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2" y="1295400"/>
            <a:ext cx="8036978" cy="5105400"/>
          </a:xfrm>
        </p:spPr>
      </p:pic>
      <p:sp>
        <p:nvSpPr>
          <p:cNvPr id="48131" name="TextBox 8"/>
          <p:cNvSpPr txBox="1">
            <a:spLocks noChangeArrowheads="1"/>
          </p:cNvSpPr>
          <p:nvPr/>
        </p:nvSpPr>
        <p:spPr bwMode="auto">
          <a:xfrm>
            <a:off x="649822" y="6503534"/>
            <a:ext cx="6297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 dirty="0"/>
              <a:t>See Chapter 6 on </a:t>
            </a:r>
            <a:r>
              <a:rPr lang="en-US" sz="1000" dirty="0" err="1"/>
              <a:t>Septima</a:t>
            </a:r>
            <a:r>
              <a:rPr lang="en-US" sz="1000" dirty="0"/>
              <a:t> Clark in </a:t>
            </a:r>
            <a:r>
              <a:rPr lang="en-US" sz="1000" i="1" dirty="0"/>
              <a:t>Freedom Road: Adult Education of African Americans </a:t>
            </a:r>
            <a:r>
              <a:rPr lang="en-US" sz="1000" dirty="0"/>
              <a:t>(Peterson, 1996).</a:t>
            </a:r>
            <a:endParaRPr lang="en-US" sz="1000" i="1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0365" y="4380858"/>
            <a:ext cx="7695892" cy="156966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200" b="1" dirty="0" smtClean="0"/>
              <a:t>“We need to be taught to study rather than to believe, to inquire rather than to affirm.”- </a:t>
            </a:r>
            <a:r>
              <a:rPr lang="en-US" sz="3200" b="1" dirty="0" err="1" smtClean="0"/>
              <a:t>Septima</a:t>
            </a:r>
            <a:r>
              <a:rPr lang="en-US" sz="3200" b="1" dirty="0" smtClean="0"/>
              <a:t> Clark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8904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81000" y="609600"/>
            <a:ext cx="84582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1651000"/>
            <a:ext cx="670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Futura Condensed"/>
                <a:ea typeface="Segoe UI" pitchFamily="34" charset="0"/>
                <a:cs typeface="Futura Condensed"/>
              </a:rPr>
              <a:t>        </a:t>
            </a:r>
          </a:p>
          <a:p>
            <a:endParaRPr lang="en-US" sz="2000" dirty="0" smtClean="0">
              <a:solidFill>
                <a:srgbClr val="000090"/>
              </a:solidFill>
              <a:latin typeface="Futura Condensed"/>
              <a:ea typeface="Segoe UI" pitchFamily="34" charset="0"/>
              <a:cs typeface="Futura Condensed"/>
            </a:endParaRPr>
          </a:p>
          <a:p>
            <a:endParaRPr lang="en-US" sz="2000" dirty="0" smtClean="0">
              <a:solidFill>
                <a:srgbClr val="000090"/>
              </a:solidFill>
              <a:latin typeface="Futura Condensed"/>
              <a:ea typeface="Segoe UI" pitchFamily="34" charset="0"/>
              <a:cs typeface="Futura Condensed"/>
            </a:endParaRPr>
          </a:p>
          <a:p>
            <a:endParaRPr lang="en-US" sz="2000" dirty="0" smtClean="0">
              <a:solidFill>
                <a:srgbClr val="000090"/>
              </a:solidFill>
              <a:latin typeface="Futura Condensed"/>
              <a:ea typeface="Segoe UI" pitchFamily="34" charset="0"/>
              <a:cs typeface="Futura Condensed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927999"/>
            <a:ext cx="86106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/>
                <a:ea typeface="Cambria Math" pitchFamily="18" charset="0"/>
                <a:cs typeface="Arial"/>
              </a:rPr>
              <a:t>SCHOOL-FAMILY PARTNERSHIPS RESOURCES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  <a:ea typeface="Cambria Math" pitchFamily="18" charset="0"/>
                <a:cs typeface="Arial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  <a:ea typeface="Cambria Math" pitchFamily="18" charset="0"/>
                <a:cs typeface="Arial"/>
              </a:rPr>
              <a:t>@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Arial"/>
              <a:ea typeface="Cambria Math" pitchFamily="18" charset="0"/>
              <a:cs typeface="Arial"/>
              <a:hlinkClick r:id="rId3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Arial"/>
                <a:ea typeface="Cambria Math" pitchFamily="18" charset="0"/>
                <a:cs typeface="Arial"/>
                <a:hlinkClick r:id="rId3"/>
              </a:rPr>
              <a:t>WWW.RIGHTQUESTION.ORG</a:t>
            </a:r>
            <a:endParaRPr lang="en-US" sz="2400" b="1" dirty="0" smtClean="0">
              <a:solidFill>
                <a:srgbClr val="000000"/>
              </a:solidFill>
              <a:latin typeface="Arial"/>
              <a:ea typeface="Cambria Math" pitchFamily="18" charset="0"/>
              <a:cs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2" name="Picture 1" descr="Screen Shot 2017-02-21 at 11.42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6" y="838200"/>
            <a:ext cx="8191805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716" y="1600200"/>
            <a:ext cx="3590587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0662"/>
            <a:ext cx="8458200" cy="1446550"/>
          </a:xfrm>
          <a:prstGeom prst="rect">
            <a:avLst/>
          </a:prstGeom>
          <a:noFill/>
          <a:ln w="28575">
            <a:solidFill>
              <a:srgbClr val="26262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3200" dirty="0" smtClean="0">
              <a:latin typeface="Rockwell" panose="02060603020205020403" pitchFamily="18" charset="0"/>
            </a:endParaRPr>
          </a:p>
          <a:p>
            <a:pPr algn="ctr"/>
            <a:r>
              <a:rPr lang="en-US" sz="2800" dirty="0" smtClean="0">
                <a:latin typeface="Rockwell" panose="02060603020205020403" pitchFamily="18" charset="0"/>
              </a:rPr>
              <a:t>The Right Question School-Family Partnership Strategy</a:t>
            </a:r>
            <a:endParaRPr lang="en-US" sz="2800" dirty="0">
              <a:latin typeface="Rockwell" panose="020606030202050204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58674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ckwell" panose="02060603020205020403" pitchFamily="18" charset="0"/>
              </a:rPr>
              <a:t>ASCD Member Book, September, 2016</a:t>
            </a:r>
          </a:p>
        </p:txBody>
      </p:sp>
    </p:spTree>
    <p:extLst>
      <p:ext uri="{BB962C8B-B14F-4D97-AF65-F5344CB8AC3E}">
        <p14:creationId xmlns:p14="http://schemas.microsoft.com/office/powerpoint/2010/main" val="17223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5451</TotalTime>
  <Words>2384</Words>
  <Application>Microsoft Office PowerPoint</Application>
  <PresentationFormat>On-screen Show (4:3)</PresentationFormat>
  <Paragraphs>542</Paragraphs>
  <Slides>81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100" baseType="lpstr">
      <vt:lpstr>ＭＳ Ｐゴシック</vt:lpstr>
      <vt:lpstr>ＭＳ Ｐゴシック</vt:lpstr>
      <vt:lpstr>Arial</vt:lpstr>
      <vt:lpstr>Calibri</vt:lpstr>
      <vt:lpstr>Cambria Math</vt:lpstr>
      <vt:lpstr>Century Gothic</vt:lpstr>
      <vt:lpstr>Century Gothic (body)</vt:lpstr>
      <vt:lpstr>Futura Condensed</vt:lpstr>
      <vt:lpstr>Gill Sans</vt:lpstr>
      <vt:lpstr>Gill Sans Light</vt:lpstr>
      <vt:lpstr>HelveticaNeueLT Std Med Cn</vt:lpstr>
      <vt:lpstr>Rockwell</vt:lpstr>
      <vt:lpstr>Segoe UI</vt:lpstr>
      <vt:lpstr>Times New Roman</vt:lpstr>
      <vt:lpstr>Wingdings</vt:lpstr>
      <vt:lpstr>Wingdings 2</vt:lpstr>
      <vt:lpstr>ヒラギノ角ゴ ProN W3</vt:lpstr>
      <vt:lpstr>ヒラギノ角ゴ ProN W6</vt:lpstr>
      <vt:lpstr>Clarity</vt:lpstr>
      <vt:lpstr>PowerPoint Presentation</vt:lpstr>
      <vt:lpstr>- Your name  -Where do you work and your position  -Two things you wish the families you work with could do better   “Travelers, there is no path, paths are made by walking.”                                      ― Antonio Machado</vt:lpstr>
      <vt:lpstr>Agenda</vt:lpstr>
      <vt:lpstr>We’re Tweeting…</vt:lpstr>
      <vt:lpstr>PowerPoint Presentation</vt:lpstr>
      <vt:lpstr>PowerPoint Presentation</vt:lpstr>
      <vt:lpstr>PowerPoint Presentation</vt:lpstr>
      <vt:lpstr>Materials</vt:lpstr>
      <vt:lpstr>PowerPoint Presentation</vt:lpstr>
      <vt:lpstr>PowerPoint Presentation</vt:lpstr>
      <vt:lpstr>PowerPoint Presentation</vt:lpstr>
      <vt:lpstr>PowerPoint Presentation</vt:lpstr>
      <vt:lpstr>The Build the Foundation</vt:lpstr>
      <vt:lpstr>Strengthen the Foundation</vt:lpstr>
      <vt:lpstr> Parent Engagement &amp; Skill Building Activities</vt:lpstr>
      <vt:lpstr>Parent Engagement Activities</vt:lpstr>
      <vt:lpstr>Agenda</vt:lpstr>
      <vt:lpstr>Imagine…</vt:lpstr>
      <vt:lpstr>Parent Hat</vt:lpstr>
      <vt:lpstr>An Experience in the  Question Formulation Technique(QFT)</vt:lpstr>
      <vt:lpstr>Rules for Producing Questions</vt:lpstr>
      <vt:lpstr>Question Focus (QFocus)</vt:lpstr>
      <vt:lpstr>Qfocus: Your child might be held back in the same grade for another year.</vt:lpstr>
      <vt:lpstr>Improving questions: Identify closed and open-ended questions</vt:lpstr>
      <vt:lpstr>Discussion</vt:lpstr>
      <vt:lpstr>Discussion</vt:lpstr>
      <vt:lpstr>Improving questions: Change questions from one type to the other</vt:lpstr>
      <vt:lpstr>Improving questions</vt:lpstr>
      <vt:lpstr>Strategizing on how to use questions</vt:lpstr>
      <vt:lpstr>Strategizing on how to use questions </vt:lpstr>
      <vt:lpstr>PowerPoint Presentation</vt:lpstr>
      <vt:lpstr>Reflection:</vt:lpstr>
      <vt:lpstr>Agenda</vt:lpstr>
      <vt:lpstr>Support, Monitor, and Advocate</vt:lpstr>
      <vt:lpstr>Preparing to Work</vt:lpstr>
      <vt:lpstr>Parents as supporters</vt:lpstr>
      <vt:lpstr>Parents as monitors</vt:lpstr>
      <vt:lpstr>Parents as advocates</vt:lpstr>
      <vt:lpstr>Additional Activities…</vt:lpstr>
      <vt:lpstr>Supporting, Monitoring, Advocating</vt:lpstr>
      <vt:lpstr>Share</vt:lpstr>
      <vt:lpstr>Reflection:</vt:lpstr>
      <vt:lpstr>Agenda</vt:lpstr>
      <vt:lpstr>The Right Question Strategy</vt:lpstr>
      <vt:lpstr>Let’s peek inside the black box</vt:lpstr>
      <vt:lpstr>The QFT, on one slide…</vt:lpstr>
      <vt:lpstr>The art and the science of the QFT</vt:lpstr>
      <vt:lpstr>PowerPoint Presentation</vt:lpstr>
      <vt:lpstr>The Question Focus (QFocus)</vt:lpstr>
      <vt:lpstr>A  Question Focus (QFocus)</vt:lpstr>
      <vt:lpstr>Integration examples…</vt:lpstr>
      <vt:lpstr>The Questions:</vt:lpstr>
      <vt:lpstr>PowerPoint Presentation</vt:lpstr>
      <vt:lpstr>PowerPoint Presentation</vt:lpstr>
      <vt:lpstr>Parent Liaison generated change</vt:lpstr>
      <vt:lpstr>PowerPoint Presentation</vt:lpstr>
      <vt:lpstr>Integration Opportunities…</vt:lpstr>
      <vt:lpstr>PowerPoint Presentation</vt:lpstr>
      <vt:lpstr>PowerPoint Presentation</vt:lpstr>
      <vt:lpstr>Agenda</vt:lpstr>
      <vt:lpstr>Practice Facilitation</vt:lpstr>
      <vt:lpstr>Discussion</vt:lpstr>
      <vt:lpstr>PowerPoint Presentation</vt:lpstr>
      <vt:lpstr>Preparing to Role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 Question Focus (QFocus)</vt:lpstr>
      <vt:lpstr>Share examples </vt:lpstr>
      <vt:lpstr>Agenda</vt:lpstr>
      <vt:lpstr>Planning to Use the RQI Strategy</vt:lpstr>
      <vt:lpstr>Outreaching  Parents</vt:lpstr>
      <vt:lpstr>Inviting Parents to Learn the Right Question Strategy</vt:lpstr>
      <vt:lpstr>Agenda</vt:lpstr>
      <vt:lpstr>“Travelers, there is no path, paths are made by walking.”                                                                ― Antonio Machado</vt:lpstr>
      <vt:lpstr>PowerPoint Presentation</vt:lpstr>
      <vt:lpstr>Democracy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 Flythe</dc:creator>
  <cp:lastModifiedBy>Andrew Minigan</cp:lastModifiedBy>
  <cp:revision>328</cp:revision>
  <cp:lastPrinted>2017-08-01T23:23:11Z</cp:lastPrinted>
  <dcterms:created xsi:type="dcterms:W3CDTF">2013-08-23T15:52:27Z</dcterms:created>
  <dcterms:modified xsi:type="dcterms:W3CDTF">2017-12-01T22:16:32Z</dcterms:modified>
</cp:coreProperties>
</file>