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14" r:id="rId3"/>
  </p:sldMasterIdLst>
  <p:notesMasterIdLst>
    <p:notesMasterId r:id="rId73"/>
  </p:notesMasterIdLst>
  <p:handoutMasterIdLst>
    <p:handoutMasterId r:id="rId74"/>
  </p:handoutMasterIdLst>
  <p:sldIdLst>
    <p:sldId id="391" r:id="rId4"/>
    <p:sldId id="259" r:id="rId5"/>
    <p:sldId id="444" r:id="rId6"/>
    <p:sldId id="392" r:id="rId7"/>
    <p:sldId id="518" r:id="rId8"/>
    <p:sldId id="258" r:id="rId9"/>
    <p:sldId id="261" r:id="rId10"/>
    <p:sldId id="262" r:id="rId11"/>
    <p:sldId id="61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500" r:id="rId20"/>
    <p:sldId id="335" r:id="rId21"/>
    <p:sldId id="274" r:id="rId22"/>
    <p:sldId id="276" r:id="rId23"/>
    <p:sldId id="351" r:id="rId24"/>
    <p:sldId id="279" r:id="rId25"/>
    <p:sldId id="282" r:id="rId26"/>
    <p:sldId id="283" r:id="rId27"/>
    <p:sldId id="284" r:id="rId28"/>
    <p:sldId id="490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607" r:id="rId38"/>
    <p:sldId id="608" r:id="rId39"/>
    <p:sldId id="293" r:id="rId40"/>
    <p:sldId id="343" r:id="rId41"/>
    <p:sldId id="294" r:id="rId42"/>
    <p:sldId id="609" r:id="rId43"/>
    <p:sldId id="301" r:id="rId44"/>
    <p:sldId id="302" r:id="rId45"/>
    <p:sldId id="605" r:id="rId46"/>
    <p:sldId id="606" r:id="rId47"/>
    <p:sldId id="434" r:id="rId48"/>
    <p:sldId id="437" r:id="rId49"/>
    <p:sldId id="438" r:id="rId50"/>
    <p:sldId id="439" r:id="rId51"/>
    <p:sldId id="440" r:id="rId52"/>
    <p:sldId id="600" r:id="rId53"/>
    <p:sldId id="601" r:id="rId54"/>
    <p:sldId id="602" r:id="rId55"/>
    <p:sldId id="603" r:id="rId56"/>
    <p:sldId id="604" r:id="rId57"/>
    <p:sldId id="527" r:id="rId58"/>
    <p:sldId id="528" r:id="rId59"/>
    <p:sldId id="529" r:id="rId60"/>
    <p:sldId id="531" r:id="rId61"/>
    <p:sldId id="537" r:id="rId62"/>
    <p:sldId id="538" r:id="rId63"/>
    <p:sldId id="539" r:id="rId64"/>
    <p:sldId id="540" r:id="rId65"/>
    <p:sldId id="612" r:id="rId66"/>
    <p:sldId id="580" r:id="rId67"/>
    <p:sldId id="585" r:id="rId68"/>
    <p:sldId id="586" r:id="rId69"/>
    <p:sldId id="587" r:id="rId70"/>
    <p:sldId id="588" r:id="rId71"/>
    <p:sldId id="613" r:id="rId7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ndows User" initials="WU" lastIdx="1" clrIdx="6">
    <p:extLst/>
  </p:cmAuthor>
  <p:cmAuthor id="1" name="RQI" initials="R" lastIdx="153" clrIdx="0">
    <p:extLst/>
  </p:cmAuthor>
  <p:cmAuthor id="8" name="Sarah Westbrook" initials="" lastIdx="4" clrIdx="7"/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 autoAdjust="0"/>
    <p:restoredTop sz="79683"/>
  </p:normalViewPr>
  <p:slideViewPr>
    <p:cSldViewPr snapToGrid="0">
      <p:cViewPr varScale="1">
        <p:scale>
          <a:sx n="67" d="100"/>
          <a:sy n="6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-848" y="-96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-1402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40712BCA-A87D-5A40-8287-0F2548E86FB0}" type="presOf" srcId="{F92606C1-1CD6-BF4E-9E77-D0275FDC37C2}" destId="{24D3949D-55D7-9843-BBF0-4DC75BF720C6}" srcOrd="0" destOrd="0" presId="urn:microsoft.com/office/officeart/2005/8/layout/hList3"/>
    <dgm:cxn modelId="{CC7E029A-FF69-A343-96B4-DE8967CECF19}" type="presOf" srcId="{85CFD83C-0C6B-BC4D-842F-129DEFFFCC83}" destId="{91E99BCE-3CAA-CE4C-A763-4B42C659CC8B}" srcOrd="0" destOrd="0" presId="urn:microsoft.com/office/officeart/2005/8/layout/hList3"/>
    <dgm:cxn modelId="{60242735-F0D8-1049-8740-4434FEF745E1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D0157CC-7B7D-E24B-95E7-D01D12A2A870}" type="presOf" srcId="{FF1F7779-F48A-1F40-9E9D-420C87150ED4}" destId="{250C4737-A841-8C48-A045-BF4D4D99D3A8}" srcOrd="0" destOrd="0" presId="urn:microsoft.com/office/officeart/2005/8/layout/hList3"/>
    <dgm:cxn modelId="{17CDE3A2-9116-0341-A2AB-FE4AF32E2A53}" type="presParOf" srcId="{91E99BCE-3CAA-CE4C-A763-4B42C659CC8B}" destId="{F1305359-E89A-E248-BDAE-44B047EAF116}" srcOrd="0" destOrd="0" presId="urn:microsoft.com/office/officeart/2005/8/layout/hList3"/>
    <dgm:cxn modelId="{902C48C8-56A0-014D-8360-B5ADA2BA96D7}" type="presParOf" srcId="{91E99BCE-3CAA-CE4C-A763-4B42C659CC8B}" destId="{AD06BE05-311D-2242-844E-E6A710FEAEE4}" srcOrd="1" destOrd="0" presId="urn:microsoft.com/office/officeart/2005/8/layout/hList3"/>
    <dgm:cxn modelId="{1C578301-133E-254E-BACC-CB257BA774A0}" type="presParOf" srcId="{AD06BE05-311D-2242-844E-E6A710FEAEE4}" destId="{250C4737-A841-8C48-A045-BF4D4D99D3A8}" srcOrd="0" destOrd="0" presId="urn:microsoft.com/office/officeart/2005/8/layout/hList3"/>
    <dgm:cxn modelId="{D7DF42C8-59FB-534D-90AF-23CB84E4DD1A}" type="presParOf" srcId="{AD06BE05-311D-2242-844E-E6A710FEAEE4}" destId="{24D3949D-55D7-9843-BBF0-4DC75BF720C6}" srcOrd="1" destOrd="0" presId="urn:microsoft.com/office/officeart/2005/8/layout/hList3"/>
    <dgm:cxn modelId="{1B35A9C7-59D1-2044-BD79-7178F2F90FD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1864-C8A7-42C1-95FE-0D0BCE8EDE5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AB5-C6F6-490B-AD4A-B549356D5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DB4A-0C98-4E64-8078-ABEAFDD540B7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9497-3B62-4F8C-A892-AF6DDC86B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13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1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A6D9C-B5C6-CB41-AFF5-6E8293247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0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9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6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02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1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5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86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2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62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58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60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667947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153028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638110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4123192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39447C3C-C2C8-41B8-8BA3-63D0C1D680B9}" type="slidenum">
              <a:rPr lang="en-US" altLang="en-US" smtClean="0">
                <a:latin typeface="Calibri" panose="020F0502020204030204" pitchFamily="34" charset="0"/>
              </a:rPr>
              <a:pPr/>
              <a:t>61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79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88257" indent="-303176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12703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97785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82866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074EC-2EDA-BF44-8456-60E9601C204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31287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67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9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6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68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6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6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5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6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3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165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49921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8435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3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182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647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8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177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0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5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7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5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0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1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2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8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02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5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4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15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1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4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392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35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9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15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6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55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0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81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454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39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1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5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46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3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41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547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24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67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47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38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64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4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54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9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3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1499" y="2497359"/>
            <a:ext cx="2167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latin typeface="Rockwell"/>
              </a:rPr>
              <a:t>LEARNING FORWARD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latin typeface="Rockwell"/>
              </a:rPr>
              <a:t>Learning Beyond the Horizon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91" y="941195"/>
            <a:ext cx="4200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Curiosity and Learning: 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Teach Students to Ask Better Questions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512" y="2958382"/>
            <a:ext cx="21051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Orlando,  FL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December 4, 2017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1" y="4678079"/>
            <a:ext cx="41994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Luz Santana</a:t>
            </a:r>
          </a:p>
          <a:p>
            <a:pPr algn="ctr"/>
            <a:r>
              <a:rPr lang="en-US" sz="2400" dirty="0" smtClean="0"/>
              <a:t>   Co-Director</a:t>
            </a:r>
          </a:p>
          <a:p>
            <a:pPr algn="ctr"/>
            <a:r>
              <a:rPr lang="en-US" sz="2400" dirty="0" smtClean="0"/>
              <a:t>   </a:t>
            </a:r>
            <a:r>
              <a:rPr lang="en-US" sz="2300" dirty="0" smtClean="0"/>
              <a:t>The Right Question Institute</a:t>
            </a:r>
            <a:endParaRPr lang="en-US" sz="2300" dirty="0"/>
          </a:p>
        </p:txBody>
      </p:sp>
      <p:sp>
        <p:nvSpPr>
          <p:cNvPr id="2" name="TextBox 1"/>
          <p:cNvSpPr txBox="1"/>
          <p:nvPr/>
        </p:nvSpPr>
        <p:spPr>
          <a:xfrm>
            <a:off x="361835" y="4648607"/>
            <a:ext cx="440266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Deirdre </a:t>
            </a:r>
            <a:r>
              <a:rPr lang="en-US" sz="2400" b="1" dirty="0" err="1" smtClean="0"/>
              <a:t>Brotherson</a:t>
            </a:r>
            <a:endParaRPr lang="en-US" sz="2400" b="1" dirty="0" smtClean="0"/>
          </a:p>
          <a:p>
            <a:pPr algn="ctr"/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Teacher</a:t>
            </a:r>
          </a:p>
          <a:p>
            <a:pPr algn="ctr"/>
            <a:r>
              <a:rPr lang="en-US" sz="2300" dirty="0" smtClean="0"/>
              <a:t>Hooksett,  New Hampshire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198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Leon Botstein</a:t>
            </a:r>
            <a:r>
              <a:rPr lang="en-US" altLang="en-US" sz="2600" dirty="0" smtClean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Nancy Cantor</a:t>
            </a:r>
            <a:r>
              <a:rPr lang="en-US" altLang="en-US" sz="2600" dirty="0" smtClean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 smtClean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 smtClean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3596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 smtClean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2953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3883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59929" y="2185988"/>
            <a:ext cx="8465416" cy="271852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5400" dirty="0" smtClean="0">
                <a:solidFill>
                  <a:schemeClr val="accent1"/>
                </a:solidFill>
              </a:rPr>
              <a:t>We can work together on changing the direction of </a:t>
            </a:r>
            <a:br>
              <a:rPr lang="en-US" altLang="en-US" sz="5400" dirty="0" smtClean="0">
                <a:solidFill>
                  <a:schemeClr val="accent1"/>
                </a:solidFill>
              </a:rPr>
            </a:br>
            <a:r>
              <a:rPr lang="en-US" altLang="en-US" sz="5400" dirty="0" smtClean="0">
                <a:solidFill>
                  <a:schemeClr val="accent1"/>
                </a:solidFill>
              </a:rPr>
              <a:t>that slope</a:t>
            </a:r>
          </a:p>
        </p:txBody>
      </p:sp>
    </p:spTree>
    <p:extLst>
      <p:ext uri="{BB962C8B-B14F-4D97-AF65-F5344CB8AC3E}">
        <p14:creationId xmlns:p14="http://schemas.microsoft.com/office/powerpoint/2010/main" val="4052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44833" y="329712"/>
            <a:ext cx="7556500" cy="813670"/>
          </a:xfrm>
        </p:spPr>
        <p:txBody>
          <a:bodyPr/>
          <a:lstStyle/>
          <a:p>
            <a:r>
              <a:rPr lang="en-US" altLang="en-US" sz="4500" dirty="0" smtClean="0"/>
              <a:t>We Are Not Alone </a:t>
            </a:r>
          </a:p>
        </p:txBody>
      </p:sp>
      <p:pic>
        <p:nvPicPr>
          <p:cNvPr id="91140" name="Picture 6" descr="41LhkEaVA5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0" y="1423219"/>
            <a:ext cx="3033815" cy="38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47" y="1402026"/>
            <a:ext cx="2597150" cy="38229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9" y="5483613"/>
            <a:ext cx="8406581" cy="1094168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250,000 educators using the strategy all over the world  </a:t>
            </a:r>
          </a:p>
        </p:txBody>
      </p:sp>
    </p:spTree>
    <p:extLst>
      <p:ext uri="{BB962C8B-B14F-4D97-AF65-F5344CB8AC3E}">
        <p14:creationId xmlns:p14="http://schemas.microsoft.com/office/powerpoint/2010/main" val="24507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 txBox="1">
            <a:spLocks/>
          </p:cNvSpPr>
          <p:nvPr/>
        </p:nvSpPr>
        <p:spPr bwMode="auto">
          <a:xfrm>
            <a:off x="498474" y="2512148"/>
            <a:ext cx="7356619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29DD1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ＭＳ Ｐゴシック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38802" y="2193491"/>
            <a:ext cx="7556313" cy="2821853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solidFill>
                  <a:srgbClr val="629DD1"/>
                </a:solidFill>
              </a:rPr>
              <a:t>What </a:t>
            </a:r>
            <a:r>
              <a:rPr lang="en-US" sz="4400" dirty="0">
                <a:solidFill>
                  <a:srgbClr val="629DD1"/>
                </a:solidFill>
              </a:rPr>
              <a:t>happens when students do learn to ask their own questions?</a:t>
            </a:r>
            <a:r>
              <a:rPr lang="en-US" sz="4000" dirty="0">
                <a:solidFill>
                  <a:srgbClr val="629DD1"/>
                </a:solidFill>
              </a:rPr>
              <a:t/>
            </a:r>
            <a:br>
              <a:rPr lang="en-US" sz="4000" dirty="0">
                <a:solidFill>
                  <a:srgbClr val="629DD1"/>
                </a:solidFill>
              </a:rPr>
            </a:b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331200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 smtClean="0"/>
              <a:t>Acknowledgments</a:t>
            </a:r>
            <a:r>
              <a:rPr lang="en-US" altLang="en-US" dirty="0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321898"/>
            <a:ext cx="7744980" cy="504940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We are deeply grateful to the Sir John Templeton Foundation and The Hummingbird Fund for their generous support of the Million Classrooms Campaign.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311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600200"/>
            <a:ext cx="7762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“Just when you think you know all you need to know, you ask another question and discover how much more there is to learn.”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Sixth-grade student, Palo Alto,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When you ask the question, you feel like it’s your job to get the answer.”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High School student, Boston,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20683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4000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>The Question Formulation Technique (QFT)</a:t>
            </a:r>
            <a: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  <a:t/>
            </a:r>
            <a:b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 eaLnBrk="0" fontAlgn="base" hangingPunct="0">
              <a:spcAft>
                <a:spcPts val="1800"/>
              </a:spcAft>
              <a:buClr>
                <a:srgbClr val="297FD5"/>
              </a:buClr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Students learn to: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Produce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own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Improve</a:t>
            </a:r>
            <a:r>
              <a:rPr lang="en-US" altLang="en-US" sz="2800" dirty="0" smtClean="0">
                <a:solidFill>
                  <a:prstClr val="black"/>
                </a:solidFill>
              </a:rPr>
              <a:t> their questions 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Strategize</a:t>
            </a:r>
            <a:r>
              <a:rPr lang="en-US" altLang="en-US" sz="2800" dirty="0" smtClean="0">
                <a:solidFill>
                  <a:prstClr val="black"/>
                </a:solidFill>
              </a:rPr>
              <a:t> on how to use their questions</a:t>
            </a:r>
          </a:p>
          <a:p>
            <a:pPr lvl="1" eaLnBrk="0" fontAlgn="base" hangingPunct="0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prstClr val="black"/>
                </a:solidFill>
              </a:rPr>
              <a:t>Reflect</a:t>
            </a:r>
            <a:r>
              <a:rPr lang="en-US" altLang="en-US" sz="2800" dirty="0" smtClean="0">
                <a:solidFill>
                  <a:prstClr val="black"/>
                </a:solidFill>
              </a:rPr>
              <a:t> on what they have learned and how they learned it</a:t>
            </a:r>
          </a:p>
          <a:p>
            <a:endParaRPr lang="e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57" y="5792055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4867" y="6233871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72956" y="4835237"/>
            <a:ext cx="7515080" cy="13811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Experience the Question Formulation Technique (QFT)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5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Producing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1600200"/>
            <a:ext cx="8545513" cy="502227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2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98475" y="2155767"/>
            <a:ext cx="8201773" cy="248524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dirty="0" smtClean="0">
                <a:solidFill>
                  <a:schemeClr val="accent1"/>
                </a:solidFill>
              </a:rPr>
              <a:t>Some students are not demonstrating  curiosity.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475" y="5400675"/>
            <a:ext cx="797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Please write this statement at the top of your paper.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1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98475" y="484187"/>
            <a:ext cx="7578726" cy="1815667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Some students are not asking questions.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498475" y="2786063"/>
            <a:ext cx="8380702" cy="383641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36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Categorizing Questions: </a:t>
            </a:r>
            <a:br>
              <a:rPr lang="en-US" altLang="en-US" sz="4000" smtClean="0"/>
            </a:br>
            <a:r>
              <a:rPr lang="en-US" altLang="en-US" sz="4000" smtClean="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Definitions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</a:t>
            </a:r>
            <a:endParaRPr lang="en-US" altLang="en-US" sz="3000" b="1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Closed-ended </a:t>
            </a:r>
            <a:r>
              <a:rPr lang="en-US" altLang="en-US" dirty="0" smtClean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b="1" dirty="0" smtClean="0">
                <a:solidFill>
                  <a:srgbClr val="000000"/>
                </a:solidFill>
              </a:rPr>
              <a:t>one-word </a:t>
            </a:r>
            <a:r>
              <a:rPr lang="en-US" altLang="en-US" dirty="0" smtClean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Open-ended</a:t>
            </a:r>
            <a:r>
              <a:rPr lang="en-US" altLang="en-US" dirty="0" smtClean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more </a:t>
            </a:r>
            <a:r>
              <a:rPr lang="en-US" altLang="en-US" b="1" dirty="0" smtClean="0">
                <a:solidFill>
                  <a:srgbClr val="000000"/>
                </a:solidFill>
              </a:rPr>
              <a:t>explanation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Directions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marking them </a:t>
            </a:r>
            <a:r>
              <a:rPr lang="en-US" altLang="en-US" sz="3000" dirty="0" smtClean="0">
                <a:solidFill>
                  <a:srgbClr val="000000"/>
                </a:solidFill>
              </a:rPr>
              <a:t>with a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“C”</a:t>
            </a:r>
            <a:r>
              <a:rPr lang="en-US" altLang="ja-JP" sz="3000" dirty="0" smtClean="0">
                <a:solidFill>
                  <a:srgbClr val="000000"/>
                </a:solidFill>
              </a:rPr>
              <a:t> or an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</a:t>
            </a:r>
            <a:r>
              <a:rPr lang="en-US" altLang="ja-JP" sz="3000" b="1" dirty="0" smtClean="0">
                <a:solidFill>
                  <a:srgbClr val="000000"/>
                </a:solidFill>
              </a:rPr>
              <a:t>O.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”</a:t>
            </a:r>
            <a:endParaRPr lang="en-US" altLang="en-US" sz="3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6355"/>
              </p:ext>
            </p:extLst>
          </p:nvPr>
        </p:nvGraphicFramePr>
        <p:xfrm>
          <a:off x="1215266" y="2213961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is in the room?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0655" y="6308508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#QFTCon #QFT</a:t>
            </a:r>
          </a:p>
        </p:txBody>
      </p:sp>
    </p:spTree>
    <p:extLst>
      <p:ext uri="{BB962C8B-B14F-4D97-AF65-F5344CB8AC3E}">
        <p14:creationId xmlns:p14="http://schemas.microsoft.com/office/powerpoint/2010/main" val="3607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b="1" smtClean="0">
                <a:solidFill>
                  <a:srgbClr val="9D90A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an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5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0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0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0" y="5562600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5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743393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Strategize: Prioritizing Questions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 Choose the three questions you consider most important.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 While prioritizing, think about your Question Focus: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Some students are not demonstrating curiosity.</a:t>
            </a:r>
            <a:endParaRPr lang="en-US" altLang="en-US" sz="3200" i="1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644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Strategize: Next Steps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772689" cy="4144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From priority questions to action plan</a:t>
            </a: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In order to answer your priority questions: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know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Information 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do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Tasks </a:t>
            </a:r>
          </a:p>
        </p:txBody>
      </p:sp>
    </p:spTree>
    <p:extLst>
      <p:ext uri="{BB962C8B-B14F-4D97-AF65-F5344CB8AC3E}">
        <p14:creationId xmlns:p14="http://schemas.microsoft.com/office/powerpoint/2010/main" val="3231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Share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8475" y="1966913"/>
            <a:ext cx="8320088" cy="4144962"/>
          </a:xfrm>
        </p:spPr>
        <p:txBody>
          <a:bodyPr/>
          <a:lstStyle/>
          <a:p>
            <a:pPr marL="514350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600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88325" cy="4144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 smtClean="0">
                <a:solidFill>
                  <a:srgbClr val="000000"/>
                </a:solidFill>
              </a:rPr>
              <a:t> How did you learn it?</a:t>
            </a:r>
          </a:p>
          <a:p>
            <a:pPr eaLnBrk="1" hangingPunct="1"/>
            <a:r>
              <a:rPr lang="en-US" altLang="en-US" sz="3600" dirty="0" smtClean="0">
                <a:solidFill>
                  <a:srgbClr val="000000"/>
                </a:solidFill>
              </a:rPr>
              <a:t> What do you understand differently now about some students not demonstrating curiosity? </a:t>
            </a:r>
          </a:p>
        </p:txBody>
      </p:sp>
    </p:spTree>
    <p:extLst>
      <p:ext uri="{BB962C8B-B14F-4D97-AF65-F5344CB8AC3E}">
        <p14:creationId xmlns:p14="http://schemas.microsoft.com/office/powerpoint/2010/main" val="5244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Classroom Example:</a:t>
            </a:r>
            <a:b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</a:br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High School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Teacher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Ling-Se </a:t>
            </a:r>
            <a:r>
              <a:rPr lang="en-US" sz="2800" dirty="0" err="1" smtClean="0">
                <a:solidFill>
                  <a:schemeClr val="tx1"/>
                </a:solidFill>
              </a:rPr>
              <a:t>Chesnakas</a:t>
            </a:r>
            <a:r>
              <a:rPr lang="en-US" sz="2800" dirty="0" smtClean="0">
                <a:solidFill>
                  <a:schemeClr val="tx1"/>
                </a:solidFill>
              </a:rPr>
              <a:t>, Boston</a:t>
            </a:r>
            <a:r>
              <a:rPr lang="en-US" sz="2800" dirty="0">
                <a:solidFill>
                  <a:schemeClr val="tx1"/>
                </a:solidFill>
              </a:rPr>
              <a:t>, MA</a:t>
            </a:r>
            <a:r>
              <a:rPr lang="en-US" altLang="en-US" sz="28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Topic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12</a:t>
            </a:r>
            <a:r>
              <a:rPr lang="en-US" altLang="en-US" sz="3000" baseline="30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Grade Humanities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unit on 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The Brief Wondrous Life of Oscar </a:t>
            </a:r>
            <a:r>
              <a:rPr lang="en-US" altLang="en-US" sz="3000" i="1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Wao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by </a:t>
            </a:r>
            <a:r>
              <a:rPr lang="en-US" altLang="en-US" sz="3000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Junot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Diaz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Purpose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To help students generate questions for a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ocratic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eminar at the end of the unit</a:t>
            </a:r>
            <a:endParaRPr lang="en-US" altLang="en-US" sz="30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3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1610"/>
            <a:ext cx="7556500" cy="1116012"/>
          </a:xfrm>
        </p:spPr>
        <p:txBody>
          <a:bodyPr/>
          <a:lstStyle/>
          <a:p>
            <a:r>
              <a:rPr lang="en-US" sz="4000" dirty="0" smtClean="0"/>
              <a:t>The QFT In Action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http://rightquestion.org/educators/videos/</a:t>
            </a:r>
          </a:p>
        </p:txBody>
      </p:sp>
    </p:spTree>
    <p:extLst>
      <p:ext uri="{BB962C8B-B14F-4D97-AF65-F5344CB8AC3E}">
        <p14:creationId xmlns:p14="http://schemas.microsoft.com/office/powerpoint/2010/main" val="3238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36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285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 smtClean="0"/>
              <a:t>The QFT, on one slide…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081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Curiosity and Rigor</a:t>
            </a:r>
            <a:endParaRPr lang="en-US" sz="4400" dirty="0">
              <a:latin typeface="Rockwell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98475" y="2173288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Font typeface="Wingdings" charset="0"/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Font typeface="Wingdings" charset="0"/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005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22" y="991944"/>
            <a:ext cx="8434767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About the  Right Question Institute</a:t>
            </a:r>
            <a:endParaRPr lang="en-US" sz="2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Reflections,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5" y="6016697"/>
            <a:ext cx="2330605" cy="85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254" y="6391442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325167"/>
            <a:ext cx="8229600" cy="11887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The art and the science of the </a:t>
            </a:r>
            <a:r>
              <a:rPr lang="en-US" sz="4000" dirty="0" smtClean="0">
                <a:latin typeface="Rockwell" panose="02060603020205020403" pitchFamily="18" charset="0"/>
              </a:rPr>
              <a:t>QFT</a:t>
            </a:r>
            <a:endParaRPr lang="en-US" sz="40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962650"/>
            <a:ext cx="20002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2" y="1583530"/>
            <a:ext cx="3635347" cy="2984095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398920" y="2861104"/>
            <a:ext cx="1617236" cy="554670"/>
          </a:xfrm>
          <a:prstGeom prst="rect">
            <a:avLst/>
          </a:prstGeom>
          <a:solidFill>
            <a:schemeClr val="bg1"/>
          </a:solidFill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DIVERGENT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THINKING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N W6" charset="-128"/>
              <a:cs typeface="ヒラギノ角ゴ ProN W6" charset="-128"/>
              <a:sym typeface="Gill Sans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55387" y="1583530"/>
            <a:ext cx="3482975" cy="2984093"/>
            <a:chOff x="1157326" y="1744708"/>
            <a:chExt cx="6897461" cy="5113292"/>
          </a:xfrm>
        </p:grpSpPr>
        <p:sp>
          <p:nvSpPr>
            <p:cNvPr id="9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 fontScale="47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61313" y="4392970"/>
            <a:ext cx="477672" cy="35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inking about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76" y="4586978"/>
            <a:ext cx="4940352" cy="219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16156" y="4498377"/>
            <a:ext cx="3232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METACOGNITIVE THINKING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19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Student Reflection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600200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65137" y="4704585"/>
            <a:ext cx="8678863" cy="1053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More Classroom Examples</a:t>
            </a:r>
            <a:endParaRPr lang="en-US" sz="4000" baseline="30000" dirty="0">
              <a:latin typeface="Rockwell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1" descr="mccomb stude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228600"/>
            <a:ext cx="6378575" cy="4187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10" y="5950844"/>
            <a:ext cx="2182761" cy="799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3742" y="6350583"/>
            <a:ext cx="174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#QFTCon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#QFT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29DD1"/>
                </a:solidFill>
              </a:rPr>
              <a:t>Question Focus</a:t>
            </a:r>
            <a:endParaRPr lang="en-US" sz="4000" dirty="0">
              <a:solidFill>
                <a:srgbClr val="629DD1"/>
              </a:solidFill>
            </a:endParaRP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4" y="1981200"/>
            <a:ext cx="5530341" cy="4144963"/>
          </a:xfrm>
        </p:spPr>
      </p:pic>
    </p:spTree>
    <p:extLst>
      <p:ext uri="{BB962C8B-B14F-4D97-AF65-F5344CB8AC3E}">
        <p14:creationId xmlns:p14="http://schemas.microsoft.com/office/powerpoint/2010/main" val="181320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Where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they going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 baby alligator’s eyes white and the mom’s black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baby alligators on top of the momma alligator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does momma or daddy have bumps on them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79508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Classroom Example:</a:t>
            </a:r>
            <a:br>
              <a:rPr lang="en-US" sz="4400" dirty="0" smtClean="0"/>
            </a:br>
            <a:r>
              <a:rPr lang="en-US" sz="4400" dirty="0" smtClean="0"/>
              <a:t>Kindergarten</a:t>
            </a:r>
            <a:endParaRPr lang="en-US" sz="44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</a:t>
            </a:r>
            <a:r>
              <a:rPr lang="en-US" sz="3000" u="sng" dirty="0" smtClean="0">
                <a:solidFill>
                  <a:schemeClr val="tx1"/>
                </a:solidFill>
                <a:cs typeface="Gill Sans"/>
              </a:rPr>
              <a:t>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Jennifer Shaffer, Walkersville, MD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Non-fiction literacy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To engage students prior to reading a nonfiction 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text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about alligators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2941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Math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To engage students at the start of a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2563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65" y="497949"/>
            <a:ext cx="7093817" cy="1116106"/>
          </a:xfrm>
        </p:spPr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752600"/>
            <a:ext cx="7924800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 Novel Study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552014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0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000" dirty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0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endParaRPr lang="en-US" sz="3000" u="sng" dirty="0" smtClean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r>
              <a:rPr lang="en-US" sz="30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0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000" i="1" dirty="0" smtClean="0">
                <a:solidFill>
                  <a:schemeClr val="tx1"/>
                </a:solidFill>
                <a:latin typeface="Rockwell" charset="0"/>
              </a:rPr>
              <a:t>Out of My Mind 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</a:rPr>
              <a:t>by Sharon Draper, a book about a young girl with cerebral palsy</a:t>
            </a:r>
            <a:endParaRPr lang="en-US" sz="30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r>
              <a:rPr lang="en-US" sz="30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0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</a:rPr>
              <a:t>Get students thinking about an extension project question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Introduced 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</a:rPr>
              <a:t>about 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2/3rds of the way through the 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</a:rPr>
              <a:t>book</a:t>
            </a:r>
          </a:p>
          <a:p>
            <a:pPr marL="228600" lvl="1" indent="0">
              <a:buNone/>
            </a:pPr>
            <a:endParaRPr lang="en-US" sz="2800" dirty="0" smtClean="0">
              <a:solidFill>
                <a:schemeClr val="tx1"/>
              </a:solidFill>
              <a:latin typeface="Rockwell" charset="0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Rockwell" charset="0"/>
              </a:rPr>
              <a:t>Assignment: </a:t>
            </a:r>
            <a:r>
              <a:rPr lang="en-US" sz="2800" dirty="0">
                <a:solidFill>
                  <a:schemeClr val="tx1"/>
                </a:solidFill>
                <a:latin typeface="Rockwell" charset="0"/>
              </a:rPr>
              <a:t>Develop a question that you will be able to answer through research that will teach the class something about cerebral palsy we have not learned in the book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</a:rPr>
              <a:t>. </a:t>
            </a:r>
            <a:endParaRPr lang="en-US" sz="2800" dirty="0">
              <a:solidFill>
                <a:schemeClr val="tx1"/>
              </a:solidFill>
              <a:latin typeface="Rockwell" charset="0"/>
            </a:endParaRPr>
          </a:p>
        </p:txBody>
      </p:sp>
      <p:pic>
        <p:nvPicPr>
          <p:cNvPr id="4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16" y="2524125"/>
            <a:ext cx="223826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 Focus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613258" y="2932456"/>
            <a:ext cx="5326743" cy="1000915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charset="0"/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Cerebral Palsy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>
          <a:xfrm>
            <a:off x="0" y="190899"/>
            <a:ext cx="7556500" cy="1116012"/>
          </a:xfrm>
        </p:spPr>
        <p:txBody>
          <a:bodyPr/>
          <a:lstStyle/>
          <a:p>
            <a:r>
              <a:rPr lang="en-US" sz="4000" dirty="0"/>
              <a:t>Student </a:t>
            </a:r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1450" y="881263"/>
            <a:ext cx="4568825" cy="4433888"/>
          </a:xfrm>
        </p:spPr>
        <p:txBody>
          <a:bodyPr>
            <a:noAutofit/>
          </a:bodyPr>
          <a:lstStyle/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What </a:t>
            </a:r>
            <a:r>
              <a:rPr lang="en-US" sz="1600" dirty="0">
                <a:cs typeface="Gill Sans" charset="0"/>
              </a:rPr>
              <a:t>is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Who </a:t>
            </a:r>
            <a:r>
              <a:rPr lang="en-US" sz="1600" dirty="0">
                <a:cs typeface="Gill Sans" charset="0"/>
              </a:rPr>
              <a:t>can get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How </a:t>
            </a:r>
            <a:r>
              <a:rPr lang="en-US" sz="1600" dirty="0">
                <a:cs typeface="Gill Sans" charset="0"/>
              </a:rPr>
              <a:t>do you get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Can </a:t>
            </a:r>
            <a:r>
              <a:rPr lang="en-US" sz="1600" dirty="0">
                <a:cs typeface="Gill Sans" charset="0"/>
              </a:rPr>
              <a:t>we help someone with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How </a:t>
            </a:r>
            <a:r>
              <a:rPr lang="en-US" sz="1600" dirty="0">
                <a:cs typeface="Gill Sans" charset="0"/>
              </a:rPr>
              <a:t>can we help someone with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Do </a:t>
            </a:r>
            <a:r>
              <a:rPr lang="en-US" sz="1600" dirty="0">
                <a:cs typeface="Gill Sans" charset="0"/>
              </a:rPr>
              <a:t>all the kids in a family have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Is </a:t>
            </a: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it always the oldest kid who gets cerebral 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palsy?</a:t>
            </a:r>
            <a:endParaRPr lang="en-US" sz="1600" b="1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Is </a:t>
            </a:r>
            <a:r>
              <a:rPr lang="en-US" sz="1600" dirty="0">
                <a:cs typeface="Gill Sans" charset="0"/>
              </a:rPr>
              <a:t>everyone with cerebral palsy like </a:t>
            </a:r>
            <a:r>
              <a:rPr lang="en-US" sz="1600" dirty="0" smtClean="0">
                <a:cs typeface="Gill Sans" charset="0"/>
              </a:rPr>
              <a:t>Melody?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Does </a:t>
            </a:r>
            <a:r>
              <a:rPr lang="en-US" sz="1600" dirty="0">
                <a:cs typeface="Gill Sans" charset="0"/>
              </a:rPr>
              <a:t>everyone with cerebral </a:t>
            </a:r>
            <a:r>
              <a:rPr lang="en-US" sz="1600" dirty="0" smtClean="0">
                <a:cs typeface="Gill Sans" charset="0"/>
              </a:rPr>
              <a:t>palsy </a:t>
            </a:r>
            <a:r>
              <a:rPr lang="en-US" sz="1600" dirty="0">
                <a:cs typeface="Gill Sans" charset="0"/>
              </a:rPr>
              <a:t>need a wheel chair and a talk </a:t>
            </a:r>
            <a:r>
              <a:rPr lang="en-US" sz="1600" dirty="0" smtClean="0">
                <a:cs typeface="Gill Sans" charset="0"/>
              </a:rPr>
              <a:t>box?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Are </a:t>
            </a: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there different types of cerebral 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palsy?</a:t>
            </a:r>
            <a:endParaRPr lang="en-US" sz="1600" b="1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Can </a:t>
            </a:r>
            <a:r>
              <a:rPr lang="en-US" sz="1600" dirty="0">
                <a:cs typeface="Gill Sans" charset="0"/>
              </a:rPr>
              <a:t>people with cerebral palsy walk on their </a:t>
            </a:r>
            <a:r>
              <a:rPr lang="en-US" sz="1600" dirty="0" smtClean="0">
                <a:cs typeface="Gill Sans" charset="0"/>
              </a:rPr>
              <a:t>own?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Does </a:t>
            </a:r>
            <a:r>
              <a:rPr lang="en-US" sz="1600" dirty="0">
                <a:cs typeface="Gill Sans" charset="0"/>
              </a:rPr>
              <a:t>anybody </a:t>
            </a:r>
            <a:r>
              <a:rPr lang="en-US" sz="1600" dirty="0" smtClean="0">
                <a:cs typeface="Gill Sans" charset="0"/>
              </a:rPr>
              <a:t>speak?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Can </a:t>
            </a:r>
            <a:r>
              <a:rPr lang="en-US" sz="1600" dirty="0">
                <a:cs typeface="Gill Sans" charset="0"/>
              </a:rPr>
              <a:t>I play sports if I have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If </a:t>
            </a: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twins are born do they both have cerebral 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palsy?</a:t>
            </a:r>
            <a:endParaRPr lang="en-US" sz="1600" b="1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/>
              <a:defRPr/>
            </a:pPr>
            <a:r>
              <a:rPr lang="en-US" sz="1600" dirty="0" smtClean="0">
                <a:cs typeface="Gill Sans" charset="0"/>
              </a:rPr>
              <a:t>How </a:t>
            </a:r>
            <a:r>
              <a:rPr lang="en-US" sz="1600" dirty="0">
                <a:cs typeface="Gill Sans" charset="0"/>
              </a:rPr>
              <a:t>many people have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3437" y="586245"/>
            <a:ext cx="4321176" cy="443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 startAt="16"/>
              <a:defRPr/>
            </a:pP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Are wheelchairs expensive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Are </a:t>
            </a:r>
            <a:r>
              <a:rPr lang="en-US" sz="1600" dirty="0">
                <a:cs typeface="Gill Sans" charset="0"/>
              </a:rPr>
              <a:t>talk boxes </a:t>
            </a:r>
            <a:r>
              <a:rPr lang="en-US" sz="1600" dirty="0" smtClean="0">
                <a:cs typeface="Gill Sans" charset="0"/>
              </a:rPr>
              <a:t>expensive?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Are </a:t>
            </a:r>
            <a:r>
              <a:rPr lang="en-US" sz="1600" dirty="0">
                <a:cs typeface="Gill Sans" charset="0"/>
              </a:rPr>
              <a:t>people making talk boxes </a:t>
            </a:r>
            <a:r>
              <a:rPr lang="en-US" sz="1600" dirty="0" smtClean="0">
                <a:cs typeface="Gill Sans" charset="0"/>
              </a:rPr>
              <a:t>better?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Do </a:t>
            </a:r>
            <a:r>
              <a:rPr lang="en-US" sz="1600" dirty="0">
                <a:cs typeface="Gill Sans" charset="0"/>
              </a:rPr>
              <a:t>people use other things to help </a:t>
            </a:r>
            <a:r>
              <a:rPr lang="en-US" sz="1600" dirty="0" smtClean="0">
                <a:cs typeface="Gill Sans" charset="0"/>
              </a:rPr>
              <a:t>people?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Can </a:t>
            </a: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robotics be used to 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help?</a:t>
            </a:r>
            <a:endParaRPr lang="en-US" sz="1600" b="1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Do </a:t>
            </a:r>
            <a:r>
              <a:rPr lang="en-US" sz="1600" dirty="0">
                <a:cs typeface="Gill Sans" charset="0"/>
              </a:rPr>
              <a:t>people adopt kids with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How </a:t>
            </a:r>
            <a:r>
              <a:rPr lang="en-US" sz="1600" dirty="0">
                <a:cs typeface="Gill Sans" charset="0"/>
              </a:rPr>
              <a:t>long do people </a:t>
            </a:r>
            <a:r>
              <a:rPr lang="en-US" sz="1600" dirty="0" smtClean="0">
                <a:cs typeface="Gill Sans" charset="0"/>
              </a:rPr>
              <a:t>live?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Can </a:t>
            </a:r>
            <a:r>
              <a:rPr lang="en-US" sz="1600" dirty="0">
                <a:cs typeface="Gill Sans" charset="0"/>
              </a:rPr>
              <a:t>it get </a:t>
            </a:r>
            <a:r>
              <a:rPr lang="en-US" sz="1600" dirty="0" smtClean="0">
                <a:cs typeface="Gill Sans" charset="0"/>
              </a:rPr>
              <a:t>better?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>
                <a:cs typeface="Gill Sans" charset="0"/>
              </a:rPr>
              <a:t>D</a:t>
            </a:r>
            <a:r>
              <a:rPr lang="en-US" sz="1600" dirty="0" smtClean="0">
                <a:cs typeface="Gill Sans" charset="0"/>
              </a:rPr>
              <a:t>o </a:t>
            </a:r>
            <a:r>
              <a:rPr lang="en-US" sz="1600" dirty="0">
                <a:cs typeface="Gill Sans" charset="0"/>
              </a:rPr>
              <a:t>you always know if someone has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Can </a:t>
            </a:r>
            <a:r>
              <a:rPr lang="en-US" sz="1600" b="1" dirty="0">
                <a:solidFill>
                  <a:schemeClr val="tx1"/>
                </a:solidFill>
                <a:cs typeface="Gill Sans" charset="0"/>
              </a:rPr>
              <a:t>famous people have cerebral </a:t>
            </a:r>
            <a:r>
              <a:rPr lang="en-US" sz="1600" b="1" dirty="0" smtClean="0">
                <a:solidFill>
                  <a:schemeClr val="tx1"/>
                </a:solidFill>
                <a:cs typeface="Gill Sans" charset="0"/>
              </a:rPr>
              <a:t>palsy?</a:t>
            </a:r>
            <a:endParaRPr lang="en-US" sz="1600" b="1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Did </a:t>
            </a:r>
            <a:r>
              <a:rPr lang="en-US" sz="1600" dirty="0">
                <a:cs typeface="Gill Sans" charset="0"/>
              </a:rPr>
              <a:t>a president have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Has </a:t>
            </a:r>
            <a:r>
              <a:rPr lang="en-US" sz="1600" dirty="0">
                <a:cs typeface="Gill Sans" charset="0"/>
              </a:rPr>
              <a:t>there always been cerebral palsy in </a:t>
            </a:r>
            <a:r>
              <a:rPr lang="en-US" sz="1600" dirty="0" smtClean="0">
                <a:cs typeface="Gill Sans" charset="0"/>
              </a:rPr>
              <a:t>history?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Who </a:t>
            </a:r>
            <a:r>
              <a:rPr lang="en-US" sz="1600" dirty="0">
                <a:cs typeface="Gill Sans" charset="0"/>
              </a:rPr>
              <a:t>discovered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Does </a:t>
            </a:r>
            <a:r>
              <a:rPr lang="en-US" sz="1600" dirty="0">
                <a:cs typeface="Gill Sans" charset="0"/>
              </a:rPr>
              <a:t>Stephen Hawking have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Are </a:t>
            </a:r>
            <a:r>
              <a:rPr lang="en-US" sz="1600" dirty="0">
                <a:cs typeface="Gill Sans" charset="0"/>
              </a:rPr>
              <a:t>people with cerebral palsy </a:t>
            </a:r>
            <a:r>
              <a:rPr lang="en-US" sz="1600" dirty="0" smtClean="0">
                <a:cs typeface="Gill Sans" charset="0"/>
              </a:rPr>
              <a:t>smarter?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How </a:t>
            </a:r>
            <a:r>
              <a:rPr lang="en-US" sz="1600" dirty="0">
                <a:cs typeface="Gill Sans" charset="0"/>
              </a:rPr>
              <a:t>do I meet someone with cerebral </a:t>
            </a:r>
            <a:r>
              <a:rPr lang="en-US" sz="1600" dirty="0" smtClean="0">
                <a:cs typeface="Gill Sans" charset="0"/>
              </a:rPr>
              <a:t>palsy?</a:t>
            </a:r>
            <a:endParaRPr lang="en-US" sz="1600" dirty="0">
              <a:cs typeface="Gill Sans" charset="0"/>
            </a:endParaRPr>
          </a:p>
          <a:p>
            <a:pPr marL="341313" indent="-341313">
              <a:spcBef>
                <a:spcPts val="0"/>
              </a:spcBef>
              <a:buFont typeface="Calibri" charset="0"/>
              <a:buAutoNum type="arabicPeriod" startAt="16"/>
              <a:defRPr/>
            </a:pPr>
            <a:r>
              <a:rPr lang="en-US" sz="1600" dirty="0" smtClean="0">
                <a:cs typeface="Gill Sans" charset="0"/>
              </a:rPr>
              <a:t>Are </a:t>
            </a:r>
            <a:r>
              <a:rPr lang="en-US" sz="1600" dirty="0">
                <a:cs typeface="Gill Sans" charset="0"/>
              </a:rPr>
              <a:t>there other books about other </a:t>
            </a:r>
            <a:r>
              <a:rPr lang="en-US" sz="1600" dirty="0" smtClean="0">
                <a:cs typeface="Gill Sans" charset="0"/>
              </a:rPr>
              <a:t>people?</a:t>
            </a:r>
          </a:p>
        </p:txBody>
      </p:sp>
    </p:spTree>
    <p:extLst>
      <p:ext uri="{BB962C8B-B14F-4D97-AF65-F5344CB8AC3E}">
        <p14:creationId xmlns:p14="http://schemas.microsoft.com/office/powerpoint/2010/main" val="23052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sz="3000" dirty="0" smtClean="0">
                <a:solidFill>
                  <a:schemeClr val="tx1"/>
                </a:solidFill>
              </a:rPr>
              <a:t>Student projects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238250"/>
            <a:ext cx="7254877" cy="5230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Student projects covered many subjects: 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Twins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 smtClean="0">
                <a:solidFill>
                  <a:schemeClr val="tx1"/>
                </a:solidFill>
              </a:rPr>
              <a:t>ypes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obotics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thletes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B</a:t>
            </a:r>
            <a:r>
              <a:rPr lang="en-US" sz="2200" dirty="0" smtClean="0">
                <a:solidFill>
                  <a:schemeClr val="tx1"/>
                </a:solidFill>
              </a:rPr>
              <a:t>eauty queen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rtist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heel chair improvements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Music therapy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eview of other books and movies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Lesson about how to treat people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sz="3000" dirty="0">
                <a:solidFill>
                  <a:schemeClr val="tx1"/>
                </a:solidFill>
              </a:rPr>
              <a:t>What I saw in the classroom…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238250"/>
            <a:ext cx="7556313" cy="5230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>
                <a:solidFill>
                  <a:schemeClr val="tx1"/>
                </a:solidFill>
              </a:rPr>
              <a:t>Students </a:t>
            </a:r>
            <a:r>
              <a:rPr lang="en-US" dirty="0">
                <a:solidFill>
                  <a:schemeClr val="tx1"/>
                </a:solidFill>
              </a:rPr>
              <a:t>got to work right away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No one struggled with what topic to do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Total engagement in project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Stronger students excelled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Students shared resources and talents with classmates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Struggling students also excelled with a different type of project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Presentations varied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Class was engaged during presentations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Questions asked of presenters were high quality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tx1"/>
                </a:solidFill>
              </a:rPr>
              <a:t>After presentation we all walked away with more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00550" y="1985963"/>
            <a:ext cx="3657600" cy="414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The QFT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the rules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Present a Question Focus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Improve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Prioritize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next steps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Reflect</a:t>
            </a:r>
          </a:p>
        </p:txBody>
      </p:sp>
      <p:pic>
        <p:nvPicPr>
          <p:cNvPr id="125955" name="Content Placeholder 10" descr="blue-scien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r="20552"/>
          <a:stretch>
            <a:fillRect/>
          </a:stretch>
        </p:blipFill>
        <p:spPr>
          <a:xfrm>
            <a:off x="4397187" y="1985963"/>
            <a:ext cx="3657600" cy="4140200"/>
          </a:xfrm>
        </p:spPr>
      </p:pic>
      <p:sp>
        <p:nvSpPr>
          <p:cNvPr id="993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9933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Science: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A rigorous protocol, with specific steps and sequence, that produces consistent results</a:t>
            </a: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Rockwell" charset="0"/>
              <a:ea typeface="MS PGothic" charset="0"/>
            </a:endParaRPr>
          </a:p>
        </p:txBody>
      </p:sp>
      <p:sp>
        <p:nvSpPr>
          <p:cNvPr id="99334" name="TextBox 4"/>
          <p:cNvSpPr txBox="1">
            <a:spLocks noChangeArrowheads="1"/>
          </p:cNvSpPr>
          <p:nvPr/>
        </p:nvSpPr>
        <p:spPr bwMode="auto">
          <a:xfrm>
            <a:off x="1604963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78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933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8475" y="2108200"/>
            <a:ext cx="3822700" cy="406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Art: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Tailoring the QFT process to the specific content and students you are teaching.</a:t>
            </a:r>
          </a:p>
        </p:txBody>
      </p:sp>
      <p:pic>
        <p:nvPicPr>
          <p:cNvPr id="126979" name="Content Placeholder 9" descr="art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-3665" b="-3665"/>
          <a:stretch>
            <a:fillRect/>
          </a:stretch>
        </p:blipFill>
        <p:spPr>
          <a:xfrm>
            <a:off x="4241800" y="1690688"/>
            <a:ext cx="4610100" cy="4283075"/>
          </a:xfrm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40275" y="2084388"/>
            <a:ext cx="3822700" cy="4064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Tailor the QFT through: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 of the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 Focus (</a:t>
            </a:r>
            <a:r>
              <a:rPr lang="en-US" sz="2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)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Instructions for prioritizing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Next steps for using the questions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0" indent="0" eaLnBrk="1" hangingPunct="1"/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34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574675" y="1431925"/>
            <a:ext cx="82581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lvl="0"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dirty="0"/>
              <a:t> 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Example:</a:t>
            </a:r>
            <a:br>
              <a:rPr lang="en-US" dirty="0" smtClean="0"/>
            </a:b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38387"/>
            <a:ext cx="8265698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Joan </a:t>
            </a:r>
            <a:r>
              <a:rPr lang="en-US" sz="2400" dirty="0" err="1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Soble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, Cambridge, MA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</a:t>
            </a: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Albert Camus’s </a:t>
            </a:r>
            <a:r>
              <a:rPr lang="en-US" sz="24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Plague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</a:t>
            </a: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Pre-reading</a:t>
            </a: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ngagement and prediction of central themes going into the text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Placeholder 10" descr="Screen shot 2012-03-28 at 9.45.56 PM.png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560" r="56775" b="64162"/>
          <a:stretch>
            <a:fillRect/>
          </a:stretch>
        </p:blipFill>
        <p:spPr>
          <a:xfrm>
            <a:off x="187325" y="1150938"/>
            <a:ext cx="3790950" cy="1966912"/>
          </a:xfrm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498475" y="424657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Initial Question Focus:</a:t>
            </a:r>
          </a:p>
        </p:txBody>
      </p:sp>
      <p:pic>
        <p:nvPicPr>
          <p:cNvPr id="5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5560" r="6113" b="63300"/>
          <a:stretch>
            <a:fillRect/>
          </a:stretch>
        </p:blipFill>
        <p:spPr bwMode="auto">
          <a:xfrm>
            <a:off x="4425950" y="1150938"/>
            <a:ext cx="45021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65144" r="64038" b="6625"/>
          <a:stretch>
            <a:fillRect/>
          </a:stretch>
        </p:blipFill>
        <p:spPr bwMode="auto">
          <a:xfrm>
            <a:off x="187325" y="5022850"/>
            <a:ext cx="3081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7" t="66869" r="6113" b="6625"/>
          <a:stretch>
            <a:fillRect/>
          </a:stretch>
        </p:blipFill>
        <p:spPr bwMode="auto">
          <a:xfrm>
            <a:off x="3660775" y="5135563"/>
            <a:ext cx="52673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38425" r="8611" b="35429"/>
          <a:stretch>
            <a:fillRect/>
          </a:stretch>
        </p:blipFill>
        <p:spPr bwMode="auto">
          <a:xfrm>
            <a:off x="479476" y="3155003"/>
            <a:ext cx="8348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43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1"/>
          <p:cNvSpPr txBox="1">
            <a:spLocks noChangeArrowheads="1"/>
          </p:cNvSpPr>
          <p:nvPr/>
        </p:nvSpPr>
        <p:spPr bwMode="auto">
          <a:xfrm>
            <a:off x="533400" y="1295400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b="1"/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Revised </a:t>
            </a:r>
            <a:r>
              <a:rPr lang="en-US" sz="4400" dirty="0" smtClean="0">
                <a:latin typeface="Rockwell" charset="0"/>
              </a:rPr>
              <a:t>Question Focus:</a:t>
            </a:r>
            <a:endParaRPr lang="en-US" sz="4400" dirty="0">
              <a:latin typeface="Rockwell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200" dirty="0">
                <a:latin typeface="Rockwell" charset="0"/>
                <a:cs typeface="Rockwell" charset="0"/>
              </a:rPr>
              <a:t>The city fathers were aware that the decaying bodies of these rodents were making people sick. </a:t>
            </a:r>
            <a:r>
              <a:rPr lang="en-US" sz="3200" i="1" dirty="0">
                <a:latin typeface="Rockwell" charset="0"/>
                <a:cs typeface="Rockwell" charset="0"/>
              </a:rPr>
              <a:t>(page 28)</a:t>
            </a:r>
            <a:endParaRPr lang="en-US" sz="3200" b="1" dirty="0">
              <a:latin typeface="Rockwell" charset="0"/>
              <a:cs typeface="Rockwell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74665" y="2604818"/>
            <a:ext cx="732659" cy="4965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7324" y="2604818"/>
            <a:ext cx="1383913" cy="5535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22829" y="2604818"/>
            <a:ext cx="1182668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551" y="3101362"/>
            <a:ext cx="1857773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9634" y="3101362"/>
            <a:ext cx="1383912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2010" y="3082819"/>
            <a:ext cx="16001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1351" y="3595642"/>
            <a:ext cx="3028326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1495" y="3563083"/>
            <a:ext cx="10205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0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-145143"/>
            <a:ext cx="7556313" cy="107042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Steps with Student Questions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1522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4209" y="1083212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Debate Prep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67454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3842" y="1113403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topic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4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60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Exit ticket or ”Do Now”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36456" y="3305891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Presentations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1608" y="3187442"/>
            <a:ext cx="2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discussion prompts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5075" y="2399702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 on walls, </a:t>
            </a:r>
          </a:p>
          <a:p>
            <a:r>
              <a:rPr lang="en-US" dirty="0" smtClean="0"/>
              <a:t>Check Off as Answered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57103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Prep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17295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work </a:t>
            </a:r>
            <a:r>
              <a:rPr lang="en-US" smtClean="0"/>
              <a:t>&amp; Experiments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69100" y="1100227"/>
            <a:ext cx="31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or Reading Check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32685" y="4153280"/>
            <a:ext cx="24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Interview an Expert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02718" y="4881131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7634" y="5977986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Tailoring Instruction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82973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Make Your Own Final Test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65000" y="540175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Reading Protocol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0148" y="6305930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Action Projects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2157" y="3991061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Socratic Seminar Prompts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75676" y="3788030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</a:t>
            </a:r>
            <a:r>
              <a:rPr lang="en-US" smtClean="0"/>
              <a:t>Choice Projects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89317" y="5007707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Prompt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09244" y="5630427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Year-long or </a:t>
            </a:r>
            <a:r>
              <a:rPr lang="en-US" dirty="0"/>
              <a:t>U</a:t>
            </a:r>
            <a:r>
              <a:rPr lang="en-US" dirty="0" smtClean="0"/>
              <a:t>nit-long Essential Questions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82973" y="2946854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sometimes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Nothing!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54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Closing Reflections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3" y="1600200"/>
            <a:ext cx="7556313" cy="414496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did you learn?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dirty="0">
                <a:solidFill>
                  <a:schemeClr val="tx1"/>
                </a:solidFill>
              </a:rPr>
              <a:t>“a-ha moment” or a meaningful take away from your experience </a:t>
            </a:r>
            <a:r>
              <a:rPr lang="en-US" sz="2800" dirty="0" smtClean="0">
                <a:solidFill>
                  <a:schemeClr val="tx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4740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506413" y="4794250"/>
            <a:ext cx="6191250" cy="1722438"/>
          </a:xfrm>
        </p:spPr>
        <p:txBody>
          <a:bodyPr/>
          <a:lstStyle/>
          <a:p>
            <a:r>
              <a:rPr lang="en-US" altLang="en-US" sz="4400" dirty="0" smtClean="0"/>
              <a:t>Final Words: </a:t>
            </a:r>
            <a:br>
              <a:rPr lang="en-US" altLang="en-US" sz="4400" dirty="0" smtClean="0"/>
            </a:br>
            <a:r>
              <a:rPr lang="en-US" altLang="en-US" sz="4400" dirty="0" smtClean="0"/>
              <a:t>Universal Relevance </a:t>
            </a:r>
          </a:p>
        </p:txBody>
      </p:sp>
      <p:pic>
        <p:nvPicPr>
          <p:cNvPr id="166915" name="Picture Placeholder 3" descr="Grand_Uni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 bwMode="auto">
          <a:xfrm>
            <a:off x="1806575" y="67945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013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</a:t>
            </a:r>
            <a:r>
              <a:rPr lang="en-US" sz="1600" dirty="0" err="1" smtClean="0">
                <a:solidFill>
                  <a:schemeClr val="accent2"/>
                </a:solidFill>
              </a:rPr>
              <a:t>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44613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650" y="1331913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/>
              <a:t>“How should you respond when you get powerful new tools for finding answers? </a:t>
            </a:r>
          </a:p>
          <a:p>
            <a:endParaRPr lang="en-US" altLang="en-US" sz="32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5650" y="3825875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800"/>
          </a:p>
          <a:p>
            <a:r>
              <a:rPr lang="en-US" altLang="en-US" sz="2800"/>
              <a:t>Think of harder questions.”</a:t>
            </a:r>
          </a:p>
          <a:p>
            <a:endParaRPr lang="en-US" altLang="en-US" sz="3200"/>
          </a:p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7925" y="5399088"/>
            <a:ext cx="3484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algn="r">
              <a:buFontTx/>
              <a:buChar char="-"/>
            </a:pPr>
            <a:r>
              <a:rPr lang="en-US" altLang="en-US" dirty="0" smtClean="0"/>
              <a:t>Clive </a:t>
            </a:r>
            <a:r>
              <a:rPr lang="en-US" altLang="en-US" dirty="0"/>
              <a:t>Thompson, </a:t>
            </a:r>
            <a:r>
              <a:rPr lang="en-US" altLang="en-US" dirty="0" smtClean="0"/>
              <a:t>Journalist </a:t>
            </a:r>
            <a:r>
              <a:rPr lang="en-US" altLang="en-US" dirty="0"/>
              <a:t>and Technology Blogger</a:t>
            </a:r>
          </a:p>
          <a:p>
            <a:endParaRPr lang="en-US" altLang="en-US" dirty="0"/>
          </a:p>
        </p:txBody>
      </p:sp>
      <p:sp>
        <p:nvSpPr>
          <p:cNvPr id="167942" name="Title 1"/>
          <p:cNvSpPr txBox="1">
            <a:spLocks/>
          </p:cNvSpPr>
          <p:nvPr/>
        </p:nvSpPr>
        <p:spPr bwMode="auto">
          <a:xfrm>
            <a:off x="600075" y="352425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sz="4000">
                <a:solidFill>
                  <a:schemeClr val="accent1"/>
                </a:solidFill>
              </a:rPr>
              <a:t>In the Age of Google…</a:t>
            </a:r>
          </a:p>
        </p:txBody>
      </p:sp>
    </p:spTree>
    <p:extLst>
      <p:ext uri="{BB962C8B-B14F-4D97-AF65-F5344CB8AC3E}">
        <p14:creationId xmlns:p14="http://schemas.microsoft.com/office/powerpoint/2010/main" val="12875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The Skill of Asking Questions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98475" y="1468583"/>
            <a:ext cx="7556500" cy="50284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moving from ignorance as weakness to ignorance as opportunity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arriving at better answers (and more questions)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increasing engagement and ownership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demonstrating inquiry in the classroom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tx1"/>
                </a:solidFill>
              </a:rPr>
              <a:t>For a little more joy in a very demanding profession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5075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15759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498475" y="338787"/>
            <a:ext cx="7556500" cy="962891"/>
          </a:xfrm>
        </p:spPr>
        <p:txBody>
          <a:bodyPr/>
          <a:lstStyle/>
          <a:p>
            <a:r>
              <a:rPr lang="en-US" altLang="en-US" sz="4000" dirty="0">
                <a:latin typeface="Rockwell" charset="0"/>
              </a:rPr>
              <a:t>Join our Educator Network at </a:t>
            </a:r>
            <a:r>
              <a:rPr lang="en-US" altLang="en-US" sz="4000" dirty="0" err="1">
                <a:latin typeface="Rockwell" charset="0"/>
              </a:rPr>
              <a:t>RightQuestion.org</a:t>
            </a:r>
            <a:r>
              <a:rPr lang="en-US" altLang="en-US" sz="4000" dirty="0">
                <a:latin typeface="Rockwell" charset="0"/>
              </a:rPr>
              <a:t> for</a:t>
            </a:r>
            <a:r>
              <a:rPr lang="mr-IN" altLang="en-US" sz="4000" dirty="0">
                <a:latin typeface="Rockwell" charset="0"/>
              </a:rPr>
              <a:t>…</a:t>
            </a:r>
            <a:endParaRPr lang="en-US" altLang="en-US" sz="4000" dirty="0">
              <a:latin typeface="Rockwell" charset="0"/>
            </a:endParaRP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>
          <a:xfrm>
            <a:off x="235239" y="1894994"/>
            <a:ext cx="8739428" cy="415319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  Templates </a:t>
            </a:r>
            <a:r>
              <a:rPr lang="en-US" altLang="en-US" sz="2800" dirty="0">
                <a:solidFill>
                  <a:schemeClr val="tx1"/>
                </a:solidFill>
              </a:rPr>
              <a:t>you can use tomorrow in class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   Lesson </a:t>
            </a:r>
            <a:r>
              <a:rPr lang="en-US" altLang="en-US" sz="2800" dirty="0">
                <a:solidFill>
                  <a:schemeClr val="tx1"/>
                </a:solidFill>
              </a:rPr>
              <a:t>planning tools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   Classroom </a:t>
            </a:r>
            <a:r>
              <a:rPr lang="en-US" altLang="en-US" sz="2800" dirty="0">
                <a:solidFill>
                  <a:schemeClr val="tx1"/>
                </a:solidFill>
              </a:rPr>
              <a:t>e</a:t>
            </a:r>
            <a:r>
              <a:rPr lang="en-US" altLang="en-US" sz="2800" dirty="0" smtClean="0">
                <a:solidFill>
                  <a:schemeClr val="tx1"/>
                </a:solidFill>
              </a:rPr>
              <a:t>xamples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   Instructional </a:t>
            </a:r>
            <a:r>
              <a:rPr lang="en-US" altLang="en-US" sz="2800" dirty="0">
                <a:solidFill>
                  <a:schemeClr val="tx1"/>
                </a:solidFill>
              </a:rPr>
              <a:t>v</a:t>
            </a:r>
            <a:r>
              <a:rPr lang="en-US" altLang="en-US" sz="2800" dirty="0" smtClean="0">
                <a:solidFill>
                  <a:schemeClr val="tx1"/>
                </a:solidFill>
              </a:rPr>
              <a:t>ideos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   Forums </a:t>
            </a:r>
            <a:r>
              <a:rPr lang="en-US" altLang="en-US" sz="2800" dirty="0">
                <a:solidFill>
                  <a:schemeClr val="tx1"/>
                </a:solidFill>
              </a:rPr>
              <a:t>and </a:t>
            </a:r>
            <a:r>
              <a:rPr lang="en-US" altLang="en-US" sz="2800" dirty="0" smtClean="0">
                <a:solidFill>
                  <a:schemeClr val="tx1"/>
                </a:solidFill>
              </a:rPr>
              <a:t>discussions </a:t>
            </a:r>
            <a:r>
              <a:rPr lang="en-US" altLang="en-US" sz="2800" dirty="0">
                <a:solidFill>
                  <a:schemeClr val="tx1"/>
                </a:solidFill>
              </a:rPr>
              <a:t>with </a:t>
            </a:r>
            <a:r>
              <a:rPr lang="en-US" altLang="en-US" sz="2800" dirty="0" smtClean="0">
                <a:solidFill>
                  <a:schemeClr val="tx1"/>
                </a:solidFill>
              </a:rPr>
              <a:t>other educators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   Other </a:t>
            </a:r>
            <a:r>
              <a:rPr lang="en-US" altLang="en-US" sz="2800" dirty="0">
                <a:solidFill>
                  <a:schemeClr val="tx1"/>
                </a:solidFill>
              </a:rPr>
              <a:t>free downloadable resources</a:t>
            </a:r>
          </a:p>
        </p:txBody>
      </p:sp>
      <p:sp>
        <p:nvSpPr>
          <p:cNvPr id="175108" name="TextBox 4"/>
          <p:cNvSpPr txBox="1">
            <a:spLocks noChangeArrowheads="1"/>
          </p:cNvSpPr>
          <p:nvPr/>
        </p:nvSpPr>
        <p:spPr bwMode="auto">
          <a:xfrm>
            <a:off x="895350" y="5754688"/>
            <a:ext cx="7159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/>
            </a:r>
            <a:b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</a:b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/>
            </a:r>
            <a:b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</a:br>
            <a:endParaRPr kumimoji="0" lang="en-US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7510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570" y="4941888"/>
            <a:ext cx="943429" cy="11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95263" y="217343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9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3" descr="De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38163"/>
            <a:ext cx="3825875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3400" y="60325"/>
            <a:ext cx="3351213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Health Care</a:t>
            </a:r>
          </a:p>
        </p:txBody>
      </p:sp>
      <p:pic>
        <p:nvPicPr>
          <p:cNvPr id="75780" name="Picture 8" descr="microsoft_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822700"/>
            <a:ext cx="1736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4" descr="Dee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789113"/>
            <a:ext cx="3841750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15" descr="L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974975"/>
            <a:ext cx="3859212" cy="121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16" descr="Alegri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3937000"/>
            <a:ext cx="3929062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17" descr="Cort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211763"/>
            <a:ext cx="3944937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3938" y="36513"/>
            <a:ext cx="2681287" cy="831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School-Family Partnership</a:t>
            </a:r>
          </a:p>
        </p:txBody>
      </p:sp>
      <p:pic>
        <p:nvPicPr>
          <p:cNvPr id="7578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621088"/>
            <a:ext cx="13319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163" y="3052763"/>
            <a:ext cx="3351212" cy="463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Innovation</a:t>
            </a:r>
          </a:p>
        </p:txBody>
      </p:sp>
      <p:pic>
        <p:nvPicPr>
          <p:cNvPr id="75788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917575"/>
            <a:ext cx="2730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4163" y="6034088"/>
            <a:ext cx="3351212" cy="461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Voter Engagement</a:t>
            </a:r>
          </a:p>
        </p:txBody>
      </p:sp>
      <p:pic>
        <p:nvPicPr>
          <p:cNvPr id="75790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2907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51609</TotalTime>
  <Words>2468</Words>
  <Application>Microsoft Office PowerPoint</Application>
  <PresentationFormat>On-screen Show (4:3)</PresentationFormat>
  <Paragraphs>454</Paragraphs>
  <Slides>69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MS PGothic</vt:lpstr>
      <vt:lpstr>MS PGothic</vt:lpstr>
      <vt:lpstr>Arial</vt:lpstr>
      <vt:lpstr>Calibri</vt:lpstr>
      <vt:lpstr>Gill Sans</vt:lpstr>
      <vt:lpstr>Lucida Grande</vt:lpstr>
      <vt:lpstr>Rockwell</vt:lpstr>
      <vt:lpstr>Wingdings</vt:lpstr>
      <vt:lpstr>ヒラギノ角ゴ ProN W3</vt:lpstr>
      <vt:lpstr>ヒラギノ角ゴ ProN W6</vt:lpstr>
      <vt:lpstr>Advantage</vt:lpstr>
      <vt:lpstr>1_Advantage</vt:lpstr>
      <vt:lpstr>2_Advantage</vt:lpstr>
      <vt:lpstr>Chart</vt:lpstr>
      <vt:lpstr>PowerPoint Presentation</vt:lpstr>
      <vt:lpstr>Acknowledgments </vt:lpstr>
      <vt:lpstr>Who is in the room?</vt:lpstr>
      <vt:lpstr>Today’s Agenda</vt:lpstr>
      <vt:lpstr>PowerPoint Presentation</vt:lpstr>
      <vt:lpstr>We’re Tweeting…</vt:lpstr>
      <vt:lpstr>PowerPoint Presentation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Percentage of Basic Skill Attainment</vt:lpstr>
      <vt:lpstr>Percentage of Basic Skill Attainment</vt:lpstr>
      <vt:lpstr> </vt:lpstr>
      <vt:lpstr>We Are Not Alone </vt:lpstr>
      <vt:lpstr>PowerPoint Presentation</vt:lpstr>
      <vt:lpstr>What happens when students do learn to ask their own questions? </vt:lpstr>
      <vt:lpstr>Research Confirms the Importance of Student Questioning</vt:lpstr>
      <vt:lpstr>Student Reflections</vt:lpstr>
      <vt:lpstr>The Question Formulation Technique (QFT) </vt:lpstr>
      <vt:lpstr>Experience the Question Formulation Technique (QFT)</vt:lpstr>
      <vt:lpstr>Rules for Producing Questions</vt:lpstr>
      <vt:lpstr>Producing Questions</vt:lpstr>
      <vt:lpstr>Question Focus:</vt:lpstr>
      <vt:lpstr>Some students are not asking questions.</vt:lpstr>
      <vt:lpstr>Categorizing Questions:  Closed/ Open</vt:lpstr>
      <vt:lpstr>Discussion</vt:lpstr>
      <vt:lpstr>Discussion</vt:lpstr>
      <vt:lpstr>Improving Questions</vt:lpstr>
      <vt:lpstr>Strategize: Prioritizing Questions </vt:lpstr>
      <vt:lpstr>Strategize: Next Steps</vt:lpstr>
      <vt:lpstr>Share</vt:lpstr>
      <vt:lpstr>Reflection </vt:lpstr>
      <vt:lpstr>Classroom Example: High School</vt:lpstr>
      <vt:lpstr>The QFT In Action </vt:lpstr>
      <vt:lpstr>Let’s peek inside the black box</vt:lpstr>
      <vt:lpstr>The QFT, on one slide…</vt:lpstr>
      <vt:lpstr>Curiosity and Rigor</vt:lpstr>
      <vt:lpstr>The art and the science of the QFT</vt:lpstr>
      <vt:lpstr>Student Reflection</vt:lpstr>
      <vt:lpstr>More Classroom Examples</vt:lpstr>
      <vt:lpstr>Question Focus</vt:lpstr>
      <vt:lpstr>Student Questions</vt:lpstr>
      <vt:lpstr>Classroom Example: Kindergarten</vt:lpstr>
      <vt:lpstr>Classroom Example: 4th Grade</vt:lpstr>
      <vt:lpstr>Question Focus</vt:lpstr>
      <vt:lpstr>Student Questions</vt:lpstr>
      <vt:lpstr>Next Steps</vt:lpstr>
      <vt:lpstr>Classroom Example: 4th Grade Novel Study</vt:lpstr>
      <vt:lpstr>Question Focus</vt:lpstr>
      <vt:lpstr>Student Questions</vt:lpstr>
      <vt:lpstr>Results: Student projects</vt:lpstr>
      <vt:lpstr>Results: What I saw in the classroom… </vt:lpstr>
      <vt:lpstr>QFT: An ART and a SCIENCE</vt:lpstr>
      <vt:lpstr>QFT: An ART and a SCIENCE</vt:lpstr>
      <vt:lpstr>Five Areas Related to  the Art of the QFT</vt:lpstr>
      <vt:lpstr>Various Teaching Purposes </vt:lpstr>
      <vt:lpstr>Five Areas Related to  the Art of the QFT</vt:lpstr>
      <vt:lpstr>Classroom Example: High School</vt:lpstr>
      <vt:lpstr>Initial Question Focus:</vt:lpstr>
      <vt:lpstr>Revised Question Focus:</vt:lpstr>
      <vt:lpstr> Next Steps with Student Questions </vt:lpstr>
      <vt:lpstr>Closing Reflections</vt:lpstr>
      <vt:lpstr>Final Words:  Universal Relevance </vt:lpstr>
      <vt:lpstr>PowerPoint Presentation</vt:lpstr>
      <vt:lpstr>The Skill of Asking Questions</vt:lpstr>
      <vt:lpstr>Democracy</vt:lpstr>
      <vt:lpstr>Join our Educator Network at RightQuestion.org for…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RQI</dc:creator>
  <cp:lastModifiedBy>Andrew Minigan</cp:lastModifiedBy>
  <cp:revision>438</cp:revision>
  <cp:lastPrinted>2017-08-22T14:55:08Z</cp:lastPrinted>
  <dcterms:created xsi:type="dcterms:W3CDTF">2016-10-28T13:10:12Z</dcterms:created>
  <dcterms:modified xsi:type="dcterms:W3CDTF">2017-12-04T03:58:41Z</dcterms:modified>
</cp:coreProperties>
</file>