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9"/>
  </p:notesMasterIdLst>
  <p:handoutMasterIdLst>
    <p:handoutMasterId r:id="rId50"/>
  </p:handoutMasterIdLst>
  <p:sldIdLst>
    <p:sldId id="440" r:id="rId2"/>
    <p:sldId id="441" r:id="rId3"/>
    <p:sldId id="366" r:id="rId4"/>
    <p:sldId id="345" r:id="rId5"/>
    <p:sldId id="346" r:id="rId6"/>
    <p:sldId id="274" r:id="rId7"/>
    <p:sldId id="405" r:id="rId8"/>
    <p:sldId id="442" r:id="rId9"/>
    <p:sldId id="348" r:id="rId10"/>
    <p:sldId id="289" r:id="rId11"/>
    <p:sldId id="407" r:id="rId12"/>
    <p:sldId id="408" r:id="rId13"/>
    <p:sldId id="360" r:id="rId14"/>
    <p:sldId id="362" r:id="rId15"/>
    <p:sldId id="394" r:id="rId16"/>
    <p:sldId id="395" r:id="rId17"/>
    <p:sldId id="415" r:id="rId18"/>
    <p:sldId id="378" r:id="rId19"/>
    <p:sldId id="321" r:id="rId20"/>
    <p:sldId id="443" r:id="rId21"/>
    <p:sldId id="444" r:id="rId22"/>
    <p:sldId id="445" r:id="rId23"/>
    <p:sldId id="422" r:id="rId24"/>
    <p:sldId id="322" r:id="rId25"/>
    <p:sldId id="342" r:id="rId26"/>
    <p:sldId id="343" r:id="rId27"/>
    <p:sldId id="323" r:id="rId28"/>
    <p:sldId id="281" r:id="rId29"/>
    <p:sldId id="293" r:id="rId30"/>
    <p:sldId id="423" r:id="rId31"/>
    <p:sldId id="446" r:id="rId32"/>
    <p:sldId id="447" r:id="rId33"/>
    <p:sldId id="425" r:id="rId34"/>
    <p:sldId id="436" r:id="rId35"/>
    <p:sldId id="426" r:id="rId36"/>
    <p:sldId id="427" r:id="rId37"/>
    <p:sldId id="428" r:id="rId38"/>
    <p:sldId id="429" r:id="rId39"/>
    <p:sldId id="430" r:id="rId40"/>
    <p:sldId id="431" r:id="rId41"/>
    <p:sldId id="432" r:id="rId42"/>
    <p:sldId id="433" r:id="rId43"/>
    <p:sldId id="434" r:id="rId44"/>
    <p:sldId id="448" r:id="rId45"/>
    <p:sldId id="437" r:id="rId46"/>
    <p:sldId id="438" r:id="rId47"/>
    <p:sldId id="439" r:id="rId48"/>
  </p:sldIdLst>
  <p:sldSz cx="9144000" cy="6858000" type="screen4x3"/>
  <p:notesSz cx="9601200" cy="7315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QI" initials="R" lastIdx="158" clrIdx="0">
    <p:extLst/>
  </p:cmAuthor>
  <p:cmAuthor id="2" name="Microsoft Office User" initials="Office" lastIdx="3" clrIdx="1">
    <p:extLst/>
  </p:cmAuthor>
  <p:cmAuthor id="3" name="Microsoft Office User" initials="Office [2]" lastIdx="1" clrIdx="2">
    <p:extLst/>
  </p:cmAuthor>
  <p:cmAuthor id="4" name="Windows User" initials="WU" lastIdx="10" clrIdx="3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20" autoAdjust="0"/>
    <p:restoredTop sz="91756" autoAdjust="0"/>
  </p:normalViewPr>
  <p:slideViewPr>
    <p:cSldViewPr snapToGrid="0" snapToObjects="1">
      <p:cViewPr varScale="1">
        <p:scale>
          <a:sx n="85" d="100"/>
          <a:sy n="85" d="100"/>
        </p:scale>
        <p:origin x="197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commentAuthors" Target="commentAuthors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4160520" cy="367030"/>
          </a:xfrm>
          <a:prstGeom prst="rect">
            <a:avLst/>
          </a:prstGeom>
        </p:spPr>
        <p:txBody>
          <a:bodyPr vert="horz" lIns="97016" tIns="48508" rIns="97016" bIns="4850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438459" y="2"/>
            <a:ext cx="4160520" cy="367030"/>
          </a:xfrm>
          <a:prstGeom prst="rect">
            <a:avLst/>
          </a:prstGeom>
        </p:spPr>
        <p:txBody>
          <a:bodyPr vert="horz" lIns="97016" tIns="48508" rIns="97016" bIns="48508" rtlCol="0"/>
          <a:lstStyle>
            <a:lvl1pPr algn="r">
              <a:defRPr sz="1200"/>
            </a:lvl1pPr>
          </a:lstStyle>
          <a:p>
            <a:fld id="{456A1A9F-134F-4AF5-A011-491D6B36BC86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948171"/>
            <a:ext cx="4160520" cy="367029"/>
          </a:xfrm>
          <a:prstGeom prst="rect">
            <a:avLst/>
          </a:prstGeom>
        </p:spPr>
        <p:txBody>
          <a:bodyPr vert="horz" lIns="97016" tIns="48508" rIns="97016" bIns="4850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438459" y="6948171"/>
            <a:ext cx="4160520" cy="367029"/>
          </a:xfrm>
          <a:prstGeom prst="rect">
            <a:avLst/>
          </a:prstGeom>
        </p:spPr>
        <p:txBody>
          <a:bodyPr vert="horz" lIns="97016" tIns="48508" rIns="97016" bIns="48508" rtlCol="0" anchor="b"/>
          <a:lstStyle>
            <a:lvl1pPr algn="r">
              <a:defRPr sz="1200"/>
            </a:lvl1pPr>
          </a:lstStyle>
          <a:p>
            <a:fld id="{6292C772-382E-4D8E-B4EC-C3F0625B4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5802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520" cy="365760"/>
          </a:xfrm>
          <a:prstGeom prst="rect">
            <a:avLst/>
          </a:prstGeom>
        </p:spPr>
        <p:txBody>
          <a:bodyPr vert="horz" lIns="97016" tIns="48508" rIns="97016" bIns="4850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8459" y="0"/>
            <a:ext cx="4160520" cy="365760"/>
          </a:xfrm>
          <a:prstGeom prst="rect">
            <a:avLst/>
          </a:prstGeom>
        </p:spPr>
        <p:txBody>
          <a:bodyPr vert="horz" lIns="97016" tIns="48508" rIns="97016" bIns="48508" rtlCol="0"/>
          <a:lstStyle>
            <a:lvl1pPr algn="r">
              <a:defRPr sz="1200"/>
            </a:lvl1pPr>
          </a:lstStyle>
          <a:p>
            <a:fld id="{60C5515C-769B-9648-A7F2-849C4B4815DE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71800" y="547688"/>
            <a:ext cx="3657600" cy="2743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7016" tIns="48508" rIns="97016" bIns="4850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121" y="3474720"/>
            <a:ext cx="7680960" cy="3291840"/>
          </a:xfrm>
          <a:prstGeom prst="rect">
            <a:avLst/>
          </a:prstGeom>
        </p:spPr>
        <p:txBody>
          <a:bodyPr vert="horz" lIns="97016" tIns="48508" rIns="97016" bIns="4850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948171"/>
            <a:ext cx="4160520" cy="365760"/>
          </a:xfrm>
          <a:prstGeom prst="rect">
            <a:avLst/>
          </a:prstGeom>
        </p:spPr>
        <p:txBody>
          <a:bodyPr vert="horz" lIns="97016" tIns="48508" rIns="97016" bIns="4850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8459" y="6948171"/>
            <a:ext cx="4160520" cy="365760"/>
          </a:xfrm>
          <a:prstGeom prst="rect">
            <a:avLst/>
          </a:prstGeom>
        </p:spPr>
        <p:txBody>
          <a:bodyPr vert="horz" lIns="97016" tIns="48508" rIns="97016" bIns="48508" rtlCol="0" anchor="b"/>
          <a:lstStyle>
            <a:lvl1pPr algn="r">
              <a:defRPr sz="1200"/>
            </a:lvl1pPr>
          </a:lstStyle>
          <a:p>
            <a:fld id="{3986A0CD-AB06-A449-B293-440995FB6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556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74CE0-4909-6048-B317-2721B0FEF0D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8999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6A0CD-AB06-A449-B293-440995FB604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025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  <a:ea typeface="MS PGothic" charset="0"/>
            </a:endParaRPr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1pPr>
            <a:lvl2pPr marL="788257" indent="-303176">
              <a:defRPr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2pPr>
            <a:lvl3pPr marL="1212703" indent="-242540">
              <a:defRPr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3pPr>
            <a:lvl4pPr marL="1697785" indent="-242540">
              <a:defRPr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4pPr>
            <a:lvl5pPr marL="2182866" indent="-242540">
              <a:defRPr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5pPr>
            <a:lvl6pPr marL="2667947" indent="-2425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6pPr>
            <a:lvl7pPr marL="3153028" indent="-2425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7pPr>
            <a:lvl8pPr marL="3638110" indent="-2425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8pPr>
            <a:lvl9pPr marL="4123192" indent="-2425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9pPr>
          </a:lstStyle>
          <a:p>
            <a:fld id="{EFA0884B-6978-FB42-9167-D0C0F66C69AC}" type="slidenum">
              <a:rPr lang="en-US">
                <a:latin typeface="Calibri" charset="0"/>
              </a:rPr>
              <a:pPr/>
              <a:t>17</a:t>
            </a:fld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265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6A0CD-AB06-A449-B293-440995FB604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0600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Activity: </a:t>
            </a:r>
            <a:r>
              <a:rPr lang="en-US" b="0" dirty="0" smtClean="0"/>
              <a:t>Here’s how Doreen revised it and here’s the effect. If</a:t>
            </a:r>
            <a:r>
              <a:rPr lang="en-US" b="0" baseline="0" dirty="0" smtClean="0"/>
              <a:t> we were going to revise for next year, w</a:t>
            </a:r>
            <a:r>
              <a:rPr lang="en-US" dirty="0" smtClean="0"/>
              <a:t>hat would you do with this</a:t>
            </a:r>
            <a:r>
              <a:rPr lang="en-US" baseline="0" dirty="0" smtClean="0"/>
              <a:t> Q-Focus, now with the benefit of hindsight and having analyzed the student’s questions? What advice might you give to this teacher?</a:t>
            </a:r>
          </a:p>
          <a:p>
            <a:r>
              <a:rPr lang="en-US" b="1" baseline="0" dirty="0" smtClean="0"/>
              <a:t>Think and share out to the whole group.</a:t>
            </a:r>
          </a:p>
          <a:p>
            <a:endParaRPr lang="en-US" b="1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6A0CD-AB06-A449-B293-440995FB604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7679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Providence Country Day School, AP</a:t>
            </a:r>
            <a:r>
              <a:rPr lang="en-US" baseline="0" dirty="0" smtClean="0"/>
              <a:t> US History, Brady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74CE0-4909-6048-B317-2721B0FEF0D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8023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43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MS PGothic" charset="0"/>
            </a:endParaRPr>
          </a:p>
        </p:txBody>
      </p:sp>
      <p:sp>
        <p:nvSpPr>
          <p:cNvPr id="143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1pPr>
            <a:lvl2pPr marL="788257" indent="-303176">
              <a:defRPr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2pPr>
            <a:lvl3pPr marL="1212703" indent="-242540">
              <a:defRPr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3pPr>
            <a:lvl4pPr marL="1697785" indent="-242540">
              <a:defRPr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4pPr>
            <a:lvl5pPr marL="2182866" indent="-242540">
              <a:defRPr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5pPr>
            <a:lvl6pPr marL="2667947" indent="-2425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6pPr>
            <a:lvl7pPr marL="3153028" indent="-2425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7pPr>
            <a:lvl8pPr marL="3638110" indent="-2425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8pPr>
            <a:lvl9pPr marL="4123192" indent="-2425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9pPr>
          </a:lstStyle>
          <a:p>
            <a:fld id="{CBF70331-44C5-224F-B618-A8FE78462C1E}" type="slidenum">
              <a:rPr lang="en-US">
                <a:latin typeface="Calibri" charset="0"/>
              </a:rPr>
              <a:pPr/>
              <a:t>26</a:t>
            </a:fld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9481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key role</a:t>
            </a:r>
            <a:r>
              <a:rPr lang="en-US" baseline="0" dirty="0" smtClean="0"/>
              <a:t> of the teacher:</a:t>
            </a:r>
          </a:p>
          <a:p>
            <a:pPr marL="476037" indent="-476037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/>
              <a:t>Behind the scenes as lesson planner</a:t>
            </a:r>
          </a:p>
          <a:p>
            <a:pPr marL="476037" indent="-476037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dirty="0"/>
          </a:p>
          <a:p>
            <a:pPr marL="476037" indent="-476037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/>
              <a:t>Facilitate process according to the steps of the QFT and the five facilitation principles</a:t>
            </a:r>
          </a:p>
          <a:p>
            <a:pPr marL="476037" indent="-476037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dirty="0"/>
          </a:p>
          <a:p>
            <a:pPr marL="476037" indent="-476037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/>
              <a:t>Use student questions as part of next steps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6A0CD-AB06-A449-B293-440995FB604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5636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7933F-06DD-8245-89C7-274AA999494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4356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74CE0-4909-6048-B317-2721B0FEF0D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6141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74CE0-4909-6048-B317-2721B0FEF0D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595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74CE0-4909-6048-B317-2721B0FEF0D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037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74CE0-4909-6048-B317-2721B0FEF0DC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6904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174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9pPr>
          </a:lstStyle>
          <a:p>
            <a:fld id="{D1067A16-D71D-44BC-8A70-618A03AA4D0A}" type="slidenum">
              <a:rPr lang="en-US" altLang="en-US" smtClean="0">
                <a:latin typeface="Calibri" panose="020F0502020204030204" pitchFamily="34" charset="0"/>
              </a:rPr>
              <a:pPr/>
              <a:t>47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784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6A0CD-AB06-A449-B293-440995FB604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8607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  <a:ea typeface="MS PGothic" charset="0"/>
            </a:endParaRPr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1pPr>
            <a:lvl2pPr marL="788257" indent="-303176">
              <a:defRPr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2pPr>
            <a:lvl3pPr marL="1212703" indent="-242540">
              <a:defRPr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3pPr>
            <a:lvl4pPr marL="1697785" indent="-242540">
              <a:defRPr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4pPr>
            <a:lvl5pPr marL="2182866" indent="-242540">
              <a:defRPr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5pPr>
            <a:lvl6pPr marL="2667947" indent="-2425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6pPr>
            <a:lvl7pPr marL="3153028" indent="-2425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7pPr>
            <a:lvl8pPr marL="3638110" indent="-2425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8pPr>
            <a:lvl9pPr marL="4123192" indent="-2425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9pPr>
          </a:lstStyle>
          <a:p>
            <a:fld id="{EFA0884B-6978-FB42-9167-D0C0F66C69AC}" type="slidenum">
              <a:rPr lang="en-US">
                <a:latin typeface="Calibri" charset="0"/>
              </a:rPr>
              <a:pPr/>
              <a:t>10</a:t>
            </a:fld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3523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6A0CD-AB06-A449-B293-440995FB604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524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6A0CD-AB06-A449-B293-440995FB604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9620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>
                <a:latin typeface="Rockwell" charset="0"/>
              </a:rPr>
              <a:t>Teacher</a:t>
            </a:r>
            <a:r>
              <a:rPr lang="en-US" dirty="0">
                <a:latin typeface="Rockwell" charset="0"/>
              </a:rPr>
              <a:t>: Allison Gest, Park Ridge, IL</a:t>
            </a:r>
            <a:endParaRPr lang="en-US" u="sng" dirty="0">
              <a:latin typeface="Rockwell" charset="0"/>
            </a:endParaRPr>
          </a:p>
          <a:p>
            <a:r>
              <a:rPr lang="en-US" u="sng" dirty="0">
                <a:latin typeface="Rockwell" charset="0"/>
              </a:rPr>
              <a:t>Topic</a:t>
            </a:r>
            <a:r>
              <a:rPr lang="en-US" dirty="0">
                <a:latin typeface="Rockwell" charset="0"/>
              </a:rPr>
              <a:t>: 11</a:t>
            </a:r>
            <a:r>
              <a:rPr lang="en-US" baseline="30000" dirty="0">
                <a:latin typeface="Rockwell" charset="0"/>
              </a:rPr>
              <a:t>th</a:t>
            </a:r>
            <a:r>
              <a:rPr lang="en-US" dirty="0">
                <a:latin typeface="Rockwell" charset="0"/>
              </a:rPr>
              <a:t> &amp; 12</a:t>
            </a:r>
            <a:r>
              <a:rPr lang="en-US" baseline="30000" dirty="0">
                <a:latin typeface="Rockwell" charset="0"/>
              </a:rPr>
              <a:t>th</a:t>
            </a:r>
            <a:r>
              <a:rPr lang="en-US" dirty="0">
                <a:latin typeface="Rockwell" charset="0"/>
              </a:rPr>
              <a:t> Grade Geology</a:t>
            </a:r>
          </a:p>
          <a:p>
            <a:r>
              <a:rPr lang="en-US" u="sng" dirty="0">
                <a:latin typeface="Rockwell" charset="0"/>
              </a:rPr>
              <a:t>Purpose</a:t>
            </a:r>
            <a:r>
              <a:rPr lang="en-US" dirty="0">
                <a:latin typeface="Rockwell" charset="0"/>
              </a:rPr>
              <a:t>: To help students design a running water experiment and then refine their designs 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*Note: teacher also used a QFT process first with</a:t>
            </a:r>
            <a:r>
              <a:rPr lang="en-US" baseline="0" dirty="0" smtClean="0"/>
              <a:t> the scientist’s claim as a </a:t>
            </a:r>
            <a:r>
              <a:rPr lang="en-US" baseline="0" dirty="0" err="1" smtClean="0"/>
              <a:t>Qfocus</a:t>
            </a:r>
            <a:r>
              <a:rPr lang="en-US" baseline="0" dirty="0" smtClean="0"/>
              <a:t>. Students designed their experiments based on their own questions (generated during the QFT about the scientist’s claim)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99497-3B62-4F8C-A892-AF6DDC86BAA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1517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Students used the QFT on a different group’s design.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Students then revised their design informed by the questions from their peers.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Groups tested their final experiment design.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6A0CD-AB06-A449-B293-440995FB604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4522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u="sng" dirty="0">
                <a:cs typeface="Gill Sans" charset="0"/>
              </a:rPr>
              <a:t>Teacher:</a:t>
            </a:r>
            <a:r>
              <a:rPr lang="en-US" dirty="0">
                <a:cs typeface="Gill Sans" charset="0"/>
              </a:rPr>
              <a:t> Rachel Woodruff, Assistant Professor of Biology, Brandeis University, MA </a:t>
            </a:r>
          </a:p>
          <a:p>
            <a:pPr>
              <a:buNone/>
            </a:pPr>
            <a:r>
              <a:rPr lang="en-US" u="sng" dirty="0">
                <a:cs typeface="Gill Sans" charset="0"/>
              </a:rPr>
              <a:t>Topic:</a:t>
            </a:r>
            <a:r>
              <a:rPr lang="en-US" dirty="0">
                <a:cs typeface="Gill Sans" charset="0"/>
              </a:rPr>
              <a:t> Molecular Biology</a:t>
            </a:r>
          </a:p>
          <a:p>
            <a:pPr>
              <a:buNone/>
            </a:pPr>
            <a:r>
              <a:rPr lang="en-US" u="sng" dirty="0">
                <a:cs typeface="Gill Sans" charset="0"/>
              </a:rPr>
              <a:t>Purpose:</a:t>
            </a:r>
            <a:r>
              <a:rPr lang="en-US" dirty="0">
                <a:cs typeface="Gill Sans" charset="0"/>
              </a:rPr>
              <a:t> </a:t>
            </a:r>
            <a:r>
              <a:rPr lang="en-US" dirty="0">
                <a:cs typeface="Gill Sans" charset="0"/>
                <a:sym typeface="Georgia Italic" charset="0"/>
              </a:rPr>
              <a:t>To build students’ research skills and prepare them to develop their own research proposal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6A0CD-AB06-A449-B293-440995FB604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775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C814079F-517B-0841-8DD4-58ECB50D60DC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4079F-517B-0841-8DD4-58ECB50D60DC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06F96-E42C-734C-908B-FEBDBF81528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4079F-517B-0841-8DD4-58ECB50D60DC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06F96-E42C-734C-908B-FEBDBF8152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4079F-517B-0841-8DD4-58ECB50D60DC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06F96-E42C-734C-908B-FEBDBF8152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C814079F-517B-0841-8DD4-58ECB50D60DC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C814079F-517B-0841-8DD4-58ECB50D60DC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06F96-E42C-734C-908B-FEBDBF81528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4079F-517B-0841-8DD4-58ECB50D60DC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06F96-E42C-734C-908B-FEBDBF81528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814079F-517B-0841-8DD4-58ECB50D60DC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06F96-E42C-734C-908B-FEBDBF81528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814079F-517B-0841-8DD4-58ECB50D60DC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06F96-E42C-734C-908B-FEBDBF81528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C814079F-517B-0841-8DD4-58ECB50D60DC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06F96-E42C-734C-908B-FEBDBF81528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4079F-517B-0841-8DD4-58ECB50D60DC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06F96-E42C-734C-908B-FEBDBF8152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4079F-517B-0841-8DD4-58ECB50D60DC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06F96-E42C-734C-908B-FEBDBF81528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4079F-517B-0841-8DD4-58ECB50D60DC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06F96-E42C-734C-908B-FEBDBF81528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4079F-517B-0841-8DD4-58ECB50D60DC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06F96-E42C-734C-908B-FEBDBF81528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C814079F-517B-0841-8DD4-58ECB50D60DC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C814079F-517B-0841-8DD4-58ECB50D60DC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B8006F96-E42C-734C-908B-FEBDBF81528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4079F-517B-0841-8DD4-58ECB50D60DC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06F96-E42C-734C-908B-FEBDBF8152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4079F-517B-0841-8DD4-58ECB50D60DC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06F96-E42C-734C-908B-FEBDBF81528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4079F-517B-0841-8DD4-58ECB50D60DC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B8006F96-E42C-734C-908B-FEBDBF8152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4079F-517B-0841-8DD4-58ECB50D60DC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06F96-E42C-734C-908B-FEBDBF81528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814079F-517B-0841-8DD4-58ECB50D60DC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B8006F96-E42C-734C-908B-FEBDBF81528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mAYXZzKUAX4" TargetMode="Externa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twitter.com/TeachingLC/" TargetMode="External"/><Relationship Id="rId5" Type="http://schemas.openxmlformats.org/officeDocument/2006/relationships/hyperlink" Target="https://twitter.com/TPSMSUDenver/" TargetMode="External"/><Relationship Id="rId4" Type="http://schemas.openxmlformats.org/officeDocument/2006/relationships/hyperlink" Target="https://twitter.com/RightQuestion/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twitter.com/hashtag/QFT?src=hash" TargetMode="External"/><Relationship Id="rId5" Type="http://schemas.openxmlformats.org/officeDocument/2006/relationships/hyperlink" Target="https://twitter.com/GodoyStudios" TargetMode="External"/><Relationship Id="rId4" Type="http://schemas.openxmlformats.org/officeDocument/2006/relationships/hyperlink" Target="https://twitter.com/ohs_jackets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BillNye/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twitter.com/search?q=#BillMeetScienceTwitter" TargetMode="Externa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710516" y="2820031"/>
            <a:ext cx="21839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FFFFFF"/>
                </a:solidFill>
                <a:latin typeface="Rockwell"/>
              </a:rPr>
              <a:t>Independence, OH</a:t>
            </a:r>
            <a:endParaRPr kumimoji="0" lang="en-US" b="0" i="0" u="none" strike="noStrike" kern="1200" cap="none" spc="0" normalizeH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" dirty="0">
              <a:solidFill>
                <a:srgbClr val="FFFFFF"/>
              </a:solidFill>
              <a:latin typeface="Rockwell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/>
              </a:rPr>
              <a:t>January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/>
              </a:rPr>
              <a:t> 10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/>
              </a:rPr>
              <a:t>, 2018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4296" y="4717052"/>
            <a:ext cx="81153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Sarah Westbrook &amp; John </a:t>
            </a:r>
            <a:r>
              <a:rPr lang="en-US" sz="3200" b="1" dirty="0" err="1" smtClean="0"/>
              <a:t>Sessler</a:t>
            </a:r>
            <a:endParaRPr lang="en-US" sz="3200" b="1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452895" y="5240272"/>
            <a:ext cx="8578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The Right Question Institute</a:t>
            </a:r>
          </a:p>
          <a:p>
            <a:pPr algn="ctr"/>
            <a:r>
              <a:rPr lang="en-US" sz="2400" b="1" dirty="0" smtClean="0"/>
              <a:t>Cambridge, MA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09864" y="809365"/>
            <a:ext cx="394959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Best Practices in the Question Formulation Technique (QFT)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60491" y="2820031"/>
            <a:ext cx="1902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Cuyahoga County ESC</a:t>
            </a:r>
          </a:p>
        </p:txBody>
      </p:sp>
    </p:spTree>
    <p:extLst>
      <p:ext uri="{BB962C8B-B14F-4D97-AF65-F5344CB8AC3E}">
        <p14:creationId xmlns:p14="http://schemas.microsoft.com/office/powerpoint/2010/main" val="149335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itle 1"/>
          <p:cNvSpPr>
            <a:spLocks noGrp="1"/>
          </p:cNvSpPr>
          <p:nvPr>
            <p:ph type="title"/>
          </p:nvPr>
        </p:nvSpPr>
        <p:spPr>
          <a:xfrm>
            <a:off x="498475" y="484188"/>
            <a:ext cx="7953375" cy="1116012"/>
          </a:xfrm>
        </p:spPr>
        <p:txBody>
          <a:bodyPr/>
          <a:lstStyle/>
          <a:p>
            <a:pPr eaLnBrk="1" hangingPunct="1"/>
            <a:r>
              <a:rPr lang="en-US" sz="3400" dirty="0">
                <a:latin typeface="Rockwell" charset="0"/>
                <a:ea typeface="MS PGothic" charset="0"/>
              </a:rPr>
              <a:t>Various Teaching </a:t>
            </a:r>
            <a:r>
              <a:rPr lang="en-US" sz="3400" dirty="0" smtClean="0">
                <a:latin typeface="Rockwell" charset="0"/>
                <a:ea typeface="MS PGothic" charset="0"/>
              </a:rPr>
              <a:t>Purposes</a:t>
            </a:r>
            <a:br>
              <a:rPr lang="en-US" sz="3400" dirty="0" smtClean="0">
                <a:latin typeface="Rockwell" charset="0"/>
                <a:ea typeface="MS PGothic" charset="0"/>
              </a:rPr>
            </a:br>
            <a:endParaRPr lang="en-US" sz="3400" dirty="0">
              <a:latin typeface="Rockwell" charset="0"/>
              <a:ea typeface="MS PGothic" charset="0"/>
            </a:endParaRPr>
          </a:p>
        </p:txBody>
      </p:sp>
      <p:sp>
        <p:nvSpPr>
          <p:cNvPr id="103427" name="Content Placeholder 2"/>
          <p:cNvSpPr>
            <a:spLocks noGrp="1"/>
          </p:cNvSpPr>
          <p:nvPr>
            <p:ph idx="1"/>
          </p:nvPr>
        </p:nvSpPr>
        <p:spPr>
          <a:xfrm>
            <a:off x="498475" y="1398024"/>
            <a:ext cx="7556500" cy="5127625"/>
          </a:xfrm>
        </p:spPr>
        <p:txBody>
          <a:bodyPr>
            <a:normAutofit/>
          </a:bodyPr>
          <a:lstStyle/>
          <a:p>
            <a:pPr lvl="1" eaLnBrk="1" hangingPunct="1"/>
            <a:r>
              <a:rPr lang="en-US" sz="3200" dirty="0" smtClean="0">
                <a:solidFill>
                  <a:schemeClr val="tx1"/>
                </a:solidFill>
                <a:ea typeface="MS PGothic" charset="0"/>
              </a:rPr>
              <a:t>Engagement</a:t>
            </a:r>
          </a:p>
          <a:p>
            <a:pPr marL="228600" lvl="1" indent="0" eaLnBrk="1" hangingPunct="1">
              <a:buNone/>
            </a:pPr>
            <a:endParaRPr lang="en-US" sz="1000" dirty="0">
              <a:solidFill>
                <a:schemeClr val="tx1"/>
              </a:solidFill>
              <a:ea typeface="MS PGothic" charset="0"/>
            </a:endParaRPr>
          </a:p>
          <a:p>
            <a:pPr lvl="1" eaLnBrk="1" hangingPunct="1"/>
            <a:r>
              <a:rPr lang="en-US" sz="3200" dirty="0">
                <a:solidFill>
                  <a:schemeClr val="tx1"/>
                </a:solidFill>
                <a:ea typeface="MS PGothic" charset="0"/>
              </a:rPr>
              <a:t>Knowledge </a:t>
            </a:r>
            <a:r>
              <a:rPr lang="en-US" sz="3200" dirty="0" smtClean="0">
                <a:solidFill>
                  <a:schemeClr val="tx1"/>
                </a:solidFill>
                <a:ea typeface="MS PGothic" charset="0"/>
              </a:rPr>
              <a:t>acquisition</a:t>
            </a:r>
          </a:p>
          <a:p>
            <a:pPr marL="228600" lvl="1" indent="0" eaLnBrk="1" hangingPunct="1">
              <a:buNone/>
            </a:pPr>
            <a:endParaRPr lang="en-US" sz="1000" dirty="0">
              <a:solidFill>
                <a:schemeClr val="tx1"/>
              </a:solidFill>
              <a:ea typeface="MS PGothic" charset="0"/>
            </a:endParaRPr>
          </a:p>
          <a:p>
            <a:pPr lvl="1" eaLnBrk="1" hangingPunct="1"/>
            <a:r>
              <a:rPr lang="en-US" sz="3200" dirty="0">
                <a:solidFill>
                  <a:schemeClr val="tx1"/>
                </a:solidFill>
                <a:ea typeface="MS PGothic" charset="0"/>
              </a:rPr>
              <a:t>Formative assessment </a:t>
            </a:r>
            <a:endParaRPr lang="en-US" sz="3200" dirty="0" smtClean="0">
              <a:solidFill>
                <a:schemeClr val="tx1"/>
              </a:solidFill>
              <a:ea typeface="MS PGothic" charset="0"/>
            </a:endParaRPr>
          </a:p>
          <a:p>
            <a:pPr marL="228600" lvl="1" indent="0" eaLnBrk="1" hangingPunct="1">
              <a:buNone/>
            </a:pPr>
            <a:endParaRPr lang="en-US" sz="1000" dirty="0">
              <a:solidFill>
                <a:schemeClr val="tx1"/>
              </a:solidFill>
              <a:ea typeface="MS PGothic" charset="0"/>
            </a:endParaRPr>
          </a:p>
          <a:p>
            <a:pPr lvl="1" eaLnBrk="1" hangingPunct="1"/>
            <a:r>
              <a:rPr lang="en-US" sz="3200" dirty="0">
                <a:solidFill>
                  <a:schemeClr val="tx1"/>
                </a:solidFill>
                <a:ea typeface="MS PGothic" charset="0"/>
              </a:rPr>
              <a:t>Summative </a:t>
            </a:r>
            <a:r>
              <a:rPr lang="en-US" sz="3200" dirty="0" smtClean="0">
                <a:solidFill>
                  <a:schemeClr val="tx1"/>
                </a:solidFill>
                <a:ea typeface="MS PGothic" charset="0"/>
              </a:rPr>
              <a:t>assessment</a:t>
            </a:r>
          </a:p>
          <a:p>
            <a:pPr marL="228600" lvl="1" indent="0" eaLnBrk="1" hangingPunct="1">
              <a:buNone/>
            </a:pPr>
            <a:endParaRPr lang="en-US" sz="1000" dirty="0" smtClean="0">
              <a:solidFill>
                <a:schemeClr val="tx1"/>
              </a:solidFill>
              <a:ea typeface="MS PGothic" charset="0"/>
            </a:endParaRPr>
          </a:p>
          <a:p>
            <a:pPr lvl="1" eaLnBrk="1" hangingPunct="1"/>
            <a:r>
              <a:rPr lang="en-US" sz="3200" dirty="0" smtClean="0">
                <a:solidFill>
                  <a:schemeClr val="tx1"/>
                </a:solidFill>
                <a:ea typeface="MS PGothic" charset="0"/>
              </a:rPr>
              <a:t>Peer review</a:t>
            </a:r>
          </a:p>
          <a:p>
            <a:pPr marL="228600" lvl="1" indent="0" eaLnBrk="1" hangingPunct="1">
              <a:buNone/>
            </a:pPr>
            <a:endParaRPr lang="en-US" sz="1000" dirty="0" smtClean="0">
              <a:solidFill>
                <a:schemeClr val="tx1"/>
              </a:solidFill>
              <a:ea typeface="MS PGothic" charset="0"/>
            </a:endParaRPr>
          </a:p>
          <a:p>
            <a:pPr lvl="1" eaLnBrk="1" hangingPunct="1"/>
            <a:r>
              <a:rPr lang="en-US" sz="3200" dirty="0" smtClean="0">
                <a:solidFill>
                  <a:schemeClr val="tx1"/>
                </a:solidFill>
                <a:ea typeface="MS PGothic" charset="0"/>
              </a:rPr>
              <a:t>Skill development</a:t>
            </a:r>
            <a:endParaRPr lang="en-US" sz="3200" dirty="0">
              <a:solidFill>
                <a:schemeClr val="tx1"/>
              </a:solidFill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31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Title 1"/>
          <p:cNvSpPr>
            <a:spLocks noGrp="1"/>
          </p:cNvSpPr>
          <p:nvPr>
            <p:ph type="title"/>
          </p:nvPr>
        </p:nvSpPr>
        <p:spPr>
          <a:xfrm>
            <a:off x="431716" y="540365"/>
            <a:ext cx="8139089" cy="1116106"/>
          </a:xfrm>
        </p:spPr>
        <p:txBody>
          <a:bodyPr/>
          <a:lstStyle/>
          <a:p>
            <a:r>
              <a:rPr lang="en-US" sz="4000" dirty="0" smtClean="0">
                <a:latin typeface="Rockwell" charset="0"/>
              </a:rPr>
              <a:t>Using the QFT for Engagement</a:t>
            </a:r>
            <a:endParaRPr lang="en-US" sz="4000" dirty="0">
              <a:latin typeface="Rockwell" charset="0"/>
            </a:endParaRPr>
          </a:p>
        </p:txBody>
      </p:sp>
      <p:pic>
        <p:nvPicPr>
          <p:cNvPr id="7" name="mAYXZzKUAX4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942181" y="2061556"/>
            <a:ext cx="7118158" cy="400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208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336" y="497949"/>
            <a:ext cx="8237753" cy="1116106"/>
          </a:xfrm>
        </p:spPr>
        <p:txBody>
          <a:bodyPr/>
          <a:lstStyle/>
          <a:p>
            <a:r>
              <a:rPr lang="en-US" dirty="0" smtClean="0"/>
              <a:t>Next Steps with Student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336" y="1614055"/>
            <a:ext cx="4055512" cy="462987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chemeClr val="tx1"/>
                </a:solidFill>
              </a:rPr>
              <a:t> The Driving Question Board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chemeClr val="tx1"/>
                </a:solidFill>
              </a:rPr>
              <a:t>The “Parking Lot”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chemeClr val="tx1"/>
                </a:solidFill>
              </a:rPr>
              <a:t>Ongoing student choice projects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475" y="1313850"/>
            <a:ext cx="3922712" cy="52302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7" t="4138" r="5453" b="4577"/>
          <a:stretch/>
        </p:blipFill>
        <p:spPr>
          <a:xfrm>
            <a:off x="4866290" y="1210537"/>
            <a:ext cx="3999897" cy="53539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631" y="1210537"/>
            <a:ext cx="4192400" cy="54105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4" t="26294"/>
          <a:stretch/>
        </p:blipFill>
        <p:spPr>
          <a:xfrm>
            <a:off x="3594058" y="2326644"/>
            <a:ext cx="5406973" cy="334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00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Using the QFT for Peer Review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2436" y="1423219"/>
            <a:ext cx="7556313" cy="1810391"/>
          </a:xfrm>
        </p:spPr>
        <p:txBody>
          <a:bodyPr>
            <a:normAutofit fontScale="25000" lnSpcReduction="20000"/>
          </a:bodyPr>
          <a:lstStyle/>
          <a:p>
            <a:pPr marL="0" lv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45833"/>
              <a:buNone/>
            </a:pPr>
            <a:r>
              <a:rPr lang="en-US" sz="9600" u="sng" dirty="0" smtClean="0">
                <a:solidFill>
                  <a:schemeClr val="tx1"/>
                </a:solidFill>
                <a:ea typeface="Pontano Sans"/>
                <a:cs typeface="Pontano Sans"/>
                <a:sym typeface="Pontano Sans"/>
              </a:rPr>
              <a:t>Scientist’s </a:t>
            </a:r>
            <a:r>
              <a:rPr lang="en-US" sz="9600" u="sng" dirty="0">
                <a:solidFill>
                  <a:schemeClr val="tx1"/>
                </a:solidFill>
                <a:ea typeface="Pontano Sans"/>
                <a:cs typeface="Pontano Sans"/>
                <a:sym typeface="Pontano Sans"/>
              </a:rPr>
              <a:t>claim: </a:t>
            </a:r>
          </a:p>
          <a:p>
            <a:pPr lv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45833"/>
              <a:buNone/>
            </a:pPr>
            <a:r>
              <a:rPr lang="en-US" sz="9600" dirty="0">
                <a:solidFill>
                  <a:schemeClr val="tx1"/>
                </a:solidFill>
                <a:ea typeface="Pontano Sans"/>
                <a:cs typeface="Pontano Sans"/>
                <a:sym typeface="Pontano Sans"/>
              </a:rPr>
              <a:t>“Adding a dam to a water system causes a decrease in aquatic life downstream.” </a:t>
            </a:r>
            <a:endParaRPr lang="en-US" sz="9600" dirty="0" smtClean="0">
              <a:solidFill>
                <a:schemeClr val="tx1"/>
              </a:solidFill>
              <a:ea typeface="Pontano Sans"/>
              <a:cs typeface="Pontano Sans"/>
              <a:sym typeface="Pontano Sans"/>
            </a:endParaRPr>
          </a:p>
          <a:p>
            <a:pPr lv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45833"/>
              <a:buNone/>
            </a:pPr>
            <a:endParaRPr lang="en-US" sz="4000" dirty="0" smtClean="0">
              <a:solidFill>
                <a:schemeClr val="tx1"/>
              </a:solidFill>
              <a:ea typeface="Pontano Sans"/>
              <a:cs typeface="Pontano Sans"/>
              <a:sym typeface="Pontano Sans"/>
            </a:endParaRPr>
          </a:p>
          <a:p>
            <a:pPr lv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45833"/>
              <a:buNone/>
            </a:pPr>
            <a:r>
              <a:rPr lang="en-US" sz="9600" u="sng" dirty="0" smtClean="0">
                <a:solidFill>
                  <a:schemeClr val="tx1"/>
                </a:solidFill>
                <a:ea typeface="Pontano Sans"/>
                <a:cs typeface="Pontano Sans"/>
                <a:sym typeface="Pontano Sans"/>
              </a:rPr>
              <a:t>Student Design to test the claim:</a:t>
            </a:r>
            <a:endParaRPr lang="en-US" sz="9600" u="sng" dirty="0">
              <a:solidFill>
                <a:schemeClr val="tx1"/>
              </a:solidFill>
              <a:ea typeface="Pontano Sans"/>
              <a:cs typeface="Pontano Sans"/>
              <a:sym typeface="Pontano Sans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2081" y="3410591"/>
            <a:ext cx="5108653" cy="3001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58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 with Student Questions:</a:t>
            </a:r>
            <a:endParaRPr lang="en-US" dirty="0"/>
          </a:p>
        </p:txBody>
      </p:sp>
      <p:pic>
        <p:nvPicPr>
          <p:cNvPr id="4" name="Shape 5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3394" y="1393724"/>
            <a:ext cx="6035260" cy="4886774"/>
          </a:xfrm>
          <a:prstGeom prst="rect">
            <a:avLst/>
          </a:prstGeom>
          <a:noFill/>
          <a:ln w="19050" cap="flat" cmpd="sng">
            <a:solidFill>
              <a:srgbClr val="242852"/>
            </a:solidFill>
            <a:prstDash val="solid"/>
            <a:round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316300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472" y="554433"/>
            <a:ext cx="8276816" cy="1260300"/>
          </a:xfrm>
        </p:spPr>
        <p:txBody>
          <a:bodyPr/>
          <a:lstStyle/>
          <a:p>
            <a:r>
              <a:rPr lang="en-US" dirty="0"/>
              <a:t>Using the QFT for Skill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472" y="1981200"/>
            <a:ext cx="8509818" cy="4144963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(Students were assigned a complex molecular biology article)</a:t>
            </a:r>
            <a:endParaRPr lang="en-US" sz="28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4000" dirty="0" err="1" smtClean="0">
                <a:solidFill>
                  <a:schemeClr val="tx1"/>
                </a:solidFill>
              </a:rPr>
              <a:t>QFocus</a:t>
            </a:r>
            <a:r>
              <a:rPr lang="en-US" sz="4000" dirty="0" smtClean="0">
                <a:solidFill>
                  <a:schemeClr val="tx1"/>
                </a:solidFill>
              </a:rPr>
              <a:t>: </a:t>
            </a:r>
            <a:r>
              <a:rPr lang="en-US" sz="4000" i="1" dirty="0" smtClean="0">
                <a:solidFill>
                  <a:schemeClr val="tx1"/>
                </a:solidFill>
              </a:rPr>
              <a:t>Ask as many questions as you can about the reading</a:t>
            </a:r>
          </a:p>
        </p:txBody>
      </p:sp>
    </p:spTree>
    <p:extLst>
      <p:ext uri="{BB962C8B-B14F-4D97-AF65-F5344CB8AC3E}">
        <p14:creationId xmlns:p14="http://schemas.microsoft.com/office/powerpoint/2010/main" val="36071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 with Student Questions: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812472"/>
            <a:ext cx="7914006" cy="4525963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tx1"/>
                </a:solidFill>
              </a:rPr>
              <a:t>Students </a:t>
            </a:r>
            <a:r>
              <a:rPr lang="en-US" sz="2800" dirty="0" smtClean="0">
                <a:solidFill>
                  <a:schemeClr val="tx1"/>
                </a:solidFill>
              </a:rPr>
              <a:t>generate questions as homework then bring in to class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chemeClr val="tx1"/>
                </a:solidFill>
              </a:rPr>
              <a:t>Students discuss key </a:t>
            </a:r>
            <a:r>
              <a:rPr lang="en-US" sz="2800" dirty="0">
                <a:solidFill>
                  <a:schemeClr val="tx1"/>
                </a:solidFill>
              </a:rPr>
              <a:t>attributes of a good biological research question and </a:t>
            </a:r>
            <a:r>
              <a:rPr lang="en-US" sz="2800" dirty="0" smtClean="0">
                <a:solidFill>
                  <a:schemeClr val="tx1"/>
                </a:solidFill>
              </a:rPr>
              <a:t>compare </a:t>
            </a:r>
            <a:r>
              <a:rPr lang="en-US" sz="2800" dirty="0">
                <a:solidFill>
                  <a:schemeClr val="tx1"/>
                </a:solidFill>
              </a:rPr>
              <a:t>to other types of </a:t>
            </a:r>
            <a:r>
              <a:rPr lang="en-US" sz="2800" dirty="0" smtClean="0">
                <a:solidFill>
                  <a:schemeClr val="tx1"/>
                </a:solidFill>
              </a:rPr>
              <a:t>questions</a:t>
            </a:r>
            <a:endParaRPr lang="en-US" sz="28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tx1"/>
                </a:solidFill>
              </a:rPr>
              <a:t>S</a:t>
            </a:r>
            <a:r>
              <a:rPr lang="en-US" sz="2800" dirty="0" smtClean="0">
                <a:solidFill>
                  <a:schemeClr val="tx1"/>
                </a:solidFill>
              </a:rPr>
              <a:t>tudents </a:t>
            </a:r>
            <a:r>
              <a:rPr lang="en-US" sz="2800" dirty="0">
                <a:solidFill>
                  <a:schemeClr val="tx1"/>
                </a:solidFill>
              </a:rPr>
              <a:t>form groups </a:t>
            </a:r>
            <a:r>
              <a:rPr lang="en-US" sz="2800" dirty="0" smtClean="0">
                <a:solidFill>
                  <a:schemeClr val="tx1"/>
                </a:solidFill>
              </a:rPr>
              <a:t>and </a:t>
            </a:r>
            <a:r>
              <a:rPr lang="en-US" sz="2800" dirty="0">
                <a:solidFill>
                  <a:schemeClr val="tx1"/>
                </a:solidFill>
              </a:rPr>
              <a:t>improve their </a:t>
            </a:r>
            <a:r>
              <a:rPr lang="en-US" sz="2800" dirty="0" smtClean="0">
                <a:solidFill>
                  <a:schemeClr val="tx1"/>
                </a:solidFill>
              </a:rPr>
              <a:t>questions, based on these attributes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chemeClr val="tx1"/>
                </a:solidFill>
              </a:rPr>
              <a:t>These questions are discarded or kept in notebooks (up to the student)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chemeClr val="tx1"/>
                </a:solidFill>
              </a:rPr>
              <a:t>Students apply this skill to designing their own research project later in the semester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044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itle 1"/>
          <p:cNvSpPr>
            <a:spLocks noGrp="1"/>
          </p:cNvSpPr>
          <p:nvPr>
            <p:ph type="title"/>
          </p:nvPr>
        </p:nvSpPr>
        <p:spPr>
          <a:xfrm>
            <a:off x="498475" y="484188"/>
            <a:ext cx="7953375" cy="1116012"/>
          </a:xfrm>
        </p:spPr>
        <p:txBody>
          <a:bodyPr/>
          <a:lstStyle/>
          <a:p>
            <a:pPr eaLnBrk="1" hangingPunct="1"/>
            <a:r>
              <a:rPr lang="en-US" sz="3400" dirty="0">
                <a:latin typeface="Rockwell" charset="0"/>
                <a:ea typeface="MS PGothic" charset="0"/>
              </a:rPr>
              <a:t>Various Teaching </a:t>
            </a:r>
            <a:r>
              <a:rPr lang="en-US" sz="3400" dirty="0" smtClean="0">
                <a:latin typeface="Rockwell" charset="0"/>
                <a:ea typeface="MS PGothic" charset="0"/>
              </a:rPr>
              <a:t>Purposes</a:t>
            </a:r>
            <a:br>
              <a:rPr lang="en-US" sz="3400" dirty="0" smtClean="0">
                <a:latin typeface="Rockwell" charset="0"/>
                <a:ea typeface="MS PGothic" charset="0"/>
              </a:rPr>
            </a:br>
            <a:endParaRPr lang="en-US" sz="3400" dirty="0">
              <a:latin typeface="Rockwell" charset="0"/>
              <a:ea typeface="MS PGothic" charset="0"/>
            </a:endParaRPr>
          </a:p>
        </p:txBody>
      </p:sp>
      <p:sp>
        <p:nvSpPr>
          <p:cNvPr id="103427" name="Content Placeholder 2"/>
          <p:cNvSpPr>
            <a:spLocks noGrp="1"/>
          </p:cNvSpPr>
          <p:nvPr>
            <p:ph idx="1"/>
          </p:nvPr>
        </p:nvSpPr>
        <p:spPr>
          <a:xfrm>
            <a:off x="498475" y="1398024"/>
            <a:ext cx="7556500" cy="5127625"/>
          </a:xfrm>
        </p:spPr>
        <p:txBody>
          <a:bodyPr>
            <a:normAutofit/>
          </a:bodyPr>
          <a:lstStyle/>
          <a:p>
            <a:pPr lvl="1" eaLnBrk="1" hangingPunct="1"/>
            <a:r>
              <a:rPr lang="en-US" sz="3200" dirty="0" smtClean="0">
                <a:solidFill>
                  <a:schemeClr val="tx1"/>
                </a:solidFill>
                <a:ea typeface="MS PGothic" charset="0"/>
              </a:rPr>
              <a:t>Engagement</a:t>
            </a:r>
          </a:p>
          <a:p>
            <a:pPr marL="228600" lvl="1" indent="0" eaLnBrk="1" hangingPunct="1">
              <a:buNone/>
            </a:pPr>
            <a:endParaRPr lang="en-US" sz="1000" dirty="0">
              <a:solidFill>
                <a:schemeClr val="tx1"/>
              </a:solidFill>
              <a:ea typeface="MS PGothic" charset="0"/>
            </a:endParaRPr>
          </a:p>
          <a:p>
            <a:pPr lvl="1" eaLnBrk="1" hangingPunct="1"/>
            <a:r>
              <a:rPr lang="en-US" sz="3200" dirty="0">
                <a:solidFill>
                  <a:schemeClr val="tx1"/>
                </a:solidFill>
                <a:ea typeface="MS PGothic" charset="0"/>
              </a:rPr>
              <a:t>Knowledge </a:t>
            </a:r>
            <a:r>
              <a:rPr lang="en-US" sz="3200" dirty="0" smtClean="0">
                <a:solidFill>
                  <a:schemeClr val="tx1"/>
                </a:solidFill>
                <a:ea typeface="MS PGothic" charset="0"/>
              </a:rPr>
              <a:t>acquisition</a:t>
            </a:r>
          </a:p>
          <a:p>
            <a:pPr marL="228600" lvl="1" indent="0" eaLnBrk="1" hangingPunct="1">
              <a:buNone/>
            </a:pPr>
            <a:endParaRPr lang="en-US" sz="1000" dirty="0">
              <a:solidFill>
                <a:schemeClr val="tx1"/>
              </a:solidFill>
              <a:ea typeface="MS PGothic" charset="0"/>
            </a:endParaRPr>
          </a:p>
          <a:p>
            <a:pPr lvl="1" eaLnBrk="1" hangingPunct="1"/>
            <a:r>
              <a:rPr lang="en-US" sz="3200" dirty="0">
                <a:solidFill>
                  <a:schemeClr val="tx1"/>
                </a:solidFill>
                <a:ea typeface="MS PGothic" charset="0"/>
              </a:rPr>
              <a:t>Formative assessment </a:t>
            </a:r>
            <a:endParaRPr lang="en-US" sz="3200" dirty="0" smtClean="0">
              <a:solidFill>
                <a:schemeClr val="tx1"/>
              </a:solidFill>
              <a:ea typeface="MS PGothic" charset="0"/>
            </a:endParaRPr>
          </a:p>
          <a:p>
            <a:pPr marL="228600" lvl="1" indent="0" eaLnBrk="1" hangingPunct="1">
              <a:buNone/>
            </a:pPr>
            <a:endParaRPr lang="en-US" sz="1000" dirty="0">
              <a:solidFill>
                <a:schemeClr val="tx1"/>
              </a:solidFill>
              <a:ea typeface="MS PGothic" charset="0"/>
            </a:endParaRPr>
          </a:p>
          <a:p>
            <a:pPr lvl="1" eaLnBrk="1" hangingPunct="1"/>
            <a:r>
              <a:rPr lang="en-US" sz="3200" dirty="0">
                <a:solidFill>
                  <a:schemeClr val="tx1"/>
                </a:solidFill>
                <a:ea typeface="MS PGothic" charset="0"/>
              </a:rPr>
              <a:t>Summative </a:t>
            </a:r>
            <a:r>
              <a:rPr lang="en-US" sz="3200" dirty="0" smtClean="0">
                <a:solidFill>
                  <a:schemeClr val="tx1"/>
                </a:solidFill>
                <a:ea typeface="MS PGothic" charset="0"/>
              </a:rPr>
              <a:t>assessment</a:t>
            </a:r>
          </a:p>
          <a:p>
            <a:pPr marL="228600" lvl="1" indent="0" eaLnBrk="1" hangingPunct="1">
              <a:buNone/>
            </a:pPr>
            <a:endParaRPr lang="en-US" sz="1000" dirty="0" smtClean="0">
              <a:solidFill>
                <a:schemeClr val="tx1"/>
              </a:solidFill>
              <a:ea typeface="MS PGothic" charset="0"/>
            </a:endParaRPr>
          </a:p>
          <a:p>
            <a:pPr lvl="1" eaLnBrk="1" hangingPunct="1"/>
            <a:r>
              <a:rPr lang="en-US" sz="3200" dirty="0" smtClean="0">
                <a:solidFill>
                  <a:schemeClr val="tx1"/>
                </a:solidFill>
                <a:ea typeface="MS PGothic" charset="0"/>
              </a:rPr>
              <a:t>Peer review</a:t>
            </a:r>
          </a:p>
          <a:p>
            <a:pPr marL="228600" lvl="1" indent="0" eaLnBrk="1" hangingPunct="1">
              <a:buNone/>
            </a:pPr>
            <a:endParaRPr lang="en-US" sz="1000" dirty="0" smtClean="0">
              <a:solidFill>
                <a:schemeClr val="tx1"/>
              </a:solidFill>
              <a:ea typeface="MS PGothic" charset="0"/>
            </a:endParaRPr>
          </a:p>
          <a:p>
            <a:pPr lvl="1" eaLnBrk="1" hangingPunct="1"/>
            <a:r>
              <a:rPr lang="en-US" sz="3200" dirty="0" smtClean="0">
                <a:solidFill>
                  <a:schemeClr val="tx1"/>
                </a:solidFill>
                <a:ea typeface="MS PGothic" charset="0"/>
              </a:rPr>
              <a:t>Skill development</a:t>
            </a:r>
            <a:endParaRPr lang="en-US" sz="3200" dirty="0">
              <a:solidFill>
                <a:schemeClr val="tx1"/>
              </a:solidFill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67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Steps? 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3281522" y="3063632"/>
            <a:ext cx="3151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3784209" y="1083212"/>
            <a:ext cx="3390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Debate Prep</a:t>
            </a:r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3267454" y="2289245"/>
            <a:ext cx="2883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Research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6173842" y="1113403"/>
            <a:ext cx="2067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Paper topic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6724357" y="2303529"/>
            <a:ext cx="2110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Projects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4360519" y="1782904"/>
            <a:ext cx="2743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Exit ticket or ”Do Now”</a:t>
            </a:r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1336456" y="3305891"/>
            <a:ext cx="2293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Presentations</a:t>
            </a:r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6041608" y="3187442"/>
            <a:ext cx="2919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Class discussion prompts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195075" y="2399702"/>
            <a:ext cx="2828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Hang on walls, </a:t>
            </a:r>
          </a:p>
          <a:p>
            <a:r>
              <a:rPr lang="en-US" dirty="0" smtClean="0"/>
              <a:t>Check Off as Answered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4857103" y="2708046"/>
            <a:ext cx="2074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Test Prep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917295" y="1635923"/>
            <a:ext cx="3084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Lab work </a:t>
            </a:r>
            <a:r>
              <a:rPr lang="en-US" smtClean="0"/>
              <a:t>&amp; Experiments</a:t>
            </a:r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4596386" y="447084"/>
            <a:ext cx="3154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Pop Quiz </a:t>
            </a:r>
            <a:r>
              <a:rPr lang="en-US" smtClean="0"/>
              <a:t>or Reading Check</a:t>
            </a:r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6432685" y="4153280"/>
            <a:ext cx="2401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Interview an Expert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5602718" y="4881131"/>
            <a:ext cx="2342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Guest speakers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317634" y="5977986"/>
            <a:ext cx="2634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Tailoring Instruction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2482973" y="4542482"/>
            <a:ext cx="3094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Make Your Own Final Test</a:t>
            </a:r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2965000" y="5401756"/>
            <a:ext cx="3460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Close Reading Protocol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2940148" y="6305930"/>
            <a:ext cx="2771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Service Action Projects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302157" y="3991061"/>
            <a:ext cx="3221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Socratic Seminar Prompts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3875676" y="3788030"/>
            <a:ext cx="2743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Student </a:t>
            </a:r>
            <a:r>
              <a:rPr lang="en-US" smtClean="0"/>
              <a:t>Choice Projects</a:t>
            </a:r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689317" y="5007707"/>
            <a:ext cx="2757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Journal Prompt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6209244" y="5630427"/>
            <a:ext cx="2848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Year-long or </a:t>
            </a:r>
            <a:r>
              <a:rPr lang="en-US" dirty="0"/>
              <a:t>U</a:t>
            </a:r>
            <a:r>
              <a:rPr lang="en-US" dirty="0" smtClean="0"/>
              <a:t>nit-long Essential Questions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2482973" y="2946854"/>
            <a:ext cx="5150625" cy="181588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glow rad="88900">
              <a:schemeClr val="accent1">
                <a:alpha val="57000"/>
              </a:schemeClr>
            </a:glow>
            <a:outerShdw dist="50800" sx="1000" sy="1000" algn="ctr" rotWithShape="0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endParaRPr lang="en-US" sz="1600" dirty="0" smtClean="0"/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And sometimes</a:t>
            </a:r>
            <a:r>
              <a:rPr lang="mr-IN" sz="3200" dirty="0" smtClean="0">
                <a:solidFill>
                  <a:schemeClr val="bg1"/>
                </a:solidFill>
              </a:rPr>
              <a:t>…</a:t>
            </a:r>
            <a:endParaRPr lang="en-US" sz="3200" dirty="0" smtClean="0">
              <a:solidFill>
                <a:schemeClr val="bg1"/>
              </a:solidFill>
            </a:endParaRPr>
          </a:p>
          <a:p>
            <a:pPr algn="ctr"/>
            <a:endParaRPr lang="en-US" sz="1600" dirty="0">
              <a:solidFill>
                <a:schemeClr val="bg1"/>
              </a:solidFill>
            </a:endParaRP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Nothing!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09553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400" dirty="0" smtClean="0">
                <a:latin typeface="Rockwell" charset="0"/>
                <a:ea typeface="MS PGothic" charset="0"/>
              </a:rPr>
              <a:t>Five </a:t>
            </a:r>
            <a:r>
              <a:rPr lang="en-US" sz="4400" dirty="0">
                <a:latin typeface="Rockwell" charset="0"/>
                <a:ea typeface="MS PGothic" charset="0"/>
              </a:rPr>
              <a:t>Areas Related to </a:t>
            </a:r>
            <a:r>
              <a:rPr lang="en-US" sz="4400" dirty="0" smtClean="0">
                <a:latin typeface="Rockwell" charset="0"/>
                <a:ea typeface="MS PGothic" charset="0"/>
              </a:rPr>
              <a:t/>
            </a:r>
            <a:br>
              <a:rPr lang="en-US" sz="4400" dirty="0" smtClean="0">
                <a:latin typeface="Rockwell" charset="0"/>
                <a:ea typeface="MS PGothic" charset="0"/>
              </a:rPr>
            </a:br>
            <a:r>
              <a:rPr lang="en-US" sz="4400" dirty="0" smtClean="0">
                <a:latin typeface="Rockwell" charset="0"/>
                <a:ea typeface="MS PGothic" charset="0"/>
              </a:rPr>
              <a:t>the </a:t>
            </a:r>
            <a:r>
              <a:rPr lang="en-US" sz="4400" dirty="0">
                <a:latin typeface="Rockwell" charset="0"/>
                <a:ea typeface="MS PGothic" charset="0"/>
              </a:rPr>
              <a:t>Art of the QFT</a:t>
            </a:r>
          </a:p>
        </p:txBody>
      </p:sp>
      <p:sp>
        <p:nvSpPr>
          <p:cNvPr id="137219" name="Content Placeholder 2"/>
          <p:cNvSpPr>
            <a:spLocks noGrp="1"/>
          </p:cNvSpPr>
          <p:nvPr>
            <p:ph idx="1"/>
          </p:nvPr>
        </p:nvSpPr>
        <p:spPr>
          <a:xfrm>
            <a:off x="498475" y="2289175"/>
            <a:ext cx="7556500" cy="4329113"/>
          </a:xfrm>
        </p:spPr>
        <p:txBody>
          <a:bodyPr>
            <a:normAutofit lnSpcReduction="10000"/>
          </a:bodyPr>
          <a:lstStyle/>
          <a:p>
            <a:pPr marL="742950" indent="-742950" eaLnBrk="1" hangingPunct="1">
              <a:buFont typeface="Rockwell" charset="0"/>
              <a:buAutoNum type="arabicPeriod"/>
            </a:pPr>
            <a:r>
              <a:rPr lang="en-US" sz="3600" dirty="0" smtClean="0">
                <a:solidFill>
                  <a:srgbClr val="000000"/>
                </a:solidFill>
                <a:latin typeface="Rockwell" charset="0"/>
                <a:ea typeface="MS PGothic" charset="0"/>
              </a:rPr>
              <a:t>Facilitation</a:t>
            </a:r>
          </a:p>
          <a:p>
            <a:pPr marL="742950" indent="-742950" eaLnBrk="1" hangingPunct="1">
              <a:buFont typeface="Rockwell" charset="0"/>
              <a:buAutoNum type="arabicPeriod"/>
            </a:pPr>
            <a:r>
              <a:rPr lang="en-US" sz="3600" dirty="0" smtClean="0">
                <a:solidFill>
                  <a:srgbClr val="000000"/>
                </a:solidFill>
                <a:latin typeface="Rockwell" charset="0"/>
                <a:ea typeface="MS PGothic" charset="0"/>
              </a:rPr>
              <a:t>Linking </a:t>
            </a:r>
            <a:r>
              <a:rPr lang="en-US" sz="3600" dirty="0">
                <a:solidFill>
                  <a:srgbClr val="000000"/>
                </a:solidFill>
                <a:latin typeface="Rockwell" charset="0"/>
                <a:ea typeface="MS PGothic" charset="0"/>
              </a:rPr>
              <a:t>the QFT to Teaching and Learning Goals</a:t>
            </a:r>
          </a:p>
          <a:p>
            <a:pPr marL="742950" indent="-742950" eaLnBrk="1" hangingPunct="1">
              <a:buFont typeface="Rockwell" charset="0"/>
              <a:buAutoNum type="arabicPeriod"/>
            </a:pPr>
            <a:r>
              <a:rPr lang="en-US" sz="3600" b="1" dirty="0" err="1">
                <a:solidFill>
                  <a:srgbClr val="000000"/>
                </a:solidFill>
                <a:latin typeface="Rockwell" charset="0"/>
                <a:ea typeface="MS PGothic" charset="0"/>
              </a:rPr>
              <a:t>QFocus</a:t>
            </a:r>
            <a:r>
              <a:rPr lang="en-US" sz="3600" b="1" dirty="0">
                <a:solidFill>
                  <a:srgbClr val="000000"/>
                </a:solidFill>
                <a:latin typeface="Rockwell" charset="0"/>
                <a:ea typeface="MS PGothic" charset="0"/>
              </a:rPr>
              <a:t> Design</a:t>
            </a:r>
          </a:p>
          <a:p>
            <a:pPr marL="742950" indent="-742950" eaLnBrk="1" hangingPunct="1">
              <a:buFont typeface="Rockwell" charset="0"/>
              <a:buAutoNum type="arabicPeriod"/>
            </a:pPr>
            <a:r>
              <a:rPr lang="en-US" sz="3600" dirty="0">
                <a:solidFill>
                  <a:srgbClr val="000000"/>
                </a:solidFill>
                <a:latin typeface="Rockwell" charset="0"/>
                <a:ea typeface="MS PGothic" charset="0"/>
              </a:rPr>
              <a:t>Prioritization Instructions</a:t>
            </a:r>
          </a:p>
          <a:p>
            <a:pPr marL="742950" indent="-742950" eaLnBrk="1" hangingPunct="1">
              <a:buFont typeface="Rockwell" charset="0"/>
              <a:buAutoNum type="arabicPeriod"/>
            </a:pPr>
            <a:r>
              <a:rPr lang="en-US" sz="3600" dirty="0">
                <a:solidFill>
                  <a:srgbClr val="000000"/>
                </a:solidFill>
                <a:latin typeface="Rockwell" charset="0"/>
                <a:ea typeface="MS PGothic" charset="0"/>
              </a:rPr>
              <a:t>Reflection </a:t>
            </a:r>
            <a:r>
              <a:rPr lang="en-US" sz="3600" dirty="0" smtClean="0">
                <a:solidFill>
                  <a:srgbClr val="000000"/>
                </a:solidFill>
                <a:latin typeface="Rockwell" charset="0"/>
                <a:ea typeface="MS PGothic" charset="0"/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118007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>
          <a:xfrm>
            <a:off x="1133475" y="200025"/>
            <a:ext cx="6078538" cy="701675"/>
          </a:xfrm>
        </p:spPr>
        <p:txBody>
          <a:bodyPr/>
          <a:lstStyle/>
          <a:p>
            <a:pPr algn="ctr"/>
            <a:r>
              <a:rPr lang="en-US" altLang="en-US" sz="4400" dirty="0" smtClean="0"/>
              <a:t>Today’s 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504" y="1019206"/>
            <a:ext cx="8732604" cy="5458579"/>
          </a:xfrm>
        </p:spPr>
        <p:txBody>
          <a:bodyPr>
            <a:noAutofit/>
          </a:bodyPr>
          <a:lstStyle/>
          <a:p>
            <a:pPr marL="742950" indent="-742950">
              <a:spcBef>
                <a:spcPts val="800"/>
              </a:spcBef>
              <a:buFont typeface="+mj-lt"/>
              <a:buAutoNum type="arabicParenR"/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Welcome and Community Building</a:t>
            </a:r>
          </a:p>
          <a:p>
            <a:pPr marL="742950" indent="-742950">
              <a:spcBef>
                <a:spcPts val="800"/>
              </a:spcBef>
              <a:buFont typeface="+mj-lt"/>
              <a:buAutoNum type="arabicParenR"/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Collaborative Learning with the Question Formulation Technique (QFT)</a:t>
            </a:r>
          </a:p>
          <a:p>
            <a:pPr marL="742950" indent="-742950">
              <a:spcBef>
                <a:spcPts val="800"/>
              </a:spcBef>
              <a:buFont typeface="+mj-lt"/>
              <a:buAutoNum type="arabicParenR"/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Active Work with a Lesson Planning Tool </a:t>
            </a:r>
          </a:p>
          <a:p>
            <a:pPr marL="742950" indent="-742950">
              <a:spcBef>
                <a:spcPts val="800"/>
              </a:spcBef>
              <a:buFont typeface="+mj-lt"/>
              <a:buAutoNum type="arabicParenR"/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Lunch</a:t>
            </a:r>
          </a:p>
          <a:p>
            <a:pPr marL="742950" indent="-742950">
              <a:spcBef>
                <a:spcPts val="800"/>
              </a:spcBef>
              <a:buFont typeface="+mj-lt"/>
              <a:buAutoNum type="arabicParenR"/>
              <a:defRPr/>
            </a:pPr>
            <a:r>
              <a:rPr lang="en-US" sz="2800" b="1" dirty="0" smtClean="0">
                <a:solidFill>
                  <a:schemeClr val="tx1"/>
                </a:solidFill>
              </a:rPr>
              <a:t>Facilitation Principles &amp; The Art and The Science of the QFT</a:t>
            </a:r>
          </a:p>
          <a:p>
            <a:pPr marL="742950" indent="-742950">
              <a:spcBef>
                <a:spcPts val="800"/>
              </a:spcBef>
              <a:buFont typeface="+mj-lt"/>
              <a:buAutoNum type="arabicParenR"/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Self-organized </a:t>
            </a:r>
            <a:r>
              <a:rPr lang="en-US" sz="2800" dirty="0">
                <a:solidFill>
                  <a:schemeClr val="tx1"/>
                </a:solidFill>
              </a:rPr>
              <a:t>W</a:t>
            </a:r>
            <a:r>
              <a:rPr lang="en-US" sz="2800" dirty="0" smtClean="0">
                <a:solidFill>
                  <a:schemeClr val="tx1"/>
                </a:solidFill>
              </a:rPr>
              <a:t>orking Groups</a:t>
            </a:r>
          </a:p>
          <a:p>
            <a:pPr marL="742950" indent="-742950">
              <a:spcBef>
                <a:spcPts val="800"/>
              </a:spcBef>
              <a:buFont typeface="+mj-lt"/>
              <a:buAutoNum type="arabicParenR"/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Moving into Action</a:t>
            </a:r>
          </a:p>
          <a:p>
            <a:pPr marL="742950" indent="-742950">
              <a:spcBef>
                <a:spcPts val="800"/>
              </a:spcBef>
              <a:buFont typeface="+mj-lt"/>
              <a:buAutoNum type="arabicParenR"/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Reflection &amp; Evaluation</a:t>
            </a:r>
          </a:p>
          <a:p>
            <a:pPr marL="0" indent="0">
              <a:buNone/>
              <a:defRPr/>
            </a:pPr>
            <a:endParaRPr lang="en-US" sz="2800" dirty="0" smtClean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178" y="5866692"/>
            <a:ext cx="2412519" cy="8836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03742" y="6308508"/>
            <a:ext cx="17402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2"/>
                </a:solidFill>
              </a:rPr>
              <a:t>#QFT</a:t>
            </a:r>
            <a:endParaRPr lang="en-US" sz="1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42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</a:t>
            </a:r>
            <a:r>
              <a:rPr lang="en-US" dirty="0" err="1" smtClean="0"/>
              <a:t>Qfocus</a:t>
            </a:r>
            <a:r>
              <a:rPr lang="en-US" dirty="0" smtClean="0"/>
              <a:t>: Middle School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8316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  <a:latin typeface="Rockwell" charset="0"/>
                <a:ea typeface="Rockwell" charset="0"/>
                <a:cs typeface="Rockwell" charset="0"/>
              </a:rPr>
              <a:t>Initial </a:t>
            </a:r>
            <a:r>
              <a:rPr lang="en-US" dirty="0" err="1" smtClean="0">
                <a:solidFill>
                  <a:schemeClr val="accent1"/>
                </a:solidFill>
                <a:latin typeface="Rockwell" charset="0"/>
                <a:ea typeface="Rockwell" charset="0"/>
                <a:cs typeface="Rockwell" charset="0"/>
              </a:rPr>
              <a:t>QFocus</a:t>
            </a:r>
            <a:r>
              <a:rPr lang="en-US" dirty="0" smtClean="0">
                <a:solidFill>
                  <a:schemeClr val="accent1"/>
                </a:solidFill>
                <a:latin typeface="Rockwell" charset="0"/>
                <a:ea typeface="Rockwell" charset="0"/>
                <a:cs typeface="Rockwell" charset="0"/>
              </a:rPr>
              <a:t>: Middle School</a:t>
            </a:r>
            <a:endParaRPr lang="en-US" dirty="0">
              <a:solidFill>
                <a:schemeClr val="accent1"/>
              </a:solidFill>
              <a:latin typeface="Rockwell" charset="0"/>
              <a:ea typeface="Rockwell" charset="0"/>
              <a:cs typeface="Rockwell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79"/>
          <a:stretch/>
        </p:blipFill>
        <p:spPr>
          <a:xfrm>
            <a:off x="1517904" y="1484811"/>
            <a:ext cx="6204800" cy="4124050"/>
          </a:xfrm>
        </p:spPr>
      </p:pic>
    </p:spTree>
    <p:extLst>
      <p:ext uri="{BB962C8B-B14F-4D97-AF65-F5344CB8AC3E}">
        <p14:creationId xmlns:p14="http://schemas.microsoft.com/office/powerpoint/2010/main" val="53612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048" y="410053"/>
            <a:ext cx="7886700" cy="994172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  <a:latin typeface="Rockwell" charset="0"/>
                <a:ea typeface="Rockwell" charset="0"/>
                <a:cs typeface="Rockwell" charset="0"/>
              </a:rPr>
              <a:t>Revising the Question Focus</a:t>
            </a:r>
            <a:endParaRPr lang="en-US" dirty="0">
              <a:solidFill>
                <a:schemeClr val="accent1"/>
              </a:solidFill>
              <a:latin typeface="Rockwell" charset="0"/>
              <a:ea typeface="Rockwell" charset="0"/>
              <a:cs typeface="Rockwel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575" y="2034302"/>
            <a:ext cx="8547647" cy="365336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 smtClean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Picture of the School Building</a:t>
            </a:r>
            <a:endParaRPr lang="en-US" sz="2400" dirty="0">
              <a:solidFill>
                <a:schemeClr val="tx1"/>
              </a:solidFill>
              <a:latin typeface="Rockwell" charset="0"/>
              <a:ea typeface="Rockwell" charset="0"/>
              <a:cs typeface="Rockwell" charset="0"/>
            </a:endParaRPr>
          </a:p>
          <a:p>
            <a:pPr marL="0" indent="0" algn="ctr">
              <a:buNone/>
            </a:pPr>
            <a:endParaRPr lang="en-US" dirty="0" smtClean="0">
              <a:latin typeface="Rockwell" charset="0"/>
              <a:ea typeface="Rockwell" charset="0"/>
              <a:cs typeface="Rockwell" charset="0"/>
            </a:endParaRPr>
          </a:p>
          <a:p>
            <a:pPr marL="0" indent="0" algn="ctr">
              <a:buNone/>
            </a:pPr>
            <a:endParaRPr lang="en-US" dirty="0" smtClean="0">
              <a:latin typeface="Rockwell" charset="0"/>
              <a:ea typeface="Rockwell" charset="0"/>
              <a:cs typeface="Rockwell" charset="0"/>
            </a:endParaRPr>
          </a:p>
          <a:p>
            <a:pPr marL="0" indent="0" algn="ctr">
              <a:buNone/>
            </a:pPr>
            <a:r>
              <a:rPr lang="en-US" sz="2400" dirty="0" smtClean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“As a member of the </a:t>
            </a:r>
            <a:r>
              <a:rPr lang="en-US" sz="2400" dirty="0" err="1" smtClean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Haviland</a:t>
            </a:r>
            <a:r>
              <a:rPr lang="en-US" sz="2400" dirty="0" smtClean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 Middle School 6</a:t>
            </a:r>
            <a:r>
              <a:rPr lang="en-US" sz="2400" baseline="30000" dirty="0" smtClean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th</a:t>
            </a:r>
            <a:r>
              <a:rPr lang="en-US" sz="2400" dirty="0" smtClean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 grade, you will have numerous opportunities to grow and learn.”</a:t>
            </a:r>
            <a:endParaRPr lang="en-US" sz="2400" dirty="0">
              <a:solidFill>
                <a:schemeClr val="tx1"/>
              </a:solidFill>
              <a:latin typeface="Rockwell" charset="0"/>
              <a:ea typeface="Rockwell" charset="0"/>
              <a:cs typeface="Rockwell" charset="0"/>
            </a:endParaRPr>
          </a:p>
          <a:p>
            <a:pPr marL="0" indent="0" algn="ctr">
              <a:buNone/>
            </a:pPr>
            <a:endParaRPr lang="en-US" sz="1650" dirty="0"/>
          </a:p>
          <a:p>
            <a:pPr marL="0" indent="0" algn="ctr">
              <a:buNone/>
            </a:pPr>
            <a:endParaRPr lang="en-US" dirty="0" smtClean="0">
              <a:latin typeface="Rockwell" charset="0"/>
              <a:ea typeface="Rockwell" charset="0"/>
              <a:cs typeface="Rockwell" charset="0"/>
            </a:endParaRPr>
          </a:p>
          <a:p>
            <a:pPr marL="0" indent="0" algn="ctr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>
            <a:off x="4286172" y="2804917"/>
            <a:ext cx="442452" cy="65296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523824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</a:t>
            </a:r>
            <a:r>
              <a:rPr lang="en-US" dirty="0" err="1" smtClean="0"/>
              <a:t>QFocus</a:t>
            </a:r>
            <a:r>
              <a:rPr lang="en-US" dirty="0" smtClean="0"/>
              <a:t>: High School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en-US" sz="2800" dirty="0">
                <a:solidFill>
                  <a:schemeClr val="tx1"/>
                </a:solidFill>
              </a:rPr>
              <a:t>“History, despite its wrenching pain, cannot be unlived, but if faced with courage, need not be lived again</a:t>
            </a:r>
            <a:r>
              <a:rPr lang="en-US" sz="2800" dirty="0" smtClean="0">
                <a:solidFill>
                  <a:schemeClr val="tx1"/>
                </a:solidFill>
              </a:rPr>
              <a:t>.”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en-US" sz="2800" dirty="0">
                <a:solidFill>
                  <a:schemeClr val="tx1"/>
                </a:solidFill>
              </a:rPr>
              <a:t>	</a:t>
            </a:r>
            <a:r>
              <a:rPr lang="en-US" sz="2800" dirty="0" smtClean="0">
                <a:solidFill>
                  <a:schemeClr val="tx1"/>
                </a:solidFill>
              </a:rPr>
              <a:t>			 </a:t>
            </a:r>
            <a:r>
              <a:rPr lang="mr-IN" sz="2800" dirty="0" smtClean="0">
                <a:solidFill>
                  <a:schemeClr val="tx1"/>
                </a:solidFill>
              </a:rPr>
              <a:t>–</a:t>
            </a:r>
            <a:r>
              <a:rPr lang="en-US" sz="2800" dirty="0" smtClean="0">
                <a:solidFill>
                  <a:schemeClr val="tx1"/>
                </a:solidFill>
              </a:rPr>
              <a:t> Maya Angelou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4276630" y="3094892"/>
            <a:ext cx="2897944" cy="1139483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5-Point Star 4"/>
          <p:cNvSpPr/>
          <p:nvPr/>
        </p:nvSpPr>
        <p:spPr>
          <a:xfrm>
            <a:off x="618978" y="5422778"/>
            <a:ext cx="759656" cy="703385"/>
          </a:xfrm>
          <a:prstGeom prst="star5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99138" y="5460608"/>
            <a:ext cx="74619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Troubleshooting Tips: 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“Spend the next 2 minutes asking about just this word/phrase”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Change the Prioritization Instructions on the fly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446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400" dirty="0" smtClean="0">
                <a:latin typeface="Rockwell" charset="0"/>
                <a:ea typeface="MS PGothic" charset="0"/>
              </a:rPr>
              <a:t>Five </a:t>
            </a:r>
            <a:r>
              <a:rPr lang="en-US" sz="4400" dirty="0">
                <a:latin typeface="Rockwell" charset="0"/>
                <a:ea typeface="MS PGothic" charset="0"/>
              </a:rPr>
              <a:t>Areas Related to </a:t>
            </a:r>
            <a:r>
              <a:rPr lang="en-US" sz="4400" dirty="0" smtClean="0">
                <a:latin typeface="Rockwell" charset="0"/>
                <a:ea typeface="MS PGothic" charset="0"/>
              </a:rPr>
              <a:t/>
            </a:r>
            <a:br>
              <a:rPr lang="en-US" sz="4400" dirty="0" smtClean="0">
                <a:latin typeface="Rockwell" charset="0"/>
                <a:ea typeface="MS PGothic" charset="0"/>
              </a:rPr>
            </a:br>
            <a:r>
              <a:rPr lang="en-US" sz="4400" dirty="0" smtClean="0">
                <a:latin typeface="Rockwell" charset="0"/>
                <a:ea typeface="MS PGothic" charset="0"/>
              </a:rPr>
              <a:t>the </a:t>
            </a:r>
            <a:r>
              <a:rPr lang="en-US" sz="4400" dirty="0">
                <a:latin typeface="Rockwell" charset="0"/>
                <a:ea typeface="MS PGothic" charset="0"/>
              </a:rPr>
              <a:t>Art of the QFT</a:t>
            </a:r>
          </a:p>
        </p:txBody>
      </p:sp>
      <p:sp>
        <p:nvSpPr>
          <p:cNvPr id="137219" name="Content Placeholder 2"/>
          <p:cNvSpPr>
            <a:spLocks noGrp="1"/>
          </p:cNvSpPr>
          <p:nvPr>
            <p:ph idx="1"/>
          </p:nvPr>
        </p:nvSpPr>
        <p:spPr>
          <a:xfrm>
            <a:off x="498475" y="2289175"/>
            <a:ext cx="7556500" cy="4329113"/>
          </a:xfrm>
        </p:spPr>
        <p:txBody>
          <a:bodyPr>
            <a:normAutofit lnSpcReduction="10000"/>
          </a:bodyPr>
          <a:lstStyle/>
          <a:p>
            <a:pPr marL="742950" indent="-742950" eaLnBrk="1" hangingPunct="1">
              <a:buFont typeface="Rockwell" charset="0"/>
              <a:buAutoNum type="arabicPeriod"/>
            </a:pPr>
            <a:r>
              <a:rPr lang="en-US" sz="3600" dirty="0" smtClean="0">
                <a:solidFill>
                  <a:srgbClr val="000000"/>
                </a:solidFill>
                <a:latin typeface="Rockwell" charset="0"/>
                <a:ea typeface="MS PGothic" charset="0"/>
              </a:rPr>
              <a:t>Facilitation</a:t>
            </a:r>
          </a:p>
          <a:p>
            <a:pPr marL="742950" indent="-742950" eaLnBrk="1" hangingPunct="1">
              <a:buFont typeface="Rockwell" charset="0"/>
              <a:buAutoNum type="arabicPeriod"/>
            </a:pPr>
            <a:r>
              <a:rPr lang="en-US" sz="3600" dirty="0" smtClean="0">
                <a:solidFill>
                  <a:srgbClr val="000000"/>
                </a:solidFill>
                <a:latin typeface="Rockwell" charset="0"/>
                <a:ea typeface="MS PGothic" charset="0"/>
              </a:rPr>
              <a:t>Linking </a:t>
            </a:r>
            <a:r>
              <a:rPr lang="en-US" sz="3600" dirty="0">
                <a:solidFill>
                  <a:srgbClr val="000000"/>
                </a:solidFill>
                <a:latin typeface="Rockwell" charset="0"/>
                <a:ea typeface="MS PGothic" charset="0"/>
              </a:rPr>
              <a:t>the QFT to Teaching and Learning Goals</a:t>
            </a:r>
          </a:p>
          <a:p>
            <a:pPr marL="742950" indent="-742950" eaLnBrk="1" hangingPunct="1">
              <a:buFont typeface="Rockwell" charset="0"/>
              <a:buAutoNum type="arabicPeriod"/>
            </a:pPr>
            <a:r>
              <a:rPr lang="en-US" sz="3600" dirty="0" err="1">
                <a:solidFill>
                  <a:srgbClr val="000000"/>
                </a:solidFill>
                <a:latin typeface="Rockwell" charset="0"/>
                <a:ea typeface="MS PGothic" charset="0"/>
              </a:rPr>
              <a:t>QFocus</a:t>
            </a:r>
            <a:r>
              <a:rPr lang="en-US" sz="3600" dirty="0">
                <a:solidFill>
                  <a:srgbClr val="000000"/>
                </a:solidFill>
                <a:latin typeface="Rockwell" charset="0"/>
                <a:ea typeface="MS PGothic" charset="0"/>
              </a:rPr>
              <a:t> Design</a:t>
            </a:r>
          </a:p>
          <a:p>
            <a:pPr marL="742950" indent="-742950" eaLnBrk="1" hangingPunct="1">
              <a:buFont typeface="Rockwell" charset="0"/>
              <a:buAutoNum type="arabicPeriod"/>
            </a:pPr>
            <a:r>
              <a:rPr lang="en-US" sz="3600" b="1" dirty="0">
                <a:solidFill>
                  <a:srgbClr val="000000"/>
                </a:solidFill>
                <a:latin typeface="Rockwell" charset="0"/>
                <a:ea typeface="MS PGothic" charset="0"/>
              </a:rPr>
              <a:t>Prioritization Instructions</a:t>
            </a:r>
          </a:p>
          <a:p>
            <a:pPr marL="742950" indent="-742950" eaLnBrk="1" hangingPunct="1">
              <a:buFont typeface="Rockwell" charset="0"/>
              <a:buAutoNum type="arabicPeriod"/>
            </a:pPr>
            <a:r>
              <a:rPr lang="en-US" sz="3600" dirty="0">
                <a:solidFill>
                  <a:srgbClr val="000000"/>
                </a:solidFill>
                <a:latin typeface="Rockwell" charset="0"/>
                <a:ea typeface="MS PGothic" charset="0"/>
              </a:rPr>
              <a:t>Reflection </a:t>
            </a:r>
            <a:r>
              <a:rPr lang="en-US" sz="3600" dirty="0" smtClean="0">
                <a:solidFill>
                  <a:srgbClr val="000000"/>
                </a:solidFill>
                <a:latin typeface="Rockwell" charset="0"/>
                <a:ea typeface="MS PGothic" charset="0"/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255035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>
                <a:latin typeface="Rockwell" charset="0"/>
                <a:ea typeface="MS PGothic" charset="0"/>
              </a:rPr>
              <a:t>Prioritization Instructions</a:t>
            </a:r>
            <a:endParaRPr lang="en-US" sz="4000" dirty="0">
              <a:latin typeface="Rockwell" charset="0"/>
              <a:ea typeface="MS PGothic" charset="0"/>
            </a:endParaRPr>
          </a:p>
        </p:txBody>
      </p:sp>
      <p:sp>
        <p:nvSpPr>
          <p:cNvPr id="140292" name="Content Placeholder 2"/>
          <p:cNvSpPr txBox="1">
            <a:spLocks/>
          </p:cNvSpPr>
          <p:nvPr/>
        </p:nvSpPr>
        <p:spPr bwMode="auto">
          <a:xfrm>
            <a:off x="498474" y="2609583"/>
            <a:ext cx="8048625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90000"/>
              </a:lnSpc>
              <a:spcBef>
                <a:spcPts val="800"/>
              </a:spcBef>
              <a:spcAft>
                <a:spcPts val="600"/>
              </a:spcAft>
              <a:buClr>
                <a:schemeClr val="accent1"/>
              </a:buClr>
              <a:buSzPct val="75000"/>
            </a:pPr>
            <a:r>
              <a:rPr lang="en-US" sz="3100" dirty="0">
                <a:solidFill>
                  <a:srgbClr val="000000"/>
                </a:solidFill>
              </a:rPr>
              <a:t>Choose </a:t>
            </a:r>
            <a:r>
              <a:rPr lang="en-US" sz="3100" b="1" dirty="0">
                <a:solidFill>
                  <a:srgbClr val="000000"/>
                </a:solidFill>
              </a:rPr>
              <a:t>the</a:t>
            </a:r>
            <a:r>
              <a:rPr lang="en-US" sz="3100" dirty="0">
                <a:solidFill>
                  <a:srgbClr val="000000"/>
                </a:solidFill>
              </a:rPr>
              <a:t> three most important questions</a:t>
            </a:r>
          </a:p>
          <a:p>
            <a:pPr eaLnBrk="1" hangingPunct="1">
              <a:lnSpc>
                <a:spcPct val="90000"/>
              </a:lnSpc>
              <a:spcBef>
                <a:spcPts val="800"/>
              </a:spcBef>
              <a:spcAft>
                <a:spcPts val="600"/>
              </a:spcAft>
              <a:buClr>
                <a:schemeClr val="accent1"/>
              </a:buClr>
              <a:buSzPct val="75000"/>
              <a:buFont typeface="Wingdings" charset="0"/>
              <a:buNone/>
            </a:pPr>
            <a:endParaRPr lang="en-US" sz="31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800"/>
              </a:spcBef>
              <a:spcAft>
                <a:spcPts val="600"/>
              </a:spcAft>
              <a:buClr>
                <a:schemeClr val="accent1"/>
              </a:buClr>
              <a:buSzPct val="75000"/>
              <a:buFont typeface="Wingdings" charset="0"/>
              <a:buNone/>
            </a:pPr>
            <a:r>
              <a:rPr lang="en-US" sz="3100" dirty="0" smtClean="0">
                <a:solidFill>
                  <a:srgbClr val="000000"/>
                </a:solidFill>
              </a:rPr>
              <a:t>Choose </a:t>
            </a:r>
            <a:r>
              <a:rPr lang="en-US" sz="3100" dirty="0">
                <a:solidFill>
                  <a:srgbClr val="000000"/>
                </a:solidFill>
              </a:rPr>
              <a:t>the three questions </a:t>
            </a:r>
            <a:r>
              <a:rPr lang="en-US" sz="3100" b="1" dirty="0">
                <a:solidFill>
                  <a:srgbClr val="000000"/>
                </a:solidFill>
              </a:rPr>
              <a:t>you consider most important. </a:t>
            </a:r>
          </a:p>
          <a:p>
            <a:pPr eaLnBrk="1" hangingPunct="1">
              <a:lnSpc>
                <a:spcPct val="90000"/>
              </a:lnSpc>
              <a:spcBef>
                <a:spcPts val="800"/>
              </a:spcBef>
              <a:spcAft>
                <a:spcPts val="600"/>
              </a:spcAft>
              <a:buClr>
                <a:schemeClr val="accent1"/>
              </a:buClr>
              <a:buSzPct val="75000"/>
              <a:buFont typeface="Wingdings" charset="0"/>
              <a:buNone/>
            </a:pPr>
            <a:endParaRPr lang="en-US" sz="31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8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Title 3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Categories of Prioritization </a:t>
            </a:r>
            <a:r>
              <a:rPr lang="en-US" dirty="0">
                <a:ea typeface="+mj-ea"/>
                <a:cs typeface="+mj-cs"/>
              </a:rPr>
              <a:t>Instructions</a:t>
            </a:r>
          </a:p>
        </p:txBody>
      </p:sp>
      <p:sp>
        <p:nvSpPr>
          <p:cNvPr id="95234" name="Content Placeholder 1"/>
          <p:cNvSpPr>
            <a:spLocks noGrp="1"/>
          </p:cNvSpPr>
          <p:nvPr>
            <p:ph idx="1"/>
          </p:nvPr>
        </p:nvSpPr>
        <p:spPr>
          <a:xfrm>
            <a:off x="457200" y="1344919"/>
            <a:ext cx="8229600" cy="5336099"/>
          </a:xfrm>
        </p:spPr>
        <p:txBody>
          <a:bodyPr rtlCol="0">
            <a:normAutofit fontScale="925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" charset="0"/>
              <a:buNone/>
              <a:defRPr/>
            </a:pPr>
            <a:r>
              <a:rPr lang="en-US" sz="3200" b="1" i="1" dirty="0" smtClean="0">
                <a:solidFill>
                  <a:schemeClr val="tx1"/>
                </a:solidFill>
                <a:ea typeface="Rockwell" charset="0"/>
                <a:cs typeface="Rockwell" charset="0"/>
              </a:rPr>
              <a:t>Choose three questions…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800" b="1" dirty="0" smtClean="0">
                <a:solidFill>
                  <a:schemeClr val="tx1"/>
                </a:solidFill>
                <a:ea typeface="Rockwell" charset="0"/>
                <a:cs typeface="Rockwell" charset="0"/>
              </a:rPr>
              <a:t>General Instructions: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/>
                </a:solidFill>
                <a:ea typeface="Rockwell" charset="0"/>
                <a:cs typeface="Rockwell" charset="0"/>
              </a:rPr>
              <a:t>that you </a:t>
            </a:r>
            <a:r>
              <a:rPr lang="en-US" sz="2400" dirty="0">
                <a:solidFill>
                  <a:schemeClr val="tx1"/>
                </a:solidFill>
                <a:ea typeface="Rockwell" charset="0"/>
                <a:cs typeface="Rockwell" charset="0"/>
              </a:rPr>
              <a:t>consider most </a:t>
            </a:r>
            <a:r>
              <a:rPr lang="en-US" sz="2400" dirty="0" smtClean="0">
                <a:solidFill>
                  <a:schemeClr val="tx1"/>
                </a:solidFill>
                <a:ea typeface="Rockwell" charset="0"/>
                <a:cs typeface="Rockwell" charset="0"/>
              </a:rPr>
              <a:t>important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800" b="1" dirty="0" smtClean="0">
                <a:solidFill>
                  <a:schemeClr val="tx1"/>
                </a:solidFill>
                <a:ea typeface="Rockwell" charset="0"/>
                <a:cs typeface="Rockwell" charset="0"/>
              </a:rPr>
              <a:t>Specific Purposes: 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/>
                </a:solidFill>
                <a:ea typeface="Rockwell" charset="0"/>
                <a:cs typeface="Rockwell" charset="0"/>
              </a:rPr>
              <a:t>that you need to research further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  <a:ea typeface="Rockwell" charset="0"/>
                <a:cs typeface="Rockwell" charset="0"/>
              </a:rPr>
              <a:t>t</a:t>
            </a:r>
            <a:r>
              <a:rPr lang="en-US" sz="2400" dirty="0" smtClean="0">
                <a:solidFill>
                  <a:schemeClr val="tx1"/>
                </a:solidFill>
                <a:ea typeface="Rockwell" charset="0"/>
                <a:cs typeface="Rockwell" charset="0"/>
              </a:rPr>
              <a:t>o help you solve the problem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/>
                </a:solidFill>
                <a:ea typeface="Rockwell" charset="0"/>
                <a:cs typeface="Rockwell" charset="0"/>
              </a:rPr>
              <a:t>that you need to answer first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  <a:ea typeface="Rockwell" charset="0"/>
                <a:cs typeface="Rockwell" charset="0"/>
              </a:rPr>
              <a:t>t</a:t>
            </a:r>
            <a:r>
              <a:rPr lang="en-US" sz="2400" dirty="0" smtClean="0">
                <a:solidFill>
                  <a:schemeClr val="tx1"/>
                </a:solidFill>
                <a:ea typeface="Rockwell" charset="0"/>
                <a:cs typeface="Rockwell" charset="0"/>
              </a:rPr>
              <a:t>hat a scientist studying the earth might ask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/>
                </a:solidFill>
                <a:ea typeface="Rockwell" charset="0"/>
                <a:cs typeface="Rockwell" charset="0"/>
              </a:rPr>
              <a:t>that will help you understand the text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/>
                </a:solidFill>
                <a:ea typeface="Rockwell" charset="0"/>
                <a:cs typeface="Rockwell" charset="0"/>
              </a:rPr>
              <a:t>that require analyzing data</a:t>
            </a:r>
          </a:p>
          <a:p>
            <a:pPr lvl="1">
              <a:buFont typeface="Arial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  <a:ea typeface="Rockwell" charset="0"/>
                <a:cs typeface="Rockwell" charset="0"/>
              </a:rPr>
              <a:t>that are not “</a:t>
            </a:r>
            <a:r>
              <a:rPr lang="en-US" sz="2400" dirty="0" err="1">
                <a:solidFill>
                  <a:schemeClr val="tx1"/>
                </a:solidFill>
                <a:ea typeface="Rockwell" charset="0"/>
                <a:cs typeface="Rockwell" charset="0"/>
              </a:rPr>
              <a:t>Googleable</a:t>
            </a:r>
            <a:r>
              <a:rPr lang="en-US" sz="2400" dirty="0">
                <a:solidFill>
                  <a:schemeClr val="tx1"/>
                </a:solidFill>
                <a:ea typeface="Rockwell" charset="0"/>
                <a:cs typeface="Rockwell" charset="0"/>
              </a:rPr>
              <a:t>” and may be difficult to answer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charset="0"/>
              <a:buChar char="•"/>
              <a:defRPr/>
            </a:pPr>
            <a:endParaRPr lang="en-US" sz="2400" dirty="0">
              <a:solidFill>
                <a:schemeClr val="tx1"/>
              </a:solidFill>
              <a:ea typeface="Rockwell" charset="0"/>
              <a:cs typeface="Rockwel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93648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400" dirty="0" smtClean="0">
                <a:latin typeface="Rockwell" charset="0"/>
                <a:ea typeface="MS PGothic" charset="0"/>
              </a:rPr>
              <a:t>Five </a:t>
            </a:r>
            <a:r>
              <a:rPr lang="en-US" sz="4400" dirty="0">
                <a:latin typeface="Rockwell" charset="0"/>
                <a:ea typeface="MS PGothic" charset="0"/>
              </a:rPr>
              <a:t>Areas Related to </a:t>
            </a:r>
            <a:r>
              <a:rPr lang="en-US" sz="4400" dirty="0" smtClean="0">
                <a:latin typeface="Rockwell" charset="0"/>
                <a:ea typeface="MS PGothic" charset="0"/>
              </a:rPr>
              <a:t/>
            </a:r>
            <a:br>
              <a:rPr lang="en-US" sz="4400" dirty="0" smtClean="0">
                <a:latin typeface="Rockwell" charset="0"/>
                <a:ea typeface="MS PGothic" charset="0"/>
              </a:rPr>
            </a:br>
            <a:r>
              <a:rPr lang="en-US" sz="4400" dirty="0" smtClean="0">
                <a:latin typeface="Rockwell" charset="0"/>
                <a:ea typeface="MS PGothic" charset="0"/>
              </a:rPr>
              <a:t>the </a:t>
            </a:r>
            <a:r>
              <a:rPr lang="en-US" sz="4400" dirty="0">
                <a:latin typeface="Rockwell" charset="0"/>
                <a:ea typeface="MS PGothic" charset="0"/>
              </a:rPr>
              <a:t>Art of the QFT</a:t>
            </a:r>
          </a:p>
        </p:txBody>
      </p:sp>
      <p:sp>
        <p:nvSpPr>
          <p:cNvPr id="137219" name="Content Placeholder 2"/>
          <p:cNvSpPr>
            <a:spLocks noGrp="1"/>
          </p:cNvSpPr>
          <p:nvPr>
            <p:ph idx="1"/>
          </p:nvPr>
        </p:nvSpPr>
        <p:spPr>
          <a:xfrm>
            <a:off x="498475" y="2289175"/>
            <a:ext cx="7556500" cy="4329113"/>
          </a:xfrm>
        </p:spPr>
        <p:txBody>
          <a:bodyPr>
            <a:normAutofit lnSpcReduction="10000"/>
          </a:bodyPr>
          <a:lstStyle/>
          <a:p>
            <a:pPr marL="742950" indent="-742950" eaLnBrk="1" hangingPunct="1">
              <a:buFont typeface="Rockwell" charset="0"/>
              <a:buAutoNum type="arabicPeriod"/>
            </a:pPr>
            <a:r>
              <a:rPr lang="en-US" sz="3600" dirty="0" smtClean="0">
                <a:solidFill>
                  <a:srgbClr val="000000"/>
                </a:solidFill>
                <a:latin typeface="Rockwell" charset="0"/>
                <a:ea typeface="MS PGothic" charset="0"/>
              </a:rPr>
              <a:t>Facilitation</a:t>
            </a:r>
          </a:p>
          <a:p>
            <a:pPr marL="742950" indent="-742950" eaLnBrk="1" hangingPunct="1">
              <a:buFont typeface="Rockwell" charset="0"/>
              <a:buAutoNum type="arabicPeriod"/>
            </a:pPr>
            <a:r>
              <a:rPr lang="en-US" sz="3600" dirty="0" smtClean="0">
                <a:solidFill>
                  <a:srgbClr val="000000"/>
                </a:solidFill>
                <a:latin typeface="Rockwell" charset="0"/>
                <a:ea typeface="MS PGothic" charset="0"/>
              </a:rPr>
              <a:t>Linking </a:t>
            </a:r>
            <a:r>
              <a:rPr lang="en-US" sz="3600" dirty="0">
                <a:solidFill>
                  <a:srgbClr val="000000"/>
                </a:solidFill>
                <a:latin typeface="Rockwell" charset="0"/>
                <a:ea typeface="MS PGothic" charset="0"/>
              </a:rPr>
              <a:t>the QFT to Teaching and Learning Goals</a:t>
            </a:r>
          </a:p>
          <a:p>
            <a:pPr marL="742950" indent="-742950" eaLnBrk="1" hangingPunct="1">
              <a:buFont typeface="Rockwell" charset="0"/>
              <a:buAutoNum type="arabicPeriod"/>
            </a:pPr>
            <a:r>
              <a:rPr lang="en-US" sz="3600" dirty="0" err="1">
                <a:solidFill>
                  <a:srgbClr val="000000"/>
                </a:solidFill>
                <a:latin typeface="Rockwell" charset="0"/>
                <a:ea typeface="MS PGothic" charset="0"/>
              </a:rPr>
              <a:t>QFocus</a:t>
            </a:r>
            <a:r>
              <a:rPr lang="en-US" sz="3600" dirty="0">
                <a:solidFill>
                  <a:srgbClr val="000000"/>
                </a:solidFill>
                <a:latin typeface="Rockwell" charset="0"/>
                <a:ea typeface="MS PGothic" charset="0"/>
              </a:rPr>
              <a:t> Design</a:t>
            </a:r>
          </a:p>
          <a:p>
            <a:pPr marL="742950" indent="-742950" eaLnBrk="1" hangingPunct="1">
              <a:buFont typeface="Rockwell" charset="0"/>
              <a:buAutoNum type="arabicPeriod"/>
            </a:pPr>
            <a:r>
              <a:rPr lang="en-US" sz="3600" dirty="0">
                <a:solidFill>
                  <a:srgbClr val="000000"/>
                </a:solidFill>
                <a:latin typeface="Rockwell" charset="0"/>
                <a:ea typeface="MS PGothic" charset="0"/>
              </a:rPr>
              <a:t>Prioritization Instructions</a:t>
            </a:r>
          </a:p>
          <a:p>
            <a:pPr marL="742950" indent="-742950" eaLnBrk="1" hangingPunct="1">
              <a:buFont typeface="Rockwell" charset="0"/>
              <a:buAutoNum type="arabicPeriod"/>
            </a:pPr>
            <a:r>
              <a:rPr lang="en-US" sz="3600" b="1" dirty="0">
                <a:solidFill>
                  <a:srgbClr val="000000"/>
                </a:solidFill>
                <a:latin typeface="Rockwell" charset="0"/>
                <a:ea typeface="MS PGothic" charset="0"/>
              </a:rPr>
              <a:t>Reflection </a:t>
            </a:r>
            <a:r>
              <a:rPr lang="en-US" sz="3600" b="1" dirty="0" smtClean="0">
                <a:solidFill>
                  <a:srgbClr val="000000"/>
                </a:solidFill>
                <a:latin typeface="Rockwell" charset="0"/>
                <a:ea typeface="MS PGothic" charset="0"/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46794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Title 1"/>
          <p:cNvSpPr>
            <a:spLocks noGrp="1"/>
          </p:cNvSpPr>
          <p:nvPr>
            <p:ph type="title"/>
          </p:nvPr>
        </p:nvSpPr>
        <p:spPr>
          <a:xfrm>
            <a:off x="498475" y="7938"/>
            <a:ext cx="7556500" cy="704850"/>
          </a:xfrm>
        </p:spPr>
        <p:txBody>
          <a:bodyPr/>
          <a:lstStyle/>
          <a:p>
            <a:pPr eaLnBrk="1" hangingPunct="1"/>
            <a:r>
              <a:rPr lang="en-US" dirty="0">
                <a:latin typeface="Rockwell" charset="0"/>
                <a:ea typeface="MS PGothic" charset="0"/>
              </a:rPr>
              <a:t>Examples of Reflection Questions</a:t>
            </a:r>
          </a:p>
        </p:txBody>
      </p:sp>
      <p:sp>
        <p:nvSpPr>
          <p:cNvPr id="178178" name="Content Placeholder 2"/>
          <p:cNvSpPr>
            <a:spLocks noGrp="1"/>
          </p:cNvSpPr>
          <p:nvPr>
            <p:ph sz="half" idx="2"/>
          </p:nvPr>
        </p:nvSpPr>
        <p:spPr>
          <a:xfrm>
            <a:off x="123825" y="1336675"/>
            <a:ext cx="4273551" cy="52578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n"/>
              <a:defRPr/>
            </a:pPr>
            <a:r>
              <a:rPr lang="en-US" sz="2600" dirty="0" smtClean="0">
                <a:solidFill>
                  <a:srgbClr val="000000"/>
                </a:solidFill>
                <a:latin typeface="Rockwell" panose="02060603020205020403" pitchFamily="18" charset="0"/>
                <a:cs typeface="Gill Sans"/>
              </a:rPr>
              <a:t>What did you learn about asking questions?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n"/>
              <a:defRPr/>
            </a:pPr>
            <a:r>
              <a:rPr lang="en-US" sz="2600" dirty="0" smtClean="0">
                <a:solidFill>
                  <a:srgbClr val="000000"/>
                </a:solidFill>
                <a:latin typeface="Rockwell" panose="02060603020205020403" pitchFamily="18" charset="0"/>
                <a:cs typeface="Gill Sans"/>
              </a:rPr>
              <a:t>How </a:t>
            </a:r>
            <a:r>
              <a:rPr lang="en-US" sz="2600" dirty="0">
                <a:solidFill>
                  <a:srgbClr val="000000"/>
                </a:solidFill>
                <a:latin typeface="Rockwell" panose="02060603020205020403" pitchFamily="18" charset="0"/>
                <a:cs typeface="Gill Sans"/>
              </a:rPr>
              <a:t>did you learn it?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n"/>
              <a:defRPr/>
            </a:pPr>
            <a:r>
              <a:rPr lang="en-US" sz="2600" dirty="0">
                <a:solidFill>
                  <a:srgbClr val="000000"/>
                </a:solidFill>
                <a:latin typeface="Rockwell" panose="02060603020205020403" pitchFamily="18" charset="0"/>
                <a:cs typeface="Gill Sans"/>
              </a:rPr>
              <a:t>What do you understand differently now about </a:t>
            </a:r>
            <a:r>
              <a:rPr lang="en-US" sz="2600" dirty="0" smtClean="0">
                <a:solidFill>
                  <a:srgbClr val="000000"/>
                </a:solidFill>
                <a:latin typeface="Rockwell" panose="02060603020205020403" pitchFamily="18" charset="0"/>
                <a:cs typeface="Gill Sans"/>
              </a:rPr>
              <a:t>asking questions?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n"/>
              <a:defRPr/>
            </a:pPr>
            <a:r>
              <a:rPr lang="en-US" sz="2600" dirty="0" smtClean="0">
                <a:solidFill>
                  <a:srgbClr val="000000"/>
                </a:solidFill>
                <a:latin typeface="Rockwell" panose="02060603020205020403" pitchFamily="18" charset="0"/>
                <a:cs typeface="Gill Sans"/>
              </a:rPr>
              <a:t>How </a:t>
            </a:r>
            <a:r>
              <a:rPr lang="en-US" sz="2600" dirty="0">
                <a:solidFill>
                  <a:srgbClr val="000000"/>
                </a:solidFill>
                <a:latin typeface="Rockwell" panose="02060603020205020403" pitchFamily="18" charset="0"/>
                <a:cs typeface="Gill Sans"/>
              </a:rPr>
              <a:t>can you use what you learned about asking questions?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n"/>
              <a:defRPr/>
            </a:pPr>
            <a:r>
              <a:rPr lang="en-US" sz="2600" dirty="0">
                <a:solidFill>
                  <a:srgbClr val="000000"/>
                </a:solidFill>
                <a:latin typeface="Rockwell" panose="02060603020205020403" pitchFamily="18" charset="0"/>
                <a:cs typeface="Gill Sans"/>
              </a:rPr>
              <a:t>How do you feel about asking questions?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4397376" y="1433512"/>
            <a:ext cx="3821208" cy="4789488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600" dirty="0">
                <a:solidFill>
                  <a:srgbClr val="000000"/>
                </a:solidFill>
                <a:latin typeface="Rockwell" panose="02060603020205020403" pitchFamily="18" charset="0"/>
                <a:ea typeface="MS PGothic" charset="0"/>
              </a:rPr>
              <a:t>What did you learn about the (content)?</a:t>
            </a:r>
          </a:p>
          <a:p>
            <a:pPr eaLnBrk="1" hangingPunct="1"/>
            <a:r>
              <a:rPr lang="en-US" sz="2600" dirty="0">
                <a:solidFill>
                  <a:srgbClr val="000000"/>
                </a:solidFill>
                <a:latin typeface="Rockwell" panose="02060603020205020403" pitchFamily="18" charset="0"/>
                <a:ea typeface="MS PGothic" charset="0"/>
              </a:rPr>
              <a:t>How did the QFT process help you think about… </a:t>
            </a:r>
          </a:p>
          <a:p>
            <a:pPr lvl="1" eaLnBrk="1" hangingPunct="1"/>
            <a:r>
              <a:rPr lang="en-US" sz="2600" dirty="0">
                <a:solidFill>
                  <a:srgbClr val="000000"/>
                </a:solidFill>
                <a:latin typeface="Rockwell" panose="02060603020205020403" pitchFamily="18" charset="0"/>
                <a:ea typeface="MS PGothic" charset="0"/>
              </a:rPr>
              <a:t>key concept</a:t>
            </a:r>
          </a:p>
          <a:p>
            <a:pPr lvl="1" eaLnBrk="1" hangingPunct="1"/>
            <a:r>
              <a:rPr lang="en-US" sz="2600" dirty="0">
                <a:solidFill>
                  <a:srgbClr val="000000"/>
                </a:solidFill>
                <a:latin typeface="Rockwell" panose="02060603020205020403" pitchFamily="18" charset="0"/>
                <a:ea typeface="MS PGothic" charset="0"/>
              </a:rPr>
              <a:t>specific assignment</a:t>
            </a:r>
          </a:p>
          <a:p>
            <a:pPr lvl="1" eaLnBrk="1" hangingPunct="1"/>
            <a:r>
              <a:rPr lang="en-US" sz="2600" dirty="0">
                <a:solidFill>
                  <a:srgbClr val="000000"/>
                </a:solidFill>
                <a:latin typeface="Rockwell" panose="02060603020205020403" pitchFamily="18" charset="0"/>
                <a:ea typeface="MS PGothic" charset="0"/>
              </a:rPr>
              <a:t>overarching topic</a:t>
            </a:r>
          </a:p>
          <a:p>
            <a:pPr lvl="1" eaLnBrk="1" hangingPunct="1"/>
            <a:r>
              <a:rPr lang="en-US" sz="2600" dirty="0">
                <a:solidFill>
                  <a:srgbClr val="000000"/>
                </a:solidFill>
                <a:latin typeface="Rockwell" panose="02060603020205020403" pitchFamily="18" charset="0"/>
                <a:ea typeface="MS PGothic" charset="0"/>
              </a:rPr>
              <a:t>theme in the unit </a:t>
            </a:r>
          </a:p>
          <a:p>
            <a:pPr lvl="1" eaLnBrk="1" hangingPunct="1"/>
            <a:r>
              <a:rPr lang="en-US" sz="2600" dirty="0">
                <a:solidFill>
                  <a:srgbClr val="000000"/>
                </a:solidFill>
                <a:latin typeface="Rockwell" panose="02060603020205020403" pitchFamily="18" charset="0"/>
                <a:ea typeface="MS PGothic" charset="0"/>
              </a:rPr>
              <a:t>chapter you just read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79400" y="830263"/>
            <a:ext cx="3657600" cy="50165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2400" dirty="0" smtClean="0">
                <a:ea typeface="+mn-ea"/>
                <a:cs typeface="+mn-cs"/>
              </a:rPr>
              <a:t>QFT Process</a:t>
            </a:r>
            <a:endParaRPr lang="en-US" sz="2400" dirty="0"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>
          <a:xfrm>
            <a:off x="4397375" y="809625"/>
            <a:ext cx="3657600" cy="527050"/>
          </a:xfrm>
          <a:solidFill>
            <a:schemeClr val="accent3"/>
          </a:solidFill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2400" dirty="0" smtClean="0">
                <a:ea typeface="+mn-ea"/>
                <a:cs typeface="+mn-cs"/>
              </a:rPr>
              <a:t>Content Specific</a:t>
            </a:r>
            <a:endParaRPr lang="en-US" sz="2400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2034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8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8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78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8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8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8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78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8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8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8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78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8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8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8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178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8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8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8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178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8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9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9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9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9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900" decel="100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900" decel="100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78" grpId="0" build="p"/>
      <p:bldP spid="4" grpId="0" build="p"/>
      <p:bldP spid="2" grpId="0" build="p" animBg="1"/>
      <p:bldP spid="3" grpId="0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Rockwell" charset="0"/>
                <a:ea typeface="MS PGothic" charset="0"/>
              </a:rPr>
              <a:t> </a:t>
            </a:r>
          </a:p>
        </p:txBody>
      </p:sp>
      <p:sp>
        <p:nvSpPr>
          <p:cNvPr id="146435" name="Content Placeholder 2"/>
          <p:cNvSpPr>
            <a:spLocks noGrp="1"/>
          </p:cNvSpPr>
          <p:nvPr>
            <p:ph idx="1"/>
          </p:nvPr>
        </p:nvSpPr>
        <p:spPr>
          <a:xfrm>
            <a:off x="274639" y="796413"/>
            <a:ext cx="7645246" cy="5147187"/>
          </a:xfrm>
        </p:spPr>
        <p:txBody>
          <a:bodyPr>
            <a:normAutofit/>
          </a:bodyPr>
          <a:lstStyle/>
          <a:p>
            <a:pPr marL="0" indent="0" algn="ctr" eaLnBrk="1" hangingPunct="1">
              <a:buFont typeface="Wingdings" charset="0"/>
              <a:buNone/>
            </a:pPr>
            <a:r>
              <a:rPr lang="en-US" sz="6000" dirty="0" smtClean="0">
                <a:solidFill>
                  <a:srgbClr val="629DD1"/>
                </a:solidFill>
                <a:latin typeface="Rockwell" charset="0"/>
                <a:ea typeface="MS PGothic" charset="0"/>
              </a:rPr>
              <a:t>The Science of the QFT: a protocol</a:t>
            </a:r>
          </a:p>
          <a:p>
            <a:pPr marL="0" indent="0" algn="ctr" eaLnBrk="1" hangingPunct="1">
              <a:buFont typeface="Wingdings" charset="0"/>
              <a:buNone/>
            </a:pPr>
            <a:endParaRPr lang="en-US" b="1" dirty="0" smtClean="0">
              <a:solidFill>
                <a:srgbClr val="629DD1"/>
              </a:solidFill>
              <a:latin typeface="Rockwell" charset="0"/>
              <a:ea typeface="MS PGothic" charset="0"/>
            </a:endParaRPr>
          </a:p>
          <a:p>
            <a:pPr marL="0" indent="0" algn="ctr" eaLnBrk="1" hangingPunct="1">
              <a:buFont typeface="Wingdings" charset="0"/>
              <a:buNone/>
            </a:pPr>
            <a:r>
              <a:rPr lang="en-US" sz="6000" dirty="0">
                <a:solidFill>
                  <a:srgbClr val="629DD1"/>
                </a:solidFill>
                <a:latin typeface="Rockwell" charset="0"/>
                <a:ea typeface="MS PGothic" charset="0"/>
              </a:rPr>
              <a:t>T</a:t>
            </a:r>
            <a:r>
              <a:rPr lang="en-US" sz="6000" dirty="0" smtClean="0">
                <a:solidFill>
                  <a:srgbClr val="629DD1"/>
                </a:solidFill>
                <a:latin typeface="Rockwell" charset="0"/>
                <a:ea typeface="MS PGothic" charset="0"/>
              </a:rPr>
              <a:t>he Art of the QFT: </a:t>
            </a:r>
            <a:r>
              <a:rPr lang="en-US" sz="6000" b="1" dirty="0" smtClean="0">
                <a:solidFill>
                  <a:srgbClr val="629DD1"/>
                </a:solidFill>
                <a:latin typeface="Rockwell" charset="0"/>
                <a:ea typeface="MS PGothic" charset="0"/>
              </a:rPr>
              <a:t>You</a:t>
            </a:r>
            <a:r>
              <a:rPr lang="en-US" sz="6000" dirty="0" smtClean="0">
                <a:solidFill>
                  <a:srgbClr val="629DD1"/>
                </a:solidFill>
                <a:latin typeface="Rockwell" charset="0"/>
                <a:ea typeface="MS PGothic" charset="0"/>
              </a:rPr>
              <a:t> </a:t>
            </a:r>
            <a:endParaRPr lang="en-US" sz="6000" dirty="0">
              <a:solidFill>
                <a:srgbClr val="629DD1"/>
              </a:solidFill>
              <a:latin typeface="Rockwell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26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992" y="1500821"/>
            <a:ext cx="8426918" cy="4144963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endParaRPr lang="en-US" altLang="en-US" sz="1050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altLang="en-US" sz="2800" b="1" dirty="0" smtClean="0">
                <a:solidFill>
                  <a:schemeClr val="tx1"/>
                </a:solidFill>
              </a:rPr>
              <a:t>http</a:t>
            </a:r>
            <a:r>
              <a:rPr lang="en-US" altLang="en-US" sz="2800" b="1" dirty="0">
                <a:solidFill>
                  <a:schemeClr val="tx1"/>
                </a:solidFill>
              </a:rPr>
              <a:t>://</a:t>
            </a:r>
            <a:r>
              <a:rPr lang="en-US" altLang="en-US" sz="2800" b="1" dirty="0" smtClean="0">
                <a:solidFill>
                  <a:schemeClr val="tx1"/>
                </a:solidFill>
              </a:rPr>
              <a:t>rightquestion.org/educators/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altLang="en-US" sz="2800" b="1" dirty="0" smtClean="0">
                <a:solidFill>
                  <a:schemeClr val="tx1"/>
                </a:solidFill>
              </a:rPr>
              <a:t>seminar-resources/</a:t>
            </a:r>
            <a:endParaRPr lang="en-US" b="1" dirty="0"/>
          </a:p>
        </p:txBody>
      </p:sp>
      <p:sp>
        <p:nvSpPr>
          <p:cNvPr id="2" name="TextBox 1"/>
          <p:cNvSpPr txBox="1"/>
          <p:nvPr/>
        </p:nvSpPr>
        <p:spPr>
          <a:xfrm>
            <a:off x="479503" y="624469"/>
            <a:ext cx="77277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000" dirty="0">
                <a:solidFill>
                  <a:schemeClr val="accent1"/>
                </a:solidFill>
                <a:latin typeface="+mj-lt"/>
              </a:rPr>
              <a:t>To Access Today’s Materials:</a:t>
            </a:r>
            <a:endParaRPr lang="en-US" sz="40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79503" y="3292925"/>
            <a:ext cx="8007272" cy="3179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ts val="2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000" kern="1200">
                <a:solidFill>
                  <a:srgbClr val="595959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1pPr>
            <a:lvl2pPr marL="4572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1C4E3"/>
              </a:buClr>
              <a:buSzPct val="75000"/>
              <a:buFont typeface="Wingdings" panose="05000000000000000000" pitchFamily="2" charset="2"/>
              <a:buChar char="n"/>
              <a:defRPr sz="2800" kern="1200">
                <a:solidFill>
                  <a:srgbClr val="595959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2pPr>
            <a:lvl3pPr marL="6858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400" kern="1200">
                <a:solidFill>
                  <a:srgbClr val="595959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3pPr>
            <a:lvl4pPr marL="9144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1C4E3"/>
              </a:buClr>
              <a:buSzPct val="75000"/>
              <a:buFont typeface="Wingdings" panose="05000000000000000000" pitchFamily="2" charset="2"/>
              <a:buChar char="n"/>
              <a:defRPr sz="2000" kern="1200">
                <a:solidFill>
                  <a:srgbClr val="595959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4pPr>
            <a:lvl5pPr marL="11430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000" kern="1200">
                <a:solidFill>
                  <a:srgbClr val="595959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altLang="en-US" sz="3200" dirty="0">
                <a:solidFill>
                  <a:schemeClr val="accent1"/>
                </a:solidFill>
              </a:rPr>
              <a:t>Join our Educator Network </a:t>
            </a:r>
            <a:r>
              <a:rPr lang="en-US" altLang="en-US" sz="3200" dirty="0" smtClean="0">
                <a:solidFill>
                  <a:schemeClr val="accent1"/>
                </a:solidFill>
              </a:rPr>
              <a:t>for:</a:t>
            </a:r>
          </a:p>
          <a:p>
            <a:pPr lvl="1">
              <a:buFont typeface="Wingdings" charset="2"/>
              <a:buChar char="§"/>
              <a:defRPr/>
            </a:pPr>
            <a:r>
              <a:rPr lang="en-US" altLang="en-US" dirty="0" smtClean="0">
                <a:solidFill>
                  <a:schemeClr val="tx1"/>
                </a:solidFill>
              </a:rPr>
              <a:t>Templates </a:t>
            </a:r>
            <a:r>
              <a:rPr lang="en-US" altLang="en-US" dirty="0">
                <a:solidFill>
                  <a:schemeClr val="tx1"/>
                </a:solidFill>
              </a:rPr>
              <a:t>you can use tomorrow in class</a:t>
            </a:r>
          </a:p>
          <a:p>
            <a:pPr lvl="1">
              <a:buFont typeface="Wingdings" charset="2"/>
              <a:buChar char="§"/>
            </a:pPr>
            <a:r>
              <a:rPr lang="en-US" altLang="en-US" dirty="0" smtClean="0">
                <a:solidFill>
                  <a:schemeClr val="tx1"/>
                </a:solidFill>
              </a:rPr>
              <a:t>Classroom </a:t>
            </a:r>
            <a:r>
              <a:rPr lang="en-US" altLang="en-US" dirty="0">
                <a:solidFill>
                  <a:schemeClr val="tx1"/>
                </a:solidFill>
              </a:rPr>
              <a:t>Examples</a:t>
            </a:r>
          </a:p>
          <a:p>
            <a:pPr lvl="1">
              <a:buFont typeface="Wingdings" charset="2"/>
              <a:buChar char="§"/>
            </a:pPr>
            <a:r>
              <a:rPr lang="en-US" altLang="en-US" dirty="0">
                <a:solidFill>
                  <a:schemeClr val="tx1"/>
                </a:solidFill>
              </a:rPr>
              <a:t>Instructional Videos</a:t>
            </a:r>
          </a:p>
          <a:p>
            <a:pPr lvl="1">
              <a:buFont typeface="Wingdings" charset="2"/>
              <a:buChar char="§"/>
            </a:pPr>
            <a:r>
              <a:rPr lang="en-US" altLang="en-US" dirty="0">
                <a:solidFill>
                  <a:schemeClr val="tx1"/>
                </a:solidFill>
              </a:rPr>
              <a:t>Forums and Discussions with other Educators</a:t>
            </a:r>
          </a:p>
          <a:p>
            <a:pPr marL="0" indent="0">
              <a:buNone/>
              <a:defRPr/>
            </a:pPr>
            <a:endParaRPr lang="en-US" altLang="en-US" sz="32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6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950" y="2651284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Rockwell" charset="0"/>
                <a:ea typeface="Rockwell" charset="0"/>
                <a:cs typeface="Rockwell" charset="0"/>
              </a:rPr>
              <a:t>Putting it into Practice</a:t>
            </a:r>
            <a:endParaRPr lang="en-US" b="1" dirty="0">
              <a:solidFill>
                <a:srgbClr val="002060"/>
              </a:solidFill>
              <a:latin typeface="Rockwell" charset="0"/>
              <a:ea typeface="Rockwell" charset="0"/>
              <a:cs typeface="Rockwel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04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>
          <a:xfrm>
            <a:off x="1133475" y="200025"/>
            <a:ext cx="6078538" cy="701675"/>
          </a:xfrm>
        </p:spPr>
        <p:txBody>
          <a:bodyPr/>
          <a:lstStyle/>
          <a:p>
            <a:pPr algn="ctr"/>
            <a:r>
              <a:rPr lang="en-US" altLang="en-US" sz="4400" dirty="0" smtClean="0"/>
              <a:t>Today’s 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504" y="1019206"/>
            <a:ext cx="8732604" cy="5458579"/>
          </a:xfrm>
        </p:spPr>
        <p:txBody>
          <a:bodyPr>
            <a:noAutofit/>
          </a:bodyPr>
          <a:lstStyle/>
          <a:p>
            <a:pPr marL="742950" indent="-742950">
              <a:spcBef>
                <a:spcPts val="800"/>
              </a:spcBef>
              <a:buFont typeface="+mj-lt"/>
              <a:buAutoNum type="arabicParenR"/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Welcome and Community Building</a:t>
            </a:r>
          </a:p>
          <a:p>
            <a:pPr marL="742950" indent="-742950">
              <a:spcBef>
                <a:spcPts val="800"/>
              </a:spcBef>
              <a:buFont typeface="+mj-lt"/>
              <a:buAutoNum type="arabicParenR"/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Collaborative Learning with the Question Formulation Technique (QFT)</a:t>
            </a:r>
          </a:p>
          <a:p>
            <a:pPr marL="742950" indent="-742950">
              <a:spcBef>
                <a:spcPts val="800"/>
              </a:spcBef>
              <a:buFont typeface="+mj-lt"/>
              <a:buAutoNum type="arabicParenR"/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Active Work with a Lesson Planning Tool </a:t>
            </a:r>
          </a:p>
          <a:p>
            <a:pPr marL="742950" indent="-742950">
              <a:spcBef>
                <a:spcPts val="800"/>
              </a:spcBef>
              <a:buFont typeface="+mj-lt"/>
              <a:buAutoNum type="arabicParenR"/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Lunch</a:t>
            </a:r>
          </a:p>
          <a:p>
            <a:pPr marL="742950" indent="-742950">
              <a:spcBef>
                <a:spcPts val="800"/>
              </a:spcBef>
              <a:buFont typeface="+mj-lt"/>
              <a:buAutoNum type="arabicParenR"/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Facilitation Principles &amp; The Art and The Science of the QFT</a:t>
            </a:r>
          </a:p>
          <a:p>
            <a:pPr marL="742950" indent="-742950">
              <a:spcBef>
                <a:spcPts val="800"/>
              </a:spcBef>
              <a:buFont typeface="+mj-lt"/>
              <a:buAutoNum type="arabicParenR"/>
              <a:defRPr/>
            </a:pPr>
            <a:r>
              <a:rPr lang="en-US" sz="2800" b="1" dirty="0" smtClean="0">
                <a:solidFill>
                  <a:schemeClr val="tx1"/>
                </a:solidFill>
              </a:rPr>
              <a:t>Self-organized </a:t>
            </a:r>
            <a:r>
              <a:rPr lang="en-US" sz="2800" b="1" dirty="0">
                <a:solidFill>
                  <a:schemeClr val="tx1"/>
                </a:solidFill>
              </a:rPr>
              <a:t>W</a:t>
            </a:r>
            <a:r>
              <a:rPr lang="en-US" sz="2800" b="1" dirty="0" smtClean="0">
                <a:solidFill>
                  <a:schemeClr val="tx1"/>
                </a:solidFill>
              </a:rPr>
              <a:t>orking Groups</a:t>
            </a:r>
          </a:p>
          <a:p>
            <a:pPr marL="742950" indent="-742950">
              <a:spcBef>
                <a:spcPts val="800"/>
              </a:spcBef>
              <a:buFont typeface="+mj-lt"/>
              <a:buAutoNum type="arabicParenR"/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Moving into Action</a:t>
            </a:r>
          </a:p>
          <a:p>
            <a:pPr marL="742950" indent="-742950">
              <a:spcBef>
                <a:spcPts val="800"/>
              </a:spcBef>
              <a:buFont typeface="+mj-lt"/>
              <a:buAutoNum type="arabicParenR"/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Reflection &amp; Evaluation</a:t>
            </a:r>
          </a:p>
          <a:p>
            <a:pPr marL="0" indent="0">
              <a:buNone/>
              <a:defRPr/>
            </a:pPr>
            <a:endParaRPr lang="en-US" sz="2800" dirty="0" smtClean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178" y="5866692"/>
            <a:ext cx="2412519" cy="8836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03742" y="6308508"/>
            <a:ext cx="17402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2"/>
                </a:solidFill>
              </a:rPr>
              <a:t>#QFT</a:t>
            </a:r>
            <a:endParaRPr lang="en-US" sz="1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>
          <a:xfrm>
            <a:off x="1133475" y="200025"/>
            <a:ext cx="6078538" cy="701675"/>
          </a:xfrm>
        </p:spPr>
        <p:txBody>
          <a:bodyPr/>
          <a:lstStyle/>
          <a:p>
            <a:pPr algn="ctr"/>
            <a:r>
              <a:rPr lang="en-US" altLang="en-US" sz="4400" dirty="0" smtClean="0"/>
              <a:t>Today’s 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504" y="1019206"/>
            <a:ext cx="8732604" cy="5458579"/>
          </a:xfrm>
        </p:spPr>
        <p:txBody>
          <a:bodyPr>
            <a:noAutofit/>
          </a:bodyPr>
          <a:lstStyle/>
          <a:p>
            <a:pPr marL="742950" indent="-742950">
              <a:spcBef>
                <a:spcPts val="800"/>
              </a:spcBef>
              <a:buFont typeface="+mj-lt"/>
              <a:buAutoNum type="arabicParenR"/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Welcome and Community Building</a:t>
            </a:r>
          </a:p>
          <a:p>
            <a:pPr marL="742950" indent="-742950">
              <a:spcBef>
                <a:spcPts val="800"/>
              </a:spcBef>
              <a:buFont typeface="+mj-lt"/>
              <a:buAutoNum type="arabicParenR"/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Collaborative Learning with the Question Formulation Technique (QFT)</a:t>
            </a:r>
          </a:p>
          <a:p>
            <a:pPr marL="742950" indent="-742950">
              <a:spcBef>
                <a:spcPts val="800"/>
              </a:spcBef>
              <a:buFont typeface="+mj-lt"/>
              <a:buAutoNum type="arabicParenR"/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Active Work with a Lesson Planning Tool </a:t>
            </a:r>
          </a:p>
          <a:p>
            <a:pPr marL="742950" indent="-742950">
              <a:spcBef>
                <a:spcPts val="800"/>
              </a:spcBef>
              <a:buFont typeface="+mj-lt"/>
              <a:buAutoNum type="arabicParenR"/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Lunch</a:t>
            </a:r>
          </a:p>
          <a:p>
            <a:pPr marL="742950" indent="-742950">
              <a:spcBef>
                <a:spcPts val="800"/>
              </a:spcBef>
              <a:buFont typeface="+mj-lt"/>
              <a:buAutoNum type="arabicParenR"/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Facilitation Principles &amp; The Art and The Science of the QFT</a:t>
            </a:r>
          </a:p>
          <a:p>
            <a:pPr marL="742950" indent="-742950">
              <a:spcBef>
                <a:spcPts val="800"/>
              </a:spcBef>
              <a:buFont typeface="+mj-lt"/>
              <a:buAutoNum type="arabicParenR"/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Self-organized </a:t>
            </a:r>
            <a:r>
              <a:rPr lang="en-US" sz="2800" dirty="0">
                <a:solidFill>
                  <a:schemeClr val="tx1"/>
                </a:solidFill>
              </a:rPr>
              <a:t>W</a:t>
            </a:r>
            <a:r>
              <a:rPr lang="en-US" sz="2800" dirty="0" smtClean="0">
                <a:solidFill>
                  <a:schemeClr val="tx1"/>
                </a:solidFill>
              </a:rPr>
              <a:t>orking Groups</a:t>
            </a:r>
          </a:p>
          <a:p>
            <a:pPr marL="742950" indent="-742950">
              <a:spcBef>
                <a:spcPts val="800"/>
              </a:spcBef>
              <a:buFont typeface="+mj-lt"/>
              <a:buAutoNum type="arabicParenR"/>
              <a:defRPr/>
            </a:pPr>
            <a:r>
              <a:rPr lang="en-US" sz="2800" b="1" dirty="0" smtClean="0">
                <a:solidFill>
                  <a:schemeClr val="tx1"/>
                </a:solidFill>
              </a:rPr>
              <a:t>Moving into Action</a:t>
            </a:r>
          </a:p>
          <a:p>
            <a:pPr marL="742950" indent="-742950">
              <a:spcBef>
                <a:spcPts val="800"/>
              </a:spcBef>
              <a:buFont typeface="+mj-lt"/>
              <a:buAutoNum type="arabicParenR"/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Reflection &amp; Evaluation</a:t>
            </a:r>
          </a:p>
          <a:p>
            <a:pPr marL="0" indent="0">
              <a:buNone/>
              <a:defRPr/>
            </a:pPr>
            <a:endParaRPr lang="en-US" sz="2800" dirty="0" smtClean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178" y="5866692"/>
            <a:ext cx="2412519" cy="8836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03742" y="6308508"/>
            <a:ext cx="17402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2"/>
                </a:solidFill>
              </a:rPr>
              <a:t>#QFT</a:t>
            </a:r>
            <a:endParaRPr lang="en-US" sz="1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45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 Your Next Steps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35106" y="2203592"/>
            <a:ext cx="747656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With your group, plan the 3 next steps you will take with the QFT after your work here today.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735106" y="4001182"/>
            <a:ext cx="73196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Then, create a poster about your next steps with the QFT. Be as artistic and creative as possible! Be prepared to share.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46085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Gallery Walk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856096"/>
            <a:ext cx="7556313" cy="4270067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As you read what other groups have written, consider which ideas might be useful to you. What most interests or surprises you about the ideas that come up? Why? 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Be prepared to share out with the group. 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44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So, where do we go from here?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945" y="1464036"/>
            <a:ext cx="5514109" cy="5243599"/>
          </a:xfrm>
        </p:spPr>
      </p:pic>
    </p:spTree>
    <p:extLst>
      <p:ext uri="{BB962C8B-B14F-4D97-AF65-F5344CB8AC3E}">
        <p14:creationId xmlns:p14="http://schemas.microsoft.com/office/powerpoint/2010/main" val="149808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9503" y="624469"/>
            <a:ext cx="77277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000" dirty="0" smtClean="0">
                <a:solidFill>
                  <a:schemeClr val="accent1"/>
                </a:solidFill>
                <a:latin typeface="+mj-lt"/>
              </a:rPr>
              <a:t>Now, Educators Lead the Work</a:t>
            </a:r>
            <a:endParaRPr lang="en-US" sz="40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57049" y="3216166"/>
            <a:ext cx="7966841" cy="2627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ts val="2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000" kern="1200">
                <a:solidFill>
                  <a:srgbClr val="595959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1pPr>
            <a:lvl2pPr marL="4572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1C4E3"/>
              </a:buClr>
              <a:buSzPct val="75000"/>
              <a:buFont typeface="Wingdings" panose="05000000000000000000" pitchFamily="2" charset="2"/>
              <a:buChar char="n"/>
              <a:defRPr sz="2800" kern="1200">
                <a:solidFill>
                  <a:srgbClr val="595959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2pPr>
            <a:lvl3pPr marL="6858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400" kern="1200">
                <a:solidFill>
                  <a:srgbClr val="595959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3pPr>
            <a:lvl4pPr marL="9144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1C4E3"/>
              </a:buClr>
              <a:buSzPct val="75000"/>
              <a:buFont typeface="Wingdings" panose="05000000000000000000" pitchFamily="2" charset="2"/>
              <a:buChar char="n"/>
              <a:defRPr sz="2000" kern="1200">
                <a:solidFill>
                  <a:srgbClr val="595959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4pPr>
            <a:lvl5pPr marL="11430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000" kern="1200">
                <a:solidFill>
                  <a:srgbClr val="595959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en-US" sz="2400" dirty="0" smtClean="0">
                <a:solidFill>
                  <a:schemeClr val="tx1"/>
                </a:solidFill>
              </a:rPr>
              <a:t>The Right Question Institute offers materials through a Creative Commons License and we encourage you to make use of and/or share this resource.  Please reference the Right Question Institute and </a:t>
            </a:r>
            <a:r>
              <a:rPr lang="en-US" altLang="en-US" sz="2400" u="sng" dirty="0" smtClean="0">
                <a:solidFill>
                  <a:schemeClr val="tx1"/>
                </a:solidFill>
              </a:rPr>
              <a:t>rightquestion.org</a:t>
            </a:r>
            <a:r>
              <a:rPr lang="en-US" altLang="en-US" sz="2400" dirty="0" smtClean="0">
                <a:solidFill>
                  <a:schemeClr val="tx1"/>
                </a:solidFill>
              </a:rPr>
              <a:t> as the source on any materials you use.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altLang="en-US" sz="1050" dirty="0" smtClean="0">
              <a:solidFill>
                <a:schemeClr val="tx1"/>
              </a:solidFill>
            </a:endParaRPr>
          </a:p>
        </p:txBody>
      </p:sp>
      <p:pic>
        <p:nvPicPr>
          <p:cNvPr id="7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967" y="2554115"/>
            <a:ext cx="2044700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083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Facilitating book clubs with </a:t>
            </a:r>
            <a:r>
              <a:rPr lang="en-US" sz="3200" b="1" i="1" dirty="0"/>
              <a:t>Make Just One Change</a:t>
            </a:r>
            <a:r>
              <a:rPr lang="en-US" b="1" i="1" dirty="0"/>
              <a:t/>
            </a:r>
            <a:br>
              <a:rPr lang="en-US" b="1" i="1" dirty="0"/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74" y="1980197"/>
            <a:ext cx="7919826" cy="445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08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Delivering PD in their </a:t>
            </a:r>
            <a:r>
              <a:rPr lang="en-US" sz="3200" b="1" dirty="0" smtClean="0"/>
              <a:t>departments, schools, </a:t>
            </a:r>
            <a:r>
              <a:rPr lang="en-US" sz="3200" b="1" dirty="0"/>
              <a:t>and districts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859" y="1829694"/>
            <a:ext cx="3533199" cy="47066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362" y="2370052"/>
            <a:ext cx="4756402" cy="282243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276630" y="5475657"/>
            <a:ext cx="4677134" cy="1257652"/>
          </a:xfrm>
          <a:prstGeom prst="rect">
            <a:avLst/>
          </a:prstGeom>
          <a:ln w="952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Knee deep in </a:t>
            </a:r>
            <a:r>
              <a:rPr lang="en-US" u="sng" dirty="0"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@</a:t>
            </a:r>
            <a:r>
              <a:rPr lang="en-US" dirty="0" err="1"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RightQuestion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 on a Sunday learning together so that historic places are in the classroom </a:t>
            </a:r>
            <a:endParaRPr lang="en-US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u="sng" dirty="0" smtClean="0"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@</a:t>
            </a:r>
            <a:r>
              <a:rPr lang="en-US" dirty="0" err="1"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TPSMSUDenver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u="sng" dirty="0"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@</a:t>
            </a:r>
            <a:r>
              <a:rPr lang="en-US" dirty="0" err="1"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TeachingLC</a:t>
            </a:r>
            <a:endParaRPr lang="en-US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94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978776" cy="847402"/>
          </a:xfrm>
        </p:spPr>
        <p:txBody>
          <a:bodyPr/>
          <a:lstStyle/>
          <a:p>
            <a:r>
              <a:rPr lang="en-US" sz="3200" b="1" dirty="0"/>
              <a:t>Filming </a:t>
            </a:r>
            <a:r>
              <a:rPr lang="en-US" sz="3200" b="1" dirty="0" smtClean="0"/>
              <a:t>instructional videos &amp; creating online resources</a:t>
            </a:r>
            <a:br>
              <a:rPr lang="en-US" sz="3200" b="1" dirty="0" smtClean="0"/>
            </a:b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‘[‘;//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69" y="1552640"/>
            <a:ext cx="4337883" cy="32534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892" y="3179346"/>
            <a:ext cx="4633494" cy="347512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9410" y="5100381"/>
            <a:ext cx="3886954" cy="1200329"/>
          </a:xfrm>
          <a:prstGeom prst="rect">
            <a:avLst/>
          </a:prstGeom>
          <a:ln w="952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14171A"/>
                </a:solidFill>
              </a:rPr>
              <a:t>That's a wrap! </a:t>
            </a:r>
            <a:r>
              <a:rPr lang="en-US" dirty="0" err="1">
                <a:solidFill>
                  <a:srgbClr val="14171A"/>
                </a:solidFill>
              </a:rPr>
              <a:t>Ss</a:t>
            </a:r>
            <a:r>
              <a:rPr lang="en-US" dirty="0">
                <a:solidFill>
                  <a:srgbClr val="14171A"/>
                </a:solidFill>
              </a:rPr>
              <a:t> &amp; </a:t>
            </a:r>
            <a:r>
              <a:rPr lang="en-US" dirty="0" err="1">
                <a:solidFill>
                  <a:srgbClr val="14171A"/>
                </a:solidFill>
              </a:rPr>
              <a:t>Ts</a:t>
            </a:r>
            <a:r>
              <a:rPr lang="en-US" dirty="0">
                <a:solidFill>
                  <a:srgbClr val="14171A"/>
                </a:solidFill>
              </a:rPr>
              <a:t> at </a:t>
            </a:r>
            <a:r>
              <a:rPr lang="en-US" dirty="0">
                <a:solidFill>
                  <a:srgbClr val="0084B4"/>
                </a:solidFill>
                <a:hlinkClick r:id="rId4"/>
              </a:rPr>
              <a:t>@</a:t>
            </a:r>
            <a:r>
              <a:rPr lang="en-US" dirty="0" err="1">
                <a:solidFill>
                  <a:srgbClr val="0084B4"/>
                </a:solidFill>
                <a:hlinkClick r:id="rId4"/>
              </a:rPr>
              <a:t>ohs_jackets</a:t>
            </a:r>
            <a:r>
              <a:rPr lang="en-US" dirty="0">
                <a:solidFill>
                  <a:srgbClr val="14171A"/>
                </a:solidFill>
              </a:rPr>
              <a:t> filmed by </a:t>
            </a:r>
            <a:r>
              <a:rPr lang="en-US" dirty="0">
                <a:solidFill>
                  <a:srgbClr val="0084B4"/>
                </a:solidFill>
                <a:hlinkClick r:id="rId5"/>
              </a:rPr>
              <a:t>@</a:t>
            </a:r>
            <a:r>
              <a:rPr lang="en-US" dirty="0" err="1">
                <a:solidFill>
                  <a:srgbClr val="0084B4"/>
                </a:solidFill>
                <a:hlinkClick r:id="rId5"/>
              </a:rPr>
              <a:t>GodoyStudios</a:t>
            </a:r>
            <a:r>
              <a:rPr lang="en-US" dirty="0">
                <a:solidFill>
                  <a:srgbClr val="14171A"/>
                </a:solidFill>
              </a:rPr>
              <a:t> and interviewed on their experience w/ the </a:t>
            </a:r>
            <a:r>
              <a:rPr lang="en-US" dirty="0">
                <a:solidFill>
                  <a:srgbClr val="0084B4"/>
                </a:solidFill>
                <a:hlinkClick r:id="rId6"/>
              </a:rPr>
              <a:t>#</a:t>
            </a:r>
            <a:r>
              <a:rPr lang="en-US" dirty="0" smtClean="0">
                <a:solidFill>
                  <a:srgbClr val="0084B4"/>
                </a:solidFill>
                <a:hlinkClick r:id="rId6"/>
              </a:rPr>
              <a:t>QFT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0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400550" y="1985963"/>
            <a:ext cx="3657600" cy="4140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normAutofit fontScale="92500"/>
          </a:bodyPr>
          <a:lstStyle>
            <a:lvl1pPr marL="228600" indent="-228600" algn="l" rtl="0" eaLnBrk="0" fontAlgn="base" hangingPunct="0">
              <a:spcBef>
                <a:spcPts val="2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0"/>
              <a:buChar char="n"/>
              <a:defRPr sz="1800" kern="1200">
                <a:solidFill>
                  <a:srgbClr val="595959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DDCF5"/>
              </a:buClr>
              <a:buSzPct val="75000"/>
              <a:buFont typeface="Wingdings" charset="0"/>
              <a:buChar char="n"/>
              <a:defRPr sz="1800"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2pPr>
            <a:lvl3pPr marL="6858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0"/>
              <a:buChar char="n"/>
              <a:defRPr sz="1800"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3pPr>
            <a:lvl4pPr marL="9144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DDCF5"/>
              </a:buClr>
              <a:buSzPct val="75000"/>
              <a:buFont typeface="Wingdings" charset="0"/>
              <a:buChar char="n"/>
              <a:defRPr sz="1800"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4pPr>
            <a:lvl5pPr marL="11430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0"/>
              <a:buChar char="n"/>
              <a:defRPr sz="1800"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solidFill>
                  <a:schemeClr val="tx1"/>
                </a:solidFill>
                <a:cs typeface="Gill Sans"/>
              </a:rPr>
              <a:t>The QFT</a:t>
            </a:r>
          </a:p>
          <a:p>
            <a:pPr marL="514350" indent="-514350">
              <a:spcBef>
                <a:spcPts val="800"/>
              </a:spcBef>
              <a:buFont typeface="Wingdings" charset="0"/>
              <a:buAutoNum type="arabicPeriod"/>
              <a:defRPr/>
            </a:pPr>
            <a:r>
              <a:rPr lang="en-US" sz="2800" dirty="0" smtClean="0">
                <a:solidFill>
                  <a:schemeClr val="tx1"/>
                </a:solidFill>
                <a:cs typeface="Gill Sans"/>
              </a:rPr>
              <a:t>Discuss the rules</a:t>
            </a:r>
          </a:p>
          <a:p>
            <a:pPr marL="514350" indent="-514350">
              <a:spcBef>
                <a:spcPts val="800"/>
              </a:spcBef>
              <a:buFont typeface="Wingdings" charset="0"/>
              <a:buAutoNum type="arabicPeriod"/>
              <a:defRPr/>
            </a:pPr>
            <a:r>
              <a:rPr lang="en-US" sz="2800" dirty="0" smtClean="0">
                <a:solidFill>
                  <a:schemeClr val="tx1"/>
                </a:solidFill>
                <a:cs typeface="Gill Sans"/>
              </a:rPr>
              <a:t>Present a Question Focus</a:t>
            </a:r>
          </a:p>
          <a:p>
            <a:pPr marL="514350" indent="-514350">
              <a:spcBef>
                <a:spcPts val="800"/>
              </a:spcBef>
              <a:buFont typeface="Wingdings" charset="0"/>
              <a:buAutoNum type="arabicPeriod"/>
              <a:defRPr/>
            </a:pPr>
            <a:r>
              <a:rPr lang="en-US" sz="2800" dirty="0" smtClean="0">
                <a:solidFill>
                  <a:schemeClr val="tx1"/>
                </a:solidFill>
                <a:cs typeface="Gill Sans"/>
              </a:rPr>
              <a:t>Improve questions</a:t>
            </a:r>
          </a:p>
          <a:p>
            <a:pPr marL="514350" indent="-514350">
              <a:spcBef>
                <a:spcPts val="800"/>
              </a:spcBef>
              <a:buFont typeface="Wingdings" charset="0"/>
              <a:buAutoNum type="arabicPeriod"/>
              <a:defRPr/>
            </a:pPr>
            <a:r>
              <a:rPr lang="en-US" sz="2800" dirty="0" smtClean="0">
                <a:solidFill>
                  <a:schemeClr val="tx1"/>
                </a:solidFill>
                <a:cs typeface="Gill Sans"/>
              </a:rPr>
              <a:t>Prioritize questions</a:t>
            </a:r>
          </a:p>
          <a:p>
            <a:pPr marL="514350" indent="-514350">
              <a:spcBef>
                <a:spcPts val="800"/>
              </a:spcBef>
              <a:buFont typeface="Wingdings" charset="0"/>
              <a:buAutoNum type="arabicPeriod"/>
              <a:defRPr/>
            </a:pPr>
            <a:r>
              <a:rPr lang="en-US" sz="2800" dirty="0" smtClean="0">
                <a:solidFill>
                  <a:schemeClr val="tx1"/>
                </a:solidFill>
                <a:cs typeface="Gill Sans"/>
              </a:rPr>
              <a:t>Discuss next steps</a:t>
            </a:r>
          </a:p>
          <a:p>
            <a:pPr marL="514350" indent="-514350">
              <a:spcBef>
                <a:spcPts val="800"/>
              </a:spcBef>
              <a:buFont typeface="Wingdings" charset="0"/>
              <a:buAutoNum type="arabicPeriod"/>
              <a:defRPr/>
            </a:pPr>
            <a:r>
              <a:rPr lang="en-US" sz="2800" dirty="0" smtClean="0">
                <a:solidFill>
                  <a:schemeClr val="tx1"/>
                </a:solidFill>
                <a:cs typeface="Gill Sans"/>
              </a:rPr>
              <a:t>Reflect</a:t>
            </a:r>
          </a:p>
        </p:txBody>
      </p:sp>
      <p:pic>
        <p:nvPicPr>
          <p:cNvPr id="125955" name="Content Placeholder 10" descr="blue-science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2" r="20552"/>
          <a:stretch>
            <a:fillRect/>
          </a:stretch>
        </p:blipFill>
        <p:spPr>
          <a:xfrm>
            <a:off x="4397187" y="1985963"/>
            <a:ext cx="3657600" cy="4140200"/>
          </a:xfrm>
        </p:spPr>
      </p:pic>
      <p:sp>
        <p:nvSpPr>
          <p:cNvPr id="9933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latin typeface="Rockwell" charset="0"/>
                <a:ea typeface="MS PGothic" charset="0"/>
              </a:rPr>
              <a:t>QFT: An ART and a SCIENCE</a:t>
            </a:r>
          </a:p>
        </p:txBody>
      </p:sp>
      <p:sp>
        <p:nvSpPr>
          <p:cNvPr id="99333" name="Content Placeholder 2"/>
          <p:cNvSpPr>
            <a:spLocks noGrp="1"/>
          </p:cNvSpPr>
          <p:nvPr>
            <p:ph sz="half" idx="1"/>
          </p:nvPr>
        </p:nvSpPr>
        <p:spPr>
          <a:xfrm>
            <a:off x="498475" y="1985963"/>
            <a:ext cx="3657600" cy="4140200"/>
          </a:xfrm>
        </p:spPr>
        <p:txBody>
          <a:bodyPr/>
          <a:lstStyle/>
          <a:p>
            <a:pPr marL="0" indent="0" eaLnBrk="1" hangingPunct="1">
              <a:buFont typeface="Wingdings" charset="0"/>
              <a:buNone/>
            </a:pPr>
            <a:r>
              <a:rPr lang="en-US" sz="4400" dirty="0">
                <a:solidFill>
                  <a:schemeClr val="tx1"/>
                </a:solidFill>
                <a:latin typeface="Rockwell" charset="0"/>
                <a:ea typeface="MS PGothic" charset="0"/>
              </a:rPr>
              <a:t>The Science:</a:t>
            </a:r>
          </a:p>
          <a:p>
            <a:pPr marL="0" indent="0" eaLnBrk="1" hangingPunct="1">
              <a:buFont typeface="Wingdings" charset="0"/>
              <a:buNone/>
            </a:pPr>
            <a:r>
              <a:rPr lang="en-US" sz="2800" dirty="0">
                <a:solidFill>
                  <a:schemeClr val="tx1"/>
                </a:solidFill>
                <a:latin typeface="Rockwell" charset="0"/>
                <a:ea typeface="MS PGothic" charset="0"/>
              </a:rPr>
              <a:t>A rigorous protocol, with specific steps and sequence, that produces consistent results</a:t>
            </a:r>
          </a:p>
          <a:p>
            <a:pPr marL="0" indent="0" eaLnBrk="1" hangingPunct="1">
              <a:buFont typeface="Wingdings" charset="0"/>
              <a:buNone/>
            </a:pPr>
            <a:endParaRPr lang="en-US" sz="2800" dirty="0">
              <a:latin typeface="Rockwell" charset="0"/>
              <a:ea typeface="MS PGothic" charset="0"/>
            </a:endParaRPr>
          </a:p>
        </p:txBody>
      </p:sp>
      <p:sp>
        <p:nvSpPr>
          <p:cNvPr id="99334" name="TextBox 4"/>
          <p:cNvSpPr txBox="1">
            <a:spLocks noChangeArrowheads="1"/>
          </p:cNvSpPr>
          <p:nvPr/>
        </p:nvSpPr>
        <p:spPr bwMode="auto">
          <a:xfrm>
            <a:off x="1604963" y="9906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96619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259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9333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958" y="2204332"/>
            <a:ext cx="3331106" cy="44414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Tweeting QFT examples to school leaders, </a:t>
            </a:r>
            <a:r>
              <a:rPr lang="en-US" sz="3200" b="1" dirty="0" smtClean="0"/>
              <a:t>reporters</a:t>
            </a:r>
            <a:r>
              <a:rPr lang="en-US" sz="3200" b="1" dirty="0"/>
              <a:t>, authors, and industry leaders…and getting their attention! </a:t>
            </a:r>
          </a:p>
        </p:txBody>
      </p:sp>
      <p:sp>
        <p:nvSpPr>
          <p:cNvPr id="3" name="Rectangle 2"/>
          <p:cNvSpPr/>
          <p:nvPr/>
        </p:nvSpPr>
        <p:spPr>
          <a:xfrm>
            <a:off x="443201" y="5177143"/>
            <a:ext cx="4627273" cy="1277786"/>
          </a:xfrm>
          <a:prstGeom prst="rect">
            <a:avLst/>
          </a:prstGeom>
          <a:ln w="952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rgbClr val="292F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Hi </a:t>
            </a:r>
            <a:r>
              <a:rPr lang="en-US" u="sng" dirty="0">
                <a:solidFill>
                  <a:srgbClr val="2B7BB9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@</a:t>
            </a:r>
            <a:r>
              <a:rPr lang="en-US" dirty="0" err="1">
                <a:solidFill>
                  <a:srgbClr val="2B7BB9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BillNye</a:t>
            </a:r>
            <a:r>
              <a:rPr lang="en-US" dirty="0">
                <a:solidFill>
                  <a:srgbClr val="292F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As a 7th grade science teacher, I encourage young scientists to question and figure out phenomena! </a:t>
            </a:r>
            <a:r>
              <a:rPr lang="en-US" dirty="0">
                <a:solidFill>
                  <a:srgbClr val="2B7BB9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#</a:t>
            </a:r>
            <a:r>
              <a:rPr lang="en-US" dirty="0" err="1">
                <a:solidFill>
                  <a:srgbClr val="2B7BB9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BillMeetScienceTwitter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3201" y="2768550"/>
            <a:ext cx="4572000" cy="1200329"/>
          </a:xfrm>
          <a:prstGeom prst="rect">
            <a:avLst/>
          </a:prstGeom>
          <a:ln w="9525"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en-US" dirty="0" smtClean="0"/>
              <a:t>Thank </a:t>
            </a:r>
            <a:r>
              <a:rPr lang="en-US" dirty="0"/>
              <a:t>you Phil Schwartz from </a:t>
            </a:r>
            <a:r>
              <a:rPr lang="en-US" u="sng" dirty="0">
                <a:solidFill>
                  <a:srgbClr val="7030A0"/>
                </a:solidFill>
              </a:rPr>
              <a:t>@ABC7Chicago </a:t>
            </a:r>
            <a:r>
              <a:rPr lang="en-US" dirty="0"/>
              <a:t>for answering our #QFT questions this morning. @</a:t>
            </a:r>
            <a:r>
              <a:rPr lang="en-US" dirty="0" err="1"/>
              <a:t>Fischerspirit</a:t>
            </a:r>
            <a:r>
              <a:rPr lang="en-US" dirty="0"/>
              <a:t> #d205learns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43201" y="4111346"/>
            <a:ext cx="4572000" cy="9233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14171A"/>
                </a:solidFill>
                <a:effectLst/>
                <a:latin typeface="+mn-lt"/>
                <a:cs typeface="Arial" panose="020B0604020202020204" pitchFamily="34" charset="0"/>
              </a:rPr>
              <a:t>S. E. Hinton Retweeted Right Question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14171A"/>
                </a:solidFill>
                <a:effectLst/>
                <a:latin typeface="+mn-lt"/>
                <a:cs typeface="Arial" panose="020B0604020202020204" pitchFamily="34" charset="0"/>
              </a:rPr>
              <a:t>One of the reasons why teachers are my heroes.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3152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4" b="15550"/>
          <a:stretch/>
        </p:blipFill>
        <p:spPr>
          <a:xfrm>
            <a:off x="1961173" y="1447800"/>
            <a:ext cx="5320026" cy="52942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3" y="331694"/>
            <a:ext cx="7556313" cy="1116106"/>
          </a:xfrm>
        </p:spPr>
        <p:txBody>
          <a:bodyPr/>
          <a:lstStyle/>
          <a:p>
            <a:r>
              <a:rPr lang="en-US" sz="3200" b="1" dirty="0"/>
              <a:t>And </a:t>
            </a:r>
            <a:r>
              <a:rPr lang="en-US" sz="3200" b="1" dirty="0" smtClean="0"/>
              <a:t>continuing </a:t>
            </a:r>
            <a:r>
              <a:rPr lang="en-US" sz="3200" b="1" dirty="0"/>
              <a:t>to do innovative, creative work with students </a:t>
            </a:r>
            <a:br>
              <a:rPr lang="en-US" sz="3200" b="1" dirty="0"/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54148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600" y="1109891"/>
            <a:ext cx="7855817" cy="732887"/>
          </a:xfrm>
        </p:spPr>
        <p:txBody>
          <a:bodyPr/>
          <a:lstStyle/>
          <a:p>
            <a:r>
              <a:rPr lang="en-US" dirty="0" smtClean="0"/>
              <a:t> 			…as a two-way street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43509" y="2456928"/>
            <a:ext cx="336016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RQI’s design of 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rofessional 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earning 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xperiences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70813" y="2583638"/>
            <a:ext cx="28731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Professional implementation &amp; learning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3546764" y="2715492"/>
            <a:ext cx="2327562" cy="54032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46363" y="495741"/>
            <a:ext cx="7994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1"/>
                </a:solidFill>
                <a:latin typeface="+mj-lt"/>
              </a:rPr>
              <a:t>RQI’s Vision of Professional Learning</a:t>
            </a:r>
            <a:endParaRPr lang="en-US" sz="36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0" name="Curved Down Arrow 9"/>
          <p:cNvSpPr/>
          <p:nvPr/>
        </p:nvSpPr>
        <p:spPr>
          <a:xfrm rot="10800000">
            <a:off x="3121037" y="4269115"/>
            <a:ext cx="3158834" cy="865320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859" y="5866692"/>
            <a:ext cx="2290412" cy="83890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403742" y="6286146"/>
            <a:ext cx="17402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2"/>
                </a:solidFill>
              </a:rPr>
              <a:t>#</a:t>
            </a:r>
            <a:r>
              <a:rPr lang="en-US" sz="1600" dirty="0" err="1" smtClean="0">
                <a:solidFill>
                  <a:schemeClr val="accent2"/>
                </a:solidFill>
              </a:rPr>
              <a:t>QFTCon</a:t>
            </a:r>
            <a:r>
              <a:rPr lang="en-US" sz="1600" dirty="0">
                <a:solidFill>
                  <a:schemeClr val="accent2"/>
                </a:solidFill>
              </a:rPr>
              <a:t> </a:t>
            </a:r>
            <a:r>
              <a:rPr lang="en-US" sz="1600" dirty="0" smtClean="0">
                <a:solidFill>
                  <a:schemeClr val="accent2"/>
                </a:solidFill>
              </a:rPr>
              <a:t>#QFT</a:t>
            </a:r>
            <a:endParaRPr lang="en-US" sz="1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739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10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Growing Community of Practice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84" y="1696994"/>
            <a:ext cx="3616653" cy="482220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80" y="2592849"/>
            <a:ext cx="4040659" cy="30304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703" y="1877176"/>
            <a:ext cx="4333104" cy="46420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62" b="7592"/>
          <a:stretch/>
        </p:blipFill>
        <p:spPr>
          <a:xfrm>
            <a:off x="3949098" y="2592849"/>
            <a:ext cx="5049709" cy="40966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5" t="7058" r="11068" b="22703"/>
          <a:stretch/>
        </p:blipFill>
        <p:spPr>
          <a:xfrm>
            <a:off x="106879" y="1400543"/>
            <a:ext cx="4791195" cy="318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218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>
          <a:xfrm>
            <a:off x="1133475" y="200025"/>
            <a:ext cx="6078538" cy="701675"/>
          </a:xfrm>
        </p:spPr>
        <p:txBody>
          <a:bodyPr/>
          <a:lstStyle/>
          <a:p>
            <a:pPr algn="ctr"/>
            <a:r>
              <a:rPr lang="en-US" altLang="en-US" sz="4400" dirty="0" smtClean="0"/>
              <a:t>Today’s 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504" y="1019206"/>
            <a:ext cx="8732604" cy="5458579"/>
          </a:xfrm>
        </p:spPr>
        <p:txBody>
          <a:bodyPr>
            <a:noAutofit/>
          </a:bodyPr>
          <a:lstStyle/>
          <a:p>
            <a:pPr marL="742950" indent="-742950">
              <a:spcBef>
                <a:spcPts val="800"/>
              </a:spcBef>
              <a:buFont typeface="+mj-lt"/>
              <a:buAutoNum type="arabicParenR"/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Welcome and Community Building</a:t>
            </a:r>
          </a:p>
          <a:p>
            <a:pPr marL="742950" indent="-742950">
              <a:spcBef>
                <a:spcPts val="800"/>
              </a:spcBef>
              <a:buFont typeface="+mj-lt"/>
              <a:buAutoNum type="arabicParenR"/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Collaborative Learning with the Question Formulation Technique (QFT)</a:t>
            </a:r>
          </a:p>
          <a:p>
            <a:pPr marL="742950" indent="-742950">
              <a:spcBef>
                <a:spcPts val="800"/>
              </a:spcBef>
              <a:buFont typeface="+mj-lt"/>
              <a:buAutoNum type="arabicParenR"/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Active Work with a Lesson Planning Tool </a:t>
            </a:r>
          </a:p>
          <a:p>
            <a:pPr marL="742950" indent="-742950">
              <a:spcBef>
                <a:spcPts val="800"/>
              </a:spcBef>
              <a:buFont typeface="+mj-lt"/>
              <a:buAutoNum type="arabicParenR"/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Lunch</a:t>
            </a:r>
          </a:p>
          <a:p>
            <a:pPr marL="742950" indent="-742950">
              <a:spcBef>
                <a:spcPts val="800"/>
              </a:spcBef>
              <a:buFont typeface="+mj-lt"/>
              <a:buAutoNum type="arabicParenR"/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Facilitation Principles &amp; The Art and The Science of the QFT</a:t>
            </a:r>
          </a:p>
          <a:p>
            <a:pPr marL="742950" indent="-742950">
              <a:spcBef>
                <a:spcPts val="800"/>
              </a:spcBef>
              <a:buFont typeface="+mj-lt"/>
              <a:buAutoNum type="arabicParenR"/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Self-organized </a:t>
            </a:r>
            <a:r>
              <a:rPr lang="en-US" sz="2800" dirty="0">
                <a:solidFill>
                  <a:schemeClr val="tx1"/>
                </a:solidFill>
              </a:rPr>
              <a:t>W</a:t>
            </a:r>
            <a:r>
              <a:rPr lang="en-US" sz="2800" dirty="0" smtClean="0">
                <a:solidFill>
                  <a:schemeClr val="tx1"/>
                </a:solidFill>
              </a:rPr>
              <a:t>orking Groups</a:t>
            </a:r>
          </a:p>
          <a:p>
            <a:pPr marL="742950" indent="-742950">
              <a:spcBef>
                <a:spcPts val="800"/>
              </a:spcBef>
              <a:buFont typeface="+mj-lt"/>
              <a:buAutoNum type="arabicParenR"/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Moving into Action</a:t>
            </a:r>
          </a:p>
          <a:p>
            <a:pPr marL="742950" indent="-742950">
              <a:spcBef>
                <a:spcPts val="800"/>
              </a:spcBef>
              <a:buFont typeface="+mj-lt"/>
              <a:buAutoNum type="arabicParenR"/>
              <a:defRPr/>
            </a:pPr>
            <a:r>
              <a:rPr lang="en-US" sz="2800" b="1" dirty="0" smtClean="0">
                <a:solidFill>
                  <a:schemeClr val="tx1"/>
                </a:solidFill>
              </a:rPr>
              <a:t>Reflection &amp; Evaluation</a:t>
            </a:r>
          </a:p>
          <a:p>
            <a:pPr marL="0" indent="0">
              <a:buNone/>
              <a:defRPr/>
            </a:pPr>
            <a:endParaRPr lang="en-US" sz="2800" dirty="0" smtClean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178" y="5866692"/>
            <a:ext cx="2412519" cy="8836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03742" y="6308508"/>
            <a:ext cx="17402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2"/>
                </a:solidFill>
              </a:rPr>
              <a:t>#QFT</a:t>
            </a:r>
            <a:endParaRPr lang="en-US" sz="1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53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Closing Reflections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ClrTx/>
              <a:buSzTx/>
              <a:buNone/>
              <a:defRPr/>
            </a:pPr>
            <a:r>
              <a:rPr lang="en-US" sz="2800" dirty="0" smtClean="0">
                <a:solidFill>
                  <a:prstClr val="black"/>
                </a:solidFill>
              </a:rPr>
              <a:t>	We </a:t>
            </a:r>
            <a:r>
              <a:rPr lang="en-US" sz="2800" dirty="0">
                <a:solidFill>
                  <a:prstClr val="black"/>
                </a:solidFill>
              </a:rPr>
              <a:t>shall not cease from exploration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  <a:defRPr/>
            </a:pPr>
            <a:r>
              <a:rPr lang="en-US" sz="2800" dirty="0" smtClean="0">
                <a:solidFill>
                  <a:prstClr val="black"/>
                </a:solidFill>
              </a:rPr>
              <a:t>	And </a:t>
            </a:r>
            <a:r>
              <a:rPr lang="en-US" sz="2800" dirty="0">
                <a:solidFill>
                  <a:prstClr val="black"/>
                </a:solidFill>
              </a:rPr>
              <a:t>the end of all our exploring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  <a:defRPr/>
            </a:pPr>
            <a:r>
              <a:rPr lang="en-US" sz="2800" dirty="0" smtClean="0">
                <a:solidFill>
                  <a:prstClr val="black"/>
                </a:solidFill>
              </a:rPr>
              <a:t>	Will </a:t>
            </a:r>
            <a:r>
              <a:rPr lang="en-US" sz="2800" dirty="0">
                <a:solidFill>
                  <a:prstClr val="black"/>
                </a:solidFill>
              </a:rPr>
              <a:t>be to arrive where we started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  <a:defRPr/>
            </a:pPr>
            <a:r>
              <a:rPr lang="en-US" sz="2800" dirty="0" smtClean="0">
                <a:solidFill>
                  <a:prstClr val="black"/>
                </a:solidFill>
              </a:rPr>
              <a:t>	And </a:t>
            </a:r>
            <a:r>
              <a:rPr lang="en-US" sz="2800" dirty="0">
                <a:solidFill>
                  <a:prstClr val="black"/>
                </a:solidFill>
              </a:rPr>
              <a:t>know the place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  <a:defRPr/>
            </a:pPr>
            <a:r>
              <a:rPr lang="en-US" sz="2800" dirty="0" smtClean="0">
                <a:solidFill>
                  <a:prstClr val="black"/>
                </a:solidFill>
              </a:rPr>
              <a:t>	For </a:t>
            </a:r>
            <a:r>
              <a:rPr lang="en-US" sz="2800" dirty="0">
                <a:solidFill>
                  <a:prstClr val="black"/>
                </a:solidFill>
              </a:rPr>
              <a:t>the first time.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  <a:defRPr/>
            </a:pPr>
            <a:endParaRPr lang="en-US" sz="28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  <a:defRPr/>
            </a:pPr>
            <a:r>
              <a:rPr lang="en-US" sz="2800" dirty="0">
                <a:solidFill>
                  <a:prstClr val="black"/>
                </a:solidFill>
              </a:rPr>
              <a:t>				--T.S. Eliot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8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Closing Reflections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98473" y="1600200"/>
            <a:ext cx="7556313" cy="4144963"/>
          </a:xfrm>
        </p:spPr>
        <p:txBody>
          <a:bodyPr>
            <a:noAutofit/>
          </a:bodyPr>
          <a:lstStyle/>
          <a:p>
            <a:pPr marL="457200" indent="-457200" fontAlgn="base">
              <a:buFont typeface="+mj-lt"/>
              <a:buAutoNum type="arabicPeriod"/>
            </a:pPr>
            <a:r>
              <a:rPr lang="en-US" sz="2800" dirty="0" smtClean="0">
                <a:solidFill>
                  <a:schemeClr val="tx1"/>
                </a:solidFill>
              </a:rPr>
              <a:t>What did you learn?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sz="2800" dirty="0" smtClean="0">
                <a:solidFill>
                  <a:schemeClr val="tx1"/>
                </a:solidFill>
              </a:rPr>
              <a:t>An </a:t>
            </a:r>
            <a:r>
              <a:rPr lang="en-US" sz="2800" dirty="0">
                <a:solidFill>
                  <a:schemeClr val="tx1"/>
                </a:solidFill>
              </a:rPr>
              <a:t>“a-ha moment” or a meaningful take away from your experience </a:t>
            </a:r>
            <a:r>
              <a:rPr lang="en-US" sz="2800" dirty="0" smtClean="0">
                <a:solidFill>
                  <a:schemeClr val="tx1"/>
                </a:solidFill>
              </a:rPr>
              <a:t>today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sz="2800" dirty="0" smtClean="0">
                <a:solidFill>
                  <a:schemeClr val="tx1"/>
                </a:solidFill>
              </a:rPr>
              <a:t>A key question that will guide your work</a:t>
            </a:r>
          </a:p>
        </p:txBody>
      </p:sp>
    </p:spTree>
    <p:extLst>
      <p:ext uri="{BB962C8B-B14F-4D97-AF65-F5344CB8AC3E}">
        <p14:creationId xmlns:p14="http://schemas.microsoft.com/office/powerpoint/2010/main" val="112042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Title 1"/>
          <p:cNvSpPr>
            <a:spLocks noGrp="1"/>
          </p:cNvSpPr>
          <p:nvPr>
            <p:ph type="title"/>
          </p:nvPr>
        </p:nvSpPr>
        <p:spPr>
          <a:xfrm>
            <a:off x="175744" y="617762"/>
            <a:ext cx="8645525" cy="9017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Making a Contribution to Democracy</a:t>
            </a:r>
          </a:p>
        </p:txBody>
      </p:sp>
      <p:pic>
        <p:nvPicPr>
          <p:cNvPr id="173059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" b="98"/>
          <a:stretch>
            <a:fillRect/>
          </a:stretch>
        </p:blipFill>
        <p:spPr>
          <a:xfrm>
            <a:off x="657653" y="1371600"/>
            <a:ext cx="7397322" cy="4057649"/>
          </a:xfrm>
        </p:spPr>
      </p:pic>
      <p:sp>
        <p:nvSpPr>
          <p:cNvPr id="2" name="TextBox 8"/>
          <p:cNvSpPr txBox="1">
            <a:spLocks noChangeArrowheads="1"/>
          </p:cNvSpPr>
          <p:nvPr/>
        </p:nvSpPr>
        <p:spPr bwMode="auto">
          <a:xfrm>
            <a:off x="2995613" y="6611938"/>
            <a:ext cx="62976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000"/>
              <a:t>See Chapter 6 on Septima Clark in </a:t>
            </a:r>
            <a:r>
              <a:rPr lang="en-US" altLang="en-US" sz="1000" i="1"/>
              <a:t>Freedom Road: Adult Education of African Americans </a:t>
            </a:r>
            <a:r>
              <a:rPr lang="en-US" altLang="en-US" sz="1000"/>
              <a:t>(Peterson, 1996).</a:t>
            </a:r>
            <a:endParaRPr lang="en-US" altLang="en-US" sz="1000" i="1"/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506413" y="5418138"/>
            <a:ext cx="754856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400"/>
              <a:t>“We need to be taught to study rather than to believe, to </a:t>
            </a:r>
            <a:r>
              <a:rPr lang="en-US" altLang="en-US" sz="2400" b="1"/>
              <a:t>inquire</a:t>
            </a:r>
            <a:r>
              <a:rPr lang="en-US" altLang="en-US" sz="2400"/>
              <a:t> rather than to affirm.” - Septima Clark</a:t>
            </a:r>
          </a:p>
        </p:txBody>
      </p:sp>
    </p:spTree>
    <p:extLst>
      <p:ext uri="{BB962C8B-B14F-4D97-AF65-F5344CB8AC3E}">
        <p14:creationId xmlns:p14="http://schemas.microsoft.com/office/powerpoint/2010/main" val="1332045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latin typeface="Rockwell" charset="0"/>
                <a:ea typeface="MS PGothic" charset="0"/>
              </a:rPr>
              <a:t>QFT: An ART and a SCIENCE</a:t>
            </a:r>
          </a:p>
        </p:txBody>
      </p:sp>
      <p:sp>
        <p:nvSpPr>
          <p:cNvPr id="100355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98475" y="2108200"/>
            <a:ext cx="3822700" cy="4064000"/>
          </a:xfrm>
        </p:spPr>
        <p:txBody>
          <a:bodyPr/>
          <a:lstStyle/>
          <a:p>
            <a:pPr marL="0" indent="0" eaLnBrk="1" hangingPunct="1">
              <a:buFont typeface="Wingdings" charset="0"/>
              <a:buNone/>
            </a:pPr>
            <a:r>
              <a:rPr lang="en-US" sz="4400" dirty="0">
                <a:solidFill>
                  <a:schemeClr val="tx1"/>
                </a:solidFill>
                <a:latin typeface="Rockwell" charset="0"/>
                <a:ea typeface="MS PGothic" charset="0"/>
              </a:rPr>
              <a:t>The Art:</a:t>
            </a:r>
          </a:p>
          <a:p>
            <a:pPr marL="0" indent="0" eaLnBrk="1" hangingPunct="1">
              <a:buFont typeface="Wingdings" charset="0"/>
              <a:buNone/>
            </a:pPr>
            <a:r>
              <a:rPr lang="en-US" sz="2800" dirty="0">
                <a:solidFill>
                  <a:schemeClr val="tx1"/>
                </a:solidFill>
                <a:latin typeface="Rockwell" charset="0"/>
                <a:ea typeface="MS PGothic" charset="0"/>
              </a:rPr>
              <a:t>Tailoring the QFT process to the specific content and students you are teaching.</a:t>
            </a:r>
          </a:p>
        </p:txBody>
      </p:sp>
      <p:pic>
        <p:nvPicPr>
          <p:cNvPr id="126979" name="Content Placeholder 9" descr="art.jpg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" t="-3665" b="-3665"/>
          <a:stretch>
            <a:fillRect/>
          </a:stretch>
        </p:blipFill>
        <p:spPr>
          <a:xfrm>
            <a:off x="4241800" y="1690688"/>
            <a:ext cx="4610100" cy="4283075"/>
          </a:xfrm>
        </p:spPr>
      </p:pic>
      <p:sp>
        <p:nvSpPr>
          <p:cNvPr id="5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740275" y="2084388"/>
            <a:ext cx="3822700" cy="4064000"/>
          </a:xfrm>
        </p:spPr>
        <p:txBody>
          <a:bodyPr>
            <a:normAutofit fontScale="92500" lnSpcReduction="20000"/>
          </a:bodyPr>
          <a:lstStyle/>
          <a:p>
            <a:pPr marL="0" indent="0" eaLnBrk="1" hangingPunct="1">
              <a:buFont typeface="Wingdings" charset="0"/>
              <a:buNone/>
            </a:pPr>
            <a:r>
              <a:rPr lang="en-US" sz="2600" dirty="0">
                <a:solidFill>
                  <a:srgbClr val="000000"/>
                </a:solidFill>
                <a:latin typeface="Rockwell" charset="0"/>
                <a:ea typeface="MS PGothic" charset="0"/>
              </a:rPr>
              <a:t>Tailor the QFT through:</a:t>
            </a:r>
          </a:p>
          <a:p>
            <a:pPr marL="0" indent="0" eaLnBrk="1" hangingPunct="1"/>
            <a:r>
              <a:rPr lang="en-US" sz="2600" dirty="0">
                <a:solidFill>
                  <a:srgbClr val="000000"/>
                </a:solidFill>
                <a:latin typeface="Rockwell" charset="0"/>
                <a:ea typeface="MS PGothic" charset="0"/>
              </a:rPr>
              <a:t>Design of the </a:t>
            </a:r>
            <a:r>
              <a:rPr lang="en-US" sz="2600" dirty="0" smtClean="0">
                <a:solidFill>
                  <a:srgbClr val="000000"/>
                </a:solidFill>
                <a:latin typeface="Rockwell" charset="0"/>
                <a:ea typeface="MS PGothic" charset="0"/>
              </a:rPr>
              <a:t>Question Focus (</a:t>
            </a:r>
            <a:r>
              <a:rPr lang="en-US" sz="2600" dirty="0" err="1" smtClean="0">
                <a:solidFill>
                  <a:srgbClr val="000000"/>
                </a:solidFill>
                <a:latin typeface="Rockwell" charset="0"/>
                <a:ea typeface="MS PGothic" charset="0"/>
              </a:rPr>
              <a:t>Qfocus</a:t>
            </a:r>
            <a:r>
              <a:rPr lang="en-US" sz="2600" dirty="0" smtClean="0">
                <a:solidFill>
                  <a:srgbClr val="000000"/>
                </a:solidFill>
                <a:latin typeface="Rockwell" charset="0"/>
                <a:ea typeface="MS PGothic" charset="0"/>
              </a:rPr>
              <a:t>)</a:t>
            </a:r>
            <a:endParaRPr lang="en-US" sz="2600" dirty="0">
              <a:solidFill>
                <a:srgbClr val="000000"/>
              </a:solidFill>
              <a:latin typeface="Rockwell" charset="0"/>
              <a:ea typeface="MS PGothic" charset="0"/>
            </a:endParaRPr>
          </a:p>
          <a:p>
            <a:pPr marL="0" indent="0" eaLnBrk="1" hangingPunct="1"/>
            <a:r>
              <a:rPr lang="en-US" sz="2600" dirty="0">
                <a:solidFill>
                  <a:srgbClr val="000000"/>
                </a:solidFill>
                <a:latin typeface="Rockwell" charset="0"/>
                <a:ea typeface="MS PGothic" charset="0"/>
              </a:rPr>
              <a:t>Instructions for prioritizing</a:t>
            </a:r>
          </a:p>
          <a:p>
            <a:pPr marL="0" indent="0" eaLnBrk="1" hangingPunct="1"/>
            <a:r>
              <a:rPr lang="en-US" sz="2600" dirty="0">
                <a:solidFill>
                  <a:srgbClr val="000000"/>
                </a:solidFill>
                <a:latin typeface="Rockwell" charset="0"/>
                <a:ea typeface="MS PGothic" charset="0"/>
              </a:rPr>
              <a:t>Next steps for using the questions</a:t>
            </a:r>
          </a:p>
          <a:p>
            <a:pPr marL="0" indent="0" eaLnBrk="1" hangingPunct="1"/>
            <a:r>
              <a:rPr lang="en-US" sz="2600" dirty="0">
                <a:solidFill>
                  <a:srgbClr val="000000"/>
                </a:solidFill>
                <a:latin typeface="Rockwell" charset="0"/>
                <a:ea typeface="MS PGothic" charset="0"/>
              </a:rPr>
              <a:t>Reflection </a:t>
            </a:r>
            <a:r>
              <a:rPr lang="en-US" sz="2600" dirty="0" smtClean="0">
                <a:solidFill>
                  <a:srgbClr val="000000"/>
                </a:solidFill>
                <a:latin typeface="Rockwell" charset="0"/>
                <a:ea typeface="MS PGothic" charset="0"/>
              </a:rPr>
              <a:t>questions</a:t>
            </a:r>
          </a:p>
          <a:p>
            <a:pPr marL="0" indent="0" eaLnBrk="1" hangingPunct="1"/>
            <a:r>
              <a:rPr lang="en-US" sz="2600" dirty="0" smtClean="0">
                <a:solidFill>
                  <a:srgbClr val="000000"/>
                </a:solidFill>
                <a:latin typeface="Rockwell" charset="0"/>
                <a:ea typeface="MS PGothic" charset="0"/>
              </a:rPr>
              <a:t>Facilitation</a:t>
            </a:r>
            <a:endParaRPr lang="en-US" sz="2600" dirty="0">
              <a:solidFill>
                <a:srgbClr val="000000"/>
              </a:solidFill>
              <a:latin typeface="Rockwell" charset="0"/>
              <a:ea typeface="MS PGothic" charset="0"/>
            </a:endParaRPr>
          </a:p>
          <a:p>
            <a:pPr marL="0" indent="0" eaLnBrk="1" hangingPunct="1">
              <a:buFont typeface="Wingdings" charset="0"/>
              <a:buNone/>
            </a:pPr>
            <a:endParaRPr lang="en-US" sz="2600" dirty="0">
              <a:solidFill>
                <a:srgbClr val="000000"/>
              </a:solidFill>
              <a:latin typeface="Rockwell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30575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69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400" dirty="0" smtClean="0">
                <a:latin typeface="Rockwell" charset="0"/>
                <a:ea typeface="MS PGothic" charset="0"/>
              </a:rPr>
              <a:t>Five </a:t>
            </a:r>
            <a:r>
              <a:rPr lang="en-US" sz="4400" dirty="0">
                <a:latin typeface="Rockwell" charset="0"/>
                <a:ea typeface="MS PGothic" charset="0"/>
              </a:rPr>
              <a:t>Areas Related to </a:t>
            </a:r>
            <a:r>
              <a:rPr lang="en-US" sz="4400" dirty="0" smtClean="0">
                <a:latin typeface="Rockwell" charset="0"/>
                <a:ea typeface="MS PGothic" charset="0"/>
              </a:rPr>
              <a:t/>
            </a:r>
            <a:br>
              <a:rPr lang="en-US" sz="4400" dirty="0" smtClean="0">
                <a:latin typeface="Rockwell" charset="0"/>
                <a:ea typeface="MS PGothic" charset="0"/>
              </a:rPr>
            </a:br>
            <a:r>
              <a:rPr lang="en-US" sz="4400" dirty="0" smtClean="0">
                <a:latin typeface="Rockwell" charset="0"/>
                <a:ea typeface="MS PGothic" charset="0"/>
              </a:rPr>
              <a:t>the </a:t>
            </a:r>
            <a:r>
              <a:rPr lang="en-US" sz="4400" dirty="0">
                <a:latin typeface="Rockwell" charset="0"/>
                <a:ea typeface="MS PGothic" charset="0"/>
              </a:rPr>
              <a:t>Art of the QFT</a:t>
            </a:r>
          </a:p>
        </p:txBody>
      </p:sp>
      <p:sp>
        <p:nvSpPr>
          <p:cNvPr id="137219" name="Content Placeholder 2"/>
          <p:cNvSpPr>
            <a:spLocks noGrp="1"/>
          </p:cNvSpPr>
          <p:nvPr>
            <p:ph idx="1"/>
          </p:nvPr>
        </p:nvSpPr>
        <p:spPr>
          <a:xfrm>
            <a:off x="498475" y="2289175"/>
            <a:ext cx="7556500" cy="4329113"/>
          </a:xfrm>
        </p:spPr>
        <p:txBody>
          <a:bodyPr>
            <a:normAutofit lnSpcReduction="10000"/>
          </a:bodyPr>
          <a:lstStyle/>
          <a:p>
            <a:pPr marL="742950" indent="-742950" eaLnBrk="1" hangingPunct="1">
              <a:buFont typeface="Rockwell" charset="0"/>
              <a:buAutoNum type="arabicPeriod"/>
            </a:pPr>
            <a:r>
              <a:rPr lang="en-US" sz="3600" b="1" dirty="0" smtClean="0">
                <a:solidFill>
                  <a:srgbClr val="000000"/>
                </a:solidFill>
                <a:latin typeface="Rockwell" charset="0"/>
                <a:ea typeface="MS PGothic" charset="0"/>
              </a:rPr>
              <a:t>Facilitation</a:t>
            </a:r>
          </a:p>
          <a:p>
            <a:pPr marL="742950" indent="-742950" eaLnBrk="1" hangingPunct="1">
              <a:buFont typeface="Rockwell" charset="0"/>
              <a:buAutoNum type="arabicPeriod"/>
            </a:pPr>
            <a:r>
              <a:rPr lang="en-US" sz="3600" dirty="0" smtClean="0">
                <a:solidFill>
                  <a:srgbClr val="000000"/>
                </a:solidFill>
                <a:latin typeface="Rockwell" charset="0"/>
                <a:ea typeface="MS PGothic" charset="0"/>
              </a:rPr>
              <a:t>Linking the QFT to Teaching and Learning Goals</a:t>
            </a:r>
            <a:endParaRPr lang="en-US" sz="3600" dirty="0">
              <a:solidFill>
                <a:srgbClr val="000000"/>
              </a:solidFill>
              <a:latin typeface="Rockwell" charset="0"/>
              <a:ea typeface="MS PGothic" charset="0"/>
            </a:endParaRPr>
          </a:p>
          <a:p>
            <a:pPr marL="742950" indent="-742950" eaLnBrk="1" hangingPunct="1">
              <a:buFont typeface="Rockwell" charset="0"/>
              <a:buAutoNum type="arabicPeriod"/>
            </a:pPr>
            <a:r>
              <a:rPr lang="en-US" sz="3600" dirty="0" err="1">
                <a:solidFill>
                  <a:srgbClr val="000000"/>
                </a:solidFill>
                <a:latin typeface="Rockwell" charset="0"/>
                <a:ea typeface="MS PGothic" charset="0"/>
              </a:rPr>
              <a:t>QFocus</a:t>
            </a:r>
            <a:r>
              <a:rPr lang="en-US" sz="3600" dirty="0">
                <a:solidFill>
                  <a:srgbClr val="000000"/>
                </a:solidFill>
                <a:latin typeface="Rockwell" charset="0"/>
                <a:ea typeface="MS PGothic" charset="0"/>
              </a:rPr>
              <a:t> Design</a:t>
            </a:r>
          </a:p>
          <a:p>
            <a:pPr marL="742950" indent="-742950" eaLnBrk="1" hangingPunct="1">
              <a:buFont typeface="Rockwell" charset="0"/>
              <a:buAutoNum type="arabicPeriod"/>
            </a:pPr>
            <a:r>
              <a:rPr lang="en-US" sz="3600" dirty="0">
                <a:solidFill>
                  <a:srgbClr val="000000"/>
                </a:solidFill>
                <a:latin typeface="Rockwell" charset="0"/>
                <a:ea typeface="MS PGothic" charset="0"/>
              </a:rPr>
              <a:t>Prioritization Instructions</a:t>
            </a:r>
          </a:p>
          <a:p>
            <a:pPr marL="742950" indent="-742950" eaLnBrk="1" hangingPunct="1">
              <a:buFont typeface="Rockwell" charset="0"/>
              <a:buAutoNum type="arabicPeriod"/>
            </a:pPr>
            <a:r>
              <a:rPr lang="en-US" sz="3600" dirty="0">
                <a:solidFill>
                  <a:srgbClr val="000000"/>
                </a:solidFill>
                <a:latin typeface="Rockwell" charset="0"/>
                <a:ea typeface="MS PGothic" charset="0"/>
              </a:rPr>
              <a:t>Reflection </a:t>
            </a:r>
            <a:r>
              <a:rPr lang="en-US" sz="3600" dirty="0" smtClean="0">
                <a:solidFill>
                  <a:srgbClr val="000000"/>
                </a:solidFill>
                <a:latin typeface="Rockwell" charset="0"/>
                <a:ea typeface="MS PGothic" charset="0"/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216327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Title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8040842" cy="1116106"/>
          </a:xfrm>
        </p:spPr>
        <p:txBody>
          <a:bodyPr/>
          <a:lstStyle/>
          <a:p>
            <a:pPr eaLnBrk="1" hangingPunct="1"/>
            <a:r>
              <a:rPr lang="en-US" sz="4400" dirty="0" smtClean="0">
                <a:latin typeface="Rockwell" charset="0"/>
                <a:ea typeface="MS PGothic" charset="0"/>
              </a:rPr>
              <a:t>Four Principles of Facilitation</a:t>
            </a:r>
            <a:endParaRPr lang="en-US" sz="4400" dirty="0">
              <a:latin typeface="Rockwell" charset="0"/>
              <a:ea typeface="MS PGothic" charset="0"/>
            </a:endParaRPr>
          </a:p>
        </p:txBody>
      </p:sp>
      <p:sp>
        <p:nvSpPr>
          <p:cNvPr id="137219" name="Content Placeholder 2"/>
          <p:cNvSpPr>
            <a:spLocks noGrp="1"/>
          </p:cNvSpPr>
          <p:nvPr>
            <p:ph idx="1"/>
          </p:nvPr>
        </p:nvSpPr>
        <p:spPr>
          <a:xfrm>
            <a:off x="364561" y="1466440"/>
            <a:ext cx="8308668" cy="4329113"/>
          </a:xfrm>
        </p:spPr>
        <p:txBody>
          <a:bodyPr>
            <a:normAutofit/>
          </a:bodyPr>
          <a:lstStyle/>
          <a:p>
            <a:pPr marL="742950" indent="-742950">
              <a:buFont typeface="Rockwell" charset="0"/>
              <a:buAutoNum type="arabicPeriod"/>
            </a:pPr>
            <a:r>
              <a:rPr lang="en-US" sz="3200" dirty="0">
                <a:solidFill>
                  <a:srgbClr val="000000"/>
                </a:solidFill>
                <a:latin typeface="Rockwell" charset="0"/>
                <a:ea typeface="MS PGothic" charset="0"/>
              </a:rPr>
              <a:t>Monitor student adherence to the process</a:t>
            </a:r>
          </a:p>
          <a:p>
            <a:pPr marL="742950" indent="-742950" eaLnBrk="1" hangingPunct="1">
              <a:buFont typeface="Rockwell" charset="0"/>
              <a:buAutoNum type="arabicPeriod"/>
            </a:pPr>
            <a:r>
              <a:rPr lang="en-US" sz="3200" dirty="0" smtClean="0">
                <a:solidFill>
                  <a:srgbClr val="000000"/>
                </a:solidFill>
                <a:latin typeface="Rockwell" charset="0"/>
                <a:ea typeface="MS PGothic" charset="0"/>
              </a:rPr>
              <a:t>Do not give examples</a:t>
            </a:r>
          </a:p>
          <a:p>
            <a:pPr marL="742950" indent="-742950">
              <a:buFont typeface="Rockwell" charset="0"/>
              <a:buAutoNum type="arabicPeriod"/>
            </a:pPr>
            <a:r>
              <a:rPr lang="en-US" sz="3200" dirty="0" smtClean="0">
                <a:solidFill>
                  <a:srgbClr val="000000"/>
                </a:solidFill>
                <a:latin typeface="Rockwell" charset="0"/>
                <a:ea typeface="MS PGothic" charset="0"/>
              </a:rPr>
              <a:t>Do </a:t>
            </a:r>
            <a:r>
              <a:rPr lang="en-US" sz="3200" dirty="0">
                <a:solidFill>
                  <a:srgbClr val="000000"/>
                </a:solidFill>
                <a:latin typeface="Rockwell" charset="0"/>
                <a:ea typeface="MS PGothic" charset="0"/>
              </a:rPr>
              <a:t>not get pulled </a:t>
            </a:r>
            <a:r>
              <a:rPr lang="en-US" sz="3200" dirty="0" smtClean="0">
                <a:solidFill>
                  <a:srgbClr val="000000"/>
                </a:solidFill>
                <a:latin typeface="Rockwell" charset="0"/>
                <a:ea typeface="MS PGothic" charset="0"/>
              </a:rPr>
              <a:t>into </a:t>
            </a:r>
            <a:r>
              <a:rPr lang="en-US" sz="3200" dirty="0">
                <a:solidFill>
                  <a:srgbClr val="000000"/>
                </a:solidFill>
                <a:latin typeface="Rockwell" charset="0"/>
                <a:ea typeface="MS PGothic" charset="0"/>
              </a:rPr>
              <a:t>group discussion</a:t>
            </a:r>
          </a:p>
          <a:p>
            <a:pPr marL="742950" indent="-742950" eaLnBrk="1" hangingPunct="1">
              <a:buFont typeface="Rockwell" charset="0"/>
              <a:buAutoNum type="arabicPeriod"/>
            </a:pPr>
            <a:r>
              <a:rPr lang="en-US" sz="3200" dirty="0" smtClean="0">
                <a:solidFill>
                  <a:srgbClr val="000000"/>
                </a:solidFill>
                <a:latin typeface="Rockwell" charset="0"/>
                <a:ea typeface="MS PGothic" charset="0"/>
              </a:rPr>
              <a:t>Acknowledge all contributions equally</a:t>
            </a:r>
            <a:endParaRPr lang="en-US" sz="3200" dirty="0">
              <a:solidFill>
                <a:srgbClr val="000000"/>
              </a:solidFill>
              <a:latin typeface="Rockwell" charset="0"/>
              <a:ea typeface="MS PGothic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1835" y="5320430"/>
            <a:ext cx="83653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b="1" dirty="0" smtClean="0">
                <a:solidFill>
                  <a:schemeClr val="accent2"/>
                </a:solidFill>
              </a:rPr>
              <a:t>Discuss: </a:t>
            </a:r>
            <a:r>
              <a:rPr lang="en-US" sz="2800" dirty="0" smtClean="0">
                <a:solidFill>
                  <a:schemeClr val="accent2"/>
                </a:solidFill>
              </a:rPr>
              <a:t>What could be challenging about each principle? What might be important about each?</a:t>
            </a:r>
            <a:endParaRPr lang="en-US" sz="2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154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400" dirty="0" smtClean="0">
                <a:latin typeface="Rockwell" charset="0"/>
                <a:ea typeface="MS PGothic" charset="0"/>
              </a:rPr>
              <a:t>Five </a:t>
            </a:r>
            <a:r>
              <a:rPr lang="en-US" sz="4400" dirty="0">
                <a:latin typeface="Rockwell" charset="0"/>
                <a:ea typeface="MS PGothic" charset="0"/>
              </a:rPr>
              <a:t>Areas Related to </a:t>
            </a:r>
            <a:r>
              <a:rPr lang="en-US" sz="4400" dirty="0" smtClean="0">
                <a:latin typeface="Rockwell" charset="0"/>
                <a:ea typeface="MS PGothic" charset="0"/>
              </a:rPr>
              <a:t/>
            </a:r>
            <a:br>
              <a:rPr lang="en-US" sz="4400" dirty="0" smtClean="0">
                <a:latin typeface="Rockwell" charset="0"/>
                <a:ea typeface="MS PGothic" charset="0"/>
              </a:rPr>
            </a:br>
            <a:r>
              <a:rPr lang="en-US" sz="4400" dirty="0" smtClean="0">
                <a:latin typeface="Rockwell" charset="0"/>
                <a:ea typeface="MS PGothic" charset="0"/>
              </a:rPr>
              <a:t>the </a:t>
            </a:r>
            <a:r>
              <a:rPr lang="en-US" sz="4400" dirty="0">
                <a:latin typeface="Rockwell" charset="0"/>
                <a:ea typeface="MS PGothic" charset="0"/>
              </a:rPr>
              <a:t>Art of the QFT</a:t>
            </a:r>
          </a:p>
        </p:txBody>
      </p:sp>
      <p:sp>
        <p:nvSpPr>
          <p:cNvPr id="137219" name="Content Placeholder 2"/>
          <p:cNvSpPr>
            <a:spLocks noGrp="1"/>
          </p:cNvSpPr>
          <p:nvPr>
            <p:ph idx="1"/>
          </p:nvPr>
        </p:nvSpPr>
        <p:spPr>
          <a:xfrm>
            <a:off x="498475" y="2289175"/>
            <a:ext cx="7556500" cy="4329113"/>
          </a:xfrm>
        </p:spPr>
        <p:txBody>
          <a:bodyPr>
            <a:normAutofit lnSpcReduction="10000"/>
          </a:bodyPr>
          <a:lstStyle/>
          <a:p>
            <a:pPr marL="742950" indent="-742950" eaLnBrk="1" hangingPunct="1">
              <a:buFont typeface="Rockwell" charset="0"/>
              <a:buAutoNum type="arabicPeriod"/>
            </a:pPr>
            <a:r>
              <a:rPr lang="en-US" sz="3600" dirty="0" smtClean="0">
                <a:solidFill>
                  <a:srgbClr val="000000"/>
                </a:solidFill>
                <a:latin typeface="Rockwell" charset="0"/>
                <a:ea typeface="MS PGothic" charset="0"/>
              </a:rPr>
              <a:t>Facilitation</a:t>
            </a:r>
          </a:p>
          <a:p>
            <a:pPr marL="742950" indent="-742950" eaLnBrk="1" hangingPunct="1">
              <a:buFont typeface="Rockwell" charset="0"/>
              <a:buAutoNum type="arabicPeriod"/>
            </a:pPr>
            <a:r>
              <a:rPr lang="en-US" sz="3600" b="1" dirty="0" smtClean="0">
                <a:solidFill>
                  <a:srgbClr val="000000"/>
                </a:solidFill>
                <a:latin typeface="Rockwell" charset="0"/>
                <a:ea typeface="MS PGothic" charset="0"/>
              </a:rPr>
              <a:t>Linking </a:t>
            </a:r>
            <a:r>
              <a:rPr lang="en-US" sz="3600" b="1" dirty="0">
                <a:solidFill>
                  <a:srgbClr val="000000"/>
                </a:solidFill>
                <a:latin typeface="Rockwell" charset="0"/>
                <a:ea typeface="MS PGothic" charset="0"/>
              </a:rPr>
              <a:t>the QFT to Teaching and Learning Goals</a:t>
            </a:r>
          </a:p>
          <a:p>
            <a:pPr marL="742950" indent="-742950" eaLnBrk="1" hangingPunct="1">
              <a:buFont typeface="Rockwell" charset="0"/>
              <a:buAutoNum type="arabicPeriod"/>
            </a:pPr>
            <a:r>
              <a:rPr lang="en-US" sz="3600" dirty="0" err="1">
                <a:solidFill>
                  <a:srgbClr val="000000"/>
                </a:solidFill>
                <a:latin typeface="Rockwell" charset="0"/>
                <a:ea typeface="MS PGothic" charset="0"/>
              </a:rPr>
              <a:t>QFocus</a:t>
            </a:r>
            <a:r>
              <a:rPr lang="en-US" sz="3600" dirty="0">
                <a:solidFill>
                  <a:srgbClr val="000000"/>
                </a:solidFill>
                <a:latin typeface="Rockwell" charset="0"/>
                <a:ea typeface="MS PGothic" charset="0"/>
              </a:rPr>
              <a:t> Design</a:t>
            </a:r>
          </a:p>
          <a:p>
            <a:pPr marL="742950" indent="-742950" eaLnBrk="1" hangingPunct="1">
              <a:buFont typeface="Rockwell" charset="0"/>
              <a:buAutoNum type="arabicPeriod"/>
            </a:pPr>
            <a:r>
              <a:rPr lang="en-US" sz="3600" dirty="0">
                <a:solidFill>
                  <a:srgbClr val="000000"/>
                </a:solidFill>
                <a:latin typeface="Rockwell" charset="0"/>
                <a:ea typeface="MS PGothic" charset="0"/>
              </a:rPr>
              <a:t>Prioritization Instructions</a:t>
            </a:r>
          </a:p>
          <a:p>
            <a:pPr marL="742950" indent="-742950" eaLnBrk="1" hangingPunct="1">
              <a:buFont typeface="Rockwell" charset="0"/>
              <a:buAutoNum type="arabicPeriod"/>
            </a:pPr>
            <a:r>
              <a:rPr lang="en-US" sz="3600" dirty="0">
                <a:solidFill>
                  <a:srgbClr val="000000"/>
                </a:solidFill>
                <a:latin typeface="Rockwell" charset="0"/>
                <a:ea typeface="MS PGothic" charset="0"/>
              </a:rPr>
              <a:t>Reflection </a:t>
            </a:r>
            <a:r>
              <a:rPr lang="en-US" sz="3600" dirty="0" smtClean="0">
                <a:solidFill>
                  <a:srgbClr val="000000"/>
                </a:solidFill>
                <a:latin typeface="Rockwell" charset="0"/>
                <a:ea typeface="MS PGothic" charset="0"/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36902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278" y="2226469"/>
            <a:ext cx="4699445" cy="3263504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400" b="94000" l="556" r="99722">
                        <a14:backgroundMark x1="2222" y1="10600" x2="6250" y2="5600"/>
                        <a14:backgroundMark x1="2639" y1="10200" x2="0" y2="14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278" y="2226469"/>
            <a:ext cx="4699445" cy="32635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1962" y="503874"/>
            <a:ext cx="82200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2"/>
                </a:solidFill>
                <a:latin typeface="+mj-lt"/>
              </a:rPr>
              <a:t>The QFT as a Shortcut, Not a Detour</a:t>
            </a:r>
          </a:p>
        </p:txBody>
      </p:sp>
    </p:spTree>
    <p:extLst>
      <p:ext uri="{BB962C8B-B14F-4D97-AF65-F5344CB8AC3E}">
        <p14:creationId xmlns:p14="http://schemas.microsoft.com/office/powerpoint/2010/main" val="1169774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dvantag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24025</TotalTime>
  <Words>1690</Words>
  <Application>Microsoft Office PowerPoint</Application>
  <PresentationFormat>On-screen Show (4:3)</PresentationFormat>
  <Paragraphs>319</Paragraphs>
  <Slides>47</Slides>
  <Notes>21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8" baseType="lpstr">
      <vt:lpstr>MS PGothic</vt:lpstr>
      <vt:lpstr>MS PGothic</vt:lpstr>
      <vt:lpstr>Arial</vt:lpstr>
      <vt:lpstr>Calibri</vt:lpstr>
      <vt:lpstr>Georgia Italic</vt:lpstr>
      <vt:lpstr>Gill Sans</vt:lpstr>
      <vt:lpstr>Pontano Sans</vt:lpstr>
      <vt:lpstr>Rockwell</vt:lpstr>
      <vt:lpstr>Times New Roman</vt:lpstr>
      <vt:lpstr>Wingdings</vt:lpstr>
      <vt:lpstr>Advantage</vt:lpstr>
      <vt:lpstr>PowerPoint Presentation</vt:lpstr>
      <vt:lpstr>Today’s Agenda</vt:lpstr>
      <vt:lpstr>PowerPoint Presentation</vt:lpstr>
      <vt:lpstr>QFT: An ART and a SCIENCE</vt:lpstr>
      <vt:lpstr>QFT: An ART and a SCIENCE</vt:lpstr>
      <vt:lpstr>Five Areas Related to  the Art of the QFT</vt:lpstr>
      <vt:lpstr>Four Principles of Facilitation</vt:lpstr>
      <vt:lpstr>Five Areas Related to  the Art of the QFT</vt:lpstr>
      <vt:lpstr>PowerPoint Presentation</vt:lpstr>
      <vt:lpstr>Various Teaching Purposes </vt:lpstr>
      <vt:lpstr>Using the QFT for Engagement</vt:lpstr>
      <vt:lpstr>Next Steps with Student Questions</vt:lpstr>
      <vt:lpstr>Using the QFT for Peer Review</vt:lpstr>
      <vt:lpstr>Next Steps with Student Questions:</vt:lpstr>
      <vt:lpstr>Using the QFT for Skill Development</vt:lpstr>
      <vt:lpstr>Next Steps with Student Questions: </vt:lpstr>
      <vt:lpstr>Various Teaching Purposes </vt:lpstr>
      <vt:lpstr>Next Steps? </vt:lpstr>
      <vt:lpstr>Five Areas Related to  the Art of the QFT</vt:lpstr>
      <vt:lpstr>Initial Qfocus: Middle School</vt:lpstr>
      <vt:lpstr>Initial QFocus: Middle School</vt:lpstr>
      <vt:lpstr>Revising the Question Focus</vt:lpstr>
      <vt:lpstr>Initial QFocus: High School</vt:lpstr>
      <vt:lpstr>Five Areas Related to  the Art of the QFT</vt:lpstr>
      <vt:lpstr>Prioritization Instructions</vt:lpstr>
      <vt:lpstr>Categories of Prioritization Instructions</vt:lpstr>
      <vt:lpstr>Five Areas Related to  the Art of the QFT</vt:lpstr>
      <vt:lpstr>Examples of Reflection Questions</vt:lpstr>
      <vt:lpstr> </vt:lpstr>
      <vt:lpstr>Putting it into Practice</vt:lpstr>
      <vt:lpstr>Today’s Agenda</vt:lpstr>
      <vt:lpstr>Today’s Agenda</vt:lpstr>
      <vt:lpstr>Planning Your Next Steps</vt:lpstr>
      <vt:lpstr>Gallery Walk</vt:lpstr>
      <vt:lpstr>So, where do we go from here?</vt:lpstr>
      <vt:lpstr>PowerPoint Presentation</vt:lpstr>
      <vt:lpstr>Facilitating book clubs with Make Just One Change </vt:lpstr>
      <vt:lpstr>Delivering PD in their departments, schools, and districts </vt:lpstr>
      <vt:lpstr>Filming instructional videos &amp; creating online resources   ‘[‘;//</vt:lpstr>
      <vt:lpstr>Tweeting QFT examples to school leaders, reporters, authors, and industry leaders…and getting their attention! </vt:lpstr>
      <vt:lpstr>And continuing to do innovative, creative work with students  </vt:lpstr>
      <vt:lpstr>    …as a two-way street</vt:lpstr>
      <vt:lpstr>A Growing Community of Practice</vt:lpstr>
      <vt:lpstr>Today’s Agenda</vt:lpstr>
      <vt:lpstr>Closing Reflections</vt:lpstr>
      <vt:lpstr>Closing Reflections</vt:lpstr>
      <vt:lpstr>Making a Contribution to Democracy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Kendall Gedeon</dc:creator>
  <cp:lastModifiedBy>Andrew Minigan</cp:lastModifiedBy>
  <cp:revision>222</cp:revision>
  <cp:lastPrinted>2017-10-17T20:29:45Z</cp:lastPrinted>
  <dcterms:created xsi:type="dcterms:W3CDTF">2016-06-20T19:08:30Z</dcterms:created>
  <dcterms:modified xsi:type="dcterms:W3CDTF">2018-01-09T17:23:16Z</dcterms:modified>
</cp:coreProperties>
</file>