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454" r:id="rId2"/>
    <p:sldId id="598" r:id="rId3"/>
    <p:sldId id="597" r:id="rId4"/>
    <p:sldId id="575" r:id="rId5"/>
    <p:sldId id="552" r:id="rId6"/>
    <p:sldId id="579" r:id="rId7"/>
    <p:sldId id="576" r:id="rId8"/>
    <p:sldId id="578" r:id="rId9"/>
    <p:sldId id="553" r:id="rId10"/>
    <p:sldId id="554" r:id="rId11"/>
    <p:sldId id="555" r:id="rId12"/>
    <p:sldId id="557" r:id="rId13"/>
    <p:sldId id="558" r:id="rId14"/>
    <p:sldId id="559" r:id="rId15"/>
    <p:sldId id="580" r:id="rId16"/>
    <p:sldId id="581" r:id="rId17"/>
    <p:sldId id="594" r:id="rId18"/>
    <p:sldId id="560" r:id="rId19"/>
    <p:sldId id="561" r:id="rId20"/>
    <p:sldId id="595" r:id="rId21"/>
    <p:sldId id="562" r:id="rId22"/>
    <p:sldId id="563" r:id="rId23"/>
    <p:sldId id="590" r:id="rId24"/>
    <p:sldId id="591" r:id="rId25"/>
    <p:sldId id="592" r:id="rId26"/>
    <p:sldId id="593" r:id="rId27"/>
    <p:sldId id="565" r:id="rId28"/>
    <p:sldId id="566" r:id="rId29"/>
    <p:sldId id="567" r:id="rId30"/>
    <p:sldId id="568" r:id="rId31"/>
    <p:sldId id="569" r:id="rId32"/>
    <p:sldId id="570" r:id="rId33"/>
    <p:sldId id="571" r:id="rId34"/>
    <p:sldId id="572" r:id="rId35"/>
    <p:sldId id="573" r:id="rId36"/>
    <p:sldId id="582" r:id="rId37"/>
    <p:sldId id="583" r:id="rId38"/>
    <p:sldId id="585" r:id="rId39"/>
    <p:sldId id="584" r:id="rId40"/>
    <p:sldId id="586" r:id="rId41"/>
    <p:sldId id="596" r:id="rId42"/>
    <p:sldId id="546" r:id="rId43"/>
    <p:sldId id="54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QI" initials="R" lastIdx="101" clrIdx="0">
    <p:extLst/>
  </p:cmAuthor>
  <p:cmAuthor id="2" name="Windows User" initials="WU" lastIdx="49" clrIdx="1">
    <p:extLst/>
  </p:cmAuthor>
  <p:cmAuthor id="3" name="Naomi Campbell"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3" autoAdjust="0"/>
    <p:restoredTop sz="89060" autoAdjust="0"/>
  </p:normalViewPr>
  <p:slideViewPr>
    <p:cSldViewPr snapToGrid="0">
      <p:cViewPr varScale="1">
        <p:scale>
          <a:sx n="106" d="100"/>
          <a:sy n="106" d="100"/>
        </p:scale>
        <p:origin x="330" y="108"/>
      </p:cViewPr>
      <p:guideLst>
        <p:guide orient="horz" pos="2160"/>
        <p:guide pos="2880"/>
      </p:guideLst>
    </p:cSldViewPr>
  </p:slideViewPr>
  <p:outlineViewPr>
    <p:cViewPr>
      <p:scale>
        <a:sx n="33" d="100"/>
        <a:sy n="33" d="100"/>
      </p:scale>
      <p:origin x="0" y="-2064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54EAD6-4E84-4F25-A153-EE18F912D770}" type="datetimeFigureOut">
              <a:rPr lang="en-US" smtClean="0"/>
              <a:t>7/18/2018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553F5A-67CA-4898-8D03-31D26FCBE362}" type="slidenum">
              <a:rPr lang="en-US" smtClean="0"/>
              <a:t>‹#›</a:t>
            </a:fld>
            <a:endParaRPr lang="en-US" dirty="0"/>
          </a:p>
        </p:txBody>
      </p:sp>
    </p:spTree>
    <p:extLst>
      <p:ext uri="{BB962C8B-B14F-4D97-AF65-F5344CB8AC3E}">
        <p14:creationId xmlns:p14="http://schemas.microsoft.com/office/powerpoint/2010/main" val="339798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ABDB4A-0C98-4E64-8078-ABEAFDD540B7}" type="datetimeFigureOut">
              <a:rPr lang="en-US" smtClean="0"/>
              <a:t>7/18/2018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D99497-3B62-4F8C-A892-AF6DDC86BAAB}" type="slidenum">
              <a:rPr lang="en-US" smtClean="0"/>
              <a:t>‹#›</a:t>
            </a:fld>
            <a:endParaRPr lang="en-US" dirty="0"/>
          </a:p>
        </p:txBody>
      </p:sp>
    </p:spTree>
    <p:extLst>
      <p:ext uri="{BB962C8B-B14F-4D97-AF65-F5344CB8AC3E}">
        <p14:creationId xmlns:p14="http://schemas.microsoft.com/office/powerpoint/2010/main" val="149579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1</a:t>
            </a:fld>
            <a:endParaRPr lang="en-US" dirty="0"/>
          </a:p>
        </p:txBody>
      </p:sp>
    </p:spTree>
    <p:extLst>
      <p:ext uri="{BB962C8B-B14F-4D97-AF65-F5344CB8AC3E}">
        <p14:creationId xmlns:p14="http://schemas.microsoft.com/office/powerpoint/2010/main" val="181423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87979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83005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45076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41</a:t>
            </a:fld>
            <a:endParaRPr lang="en-US" dirty="0"/>
          </a:p>
        </p:txBody>
      </p:sp>
    </p:spTree>
    <p:extLst>
      <p:ext uri="{BB962C8B-B14F-4D97-AF65-F5344CB8AC3E}">
        <p14:creationId xmlns:p14="http://schemas.microsoft.com/office/powerpoint/2010/main" val="258001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42</a:t>
            </a:fld>
            <a:endParaRPr lang="en-US" dirty="0"/>
          </a:p>
        </p:txBody>
      </p:sp>
    </p:spTree>
    <p:extLst>
      <p:ext uri="{BB962C8B-B14F-4D97-AF65-F5344CB8AC3E}">
        <p14:creationId xmlns:p14="http://schemas.microsoft.com/office/powerpoint/2010/main" val="292309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43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06519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a:t>
            </a:fld>
            <a:endParaRPr lang="en-US"/>
          </a:p>
        </p:txBody>
      </p:sp>
    </p:spTree>
    <p:extLst>
      <p:ext uri="{BB962C8B-B14F-4D97-AF65-F5344CB8AC3E}">
        <p14:creationId xmlns:p14="http://schemas.microsoft.com/office/powerpoint/2010/main" val="202622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68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56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3758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7955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862597-221C-F74B-A931-14AE412BFD55}"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61576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00703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7066" indent="-291179">
              <a:defRPr sz="1200">
                <a:solidFill>
                  <a:schemeClr val="tx1"/>
                </a:solidFill>
                <a:latin typeface="Calibri" charset="0"/>
                <a:ea typeface="ＭＳ Ｐゴシック" charset="0"/>
              </a:defRPr>
            </a:lvl2pPr>
            <a:lvl3pPr marL="1164717" indent="-232943">
              <a:defRPr sz="1200">
                <a:solidFill>
                  <a:schemeClr val="tx1"/>
                </a:solidFill>
                <a:latin typeface="Calibri" charset="0"/>
                <a:ea typeface="ＭＳ Ｐゴシック" charset="0"/>
              </a:defRPr>
            </a:lvl3pPr>
            <a:lvl4pPr marL="1630604" indent="-232943">
              <a:defRPr sz="1200">
                <a:solidFill>
                  <a:schemeClr val="tx1"/>
                </a:solidFill>
                <a:latin typeface="Calibri" charset="0"/>
                <a:ea typeface="ＭＳ Ｐゴシック" charset="0"/>
              </a:defRPr>
            </a:lvl4pPr>
            <a:lvl5pPr marL="2096491" indent="-232943">
              <a:defRPr sz="1200">
                <a:solidFill>
                  <a:schemeClr val="tx1"/>
                </a:solidFill>
                <a:latin typeface="Calibri" charset="0"/>
                <a:ea typeface="ＭＳ Ｐゴシック" charset="0"/>
              </a:defRPr>
            </a:lvl5pPr>
            <a:lvl6pPr marL="2562377" indent="-232943" eaLnBrk="0" fontAlgn="base" hangingPunct="0">
              <a:spcBef>
                <a:spcPct val="30000"/>
              </a:spcBef>
              <a:spcAft>
                <a:spcPct val="0"/>
              </a:spcAft>
              <a:defRPr sz="1200">
                <a:solidFill>
                  <a:schemeClr val="tx1"/>
                </a:solidFill>
                <a:latin typeface="Calibri" charset="0"/>
                <a:ea typeface="ＭＳ Ｐゴシック" charset="0"/>
              </a:defRPr>
            </a:lvl6pPr>
            <a:lvl7pPr marL="3028264" indent="-232943" eaLnBrk="0" fontAlgn="base" hangingPunct="0">
              <a:spcBef>
                <a:spcPct val="30000"/>
              </a:spcBef>
              <a:spcAft>
                <a:spcPct val="0"/>
              </a:spcAft>
              <a:defRPr sz="1200">
                <a:solidFill>
                  <a:schemeClr val="tx1"/>
                </a:solidFill>
                <a:latin typeface="Calibri" charset="0"/>
                <a:ea typeface="ＭＳ Ｐゴシック" charset="0"/>
              </a:defRPr>
            </a:lvl7pPr>
            <a:lvl8pPr marL="3494151" indent="-232943" eaLnBrk="0" fontAlgn="base" hangingPunct="0">
              <a:spcBef>
                <a:spcPct val="30000"/>
              </a:spcBef>
              <a:spcAft>
                <a:spcPct val="0"/>
              </a:spcAft>
              <a:defRPr sz="1200">
                <a:solidFill>
                  <a:schemeClr val="tx1"/>
                </a:solidFill>
                <a:latin typeface="Calibri" charset="0"/>
                <a:ea typeface="ＭＳ Ｐゴシック" charset="0"/>
              </a:defRPr>
            </a:lvl8pPr>
            <a:lvl9pPr marL="3960038" indent="-232943" eaLnBrk="0" fontAlgn="base" hangingPunct="0">
              <a:spcBef>
                <a:spcPct val="30000"/>
              </a:spcBef>
              <a:spcAft>
                <a:spcPct val="0"/>
              </a:spcAft>
              <a:defRPr sz="1200">
                <a:solidFill>
                  <a:schemeClr val="tx1"/>
                </a:solidFill>
                <a:latin typeface="Calibri"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0A6D9C-B5C6-CB41-AFF5-6E829324763B}"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78185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90578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13568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36103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06347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3859305" y="6423585"/>
            <a:ext cx="331694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61658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4191000" y="6423585"/>
            <a:ext cx="300513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249921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48435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7BB3E43-EC87-A141-B5BD-793070A16C19}"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56CB3-B689-5B4A-95BA-4A1AC292523E}"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4287438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401824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4191000" y="6423585"/>
            <a:ext cx="300513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192647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51054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16280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94177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90892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55392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Slide Number Placeholder 5"/>
          <p:cNvSpPr>
            <a:spLocks noGrp="1"/>
          </p:cNvSpPr>
          <p:nvPr>
            <p:ph type="sldNum" sz="quarter" idx="12"/>
          </p:nvPr>
        </p:nvSpPr>
        <p:spPr>
          <a:xfrm>
            <a:off x="8305800" y="6248774"/>
            <a:ext cx="55403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99597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70905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4008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2577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08891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7/18/2018</a:t>
            </a:fld>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37385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254" y="4678079"/>
            <a:ext cx="8727095" cy="1415772"/>
          </a:xfrm>
          <a:prstGeom prst="rect">
            <a:avLst/>
          </a:prstGeom>
          <a:noFill/>
        </p:spPr>
        <p:txBody>
          <a:bodyPr wrap="square" rtlCol="0">
            <a:spAutoFit/>
          </a:bodyPr>
          <a:lstStyle/>
          <a:p>
            <a:pPr algn="ctr"/>
            <a:r>
              <a:rPr lang="en-US" sz="2800" b="1" dirty="0" smtClean="0"/>
              <a:t>Luz Santana</a:t>
            </a:r>
          </a:p>
          <a:p>
            <a:pPr algn="ctr"/>
            <a:r>
              <a:rPr lang="en-US" sz="2400" dirty="0" smtClean="0"/>
              <a:t>   Co-Director</a:t>
            </a:r>
          </a:p>
          <a:p>
            <a:pPr algn="ctr">
              <a:spcBef>
                <a:spcPts val="1200"/>
              </a:spcBef>
            </a:pPr>
            <a:r>
              <a:rPr lang="en-US" sz="2400" dirty="0" smtClean="0"/>
              <a:t>The Right Question Institute</a:t>
            </a:r>
            <a:endParaRPr lang="en-US" sz="2400" dirty="0"/>
          </a:p>
        </p:txBody>
      </p:sp>
      <p:sp>
        <p:nvSpPr>
          <p:cNvPr id="2" name="TextBox 1"/>
          <p:cNvSpPr txBox="1"/>
          <p:nvPr/>
        </p:nvSpPr>
        <p:spPr>
          <a:xfrm>
            <a:off x="493059" y="836706"/>
            <a:ext cx="3914588" cy="2062103"/>
          </a:xfrm>
          <a:prstGeom prst="rect">
            <a:avLst/>
          </a:prstGeom>
          <a:noFill/>
        </p:spPr>
        <p:txBody>
          <a:bodyPr wrap="square" rtlCol="0">
            <a:spAutoFit/>
          </a:bodyPr>
          <a:lstStyle/>
          <a:p>
            <a:r>
              <a:rPr lang="en-US" sz="3200" dirty="0" smtClean="0">
                <a:solidFill>
                  <a:schemeClr val="bg1"/>
                </a:solidFill>
              </a:rPr>
              <a:t>An introduction to the Question Formulation Technique (QFT)</a:t>
            </a:r>
            <a:endParaRPr lang="en-US" sz="3200" dirty="0">
              <a:solidFill>
                <a:schemeClr val="bg1"/>
              </a:solidFill>
            </a:endParaRPr>
          </a:p>
        </p:txBody>
      </p:sp>
      <p:sp>
        <p:nvSpPr>
          <p:cNvPr id="4" name="TextBox 3"/>
          <p:cNvSpPr txBox="1"/>
          <p:nvPr/>
        </p:nvSpPr>
        <p:spPr>
          <a:xfrm>
            <a:off x="7082118" y="607494"/>
            <a:ext cx="1401482" cy="954107"/>
          </a:xfrm>
          <a:prstGeom prst="rect">
            <a:avLst/>
          </a:prstGeom>
          <a:noFill/>
        </p:spPr>
        <p:txBody>
          <a:bodyPr wrap="square" rtlCol="0">
            <a:spAutoFit/>
          </a:bodyPr>
          <a:lstStyle/>
          <a:p>
            <a:pPr algn="ctr"/>
            <a:r>
              <a:rPr lang="en-US" sz="2800" dirty="0" smtClean="0"/>
              <a:t>ERN</a:t>
            </a:r>
          </a:p>
          <a:p>
            <a:pPr algn="ctr"/>
            <a:r>
              <a:rPr lang="en-US" sz="2800" dirty="0" smtClean="0"/>
              <a:t>2018</a:t>
            </a:r>
            <a:endParaRPr lang="en-US" sz="2800" dirty="0"/>
          </a:p>
        </p:txBody>
      </p:sp>
    </p:spTree>
    <p:extLst>
      <p:ext uri="{BB962C8B-B14F-4D97-AF65-F5344CB8AC3E}">
        <p14:creationId xmlns:p14="http://schemas.microsoft.com/office/powerpoint/2010/main" val="265055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98475" y="354013"/>
            <a:ext cx="7556500" cy="1116012"/>
          </a:xfrm>
        </p:spPr>
        <p:txBody>
          <a:bodyPr anchor="b"/>
          <a:lstStyle/>
          <a:p>
            <a:pPr eaLnBrk="1" hangingPunct="1"/>
            <a:r>
              <a:rPr lang="en-US" altLang="en-US" sz="2800" dirty="0" smtClean="0"/>
              <a:t>Yet…only 27%of students believe college taught them to ask their own questions</a:t>
            </a:r>
          </a:p>
        </p:txBody>
      </p:sp>
      <p:pic>
        <p:nvPicPr>
          <p:cNvPr id="82948" name="Content Placeholder 39" descr="College_Students__Question_Asking-5.jpg"/>
          <p:cNvPicPr>
            <a:picLocks noGrp="1" noChangeAspect="1"/>
          </p:cNvPicPr>
          <p:nvPr>
            <p:ph idx="1"/>
          </p:nvPr>
        </p:nvPicPr>
        <p:blipFill>
          <a:blip r:embed="rId3">
            <a:extLst>
              <a:ext uri="{28A0092B-C50C-407E-A947-70E740481C1C}">
                <a14:useLocalDpi xmlns:a14="http://schemas.microsoft.com/office/drawing/2010/main" val="0"/>
              </a:ext>
            </a:extLst>
          </a:blip>
          <a:srcRect t="6644" b="12093"/>
          <a:stretch>
            <a:fillRect/>
          </a:stretch>
        </p:blipFill>
        <p:spPr>
          <a:xfrm>
            <a:off x="498475" y="1878013"/>
            <a:ext cx="7556500" cy="3884612"/>
          </a:xfrm>
        </p:spPr>
      </p:pic>
      <p:sp>
        <p:nvSpPr>
          <p:cNvPr id="82947" name="TextBox 29"/>
          <p:cNvSpPr txBox="1">
            <a:spLocks noChangeArrowheads="1"/>
          </p:cNvSpPr>
          <p:nvPr/>
        </p:nvSpPr>
        <p:spPr bwMode="auto">
          <a:xfrm>
            <a:off x="646402" y="6170613"/>
            <a:ext cx="80819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Alison Head, Project Information Literacy at University of Washington, 2016</a:t>
            </a:r>
          </a:p>
        </p:txBody>
      </p:sp>
    </p:spTree>
    <p:extLst>
      <p:ext uri="{BB962C8B-B14F-4D97-AF65-F5344CB8AC3E}">
        <p14:creationId xmlns:p14="http://schemas.microsoft.com/office/powerpoint/2010/main" val="117863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8163" y="2719388"/>
            <a:ext cx="8178800" cy="2132012"/>
          </a:xfrm>
        </p:spPr>
        <p:txBody>
          <a:bodyPr/>
          <a:lstStyle/>
          <a:p>
            <a:pPr eaLnBrk="1" hangingPunct="1"/>
            <a:r>
              <a:rPr lang="en-US" altLang="en-US" sz="4200" smtClean="0"/>
              <a:t>But, the problem begins long before college... </a:t>
            </a:r>
          </a:p>
        </p:txBody>
      </p:sp>
    </p:spTree>
    <p:extLst>
      <p:ext uri="{BB962C8B-B14F-4D97-AF65-F5344CB8AC3E}">
        <p14:creationId xmlns:p14="http://schemas.microsoft.com/office/powerpoint/2010/main" val="202200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nvGraphicFramePr>
        <p:xfrm>
          <a:off x="665163" y="1600200"/>
          <a:ext cx="6704012" cy="4445000"/>
        </p:xfrm>
        <a:graphic>
          <a:graphicData uri="http://schemas.openxmlformats.org/presentationml/2006/ole">
            <mc:AlternateContent xmlns:mc="http://schemas.openxmlformats.org/markup-compatibility/2006">
              <mc:Choice xmlns:v="urn:schemas-microsoft-com:vml" Requires="v">
                <p:oleObj spid="_x0000_s17447"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1600200"/>
                        <a:ext cx="6704012"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p:txBody>
          <a:bodyPr/>
          <a:lstStyle/>
          <a:p>
            <a:r>
              <a:rPr lang="en-US" sz="3200">
                <a:latin typeface="Rockwell" charset="0"/>
              </a:rPr>
              <a:t>Percentage of Basic Skill Attainment</a:t>
            </a:r>
          </a:p>
        </p:txBody>
      </p:sp>
      <p:sp>
        <p:nvSpPr>
          <p:cNvPr id="7" name="Rectangle 6"/>
          <p:cNvSpPr>
            <a:spLocks/>
          </p:cNvSpPr>
          <p:nvPr/>
        </p:nvSpPr>
        <p:spPr bwMode="auto">
          <a:xfrm>
            <a:off x="93664" y="6050756"/>
            <a:ext cx="819705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3481630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a:latin typeface="Rockwell" charset="0"/>
              </a:rPr>
              <a:t>Percentage of Basic Skill Attainment</a:t>
            </a:r>
          </a:p>
        </p:txBody>
      </p:sp>
      <p:graphicFrame>
        <p:nvGraphicFramePr>
          <p:cNvPr id="37890" name="Object 1"/>
          <p:cNvGraphicFramePr>
            <a:graphicFrameLocks/>
          </p:cNvGraphicFramePr>
          <p:nvPr/>
        </p:nvGraphicFramePr>
        <p:xfrm>
          <a:off x="677863" y="1497013"/>
          <a:ext cx="6669087" cy="4578350"/>
        </p:xfrm>
        <a:graphic>
          <a:graphicData uri="http://schemas.openxmlformats.org/presentationml/2006/ole">
            <mc:AlternateContent xmlns:mc="http://schemas.openxmlformats.org/markup-compatibility/2006">
              <mc:Choice xmlns:v="urn:schemas-microsoft-com:vml" Requires="v">
                <p:oleObj spid="_x0000_s18471"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497013"/>
                        <a:ext cx="6669087"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93664" y="6050756"/>
            <a:ext cx="819705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75810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90" y="572584"/>
            <a:ext cx="7731126" cy="1116106"/>
          </a:xfrm>
        </p:spPr>
        <p:txBody>
          <a:bodyPr/>
          <a:lstStyle/>
          <a:p>
            <a:r>
              <a:rPr lang="en-US" dirty="0">
                <a:latin typeface="Rockwell" charset="0"/>
              </a:rPr>
              <a:t>What happens when </a:t>
            </a:r>
            <a:r>
              <a:rPr lang="en-US" smtClean="0">
                <a:latin typeface="Rockwell" charset="0"/>
              </a:rPr>
              <a:t>students learn to </a:t>
            </a:r>
            <a:r>
              <a:rPr lang="en-US" dirty="0">
                <a:latin typeface="Rockwell" charset="0"/>
              </a:rPr>
              <a:t>ask their own questions?</a:t>
            </a:r>
            <a:endParaRPr lang="en-US" dirty="0"/>
          </a:p>
        </p:txBody>
      </p:sp>
      <p:pic>
        <p:nvPicPr>
          <p:cNvPr id="4" name="Content Placeholder 3"/>
          <p:cNvPicPr>
            <a:picLocks noGrp="1" noChangeAspect="1"/>
          </p:cNvPicPr>
          <p:nvPr>
            <p:ph idx="1"/>
          </p:nvPr>
        </p:nvPicPr>
        <p:blipFill>
          <a:blip r:embed="rId2"/>
          <a:stretch>
            <a:fillRect/>
          </a:stretch>
        </p:blipFill>
        <p:spPr>
          <a:xfrm>
            <a:off x="1121244" y="1981200"/>
            <a:ext cx="6310962" cy="4144963"/>
          </a:xfrm>
          <a:prstGeom prst="rect">
            <a:avLst/>
          </a:prstGeom>
        </p:spPr>
      </p:pic>
    </p:spTree>
    <p:extLst>
      <p:ext uri="{BB962C8B-B14F-4D97-AF65-F5344CB8AC3E}">
        <p14:creationId xmlns:p14="http://schemas.microsoft.com/office/powerpoint/2010/main" val="909460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69925" y="1600200"/>
            <a:ext cx="7762875"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3200"/>
              </a:spcBef>
              <a:spcAft>
                <a:spcPts val="0"/>
              </a:spcAft>
              <a:buClr>
                <a:srgbClr val="76C5EF"/>
              </a:buClr>
              <a:buSzPct val="75000"/>
              <a:buFontTx/>
              <a:buNone/>
              <a:tabLst/>
              <a:defRPr/>
            </a:pPr>
            <a:r>
              <a:rPr kumimoji="0" lang="en-US" sz="3200" b="0" i="0" u="none" strike="noStrike" kern="1200" cap="none" spc="0" normalizeH="0" baseline="0" noProof="0" dirty="0">
                <a:ln>
                  <a:noFill/>
                </a:ln>
                <a:solidFill>
                  <a:srgbClr val="000000"/>
                </a:solidFill>
                <a:effectLst/>
                <a:uLnTx/>
                <a:uFillTx/>
                <a:latin typeface="Rockwell" charset="0"/>
                <a:ea typeface="+mn-ea"/>
                <a:cs typeface="+mn-cs"/>
              </a:rPr>
              <a:t>“Just when you think you know all you need to know, you ask another question and discover how much more there is to learn.” </a:t>
            </a:r>
          </a:p>
          <a:p>
            <a:pPr marL="0" marR="0" lvl="0" indent="0" algn="r" defTabSz="914400" rtl="0" eaLnBrk="1" fontAlgn="auto" latinLnBrk="0" hangingPunct="1">
              <a:lnSpc>
                <a:spcPct val="100000"/>
              </a:lnSpc>
              <a:spcBef>
                <a:spcPts val="800"/>
              </a:spcBef>
              <a:spcAft>
                <a:spcPts val="0"/>
              </a:spcAft>
              <a:buClr>
                <a:srgbClr val="76C5EF"/>
              </a:buClr>
              <a:buSzPct val="75000"/>
              <a:buFontTx/>
              <a:buNone/>
              <a:tabLst/>
              <a:defRPr/>
            </a:pPr>
            <a:r>
              <a:rPr kumimoji="0" lang="en-US" sz="2400" b="0" i="0" u="none" strike="noStrike" kern="1200" cap="none" spc="0" normalizeH="0" baseline="0" noProof="0" dirty="0">
                <a:ln>
                  <a:noFill/>
                </a:ln>
                <a:solidFill>
                  <a:srgbClr val="000000"/>
                </a:solidFill>
                <a:effectLst/>
                <a:uLnTx/>
                <a:uFillTx/>
                <a:latin typeface="Rockwell" charset="0"/>
                <a:ea typeface="+mn-ea"/>
                <a:cs typeface="+mn-cs"/>
              </a:rPr>
              <a:t>~ Sixth-grade student, Palo Alto, CA</a:t>
            </a:r>
          </a:p>
          <a:p>
            <a:pPr marL="0" marR="0" lvl="0" indent="0" algn="l" defTabSz="914400" rtl="0" eaLnBrk="1" fontAlgn="auto" latinLnBrk="0" hangingPunct="1">
              <a:lnSpc>
                <a:spcPct val="100000"/>
              </a:lnSpc>
              <a:spcBef>
                <a:spcPts val="2000"/>
              </a:spcBef>
              <a:spcAft>
                <a:spcPts val="0"/>
              </a:spcAft>
              <a:buClr>
                <a:srgbClr val="76C5EF"/>
              </a:buClr>
              <a:buSzPct val="75000"/>
              <a:buFontTx/>
              <a:buNone/>
              <a:tabLst/>
              <a:defRPr/>
            </a:pPr>
            <a:r>
              <a:rPr kumimoji="0" lang="en-US" sz="3200" b="0" i="0" u="none" strike="noStrike" kern="1200" cap="none" spc="0" normalizeH="0" baseline="0" noProof="0" dirty="0" smtClean="0">
                <a:ln>
                  <a:noFill/>
                </a:ln>
                <a:solidFill>
                  <a:srgbClr val="000000"/>
                </a:solidFill>
                <a:effectLst/>
                <a:uLnTx/>
                <a:uFillTx/>
                <a:latin typeface="Rockwell" charset="0"/>
                <a:ea typeface="+mn-ea"/>
                <a:cs typeface="+mn-cs"/>
              </a:rPr>
              <a:t>“</a:t>
            </a:r>
            <a:r>
              <a:rPr kumimoji="0" lang="en-US" sz="3200" b="0" i="0" u="none" strike="noStrike" kern="1200" cap="none" spc="0" normalizeH="0" baseline="0" noProof="0" dirty="0">
                <a:ln>
                  <a:noFill/>
                </a:ln>
                <a:solidFill>
                  <a:srgbClr val="000000"/>
                </a:solidFill>
                <a:effectLst/>
                <a:uLnTx/>
                <a:uFillTx/>
                <a:latin typeface="Rockwell" charset="0"/>
                <a:ea typeface="+mn-ea"/>
                <a:cs typeface="+mn-cs"/>
              </a:rPr>
              <a:t>When you ask the question, you feel like it’s your job to get the answer.”</a:t>
            </a:r>
          </a:p>
          <a:p>
            <a:pPr marL="0" marR="0" lvl="0" indent="0" algn="r" defTabSz="914400" rtl="0" eaLnBrk="1" fontAlgn="auto" latinLnBrk="0" hangingPunct="1">
              <a:lnSpc>
                <a:spcPct val="100000"/>
              </a:lnSpc>
              <a:spcBef>
                <a:spcPts val="800"/>
              </a:spcBef>
              <a:spcAft>
                <a:spcPts val="0"/>
              </a:spcAft>
              <a:buClr>
                <a:srgbClr val="76C5EF"/>
              </a:buClr>
              <a:buSzPct val="75000"/>
              <a:buFontTx/>
              <a:buNone/>
              <a:tabLst/>
              <a:defRPr/>
            </a:pPr>
            <a:r>
              <a:rPr kumimoji="0" lang="en-US" sz="2400" b="0" i="0" u="none" strike="noStrike" kern="1200" cap="none" spc="0" normalizeH="0" baseline="0" noProof="0" dirty="0">
                <a:ln>
                  <a:noFill/>
                </a:ln>
                <a:solidFill>
                  <a:srgbClr val="000000"/>
                </a:solidFill>
                <a:effectLst/>
                <a:uLnTx/>
                <a:uFillTx/>
                <a:latin typeface="Rockwell" charset="0"/>
                <a:ea typeface="+mn-ea"/>
                <a:cs typeface="+mn-cs"/>
              </a:rPr>
              <a:t>~ High School student, Boston, </a:t>
            </a:r>
            <a:r>
              <a:rPr kumimoji="0" lang="en-US" sz="2400" b="0" i="0" u="none" strike="noStrike" kern="1200" cap="none" spc="0" normalizeH="0" baseline="0" noProof="0" dirty="0" smtClean="0">
                <a:ln>
                  <a:noFill/>
                </a:ln>
                <a:solidFill>
                  <a:srgbClr val="000000"/>
                </a:solidFill>
                <a:effectLst/>
                <a:uLnTx/>
                <a:uFillTx/>
                <a:latin typeface="Rockwell" charset="0"/>
                <a:ea typeface="+mn-ea"/>
                <a:cs typeface="+mn-cs"/>
              </a:rPr>
              <a:t>MA</a:t>
            </a:r>
            <a:endParaRPr kumimoji="0" lang="en-US" sz="2400" b="0" i="0" u="none" strike="noStrike" kern="1200" cap="none" spc="0" normalizeH="0" baseline="0" noProof="0" dirty="0">
              <a:ln>
                <a:noFill/>
              </a:ln>
              <a:solidFill>
                <a:srgbClr val="000000"/>
              </a:solidFill>
              <a:effectLst/>
              <a:uLnTx/>
              <a:uFillTx/>
              <a:latin typeface="Rockwell" charset="0"/>
              <a:ea typeface="+mn-ea"/>
              <a:cs typeface="+mn-cs"/>
            </a:endParaRPr>
          </a:p>
        </p:txBody>
      </p:sp>
      <p:sp>
        <p:nvSpPr>
          <p:cNvPr id="24579" name="Title 1"/>
          <p:cNvSpPr>
            <a:spLocks noGrp="1"/>
          </p:cNvSpPr>
          <p:nvPr>
            <p:ph type="title"/>
          </p:nvPr>
        </p:nvSpPr>
        <p:spPr/>
        <p:txBody>
          <a:bodyPr/>
          <a:lstStyle/>
          <a:p>
            <a:r>
              <a:rPr lang="en-US" dirty="0">
                <a:latin typeface="Rockwell" charset="0"/>
              </a:rPr>
              <a:t>Student Reflections</a:t>
            </a:r>
          </a:p>
        </p:txBody>
      </p:sp>
    </p:spTree>
    <p:extLst>
      <p:ext uri="{BB962C8B-B14F-4D97-AF65-F5344CB8AC3E}">
        <p14:creationId xmlns:p14="http://schemas.microsoft.com/office/powerpoint/2010/main" val="35007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dirty="0">
                <a:solidFill>
                  <a:srgbClr val="629DD1"/>
                </a:solidFill>
                <a:latin typeface="Rockwell" panose="02060603020205020403" pitchFamily="18" charset="0"/>
                <a:ea typeface="MS PGothic" pitchFamily="34" charset="-128"/>
              </a:rPr>
              <a:t>The Question Formulation Technique (QFT)</a:t>
            </a:r>
            <a:r>
              <a:rPr lang="en-US" altLang="en-US" dirty="0">
                <a:solidFill>
                  <a:srgbClr val="629DD1"/>
                </a:solidFill>
                <a:latin typeface="Rockwell" panose="02060603020205020403" pitchFamily="18" charset="0"/>
                <a:ea typeface="MS PGothic" pitchFamily="34" charset="-128"/>
              </a:rPr>
              <a:t/>
            </a:r>
            <a:br>
              <a:rPr lang="en-US" altLang="en-US" dirty="0">
                <a:solidFill>
                  <a:srgbClr val="629DD1"/>
                </a:solidFill>
                <a:latin typeface="Rockwell" panose="02060603020205020403" pitchFamily="18" charset="0"/>
                <a:ea typeface="MS PGothic" pitchFamily="34" charset="-128"/>
              </a:rPr>
            </a:br>
            <a:endParaRPr lang="en-US" dirty="0"/>
          </a:p>
        </p:txBody>
      </p:sp>
      <p:sp>
        <p:nvSpPr>
          <p:cNvPr id="3" name="Content Placeholder 2"/>
          <p:cNvSpPr>
            <a:spLocks noGrp="1"/>
          </p:cNvSpPr>
          <p:nvPr>
            <p:ph idx="1"/>
          </p:nvPr>
        </p:nvSpPr>
        <p:spPr/>
        <p:txBody>
          <a:bodyPr>
            <a:normAutofit/>
          </a:bodyPr>
          <a:lstStyle/>
          <a:p>
            <a:pPr marL="228600" lvl="1" indent="0" eaLnBrk="0" fontAlgn="base" hangingPunct="0">
              <a:spcAft>
                <a:spcPts val="1800"/>
              </a:spcAft>
              <a:buClr>
                <a:srgbClr val="297FD5"/>
              </a:buClr>
              <a:buNone/>
            </a:pPr>
            <a:r>
              <a:rPr lang="en-US" altLang="en-US" sz="2800" b="1" dirty="0" smtClean="0">
                <a:solidFill>
                  <a:prstClr val="black"/>
                </a:solidFill>
              </a:rPr>
              <a:t>Students learn to:</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Produce</a:t>
            </a:r>
            <a:r>
              <a:rPr lang="en-US" altLang="en-US" sz="2800" dirty="0" smtClean="0">
                <a:solidFill>
                  <a:prstClr val="black"/>
                </a:solidFill>
              </a:rPr>
              <a:t> their own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Improve</a:t>
            </a:r>
            <a:r>
              <a:rPr lang="en-US" altLang="en-US" sz="2800" dirty="0" smtClean="0">
                <a:solidFill>
                  <a:prstClr val="black"/>
                </a:solidFill>
              </a:rPr>
              <a:t> their questions </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Strategize</a:t>
            </a:r>
            <a:r>
              <a:rPr lang="en-US" altLang="en-US" sz="2800" dirty="0" smtClean="0">
                <a:solidFill>
                  <a:prstClr val="black"/>
                </a:solidFill>
              </a:rPr>
              <a:t> on how to use their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Reflect</a:t>
            </a:r>
            <a:r>
              <a:rPr lang="en-US" altLang="en-US" sz="2800" dirty="0" smtClean="0">
                <a:solidFill>
                  <a:prstClr val="black"/>
                </a:solidFill>
              </a:rPr>
              <a:t> on what they have learned and how they learned it</a:t>
            </a:r>
          </a:p>
          <a:p>
            <a:endParaRPr lang="en"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657" y="5792055"/>
            <a:ext cx="2412519" cy="883632"/>
          </a:xfrm>
          <a:prstGeom prst="rect">
            <a:avLst/>
          </a:prstGeom>
        </p:spPr>
      </p:pic>
      <p:sp>
        <p:nvSpPr>
          <p:cNvPr id="5" name="TextBox 4"/>
          <p:cNvSpPr txBox="1"/>
          <p:nvPr/>
        </p:nvSpPr>
        <p:spPr>
          <a:xfrm>
            <a:off x="7154867" y="6233871"/>
            <a:ext cx="1740258" cy="338554"/>
          </a:xfrm>
          <a:prstGeom prst="rect">
            <a:avLst/>
          </a:prstGeom>
          <a:noFill/>
        </p:spPr>
        <p:txBody>
          <a:bodyPr wrap="square" rtlCol="0">
            <a:spAutoFit/>
          </a:bodyPr>
          <a:lstStyle/>
          <a:p>
            <a:r>
              <a:rPr lang="en-US" sz="1600" dirty="0" smtClean="0">
                <a:solidFill>
                  <a:schemeClr val="accent2"/>
                </a:solidFill>
              </a:rPr>
              <a:t>#QFTCon</a:t>
            </a:r>
            <a:r>
              <a:rPr lang="en-US" sz="1600" dirty="0">
                <a:solidFill>
                  <a:schemeClr val="accent2"/>
                </a:solidFill>
              </a:rPr>
              <a:t> </a:t>
            </a:r>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369771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smtClean="0">
                <a:latin typeface="Rockwell" charset="0"/>
              </a:rPr>
              <a:t>4</a:t>
            </a:r>
            <a:r>
              <a:rPr lang="en-US" sz="4000" baseline="30000" dirty="0" smtClean="0">
                <a:latin typeface="Rockwell" charset="0"/>
              </a:rPr>
              <a:t>th</a:t>
            </a:r>
            <a:r>
              <a:rPr lang="en-US" sz="4000" dirty="0" smtClean="0">
                <a:latin typeface="Rockwell" charset="0"/>
              </a:rPr>
              <a:t> Grade</a:t>
            </a:r>
            <a:endParaRPr lang="en-US" sz="4000" dirty="0">
              <a:latin typeface="Rockwell" charset="0"/>
            </a:endParaRPr>
          </a:p>
        </p:txBody>
      </p:sp>
      <p:sp>
        <p:nvSpPr>
          <p:cNvPr id="102402" name="Content Placeholder 2"/>
          <p:cNvSpPr>
            <a:spLocks noGrp="1"/>
          </p:cNvSpPr>
          <p:nvPr>
            <p:ph idx="1"/>
          </p:nvPr>
        </p:nvSpPr>
        <p:spPr>
          <a:xfrm>
            <a:off x="332220" y="2369126"/>
            <a:ext cx="8382289" cy="2895600"/>
          </a:xfrm>
        </p:spPr>
        <p:txBody>
          <a:bodyPr>
            <a:normAutofit/>
          </a:bodyPr>
          <a:lstStyle/>
          <a:p>
            <a:pPr marL="0" indent="0" eaLnBrk="1" hangingPunct="1">
              <a:buNone/>
            </a:pPr>
            <a:r>
              <a:rPr lang="en-US" sz="3200" u="sng" dirty="0" smtClean="0">
                <a:solidFill>
                  <a:schemeClr val="tx1"/>
                </a:solidFill>
                <a:latin typeface="Rockwell" charset="0"/>
              </a:rPr>
              <a:t>Teacher</a:t>
            </a:r>
            <a:r>
              <a:rPr lang="en-US" sz="3200" dirty="0" smtClean="0">
                <a:solidFill>
                  <a:schemeClr val="tx1"/>
                </a:solidFill>
                <a:latin typeface="Rockwell" charset="0"/>
              </a:rPr>
              <a:t>: Deirdre </a:t>
            </a:r>
            <a:r>
              <a:rPr lang="en-US" sz="3200" dirty="0" err="1" smtClean="0">
                <a:solidFill>
                  <a:schemeClr val="tx1"/>
                </a:solidFill>
                <a:latin typeface="Rockwell" charset="0"/>
              </a:rPr>
              <a:t>Brotherson</a:t>
            </a:r>
            <a:r>
              <a:rPr lang="en-US" sz="3200" dirty="0" smtClean="0">
                <a:solidFill>
                  <a:schemeClr val="tx1"/>
                </a:solidFill>
                <a:latin typeface="Rockwell" charset="0"/>
              </a:rPr>
              <a:t>, Hooksett, NH</a:t>
            </a:r>
            <a:endParaRPr lang="en-US" sz="3200" u="sng" dirty="0" smtClean="0">
              <a:solidFill>
                <a:schemeClr val="tx1"/>
              </a:solidFill>
              <a:latin typeface="Rockwell" charset="0"/>
            </a:endParaRPr>
          </a:p>
          <a:p>
            <a:pPr marL="0" indent="0" eaLnBrk="1" hangingPunct="1">
              <a:buNone/>
            </a:pPr>
            <a:r>
              <a:rPr lang="en-US" sz="3200" u="sng" dirty="0" smtClean="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Math unit on variables</a:t>
            </a:r>
            <a:endParaRPr lang="en-US" sz="3200" dirty="0">
              <a:solidFill>
                <a:schemeClr val="tx1"/>
              </a:solidFill>
              <a:latin typeface="Rockwell" charset="0"/>
            </a:endParaRPr>
          </a:p>
          <a:p>
            <a:pPr marL="0" indent="0" eaLnBrk="1" hangingPunct="1">
              <a:buNone/>
            </a:pPr>
            <a:r>
              <a:rPr lang="en-US" sz="3200" u="sng" dirty="0">
                <a:solidFill>
                  <a:schemeClr val="tx1"/>
                </a:solidFill>
                <a:latin typeface="Rockwell" charset="0"/>
              </a:rPr>
              <a:t>Purpose</a:t>
            </a:r>
            <a:r>
              <a:rPr lang="en-US" sz="3200" dirty="0">
                <a:solidFill>
                  <a:schemeClr val="tx1"/>
                </a:solidFill>
                <a:latin typeface="Rockwell" charset="0"/>
              </a:rPr>
              <a:t>: </a:t>
            </a:r>
            <a:r>
              <a:rPr lang="en-US" sz="3200" dirty="0" smtClean="0">
                <a:solidFill>
                  <a:schemeClr val="tx1"/>
                </a:solidFill>
                <a:latin typeface="Rockwell" charset="0"/>
              </a:rPr>
              <a:t>To engage students at the start of a unit on variables</a:t>
            </a:r>
            <a:endParaRPr lang="en-US" sz="3200" dirty="0">
              <a:solidFill>
                <a:schemeClr val="tx1"/>
              </a:solidFill>
              <a:latin typeface="Rockwell" charset="0"/>
            </a:endParaRPr>
          </a:p>
          <a:p>
            <a:pPr eaLnBrk="1" hangingPunct="1"/>
            <a:endParaRPr lang="en-US" sz="3000" dirty="0">
              <a:latin typeface="Rockwell" charset="0"/>
            </a:endParaRPr>
          </a:p>
        </p:txBody>
      </p:sp>
    </p:spTree>
    <p:extLst>
      <p:ext uri="{BB962C8B-B14F-4D97-AF65-F5344CB8AC3E}">
        <p14:creationId xmlns:p14="http://schemas.microsoft.com/office/powerpoint/2010/main" val="2226425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dirty="0">
                <a:latin typeface="Rockwell" charset="0"/>
              </a:rPr>
              <a:t>Question Focus</a:t>
            </a:r>
          </a:p>
        </p:txBody>
      </p:sp>
      <p:sp>
        <p:nvSpPr>
          <p:cNvPr id="2" name="TextBox 1"/>
          <p:cNvSpPr txBox="1"/>
          <p:nvPr/>
        </p:nvSpPr>
        <p:spPr>
          <a:xfrm>
            <a:off x="790831" y="2698581"/>
            <a:ext cx="72639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Rockwell"/>
                <a:ea typeface="+mn-ea"/>
                <a:cs typeface="+mn-cs"/>
              </a:rPr>
              <a:t>24 = </a:t>
            </a:r>
            <a:r>
              <a:rPr kumimoji="0" lang="en-US" sz="6000" b="0" i="0" u="none" strike="noStrike" kern="1200" cap="none" spc="0" normalizeH="0" baseline="0" noProof="0" dirty="0" smtClean="0">
                <a:ln>
                  <a:noFill/>
                </a:ln>
                <a:solidFill>
                  <a:prstClr val="black"/>
                </a:solidFill>
                <a:effectLst/>
                <a:uLnTx/>
                <a:uFillTx/>
                <a:latin typeface="Rockwell"/>
                <a:ea typeface="+mn-ea"/>
                <a:cs typeface="+mn-cs"/>
                <a:sym typeface="Wingdings" panose="05000000000000000000" pitchFamily="2" charset="2"/>
              </a:rPr>
              <a:t> +  +  </a:t>
            </a:r>
            <a:endParaRPr kumimoji="0" lang="en-US" sz="60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 name="TextBox 2"/>
          <p:cNvSpPr txBox="1"/>
          <p:nvPr/>
        </p:nvSpPr>
        <p:spPr>
          <a:xfrm>
            <a:off x="498474" y="5279366"/>
            <a:ext cx="8300469" cy="461665"/>
          </a:xfrm>
          <a:prstGeom prst="rect">
            <a:avLst/>
          </a:prstGeom>
          <a:noFill/>
        </p:spPr>
        <p:txBody>
          <a:bodyPr wrap="square" rtlCol="0">
            <a:spAutoFit/>
          </a:bodyPr>
          <a:lstStyle/>
          <a:p>
            <a:r>
              <a:rPr lang="en-US" sz="2400" dirty="0" smtClean="0"/>
              <a:t>Teacher: Deirdre </a:t>
            </a:r>
            <a:r>
              <a:rPr lang="en-US" sz="2400" dirty="0" err="1" smtClean="0"/>
              <a:t>Brotherson</a:t>
            </a:r>
            <a:r>
              <a:rPr lang="en-US" sz="2400" dirty="0" smtClean="0"/>
              <a:t>, 4</a:t>
            </a:r>
            <a:r>
              <a:rPr lang="en-US" sz="2400" baseline="30000" dirty="0" smtClean="0"/>
              <a:t>th</a:t>
            </a:r>
            <a:r>
              <a:rPr lang="en-US" sz="2400" dirty="0" smtClean="0"/>
              <a:t> Grade in Hooksett, NH </a:t>
            </a:r>
            <a:endParaRPr lang="en-US" sz="2400" dirty="0"/>
          </a:p>
        </p:txBody>
      </p:sp>
    </p:spTree>
    <p:extLst>
      <p:ext uri="{BB962C8B-B14F-4D97-AF65-F5344CB8AC3E}">
        <p14:creationId xmlns:p14="http://schemas.microsoft.com/office/powerpoint/2010/main" val="166781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smtClean="0">
                <a:latin typeface="Rockwell" charset="0"/>
              </a:rPr>
              <a:t>Selected Student </a:t>
            </a:r>
            <a:r>
              <a:rPr lang="en-US" sz="4000" dirty="0">
                <a:latin typeface="Rockwell" charset="0"/>
              </a:rPr>
              <a:t>Questions</a:t>
            </a:r>
          </a:p>
        </p:txBody>
      </p:sp>
      <p:sp>
        <p:nvSpPr>
          <p:cNvPr id="3" name="Content Placeholder 2"/>
          <p:cNvSpPr>
            <a:spLocks noGrp="1"/>
          </p:cNvSpPr>
          <p:nvPr>
            <p:ph idx="1"/>
          </p:nvPr>
        </p:nvSpPr>
        <p:spPr>
          <a:xfrm>
            <a:off x="380487" y="1655617"/>
            <a:ext cx="4324248" cy="4661549"/>
          </a:xfrm>
        </p:spPr>
        <p:txBody>
          <a:bodyPr>
            <a:noAutofit/>
          </a:bodyPr>
          <a:lstStyle/>
          <a:p>
            <a:pPr marL="341313" indent="-341313">
              <a:spcBef>
                <a:spcPts val="600"/>
              </a:spcBef>
              <a:buFont typeface="Calibri" charset="0"/>
              <a:buAutoNum type="arabicPeriod"/>
              <a:defRPr/>
            </a:pPr>
            <a:r>
              <a:rPr lang="en-US" dirty="0" smtClean="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a:t>
            </a:r>
            <a:r>
              <a:rPr lang="en-US" dirty="0" smtClean="0">
                <a:solidFill>
                  <a:srgbClr val="000000"/>
                </a:solidFill>
                <a:cs typeface="Gill Sans" charset="0"/>
              </a:rPr>
              <a:t>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a:t>
            </a:r>
            <a:r>
              <a:rPr lang="en-US" b="1" dirty="0" smtClean="0">
                <a:solidFill>
                  <a:srgbClr val="000000"/>
                </a:solidFill>
                <a:cs typeface="Gill Sans" charset="0"/>
              </a:rPr>
              <a:t>hy are there 3 smiley faces?</a:t>
            </a:r>
          </a:p>
          <a:p>
            <a:pPr marL="341313" indent="-341313">
              <a:spcBef>
                <a:spcPts val="600"/>
              </a:spcBef>
              <a:buFont typeface="Calibri" charset="0"/>
              <a:buAutoNum type="arabicPeriod"/>
              <a:defRPr/>
            </a:pPr>
            <a:r>
              <a:rPr lang="en-US" dirty="0">
                <a:solidFill>
                  <a:srgbClr val="000000"/>
                </a:solidFill>
                <a:cs typeface="Gill Sans" charset="0"/>
              </a:rPr>
              <a:t>H</a:t>
            </a:r>
            <a:r>
              <a:rPr lang="en-US" dirty="0" smtClean="0">
                <a:solidFill>
                  <a:srgbClr val="000000"/>
                </a:solidFill>
                <a:cs typeface="Gill Sans" charset="0"/>
              </a:rPr>
              <a:t>ow am I suppose to figure this out?</a:t>
            </a:r>
          </a:p>
          <a:p>
            <a:pPr marL="341313" indent="-341313">
              <a:spcBef>
                <a:spcPts val="600"/>
              </a:spcBef>
              <a:buFont typeface="Calibri" charset="0"/>
              <a:buAutoNum type="arabicPeriod"/>
              <a:defRPr/>
            </a:pPr>
            <a:r>
              <a:rPr lang="en-US" dirty="0" smtClean="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t>
            </a:r>
            <a:r>
              <a:rPr lang="en-US" dirty="0" smtClean="0">
                <a:solidFill>
                  <a:srgbClr val="000000"/>
                </a:solidFill>
                <a:cs typeface="Gill Sans" charset="0"/>
              </a:rPr>
              <a:t>an I put any number for a smiley face?</a:t>
            </a:r>
          </a:p>
          <a:p>
            <a:pPr marL="341313" indent="-341313">
              <a:spcBef>
                <a:spcPts val="600"/>
              </a:spcBef>
              <a:buFont typeface="Calibri" charset="0"/>
              <a:buAutoNum type="arabicPeriod"/>
              <a:defRPr/>
            </a:pPr>
            <a:r>
              <a:rPr lang="en-US" dirty="0">
                <a:solidFill>
                  <a:srgbClr val="000000"/>
                </a:solidFill>
                <a:cs typeface="Gill Sans" charset="0"/>
              </a:rPr>
              <a:t>D</a:t>
            </a:r>
            <a:r>
              <a:rPr lang="en-US" dirty="0" smtClean="0">
                <a:solidFill>
                  <a:srgbClr val="000000"/>
                </a:solidFill>
                <a:cs typeface="Gill Sans" charset="0"/>
              </a:rPr>
              <a:t>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the numbers have to be the same because the smiley faces are the same?</a:t>
            </a:r>
          </a:p>
          <a:p>
            <a:pPr marL="341313" indent="-341313">
              <a:spcBef>
                <a:spcPts val="600"/>
              </a:spcBef>
              <a:buFont typeface="Calibri" charset="0"/>
              <a:buAutoNum type="arabicPeriod"/>
              <a:defRPr/>
            </a:pPr>
            <a:r>
              <a:rPr lang="en-US" dirty="0" smtClean="0">
                <a:solidFill>
                  <a:srgbClr val="000000"/>
                </a:solidFill>
                <a:cs typeface="Gill Sans" charset="0"/>
              </a:rPr>
              <a:t>What numbers will work here?</a:t>
            </a:r>
          </a:p>
        </p:txBody>
      </p:sp>
      <p:sp>
        <p:nvSpPr>
          <p:cNvPr id="2" name="TextBox 1"/>
          <p:cNvSpPr txBox="1"/>
          <p:nvPr/>
        </p:nvSpPr>
        <p:spPr>
          <a:xfrm>
            <a:off x="4873726" y="1944115"/>
            <a:ext cx="3975305" cy="386259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19332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553461"/>
            <a:ext cx="7053263" cy="1116012"/>
          </a:xfrm>
        </p:spPr>
        <p:txBody>
          <a:bodyPr/>
          <a:lstStyle/>
          <a:p>
            <a:pPr algn="ctr"/>
            <a:r>
              <a:rPr lang="en-US" altLang="en-US" sz="4000" dirty="0" smtClean="0"/>
              <a:t>Acknowledgments</a:t>
            </a:r>
            <a:r>
              <a:rPr lang="en-US" altLang="en-US" dirty="0" smtClean="0"/>
              <a:t> </a:t>
            </a:r>
          </a:p>
        </p:txBody>
      </p:sp>
      <p:sp>
        <p:nvSpPr>
          <p:cNvPr id="70659" name="Content Placeholder 2"/>
          <p:cNvSpPr>
            <a:spLocks noGrp="1"/>
          </p:cNvSpPr>
          <p:nvPr>
            <p:ph idx="1"/>
          </p:nvPr>
        </p:nvSpPr>
        <p:spPr>
          <a:xfrm>
            <a:off x="498475" y="1431448"/>
            <a:ext cx="8062564" cy="5049405"/>
          </a:xfrm>
        </p:spPr>
        <p:txBody>
          <a:bodyPr>
            <a:normAutofit/>
          </a:bodyPr>
          <a:lstStyle/>
          <a:p>
            <a:pPr marL="0" indent="0">
              <a:buNone/>
            </a:pPr>
            <a:endParaRPr lang="en-US" altLang="en-US" sz="2400" dirty="0" smtClean="0">
              <a:solidFill>
                <a:schemeClr val="tx1"/>
              </a:solidFill>
            </a:endParaRPr>
          </a:p>
          <a:p>
            <a:pPr marL="0" indent="0">
              <a:buNone/>
            </a:pPr>
            <a:r>
              <a:rPr lang="en-US" altLang="en-US" sz="2400" dirty="0" smtClean="0">
                <a:solidFill>
                  <a:schemeClr val="tx1"/>
                </a:solidFill>
              </a:rPr>
              <a:t>We </a:t>
            </a:r>
            <a:r>
              <a:rPr lang="en-US" altLang="en-US" sz="2400" dirty="0">
                <a:solidFill>
                  <a:schemeClr val="tx1"/>
                </a:solidFill>
              </a:rPr>
              <a:t>are deeply grateful to </a:t>
            </a:r>
            <a:r>
              <a:rPr lang="en-US" altLang="en-US" sz="2400" dirty="0" smtClean="0">
                <a:solidFill>
                  <a:schemeClr val="tx1"/>
                </a:solidFill>
              </a:rPr>
              <a:t>the John </a:t>
            </a:r>
            <a:r>
              <a:rPr lang="en-US" altLang="en-US" sz="2400" dirty="0">
                <a:solidFill>
                  <a:schemeClr val="tx1"/>
                </a:solidFill>
              </a:rPr>
              <a:t>Templeton Foundation and The Hummingbird Fund for their generous support of the </a:t>
            </a:r>
            <a:r>
              <a:rPr lang="en-US" altLang="en-US" sz="2400" dirty="0" smtClean="0">
                <a:solidFill>
                  <a:schemeClr val="tx1"/>
                </a:solidFill>
              </a:rPr>
              <a:t>Right Question Institute’s Million </a:t>
            </a:r>
            <a:r>
              <a:rPr lang="en-US" altLang="en-US" sz="2400" dirty="0">
                <a:solidFill>
                  <a:schemeClr val="tx1"/>
                </a:solidFill>
              </a:rPr>
              <a:t>Classrooms Campaign. </a:t>
            </a:r>
          </a:p>
          <a:p>
            <a:pPr marL="0" indent="0">
              <a:spcBef>
                <a:spcPts val="0"/>
              </a:spcBef>
              <a:buNone/>
            </a:pPr>
            <a:endParaRPr lang="en-US" altLang="en-US" sz="24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Tree>
    <p:extLst>
      <p:ext uri="{BB962C8B-B14F-4D97-AF65-F5344CB8AC3E}">
        <p14:creationId xmlns:p14="http://schemas.microsoft.com/office/powerpoint/2010/main" val="189011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98475" y="484188"/>
            <a:ext cx="7556500" cy="1325562"/>
          </a:xfrm>
        </p:spPr>
        <p:txBody>
          <a:bodyPr/>
          <a:lstStyle/>
          <a:p>
            <a:pPr algn="ctr" eaLnBrk="1" hangingPunct="1"/>
            <a:r>
              <a:rPr lang="en-US" altLang="en-US" sz="4000" dirty="0" smtClean="0"/>
              <a:t>Classroom Example:</a:t>
            </a:r>
            <a:br>
              <a:rPr lang="en-US" altLang="en-US" sz="4000" dirty="0" smtClean="0"/>
            </a:br>
            <a:r>
              <a:rPr lang="en-US" altLang="en-US" sz="4000" dirty="0" smtClean="0"/>
              <a:t>High School</a:t>
            </a:r>
          </a:p>
        </p:txBody>
      </p:sp>
      <p:sp>
        <p:nvSpPr>
          <p:cNvPr id="148483" name="Content Placeholder 2"/>
          <p:cNvSpPr>
            <a:spLocks noGrp="1"/>
          </p:cNvSpPr>
          <p:nvPr>
            <p:ph idx="1"/>
          </p:nvPr>
        </p:nvSpPr>
        <p:spPr>
          <a:xfrm>
            <a:off x="498476" y="1981200"/>
            <a:ext cx="8354580" cy="4144963"/>
          </a:xfrm>
        </p:spPr>
        <p:txBody>
          <a:bodyPr>
            <a:normAutofit/>
          </a:bodyPr>
          <a:lstStyle/>
          <a:p>
            <a:pPr marL="0" indent="0" eaLnBrk="1" hangingPunct="1">
              <a:buFont typeface="Wingdings" panose="05000000000000000000" pitchFamily="2" charset="2"/>
              <a:buNone/>
            </a:pPr>
            <a:r>
              <a:rPr lang="en-US" altLang="en-US" sz="3000" u="sng" dirty="0" smtClean="0">
                <a:solidFill>
                  <a:schemeClr val="tx1"/>
                </a:solidFill>
              </a:rPr>
              <a:t>Teacher</a:t>
            </a:r>
            <a:r>
              <a:rPr lang="en-US" altLang="en-US" sz="3000" dirty="0" smtClean="0">
                <a:solidFill>
                  <a:schemeClr val="tx1"/>
                </a:solidFill>
              </a:rPr>
              <a:t>: Daniel </a:t>
            </a:r>
            <a:r>
              <a:rPr lang="en-US" altLang="en-US" sz="3000" dirty="0" err="1" smtClean="0">
                <a:solidFill>
                  <a:schemeClr val="tx1"/>
                </a:solidFill>
              </a:rPr>
              <a:t>Fouts</a:t>
            </a:r>
            <a:r>
              <a:rPr lang="en-US" altLang="en-US" sz="3000" dirty="0" smtClean="0">
                <a:solidFill>
                  <a:schemeClr val="tx1"/>
                </a:solidFill>
              </a:rPr>
              <a:t>, Des Plaines, IL</a:t>
            </a:r>
          </a:p>
          <a:p>
            <a:pPr marL="0" indent="0" eaLnBrk="1" hangingPunct="1">
              <a:buFont typeface="Wingdings" panose="05000000000000000000" pitchFamily="2" charset="2"/>
              <a:buNone/>
            </a:pPr>
            <a:r>
              <a:rPr lang="en-US" altLang="en-US" sz="3000" u="sng" dirty="0" smtClean="0">
                <a:solidFill>
                  <a:schemeClr val="tx1"/>
                </a:solidFill>
              </a:rPr>
              <a:t>Topic</a:t>
            </a:r>
            <a:r>
              <a:rPr lang="en-US" altLang="en-US" sz="3000" dirty="0" smtClean="0">
                <a:solidFill>
                  <a:schemeClr val="tx1"/>
                </a:solidFill>
              </a:rPr>
              <a:t>: 12</a:t>
            </a:r>
            <a:r>
              <a:rPr lang="en-US" altLang="en-US" sz="3000" baseline="30000" dirty="0" smtClean="0">
                <a:solidFill>
                  <a:schemeClr val="tx1"/>
                </a:solidFill>
              </a:rPr>
              <a:t>th</a:t>
            </a:r>
            <a:r>
              <a:rPr lang="en-US" altLang="en-US" sz="3000" dirty="0" smtClean="0">
                <a:solidFill>
                  <a:schemeClr val="tx1"/>
                </a:solidFill>
              </a:rPr>
              <a:t> Grade Government unit on the American presidency at moments of crisis</a:t>
            </a:r>
          </a:p>
          <a:p>
            <a:pPr marL="0" indent="0" eaLnBrk="1" hangingPunct="1">
              <a:buFont typeface="Wingdings" panose="05000000000000000000" pitchFamily="2" charset="2"/>
              <a:buNone/>
            </a:pPr>
            <a:r>
              <a:rPr lang="en-US" altLang="en-US" sz="3000" u="sng" dirty="0" smtClean="0">
                <a:solidFill>
                  <a:schemeClr val="tx1"/>
                </a:solidFill>
              </a:rPr>
              <a:t>Purpose</a:t>
            </a:r>
            <a:r>
              <a:rPr lang="en-US" altLang="en-US" sz="3000" dirty="0" smtClean="0">
                <a:solidFill>
                  <a:schemeClr val="tx1"/>
                </a:solidFill>
              </a:rPr>
              <a:t>: To engage students at the start of the unit and to help students select a topic for an independent project</a:t>
            </a:r>
            <a:endParaRPr lang="en-US" altLang="en-US" sz="3000" dirty="0" smtClean="0"/>
          </a:p>
        </p:txBody>
      </p:sp>
    </p:spTree>
    <p:extLst>
      <p:ext uri="{BB962C8B-B14F-4D97-AF65-F5344CB8AC3E}">
        <p14:creationId xmlns:p14="http://schemas.microsoft.com/office/powerpoint/2010/main" val="240794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dirty="0" smtClean="0"/>
              <a:t>Question Focus</a:t>
            </a:r>
          </a:p>
        </p:txBody>
      </p:sp>
      <p:sp>
        <p:nvSpPr>
          <p:cNvPr id="149507" name="Content Placeholder 2"/>
          <p:cNvSpPr>
            <a:spLocks noGrp="1"/>
          </p:cNvSpPr>
          <p:nvPr>
            <p:ph idx="1"/>
          </p:nvPr>
        </p:nvSpPr>
        <p:spPr>
          <a:xfrm>
            <a:off x="498475" y="4033838"/>
            <a:ext cx="8340725" cy="1762278"/>
          </a:xfrm>
        </p:spPr>
        <p:txBody>
          <a:bodyPr/>
          <a:lstStyle/>
          <a:p>
            <a:pPr marL="0" indent="0">
              <a:buFont typeface="Wingdings" panose="05000000000000000000" pitchFamily="2" charset="2"/>
              <a:buNone/>
            </a:pPr>
            <a:r>
              <a:rPr lang="en-US" altLang="en-US" sz="3600" dirty="0" smtClean="0">
                <a:solidFill>
                  <a:schemeClr val="tx1"/>
                </a:solidFill>
              </a:rPr>
              <a:t>“Nearly all men can handle adversity; but if you really want to test a man’s character, give him power.” </a:t>
            </a:r>
          </a:p>
        </p:txBody>
      </p:sp>
      <p:pic>
        <p:nvPicPr>
          <p:cNvPr id="149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900" y="1552575"/>
            <a:ext cx="2025650" cy="248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9" name="Rectangle 4"/>
          <p:cNvSpPr>
            <a:spLocks noChangeArrowheads="1"/>
          </p:cNvSpPr>
          <p:nvPr/>
        </p:nvSpPr>
        <p:spPr bwMode="auto">
          <a:xfrm>
            <a:off x="1487185" y="6005811"/>
            <a:ext cx="67493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a:spcBef>
                <a:spcPct val="0"/>
              </a:spcBef>
              <a:buClrTx/>
              <a:buSzTx/>
              <a:buFontTx/>
              <a:buNone/>
            </a:pPr>
            <a:r>
              <a:rPr lang="en-US" altLang="en-US" sz="2400" dirty="0" smtClean="0">
                <a:solidFill>
                  <a:srgbClr val="000000"/>
                </a:solidFill>
              </a:rPr>
              <a:t>Teacher: Dan </a:t>
            </a:r>
            <a:r>
              <a:rPr lang="en-US" altLang="en-US" sz="2400" dirty="0" err="1" smtClean="0">
                <a:solidFill>
                  <a:srgbClr val="000000"/>
                </a:solidFill>
              </a:rPr>
              <a:t>Fouts</a:t>
            </a:r>
            <a:r>
              <a:rPr lang="en-US" altLang="en-US" sz="2400" dirty="0" smtClean="0">
                <a:solidFill>
                  <a:srgbClr val="000000"/>
                </a:solidFill>
              </a:rPr>
              <a:t>, 12</a:t>
            </a:r>
            <a:r>
              <a:rPr lang="en-US" altLang="en-US" sz="2400" baseline="30000" dirty="0" smtClean="0">
                <a:solidFill>
                  <a:srgbClr val="000000"/>
                </a:solidFill>
              </a:rPr>
              <a:t>th</a:t>
            </a:r>
            <a:r>
              <a:rPr lang="en-US" altLang="en-US" sz="2400" dirty="0" smtClean="0">
                <a:solidFill>
                  <a:srgbClr val="000000"/>
                </a:solidFill>
              </a:rPr>
              <a:t> Grade Park Ridge, IL</a:t>
            </a:r>
            <a:endParaRPr lang="en-US" altLang="en-US" sz="2400" dirty="0">
              <a:solidFill>
                <a:srgbClr val="000000"/>
              </a:solidFill>
            </a:endParaRPr>
          </a:p>
        </p:txBody>
      </p:sp>
    </p:spTree>
    <p:extLst>
      <p:ext uri="{BB962C8B-B14F-4D97-AF65-F5344CB8AC3E}">
        <p14:creationId xmlns:p14="http://schemas.microsoft.com/office/powerpoint/2010/main" val="1026823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dirty="0" smtClean="0"/>
              <a:t>Selected Student Questions</a:t>
            </a:r>
          </a:p>
        </p:txBody>
      </p:sp>
      <p:sp>
        <p:nvSpPr>
          <p:cNvPr id="3" name="Content Placeholder 2"/>
          <p:cNvSpPr>
            <a:spLocks noGrp="1"/>
          </p:cNvSpPr>
          <p:nvPr>
            <p:ph idx="1"/>
          </p:nvPr>
        </p:nvSpPr>
        <p:spPr>
          <a:xfrm>
            <a:off x="224503" y="1600200"/>
            <a:ext cx="8447547" cy="5206151"/>
          </a:xfrm>
          <a:extLst/>
        </p:spPr>
        <p:txBody>
          <a:bodyPr numCol="2"/>
          <a:lstStyle/>
          <a:p>
            <a:pPr marL="341313" indent="-341313">
              <a:spcBef>
                <a:spcPts val="600"/>
              </a:spcBef>
              <a:buFont typeface="Calibri" charset="0"/>
              <a:buAutoNum type="arabicPeriod"/>
              <a:defRPr/>
            </a:pPr>
            <a:r>
              <a:rPr lang="en-US" dirty="0" smtClean="0">
                <a:solidFill>
                  <a:schemeClr val="tx1"/>
                </a:solidFill>
                <a:cs typeface="Rockwell (Body)"/>
              </a:rPr>
              <a:t>How does power challenge one’s morality?	</a:t>
            </a:r>
          </a:p>
          <a:p>
            <a:pPr marL="341313" indent="-341313">
              <a:spcBef>
                <a:spcPts val="600"/>
              </a:spcBef>
              <a:buFont typeface="Calibri" charset="0"/>
              <a:buAutoNum type="arabicPeriod"/>
              <a:defRPr/>
            </a:pPr>
            <a:r>
              <a:rPr lang="en-US" dirty="0" smtClean="0">
                <a:solidFill>
                  <a:schemeClr val="tx1"/>
                </a:solidFill>
                <a:cs typeface="Rockwell (Body)"/>
              </a:rPr>
              <a:t>Should everyone have some type of power? </a:t>
            </a:r>
          </a:p>
          <a:p>
            <a:pPr marL="341313" indent="-341313">
              <a:spcBef>
                <a:spcPts val="600"/>
              </a:spcBef>
              <a:buFont typeface="Calibri" charset="0"/>
              <a:buAutoNum type="arabicPeriod"/>
              <a:defRPr/>
            </a:pPr>
            <a:r>
              <a:rPr lang="en-US" dirty="0" smtClean="0">
                <a:solidFill>
                  <a:schemeClr val="tx1"/>
                </a:solidFill>
                <a:cs typeface="Rockwell (Body)"/>
              </a:rPr>
              <a:t>Does power make people corrupt?</a:t>
            </a:r>
          </a:p>
          <a:p>
            <a:pPr marL="341313" indent="-341313">
              <a:spcBef>
                <a:spcPts val="600"/>
              </a:spcBef>
              <a:buFont typeface="Calibri" charset="0"/>
              <a:buAutoNum type="arabicPeriod"/>
              <a:defRPr/>
            </a:pPr>
            <a:r>
              <a:rPr lang="en-US" b="1" dirty="0" smtClean="0">
                <a:solidFill>
                  <a:schemeClr val="tx1"/>
                </a:solidFill>
                <a:cs typeface="Rockwell (Body)"/>
              </a:rPr>
              <a:t>What if the person who is qualified for power doesn’t attain it?</a:t>
            </a:r>
          </a:p>
          <a:p>
            <a:pPr marL="341313" indent="-341313">
              <a:spcBef>
                <a:spcPts val="600"/>
              </a:spcBef>
              <a:buFont typeface="Calibri" charset="0"/>
              <a:buAutoNum type="arabicPeriod"/>
              <a:defRPr/>
            </a:pPr>
            <a:r>
              <a:rPr lang="en-US" dirty="0" smtClean="0">
                <a:solidFill>
                  <a:schemeClr val="tx1"/>
                </a:solidFill>
                <a:cs typeface="Rockwell (Body)"/>
              </a:rPr>
              <a:t>How is a man’s power tested?</a:t>
            </a:r>
          </a:p>
          <a:p>
            <a:pPr marL="341313" indent="-341313">
              <a:spcBef>
                <a:spcPts val="600"/>
              </a:spcBef>
              <a:buFont typeface="Calibri" charset="0"/>
              <a:buAutoNum type="arabicPeriod"/>
              <a:defRPr/>
            </a:pPr>
            <a:r>
              <a:rPr lang="en-US" dirty="0" smtClean="0">
                <a:solidFill>
                  <a:schemeClr val="tx1"/>
                </a:solidFill>
                <a:cs typeface="Rockwell (Body)"/>
              </a:rPr>
              <a:t>What is considered power?</a:t>
            </a:r>
          </a:p>
          <a:p>
            <a:pPr marL="341313" indent="-341313">
              <a:spcBef>
                <a:spcPts val="600"/>
              </a:spcBef>
              <a:buFont typeface="Calibri" charset="0"/>
              <a:buAutoNum type="arabicPeriod"/>
              <a:defRPr/>
            </a:pPr>
            <a:r>
              <a:rPr lang="en-US" b="1" dirty="0" smtClean="0">
                <a:solidFill>
                  <a:schemeClr val="tx1"/>
                </a:solidFill>
                <a:cs typeface="Rockwell (Body)"/>
              </a:rPr>
              <a:t>What defines good character?</a:t>
            </a:r>
          </a:p>
          <a:p>
            <a:pPr marL="341313" indent="-341313">
              <a:spcBef>
                <a:spcPts val="600"/>
              </a:spcBef>
              <a:buFont typeface="Calibri" charset="0"/>
              <a:buAutoNum type="arabicPeriod"/>
              <a:defRPr/>
            </a:pPr>
            <a:endParaRPr lang="en-US" dirty="0">
              <a:solidFill>
                <a:schemeClr val="tx1"/>
              </a:solidFill>
              <a:cs typeface="Rockwell (Body)"/>
            </a:endParaRPr>
          </a:p>
          <a:p>
            <a:pPr marL="341313" indent="-341313">
              <a:spcBef>
                <a:spcPts val="600"/>
              </a:spcBef>
              <a:buFont typeface="Calibri" charset="0"/>
              <a:buAutoNum type="arabicPeriod"/>
              <a:defRPr/>
            </a:pPr>
            <a:endParaRPr lang="en-US" dirty="0" smtClean="0">
              <a:solidFill>
                <a:schemeClr val="tx1"/>
              </a:solidFill>
              <a:cs typeface="Rockwell (Body)"/>
            </a:endParaRPr>
          </a:p>
          <a:p>
            <a:pPr marL="341313" indent="-341313">
              <a:spcBef>
                <a:spcPts val="600"/>
              </a:spcBef>
              <a:buFont typeface="Calibri" charset="0"/>
              <a:buAutoNum type="arabicPeriod"/>
              <a:defRPr/>
            </a:pPr>
            <a:r>
              <a:rPr lang="en-US" b="1" dirty="0" smtClean="0">
                <a:solidFill>
                  <a:schemeClr val="tx1"/>
                </a:solidFill>
                <a:cs typeface="Rockwell (Body)"/>
              </a:rPr>
              <a:t>How can we ensure that the good men get the power?</a:t>
            </a:r>
            <a:endParaRPr lang="en-US" b="1" dirty="0">
              <a:solidFill>
                <a:schemeClr val="tx1">
                  <a:lumMod val="65000"/>
                  <a:lumOff val="35000"/>
                </a:schemeClr>
              </a:solidFill>
              <a:cs typeface="Rockwell (Body)"/>
            </a:endParaRPr>
          </a:p>
          <a:p>
            <a:pPr marL="341313" indent="-341313">
              <a:spcBef>
                <a:spcPts val="600"/>
              </a:spcBef>
              <a:buFont typeface="Calibri" charset="0"/>
              <a:buAutoNum type="arabicPeriod"/>
              <a:defRPr/>
            </a:pPr>
            <a:r>
              <a:rPr lang="en-US" dirty="0" smtClean="0">
                <a:solidFill>
                  <a:schemeClr val="tx1"/>
                </a:solidFill>
                <a:cs typeface="Rockwell (Body)"/>
              </a:rPr>
              <a:t>What kind of man can handle adversity?</a:t>
            </a:r>
          </a:p>
          <a:p>
            <a:pPr marL="341313" indent="-341313">
              <a:spcBef>
                <a:spcPts val="600"/>
              </a:spcBef>
              <a:buFont typeface="Calibri" charset="0"/>
              <a:buAutoNum type="arabicPeriod"/>
              <a:defRPr/>
            </a:pPr>
            <a:r>
              <a:rPr lang="en-US" dirty="0">
                <a:solidFill>
                  <a:schemeClr val="tx1"/>
                </a:solidFill>
                <a:cs typeface="Rockwell (Body)"/>
              </a:rPr>
              <a:t>What can power tell us about a man’s character</a:t>
            </a:r>
            <a:r>
              <a:rPr lang="en-US" dirty="0" smtClean="0">
                <a:solidFill>
                  <a:schemeClr val="tx1"/>
                </a:solidFill>
                <a:cs typeface="Rockwell (Body)"/>
              </a:rPr>
              <a:t>?</a:t>
            </a:r>
            <a:endParaRPr lang="en-US" dirty="0">
              <a:solidFill>
                <a:schemeClr val="tx1"/>
              </a:solidFill>
              <a:cs typeface="Rockwell (Body)"/>
            </a:endParaRPr>
          </a:p>
          <a:p>
            <a:pPr marL="341313" indent="-341313">
              <a:spcBef>
                <a:spcPts val="600"/>
              </a:spcBef>
              <a:buFont typeface="Calibri" charset="0"/>
              <a:buAutoNum type="arabicPeriod"/>
              <a:defRPr/>
            </a:pPr>
            <a:r>
              <a:rPr lang="en-US" dirty="0">
                <a:solidFill>
                  <a:schemeClr val="tx1"/>
                </a:solidFill>
                <a:cs typeface="Rockwell (Body)"/>
              </a:rPr>
              <a:t>How can power be obtained by adversity</a:t>
            </a:r>
            <a:r>
              <a:rPr lang="en-US" dirty="0" smtClean="0">
                <a:solidFill>
                  <a:schemeClr val="tx1"/>
                </a:solidFill>
                <a:cs typeface="Rockwell (Body)"/>
              </a:rPr>
              <a:t>?</a:t>
            </a:r>
            <a:endParaRPr lang="en-US" dirty="0">
              <a:solidFill>
                <a:schemeClr val="tx1"/>
              </a:solidFill>
              <a:cs typeface="Rockwell (Body)"/>
            </a:endParaRPr>
          </a:p>
          <a:p>
            <a:pPr marL="341313" indent="-341313">
              <a:spcBef>
                <a:spcPts val="600"/>
              </a:spcBef>
              <a:buFont typeface="Calibri" charset="0"/>
              <a:buAutoNum type="arabicPeriod"/>
              <a:defRPr/>
            </a:pPr>
            <a:r>
              <a:rPr lang="en-US" dirty="0">
                <a:solidFill>
                  <a:schemeClr val="tx1"/>
                </a:solidFill>
                <a:cs typeface="Rockwell (Body)"/>
              </a:rPr>
              <a:t>Why are some people affected by power differently</a:t>
            </a:r>
            <a:r>
              <a:rPr lang="en-US" dirty="0" smtClean="0">
                <a:solidFill>
                  <a:schemeClr val="tx1"/>
                </a:solidFill>
                <a:cs typeface="Rockwell (Body)"/>
              </a:rPr>
              <a:t>?</a:t>
            </a:r>
            <a:endParaRPr lang="en-US" dirty="0">
              <a:solidFill>
                <a:schemeClr val="tx1"/>
              </a:solidFill>
              <a:cs typeface="Rockwell (Body)"/>
            </a:endParaRPr>
          </a:p>
          <a:p>
            <a:pPr marL="341313" indent="-341313">
              <a:spcBef>
                <a:spcPts val="600"/>
              </a:spcBef>
              <a:buFont typeface="Calibri" charset="0"/>
              <a:buAutoNum type="arabicPeriod"/>
              <a:defRPr/>
            </a:pPr>
            <a:r>
              <a:rPr lang="en-US" b="1" dirty="0">
                <a:solidFill>
                  <a:schemeClr val="tx1"/>
                </a:solidFill>
                <a:cs typeface="Rockwell (Body)"/>
              </a:rPr>
              <a:t>If adversity supposedly makes you stronger, does that mean that power makes you weaker?</a:t>
            </a:r>
            <a:endParaRPr lang="en-US" b="1" dirty="0" smtClean="0">
              <a:solidFill>
                <a:schemeClr val="tx1"/>
              </a:solidFill>
              <a:cs typeface="Rockwell (Body)"/>
            </a:endParaRPr>
          </a:p>
        </p:txBody>
      </p:sp>
    </p:spTree>
    <p:extLst>
      <p:ext uri="{BB962C8B-B14F-4D97-AF65-F5344CB8AC3E}">
        <p14:creationId xmlns:p14="http://schemas.microsoft.com/office/powerpoint/2010/main" val="6398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Example: College Biology</a:t>
            </a:r>
            <a:endParaRPr lang="en-US" dirty="0"/>
          </a:p>
        </p:txBody>
      </p:sp>
      <p:sp>
        <p:nvSpPr>
          <p:cNvPr id="3" name="Content Placeholder 2"/>
          <p:cNvSpPr>
            <a:spLocks noGrp="1"/>
          </p:cNvSpPr>
          <p:nvPr>
            <p:ph idx="1"/>
          </p:nvPr>
        </p:nvSpPr>
        <p:spPr/>
        <p:txBody>
          <a:bodyPr>
            <a:normAutofit/>
          </a:bodyPr>
          <a:lstStyle/>
          <a:p>
            <a:pPr>
              <a:buNone/>
            </a:pPr>
            <a:r>
              <a:rPr lang="en-US" sz="2800" u="sng" dirty="0">
                <a:solidFill>
                  <a:schemeClr val="tx1"/>
                </a:solidFill>
                <a:cs typeface="Gill Sans" charset="0"/>
              </a:rPr>
              <a:t>Teacher:</a:t>
            </a:r>
            <a:r>
              <a:rPr lang="en-US" sz="2800" dirty="0">
                <a:solidFill>
                  <a:schemeClr val="tx1"/>
                </a:solidFill>
                <a:cs typeface="Gill Sans" charset="0"/>
              </a:rPr>
              <a:t> </a:t>
            </a:r>
            <a:r>
              <a:rPr lang="en-US" sz="2800" dirty="0" smtClean="0">
                <a:solidFill>
                  <a:schemeClr val="tx1"/>
                </a:solidFill>
                <a:cs typeface="Gill Sans" charset="0"/>
              </a:rPr>
              <a:t>Professor Dan Perlman, Ph.D. Associate Provost of Innovation in Education, Professor of Biology, Brandeis University </a:t>
            </a:r>
            <a:endParaRPr lang="en-US" sz="2800" dirty="0">
              <a:solidFill>
                <a:schemeClr val="tx1"/>
              </a:solidFill>
              <a:cs typeface="Gill Sans" charset="0"/>
            </a:endParaRPr>
          </a:p>
          <a:p>
            <a:pPr>
              <a:buNone/>
            </a:pPr>
            <a:r>
              <a:rPr lang="en-US" sz="2800" u="sng" dirty="0">
                <a:solidFill>
                  <a:schemeClr val="tx1"/>
                </a:solidFill>
                <a:cs typeface="Gill Sans" charset="0"/>
              </a:rPr>
              <a:t>Topic:</a:t>
            </a:r>
            <a:r>
              <a:rPr lang="en-US" sz="2800" dirty="0">
                <a:solidFill>
                  <a:schemeClr val="tx1"/>
                </a:solidFill>
                <a:cs typeface="Gill Sans" charset="0"/>
              </a:rPr>
              <a:t> </a:t>
            </a:r>
            <a:r>
              <a:rPr lang="en-US" sz="2800" dirty="0" smtClean="0">
                <a:solidFill>
                  <a:schemeClr val="tx1"/>
                </a:solidFill>
                <a:cs typeface="Gill Sans" charset="0"/>
              </a:rPr>
              <a:t>Evolutionary Ecology </a:t>
            </a:r>
          </a:p>
          <a:p>
            <a:pPr>
              <a:buNone/>
            </a:pPr>
            <a:r>
              <a:rPr lang="en-US" sz="2800" u="sng" dirty="0" smtClean="0">
                <a:solidFill>
                  <a:schemeClr val="tx1"/>
                </a:solidFill>
                <a:cs typeface="Gill Sans" charset="0"/>
              </a:rPr>
              <a:t>Purpose:</a:t>
            </a:r>
            <a:r>
              <a:rPr lang="en-US" sz="2800" dirty="0" smtClean="0">
                <a:solidFill>
                  <a:schemeClr val="tx1"/>
                </a:solidFill>
              </a:rPr>
              <a:t> Introducing and concluding a course on evolutionary biology </a:t>
            </a:r>
            <a:endParaRPr lang="en-US" sz="2800" u="sng" dirty="0">
              <a:solidFill>
                <a:schemeClr val="tx1"/>
              </a:solidFill>
              <a:cs typeface="Gill Sans" charset="0"/>
            </a:endParaRPr>
          </a:p>
        </p:txBody>
      </p:sp>
    </p:spTree>
    <p:extLst>
      <p:ext uri="{BB962C8B-B14F-4D97-AF65-F5344CB8AC3E}">
        <p14:creationId xmlns:p14="http://schemas.microsoft.com/office/powerpoint/2010/main" val="797727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88900" y="455613"/>
            <a:ext cx="21717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a:solidFill>
                  <a:srgbClr val="FF0000"/>
                </a:solidFill>
              </a:rPr>
              <a:t>Question Focus</a:t>
            </a:r>
          </a:p>
        </p:txBody>
      </p:sp>
      <p:cxnSp>
        <p:nvCxnSpPr>
          <p:cNvPr id="16" name="Straight Arrow Connector 15"/>
          <p:cNvCxnSpPr/>
          <p:nvPr/>
        </p:nvCxnSpPr>
        <p:spPr>
          <a:xfrm>
            <a:off x="1704975" y="1054100"/>
            <a:ext cx="847725" cy="355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1987" name="Group 26"/>
          <p:cNvGrpSpPr>
            <a:grpSpLocks/>
          </p:cNvGrpSpPr>
          <p:nvPr/>
        </p:nvGrpSpPr>
        <p:grpSpPr bwMode="auto">
          <a:xfrm>
            <a:off x="2578100" y="458788"/>
            <a:ext cx="4086225" cy="6121400"/>
            <a:chOff x="2578100" y="458788"/>
            <a:chExt cx="4086830" cy="6121400"/>
          </a:xfrm>
        </p:grpSpPr>
        <p:grpSp>
          <p:nvGrpSpPr>
            <p:cNvPr id="41992" name="Group 25"/>
            <p:cNvGrpSpPr>
              <a:grpSpLocks/>
            </p:cNvGrpSpPr>
            <p:nvPr/>
          </p:nvGrpSpPr>
          <p:grpSpPr bwMode="auto">
            <a:xfrm>
              <a:off x="2578100" y="458788"/>
              <a:ext cx="4086830" cy="6121400"/>
              <a:chOff x="2578100" y="458788"/>
              <a:chExt cx="4086830" cy="6121400"/>
            </a:xfrm>
          </p:grpSpPr>
          <p:grpSp>
            <p:nvGrpSpPr>
              <p:cNvPr id="41994" name="Group 22"/>
              <p:cNvGrpSpPr>
                <a:grpSpLocks/>
              </p:cNvGrpSpPr>
              <p:nvPr/>
            </p:nvGrpSpPr>
            <p:grpSpPr bwMode="auto">
              <a:xfrm>
                <a:off x="2578100" y="458788"/>
                <a:ext cx="4086830" cy="6121400"/>
                <a:chOff x="2578100" y="458788"/>
                <a:chExt cx="4086830" cy="6121400"/>
              </a:xfrm>
            </p:grpSpPr>
            <p:pic>
              <p:nvPicPr>
                <p:cNvPr id="4199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458788"/>
                  <a:ext cx="4086830" cy="612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7" name="Picture 21" descr="Screen Shot 2015-03-19 at 4.29.44 PM.png"/>
                <p:cNvPicPr>
                  <a:picLocks noChangeAspect="1"/>
                </p:cNvPicPr>
                <p:nvPr/>
              </p:nvPicPr>
              <p:blipFill>
                <a:blip r:embed="rId3">
                  <a:extLst>
                    <a:ext uri="{28A0092B-C50C-407E-A947-70E740481C1C}">
                      <a14:useLocalDpi xmlns:a14="http://schemas.microsoft.com/office/drawing/2010/main" val="0"/>
                    </a:ext>
                  </a:extLst>
                </a:blip>
                <a:srcRect t="2531" r="1244" b="26740"/>
                <a:stretch>
                  <a:fillRect/>
                </a:stretch>
              </p:blipFill>
              <p:spPr bwMode="auto">
                <a:xfrm>
                  <a:off x="2603501" y="2986442"/>
                  <a:ext cx="4036029" cy="3593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995" name="TextBox 24"/>
              <p:cNvSpPr txBox="1">
                <a:spLocks noChangeArrowheads="1"/>
              </p:cNvSpPr>
              <p:nvPr/>
            </p:nvSpPr>
            <p:spPr bwMode="auto">
              <a:xfrm>
                <a:off x="2882900" y="736600"/>
                <a:ext cx="3556000" cy="5632312"/>
              </a:xfrm>
              <a:prstGeom prst="rect">
                <a:avLst/>
              </a:prstGeom>
              <a:noFill/>
              <a:ln w="9525">
                <a:solidFill>
                  <a:srgbClr val="AEA495"/>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a:p>
                <a:pPr eaLnBrk="1" hangingPunct="1"/>
                <a:endParaRPr lang="en-US" sz="1800"/>
              </a:p>
            </p:txBody>
          </p:sp>
        </p:grpSp>
        <p:sp>
          <p:nvSpPr>
            <p:cNvPr id="41993" name="TextBox 23"/>
            <p:cNvSpPr txBox="1">
              <a:spLocks noChangeArrowheads="1"/>
            </p:cNvSpPr>
            <p:nvPr/>
          </p:nvSpPr>
          <p:spPr bwMode="auto">
            <a:xfrm>
              <a:off x="3985230" y="3086100"/>
              <a:ext cx="26035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b="1"/>
                <a:t>Andrewartha, H. G. </a:t>
              </a:r>
            </a:p>
          </p:txBody>
        </p:sp>
      </p:grpSp>
      <p:sp>
        <p:nvSpPr>
          <p:cNvPr id="11" name="TextBox 10"/>
          <p:cNvSpPr txBox="1"/>
          <p:nvPr/>
        </p:nvSpPr>
        <p:spPr>
          <a:xfrm>
            <a:off x="3606800" y="2127250"/>
            <a:ext cx="2082800" cy="5857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US" sz="3200" dirty="0">
                <a:solidFill>
                  <a:srgbClr val="AEA495"/>
                </a:solidFill>
                <a:latin typeface="Calibri"/>
                <a:cs typeface="Calibri"/>
              </a:rPr>
              <a:t>Organisms</a:t>
            </a:r>
          </a:p>
        </p:txBody>
      </p:sp>
      <p:sp>
        <p:nvSpPr>
          <p:cNvPr id="13" name="Donut 12"/>
          <p:cNvSpPr/>
          <p:nvPr/>
        </p:nvSpPr>
        <p:spPr>
          <a:xfrm>
            <a:off x="2616200" y="685800"/>
            <a:ext cx="3997930" cy="2273300"/>
          </a:xfrm>
          <a:prstGeom prst="donut">
            <a:avLst>
              <a:gd name="adj" fmla="val 289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327218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1"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Example: College Biology</a:t>
            </a:r>
            <a:endParaRPr lang="en-US" dirty="0"/>
          </a:p>
        </p:txBody>
      </p:sp>
      <p:sp>
        <p:nvSpPr>
          <p:cNvPr id="3" name="Content Placeholder 2"/>
          <p:cNvSpPr>
            <a:spLocks noGrp="1"/>
          </p:cNvSpPr>
          <p:nvPr>
            <p:ph idx="1"/>
          </p:nvPr>
        </p:nvSpPr>
        <p:spPr/>
        <p:txBody>
          <a:bodyPr>
            <a:normAutofit fontScale="92500"/>
          </a:bodyPr>
          <a:lstStyle/>
          <a:p>
            <a:r>
              <a:rPr lang="en-US" sz="2800" dirty="0">
                <a:solidFill>
                  <a:schemeClr val="tx1"/>
                </a:solidFill>
              </a:rPr>
              <a:t>Through their questions [about </a:t>
            </a:r>
            <a:r>
              <a:rPr lang="en-US" sz="2800" i="1" dirty="0">
                <a:solidFill>
                  <a:schemeClr val="tx1"/>
                </a:solidFill>
              </a:rPr>
              <a:t>The Distribution and Abundance of Organisms</a:t>
            </a:r>
            <a:r>
              <a:rPr lang="en-US" sz="2800" dirty="0">
                <a:solidFill>
                  <a:schemeClr val="tx1"/>
                </a:solidFill>
              </a:rPr>
              <a:t>] at the start of the semester, </a:t>
            </a:r>
            <a:r>
              <a:rPr lang="en-US" sz="2800" dirty="0" smtClean="0">
                <a:solidFill>
                  <a:schemeClr val="tx1"/>
                </a:solidFill>
              </a:rPr>
              <a:t>students </a:t>
            </a:r>
            <a:r>
              <a:rPr lang="en-US" sz="2800" dirty="0">
                <a:solidFill>
                  <a:schemeClr val="tx1"/>
                </a:solidFill>
              </a:rPr>
              <a:t>identified ALL of the sub-disciplines in </a:t>
            </a:r>
            <a:r>
              <a:rPr lang="en-US" sz="2800" dirty="0" smtClean="0">
                <a:solidFill>
                  <a:schemeClr val="tx1"/>
                </a:solidFill>
              </a:rPr>
              <a:t>ecology, which led them to create </a:t>
            </a:r>
            <a:r>
              <a:rPr lang="en-US" sz="2800" dirty="0">
                <a:solidFill>
                  <a:schemeClr val="tx1"/>
                </a:solidFill>
              </a:rPr>
              <a:t>a course of study for the semester.</a:t>
            </a:r>
          </a:p>
          <a:p>
            <a:r>
              <a:rPr lang="en-US" sz="2800" dirty="0">
                <a:solidFill>
                  <a:schemeClr val="tx1"/>
                </a:solidFill>
              </a:rPr>
              <a:t>At the end of the semester, students compared their initial and final questions and saw how </a:t>
            </a:r>
            <a:r>
              <a:rPr lang="en-US" sz="2800" dirty="0" smtClean="0">
                <a:solidFill>
                  <a:schemeClr val="tx1"/>
                </a:solidFill>
              </a:rPr>
              <a:t>much more </a:t>
            </a:r>
            <a:r>
              <a:rPr lang="en-US" sz="2800" dirty="0">
                <a:solidFill>
                  <a:schemeClr val="tx1"/>
                </a:solidFill>
              </a:rPr>
              <a:t>sophisticated their questions had become. </a:t>
            </a:r>
            <a:endParaRPr lang="en-US" sz="2800" u="sng" dirty="0">
              <a:solidFill>
                <a:schemeClr val="tx1"/>
              </a:solidFill>
              <a:cs typeface="Gill Sans" charset="0"/>
            </a:endParaRPr>
          </a:p>
        </p:txBody>
      </p:sp>
    </p:spTree>
    <p:extLst>
      <p:ext uri="{BB962C8B-B14F-4D97-AF65-F5344CB8AC3E}">
        <p14:creationId xmlns:p14="http://schemas.microsoft.com/office/powerpoint/2010/main" val="396722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Student Growth </a:t>
            </a:r>
            <a:endParaRPr lang="en-US" dirty="0"/>
          </a:p>
        </p:txBody>
      </p:sp>
      <p:sp>
        <p:nvSpPr>
          <p:cNvPr id="3" name="Content Placeholder 2"/>
          <p:cNvSpPr>
            <a:spLocks noGrp="1"/>
          </p:cNvSpPr>
          <p:nvPr>
            <p:ph idx="1"/>
          </p:nvPr>
        </p:nvSpPr>
        <p:spPr/>
        <p:txBody>
          <a:bodyPr/>
          <a:lstStyle/>
          <a:p>
            <a:r>
              <a:rPr lang="en-US" dirty="0">
                <a:solidFill>
                  <a:schemeClr val="tx1"/>
                </a:solidFill>
              </a:rPr>
              <a:t>How do you measure species abundance</a:t>
            </a:r>
            <a:r>
              <a:rPr lang="en-US" dirty="0" smtClean="0">
                <a:solidFill>
                  <a:schemeClr val="tx1"/>
                </a:solidFill>
              </a:rPr>
              <a:t>? </a:t>
            </a:r>
          </a:p>
          <a:p>
            <a:pPr marL="0" indent="0">
              <a:buNone/>
            </a:pPr>
            <a:r>
              <a:rPr lang="en-US" dirty="0" smtClean="0">
                <a:solidFill>
                  <a:schemeClr val="tx1"/>
                </a:solidFill>
                <a:sym typeface="Wingdings"/>
              </a:rPr>
              <a:t> </a:t>
            </a:r>
            <a:r>
              <a:rPr lang="en-US" dirty="0">
                <a:solidFill>
                  <a:schemeClr val="tx1"/>
                </a:solidFill>
              </a:rPr>
              <a:t>How do you measure a species abundance if it has a naturally varying population size</a:t>
            </a:r>
            <a:r>
              <a:rPr lang="en-US" dirty="0" smtClean="0">
                <a:solidFill>
                  <a:schemeClr val="tx1"/>
                </a:solidFill>
              </a:rPr>
              <a:t>?</a:t>
            </a:r>
          </a:p>
          <a:p>
            <a:r>
              <a:rPr lang="en-US" dirty="0">
                <a:solidFill>
                  <a:schemeClr val="tx1"/>
                </a:solidFill>
              </a:rPr>
              <a:t>What are the typical pattern of abundance? Distribution? </a:t>
            </a:r>
            <a:r>
              <a:rPr lang="en-US" dirty="0" smtClean="0">
                <a:solidFill>
                  <a:schemeClr val="tx1"/>
                </a:solidFill>
              </a:rPr>
              <a:t> </a:t>
            </a:r>
          </a:p>
          <a:p>
            <a:pPr marL="0" indent="0">
              <a:buNone/>
            </a:pPr>
            <a:r>
              <a:rPr lang="en-US" dirty="0" smtClean="0">
                <a:solidFill>
                  <a:schemeClr val="tx1"/>
                </a:solidFill>
                <a:sym typeface="Wingdings"/>
              </a:rPr>
              <a:t> </a:t>
            </a:r>
            <a:r>
              <a:rPr lang="en-US" dirty="0" smtClean="0">
                <a:solidFill>
                  <a:schemeClr val="tx1"/>
                </a:solidFill>
              </a:rPr>
              <a:t>When </a:t>
            </a:r>
            <a:r>
              <a:rPr lang="en-US" dirty="0">
                <a:solidFill>
                  <a:schemeClr val="tx1"/>
                </a:solidFill>
              </a:rPr>
              <a:t>measuring distribution, how do we define a species when it gradually changes over space?</a:t>
            </a:r>
            <a:r>
              <a:rPr lang="en-US" dirty="0" smtClean="0">
                <a:solidFill>
                  <a:schemeClr val="tx1"/>
                </a:solidFill>
                <a:sym typeface="Wingdings"/>
              </a:rPr>
              <a:t> </a:t>
            </a:r>
            <a:endParaRPr lang="en-US" dirty="0">
              <a:solidFill>
                <a:schemeClr val="tx1"/>
              </a:solidFill>
            </a:endParaRPr>
          </a:p>
        </p:txBody>
      </p:sp>
    </p:spTree>
    <p:extLst>
      <p:ext uri="{BB962C8B-B14F-4D97-AF65-F5344CB8AC3E}">
        <p14:creationId xmlns:p14="http://schemas.microsoft.com/office/powerpoint/2010/main" val="288429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16" y="1242204"/>
            <a:ext cx="7803288" cy="4883959"/>
          </a:xfrm>
        </p:spPr>
        <p:txBody>
          <a:bodyPr>
            <a:normAutofit/>
          </a:bodyPr>
          <a:lstStyle/>
          <a:p>
            <a:pPr marL="0" indent="0">
              <a:lnSpc>
                <a:spcPct val="150000"/>
              </a:lnSpc>
              <a:buNone/>
            </a:pPr>
            <a:r>
              <a:rPr lang="en-US" sz="3600" dirty="0" smtClean="0">
                <a:solidFill>
                  <a:schemeClr val="tx1"/>
                </a:solidFill>
              </a:rPr>
              <a:t>“The QFT is a way to organize your thinking, [even] around a topic you know nothing about.” </a:t>
            </a:r>
          </a:p>
          <a:p>
            <a:pPr marL="0" indent="0">
              <a:buNone/>
            </a:pPr>
            <a:endParaRPr lang="en-US" sz="3600" dirty="0" smtClean="0">
              <a:solidFill>
                <a:schemeClr val="tx1"/>
              </a:solidFill>
            </a:endParaRPr>
          </a:p>
          <a:p>
            <a:pPr marL="0" indent="0" algn="r">
              <a:buNone/>
            </a:pPr>
            <a:r>
              <a:rPr lang="en-US" sz="2400" dirty="0" smtClean="0">
                <a:solidFill>
                  <a:schemeClr val="tx1"/>
                </a:solidFill>
              </a:rPr>
              <a:t>– Stephen </a:t>
            </a:r>
            <a:r>
              <a:rPr lang="en-US" sz="2400" dirty="0" err="1" smtClean="0">
                <a:solidFill>
                  <a:schemeClr val="tx1"/>
                </a:solidFill>
              </a:rPr>
              <a:t>Quatrano</a:t>
            </a:r>
            <a:r>
              <a:rPr lang="en-US" sz="2400" dirty="0" smtClean="0">
                <a:solidFill>
                  <a:schemeClr val="tx1"/>
                </a:solidFill>
              </a:rPr>
              <a:t>, Right Question Institute Board Member &amp; Lexington resident</a:t>
            </a:r>
            <a:endParaRPr lang="en-US" sz="2400" dirty="0">
              <a:solidFill>
                <a:schemeClr val="tx1"/>
              </a:solidFill>
            </a:endParaRPr>
          </a:p>
        </p:txBody>
      </p:sp>
    </p:spTree>
    <p:extLst>
      <p:ext uri="{BB962C8B-B14F-4D97-AF65-F5344CB8AC3E}">
        <p14:creationId xmlns:p14="http://schemas.microsoft.com/office/powerpoint/2010/main" val="40207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98474" y="484094"/>
            <a:ext cx="7556313" cy="816069"/>
          </a:xfrm>
        </p:spPr>
        <p:txBody>
          <a:bodyPr/>
          <a:lstStyle/>
          <a:p>
            <a:pPr eaLnBrk="1" hangingPunct="1"/>
            <a:r>
              <a:rPr lang="en-US" sz="4000" dirty="0" smtClean="0">
                <a:latin typeface="Rockwell" charset="0"/>
              </a:rPr>
              <a:t>Student Reflections</a:t>
            </a:r>
            <a:endParaRPr lang="en-US" sz="4000" dirty="0">
              <a:latin typeface="Rockwell" charset="0"/>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708" y="1428445"/>
            <a:ext cx="7027863"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54708" y="4244725"/>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Rockwell"/>
                <a:ea typeface="+mn-ea"/>
                <a:cs typeface="+mn-cs"/>
              </a:rPr>
              <a:t>“The way it made me feel was smart because I was asking good questions and giving good answers.”</a:t>
            </a:r>
            <a:endParaRPr kumimoji="0" lang="en-US" sz="24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4" name="TextBox 3"/>
          <p:cNvSpPr txBox="1"/>
          <p:nvPr/>
        </p:nvSpPr>
        <p:spPr>
          <a:xfrm>
            <a:off x="2075995" y="5587722"/>
            <a:ext cx="6705696" cy="98488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Rockwell"/>
                <a:ea typeface="+mn-ea"/>
                <a:cs typeface="+mn-cs"/>
              </a:rPr>
              <a:t>--Boston 9</a:t>
            </a:r>
            <a:r>
              <a:rPr kumimoji="0" lang="en-US" sz="2000" b="0" i="0" u="none" strike="noStrike" kern="1200" cap="none" spc="0" normalizeH="0" baseline="30000" noProof="0" dirty="0" smtClean="0">
                <a:ln>
                  <a:noFill/>
                </a:ln>
                <a:solidFill>
                  <a:prstClr val="black"/>
                </a:solidFill>
                <a:effectLst/>
                <a:uLnTx/>
                <a:uFillTx/>
                <a:latin typeface="Rockwell"/>
                <a:ea typeface="+mn-ea"/>
                <a:cs typeface="+mn-cs"/>
              </a:rPr>
              <a:t>th</a:t>
            </a:r>
            <a:r>
              <a:rPr kumimoji="0" lang="en-US" sz="2000" b="0" i="0" u="none" strike="noStrike" kern="1200" cap="none" spc="0" normalizeH="0" baseline="0" noProof="0" dirty="0" smtClean="0">
                <a:ln>
                  <a:noFill/>
                </a:ln>
                <a:solidFill>
                  <a:prstClr val="black"/>
                </a:solidFill>
                <a:effectLst/>
                <a:uLnTx/>
                <a:uFillTx/>
                <a:latin typeface="Rockwell"/>
                <a:ea typeface="+mn-ea"/>
                <a:cs typeface="+mn-cs"/>
              </a:rPr>
              <a:t> grade student in a remedial</a:t>
            </a:r>
            <a:r>
              <a:rPr kumimoji="0" lang="en-US" sz="2000" b="0" i="0" u="none" strike="noStrike" kern="1200" cap="none" spc="0" normalizeH="0" noProof="0" dirty="0" smtClean="0">
                <a:ln>
                  <a:noFill/>
                </a:ln>
                <a:solidFill>
                  <a:prstClr val="black"/>
                </a:solidFill>
                <a:effectLst/>
                <a:uLnTx/>
                <a:uFillTx/>
                <a:latin typeface="Rockwell"/>
                <a:ea typeface="+mn-ea"/>
                <a:cs typeface="+mn-cs"/>
              </a:rPr>
              <a:t> summer school program with teacher </a:t>
            </a:r>
            <a:r>
              <a:rPr kumimoji="0" lang="en-US" sz="2000" b="0" i="0" u="none" strike="noStrike" kern="1200" cap="none" spc="0" normalizeH="0" baseline="0" noProof="0" dirty="0" smtClean="0">
                <a:ln>
                  <a:noFill/>
                </a:ln>
                <a:solidFill>
                  <a:prstClr val="black"/>
                </a:solidFill>
                <a:effectLst/>
                <a:uLnTx/>
                <a:uFillTx/>
                <a:latin typeface="Rockwell"/>
                <a:ea typeface="+mn-ea"/>
                <a:cs typeface="+mn-cs"/>
              </a:rPr>
              <a:t>Ling-Se</a:t>
            </a:r>
            <a:r>
              <a:rPr kumimoji="0" lang="en-US" sz="2000" b="0" i="0" u="none" strike="noStrike" kern="1200" cap="none" spc="0" normalizeH="0" noProof="0" dirty="0" smtClean="0">
                <a:ln>
                  <a:noFill/>
                </a:ln>
                <a:solidFill>
                  <a:prstClr val="black"/>
                </a:solidFill>
                <a:effectLst/>
                <a:uLnTx/>
                <a:uFillTx/>
                <a:latin typeface="Rockwell"/>
                <a:ea typeface="+mn-ea"/>
                <a:cs typeface="+mn-cs"/>
              </a:rPr>
              <a:t> (</a:t>
            </a:r>
            <a:r>
              <a:rPr kumimoji="0" lang="en-US" sz="2000" b="0" i="0" u="none" strike="noStrike" kern="1200" cap="none" spc="0" normalizeH="0" noProof="0" dirty="0" err="1" smtClean="0">
                <a:ln>
                  <a:noFill/>
                </a:ln>
                <a:solidFill>
                  <a:prstClr val="black"/>
                </a:solidFill>
                <a:effectLst/>
                <a:uLnTx/>
                <a:uFillTx/>
                <a:latin typeface="Rockwell"/>
                <a:ea typeface="+mn-ea"/>
                <a:cs typeface="+mn-cs"/>
              </a:rPr>
              <a:t>Peet</a:t>
            </a:r>
            <a:r>
              <a:rPr kumimoji="0" lang="en-US" sz="2000" b="0" i="0" u="none" strike="noStrike" kern="1200" cap="none" spc="0" normalizeH="0" noProof="0" dirty="0" smtClean="0">
                <a:ln>
                  <a:noFill/>
                </a:ln>
                <a:solidFill>
                  <a:prstClr val="black"/>
                </a:solidFill>
                <a:effectLst/>
                <a:uLnTx/>
                <a:uFillTx/>
                <a:latin typeface="Rockwell"/>
                <a:ea typeface="+mn-ea"/>
                <a:cs typeface="+mn-cs"/>
              </a:rPr>
              <a:t>) </a:t>
            </a:r>
            <a:r>
              <a:rPr kumimoji="0" lang="en-US" sz="2000" b="0" i="0" u="none" strike="noStrike" kern="1200" cap="none" spc="0" normalizeH="0" noProof="0" dirty="0" err="1" smtClean="0">
                <a:ln>
                  <a:noFill/>
                </a:ln>
                <a:solidFill>
                  <a:prstClr val="black"/>
                </a:solidFill>
                <a:effectLst/>
                <a:uLnTx/>
                <a:uFillTx/>
                <a:latin typeface="Rockwell"/>
                <a:ea typeface="+mn-ea"/>
                <a:cs typeface="+mn-cs"/>
              </a:rPr>
              <a:t>Chesnakas</a:t>
            </a:r>
            <a:endParaRPr kumimoji="0" lang="en-US" sz="2000" b="0" i="0" u="none" strike="noStrike" kern="1200" cap="none" spc="0" normalizeH="0" baseline="0" noProof="0" dirty="0" smtClean="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7748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61627"/>
          </a:xfrm>
        </p:spPr>
        <p:txBody>
          <a:bodyPr/>
          <a:lstStyle/>
          <a:p>
            <a:r>
              <a:rPr lang="en-US" sz="4000" dirty="0" smtClean="0"/>
              <a:t>Student Reflections</a:t>
            </a:r>
            <a:endParaRPr lang="en-US" sz="4000" dirty="0"/>
          </a:p>
        </p:txBody>
      </p:sp>
      <p:sp>
        <p:nvSpPr>
          <p:cNvPr id="3" name="Content Placeholder 2"/>
          <p:cNvSpPr>
            <a:spLocks noGrp="1"/>
          </p:cNvSpPr>
          <p:nvPr>
            <p:ph idx="1"/>
          </p:nvPr>
        </p:nvSpPr>
        <p:spPr>
          <a:xfrm>
            <a:off x="228198" y="1603121"/>
            <a:ext cx="8096864" cy="4606506"/>
          </a:xfrm>
        </p:spPr>
        <p:txBody>
          <a:bodyPr>
            <a:noAutofit/>
          </a:bodyPr>
          <a:lstStyle/>
          <a:p>
            <a:pPr marL="0" indent="0">
              <a:spcBef>
                <a:spcPts val="0"/>
              </a:spcBef>
              <a:buNone/>
            </a:pPr>
            <a:r>
              <a:rPr lang="en-US" sz="2400" dirty="0" smtClean="0">
                <a:solidFill>
                  <a:schemeClr val="tx1"/>
                </a:solidFill>
              </a:rPr>
              <a:t>“I </a:t>
            </a:r>
            <a:r>
              <a:rPr lang="en-US" sz="2400" dirty="0">
                <a:solidFill>
                  <a:schemeClr val="tx1"/>
                </a:solidFill>
              </a:rPr>
              <a:t>learned that I need to think more seriously about </a:t>
            </a:r>
            <a:r>
              <a:rPr lang="en-US" sz="2400" dirty="0" smtClean="0">
                <a:solidFill>
                  <a:schemeClr val="tx1"/>
                </a:solidFill>
              </a:rPr>
              <a:t>the </a:t>
            </a:r>
            <a:r>
              <a:rPr lang="en-US" sz="2400" dirty="0">
                <a:solidFill>
                  <a:schemeClr val="tx1"/>
                </a:solidFill>
              </a:rPr>
              <a:t>way you frame and ask a </a:t>
            </a:r>
            <a:r>
              <a:rPr lang="en-US" sz="2400" dirty="0" smtClean="0">
                <a:solidFill>
                  <a:schemeClr val="tx1"/>
                </a:solidFill>
              </a:rPr>
              <a:t>question, which </a:t>
            </a:r>
            <a:r>
              <a:rPr lang="en-US" sz="2400" dirty="0">
                <a:solidFill>
                  <a:schemeClr val="tx1"/>
                </a:solidFill>
              </a:rPr>
              <a:t>influences not only the response you receive but also your own sense of role and empowerment</a:t>
            </a:r>
            <a:r>
              <a:rPr lang="en-US" sz="2400" dirty="0" smtClean="0">
                <a:solidFill>
                  <a:schemeClr val="tx1"/>
                </a:solidFill>
              </a:rPr>
              <a:t>.”</a:t>
            </a:r>
          </a:p>
          <a:p>
            <a:pPr marL="0" indent="0" algn="r">
              <a:spcBef>
                <a:spcPts val="0"/>
              </a:spcBef>
              <a:spcAft>
                <a:spcPts val="3000"/>
              </a:spcAft>
              <a:buNone/>
            </a:pPr>
            <a:r>
              <a:rPr lang="en-US" sz="2400" dirty="0">
                <a:solidFill>
                  <a:schemeClr val="tx1"/>
                </a:solidFill>
              </a:rPr>
              <a:t>	</a:t>
            </a:r>
            <a:r>
              <a:rPr lang="en-US" sz="2400" dirty="0" smtClean="0">
                <a:solidFill>
                  <a:schemeClr val="tx1"/>
                </a:solidFill>
              </a:rPr>
              <a:t>		– </a:t>
            </a:r>
            <a:r>
              <a:rPr lang="en-US" sz="2400" dirty="0">
                <a:solidFill>
                  <a:schemeClr val="tx1"/>
                </a:solidFill>
              </a:rPr>
              <a:t>Student</a:t>
            </a:r>
            <a:r>
              <a:rPr lang="en-US" sz="2400" i="1" dirty="0">
                <a:solidFill>
                  <a:schemeClr val="tx1"/>
                </a:solidFill>
              </a:rPr>
              <a:t>, </a:t>
            </a:r>
            <a:r>
              <a:rPr lang="en-US" sz="2400" dirty="0" smtClean="0">
                <a:solidFill>
                  <a:schemeClr val="tx1"/>
                </a:solidFill>
              </a:rPr>
              <a:t>Harvard </a:t>
            </a:r>
            <a:r>
              <a:rPr lang="en-US" sz="2400" dirty="0">
                <a:solidFill>
                  <a:schemeClr val="tx1"/>
                </a:solidFill>
              </a:rPr>
              <a:t>Law School </a:t>
            </a:r>
            <a:endParaRPr lang="en-US" sz="2400" dirty="0" smtClean="0">
              <a:solidFill>
                <a:schemeClr val="tx1"/>
              </a:solidFill>
            </a:endParaRPr>
          </a:p>
          <a:p>
            <a:pPr marL="0" indent="0">
              <a:spcBef>
                <a:spcPts val="0"/>
              </a:spcBef>
              <a:spcAft>
                <a:spcPts val="1200"/>
              </a:spcAft>
              <a:buNone/>
            </a:pPr>
            <a:r>
              <a:rPr lang="en-US" sz="2400" dirty="0" smtClean="0">
                <a:solidFill>
                  <a:schemeClr val="tx1"/>
                </a:solidFill>
              </a:rPr>
              <a:t>“The QFT really teaches a way of thinking so that students can be thinking critically every time they read, trying to connect the concepts and deciding whether to take facts and information at face value or to dig a little deeper.” </a:t>
            </a:r>
          </a:p>
          <a:p>
            <a:pPr marL="0" indent="0" algn="r">
              <a:spcBef>
                <a:spcPts val="0"/>
              </a:spcBef>
              <a:spcAft>
                <a:spcPts val="2400"/>
              </a:spcAft>
              <a:buNone/>
            </a:pPr>
            <a:r>
              <a:rPr lang="en-US" sz="2400" dirty="0">
                <a:solidFill>
                  <a:schemeClr val="tx1"/>
                </a:solidFill>
              </a:rPr>
              <a:t>	</a:t>
            </a:r>
            <a:r>
              <a:rPr lang="en-US" sz="2400" dirty="0" smtClean="0">
                <a:solidFill>
                  <a:schemeClr val="tx1"/>
                </a:solidFill>
              </a:rPr>
              <a:t>– Undergraduate Student, Brandeis University</a:t>
            </a:r>
          </a:p>
        </p:txBody>
      </p:sp>
    </p:spTree>
    <p:extLst>
      <p:ext uri="{BB962C8B-B14F-4D97-AF65-F5344CB8AC3E}">
        <p14:creationId xmlns:p14="http://schemas.microsoft.com/office/powerpoint/2010/main" val="136691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25513" y="315913"/>
            <a:ext cx="7556500" cy="1116012"/>
          </a:xfrm>
        </p:spPr>
        <p:txBody>
          <a:bodyPr/>
          <a:lstStyle/>
          <a:p>
            <a:r>
              <a:rPr lang="en-US" altLang="en-US" sz="4000" dirty="0" smtClean="0"/>
              <a:t>Tweet…</a:t>
            </a:r>
            <a:endParaRPr lang="en-US" altLang="en-US" sz="4000" dirty="0" smtClean="0">
              <a:solidFill>
                <a:schemeClr val="tx1"/>
              </a:solidFill>
            </a:endParaRPr>
          </a:p>
        </p:txBody>
      </p:sp>
      <p:sp>
        <p:nvSpPr>
          <p:cNvPr id="69635" name="Content Placeholder 7"/>
          <p:cNvSpPr txBox="1">
            <a:spLocks/>
          </p:cNvSpPr>
          <p:nvPr/>
        </p:nvSpPr>
        <p:spPr bwMode="auto">
          <a:xfrm>
            <a:off x="778933" y="1398060"/>
            <a:ext cx="7162800" cy="1531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2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lvl="0" defTabSz="457200" eaLnBrk="0" fontAlgn="base" hangingPunct="0">
              <a:spcBef>
                <a:spcPts val="2000"/>
              </a:spcBef>
              <a:spcAft>
                <a:spcPct val="0"/>
              </a:spcAft>
              <a:buClr>
                <a:srgbClr val="629DD1"/>
              </a:buClr>
              <a:buSzPct val="75000"/>
              <a:defRPr/>
            </a:pPr>
            <a:r>
              <a:rPr lang="en-US" dirty="0"/>
              <a:t> </a:t>
            </a:r>
            <a:endParaRPr kumimoji="0" lang="en-US" altLang="en-US" sz="3600" b="0" i="0" u="none" strike="noStrike" kern="1200" cap="none" spc="0" normalizeH="0" baseline="0" noProof="0" dirty="0" smtClean="0">
              <a:ln>
                <a:noFill/>
              </a:ln>
              <a:solidFill>
                <a:prstClr val="black"/>
              </a:solidFill>
              <a:effectLst/>
              <a:uLnTx/>
              <a:uFillTx/>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255" y="1068916"/>
            <a:ext cx="1437745" cy="1589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09905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50" y="1725561"/>
            <a:ext cx="6191157" cy="1511710"/>
          </a:xfrm>
        </p:spPr>
        <p:txBody>
          <a:bodyPr>
            <a:noAutofit/>
          </a:bodyPr>
          <a:lstStyle/>
          <a:p>
            <a:r>
              <a:rPr lang="en-US" sz="4800" dirty="0" smtClean="0"/>
              <a:t>An Opportunity to Think Together…</a:t>
            </a:r>
            <a:endParaRPr lang="en-US" sz="4800" dirty="0"/>
          </a:p>
        </p:txBody>
      </p:sp>
      <p:sp>
        <p:nvSpPr>
          <p:cNvPr id="3" name="TextBox 2"/>
          <p:cNvSpPr txBox="1"/>
          <p:nvPr/>
        </p:nvSpPr>
        <p:spPr>
          <a:xfrm>
            <a:off x="693174" y="4645742"/>
            <a:ext cx="7860891" cy="1323439"/>
          </a:xfrm>
          <a:prstGeom prst="rect">
            <a:avLst/>
          </a:prstGeom>
          <a:noFill/>
        </p:spPr>
        <p:txBody>
          <a:bodyPr wrap="square" rtlCol="0">
            <a:spAutoFit/>
          </a:bodyPr>
          <a:lstStyle/>
          <a:p>
            <a:r>
              <a:rPr lang="en-US" sz="4000" dirty="0" smtClean="0">
                <a:solidFill>
                  <a:schemeClr val="accent1"/>
                </a:solidFill>
              </a:rPr>
              <a:t>An Experience in the Question Formulation Technique</a:t>
            </a:r>
            <a:endParaRPr lang="en-US" sz="4000" dirty="0">
              <a:solidFill>
                <a:schemeClr val="accent1"/>
              </a:solidFill>
            </a:endParaRPr>
          </a:p>
        </p:txBody>
      </p:sp>
    </p:spTree>
    <p:extLst>
      <p:ext uri="{BB962C8B-B14F-4D97-AF65-F5344CB8AC3E}">
        <p14:creationId xmlns:p14="http://schemas.microsoft.com/office/powerpoint/2010/main" val="2144539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2113" y="544513"/>
            <a:ext cx="7742237" cy="1116012"/>
          </a:xfrm>
        </p:spPr>
        <p:txBody>
          <a:bodyPr/>
          <a:lstStyle/>
          <a:p>
            <a:pPr eaLnBrk="1" hangingPunct="1"/>
            <a:r>
              <a:rPr lang="en-US" altLang="en-US" sz="4200" dirty="0" smtClean="0"/>
              <a:t>Rules for Producing Questions</a:t>
            </a:r>
          </a:p>
        </p:txBody>
      </p:sp>
      <p:sp>
        <p:nvSpPr>
          <p:cNvPr id="5" name="Rounded Rectangle 11"/>
          <p:cNvSpPr>
            <a:spLocks noChangeArrowheads="1"/>
          </p:cNvSpPr>
          <p:nvPr/>
        </p:nvSpPr>
        <p:spPr bwMode="auto">
          <a:xfrm>
            <a:off x="498475" y="2055813"/>
            <a:ext cx="8175625" cy="4384675"/>
          </a:xfrm>
          <a:prstGeom prst="roundRect">
            <a:avLst>
              <a:gd name="adj" fmla="val 16667"/>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j-lt"/>
                <a:ea typeface="MS PGothic" pitchFamily="34" charset="-128"/>
                <a:cs typeface="+mn-cs"/>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j-lt"/>
                <a:ea typeface="MS PGothic" pitchFamily="34" charset="-128"/>
                <a:cs typeface="+mn-cs"/>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j-lt"/>
                <a:ea typeface="MS PGothic" pitchFamily="34" charset="-128"/>
                <a:cs typeface="+mn-cs"/>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j-lt"/>
                <a:ea typeface="MS PGothic" pitchFamily="34" charset="-128"/>
                <a:cs typeface="+mn-cs"/>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2800" b="0" i="0" u="none" strike="noStrike" kern="1200" cap="none" spc="0" normalizeH="0" baseline="0" noProof="0" dirty="0" smtClean="0">
              <a:ln>
                <a:noFill/>
              </a:ln>
              <a:solidFill>
                <a:prstClr val="white"/>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057816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513224" y="587427"/>
            <a:ext cx="7556500" cy="798922"/>
          </a:xfrm>
        </p:spPr>
        <p:txBody>
          <a:bodyPr/>
          <a:lstStyle/>
          <a:p>
            <a:pPr eaLnBrk="1" hangingPunct="1"/>
            <a:r>
              <a:rPr lang="en-US" altLang="en-US" sz="4000" dirty="0" smtClean="0"/>
              <a:t>Question Focus:</a:t>
            </a:r>
          </a:p>
        </p:txBody>
      </p:sp>
      <p:sp>
        <p:nvSpPr>
          <p:cNvPr id="104451" name="Content Placeholder 2"/>
          <p:cNvSpPr>
            <a:spLocks noGrp="1"/>
          </p:cNvSpPr>
          <p:nvPr>
            <p:ph idx="1"/>
          </p:nvPr>
        </p:nvSpPr>
        <p:spPr>
          <a:xfrm>
            <a:off x="675456" y="2256501"/>
            <a:ext cx="7819615" cy="2762931"/>
          </a:xfrm>
        </p:spPr>
        <p:txBody>
          <a:bodyPr>
            <a:normAutofit/>
          </a:bodyPr>
          <a:lstStyle/>
          <a:p>
            <a:pPr marL="0" indent="0" algn="ctr" eaLnBrk="1" hangingPunct="1">
              <a:spcBef>
                <a:spcPts val="0"/>
              </a:spcBef>
              <a:buFont typeface="Wingdings" panose="05000000000000000000" pitchFamily="2" charset="2"/>
              <a:buNone/>
            </a:pPr>
            <a:r>
              <a:rPr lang="en-US" altLang="en-US" sz="3600" dirty="0" smtClean="0">
                <a:solidFill>
                  <a:schemeClr val="tx1"/>
                </a:solidFill>
              </a:rPr>
              <a:t>Finding a mentor when I get</a:t>
            </a:r>
          </a:p>
          <a:p>
            <a:pPr marL="0" indent="0" algn="ctr" eaLnBrk="1" hangingPunct="1">
              <a:spcBef>
                <a:spcPts val="0"/>
              </a:spcBef>
              <a:buFont typeface="Wingdings" panose="05000000000000000000" pitchFamily="2" charset="2"/>
              <a:buNone/>
            </a:pPr>
            <a:r>
              <a:rPr lang="en-US" altLang="en-US" sz="3600" dirty="0" smtClean="0">
                <a:solidFill>
                  <a:schemeClr val="tx1"/>
                </a:solidFill>
              </a:rPr>
              <a:t> to a new career path</a:t>
            </a:r>
          </a:p>
        </p:txBody>
      </p:sp>
    </p:spTree>
    <p:extLst>
      <p:ext uri="{BB962C8B-B14F-4D97-AF65-F5344CB8AC3E}">
        <p14:creationId xmlns:p14="http://schemas.microsoft.com/office/powerpoint/2010/main" val="494452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altLang="en-US" sz="4000" smtClean="0"/>
              <a:t>Categorizing Questions: </a:t>
            </a:r>
            <a:br>
              <a:rPr lang="en-US" altLang="en-US" sz="4000" smtClean="0"/>
            </a:br>
            <a:r>
              <a:rPr lang="en-US" altLang="en-US" sz="4000" smtClean="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smtClean="0">
                <a:solidFill>
                  <a:srgbClr val="000000"/>
                </a:solidFill>
              </a:rPr>
              <a:t>Definitions</a:t>
            </a:r>
            <a:r>
              <a:rPr lang="en-US" altLang="en-US" sz="3000" smtClean="0">
                <a:solidFill>
                  <a:srgbClr val="000000"/>
                </a:solidFill>
              </a:rPr>
              <a:t>: </a:t>
            </a:r>
            <a:endParaRPr lang="en-US" altLang="en-US" sz="3000" b="1" smtClean="0">
              <a:solidFill>
                <a:srgbClr val="000000"/>
              </a:solidFill>
            </a:endParaRPr>
          </a:p>
          <a:p>
            <a:pPr lvl="1" eaLnBrk="1" hangingPunct="1">
              <a:lnSpc>
                <a:spcPct val="90000"/>
              </a:lnSpc>
            </a:pPr>
            <a:r>
              <a:rPr lang="en-US" altLang="en-US" b="1" smtClean="0">
                <a:solidFill>
                  <a:srgbClr val="000000"/>
                </a:solidFill>
              </a:rPr>
              <a:t>Closed-ended </a:t>
            </a:r>
            <a:r>
              <a:rPr lang="en-US" altLang="en-US" smtClean="0">
                <a:solidFill>
                  <a:srgbClr val="000000"/>
                </a:solidFill>
              </a:rPr>
              <a:t>questions can be answered with a “yes” or  “no” or with a </a:t>
            </a:r>
            <a:r>
              <a:rPr lang="en-US" altLang="en-US" b="1" smtClean="0">
                <a:solidFill>
                  <a:srgbClr val="000000"/>
                </a:solidFill>
              </a:rPr>
              <a:t>one-word </a:t>
            </a:r>
            <a:r>
              <a:rPr lang="en-US" altLang="en-US" smtClean="0">
                <a:solidFill>
                  <a:srgbClr val="000000"/>
                </a:solidFill>
              </a:rPr>
              <a:t>answer.</a:t>
            </a:r>
          </a:p>
          <a:p>
            <a:pPr lvl="1" eaLnBrk="1" hangingPunct="1">
              <a:lnSpc>
                <a:spcPct val="90000"/>
              </a:lnSpc>
              <a:spcBef>
                <a:spcPts val="1800"/>
              </a:spcBef>
            </a:pPr>
            <a:r>
              <a:rPr lang="en-US" altLang="en-US" b="1" smtClean="0">
                <a:solidFill>
                  <a:srgbClr val="000000"/>
                </a:solidFill>
              </a:rPr>
              <a:t>Open-ended</a:t>
            </a:r>
            <a:r>
              <a:rPr lang="en-US" altLang="en-US" smtClean="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smtClean="0">
                <a:solidFill>
                  <a:srgbClr val="000000"/>
                </a:solidFill>
              </a:rPr>
              <a:t>  more </a:t>
            </a:r>
            <a:r>
              <a:rPr lang="en-US" altLang="en-US" b="1" smtClean="0">
                <a:solidFill>
                  <a:srgbClr val="000000"/>
                </a:solidFill>
              </a:rPr>
              <a:t>explanation</a:t>
            </a:r>
            <a:r>
              <a:rPr lang="en-US" altLang="en-US" smtClean="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smtClean="0">
                <a:solidFill>
                  <a:srgbClr val="000000"/>
                </a:solidFill>
              </a:rPr>
              <a:t>Directions</a:t>
            </a:r>
            <a:r>
              <a:rPr lang="en-US" altLang="en-US" sz="3000" smtClean="0">
                <a:solidFill>
                  <a:srgbClr val="000000"/>
                </a:solidFill>
              </a:rPr>
              <a:t>: Identify your questions as closed-ended or open-ended by </a:t>
            </a:r>
            <a:r>
              <a:rPr lang="en-US" altLang="en-US" sz="3000" b="1" smtClean="0">
                <a:solidFill>
                  <a:srgbClr val="000000"/>
                </a:solidFill>
              </a:rPr>
              <a:t>marking them </a:t>
            </a:r>
            <a:r>
              <a:rPr lang="en-US" altLang="en-US" sz="3000" smtClean="0">
                <a:solidFill>
                  <a:srgbClr val="000000"/>
                </a:solidFill>
              </a:rPr>
              <a:t>with a </a:t>
            </a:r>
            <a:r>
              <a:rPr lang="en-US" altLang="en-US" sz="3000" b="1" smtClean="0">
                <a:solidFill>
                  <a:srgbClr val="000000"/>
                </a:solidFill>
              </a:rPr>
              <a:t>“C”</a:t>
            </a:r>
            <a:r>
              <a:rPr lang="en-US" altLang="ja-JP" sz="3000" smtClean="0">
                <a:solidFill>
                  <a:srgbClr val="000000"/>
                </a:solidFill>
              </a:rPr>
              <a:t> or an </a:t>
            </a:r>
            <a:r>
              <a:rPr lang="en-US" altLang="en-US" sz="3000" b="1" smtClean="0">
                <a:solidFill>
                  <a:srgbClr val="000000"/>
                </a:solidFill>
              </a:rPr>
              <a:t>“</a:t>
            </a:r>
            <a:r>
              <a:rPr lang="en-US" altLang="ja-JP" sz="3000" b="1" smtClean="0">
                <a:solidFill>
                  <a:srgbClr val="000000"/>
                </a:solidFill>
              </a:rPr>
              <a:t>O.</a:t>
            </a:r>
            <a:r>
              <a:rPr lang="en-US" altLang="en-US" sz="3000" b="1" smtClean="0">
                <a:solidFill>
                  <a:srgbClr val="000000"/>
                </a:solidFill>
              </a:rPr>
              <a:t>”</a:t>
            </a:r>
            <a:endParaRPr lang="en-US" altLang="en-US" sz="3000" smtClean="0">
              <a:solidFill>
                <a:srgbClr val="000000"/>
              </a:solidFill>
            </a:endParaRPr>
          </a:p>
        </p:txBody>
      </p:sp>
    </p:spTree>
    <p:extLst>
      <p:ext uri="{BB962C8B-B14F-4D97-AF65-F5344CB8AC3E}">
        <p14:creationId xmlns:p14="http://schemas.microsoft.com/office/powerpoint/2010/main" val="165362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smtClean="0">
              <a:ln>
                <a:noFill/>
              </a:ln>
              <a:solidFill>
                <a:prstClr val="black"/>
              </a:solidFill>
              <a:effectLst/>
              <a:uLnTx/>
              <a:uFillTx/>
              <a:latin typeface="+mj-lt"/>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smtClean="0"/>
              <a:t>Improving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smtClean="0">
                <a:solidFill>
                  <a:srgbClr val="000000"/>
                </a:solidFill>
                <a:latin typeface="+mj-lt"/>
              </a:rPr>
              <a:t>Take one </a:t>
            </a:r>
            <a:r>
              <a:rPr lang="en-US" altLang="en-US" sz="2800" b="1" smtClean="0">
                <a:solidFill>
                  <a:schemeClr val="tx1"/>
                </a:solidFill>
                <a:latin typeface="+mj-lt"/>
              </a:rPr>
              <a:t>closed-ended question</a:t>
            </a:r>
            <a:r>
              <a:rPr lang="en-US" altLang="en-US" sz="2800" b="1" smtClean="0">
                <a:solidFill>
                  <a:srgbClr val="9D90A0"/>
                </a:solidFill>
                <a:latin typeface="+mj-lt"/>
              </a:rPr>
              <a:t> </a:t>
            </a:r>
            <a:r>
              <a:rPr lang="en-US" altLang="en-US" sz="2800" smtClean="0">
                <a:solidFill>
                  <a:srgbClr val="000000"/>
                </a:solidFill>
                <a:latin typeface="+mj-lt"/>
              </a:rPr>
              <a:t>and change it</a:t>
            </a:r>
            <a:r>
              <a:rPr lang="en-US" altLang="en-US" sz="2800" b="1" smtClean="0">
                <a:solidFill>
                  <a:srgbClr val="000000"/>
                </a:solidFill>
                <a:latin typeface="+mj-lt"/>
              </a:rPr>
              <a:t> </a:t>
            </a:r>
            <a:r>
              <a:rPr lang="en-US" altLang="en-US" sz="2800" smtClean="0">
                <a:solidFill>
                  <a:srgbClr val="000000"/>
                </a:solidFill>
                <a:latin typeface="+mj-lt"/>
              </a:rPr>
              <a:t>into an </a:t>
            </a:r>
            <a:r>
              <a:rPr lang="en-US" altLang="en-US" sz="2800" b="1" smtClean="0">
                <a:solidFill>
                  <a:schemeClr val="tx1"/>
                </a:solidFill>
                <a:latin typeface="+mj-lt"/>
              </a:rPr>
              <a:t>open-ended question</a:t>
            </a:r>
            <a:r>
              <a:rPr lang="en-US" altLang="en-US" sz="2800" smtClean="0">
                <a:solidFill>
                  <a:srgbClr val="000000"/>
                </a:solidFill>
                <a:latin typeface="+mj-lt"/>
              </a:rPr>
              <a:t>.</a:t>
            </a:r>
          </a:p>
          <a:p>
            <a:pPr eaLnBrk="1" hangingPunct="1">
              <a:buFont typeface="Wingdings" panose="05000000000000000000" pitchFamily="2" charset="2"/>
              <a:buNone/>
            </a:pPr>
            <a:endParaRPr lang="en-US" altLang="en-US" smtClean="0">
              <a:solidFill>
                <a:srgbClr val="000000"/>
              </a:solidFill>
              <a:latin typeface="+mj-lt"/>
            </a:endParaRPr>
          </a:p>
          <a:p>
            <a:pPr eaLnBrk="1" hangingPunct="1">
              <a:buFont typeface="Wingdings" panose="05000000000000000000" pitchFamily="2" charset="2"/>
              <a:buNone/>
            </a:pPr>
            <a:endParaRPr lang="en-US" altLang="en-US" smtClean="0">
              <a:solidFill>
                <a:srgbClr val="000000"/>
              </a:solidFill>
              <a:latin typeface="+mj-lt"/>
            </a:endParaRPr>
          </a:p>
          <a:p>
            <a:pPr eaLnBrk="1" hangingPunct="1"/>
            <a:r>
              <a:rPr lang="en-US" altLang="en-US" sz="2800" smtClean="0">
                <a:solidFill>
                  <a:srgbClr val="000000"/>
                </a:solidFill>
                <a:latin typeface="+mj-lt"/>
              </a:rPr>
              <a:t>Take one </a:t>
            </a:r>
            <a:r>
              <a:rPr lang="en-US" altLang="en-US" sz="2800" b="1" smtClean="0">
                <a:solidFill>
                  <a:schemeClr val="tx1"/>
                </a:solidFill>
                <a:latin typeface="+mj-lt"/>
              </a:rPr>
              <a:t>open-ended question </a:t>
            </a:r>
            <a:r>
              <a:rPr lang="en-US" altLang="en-US" sz="2800" smtClean="0">
                <a:solidFill>
                  <a:srgbClr val="000000"/>
                </a:solidFill>
                <a:latin typeface="+mj-lt"/>
              </a:rPr>
              <a:t>and change it</a:t>
            </a:r>
            <a:r>
              <a:rPr lang="en-US" altLang="en-US" sz="2800" b="1" smtClean="0">
                <a:solidFill>
                  <a:srgbClr val="000000"/>
                </a:solidFill>
                <a:latin typeface="+mj-lt"/>
              </a:rPr>
              <a:t> </a:t>
            </a:r>
            <a:r>
              <a:rPr lang="en-US" altLang="en-US" sz="2800" smtClean="0">
                <a:solidFill>
                  <a:srgbClr val="000000"/>
                </a:solidFill>
                <a:latin typeface="+mj-lt"/>
              </a:rPr>
              <a:t>into a </a:t>
            </a:r>
            <a:r>
              <a:rPr lang="en-US" altLang="en-US" sz="2800" b="1" smtClean="0">
                <a:solidFill>
                  <a:schemeClr val="tx1"/>
                </a:solidFill>
                <a:latin typeface="+mj-lt"/>
              </a:rPr>
              <a:t>closed-ended question</a:t>
            </a:r>
            <a:r>
              <a:rPr lang="en-US" altLang="en-US" sz="2800" smtClean="0">
                <a:solidFill>
                  <a:srgbClr val="000000"/>
                </a:solidFill>
                <a:latin typeface="+mj-lt"/>
              </a:rPr>
              <a:t>.</a:t>
            </a:r>
          </a:p>
          <a:p>
            <a:pPr eaLnBrk="1" hangingPunct="1"/>
            <a:endParaRPr lang="en-US" altLang="en-US" smtClean="0">
              <a:solidFill>
                <a:srgbClr val="000000"/>
              </a:solidFill>
              <a:latin typeface="+mj-lt"/>
            </a:endParaRPr>
          </a:p>
          <a:p>
            <a:pPr eaLnBrk="1" hangingPunct="1"/>
            <a:endParaRPr lang="en-US" altLang="en-US" smtClean="0">
              <a:latin typeface="+mj-lt"/>
            </a:endParaRPr>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mj-lt"/>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mj-lt"/>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mj-lt"/>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mj-lt"/>
                <a:ea typeface="MS PGothic" pitchFamily="34" charset="-128"/>
                <a:cs typeface="+mn-cs"/>
              </a:rPr>
              <a:t>Open</a:t>
            </a:r>
          </a:p>
        </p:txBody>
      </p:sp>
    </p:spTree>
    <p:extLst>
      <p:ext uri="{BB962C8B-B14F-4D97-AF65-F5344CB8AC3E}">
        <p14:creationId xmlns:p14="http://schemas.microsoft.com/office/powerpoint/2010/main" val="19131970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sz="4000" dirty="0" smtClean="0"/>
              <a:t>Prioritizing Questions </a:t>
            </a:r>
          </a:p>
        </p:txBody>
      </p:sp>
      <p:sp>
        <p:nvSpPr>
          <p:cNvPr id="3" name="Content Placeholder 2"/>
          <p:cNvSpPr>
            <a:spLocks noGrp="1"/>
          </p:cNvSpPr>
          <p:nvPr>
            <p:ph idx="1"/>
          </p:nvPr>
        </p:nvSpPr>
        <p:spPr>
          <a:xfrm>
            <a:off x="498475" y="1320800"/>
            <a:ext cx="7556500" cy="4927600"/>
          </a:xfrm>
        </p:spPr>
        <p:txBody>
          <a:bodyPr/>
          <a:lstStyle/>
          <a:p>
            <a:pPr marL="0" indent="0" eaLnBrk="1" hangingPunct="1">
              <a:lnSpc>
                <a:spcPct val="90000"/>
              </a:lnSpc>
              <a:buFont typeface="Wingdings" panose="05000000000000000000" pitchFamily="2" charset="2"/>
              <a:buNone/>
            </a:pPr>
            <a:r>
              <a:rPr lang="en-US" altLang="en-US" sz="3000" b="1" dirty="0" smtClean="0">
                <a:solidFill>
                  <a:srgbClr val="000000"/>
                </a:solidFill>
              </a:rPr>
              <a:t>Review your list of questions </a:t>
            </a:r>
          </a:p>
          <a:p>
            <a:pPr marL="0" indent="0" eaLnBrk="1" hangingPunct="1">
              <a:lnSpc>
                <a:spcPct val="90000"/>
              </a:lnSpc>
              <a:spcBef>
                <a:spcPts val="800"/>
              </a:spcBef>
              <a:spcAft>
                <a:spcPts val="600"/>
              </a:spcAft>
            </a:pPr>
            <a:r>
              <a:rPr lang="en-US" altLang="en-US" sz="2800" dirty="0" smtClean="0">
                <a:solidFill>
                  <a:srgbClr val="000000"/>
                </a:solidFill>
              </a:rPr>
              <a:t> </a:t>
            </a:r>
            <a:r>
              <a:rPr lang="en-US" altLang="en-US" sz="2400" dirty="0" smtClean="0">
                <a:solidFill>
                  <a:srgbClr val="000000"/>
                </a:solidFill>
              </a:rPr>
              <a:t>Choose the three questions you consider most important. </a:t>
            </a:r>
          </a:p>
          <a:p>
            <a:pPr marL="0" indent="0" eaLnBrk="1" hangingPunct="1">
              <a:lnSpc>
                <a:spcPct val="90000"/>
              </a:lnSpc>
              <a:spcBef>
                <a:spcPts val="800"/>
              </a:spcBef>
            </a:pPr>
            <a:r>
              <a:rPr lang="en-US" altLang="en-US" sz="2400" dirty="0" smtClean="0">
                <a:solidFill>
                  <a:srgbClr val="000000"/>
                </a:solidFill>
              </a:rPr>
              <a:t> While prioritizing, think about your Question </a:t>
            </a:r>
          </a:p>
          <a:p>
            <a:pPr marL="0" indent="0" eaLnBrk="1" hangingPunct="1">
              <a:lnSpc>
                <a:spcPct val="90000"/>
              </a:lnSpc>
              <a:spcBef>
                <a:spcPts val="800"/>
              </a:spcBef>
              <a:buNone/>
            </a:pPr>
            <a:r>
              <a:rPr lang="en-US" altLang="en-US" sz="2400" dirty="0" smtClean="0">
                <a:solidFill>
                  <a:srgbClr val="000000"/>
                </a:solidFill>
              </a:rPr>
              <a:t>Focus</a:t>
            </a:r>
            <a:r>
              <a:rPr lang="en-US" altLang="en-US" sz="2400" dirty="0" smtClean="0">
                <a:solidFill>
                  <a:srgbClr val="0000FF"/>
                </a:solidFill>
              </a:rPr>
              <a:t>: Finding a mentor when I get to a new career path</a:t>
            </a:r>
            <a:endParaRPr lang="en-US" altLang="en-US" sz="3200" i="1" dirty="0" smtClean="0">
              <a:solidFill>
                <a:srgbClr val="0000FF"/>
              </a:solidFill>
            </a:endParaRPr>
          </a:p>
          <a:p>
            <a:pPr marL="0" indent="0" eaLnBrk="1" hangingPunct="1">
              <a:lnSpc>
                <a:spcPct val="90000"/>
              </a:lnSpc>
              <a:spcAft>
                <a:spcPts val="600"/>
              </a:spcAft>
              <a:buFont typeface="Wingdings" panose="05000000000000000000" pitchFamily="2" charset="2"/>
              <a:buNone/>
            </a:pPr>
            <a:r>
              <a:rPr lang="en-US" altLang="en-US" sz="3000" b="1" dirty="0" smtClean="0">
                <a:solidFill>
                  <a:srgbClr val="000000"/>
                </a:solidFill>
              </a:rPr>
              <a:t>After prioritizing consider…</a:t>
            </a:r>
          </a:p>
          <a:p>
            <a:pPr lvl="1" eaLnBrk="1" hangingPunct="1">
              <a:lnSpc>
                <a:spcPct val="90000"/>
              </a:lnSpc>
              <a:spcAft>
                <a:spcPts val="600"/>
              </a:spcAft>
            </a:pPr>
            <a:r>
              <a:rPr lang="en-US" altLang="en-US" sz="2400" dirty="0" smtClean="0">
                <a:solidFill>
                  <a:schemeClr val="tx1"/>
                </a:solidFill>
              </a:rPr>
              <a:t>Why did you choose those three questions?</a:t>
            </a:r>
          </a:p>
          <a:p>
            <a:pPr lvl="1" eaLnBrk="1" hangingPunct="1">
              <a:lnSpc>
                <a:spcPct val="90000"/>
              </a:lnSpc>
              <a:spcAft>
                <a:spcPts val="1800"/>
              </a:spcAft>
            </a:pPr>
            <a:r>
              <a:rPr lang="en-US" altLang="en-US" sz="2400" dirty="0" smtClean="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683471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smtClean="0"/>
              <a:t>Share</a:t>
            </a:r>
            <a:endParaRPr lang="en-US" altLang="en-US" sz="2000" dirty="0" smtClean="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smtClean="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smtClean="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smtClean="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smtClean="0">
                <a:solidFill>
                  <a:srgbClr val="000000"/>
                </a:solidFill>
              </a:rPr>
              <a:t>Next steps</a:t>
            </a:r>
          </a:p>
        </p:txBody>
      </p:sp>
    </p:spTree>
    <p:extLst>
      <p:ext uri="{BB962C8B-B14F-4D97-AF65-F5344CB8AC3E}">
        <p14:creationId xmlns:p14="http://schemas.microsoft.com/office/powerpoint/2010/main" val="656366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smtClean="0"/>
              <a:t>Reflection </a:t>
            </a:r>
          </a:p>
        </p:txBody>
      </p:sp>
      <p:sp>
        <p:nvSpPr>
          <p:cNvPr id="49154" name="Content Placeholder 2"/>
          <p:cNvSpPr>
            <a:spLocks noGrp="1"/>
          </p:cNvSpPr>
          <p:nvPr>
            <p:ph idx="1"/>
          </p:nvPr>
        </p:nvSpPr>
        <p:spPr>
          <a:xfrm>
            <a:off x="498475" y="1981200"/>
            <a:ext cx="8188325" cy="4144963"/>
          </a:xfrm>
        </p:spPr>
        <p:txBody>
          <a:bodyPr/>
          <a:lstStyle/>
          <a:p>
            <a:pPr eaLnBrk="1" hangingPunct="1"/>
            <a:r>
              <a:rPr lang="en-US" altLang="en-US" sz="3000" dirty="0" smtClean="0">
                <a:solidFill>
                  <a:srgbClr val="000000"/>
                </a:solidFill>
              </a:rPr>
              <a:t> </a:t>
            </a:r>
            <a:r>
              <a:rPr lang="en-US" altLang="en-US" sz="3600" dirty="0" smtClean="0">
                <a:solidFill>
                  <a:srgbClr val="000000"/>
                </a:solidFill>
              </a:rPr>
              <a:t>What did you learn?</a:t>
            </a:r>
          </a:p>
          <a:p>
            <a:pPr eaLnBrk="1" hangingPunct="1"/>
            <a:r>
              <a:rPr lang="en-US" altLang="en-US" sz="3600" dirty="0" smtClean="0">
                <a:solidFill>
                  <a:srgbClr val="000000"/>
                </a:solidFill>
              </a:rPr>
              <a:t> How did you learn it?</a:t>
            </a:r>
          </a:p>
          <a:p>
            <a:pPr eaLnBrk="1" hangingPunct="1"/>
            <a:r>
              <a:rPr lang="en-US" altLang="en-US" sz="3600" dirty="0" smtClean="0">
                <a:solidFill>
                  <a:srgbClr val="000000"/>
                </a:solidFill>
              </a:rPr>
              <a:t> What do you understand differently now about some students not asking questions? </a:t>
            </a:r>
          </a:p>
        </p:txBody>
      </p:sp>
    </p:spTree>
    <p:extLst>
      <p:ext uri="{BB962C8B-B14F-4D97-AF65-F5344CB8AC3E}">
        <p14:creationId xmlns:p14="http://schemas.microsoft.com/office/powerpoint/2010/main" val="2468026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smtClean="0"/>
              <a:t>The QFT, on one slide…</a:t>
            </a:r>
            <a:endParaRPr lang="en-US" dirty="0"/>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smtClean="0">
                <a:solidFill>
                  <a:schemeClr val="tx1"/>
                </a:solidFill>
              </a:rPr>
              <a:t>Question Focus</a:t>
            </a:r>
          </a:p>
          <a:p>
            <a:pPr marL="457200" indent="-457200">
              <a:spcBef>
                <a:spcPts val="0"/>
              </a:spcBef>
              <a:spcAft>
                <a:spcPts val="600"/>
              </a:spcAft>
              <a:buFont typeface="+mj-lt"/>
              <a:buAutoNum type="arabicParenR"/>
            </a:pPr>
            <a:r>
              <a:rPr lang="en-US" sz="2800" dirty="0" smtClean="0">
                <a:solidFill>
                  <a:schemeClr val="tx1"/>
                </a:solidFill>
              </a:rPr>
              <a:t>Produce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Follow the rules</a:t>
            </a:r>
          </a:p>
          <a:p>
            <a:pPr lvl="2">
              <a:spcBef>
                <a:spcPts val="0"/>
              </a:spcBef>
              <a:spcAft>
                <a:spcPts val="600"/>
              </a:spcAft>
              <a:buFont typeface="Wingdings" panose="05000000000000000000" pitchFamily="2" charset="2"/>
              <a:buChar char="ü"/>
            </a:pPr>
            <a:r>
              <a:rPr lang="en-US" sz="2000" dirty="0" smtClean="0">
                <a:solidFill>
                  <a:schemeClr val="tx1"/>
                </a:solidFill>
              </a:rPr>
              <a:t>Number your questions</a:t>
            </a:r>
          </a:p>
          <a:p>
            <a:pPr marL="457200" indent="-457200">
              <a:spcBef>
                <a:spcPts val="0"/>
              </a:spcBef>
              <a:spcAft>
                <a:spcPts val="600"/>
              </a:spcAft>
              <a:buFont typeface="+mj-lt"/>
              <a:buAutoNum type="arabicParenR" startAt="3"/>
            </a:pPr>
            <a:r>
              <a:rPr lang="en-US" sz="2800" dirty="0" smtClean="0">
                <a:solidFill>
                  <a:schemeClr val="tx1"/>
                </a:solidFill>
              </a:rPr>
              <a:t>Improve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smtClean="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smtClean="0">
                <a:solidFill>
                  <a:schemeClr val="tx1"/>
                </a:solidFill>
              </a:rPr>
              <a:t>Prioritize Your Questions </a:t>
            </a:r>
          </a:p>
          <a:p>
            <a:pPr marL="457200" indent="-457200">
              <a:spcBef>
                <a:spcPts val="0"/>
              </a:spcBef>
              <a:spcAft>
                <a:spcPts val="600"/>
              </a:spcAft>
              <a:buFont typeface="+mj-lt"/>
              <a:buAutoNum type="arabicParenR" startAt="5"/>
            </a:pPr>
            <a:r>
              <a:rPr lang="en-US" sz="2800" dirty="0" smtClean="0">
                <a:solidFill>
                  <a:schemeClr val="tx1"/>
                </a:solidFill>
              </a:rPr>
              <a:t>Share &amp; Discuss Next Steps</a:t>
            </a:r>
          </a:p>
          <a:p>
            <a:pPr marL="457200" indent="-457200">
              <a:spcBef>
                <a:spcPts val="0"/>
              </a:spcBef>
              <a:spcAft>
                <a:spcPts val="600"/>
              </a:spcAft>
              <a:buFont typeface="+mj-lt"/>
              <a:buAutoNum type="arabicParenR" startAt="5"/>
            </a:pPr>
            <a:r>
              <a:rPr lang="en-US" sz="2800" dirty="0" smtClean="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smtClean="0"/>
              <a:t>Ask as many questions as you can</a:t>
            </a:r>
          </a:p>
          <a:p>
            <a:pPr marL="342900" indent="-342900">
              <a:buFont typeface="+mj-lt"/>
              <a:buAutoNum type="arabicPeriod"/>
            </a:pPr>
            <a:r>
              <a:rPr lang="en-US" dirty="0" smtClean="0"/>
              <a:t>Do not stop to discuss, judge or answer</a:t>
            </a:r>
          </a:p>
          <a:p>
            <a:pPr marL="342900" indent="-342900">
              <a:buFont typeface="+mj-lt"/>
              <a:buAutoNum type="arabicPeriod"/>
            </a:pPr>
            <a:r>
              <a:rPr lang="en-US" dirty="0" smtClean="0"/>
              <a:t>Record </a:t>
            </a:r>
            <a:r>
              <a:rPr lang="en-US" i="1" dirty="0" smtClean="0"/>
              <a:t>exactly</a:t>
            </a:r>
            <a:r>
              <a:rPr lang="en-US" dirty="0" smtClean="0"/>
              <a:t> as stated</a:t>
            </a:r>
          </a:p>
          <a:p>
            <a:pPr marL="342900" indent="-342900">
              <a:buFont typeface="+mj-lt"/>
              <a:buAutoNum type="arabicPeriod"/>
            </a:pPr>
            <a:r>
              <a:rPr lang="en-US" dirty="0" smtClean="0"/>
              <a:t>Change statements into questions</a:t>
            </a:r>
            <a:endParaRPr lang="en-US" dirty="0"/>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smtClean="0"/>
              <a:t>Closed-Ended:</a:t>
            </a:r>
          </a:p>
          <a:p>
            <a:r>
              <a:rPr lang="en-US" dirty="0" smtClean="0"/>
              <a:t>Answered with “yes,” “no” or one word</a:t>
            </a:r>
          </a:p>
          <a:p>
            <a:endParaRPr lang="en-US" dirty="0" smtClean="0"/>
          </a:p>
          <a:p>
            <a:r>
              <a:rPr lang="en-US" b="1" dirty="0" smtClean="0"/>
              <a:t>Open-Ended: </a:t>
            </a:r>
            <a:r>
              <a:rPr lang="en-US" dirty="0" smtClean="0"/>
              <a:t>Require longer explanation</a:t>
            </a:r>
            <a:endParaRPr lang="en-US" dirty="0"/>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314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424363"/>
            <a:ext cx="7966075" cy="1633537"/>
          </a:xfrm>
        </p:spPr>
        <p:txBody>
          <a:bodyPr/>
          <a:lstStyle/>
          <a:p>
            <a:pPr eaLnBrk="1" hangingPunct="1"/>
            <a:r>
              <a:rPr lang="en-US" altLang="en-US" sz="4400" smtClean="0"/>
              <a:t>Let’s peek inside the black box</a:t>
            </a:r>
          </a:p>
        </p:txBody>
      </p:sp>
      <p:pic>
        <p:nvPicPr>
          <p:cNvPr id="63490"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36" y="5866692"/>
            <a:ext cx="2412519" cy="883632"/>
          </a:xfrm>
          <a:prstGeom prst="rect">
            <a:avLst/>
          </a:prstGeom>
        </p:spPr>
      </p:pic>
      <p:sp>
        <p:nvSpPr>
          <p:cNvPr id="5" name="TextBox 4"/>
          <p:cNvSpPr txBox="1"/>
          <p:nvPr/>
        </p:nvSpPr>
        <p:spPr>
          <a:xfrm>
            <a:off x="7126285" y="6265693"/>
            <a:ext cx="1740258" cy="338554"/>
          </a:xfrm>
          <a:prstGeom prst="rect">
            <a:avLst/>
          </a:prstGeom>
          <a:noFill/>
        </p:spPr>
        <p:txBody>
          <a:bodyPr wrap="square" rtlCol="0">
            <a:spAutoFit/>
          </a:bodyPr>
          <a:lstStyle/>
          <a:p>
            <a:r>
              <a:rPr lang="en-US" sz="1600" dirty="0" smtClean="0">
                <a:solidFill>
                  <a:schemeClr val="accent2"/>
                </a:solidFill>
              </a:rPr>
              <a:t>#QFTCon</a:t>
            </a:r>
            <a:r>
              <a:rPr lang="en-US" sz="1600" dirty="0">
                <a:solidFill>
                  <a:schemeClr val="accent2"/>
                </a:solidFill>
              </a:rPr>
              <a:t> </a:t>
            </a:r>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413231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523999"/>
            <a:ext cx="7703417" cy="4602163"/>
          </a:xfrm>
        </p:spPr>
        <p:txBody>
          <a:bodyPr>
            <a:normAutofit/>
          </a:bodyPr>
          <a:lstStyle/>
          <a:p>
            <a:pPr marL="0" indent="0">
              <a:buNone/>
            </a:pPr>
            <a:r>
              <a:rPr lang="en-US" sz="4800" dirty="0">
                <a:solidFill>
                  <a:schemeClr val="tx1"/>
                </a:solidFill>
              </a:rPr>
              <a:t>"There is no learning without having to pose a </a:t>
            </a:r>
            <a:r>
              <a:rPr lang="en-US" sz="4800" dirty="0" smtClean="0">
                <a:solidFill>
                  <a:schemeClr val="tx1"/>
                </a:solidFill>
              </a:rPr>
              <a:t>question." </a:t>
            </a:r>
          </a:p>
          <a:p>
            <a:pPr marL="0" indent="0">
              <a:buNone/>
            </a:pPr>
            <a:r>
              <a:rPr lang="en-US" sz="4400" dirty="0" smtClean="0">
                <a:solidFill>
                  <a:schemeClr val="tx1"/>
                </a:solidFill>
              </a:rPr>
              <a:t>	      - </a:t>
            </a:r>
            <a:r>
              <a:rPr lang="en-US" sz="2800" b="1" dirty="0" smtClean="0">
                <a:solidFill>
                  <a:schemeClr val="tx1"/>
                </a:solidFill>
              </a:rPr>
              <a:t>Richard Feynman</a:t>
            </a:r>
            <a:endParaRPr lang="en-US" sz="2800" dirty="0" smtClean="0">
              <a:solidFill>
                <a:schemeClr val="tx1"/>
              </a:solidFill>
            </a:endParaRPr>
          </a:p>
          <a:p>
            <a:pPr marL="0" indent="0">
              <a:spcBef>
                <a:spcPts val="200"/>
              </a:spcBef>
              <a:buNone/>
            </a:pPr>
            <a:r>
              <a:rPr lang="en-US" sz="2800" dirty="0">
                <a:solidFill>
                  <a:schemeClr val="tx1"/>
                </a:solidFill>
              </a:rPr>
              <a:t>	</a:t>
            </a:r>
            <a:r>
              <a:rPr lang="en-US" sz="2800" dirty="0" smtClean="0">
                <a:solidFill>
                  <a:schemeClr val="tx1"/>
                </a:solidFill>
              </a:rPr>
              <a:t>	   Nobel-Prizewinning physicist</a:t>
            </a:r>
            <a:endParaRPr lang="en-US" sz="2800" dirty="0">
              <a:solidFill>
                <a:schemeClr val="tx1"/>
              </a:solidFill>
            </a:endParaRPr>
          </a:p>
        </p:txBody>
      </p:sp>
    </p:spTree>
    <p:extLst>
      <p:ext uri="{BB962C8B-B14F-4D97-AF65-F5344CB8AC3E}">
        <p14:creationId xmlns:p14="http://schemas.microsoft.com/office/powerpoint/2010/main" val="3462489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98475" y="484188"/>
            <a:ext cx="7556500" cy="1308100"/>
          </a:xfrm>
        </p:spPr>
        <p:txBody>
          <a:bodyPr/>
          <a:lstStyle/>
          <a:p>
            <a:pPr eaLnBrk="1" hangingPunct="1"/>
            <a:r>
              <a:rPr lang="en-US" sz="4400" dirty="0" smtClean="0">
                <a:latin typeface="Rockwell" charset="0"/>
              </a:rPr>
              <a:t>Curiosity and Rigor</a:t>
            </a:r>
            <a:endParaRPr lang="en-US" sz="4400" dirty="0">
              <a:latin typeface="Rockwell" charset="0"/>
            </a:endParaRPr>
          </a:p>
        </p:txBody>
      </p:sp>
      <p:sp>
        <p:nvSpPr>
          <p:cNvPr id="74754" name="Content Placeholder 2"/>
          <p:cNvSpPr>
            <a:spLocks noGrp="1"/>
          </p:cNvSpPr>
          <p:nvPr>
            <p:ph idx="1"/>
          </p:nvPr>
        </p:nvSpPr>
        <p:spPr>
          <a:xfrm>
            <a:off x="498475" y="2173288"/>
            <a:ext cx="7556500" cy="3602037"/>
          </a:xfrm>
        </p:spPr>
        <p:txBody>
          <a:bodyPr/>
          <a:lstStyle/>
          <a:p>
            <a:pPr marL="228600" lvl="1" indent="0" algn="ctr" eaLnBrk="1" hangingPunct="1">
              <a:buFont typeface="Wingdings" charset="0"/>
              <a:buNone/>
            </a:pPr>
            <a:r>
              <a:rPr lang="en-US" sz="4400" u="sng" dirty="0">
                <a:solidFill>
                  <a:srgbClr val="000000"/>
                </a:solidFill>
                <a:latin typeface="Rockwell" charset="0"/>
              </a:rPr>
              <a:t>Three</a:t>
            </a:r>
            <a:r>
              <a:rPr lang="en-US" sz="4400" dirty="0">
                <a:solidFill>
                  <a:srgbClr val="000000"/>
                </a:solidFill>
                <a:latin typeface="Rockwell" charset="0"/>
              </a:rPr>
              <a:t> thinking abilities </a:t>
            </a:r>
          </a:p>
          <a:p>
            <a:pPr marL="228600" lvl="1" indent="0" algn="ctr" eaLnBrk="1" hangingPunct="1">
              <a:buFont typeface="Wingdings" charset="0"/>
              <a:buNone/>
            </a:pPr>
            <a:r>
              <a:rPr lang="en-US" sz="4400" dirty="0">
                <a:solidFill>
                  <a:srgbClr val="000000"/>
                </a:solidFill>
                <a:latin typeface="Rockwell" charset="0"/>
              </a:rPr>
              <a:t>with </a:t>
            </a:r>
            <a:r>
              <a:rPr lang="en-US" sz="4400" u="sng" dirty="0">
                <a:solidFill>
                  <a:srgbClr val="000000"/>
                </a:solidFill>
                <a:latin typeface="Rockwell" charset="0"/>
              </a:rPr>
              <a:t>one</a:t>
            </a:r>
            <a:r>
              <a:rPr lang="en-US" sz="4400" dirty="0">
                <a:solidFill>
                  <a:srgbClr val="000000"/>
                </a:solidFill>
                <a:latin typeface="Rockwell" charset="0"/>
              </a:rPr>
              <a:t> process</a:t>
            </a:r>
          </a:p>
        </p:txBody>
      </p:sp>
    </p:spTree>
    <p:extLst>
      <p:ext uri="{BB962C8B-B14F-4D97-AF65-F5344CB8AC3E}">
        <p14:creationId xmlns:p14="http://schemas.microsoft.com/office/powerpoint/2010/main" val="4060728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12" y="325167"/>
            <a:ext cx="8229600" cy="1188720"/>
          </a:xfrm>
        </p:spPr>
        <p:txBody>
          <a:bodyPr>
            <a:noAutofit/>
          </a:bodyPr>
          <a:lstStyle/>
          <a:p>
            <a:r>
              <a:rPr lang="en-US" sz="4000" dirty="0">
                <a:latin typeface="Rockwell" panose="02060603020205020403" pitchFamily="18" charset="0"/>
              </a:rPr>
              <a:t>The art and the science of the </a:t>
            </a:r>
            <a:r>
              <a:rPr lang="en-US" sz="4000" dirty="0" smtClean="0">
                <a:latin typeface="Rockwell" panose="02060603020205020403" pitchFamily="18" charset="0"/>
              </a:rPr>
              <a:t>QFT</a:t>
            </a:r>
            <a:endParaRPr lang="en-US" sz="4000"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7143750" y="5962650"/>
            <a:ext cx="2000250" cy="895350"/>
          </a:xfrm>
          <a:prstGeom prst="rect">
            <a:avLst/>
          </a:prstGeom>
        </p:spPr>
      </p:pic>
      <p:pic>
        <p:nvPicPr>
          <p:cNvPr id="5" name="Picture 4"/>
          <p:cNvPicPr>
            <a:picLocks noChangeAspect="1"/>
          </p:cNvPicPr>
          <p:nvPr/>
        </p:nvPicPr>
        <p:blipFill>
          <a:blip r:embed="rId4"/>
          <a:stretch>
            <a:fillRect/>
          </a:stretch>
        </p:blipFill>
        <p:spPr>
          <a:xfrm>
            <a:off x="460612" y="1583530"/>
            <a:ext cx="3635347" cy="2984095"/>
          </a:xfrm>
          <a:prstGeom prst="rect">
            <a:avLst/>
          </a:prstGeom>
        </p:spPr>
      </p:pic>
      <p:sp>
        <p:nvSpPr>
          <p:cNvPr id="6" name="Rectangle 1"/>
          <p:cNvSpPr txBox="1">
            <a:spLocks noChangeArrowheads="1"/>
          </p:cNvSpPr>
          <p:nvPr/>
        </p:nvSpPr>
        <p:spPr bwMode="auto">
          <a:xfrm>
            <a:off x="1398920" y="2861104"/>
            <a:ext cx="1617236" cy="554670"/>
          </a:xfrm>
          <a:prstGeom prst="rect">
            <a:avLst/>
          </a:prstGeom>
          <a:solidFill>
            <a:schemeClr val="bg1"/>
          </a:solidFill>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sym typeface="Gill Sans" charset="0"/>
              </a:rPr>
              <a:t>DIVERGENT</a:t>
            </a:r>
            <a:r>
              <a:rPr kumimoji="0" lang="en-US" sz="1600" b="1" i="0" u="none" strike="noStrike" kern="1200" cap="none" spc="0" normalizeH="0" baseline="0" noProof="0" dirty="0">
                <a:ln>
                  <a:noFill/>
                </a:ln>
                <a:solidFill>
                  <a:srgbClr val="000000"/>
                </a:solidFill>
                <a:effectLst/>
                <a:uLnTx/>
                <a:uFillTx/>
                <a:ea typeface="ヒラギノ角ゴ ProN W6" charset="-128"/>
                <a:cs typeface="ヒラギノ角ゴ ProN W6" charset="-128"/>
                <a:sym typeface="Gill Sans" charset="0"/>
              </a:rPr>
              <a:t/>
            </a:r>
            <a:br>
              <a:rPr kumimoji="0" lang="en-US" sz="1600" b="1" i="0" u="none" strike="noStrike" kern="1200" cap="none" spc="0" normalizeH="0" baseline="0" noProof="0" dirty="0">
                <a:ln>
                  <a:noFill/>
                </a:ln>
                <a:solidFill>
                  <a:srgbClr val="000000"/>
                </a:solidFill>
                <a:effectLst/>
                <a:uLnTx/>
                <a:uFillTx/>
                <a:ea typeface="ヒラギノ角ゴ ProN W6" charset="-128"/>
                <a:cs typeface="ヒラギノ角ゴ ProN W6" charset="-128"/>
                <a:sym typeface="Gill Sans" charset="0"/>
              </a:rPr>
            </a:br>
            <a:r>
              <a:rPr kumimoji="0" lang="en-US" sz="1600" b="1" i="0" u="none" strike="noStrike" kern="1200" cap="none" spc="0" normalizeH="0" baseline="0" noProof="0" dirty="0">
                <a:ln>
                  <a:noFill/>
                </a:ln>
                <a:solidFill>
                  <a:srgbClr val="000000"/>
                </a:solidFill>
                <a:effectLst/>
                <a:uLnTx/>
                <a:uFillTx/>
                <a:sym typeface="Gill Sans" charset="0"/>
              </a:rPr>
              <a:t>THINKING</a:t>
            </a:r>
            <a:endParaRPr kumimoji="0" lang="en-US" sz="1600" b="1" i="0" u="none" strike="noStrike" kern="1200" cap="none" spc="0" normalizeH="0" baseline="0" noProof="0" dirty="0">
              <a:ln>
                <a:noFill/>
              </a:ln>
              <a:solidFill>
                <a:srgbClr val="000000"/>
              </a:solidFill>
              <a:effectLst/>
              <a:uLnTx/>
              <a:uFillTx/>
              <a:ea typeface="ヒラギノ角ゴ ProN W6" charset="-128"/>
              <a:cs typeface="ヒラギノ角ゴ ProN W6" charset="-128"/>
              <a:sym typeface="Gill Sans" charset="0"/>
            </a:endParaRPr>
          </a:p>
        </p:txBody>
      </p:sp>
      <p:grpSp>
        <p:nvGrpSpPr>
          <p:cNvPr id="8" name="Group 2"/>
          <p:cNvGrpSpPr>
            <a:grpSpLocks/>
          </p:cNvGrpSpPr>
          <p:nvPr/>
        </p:nvGrpSpPr>
        <p:grpSpPr bwMode="auto">
          <a:xfrm>
            <a:off x="5055387" y="1583530"/>
            <a:ext cx="3482975" cy="2984093"/>
            <a:chOff x="1157326" y="1744708"/>
            <a:chExt cx="6897461" cy="5113292"/>
          </a:xfrm>
        </p:grpSpPr>
        <p:sp>
          <p:nvSpPr>
            <p:cNvPr id="9"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0"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1"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Rectangle 1"/>
            <p:cNvSpPr txBox="1">
              <a:spLocks noChangeArrowheads="1"/>
            </p:cNvSpPr>
            <p:nvPr/>
          </p:nvSpPr>
          <p:spPr>
            <a:xfrm>
              <a:off x="2868595" y="3565555"/>
              <a:ext cx="3584458" cy="1258876"/>
            </a:xfrm>
            <a:prstGeom prst="rect">
              <a:avLst/>
            </a:prstGeom>
          </p:spPr>
          <p:txBody>
            <a:bodyPr anchor="b">
              <a:normAutofit fontScale="4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sym typeface="Gill Sans" charset="0"/>
                </a:rPr>
                <a:t>THINKING</a:t>
              </a:r>
              <a:endParaRPr kumimoji="0" lang="en-US" sz="3300" b="1" i="0" u="none" strike="noStrike" kern="1200" cap="none" spc="0" normalizeH="0" baseline="0" noProof="0" dirty="0">
                <a:ln>
                  <a:noFill/>
                </a:ln>
                <a:solidFill>
                  <a:srgbClr val="000000"/>
                </a:solidFill>
                <a:effectLst/>
                <a:uLnTx/>
                <a:uFillTx/>
                <a:ea typeface="ヒラギノ角ゴ ProN W6" charset="-128"/>
                <a:cs typeface="ヒラギノ角ゴ ProN W6" charset="-128"/>
                <a:sym typeface="Gill Sans" charset="0"/>
              </a:endParaRPr>
            </a:p>
          </p:txBody>
        </p:sp>
      </p:grpSp>
      <p:sp>
        <p:nvSpPr>
          <p:cNvPr id="19" name="Rectangle 18"/>
          <p:cNvSpPr/>
          <p:nvPr/>
        </p:nvSpPr>
        <p:spPr>
          <a:xfrm>
            <a:off x="2661313" y="4392970"/>
            <a:ext cx="477672" cy="35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thinking about thin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176" y="4586978"/>
            <a:ext cx="4940352" cy="219897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3016156" y="4498377"/>
            <a:ext cx="3232244" cy="646331"/>
          </a:xfrm>
          <a:prstGeom prst="rect">
            <a:avLst/>
          </a:prstGeom>
          <a:solidFill>
            <a:schemeClr val="bg1"/>
          </a:solidFill>
        </p:spPr>
        <p:txBody>
          <a:bodyPr wrap="square" rtlCol="0">
            <a:spAutoFit/>
          </a:bodyPr>
          <a:lstStyle/>
          <a:p>
            <a:pPr algn="ctr"/>
            <a:r>
              <a:rPr lang="en-US" b="1" dirty="0" smtClean="0"/>
              <a:t>METACOGNITIVE THINKING </a:t>
            </a:r>
            <a:endParaRPr lang="en-US" b="1" dirty="0"/>
          </a:p>
        </p:txBody>
      </p:sp>
    </p:spTree>
    <p:extLst>
      <p:ext uri="{BB962C8B-B14F-4D97-AF65-F5344CB8AC3E}">
        <p14:creationId xmlns:p14="http://schemas.microsoft.com/office/powerpoint/2010/main" val="142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Skills and Democracy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0091" y="1759974"/>
            <a:ext cx="5432670" cy="4303882"/>
          </a:xfrm>
        </p:spPr>
      </p:pic>
      <p:sp>
        <p:nvSpPr>
          <p:cNvPr id="5" name="TextBox 4"/>
          <p:cNvSpPr txBox="1"/>
          <p:nvPr/>
        </p:nvSpPr>
        <p:spPr>
          <a:xfrm>
            <a:off x="4896465" y="6474542"/>
            <a:ext cx="4527755" cy="261610"/>
          </a:xfrm>
          <a:prstGeom prst="rect">
            <a:avLst/>
          </a:prstGeom>
          <a:noFill/>
        </p:spPr>
        <p:txBody>
          <a:bodyPr wrap="square" rtlCol="0">
            <a:spAutoFit/>
          </a:bodyPr>
          <a:lstStyle/>
          <a:p>
            <a:r>
              <a:rPr lang="en-US" sz="1100" dirty="0"/>
              <a:t>Image Courtesy of Highlander Research and Education Center</a:t>
            </a:r>
          </a:p>
        </p:txBody>
      </p:sp>
    </p:spTree>
    <p:extLst>
      <p:ext uri="{BB962C8B-B14F-4D97-AF65-F5344CB8AC3E}">
        <p14:creationId xmlns:p14="http://schemas.microsoft.com/office/powerpoint/2010/main" val="3863444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dirty="0" smtClean="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564395" y="1417248"/>
            <a:ext cx="7295253" cy="4001660"/>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dirty="0"/>
              <a:t>See Chapter 6 on Septima Clark in </a:t>
            </a:r>
            <a:r>
              <a:rPr lang="en-US" altLang="en-US" sz="1000" i="1" dirty="0"/>
              <a:t>Freedom Road: Adult Education of African Americans </a:t>
            </a:r>
            <a:r>
              <a:rPr lang="en-US" altLang="en-US" sz="1000" dirty="0"/>
              <a:t>(Peterson, 1996).</a:t>
            </a:r>
            <a:endParaRPr lang="en-US" altLang="en-US" sz="1000" i="1" dirty="0"/>
          </a:p>
        </p:txBody>
      </p:sp>
      <p:sp>
        <p:nvSpPr>
          <p:cNvPr id="7" name="TextBox 8"/>
          <p:cNvSpPr txBox="1">
            <a:spLocks noChangeArrowheads="1"/>
          </p:cNvSpPr>
          <p:nvPr/>
        </p:nvSpPr>
        <p:spPr bwMode="auto">
          <a:xfrm>
            <a:off x="506413" y="5418138"/>
            <a:ext cx="7841174"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dirty="0"/>
              <a:t>“We need to be taught to study rather than to believe, to </a:t>
            </a:r>
            <a:r>
              <a:rPr lang="en-US" altLang="en-US" sz="2400" b="1" dirty="0"/>
              <a:t>inquire</a:t>
            </a:r>
            <a:r>
              <a:rPr lang="en-US" altLang="en-US" sz="2400" dirty="0"/>
              <a:t> rather than to affirm</a:t>
            </a:r>
            <a:r>
              <a:rPr lang="en-US" altLang="en-US" sz="2400" dirty="0" smtClean="0"/>
              <a:t>.” </a:t>
            </a:r>
            <a:r>
              <a:rPr lang="en-US" altLang="en-US" sz="2400" dirty="0"/>
              <a:t>- Septima Clark</a:t>
            </a:r>
          </a:p>
        </p:txBody>
      </p:sp>
    </p:spTree>
    <p:extLst>
      <p:ext uri="{BB962C8B-B14F-4D97-AF65-F5344CB8AC3E}">
        <p14:creationId xmlns:p14="http://schemas.microsoft.com/office/powerpoint/2010/main" val="65364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Box 15"/>
          <p:cNvSpPr txBox="1">
            <a:spLocks noChangeArrowheads="1"/>
          </p:cNvSpPr>
          <p:nvPr/>
        </p:nvSpPr>
        <p:spPr bwMode="auto">
          <a:xfrm>
            <a:off x="195263" y="718542"/>
            <a:ext cx="43386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210985"/>
            <a:ext cx="3038475" cy="2092881"/>
          </a:xfrm>
          <a:prstGeom prst="rect">
            <a:avLst/>
          </a:prstGeom>
          <a:noFill/>
          <a:ln>
            <a:noFill/>
          </a:ln>
          <a:effectLst>
            <a:glow rad="127000">
              <a:schemeClr val="tx1"/>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Tree>
    <p:extLst>
      <p:ext uri="{BB962C8B-B14F-4D97-AF65-F5344CB8AC3E}">
        <p14:creationId xmlns:p14="http://schemas.microsoft.com/office/powerpoint/2010/main" val="1641086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169" y="1325986"/>
            <a:ext cx="7556313" cy="4144963"/>
          </a:xfrm>
        </p:spPr>
        <p:txBody>
          <a:bodyPr>
            <a:noAutofit/>
          </a:bodyPr>
          <a:lstStyle/>
          <a:p>
            <a:pPr marL="0" indent="0">
              <a:buNone/>
            </a:pPr>
            <a:r>
              <a:rPr lang="en-US" sz="2800" dirty="0" smtClean="0">
                <a:solidFill>
                  <a:schemeClr val="tx1"/>
                </a:solidFill>
              </a:rPr>
              <a:t>“If </a:t>
            </a:r>
            <a:r>
              <a:rPr lang="en-US" sz="2800" dirty="0">
                <a:solidFill>
                  <a:schemeClr val="tx1"/>
                </a:solidFill>
              </a:rPr>
              <a:t>you are a researcher you are trying to figure out what the question is as well as what the answer is.</a:t>
            </a:r>
          </a:p>
          <a:p>
            <a:pPr marL="0" indent="0">
              <a:buNone/>
            </a:pPr>
            <a:r>
              <a:rPr lang="en-US" sz="2800" dirty="0" smtClean="0">
                <a:solidFill>
                  <a:schemeClr val="tx1"/>
                </a:solidFill>
              </a:rPr>
              <a:t>“You </a:t>
            </a:r>
            <a:r>
              <a:rPr lang="en-US" sz="2800" dirty="0">
                <a:solidFill>
                  <a:schemeClr val="tx1"/>
                </a:solidFill>
              </a:rPr>
              <a:t>want to find the question that is sufficiently easy that you might be able to answer it, and sufficiently hard that the answer is </a:t>
            </a:r>
            <a:r>
              <a:rPr lang="en-US" sz="2800" dirty="0" smtClean="0">
                <a:solidFill>
                  <a:schemeClr val="tx1"/>
                </a:solidFill>
              </a:rPr>
              <a:t>interesting.”</a:t>
            </a:r>
          </a:p>
          <a:p>
            <a:pPr marL="0" indent="0" algn="r">
              <a:buNone/>
            </a:pP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b="1" dirty="0" smtClean="0">
                <a:solidFill>
                  <a:schemeClr val="tx1"/>
                </a:solidFill>
              </a:rPr>
              <a:t>Edward Witten</a:t>
            </a:r>
          </a:p>
          <a:p>
            <a:pPr marL="0" indent="0" algn="r">
              <a:spcBef>
                <a:spcPts val="0"/>
              </a:spcBef>
              <a:buNone/>
            </a:pPr>
            <a:r>
              <a:rPr lang="en-US" sz="2800" dirty="0">
                <a:solidFill>
                  <a:schemeClr val="tx1"/>
                </a:solidFill>
              </a:rPr>
              <a:t>	</a:t>
            </a:r>
            <a:r>
              <a:rPr lang="en-US" sz="2800" dirty="0" smtClean="0">
                <a:solidFill>
                  <a:schemeClr val="tx1"/>
                </a:solidFill>
              </a:rPr>
              <a:t>	</a:t>
            </a:r>
            <a:r>
              <a:rPr lang="en-US" sz="2400" dirty="0" smtClean="0">
                <a:solidFill>
                  <a:schemeClr val="tx1"/>
                </a:solidFill>
              </a:rPr>
              <a:t>Physicist, Institute of Advanced Study</a:t>
            </a:r>
            <a:endParaRPr lang="en-US" sz="2400" dirty="0">
              <a:solidFill>
                <a:schemeClr val="tx1"/>
              </a:solidFill>
            </a:endParaRPr>
          </a:p>
        </p:txBody>
      </p:sp>
    </p:spTree>
    <p:extLst>
      <p:ext uri="{BB962C8B-B14F-4D97-AF65-F5344CB8AC3E}">
        <p14:creationId xmlns:p14="http://schemas.microsoft.com/office/powerpoint/2010/main" val="180977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641" y="269766"/>
            <a:ext cx="42037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03428" y="1228774"/>
            <a:ext cx="376649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a:ea typeface="+mn-ea"/>
                <a:cs typeface="+mn-cs"/>
              </a:rPr>
              <a:t>“We must teach students how to think in questions, how to manage ignorance.”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US" sz="2000" b="1" i="0" u="none" strike="noStrike" kern="1200" cap="none" spc="0" normalizeH="0" baseline="0" noProof="0" dirty="0" smtClean="0">
                <a:ln>
                  <a:noFill/>
                </a:ln>
                <a:effectLst/>
                <a:uLnTx/>
                <a:uFillTx/>
                <a:latin typeface="Rockwell"/>
                <a:ea typeface="+mn-ea"/>
                <a:cs typeface="+mn-cs"/>
              </a:rPr>
              <a:t>Stuart </a:t>
            </a:r>
            <a:r>
              <a:rPr kumimoji="0" lang="en-US" sz="2000" b="1" i="0" u="none" strike="noStrike" kern="1200" cap="none" spc="0" normalizeH="0" baseline="0" noProof="0" dirty="0" err="1" smtClean="0">
                <a:ln>
                  <a:noFill/>
                </a:ln>
                <a:effectLst/>
                <a:uLnTx/>
                <a:uFillTx/>
                <a:latin typeface="Rockwell"/>
                <a:ea typeface="+mn-ea"/>
                <a:cs typeface="+mn-cs"/>
              </a:rPr>
              <a:t>Firestein</a:t>
            </a:r>
            <a:endParaRPr kumimoji="0" lang="en-US" sz="2000" b="0" i="0" u="none" strike="noStrike" kern="1200" cap="none" spc="0" normalizeH="0" baseline="0" noProof="0" dirty="0" smtClean="0">
              <a:ln>
                <a:noFill/>
              </a:ln>
              <a:effectLst/>
              <a:uLnTx/>
              <a:uFillTx/>
              <a:latin typeface="Rockwell"/>
              <a:ea typeface="+mn-ea"/>
              <a:cs typeface="+mn-cs"/>
            </a:endParaRPr>
          </a:p>
          <a:p>
            <a:pPr marL="525780" marR="0" lvl="0" indent="-342900" algn="l" defTabSz="457200" rtl="0" eaLnBrk="1" fontAlgn="auto" latinLnBrk="0" hangingPunct="1">
              <a:lnSpc>
                <a:spcPct val="100000"/>
              </a:lnSpc>
              <a:spcBef>
                <a:spcPts val="0"/>
              </a:spcBef>
              <a:spcAft>
                <a:spcPts val="0"/>
              </a:spcAft>
              <a:buClrTx/>
              <a:buSzTx/>
              <a:buFontTx/>
              <a:buChar char="-"/>
              <a:tabLst/>
              <a:defRPr/>
            </a:pPr>
            <a:r>
              <a:rPr lang="en-US" sz="2000" dirty="0" smtClean="0">
                <a:latin typeface="Rockwell"/>
              </a:rPr>
              <a:t>Former c</a:t>
            </a:r>
            <a:r>
              <a:rPr kumimoji="0" lang="en-US" sz="2000" b="0" i="0" u="none" strike="noStrike" kern="1200" cap="none" spc="0" normalizeH="0" baseline="0" noProof="0" dirty="0" err="1" smtClean="0">
                <a:ln>
                  <a:noFill/>
                </a:ln>
                <a:effectLst/>
                <a:uLnTx/>
                <a:uFillTx/>
                <a:latin typeface="Rockwell"/>
                <a:ea typeface="+mn-ea"/>
                <a:cs typeface="+mn-cs"/>
              </a:rPr>
              <a:t>hairman</a:t>
            </a:r>
            <a:r>
              <a:rPr kumimoji="0" lang="en-US" sz="2000" b="0" i="0" u="none" strike="noStrike" kern="1200" cap="none" spc="0" normalizeH="0" baseline="0" noProof="0" dirty="0" smtClean="0">
                <a:ln>
                  <a:noFill/>
                </a:ln>
                <a:effectLst/>
                <a:uLnTx/>
                <a:uFillTx/>
                <a:latin typeface="Rockwell"/>
                <a:ea typeface="+mn-ea"/>
                <a:cs typeface="+mn-cs"/>
              </a:rPr>
              <a:t> of the Department</a:t>
            </a:r>
            <a:r>
              <a:rPr kumimoji="0" lang="en-US" sz="2000" b="0" i="0" u="none" strike="noStrike" kern="1200" cap="none" spc="0" normalizeH="0" noProof="0" dirty="0" smtClean="0">
                <a:ln>
                  <a:noFill/>
                </a:ln>
                <a:effectLst/>
                <a:uLnTx/>
                <a:uFillTx/>
                <a:latin typeface="Rockwell"/>
                <a:ea typeface="+mn-ea"/>
                <a:cs typeface="+mn-cs"/>
              </a:rPr>
              <a:t> </a:t>
            </a:r>
            <a:r>
              <a:rPr kumimoji="0" lang="en-US" sz="2000" b="0" i="0" u="none" strike="noStrike" kern="1200" cap="none" spc="0" normalizeH="0" baseline="0" noProof="0" dirty="0" smtClean="0">
                <a:ln>
                  <a:noFill/>
                </a:ln>
                <a:effectLst/>
                <a:uLnTx/>
                <a:uFillTx/>
                <a:latin typeface="Rockwell"/>
                <a:ea typeface="+mn-ea"/>
                <a:cs typeface="+mn-cs"/>
              </a:rPr>
              <a:t>of Biology at Columbia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6623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0" y="412750"/>
            <a:ext cx="3763427" cy="5693082"/>
          </a:xfrm>
          <a:prstGeom prst="rect">
            <a:avLst/>
          </a:prstGeom>
        </p:spPr>
      </p:pic>
    </p:spTree>
    <p:extLst>
      <p:ext uri="{BB962C8B-B14F-4D97-AF65-F5344CB8AC3E}">
        <p14:creationId xmlns:p14="http://schemas.microsoft.com/office/powerpoint/2010/main" val="64740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College Presidents on What Students Should Learn in College</a:t>
            </a:r>
          </a:p>
        </p:txBody>
      </p:sp>
      <p:sp>
        <p:nvSpPr>
          <p:cNvPr id="3" name="Content Placeholder 2"/>
          <p:cNvSpPr>
            <a:spLocks noGrp="1"/>
          </p:cNvSpPr>
          <p:nvPr>
            <p:ph idx="1"/>
          </p:nvPr>
        </p:nvSpPr>
        <p:spPr>
          <a:xfrm>
            <a:off x="498475" y="1960563"/>
            <a:ext cx="7994361" cy="4737100"/>
          </a:xfrm>
        </p:spPr>
        <p:txBody>
          <a:bodyPr/>
          <a:lstStyle/>
          <a:p>
            <a:pPr marL="0" indent="0" eaLnBrk="1" hangingPunct="1">
              <a:lnSpc>
                <a:spcPct val="90000"/>
              </a:lnSpc>
              <a:buFont typeface="Wingdings" panose="05000000000000000000" pitchFamily="2" charset="2"/>
              <a:buNone/>
            </a:pPr>
            <a:r>
              <a:rPr lang="en-US" altLang="en-US" sz="2600" dirty="0" smtClean="0">
                <a:solidFill>
                  <a:schemeClr val="tx1"/>
                </a:solidFill>
              </a:rPr>
              <a:t>“The primary skills should be analytical skills of interpretation and inquiry. In other words, know how to frame a question.”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Leon Botstein</a:t>
            </a:r>
            <a:r>
              <a:rPr lang="en-US" altLang="en-US" sz="2600" dirty="0" smtClean="0">
                <a:solidFill>
                  <a:schemeClr val="tx1"/>
                </a:solidFill>
              </a:rPr>
              <a:t>, President of Bard College</a:t>
            </a:r>
          </a:p>
          <a:p>
            <a:pPr marL="0" indent="0" eaLnBrk="1" hangingPunct="1">
              <a:lnSpc>
                <a:spcPct val="90000"/>
              </a:lnSpc>
              <a:spcBef>
                <a:spcPts val="4000"/>
              </a:spcBef>
              <a:buFont typeface="Wingdings" panose="05000000000000000000" pitchFamily="2" charset="2"/>
              <a:buNone/>
            </a:pPr>
            <a:r>
              <a:rPr lang="en-US" altLang="en-US" sz="2600" dirty="0" smtClean="0">
                <a:solidFill>
                  <a:schemeClr val="tx1"/>
                </a:solidFill>
              </a:rPr>
              <a:t>“…the best we can do for students is have them ask the right questions.”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Nancy Cantor</a:t>
            </a:r>
            <a:r>
              <a:rPr lang="en-US" altLang="en-US" sz="2600" dirty="0" smtClean="0">
                <a:solidFill>
                  <a:schemeClr val="tx1"/>
                </a:solidFill>
              </a:rPr>
              <a:t>, Chancellor of University of Illinois</a:t>
            </a:r>
          </a:p>
          <a:p>
            <a:pPr marL="0" indent="0" algn="r" eaLnBrk="1" hangingPunct="1">
              <a:lnSpc>
                <a:spcPct val="90000"/>
              </a:lnSpc>
              <a:spcBef>
                <a:spcPts val="4000"/>
              </a:spcBef>
              <a:buFont typeface="Wingdings" panose="05000000000000000000" pitchFamily="2" charset="2"/>
              <a:buNone/>
            </a:pPr>
            <a:r>
              <a:rPr lang="en-US" altLang="en-US" sz="1800" i="1" dirty="0" smtClean="0">
                <a:solidFill>
                  <a:schemeClr val="tx1"/>
                </a:solidFill>
              </a:rPr>
              <a:t>The New York Times</a:t>
            </a:r>
            <a:r>
              <a:rPr lang="en-US" altLang="en-US" sz="1800" dirty="0" smtClean="0">
                <a:solidFill>
                  <a:schemeClr val="tx1"/>
                </a:solidFill>
              </a:rPr>
              <a:t>, August 4, 2002  </a:t>
            </a:r>
          </a:p>
        </p:txBody>
      </p:sp>
    </p:spTree>
    <p:extLst>
      <p:ext uri="{BB962C8B-B14F-4D97-AF65-F5344CB8AC3E}">
        <p14:creationId xmlns:p14="http://schemas.microsoft.com/office/powerpoint/2010/main" val="165796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16360</TotalTime>
  <Words>1400</Words>
  <Application>Microsoft Office PowerPoint</Application>
  <PresentationFormat>On-screen Show (4:3)</PresentationFormat>
  <Paragraphs>247</Paragraphs>
  <Slides>43</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7" baseType="lpstr">
      <vt:lpstr>ＭＳ ゴシック</vt:lpstr>
      <vt:lpstr>ＭＳ Ｐゴシック</vt:lpstr>
      <vt:lpstr>ＭＳ Ｐゴシック</vt:lpstr>
      <vt:lpstr>Arial</vt:lpstr>
      <vt:lpstr>Calibri</vt:lpstr>
      <vt:lpstr>Gill Sans</vt:lpstr>
      <vt:lpstr>Lucida Grande</vt:lpstr>
      <vt:lpstr>Rockwell</vt:lpstr>
      <vt:lpstr>Rockwell (Body)</vt:lpstr>
      <vt:lpstr>Wingdings</vt:lpstr>
      <vt:lpstr>ヒラギノ角ゴ ProN W3</vt:lpstr>
      <vt:lpstr>ヒラギノ角ゴ ProN W6</vt:lpstr>
      <vt:lpstr>Advantage</vt:lpstr>
      <vt:lpstr>Chart</vt:lpstr>
      <vt:lpstr>PowerPoint Presentation</vt:lpstr>
      <vt:lpstr>Acknowledgments </vt:lpstr>
      <vt:lpstr>Tweet…</vt:lpstr>
      <vt:lpstr>PowerPoint Presentation</vt:lpstr>
      <vt:lpstr>PowerPoint Presentation</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But, the problem begins long before college... </vt:lpstr>
      <vt:lpstr>Percentage of Basic Skill Attainment</vt:lpstr>
      <vt:lpstr>Percentage of Basic Skill Attainment</vt:lpstr>
      <vt:lpstr>What happens when students learn to ask their own questions?</vt:lpstr>
      <vt:lpstr>Student Reflections</vt:lpstr>
      <vt:lpstr>The Question Formulation Technique (QFT) </vt:lpstr>
      <vt:lpstr>Classroom Example: 4th Grade</vt:lpstr>
      <vt:lpstr>Question Focus</vt:lpstr>
      <vt:lpstr>Selected Student Questions</vt:lpstr>
      <vt:lpstr>Classroom Example: High School</vt:lpstr>
      <vt:lpstr>Question Focus</vt:lpstr>
      <vt:lpstr>Selected Student Questions</vt:lpstr>
      <vt:lpstr>Classroom Example: College Biology</vt:lpstr>
      <vt:lpstr>PowerPoint Presentation</vt:lpstr>
      <vt:lpstr>Classroom Example: College Biology</vt:lpstr>
      <vt:lpstr>Examples of Student Growth </vt:lpstr>
      <vt:lpstr>PowerPoint Presentation</vt:lpstr>
      <vt:lpstr>Student Reflections</vt:lpstr>
      <vt:lpstr>Student Reflections</vt:lpstr>
      <vt:lpstr>An Opportunity to Think Together…</vt:lpstr>
      <vt:lpstr>Rules for Producing Questions</vt:lpstr>
      <vt:lpstr>Question Focus:</vt:lpstr>
      <vt:lpstr>Categorizing Questions:  Closed/ Open</vt:lpstr>
      <vt:lpstr>Improving Questions</vt:lpstr>
      <vt:lpstr>Prioritizing Questions </vt:lpstr>
      <vt:lpstr>Share</vt:lpstr>
      <vt:lpstr>Reflection </vt:lpstr>
      <vt:lpstr>The QFT, on one slide…</vt:lpstr>
      <vt:lpstr>Let’s peek inside the black box</vt:lpstr>
      <vt:lpstr>Curiosity and Rigor</vt:lpstr>
      <vt:lpstr>The art and the science of the QFT</vt:lpstr>
      <vt:lpstr>Individual Skills and Democracy</vt:lpstr>
      <vt:lpstr>Democracy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RQI</dc:creator>
  <cp:lastModifiedBy>Andrew Minigan</cp:lastModifiedBy>
  <cp:revision>374</cp:revision>
  <cp:lastPrinted>2018-02-22T23:23:54Z</cp:lastPrinted>
  <dcterms:created xsi:type="dcterms:W3CDTF">2016-10-28T13:10:12Z</dcterms:created>
  <dcterms:modified xsi:type="dcterms:W3CDTF">2018-07-18T16:22:48Z</dcterms:modified>
</cp:coreProperties>
</file>