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3" r:id="rId2"/>
    <p:sldMasterId id="2147483704" r:id="rId3"/>
  </p:sldMasterIdLst>
  <p:notesMasterIdLst>
    <p:notesMasterId r:id="rId60"/>
  </p:notesMasterIdLst>
  <p:sldIdLst>
    <p:sldId id="399" r:id="rId4"/>
    <p:sldId id="361" r:id="rId5"/>
    <p:sldId id="300" r:id="rId6"/>
    <p:sldId id="483" r:id="rId7"/>
    <p:sldId id="400" r:id="rId8"/>
    <p:sldId id="401" r:id="rId9"/>
    <p:sldId id="482" r:id="rId10"/>
    <p:sldId id="402" r:id="rId11"/>
    <p:sldId id="403" r:id="rId12"/>
    <p:sldId id="404" r:id="rId13"/>
    <p:sldId id="405" r:id="rId14"/>
    <p:sldId id="406" r:id="rId15"/>
    <p:sldId id="407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485" r:id="rId24"/>
    <p:sldId id="486" r:id="rId25"/>
    <p:sldId id="487" r:id="rId26"/>
    <p:sldId id="488" r:id="rId27"/>
    <p:sldId id="453" r:id="rId28"/>
    <p:sldId id="454" r:id="rId29"/>
    <p:sldId id="455" r:id="rId30"/>
    <p:sldId id="456" r:id="rId31"/>
    <p:sldId id="390" r:id="rId32"/>
    <p:sldId id="379" r:id="rId33"/>
    <p:sldId id="484" r:id="rId34"/>
    <p:sldId id="386" r:id="rId35"/>
    <p:sldId id="389" r:id="rId36"/>
    <p:sldId id="458" r:id="rId37"/>
    <p:sldId id="459" r:id="rId38"/>
    <p:sldId id="341" r:id="rId39"/>
    <p:sldId id="342" r:id="rId40"/>
    <p:sldId id="423" r:id="rId41"/>
    <p:sldId id="343" r:id="rId42"/>
    <p:sldId id="398" r:id="rId43"/>
    <p:sldId id="435" r:id="rId44"/>
    <p:sldId id="451" r:id="rId45"/>
    <p:sldId id="371" r:id="rId46"/>
    <p:sldId id="340" r:id="rId47"/>
    <p:sldId id="440" r:id="rId48"/>
    <p:sldId id="460" r:id="rId49"/>
    <p:sldId id="477" r:id="rId50"/>
    <p:sldId id="479" r:id="rId51"/>
    <p:sldId id="480" r:id="rId52"/>
    <p:sldId id="446" r:id="rId53"/>
    <p:sldId id="363" r:id="rId54"/>
    <p:sldId id="370" r:id="rId55"/>
    <p:sldId id="372" r:id="rId56"/>
    <p:sldId id="364" r:id="rId57"/>
    <p:sldId id="461" r:id="rId58"/>
    <p:sldId id="481" r:id="rId5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1339A2-402D-4481-ADC4-F1630E197889}">
          <p14:sldIdLst>
            <p14:sldId id="399"/>
            <p14:sldId id="361"/>
            <p14:sldId id="300"/>
            <p14:sldId id="483"/>
            <p14:sldId id="400"/>
            <p14:sldId id="401"/>
            <p14:sldId id="482"/>
            <p14:sldId id="402"/>
            <p14:sldId id="403"/>
            <p14:sldId id="404"/>
            <p14:sldId id="405"/>
            <p14:sldId id="406"/>
            <p14:sldId id="407"/>
            <p14:sldId id="413"/>
            <p14:sldId id="414"/>
            <p14:sldId id="415"/>
            <p14:sldId id="416"/>
            <p14:sldId id="417"/>
            <p14:sldId id="418"/>
            <p14:sldId id="419"/>
            <p14:sldId id="485"/>
            <p14:sldId id="486"/>
            <p14:sldId id="487"/>
            <p14:sldId id="488"/>
            <p14:sldId id="453"/>
            <p14:sldId id="454"/>
            <p14:sldId id="455"/>
            <p14:sldId id="456"/>
            <p14:sldId id="390"/>
            <p14:sldId id="379"/>
            <p14:sldId id="484"/>
            <p14:sldId id="386"/>
            <p14:sldId id="389"/>
            <p14:sldId id="458"/>
            <p14:sldId id="459"/>
            <p14:sldId id="341"/>
            <p14:sldId id="342"/>
            <p14:sldId id="423"/>
            <p14:sldId id="343"/>
            <p14:sldId id="398"/>
            <p14:sldId id="435"/>
            <p14:sldId id="451"/>
            <p14:sldId id="371"/>
            <p14:sldId id="340"/>
            <p14:sldId id="440"/>
            <p14:sldId id="460"/>
            <p14:sldId id="477"/>
            <p14:sldId id="479"/>
            <p14:sldId id="480"/>
            <p14:sldId id="446"/>
            <p14:sldId id="363"/>
            <p14:sldId id="370"/>
            <p14:sldId id="372"/>
            <p14:sldId id="364"/>
            <p14:sldId id="461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8" clrIdx="0">
    <p:extLst/>
  </p:cmAuthor>
  <p:cmAuthor id="2" name="Tomo O" initials="TO" lastIdx="2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1" autoAdjust="0"/>
    <p:restoredTop sz="77428" autoAdjust="0"/>
  </p:normalViewPr>
  <p:slideViewPr>
    <p:cSldViewPr snapToGrid="0" snapToObjects="1">
      <p:cViewPr varScale="1">
        <p:scale>
          <a:sx n="84" d="100"/>
          <a:sy n="84" d="100"/>
        </p:scale>
        <p:origin x="9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BF79D7-4642-C040-B61B-7ADAC3B1BC1E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874CE0-4909-6048-B317-2721B0FEF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5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8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4A5B7545-9F60-E947-BEC7-08664EAF44B1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894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7B8818-B5A2-D44A-9742-9B91385259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0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400-0BE6-3740-9429-28FD44C8FF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5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4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83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2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6588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41860BA-B361-EF49-AD99-649FC8448E0D}" type="slidenum">
              <a:rPr lang="en-US" sz="1200">
                <a:solidFill>
                  <a:prstClr val="black"/>
                </a:solidFill>
              </a:rPr>
              <a:pPr defTabSz="46588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82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0FF8EDAF-CEE8-BD4A-8729-AA831C9EEA9D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52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4868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0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54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93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3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4A5B7545-9F60-E947-BEC7-08664EAF44B1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39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81892A65-78A1-4D0E-9447-83CB41B6C27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8652428" indent="-38186541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465887" fontAlgn="base">
              <a:spcBef>
                <a:spcPct val="0"/>
              </a:spcBef>
              <a:spcAft>
                <a:spcPct val="0"/>
              </a:spcAft>
              <a:defRPr/>
            </a:pPr>
            <a:fld id="{94F6C5C9-C46E-4162-BB0E-FD5F99128712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465887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1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6588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B862597-221C-F74B-A931-14AE412BFD55}" type="slidenum">
              <a:rPr lang="en-US" sz="1200">
                <a:solidFill>
                  <a:prstClr val="black"/>
                </a:solidFill>
              </a:rPr>
              <a:pPr defTabSz="46588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1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71450" indent="-296711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86847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61585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136324" indent="-23736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6588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47FBC81-90D4-F842-83D2-3DFDB28F251D}" type="slidenum">
              <a:rPr lang="en-US" sz="1200">
                <a:solidFill>
                  <a:prstClr val="black"/>
                </a:solidFill>
              </a:rPr>
              <a:pPr defTabSz="46588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2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92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5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9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82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16928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34279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878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506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740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5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5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236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34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101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5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67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966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1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566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3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60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52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61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4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6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3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4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382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0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6171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671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3B6735-0EB5-4106-8425-C9B4E95E0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39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1D6353-A562-4DD7-8F1F-12BD0B3C00B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8C9F59-E337-45D1-9C7D-386B579FC5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886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276566-C974-47BB-8E68-1661D6EEB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45B47-DC55-4A67-8670-8BCCCC7A7D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533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97AC9-12EA-4D21-8E6D-6393C464ABD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70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635C2E-0EF7-42E0-A805-7A8A86BB989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554D93-F621-44CF-B6BE-DDBC3984388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880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D7EFA-BD02-43F9-9D6D-81FE65336CE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EB50-5C82-44CD-A368-7157B4AF30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513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7758E5-454A-4F10-8891-64CD4020F4C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8ECEC2-AB69-4E2F-8C29-CC21EF1E25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266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08ACB-DAD2-4E3B-A198-F55E1E6FEEE8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78E7E-D78E-4834-AA29-552E829A4E0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014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385B-E70E-4C76-8FE3-C1476DCF7C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B38D4A-82EA-4EA9-ACD6-33D738F3F6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7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4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49252-3FB7-4274-887A-B112CC2D3976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E96DB6-564E-46BB-AAE6-F54DA9F96C7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3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7F84E-90C8-4A5A-830E-A4441F9C97B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0A522-1F08-417C-A0B8-063E2BD2757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24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05AFA6-CFB3-4F7A-845C-908144637B5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B27BF-20B9-4A2E-9A44-32987CAFFFC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02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7F908-B169-49F6-9065-4D88E79C12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25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330BD-A246-427F-8825-9553F9D70B5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20B8C6-264E-4A87-BF46-0AE7B331B4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284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4AC62-D133-4F42-BFB1-0F8C3F3E11C3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E73481-58B8-4D3A-837F-CF7779A4B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69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189D6-DC49-4212-B9D0-5EC1BC92C97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173AE3-A452-457A-8D75-1BE098A4578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959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641A2-DD86-4A07-AA96-AE522E8B653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B20776-8268-4BD6-9106-9BAD83C81B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54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0355C-907D-4289-B1A3-E6B8B43E25E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E7481-575A-40B5-B16C-D021A7B43E0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8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ECEFD-270C-47CD-AF7F-67808997443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2EDC8-2DA0-4278-81AB-3D1208FB9E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59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9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6F632F-5167-4B75-9D77-D00441E6315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DE7E2-AA6F-4288-ABF9-43F9750FADE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3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90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341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9718A7-2B15-C347-B708-4E85D52F4AA4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5E84564-75FE-D847-AF71-AE7C2526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ACB512-4642-4B89-A742-8EC27A8CAF1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7/18/2018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11334-F463-48AE-BAC3-C7D7EA3C06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com/photography/photo-of-the-day/2013/1/alligator-babies-texa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twitter.com/hashtag/QFT?src=hash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twitter.com/MrsMartinsClas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othsteinDan" TargetMode="External"/><Relationship Id="rId5" Type="http://schemas.openxmlformats.org/officeDocument/2006/relationships/hyperlink" Target="https://twitter.com/GFMS_info" TargetMode="External"/><Relationship Id="rId4" Type="http://schemas.openxmlformats.org/officeDocument/2006/relationships/hyperlink" Target="https://twitter.com/CarmeISchools" TargetMode="External"/><Relationship Id="rId9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949" y="802649"/>
            <a:ext cx="4235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dirty="0">
                <a:solidFill>
                  <a:prstClr val="white"/>
                </a:solidFill>
              </a:rPr>
              <a:t>Making it Easier </a:t>
            </a:r>
          </a:p>
          <a:p>
            <a:pPr lvl="0">
              <a:defRPr/>
            </a:pPr>
            <a:r>
              <a:rPr lang="en-US" sz="5400" dirty="0">
                <a:solidFill>
                  <a:prstClr val="white"/>
                </a:solidFill>
              </a:rPr>
              <a:t>to Foster Curiosity</a:t>
            </a:r>
            <a:endParaRPr kumimoji="0" lang="en-US" sz="5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0185" y="2728682"/>
            <a:ext cx="218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100" dirty="0">
                <a:solidFill>
                  <a:srgbClr val="FFFFFF"/>
                </a:solidFill>
              </a:rPr>
              <a:t>Philadelphia, PA</a:t>
            </a:r>
          </a:p>
          <a:p>
            <a:pPr lvl="0" algn="ctr"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March 6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,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9128" y="4922874"/>
            <a:ext cx="935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Dan Rothstein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1189" y="5413130"/>
            <a:ext cx="4438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Co-Director</a:t>
            </a:r>
          </a:p>
          <a:p>
            <a:pPr algn="ctr"/>
            <a:r>
              <a:rPr lang="en-US" sz="2400" dirty="0"/>
              <a:t>The Right Question Institute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3993" y="2743480"/>
            <a:ext cx="2038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Character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</a:rPr>
              <a:t>       LAB</a:t>
            </a:r>
          </a:p>
        </p:txBody>
      </p:sp>
    </p:spTree>
    <p:extLst>
      <p:ext uri="{BB962C8B-B14F-4D97-AF65-F5344CB8AC3E}">
        <p14:creationId xmlns:p14="http://schemas.microsoft.com/office/powerpoint/2010/main" val="828755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 anchor="b"/>
          <a:lstStyle/>
          <a:p>
            <a:pPr eaLnBrk="1" hangingPunct="1"/>
            <a:r>
              <a:rPr lang="en-US" altLang="en-US" sz="2800" dirty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316382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1037112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http://nces.ed.gov/nationsreportcard/pdf/main2009/2011455.pdf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98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http://nces.ed.gov/nationsreportcard/pdf/main2009/2011455.pdf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119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Classroom Example:</a:t>
            </a:r>
            <a:br>
              <a:rPr lang="en-US" sz="4400" dirty="0"/>
            </a:br>
            <a:r>
              <a:rPr lang="en-US" sz="4400" dirty="0"/>
              <a:t>Kindergarten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Jennifer Shaffer, Walkersville, MD</a:t>
            </a: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Non-fiction literacy</a:t>
            </a: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To engage students prior to reading a nonfiction text about alligators</a:t>
            </a: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112761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629DD1"/>
                </a:solidFill>
              </a:rPr>
              <a:t>Question Focus</a:t>
            </a: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9" y="1600200"/>
            <a:ext cx="5530341" cy="4144963"/>
          </a:xfrm>
        </p:spPr>
      </p:pic>
      <p:sp>
        <p:nvSpPr>
          <p:cNvPr id="5" name="TextBox 4"/>
          <p:cNvSpPr txBox="1"/>
          <p:nvPr/>
        </p:nvSpPr>
        <p:spPr>
          <a:xfrm>
            <a:off x="4433454" y="6414655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Photograph by </a:t>
            </a:r>
            <a:r>
              <a:rPr lang="en-US" dirty="0" err="1">
                <a:hlinkClick r:id="rId3"/>
              </a:rPr>
              <a:t>Nuwan</a:t>
            </a:r>
            <a:r>
              <a:rPr lang="en-US" dirty="0">
                <a:hlinkClick r:id="rId3"/>
              </a:rPr>
              <a:t> Samaranayake,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021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Where are they going?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 baby alligator’s eyes white and the mom’s black?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baby alligators on top of the momma alligator?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does momma or daddy have bumps on them?</a:t>
            </a: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4027043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>
                <a:latin typeface="Rockwell" charset="0"/>
              </a:rPr>
              <a:t>4</a:t>
            </a:r>
            <a:r>
              <a:rPr lang="en-US" sz="4000" baseline="30000" dirty="0">
                <a:latin typeface="Rockwell" charset="0"/>
              </a:rPr>
              <a:t>th</a:t>
            </a:r>
            <a:r>
              <a:rPr lang="en-US" sz="4000" dirty="0">
                <a:latin typeface="Rockwell" charset="0"/>
              </a:rPr>
              <a:t> Grade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Math unit on variables</a:t>
            </a: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To engage students at the start of a unit on variables</a:t>
            </a: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70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44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13171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dirty="0"/>
              <a:t>Acknowledgments</a:t>
            </a:r>
            <a:r>
              <a:rPr lang="en-US" altLang="en-US" dirty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1669473"/>
            <a:ext cx="7744980" cy="50494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We are </a:t>
            </a:r>
            <a:r>
              <a:rPr lang="en-US" altLang="en-US" sz="2400" dirty="0" smtClean="0">
                <a:solidFill>
                  <a:schemeClr val="tx1"/>
                </a:solidFill>
              </a:rPr>
              <a:t>grateful </a:t>
            </a:r>
            <a:r>
              <a:rPr lang="en-US" altLang="en-US" sz="2400" dirty="0">
                <a:solidFill>
                  <a:schemeClr val="tx1"/>
                </a:solidFill>
              </a:rPr>
              <a:t>to the Sir John Templeton Foundation and The Hummingbird Fund for their generous support of the Right Question Institute’s Million Classrooms Campaign. </a:t>
            </a:r>
            <a:r>
              <a:rPr lang="en-US" altLang="en-US" sz="2400" dirty="0" smtClean="0">
                <a:solidFill>
                  <a:schemeClr val="tx1"/>
                </a:solidFill>
              </a:rPr>
              <a:t> We appreciate Jeremy Steinberg’s work behind the scenes for this session.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I am very grateful </a:t>
            </a:r>
            <a:r>
              <a:rPr lang="en-US" altLang="en-US" sz="2400" dirty="0" smtClean="0">
                <a:solidFill>
                  <a:schemeClr val="tx1"/>
                </a:solidFill>
              </a:rPr>
              <a:t>to Tomoko </a:t>
            </a:r>
            <a:r>
              <a:rPr lang="en-US" altLang="en-US" sz="2400" dirty="0" err="1">
                <a:solidFill>
                  <a:schemeClr val="tx1"/>
                </a:solidFill>
              </a:rPr>
              <a:t>Ouchi</a:t>
            </a:r>
            <a:r>
              <a:rPr lang="en-US" altLang="en-US" sz="2400" dirty="0">
                <a:solidFill>
                  <a:schemeClr val="tx1"/>
                </a:solidFill>
              </a:rPr>
              <a:t> for her work with me in thinking and preparing for this session, Andrew </a:t>
            </a:r>
            <a:r>
              <a:rPr lang="en-US" altLang="en-US" sz="2400" dirty="0" err="1">
                <a:solidFill>
                  <a:schemeClr val="tx1"/>
                </a:solidFill>
              </a:rPr>
              <a:t>Minigan</a:t>
            </a:r>
            <a:r>
              <a:rPr lang="en-US" altLang="en-US" sz="2400" dirty="0">
                <a:solidFill>
                  <a:schemeClr val="tx1"/>
                </a:solidFill>
              </a:rPr>
              <a:t> for his research gems, Luz Santana and Sarah Westbrook for their on-going contributions to our current thinking.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0" y="5866692"/>
            <a:ext cx="2412519" cy="883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95167" y="6280798"/>
            <a:ext cx="182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@</a:t>
            </a:r>
            <a:r>
              <a:rPr lang="en-US" sz="2000" dirty="0" err="1"/>
              <a:t>RothsteinDan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932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65" y="497949"/>
            <a:ext cx="7093817" cy="1116106"/>
          </a:xfrm>
        </p:spPr>
        <p:txBody>
          <a:bodyPr/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752600"/>
            <a:ext cx="7924800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</a:p>
        </p:txBody>
      </p:sp>
    </p:spTree>
    <p:extLst>
      <p:ext uri="{BB962C8B-B14F-4D97-AF65-F5344CB8AC3E}">
        <p14:creationId xmlns:p14="http://schemas.microsoft.com/office/powerpoint/2010/main" val="40845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Classroom Example:</a:t>
            </a:r>
            <a:br>
              <a:rPr lang="en-US" altLang="en-US" sz="4000" dirty="0" smtClean="0"/>
            </a:br>
            <a:r>
              <a:rPr lang="en-US" altLang="en-US" sz="4000" dirty="0" smtClean="0"/>
              <a:t>High School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354580" cy="4144963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Teacher</a:t>
            </a:r>
            <a:r>
              <a:rPr lang="en-US" altLang="en-US" sz="3000" dirty="0" smtClean="0">
                <a:solidFill>
                  <a:schemeClr val="tx1"/>
                </a:solidFill>
              </a:rPr>
              <a:t>: Daniel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Fouts</a:t>
            </a:r>
            <a:r>
              <a:rPr lang="en-US" altLang="en-US" sz="3000" dirty="0" smtClean="0">
                <a:solidFill>
                  <a:schemeClr val="tx1"/>
                </a:solidFill>
              </a:rPr>
              <a:t>, Des Plaines, IL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Topic</a:t>
            </a:r>
            <a:r>
              <a:rPr lang="en-US" altLang="en-US" sz="3000" dirty="0" smtClean="0">
                <a:solidFill>
                  <a:schemeClr val="tx1"/>
                </a:solidFill>
              </a:rPr>
              <a:t>: 12</a:t>
            </a:r>
            <a:r>
              <a:rPr lang="en-US" altLang="en-US" sz="30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3000" dirty="0" smtClean="0">
                <a:solidFill>
                  <a:schemeClr val="tx1"/>
                </a:solidFill>
              </a:rPr>
              <a:t> Grade Government unit on the American presidency at moments of crisis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000" u="sng" dirty="0" smtClean="0">
                <a:solidFill>
                  <a:schemeClr val="tx1"/>
                </a:solidFill>
              </a:rPr>
              <a:t>Purpose</a:t>
            </a:r>
            <a:r>
              <a:rPr lang="en-US" altLang="en-US" sz="3000" dirty="0" smtClean="0">
                <a:solidFill>
                  <a:schemeClr val="tx1"/>
                </a:solidFill>
              </a:rPr>
              <a:t>: To engage students at the start of the unit and to help students select a topic for an independent project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3246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 Focus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>
          <a:xfrm>
            <a:off x="498475" y="4033838"/>
            <a:ext cx="8340725" cy="41449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3600" smtClean="0">
                <a:solidFill>
                  <a:schemeClr val="tx1"/>
                </a:solidFill>
              </a:rPr>
              <a:t>“Nearly all men can handle adversity; but if you really want to test a man’s character, give him power.” </a:t>
            </a:r>
          </a:p>
        </p:txBody>
      </p:sp>
      <p:pic>
        <p:nvPicPr>
          <p:cNvPr id="14950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1552575"/>
            <a:ext cx="20256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Rectangle 4"/>
          <p:cNvSpPr>
            <a:spLocks noChangeArrowheads="1"/>
          </p:cNvSpPr>
          <p:nvPr/>
        </p:nvSpPr>
        <p:spPr bwMode="auto">
          <a:xfrm>
            <a:off x="5616387" y="6580187"/>
            <a:ext cx="4876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>
                <a:solidFill>
                  <a:srgbClr val="595959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https://www.loc.gov/pictures/item/96522529/</a:t>
            </a:r>
          </a:p>
        </p:txBody>
      </p:sp>
    </p:spTree>
    <p:extLst>
      <p:ext uri="{BB962C8B-B14F-4D97-AF65-F5344CB8AC3E}">
        <p14:creationId xmlns:p14="http://schemas.microsoft.com/office/powerpoint/2010/main" val="1446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smtClean="0"/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1374757"/>
            <a:ext cx="7800974" cy="5206151"/>
          </a:xfrm>
          <a:extLst/>
        </p:spPr>
        <p:txBody>
          <a:bodyPr numCol="2"/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does power challenge one’s morality?	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Should everyone have some type of power? 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Does power make people corrupt?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if the person who is qualified for power doesn’t attain it?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is a man’s power tested?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is considered power?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defines good character?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How can we ensure that the good men get the power?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  <a:cs typeface="Rockwell (Body)"/>
              </a:rPr>
              <a:t>What kind of man can handle adversity?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What can power tell us about a man’s character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How can power be obtained by adversity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Why are some people affected by power differently</a:t>
            </a:r>
            <a:r>
              <a:rPr lang="en-US" dirty="0" smtClean="0">
                <a:solidFill>
                  <a:schemeClr val="tx1"/>
                </a:solidFill>
                <a:cs typeface="Rockwell (Body)"/>
              </a:rPr>
              <a:t>?</a:t>
            </a:r>
            <a:endParaRPr lang="en-US" dirty="0">
              <a:solidFill>
                <a:schemeClr val="tx1"/>
              </a:solidFill>
              <a:cs typeface="Rockwell (Body)"/>
            </a:endParaRP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  <a:cs typeface="Rockwell (Body)"/>
              </a:rPr>
              <a:t>If adversity supposedly makes you stronger, does that mean that power makes you weaker?</a:t>
            </a:r>
            <a:endParaRPr lang="en-US" dirty="0" smtClean="0">
              <a:solidFill>
                <a:schemeClr val="tx1"/>
              </a:solidFill>
              <a:cs typeface="Rockwell (Body)"/>
            </a:endParaRPr>
          </a:p>
        </p:txBody>
      </p:sp>
    </p:spTree>
    <p:extLst>
      <p:ext uri="{BB962C8B-B14F-4D97-AF65-F5344CB8AC3E}">
        <p14:creationId xmlns:p14="http://schemas.microsoft.com/office/powerpoint/2010/main" val="3057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Next Steps: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>
          <a:xfrm>
            <a:off x="498473" y="1704109"/>
            <a:ext cx="7556313" cy="414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Each student selected l question from the class list to work on throughout the unit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Students answered their question using research and knowledge from the unit in a two-page reflection paper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chemeClr val="tx1"/>
                </a:solidFill>
              </a:rPr>
              <a:t>Students shared their reflections in a class discussion on the final day of the unit</a:t>
            </a:r>
          </a:p>
        </p:txBody>
      </p:sp>
    </p:spTree>
    <p:extLst>
      <p:ext uri="{BB962C8B-B14F-4D97-AF65-F5344CB8AC3E}">
        <p14:creationId xmlns:p14="http://schemas.microsoft.com/office/powerpoint/2010/main" val="27448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Example: College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u="sng" dirty="0">
                <a:solidFill>
                  <a:srgbClr val="595959"/>
                </a:solidFill>
                <a:cs typeface="Gill Sans" charset="0"/>
              </a:rPr>
              <a:t>Teacher:</a:t>
            </a:r>
            <a:r>
              <a:rPr lang="en-US" sz="2800" dirty="0">
                <a:solidFill>
                  <a:srgbClr val="595959"/>
                </a:solidFill>
                <a:cs typeface="Gill Sans" charset="0"/>
              </a:rPr>
              <a:t> Professor Dan Perlman, Ph.D. Associate Provost of Innovation in Education, Professor of Biology, Brandeis University </a:t>
            </a:r>
          </a:p>
          <a:p>
            <a:pPr>
              <a:buNone/>
            </a:pPr>
            <a:r>
              <a:rPr lang="en-US" sz="2800" u="sng" dirty="0">
                <a:solidFill>
                  <a:srgbClr val="595959"/>
                </a:solidFill>
                <a:cs typeface="Gill Sans" charset="0"/>
              </a:rPr>
              <a:t>Topic:</a:t>
            </a:r>
            <a:r>
              <a:rPr lang="en-US" sz="2800" dirty="0">
                <a:solidFill>
                  <a:srgbClr val="595959"/>
                </a:solidFill>
                <a:cs typeface="Gill Sans" charset="0"/>
              </a:rPr>
              <a:t> Evolutionary Ecology </a:t>
            </a:r>
          </a:p>
          <a:p>
            <a:pPr>
              <a:buNone/>
            </a:pPr>
            <a:r>
              <a:rPr lang="en-US" sz="2800" u="sng" dirty="0">
                <a:solidFill>
                  <a:srgbClr val="595959"/>
                </a:solidFill>
                <a:cs typeface="Gill Sans" charset="0"/>
              </a:rPr>
              <a:t>Purpose:</a:t>
            </a:r>
            <a:r>
              <a:rPr lang="en-US" sz="2800" dirty="0">
                <a:solidFill>
                  <a:srgbClr val="595959"/>
                </a:solidFill>
              </a:rPr>
              <a:t> Introducing and concluding a course on evolutionary biology </a:t>
            </a:r>
            <a:endParaRPr lang="en-US" sz="2800" u="sng" dirty="0">
              <a:solidFill>
                <a:srgbClr val="595959"/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0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900" y="455613"/>
            <a:ext cx="2171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Question Focus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04975" y="1054100"/>
            <a:ext cx="847725" cy="355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987" name="Group 26"/>
          <p:cNvGrpSpPr>
            <a:grpSpLocks/>
          </p:cNvGrpSpPr>
          <p:nvPr/>
        </p:nvGrpSpPr>
        <p:grpSpPr bwMode="auto">
          <a:xfrm>
            <a:off x="2578100" y="458788"/>
            <a:ext cx="4086225" cy="6121400"/>
            <a:chOff x="2578100" y="458788"/>
            <a:chExt cx="4086830" cy="6121400"/>
          </a:xfrm>
        </p:grpSpPr>
        <p:grpSp>
          <p:nvGrpSpPr>
            <p:cNvPr id="41992" name="Group 25"/>
            <p:cNvGrpSpPr>
              <a:grpSpLocks/>
            </p:cNvGrpSpPr>
            <p:nvPr/>
          </p:nvGrpSpPr>
          <p:grpSpPr bwMode="auto">
            <a:xfrm>
              <a:off x="2578100" y="458788"/>
              <a:ext cx="4086830" cy="6121400"/>
              <a:chOff x="2578100" y="458788"/>
              <a:chExt cx="4086830" cy="6121400"/>
            </a:xfrm>
          </p:grpSpPr>
          <p:grpSp>
            <p:nvGrpSpPr>
              <p:cNvPr id="41994" name="Group 22"/>
              <p:cNvGrpSpPr>
                <a:grpSpLocks/>
              </p:cNvGrpSpPr>
              <p:nvPr/>
            </p:nvGrpSpPr>
            <p:grpSpPr bwMode="auto">
              <a:xfrm>
                <a:off x="2578100" y="458788"/>
                <a:ext cx="4086830" cy="6121400"/>
                <a:chOff x="2578100" y="458788"/>
                <a:chExt cx="4086830" cy="6121400"/>
              </a:xfrm>
            </p:grpSpPr>
            <p:pic>
              <p:nvPicPr>
                <p:cNvPr id="41996" name="Picture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8100" y="458788"/>
                  <a:ext cx="4086830" cy="6121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997" name="Picture 21" descr="Screen Shot 2015-03-19 at 4.29.44 P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31" r="1244" b="26740"/>
                <a:stretch>
                  <a:fillRect/>
                </a:stretch>
              </p:blipFill>
              <p:spPr bwMode="auto">
                <a:xfrm>
                  <a:off x="2603501" y="2986442"/>
                  <a:ext cx="4036029" cy="35937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995" name="TextBox 24"/>
              <p:cNvSpPr txBox="1">
                <a:spLocks noChangeArrowheads="1"/>
              </p:cNvSpPr>
              <p:nvPr/>
            </p:nvSpPr>
            <p:spPr bwMode="auto">
              <a:xfrm>
                <a:off x="2882900" y="736600"/>
                <a:ext cx="3556000" cy="5632312"/>
              </a:xfrm>
              <a:prstGeom prst="rect">
                <a:avLst/>
              </a:prstGeom>
              <a:noFill/>
              <a:ln w="9525">
                <a:solidFill>
                  <a:srgbClr val="AEA49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  <a:p>
                <a:pPr eaLnBrk="1" hangingPunct="1"/>
                <a:endParaRPr lang="en-US" sz="1800"/>
              </a:p>
            </p:txBody>
          </p:sp>
        </p:grpSp>
        <p:sp>
          <p:nvSpPr>
            <p:cNvPr id="41993" name="TextBox 23"/>
            <p:cNvSpPr txBox="1">
              <a:spLocks noChangeArrowheads="1"/>
            </p:cNvSpPr>
            <p:nvPr/>
          </p:nvSpPr>
          <p:spPr bwMode="auto">
            <a:xfrm>
              <a:off x="3985230" y="3086100"/>
              <a:ext cx="26035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 b="1"/>
                <a:t>Andrewartha, H. G.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06800" y="2127250"/>
            <a:ext cx="2082800" cy="5857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AEA495"/>
                </a:solidFill>
                <a:latin typeface="Calibri"/>
                <a:cs typeface="Calibri"/>
              </a:rPr>
              <a:t>Organisms</a:t>
            </a:r>
          </a:p>
        </p:txBody>
      </p:sp>
      <p:sp>
        <p:nvSpPr>
          <p:cNvPr id="13" name="Donut 12"/>
          <p:cNvSpPr/>
          <p:nvPr/>
        </p:nvSpPr>
        <p:spPr>
          <a:xfrm>
            <a:off x="2616200" y="685800"/>
            <a:ext cx="3997930" cy="2273300"/>
          </a:xfrm>
          <a:prstGeom prst="donut">
            <a:avLst>
              <a:gd name="adj" fmla="val 289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Example: College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Through their questions [about </a:t>
            </a:r>
            <a:r>
              <a:rPr lang="en-US" sz="2800" i="1" dirty="0"/>
              <a:t>The Distribution and Abundance of Organisms</a:t>
            </a:r>
            <a:r>
              <a:rPr lang="en-US" sz="2800" dirty="0"/>
              <a:t>] at the start of the semester, students identified ALL of the sub-disciplines in ecology, which led them to create a course of study for the semester.</a:t>
            </a:r>
          </a:p>
          <a:p>
            <a:r>
              <a:rPr lang="en-US" sz="2800" dirty="0"/>
              <a:t>At the end of the semester, students compared their initial and final questions and saw how much more sophisticated their questions had become. </a:t>
            </a:r>
            <a:endParaRPr lang="en-US" sz="2800" u="sng" dirty="0">
              <a:solidFill>
                <a:srgbClr val="595959"/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Student 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measure species abundance?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 </a:t>
            </a:r>
            <a:r>
              <a:rPr lang="en-US" dirty="0"/>
              <a:t>How do you measure a species abundance if it has a naturally varying population size?</a:t>
            </a:r>
          </a:p>
          <a:p>
            <a:r>
              <a:rPr lang="en-US" dirty="0"/>
              <a:t>What are the typical pattern of abundance? Distribution?  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 </a:t>
            </a:r>
            <a:r>
              <a:rPr lang="en-US" dirty="0"/>
              <a:t>When measuring distribution, how do we define a species when it gradually changes over space?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672956" y="4835237"/>
            <a:ext cx="7515080" cy="13811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latin typeface="Rockwell" charset="0"/>
              </a:rPr>
              <a:t>Part </a:t>
            </a:r>
            <a:r>
              <a:rPr lang="en-US" altLang="ja-JP" sz="4000" dirty="0">
                <a:latin typeface="Rockwell" charset="0"/>
              </a:rPr>
              <a:t>Ⅱ</a:t>
            </a:r>
            <a:r>
              <a:rPr lang="en-US" sz="4000" dirty="0">
                <a:latin typeface="Rockwell" charset="0"/>
              </a:rPr>
              <a:t>: Continuing the Exploration with the Question Formulation Technique (QFT)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7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6136" y="1716827"/>
            <a:ext cx="70086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We shall not cease from exploration</a:t>
            </a:r>
          </a:p>
          <a:p>
            <a:pPr algn="just"/>
            <a:r>
              <a:rPr lang="en-US" sz="3200" dirty="0"/>
              <a:t>And the end of all our exploring</a:t>
            </a:r>
          </a:p>
          <a:p>
            <a:pPr algn="just"/>
            <a:r>
              <a:rPr lang="en-US" sz="3200" dirty="0"/>
              <a:t>Will be to arrive where we started</a:t>
            </a:r>
          </a:p>
          <a:p>
            <a:pPr algn="just"/>
            <a:r>
              <a:rPr lang="en-US" sz="3200" dirty="0"/>
              <a:t>And know the place</a:t>
            </a:r>
          </a:p>
          <a:p>
            <a:pPr algn="just"/>
            <a:r>
              <a:rPr lang="en-US" sz="3200" dirty="0"/>
              <a:t>For the first time.</a:t>
            </a:r>
          </a:p>
          <a:p>
            <a:endParaRPr lang="en-US" sz="3200" dirty="0"/>
          </a:p>
          <a:p>
            <a:pPr algn="r"/>
            <a:r>
              <a:rPr lang="en-US" sz="3200" dirty="0"/>
              <a:t>				-T.S. Eliot</a:t>
            </a:r>
          </a:p>
        </p:txBody>
      </p:sp>
    </p:spTree>
    <p:extLst>
      <p:ext uri="{BB962C8B-B14F-4D97-AF65-F5344CB8AC3E}">
        <p14:creationId xmlns:p14="http://schemas.microsoft.com/office/powerpoint/2010/main" val="2795491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8386581" cy="1538835"/>
          </a:xfrm>
        </p:spPr>
        <p:txBody>
          <a:bodyPr>
            <a:normAutofit lnSpcReduction="10000"/>
          </a:bodyPr>
          <a:lstStyle/>
          <a:p>
            <a:pPr marL="228600" lvl="1" indent="0">
              <a:buNone/>
            </a:pPr>
            <a:r>
              <a:rPr lang="en-US" sz="4800" dirty="0" smtClean="0"/>
              <a:t>Making it Easier to Foster Curiosity</a:t>
            </a:r>
            <a:endParaRPr lang="en-US" sz="4800" dirty="0"/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5F1CAD-197B-4C99-A983-953E8DD0B7A2}"/>
              </a:ext>
            </a:extLst>
          </p:cNvPr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>
              <a:latin typeface="Rockwell" charset="0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454F0C44-ED27-4896-ABD6-1F8BCF14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62" y="3641416"/>
            <a:ext cx="7193820" cy="279907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4267" y="931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Strategize: Prioritizing Questions</a:t>
            </a:r>
            <a:r>
              <a:rPr lang="en-US" alt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 Choose the three questions you are most curious to explore further.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>
                <a:solidFill>
                  <a:srgbClr val="000000"/>
                </a:solidFill>
              </a:rPr>
              <a:t> While prioritizing, think about your Question Focus: </a:t>
            </a:r>
            <a:r>
              <a:rPr lang="en-US" altLang="en-US" sz="2400" b="1" i="1" dirty="0">
                <a:solidFill>
                  <a:srgbClr val="000000"/>
                </a:solidFill>
              </a:rPr>
              <a:t>Making Easier to Foster Curiosity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buNone/>
            </a:pPr>
            <a:endParaRPr lang="en-US" altLang="en-US" sz="2400" b="1" dirty="0">
              <a:solidFill>
                <a:srgbClr val="000000"/>
              </a:solidFill>
            </a:endParaRP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buNone/>
            </a:pPr>
            <a:r>
              <a:rPr lang="en-US" altLang="en-US" sz="3000" b="1" dirty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12474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1"/>
            <a:ext cx="8188325" cy="1839132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600" dirty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600" dirty="0">
                <a:solidFill>
                  <a:srgbClr val="000000"/>
                </a:solidFill>
              </a:rPr>
              <a:t> How did you learn it?</a:t>
            </a:r>
          </a:p>
          <a:p>
            <a:pPr marL="0" indent="0" eaLnBrk="1" hangingPunct="1">
              <a:buNone/>
            </a:pPr>
            <a:endParaRPr lang="en-US" alt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2" y="5866692"/>
            <a:ext cx="2412519" cy="88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2013" y="6265693"/>
            <a:ext cx="17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#</a:t>
            </a:r>
            <a:r>
              <a:rPr lang="en-US" sz="1600" dirty="0" err="1">
                <a:solidFill>
                  <a:schemeClr val="accent2"/>
                </a:solidFill>
              </a:rPr>
              <a:t>QFTCon</a:t>
            </a:r>
            <a:r>
              <a:rPr lang="en-US" sz="1600" dirty="0">
                <a:solidFill>
                  <a:schemeClr val="accent2"/>
                </a:solidFill>
              </a:rPr>
              <a:t> #QFT</a:t>
            </a:r>
          </a:p>
        </p:txBody>
      </p:sp>
    </p:spTree>
    <p:extLst>
      <p:ext uri="{BB962C8B-B14F-4D97-AF65-F5344CB8AC3E}">
        <p14:creationId xmlns:p14="http://schemas.microsoft.com/office/powerpoint/2010/main" val="3198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/>
              <a:t>The QFT, on one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</a:t>
            </a:r>
            <a:r>
              <a:rPr lang="en-US" i="1" dirty="0"/>
              <a:t>exactly</a:t>
            </a:r>
            <a:r>
              <a:rPr lang="en-US" dirty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Closed-Ended:</a:t>
            </a:r>
          </a:p>
          <a:p>
            <a:r>
              <a:rPr lang="en-US" dirty="0"/>
              <a:t>Answered with “yes,” “no” or one word</a:t>
            </a:r>
          </a:p>
          <a:p>
            <a:endParaRPr lang="en-US" dirty="0"/>
          </a:p>
          <a:p>
            <a:r>
              <a:rPr lang="en-US" b="1" dirty="0"/>
              <a:t>Open-Ended: </a:t>
            </a:r>
            <a:r>
              <a:rPr lang="en-US" dirty="0"/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155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1919288" y="1925638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endParaRPr lang="es-ES_tradnl"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Gill Sans" charset="0"/>
                </a:rPr>
                <a:t>DIVERGENT</a:t>
              </a:r>
              <a:r>
                <a:rPr 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lang="en-US" sz="33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Gill Sans" charset="0"/>
                </a:rPr>
                <a:t>THINKING</a:t>
              </a:r>
              <a:endParaRPr lang="en-US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Rockwell" charset="0"/>
              </a:rPr>
              <a:t>Thinking 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3729876895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57288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dirty="0"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US" sz="3300" b="1" dirty="0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Gill Sans" charset="0"/>
                </a:rPr>
                <a:t>CONVERGENT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en-US" sz="3300" b="1" dirty="0">
                  <a:solidFill>
                    <a:srgbClr val="595959"/>
                  </a:solidFill>
                  <a:latin typeface="+mj-lt"/>
                  <a:ea typeface="+mj-ea"/>
                  <a:cs typeface="+mj-cs"/>
                  <a:sym typeface="Gill Sans" charset="0"/>
                </a:rPr>
                <a:t>THINKING</a:t>
              </a:r>
              <a:endParaRPr lang="en-US" sz="3300" b="1" dirty="0">
                <a:solidFill>
                  <a:srgbClr val="595959"/>
                </a:solidFill>
                <a:latin typeface="+mj-lt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172664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The Importance of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6170" y="1248916"/>
            <a:ext cx="7398617" cy="226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"Questions are the engines of intellect, the cerebral machines which convert energy to motion, and curiosity to controlled inquiry." </a:t>
            </a:r>
            <a:endParaRPr lang="en-US" altLang="en-US" b="1" dirty="0"/>
          </a:p>
          <a:p>
            <a:pPr algn="r">
              <a:lnSpc>
                <a:spcPct val="90000"/>
              </a:lnSpc>
            </a:pPr>
            <a:r>
              <a:rPr lang="en-US" altLang="en-US" b="1" dirty="0"/>
              <a:t>- David Hackett Fischer</a:t>
            </a:r>
            <a:r>
              <a:rPr lang="en-US" altLang="en-US" dirty="0"/>
              <a:t>, 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</a:t>
            </a:r>
            <a:r>
              <a:rPr lang="en-US" altLang="en-US" i="1" dirty="0"/>
              <a:t>Historians' fallacies: Toward a logic of historical thought. </a:t>
            </a:r>
          </a:p>
          <a:p>
            <a:pPr algn="r">
              <a:lnSpc>
                <a:spcPct val="90000"/>
              </a:lnSpc>
              <a:spcBef>
                <a:spcPts val="600"/>
              </a:spcBef>
            </a:pPr>
            <a:r>
              <a:rPr lang="en-US" altLang="en-US" dirty="0"/>
              <a:t>  Routledge and Kegan Paul, 1971.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F0A54-F79E-4D53-90BD-DFB29CEEEEA0}"/>
              </a:ext>
            </a:extLst>
          </p:cNvPr>
          <p:cNvSpPr txBox="1"/>
          <p:nvPr/>
        </p:nvSpPr>
        <p:spPr>
          <a:xfrm>
            <a:off x="656169" y="4056515"/>
            <a:ext cx="7638167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"[The QFT] helps me by getting me to think about questions on my own…it gets my mind in motion to think about the questions other people make." </a:t>
            </a:r>
          </a:p>
          <a:p>
            <a:pPr algn="r">
              <a:lnSpc>
                <a:spcPct val="90000"/>
              </a:lnSpc>
            </a:pPr>
            <a:endParaRPr lang="en-US" altLang="en-US" b="1" dirty="0"/>
          </a:p>
          <a:p>
            <a:pPr algn="r">
              <a:lnSpc>
                <a:spcPct val="90000"/>
              </a:lnSpc>
            </a:pPr>
            <a:r>
              <a:rPr lang="en-US" altLang="en-US" b="1" dirty="0"/>
              <a:t>- 8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grade student </a:t>
            </a:r>
            <a:r>
              <a:rPr lang="en-US" altLang="en-US" dirty="0"/>
              <a:t>in James Brewster’s U.S. history class</a:t>
            </a:r>
            <a:br>
              <a:rPr lang="en-US" altLang="en-US" dirty="0"/>
            </a:br>
            <a:r>
              <a:rPr lang="en-US" altLang="en-US" dirty="0"/>
              <a:t>  Gus Garcia Young Men’s Leadership Academy, Austin, TX,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1"/>
          <p:cNvGrpSpPr>
            <a:grpSpLocks/>
          </p:cNvGrpSpPr>
          <p:nvPr/>
        </p:nvGrpSpPr>
        <p:grpSpPr bwMode="auto">
          <a:xfrm>
            <a:off x="731838" y="1852613"/>
            <a:ext cx="3157537" cy="4343400"/>
            <a:chOff x="2187328" y="1886871"/>
            <a:chExt cx="3157513" cy="4343709"/>
          </a:xfrm>
        </p:grpSpPr>
        <p:pic>
          <p:nvPicPr>
            <p:cNvPr id="788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328" y="1886871"/>
              <a:ext cx="3157513" cy="434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885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445" y="2056053"/>
              <a:ext cx="2204155" cy="1595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78850" name="Rectangle 4"/>
          <p:cNvSpPr>
            <a:spLocks/>
          </p:cNvSpPr>
          <p:nvPr/>
        </p:nvSpPr>
        <p:spPr bwMode="auto">
          <a:xfrm>
            <a:off x="3086100" y="6477000"/>
            <a:ext cx="6057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6002" tIns="16002" rIns="16002" bIns="16002"/>
          <a:lstStyle/>
          <a:p>
            <a:pPr algn="r"/>
            <a:r>
              <a:rPr lang="en-US" sz="800">
                <a:latin typeface="Gill Sans Light" charset="0"/>
                <a:sym typeface="Gill Sans Light" charset="0"/>
              </a:rPr>
              <a:t>Lucidish [CC-BY-SA-3.0], and Mysid [Public domain], via Wikimedia Commons</a:t>
            </a:r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3752850" y="2874963"/>
            <a:ext cx="490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595959"/>
                </a:solidFill>
                <a:latin typeface="+mj-lt"/>
              </a:rPr>
              <a:t>METACOGNITIVE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595959"/>
                </a:solidFill>
                <a:latin typeface="+mj-lt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>
                <a:latin typeface="Rockwell" charset="0"/>
              </a:rPr>
              <a:t>Thinking about Thinking</a:t>
            </a:r>
          </a:p>
        </p:txBody>
      </p:sp>
    </p:spTree>
    <p:extLst>
      <p:ext uri="{BB962C8B-B14F-4D97-AF65-F5344CB8AC3E}">
        <p14:creationId xmlns:p14="http://schemas.microsoft.com/office/powerpoint/2010/main" val="428925221"/>
      </p:ext>
    </p:extLst>
  </p:cSld>
  <p:clrMapOvr>
    <a:masterClrMapping/>
  </p:clrMapOvr>
  <p:transition advClick="0" advTm="1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115685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Question Formulation Technique (QFT) on </a:t>
            </a:r>
            <a:r>
              <a:rPr lang="en-US" dirty="0"/>
              <a:t>one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</a:t>
            </a:r>
            <a:r>
              <a:rPr lang="en-US" i="1" dirty="0"/>
              <a:t>exactly</a:t>
            </a:r>
            <a:r>
              <a:rPr lang="en-US" dirty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Closed-Ended:</a:t>
            </a:r>
          </a:p>
          <a:p>
            <a:r>
              <a:rPr lang="en-US" dirty="0"/>
              <a:t>Answered with “yes,” “no” or one word</a:t>
            </a:r>
          </a:p>
          <a:p>
            <a:endParaRPr lang="en-US" dirty="0"/>
          </a:p>
          <a:p>
            <a:r>
              <a:rPr lang="en-US" b="1" dirty="0"/>
              <a:t>Open-Ended: </a:t>
            </a:r>
            <a:r>
              <a:rPr lang="en-US" dirty="0"/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6" y="1981200"/>
            <a:ext cx="8427040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32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F54C-418E-4D00-A4CF-B64CF9A6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EA40D-7B23-4D42-8170-7F6BD7AC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50950"/>
            <a:ext cx="7556313" cy="4875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QFT is a powerful instructional practice that inspires a </a:t>
            </a:r>
            <a:r>
              <a:rPr lang="en-US" b="1" dirty="0"/>
              <a:t>curious</a:t>
            </a:r>
            <a:r>
              <a:rPr lang="en-US" dirty="0"/>
              <a:t> habit of mind, as it invites students to share the responsibility of asking questions of themselves and one another</a:t>
            </a:r>
            <a:r>
              <a:rPr lang="en-US" sz="2400" dirty="0"/>
              <a:t>.  </a:t>
            </a:r>
            <a:r>
              <a:rPr lang="en-US" sz="1800" b="1" dirty="0"/>
              <a:t>Melanie Meehan</a:t>
            </a:r>
            <a:r>
              <a:rPr lang="en-US" dirty="0"/>
              <a:t>, </a:t>
            </a:r>
            <a:r>
              <a:rPr lang="en-US" sz="1800" dirty="0"/>
              <a:t>CT</a:t>
            </a:r>
          </a:p>
          <a:p>
            <a:r>
              <a:rPr lang="en-US" dirty="0"/>
              <a:t>…it[the QFT] instilled in my students to be in a constant state of asking and answering their own questions</a:t>
            </a:r>
            <a:r>
              <a:rPr lang="en-US" b="1" dirty="0"/>
              <a:t>. Curiosity </a:t>
            </a:r>
            <a:r>
              <a:rPr lang="en-US" dirty="0"/>
              <a:t>is a quality that we must nurture at every stage of our lives.       </a:t>
            </a:r>
            <a:r>
              <a:rPr lang="en-US" sz="1800" b="1" dirty="0"/>
              <a:t>Matt </a:t>
            </a:r>
            <a:r>
              <a:rPr lang="en-US" sz="1800" b="1" dirty="0" err="1"/>
              <a:t>Parrilli</a:t>
            </a:r>
            <a:r>
              <a:rPr lang="en-US" sz="1800" dirty="0"/>
              <a:t>, IL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The engagement and </a:t>
            </a:r>
            <a:r>
              <a:rPr lang="en-US" b="1" dirty="0"/>
              <a:t>curiosity</a:t>
            </a:r>
            <a:r>
              <a:rPr lang="en-US" dirty="0"/>
              <a:t> from this just explodes into every other aspect of the classroom.                             </a:t>
            </a:r>
            <a:r>
              <a:rPr lang="en-US" sz="1800" b="1" dirty="0"/>
              <a:t>Elementary School teacher, OH</a:t>
            </a:r>
            <a:endParaRPr lang="en-US" b="1" dirty="0"/>
          </a:p>
          <a:p>
            <a:r>
              <a:rPr lang="en-US" dirty="0"/>
              <a:t>Students don't care, you can hear crickets, but as soon as you bring in the QFT, students are sitting on the edge of their seats</a:t>
            </a:r>
            <a:r>
              <a:rPr lang="en-US" sz="2400" dirty="0"/>
              <a:t>.  </a:t>
            </a:r>
            <a:r>
              <a:rPr lang="en-US" sz="1800" b="1" dirty="0"/>
              <a:t>Kim </a:t>
            </a:r>
            <a:r>
              <a:rPr lang="en-US" sz="1800" b="1" dirty="0" err="1"/>
              <a:t>Sergent</a:t>
            </a:r>
            <a:r>
              <a:rPr lang="en-US" sz="1800" b="1" dirty="0"/>
              <a:t>, KY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962258-ECEE-4E68-BF8A-25E531CB2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328955"/>
              </p:ext>
            </p:extLst>
          </p:nvPr>
        </p:nvGraphicFramePr>
        <p:xfrm>
          <a:off x="1229989" y="8245784"/>
          <a:ext cx="5787878" cy="4087210"/>
        </p:xfrm>
        <a:graphic>
          <a:graphicData uri="http://schemas.openxmlformats.org/drawingml/2006/table">
            <a:tbl>
              <a:tblPr/>
              <a:tblGrid>
                <a:gridCol w="2165498">
                  <a:extLst>
                    <a:ext uri="{9D8B030D-6E8A-4147-A177-3AD203B41FA5}">
                      <a16:colId xmlns:a16="http://schemas.microsoft.com/office/drawing/2014/main" val="2367128036"/>
                    </a:ext>
                  </a:extLst>
                </a:gridCol>
                <a:gridCol w="624377">
                  <a:extLst>
                    <a:ext uri="{9D8B030D-6E8A-4147-A177-3AD203B41FA5}">
                      <a16:colId xmlns:a16="http://schemas.microsoft.com/office/drawing/2014/main" val="1196818693"/>
                    </a:ext>
                  </a:extLst>
                </a:gridCol>
                <a:gridCol w="664020">
                  <a:extLst>
                    <a:ext uri="{9D8B030D-6E8A-4147-A177-3AD203B41FA5}">
                      <a16:colId xmlns:a16="http://schemas.microsoft.com/office/drawing/2014/main" val="1302504170"/>
                    </a:ext>
                  </a:extLst>
                </a:gridCol>
                <a:gridCol w="847369">
                  <a:extLst>
                    <a:ext uri="{9D8B030D-6E8A-4147-A177-3AD203B41FA5}">
                      <a16:colId xmlns:a16="http://schemas.microsoft.com/office/drawing/2014/main" val="933422486"/>
                    </a:ext>
                  </a:extLst>
                </a:gridCol>
                <a:gridCol w="495538">
                  <a:extLst>
                    <a:ext uri="{9D8B030D-6E8A-4147-A177-3AD203B41FA5}">
                      <a16:colId xmlns:a16="http://schemas.microsoft.com/office/drawing/2014/main" val="3413022248"/>
                    </a:ext>
                  </a:extLst>
                </a:gridCol>
                <a:gridCol w="495538">
                  <a:extLst>
                    <a:ext uri="{9D8B030D-6E8A-4147-A177-3AD203B41FA5}">
                      <a16:colId xmlns:a16="http://schemas.microsoft.com/office/drawing/2014/main" val="4206743866"/>
                    </a:ext>
                  </a:extLst>
                </a:gridCol>
                <a:gridCol w="495538">
                  <a:extLst>
                    <a:ext uri="{9D8B030D-6E8A-4147-A177-3AD203B41FA5}">
                      <a16:colId xmlns:a16="http://schemas.microsoft.com/office/drawing/2014/main" val="2762872092"/>
                    </a:ext>
                  </a:extLst>
                </a:gridCol>
              </a:tblGrid>
              <a:tr h="802823"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 dirty="0">
                          <a:solidFill>
                            <a:srgbClr val="000000"/>
                          </a:solidFill>
                          <a:effectLst/>
                          <a:latin typeface="Proxima Nova"/>
                        </a:rPr>
                        <a:t>"The QFT is a powerful instructional practice that inspires a curious habit of mind, as it invites students to share the responsibility of asking questions of themselves and one another."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1">
                          <a:effectLst/>
                          <a:latin typeface="Georgia" panose="02040502050405020303" pitchFamily="18" charset="0"/>
                        </a:rPr>
                        <a:t>Curiosity＆Creativity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Curiosity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Georgia" panose="02040502050405020303" pitchFamily="18" charset="0"/>
                        </a:rPr>
                        <a:t>Melanie Meehan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Georgia" panose="02040502050405020303" pitchFamily="18" charset="0"/>
                        </a:rPr>
                        <a:t>Literacy teacher, Simsbury Public Schools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Georgia" panose="02040502050405020303" pitchFamily="18" charset="0"/>
                        </a:rPr>
                        <a:t>Elemetary School-5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Georgia" panose="02040502050405020303" pitchFamily="18" charset="0"/>
                        </a:rPr>
                        <a:t>CT, Simsbury 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54289"/>
                  </a:ext>
                </a:extLst>
              </a:tr>
              <a:tr h="1172667"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 i="0" dirty="0">
                          <a:effectLst/>
                          <a:latin typeface="Proxima Nova"/>
                        </a:rPr>
                        <a:t>"This QFT on a controversial, current event has been the most rewarding teaching I have done this year due to the desire it instilled in my students to be in a constant state of asking and answering their own questions. Curiosity is a quality that we must nurture at every stage of our lives, and the QFT is a proven way of doing so."</a:t>
                      </a:r>
                      <a:endParaRPr lang="en-US" sz="700" b="0" dirty="0">
                        <a:effectLst/>
                        <a:latin typeface="Proxima Nova"/>
                      </a:endParaRP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1">
                          <a:effectLst/>
                          <a:latin typeface="Georgia" panose="02040502050405020303" pitchFamily="18" charset="0"/>
                        </a:rPr>
                        <a:t>Curiosity＆Creativity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 dirty="0">
                          <a:effectLst/>
                          <a:latin typeface="Georgia" panose="02040502050405020303" pitchFamily="18" charset="0"/>
                        </a:rPr>
                        <a:t>Curiosity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Georgia" panose="02040502050405020303" pitchFamily="18" charset="0"/>
                        </a:rPr>
                        <a:t>Matt Parrilli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 b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 b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Georgia" panose="02040502050405020303" pitchFamily="18" charset="0"/>
                        </a:rPr>
                        <a:t>IL. Park Ridge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983682"/>
                  </a:ext>
                </a:extLst>
              </a:tr>
              <a:tr h="1557615"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 dirty="0">
                          <a:effectLst/>
                          <a:latin typeface="Proxima Nova"/>
                        </a:rPr>
                        <a:t>The engagement and curiosity from this just explodes into every other aspect of the classroom.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1">
                          <a:effectLst/>
                          <a:latin typeface="Georgia" panose="02040502050405020303" pitchFamily="18" charset="0"/>
                        </a:rPr>
                        <a:t>Curiosity＆Creativity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700" b="0" dirty="0">
                          <a:effectLst/>
                          <a:latin typeface="Georgia" panose="02040502050405020303" pitchFamily="18" charset="0"/>
                        </a:rPr>
                        <a:t>Curiosity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 b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>
                        <a:effectLst/>
                      </a:endParaRP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Georgia" panose="02040502050405020303" pitchFamily="18" charset="0"/>
                        </a:rPr>
                        <a:t>Elementary School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Georgia" panose="02040502050405020303" pitchFamily="18" charset="0"/>
                        </a:rPr>
                        <a:t>OH, </a:t>
                      </a:r>
                      <a:r>
                        <a:rPr lang="en-US" sz="1100" b="0" dirty="0" err="1">
                          <a:effectLst/>
                          <a:latin typeface="Georgia" panose="02040502050405020303" pitchFamily="18" charset="0"/>
                        </a:rPr>
                        <a:t>Northolmstead</a:t>
                      </a:r>
                      <a:r>
                        <a:rPr lang="en-US" sz="1100" b="0" dirty="0">
                          <a:effectLst/>
                          <a:latin typeface="Georgia" panose="02040502050405020303" pitchFamily="18" charset="0"/>
                        </a:rPr>
                        <a:t> school district</a:t>
                      </a:r>
                    </a:p>
                  </a:txBody>
                  <a:tcPr marL="11856" marR="11856" marT="7904" marB="79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4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3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say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69" y="1803175"/>
            <a:ext cx="8305661" cy="3780329"/>
          </a:xfrm>
        </p:spPr>
        <p:txBody>
          <a:bodyPr>
            <a:normAutofit/>
          </a:bodyPr>
          <a:lstStyle/>
          <a:p>
            <a:pPr marL="228600" lvl="1" indent="0">
              <a:spcBef>
                <a:spcPts val="12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In response to "why do you think we ask questions?”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    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So we can be curious about what we are learning and want to know more.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                         </a:t>
            </a:r>
            <a:r>
              <a:rPr lang="en-US" sz="2600" dirty="0">
                <a:solidFill>
                  <a:schemeClr val="tx1"/>
                </a:solidFill>
              </a:rPr>
              <a:t>-</a:t>
            </a:r>
            <a:r>
              <a:rPr lang="en-US" sz="2600" b="1" dirty="0">
                <a:solidFill>
                  <a:schemeClr val="tx1"/>
                </a:solidFill>
              </a:rPr>
              <a:t>Ayaka, 1</a:t>
            </a:r>
            <a:r>
              <a:rPr lang="en-US" sz="2600" b="1" baseline="30000" dirty="0">
                <a:solidFill>
                  <a:schemeClr val="tx1"/>
                </a:solidFill>
              </a:rPr>
              <a:t>st</a:t>
            </a:r>
            <a:r>
              <a:rPr lang="en-US" sz="2600" b="1" dirty="0">
                <a:solidFill>
                  <a:schemeClr val="tx1"/>
                </a:solidFill>
              </a:rPr>
              <a:t> Grader, </a:t>
            </a:r>
            <a:r>
              <a:rPr lang="en-US" sz="2600" dirty="0">
                <a:solidFill>
                  <a:schemeClr val="tx1"/>
                </a:solidFill>
              </a:rPr>
              <a:t>Novi, Michigan</a:t>
            </a:r>
            <a:endParaRPr lang="en-US" sz="2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2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9310"/>
            <a:ext cx="7556313" cy="3342623"/>
          </a:xfrm>
        </p:spPr>
        <p:txBody>
          <a:bodyPr>
            <a:normAutofit/>
          </a:bodyPr>
          <a:lstStyle/>
          <a:p>
            <a:pPr marL="228600" lvl="1" indent="0">
              <a:spcBef>
                <a:spcPts val="12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Asking questions may not always lead to answers, but </a:t>
            </a:r>
            <a:r>
              <a:rPr lang="en-US" sz="2600" b="1" dirty="0">
                <a:solidFill>
                  <a:schemeClr val="tx1"/>
                </a:solidFill>
              </a:rPr>
              <a:t>it leads to curiosity</a:t>
            </a:r>
            <a:r>
              <a:rPr lang="en-US" sz="2600" dirty="0">
                <a:solidFill>
                  <a:schemeClr val="tx1"/>
                </a:solidFill>
              </a:rPr>
              <a:t>. Curiosity is what drives children and teens to want to learn, even when they don't realize it...Question asking helps us guide our own adventure and helps us find new interests. </a:t>
            </a:r>
            <a:r>
              <a:rPr lang="en-US" sz="2600" b="1" dirty="0">
                <a:solidFill>
                  <a:schemeClr val="tx1"/>
                </a:solidFill>
              </a:rPr>
              <a:t>Everything starts with a question, even if you don't realize it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228600" lvl="1" indent="0" algn="r">
              <a:buNone/>
            </a:pPr>
            <a:r>
              <a:rPr lang="en-US" sz="2600" dirty="0">
                <a:solidFill>
                  <a:schemeClr val="tx1"/>
                </a:solidFill>
              </a:rPr>
              <a:t>    - </a:t>
            </a:r>
            <a:r>
              <a:rPr lang="en-US" sz="2000" b="1" dirty="0" err="1">
                <a:solidFill>
                  <a:schemeClr val="tx1"/>
                </a:solidFill>
              </a:rPr>
              <a:t>Abriana</a:t>
            </a:r>
            <a:r>
              <a:rPr lang="en-US" sz="2000" b="1" dirty="0">
                <a:solidFill>
                  <a:schemeClr val="tx1"/>
                </a:solidFill>
              </a:rPr>
              <a:t> Fusco, 9</a:t>
            </a:r>
            <a:r>
              <a:rPr lang="en-US" sz="2000" b="1" baseline="30000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 Grader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Fitchburg, MA</a:t>
            </a:r>
            <a:endParaRPr lang="en-US" sz="2600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EB7F4F-C03C-42BC-A769-49D29456DF02}"/>
              </a:ext>
            </a:extLst>
          </p:cNvPr>
          <p:cNvSpPr txBox="1">
            <a:spLocks/>
          </p:cNvSpPr>
          <p:nvPr/>
        </p:nvSpPr>
        <p:spPr>
          <a:xfrm>
            <a:off x="639570" y="393733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Students say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6C216-1639-4941-97CA-CBD6B6D3890F}"/>
              </a:ext>
            </a:extLst>
          </p:cNvPr>
          <p:cNvSpPr txBox="1">
            <a:spLocks/>
          </p:cNvSpPr>
          <p:nvPr/>
        </p:nvSpPr>
        <p:spPr>
          <a:xfrm>
            <a:off x="2047385" y="5308375"/>
            <a:ext cx="7096615" cy="140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"There is no learning without having to pose a question."       - </a:t>
            </a:r>
            <a:r>
              <a:rPr lang="en-US" sz="1800" b="1" dirty="0">
                <a:solidFill>
                  <a:schemeClr val="tx1"/>
                </a:solidFill>
              </a:rPr>
              <a:t>Richard Feynman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r">
              <a:spcBef>
                <a:spcPts val="200"/>
              </a:spcBef>
              <a:buFont typeface="Wingdings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	   Nobel-Prizewinning physicist</a:t>
            </a:r>
          </a:p>
        </p:txBody>
      </p:sp>
    </p:spTree>
    <p:extLst>
      <p:ext uri="{BB962C8B-B14F-4D97-AF65-F5344CB8AC3E}">
        <p14:creationId xmlns:p14="http://schemas.microsoft.com/office/powerpoint/2010/main" val="16718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6331816" cy="1116106"/>
          </a:xfrm>
        </p:spPr>
        <p:txBody>
          <a:bodyPr>
            <a:noAutofit/>
          </a:bodyPr>
          <a:lstStyle/>
          <a:p>
            <a:r>
              <a:rPr lang="en-US" sz="3200" dirty="0"/>
              <a:t>Some Lessons about Curiosity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703417" cy="491143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Curiosity is often seen as the catalyst for questions.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Curiosity can also be the result of students asking and working with their own questions.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Curiosity can deliberately be stimulated by using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three distinct thinking abilities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working with one’s own questions.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DD26-29DC-4A2B-87BA-F40EBBB2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028" y="6511444"/>
            <a:ext cx="7806814" cy="337316"/>
          </a:xfrm>
        </p:spPr>
        <p:txBody>
          <a:bodyPr/>
          <a:lstStyle/>
          <a:p>
            <a:r>
              <a:rPr lang="en-US" sz="1400" dirty="0"/>
              <a:t>https://twitter.com/MrsMartinsClas1/status/964215453907390464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F8014C-69F2-4D67-A90E-46A864510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61" y="2087218"/>
            <a:ext cx="5751163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Mrs. Martin's Class</a:t>
            </a:r>
            <a:r>
              <a:rPr kumimoji="0" lang="x-none" altLang="en-US" sz="1300" b="1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‏</a:t>
            </a: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5778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@MrsMartinsClas1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#QFT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at work! Conversations, questions, engagement oh my!!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@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CarmeISchools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@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GFMS_info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@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DA1F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RothsteinDan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4171A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0" lang="en-US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657786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11:10 AM - 15 Feb 2018</a:t>
            </a:r>
            <a:endParaRPr kumimoji="0" lang="en-US" altLang="en-US" sz="72000" b="0" i="0" u="none" strike="noStrike" cap="none" normalizeH="0" baseline="0" dirty="0">
              <a:ln>
                <a:noFill/>
              </a:ln>
              <a:solidFill>
                <a:srgbClr val="14171A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 descr="https://pbs.twimg.com/media/DWGUxqgU0AE_Wc4.jpg">
            <a:extLst>
              <a:ext uri="{FF2B5EF4-FFF2-40B4-BE49-F238E27FC236}">
                <a16:creationId xmlns:a16="http://schemas.microsoft.com/office/drawing/2014/main" id="{4719BAF4-41F8-46E7-BF0F-3250A1FBA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45" y="2336369"/>
            <a:ext cx="2117093" cy="28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s://pbs.twimg.com/media/DWGUxqNUMAE4J5t.jpg">
            <a:extLst>
              <a:ext uri="{FF2B5EF4-FFF2-40B4-BE49-F238E27FC236}">
                <a16:creationId xmlns:a16="http://schemas.microsoft.com/office/drawing/2014/main" id="{A1867B03-BF31-42E7-89C9-B45DEDED2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40" y="2336370"/>
            <a:ext cx="2052377" cy="282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725499-9F2A-4850-82E0-28FE05C33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056" y="366049"/>
            <a:ext cx="7328308" cy="60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274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95457" y="2178455"/>
            <a:ext cx="7426325" cy="4668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800" dirty="0">
                <a:solidFill>
                  <a:schemeClr val="tx1"/>
                </a:solidFill>
              </a:rPr>
              <a:t>“Modern science is a technique...it is a practice that allows us to learn reliable things about the world. [Science] is a technique that was waiting for people to discover it.”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9600" dirty="0">
                <a:solidFill>
                  <a:schemeClr val="tx1"/>
                </a:solidFill>
              </a:rPr>
              <a:t>-</a:t>
            </a:r>
            <a:r>
              <a:rPr lang="en-US" sz="9600" b="1" dirty="0">
                <a:solidFill>
                  <a:schemeClr val="tx1"/>
                </a:solidFill>
              </a:rPr>
              <a:t>Steven Weinberg</a:t>
            </a:r>
            <a:r>
              <a:rPr lang="en-US" sz="9600" dirty="0">
                <a:solidFill>
                  <a:schemeClr val="tx1"/>
                </a:solidFill>
              </a:rPr>
              <a:t>, Nobel laureate in 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2211" y="5619309"/>
            <a:ext cx="30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 Explain the World</a:t>
            </a:r>
            <a:r>
              <a:rPr lang="en-US" dirty="0"/>
              <a:t>, 2015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3F0FCA-383A-4AE4-AE09-B6990DDD3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/>
              <a:t>When is a technique not just a technique?</a:t>
            </a:r>
          </a:p>
        </p:txBody>
      </p:sp>
    </p:spTree>
    <p:extLst>
      <p:ext uri="{BB962C8B-B14F-4D97-AF65-F5344CB8AC3E}">
        <p14:creationId xmlns:p14="http://schemas.microsoft.com/office/powerpoint/2010/main" val="109749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EF1F8-E495-485C-A521-FF2CF684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QFT in higher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EFF22-E25F-4CE5-8184-69A21316B3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8474" y="1981201"/>
            <a:ext cx="7556313" cy="86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-228600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28600" defTabSz="9144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-228600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3000" indent="-228600" defTabSz="9144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pPr marL="685800" indent="-457200">
              <a:buFont typeface="Wingdings" panose="05000000000000000000" pitchFamily="2" charset="2"/>
              <a:buChar char="§"/>
            </a:pPr>
            <a:r>
              <a:rPr lang="en-US" sz="3200" dirty="0"/>
              <a:t>Brandeis graduate student comment from NSF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8522A-02DB-404C-A067-A2CBD7034324}"/>
              </a:ext>
            </a:extLst>
          </p:cNvPr>
          <p:cNvSpPr txBox="1"/>
          <p:nvPr/>
        </p:nvSpPr>
        <p:spPr>
          <a:xfrm>
            <a:off x="498474" y="3225802"/>
            <a:ext cx="8366557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4572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-228600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indent="-228600" defTabSz="9144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14400" indent="-228600" defTabSz="914400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43000" indent="-228600" defTabSz="91440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377950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03375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30388" indent="-228600" defTabSz="91440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 marL="2057400" indent="-228600" defTabSz="9144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9pPr>
          </a:lstStyle>
          <a:p>
            <a:r>
              <a:rPr lang="en-US" dirty="0"/>
              <a:t>"Stimulating curiosity and the ability to formulate technical questions in an electric circuits course using the question formulation technique (QFT)," </a:t>
            </a:r>
          </a:p>
          <a:p>
            <a:pPr marL="920750" lvl="5" indent="0">
              <a:buNone/>
            </a:pPr>
            <a:r>
              <a:rPr lang="en-US" dirty="0"/>
              <a:t>H. J. LeBlanc, K. Nepal and G. S. Mowry,  2017 IEEE Frontiers in Education Conference (FIE), Indianapolis, IN, USA, 2017, pp. 1-6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9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44" y="1899006"/>
            <a:ext cx="9035512" cy="2865575"/>
          </a:xfrm>
        </p:spPr>
        <p:txBody>
          <a:bodyPr/>
          <a:lstStyle/>
          <a:p>
            <a:r>
              <a:rPr lang="en-US" sz="4400" dirty="0"/>
              <a:t>   Part III: Conclusion</a:t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“And the end of all our exploring”</a:t>
            </a:r>
          </a:p>
        </p:txBody>
      </p:sp>
    </p:spTree>
    <p:extLst>
      <p:ext uri="{BB962C8B-B14F-4D97-AF65-F5344CB8AC3E}">
        <p14:creationId xmlns:p14="http://schemas.microsoft.com/office/powerpoint/2010/main" val="17593939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40563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Cognitive, Affective and Behavioral Changes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905013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Part </a:t>
            </a:r>
            <a:r>
              <a:rPr lang="en-US" altLang="ja-JP" dirty="0"/>
              <a:t>Ⅰ: Beginning the Exploration </a:t>
            </a:r>
            <a:r>
              <a:rPr lang="en-US" dirty="0"/>
              <a:t>Questions and Learning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1000" y="2991767"/>
            <a:ext cx="4125901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600FA-A34F-4239-AFA8-12749C48C62F}"/>
              </a:ext>
            </a:extLst>
          </p:cNvPr>
          <p:cNvSpPr txBox="1"/>
          <p:nvPr/>
        </p:nvSpPr>
        <p:spPr>
          <a:xfrm>
            <a:off x="3120971" y="243659"/>
            <a:ext cx="290205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dirty="0">
                <a:solidFill>
                  <a:srgbClr val="CCFFCC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93B2D-F4AF-4509-8DF6-833570798ED0}"/>
              </a:ext>
            </a:extLst>
          </p:cNvPr>
          <p:cNvSpPr txBox="1"/>
          <p:nvPr/>
        </p:nvSpPr>
        <p:spPr>
          <a:xfrm>
            <a:off x="201478" y="2820725"/>
            <a:ext cx="8834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Why focus on questions?</a:t>
            </a:r>
          </a:p>
        </p:txBody>
      </p:sp>
    </p:spTree>
    <p:extLst>
      <p:ext uri="{BB962C8B-B14F-4D97-AF65-F5344CB8AC3E}">
        <p14:creationId xmlns:p14="http://schemas.microsoft.com/office/powerpoint/2010/main" val="381758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B9AF96-6C88-4C3C-B754-BD0FCF4E8E17}"/>
              </a:ext>
            </a:extLst>
          </p:cNvPr>
          <p:cNvSpPr txBox="1"/>
          <p:nvPr/>
        </p:nvSpPr>
        <p:spPr>
          <a:xfrm>
            <a:off x="793843" y="2167116"/>
            <a:ext cx="75563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“Just when you think you know all you need to know ,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ask another question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discover  how much more there is to learn.”</a:t>
            </a:r>
          </a:p>
          <a:p>
            <a:pPr lvl="1" algn="r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6th grade student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J.L. Stanford Middle School, Palo Alto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44613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650" y="1331913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dirty="0"/>
              <a:t>“How should you respond when you get powerful new tools for finding answers? </a:t>
            </a:r>
          </a:p>
          <a:p>
            <a:endParaRPr lang="en-US" altLang="en-US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5650" y="3825875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2800" dirty="0"/>
          </a:p>
          <a:p>
            <a:r>
              <a:rPr lang="en-US" altLang="en-US" sz="2800" dirty="0"/>
              <a:t>Think of harder questions.”</a:t>
            </a:r>
          </a:p>
          <a:p>
            <a:endParaRPr lang="en-US" altLang="en-US" sz="3200" dirty="0"/>
          </a:p>
          <a:p>
            <a:endParaRPr lang="en-US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7925" y="5399088"/>
            <a:ext cx="34845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285750" indent="-285750" algn="r">
              <a:buFontTx/>
              <a:buChar char="-"/>
            </a:pPr>
            <a:r>
              <a:rPr lang="en-US" altLang="en-US" dirty="0"/>
              <a:t>Clive Thompson, Journalist and Technology Blogger</a:t>
            </a:r>
          </a:p>
          <a:p>
            <a:endParaRPr lang="en-US" altLang="en-US" dirty="0"/>
          </a:p>
        </p:txBody>
      </p:sp>
      <p:sp>
        <p:nvSpPr>
          <p:cNvPr id="167942" name="Title 1"/>
          <p:cNvSpPr txBox="1">
            <a:spLocks/>
          </p:cNvSpPr>
          <p:nvPr/>
        </p:nvSpPr>
        <p:spPr bwMode="auto">
          <a:xfrm>
            <a:off x="600075" y="352425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defTabSz="914400"/>
            <a:r>
              <a:rPr lang="en-US" altLang="en-US" sz="4000">
                <a:solidFill>
                  <a:schemeClr val="accent1"/>
                </a:solidFill>
              </a:rPr>
              <a:t>In the Age of Google…</a:t>
            </a:r>
          </a:p>
        </p:txBody>
      </p:sp>
    </p:spTree>
    <p:extLst>
      <p:ext uri="{BB962C8B-B14F-4D97-AF65-F5344CB8AC3E}">
        <p14:creationId xmlns:p14="http://schemas.microsoft.com/office/powerpoint/2010/main" val="5608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195263" y="1224773"/>
            <a:ext cx="43386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717216"/>
            <a:ext cx="3038475" cy="209288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cs typeface="Gill Sans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706" y="132192"/>
            <a:ext cx="857091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Honoring sources of this model</a:t>
            </a:r>
          </a:p>
        </p:txBody>
      </p:sp>
    </p:spTree>
    <p:extLst>
      <p:ext uri="{BB962C8B-B14F-4D97-AF65-F5344CB8AC3E}">
        <p14:creationId xmlns:p14="http://schemas.microsoft.com/office/powerpoint/2010/main" val="26456977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Honoring the Sources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73381"/>
            <a:ext cx="7556313" cy="4144963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300,000 Teachers around the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5" t="22414" r="1416" b="34324"/>
          <a:stretch/>
        </p:blipFill>
        <p:spPr>
          <a:xfrm>
            <a:off x="765388" y="2507670"/>
            <a:ext cx="7668644" cy="2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24602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/>
              <a:t>The QFT, on one slide…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Record </a:t>
            </a:r>
            <a:r>
              <a:rPr lang="en-US" i="1" dirty="0"/>
              <a:t>exactly</a:t>
            </a:r>
            <a:r>
              <a:rPr lang="en-US" dirty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Change statements into questions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Closed-Ended:</a:t>
            </a:r>
          </a:p>
          <a:p>
            <a:r>
              <a:rPr lang="en-US" dirty="0"/>
              <a:t>Answered with “yes,” “no” or one word</a:t>
            </a:r>
          </a:p>
          <a:p>
            <a:endParaRPr lang="en-US" dirty="0"/>
          </a:p>
          <a:p>
            <a:r>
              <a:rPr lang="en-US" b="1" dirty="0"/>
              <a:t>Open-Ended: </a:t>
            </a:r>
            <a:r>
              <a:rPr lang="en-US" dirty="0"/>
              <a:t>Require longer explanation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19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6136" y="1716827"/>
            <a:ext cx="70086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We shall not cease from exploration</a:t>
            </a:r>
          </a:p>
          <a:p>
            <a:pPr algn="just"/>
            <a:r>
              <a:rPr lang="en-US" sz="3200" dirty="0"/>
              <a:t>And the end of all our exploring</a:t>
            </a:r>
          </a:p>
          <a:p>
            <a:pPr algn="just"/>
            <a:r>
              <a:rPr lang="en-US" sz="3200" dirty="0"/>
              <a:t>Will be to arrive where we started</a:t>
            </a:r>
          </a:p>
          <a:p>
            <a:pPr algn="just"/>
            <a:r>
              <a:rPr lang="en-US" sz="3200" dirty="0"/>
              <a:t>And know the place</a:t>
            </a:r>
          </a:p>
          <a:p>
            <a:pPr algn="just"/>
            <a:r>
              <a:rPr lang="en-US" sz="3200" dirty="0"/>
              <a:t>For the first time.</a:t>
            </a:r>
          </a:p>
          <a:p>
            <a:endParaRPr lang="en-US" sz="3200" dirty="0"/>
          </a:p>
          <a:p>
            <a:pPr algn="r"/>
            <a:r>
              <a:rPr lang="en-US" sz="3200" dirty="0"/>
              <a:t>				-T.S. Eliot</a:t>
            </a:r>
          </a:p>
        </p:txBody>
      </p:sp>
    </p:spTree>
    <p:extLst>
      <p:ext uri="{BB962C8B-B14F-4D97-AF65-F5344CB8AC3E}">
        <p14:creationId xmlns:p14="http://schemas.microsoft.com/office/powerpoint/2010/main" val="398656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2" y="2098675"/>
            <a:ext cx="7703417" cy="26606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question." </a:t>
            </a:r>
          </a:p>
          <a:p>
            <a:pPr marL="0" indent="0" algn="r">
              <a:buNone/>
            </a:pPr>
            <a:r>
              <a:rPr lang="en-US" sz="4400" dirty="0">
                <a:solidFill>
                  <a:schemeClr val="tx1"/>
                </a:solidFill>
              </a:rPr>
              <a:t>	      - </a:t>
            </a:r>
            <a:r>
              <a:rPr lang="en-US" sz="2800" b="1" dirty="0">
                <a:solidFill>
                  <a:schemeClr val="tx1"/>
                </a:solidFill>
              </a:rPr>
              <a:t>Richard Feynman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		   Nobel-Prizewinning physicist</a:t>
            </a:r>
          </a:p>
        </p:txBody>
      </p:sp>
    </p:spTree>
    <p:extLst>
      <p:ext uri="{BB962C8B-B14F-4D97-AF65-F5344CB8AC3E}">
        <p14:creationId xmlns:p14="http://schemas.microsoft.com/office/powerpoint/2010/main" val="3354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1912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25438"/>
            <a:ext cx="4073526" cy="15039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 err="1">
                <a:solidFill>
                  <a:srgbClr val="333333"/>
                </a:solidFill>
                <a:latin typeface="+mj-lt"/>
              </a:rPr>
              <a:t>Romiett</a:t>
            </a:r>
            <a:r>
              <a:rPr lang="en-US" sz="5100" b="1" dirty="0">
                <a:solidFill>
                  <a:srgbClr val="333333"/>
                </a:solidFill>
                <a:latin typeface="+mj-lt"/>
              </a:rPr>
              <a:t> Stevens, 1912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333333"/>
                </a:solidFill>
                <a:latin typeface="+mj-lt"/>
              </a:rPr>
              <a:t>The Question as a Measure of Efficiency in Instruction: A critical study of classroom practice. </a:t>
            </a:r>
            <a:r>
              <a:rPr lang="en-US" sz="2900" i="1" dirty="0">
                <a:solidFill>
                  <a:srgbClr val="333333"/>
                </a:solidFill>
                <a:latin typeface="+mj-lt"/>
              </a:rPr>
              <a:t>Columbia University Contributions to Education, No. 48</a:t>
            </a:r>
            <a:r>
              <a:rPr lang="en-US" sz="2900" dirty="0">
                <a:solidFill>
                  <a:srgbClr val="333333"/>
                </a:solidFill>
                <a:latin typeface="+mj-lt"/>
              </a:rPr>
              <a:t>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84094"/>
            <a:ext cx="4009699" cy="5656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3" y="2729345"/>
            <a:ext cx="407352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</a:rPr>
              <a:t>“An unusual lesson because twenty-five of the thirty-four questions were asked by the pupils.…The result was that the lesson developed an impetus born of real interest. </a:t>
            </a:r>
            <a:r>
              <a:rPr lang="en-US" sz="2400" b="1" dirty="0">
                <a:solidFill>
                  <a:srgbClr val="333333"/>
                </a:solidFill>
              </a:rPr>
              <a:t>I mention it because this lesson was unique in the series of one hundred</a:t>
            </a:r>
            <a:r>
              <a:rPr lang="en-US" sz="2400" dirty="0">
                <a:solidFill>
                  <a:srgbClr val="333333"/>
                </a:solidFill>
              </a:rPr>
              <a:t>.”</a:t>
            </a:r>
            <a:br>
              <a:rPr lang="en-US" sz="2400" dirty="0">
                <a:solidFill>
                  <a:srgbClr val="333333"/>
                </a:solidFill>
              </a:rPr>
            </a:br>
            <a:endParaRPr lang="en-US" sz="2400" dirty="0">
              <a:solidFill>
                <a:srgbClr val="3333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18288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Chairman of the Department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3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994361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Leon Botstein</a:t>
            </a:r>
            <a:r>
              <a:rPr lang="en-US" altLang="en-US" sz="2600" dirty="0">
                <a:solidFill>
                  <a:schemeClr val="tx1"/>
                </a:solidFill>
              </a:rPr>
              <a:t>, President of Bard College</a:t>
            </a:r>
          </a:p>
          <a:p>
            <a:pPr marL="0" indent="0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chemeClr val="tx1"/>
                </a:solidFill>
              </a:rPr>
              <a:t>- </a:t>
            </a:r>
            <a:r>
              <a:rPr lang="en-US" altLang="en-US" sz="2600" b="1" dirty="0">
                <a:solidFill>
                  <a:schemeClr val="tx1"/>
                </a:solidFill>
              </a:rPr>
              <a:t>Nancy Cantor</a:t>
            </a:r>
            <a:r>
              <a:rPr lang="en-US" altLang="en-US" sz="2600" dirty="0">
                <a:solidFill>
                  <a:schemeClr val="tx1"/>
                </a:solidFill>
              </a:rPr>
              <a:t>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spcBef>
                <a:spcPts val="4000"/>
              </a:spcBef>
              <a:buFont typeface="Wingdings" panose="05000000000000000000" pitchFamily="2" charset="2"/>
              <a:buNone/>
            </a:pPr>
            <a:r>
              <a:rPr lang="en-US" altLang="en-US" sz="1800" i="1" dirty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21167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Columbia - Intro (Final)</Template>
  <TotalTime>242</TotalTime>
  <Words>2432</Words>
  <Application>Microsoft Office PowerPoint</Application>
  <PresentationFormat>On-screen Show (4:3)</PresentationFormat>
  <Paragraphs>365</Paragraphs>
  <Slides>56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6" baseType="lpstr">
      <vt:lpstr>ＭＳ ゴシック</vt:lpstr>
      <vt:lpstr>MS PGothic</vt:lpstr>
      <vt:lpstr>MS PGothic</vt:lpstr>
      <vt:lpstr>Arial</vt:lpstr>
      <vt:lpstr>Calibri</vt:lpstr>
      <vt:lpstr>Georgia</vt:lpstr>
      <vt:lpstr>Gill Sans</vt:lpstr>
      <vt:lpstr>Gill Sans Light</vt:lpstr>
      <vt:lpstr>Lucida Grande</vt:lpstr>
      <vt:lpstr>Proxima Nova</vt:lpstr>
      <vt:lpstr>Rockwell</vt:lpstr>
      <vt:lpstr>Rockwell (Body)</vt:lpstr>
      <vt:lpstr>Segoe UI</vt:lpstr>
      <vt:lpstr>Wingdings</vt:lpstr>
      <vt:lpstr>ヒラギノ角ゴ ProN W3</vt:lpstr>
      <vt:lpstr>ヒラギノ角ゴ ProN W6</vt:lpstr>
      <vt:lpstr>Advantage</vt:lpstr>
      <vt:lpstr>1_Advantage</vt:lpstr>
      <vt:lpstr>2_Advantage</vt:lpstr>
      <vt:lpstr>Chart</vt:lpstr>
      <vt:lpstr>PowerPoint Presentation</vt:lpstr>
      <vt:lpstr>Acknowledgments </vt:lpstr>
      <vt:lpstr>PowerPoint Presentation</vt:lpstr>
      <vt:lpstr>The Question Formulation Technique (QFT) on one slide…</vt:lpstr>
      <vt:lpstr>Part Ⅰ: Beginning the Exploration Questions and Learning</vt:lpstr>
      <vt:lpstr>PowerPoint Presentation</vt:lpstr>
      <vt:lpstr>A 1912 Study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Percentage of Basic Skill Attainment</vt:lpstr>
      <vt:lpstr>Percentage of Basic Skill Attainment</vt:lpstr>
      <vt:lpstr>Classroom Example: Kindergarten</vt:lpstr>
      <vt:lpstr>Question Focus</vt:lpstr>
      <vt:lpstr>Student Questions</vt:lpstr>
      <vt:lpstr>Classroom Example: 4th Grade</vt:lpstr>
      <vt:lpstr>Question Focus</vt:lpstr>
      <vt:lpstr>Student Questions</vt:lpstr>
      <vt:lpstr>Next Steps</vt:lpstr>
      <vt:lpstr>Classroom Example: High School</vt:lpstr>
      <vt:lpstr>Question Focus</vt:lpstr>
      <vt:lpstr>Student Questions</vt:lpstr>
      <vt:lpstr>Next Steps:</vt:lpstr>
      <vt:lpstr>Classroom Example: College Biology</vt:lpstr>
      <vt:lpstr>PowerPoint Presentation</vt:lpstr>
      <vt:lpstr>Classroom Example: College Biology</vt:lpstr>
      <vt:lpstr>Examples of Student Growth </vt:lpstr>
      <vt:lpstr>Part Ⅱ: Continuing the Exploration with the Question Formulation Technique (QFT)</vt:lpstr>
      <vt:lpstr>Rules for Producing Questions</vt:lpstr>
      <vt:lpstr>PowerPoint Presentation</vt:lpstr>
      <vt:lpstr>Strategize: Prioritizing Questions </vt:lpstr>
      <vt:lpstr>Reflection </vt:lpstr>
      <vt:lpstr>Let’s peek inside the black box</vt:lpstr>
      <vt:lpstr>The QFT, on one slide…</vt:lpstr>
      <vt:lpstr>Thinking in many different directions</vt:lpstr>
      <vt:lpstr>Narrowing Down, Focusing</vt:lpstr>
      <vt:lpstr>The Importance of Questions</vt:lpstr>
      <vt:lpstr>Thinking about Thinking</vt:lpstr>
      <vt:lpstr>Research Confirms the Importance of Student Questioning</vt:lpstr>
      <vt:lpstr>Teachers say</vt:lpstr>
      <vt:lpstr>Students say…</vt:lpstr>
      <vt:lpstr>PowerPoint Presentation</vt:lpstr>
      <vt:lpstr>Some Lessons about Curiosity</vt:lpstr>
      <vt:lpstr>https://twitter.com/MrsMartinsClas1/status/964215453907390464</vt:lpstr>
      <vt:lpstr>When is a technique not just a technique?</vt:lpstr>
      <vt:lpstr>The QFT in higher education</vt:lpstr>
      <vt:lpstr>   Part III: Conclusion  “And the end of all our exploring”</vt:lpstr>
      <vt:lpstr>Cognitive, Affective and Behavioral Changes</vt:lpstr>
      <vt:lpstr>PowerPoint Presentation</vt:lpstr>
      <vt:lpstr>PowerPoint Presentation</vt:lpstr>
      <vt:lpstr>PowerPoint Presentation</vt:lpstr>
      <vt:lpstr>Honoring the Sources (II)</vt:lpstr>
      <vt:lpstr>Democracy</vt:lpstr>
      <vt:lpstr>The QFT, on one slide…</vt:lpstr>
      <vt:lpstr>PowerPoint Presentation</vt:lpstr>
    </vt:vector>
  </TitlesOfParts>
  <Company>Right Question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Rothstein</dc:creator>
  <cp:lastModifiedBy>Andrew Minigan</cp:lastModifiedBy>
  <cp:revision>230</cp:revision>
  <cp:lastPrinted>2018-02-28T14:52:35Z</cp:lastPrinted>
  <dcterms:created xsi:type="dcterms:W3CDTF">2017-09-01T19:27:10Z</dcterms:created>
  <dcterms:modified xsi:type="dcterms:W3CDTF">2018-07-18T14:11:28Z</dcterms:modified>
</cp:coreProperties>
</file>