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</p:sldMasterIdLst>
  <p:notesMasterIdLst>
    <p:notesMasterId r:id="rId62"/>
  </p:notesMasterIdLst>
  <p:handoutMasterIdLst>
    <p:handoutMasterId r:id="rId63"/>
  </p:handoutMasterIdLst>
  <p:sldIdLst>
    <p:sldId id="257" r:id="rId3"/>
    <p:sldId id="467" r:id="rId4"/>
    <p:sldId id="258" r:id="rId5"/>
    <p:sldId id="261" r:id="rId6"/>
    <p:sldId id="263" r:id="rId7"/>
    <p:sldId id="264" r:id="rId8"/>
    <p:sldId id="457" r:id="rId9"/>
    <p:sldId id="335" r:id="rId10"/>
    <p:sldId id="274" r:id="rId11"/>
    <p:sldId id="276" r:id="rId12"/>
    <p:sldId id="432" r:id="rId13"/>
    <p:sldId id="458" r:id="rId14"/>
    <p:sldId id="430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59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09" r:id="rId33"/>
    <p:sldId id="410" r:id="rId34"/>
    <p:sldId id="411" r:id="rId35"/>
    <p:sldId id="460" r:id="rId36"/>
    <p:sldId id="446" r:id="rId37"/>
    <p:sldId id="416" r:id="rId38"/>
    <p:sldId id="417" r:id="rId39"/>
    <p:sldId id="419" r:id="rId40"/>
    <p:sldId id="444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8" r:id="rId49"/>
    <p:sldId id="445" r:id="rId50"/>
    <p:sldId id="456" r:id="rId51"/>
    <p:sldId id="464" r:id="rId52"/>
    <p:sldId id="465" r:id="rId53"/>
    <p:sldId id="466" r:id="rId54"/>
    <p:sldId id="462" r:id="rId55"/>
    <p:sldId id="463" r:id="rId56"/>
    <p:sldId id="371" r:id="rId57"/>
    <p:sldId id="403" r:id="rId58"/>
    <p:sldId id="461" r:id="rId59"/>
    <p:sldId id="346" r:id="rId60"/>
    <p:sldId id="347" r:id="rId6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QI" initials="R" lastIdx="2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1" autoAdjust="0"/>
    <p:restoredTop sz="50000"/>
  </p:normalViewPr>
  <p:slideViewPr>
    <p:cSldViewPr snapToGrid="0">
      <p:cViewPr>
        <p:scale>
          <a:sx n="63" d="100"/>
          <a:sy n="63" d="100"/>
        </p:scale>
        <p:origin x="-63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commentAuthors" Target="commentAuthors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Closed-ended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1E599270-2F6D-A342-AF01-0A2934958E4E}" type="presOf" srcId="{FF1F7779-F48A-1F40-9E9D-420C87150ED4}" destId="{250C4737-A841-8C48-A045-BF4D4D99D3A8}" srcOrd="0" destOrd="0" presId="urn:microsoft.com/office/officeart/2005/8/layout/hList3"/>
    <dgm:cxn modelId="{D7617BDA-D44E-CF43-8BC1-1C1650449F3A}" type="presOf" srcId="{85CFD83C-0C6B-BC4D-842F-129DEFFFCC83}" destId="{91E99BCE-3CAA-CE4C-A763-4B42C659CC8B}" srcOrd="0" destOrd="0" presId="urn:microsoft.com/office/officeart/2005/8/layout/hList3"/>
    <dgm:cxn modelId="{29E7DDD2-7BB3-434E-9FAE-4E9D16343FF0}" type="presOf" srcId="{F92606C1-1CD6-BF4E-9E77-D0275FDC37C2}" destId="{24D3949D-55D7-9843-BBF0-4DC75BF720C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B2DC7980-113B-7C4D-AEF0-CAF742B31F21}" type="presOf" srcId="{6AD2A03A-FC77-0649-92E9-8E6E21736820}" destId="{F1305359-E89A-E248-BDAE-44B047EAF116}" srcOrd="0" destOrd="0" presId="urn:microsoft.com/office/officeart/2005/8/layout/hList3"/>
    <dgm:cxn modelId="{41C10013-FA62-4B49-9C2C-D166CDE4BD8B}" type="presParOf" srcId="{91E99BCE-3CAA-CE4C-A763-4B42C659CC8B}" destId="{F1305359-E89A-E248-BDAE-44B047EAF116}" srcOrd="0" destOrd="0" presId="urn:microsoft.com/office/officeart/2005/8/layout/hList3"/>
    <dgm:cxn modelId="{6D6A24BE-83A9-EF4A-8F33-809050F6F0E7}" type="presParOf" srcId="{91E99BCE-3CAA-CE4C-A763-4B42C659CC8B}" destId="{AD06BE05-311D-2242-844E-E6A710FEAEE4}" srcOrd="1" destOrd="0" presId="urn:microsoft.com/office/officeart/2005/8/layout/hList3"/>
    <dgm:cxn modelId="{77866D39-E010-9E47-A89F-EE3D66E97115}" type="presParOf" srcId="{AD06BE05-311D-2242-844E-E6A710FEAEE4}" destId="{250C4737-A841-8C48-A045-BF4D4D99D3A8}" srcOrd="0" destOrd="0" presId="urn:microsoft.com/office/officeart/2005/8/layout/hList3"/>
    <dgm:cxn modelId="{EBE9C2A5-2316-7547-AF1C-E50B18C33B26}" type="presParOf" srcId="{AD06BE05-311D-2242-844E-E6A710FEAEE4}" destId="{24D3949D-55D7-9843-BBF0-4DC75BF720C6}" srcOrd="1" destOrd="0" presId="urn:microsoft.com/office/officeart/2005/8/layout/hList3"/>
    <dgm:cxn modelId="{2D6F6FA6-45D4-EF4F-8FA2-B802313230E1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Open-ended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A97CBFDC-103D-CF4F-A236-626B962CE383}" type="presOf" srcId="{FF1F7779-F48A-1F40-9E9D-420C87150ED4}" destId="{250C4737-A841-8C48-A045-BF4D4D99D3A8}" srcOrd="0" destOrd="0" presId="urn:microsoft.com/office/officeart/2005/8/layout/hList3"/>
    <dgm:cxn modelId="{64AA5DDD-A196-8247-A793-EFA5CF4C9809}" type="presOf" srcId="{6AD2A03A-FC77-0649-92E9-8E6E21736820}" destId="{F1305359-E89A-E248-BDAE-44B047EAF11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2C3D38BC-C322-9446-A1C8-1B3151123ED9}" type="presOf" srcId="{85CFD83C-0C6B-BC4D-842F-129DEFFFCC83}" destId="{91E99BCE-3CAA-CE4C-A763-4B42C659CC8B}" srcOrd="0" destOrd="0" presId="urn:microsoft.com/office/officeart/2005/8/layout/hList3"/>
    <dgm:cxn modelId="{CF8CCF91-15AE-D84A-8E56-DE500873E92D}" type="presOf" srcId="{F92606C1-1CD6-BF4E-9E77-D0275FDC37C2}" destId="{24D3949D-55D7-9843-BBF0-4DC75BF720C6}" srcOrd="0" destOrd="0" presId="urn:microsoft.com/office/officeart/2005/8/layout/hList3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9446B298-AC48-1A4C-B5E5-F39CA4FAEE04}" type="presParOf" srcId="{91E99BCE-3CAA-CE4C-A763-4B42C659CC8B}" destId="{F1305359-E89A-E248-BDAE-44B047EAF116}" srcOrd="0" destOrd="0" presId="urn:microsoft.com/office/officeart/2005/8/layout/hList3"/>
    <dgm:cxn modelId="{4B1D1D69-AD31-3440-95C0-549A6F324EA2}" type="presParOf" srcId="{91E99BCE-3CAA-CE4C-A763-4B42C659CC8B}" destId="{AD06BE05-311D-2242-844E-E6A710FEAEE4}" srcOrd="1" destOrd="0" presId="urn:microsoft.com/office/officeart/2005/8/layout/hList3"/>
    <dgm:cxn modelId="{71AEDD97-6BA2-3843-9CA5-59DD17CB96E3}" type="presParOf" srcId="{AD06BE05-311D-2242-844E-E6A710FEAEE4}" destId="{250C4737-A841-8C48-A045-BF4D4D99D3A8}" srcOrd="0" destOrd="0" presId="urn:microsoft.com/office/officeart/2005/8/layout/hList3"/>
    <dgm:cxn modelId="{793247A2-6EE4-D746-A6D7-A83DC56127C6}" type="presParOf" srcId="{AD06BE05-311D-2242-844E-E6A710FEAEE4}" destId="{24D3949D-55D7-9843-BBF0-4DC75BF720C6}" srcOrd="1" destOrd="0" presId="urn:microsoft.com/office/officeart/2005/8/layout/hList3"/>
    <dgm:cxn modelId="{8C197C64-44F2-404C-B28F-E756C4BDF9F0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Closed-ended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+mj-lt"/>
              <a:cs typeface="Gill Sans"/>
            </a:rPr>
            <a:t>Advantages</a:t>
          </a:r>
          <a:endParaRPr lang="en-US" sz="32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+mj-lt"/>
              <a:cs typeface="Gill Sans"/>
            </a:rPr>
            <a:t>Disadvantages </a:t>
          </a:r>
          <a:endParaRPr lang="en-US" sz="32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Open-ended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+mj-lt"/>
              <a:cs typeface="Gill Sans"/>
            </a:rPr>
            <a:t>Advantages</a:t>
          </a:r>
          <a:endParaRPr lang="en-US" sz="32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+mj-lt"/>
              <a:cs typeface="Gill Sans"/>
            </a:rPr>
            <a:t>Disadvantages </a:t>
          </a:r>
          <a:endParaRPr lang="en-US" sz="32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12BB2-85C8-4FFE-81A0-CC9C50BCCDFF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BF987-5348-4C31-981A-39463E22A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DB4A-0C98-4E64-8078-ABEAFDD540B7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9497-3B62-4F8C-A892-AF6DDC86B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Relationship Id="rId3" Type="http://schemas.openxmlformats.org/officeDocument/2006/relationships/hyperlink" Target="http://rightquestion.org/blog/student-engagement-special-education-classroom/" TargetMode="Externa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D53A5-08D6-5047-A4A7-0FBA686529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6A12A-A1AA-7040-8EAD-5DB2162E99D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8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Lucida Grande" charset="0"/>
                <a:sym typeface="Lucida Grande" charset="0"/>
              </a:rPr>
              <a:t>Time on slide 3 min ( Time passed 25)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88EB6-1691-B943-A16A-773D5F2ABD8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54D8F-04C1-EB4C-9FFB-CB7B18558AF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10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thinking abilities in one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1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>
                <a:latin typeface="Rockwell" charset="0"/>
              </a:rPr>
              <a:t>Students know how to produce questions.</a:t>
            </a:r>
          </a:p>
          <a:p>
            <a:pPr eaLnBrk="1" hangingPunct="1"/>
            <a:r>
              <a:rPr lang="en-US" sz="1200" dirty="0" smtClean="0">
                <a:latin typeface="Rockwell" charset="0"/>
              </a:rPr>
              <a:t>Students know the difference between open- and closed-ended questions and know how the questions can be changed to secure different kinds of information.</a:t>
            </a:r>
          </a:p>
          <a:p>
            <a:pPr eaLnBrk="1" hangingPunct="1"/>
            <a:r>
              <a:rPr lang="en-US" sz="1200" dirty="0" smtClean="0">
                <a:latin typeface="Rockwell" charset="0"/>
              </a:rPr>
              <a:t>Cognitive changes - Students know how to use criteria to prioritize their questions.</a:t>
            </a:r>
          </a:p>
          <a:p>
            <a:pPr eaLnBrk="1" hangingPunct="1"/>
            <a:endParaRPr lang="en-US" sz="1200" dirty="0" smtClean="0">
              <a:latin typeface="Rockwell" charset="0"/>
            </a:endParaRPr>
          </a:p>
          <a:p>
            <a:pPr eaLnBrk="1" hangingPunct="1"/>
            <a:r>
              <a:rPr lang="en-US" sz="1200" dirty="0" smtClean="0">
                <a:latin typeface="Rockwell" charset="0"/>
              </a:rPr>
              <a:t>Affective-Students feel more confident.</a:t>
            </a:r>
          </a:p>
          <a:p>
            <a:pPr eaLnBrk="1" hangingPunct="1"/>
            <a:r>
              <a:rPr lang="en-US" sz="1200" dirty="0" smtClean="0">
                <a:latin typeface="Rockwell" charset="0"/>
              </a:rPr>
              <a:t>Students express greater interest and are more curious.</a:t>
            </a:r>
          </a:p>
          <a:p>
            <a:pPr eaLnBrk="1" hangingPunct="1"/>
            <a:r>
              <a:rPr lang="en-US" sz="1200" dirty="0" smtClean="0">
                <a:latin typeface="Rockwell" charset="0"/>
              </a:rPr>
              <a:t>Students demonstrate a greater sense of urgency and responsibility to “get the answers.”</a:t>
            </a:r>
          </a:p>
          <a:p>
            <a:pPr eaLnBrk="1" hangingPunct="1"/>
            <a:endParaRPr lang="en-US" sz="1200" dirty="0" smtClean="0">
              <a:latin typeface="Rockwell" charset="0"/>
            </a:endParaRPr>
          </a:p>
          <a:p>
            <a:pPr eaLnBrk="1" hangingPunct="1"/>
            <a:r>
              <a:rPr lang="en-US" dirty="0" smtClean="0"/>
              <a:t>Behavioral -</a:t>
            </a:r>
            <a:r>
              <a:rPr lang="en-US" sz="1200" dirty="0" smtClean="0">
                <a:latin typeface="Rockwell" charset="0"/>
              </a:rPr>
              <a:t>Students self-regulate more effectively.</a:t>
            </a:r>
          </a:p>
          <a:p>
            <a:pPr eaLnBrk="1" hangingPunct="1"/>
            <a:r>
              <a:rPr lang="en-US" sz="1200" dirty="0" smtClean="0">
                <a:latin typeface="Rockwell" charset="0"/>
              </a:rPr>
              <a:t>Students collaborate and listen to each other’s questions.</a:t>
            </a:r>
          </a:p>
          <a:p>
            <a:pPr eaLnBrk="1" hangingPunct="1"/>
            <a:r>
              <a:rPr lang="en-US" sz="1200" dirty="0" smtClean="0">
                <a:latin typeface="Rockwell" charset="0"/>
              </a:rPr>
              <a:t>Students negotiate and work on reaching consensus about group decisions. </a:t>
            </a:r>
          </a:p>
          <a:p>
            <a:pPr eaLnBrk="1" hangingPunct="1"/>
            <a:r>
              <a:rPr lang="en-US" sz="1200" dirty="0" smtClean="0">
                <a:latin typeface="Rockwell" charset="0"/>
              </a:rPr>
              <a:t>Students become more self-aware and build positive relationships (SEL goals).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80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9000" cy="276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-US" dirty="0" smtClean="0"/>
              <a:t>These two examples are relevant to all of you but specially important</a:t>
            </a:r>
            <a:r>
              <a:rPr lang="en-US" baseline="0" dirty="0" smtClean="0"/>
              <a:t> for those of you who are working on elevating student voice.</a:t>
            </a:r>
            <a:endParaRPr lang="en-US"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0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9000" cy="276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-US"/>
              <a:t>Setting - small group special education setting with students with a range medium to severe of LDs (sub-separate small group education setting) + grade level </a:t>
            </a: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145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8EDAF-CEE8-BD4A-8729-AA831C9EE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7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123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Questions about what they actually observed.  Made assumptions</a:t>
            </a:r>
            <a:r>
              <a:rPr lang="en-US" baseline="0" dirty="0" smtClean="0"/>
              <a:t> based on their observations also took it beyond-  where are their parents?  Are they in school?</a:t>
            </a:r>
            <a:r>
              <a:rPr lang="en-US" dirty="0" smtClean="0"/>
              <a:t> but (Students </a:t>
            </a:r>
            <a:r>
              <a:rPr lang="en-US" dirty="0"/>
              <a:t>who initially were described as struggling to maintain connections with their peers are empathizing with others)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5231639" y="6658665"/>
            <a:ext cx="4002299" cy="351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353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http://rightquestion.org/blog/student-engagement-special-education-classroom/</a:t>
            </a:r>
            <a:r>
              <a:rPr lang="en-US"/>
              <a:t> </a:t>
            </a: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277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9000" cy="276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065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Note - this is an image I found online.</a:t>
            </a: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980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5231639" y="6658665"/>
            <a:ext cx="4002299" cy="351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874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5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Asking questions as a foundational </a:t>
            </a:r>
            <a:r>
              <a:rPr lang="en-US" dirty="0" smtClean="0">
                <a:latin typeface="Calibri" charset="0"/>
              </a:rPr>
              <a:t>skill-  More CURIOSITY,</a:t>
            </a:r>
            <a:r>
              <a:rPr lang="en-US" baseline="0" dirty="0" smtClean="0">
                <a:latin typeface="Calibri" charset="0"/>
              </a:rPr>
              <a:t> ownership and learning more. IMPORTANT characteristics for the citizen of the future.  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063BD-3B97-4549-A180-38E7DAF0515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87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1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BA0096-85E0-47C9-9476-87CE581D68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215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46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CA3CBB4-7575-5249-94F0-84B40A3B6D44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37758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84DEBE5-3007-4E67-B6BF-A1F8204B3DD8}" type="slidenum">
              <a:rPr lang="en-US" altLang="en-US" smtClean="0">
                <a:latin typeface="Calibri" panose="020F0502020204030204" pitchFamily="34" charset="0"/>
              </a:rPr>
              <a:pPr/>
              <a:t>55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17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of Septima</a:t>
            </a:r>
            <a:r>
              <a:rPr lang="en-US" baseline="0" dirty="0" smtClean="0"/>
              <a:t> Clark (L) and Rosa Parks (r) at the Highlander Education and Research Center, Tennessee.  1958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52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Calibri" charset="0"/>
                <a:ea typeface="MS PGothic" charset="0"/>
              </a:rPr>
              <a:t>septima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clark</a:t>
            </a:r>
            <a:r>
              <a:rPr lang="en-US" dirty="0" smtClean="0">
                <a:latin typeface="Calibri" charset="0"/>
                <a:ea typeface="MS PGothic" charset="0"/>
              </a:rPr>
              <a:t>; she committed herself not just to teach literacy but to teach the illiterate adults  to speak up, to participate, to have a voice. she was a </a:t>
            </a:r>
            <a:r>
              <a:rPr lang="en-US" dirty="0" err="1" smtClean="0">
                <a:latin typeface="Calibri" charset="0"/>
                <a:ea typeface="MS PGothic" charset="0"/>
              </a:rPr>
              <a:t>gamechanger</a:t>
            </a:r>
            <a:r>
              <a:rPr lang="en-US" dirty="0" smtClean="0">
                <a:latin typeface="Calibri" charset="0"/>
                <a:ea typeface="MS PGothic" charset="0"/>
              </a:rPr>
              <a:t> on a big scale, but she focused on the small picture, the people right in front of her.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http://</a:t>
            </a:r>
            <a:r>
              <a:rPr lang="en-US" dirty="0" err="1" smtClean="0">
                <a:latin typeface="Calibri" charset="0"/>
                <a:ea typeface="MS PGothic" charset="0"/>
              </a:rPr>
              <a:t>www.scpcs.org</a:t>
            </a:r>
            <a:r>
              <a:rPr lang="en-US" dirty="0" smtClean="0">
                <a:latin typeface="Calibri" charset="0"/>
                <a:ea typeface="MS PGothic" charset="0"/>
              </a:rPr>
              <a:t>/</a:t>
            </a:r>
            <a:r>
              <a:rPr lang="en-US" dirty="0" err="1" smtClean="0">
                <a:latin typeface="Calibri" charset="0"/>
                <a:ea typeface="MS PGothic" charset="0"/>
              </a:rPr>
              <a:t>septima_clark.aspx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  <a:p>
            <a:endParaRPr lang="en-US" altLang="en-US" dirty="0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8652428" indent="-3818654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57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6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6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A6D9C-B5C6-CB41-AFF5-6E82932476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5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democratic habit of mind that ALL students, citizens and workers should have.  How can</a:t>
            </a:r>
            <a:r>
              <a:rPr lang="en-US" baseline="0" dirty="0" smtClean="0"/>
              <a:t> we easily build the skill?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7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Questions posted on classroom walls.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Students cross off the questions they answer during subsequent lessons.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Teacher returns to student questions at the end of the unit to discuss with students what they learned and what they still want to know.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5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6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3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47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1658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49921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48435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B3E43-EC87-A141-B5BD-793070A16C1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6CB3-B689-5B4A-95BA-4A1AC29252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43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182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647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80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4177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C6C7-6DB4-4DD1-84AC-840482FF683D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0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61941-5B97-4CB6-9188-BF610BEBF32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FA834-6C3F-478E-B823-71D3A914A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7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69479-C1E6-43B0-B15D-87CE85ADE5B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E19E4-0E84-48B7-9520-8123D3DE30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03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93140-D7B0-4DFA-A3B0-1AC8179646B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5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C3368-52E6-4B42-BB21-41748F2F525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DCB34-DD88-40DC-A9BF-BAD2ADFAF5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76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B8F5-C239-426C-8548-CC226000F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9EEA-0D58-4838-A41E-54531197FA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5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3F32-A7A2-4656-A26F-849036A1E34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D346-B8B2-4DBC-85D2-551C58F44D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0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CE47D-A589-4686-98D6-56DB01142F5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455D-5B1F-447C-A6D2-0DAFEDD3E2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19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7AB-88BE-4D0D-97A4-4281CF8750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0D4C4-70C6-4550-A6CA-D708A28770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5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926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0E114-A4F6-449C-BF1E-88EC8EFE605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944A-E3AA-4CB9-9BEF-52C7B1F919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07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0C549-D094-4B5A-A175-089E3781362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C35FB-745F-421B-B2EE-5CFACDBE9F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80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E14C-3361-4C43-9003-C4FDE87005C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2F2B6-1A2A-42CD-84D3-F9357A90DA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02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2E3CB-D6E0-418F-B7EF-5C54730FB54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14A4A-39FB-48A2-BC4B-261BB87143F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8F47D-EEB4-485B-ABAE-BBD526A81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51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CB98-7CA0-4679-B432-72188FA0530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547D2-47B5-49BE-89AF-C37F8120C3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4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74E4-C2FA-4C0B-954E-9645CA008E0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E2213-4592-49F2-B178-B51AFD5E8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315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2518-A7D1-4BBF-AE40-6F05CA13DC8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492E-E49C-4E5A-8CC4-518318B142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19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FCD63-F4C9-4D63-8E6F-D3E62E22CB6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33AD-4F1B-4966-BD01-09A37E55B9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4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0D645-19B7-4524-B6F4-FF66F23989D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E7ED4-84C5-437F-A171-FCF866E80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53924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B84B6-AEE8-46F7-9123-5B4D2194FD4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DD382-D8BB-4F15-98FF-A965D0077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3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5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0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91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40.xml"/><Relationship Id="rId21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1EF3-D201-4160-A239-46767B98298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7/16/18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C1EA-36B1-44B8-A3FB-F2DFBEAB21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://www.nationalgeographic.com/photography/photo-of-the-day/2013/1/alligator-babies-texa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460" y="4807129"/>
            <a:ext cx="7219519" cy="863659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Luz Santana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Co-Director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9918" y="610435"/>
            <a:ext cx="1796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CUE 2018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257" y="678241"/>
            <a:ext cx="41760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Rockwel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Catalyze Deeper 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Learning and Strengthen Democracy by Teaching Students to Ask Questions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0847" y="2771330"/>
            <a:ext cx="198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Palm Springs, CA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64" y="5665967"/>
            <a:ext cx="836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Right Question Institute </a:t>
            </a:r>
            <a:endParaRPr lang="en-US" sz="2000" dirty="0" smtClean="0"/>
          </a:p>
          <a:p>
            <a:pPr algn="ctr"/>
            <a:r>
              <a:rPr lang="en-US" sz="2000" dirty="0" smtClean="0"/>
              <a:t>Cambridge</a:t>
            </a:r>
            <a:r>
              <a:rPr lang="en-US" sz="2000" dirty="0"/>
              <a:t>, MA</a:t>
            </a:r>
          </a:p>
        </p:txBody>
      </p:sp>
    </p:spTree>
    <p:extLst>
      <p:ext uri="{BB962C8B-B14F-4D97-AF65-F5344CB8AC3E}">
        <p14:creationId xmlns:p14="http://schemas.microsoft.com/office/powerpoint/2010/main" val="229812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9925" y="1600200"/>
            <a:ext cx="77628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“Just when you think you know all you need to know, you ask another question and discover how much more there is to learn.”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~ Sixth-grade student, Palo Alto,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When you ask the question, you feel like it’s your job to get the answer.”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~ High School student, Boston,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MA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Student Reflections</a:t>
            </a:r>
          </a:p>
        </p:txBody>
      </p:sp>
    </p:spTree>
    <p:extLst>
      <p:ext uri="{BB962C8B-B14F-4D97-AF65-F5344CB8AC3E}">
        <p14:creationId xmlns:p14="http://schemas.microsoft.com/office/powerpoint/2010/main" val="206836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questions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3200" dirty="0" smtClean="0"/>
              <a:t>…</a:t>
            </a:r>
            <a:r>
              <a:rPr lang="en-US" sz="3200" dirty="0" smtClean="0"/>
              <a:t> a habit of mind and NOT  a discrete activity students do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394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sz="4000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  <a:t>The Question Formulation Technique (QFT)</a:t>
            </a:r>
            <a:r>
              <a:rPr lang="en-US" altLang="en-US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  <a:t/>
            </a:r>
            <a:br>
              <a:rPr lang="en-US" altLang="en-US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lvl="1" indent="0" eaLnBrk="0" fontAlgn="base" hangingPunct="0">
              <a:spcAft>
                <a:spcPts val="1800"/>
              </a:spcAft>
              <a:buClr>
                <a:srgbClr val="297FD5"/>
              </a:buClr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Students learn to: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Produce</a:t>
            </a:r>
            <a:r>
              <a:rPr lang="en-US" altLang="en-US" sz="2800" dirty="0" smtClean="0">
                <a:solidFill>
                  <a:prstClr val="black"/>
                </a:solidFill>
              </a:rPr>
              <a:t> their own questions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Improve</a:t>
            </a:r>
            <a:r>
              <a:rPr lang="en-US" altLang="en-US" sz="2800" dirty="0" smtClean="0">
                <a:solidFill>
                  <a:prstClr val="black"/>
                </a:solidFill>
              </a:rPr>
              <a:t> their questions 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Strategize</a:t>
            </a:r>
            <a:r>
              <a:rPr lang="en-US" altLang="en-US" sz="2800" dirty="0" smtClean="0">
                <a:solidFill>
                  <a:prstClr val="black"/>
                </a:solidFill>
              </a:rPr>
              <a:t> on how to use their questions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Reflect</a:t>
            </a:r>
            <a:r>
              <a:rPr lang="en-US" altLang="en-US" sz="2800" dirty="0" smtClean="0">
                <a:solidFill>
                  <a:prstClr val="black"/>
                </a:solidFill>
              </a:rPr>
              <a:t> on what they have learned and how they learned it</a:t>
            </a:r>
          </a:p>
          <a:p>
            <a:endParaRPr lang="e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57" y="5792055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4867" y="6233871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4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464128"/>
            <a:ext cx="7645072" cy="1040713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smtClean="0"/>
              <a:t>Question Formulation (QFT) </a:t>
            </a:r>
            <a:r>
              <a:rPr lang="en-US" sz="3200" dirty="0" smtClean="0"/>
              <a:t>on one slide…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i="1" dirty="0" smtClean="0"/>
              <a:t>exactly</a:t>
            </a:r>
            <a:r>
              <a:rPr lang="en-US" dirty="0" smtClean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statements into questions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Closed-Ended:</a:t>
            </a:r>
          </a:p>
          <a:p>
            <a:r>
              <a:rPr lang="en-US" dirty="0" smtClean="0"/>
              <a:t>Answered with “yes,” “no” or one word</a:t>
            </a:r>
          </a:p>
          <a:p>
            <a:endParaRPr lang="en-US" dirty="0" smtClean="0"/>
          </a:p>
          <a:p>
            <a:r>
              <a:rPr lang="en-US" b="1" dirty="0" smtClean="0"/>
              <a:t>Open-Ended: </a:t>
            </a:r>
            <a:r>
              <a:rPr lang="en-US" dirty="0" smtClean="0"/>
              <a:t>Require longer explanation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6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Classroom Example:</a:t>
            </a:r>
            <a:br>
              <a:rPr lang="en-US" sz="4400" dirty="0" smtClean="0"/>
            </a:br>
            <a:r>
              <a:rPr lang="en-US" sz="4400" dirty="0" smtClean="0"/>
              <a:t>Kindergarten</a:t>
            </a:r>
            <a:endParaRPr lang="en-US" sz="4400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98286" y="2275031"/>
            <a:ext cx="7744962" cy="41163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</a:t>
            </a:r>
            <a:r>
              <a:rPr lang="en-US" sz="3000" u="sng" dirty="0" smtClean="0">
                <a:solidFill>
                  <a:schemeClr val="tx1"/>
                </a:solidFill>
                <a:cs typeface="Gill Sans"/>
              </a:rPr>
              <a:t>eacher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Jennifer Shaffer, Walkersville, MD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Topic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Non-fiction literacy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Purpose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To engage students prior to reading a nonfiction 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text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about alligators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eaLnBrk="1" hangingPunct="1">
              <a:defRPr/>
            </a:pPr>
            <a:endParaRPr lang="en-US" sz="3000" dirty="0"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245509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629DD1"/>
                </a:solidFill>
              </a:rPr>
              <a:t>Question Focus</a:t>
            </a:r>
            <a:endParaRPr lang="en-US" sz="4000" dirty="0">
              <a:solidFill>
                <a:srgbClr val="629DD1"/>
              </a:solidFill>
            </a:endParaRPr>
          </a:p>
        </p:txBody>
      </p:sp>
      <p:pic>
        <p:nvPicPr>
          <p:cNvPr id="117762" name="Picture 2" descr="\\fcps.org\fcps\Redirection\Central Offices\Professional Dev\jay.corrigan\My Documents\My Pictures\alligator-babies-texas_62971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59" y="1600200"/>
            <a:ext cx="5530341" cy="4144963"/>
          </a:xfrm>
        </p:spPr>
      </p:pic>
      <p:sp>
        <p:nvSpPr>
          <p:cNvPr id="5" name="TextBox 4"/>
          <p:cNvSpPr txBox="1"/>
          <p:nvPr/>
        </p:nvSpPr>
        <p:spPr>
          <a:xfrm>
            <a:off x="4433454" y="6414655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Photograph by </a:t>
            </a:r>
            <a:r>
              <a:rPr lang="en-US" dirty="0" err="1" smtClean="0">
                <a:hlinkClick r:id="rId3"/>
              </a:rPr>
              <a:t>Nuwan</a:t>
            </a:r>
            <a:r>
              <a:rPr lang="en-US" dirty="0" smtClean="0">
                <a:hlinkClick r:id="rId3"/>
              </a:rPr>
              <a:t> Samaranayake,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27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11626" cy="1116106"/>
          </a:xfrm>
        </p:spPr>
        <p:txBody>
          <a:bodyPr/>
          <a:lstStyle/>
          <a:p>
            <a:r>
              <a:rPr lang="en-US" dirty="0">
                <a:latin typeface="Rockwell" charset="0"/>
              </a:rPr>
              <a:t>Student Questions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4111625" cy="4140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the alligator camouflaged?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 the babies have stripes?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Are those baby crocodiles?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it a mom or dad crocodile?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What is the green stuff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they in the water so low?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endParaRPr lang="en-US" sz="2400" dirty="0">
              <a:solidFill>
                <a:srgbClr val="595959"/>
              </a:solidFill>
              <a:latin typeface="Gill Sans"/>
              <a:cs typeface="Gill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5988" y="2544763"/>
            <a:ext cx="4125912" cy="4140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Where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they going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 baby alligator’s eyes white and the mom’s black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baby alligators on top of the momma alligator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does momma or daddy have bumps on them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  <a:endParaRPr lang="en-US" sz="2400" dirty="0">
              <a:solidFill>
                <a:schemeClr val="tx1"/>
              </a:solidFill>
              <a:cs typeface="Gill Sans"/>
            </a:endParaRPr>
          </a:p>
        </p:txBody>
      </p:sp>
      <p:pic>
        <p:nvPicPr>
          <p:cNvPr id="38916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3406"/>
          <a:stretch>
            <a:fillRect/>
          </a:stretch>
        </p:blipFill>
        <p:spPr bwMode="auto">
          <a:xfrm>
            <a:off x="4725988" y="146050"/>
            <a:ext cx="412591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14295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32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4</a:t>
            </a:r>
            <a:r>
              <a:rPr lang="en-US" sz="4000" baseline="30000" dirty="0" smtClean="0">
                <a:latin typeface="Rockwell" charset="0"/>
              </a:rPr>
              <a:t>th</a:t>
            </a:r>
            <a:r>
              <a:rPr lang="en-US" sz="4000" dirty="0" smtClean="0">
                <a:latin typeface="Rockwell" charset="0"/>
              </a:rPr>
              <a:t> Grade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32220" y="2369126"/>
            <a:ext cx="8382289" cy="2895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: Deirdre </a:t>
            </a:r>
            <a:r>
              <a:rPr lang="en-US" sz="3200" dirty="0" err="1" smtClean="0">
                <a:solidFill>
                  <a:schemeClr val="tx1"/>
                </a:solidFill>
                <a:latin typeface="Rockwell" charset="0"/>
              </a:rPr>
              <a:t>Brotherson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, Hooksett, NH</a:t>
            </a:r>
            <a:endParaRPr lang="en-US" sz="3200" u="sng" dirty="0" smtClean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Math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To engage students at the start of a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7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Question Focus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831" y="2698581"/>
            <a:ext cx="726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24 =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  <a:sym typeface="Wingdings" panose="05000000000000000000" pitchFamily="2" charset="2"/>
              </a:rPr>
              <a:t> +  + 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6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98474" y="539512"/>
            <a:ext cx="7556313" cy="1116106"/>
          </a:xfrm>
        </p:spPr>
        <p:txBody>
          <a:bodyPr/>
          <a:lstStyle/>
          <a:p>
            <a:r>
              <a:rPr lang="en-US" sz="40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5618"/>
            <a:ext cx="4625976" cy="4661549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Why is the 24 first?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hat do the smiley faces mean?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hy are there 3 smiley faces?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ow am I suppose to figure this out?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Is the answer 12?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an I put any number for a smiley face?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three faces mean something?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the numbers have to be the same because the smiley faces are the same?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What numbers will work 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4450" y="1901206"/>
            <a:ext cx="36195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mean 24 is a really happy number?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replace each smiley face with an 8?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any other numbers work?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do this for any number?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always have to be smiley faces?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we always have to use three things?</a:t>
            </a:r>
          </a:p>
        </p:txBody>
      </p:sp>
    </p:spTree>
    <p:extLst>
      <p:ext uri="{BB962C8B-B14F-4D97-AF65-F5344CB8AC3E}">
        <p14:creationId xmlns:p14="http://schemas.microsoft.com/office/powerpoint/2010/main" val="95879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98475" y="553461"/>
            <a:ext cx="7053263" cy="1116012"/>
          </a:xfrm>
        </p:spPr>
        <p:txBody>
          <a:bodyPr/>
          <a:lstStyle/>
          <a:p>
            <a:pPr algn="ctr"/>
            <a:r>
              <a:rPr lang="en-US" altLang="en-US" sz="4000" dirty="0" smtClean="0"/>
              <a:t>Acknowledgments</a:t>
            </a:r>
            <a:r>
              <a:rPr lang="en-US" altLang="en-US" dirty="0" smtClean="0"/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8475" y="1431448"/>
            <a:ext cx="8062564" cy="50494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We </a:t>
            </a:r>
            <a:r>
              <a:rPr lang="en-US" altLang="en-US" sz="2400" dirty="0">
                <a:solidFill>
                  <a:schemeClr val="tx1"/>
                </a:solidFill>
              </a:rPr>
              <a:t>are deeply grateful to </a:t>
            </a:r>
            <a:r>
              <a:rPr lang="en-US" altLang="en-US" sz="2400" dirty="0" smtClean="0">
                <a:solidFill>
                  <a:schemeClr val="tx1"/>
                </a:solidFill>
              </a:rPr>
              <a:t>the John </a:t>
            </a:r>
            <a:r>
              <a:rPr lang="en-US" altLang="en-US" sz="2400" dirty="0">
                <a:solidFill>
                  <a:schemeClr val="tx1"/>
                </a:solidFill>
              </a:rPr>
              <a:t>Templeton Foundation and The Hummingbird Fund for their generous support of the </a:t>
            </a:r>
            <a:r>
              <a:rPr lang="en-US" altLang="en-US" sz="2400" dirty="0" smtClean="0">
                <a:solidFill>
                  <a:schemeClr val="tx1"/>
                </a:solidFill>
              </a:rPr>
              <a:t>Right Question Institute’s Million </a:t>
            </a:r>
            <a:r>
              <a:rPr lang="en-US" altLang="en-US" sz="2400" dirty="0">
                <a:solidFill>
                  <a:schemeClr val="tx1"/>
                </a:solidFill>
              </a:rPr>
              <a:t>Classrooms Campaign.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4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0612" y="325170"/>
            <a:ext cx="7484508" cy="118872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Working on a Challenge by Using the Question Formulation Technique (QFT)</a:t>
            </a:r>
            <a:endParaRPr lang="en-US" sz="3200" dirty="0">
              <a:solidFill>
                <a:schemeClr val="tx1"/>
              </a:solidFill>
              <a:latin typeface="Rockwell" charset="0"/>
              <a:ea typeface="MS P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962650"/>
            <a:ext cx="2000250" cy="895350"/>
          </a:xfrm>
          <a:prstGeom prst="rect">
            <a:avLst/>
          </a:prstGeom>
        </p:spPr>
      </p:pic>
      <p:pic>
        <p:nvPicPr>
          <p:cNvPr id="5" name="Content Placeholder 3" descr="dsc_0035-version-2-1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>
            <a:fillRect/>
          </a:stretch>
        </p:blipFill>
        <p:spPr bwMode="auto">
          <a:xfrm>
            <a:off x="403412" y="1719552"/>
            <a:ext cx="8307294" cy="42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27065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2113" y="544513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98475" y="2055813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5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</a:rPr>
              <a:t>Question Focus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7100" y="2124075"/>
            <a:ext cx="712787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4400" i="1" dirty="0" smtClean="0">
                <a:solidFill>
                  <a:srgbClr val="E69619"/>
                </a:solidFill>
                <a:ea typeface="+mn-ea"/>
                <a:cs typeface="+mn-cs"/>
              </a:rPr>
              <a:t>Some students are not asking questions</a:t>
            </a:r>
            <a:endParaRPr lang="en-US" sz="4400" i="1" dirty="0">
              <a:solidFill>
                <a:srgbClr val="FF6600"/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i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</a:rPr>
              <a:t>Producing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778000"/>
            <a:ext cx="8545513" cy="454660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4400" i="1" dirty="0" smtClean="0">
                <a:solidFill>
                  <a:srgbClr val="E69619"/>
                </a:solidFill>
              </a:rPr>
              <a:t>Some students are not</a:t>
            </a:r>
          </a:p>
          <a:p>
            <a:pPr marL="0" indent="0" algn="ctr" eaLnBrk="1" fontAlgn="auto" hangingPunct="1">
              <a:spcBef>
                <a:spcPts val="8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4400" i="1" dirty="0">
                <a:solidFill>
                  <a:srgbClr val="E69619"/>
                </a:solidFill>
              </a:rPr>
              <a:t>a</a:t>
            </a:r>
            <a:r>
              <a:rPr lang="en-US" sz="4400" i="1" dirty="0" smtClean="0">
                <a:solidFill>
                  <a:srgbClr val="E69619"/>
                </a:solidFill>
              </a:rPr>
              <a:t>sking questions</a:t>
            </a:r>
            <a:endParaRPr lang="en-US" sz="4400" i="1" dirty="0">
              <a:solidFill>
                <a:srgbClr val="E69619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Ask Questions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Follow the Rules</a:t>
            </a:r>
          </a:p>
          <a:p>
            <a:pPr lvl="3" eaLnBrk="1" hangingPunct="1">
              <a:defRPr/>
            </a:pPr>
            <a:r>
              <a:rPr lang="en-US" sz="2200" dirty="0">
                <a:latin typeface="Rockwell" charset="0"/>
              </a:rPr>
              <a:t>Ask as many questions as you can.</a:t>
            </a:r>
          </a:p>
          <a:p>
            <a:pPr lvl="3" eaLnBrk="1" hangingPunct="1">
              <a:defRPr/>
            </a:pPr>
            <a:r>
              <a:rPr lang="en-US" sz="2200" dirty="0">
                <a:latin typeface="Rockwell" charset="0"/>
              </a:rPr>
              <a:t> Do not stop to answer, judge, or discuss.</a:t>
            </a:r>
          </a:p>
          <a:p>
            <a:pPr lvl="3" eaLnBrk="1" hangingPunct="1">
              <a:defRPr/>
            </a:pPr>
            <a:r>
              <a:rPr lang="en-US" sz="2200" dirty="0">
                <a:latin typeface="Rockwell" charset="0"/>
              </a:rPr>
              <a:t> Write down every question exactly as it was stated.</a:t>
            </a:r>
          </a:p>
          <a:p>
            <a:pPr lvl="3" eaLnBrk="1" hangingPunct="1">
              <a:defRPr/>
            </a:pPr>
            <a:r>
              <a:rPr lang="en-US" sz="2200" dirty="0">
                <a:latin typeface="Rockwell" charset="0"/>
              </a:rPr>
              <a:t> Change any statements into questions</a:t>
            </a:r>
            <a:r>
              <a:rPr lang="en-US" sz="2200" dirty="0" smtClean="0">
                <a:latin typeface="Rockwell" charset="0"/>
              </a:rPr>
              <a:t>.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Number the Questions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Categorizing Questions: </a:t>
            </a:r>
            <a:br>
              <a:rPr lang="en-US" sz="4000">
                <a:latin typeface="Rockwell" charset="0"/>
              </a:rPr>
            </a:br>
            <a:r>
              <a:rPr lang="en-US" sz="4000">
                <a:latin typeface="Rockwell" charset="0"/>
              </a:rPr>
              <a:t>Closed/Open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362950" cy="4144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3000" u="sng" dirty="0" smtClean="0">
                <a:latin typeface="Rockwell" charset="0"/>
              </a:rPr>
              <a:t>Definitions</a:t>
            </a:r>
            <a:r>
              <a:rPr lang="en-US" sz="3000" dirty="0" smtClean="0">
                <a:latin typeface="Rockwell" charset="0"/>
              </a:rPr>
              <a:t>: </a:t>
            </a:r>
            <a:endParaRPr lang="en-US" sz="3000" b="1" dirty="0" smtClean="0">
              <a:latin typeface="Rockwell" charset="0"/>
            </a:endParaRPr>
          </a:p>
          <a:p>
            <a:pPr lvl="1" eaLnBrk="1" hangingPunct="1">
              <a:defRPr/>
            </a:pPr>
            <a:r>
              <a:rPr lang="en-US" sz="2800" b="1" dirty="0" smtClean="0">
                <a:latin typeface="Rockwell" charset="0"/>
              </a:rPr>
              <a:t>Closed</a:t>
            </a:r>
            <a:r>
              <a:rPr lang="en-US" sz="2800" b="1" dirty="0">
                <a:latin typeface="Rockwell" charset="0"/>
              </a:rPr>
              <a:t>-ended </a:t>
            </a:r>
            <a:r>
              <a:rPr lang="en-US" sz="2800" dirty="0">
                <a:latin typeface="Rockwell" charset="0"/>
              </a:rPr>
              <a:t>questions can be answered with a “yes” or  “no” or with a </a:t>
            </a:r>
            <a:r>
              <a:rPr lang="en-US" sz="2800" b="1" dirty="0">
                <a:latin typeface="Rockwell" charset="0"/>
              </a:rPr>
              <a:t>one-word </a:t>
            </a:r>
            <a:r>
              <a:rPr lang="en-US" sz="2800" dirty="0">
                <a:latin typeface="Rockwell" charset="0"/>
              </a:rPr>
              <a:t>answer.</a:t>
            </a:r>
          </a:p>
          <a:p>
            <a:pPr lvl="1" eaLnBrk="1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Rockwell" charset="0"/>
              </a:rPr>
              <a:t>Open</a:t>
            </a:r>
            <a:r>
              <a:rPr lang="en-US" sz="2800" b="1" dirty="0">
                <a:latin typeface="Rockwell" charset="0"/>
              </a:rPr>
              <a:t>-ended</a:t>
            </a:r>
            <a:r>
              <a:rPr lang="en-US" sz="2800" dirty="0">
                <a:latin typeface="Rockwell" charset="0"/>
              </a:rPr>
              <a:t> questions require </a:t>
            </a:r>
            <a:endParaRPr lang="en-US" sz="2800" dirty="0" smtClean="0">
              <a:latin typeface="Rockwell" charset="0"/>
            </a:endParaRPr>
          </a:p>
          <a:p>
            <a:pPr marL="228600" lvl="1" indent="0" eaLnBrk="1" hangingPunct="1">
              <a:spcBef>
                <a:spcPts val="0"/>
              </a:spcBef>
              <a:spcAft>
                <a:spcPts val="1800"/>
              </a:spcAft>
              <a:buFont typeface="Wingdings" charset="0"/>
              <a:buNone/>
              <a:defRPr/>
            </a:pPr>
            <a:r>
              <a:rPr lang="en-US" sz="2800" dirty="0" smtClean="0">
                <a:latin typeface="Rockwell" charset="0"/>
              </a:rPr>
              <a:t>  more </a:t>
            </a:r>
            <a:r>
              <a:rPr lang="en-US" sz="2800" b="1" dirty="0" smtClean="0">
                <a:latin typeface="Rockwell" charset="0"/>
              </a:rPr>
              <a:t>explanation</a:t>
            </a:r>
            <a:r>
              <a:rPr lang="en-US" sz="2800" dirty="0" smtClean="0">
                <a:latin typeface="Rockwell" charset="0"/>
              </a:rPr>
              <a:t>. </a:t>
            </a:r>
          </a:p>
          <a:p>
            <a:pPr marL="0" indent="0"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sz="3000" u="sng" dirty="0" smtClean="0">
                <a:latin typeface="Rockwell" charset="0"/>
              </a:rPr>
              <a:t>Directions</a:t>
            </a:r>
            <a:r>
              <a:rPr lang="en-US" sz="3000" dirty="0" smtClean="0">
                <a:latin typeface="Rockwell" charset="0"/>
              </a:rPr>
              <a:t>: Identify </a:t>
            </a:r>
            <a:r>
              <a:rPr lang="en-US" sz="3000" dirty="0">
                <a:latin typeface="Rockwell" charset="0"/>
              </a:rPr>
              <a:t>your questions as </a:t>
            </a:r>
            <a:r>
              <a:rPr lang="en-US" sz="3000" dirty="0" smtClean="0">
                <a:latin typeface="Rockwell" charset="0"/>
              </a:rPr>
              <a:t>closed</a:t>
            </a:r>
            <a:r>
              <a:rPr lang="en-US" sz="3000" dirty="0">
                <a:latin typeface="Rockwell" charset="0"/>
              </a:rPr>
              <a:t>-ended or open-ended by </a:t>
            </a:r>
            <a:r>
              <a:rPr lang="en-US" sz="3000" b="1" dirty="0" smtClean="0">
                <a:latin typeface="Rockwell" charset="0"/>
              </a:rPr>
              <a:t>marking </a:t>
            </a:r>
            <a:r>
              <a:rPr lang="en-US" sz="3000" b="1" dirty="0">
                <a:latin typeface="Rockwell" charset="0"/>
              </a:rPr>
              <a:t>them </a:t>
            </a:r>
            <a:r>
              <a:rPr lang="en-US" sz="3000" dirty="0">
                <a:latin typeface="Rockwell" charset="0"/>
              </a:rPr>
              <a:t>with a </a:t>
            </a:r>
            <a:r>
              <a:rPr lang="en-US" sz="3000" b="1" dirty="0">
                <a:latin typeface="Rockwell" charset="0"/>
              </a:rPr>
              <a:t>“C”</a:t>
            </a:r>
            <a:r>
              <a:rPr lang="en-US" sz="3000" dirty="0">
                <a:latin typeface="Rockwell" charset="0"/>
              </a:rPr>
              <a:t> or an </a:t>
            </a:r>
            <a:r>
              <a:rPr lang="en-US" sz="3000" b="1" dirty="0">
                <a:latin typeface="Rockwell" charset="0"/>
              </a:rPr>
              <a:t>“O”</a:t>
            </a:r>
            <a:r>
              <a:rPr lang="en-US" sz="3000" dirty="0">
                <a:latin typeface="Rockwel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11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</a:rPr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1216061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85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</a:rPr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1215266" y="2242536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03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>
              <a:latin typeface="Arial" charset="0"/>
              <a:cs typeface="Arial" charset="0"/>
            </a:endParaRPr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 charset="0"/>
              </a:rPr>
              <a:t>Improve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338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Take one </a:t>
            </a:r>
            <a:r>
              <a:rPr lang="en-US" sz="2800" b="1" dirty="0" smtClean="0">
                <a:solidFill>
                  <a:schemeClr val="accent6"/>
                </a:solidFill>
                <a:latin typeface="Gill Sans"/>
                <a:cs typeface="Gill Sans"/>
              </a:rPr>
              <a:t>closed-ended question 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and change it</a:t>
            </a:r>
            <a:r>
              <a:rPr lang="en-US" sz="2800" b="1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into an </a:t>
            </a:r>
            <a:r>
              <a:rPr lang="en-US" sz="2800" b="1" dirty="0" smtClean="0">
                <a:solidFill>
                  <a:schemeClr val="accent1"/>
                </a:solidFill>
                <a:latin typeface="Gill Sans"/>
                <a:cs typeface="Gill Sans"/>
              </a:rPr>
              <a:t>open-ended question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Take one </a:t>
            </a:r>
            <a:r>
              <a:rPr lang="en-US" sz="2800" b="1" dirty="0" smtClean="0">
                <a:solidFill>
                  <a:srgbClr val="4F81BD"/>
                </a:solidFill>
                <a:latin typeface="Gill Sans"/>
                <a:cs typeface="Gill Sans"/>
              </a:rPr>
              <a:t>open-ended question 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and change it</a:t>
            </a:r>
            <a:r>
              <a:rPr lang="en-US" sz="2800" b="1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into a </a:t>
            </a:r>
            <a:r>
              <a:rPr lang="en-US" sz="2800" b="1" dirty="0" smtClean="0">
                <a:solidFill>
                  <a:schemeClr val="accent6"/>
                </a:solidFill>
                <a:latin typeface="Gill Sans"/>
                <a:cs typeface="Gill Sans"/>
              </a:rPr>
              <a:t>closed-ended question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0138" y="3006725"/>
            <a:ext cx="2481262" cy="7699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/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0000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2975" y="3017838"/>
            <a:ext cx="1809750" cy="76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/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1463" y="5168900"/>
            <a:ext cx="2481262" cy="7699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/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4050" y="5562600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0138" y="5203825"/>
            <a:ext cx="1809750" cy="76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9761399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Prioritizing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20800"/>
            <a:ext cx="7556500" cy="49276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Review your list of questions </a:t>
            </a:r>
          </a:p>
          <a:p>
            <a:pPr eaLnBrk="1" fontAlgn="auto" hangingPunct="1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Choose the three questions you consider most important. 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While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prioritizing, think about your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Question Focus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: </a:t>
            </a:r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spcBef>
                <a:spcPts val="14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i="1" dirty="0">
                <a:solidFill>
                  <a:srgbClr val="E69619"/>
                </a:solidFill>
              </a:rPr>
              <a:t>Some </a:t>
            </a:r>
            <a:r>
              <a:rPr lang="en-US" sz="2400" i="1" dirty="0" smtClean="0">
                <a:solidFill>
                  <a:srgbClr val="E69619"/>
                </a:solidFill>
              </a:rPr>
              <a:t>students are not asking questions</a:t>
            </a:r>
          </a:p>
          <a:p>
            <a:pPr marL="0" indent="0" eaLnBrk="1" hangingPunct="1">
              <a:spcAft>
                <a:spcPts val="600"/>
              </a:spcAft>
              <a:buFont typeface="Wingdings" charset="0"/>
              <a:buNone/>
              <a:defRPr/>
            </a:pPr>
            <a:r>
              <a:rPr lang="en-US" sz="3000" b="1" dirty="0">
                <a:ea typeface="Gill Sans Light" charset="0"/>
                <a:cs typeface="Gill Sans Light" charset="0"/>
              </a:rPr>
              <a:t>After prioritizing consider…</a:t>
            </a:r>
            <a:endParaRPr lang="en-US" sz="3000" b="1" dirty="0"/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400" dirty="0">
                <a:latin typeface="Rockwell" charset="0"/>
              </a:rPr>
              <a:t>Why did you choose those three </a:t>
            </a:r>
            <a:r>
              <a:rPr lang="en-US" sz="2400" dirty="0" smtClean="0">
                <a:latin typeface="Rockwell" charset="0"/>
              </a:rPr>
              <a:t>questions?</a:t>
            </a:r>
            <a:endParaRPr lang="en-US" sz="2400" dirty="0">
              <a:latin typeface="Rockwell" charset="0"/>
            </a:endParaRP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sz="2400" dirty="0">
                <a:latin typeface="Rockwell" charset="0"/>
              </a:rPr>
              <a:t>Where are your priority questions in the sequence of your entire list of questions</a:t>
            </a:r>
            <a:r>
              <a:rPr lang="en-US" sz="2400" dirty="0" smtClean="0">
                <a:latin typeface="Rockwell" charset="0"/>
              </a:rPr>
              <a:t>?</a:t>
            </a:r>
            <a:endParaRPr lang="en-US" sz="24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4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3200" dirty="0" smtClean="0"/>
              <a:t>From priority questions to action plan</a:t>
            </a:r>
          </a:p>
          <a:p>
            <a:pPr marL="0" indent="0">
              <a:spcBef>
                <a:spcPts val="1800"/>
              </a:spcBef>
              <a:buFont typeface="Wingdings" charset="0"/>
              <a:buNone/>
              <a:defRPr/>
            </a:pPr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order to answer </a:t>
            </a:r>
            <a:r>
              <a:rPr lang="en-US" sz="2800" dirty="0" smtClean="0"/>
              <a:t>your priority questions:</a:t>
            </a:r>
            <a:endParaRPr lang="en-US" sz="2800" dirty="0"/>
          </a:p>
          <a:p>
            <a:pPr lvl="2">
              <a:spcBef>
                <a:spcPts val="1800"/>
              </a:spcBef>
              <a:defRPr/>
            </a:pPr>
            <a:r>
              <a:rPr lang="en-US" sz="2400" dirty="0"/>
              <a:t>W</a:t>
            </a:r>
            <a:r>
              <a:rPr lang="en-US" sz="2400" dirty="0" smtClean="0"/>
              <a:t>hat do you </a:t>
            </a:r>
            <a:r>
              <a:rPr lang="en-US" sz="2400" dirty="0"/>
              <a:t>need to know? </a:t>
            </a:r>
            <a:r>
              <a:rPr lang="en-US" sz="2400" b="1" dirty="0"/>
              <a:t>INFORMATION </a:t>
            </a:r>
            <a:endParaRPr lang="en-US" sz="2400" b="1" dirty="0" smtClean="0"/>
          </a:p>
          <a:p>
            <a:pPr lvl="2">
              <a:spcBef>
                <a:spcPts val="1800"/>
              </a:spcBef>
              <a:defRPr/>
            </a:pPr>
            <a:r>
              <a:rPr lang="en-US" sz="2400" dirty="0"/>
              <a:t>W</a:t>
            </a:r>
            <a:r>
              <a:rPr lang="en-US" sz="2400" dirty="0" smtClean="0"/>
              <a:t>hat do you </a:t>
            </a:r>
            <a:r>
              <a:rPr lang="en-US" sz="2400" dirty="0"/>
              <a:t>need to do? </a:t>
            </a:r>
            <a:r>
              <a:rPr lang="en-US" sz="2400" b="1" dirty="0"/>
              <a:t>TASKS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2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925513" y="315913"/>
            <a:ext cx="7556500" cy="1116012"/>
          </a:xfrm>
        </p:spPr>
        <p:txBody>
          <a:bodyPr/>
          <a:lstStyle/>
          <a:p>
            <a:r>
              <a:rPr lang="en-US" altLang="en-US" sz="4000" dirty="0" smtClean="0"/>
              <a:t>We’re Tweeting…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9635" name="Content Placeholder 7"/>
          <p:cNvSpPr txBox="1">
            <a:spLocks/>
          </p:cNvSpPr>
          <p:nvPr/>
        </p:nvSpPr>
        <p:spPr bwMode="auto">
          <a:xfrm>
            <a:off x="885826" y="1253344"/>
            <a:ext cx="70294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@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RightQuestion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altLang="en-US" sz="3600" dirty="0" smtClean="0">
                <a:solidFill>
                  <a:prstClr val="black"/>
                </a:solidFill>
              </a:rPr>
              <a:t>#QFT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829050"/>
            <a:ext cx="33464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2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</a:rPr>
              <a:t>Share</a:t>
            </a:r>
            <a:endParaRPr lang="en-US" sz="2000" dirty="0">
              <a:solidFill>
                <a:schemeClr val="tx1"/>
              </a:solidFill>
              <a:latin typeface="Rockwell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98475" y="1966913"/>
            <a:ext cx="8320088" cy="41449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000" dirty="0" smtClean="0">
                <a:latin typeface="Rockwell" charset="0"/>
              </a:rPr>
              <a:t>Questions </a:t>
            </a:r>
            <a:r>
              <a:rPr lang="en-US" sz="3000" dirty="0">
                <a:latin typeface="Rockwell" charset="0"/>
              </a:rPr>
              <a:t>you changed from open/closed</a:t>
            </a:r>
          </a:p>
          <a:p>
            <a:pPr marL="514350" indent="-514350" eaLnBrk="1" hangingPunct="1">
              <a:buFont typeface="Wingdings" charset="0"/>
              <a:buAutoNum type="arabicPeriod"/>
              <a:defRPr/>
            </a:pPr>
            <a:r>
              <a:rPr lang="en-US" sz="3000" dirty="0">
                <a:latin typeface="Rockwell" charset="0"/>
              </a:rPr>
              <a:t>Your three priority questions and their numbers in your original sequence</a:t>
            </a:r>
          </a:p>
          <a:p>
            <a:pPr marL="514350" indent="-514350" eaLnBrk="1" hangingPunct="1">
              <a:buFont typeface="Wingdings" charset="0"/>
              <a:buAutoNum type="arabicPeriod"/>
              <a:defRPr/>
            </a:pPr>
            <a:r>
              <a:rPr lang="en-US" sz="3000" dirty="0">
                <a:latin typeface="Rockwell" charset="0"/>
              </a:rPr>
              <a:t>Rationale for choosing priority </a:t>
            </a:r>
            <a:r>
              <a:rPr lang="en-US" sz="3000" dirty="0" smtClean="0">
                <a:latin typeface="Rockwell" charset="0"/>
              </a:rPr>
              <a:t>questions</a:t>
            </a:r>
          </a:p>
          <a:p>
            <a:pPr marL="514350" indent="-514350" eaLnBrk="1" hangingPunct="1">
              <a:buFont typeface="Wingdings" charset="0"/>
              <a:buAutoNum type="arabicPeriod"/>
              <a:defRPr/>
            </a:pPr>
            <a:r>
              <a:rPr lang="en-US" sz="3000" dirty="0" smtClean="0">
                <a:latin typeface="Rockwell" charset="0"/>
              </a:rPr>
              <a:t>What you will do with the questions</a:t>
            </a:r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49288" y="695325"/>
            <a:ext cx="7556500" cy="1116013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148220" cy="4144963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</a:rPr>
              <a:t>What did you learn?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 How did you learn it?</a:t>
            </a:r>
          </a:p>
          <a:p>
            <a:pPr eaLnBrk="1" hangingPunct="1"/>
            <a:endParaRPr lang="en-US" alt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2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06413" y="4424363"/>
            <a:ext cx="7966075" cy="1633537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Let’s peek inside the black box</a:t>
            </a:r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5" r="-19675"/>
          <a:stretch>
            <a:fillRect/>
          </a:stretch>
        </p:blipFill>
        <p:spPr>
          <a:xfrm>
            <a:off x="506413" y="814388"/>
            <a:ext cx="5497512" cy="3609975"/>
          </a:xfrm>
        </p:spPr>
      </p:pic>
    </p:spTree>
    <p:extLst>
      <p:ext uri="{BB962C8B-B14F-4D97-AF65-F5344CB8AC3E}">
        <p14:creationId xmlns:p14="http://schemas.microsoft.com/office/powerpoint/2010/main" val="154818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464128"/>
            <a:ext cx="7645072" cy="1040713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smtClean="0"/>
              <a:t>Question Formulation (QFT) </a:t>
            </a:r>
            <a:r>
              <a:rPr lang="en-US" sz="3200" dirty="0" smtClean="0"/>
              <a:t>on one slide…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i="1" dirty="0" smtClean="0"/>
              <a:t>exactly</a:t>
            </a:r>
            <a:r>
              <a:rPr lang="en-US" dirty="0" smtClean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statements into questions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Closed-Ended:</a:t>
            </a:r>
          </a:p>
          <a:p>
            <a:r>
              <a:rPr lang="en-US" dirty="0" smtClean="0"/>
              <a:t>Answered with “yes,” “no” or one word</a:t>
            </a:r>
          </a:p>
          <a:p>
            <a:endParaRPr lang="en-US" dirty="0" smtClean="0"/>
          </a:p>
          <a:p>
            <a:r>
              <a:rPr lang="en-US" b="1" dirty="0" smtClean="0"/>
              <a:t>Open-Ended: </a:t>
            </a:r>
            <a:r>
              <a:rPr lang="en-US" dirty="0" smtClean="0"/>
              <a:t>Require longer explanation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9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325167"/>
            <a:ext cx="8229600" cy="11887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The art and the science of the </a:t>
            </a:r>
            <a:r>
              <a:rPr lang="en-US" sz="4000" dirty="0" smtClean="0">
                <a:latin typeface="Rockwell" panose="02060603020205020403" pitchFamily="18" charset="0"/>
              </a:rPr>
              <a:t>QFT</a:t>
            </a:r>
            <a:endParaRPr lang="en-US" sz="4000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962650"/>
            <a:ext cx="20002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12" y="1583530"/>
            <a:ext cx="3635347" cy="2984095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398920" y="2861104"/>
            <a:ext cx="1617236" cy="554670"/>
          </a:xfrm>
          <a:prstGeom prst="rect">
            <a:avLst/>
          </a:prstGeom>
          <a:solidFill>
            <a:schemeClr val="bg1"/>
          </a:solidFill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t>DIVERGENT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rPr>
              <a:t/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t>THINKING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N W6" charset="-128"/>
              <a:cs typeface="ヒラギノ角ゴ ProN W6" charset="-128"/>
              <a:sym typeface="Gill Sans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055387" y="1583530"/>
            <a:ext cx="3482975" cy="2984093"/>
            <a:chOff x="1157326" y="1744708"/>
            <a:chExt cx="6897461" cy="5113292"/>
          </a:xfrm>
        </p:grpSpPr>
        <p:sp>
          <p:nvSpPr>
            <p:cNvPr id="9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0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 fontScale="47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Gill Sans" charset="0"/>
                </a:rPr>
                <a:t>CONVERGENT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61313" y="4392970"/>
            <a:ext cx="477672" cy="35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hinking about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76" y="4586978"/>
            <a:ext cx="4940352" cy="219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16156" y="4498377"/>
            <a:ext cx="3232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METACOGNITIVE THINKING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940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Cognitive</a:t>
            </a:r>
          </a:p>
          <a:p>
            <a:endParaRPr lang="en-US" sz="2800" dirty="0"/>
          </a:p>
          <a:p>
            <a:r>
              <a:rPr lang="en-US" sz="2800" dirty="0" smtClean="0"/>
              <a:t>Affective</a:t>
            </a:r>
          </a:p>
          <a:p>
            <a:endParaRPr lang="en-US" sz="2800" dirty="0"/>
          </a:p>
          <a:p>
            <a:r>
              <a:rPr lang="en-US" sz="2800" dirty="0" smtClean="0"/>
              <a:t>Behavioral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32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</a:rPr>
              <a:t>Student Reflection</a:t>
            </a:r>
            <a:endParaRPr lang="en-US" sz="4000" dirty="0">
              <a:latin typeface="Rockwell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" y="1600200"/>
            <a:ext cx="70278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708" y="4699000"/>
            <a:ext cx="755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“The way it made me feel was smart because I was asking good questions and giving good answers.”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950" y="6001789"/>
            <a:ext cx="625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-Boston 9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grade remedial summer school student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5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65137" y="4704585"/>
            <a:ext cx="8678863" cy="10531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Rockwell" charset="0"/>
              </a:rPr>
              <a:t>Exploring Classroom Examples</a:t>
            </a:r>
            <a:endParaRPr lang="en-US" sz="4000" baseline="30000" dirty="0">
              <a:latin typeface="Rockwell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1" descr="mccomb studen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813" y="228600"/>
            <a:ext cx="6378575" cy="41878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5757743"/>
            <a:ext cx="2182761" cy="7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98475" y="484188"/>
            <a:ext cx="75564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Rockwell"/>
              <a:buNone/>
            </a:pPr>
            <a:r>
              <a:rPr lang="en-US" sz="4000" b="0" i="0" u="none" strike="noStrike" cap="none" dirty="0" smtClean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Building skills that connect to the real world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US" sz="40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lang="en-US" sz="4000" b="0" i="0" u="none" strike="noStrike" cap="none" dirty="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097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98475" y="484188"/>
            <a:ext cx="75564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Rockwell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Classroom Example: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Rockwell"/>
              <a:buNone/>
            </a:pPr>
            <a:r>
              <a:rPr lang="en-US" sz="4000"/>
              <a:t>Elementary School </a:t>
            </a:r>
            <a:r>
              <a:rPr lang="en-US" sz="4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US" sz="4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lang="en-US" sz="4000" b="0" i="0" u="none" strike="noStrike" cap="non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2126550"/>
            <a:ext cx="7710600" cy="454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Teacher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</a:t>
            </a:r>
            <a:r>
              <a:rPr lang="en-US" sz="2800" dirty="0">
                <a:solidFill>
                  <a:schemeClr val="dk1"/>
                </a:solidFill>
              </a:rPr>
              <a:t>Esther Lee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</a:t>
            </a:r>
            <a:r>
              <a:rPr lang="en-US" sz="2800" dirty="0">
                <a:solidFill>
                  <a:schemeClr val="dk1"/>
                </a:solidFill>
              </a:rPr>
              <a:t>New York, NY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 dirty="0" smtClean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Topic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</a:t>
            </a:r>
            <a:r>
              <a:rPr lang="en-US" sz="2800" dirty="0" smtClean="0">
                <a:solidFill>
                  <a:schemeClr val="dk1"/>
                </a:solidFill>
              </a:rPr>
              <a:t>ELA </a:t>
            </a:r>
            <a:r>
              <a:rPr lang="en-US" sz="2800" dirty="0">
                <a:solidFill>
                  <a:schemeClr val="dk1"/>
                </a:solidFill>
              </a:rPr>
              <a:t>unit on Child Labor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Purpose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</a:t>
            </a:r>
            <a:r>
              <a:rPr lang="en-US" sz="2800" dirty="0">
                <a:solidFill>
                  <a:schemeClr val="dk1"/>
                </a:solidFill>
              </a:rPr>
              <a:t>To engage students at the beginning of the unit </a:t>
            </a:r>
          </a:p>
        </p:txBody>
      </p:sp>
    </p:spTree>
    <p:extLst>
      <p:ext uri="{BB962C8B-B14F-4D97-AF65-F5344CB8AC3E}">
        <p14:creationId xmlns:p14="http://schemas.microsoft.com/office/powerpoint/2010/main" val="23146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retrodotslight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-47625"/>
            <a:ext cx="9182101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347663" y="247650"/>
            <a:ext cx="433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LAWRENCE, MA, 1990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95263" y="1026968"/>
            <a:ext cx="3038475" cy="261610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Gill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096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29DD1"/>
              </a:buClr>
              <a:buSzPct val="25000"/>
              <a:buFont typeface="Rockwell"/>
              <a:buNone/>
            </a:pPr>
            <a:r>
              <a:rPr lang="en-US" sz="4000" b="0" i="0" u="none" strike="noStrike" cap="none">
                <a:solidFill>
                  <a:srgbClr val="629DD1"/>
                </a:solidFill>
                <a:latin typeface="Rockwell"/>
                <a:ea typeface="Rockwell"/>
                <a:cs typeface="Rockwell"/>
                <a:sym typeface="Rockwell"/>
              </a:rPr>
              <a:t>Question Focus</a:t>
            </a:r>
          </a:p>
        </p:txBody>
      </p:sp>
      <p:pic>
        <p:nvPicPr>
          <p:cNvPr id="226" name="Shape 226" descr="Image result for children lab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100" y="1476875"/>
            <a:ext cx="7003450" cy="432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839100" y="5265500"/>
            <a:ext cx="2080500" cy="53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000" i="1">
                <a:solidFill>
                  <a:srgbClr val="F3F3F3"/>
                </a:solidFill>
              </a:rPr>
              <a:t>Daniel Berehulak/Getty Images</a:t>
            </a:r>
          </a:p>
        </p:txBody>
      </p:sp>
    </p:spTree>
    <p:extLst>
      <p:ext uri="{BB962C8B-B14F-4D97-AF65-F5344CB8AC3E}">
        <p14:creationId xmlns:p14="http://schemas.microsoft.com/office/powerpoint/2010/main" val="64298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98475" y="484094"/>
            <a:ext cx="4111626" cy="1116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ckwel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Student Questions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98475" y="1600200"/>
            <a:ext cx="4560900" cy="45958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  <a:highlight>
                  <a:srgbClr val="FFFFFF"/>
                </a:highlight>
              </a:rPr>
              <a:t> Why are they so dirty?</a:t>
            </a:r>
          </a:p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  <a:highlight>
                  <a:srgbClr val="FFFFFF"/>
                </a:highlight>
              </a:rPr>
              <a:t>Are they farming?</a:t>
            </a:r>
          </a:p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  <a:highlight>
                  <a:srgbClr val="FFFFFF"/>
                </a:highlight>
              </a:rPr>
              <a:t>Where are their shoes?</a:t>
            </a:r>
          </a:p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  <a:highlight>
                  <a:srgbClr val="FFFFFF"/>
                </a:highlight>
              </a:rPr>
              <a:t>Why are they sad?</a:t>
            </a:r>
          </a:p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  <a:highlight>
                  <a:srgbClr val="FFFFFF"/>
                </a:highlight>
              </a:rPr>
              <a:t>Are they having fun?</a:t>
            </a:r>
          </a:p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  <a:highlight>
                  <a:srgbClr val="FFFFFF"/>
                </a:highlight>
              </a:rPr>
              <a:t>Where are their parents?</a:t>
            </a:r>
          </a:p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</a:rPr>
              <a:t>Why are they farming?</a:t>
            </a:r>
          </a:p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</a:rPr>
              <a:t>Why are they holding that?</a:t>
            </a:r>
          </a:p>
          <a:p>
            <a:pPr marL="457200" lvl="0" indent="-457200" rtl="0">
              <a:spcBef>
                <a:spcPts val="600"/>
              </a:spcBef>
              <a:spcAft>
                <a:spcPts val="600"/>
              </a:spcAft>
              <a:buClr>
                <a:srgbClr val="4A86E8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rgbClr val="222222"/>
                </a:solidFill>
              </a:rPr>
              <a:t>Are they in school?</a:t>
            </a:r>
          </a:p>
          <a:p>
            <a:pPr marL="514350" marR="0" lvl="0" indent="-514350" algn="l" rtl="0">
              <a:spcBef>
                <a:spcPts val="800"/>
              </a:spcBef>
              <a:buClr>
                <a:schemeClr val="accent1"/>
              </a:buClr>
              <a:buSzPct val="81818"/>
              <a:buFont typeface="Arial"/>
              <a:buNone/>
            </a:pPr>
            <a:endParaRPr sz="2200" i="0" u="none" strike="noStrike" cap="none" dirty="0">
              <a:solidFill>
                <a:srgbClr val="595959"/>
              </a:solidFill>
            </a:endParaRPr>
          </a:p>
        </p:txBody>
      </p:sp>
      <p:pic>
        <p:nvPicPr>
          <p:cNvPr id="235" name="Shape 235" descr="Image result for children lab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125" y="2233299"/>
            <a:ext cx="3719124" cy="266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42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23165" y="497949"/>
            <a:ext cx="7093817" cy="1116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ckwell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Next Steps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15625" y="1740663"/>
            <a:ext cx="7924800" cy="45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2000"/>
              </a:spcBef>
              <a:buSzPct val="750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</a:rPr>
              <a:t>Students complete the exam and essay for the New York State mandated ELA curriculum</a:t>
            </a:r>
          </a:p>
          <a:p>
            <a:pPr marL="228600" marR="0" lvl="0" indent="-228600" algn="l" rtl="0">
              <a:spcBef>
                <a:spcPts val="2000"/>
              </a:spcBef>
              <a:buSzPct val="75000"/>
              <a:buFont typeface="Noto Sans Symbols"/>
              <a:buChar char="❖"/>
            </a:pPr>
            <a:r>
              <a:rPr lang="en-US" sz="2800" dirty="0">
                <a:solidFill>
                  <a:schemeClr val="dk1"/>
                </a:solidFill>
              </a:rPr>
              <a:t>Students write speeches, make t-shirts, and organize a protest on the streets of NYC</a:t>
            </a:r>
          </a:p>
        </p:txBody>
      </p:sp>
      <p:pic>
        <p:nvPicPr>
          <p:cNvPr id="4" name="Shape 214" descr="child labor street rall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892" y="3867850"/>
            <a:ext cx="4608208" cy="270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2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98475" y="484188"/>
            <a:ext cx="75564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Rockwell"/>
              <a:buNone/>
            </a:pPr>
            <a:r>
              <a:rPr lang="en-US" sz="40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Classroom Example: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Rockwell"/>
              <a:buNone/>
            </a:pPr>
            <a:r>
              <a:rPr lang="en-US" sz="4000" dirty="0" smtClean="0"/>
              <a:t>High </a:t>
            </a:r>
            <a:r>
              <a:rPr lang="en-US" sz="4000" dirty="0"/>
              <a:t>School 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US" sz="40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lang="en-US" sz="4000" b="0" i="0" u="none" strike="noStrike" cap="none" dirty="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2126550"/>
            <a:ext cx="7710600" cy="454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Teacher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</a:t>
            </a:r>
            <a:r>
              <a:rPr lang="en-US" sz="2800" dirty="0" smtClean="0">
                <a:solidFill>
                  <a:schemeClr val="dk1"/>
                </a:solidFill>
              </a:rPr>
              <a:t>Isabel Morales, Los Angeles, CA</a:t>
            </a: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 dirty="0" smtClean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Topic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 Social Justice</a:t>
            </a: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Purpose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Engage students in thinking about systemic injustice ahead of several fiction and nonfiction texts in the semester</a:t>
            </a:r>
            <a:endParaRPr lang="en-US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29DD1"/>
              </a:buClr>
              <a:buSzPct val="25000"/>
              <a:buFont typeface="Rockwell"/>
              <a:buNone/>
            </a:pPr>
            <a:r>
              <a:rPr lang="en-US" sz="4000" b="0" i="0" u="none" strike="noStrike" cap="none" dirty="0" smtClean="0">
                <a:solidFill>
                  <a:srgbClr val="629DD1"/>
                </a:solidFill>
                <a:latin typeface="Rockwell"/>
                <a:ea typeface="Rockwell"/>
                <a:cs typeface="Rockwell"/>
                <a:sym typeface="Rockwell"/>
              </a:rPr>
              <a:t>Question Focus</a:t>
            </a:r>
            <a:endParaRPr lang="en-US" sz="4000" b="0" i="0" u="none" strike="noStrike" cap="none" dirty="0">
              <a:solidFill>
                <a:srgbClr val="629DD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" name="Picture 3" descr="School to Pri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16" y="2716306"/>
            <a:ext cx="28162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4550" y="1600200"/>
            <a:ext cx="606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+mj-lt"/>
              </a:rPr>
              <a:t>“The </a:t>
            </a:r>
            <a:r>
              <a:rPr lang="en-US" sz="2800" dirty="0">
                <a:latin typeface="+mj-lt"/>
              </a:rPr>
              <a:t>disciplinary policies of our society perpetuate injustice</a:t>
            </a:r>
            <a:r>
              <a:rPr lang="en-US" sz="2800" dirty="0" smtClean="0">
                <a:latin typeface="+mj-lt"/>
              </a:rPr>
              <a:t>.”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26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98475" y="359399"/>
            <a:ext cx="4111626" cy="1116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ckwell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Student Questions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0" y="1168725"/>
            <a:ext cx="8115671" cy="568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numCol="2" spcCol="182880" anchor="t" anchorCtr="0"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</a:rPr>
              <a:t>Why </a:t>
            </a:r>
            <a:r>
              <a:rPr lang="en-US" sz="1700" dirty="0">
                <a:solidFill>
                  <a:schemeClr val="tx1"/>
                </a:solidFill>
              </a:rPr>
              <a:t>are student of color targeted the most?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Do </a:t>
            </a:r>
            <a:r>
              <a:rPr lang="en-US" sz="1700" dirty="0" smtClean="0">
                <a:solidFill>
                  <a:schemeClr val="tx1"/>
                </a:solidFill>
              </a:rPr>
              <a:t>schools </a:t>
            </a:r>
            <a:r>
              <a:rPr lang="en-US" sz="1700" dirty="0">
                <a:solidFill>
                  <a:schemeClr val="tx1"/>
                </a:solidFill>
              </a:rPr>
              <a:t>nationwide take notice of these stats?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How can </a:t>
            </a:r>
            <a:r>
              <a:rPr lang="en-US" sz="1700" dirty="0" smtClean="0">
                <a:solidFill>
                  <a:schemeClr val="tx1"/>
                </a:solidFill>
              </a:rPr>
              <a:t>we </a:t>
            </a:r>
            <a:r>
              <a:rPr lang="en-US" sz="1700" dirty="0">
                <a:solidFill>
                  <a:schemeClr val="tx1"/>
                </a:solidFill>
              </a:rPr>
              <a:t>develop better &amp; effective disciplinary policies?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Why do people see the stats &amp; data as a coincidence?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does a kid learn about the system once in jail?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do </a:t>
            </a:r>
            <a:r>
              <a:rPr lang="en-US" sz="1700" dirty="0" smtClean="0">
                <a:solidFill>
                  <a:schemeClr val="tx1"/>
                </a:solidFill>
              </a:rPr>
              <a:t>people </a:t>
            </a:r>
            <a:r>
              <a:rPr lang="en-US" sz="1700" dirty="0">
                <a:solidFill>
                  <a:schemeClr val="tx1"/>
                </a:solidFill>
              </a:rPr>
              <a:t>believe expulsion will teach the students?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Does going to jury have a long-term effect on younger students about education?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When will it get better?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are some ways to improve behavior</a:t>
            </a:r>
            <a:r>
              <a:rPr lang="en-US" sz="17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sz="17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type of training will teachers go through that’ll bring justice to classrooms?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</a:rPr>
              <a:t>Shouldn’t </a:t>
            </a:r>
            <a:r>
              <a:rPr lang="en-US" sz="1700" dirty="0">
                <a:solidFill>
                  <a:schemeClr val="tx1"/>
                </a:solidFill>
              </a:rPr>
              <a:t>school police officers be trained like teachers?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</a:rPr>
              <a:t>What </a:t>
            </a:r>
            <a:r>
              <a:rPr lang="en-US" sz="1700" dirty="0">
                <a:solidFill>
                  <a:schemeClr val="tx1"/>
                </a:solidFill>
              </a:rPr>
              <a:t>is considered a criminal offense in school?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</a:rPr>
              <a:t>Is </a:t>
            </a:r>
            <a:r>
              <a:rPr lang="en-US" sz="1700" dirty="0">
                <a:solidFill>
                  <a:schemeClr val="tx1"/>
                </a:solidFill>
              </a:rPr>
              <a:t>it the teacher’s job to keep the students “in line”?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How should disruption in class be handled?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Shouldn’t school officers be punished as well?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What is the difference between a school officer and a regular police officer?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</a:rPr>
              <a:t>How come there aren’t any policies keeping students out of prison?</a:t>
            </a:r>
          </a:p>
        </p:txBody>
      </p:sp>
    </p:spTree>
    <p:extLst>
      <p:ext uri="{BB962C8B-B14F-4D97-AF65-F5344CB8AC3E}">
        <p14:creationId xmlns:p14="http://schemas.microsoft.com/office/powerpoint/2010/main" val="187054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Students decided to research statistics and poll students and teachers.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Students met with the school administration to ask questions and address their concerns.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School principal founded a student advisory council, which many students joined, to give students a voice in new policies.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10988" y="4912659"/>
            <a:ext cx="8086748" cy="1278546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000" dirty="0" smtClean="0"/>
              <a:t>Why is </a:t>
            </a:r>
            <a:r>
              <a:rPr lang="en-US" sz="4000" smtClean="0"/>
              <a:t>the skill of question </a:t>
            </a:r>
            <a:r>
              <a:rPr lang="en-US" sz="4000" dirty="0"/>
              <a:t>f</a:t>
            </a:r>
            <a:r>
              <a:rPr lang="en-US" sz="4000" dirty="0" smtClean="0"/>
              <a:t>ormulation so important </a:t>
            </a:r>
            <a:r>
              <a:rPr lang="en-US" sz="4000" dirty="0"/>
              <a:t>n</a:t>
            </a:r>
            <a:r>
              <a:rPr lang="en-US" sz="4000" dirty="0" smtClean="0"/>
              <a:t>ow?  </a:t>
            </a:r>
            <a:endParaRPr lang="en-US" sz="4000" dirty="0"/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733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98475" y="1511300"/>
            <a:ext cx="7991475" cy="4144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000" dirty="0">
              <a:solidFill>
                <a:schemeClr val="tx1"/>
              </a:solidFill>
              <a:latin typeface="Rockwell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Rockwell" charset="0"/>
              </a:rPr>
              <a:t>Question formulation is a foundational &amp; transformative skill</a:t>
            </a:r>
          </a:p>
          <a:p>
            <a:endParaRPr lang="en-US" sz="4000" dirty="0">
              <a:solidFill>
                <a:schemeClr val="tx1"/>
              </a:solidFill>
              <a:latin typeface="Rockwell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Rockwell" charset="0"/>
              </a:rPr>
              <a:t>Key for a healthy democracy</a:t>
            </a:r>
            <a:endParaRPr lang="en-US" sz="4000" dirty="0">
              <a:solidFill>
                <a:schemeClr val="tx1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Student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30" y="1600200"/>
            <a:ext cx="7647999" cy="4851044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“Asking questions is important because it opens up discussions and debate about issues.”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- Leslie S., 12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grader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“Asking questions is a step in creating change.”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    - Jonathan S., 11</a:t>
            </a:r>
            <a:r>
              <a:rPr lang="en-US" sz="2400" b="1" baseline="30000" dirty="0" smtClean="0">
                <a:solidFill>
                  <a:schemeClr val="tx1"/>
                </a:solidFill>
                <a:ea typeface="+mn-ea"/>
                <a:cs typeface="+mn-cs"/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 grader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2400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“Questions can help focus on a problem and think of solutions.”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    - Jason S., 11</a:t>
            </a:r>
            <a:r>
              <a:rPr lang="en-US" sz="2400" b="1" baseline="30000" dirty="0" smtClean="0">
                <a:solidFill>
                  <a:schemeClr val="tx1"/>
                </a:solidFill>
                <a:ea typeface="+mn-ea"/>
                <a:cs typeface="+mn-cs"/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 grader</a:t>
            </a:r>
          </a:p>
        </p:txBody>
      </p:sp>
    </p:spTree>
    <p:extLst>
      <p:ext uri="{BB962C8B-B14F-4D97-AF65-F5344CB8AC3E}">
        <p14:creationId xmlns:p14="http://schemas.microsoft.com/office/powerpoint/2010/main" val="30625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  <a:ln>
            <a:miter lim="800000"/>
            <a:headEnd/>
            <a:tailEnd/>
          </a:ln>
          <a:extLst/>
        </p:spPr>
        <p:txBody>
          <a:bodyPr numCol="2"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      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7680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0200"/>
            <a:ext cx="27590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3065030" y="1981200"/>
            <a:ext cx="59055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“In both science and industry, </a:t>
            </a:r>
            <a:r>
              <a:rPr kumimoji="0" lang="en-US" alt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the ability to ask the right questions is probably the greatest talent one can have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.” (p. 22)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– Leonard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Mlodinow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,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Physicist &amp; Screenwriter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* Emphasis added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341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7077" y="2196498"/>
            <a:ext cx="6992402" cy="367076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Student discipline practices at the high school will be reviewed by a committee appointed by the superintendent.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entury Gothic"/>
              </a:rPr>
              <a:t>What are examples of decisions embedded in this statement?</a:t>
            </a:r>
            <a:br>
              <a:rPr lang="en-US" dirty="0">
                <a:cs typeface="Century Gothic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2398" y="2189723"/>
            <a:ext cx="6992402" cy="367076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Student discipline practices at the high school will be reviewed by a committee appointed by the superintendent.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entury Gothic"/>
              </a:rPr>
              <a:t>Examples of Decisions</a:t>
            </a:r>
            <a:br>
              <a:rPr lang="en-US" dirty="0">
                <a:cs typeface="Century Gothic"/>
              </a:rPr>
            </a:b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65801" y="2753127"/>
            <a:ext cx="3484579" cy="457663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91946" y="2760217"/>
            <a:ext cx="1778128" cy="471495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88765" y="3257396"/>
            <a:ext cx="2344142" cy="447522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2295" y="3273452"/>
            <a:ext cx="1843307" cy="417610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08800" y="3760340"/>
            <a:ext cx="2073493" cy="455192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42625" y="3757680"/>
            <a:ext cx="1976284" cy="457851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08090" y="4268884"/>
            <a:ext cx="3029295" cy="457663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62755" y="533400"/>
            <a:ext cx="8913813" cy="1360923"/>
          </a:xfrm>
        </p:spPr>
        <p:txBody>
          <a:bodyPr>
            <a:noAutofit/>
          </a:bodyPr>
          <a:lstStyle/>
          <a:p>
            <a:r>
              <a:rPr lang="en-US" dirty="0" smtClean="0"/>
              <a:t>The Framework for Accountable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51" y="1894323"/>
            <a:ext cx="7910590" cy="3670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cs typeface="Century Gothic"/>
              </a:rPr>
              <a:t>When decisions are made it is important to focus on: </a:t>
            </a:r>
            <a:endParaRPr lang="en-US" sz="3000" dirty="0" smtClean="0">
              <a:solidFill>
                <a:schemeClr val="tx1"/>
              </a:solidFill>
              <a:cs typeface="Century Gothic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cs typeface="Century Gothic"/>
              </a:rPr>
              <a:t>REASONS</a:t>
            </a:r>
            <a:r>
              <a:rPr lang="en-US" sz="2400" dirty="0" smtClean="0">
                <a:solidFill>
                  <a:schemeClr val="tx1"/>
                </a:solidFill>
                <a:cs typeface="Century Gothic"/>
              </a:rPr>
              <a:t> - </a:t>
            </a:r>
            <a:r>
              <a:rPr lang="en-US" sz="2600" dirty="0" smtClean="0">
                <a:solidFill>
                  <a:schemeClr val="tx1"/>
                </a:solidFill>
                <a:cs typeface="Century Gothic"/>
              </a:rPr>
              <a:t>the </a:t>
            </a:r>
            <a:r>
              <a:rPr lang="en-US" sz="2600" dirty="0">
                <a:solidFill>
                  <a:schemeClr val="tx1"/>
                </a:solidFill>
                <a:cs typeface="Century Gothic"/>
              </a:rPr>
              <a:t>basis for a decision</a:t>
            </a:r>
            <a:r>
              <a:rPr lang="en-US" sz="26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.</a:t>
            </a:r>
            <a:endParaRPr lang="en-US" sz="2600" dirty="0">
              <a:solidFill>
                <a:schemeClr val="tx1"/>
              </a:solidFill>
              <a:ea typeface="ＭＳ Ｐゴシック" charset="-128"/>
              <a:cs typeface="Century Gothic"/>
              <a:sym typeface="Arial Bold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PROCESS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 - </a:t>
            </a:r>
            <a:r>
              <a:rPr lang="en-US" sz="26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the steps and actions taken, people involved, </a:t>
            </a:r>
            <a:r>
              <a:rPr lang="en-US" sz="26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and information </a:t>
            </a:r>
            <a:r>
              <a:rPr lang="en-US" sz="26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used in making the decision</a:t>
            </a:r>
            <a:r>
              <a:rPr lang="en-US" sz="24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. </a:t>
            </a:r>
          </a:p>
          <a:p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ROLE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 - </a:t>
            </a:r>
            <a:r>
              <a:rPr lang="en-US" sz="26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the part you </a:t>
            </a:r>
            <a:r>
              <a:rPr lang="en-US" sz="26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play/ the part the people affected by the decision play </a:t>
            </a:r>
            <a:r>
              <a:rPr lang="en-US" sz="26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in the decision-making process</a:t>
            </a:r>
            <a:r>
              <a:rPr lang="en-US" sz="26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.</a:t>
            </a:r>
            <a:endParaRPr lang="en-US" sz="2600" dirty="0">
              <a:solidFill>
                <a:schemeClr val="tx1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74663" y="607359"/>
            <a:ext cx="8913813" cy="121275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charset="0"/>
                <a:cs typeface="Century Gothic"/>
              </a:rPr>
              <a:t>Accountable Decision-Making and Democratic Principles</a:t>
            </a:r>
            <a:endParaRPr lang="en-US" dirty="0">
              <a:ea typeface="ＭＳ Ｐゴシック" charset="0"/>
              <a:cs typeface="Century Gothic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74663" y="1989501"/>
            <a:ext cx="8029576" cy="3670767"/>
          </a:xfrm>
        </p:spPr>
        <p:txBody>
          <a:bodyPr>
            <a:noAutofit/>
          </a:bodyPr>
          <a:lstStyle/>
          <a:p>
            <a:pPr marL="36001"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In a democracy, we should expect and require that all decisions are guided by the following criteria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.</a:t>
            </a:r>
            <a:endParaRPr lang="en-US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Legitimacy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decisions are based on policies,     standards, rules that are fairly applied.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  <a:sym typeface="Arial Bold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Transparency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The process used to make the decision is visible to all.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  <a:sym typeface="Arial Bold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Opportunities for participation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There is a role in the decision making process for the individual affected by the decision.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  <a:sym typeface="Arial Bold" charset="0"/>
            </a:endParaRPr>
          </a:p>
          <a:p>
            <a:pPr marL="36001">
              <a:buNone/>
            </a:pPr>
            <a:endParaRPr lang="en-US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45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545782"/>
            <a:ext cx="7711460" cy="1098456"/>
          </a:xfrm>
        </p:spPr>
        <p:txBody>
          <a:bodyPr>
            <a:noAutofit/>
          </a:bodyPr>
          <a:lstStyle/>
          <a:p>
            <a:r>
              <a:rPr lang="en-US" dirty="0" smtClean="0">
                <a:cs typeface="Century Gothic"/>
              </a:rPr>
              <a:t>Asking Questions about:: </a:t>
            </a:r>
            <a:endParaRPr lang="en-US" dirty="0">
              <a:cs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Reason		</a:t>
            </a:r>
          </a:p>
          <a:p>
            <a:pPr marL="0" indent="0"/>
            <a:endParaRPr lang="en-US" sz="2800" i="1" dirty="0">
              <a:solidFill>
                <a:srgbClr val="144379"/>
              </a:solidFill>
            </a:endParaRPr>
          </a:p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Process		</a:t>
            </a:r>
          </a:p>
          <a:p>
            <a:pPr marL="0" indent="0"/>
            <a:endParaRPr lang="en-US" sz="2800" i="1" dirty="0">
              <a:solidFill>
                <a:srgbClr val="144379"/>
              </a:solidFill>
            </a:endParaRPr>
          </a:p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Role</a:t>
            </a:r>
            <a:r>
              <a:rPr lang="en-US" sz="2800" i="1" dirty="0">
                <a:solidFill>
                  <a:srgbClr val="144379"/>
                </a:solidFill>
              </a:rPr>
              <a:t>	</a:t>
            </a:r>
            <a:r>
              <a:rPr lang="en-US" sz="2800" i="1" dirty="0" smtClean="0">
                <a:solidFill>
                  <a:srgbClr val="144379"/>
                </a:solidFill>
              </a:rPr>
              <a:t>	</a:t>
            </a:r>
            <a:endParaRPr lang="en-US" sz="2800" i="1" dirty="0">
              <a:solidFill>
                <a:srgbClr val="144379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44347" y="2127700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3242" y="3492105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2136" y="4843810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0789" y="1961718"/>
            <a:ext cx="3499146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Legitimacy</a:t>
            </a:r>
          </a:p>
          <a:p>
            <a:pPr marL="0" indent="0">
              <a:buNone/>
            </a:pPr>
            <a:endParaRPr lang="en-US" sz="2800" i="1" dirty="0" smtClean="0">
              <a:solidFill>
                <a:srgbClr val="144379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Transparency</a:t>
            </a:r>
          </a:p>
          <a:p>
            <a:pPr marL="0" indent="0"/>
            <a:endParaRPr lang="en-US" sz="2800" i="1" dirty="0" smtClean="0">
              <a:solidFill>
                <a:srgbClr val="144379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Opportunities for</a:t>
            </a:r>
            <a:r>
              <a:rPr lang="en-US" sz="2800" i="1" dirty="0">
                <a:solidFill>
                  <a:srgbClr val="144379"/>
                </a:solidFill>
              </a:rPr>
              <a:t> </a:t>
            </a:r>
            <a:r>
              <a:rPr lang="en-US" sz="2800" i="1" dirty="0" smtClean="0">
                <a:solidFill>
                  <a:srgbClr val="144379"/>
                </a:solidFill>
              </a:rPr>
              <a:t>participation</a:t>
            </a:r>
            <a:endParaRPr lang="en-US" sz="2800" i="1" dirty="0">
              <a:solidFill>
                <a:srgbClr val="14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The Skill of Asking Questions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98475" y="1468583"/>
            <a:ext cx="7556500" cy="502847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moving from ignorance as weakness to ignorance as opportunity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arriving at better answers (and more questions)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increasing engagement and ownership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demonstrating inquiry in the classroom</a:t>
            </a: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solidFill>
                  <a:schemeClr val="tx1"/>
                </a:solidFill>
              </a:rPr>
              <a:t>For a little more joy in a very demanding profession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310745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Skills and Democracy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91" y="1759974"/>
            <a:ext cx="5432670" cy="4303882"/>
          </a:xfrm>
        </p:spPr>
      </p:pic>
      <p:sp>
        <p:nvSpPr>
          <p:cNvPr id="5" name="TextBox 4"/>
          <p:cNvSpPr txBox="1"/>
          <p:nvPr/>
        </p:nvSpPr>
        <p:spPr>
          <a:xfrm>
            <a:off x="4896465" y="6474542"/>
            <a:ext cx="4527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Courtesy of Highlander Research and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201458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98475" y="382588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Democracy</a:t>
            </a:r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564395" y="1417248"/>
            <a:ext cx="7295253" cy="4001660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95613" y="6611938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See Chapter 6 on Septima Clark in </a:t>
            </a:r>
            <a:r>
              <a:rPr lang="en-US" altLang="en-US" sz="1000" i="1" dirty="0"/>
              <a:t>Freedom Road: Adult Education of African Americans </a:t>
            </a:r>
            <a:r>
              <a:rPr lang="en-US" altLang="en-US" sz="1000" dirty="0"/>
              <a:t>(Peterson, 1996).</a:t>
            </a:r>
            <a:endParaRPr lang="en-US" altLang="en-US" sz="1000" i="1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6413" y="5418138"/>
            <a:ext cx="784117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/>
              <a:t>“We need to be taught to study rather than to believe, to </a:t>
            </a:r>
            <a:r>
              <a:rPr lang="en-US" altLang="en-US" sz="2400" b="1" dirty="0"/>
              <a:t>inquire</a:t>
            </a:r>
            <a:r>
              <a:rPr lang="en-US" altLang="en-US" sz="2400" dirty="0"/>
              <a:t> rather than to affirm</a:t>
            </a:r>
            <a:r>
              <a:rPr lang="en-US" altLang="en-US" sz="2400" dirty="0" smtClean="0"/>
              <a:t>.” </a:t>
            </a:r>
            <a:r>
              <a:rPr lang="en-US" altLang="en-US" sz="2400" dirty="0"/>
              <a:t>- Septima Clark</a:t>
            </a:r>
          </a:p>
        </p:txBody>
      </p:sp>
    </p:spTree>
    <p:extLst>
      <p:ext uri="{BB962C8B-B14F-4D97-AF65-F5344CB8AC3E}">
        <p14:creationId xmlns:p14="http://schemas.microsoft.com/office/powerpoint/2010/main" val="38903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442779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solidFill>
                  <a:schemeClr val="accent1"/>
                </a:solidFill>
                <a:latin typeface="+mj-lt"/>
              </a:rPr>
              <a:t>Now, Educators Lead the Work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049" y="3216166"/>
            <a:ext cx="7966841" cy="26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The Right Question Institute offers materials through a Creative Commons License and we encourage you to make use of and/or share this resource.  Please reference the Right Question Institute and 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rightquestion.org</a:t>
            </a:r>
            <a:r>
              <a:rPr lang="en-US" altLang="en-US" sz="2400" dirty="0" smtClean="0">
                <a:solidFill>
                  <a:schemeClr val="tx1"/>
                </a:solidFill>
              </a:rPr>
              <a:t> as the source on any materials you use.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67" y="2554115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5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1" y="269766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3428" y="1228774"/>
            <a:ext cx="37664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“We must teach students how to think in questions, how to manage ignorance.”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Stuart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Firestein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, Chairman of the Department of Biology at 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0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412750"/>
            <a:ext cx="3763427" cy="56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 txBox="1">
            <a:spLocks/>
          </p:cNvSpPr>
          <p:nvPr/>
        </p:nvSpPr>
        <p:spPr bwMode="auto">
          <a:xfrm>
            <a:off x="498474" y="2512148"/>
            <a:ext cx="7356619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29DD1"/>
              </a:buClr>
              <a:buSzPct val="75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ＭＳ Ｐゴシック" charset="0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5142" y="2193491"/>
            <a:ext cx="7979973" cy="2821853"/>
          </a:xfrm>
        </p:spPr>
        <p:txBody>
          <a:bodyPr>
            <a:noAutofit/>
          </a:bodyPr>
          <a:lstStyle/>
          <a:p>
            <a:pPr lvl="0"/>
            <a:r>
              <a:rPr lang="en-US" sz="4400" dirty="0" smtClean="0">
                <a:solidFill>
                  <a:srgbClr val="629DD1"/>
                </a:solidFill>
              </a:rPr>
              <a:t>What </a:t>
            </a:r>
            <a:r>
              <a:rPr lang="en-US" sz="4400" dirty="0">
                <a:solidFill>
                  <a:srgbClr val="629DD1"/>
                </a:solidFill>
              </a:rPr>
              <a:t>happens when students do learn to ask </a:t>
            </a:r>
            <a:r>
              <a:rPr lang="en-US" sz="4400" dirty="0" smtClean="0">
                <a:solidFill>
                  <a:srgbClr val="629DD1"/>
                </a:solidFill>
              </a:rPr>
              <a:t> and work with their </a:t>
            </a:r>
            <a:r>
              <a:rPr lang="en-US" sz="4400" dirty="0">
                <a:solidFill>
                  <a:srgbClr val="629DD1"/>
                </a:solidFill>
              </a:rPr>
              <a:t>own questions?</a:t>
            </a:r>
            <a:r>
              <a:rPr lang="en-US" sz="4000" dirty="0">
                <a:solidFill>
                  <a:srgbClr val="629DD1"/>
                </a:solidFill>
              </a:rPr>
              <a:t/>
            </a:r>
            <a:br>
              <a:rPr lang="en-US" sz="4000" dirty="0">
                <a:solidFill>
                  <a:srgbClr val="629DD1"/>
                </a:solidFill>
              </a:rPr>
            </a:br>
            <a:endParaRPr lang="en-US" sz="4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6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Research Confirms the Importance of Student Questioning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645525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Self-questioning (metacognitive strategy):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Student formulation of their own questions is one of the most effective metacognitive strategies 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Engaging in pre-lesson self-questioning improved students rate of learning by nearly 50% (Hattie, p.193)</a:t>
            </a:r>
          </a:p>
          <a:p>
            <a:pPr marL="0" indent="0" algn="r">
              <a:buFont typeface="Wingdings" panose="05000000000000000000" pitchFamily="2" charset="2"/>
              <a:buNone/>
            </a:pPr>
            <a:endParaRPr lang="en-US" altLang="en-US" sz="1800" i="1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John Hattie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Visible Learning: A Synthesis of Over 800 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meta-Analyses Relating to Achievement, 2008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093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</TotalTime>
  <Words>2642</Words>
  <Application>Microsoft Macintosh PowerPoint</Application>
  <PresentationFormat>On-screen Show (4:3)</PresentationFormat>
  <Paragraphs>382</Paragraphs>
  <Slides>59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Advantage</vt:lpstr>
      <vt:lpstr>1_Advantage</vt:lpstr>
      <vt:lpstr>Luz Santana Co-Director   </vt:lpstr>
      <vt:lpstr>Acknowledgments </vt:lpstr>
      <vt:lpstr>We’re Tweeting…</vt:lpstr>
      <vt:lpstr>PowerPoint Presentation</vt:lpstr>
      <vt:lpstr> </vt:lpstr>
      <vt:lpstr>PowerPoint Presentation</vt:lpstr>
      <vt:lpstr>PowerPoint Presentation</vt:lpstr>
      <vt:lpstr>What happens when students do learn to ask  and work with their own questions? </vt:lpstr>
      <vt:lpstr>Research Confirms the Importance of Student Questioning</vt:lpstr>
      <vt:lpstr>Student Reflections</vt:lpstr>
      <vt:lpstr>Asking questions…</vt:lpstr>
      <vt:lpstr>The Question Formulation Technique (QFT) </vt:lpstr>
      <vt:lpstr>The Question Formulation (QFT) on one slide…</vt:lpstr>
      <vt:lpstr>Classroom Example: Kindergarten</vt:lpstr>
      <vt:lpstr>Question Focus</vt:lpstr>
      <vt:lpstr>Student Questions</vt:lpstr>
      <vt:lpstr>Classroom Example: 4th Grade</vt:lpstr>
      <vt:lpstr>Question Focus</vt:lpstr>
      <vt:lpstr>Student Questions</vt:lpstr>
      <vt:lpstr>Working on a Challenge by Using the Question Formulation Technique (QFT)</vt:lpstr>
      <vt:lpstr>Rules for Producing Questions</vt:lpstr>
      <vt:lpstr>Question Focus</vt:lpstr>
      <vt:lpstr>Producing Questions</vt:lpstr>
      <vt:lpstr>Categorizing Questions:  Closed/Open</vt:lpstr>
      <vt:lpstr>Discussion</vt:lpstr>
      <vt:lpstr>Discussion</vt:lpstr>
      <vt:lpstr>Improve Questions</vt:lpstr>
      <vt:lpstr>Prioritizing Questions </vt:lpstr>
      <vt:lpstr>Next Steps</vt:lpstr>
      <vt:lpstr>Share</vt:lpstr>
      <vt:lpstr>Reflection </vt:lpstr>
      <vt:lpstr>Let’s peek inside the black box</vt:lpstr>
      <vt:lpstr>The Question Formulation (QFT) on one slide…</vt:lpstr>
      <vt:lpstr>The art and the science of the QFT</vt:lpstr>
      <vt:lpstr>Changes</vt:lpstr>
      <vt:lpstr>Student Reflection</vt:lpstr>
      <vt:lpstr>Exploring Classroom Examples</vt:lpstr>
      <vt:lpstr>Building skills that connect to the real world </vt:lpstr>
      <vt:lpstr>Classroom Example: Elementary School  </vt:lpstr>
      <vt:lpstr>Question Focus</vt:lpstr>
      <vt:lpstr>Student Questions</vt:lpstr>
      <vt:lpstr>Next Steps</vt:lpstr>
      <vt:lpstr>Classroom Example: High School  </vt:lpstr>
      <vt:lpstr>Question Focus</vt:lpstr>
      <vt:lpstr>Student Questions</vt:lpstr>
      <vt:lpstr>Next Steps</vt:lpstr>
      <vt:lpstr>Why is the skill of question formulation so important now?  </vt:lpstr>
      <vt:lpstr>PowerPoint Presentation</vt:lpstr>
      <vt:lpstr>Student Reflections</vt:lpstr>
      <vt:lpstr>What are examples of decisions embedded in this statement? </vt:lpstr>
      <vt:lpstr>Examples of Decisions </vt:lpstr>
      <vt:lpstr>The Framework for Accountable Decision-Making</vt:lpstr>
      <vt:lpstr>Accountable Decision-Making and Democratic Principles</vt:lpstr>
      <vt:lpstr>Asking Questions about:: </vt:lpstr>
      <vt:lpstr>The Skill of Asking Questions</vt:lpstr>
      <vt:lpstr>Individual Skills and Democracy</vt:lpstr>
      <vt:lpstr>Democracy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RQI</dc:creator>
  <cp:lastModifiedBy>Right Question Institute</cp:lastModifiedBy>
  <cp:revision>122</cp:revision>
  <cp:lastPrinted>2017-11-13T23:10:20Z</cp:lastPrinted>
  <dcterms:created xsi:type="dcterms:W3CDTF">2016-10-28T13:10:12Z</dcterms:created>
  <dcterms:modified xsi:type="dcterms:W3CDTF">2018-07-16T22:20:12Z</dcterms:modified>
</cp:coreProperties>
</file>