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83" r:id="rId2"/>
    <p:sldMasterId id="2147483704" r:id="rId3"/>
  </p:sldMasterIdLst>
  <p:notesMasterIdLst>
    <p:notesMasterId r:id="rId77"/>
  </p:notesMasterIdLst>
  <p:handoutMasterIdLst>
    <p:handoutMasterId r:id="rId78"/>
  </p:handoutMasterIdLst>
  <p:sldIdLst>
    <p:sldId id="446" r:id="rId4"/>
    <p:sldId id="361" r:id="rId5"/>
    <p:sldId id="520" r:id="rId6"/>
    <p:sldId id="489" r:id="rId7"/>
    <p:sldId id="449" r:id="rId8"/>
    <p:sldId id="450" r:id="rId9"/>
    <p:sldId id="521" r:id="rId10"/>
    <p:sldId id="401" r:id="rId11"/>
    <p:sldId id="402" r:id="rId12"/>
    <p:sldId id="403" r:id="rId13"/>
    <p:sldId id="404" r:id="rId14"/>
    <p:sldId id="405" r:id="rId15"/>
    <p:sldId id="406" r:id="rId16"/>
    <p:sldId id="407" r:id="rId17"/>
    <p:sldId id="523" r:id="rId18"/>
    <p:sldId id="524" r:id="rId19"/>
    <p:sldId id="525" r:id="rId20"/>
    <p:sldId id="526" r:id="rId21"/>
    <p:sldId id="527" r:id="rId22"/>
    <p:sldId id="550" r:id="rId23"/>
    <p:sldId id="390" r:id="rId24"/>
    <p:sldId id="522" r:id="rId25"/>
    <p:sldId id="379" r:id="rId26"/>
    <p:sldId id="380" r:id="rId27"/>
    <p:sldId id="381" r:id="rId28"/>
    <p:sldId id="382" r:id="rId29"/>
    <p:sldId id="383" r:id="rId30"/>
    <p:sldId id="384" r:id="rId31"/>
    <p:sldId id="385" r:id="rId32"/>
    <p:sldId id="386" r:id="rId33"/>
    <p:sldId id="387" r:id="rId34"/>
    <p:sldId id="596" r:id="rId35"/>
    <p:sldId id="388" r:id="rId36"/>
    <p:sldId id="389" r:id="rId37"/>
    <p:sldId id="552" r:id="rId38"/>
    <p:sldId id="553" r:id="rId39"/>
    <p:sldId id="554" r:id="rId40"/>
    <p:sldId id="555" r:id="rId41"/>
    <p:sldId id="556" r:id="rId42"/>
    <p:sldId id="558" r:id="rId43"/>
    <p:sldId id="492" r:id="rId44"/>
    <p:sldId id="633" r:id="rId45"/>
    <p:sldId id="634" r:id="rId46"/>
    <p:sldId id="635" r:id="rId47"/>
    <p:sldId id="614" r:id="rId48"/>
    <p:sldId id="615" r:id="rId49"/>
    <p:sldId id="616" r:id="rId50"/>
    <p:sldId id="627" r:id="rId51"/>
    <p:sldId id="457" r:id="rId52"/>
    <p:sldId id="458" r:id="rId53"/>
    <p:sldId id="459" r:id="rId54"/>
    <p:sldId id="531" r:id="rId55"/>
    <p:sldId id="462" r:id="rId56"/>
    <p:sldId id="606" r:id="rId57"/>
    <p:sldId id="607" r:id="rId58"/>
    <p:sldId id="610" r:id="rId59"/>
    <p:sldId id="608" r:id="rId60"/>
    <p:sldId id="609" r:id="rId61"/>
    <p:sldId id="611" r:id="rId62"/>
    <p:sldId id="628" r:id="rId63"/>
    <p:sldId id="630" r:id="rId64"/>
    <p:sldId id="631" r:id="rId65"/>
    <p:sldId id="629" r:id="rId66"/>
    <p:sldId id="632" r:id="rId67"/>
    <p:sldId id="472" r:id="rId68"/>
    <p:sldId id="487" r:id="rId69"/>
    <p:sldId id="488" r:id="rId70"/>
    <p:sldId id="626" r:id="rId71"/>
    <p:sldId id="453" r:id="rId72"/>
    <p:sldId id="455" r:id="rId73"/>
    <p:sldId id="602" r:id="rId74"/>
    <p:sldId id="529" r:id="rId75"/>
    <p:sldId id="530"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29" clrIdx="0">
    <p:extLst/>
  </p:cmAuthor>
  <p:cmAuthor id="2" name="RQI" initials="R" lastIdx="9" clrIdx="1">
    <p:extLst/>
  </p:cmAuthor>
  <p:cmAuthor id="3" name="Microsoft Office User" initials="Office" lastIdx="1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66" autoAdjust="0"/>
    <p:restoredTop sz="95694" autoAdjust="0"/>
  </p:normalViewPr>
  <p:slideViewPr>
    <p:cSldViewPr snapToGrid="0" snapToObjects="1">
      <p:cViewPr>
        <p:scale>
          <a:sx n="130" d="100"/>
          <a:sy n="130" d="100"/>
        </p:scale>
        <p:origin x="-1296" y="-2008"/>
      </p:cViewPr>
      <p:guideLst>
        <p:guide orient="horz" pos="2160"/>
        <p:guide pos="2880"/>
      </p:guideLst>
    </p:cSldViewPr>
  </p:slideViewPr>
  <p:outlineViewPr>
    <p:cViewPr>
      <p:scale>
        <a:sx n="33" d="100"/>
        <a:sy n="33" d="100"/>
      </p:scale>
      <p:origin x="0" y="-40992"/>
    </p:cViewPr>
  </p:outlineViewPr>
  <p:notesTextViewPr>
    <p:cViewPr>
      <p:scale>
        <a:sx n="100" d="100"/>
        <a:sy n="100" d="100"/>
      </p:scale>
      <p:origin x="0" y="0"/>
    </p:cViewPr>
  </p:notesTextViewPr>
  <p:sorterViewPr>
    <p:cViewPr>
      <p:scale>
        <a:sx n="150" d="100"/>
        <a:sy n="150" d="100"/>
      </p:scale>
      <p:origin x="0" y="19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notesMaster" Target="notesMasters/notesMaster1.xml"/><Relationship Id="rId78" Type="http://schemas.openxmlformats.org/officeDocument/2006/relationships/handoutMaster" Target="handoutMasters/handoutMaster1.xml"/><Relationship Id="rId79" Type="http://schemas.openxmlformats.org/officeDocument/2006/relationships/commentAuthors" Target="commentAuthor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100" b="0" dirty="0" smtClean="0">
              <a:latin typeface="+mj-lt"/>
              <a:cs typeface="Gill Sans"/>
            </a:rPr>
            <a:t>Closed-ended Questions</a:t>
          </a:r>
          <a:endParaRPr lang="en-US" sz="4100" b="0" dirty="0">
            <a:latin typeface="+mj-lt"/>
            <a:cs typeface="Gill Sans"/>
          </a:endParaRP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dgm:t>
        <a:bodyPr/>
        <a:lstStyle/>
        <a:p>
          <a:r>
            <a:rPr lang="en-US" b="0" dirty="0" smtClean="0">
              <a:latin typeface="+mj-lt"/>
              <a:cs typeface="Gill Sans"/>
            </a:rPr>
            <a:t>Advantages</a:t>
          </a:r>
          <a:endParaRPr lang="en-US" b="0" dirty="0">
            <a:latin typeface="+mj-lt"/>
            <a:cs typeface="Gill Sans"/>
          </a:endParaRP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dgm:t>
        <a:bodyPr/>
        <a:lstStyle/>
        <a:p>
          <a:r>
            <a:rPr lang="en-US" b="0" dirty="0" smtClean="0">
              <a:latin typeface="+mj-lt"/>
              <a:cs typeface="Gill Sans"/>
            </a:rPr>
            <a:t>Disadvantages </a:t>
          </a:r>
          <a:endParaRPr lang="en-US" b="0" dirty="0">
            <a:latin typeface="+mj-lt"/>
            <a:cs typeface="Gill Sans"/>
          </a:endParaRP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lang="en-US"/>
        </a:p>
      </dgm:t>
    </dgm:pt>
    <dgm:pt modelId="{F1305359-E89A-E248-BDAE-44B047EAF116}" type="pres">
      <dgm:prSet presAssocID="{6AD2A03A-FC77-0649-92E9-8E6E21736820}" presName="roof" presStyleLbl="dkBgShp" presStyleIdx="0" presStyleCnt="2" custLinFactNeighborX="-214"/>
      <dgm:spPr/>
      <dgm:t>
        <a:bodyPr/>
        <a:lstStyle/>
        <a:p>
          <a:endParaRPr 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dgm:presLayoutVars>
          <dgm:bulletEnabled val="1"/>
        </dgm:presLayoutVars>
      </dgm:prSet>
      <dgm:spPr/>
      <dgm:t>
        <a:bodyPr/>
        <a:lstStyle/>
        <a:p>
          <a:endParaRPr lang="en-US"/>
        </a:p>
      </dgm:t>
    </dgm:pt>
    <dgm:pt modelId="{24D3949D-55D7-9843-BBF0-4DC75BF720C6}" type="pres">
      <dgm:prSet presAssocID="{F92606C1-1CD6-BF4E-9E77-D0275FDC37C2}" presName="pillarX" presStyleLbl="node1" presStyleIdx="1" presStyleCnt="2">
        <dgm:presLayoutVars>
          <dgm:bulletEnabled val="1"/>
        </dgm:presLayoutVars>
      </dgm:prSet>
      <dgm:spPr/>
      <dgm:t>
        <a:bodyPr/>
        <a:lstStyle/>
        <a:p>
          <a:endParaRPr 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3745D2BA-C112-5847-8166-F9EC36687BD8}" srcId="{6AD2A03A-FC77-0649-92E9-8E6E21736820}" destId="{FF1F7779-F48A-1F40-9E9D-420C87150ED4}" srcOrd="0" destOrd="0" parTransId="{A7F55382-F9EC-094C-8A11-74EE819CF30E}" sibTransId="{410C3502-284E-4640-BE5B-2BBC03993EC6}"/>
    <dgm:cxn modelId="{64026328-281F-4E4B-819B-6E7E2ECFD643}" srcId="{85CFD83C-0C6B-BC4D-842F-129DEFFFCC83}" destId="{6AD2A03A-FC77-0649-92E9-8E6E21736820}" srcOrd="0" destOrd="0" parTransId="{80DB3469-4255-D440-BECB-3A0D4DCB7625}" sibTransId="{F0AF8130-90DD-6A40-BE69-CC06EEC1DDAF}"/>
    <dgm:cxn modelId="{C4504B1F-7431-BF44-A8A8-BC789C2FD98F}" type="presOf" srcId="{F92606C1-1CD6-BF4E-9E77-D0275FDC37C2}" destId="{24D3949D-55D7-9843-BBF0-4DC75BF720C6}" srcOrd="0" destOrd="0" presId="urn:microsoft.com/office/officeart/2005/8/layout/hList3"/>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100" b="0" dirty="0" smtClean="0">
              <a:latin typeface="+mj-lt"/>
              <a:cs typeface="Gill Sans"/>
            </a:rPr>
            <a:t>Open-ended Questions</a:t>
          </a:r>
          <a:endParaRPr lang="en-US" sz="4100" b="0" dirty="0">
            <a:latin typeface="+mj-lt"/>
            <a:cs typeface="Gill Sans"/>
          </a:endParaRP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dgm:t>
        <a:bodyPr/>
        <a:lstStyle/>
        <a:p>
          <a:r>
            <a:rPr lang="en-US" b="0" dirty="0" smtClean="0">
              <a:latin typeface="+mj-lt"/>
              <a:cs typeface="Gill Sans"/>
            </a:rPr>
            <a:t>Advantages</a:t>
          </a:r>
          <a:endParaRPr lang="en-US" b="0" dirty="0">
            <a:latin typeface="+mj-lt"/>
            <a:cs typeface="Gill Sans"/>
          </a:endParaRP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dgm:t>
        <a:bodyPr/>
        <a:lstStyle/>
        <a:p>
          <a:r>
            <a:rPr lang="en-US" b="0" dirty="0" smtClean="0">
              <a:latin typeface="+mj-lt"/>
              <a:cs typeface="Gill Sans"/>
            </a:rPr>
            <a:t>Disadvantages </a:t>
          </a:r>
          <a:endParaRPr lang="en-US" b="0" dirty="0">
            <a:latin typeface="+mj-lt"/>
            <a:cs typeface="Gill Sans"/>
          </a:endParaRP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lang="en-US"/>
        </a:p>
      </dgm:t>
    </dgm:pt>
    <dgm:pt modelId="{F1305359-E89A-E248-BDAE-44B047EAF116}" type="pres">
      <dgm:prSet presAssocID="{6AD2A03A-FC77-0649-92E9-8E6E21736820}" presName="roof" presStyleLbl="dkBgShp" presStyleIdx="0" presStyleCnt="2" custLinFactNeighborY="-1402"/>
      <dgm:spPr/>
      <dgm:t>
        <a:bodyPr/>
        <a:lstStyle/>
        <a:p>
          <a:endParaRPr 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dgm:presLayoutVars>
          <dgm:bulletEnabled val="1"/>
        </dgm:presLayoutVars>
      </dgm:prSet>
      <dgm:spPr/>
      <dgm:t>
        <a:bodyPr/>
        <a:lstStyle/>
        <a:p>
          <a:endParaRPr lang="en-US"/>
        </a:p>
      </dgm:t>
    </dgm:pt>
    <dgm:pt modelId="{24D3949D-55D7-9843-BBF0-4DC75BF720C6}" type="pres">
      <dgm:prSet presAssocID="{F92606C1-1CD6-BF4E-9E77-D0275FDC37C2}" presName="pillarX" presStyleLbl="node1" presStyleIdx="1" presStyleCnt="2">
        <dgm:presLayoutVars>
          <dgm:bulletEnabled val="1"/>
        </dgm:presLayoutVars>
      </dgm:prSet>
      <dgm:spPr/>
      <dgm:t>
        <a:bodyPr/>
        <a:lstStyle/>
        <a:p>
          <a:endParaRPr 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64026328-281F-4E4B-819B-6E7E2ECFD643}" srcId="{85CFD83C-0C6B-BC4D-842F-129DEFFFCC83}" destId="{6AD2A03A-FC77-0649-92E9-8E6E21736820}" srcOrd="0" destOrd="0" parTransId="{80DB3469-4255-D440-BECB-3A0D4DCB7625}" sibTransId="{F0AF8130-90DD-6A40-BE69-CC06EEC1DDAF}"/>
    <dgm:cxn modelId="{40712BCA-A87D-5A40-8287-0F2548E86FB0}" type="presOf" srcId="{F92606C1-1CD6-BF4E-9E77-D0275FDC37C2}" destId="{24D3949D-55D7-9843-BBF0-4DC75BF720C6}" srcOrd="0" destOrd="0" presId="urn:microsoft.com/office/officeart/2005/8/layout/hList3"/>
    <dgm:cxn modelId="{CC7E029A-FF69-A343-96B4-DE8967CECF19}" type="presOf" srcId="{85CFD83C-0C6B-BC4D-842F-129DEFFFCC83}" destId="{91E99BCE-3CAA-CE4C-A763-4B42C659CC8B}" srcOrd="0" destOrd="0" presId="urn:microsoft.com/office/officeart/2005/8/layout/hList3"/>
    <dgm:cxn modelId="{60242735-F0D8-1049-8740-4434FEF745E1}" type="presOf" srcId="{6AD2A03A-FC77-0649-92E9-8E6E21736820}" destId="{F1305359-E89A-E248-BDAE-44B047EAF116}" srcOrd="0" destOrd="0" presId="urn:microsoft.com/office/officeart/2005/8/layout/hList3"/>
    <dgm:cxn modelId="{3745D2BA-C112-5847-8166-F9EC36687BD8}" srcId="{6AD2A03A-FC77-0649-92E9-8E6E21736820}" destId="{FF1F7779-F48A-1F40-9E9D-420C87150ED4}" srcOrd="0" destOrd="0" parTransId="{A7F55382-F9EC-094C-8A11-74EE819CF30E}" sibTransId="{410C3502-284E-4640-BE5B-2BBC03993EC6}"/>
    <dgm:cxn modelId="{2697C0FA-C691-2044-83EE-E06A69D1F024}" srcId="{6AD2A03A-FC77-0649-92E9-8E6E21736820}" destId="{F92606C1-1CD6-BF4E-9E77-D0275FDC37C2}" srcOrd="1" destOrd="0" parTransId="{0D1A1D27-FBA7-E34B-B644-B2808F3E68A8}" sibTransId="{EEB51F93-8625-064F-84B3-754FC6A26CEF}"/>
    <dgm:cxn modelId="{3D0157CC-7B7D-E24B-95E7-D01D12A2A870}" type="presOf" srcId="{FF1F7779-F48A-1F40-9E9D-420C87150ED4}" destId="{250C4737-A841-8C48-A045-BF4D4D99D3A8}" srcOrd="0" destOrd="0" presId="urn:microsoft.com/office/officeart/2005/8/layout/hList3"/>
    <dgm:cxn modelId="{17CDE3A2-9116-0341-A2AB-FE4AF32E2A53}" type="presParOf" srcId="{91E99BCE-3CAA-CE4C-A763-4B42C659CC8B}" destId="{F1305359-E89A-E248-BDAE-44B047EAF116}" srcOrd="0" destOrd="0" presId="urn:microsoft.com/office/officeart/2005/8/layout/hList3"/>
    <dgm:cxn modelId="{902C48C8-56A0-014D-8360-B5ADA2BA96D7}" type="presParOf" srcId="{91E99BCE-3CAA-CE4C-A763-4B42C659CC8B}" destId="{AD06BE05-311D-2242-844E-E6A710FEAEE4}" srcOrd="1" destOrd="0" presId="urn:microsoft.com/office/officeart/2005/8/layout/hList3"/>
    <dgm:cxn modelId="{1C578301-133E-254E-BACC-CB257BA774A0}" type="presParOf" srcId="{AD06BE05-311D-2242-844E-E6A710FEAEE4}" destId="{250C4737-A841-8C48-A045-BF4D4D99D3A8}" srcOrd="0" destOrd="0" presId="urn:microsoft.com/office/officeart/2005/8/layout/hList3"/>
    <dgm:cxn modelId="{D7DF42C8-59FB-534D-90AF-23CB84E4DD1A}" type="presParOf" srcId="{AD06BE05-311D-2242-844E-E6A710FEAEE4}" destId="{24D3949D-55D7-9843-BBF0-4DC75BF720C6}" srcOrd="1" destOrd="0" presId="urn:microsoft.com/office/officeart/2005/8/layout/hList3"/>
    <dgm:cxn modelId="{1B35A9C7-59D1-2044-BD79-7178F2F90FD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0"/>
          <a:ext cx="6676859" cy="1018852"/>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0" kern="1200" dirty="0" smtClean="0">
              <a:latin typeface="+mj-lt"/>
              <a:cs typeface="Gill Sans"/>
            </a:rPr>
            <a:t>Closed-ended Questions</a:t>
          </a:r>
          <a:endParaRPr lang="en-US" sz="4100" b="0" kern="1200" dirty="0">
            <a:latin typeface="+mj-lt"/>
            <a:cs typeface="Gill Sans"/>
          </a:endParaRPr>
        </a:p>
      </dsp:txBody>
      <dsp:txXfrm>
        <a:off x="0" y="0"/>
        <a:ext cx="6676859" cy="1018852"/>
      </dsp:txXfrm>
    </dsp:sp>
    <dsp:sp modelId="{250C4737-A841-8C48-A045-BF4D4D99D3A8}">
      <dsp:nvSpPr>
        <dsp:cNvPr id="0" name=""/>
        <dsp:cNvSpPr/>
      </dsp:nvSpPr>
      <dsp:spPr>
        <a:xfrm>
          <a:off x="0" y="1018852"/>
          <a:ext cx="3338429" cy="213959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dirty="0" smtClean="0">
              <a:latin typeface="+mj-lt"/>
              <a:cs typeface="Gill Sans"/>
            </a:rPr>
            <a:t>Advantages</a:t>
          </a:r>
          <a:endParaRPr lang="en-US" sz="3500" b="0" kern="1200" dirty="0">
            <a:latin typeface="+mj-lt"/>
            <a:cs typeface="Gill Sans"/>
          </a:endParaRPr>
        </a:p>
      </dsp:txBody>
      <dsp:txXfrm>
        <a:off x="0" y="1018852"/>
        <a:ext cx="3338429" cy="2139590"/>
      </dsp:txXfrm>
    </dsp:sp>
    <dsp:sp modelId="{24D3949D-55D7-9843-BBF0-4DC75BF720C6}">
      <dsp:nvSpPr>
        <dsp:cNvPr id="0" name=""/>
        <dsp:cNvSpPr/>
      </dsp:nvSpPr>
      <dsp:spPr>
        <a:xfrm>
          <a:off x="3338429" y="1018852"/>
          <a:ext cx="3338429" cy="2139590"/>
        </a:xfrm>
        <a:prstGeom prst="rect">
          <a:avLst/>
        </a:prstGeom>
        <a:gradFill rotWithShape="1">
          <a:gsLst>
            <a:gs pos="0">
              <a:schemeClr val="accent2">
                <a:tint val="100000"/>
                <a:shade val="40000"/>
                <a:alpha val="100000"/>
                <a:satMod val="150000"/>
                <a:lumMod val="100000"/>
              </a:schemeClr>
            </a:gs>
            <a:gs pos="100000">
              <a:schemeClr val="accent2">
                <a:tint val="70000"/>
                <a:shade val="100000"/>
                <a:alpha val="100000"/>
                <a:satMod val="200000"/>
                <a:lumMod val="100000"/>
              </a:schemeClr>
            </a:gs>
          </a:gsLst>
          <a:lin ang="6000000" scaled="1"/>
        </a:gradFill>
        <a:ln w="12700"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dirty="0" smtClean="0">
              <a:latin typeface="+mj-lt"/>
              <a:cs typeface="Gill Sans"/>
            </a:rPr>
            <a:t>Disadvantages </a:t>
          </a:r>
          <a:endParaRPr lang="en-US" sz="3500" b="0" kern="1200" dirty="0">
            <a:latin typeface="+mj-lt"/>
            <a:cs typeface="Gill Sans"/>
          </a:endParaRPr>
        </a:p>
      </dsp:txBody>
      <dsp:txXfrm>
        <a:off x="3338429" y="1018852"/>
        <a:ext cx="3338429" cy="2139590"/>
      </dsp:txXfrm>
    </dsp:sp>
    <dsp:sp modelId="{30F57DEF-DA04-AE46-8A72-E185F1E3E46F}">
      <dsp:nvSpPr>
        <dsp:cNvPr id="0" name=""/>
        <dsp:cNvSpPr/>
      </dsp:nvSpPr>
      <dsp:spPr>
        <a:xfrm>
          <a:off x="0" y="2697292"/>
          <a:ext cx="6676859" cy="237732"/>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0"/>
          <a:ext cx="6676859" cy="1018852"/>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0" kern="1200" dirty="0" smtClean="0">
              <a:latin typeface="+mj-lt"/>
              <a:cs typeface="Gill Sans"/>
            </a:rPr>
            <a:t>Open-ended Questions</a:t>
          </a:r>
          <a:endParaRPr lang="en-US" sz="4100" b="0" kern="1200" dirty="0">
            <a:latin typeface="+mj-lt"/>
            <a:cs typeface="Gill Sans"/>
          </a:endParaRPr>
        </a:p>
      </dsp:txBody>
      <dsp:txXfrm>
        <a:off x="0" y="0"/>
        <a:ext cx="6676859" cy="1018852"/>
      </dsp:txXfrm>
    </dsp:sp>
    <dsp:sp modelId="{250C4737-A841-8C48-A045-BF4D4D99D3A8}">
      <dsp:nvSpPr>
        <dsp:cNvPr id="0" name=""/>
        <dsp:cNvSpPr/>
      </dsp:nvSpPr>
      <dsp:spPr>
        <a:xfrm>
          <a:off x="0" y="1018852"/>
          <a:ext cx="3338429" cy="213959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dirty="0" smtClean="0">
              <a:latin typeface="+mj-lt"/>
              <a:cs typeface="Gill Sans"/>
            </a:rPr>
            <a:t>Advantages</a:t>
          </a:r>
          <a:endParaRPr lang="en-US" sz="3500" b="0" kern="1200" dirty="0">
            <a:latin typeface="+mj-lt"/>
            <a:cs typeface="Gill Sans"/>
          </a:endParaRPr>
        </a:p>
      </dsp:txBody>
      <dsp:txXfrm>
        <a:off x="0" y="1018852"/>
        <a:ext cx="3338429" cy="2139590"/>
      </dsp:txXfrm>
    </dsp:sp>
    <dsp:sp modelId="{24D3949D-55D7-9843-BBF0-4DC75BF720C6}">
      <dsp:nvSpPr>
        <dsp:cNvPr id="0" name=""/>
        <dsp:cNvSpPr/>
      </dsp:nvSpPr>
      <dsp:spPr>
        <a:xfrm>
          <a:off x="3338429" y="1018852"/>
          <a:ext cx="3338429" cy="2139590"/>
        </a:xfrm>
        <a:prstGeom prst="rect">
          <a:avLst/>
        </a:prstGeom>
        <a:gradFill rotWithShape="1">
          <a:gsLst>
            <a:gs pos="0">
              <a:schemeClr val="accent2">
                <a:tint val="100000"/>
                <a:shade val="40000"/>
                <a:alpha val="100000"/>
                <a:satMod val="150000"/>
                <a:lumMod val="100000"/>
              </a:schemeClr>
            </a:gs>
            <a:gs pos="100000">
              <a:schemeClr val="accent2">
                <a:tint val="70000"/>
                <a:shade val="100000"/>
                <a:alpha val="100000"/>
                <a:satMod val="200000"/>
                <a:lumMod val="100000"/>
              </a:schemeClr>
            </a:gs>
          </a:gsLst>
          <a:lin ang="6000000" scaled="1"/>
        </a:gradFill>
        <a:ln w="12700"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dirty="0" smtClean="0">
              <a:latin typeface="+mj-lt"/>
              <a:cs typeface="Gill Sans"/>
            </a:rPr>
            <a:t>Disadvantages </a:t>
          </a:r>
          <a:endParaRPr lang="en-US" sz="3500" b="0" kern="1200" dirty="0">
            <a:latin typeface="+mj-lt"/>
            <a:cs typeface="Gill Sans"/>
          </a:endParaRPr>
        </a:p>
      </dsp:txBody>
      <dsp:txXfrm>
        <a:off x="3338429" y="1018852"/>
        <a:ext cx="3338429" cy="2139590"/>
      </dsp:txXfrm>
    </dsp:sp>
    <dsp:sp modelId="{30F57DEF-DA04-AE46-8A72-E185F1E3E46F}">
      <dsp:nvSpPr>
        <dsp:cNvPr id="0" name=""/>
        <dsp:cNvSpPr/>
      </dsp:nvSpPr>
      <dsp:spPr>
        <a:xfrm>
          <a:off x="0" y="2697292"/>
          <a:ext cx="6676859" cy="237732"/>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920453-DC3C-7D48-8A64-A880A4413CCC}" type="datetimeFigureOut">
              <a:rPr lang="en-US" smtClean="0"/>
              <a:t>3/24/18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0EF0DD-31A7-4144-9606-AE1245484EB0}" type="slidenum">
              <a:rPr lang="en-US" smtClean="0"/>
              <a:t>‹#›</a:t>
            </a:fld>
            <a:endParaRPr lang="en-US"/>
          </a:p>
        </p:txBody>
      </p:sp>
    </p:spTree>
    <p:extLst>
      <p:ext uri="{BB962C8B-B14F-4D97-AF65-F5344CB8AC3E}">
        <p14:creationId xmlns:p14="http://schemas.microsoft.com/office/powerpoint/2010/main" val="1059560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BF79D7-4642-C040-B61B-7ADAC3B1BC1E}" type="datetimeFigureOut">
              <a:rPr lang="en-US" smtClean="0"/>
              <a:t>3/24/18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874CE0-4909-6048-B317-2721B0FEF0DC}" type="slidenum">
              <a:rPr lang="en-US" smtClean="0"/>
              <a:t>‹#›</a:t>
            </a:fld>
            <a:endParaRPr lang="en-US"/>
          </a:p>
        </p:txBody>
      </p:sp>
    </p:spTree>
    <p:extLst>
      <p:ext uri="{BB962C8B-B14F-4D97-AF65-F5344CB8AC3E}">
        <p14:creationId xmlns:p14="http://schemas.microsoft.com/office/powerpoint/2010/main" val="1240051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files.eric.ed.gov/fulltext/EJ746291.pdf" TargetMode="External"/><Relationship Id="rId4" Type="http://schemas.openxmlformats.org/officeDocument/2006/relationships/hyperlink" Target="http://research.msu.edu/survey-shows-scientists-value-honesty-curiosity/"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a former teacher high school ELA in the Boston area,</a:t>
            </a:r>
            <a:r>
              <a:rPr lang="en-US" baseline="0" dirty="0" smtClean="0"/>
              <a:t> taught AP students and co-taught, academically struggling students</a:t>
            </a:r>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1</a:t>
            </a:fld>
            <a:endParaRPr lang="en-US"/>
          </a:p>
        </p:txBody>
      </p:sp>
    </p:spTree>
    <p:extLst>
      <p:ext uri="{BB962C8B-B14F-4D97-AF65-F5344CB8AC3E}">
        <p14:creationId xmlns:p14="http://schemas.microsoft.com/office/powerpoint/2010/main" val="203115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99497-3B62-4F8C-A892-AF6DDC86BAAB}" type="slidenum">
              <a:rPr lang="en-US" smtClean="0"/>
              <a:t>18</a:t>
            </a:fld>
            <a:endParaRPr lang="en-US"/>
          </a:p>
        </p:txBody>
      </p:sp>
    </p:spTree>
    <p:extLst>
      <p:ext uri="{BB962C8B-B14F-4D97-AF65-F5344CB8AC3E}">
        <p14:creationId xmlns:p14="http://schemas.microsoft.com/office/powerpoint/2010/main" val="1612119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UC Davis</a:t>
            </a:r>
            <a:r>
              <a:rPr lang="en-US" baseline="0" dirty="0" smtClean="0"/>
              <a:t> Research Linking Curiosity to Memory (UC Davis) 2014</a:t>
            </a:r>
          </a:p>
          <a:p>
            <a:endParaRPr lang="en-US" baseline="0" dirty="0" smtClean="0"/>
          </a:p>
          <a:p>
            <a:r>
              <a:rPr lang="en-US" sz="1200" b="0" i="0" kern="1200" dirty="0" smtClean="0">
                <a:solidFill>
                  <a:schemeClr val="tx1"/>
                </a:solidFill>
                <a:effectLst/>
                <a:latin typeface="+mn-lt"/>
                <a:ea typeface="+mn-ea"/>
                <a:cs typeface="+mn-cs"/>
              </a:rPr>
              <a:t>The </a:t>
            </a:r>
            <a:r>
              <a:rPr lang="en-US" sz="1200" b="0" i="0" u="none" strike="noStrike" kern="1200" dirty="0" smtClean="0">
                <a:solidFill>
                  <a:schemeClr val="tx1"/>
                </a:solidFill>
                <a:effectLst/>
                <a:latin typeface="+mn-lt"/>
                <a:ea typeface="+mn-ea"/>
                <a:cs typeface="+mn-cs"/>
                <a:hlinkClick r:id="rId3"/>
              </a:rPr>
              <a:t>Fullerton Longitudinal Study (FLS)</a:t>
            </a:r>
            <a:r>
              <a:rPr lang="en-US" sz="1200" b="0" i="0" kern="1200" dirty="0" smtClean="0">
                <a:solidFill>
                  <a:schemeClr val="tx1"/>
                </a:solidFill>
                <a:effectLst/>
                <a:latin typeface="+mn-lt"/>
                <a:ea typeface="+mn-ea"/>
                <a:cs typeface="+mn-cs"/>
              </a:rPr>
              <a:t>, a 30-plus year study of the development of giftedness across various points in time conducted by Adele and Allen Gottfried of California State University ”This finding has strong implications for the development of STEM considering that curiosity is a </a:t>
            </a:r>
            <a:r>
              <a:rPr lang="en-US" sz="1200" b="0" i="0" u="none" strike="noStrike" kern="1200" dirty="0" smtClean="0">
                <a:solidFill>
                  <a:schemeClr val="tx1"/>
                </a:solidFill>
                <a:effectLst/>
                <a:latin typeface="+mn-lt"/>
                <a:ea typeface="+mn-ea"/>
                <a:cs typeface="+mn-cs"/>
                <a:hlinkClick r:id="rId4"/>
              </a:rPr>
              <a:t>fundamental predictor of the aspiration to become a scientist.</a:t>
            </a:r>
            <a:r>
              <a:rPr lang="en-US" sz="1200" b="0" i="0" u="none" strike="noStrike"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 von </a:t>
            </a:r>
            <a:r>
              <a:rPr lang="en-US" sz="1200" b="0" i="0" kern="1200" dirty="0" err="1" smtClean="0">
                <a:solidFill>
                  <a:schemeClr val="tx1"/>
                </a:solidFill>
                <a:effectLst/>
                <a:latin typeface="+mn-lt"/>
                <a:ea typeface="+mn-ea"/>
                <a:cs typeface="+mn-cs"/>
              </a:rPr>
              <a:t>Stumm</a:t>
            </a:r>
            <a:r>
              <a:rPr lang="en-US" sz="1200" b="0" i="0" kern="1200" dirty="0" smtClean="0">
                <a:solidFill>
                  <a:schemeClr val="tx1"/>
                </a:solidFill>
                <a:effectLst/>
                <a:latin typeface="+mn-lt"/>
                <a:ea typeface="+mn-ea"/>
                <a:cs typeface="+mn-cs"/>
              </a:rPr>
              <a:t>, B. Hell, T. Chamorro-</a:t>
            </a:r>
            <a:r>
              <a:rPr lang="en-US" sz="1200" b="0" i="0" kern="1200" dirty="0" err="1" smtClean="0">
                <a:solidFill>
                  <a:schemeClr val="tx1"/>
                </a:solidFill>
                <a:effectLst/>
                <a:latin typeface="+mn-lt"/>
                <a:ea typeface="+mn-ea"/>
                <a:cs typeface="+mn-cs"/>
              </a:rPr>
              <a:t>Premuzic</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The Hungry Mind: Intellectual Curiosity Is the Third Pillar of Academic Performance</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Perspectives on Psychological Science</a:t>
            </a:r>
            <a:r>
              <a:rPr lang="en-US" sz="1200" b="0" i="0" kern="1200" dirty="0" smtClean="0">
                <a:solidFill>
                  <a:schemeClr val="tx1"/>
                </a:solidFill>
                <a:effectLst/>
                <a:latin typeface="+mn-lt"/>
                <a:ea typeface="+mn-ea"/>
                <a:cs typeface="+mn-cs"/>
              </a:rPr>
              <a:t>, 2011 meta-analysis shows They found that curiosity did, indeed, influence academic performance. In fact, it had quite a large effect, about the same as conscientiousness. When put together, conscientiousness and curiosity had as big an effect on performance as intelligence.</a:t>
            </a:r>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19</a:t>
            </a:fld>
            <a:endParaRPr lang="en-US"/>
          </a:p>
        </p:txBody>
      </p:sp>
    </p:spTree>
    <p:extLst>
      <p:ext uri="{BB962C8B-B14F-4D97-AF65-F5344CB8AC3E}">
        <p14:creationId xmlns:p14="http://schemas.microsoft.com/office/powerpoint/2010/main" val="125455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41860BA-B361-EF49-AD99-649FC8448E0D}" type="slidenum">
              <a:rPr kumimoji="0" lang="en-US" sz="1200" b="0" i="0" u="none" strike="noStrike" kern="1200" cap="none" spc="0" normalizeH="0" baseline="0" noProof="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1563977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21</a:t>
            </a:fld>
            <a:endParaRPr lang="en-US"/>
          </a:p>
        </p:txBody>
      </p:sp>
    </p:spTree>
    <p:extLst>
      <p:ext uri="{BB962C8B-B14F-4D97-AF65-F5344CB8AC3E}">
        <p14:creationId xmlns:p14="http://schemas.microsoft.com/office/powerpoint/2010/main" val="3989431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E9A970D-EEEB-41F7-ABA4-50EC13D51AB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912050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1095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388BD8A-AA68-4788-9541-F921EC8B5F2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endParaRPr>
          </a:p>
        </p:txBody>
      </p:sp>
    </p:spTree>
    <p:extLst>
      <p:ext uri="{BB962C8B-B14F-4D97-AF65-F5344CB8AC3E}">
        <p14:creationId xmlns:p14="http://schemas.microsoft.com/office/powerpoint/2010/main" val="609010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136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0C22321-DBD6-4F73-8ACE-A63BACA16E7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endParaRPr>
          </a:p>
        </p:txBody>
      </p:sp>
    </p:spTree>
    <p:extLst>
      <p:ext uri="{BB962C8B-B14F-4D97-AF65-F5344CB8AC3E}">
        <p14:creationId xmlns:p14="http://schemas.microsoft.com/office/powerpoint/2010/main" val="3853503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680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7B8818-B5A2-D44A-9742-9B91385259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940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41</a:t>
            </a:fld>
            <a:endParaRPr lang="en-US"/>
          </a:p>
        </p:txBody>
      </p:sp>
    </p:spTree>
    <p:extLst>
      <p:ext uri="{BB962C8B-B14F-4D97-AF65-F5344CB8AC3E}">
        <p14:creationId xmlns:p14="http://schemas.microsoft.com/office/powerpoint/2010/main" val="944122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5B7545-9F60-E947-BEC7-08664EAF44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7514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2</a:t>
            </a:fld>
            <a:endParaRPr lang="en-US"/>
          </a:p>
        </p:txBody>
      </p:sp>
    </p:spTree>
    <p:extLst>
      <p:ext uri="{BB962C8B-B14F-4D97-AF65-F5344CB8AC3E}">
        <p14:creationId xmlns:p14="http://schemas.microsoft.com/office/powerpoint/2010/main" val="2026220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7" name="Shape 4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9740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53" name="Shape 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7609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923608" y="3373756"/>
            <a:ext cx="7389000" cy="2760300"/>
          </a:xfrm>
          <a:prstGeom prst="rect">
            <a:avLst/>
          </a:prstGeom>
        </p:spPr>
        <p:txBody>
          <a:bodyPr wrap="square" lIns="91425" tIns="91425" rIns="91425" bIns="91425" anchor="t" anchorCtr="0">
            <a:noAutofit/>
          </a:bodyPr>
          <a:lstStyle/>
          <a:p>
            <a:pPr marL="457200" lvl="0" indent="0" rtl="0">
              <a:spcBef>
                <a:spcPts val="0"/>
              </a:spcBef>
              <a:buNone/>
            </a:pPr>
            <a:endParaRPr lang="en-US" dirty="0"/>
          </a:p>
        </p:txBody>
      </p:sp>
      <p:sp>
        <p:nvSpPr>
          <p:cNvPr id="217" name="Shape 217"/>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3300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923608" y="3373756"/>
            <a:ext cx="7388860" cy="2760345"/>
          </a:xfrm>
          <a:prstGeom prst="rect">
            <a:avLst/>
          </a:prstGeom>
        </p:spPr>
        <p:txBody>
          <a:bodyPr wrap="square" lIns="91425" tIns="91425" rIns="91425" bIns="91425" anchor="t" anchorCtr="0">
            <a:noAutofit/>
          </a:bodyPr>
          <a:lstStyle/>
          <a:p>
            <a:pPr lvl="0">
              <a:spcBef>
                <a:spcPts val="0"/>
              </a:spcBef>
              <a:buNone/>
            </a:pPr>
            <a:r>
              <a:rPr lang="en-US"/>
              <a:t>Note - this is an image I found online.</a:t>
            </a:r>
          </a:p>
        </p:txBody>
      </p:sp>
      <p:sp>
        <p:nvSpPr>
          <p:cNvPr id="223" name="Shape 223"/>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3437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041650" y="876300"/>
            <a:ext cx="3152775"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923608" y="3373756"/>
            <a:ext cx="7388860" cy="276034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lang="en-US" dirty="0"/>
          </a:p>
        </p:txBody>
      </p:sp>
      <p:sp>
        <p:nvSpPr>
          <p:cNvPr id="231" name="Shape 231"/>
          <p:cNvSpPr txBox="1">
            <a:spLocks noGrp="1"/>
          </p:cNvSpPr>
          <p:nvPr>
            <p:ph type="sldNum" idx="12"/>
          </p:nvPr>
        </p:nvSpPr>
        <p:spPr>
          <a:xfrm>
            <a:off x="5231639" y="6658665"/>
            <a:ext cx="4002299" cy="35173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9125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49533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70285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55480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8887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95457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4</a:t>
            </a:fld>
            <a:endParaRPr lang="en-US"/>
          </a:p>
        </p:txBody>
      </p:sp>
    </p:spTree>
    <p:extLst>
      <p:ext uri="{BB962C8B-B14F-4D97-AF65-F5344CB8AC3E}">
        <p14:creationId xmlns:p14="http://schemas.microsoft.com/office/powerpoint/2010/main" val="806124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51885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Ellen </a:t>
            </a:r>
            <a:r>
              <a:rPr lang="en-US" dirty="0" err="1" smtClean="0"/>
              <a:t>Gammel</a:t>
            </a:r>
            <a:r>
              <a:rPr lang="en-US" dirty="0" smtClean="0"/>
              <a:t>, 9</a:t>
            </a:r>
            <a:r>
              <a:rPr lang="en-US" baseline="30000" dirty="0" smtClean="0"/>
              <a:t>th</a:t>
            </a:r>
            <a:r>
              <a:rPr lang="en-US" dirty="0" smtClean="0"/>
              <a:t> Grade, Fitchburg, MA</a:t>
            </a:r>
          </a:p>
          <a:p>
            <a:r>
              <a:rPr lang="en-US" dirty="0" smtClean="0"/>
              <a:t>At the end of the unit on Henriette Lacks</a:t>
            </a:r>
            <a:r>
              <a:rPr lang="en-US" baseline="0" dirty="0" smtClean="0"/>
              <a:t> and bioethics, students are preparing for a debate, they’ve already chosen sides, their questions are intended to help propel their research and counter-arguments </a:t>
            </a:r>
            <a:endParaRPr lang="en-US" dirty="0"/>
          </a:p>
        </p:txBody>
      </p:sp>
      <p:sp>
        <p:nvSpPr>
          <p:cNvPr id="4" name="Slide Number Placeholder 3"/>
          <p:cNvSpPr>
            <a:spLocks noGrp="1"/>
          </p:cNvSpPr>
          <p:nvPr>
            <p:ph type="sldNum" sz="quarter" idx="10"/>
          </p:nvPr>
        </p:nvSpPr>
        <p:spPr/>
        <p:txBody>
          <a:bodyPr/>
          <a:lstStyle/>
          <a:p>
            <a:fld id="{3986A0CD-AB06-A449-B293-440995FB6042}" type="slidenum">
              <a:rPr lang="en-US" smtClean="0"/>
              <a:t>60</a:t>
            </a:fld>
            <a:endParaRPr lang="en-US"/>
          </a:p>
        </p:txBody>
      </p:sp>
    </p:spTree>
    <p:extLst>
      <p:ext uri="{BB962C8B-B14F-4D97-AF65-F5344CB8AC3E}">
        <p14:creationId xmlns:p14="http://schemas.microsoft.com/office/powerpoint/2010/main" val="1594073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6A0CD-AB06-A449-B293-440995FB6042}" type="slidenum">
              <a:rPr lang="en-US" smtClean="0"/>
              <a:t>63</a:t>
            </a:fld>
            <a:endParaRPr lang="en-US"/>
          </a:p>
        </p:txBody>
      </p:sp>
    </p:spTree>
    <p:extLst>
      <p:ext uri="{BB962C8B-B14F-4D97-AF65-F5344CB8AC3E}">
        <p14:creationId xmlns:p14="http://schemas.microsoft.com/office/powerpoint/2010/main" val="1980138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65</a:t>
            </a:fld>
            <a:endParaRPr lang="en-US"/>
          </a:p>
        </p:txBody>
      </p:sp>
    </p:spTree>
    <p:extLst>
      <p:ext uri="{BB962C8B-B14F-4D97-AF65-F5344CB8AC3E}">
        <p14:creationId xmlns:p14="http://schemas.microsoft.com/office/powerpoint/2010/main" val="756706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a:p>
            <a:endParaRPr lang="en-US" altLang="en-US" dirty="0" smtClean="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D1067A16-D71D-44BC-8A70-618A03AA4D0A}" type="slidenum">
              <a:rPr lang="en-US" altLang="en-US" smtClean="0">
                <a:latin typeface="Calibri" panose="020F0502020204030204" pitchFamily="34" charset="0"/>
              </a:rPr>
              <a:pPr/>
              <a:t>67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528921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68</a:t>
            </a:fld>
            <a:endParaRPr lang="en-US"/>
          </a:p>
        </p:txBody>
      </p:sp>
    </p:spTree>
    <p:extLst>
      <p:ext uri="{BB962C8B-B14F-4D97-AF65-F5344CB8AC3E}">
        <p14:creationId xmlns:p14="http://schemas.microsoft.com/office/powerpoint/2010/main" val="4267375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you’re watching, pay attention to what do you</a:t>
            </a:r>
            <a:r>
              <a:rPr lang="en-US" baseline="0" dirty="0" smtClean="0"/>
              <a:t> see the teacher doing? What do you see the students doing? And we’ll share out at the end of the video. </a:t>
            </a:r>
          </a:p>
          <a:p>
            <a:r>
              <a:rPr lang="en-US" baseline="0" dirty="0" smtClean="0"/>
              <a:t>So, what did you notice? </a:t>
            </a:r>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73</a:t>
            </a:fld>
            <a:endParaRPr lang="en-US"/>
          </a:p>
        </p:txBody>
      </p:sp>
    </p:spTree>
    <p:extLst>
      <p:ext uri="{BB962C8B-B14F-4D97-AF65-F5344CB8AC3E}">
        <p14:creationId xmlns:p14="http://schemas.microsoft.com/office/powerpoint/2010/main" val="202682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8EDAF-CEE8-BD4A-8729-AA831C9EEA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8699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5B7545-9F60-E947-BEC7-08664EAF44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0398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1892A65-78A1-4D0E-9447-83CB41B6C27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26057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4F6C5C9-C46E-4162-BB0E-FD5F9912871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1012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B862597-221C-F74B-A931-14AE412BFD55}" type="slidenum">
              <a:rPr kumimoji="0" lang="en-US" sz="1200" b="0" i="0" u="none" strike="noStrike" kern="1200" cap="none" spc="0" normalizeH="0" baseline="0" noProof="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2761031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Research that low income students ask fewer questions that middle and high income peers, academically low performing students</a:t>
            </a:r>
            <a:r>
              <a:rPr lang="en-US" baseline="0" dirty="0" smtClean="0">
                <a:latin typeface="Calibri" charset="0"/>
              </a:rPr>
              <a:t> ask fewer than middle and high performing peers</a:t>
            </a:r>
          </a:p>
          <a:p>
            <a:pPr eaLnBrk="1" hangingPunct="1">
              <a:spcBef>
                <a:spcPct val="0"/>
              </a:spcBef>
            </a:pPr>
            <a:r>
              <a:rPr lang="en-US" baseline="0" dirty="0" smtClean="0">
                <a:latin typeface="Calibri" charset="0"/>
              </a:rPr>
              <a:t>In class, teacher asks as much as 200 questions per 30 min; students ask 1-2. Students ask fewer than 4% of all questions in the average class. </a:t>
            </a:r>
            <a:endParaRPr lang="en-US" dirty="0">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47FBC81-90D4-F842-83D2-3DFDB28F251D}" type="slidenum">
              <a:rPr kumimoji="0" lang="en-US" sz="1200" b="0" i="0" u="none" strike="noStrike" kern="1200" cap="none" spc="0" normalizeH="0" baseline="0" noProof="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2133623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E9718A7-2B15-C347-B708-4E85D52F4AA4}" type="datetimeFigureOut">
              <a:rPr lang="en-US" smtClean="0"/>
              <a:t>3/24/18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150592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8E9718A7-2B15-C347-B708-4E85D52F4AA4}" type="datetimeFigureOut">
              <a:rPr lang="en-US" smtClean="0"/>
              <a:t>3/24/18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143555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9718A7-2B15-C347-B708-4E85D52F4AA4}" type="datetimeFigureOut">
              <a:rPr lang="en-US" smtClean="0"/>
              <a:t>3/24/18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288926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Date Placeholder 1"/>
          <p:cNvSpPr>
            <a:spLocks noGrp="1"/>
          </p:cNvSpPr>
          <p:nvPr>
            <p:ph type="dt" sz="half" idx="10"/>
          </p:nvPr>
        </p:nvSpPr>
        <p:spPr/>
        <p:txBody>
          <a:bodyPr/>
          <a:lstStyle/>
          <a:p>
            <a:fld id="{8E9718A7-2B15-C347-B708-4E85D52F4AA4}" type="datetimeFigureOut">
              <a:rPr lang="en-US" smtClean="0"/>
              <a:t>3/24/18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399399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7391399" y="6423585"/>
            <a:ext cx="1537447" cy="365125"/>
          </a:xfrm>
        </p:spPr>
        <p:txBody>
          <a:bodyPr/>
          <a:lstStyle/>
          <a:p>
            <a:fld id="{8E9718A7-2B15-C347-B708-4E85D52F4AA4}" type="datetimeFigureOut">
              <a:rPr lang="en-US" smtClean="0"/>
              <a:t>3/24/18</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388264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7391399" y="6423585"/>
            <a:ext cx="1537447" cy="365125"/>
          </a:xfrm>
        </p:spPr>
        <p:txBody>
          <a:bodyPr/>
          <a:lstStyle/>
          <a:p>
            <a:fld id="{8E9718A7-2B15-C347-B708-4E85D52F4AA4}" type="datetimeFigureOut">
              <a:rPr lang="en-US" smtClean="0"/>
              <a:t>3/24/18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1692821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9718A7-2B15-C347-B708-4E85D52F4AA4}" type="datetimeFigureOut">
              <a:rPr lang="en-US" smtClean="0"/>
              <a:t>3/24/18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3342797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8E9718A7-2B15-C347-B708-4E85D52F4AA4}" type="datetimeFigureOut">
              <a:rPr lang="en-US" smtClean="0"/>
              <a:t>3/24/18</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2178780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8E9718A7-2B15-C347-B708-4E85D52F4AA4}" type="datetimeFigureOut">
              <a:rPr lang="en-US" smtClean="0"/>
              <a:t>3/24/18</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2555506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7391399" y="6423585"/>
            <a:ext cx="1537447" cy="365125"/>
          </a:xfrm>
        </p:spPr>
        <p:txBody>
          <a:bodyPr/>
          <a:lstStyle/>
          <a:p>
            <a:fld id="{8E9718A7-2B15-C347-B708-4E85D52F4AA4}" type="datetimeFigureOut">
              <a:rPr lang="en-US" smtClean="0"/>
              <a:t>3/24/18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2247408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3/24/18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352465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3/24/18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43835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3/24/18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3052364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17" name="Shape 117"/>
          <p:cNvSpPr>
            <a:spLocks noGrp="1"/>
          </p:cNvSpPr>
          <p:nvPr>
            <p:ph type="title"/>
          </p:nvPr>
        </p:nvSpPr>
        <p:spPr>
          <a:xfrm>
            <a:off x="892969" y="1151930"/>
            <a:ext cx="7358063" cy="2321719"/>
          </a:xfrm>
          <a:prstGeom prst="rect">
            <a:avLst/>
          </a:prstGeom>
        </p:spPr>
        <p:txBody>
          <a:bodyPr anchor="b"/>
          <a:lstStyle>
            <a:lvl1pPr algn="l" defTabSz="321457">
              <a:defRPr sz="1828">
                <a:latin typeface="Helvetica Neue Light"/>
                <a:ea typeface="Helvetica Neue Light"/>
                <a:cs typeface="Helvetica Neue Light"/>
                <a:sym typeface="Helvetica Neue Light"/>
              </a:defRPr>
            </a:lvl1pPr>
          </a:lstStyle>
          <a:p>
            <a:r>
              <a:t>Title Text</a:t>
            </a:r>
          </a:p>
        </p:txBody>
      </p:sp>
      <p:sp>
        <p:nvSpPr>
          <p:cNvPr id="118" name="Shape 118"/>
          <p:cNvSpPr>
            <a:spLocks noGrp="1"/>
          </p:cNvSpPr>
          <p:nvPr>
            <p:ph type="body" sz="quarter" idx="1"/>
          </p:nvPr>
        </p:nvSpPr>
        <p:spPr>
          <a:xfrm>
            <a:off x="892969" y="3536156"/>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xfrm>
            <a:off x="4437983" y="6505277"/>
            <a:ext cx="259104" cy="26789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6377590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433621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4C4FC6C7-6DB4-4DD1-84AC-840482FF683D}"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76360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E461941-5B97-4CB6-9188-BF610BEBF32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F6FA834-6C3F-478E-B823-71D3A914A3C6}"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746934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498474" y="134471"/>
            <a:ext cx="7556313" cy="995082"/>
          </a:xfrm>
        </p:spPr>
        <p:txBody>
          <a:bodyPr anchor="b"/>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8F69479-C1E6-43B0-B15D-87CE85ADE5B2}"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7FE19E4-0E84-48B7-9520-8123D3DE303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431834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Click icon to add picture</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66393140-D7B0-4DFA-A3B0-1AC8179646B0}"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295101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003425" y="3111500"/>
            <a:ext cx="260350" cy="614363"/>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a:xfrm>
            <a:off x="658813" y="6248400"/>
            <a:ext cx="1474787" cy="365125"/>
          </a:xfrm>
        </p:spPr>
        <p:txBody>
          <a:bodyPr/>
          <a:lstStyle>
            <a:lvl1pPr algn="l">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4DC3368-52E6-4B42-BB21-41748F2F5257}" type="datetime1">
              <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a:xfrm>
            <a:off x="8305800" y="6248400"/>
            <a:ext cx="554038"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51DCB34-DD88-40DC-A9BF-BAD2ADFAF5D4}"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196358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728B8F5-C239-426C-8548-CC226000FC1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6649EEA-0D58-4838-A41E-54531197FA8B}"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610067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9" name="Date Placeholder 6"/>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B8C3F32-A7A2-4656-A26F-849036A1E341}"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7"/>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8"/>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C39D346-B8B2-4DBC-85D2-551C58F44DF9}"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18496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3/24/18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Edit Master text styles</a:t>
            </a:r>
          </a:p>
        </p:txBody>
      </p:sp>
    </p:spTree>
    <p:extLst>
      <p:ext uri="{BB962C8B-B14F-4D97-AF65-F5344CB8AC3E}">
        <p14:creationId xmlns:p14="http://schemas.microsoft.com/office/powerpoint/2010/main" val="3343566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32CE47D-A589-4686-98D6-56DB01142F5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6"/>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853455D-5B1F-447C-A6D2-0DAFEDD3E289}"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180686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3E1B7AB-88BE-4D0D-97A4-4281CF8750C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8"/>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9"/>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6A0D4C4-70C6-4550-A6CA-D708A28770F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209611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320E114-A4F6-449C-BF1E-88EC8EFE6050}"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2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21"/>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DC4944A-E3AA-4CB9-9BEF-52C7B1F919A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041338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450C549-D094-4B5A-A175-089E37813625}"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Footer Placeholder 3"/>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Slide Number Placeholder 4"/>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DBC35FB-745F-421B-B2EE-5CFACDBE9FBA}"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957960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3" name="Date Placeholder 1"/>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323E14C-3361-4C43-9003-C4FDE87005C2}"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4" name="Footer Placeholder 2"/>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Slide Number Placeholder 3"/>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652F2B6-1A2A-42CD-84D3-F9357A90DAC4}"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404152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592E3CB-D6E0-418F-B7EF-5C54730FB54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387661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3414A4A-39FB-48A2-BC4B-261BB87143F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DE8F47D-EEB4-485B-ABAE-BBD526A81923}"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62445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4"/>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403CB98-7CA0-4679-B432-72188FA0530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DE547D2-47B5-49BE-89AF-C37F8120C367}"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9309669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a:solidFill>
                  <a:schemeClr val="bg1"/>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2A574E4-C2FA-4C0B-954E-9645CA008E0F}" type="datetime1">
              <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D9E2213-4592-49F2-B178-B51AFD5E87BC}"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0098037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Click icon to add picture</a:t>
            </a:r>
            <a:endParaRPr noProof="0"/>
          </a:p>
        </p:txBody>
      </p:sp>
      <p:sp>
        <p:nvSpPr>
          <p:cNvPr id="11" name="Date Placeholder 4"/>
          <p:cNvSpPr>
            <a:spLocks noGrp="1"/>
          </p:cNvSpPr>
          <p:nvPr>
            <p:ph type="dt" sz="half" idx="16"/>
          </p:nvPr>
        </p:nvSpPr>
        <p:spPr>
          <a:xfrm>
            <a:off x="3048000" y="6235700"/>
            <a:ext cx="1347788" cy="365125"/>
          </a:xfrm>
        </p:spPr>
        <p:txBody>
          <a:bodyPr/>
          <a:lstStyle>
            <a:lvl1pPr>
              <a:defRPr>
                <a:solidFill>
                  <a:schemeClr val="bg1"/>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6DA2518-A7D1-4BBF-AE40-6F05CA13DC84}" type="datetime1">
              <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6" name="Slide Number Placeholder 6"/>
          <p:cNvSpPr>
            <a:spLocks noGrp="1"/>
          </p:cNvSpPr>
          <p:nvPr>
            <p:ph type="sldNum" sz="quarter" idx="18"/>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A59492E-E49C-4E5A-8CC4-518318B1429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48754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E9718A7-2B15-C347-B708-4E85D52F4AA4}" type="datetimeFigureOut">
              <a:rPr lang="en-US" smtClean="0"/>
              <a:t>3/24/18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1461718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7391400" y="6423025"/>
            <a:ext cx="1536700"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90FCD63-F4C9-4D63-8E6F-D3E62E22CB6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71033AD-4F1B-4966-BD01-09A37E55B92C}"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42043820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3E0D645-19B7-4524-B6F4-FF66F23989D0}"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D7E7ED4-84C5-437F-A171-FCF866E80BD3}"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3891062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09B84B6-AEE8-46F7-9123-5B4D2194FD4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AFDD382-D8BB-4F15-98FF-A965D007783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9756711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A43B6735-0EB5-4106-8425-C9B4E95E0C1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7902390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BD1D6353-A562-4DD7-8F1F-12BD0B3C00B5}"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88C9F59-E337-45D1-9C7D-386B579FC585}"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8658867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498474" y="134471"/>
            <a:ext cx="7556313" cy="995082"/>
          </a:xfrm>
        </p:spPr>
        <p:txBody>
          <a:bodyPr anchor="b"/>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12276566-C974-47BB-8E68-1661D6EEB5E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0745B47-DC55-4A67-8670-8BCCCC7A7D06}"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2805330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Click icon to add picture</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6CC97AC9-12EA-4D21-8E6D-6393C464ABD1}"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015570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003425" y="3111500"/>
            <a:ext cx="260350" cy="614363"/>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DC635C2E-0EF7-42E0-A805-7A8A86BB9899}" type="datetime1">
              <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a:xfrm>
            <a:off x="8305800" y="6248400"/>
            <a:ext cx="554038"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D3554D93-F621-44CF-B6BE-DDBC3984388E}"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8058801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D6D7EFA-BD02-43F9-9D6D-81FE65336CE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FF7EB50-5C82-44CD-A368-7157B4AF30A2}"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40535131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9" name="Date Placeholder 6"/>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A7758E5-454A-4F10-8891-64CD4020F4C5}"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7"/>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8"/>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B8ECEC2-AB69-4E2F-8C29-CC21EF1E25D3}"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03012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8E9718A7-2B15-C347-B708-4E85D52F4AA4}" type="datetimeFigureOut">
              <a:rPr lang="en-US" smtClean="0"/>
              <a:t>3/24/18</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5E84564-75FE-D847-AF71-AE7C252681ED}"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40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2079744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D1108ACB-DAD2-4E3B-A198-F55E1E6FEEE8}"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6"/>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1878E7E-D78E-4834-AA29-552E829A4E0D}"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8684014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045385B-E70E-4C76-8FE3-C1476DCF7C37}"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8"/>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9"/>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9B38D4A-82EA-4EA9-ACD6-33D738F3F6BA}"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2517980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5AD49252-3FB7-4274-887A-B112CC2D3976}"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20"/>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21"/>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AE96DB6-564E-46BB-AAE6-F54DA9F96C78}"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85693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457F84E-90C8-4A5A-830E-A4441F9C97B4}"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Footer Placeholder 3"/>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Slide Number Placeholder 4"/>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150A522-1F08-417C-A0B8-063E2BD27572}"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3708247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3" name="Date Placeholder 1"/>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F05AFA6-CFB3-4F7A-845C-908144637B52}"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4" name="Footer Placeholder 2"/>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Slide Number Placeholder 3"/>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37AB27BF-20B9-4A2E-9A44-32987CAFFFC9}"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3493026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707F908-B169-49F6-9065-4D88E79C12C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7590256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26D330BD-A246-427F-8825-9553F9D70B5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9420B8C6-264E-4A87-BF46-0AE7B331B424}"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533284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4"/>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234AC62-D133-4F42-BFB1-0F8C3F3E11C3}"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D9E73481-58B8-4D3A-837F-CF7779A4B991}"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226369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6E2189D6-DC49-4212-B9D0-5EC1BC92C97F}" type="datetime1">
              <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7173AE3-A452-457A-8D75-1BE098A45783}"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5179593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Click icon to add picture</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11641A2-DD86-4A07-AA96-AE522E8B6537}" type="datetime1">
              <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6" name="Slide Number Placeholder 6"/>
          <p:cNvSpPr>
            <a:spLocks noGrp="1"/>
          </p:cNvSpPr>
          <p:nvPr>
            <p:ph type="sldNum" sz="quarter" idx="18"/>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15B20776-8268-4BD6-9106-9BAD83C81BEC}"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43635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E9718A7-2B15-C347-B708-4E85D52F4AA4}" type="datetimeFigureOut">
              <a:rPr lang="en-US" smtClean="0"/>
              <a:t>3/24/18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29165091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D20355C-907D-4289-B1A3-E6B8B43E25E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03E7481-575A-40B5-B16C-D021A7B43E01}"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40875886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46DECEFD-270C-47CD-AF7F-67808997443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4A02EDC8-2DA0-4278-81AB-3D1208FB9EC2}"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6615987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66F632F-5167-4B75-9D77-D00441E63154}"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2E7DE7E2-AA6F-4288-ABF9-43F9750FADE4}"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43863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E9718A7-2B15-C347-B708-4E85D52F4AA4}" type="datetimeFigureOut">
              <a:rPr lang="en-US" smtClean="0"/>
              <a:t>3/24/18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E84564-75FE-D847-AF71-AE7C252681ED}"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Tree>
    <p:extLst>
      <p:ext uri="{BB962C8B-B14F-4D97-AF65-F5344CB8AC3E}">
        <p14:creationId xmlns:p14="http://schemas.microsoft.com/office/powerpoint/2010/main" val="90290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E9718A7-2B15-C347-B708-4E85D52F4AA4}" type="datetimeFigureOut">
              <a:rPr lang="en-US" smtClean="0"/>
              <a:t>3/24/18</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5" name="Slide Number Placeholder 6"/>
          <p:cNvSpPr>
            <a:spLocks noGrp="1"/>
          </p:cNvSpPr>
          <p:nvPr>
            <p:ph type="sldNum" sz="quarter" idx="12"/>
          </p:nvPr>
        </p:nvSpPr>
        <p:spPr>
          <a:xfrm>
            <a:off x="8305800" y="242234"/>
            <a:ext cx="554038" cy="365125"/>
          </a:xfrm>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210088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E9718A7-2B15-C347-B708-4E85D52F4AA4}" type="datetimeFigureOut">
              <a:rPr lang="en-US" smtClean="0"/>
              <a:t>3/24/18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773412779"/>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1.xml"/><Relationship Id="rId20" Type="http://schemas.openxmlformats.org/officeDocument/2006/relationships/slideLayout" Target="../slideLayouts/slideLayout42.xml"/><Relationship Id="rId21" Type="http://schemas.openxmlformats.org/officeDocument/2006/relationships/theme" Target="../theme/theme2.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Relationship Id="rId15" Type="http://schemas.openxmlformats.org/officeDocument/2006/relationships/slideLayout" Target="../slideLayouts/slideLayout37.xml"/><Relationship Id="rId16" Type="http://schemas.openxmlformats.org/officeDocument/2006/relationships/slideLayout" Target="../slideLayouts/slideLayout38.xml"/><Relationship Id="rId17" Type="http://schemas.openxmlformats.org/officeDocument/2006/relationships/slideLayout" Target="../slideLayouts/slideLayout39.xml"/><Relationship Id="rId18" Type="http://schemas.openxmlformats.org/officeDocument/2006/relationships/slideLayout" Target="../slideLayouts/slideLayout40.xml"/><Relationship Id="rId19" Type="http://schemas.openxmlformats.org/officeDocument/2006/relationships/slideLayout" Target="../slideLayouts/slideLayout41.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1.xml"/><Relationship Id="rId20" Type="http://schemas.openxmlformats.org/officeDocument/2006/relationships/slideLayout" Target="../slideLayouts/slideLayout62.xml"/><Relationship Id="rId21" Type="http://schemas.openxmlformats.org/officeDocument/2006/relationships/theme" Target="../theme/theme3.xml"/><Relationship Id="rId10" Type="http://schemas.openxmlformats.org/officeDocument/2006/relationships/slideLayout" Target="../slideLayouts/slideLayout52.xml"/><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slideLayout" Target="../slideLayouts/slideLayout56.xml"/><Relationship Id="rId15" Type="http://schemas.openxmlformats.org/officeDocument/2006/relationships/slideLayout" Target="../slideLayouts/slideLayout57.xml"/><Relationship Id="rId16" Type="http://schemas.openxmlformats.org/officeDocument/2006/relationships/slideLayout" Target="../slideLayouts/slideLayout58.xml"/><Relationship Id="rId17" Type="http://schemas.openxmlformats.org/officeDocument/2006/relationships/slideLayout" Target="../slideLayouts/slideLayout59.xml"/><Relationship Id="rId18" Type="http://schemas.openxmlformats.org/officeDocument/2006/relationships/slideLayout" Target="../slideLayouts/slideLayout60.xml"/><Relationship Id="rId19" Type="http://schemas.openxmlformats.org/officeDocument/2006/relationships/slideLayout" Target="../slideLayouts/slideLayout61.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8E9718A7-2B15-C347-B708-4E85D52F4AA4}" type="datetimeFigureOut">
              <a:rPr lang="en-US" smtClean="0"/>
              <a:t>3/24/18</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5E84564-75FE-D847-AF71-AE7C252681ED}" type="slidenum">
              <a:rPr lang="en-US" smtClean="0"/>
              <a:t>‹#›</a:t>
            </a:fld>
            <a:endParaRPr lang="en-US"/>
          </a:p>
        </p:txBody>
      </p:sp>
    </p:spTree>
    <p:extLst>
      <p:ext uri="{BB962C8B-B14F-4D97-AF65-F5344CB8AC3E}">
        <p14:creationId xmlns:p14="http://schemas.microsoft.com/office/powerpoint/2010/main" val="9062769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725" r:id="rId21"/>
    <p:sldLayoutId id="2147483726" r:id="rId22"/>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88A1EF3-D201-4160-A239-46767B98298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bg1"/>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A49C1EA-36B1-44B8-A3FB-F2DFBEAB21A1}"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0780280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Lst>
  <p:txStyles>
    <p:titleStyle>
      <a:lvl1pPr algn="l" rtl="0" eaLnBrk="1" fontAlgn="base" hangingPunct="1">
        <a:spcBef>
          <a:spcPct val="0"/>
        </a:spcBef>
        <a:spcAft>
          <a:spcPct val="0"/>
        </a:spcAft>
        <a:defRPr sz="3600" kern="1200">
          <a:solidFill>
            <a:schemeClr val="accent1"/>
          </a:solidFill>
          <a:latin typeface="+mj-lt"/>
          <a:ea typeface="MS PGothic" panose="020B0600070205080204" pitchFamily="34" charset="-128"/>
          <a:cs typeface="MS PGothic" charset="0"/>
        </a:defRPr>
      </a:lvl1pPr>
      <a:lvl2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2pPr>
      <a:lvl3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3pPr>
      <a:lvl4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4pPr>
      <a:lvl5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5pPr>
      <a:lvl6pPr marL="4572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1" fontAlgn="base" hangingPunct="1">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1" fontAlgn="base" hangingPunct="1">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1" fontAlgn="base" hangingPunct="1">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1" fontAlgn="base" hangingPunct="1">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1" fontAlgn="base" hangingPunct="1">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EACB512-4642-4B89-A742-8EC27A8CAF11}"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3/24/18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rgbClr val="FFFFFF"/>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2811334-F463-48AE-BAC3-C7D7EA3C066E}"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97605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Lst>
  <p:txStyles>
    <p:titleStyle>
      <a:lvl1pPr algn="l" rtl="0" eaLnBrk="1" fontAlgn="base" hangingPunct="1">
        <a:spcBef>
          <a:spcPct val="0"/>
        </a:spcBef>
        <a:spcAft>
          <a:spcPct val="0"/>
        </a:spcAft>
        <a:defRPr sz="3600" kern="1200">
          <a:solidFill>
            <a:schemeClr val="accent1"/>
          </a:solidFill>
          <a:latin typeface="+mj-lt"/>
          <a:ea typeface="MS PGothic" panose="020B0600070205080204" pitchFamily="34" charset="-128"/>
          <a:cs typeface="MS PGothic" panose="020B0600070205080204" pitchFamily="34" charset="-128"/>
        </a:defRPr>
      </a:lvl1pPr>
      <a:lvl2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2pPr>
      <a:lvl3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3pPr>
      <a:lvl4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4pPr>
      <a:lvl5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5pPr>
      <a:lvl6pPr marL="4572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1" fontAlgn="base" hangingPunct="1">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panose="020B0600070205080204" pitchFamily="34" charset="-128"/>
        </a:defRPr>
      </a:lvl1pPr>
      <a:lvl2pPr marL="457200" indent="-228600" algn="l" rtl="0" eaLnBrk="1" fontAlgn="base" hangingPunct="1">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1" fontAlgn="base" hangingPunct="1">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1" fontAlgn="base" hangingPunct="1">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1" fontAlgn="base" hangingPunct="1">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2.bin"/><Relationship Id="rId5"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4.png"/><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s://www.youtube.com/watch?v=PLPEcu6523Q" TargetMode="External"/><Relationship Id="rId1" Type="http://schemas.openxmlformats.org/officeDocument/2006/relationships/slideLayout" Target="../slideLayouts/slideLayout22.xml"/><Relationship Id="rId2" Type="http://schemas.openxmlformats.org/officeDocument/2006/relationships/notesSlide" Target="../notesSlides/notesSlide25.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21.xml"/><Relationship Id="rId2" Type="http://schemas.openxmlformats.org/officeDocument/2006/relationships/notesSlide" Target="../notesSlides/notesSlide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 Id="rId3" Type="http://schemas.openxmlformats.org/officeDocument/2006/relationships/hyperlink" Target="https://docs.google.com/document/d/1sWErSsQw-se65NwL5j9Rww1gttI7GLkyPggZ6E6zA2k/edit"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1.xml"/><Relationship Id="rId2" Type="http://schemas.openxmlformats.org/officeDocument/2006/relationships/notesSlide" Target="../notesSlides/notesSlide28.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1.xml"/><Relationship Id="rId2" Type="http://schemas.openxmlformats.org/officeDocument/2006/relationships/notesSlide" Target="../notesSlides/notesSlide29.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21.xml"/><Relationship Id="rId2" Type="http://schemas.openxmlformats.org/officeDocument/2006/relationships/notesSlide" Target="../notesSlides/notesSlide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2.tif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 Id="rId3" Type="http://schemas.openxmlformats.org/officeDocument/2006/relationships/image" Target="../media/image35.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image" Target="../media/image1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rightquestion.org/qft-in-action/" TargetMode="External"/><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10516" y="2820031"/>
            <a:ext cx="2183935"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latin typeface="Rockwell"/>
              </a:rPr>
              <a:t>Boston, MA</a:t>
            </a:r>
            <a:endParaRPr kumimoji="0" lang="en-US" b="0" i="0" u="none" strike="noStrike" kern="1200" cap="none" spc="0" normalizeH="0" noProof="0" dirty="0" smtClean="0">
              <a:ln>
                <a:noFill/>
              </a:ln>
              <a:solidFill>
                <a:srgbClr val="FFFFFF"/>
              </a:solidFill>
              <a:effectLst/>
              <a:uLnTx/>
              <a:uFillTx/>
              <a:latin typeface="Rockwe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dirty="0">
              <a:solidFill>
                <a:srgbClr val="FFFFFF"/>
              </a:solidFill>
              <a:latin typeface="Rockwe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srgbClr val="FFFFFF"/>
                </a:solidFill>
                <a:effectLst/>
                <a:uLnTx/>
                <a:uFillTx/>
                <a:latin typeface="Rockwell"/>
              </a:rPr>
              <a:t>March</a:t>
            </a:r>
            <a:r>
              <a:rPr kumimoji="0" lang="en-US" b="0" i="0" u="none" strike="noStrike" kern="1200" cap="none" spc="0" normalizeH="0" noProof="0" dirty="0" smtClean="0">
                <a:ln>
                  <a:noFill/>
                </a:ln>
                <a:solidFill>
                  <a:srgbClr val="FFFFFF"/>
                </a:solidFill>
                <a:effectLst/>
                <a:uLnTx/>
                <a:uFillTx/>
                <a:latin typeface="Rockwell"/>
              </a:rPr>
              <a:t> 25</a:t>
            </a:r>
            <a:r>
              <a:rPr kumimoji="0" lang="en-US" b="0" i="0" u="none" strike="noStrike" kern="1200" cap="none" spc="0" normalizeH="0" baseline="0" noProof="0" dirty="0" smtClean="0">
                <a:ln>
                  <a:noFill/>
                </a:ln>
                <a:solidFill>
                  <a:srgbClr val="FFFFFF"/>
                </a:solidFill>
                <a:effectLst/>
                <a:uLnTx/>
                <a:uFillTx/>
                <a:latin typeface="Rockwell"/>
              </a:rPr>
              <a:t>, 2018</a:t>
            </a:r>
            <a:endParaRPr kumimoji="0" lang="en-US" b="0" i="0" u="none" strike="noStrike" kern="1200" cap="none" spc="0" normalizeH="0" baseline="0" noProof="0" dirty="0">
              <a:ln>
                <a:noFill/>
              </a:ln>
              <a:solidFill>
                <a:srgbClr val="FFFFFF"/>
              </a:solidFill>
              <a:effectLst/>
              <a:uLnTx/>
              <a:uFillTx/>
              <a:latin typeface="Rockwell"/>
            </a:endParaRPr>
          </a:p>
        </p:txBody>
      </p:sp>
      <p:sp>
        <p:nvSpPr>
          <p:cNvPr id="3" name="TextBox 2"/>
          <p:cNvSpPr txBox="1"/>
          <p:nvPr/>
        </p:nvSpPr>
        <p:spPr>
          <a:xfrm>
            <a:off x="302788" y="4551223"/>
            <a:ext cx="4485521" cy="2677656"/>
          </a:xfrm>
          <a:prstGeom prst="rect">
            <a:avLst/>
          </a:prstGeom>
          <a:noFill/>
        </p:spPr>
        <p:txBody>
          <a:bodyPr wrap="square" rtlCol="0">
            <a:spAutoFit/>
          </a:bodyPr>
          <a:lstStyle/>
          <a:p>
            <a:pPr algn="ctr"/>
            <a:r>
              <a:rPr lang="en-US" sz="3200" b="1" dirty="0" smtClean="0"/>
              <a:t>Dan Rothstein</a:t>
            </a:r>
          </a:p>
          <a:p>
            <a:pPr algn="ctr"/>
            <a:r>
              <a:rPr lang="en-US" dirty="0" smtClean="0"/>
              <a:t>The Right Question Institute</a:t>
            </a:r>
          </a:p>
          <a:p>
            <a:pPr algn="ctr"/>
            <a:endParaRPr lang="en-US" dirty="0" smtClean="0"/>
          </a:p>
          <a:p>
            <a:pPr algn="ctr"/>
            <a:r>
              <a:rPr lang="en-US" sz="3200" b="1" dirty="0" smtClean="0"/>
              <a:t>Sarah Westbrook</a:t>
            </a:r>
          </a:p>
          <a:p>
            <a:pPr algn="ctr"/>
            <a:r>
              <a:rPr lang="en-US" dirty="0"/>
              <a:t>The Right Question </a:t>
            </a:r>
            <a:r>
              <a:rPr lang="en-US" dirty="0" smtClean="0"/>
              <a:t>Institute </a:t>
            </a:r>
          </a:p>
          <a:p>
            <a:pPr algn="ctr"/>
            <a:r>
              <a:rPr lang="en-US" dirty="0" smtClean="0"/>
              <a:t>Cambridge</a:t>
            </a:r>
            <a:r>
              <a:rPr lang="en-US" dirty="0"/>
              <a:t>, MA</a:t>
            </a:r>
          </a:p>
          <a:p>
            <a:pPr algn="ctr"/>
            <a:endParaRPr lang="en-US" sz="3200" b="1" dirty="0" smtClean="0"/>
          </a:p>
        </p:txBody>
      </p:sp>
      <p:sp>
        <p:nvSpPr>
          <p:cNvPr id="2" name="TextBox 1"/>
          <p:cNvSpPr txBox="1"/>
          <p:nvPr/>
        </p:nvSpPr>
        <p:spPr>
          <a:xfrm>
            <a:off x="4640826" y="4551223"/>
            <a:ext cx="4253625" cy="2185214"/>
          </a:xfrm>
          <a:prstGeom prst="rect">
            <a:avLst/>
          </a:prstGeom>
          <a:noFill/>
        </p:spPr>
        <p:txBody>
          <a:bodyPr wrap="square" rtlCol="0">
            <a:spAutoFit/>
          </a:bodyPr>
          <a:lstStyle/>
          <a:p>
            <a:pPr algn="ctr"/>
            <a:r>
              <a:rPr lang="en-US" sz="3200" b="1" dirty="0" smtClean="0"/>
              <a:t>Nicole Bolduc</a:t>
            </a:r>
          </a:p>
          <a:p>
            <a:pPr algn="ctr"/>
            <a:r>
              <a:rPr lang="en-US" dirty="0" smtClean="0"/>
              <a:t>Ellington Middle School</a:t>
            </a:r>
          </a:p>
          <a:p>
            <a:pPr algn="ctr"/>
            <a:r>
              <a:rPr lang="en-US" dirty="0" smtClean="0"/>
              <a:t>Ellington, CT</a:t>
            </a:r>
          </a:p>
          <a:p>
            <a:pPr algn="ctr"/>
            <a:r>
              <a:rPr lang="en-US" sz="3200" b="1" dirty="0" smtClean="0"/>
              <a:t>Ellen </a:t>
            </a:r>
            <a:r>
              <a:rPr lang="en-US" sz="3200" b="1" dirty="0" err="1" smtClean="0"/>
              <a:t>Gammel</a:t>
            </a:r>
            <a:endParaRPr lang="en-US" sz="3200" b="1" dirty="0" smtClean="0"/>
          </a:p>
          <a:p>
            <a:pPr algn="ctr"/>
            <a:r>
              <a:rPr lang="en-US" dirty="0" err="1" smtClean="0"/>
              <a:t>Montachusett</a:t>
            </a:r>
            <a:r>
              <a:rPr lang="en-US" dirty="0" smtClean="0"/>
              <a:t> Regional Vocational Technical School, Fitchburg, MA</a:t>
            </a:r>
            <a:endParaRPr lang="en-US" dirty="0"/>
          </a:p>
        </p:txBody>
      </p:sp>
      <p:sp>
        <p:nvSpPr>
          <p:cNvPr id="6" name="TextBox 5"/>
          <p:cNvSpPr txBox="1"/>
          <p:nvPr/>
        </p:nvSpPr>
        <p:spPr>
          <a:xfrm>
            <a:off x="550607" y="711307"/>
            <a:ext cx="4237702" cy="3231654"/>
          </a:xfrm>
          <a:prstGeom prst="rect">
            <a:avLst/>
          </a:prstGeom>
          <a:noFill/>
        </p:spPr>
        <p:txBody>
          <a:bodyPr wrap="square" rtlCol="0">
            <a:spAutoFit/>
          </a:bodyPr>
          <a:lstStyle/>
          <a:p>
            <a:r>
              <a:rPr lang="en-US" sz="3600" b="1" dirty="0" smtClean="0">
                <a:solidFill>
                  <a:schemeClr val="bg1"/>
                </a:solidFill>
              </a:rPr>
              <a:t>Spark Curiosity, </a:t>
            </a:r>
          </a:p>
          <a:p>
            <a:r>
              <a:rPr lang="en-US" sz="3600" b="1" dirty="0" smtClean="0">
                <a:solidFill>
                  <a:schemeClr val="bg1"/>
                </a:solidFill>
              </a:rPr>
              <a:t>Fuel Deeper Learning: </a:t>
            </a:r>
          </a:p>
          <a:p>
            <a:r>
              <a:rPr lang="en-US" sz="3200" dirty="0" smtClean="0">
                <a:solidFill>
                  <a:schemeClr val="bg1"/>
                </a:solidFill>
              </a:rPr>
              <a:t>Engage All Students in Asking Their Own Questions</a:t>
            </a:r>
            <a:endParaRPr lang="en-US" sz="3200" dirty="0">
              <a:solidFill>
                <a:schemeClr val="bg1"/>
              </a:solidFill>
            </a:endParaRPr>
          </a:p>
        </p:txBody>
      </p:sp>
      <p:sp>
        <p:nvSpPr>
          <p:cNvPr id="8" name="TextBox 7"/>
          <p:cNvSpPr txBox="1"/>
          <p:nvPr/>
        </p:nvSpPr>
        <p:spPr>
          <a:xfrm>
            <a:off x="6820816" y="932237"/>
            <a:ext cx="1963333" cy="646331"/>
          </a:xfrm>
          <a:prstGeom prst="rect">
            <a:avLst/>
          </a:prstGeom>
          <a:noFill/>
        </p:spPr>
        <p:txBody>
          <a:bodyPr wrap="square" rtlCol="0">
            <a:spAutoFit/>
          </a:bodyPr>
          <a:lstStyle/>
          <a:p>
            <a:pPr algn="ctr"/>
            <a:r>
              <a:rPr lang="en-US" dirty="0" smtClean="0">
                <a:solidFill>
                  <a:schemeClr val="bg1"/>
                </a:solidFill>
              </a:rPr>
              <a:t>ASCD </a:t>
            </a:r>
          </a:p>
          <a:p>
            <a:pPr algn="ctr"/>
            <a:r>
              <a:rPr lang="en-US" dirty="0" smtClean="0">
                <a:solidFill>
                  <a:schemeClr val="bg1"/>
                </a:solidFill>
              </a:rPr>
              <a:t>Empower 18</a:t>
            </a:r>
          </a:p>
        </p:txBody>
      </p:sp>
    </p:spTree>
    <p:extLst>
      <p:ext uri="{BB962C8B-B14F-4D97-AF65-F5344CB8AC3E}">
        <p14:creationId xmlns:p14="http://schemas.microsoft.com/office/powerpoint/2010/main" val="267249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altLang="en-US" dirty="0" smtClean="0"/>
              <a:t>College Presidents on What Students Should Learn in College</a:t>
            </a:r>
          </a:p>
        </p:txBody>
      </p:sp>
      <p:sp>
        <p:nvSpPr>
          <p:cNvPr id="3" name="Content Placeholder 2"/>
          <p:cNvSpPr>
            <a:spLocks noGrp="1"/>
          </p:cNvSpPr>
          <p:nvPr>
            <p:ph idx="1"/>
          </p:nvPr>
        </p:nvSpPr>
        <p:spPr>
          <a:xfrm>
            <a:off x="498475" y="1960563"/>
            <a:ext cx="7994361" cy="4737100"/>
          </a:xfrm>
        </p:spPr>
        <p:txBody>
          <a:bodyPr/>
          <a:lstStyle/>
          <a:p>
            <a:pPr marL="0" indent="0" eaLnBrk="1" hangingPunct="1">
              <a:lnSpc>
                <a:spcPct val="90000"/>
              </a:lnSpc>
              <a:buFont typeface="Wingdings" panose="05000000000000000000" pitchFamily="2" charset="2"/>
              <a:buNone/>
            </a:pPr>
            <a:r>
              <a:rPr lang="en-US" altLang="en-US" sz="2600" dirty="0" smtClean="0">
                <a:solidFill>
                  <a:schemeClr val="tx1"/>
                </a:solidFill>
              </a:rPr>
              <a:t>“The primary skills should be analytical skills of interpretation and inquiry. In other words, know how to frame a question.” </a:t>
            </a:r>
          </a:p>
          <a:p>
            <a:pPr marL="0" indent="0" eaLnBrk="1" hangingPunct="1">
              <a:lnSpc>
                <a:spcPct val="90000"/>
              </a:lnSpc>
              <a:buFont typeface="Wingdings" panose="05000000000000000000" pitchFamily="2" charset="2"/>
              <a:buNone/>
            </a:pPr>
            <a:r>
              <a:rPr lang="en-US" altLang="en-US" sz="2600" dirty="0" smtClean="0">
                <a:solidFill>
                  <a:schemeClr val="tx1"/>
                </a:solidFill>
              </a:rPr>
              <a:t>- </a:t>
            </a:r>
            <a:r>
              <a:rPr lang="en-US" altLang="en-US" sz="2600" b="1" dirty="0" smtClean="0">
                <a:solidFill>
                  <a:schemeClr val="tx1"/>
                </a:solidFill>
              </a:rPr>
              <a:t>Leon Botstein</a:t>
            </a:r>
            <a:r>
              <a:rPr lang="en-US" altLang="en-US" sz="2600" dirty="0" smtClean="0">
                <a:solidFill>
                  <a:schemeClr val="tx1"/>
                </a:solidFill>
              </a:rPr>
              <a:t>, President of Bard College</a:t>
            </a:r>
          </a:p>
          <a:p>
            <a:pPr marL="0" indent="0" eaLnBrk="1" hangingPunct="1">
              <a:lnSpc>
                <a:spcPct val="90000"/>
              </a:lnSpc>
              <a:spcBef>
                <a:spcPts val="4000"/>
              </a:spcBef>
              <a:buFont typeface="Wingdings" panose="05000000000000000000" pitchFamily="2" charset="2"/>
              <a:buNone/>
            </a:pPr>
            <a:r>
              <a:rPr lang="en-US" altLang="en-US" sz="2600" dirty="0" smtClean="0">
                <a:solidFill>
                  <a:schemeClr val="tx1"/>
                </a:solidFill>
              </a:rPr>
              <a:t>“…the best we can do for students is have them ask the right questions.” </a:t>
            </a:r>
          </a:p>
          <a:p>
            <a:pPr marL="0" indent="0" eaLnBrk="1" hangingPunct="1">
              <a:lnSpc>
                <a:spcPct val="90000"/>
              </a:lnSpc>
              <a:buFont typeface="Wingdings" panose="05000000000000000000" pitchFamily="2" charset="2"/>
              <a:buNone/>
            </a:pPr>
            <a:r>
              <a:rPr lang="en-US" altLang="en-US" sz="2600" dirty="0" smtClean="0">
                <a:solidFill>
                  <a:schemeClr val="tx1"/>
                </a:solidFill>
              </a:rPr>
              <a:t>- </a:t>
            </a:r>
            <a:r>
              <a:rPr lang="en-US" altLang="en-US" sz="2600" b="1" dirty="0" smtClean="0">
                <a:solidFill>
                  <a:schemeClr val="tx1"/>
                </a:solidFill>
              </a:rPr>
              <a:t>Nancy Cantor</a:t>
            </a:r>
            <a:r>
              <a:rPr lang="en-US" altLang="en-US" sz="2600" dirty="0" smtClean="0">
                <a:solidFill>
                  <a:schemeClr val="tx1"/>
                </a:solidFill>
              </a:rPr>
              <a:t>, Chancellor of University of Illinois</a:t>
            </a:r>
          </a:p>
          <a:p>
            <a:pPr marL="0" indent="0" algn="r" eaLnBrk="1" hangingPunct="1">
              <a:lnSpc>
                <a:spcPct val="90000"/>
              </a:lnSpc>
              <a:spcBef>
                <a:spcPts val="4000"/>
              </a:spcBef>
              <a:buFont typeface="Wingdings" panose="05000000000000000000" pitchFamily="2" charset="2"/>
              <a:buNone/>
            </a:pPr>
            <a:r>
              <a:rPr lang="en-US" altLang="en-US" sz="1800" i="1" dirty="0" smtClean="0">
                <a:solidFill>
                  <a:schemeClr val="tx1"/>
                </a:solidFill>
              </a:rPr>
              <a:t>The New York Times</a:t>
            </a:r>
            <a:r>
              <a:rPr lang="en-US" altLang="en-US" sz="1800" dirty="0" smtClean="0">
                <a:solidFill>
                  <a:schemeClr val="tx1"/>
                </a:solidFill>
              </a:rPr>
              <a:t>, August 4, 2002  </a:t>
            </a:r>
          </a:p>
        </p:txBody>
      </p:sp>
    </p:spTree>
    <p:extLst>
      <p:ext uri="{BB962C8B-B14F-4D97-AF65-F5344CB8AC3E}">
        <p14:creationId xmlns:p14="http://schemas.microsoft.com/office/powerpoint/2010/main" val="2116781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98475" y="354013"/>
            <a:ext cx="7556500" cy="1116012"/>
          </a:xfrm>
        </p:spPr>
        <p:txBody>
          <a:bodyPr anchor="b"/>
          <a:lstStyle/>
          <a:p>
            <a:pPr eaLnBrk="1" hangingPunct="1"/>
            <a:r>
              <a:rPr lang="en-US" altLang="en-US" sz="2800" dirty="0" smtClean="0"/>
              <a:t>Yet…only 27%of students believe college taught them to ask their own questions</a:t>
            </a:r>
          </a:p>
        </p:txBody>
      </p:sp>
      <p:sp>
        <p:nvSpPr>
          <p:cNvPr id="82947" name="TextBox 29"/>
          <p:cNvSpPr txBox="1">
            <a:spLocks noChangeArrowheads="1"/>
          </p:cNvSpPr>
          <p:nvPr/>
        </p:nvSpPr>
        <p:spPr bwMode="auto">
          <a:xfrm>
            <a:off x="646402" y="6170613"/>
            <a:ext cx="808196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itchFamily="34" charset="-128"/>
                <a:cs typeface="+mn-cs"/>
              </a:rPr>
              <a:t>Alison Head, Project Information Literacy at University of Washington, 2016</a:t>
            </a:r>
          </a:p>
        </p:txBody>
      </p:sp>
      <p:pic>
        <p:nvPicPr>
          <p:cNvPr id="82948" name="Content Placeholder 39" descr="College_Students__Question_Asking-5.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98475" y="1878013"/>
            <a:ext cx="7556500" cy="3884612"/>
          </a:xfrm>
        </p:spPr>
      </p:pic>
    </p:spTree>
    <p:extLst>
      <p:ext uri="{BB962C8B-B14F-4D97-AF65-F5344CB8AC3E}">
        <p14:creationId xmlns:p14="http://schemas.microsoft.com/office/powerpoint/2010/main" val="3163821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538163" y="2719388"/>
            <a:ext cx="8178800" cy="2132012"/>
          </a:xfrm>
        </p:spPr>
        <p:txBody>
          <a:bodyPr/>
          <a:lstStyle/>
          <a:p>
            <a:pPr eaLnBrk="1" hangingPunct="1"/>
            <a:r>
              <a:rPr lang="en-US" altLang="en-US" sz="4200" smtClean="0"/>
              <a:t>But, the problem begins long before college... </a:t>
            </a:r>
          </a:p>
        </p:txBody>
      </p:sp>
    </p:spTree>
    <p:extLst>
      <p:ext uri="{BB962C8B-B14F-4D97-AF65-F5344CB8AC3E}">
        <p14:creationId xmlns:p14="http://schemas.microsoft.com/office/powerpoint/2010/main" val="1037112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1" name="Object 1"/>
          <p:cNvGraphicFramePr>
            <a:graphicFrameLocks/>
          </p:cNvGraphicFramePr>
          <p:nvPr/>
        </p:nvGraphicFramePr>
        <p:xfrm>
          <a:off x="665163" y="1600200"/>
          <a:ext cx="6704012" cy="4445000"/>
        </p:xfrm>
        <a:graphic>
          <a:graphicData uri="http://schemas.openxmlformats.org/presentationml/2006/ole">
            <mc:AlternateContent xmlns:mc="http://schemas.openxmlformats.org/markup-compatibility/2006">
              <mc:Choice xmlns:v="urn:schemas-microsoft-com:vml" Requires="v">
                <p:oleObj spid="_x0000_s4457" name="Chart" r:id="rId4" imgW="0" imgH="0" progId="MSGraph.Chart.8">
                  <p:embed/>
                </p:oleObj>
              </mc:Choice>
              <mc:Fallback>
                <p:oleObj name="Chart" r:id="rId4" imgW="0" imgH="0" progId="MSGraph.Chart.8">
                  <p:embed/>
                  <p:pic>
                    <p:nvPicPr>
                      <p:cNvPr id="35841"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163" y="1600200"/>
                        <a:ext cx="6704012" cy="444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35842" name="Title 1"/>
          <p:cNvSpPr>
            <a:spLocks noGrp="1"/>
          </p:cNvSpPr>
          <p:nvPr>
            <p:ph type="title"/>
          </p:nvPr>
        </p:nvSpPr>
        <p:spPr/>
        <p:txBody>
          <a:bodyPr/>
          <a:lstStyle/>
          <a:p>
            <a:r>
              <a:rPr lang="en-US" sz="3200">
                <a:latin typeface="Rockwell" charset="0"/>
              </a:rPr>
              <a:t>Percentage of Basic Skill Attainment</a:t>
            </a:r>
          </a:p>
        </p:txBody>
      </p:sp>
      <p:sp>
        <p:nvSpPr>
          <p:cNvPr id="7" name="Rectangle 6"/>
          <p:cNvSpPr>
            <a:spLocks/>
          </p:cNvSpPr>
          <p:nvPr/>
        </p:nvSpPr>
        <p:spPr bwMode="auto">
          <a:xfrm>
            <a:off x="93664" y="6050756"/>
            <a:ext cx="8197056"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http</a:t>
            </a: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://nces.ed.gov/nationsreportcard/pdf/main2009/2011455.</a:t>
            </a: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pdf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http://nces.ed.gov/nationsreportcard/pubs/main2007/2008468.asp#</a:t>
            </a: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section1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Data on question-asking based on parent and teacher feedback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 </a:t>
            </a:r>
            <a:endPar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 </a:t>
            </a:r>
            <a:endPar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endParaRPr>
          </a:p>
        </p:txBody>
      </p:sp>
    </p:spTree>
    <p:extLst>
      <p:ext uri="{BB962C8B-B14F-4D97-AF65-F5344CB8AC3E}">
        <p14:creationId xmlns:p14="http://schemas.microsoft.com/office/powerpoint/2010/main" val="1026983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z="3200">
                <a:latin typeface="Rockwell" charset="0"/>
              </a:rPr>
              <a:t>Percentage of Basic Skill Attainment</a:t>
            </a:r>
          </a:p>
        </p:txBody>
      </p:sp>
      <p:graphicFrame>
        <p:nvGraphicFramePr>
          <p:cNvPr id="37890" name="Object 1"/>
          <p:cNvGraphicFramePr>
            <a:graphicFrameLocks/>
          </p:cNvGraphicFramePr>
          <p:nvPr/>
        </p:nvGraphicFramePr>
        <p:xfrm>
          <a:off x="677863" y="1497013"/>
          <a:ext cx="6669087" cy="4578350"/>
        </p:xfrm>
        <a:graphic>
          <a:graphicData uri="http://schemas.openxmlformats.org/presentationml/2006/ole">
            <mc:AlternateContent xmlns:mc="http://schemas.openxmlformats.org/markup-compatibility/2006">
              <mc:Choice xmlns:v="urn:schemas-microsoft-com:vml" Requires="v">
                <p:oleObj spid="_x0000_s5481" name="Chart" r:id="rId4" imgW="30273016" imgH="17359182" progId="MSGraph.Chart.8">
                  <p:embed/>
                </p:oleObj>
              </mc:Choice>
              <mc:Fallback>
                <p:oleObj name="Chart" r:id="rId4" imgW="30273016" imgH="17359182" progId="MSGraph.Chart.8">
                  <p:embed/>
                  <p:pic>
                    <p:nvPicPr>
                      <p:cNvPr id="37890"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63" y="1497013"/>
                        <a:ext cx="6669087" cy="457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p:cNvSpPr>
            <a:spLocks/>
          </p:cNvSpPr>
          <p:nvPr/>
        </p:nvSpPr>
        <p:spPr bwMode="auto">
          <a:xfrm>
            <a:off x="93664" y="6050756"/>
            <a:ext cx="8197056"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http</a:t>
            </a: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://nces.ed.gov/nationsreportcard/pdf/main2009/2011455.</a:t>
            </a: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pdf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http://nces.ed.gov/nationsreportcard/pubs/main2007/2008468.asp#</a:t>
            </a: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section1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Data on question-asking based on parent and teacher feedback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 </a:t>
            </a:r>
            <a:endPar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 </a:t>
            </a:r>
            <a:endPar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endParaRPr>
          </a:p>
        </p:txBody>
      </p:sp>
    </p:spTree>
    <p:extLst>
      <p:ext uri="{BB962C8B-B14F-4D97-AF65-F5344CB8AC3E}">
        <p14:creationId xmlns:p14="http://schemas.microsoft.com/office/powerpoint/2010/main" val="3407119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n-US" altLang="en-US" dirty="0" smtClean="0"/>
              <a:t> </a:t>
            </a:r>
          </a:p>
        </p:txBody>
      </p:sp>
      <p:sp>
        <p:nvSpPr>
          <p:cNvPr id="90115" name="Content Placeholder 2"/>
          <p:cNvSpPr>
            <a:spLocks noGrp="1"/>
          </p:cNvSpPr>
          <p:nvPr>
            <p:ph idx="1"/>
          </p:nvPr>
        </p:nvSpPr>
        <p:spPr>
          <a:xfrm>
            <a:off x="498474" y="1722851"/>
            <a:ext cx="7694858" cy="2718521"/>
          </a:xfrm>
        </p:spPr>
        <p:txBody>
          <a:bodyPr>
            <a:normAutofit/>
          </a:bodyPr>
          <a:lstStyle/>
          <a:p>
            <a:pPr marL="0" indent="0" eaLnBrk="1" hangingPunct="1">
              <a:buFont typeface="Wingdings" panose="05000000000000000000" pitchFamily="2" charset="2"/>
              <a:buNone/>
            </a:pPr>
            <a:r>
              <a:rPr lang="en-US" altLang="en-US" sz="4400" dirty="0" smtClean="0">
                <a:solidFill>
                  <a:schemeClr val="accent1"/>
                </a:solidFill>
              </a:rPr>
              <a:t>We can work together on changing the direction of </a:t>
            </a:r>
            <a:br>
              <a:rPr lang="en-US" altLang="en-US" sz="4400" dirty="0" smtClean="0">
                <a:solidFill>
                  <a:schemeClr val="accent1"/>
                </a:solidFill>
              </a:rPr>
            </a:br>
            <a:r>
              <a:rPr lang="en-US" altLang="en-US" sz="4400" dirty="0" smtClean="0">
                <a:solidFill>
                  <a:schemeClr val="accent1"/>
                </a:solidFill>
              </a:rPr>
              <a:t>that slope</a:t>
            </a:r>
          </a:p>
        </p:txBody>
      </p:sp>
    </p:spTree>
    <p:extLst>
      <p:ext uri="{BB962C8B-B14F-4D97-AF65-F5344CB8AC3E}">
        <p14:creationId xmlns:p14="http://schemas.microsoft.com/office/powerpoint/2010/main" val="1075499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644833" y="329712"/>
            <a:ext cx="7556500" cy="813670"/>
          </a:xfrm>
        </p:spPr>
        <p:txBody>
          <a:bodyPr/>
          <a:lstStyle/>
          <a:p>
            <a:r>
              <a:rPr lang="en-US" altLang="en-US" sz="4000" dirty="0" smtClean="0"/>
              <a:t>We Are Not Alone </a:t>
            </a:r>
          </a:p>
        </p:txBody>
      </p:sp>
      <p:pic>
        <p:nvPicPr>
          <p:cNvPr id="91140" name="Picture 6" descr="41LhkEaVA5L.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6540" y="1423219"/>
            <a:ext cx="3033815" cy="38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5947" y="1402026"/>
            <a:ext cx="2597150" cy="3822943"/>
          </a:xfrm>
          <a:prstGeom prst="rect">
            <a:avLst/>
          </a:prstGeom>
        </p:spPr>
      </p:pic>
      <p:sp>
        <p:nvSpPr>
          <p:cNvPr id="3" name="Content Placeholder 2"/>
          <p:cNvSpPr>
            <a:spLocks noGrp="1"/>
          </p:cNvSpPr>
          <p:nvPr>
            <p:ph idx="1"/>
          </p:nvPr>
        </p:nvSpPr>
        <p:spPr>
          <a:xfrm>
            <a:off x="365739" y="5483613"/>
            <a:ext cx="8406581" cy="1094168"/>
          </a:xfrm>
          <a:noFill/>
        </p:spPr>
        <p:txBody>
          <a:bodyPr/>
          <a:lstStyle/>
          <a:p>
            <a:pPr marL="0" indent="0">
              <a:buFont typeface="Wingdings" panose="05000000000000000000" pitchFamily="2" charset="2"/>
              <a:buNone/>
            </a:pPr>
            <a:r>
              <a:rPr lang="en-US" altLang="en-US" sz="3200" smtClean="0">
                <a:solidFill>
                  <a:schemeClr val="tx1"/>
                </a:solidFill>
              </a:rPr>
              <a:t>300,000 </a:t>
            </a:r>
            <a:r>
              <a:rPr lang="en-US" altLang="en-US" sz="3200" dirty="0" smtClean="0">
                <a:solidFill>
                  <a:schemeClr val="tx1"/>
                </a:solidFill>
              </a:rPr>
              <a:t>educators using the strategy all over the world  </a:t>
            </a:r>
          </a:p>
        </p:txBody>
      </p:sp>
    </p:spTree>
    <p:extLst>
      <p:ext uri="{BB962C8B-B14F-4D97-AF65-F5344CB8AC3E}">
        <p14:creationId xmlns:p14="http://schemas.microsoft.com/office/powerpoint/2010/main" val="777733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03" y="624469"/>
            <a:ext cx="7727795" cy="707886"/>
          </a:xfrm>
          <a:prstGeom prst="rect">
            <a:avLst/>
          </a:prstGeom>
          <a:noFill/>
        </p:spPr>
        <p:txBody>
          <a:bodyPr wrap="square" rtlCol="0">
            <a:spAutoFit/>
          </a:bodyPr>
          <a:lstStyle/>
          <a:p>
            <a:r>
              <a:rPr lang="en-US" altLang="en-US" sz="4000" dirty="0" smtClean="0">
                <a:solidFill>
                  <a:schemeClr val="accent1"/>
                </a:solidFill>
                <a:latin typeface="+mj-lt"/>
              </a:rPr>
              <a:t>Now, Educators Lead the Work</a:t>
            </a:r>
            <a:endParaRPr lang="en-US" sz="4000" dirty="0">
              <a:solidFill>
                <a:schemeClr val="accent1"/>
              </a:solidFill>
              <a:latin typeface="+mj-lt"/>
            </a:endParaRPr>
          </a:p>
        </p:txBody>
      </p:sp>
      <p:sp>
        <p:nvSpPr>
          <p:cNvPr id="6" name="Content Placeholder 2"/>
          <p:cNvSpPr txBox="1">
            <a:spLocks/>
          </p:cNvSpPr>
          <p:nvPr/>
        </p:nvSpPr>
        <p:spPr bwMode="auto">
          <a:xfrm>
            <a:off x="557049" y="3216166"/>
            <a:ext cx="7966841" cy="262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Wingdings" panose="05000000000000000000" pitchFamily="2" charset="2"/>
              <a:buNone/>
              <a:defRPr/>
            </a:pPr>
            <a:r>
              <a:rPr lang="en-US" altLang="en-US" sz="2400" dirty="0" smtClean="0">
                <a:solidFill>
                  <a:schemeClr val="tx1"/>
                </a:solidFill>
              </a:rPr>
              <a:t>The Right Question Institute offers materials through a Creative Commons License and we encourage you to make use of and/or share this resource.  Please reference the Right Question Institute and </a:t>
            </a:r>
            <a:r>
              <a:rPr lang="en-US" altLang="en-US" sz="2400" u="sng" dirty="0" smtClean="0">
                <a:solidFill>
                  <a:schemeClr val="tx1"/>
                </a:solidFill>
              </a:rPr>
              <a:t>rightquestion.org</a:t>
            </a:r>
            <a:r>
              <a:rPr lang="en-US" altLang="en-US" sz="2400" dirty="0" smtClean="0">
                <a:solidFill>
                  <a:schemeClr val="tx1"/>
                </a:solidFill>
              </a:rPr>
              <a:t> as the source on any materials you use.</a:t>
            </a:r>
          </a:p>
          <a:p>
            <a:pPr marL="0" indent="0">
              <a:buFont typeface="Wingdings" panose="05000000000000000000" pitchFamily="2" charset="2"/>
              <a:buNone/>
              <a:defRPr/>
            </a:pPr>
            <a:endParaRPr lang="en-US" altLang="en-US" sz="1050" dirty="0" smtClean="0">
              <a:solidFill>
                <a:schemeClr val="tx1"/>
              </a:solidFill>
            </a:endParaRPr>
          </a:p>
        </p:txBody>
      </p:sp>
      <p:pic>
        <p:nvPicPr>
          <p:cNvPr id="7" name="Picture 1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6967" y="2554115"/>
            <a:ext cx="20447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660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txBox="1">
            <a:spLocks/>
          </p:cNvSpPr>
          <p:nvPr/>
        </p:nvSpPr>
        <p:spPr bwMode="auto">
          <a:xfrm>
            <a:off x="498474" y="2512148"/>
            <a:ext cx="7356619" cy="377825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l" defTabSz="457200" rtl="0" eaLnBrk="1" fontAlgn="auto" latinLnBrk="0" hangingPunct="1">
              <a:lnSpc>
                <a:spcPct val="100000"/>
              </a:lnSpc>
              <a:spcBef>
                <a:spcPts val="2000"/>
              </a:spcBef>
              <a:spcAft>
                <a:spcPts val="0"/>
              </a:spcAft>
              <a:buClr>
                <a:srgbClr val="629DD1"/>
              </a:buClr>
              <a:buSzPct val="75000"/>
              <a:buFontTx/>
              <a:buNone/>
              <a:tabLst/>
              <a:defRPr/>
            </a:pPr>
            <a:endParaRPr kumimoji="0" lang="en-US" sz="3200" b="0" i="0" u="none" strike="noStrike" kern="1200" cap="none" spc="0" normalizeH="0" baseline="0" noProof="0" dirty="0" smtClean="0">
              <a:ln>
                <a:noFill/>
              </a:ln>
              <a:solidFill>
                <a:srgbClr val="000000"/>
              </a:solidFill>
              <a:effectLst/>
              <a:uLnTx/>
              <a:uFillTx/>
              <a:latin typeface="Rockwell" charset="0"/>
              <a:ea typeface="ＭＳ Ｐゴシック" charset="0"/>
            </a:endParaRPr>
          </a:p>
        </p:txBody>
      </p:sp>
      <p:sp>
        <p:nvSpPr>
          <p:cNvPr id="44034" name="Title 1"/>
          <p:cNvSpPr>
            <a:spLocks noGrp="1"/>
          </p:cNvSpPr>
          <p:nvPr>
            <p:ph type="title"/>
          </p:nvPr>
        </p:nvSpPr>
        <p:spPr>
          <a:xfrm>
            <a:off x="1038802" y="2193491"/>
            <a:ext cx="7556313" cy="2821853"/>
          </a:xfrm>
        </p:spPr>
        <p:txBody>
          <a:bodyPr>
            <a:noAutofit/>
          </a:bodyPr>
          <a:lstStyle/>
          <a:p>
            <a:pPr lvl="0"/>
            <a:r>
              <a:rPr lang="en-US" sz="4400" dirty="0" smtClean="0">
                <a:solidFill>
                  <a:srgbClr val="629DD1"/>
                </a:solidFill>
              </a:rPr>
              <a:t>What </a:t>
            </a:r>
            <a:r>
              <a:rPr lang="en-US" sz="4400" dirty="0">
                <a:solidFill>
                  <a:srgbClr val="629DD1"/>
                </a:solidFill>
              </a:rPr>
              <a:t>happens when students do learn to ask their own questions?</a:t>
            </a:r>
            <a:r>
              <a:rPr lang="en-US" sz="4000" dirty="0">
                <a:solidFill>
                  <a:srgbClr val="629DD1"/>
                </a:solidFill>
              </a:rPr>
              <a:t/>
            </a:r>
            <a:br>
              <a:rPr lang="en-US" sz="4000" dirty="0">
                <a:solidFill>
                  <a:srgbClr val="629DD1"/>
                </a:solidFill>
              </a:rPr>
            </a:br>
            <a:endParaRPr lang="en-US" sz="4000" dirty="0">
              <a:latin typeface="Rockwell" charset="0"/>
            </a:endParaRPr>
          </a:p>
        </p:txBody>
      </p:sp>
    </p:spTree>
    <p:extLst>
      <p:ext uri="{BB962C8B-B14F-4D97-AF65-F5344CB8AC3E}">
        <p14:creationId xmlns:p14="http://schemas.microsoft.com/office/powerpoint/2010/main" val="513871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tLang="en-US" smtClean="0"/>
              <a:t>Research Confirms the Importance of Student Questioning</a:t>
            </a:r>
          </a:p>
        </p:txBody>
      </p:sp>
      <p:sp>
        <p:nvSpPr>
          <p:cNvPr id="97283" name="Content Placeholder 2"/>
          <p:cNvSpPr>
            <a:spLocks noGrp="1"/>
          </p:cNvSpPr>
          <p:nvPr>
            <p:ph idx="1"/>
          </p:nvPr>
        </p:nvSpPr>
        <p:spPr>
          <a:xfrm>
            <a:off x="498476" y="1981200"/>
            <a:ext cx="8331200" cy="4144963"/>
          </a:xfrm>
        </p:spPr>
        <p:txBody>
          <a:bodyPr/>
          <a:lstStyle/>
          <a:p>
            <a:pPr marL="0" indent="0">
              <a:buFont typeface="Wingdings" panose="05000000000000000000" pitchFamily="2" charset="2"/>
              <a:buNone/>
            </a:pPr>
            <a:r>
              <a:rPr lang="en-US" altLang="en-US" sz="2800" dirty="0" smtClean="0">
                <a:solidFill>
                  <a:schemeClr val="tx1"/>
                </a:solidFill>
              </a:rPr>
              <a:t>Self-questioning (metacognitive strategy):</a:t>
            </a:r>
          </a:p>
          <a:p>
            <a:pPr marL="0" indent="0"/>
            <a:r>
              <a:rPr lang="en-US" altLang="en-US" sz="2200" dirty="0" smtClean="0">
                <a:solidFill>
                  <a:schemeClr val="tx1"/>
                </a:solidFill>
              </a:rPr>
              <a:t>Student formulation of their own questions is one of the most effective metacognitive strategies </a:t>
            </a:r>
          </a:p>
          <a:p>
            <a:pPr marL="0" indent="0"/>
            <a:r>
              <a:rPr lang="en-US" altLang="en-US" sz="2200" dirty="0" smtClean="0">
                <a:solidFill>
                  <a:schemeClr val="tx1"/>
                </a:solidFill>
              </a:rPr>
              <a:t>Engaging in pre-lesson self-questioning improved students rate of learning by nearly 50% (Hattie, p.193)</a:t>
            </a:r>
          </a:p>
          <a:p>
            <a:pPr marL="0" indent="0" algn="r">
              <a:buFont typeface="Wingdings" panose="05000000000000000000" pitchFamily="2" charset="2"/>
              <a:buNone/>
            </a:pPr>
            <a:endParaRPr lang="en-US" altLang="en-US" sz="1800" i="1" dirty="0" smtClean="0">
              <a:solidFill>
                <a:schemeClr val="tx1"/>
              </a:solidFill>
            </a:endParaRPr>
          </a:p>
          <a:p>
            <a:pPr marL="0" indent="0" algn="r">
              <a:spcBef>
                <a:spcPct val="0"/>
              </a:spcBef>
              <a:buFont typeface="Wingdings" panose="05000000000000000000" pitchFamily="2" charset="2"/>
              <a:buNone/>
            </a:pPr>
            <a:r>
              <a:rPr lang="en-US" altLang="en-US" sz="2800" dirty="0" smtClean="0">
                <a:solidFill>
                  <a:schemeClr val="tx1"/>
                </a:solidFill>
              </a:rPr>
              <a:t>John Hattie</a:t>
            </a:r>
          </a:p>
          <a:p>
            <a:pPr marL="0" indent="0" algn="r">
              <a:spcBef>
                <a:spcPct val="0"/>
              </a:spcBef>
              <a:buFont typeface="Wingdings" panose="05000000000000000000" pitchFamily="2" charset="2"/>
              <a:buNone/>
            </a:pPr>
            <a:r>
              <a:rPr lang="en-US" altLang="en-US" sz="1600" i="1" dirty="0" smtClean="0">
                <a:solidFill>
                  <a:schemeClr val="tx1"/>
                </a:solidFill>
              </a:rPr>
              <a:t>Visible Learning: A Synthesis of Over 800 </a:t>
            </a:r>
          </a:p>
          <a:p>
            <a:pPr marL="0" indent="0" algn="r">
              <a:spcBef>
                <a:spcPct val="0"/>
              </a:spcBef>
              <a:buFont typeface="Wingdings" panose="05000000000000000000" pitchFamily="2" charset="2"/>
              <a:buNone/>
            </a:pPr>
            <a:r>
              <a:rPr lang="en-US" altLang="en-US" sz="1600" i="1" dirty="0" smtClean="0">
                <a:solidFill>
                  <a:schemeClr val="tx1"/>
                </a:solidFill>
              </a:rPr>
              <a:t>meta-Analyses Relating to Achievement, 2008</a:t>
            </a:r>
          </a:p>
          <a:p>
            <a:pPr marL="0" indent="0">
              <a:buFont typeface="Wingdings" panose="05000000000000000000" pitchFamily="2" charset="2"/>
              <a:buNone/>
            </a:pPr>
            <a:endParaRPr lang="en-US" altLang="en-US" sz="2400" dirty="0" smtClean="0"/>
          </a:p>
        </p:txBody>
      </p:sp>
    </p:spTree>
    <p:extLst>
      <p:ext uri="{BB962C8B-B14F-4D97-AF65-F5344CB8AC3E}">
        <p14:creationId xmlns:p14="http://schemas.microsoft.com/office/powerpoint/2010/main" val="83363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98475" y="553461"/>
            <a:ext cx="7053263" cy="1116012"/>
          </a:xfrm>
        </p:spPr>
        <p:txBody>
          <a:bodyPr/>
          <a:lstStyle/>
          <a:p>
            <a:pPr algn="ctr"/>
            <a:r>
              <a:rPr lang="en-US" altLang="en-US" sz="4000" dirty="0" smtClean="0"/>
              <a:t>Acknowledgments</a:t>
            </a:r>
            <a:r>
              <a:rPr lang="en-US" altLang="en-US" dirty="0" smtClean="0"/>
              <a:t> </a:t>
            </a:r>
          </a:p>
        </p:txBody>
      </p:sp>
      <p:sp>
        <p:nvSpPr>
          <p:cNvPr id="70659" name="Content Placeholder 2"/>
          <p:cNvSpPr>
            <a:spLocks noGrp="1"/>
          </p:cNvSpPr>
          <p:nvPr>
            <p:ph idx="1"/>
          </p:nvPr>
        </p:nvSpPr>
        <p:spPr>
          <a:xfrm>
            <a:off x="498475" y="1669473"/>
            <a:ext cx="7744980" cy="4300509"/>
          </a:xfrm>
        </p:spPr>
        <p:txBody>
          <a:bodyPr>
            <a:normAutofit/>
          </a:bodyPr>
          <a:lstStyle/>
          <a:p>
            <a:pPr marL="0" indent="0">
              <a:buNone/>
            </a:pPr>
            <a:r>
              <a:rPr lang="en-US" altLang="en-US" sz="2400" dirty="0" smtClean="0">
                <a:solidFill>
                  <a:schemeClr val="tx1"/>
                </a:solidFill>
              </a:rPr>
              <a:t>We </a:t>
            </a:r>
            <a:r>
              <a:rPr lang="en-US" altLang="en-US" sz="2400" dirty="0">
                <a:solidFill>
                  <a:schemeClr val="tx1"/>
                </a:solidFill>
              </a:rPr>
              <a:t>are deeply grateful to the </a:t>
            </a:r>
            <a:r>
              <a:rPr lang="en-US" altLang="en-US" sz="2400" dirty="0" smtClean="0">
                <a:solidFill>
                  <a:schemeClr val="tx1"/>
                </a:solidFill>
              </a:rPr>
              <a:t>John </a:t>
            </a:r>
            <a:r>
              <a:rPr lang="en-US" altLang="en-US" sz="2400" dirty="0">
                <a:solidFill>
                  <a:schemeClr val="tx1"/>
                </a:solidFill>
              </a:rPr>
              <a:t>Templeton Foundation and The Hummingbird Fund for their generous support of the </a:t>
            </a:r>
            <a:r>
              <a:rPr lang="en-US" altLang="en-US" sz="2400" dirty="0" smtClean="0">
                <a:solidFill>
                  <a:schemeClr val="tx1"/>
                </a:solidFill>
              </a:rPr>
              <a:t>Right Question Institute’s Million </a:t>
            </a:r>
            <a:r>
              <a:rPr lang="en-US" altLang="en-US" sz="2400" dirty="0">
                <a:solidFill>
                  <a:schemeClr val="tx1"/>
                </a:solidFill>
              </a:rPr>
              <a:t>Classrooms Campaign. </a:t>
            </a:r>
          </a:p>
          <a:p>
            <a:pPr marL="0" indent="0">
              <a:spcBef>
                <a:spcPts val="0"/>
              </a:spcBef>
              <a:buNone/>
            </a:pPr>
            <a:endParaRPr lang="en-US" altLang="en-US" sz="2400" dirty="0" smtClean="0">
              <a:solidFill>
                <a:schemeClr val="tx1"/>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1160" y="5866692"/>
            <a:ext cx="2412519" cy="883632"/>
          </a:xfrm>
          <a:prstGeom prst="rect">
            <a:avLst/>
          </a:prstGeom>
        </p:spPr>
      </p:pic>
      <p:sp>
        <p:nvSpPr>
          <p:cNvPr id="6" name="TextBox 5"/>
          <p:cNvSpPr txBox="1"/>
          <p:nvPr/>
        </p:nvSpPr>
        <p:spPr>
          <a:xfrm>
            <a:off x="7190790" y="6277035"/>
            <a:ext cx="1740258" cy="338554"/>
          </a:xfrm>
          <a:prstGeom prst="rect">
            <a:avLst/>
          </a:prstGeom>
          <a:noFill/>
        </p:spPr>
        <p:txBody>
          <a:bodyPr wrap="square" rtlCol="0">
            <a:spAutoFit/>
          </a:bodyPr>
          <a:lstStyle/>
          <a:p>
            <a:r>
              <a:rPr lang="en-US" sz="1600" dirty="0" smtClean="0">
                <a:solidFill>
                  <a:schemeClr val="accent2"/>
                </a:solidFill>
              </a:rPr>
              <a:t>#QFT</a:t>
            </a:r>
            <a:endParaRPr lang="en-US" sz="1600" dirty="0">
              <a:solidFill>
                <a:schemeClr val="accent2"/>
              </a:solidFill>
            </a:endParaRPr>
          </a:p>
        </p:txBody>
      </p:sp>
    </p:spTree>
    <p:extLst>
      <p:ext uri="{BB962C8B-B14F-4D97-AF65-F5344CB8AC3E}">
        <p14:creationId xmlns:p14="http://schemas.microsoft.com/office/powerpoint/2010/main" val="4043932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US" sz="4000" dirty="0" smtClean="0">
                <a:latin typeface="Rockwell" charset="0"/>
              </a:rPr>
              <a:t>Student Reflection</a:t>
            </a:r>
            <a:endParaRPr lang="en-US" sz="4000" dirty="0">
              <a:latin typeface="Rockwell" charset="0"/>
            </a:endParaRPr>
          </a:p>
        </p:txBody>
      </p:sp>
      <p:pic>
        <p:nvPicPr>
          <p:cNvPr id="7"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7112" y="1600200"/>
            <a:ext cx="7027863" cy="279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854708" y="4699000"/>
            <a:ext cx="755650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Rockwell"/>
                <a:ea typeface="+mn-ea"/>
                <a:cs typeface="+mn-cs"/>
              </a:rPr>
              <a:t>“The way it made me feel was smart because I was asking good questions and giving good answers.”</a:t>
            </a:r>
            <a:endParaRPr kumimoji="0" lang="en-US" sz="2400" b="0" i="0" u="none" strike="noStrike" kern="1200" cap="none" spc="0" normalizeH="0" baseline="0" noProof="0" dirty="0">
              <a:ln>
                <a:noFill/>
              </a:ln>
              <a:solidFill>
                <a:srgbClr val="000000"/>
              </a:solidFill>
              <a:effectLst/>
              <a:uLnTx/>
              <a:uFillTx/>
              <a:latin typeface="Rockwell"/>
              <a:ea typeface="+mn-ea"/>
              <a:cs typeface="+mn-cs"/>
            </a:endParaRPr>
          </a:p>
        </p:txBody>
      </p:sp>
      <p:sp>
        <p:nvSpPr>
          <p:cNvPr id="4" name="TextBox 3"/>
          <p:cNvSpPr txBox="1"/>
          <p:nvPr/>
        </p:nvSpPr>
        <p:spPr>
          <a:xfrm>
            <a:off x="1799950" y="6001789"/>
            <a:ext cx="6254837" cy="64633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Rockwell"/>
                <a:ea typeface="+mn-ea"/>
                <a:cs typeface="+mn-cs"/>
              </a:rPr>
              <a:t>-Boston 9</a:t>
            </a:r>
            <a:r>
              <a:rPr kumimoji="0" lang="en-US" sz="1800" b="0" i="0" u="none" strike="noStrike" kern="1200" cap="none" spc="0" normalizeH="0" baseline="30000" noProof="0" dirty="0" smtClean="0">
                <a:ln>
                  <a:noFill/>
                </a:ln>
                <a:solidFill>
                  <a:prstClr val="black"/>
                </a:solidFill>
                <a:effectLst/>
                <a:uLnTx/>
                <a:uFillTx/>
                <a:latin typeface="Rockwell"/>
                <a:ea typeface="+mn-ea"/>
                <a:cs typeface="+mn-cs"/>
              </a:rPr>
              <a:t>th</a:t>
            </a:r>
            <a:r>
              <a:rPr kumimoji="0" lang="en-US" sz="1800" b="0" i="0" u="none" strike="noStrike" kern="1200" cap="none" spc="0" normalizeH="0" baseline="0" noProof="0" dirty="0" smtClean="0">
                <a:ln>
                  <a:noFill/>
                </a:ln>
                <a:solidFill>
                  <a:prstClr val="black"/>
                </a:solidFill>
                <a:effectLst/>
                <a:uLnTx/>
                <a:uFillTx/>
                <a:latin typeface="Rockwell"/>
                <a:ea typeface="+mn-ea"/>
                <a:cs typeface="+mn-cs"/>
              </a:rPr>
              <a:t> grade remedial summer school student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Tree>
    <p:extLst>
      <p:ext uri="{BB962C8B-B14F-4D97-AF65-F5344CB8AC3E}">
        <p14:creationId xmlns:p14="http://schemas.microsoft.com/office/powerpoint/2010/main" val="154550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277905" y="4702502"/>
            <a:ext cx="8350268" cy="1381126"/>
          </a:xfrm>
        </p:spPr>
        <p:txBody>
          <a:bodyPr>
            <a:normAutofit fontScale="90000"/>
          </a:bodyPr>
          <a:lstStyle/>
          <a:p>
            <a:pPr fontAlgn="base"/>
            <a:r>
              <a:rPr lang="en-US" sz="4000" dirty="0" smtClean="0"/>
              <a:t>Collaborative Learning with the </a:t>
            </a:r>
            <a:r>
              <a:rPr lang="en-US" sz="4000" dirty="0"/>
              <a:t>Question Formulation Technique (QFT)</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7905" y="253410"/>
            <a:ext cx="6373750" cy="4187952"/>
          </a:xfrm>
          <a:prstGeom prst="rect">
            <a:avLst/>
          </a:prstGeom>
        </p:spPr>
      </p:pic>
    </p:spTree>
    <p:extLst>
      <p:ext uri="{BB962C8B-B14F-4D97-AF65-F5344CB8AC3E}">
        <p14:creationId xmlns:p14="http://schemas.microsoft.com/office/powerpoint/2010/main" val="370740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sz="4000" dirty="0">
                <a:solidFill>
                  <a:srgbClr val="629DD1"/>
                </a:solidFill>
                <a:latin typeface="Rockwell" panose="02060603020205020403" pitchFamily="18" charset="0"/>
                <a:ea typeface="MS PGothic" pitchFamily="34" charset="-128"/>
              </a:rPr>
              <a:t>The Question Formulation Technique (QFT)</a:t>
            </a:r>
            <a:r>
              <a:rPr lang="en-US" altLang="en-US" dirty="0">
                <a:solidFill>
                  <a:srgbClr val="629DD1"/>
                </a:solidFill>
                <a:latin typeface="Rockwell" panose="02060603020205020403" pitchFamily="18" charset="0"/>
                <a:ea typeface="MS PGothic" pitchFamily="34" charset="-128"/>
              </a:rPr>
              <a:t/>
            </a:r>
            <a:br>
              <a:rPr lang="en-US" altLang="en-US" dirty="0">
                <a:solidFill>
                  <a:srgbClr val="629DD1"/>
                </a:solidFill>
                <a:latin typeface="Rockwell" panose="02060603020205020403" pitchFamily="18" charset="0"/>
                <a:ea typeface="MS PGothic" pitchFamily="34" charset="-128"/>
              </a:rPr>
            </a:br>
            <a:endParaRPr lang="en-US" dirty="0"/>
          </a:p>
        </p:txBody>
      </p:sp>
      <p:sp>
        <p:nvSpPr>
          <p:cNvPr id="3" name="Content Placeholder 2"/>
          <p:cNvSpPr>
            <a:spLocks noGrp="1"/>
          </p:cNvSpPr>
          <p:nvPr>
            <p:ph idx="1"/>
          </p:nvPr>
        </p:nvSpPr>
        <p:spPr/>
        <p:txBody>
          <a:bodyPr/>
          <a:lstStyle/>
          <a:p>
            <a:pPr marL="228600" lvl="1" indent="0" eaLnBrk="0" fontAlgn="base" hangingPunct="0">
              <a:spcAft>
                <a:spcPts val="1800"/>
              </a:spcAft>
              <a:buClr>
                <a:srgbClr val="297FD5"/>
              </a:buClr>
              <a:buNone/>
            </a:pPr>
            <a:r>
              <a:rPr lang="en-US" altLang="en-US" sz="2800" b="1" dirty="0" smtClean="0">
                <a:solidFill>
                  <a:prstClr val="black"/>
                </a:solidFill>
              </a:rPr>
              <a:t>Students learn to:</a:t>
            </a:r>
          </a:p>
          <a:p>
            <a:pPr lvl="1" eaLnBrk="0" fontAlgn="base" hangingPunct="0">
              <a:spcAft>
                <a:spcPts val="1800"/>
              </a:spcAft>
              <a:buClr>
                <a:srgbClr val="297FD5"/>
              </a:buClr>
              <a:buFont typeface="Wingdings" panose="05000000000000000000" pitchFamily="2" charset="2"/>
              <a:buChar char="§"/>
            </a:pPr>
            <a:r>
              <a:rPr lang="en-US" altLang="en-US" sz="2800" b="1" dirty="0" smtClean="0">
                <a:solidFill>
                  <a:prstClr val="black"/>
                </a:solidFill>
              </a:rPr>
              <a:t>Produce</a:t>
            </a:r>
            <a:r>
              <a:rPr lang="en-US" altLang="en-US" sz="2800" dirty="0" smtClean="0">
                <a:solidFill>
                  <a:prstClr val="black"/>
                </a:solidFill>
              </a:rPr>
              <a:t> their own questions</a:t>
            </a:r>
          </a:p>
          <a:p>
            <a:pPr lvl="1" eaLnBrk="0" fontAlgn="base" hangingPunct="0">
              <a:spcAft>
                <a:spcPts val="1800"/>
              </a:spcAft>
              <a:buClr>
                <a:srgbClr val="297FD5"/>
              </a:buClr>
              <a:buFont typeface="Wingdings" panose="05000000000000000000" pitchFamily="2" charset="2"/>
              <a:buChar char="§"/>
            </a:pPr>
            <a:r>
              <a:rPr lang="en-US" altLang="en-US" sz="2800" b="1" dirty="0" smtClean="0">
                <a:solidFill>
                  <a:prstClr val="black"/>
                </a:solidFill>
              </a:rPr>
              <a:t>Improve</a:t>
            </a:r>
            <a:r>
              <a:rPr lang="en-US" altLang="en-US" sz="2800" dirty="0" smtClean="0">
                <a:solidFill>
                  <a:prstClr val="black"/>
                </a:solidFill>
              </a:rPr>
              <a:t> their questions </a:t>
            </a:r>
          </a:p>
          <a:p>
            <a:pPr lvl="1" eaLnBrk="0" fontAlgn="base" hangingPunct="0">
              <a:spcAft>
                <a:spcPts val="1800"/>
              </a:spcAft>
              <a:buClr>
                <a:srgbClr val="297FD5"/>
              </a:buClr>
              <a:buFont typeface="Wingdings" panose="05000000000000000000" pitchFamily="2" charset="2"/>
              <a:buChar char="§"/>
            </a:pPr>
            <a:r>
              <a:rPr lang="en-US" altLang="en-US" sz="2800" b="1" dirty="0" smtClean="0">
                <a:solidFill>
                  <a:prstClr val="black"/>
                </a:solidFill>
              </a:rPr>
              <a:t>Strategize</a:t>
            </a:r>
            <a:r>
              <a:rPr lang="en-US" altLang="en-US" sz="2800" dirty="0" smtClean="0">
                <a:solidFill>
                  <a:prstClr val="black"/>
                </a:solidFill>
              </a:rPr>
              <a:t> on how to use their questions</a:t>
            </a:r>
          </a:p>
          <a:p>
            <a:pPr lvl="1" eaLnBrk="0" fontAlgn="base" hangingPunct="0">
              <a:spcAft>
                <a:spcPts val="1800"/>
              </a:spcAft>
              <a:buClr>
                <a:srgbClr val="297FD5"/>
              </a:buClr>
              <a:buFont typeface="Wingdings" panose="05000000000000000000" pitchFamily="2" charset="2"/>
              <a:buChar char="§"/>
            </a:pPr>
            <a:r>
              <a:rPr lang="en-US" altLang="en-US" sz="2800" b="1" dirty="0" smtClean="0">
                <a:solidFill>
                  <a:prstClr val="black"/>
                </a:solidFill>
              </a:rPr>
              <a:t>Reflect</a:t>
            </a:r>
            <a:r>
              <a:rPr lang="en-US" altLang="en-US" sz="2800" dirty="0" smtClean="0">
                <a:solidFill>
                  <a:prstClr val="black"/>
                </a:solidFill>
              </a:rPr>
              <a:t> on what they have learned and how they learned it</a:t>
            </a:r>
          </a:p>
          <a:p>
            <a:endParaRPr lang="en" dirty="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48657" y="5792055"/>
            <a:ext cx="2412519" cy="883632"/>
          </a:xfrm>
          <a:prstGeom prst="rect">
            <a:avLst/>
          </a:prstGeom>
        </p:spPr>
      </p:pic>
      <p:sp>
        <p:nvSpPr>
          <p:cNvPr id="5" name="TextBox 4"/>
          <p:cNvSpPr txBox="1"/>
          <p:nvPr/>
        </p:nvSpPr>
        <p:spPr>
          <a:xfrm>
            <a:off x="7154867" y="6233871"/>
            <a:ext cx="1740258" cy="338554"/>
          </a:xfrm>
          <a:prstGeom prst="rect">
            <a:avLst/>
          </a:prstGeom>
          <a:noFill/>
        </p:spPr>
        <p:txBody>
          <a:bodyPr wrap="square" rtlCol="0">
            <a:spAutoFit/>
          </a:bodyPr>
          <a:lstStyle/>
          <a:p>
            <a:r>
              <a:rPr lang="en-US" sz="1600" dirty="0" smtClean="0">
                <a:solidFill>
                  <a:schemeClr val="accent2"/>
                </a:solidFill>
              </a:rPr>
              <a:t>#QFT</a:t>
            </a:r>
            <a:endParaRPr lang="en-US" sz="1600" dirty="0">
              <a:solidFill>
                <a:schemeClr val="accent2"/>
              </a:solidFill>
            </a:endParaRPr>
          </a:p>
        </p:txBody>
      </p:sp>
    </p:spTree>
    <p:extLst>
      <p:ext uri="{BB962C8B-B14F-4D97-AF65-F5344CB8AC3E}">
        <p14:creationId xmlns:p14="http://schemas.microsoft.com/office/powerpoint/2010/main" val="1551118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392113" y="544513"/>
            <a:ext cx="7742237" cy="1116012"/>
          </a:xfrm>
        </p:spPr>
        <p:txBody>
          <a:bodyPr/>
          <a:lstStyle/>
          <a:p>
            <a:pPr eaLnBrk="1" hangingPunct="1"/>
            <a:r>
              <a:rPr lang="en-US" altLang="en-US" sz="4200" dirty="0" smtClean="0"/>
              <a:t>Rules for Producing Questions</a:t>
            </a:r>
          </a:p>
        </p:txBody>
      </p:sp>
      <p:sp>
        <p:nvSpPr>
          <p:cNvPr id="5" name="Rounded Rectangle 11"/>
          <p:cNvSpPr>
            <a:spLocks noChangeArrowheads="1"/>
          </p:cNvSpPr>
          <p:nvPr/>
        </p:nvSpPr>
        <p:spPr bwMode="auto">
          <a:xfrm>
            <a:off x="498475" y="2055813"/>
            <a:ext cx="8175625" cy="4384675"/>
          </a:xfrm>
          <a:prstGeom prst="roundRect">
            <a:avLst>
              <a:gd name="adj" fmla="val 16667"/>
            </a:avLst>
          </a:prstGeom>
          <a:ln/>
          <a:extLst/>
        </p:spPr>
        <p:style>
          <a:lnRef idx="2">
            <a:schemeClr val="accent3">
              <a:shade val="50000"/>
            </a:schemeClr>
          </a:lnRef>
          <a:fillRef idx="1">
            <a:schemeClr val="accent3"/>
          </a:fillRef>
          <a:effectRef idx="0">
            <a:schemeClr val="accent3"/>
          </a:effectRef>
          <a:fontRef idx="minor">
            <a:schemeClr val="lt1"/>
          </a:fontRef>
        </p:style>
        <p:txBody>
          <a:bodyPr/>
          <a:lstStyle>
            <a:lvl1pPr marL="222250" indent="-222250">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smtClean="0">
                <a:ln>
                  <a:noFill/>
                </a:ln>
                <a:solidFill>
                  <a:prstClr val="white"/>
                </a:solidFill>
                <a:effectLst/>
                <a:uLnTx/>
                <a:uFillTx/>
                <a:latin typeface="+mn-lt"/>
              </a:rPr>
              <a:t>1. Ask as many questions as you can</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smtClean="0">
                <a:ln>
                  <a:noFill/>
                </a:ln>
                <a:solidFill>
                  <a:prstClr val="white"/>
                </a:solidFill>
                <a:effectLst/>
                <a:uLnTx/>
                <a:uFillTx/>
                <a:latin typeface="+mn-lt"/>
              </a:rPr>
              <a:t>2. Do not stop to answer, judge, or discuss</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smtClean="0">
                <a:ln>
                  <a:noFill/>
                </a:ln>
                <a:solidFill>
                  <a:prstClr val="white"/>
                </a:solidFill>
                <a:effectLst/>
                <a:uLnTx/>
                <a:uFillTx/>
                <a:latin typeface="+mn-lt"/>
              </a:rPr>
              <a:t>3. Write down every question exactly as stated</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smtClean="0">
                <a:ln>
                  <a:noFill/>
                </a:ln>
                <a:solidFill>
                  <a:prstClr val="white"/>
                </a:solidFill>
                <a:effectLst/>
                <a:uLnTx/>
                <a:uFillTx/>
                <a:latin typeface="+mn-lt"/>
              </a:rPr>
              <a:t>4. Change any statements into questions</a:t>
            </a:r>
          </a:p>
          <a:p>
            <a:pPr marL="222250" marR="0" lvl="0" indent="-222250" algn="ctr" defTabSz="914400" rtl="0" eaLnBrk="1" fontAlgn="base" latinLnBrk="0" hangingPunct="1">
              <a:lnSpc>
                <a:spcPct val="100000"/>
              </a:lnSpc>
              <a:spcBef>
                <a:spcPct val="0"/>
              </a:spcBef>
              <a:spcAft>
                <a:spcPts val="1800"/>
              </a:spcAft>
              <a:buClrTx/>
              <a:buSzTx/>
              <a:buFontTx/>
              <a:buNone/>
              <a:tabLst/>
              <a:defRPr/>
            </a:pPr>
            <a:endParaRPr kumimoji="0" lang="en-US" altLang="en-US" sz="2800" b="0" i="0" u="none" strike="noStrike" kern="1200" cap="none" spc="0" normalizeH="0" baseline="0" noProof="0" dirty="0" smtClean="0">
              <a:ln>
                <a:noFill/>
              </a:ln>
              <a:solidFill>
                <a:prstClr val="white"/>
              </a:solidFill>
              <a:effectLst/>
              <a:uLnTx/>
              <a:uFillTx/>
              <a:latin typeface="+mn-lt"/>
            </a:endParaRPr>
          </a:p>
        </p:txBody>
      </p:sp>
    </p:spTree>
    <p:extLst>
      <p:ext uri="{BB962C8B-B14F-4D97-AF65-F5344CB8AC3E}">
        <p14:creationId xmlns:p14="http://schemas.microsoft.com/office/powerpoint/2010/main" val="361147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r>
              <a:rPr lang="en-US" altLang="en-US" sz="4400" dirty="0" smtClean="0"/>
              <a:t>Producing Questions</a:t>
            </a:r>
          </a:p>
        </p:txBody>
      </p:sp>
      <p:sp>
        <p:nvSpPr>
          <p:cNvPr id="102403" name="Content Placeholder 2"/>
          <p:cNvSpPr>
            <a:spLocks noGrp="1"/>
          </p:cNvSpPr>
          <p:nvPr>
            <p:ph idx="1"/>
          </p:nvPr>
        </p:nvSpPr>
        <p:spPr>
          <a:xfrm>
            <a:off x="333664" y="1600200"/>
            <a:ext cx="8545513" cy="5022273"/>
          </a:xfrm>
        </p:spPr>
        <p:txBody>
          <a:bodyPr/>
          <a:lstStyle/>
          <a:p>
            <a:pPr marL="514350" indent="-514350" eaLnBrk="1" hangingPunct="1">
              <a:lnSpc>
                <a:spcPct val="90000"/>
              </a:lnSpc>
              <a:buFont typeface="Wingdings" panose="05000000000000000000" pitchFamily="2" charset="2"/>
              <a:buAutoNum type="arabicPeriod"/>
            </a:pPr>
            <a:r>
              <a:rPr lang="en-US" altLang="en-US" sz="3200" dirty="0" smtClean="0">
                <a:solidFill>
                  <a:srgbClr val="000000"/>
                </a:solidFill>
              </a:rPr>
              <a:t>Ask Questions</a:t>
            </a:r>
          </a:p>
          <a:p>
            <a:pPr marL="514350" indent="-514350" eaLnBrk="1" hangingPunct="1">
              <a:lnSpc>
                <a:spcPct val="90000"/>
              </a:lnSpc>
              <a:buFont typeface="Wingdings" panose="05000000000000000000" pitchFamily="2" charset="2"/>
              <a:buAutoNum type="arabicPeriod"/>
            </a:pPr>
            <a:r>
              <a:rPr lang="en-US" altLang="en-US" sz="3200" dirty="0" smtClean="0">
                <a:solidFill>
                  <a:srgbClr val="000000"/>
                </a:solidFill>
              </a:rPr>
              <a:t>Follow the Rules</a:t>
            </a:r>
          </a:p>
          <a:p>
            <a:pPr lvl="3" eaLnBrk="1" hangingPunct="1">
              <a:lnSpc>
                <a:spcPct val="90000"/>
              </a:lnSpc>
            </a:pPr>
            <a:r>
              <a:rPr lang="en-US" altLang="en-US" sz="2400" dirty="0" smtClean="0">
                <a:solidFill>
                  <a:schemeClr val="tx1"/>
                </a:solidFill>
              </a:rPr>
              <a:t>Ask as many questions as you can.</a:t>
            </a:r>
          </a:p>
          <a:p>
            <a:pPr lvl="3" eaLnBrk="1" hangingPunct="1">
              <a:lnSpc>
                <a:spcPct val="90000"/>
              </a:lnSpc>
            </a:pPr>
            <a:r>
              <a:rPr lang="en-US" altLang="en-US" sz="2400" dirty="0" smtClean="0">
                <a:solidFill>
                  <a:schemeClr val="tx1"/>
                </a:solidFill>
              </a:rPr>
              <a:t>Do not stop to answer, judge, or discuss.</a:t>
            </a:r>
          </a:p>
          <a:p>
            <a:pPr lvl="3" eaLnBrk="1" hangingPunct="1">
              <a:lnSpc>
                <a:spcPct val="90000"/>
              </a:lnSpc>
            </a:pPr>
            <a:r>
              <a:rPr lang="en-US" altLang="en-US" sz="2400" dirty="0" smtClean="0">
                <a:solidFill>
                  <a:schemeClr val="tx1"/>
                </a:solidFill>
              </a:rPr>
              <a:t>Write down every question exactly as it was stated.</a:t>
            </a:r>
          </a:p>
          <a:p>
            <a:pPr lvl="3" eaLnBrk="1" hangingPunct="1">
              <a:lnSpc>
                <a:spcPct val="90000"/>
              </a:lnSpc>
            </a:pPr>
            <a:r>
              <a:rPr lang="en-US" altLang="en-US" sz="2400" dirty="0" smtClean="0">
                <a:solidFill>
                  <a:schemeClr val="tx1"/>
                </a:solidFill>
              </a:rPr>
              <a:t>Change any statements into questions.</a:t>
            </a:r>
          </a:p>
          <a:p>
            <a:pPr marL="514350" indent="-514350" eaLnBrk="1" hangingPunct="1">
              <a:lnSpc>
                <a:spcPct val="90000"/>
              </a:lnSpc>
              <a:buFont typeface="Wingdings" panose="05000000000000000000" pitchFamily="2" charset="2"/>
              <a:buAutoNum type="arabicPeriod"/>
            </a:pPr>
            <a:r>
              <a:rPr lang="en-US" altLang="en-US" sz="3200" dirty="0" smtClean="0">
                <a:solidFill>
                  <a:srgbClr val="000000"/>
                </a:solidFill>
              </a:rPr>
              <a:t>Number the Questions</a:t>
            </a:r>
          </a:p>
          <a:p>
            <a:pPr marL="514350" indent="-514350" algn="ctr" eaLnBrk="1" hangingPunct="1">
              <a:lnSpc>
                <a:spcPct val="90000"/>
              </a:lnSpc>
              <a:buFont typeface="Wingdings" panose="05000000000000000000" pitchFamily="2" charset="2"/>
              <a:buAutoNum type="arabicPeriod"/>
            </a:pPr>
            <a:endParaRPr lang="en-US" altLang="en-US" sz="2800" dirty="0" smtClean="0"/>
          </a:p>
        </p:txBody>
      </p:sp>
    </p:spTree>
    <p:extLst>
      <p:ext uri="{BB962C8B-B14F-4D97-AF65-F5344CB8AC3E}">
        <p14:creationId xmlns:p14="http://schemas.microsoft.com/office/powerpoint/2010/main" val="3063151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498475" y="484188"/>
            <a:ext cx="7556500" cy="798922"/>
          </a:xfrm>
        </p:spPr>
        <p:txBody>
          <a:bodyPr/>
          <a:lstStyle/>
          <a:p>
            <a:pPr eaLnBrk="1" hangingPunct="1"/>
            <a:r>
              <a:rPr lang="en-US" altLang="en-US" sz="4000" dirty="0" smtClean="0"/>
              <a:t>Question Focus:</a:t>
            </a:r>
          </a:p>
        </p:txBody>
      </p:sp>
      <p:sp>
        <p:nvSpPr>
          <p:cNvPr id="104451" name="Content Placeholder 2"/>
          <p:cNvSpPr>
            <a:spLocks noGrp="1"/>
          </p:cNvSpPr>
          <p:nvPr>
            <p:ph idx="1"/>
          </p:nvPr>
        </p:nvSpPr>
        <p:spPr>
          <a:xfrm>
            <a:off x="498475" y="2238894"/>
            <a:ext cx="8201773" cy="2485243"/>
          </a:xfrm>
        </p:spPr>
        <p:txBody>
          <a:bodyPr>
            <a:noAutofit/>
          </a:bodyPr>
          <a:lstStyle/>
          <a:p>
            <a:pPr marL="0" indent="0" eaLnBrk="1" hangingPunct="1">
              <a:spcBef>
                <a:spcPts val="0"/>
              </a:spcBef>
              <a:buNone/>
            </a:pPr>
            <a:r>
              <a:rPr lang="en-US" altLang="en-US" sz="5600" dirty="0" smtClean="0">
                <a:solidFill>
                  <a:schemeClr val="accent1"/>
                </a:solidFill>
              </a:rPr>
              <a:t>Some students are not asking questions.</a:t>
            </a:r>
          </a:p>
        </p:txBody>
      </p:sp>
      <p:sp>
        <p:nvSpPr>
          <p:cNvPr id="4" name="TextBox 3"/>
          <p:cNvSpPr txBox="1"/>
          <p:nvPr/>
        </p:nvSpPr>
        <p:spPr>
          <a:xfrm>
            <a:off x="498475" y="5400675"/>
            <a:ext cx="7971585" cy="461665"/>
          </a:xfrm>
          <a:prstGeom prst="rect">
            <a:avLst/>
          </a:prstGeom>
          <a:noFill/>
        </p:spPr>
        <p:txBody>
          <a:bodyPr wrap="square" rtlCol="0">
            <a:spAutoFit/>
          </a:bodyPr>
          <a:lstStyle/>
          <a:p>
            <a:r>
              <a:rPr lang="en-US" sz="2400" dirty="0" smtClean="0">
                <a:sym typeface="Wingdings"/>
              </a:rPr>
              <a:t></a:t>
            </a:r>
            <a:r>
              <a:rPr lang="en-US" sz="2400" dirty="0" smtClean="0"/>
              <a:t>Please write this statement at the top of your paper. </a:t>
            </a:r>
            <a:endParaRPr lang="en-US" sz="2400" dirty="0"/>
          </a:p>
        </p:txBody>
      </p:sp>
      <p:sp>
        <p:nvSpPr>
          <p:cNvPr id="3" name="TextBox 2"/>
          <p:cNvSpPr txBox="1"/>
          <p:nvPr/>
        </p:nvSpPr>
        <p:spPr>
          <a:xfrm>
            <a:off x="498474" y="5845215"/>
            <a:ext cx="8201773" cy="461665"/>
          </a:xfrm>
          <a:prstGeom prst="rect">
            <a:avLst/>
          </a:prstGeom>
          <a:noFill/>
        </p:spPr>
        <p:txBody>
          <a:bodyPr wrap="square" rtlCol="0">
            <a:spAutoFit/>
          </a:bodyPr>
          <a:lstStyle/>
          <a:p>
            <a:r>
              <a:rPr lang="en-US" sz="2400" dirty="0" smtClean="0">
                <a:sym typeface="Wingdings" panose="05000000000000000000" pitchFamily="2" charset="2"/>
              </a:rPr>
              <a:t>Remember: Number the questions. </a:t>
            </a:r>
            <a:r>
              <a:rPr lang="en-US" sz="2400" dirty="0">
                <a:sym typeface="Wingdings" panose="05000000000000000000" pitchFamily="2" charset="2"/>
              </a:rPr>
              <a:t>F</a:t>
            </a:r>
            <a:r>
              <a:rPr lang="en-US" sz="2400" dirty="0" smtClean="0">
                <a:sym typeface="Wingdings" panose="05000000000000000000" pitchFamily="2" charset="2"/>
              </a:rPr>
              <a:t>ollow the rules. </a:t>
            </a:r>
            <a:endParaRPr lang="en-US" sz="2400" dirty="0"/>
          </a:p>
        </p:txBody>
      </p:sp>
    </p:spTree>
    <p:extLst>
      <p:ext uri="{BB962C8B-B14F-4D97-AF65-F5344CB8AC3E}">
        <p14:creationId xmlns:p14="http://schemas.microsoft.com/office/powerpoint/2010/main" val="254342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normAutofit fontScale="90000"/>
          </a:bodyPr>
          <a:lstStyle/>
          <a:p>
            <a:pPr eaLnBrk="1" hangingPunct="1"/>
            <a:r>
              <a:rPr lang="en-US" altLang="en-US" sz="4000" smtClean="0"/>
              <a:t>Categorizing Questions: </a:t>
            </a:r>
            <a:br>
              <a:rPr lang="en-US" altLang="en-US" sz="4000" smtClean="0"/>
            </a:br>
            <a:r>
              <a:rPr lang="en-US" altLang="en-US" sz="4000" smtClean="0"/>
              <a:t>Closed/ Open</a:t>
            </a:r>
          </a:p>
        </p:txBody>
      </p:sp>
      <p:sp>
        <p:nvSpPr>
          <p:cNvPr id="46082" name="Content Placeholder 2"/>
          <p:cNvSpPr>
            <a:spLocks noGrp="1"/>
          </p:cNvSpPr>
          <p:nvPr>
            <p:ph idx="1"/>
          </p:nvPr>
        </p:nvSpPr>
        <p:spPr>
          <a:xfrm>
            <a:off x="498475" y="1981200"/>
            <a:ext cx="8362950" cy="4144963"/>
          </a:xfrm>
        </p:spPr>
        <p:txBody>
          <a:bodyPr/>
          <a:lstStyle/>
          <a:p>
            <a:pPr marL="0" indent="0" eaLnBrk="1" hangingPunct="1">
              <a:lnSpc>
                <a:spcPct val="90000"/>
              </a:lnSpc>
              <a:buFont typeface="Wingdings" panose="05000000000000000000" pitchFamily="2" charset="2"/>
              <a:buNone/>
            </a:pPr>
            <a:r>
              <a:rPr lang="en-US" altLang="en-US" sz="3000" u="sng" dirty="0" smtClean="0">
                <a:solidFill>
                  <a:srgbClr val="000000"/>
                </a:solidFill>
              </a:rPr>
              <a:t>Definitions</a:t>
            </a:r>
            <a:r>
              <a:rPr lang="en-US" altLang="en-US" sz="3000" dirty="0" smtClean="0">
                <a:solidFill>
                  <a:srgbClr val="000000"/>
                </a:solidFill>
              </a:rPr>
              <a:t>: </a:t>
            </a:r>
            <a:endParaRPr lang="en-US" altLang="en-US" sz="3000" b="1" dirty="0" smtClean="0">
              <a:solidFill>
                <a:srgbClr val="000000"/>
              </a:solidFill>
            </a:endParaRPr>
          </a:p>
          <a:p>
            <a:pPr lvl="1" eaLnBrk="1" hangingPunct="1">
              <a:lnSpc>
                <a:spcPct val="90000"/>
              </a:lnSpc>
            </a:pPr>
            <a:r>
              <a:rPr lang="en-US" altLang="en-US" sz="2800" b="1" dirty="0" smtClean="0">
                <a:solidFill>
                  <a:srgbClr val="000000"/>
                </a:solidFill>
              </a:rPr>
              <a:t>Closed-ended </a:t>
            </a:r>
            <a:r>
              <a:rPr lang="en-US" altLang="en-US" sz="2800" dirty="0" smtClean="0">
                <a:solidFill>
                  <a:srgbClr val="000000"/>
                </a:solidFill>
              </a:rPr>
              <a:t>questions can be answered with a “yes” or  “no” or with a </a:t>
            </a:r>
            <a:r>
              <a:rPr lang="en-US" altLang="en-US" sz="2800" b="1" dirty="0" smtClean="0">
                <a:solidFill>
                  <a:srgbClr val="000000"/>
                </a:solidFill>
              </a:rPr>
              <a:t>one-word </a:t>
            </a:r>
            <a:r>
              <a:rPr lang="en-US" altLang="en-US" sz="2800" dirty="0" smtClean="0">
                <a:solidFill>
                  <a:srgbClr val="000000"/>
                </a:solidFill>
              </a:rPr>
              <a:t>answer.</a:t>
            </a:r>
          </a:p>
          <a:p>
            <a:pPr lvl="1" eaLnBrk="1" hangingPunct="1">
              <a:lnSpc>
                <a:spcPct val="90000"/>
              </a:lnSpc>
              <a:spcBef>
                <a:spcPts val="1800"/>
              </a:spcBef>
            </a:pPr>
            <a:r>
              <a:rPr lang="en-US" altLang="en-US" sz="2800" b="1" dirty="0" smtClean="0">
                <a:solidFill>
                  <a:srgbClr val="000000"/>
                </a:solidFill>
              </a:rPr>
              <a:t>Open-ended</a:t>
            </a:r>
            <a:r>
              <a:rPr lang="en-US" altLang="en-US" sz="2800" dirty="0" smtClean="0">
                <a:solidFill>
                  <a:srgbClr val="000000"/>
                </a:solidFill>
              </a:rPr>
              <a:t> questions require </a:t>
            </a:r>
          </a:p>
          <a:p>
            <a:pPr lvl="1" eaLnBrk="1" hangingPunct="1">
              <a:lnSpc>
                <a:spcPct val="90000"/>
              </a:lnSpc>
              <a:spcBef>
                <a:spcPct val="0"/>
              </a:spcBef>
              <a:spcAft>
                <a:spcPts val="1800"/>
              </a:spcAft>
              <a:buFont typeface="Wingdings" panose="05000000000000000000" pitchFamily="2" charset="2"/>
              <a:buNone/>
            </a:pPr>
            <a:r>
              <a:rPr lang="en-US" altLang="en-US" sz="2800" dirty="0" smtClean="0">
                <a:solidFill>
                  <a:srgbClr val="000000"/>
                </a:solidFill>
              </a:rPr>
              <a:t>  more </a:t>
            </a:r>
            <a:r>
              <a:rPr lang="en-US" altLang="en-US" sz="2800" b="1" dirty="0" smtClean="0">
                <a:solidFill>
                  <a:srgbClr val="000000"/>
                </a:solidFill>
              </a:rPr>
              <a:t>explanation</a:t>
            </a:r>
            <a:r>
              <a:rPr lang="en-US" altLang="en-US" sz="2800" dirty="0" smtClean="0">
                <a:solidFill>
                  <a:srgbClr val="000000"/>
                </a:solidFill>
              </a:rPr>
              <a:t>. </a:t>
            </a:r>
          </a:p>
          <a:p>
            <a:pPr marL="0" indent="0" eaLnBrk="1" hangingPunct="1">
              <a:lnSpc>
                <a:spcPct val="90000"/>
              </a:lnSpc>
              <a:spcBef>
                <a:spcPct val="0"/>
              </a:spcBef>
              <a:buFont typeface="Wingdings" panose="05000000000000000000" pitchFamily="2" charset="2"/>
              <a:buNone/>
            </a:pPr>
            <a:r>
              <a:rPr lang="en-US" altLang="en-US" sz="3000" u="sng" dirty="0" smtClean="0">
                <a:solidFill>
                  <a:srgbClr val="000000"/>
                </a:solidFill>
              </a:rPr>
              <a:t>Directions</a:t>
            </a:r>
            <a:r>
              <a:rPr lang="en-US" altLang="en-US" sz="3000" dirty="0" smtClean="0">
                <a:solidFill>
                  <a:srgbClr val="000000"/>
                </a:solidFill>
              </a:rPr>
              <a:t>: Identify your questions as closed-ended or open-ended by </a:t>
            </a:r>
            <a:r>
              <a:rPr lang="en-US" altLang="en-US" sz="3000" b="1" dirty="0" smtClean="0">
                <a:solidFill>
                  <a:srgbClr val="000000"/>
                </a:solidFill>
              </a:rPr>
              <a:t>marking them </a:t>
            </a:r>
            <a:r>
              <a:rPr lang="en-US" altLang="en-US" sz="3000" dirty="0" smtClean="0">
                <a:solidFill>
                  <a:srgbClr val="000000"/>
                </a:solidFill>
              </a:rPr>
              <a:t>with a </a:t>
            </a:r>
            <a:r>
              <a:rPr lang="en-US" altLang="en-US" sz="3000" b="1" dirty="0" smtClean="0">
                <a:solidFill>
                  <a:srgbClr val="000000"/>
                </a:solidFill>
              </a:rPr>
              <a:t>“C”</a:t>
            </a:r>
            <a:r>
              <a:rPr lang="en-US" altLang="ja-JP" sz="3000" dirty="0" smtClean="0">
                <a:solidFill>
                  <a:srgbClr val="000000"/>
                </a:solidFill>
              </a:rPr>
              <a:t> or an </a:t>
            </a:r>
            <a:r>
              <a:rPr lang="en-US" altLang="en-US" sz="3000" b="1" dirty="0" smtClean="0">
                <a:solidFill>
                  <a:srgbClr val="000000"/>
                </a:solidFill>
              </a:rPr>
              <a:t>“</a:t>
            </a:r>
            <a:r>
              <a:rPr lang="en-US" altLang="ja-JP" sz="3000" b="1" dirty="0" smtClean="0">
                <a:solidFill>
                  <a:srgbClr val="000000"/>
                </a:solidFill>
              </a:rPr>
              <a:t>O.</a:t>
            </a:r>
            <a:r>
              <a:rPr lang="en-US" altLang="en-US" sz="3000" b="1" dirty="0" smtClean="0">
                <a:solidFill>
                  <a:srgbClr val="000000"/>
                </a:solidFill>
              </a:rPr>
              <a:t>”</a:t>
            </a:r>
            <a:endParaRPr lang="en-US" altLang="en-US" sz="3000" dirty="0" smtClean="0">
              <a:solidFill>
                <a:srgbClr val="000000"/>
              </a:solidFill>
            </a:endParaRPr>
          </a:p>
        </p:txBody>
      </p:sp>
    </p:spTree>
    <p:extLst>
      <p:ext uri="{BB962C8B-B14F-4D97-AF65-F5344CB8AC3E}">
        <p14:creationId xmlns:p14="http://schemas.microsoft.com/office/powerpoint/2010/main" val="3452807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fade">
                                      <p:cBhvr>
                                        <p:cTn id="7" dur="500"/>
                                        <p:tgtEl>
                                          <p:spTgt spid="4608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82">
                                            <p:txEl>
                                              <p:pRg st="2" end="2"/>
                                            </p:txEl>
                                          </p:spTgt>
                                        </p:tgtEl>
                                        <p:attrNameLst>
                                          <p:attrName>style.visibility</p:attrName>
                                        </p:attrNameLst>
                                      </p:cBhvr>
                                      <p:to>
                                        <p:strVal val="visible"/>
                                      </p:to>
                                    </p:set>
                                    <p:animEffect transition="in" filter="fade">
                                      <p:cBhvr>
                                        <p:cTn id="10" dur="500"/>
                                        <p:tgtEl>
                                          <p:spTgt spid="4608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6082">
                                            <p:txEl>
                                              <p:pRg st="3" end="3"/>
                                            </p:txEl>
                                          </p:spTgt>
                                        </p:tgtEl>
                                        <p:attrNameLst>
                                          <p:attrName>style.visibility</p:attrName>
                                        </p:attrNameLst>
                                      </p:cBhvr>
                                      <p:to>
                                        <p:strVal val="visible"/>
                                      </p:to>
                                    </p:set>
                                    <p:animEffect transition="in" filter="fade">
                                      <p:cBhvr>
                                        <p:cTn id="13" dur="500"/>
                                        <p:tgtEl>
                                          <p:spTgt spid="46082">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46082">
                                            <p:txEl>
                                              <p:pRg st="4" end="4"/>
                                            </p:txEl>
                                          </p:spTgt>
                                        </p:tgtEl>
                                        <p:attrNameLst>
                                          <p:attrName>style.visibility</p:attrName>
                                        </p:attrNameLst>
                                      </p:cBhvr>
                                      <p:to>
                                        <p:strVal val="visible"/>
                                      </p:to>
                                    </p:set>
                                    <p:animEffect transition="in" filter="fade">
                                      <p:cBhvr>
                                        <p:cTn id="18" dur="500"/>
                                        <p:tgtEl>
                                          <p:spTgt spid="460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eaLnBrk="1" hangingPunct="1"/>
            <a:r>
              <a:rPr lang="en-US" altLang="en-US" sz="4400" dirty="0" smtClean="0"/>
              <a:t>Discussion</a:t>
            </a:r>
          </a:p>
        </p:txBody>
      </p:sp>
      <p:graphicFrame>
        <p:nvGraphicFramePr>
          <p:cNvPr id="5" name="Content Placeholder 3"/>
          <p:cNvGraphicFramePr>
            <a:graphicFrameLocks noGrp="1"/>
          </p:cNvGraphicFramePr>
          <p:nvPr/>
        </p:nvGraphicFramePr>
        <p:xfrm>
          <a:off x="1216061" y="2235010"/>
          <a:ext cx="6676859" cy="3396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1864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US" altLang="en-US" sz="4400" smtClean="0"/>
              <a:t>Discussion</a:t>
            </a:r>
          </a:p>
        </p:txBody>
      </p:sp>
      <p:graphicFrame>
        <p:nvGraphicFramePr>
          <p:cNvPr id="4" name="Content Placeholder 3"/>
          <p:cNvGraphicFramePr>
            <a:graphicFrameLocks noGrp="1"/>
          </p:cNvGraphicFramePr>
          <p:nvPr>
            <p:extLst/>
          </p:nvPr>
        </p:nvGraphicFramePr>
        <p:xfrm>
          <a:off x="1215266" y="2213961"/>
          <a:ext cx="6676859" cy="3396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1363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ubtitle 2"/>
          <p:cNvSpPr txBox="1">
            <a:spLocks/>
          </p:cNvSpPr>
          <p:nvPr/>
        </p:nvSpPr>
        <p:spPr bwMode="auto">
          <a:xfrm>
            <a:off x="862013" y="2281238"/>
            <a:ext cx="64008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altLang="en-US" sz="3200" b="1" i="0" u="none" strike="noStrike" kern="1200" cap="none" spc="0" normalizeH="0" baseline="0" noProof="0" smtClean="0">
              <a:ln>
                <a:noFill/>
              </a:ln>
              <a:solidFill>
                <a:prstClr val="black"/>
              </a:solidFill>
              <a:effectLst/>
              <a:uLnTx/>
              <a:uFillTx/>
              <a:latin typeface="Arial" panose="020B0604020202020204" pitchFamily="34" charset="0"/>
              <a:ea typeface="MS PGothic" pitchFamily="34" charset="-128"/>
              <a:cs typeface="+mn-cs"/>
            </a:endParaRPr>
          </a:p>
        </p:txBody>
      </p:sp>
      <p:sp>
        <p:nvSpPr>
          <p:cNvPr id="108547" name="Title 1"/>
          <p:cNvSpPr>
            <a:spLocks noGrp="1"/>
          </p:cNvSpPr>
          <p:nvPr>
            <p:ph type="title"/>
          </p:nvPr>
        </p:nvSpPr>
        <p:spPr/>
        <p:txBody>
          <a:bodyPr/>
          <a:lstStyle/>
          <a:p>
            <a:pPr eaLnBrk="1" hangingPunct="1"/>
            <a:r>
              <a:rPr lang="en-US" altLang="en-US" sz="4000" smtClean="0"/>
              <a:t>Improving Questions</a:t>
            </a:r>
          </a:p>
        </p:txBody>
      </p:sp>
      <p:sp>
        <p:nvSpPr>
          <p:cNvPr id="4" name="Content Placeholder 3"/>
          <p:cNvSpPr>
            <a:spLocks noGrp="1"/>
          </p:cNvSpPr>
          <p:nvPr>
            <p:ph idx="1"/>
          </p:nvPr>
        </p:nvSpPr>
        <p:spPr>
          <a:xfrm>
            <a:off x="457200" y="1905000"/>
            <a:ext cx="8229600" cy="4133850"/>
          </a:xfrm>
        </p:spPr>
        <p:txBody>
          <a:bodyPr/>
          <a:lstStyle/>
          <a:p>
            <a:pPr eaLnBrk="1" hangingPunct="1"/>
            <a:r>
              <a:rPr lang="en-US" altLang="en-US" sz="2800" dirty="0" smtClean="0">
                <a:solidFill>
                  <a:srgbClr val="000000"/>
                </a:solidFill>
                <a:latin typeface="+mj-lt"/>
              </a:rPr>
              <a:t>Take one </a:t>
            </a:r>
            <a:r>
              <a:rPr lang="en-US" altLang="en-US" sz="2800" b="1" dirty="0" smtClean="0">
                <a:solidFill>
                  <a:schemeClr val="tx1"/>
                </a:solidFill>
                <a:latin typeface="+mj-lt"/>
              </a:rPr>
              <a:t>closed-ended question</a:t>
            </a:r>
            <a:r>
              <a:rPr lang="en-US" altLang="en-US" sz="2800" b="1" dirty="0" smtClean="0">
                <a:solidFill>
                  <a:srgbClr val="9D90A0"/>
                </a:solidFill>
                <a:latin typeface="+mj-lt"/>
              </a:rPr>
              <a:t> </a:t>
            </a:r>
            <a:r>
              <a:rPr lang="en-US" altLang="en-US" sz="2800" dirty="0" smtClean="0">
                <a:solidFill>
                  <a:srgbClr val="000000"/>
                </a:solidFill>
                <a:latin typeface="+mj-lt"/>
              </a:rPr>
              <a:t>and change it</a:t>
            </a:r>
            <a:r>
              <a:rPr lang="en-US" altLang="en-US" sz="2800" b="1" dirty="0" smtClean="0">
                <a:solidFill>
                  <a:srgbClr val="000000"/>
                </a:solidFill>
                <a:latin typeface="+mj-lt"/>
              </a:rPr>
              <a:t> </a:t>
            </a:r>
            <a:r>
              <a:rPr lang="en-US" altLang="en-US" sz="2800" dirty="0" smtClean="0">
                <a:solidFill>
                  <a:srgbClr val="000000"/>
                </a:solidFill>
                <a:latin typeface="+mj-lt"/>
              </a:rPr>
              <a:t>into an </a:t>
            </a:r>
            <a:r>
              <a:rPr lang="en-US" altLang="en-US" sz="2800" b="1" dirty="0" smtClean="0">
                <a:solidFill>
                  <a:schemeClr val="tx1"/>
                </a:solidFill>
                <a:latin typeface="+mj-lt"/>
              </a:rPr>
              <a:t>open-ended question</a:t>
            </a:r>
            <a:r>
              <a:rPr lang="en-US" altLang="en-US" sz="2800" dirty="0" smtClean="0">
                <a:solidFill>
                  <a:srgbClr val="000000"/>
                </a:solidFill>
                <a:latin typeface="+mj-lt"/>
              </a:rPr>
              <a:t>.</a:t>
            </a:r>
          </a:p>
          <a:p>
            <a:pPr eaLnBrk="1" hangingPunct="1">
              <a:buFont typeface="Wingdings" panose="05000000000000000000" pitchFamily="2" charset="2"/>
              <a:buNone/>
            </a:pPr>
            <a:endParaRPr lang="en-US" altLang="en-US" dirty="0" smtClean="0">
              <a:solidFill>
                <a:srgbClr val="000000"/>
              </a:solidFill>
              <a:latin typeface="Gill Sans" charset="0"/>
            </a:endParaRPr>
          </a:p>
          <a:p>
            <a:pPr eaLnBrk="1" hangingPunct="1">
              <a:buFont typeface="Wingdings" panose="05000000000000000000" pitchFamily="2" charset="2"/>
              <a:buNone/>
            </a:pPr>
            <a:endParaRPr lang="en-US" altLang="en-US" dirty="0" smtClean="0">
              <a:solidFill>
                <a:srgbClr val="000000"/>
              </a:solidFill>
              <a:latin typeface="Gill Sans" charset="0"/>
            </a:endParaRPr>
          </a:p>
          <a:p>
            <a:pPr eaLnBrk="1" hangingPunct="1"/>
            <a:r>
              <a:rPr lang="en-US" altLang="en-US" sz="2800" dirty="0" smtClean="0">
                <a:solidFill>
                  <a:srgbClr val="000000"/>
                </a:solidFill>
                <a:latin typeface="+mj-lt"/>
              </a:rPr>
              <a:t>Take one </a:t>
            </a:r>
            <a:r>
              <a:rPr lang="en-US" altLang="en-US" sz="2800" b="1" dirty="0" smtClean="0">
                <a:solidFill>
                  <a:schemeClr val="tx1"/>
                </a:solidFill>
                <a:latin typeface="+mj-lt"/>
              </a:rPr>
              <a:t>open-ended question </a:t>
            </a:r>
            <a:r>
              <a:rPr lang="en-US" altLang="en-US" sz="2800" dirty="0" smtClean="0">
                <a:solidFill>
                  <a:srgbClr val="000000"/>
                </a:solidFill>
                <a:latin typeface="+mj-lt"/>
              </a:rPr>
              <a:t>and change it</a:t>
            </a:r>
            <a:r>
              <a:rPr lang="en-US" altLang="en-US" sz="2800" b="1" dirty="0" smtClean="0">
                <a:solidFill>
                  <a:srgbClr val="000000"/>
                </a:solidFill>
                <a:latin typeface="+mj-lt"/>
              </a:rPr>
              <a:t> </a:t>
            </a:r>
            <a:r>
              <a:rPr lang="en-US" altLang="en-US" sz="2800" dirty="0" smtClean="0">
                <a:solidFill>
                  <a:srgbClr val="000000"/>
                </a:solidFill>
                <a:latin typeface="+mj-lt"/>
              </a:rPr>
              <a:t>into a </a:t>
            </a:r>
            <a:r>
              <a:rPr lang="en-US" altLang="en-US" sz="2800" b="1" dirty="0" smtClean="0">
                <a:solidFill>
                  <a:schemeClr val="tx1"/>
                </a:solidFill>
                <a:latin typeface="+mj-lt"/>
              </a:rPr>
              <a:t>closed-ended question</a:t>
            </a:r>
            <a:r>
              <a:rPr lang="en-US" altLang="en-US" sz="2800" dirty="0" smtClean="0">
                <a:solidFill>
                  <a:srgbClr val="000000"/>
                </a:solidFill>
                <a:latin typeface="+mj-lt"/>
              </a:rPr>
              <a:t>.</a:t>
            </a:r>
          </a:p>
          <a:p>
            <a:pPr eaLnBrk="1" hangingPunct="1"/>
            <a:endParaRPr lang="en-US" altLang="en-US" dirty="0" smtClean="0">
              <a:solidFill>
                <a:srgbClr val="000000"/>
              </a:solidFill>
              <a:latin typeface="Gill Sans" charset="0"/>
            </a:endParaRPr>
          </a:p>
          <a:p>
            <a:pPr eaLnBrk="1" hangingPunct="1"/>
            <a:endParaRPr lang="en-US" altLang="en-US" dirty="0" smtClean="0"/>
          </a:p>
        </p:txBody>
      </p:sp>
      <p:sp>
        <p:nvSpPr>
          <p:cNvPr id="3" name="TextBox 2"/>
          <p:cNvSpPr txBox="1"/>
          <p:nvPr/>
        </p:nvSpPr>
        <p:spPr>
          <a:xfrm>
            <a:off x="1100138" y="3006725"/>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rPr>
              <a:t>Closed</a:t>
            </a:r>
          </a:p>
        </p:txBody>
      </p:sp>
      <p:cxnSp>
        <p:nvCxnSpPr>
          <p:cNvPr id="6" name="Straight Arrow Connector 5"/>
          <p:cNvCxnSpPr/>
          <p:nvPr/>
        </p:nvCxnSpPr>
        <p:spPr>
          <a:xfrm flipV="1">
            <a:off x="3810000" y="3341688"/>
            <a:ext cx="1939925" cy="17462"/>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022975" y="3017838"/>
            <a:ext cx="1809750" cy="646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rPr>
              <a:t>Open</a:t>
            </a:r>
          </a:p>
        </p:txBody>
      </p:sp>
      <p:sp>
        <p:nvSpPr>
          <p:cNvPr id="13" name="TextBox 12"/>
          <p:cNvSpPr txBox="1"/>
          <p:nvPr/>
        </p:nvSpPr>
        <p:spPr>
          <a:xfrm>
            <a:off x="5351463" y="5168900"/>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rPr>
              <a:t>Closed</a:t>
            </a:r>
          </a:p>
        </p:txBody>
      </p:sp>
      <p:cxnSp>
        <p:nvCxnSpPr>
          <p:cNvPr id="14" name="Straight Arrow Connector 13"/>
          <p:cNvCxnSpPr/>
          <p:nvPr/>
        </p:nvCxnSpPr>
        <p:spPr>
          <a:xfrm flipV="1">
            <a:off x="3194050" y="5562600"/>
            <a:ext cx="1941513" cy="1746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100138" y="5203825"/>
            <a:ext cx="1809750" cy="646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rPr>
              <a:t>Open</a:t>
            </a:r>
          </a:p>
        </p:txBody>
      </p:sp>
    </p:spTree>
    <p:extLst>
      <p:ext uri="{BB962C8B-B14F-4D97-AF65-F5344CB8AC3E}">
        <p14:creationId xmlns:p14="http://schemas.microsoft.com/office/powerpoint/2010/main" val="267874584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par>
                          <p:cTn id="31" fill="hold" nodeType="afterGroup">
                            <p:stCondLst>
                              <p:cond delay="1000"/>
                            </p:stCondLst>
                            <p:childTnLst>
                              <p:par>
                                <p:cTn id="32" presetID="22" presetClass="entr" presetSubtype="8"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nodeType="afterGroup">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Who is in the room?</a:t>
            </a:r>
            <a:endParaRPr lang="en-US" sz="44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1160" y="5866692"/>
            <a:ext cx="2412519" cy="883632"/>
          </a:xfrm>
          <a:prstGeom prst="rect">
            <a:avLst/>
          </a:prstGeom>
        </p:spPr>
      </p:pic>
      <p:sp>
        <p:nvSpPr>
          <p:cNvPr id="6" name="Rectangle 5"/>
          <p:cNvSpPr/>
          <p:nvPr/>
        </p:nvSpPr>
        <p:spPr>
          <a:xfrm>
            <a:off x="7150655" y="6308508"/>
            <a:ext cx="716863" cy="338554"/>
          </a:xfrm>
          <a:prstGeom prst="rect">
            <a:avLst/>
          </a:prstGeom>
        </p:spPr>
        <p:txBody>
          <a:bodyPr wrap="none">
            <a:spAutoFit/>
          </a:bodyPr>
          <a:lstStyle/>
          <a:p>
            <a:r>
              <a:rPr lang="en-US" sz="1600" dirty="0" smtClean="0">
                <a:solidFill>
                  <a:schemeClr val="accent2"/>
                </a:solidFill>
              </a:rPr>
              <a:t>#</a:t>
            </a:r>
            <a:r>
              <a:rPr lang="en-US" sz="1600" dirty="0">
                <a:solidFill>
                  <a:schemeClr val="accent2"/>
                </a:solidFill>
              </a:rPr>
              <a:t>QFT</a:t>
            </a:r>
          </a:p>
        </p:txBody>
      </p:sp>
    </p:spTree>
    <p:extLst>
      <p:ext uri="{BB962C8B-B14F-4D97-AF65-F5344CB8AC3E}">
        <p14:creationId xmlns:p14="http://schemas.microsoft.com/office/powerpoint/2010/main" val="2107621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altLang="en-US" dirty="0" smtClean="0"/>
              <a:t>Strategize: Prioritizing Questions</a:t>
            </a:r>
            <a:r>
              <a:rPr lang="en-US" altLang="en-US" sz="4000" dirty="0" smtClean="0"/>
              <a:t> </a:t>
            </a:r>
          </a:p>
        </p:txBody>
      </p:sp>
      <p:sp>
        <p:nvSpPr>
          <p:cNvPr id="3" name="Content Placeholder 2"/>
          <p:cNvSpPr>
            <a:spLocks noGrp="1"/>
          </p:cNvSpPr>
          <p:nvPr>
            <p:ph idx="1"/>
          </p:nvPr>
        </p:nvSpPr>
        <p:spPr>
          <a:xfrm>
            <a:off x="498474" y="1600200"/>
            <a:ext cx="7556500" cy="4927600"/>
          </a:xfrm>
        </p:spPr>
        <p:txBody>
          <a:bodyPr>
            <a:normAutofit/>
          </a:bodyPr>
          <a:lstStyle/>
          <a:p>
            <a:pPr marL="0" indent="0" eaLnBrk="1" hangingPunct="1">
              <a:lnSpc>
                <a:spcPct val="90000"/>
              </a:lnSpc>
              <a:buFont typeface="Wingdings" panose="05000000000000000000" pitchFamily="2" charset="2"/>
              <a:buNone/>
            </a:pPr>
            <a:r>
              <a:rPr lang="en-US" altLang="en-US" sz="3000" b="1" dirty="0" smtClean="0">
                <a:solidFill>
                  <a:srgbClr val="000000"/>
                </a:solidFill>
              </a:rPr>
              <a:t>Review your list of questions </a:t>
            </a:r>
          </a:p>
          <a:p>
            <a:pPr marL="228600" lvl="1" indent="0" eaLnBrk="1" hangingPunct="1">
              <a:lnSpc>
                <a:spcPct val="90000"/>
              </a:lnSpc>
              <a:spcBef>
                <a:spcPts val="800"/>
              </a:spcBef>
              <a:spcAft>
                <a:spcPts val="600"/>
              </a:spcAft>
            </a:pPr>
            <a:r>
              <a:rPr lang="en-US" altLang="en-US" sz="2400" dirty="0" smtClean="0">
                <a:solidFill>
                  <a:srgbClr val="000000"/>
                </a:solidFill>
              </a:rPr>
              <a:t> Choose the three questions you consider most important.</a:t>
            </a:r>
          </a:p>
          <a:p>
            <a:pPr marL="228600" lvl="1" indent="0">
              <a:lnSpc>
                <a:spcPct val="90000"/>
              </a:lnSpc>
              <a:spcBef>
                <a:spcPts val="800"/>
              </a:spcBef>
            </a:pPr>
            <a:r>
              <a:rPr lang="en-US" altLang="en-US" sz="2400" dirty="0" smtClean="0">
                <a:solidFill>
                  <a:srgbClr val="000000"/>
                </a:solidFill>
              </a:rPr>
              <a:t> While prioritizing, think about your Question Focus: </a:t>
            </a:r>
            <a:r>
              <a:rPr lang="en-US" altLang="en-US" sz="2400" i="1" dirty="0" smtClean="0">
                <a:solidFill>
                  <a:srgbClr val="000000"/>
                </a:solidFill>
              </a:rPr>
              <a:t>Some </a:t>
            </a:r>
            <a:r>
              <a:rPr lang="en-US" altLang="en-US" sz="2400" i="1" dirty="0">
                <a:solidFill>
                  <a:srgbClr val="000000"/>
                </a:solidFill>
              </a:rPr>
              <a:t>students are not asking questions.</a:t>
            </a:r>
          </a:p>
          <a:p>
            <a:pPr marL="0" indent="0" eaLnBrk="1" hangingPunct="1">
              <a:lnSpc>
                <a:spcPct val="90000"/>
              </a:lnSpc>
              <a:buNone/>
            </a:pPr>
            <a:r>
              <a:rPr lang="en-US" altLang="en-US" sz="3000" b="1" dirty="0" smtClean="0">
                <a:solidFill>
                  <a:srgbClr val="000000"/>
                </a:solidFill>
              </a:rPr>
              <a:t>After prioritizing consider…</a:t>
            </a:r>
          </a:p>
          <a:p>
            <a:pPr lvl="1" eaLnBrk="1" hangingPunct="1">
              <a:lnSpc>
                <a:spcPct val="90000"/>
              </a:lnSpc>
              <a:spcAft>
                <a:spcPts val="600"/>
              </a:spcAft>
            </a:pPr>
            <a:r>
              <a:rPr lang="en-US" altLang="en-US" sz="2400" dirty="0" smtClean="0">
                <a:solidFill>
                  <a:schemeClr val="tx1"/>
                </a:solidFill>
              </a:rPr>
              <a:t>Why did you choose those three questions?</a:t>
            </a:r>
          </a:p>
          <a:p>
            <a:pPr lvl="1" eaLnBrk="1" hangingPunct="1">
              <a:lnSpc>
                <a:spcPct val="90000"/>
              </a:lnSpc>
              <a:spcAft>
                <a:spcPts val="1800"/>
              </a:spcAft>
            </a:pPr>
            <a:r>
              <a:rPr lang="en-US" altLang="en-US" sz="2400" dirty="0" smtClean="0">
                <a:solidFill>
                  <a:schemeClr val="tx1"/>
                </a:solidFill>
              </a:rPr>
              <a:t>Where are your priority questions in the sequence of your entire list of questions?</a:t>
            </a:r>
          </a:p>
        </p:txBody>
      </p:sp>
    </p:spTree>
    <p:extLst>
      <p:ext uri="{BB962C8B-B14F-4D97-AF65-F5344CB8AC3E}">
        <p14:creationId xmlns:p14="http://schemas.microsoft.com/office/powerpoint/2010/main" val="124741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US" altLang="en-US" sz="4000" dirty="0" smtClean="0"/>
              <a:t>Strategize: Next Steps</a:t>
            </a:r>
          </a:p>
        </p:txBody>
      </p:sp>
      <p:sp>
        <p:nvSpPr>
          <p:cNvPr id="111619" name="Content Placeholder 2"/>
          <p:cNvSpPr>
            <a:spLocks noGrp="1"/>
          </p:cNvSpPr>
          <p:nvPr>
            <p:ph idx="1"/>
          </p:nvPr>
        </p:nvSpPr>
        <p:spPr>
          <a:xfrm>
            <a:off x="498474" y="1981200"/>
            <a:ext cx="7772689" cy="4144963"/>
          </a:xfrm>
        </p:spPr>
        <p:txBody>
          <a:bodyPr/>
          <a:lstStyle/>
          <a:p>
            <a:pPr marL="0" indent="0" eaLnBrk="1" hangingPunct="1">
              <a:buFont typeface="Wingdings" panose="05000000000000000000" pitchFamily="2" charset="2"/>
              <a:buNone/>
            </a:pPr>
            <a:r>
              <a:rPr lang="en-US" altLang="en-US" sz="3200" dirty="0" smtClean="0">
                <a:solidFill>
                  <a:schemeClr val="tx1"/>
                </a:solidFill>
              </a:rPr>
              <a:t>From priority questions to action plan</a:t>
            </a:r>
          </a:p>
          <a:p>
            <a:pPr marL="0" indent="0" eaLnBrk="1" hangingPunct="1">
              <a:spcBef>
                <a:spcPts val="1800"/>
              </a:spcBef>
              <a:buFont typeface="Wingdings" panose="05000000000000000000" pitchFamily="2" charset="2"/>
              <a:buNone/>
            </a:pPr>
            <a:r>
              <a:rPr lang="en-US" altLang="en-US" sz="2800" dirty="0" smtClean="0">
                <a:solidFill>
                  <a:schemeClr val="tx1"/>
                </a:solidFill>
              </a:rPr>
              <a:t>In order to answer your priority questions:</a:t>
            </a:r>
          </a:p>
          <a:p>
            <a:pPr lvl="2" eaLnBrk="1" hangingPunct="1">
              <a:spcBef>
                <a:spcPts val="1800"/>
              </a:spcBef>
            </a:pPr>
            <a:r>
              <a:rPr lang="en-US" altLang="en-US" sz="2800" dirty="0" smtClean="0">
                <a:solidFill>
                  <a:schemeClr val="tx1"/>
                </a:solidFill>
              </a:rPr>
              <a:t>What do you need to </a:t>
            </a:r>
            <a:r>
              <a:rPr lang="en-US" altLang="en-US" sz="2800" i="1" dirty="0" smtClean="0">
                <a:solidFill>
                  <a:schemeClr val="tx1"/>
                </a:solidFill>
              </a:rPr>
              <a:t>know</a:t>
            </a:r>
            <a:r>
              <a:rPr lang="en-US" altLang="en-US" sz="2800" dirty="0" smtClean="0">
                <a:solidFill>
                  <a:schemeClr val="tx1"/>
                </a:solidFill>
              </a:rPr>
              <a:t>? </a:t>
            </a:r>
            <a:r>
              <a:rPr lang="en-US" altLang="en-US" sz="2800" b="1" dirty="0" smtClean="0">
                <a:solidFill>
                  <a:schemeClr val="tx1"/>
                </a:solidFill>
              </a:rPr>
              <a:t>Information </a:t>
            </a:r>
          </a:p>
          <a:p>
            <a:pPr lvl="2" eaLnBrk="1" hangingPunct="1">
              <a:spcBef>
                <a:spcPts val="1800"/>
              </a:spcBef>
            </a:pPr>
            <a:r>
              <a:rPr lang="en-US" altLang="en-US" sz="2800" dirty="0" smtClean="0">
                <a:solidFill>
                  <a:schemeClr val="tx1"/>
                </a:solidFill>
              </a:rPr>
              <a:t>What do you need to </a:t>
            </a:r>
            <a:r>
              <a:rPr lang="en-US" altLang="en-US" sz="2800" i="1" dirty="0" smtClean="0">
                <a:solidFill>
                  <a:schemeClr val="tx1"/>
                </a:solidFill>
              </a:rPr>
              <a:t>do</a:t>
            </a:r>
            <a:r>
              <a:rPr lang="en-US" altLang="en-US" sz="2800" dirty="0" smtClean="0">
                <a:solidFill>
                  <a:schemeClr val="tx1"/>
                </a:solidFill>
              </a:rPr>
              <a:t>? </a:t>
            </a:r>
            <a:r>
              <a:rPr lang="en-US" altLang="en-US" sz="2800" b="1" dirty="0" smtClean="0">
                <a:solidFill>
                  <a:schemeClr val="tx1"/>
                </a:solidFill>
              </a:rPr>
              <a:t>Tasks </a:t>
            </a:r>
          </a:p>
        </p:txBody>
      </p:sp>
    </p:spTree>
    <p:extLst>
      <p:ext uri="{BB962C8B-B14F-4D97-AF65-F5344CB8AC3E}">
        <p14:creationId xmlns:p14="http://schemas.microsoft.com/office/powerpoint/2010/main" val="32967586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Action Plan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4101107"/>
              </p:ext>
            </p:extLst>
          </p:nvPr>
        </p:nvGraphicFramePr>
        <p:xfrm>
          <a:off x="498475" y="1864426"/>
          <a:ext cx="7556500" cy="4469576"/>
        </p:xfrm>
        <a:graphic>
          <a:graphicData uri="http://schemas.openxmlformats.org/drawingml/2006/table">
            <a:tbl>
              <a:tblPr firstRow="1" bandRow="1">
                <a:effectLst/>
                <a:tableStyleId>{5C22544A-7EE6-4342-B048-85BDC9FD1C3A}</a:tableStyleId>
              </a:tblPr>
              <a:tblGrid>
                <a:gridCol w="3778250"/>
                <a:gridCol w="3778250"/>
              </a:tblGrid>
              <a:tr h="626176">
                <a:tc>
                  <a:txBody>
                    <a:bodyPr/>
                    <a:lstStyle/>
                    <a:p>
                      <a:pPr algn="ctr"/>
                      <a:r>
                        <a:rPr lang="en-US" sz="2400" dirty="0" smtClean="0"/>
                        <a:t>Information</a:t>
                      </a:r>
                      <a:endParaRPr lang="en-US" sz="2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dirty="0" smtClean="0"/>
                        <a:t>Tasks</a:t>
                      </a:r>
                      <a:endParaRPr lang="en-US" sz="2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6988">
                <a:tc>
                  <a:txBody>
                    <a:bodyPr/>
                    <a:lstStyle/>
                    <a:p>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509402">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noFill/>
                  </a:tcPr>
                </a:tc>
              </a:tr>
              <a:tr h="509402">
                <a:tc>
                  <a:txBody>
                    <a:bodyPr/>
                    <a:lstStyle/>
                    <a:p>
                      <a:endParaRPr lang="en-US" dirty="0"/>
                    </a:p>
                  </a:txBody>
                  <a:tcPr>
                    <a:lnR w="12700" cap="flat" cmpd="sng" algn="ctr">
                      <a:solidFill>
                        <a:schemeClr val="tx1"/>
                      </a:solidFill>
                      <a:prstDash val="solid"/>
                      <a:round/>
                      <a:headEnd type="none" w="med" len="med"/>
                      <a:tailEnd type="none" w="med" len="med"/>
                    </a:lnR>
                    <a:noFill/>
                  </a:tcPr>
                </a:tc>
                <a:tc>
                  <a:txBody>
                    <a:bodyPr/>
                    <a:lstStyle/>
                    <a:p>
                      <a:endParaRPr lang="en-US" dirty="0"/>
                    </a:p>
                  </a:txBody>
                  <a:tcPr>
                    <a:lnL w="12700" cap="flat" cmpd="sng" algn="ctr">
                      <a:solidFill>
                        <a:schemeClr val="tx1"/>
                      </a:solidFill>
                      <a:prstDash val="solid"/>
                      <a:round/>
                      <a:headEnd type="none" w="med" len="med"/>
                      <a:tailEnd type="none" w="med" len="med"/>
                    </a:lnL>
                    <a:noFill/>
                  </a:tcPr>
                </a:tc>
              </a:tr>
              <a:tr h="509402">
                <a:tc>
                  <a:txBody>
                    <a:bodyPr/>
                    <a:lstStyle/>
                    <a:p>
                      <a:endParaRPr lang="en-US" dirty="0"/>
                    </a:p>
                  </a:txBody>
                  <a:tcPr>
                    <a:lnR w="12700" cap="flat" cmpd="sng" algn="ctr">
                      <a:solidFill>
                        <a:schemeClr val="tx1"/>
                      </a:solidFill>
                      <a:prstDash val="solid"/>
                      <a:round/>
                      <a:headEnd type="none" w="med" len="med"/>
                      <a:tailEnd type="none" w="med" len="med"/>
                    </a:lnR>
                    <a:noFill/>
                  </a:tcPr>
                </a:tc>
                <a:tc>
                  <a:txBody>
                    <a:bodyPr/>
                    <a:lstStyle/>
                    <a:p>
                      <a:endParaRPr lang="en-US" dirty="0"/>
                    </a:p>
                  </a:txBody>
                  <a:tcPr>
                    <a:lnL w="12700" cap="flat" cmpd="sng" algn="ctr">
                      <a:solidFill>
                        <a:schemeClr val="tx1"/>
                      </a:solidFill>
                      <a:prstDash val="solid"/>
                      <a:round/>
                      <a:headEnd type="none" w="med" len="med"/>
                      <a:tailEnd type="none" w="med" len="med"/>
                    </a:lnL>
                    <a:noFill/>
                  </a:tcPr>
                </a:tc>
              </a:tr>
              <a:tr h="509402">
                <a:tc>
                  <a:txBody>
                    <a:bodyPr/>
                    <a:lstStyle/>
                    <a:p>
                      <a:endParaRPr lang="en-US"/>
                    </a:p>
                  </a:txBody>
                  <a:tcPr>
                    <a:lnR w="12700" cap="flat" cmpd="sng" algn="ctr">
                      <a:solidFill>
                        <a:schemeClr val="tx1"/>
                      </a:solidFill>
                      <a:prstDash val="solid"/>
                      <a:round/>
                      <a:headEnd type="none" w="med" len="med"/>
                      <a:tailEnd type="none" w="med" len="med"/>
                    </a:lnR>
                    <a:noFill/>
                  </a:tcPr>
                </a:tc>
                <a:tc>
                  <a:txBody>
                    <a:bodyPr/>
                    <a:lstStyle/>
                    <a:p>
                      <a:endParaRPr lang="en-US" dirty="0"/>
                    </a:p>
                  </a:txBody>
                  <a:tcPr>
                    <a:lnL w="12700" cap="flat" cmpd="sng" algn="ctr">
                      <a:solidFill>
                        <a:schemeClr val="tx1"/>
                      </a:solidFill>
                      <a:prstDash val="solid"/>
                      <a:round/>
                      <a:headEnd type="none" w="med" len="med"/>
                      <a:tailEnd type="none" w="med" len="med"/>
                    </a:lnL>
                    <a:noFill/>
                  </a:tcPr>
                </a:tc>
              </a:tr>
              <a:tr h="509402">
                <a:tc>
                  <a:txBody>
                    <a:bodyPr/>
                    <a:lstStyle/>
                    <a:p>
                      <a:endParaRPr lang="en-US" dirty="0"/>
                    </a:p>
                  </a:txBody>
                  <a:tcPr>
                    <a:lnR w="12700" cap="flat" cmpd="sng" algn="ctr">
                      <a:solidFill>
                        <a:schemeClr val="tx1"/>
                      </a:solidFill>
                      <a:prstDash val="solid"/>
                      <a:round/>
                      <a:headEnd type="none" w="med" len="med"/>
                      <a:tailEnd type="none" w="med" len="med"/>
                    </a:lnR>
                    <a:noFill/>
                  </a:tcPr>
                </a:tc>
                <a:tc>
                  <a:txBody>
                    <a:bodyPr/>
                    <a:lstStyle/>
                    <a:p>
                      <a:endParaRPr lang="en-US" dirty="0"/>
                    </a:p>
                  </a:txBody>
                  <a:tcPr>
                    <a:lnL w="12700" cap="flat" cmpd="sng" algn="ctr">
                      <a:solidFill>
                        <a:schemeClr val="tx1"/>
                      </a:solidFill>
                      <a:prstDash val="solid"/>
                      <a:round/>
                      <a:headEnd type="none" w="med" len="med"/>
                      <a:tailEnd type="none" w="med" len="med"/>
                    </a:lnL>
                    <a:noFill/>
                  </a:tcPr>
                </a:tc>
              </a:tr>
              <a:tr h="509402">
                <a:tc>
                  <a:txBody>
                    <a:bodyPr/>
                    <a:lstStyle/>
                    <a:p>
                      <a:endParaRPr lang="en-US"/>
                    </a:p>
                  </a:txBody>
                  <a:tcPr>
                    <a:lnR w="12700" cap="flat" cmpd="sng" algn="ctr">
                      <a:solidFill>
                        <a:schemeClr val="tx1"/>
                      </a:solidFill>
                      <a:prstDash val="solid"/>
                      <a:round/>
                      <a:headEnd type="none" w="med" len="med"/>
                      <a:tailEnd type="none" w="med" len="med"/>
                    </a:lnR>
                    <a:noFill/>
                  </a:tcPr>
                </a:tc>
                <a:tc>
                  <a:txBody>
                    <a:bodyPr/>
                    <a:lstStyle/>
                    <a:p>
                      <a:endParaRPr lang="en-US" dirty="0"/>
                    </a:p>
                  </a:txBody>
                  <a:tcPr>
                    <a:lnL w="12700" cap="flat" cmpd="sng" algn="ctr">
                      <a:solidFill>
                        <a:schemeClr val="tx1"/>
                      </a:solidFill>
                      <a:prstDash val="solid"/>
                      <a:round/>
                      <a:headEnd type="none" w="med" len="med"/>
                      <a:tailEnd type="none" w="med" len="med"/>
                    </a:lnL>
                    <a:noFill/>
                  </a:tcPr>
                </a:tc>
              </a:tr>
            </a:tbl>
          </a:graphicData>
        </a:graphic>
      </p:graphicFrame>
    </p:spTree>
    <p:extLst>
      <p:ext uri="{BB962C8B-B14F-4D97-AF65-F5344CB8AC3E}">
        <p14:creationId xmlns:p14="http://schemas.microsoft.com/office/powerpoint/2010/main" val="5883054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altLang="en-US" sz="4400" dirty="0" smtClean="0"/>
              <a:t>Share</a:t>
            </a:r>
            <a:endParaRPr lang="en-US" altLang="en-US" sz="2000" dirty="0" smtClean="0">
              <a:solidFill>
                <a:schemeClr val="tx1"/>
              </a:solidFill>
            </a:endParaRPr>
          </a:p>
        </p:txBody>
      </p:sp>
      <p:sp>
        <p:nvSpPr>
          <p:cNvPr id="112643" name="Content Placeholder 2"/>
          <p:cNvSpPr>
            <a:spLocks noGrp="1"/>
          </p:cNvSpPr>
          <p:nvPr>
            <p:ph idx="1"/>
          </p:nvPr>
        </p:nvSpPr>
        <p:spPr>
          <a:xfrm>
            <a:off x="498475" y="1966913"/>
            <a:ext cx="8320088" cy="4144962"/>
          </a:xfrm>
        </p:spPr>
        <p:txBody>
          <a:bodyPr/>
          <a:lstStyle/>
          <a:p>
            <a:pPr marL="514350" indent="-514350" eaLnBrk="1" hangingPunct="1">
              <a:buFont typeface="Rockwell" panose="02060603020205020403" pitchFamily="18" charset="0"/>
              <a:buAutoNum type="arabicPeriod"/>
            </a:pPr>
            <a:r>
              <a:rPr lang="en-US" altLang="en-US" sz="3000" dirty="0" smtClean="0">
                <a:solidFill>
                  <a:srgbClr val="000000"/>
                </a:solidFill>
              </a:rPr>
              <a:t>Questions you changed from open/closed</a:t>
            </a:r>
          </a:p>
          <a:p>
            <a:pPr marL="514350" indent="-514350" eaLnBrk="1" hangingPunct="1">
              <a:buFont typeface="Wingdings" panose="05000000000000000000" pitchFamily="2" charset="2"/>
              <a:buAutoNum type="arabicPeriod"/>
            </a:pPr>
            <a:r>
              <a:rPr lang="en-US" altLang="en-US" sz="3000" dirty="0" smtClean="0">
                <a:solidFill>
                  <a:srgbClr val="000000"/>
                </a:solidFill>
              </a:rPr>
              <a:t>Your three priority questions and their numbers in your original sequence</a:t>
            </a:r>
          </a:p>
          <a:p>
            <a:pPr marL="514350" indent="-514350" eaLnBrk="1" hangingPunct="1">
              <a:buFont typeface="Wingdings" panose="05000000000000000000" pitchFamily="2" charset="2"/>
              <a:buAutoNum type="arabicPeriod"/>
            </a:pPr>
            <a:r>
              <a:rPr lang="en-US" altLang="en-US" sz="3000" dirty="0" smtClean="0">
                <a:solidFill>
                  <a:srgbClr val="000000"/>
                </a:solidFill>
              </a:rPr>
              <a:t>Rationale for choosing priority questions</a:t>
            </a:r>
          </a:p>
          <a:p>
            <a:pPr marL="514350" indent="-514350" eaLnBrk="1" hangingPunct="1">
              <a:buFont typeface="Wingdings" panose="05000000000000000000" pitchFamily="2" charset="2"/>
              <a:buAutoNum type="arabicPeriod"/>
            </a:pPr>
            <a:r>
              <a:rPr lang="en-US" altLang="en-US" sz="3000" dirty="0" smtClean="0">
                <a:solidFill>
                  <a:srgbClr val="000000"/>
                </a:solidFill>
              </a:rPr>
              <a:t>Next steps</a:t>
            </a:r>
          </a:p>
        </p:txBody>
      </p:sp>
    </p:spTree>
    <p:extLst>
      <p:ext uri="{BB962C8B-B14F-4D97-AF65-F5344CB8AC3E}">
        <p14:creationId xmlns:p14="http://schemas.microsoft.com/office/powerpoint/2010/main" val="5347155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649288" y="695325"/>
            <a:ext cx="7556500" cy="1116013"/>
          </a:xfrm>
        </p:spPr>
        <p:txBody>
          <a:bodyPr/>
          <a:lstStyle/>
          <a:p>
            <a:pPr eaLnBrk="1" hangingPunct="1"/>
            <a:r>
              <a:rPr lang="en-US" altLang="en-US" sz="4400" smtClean="0"/>
              <a:t>Reflection </a:t>
            </a:r>
          </a:p>
        </p:txBody>
      </p:sp>
      <p:sp>
        <p:nvSpPr>
          <p:cNvPr id="49154" name="Content Placeholder 2"/>
          <p:cNvSpPr>
            <a:spLocks noGrp="1"/>
          </p:cNvSpPr>
          <p:nvPr>
            <p:ph idx="1"/>
          </p:nvPr>
        </p:nvSpPr>
        <p:spPr>
          <a:xfrm>
            <a:off x="498475" y="1981200"/>
            <a:ext cx="8188325" cy="4144963"/>
          </a:xfrm>
        </p:spPr>
        <p:txBody>
          <a:bodyPr>
            <a:normAutofit/>
          </a:bodyPr>
          <a:lstStyle/>
          <a:p>
            <a:pPr eaLnBrk="1" hangingPunct="1"/>
            <a:r>
              <a:rPr lang="en-US" altLang="en-US" sz="3000" dirty="0" smtClean="0">
                <a:solidFill>
                  <a:srgbClr val="000000"/>
                </a:solidFill>
              </a:rPr>
              <a:t> </a:t>
            </a:r>
            <a:r>
              <a:rPr lang="en-US" altLang="en-US" sz="3600" dirty="0" smtClean="0">
                <a:solidFill>
                  <a:srgbClr val="000000"/>
                </a:solidFill>
              </a:rPr>
              <a:t>What did you learn?</a:t>
            </a:r>
          </a:p>
          <a:p>
            <a:pPr eaLnBrk="1" hangingPunct="1"/>
            <a:r>
              <a:rPr lang="en-US" altLang="en-US" sz="3600" dirty="0" smtClean="0">
                <a:solidFill>
                  <a:srgbClr val="000000"/>
                </a:solidFill>
              </a:rPr>
              <a:t> How did you learn it?</a:t>
            </a:r>
          </a:p>
          <a:p>
            <a:r>
              <a:rPr lang="en-US" altLang="en-US" sz="3600" dirty="0" smtClean="0">
                <a:solidFill>
                  <a:srgbClr val="000000"/>
                </a:solidFill>
              </a:rPr>
              <a:t> What do you understand differently now about </a:t>
            </a:r>
            <a:r>
              <a:rPr lang="en-US" altLang="en-US" sz="3600" i="1" dirty="0">
                <a:solidFill>
                  <a:srgbClr val="000000"/>
                </a:solidFill>
              </a:rPr>
              <a:t>s</a:t>
            </a:r>
            <a:r>
              <a:rPr lang="en-US" altLang="en-US" sz="3600" i="1" dirty="0" smtClean="0">
                <a:solidFill>
                  <a:srgbClr val="000000"/>
                </a:solidFill>
              </a:rPr>
              <a:t>ome students not asking questions</a:t>
            </a:r>
            <a:r>
              <a:rPr lang="en-US" altLang="en-US" sz="3600" dirty="0" smtClean="0">
                <a:solidFill>
                  <a:srgbClr val="000000"/>
                </a:solidFill>
              </a:rPr>
              <a:t>? </a:t>
            </a:r>
            <a:endParaRPr lang="en-US" altLang="en-US" sz="3600" dirty="0">
              <a:solidFill>
                <a:srgbClr val="000000"/>
              </a:solidFill>
            </a:endParaRPr>
          </a:p>
        </p:txBody>
      </p:sp>
    </p:spTree>
    <p:extLst>
      <p:ext uri="{BB962C8B-B14F-4D97-AF65-F5344CB8AC3E}">
        <p14:creationId xmlns:p14="http://schemas.microsoft.com/office/powerpoint/2010/main" val="1828338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506413" y="4830861"/>
            <a:ext cx="7966075" cy="889754"/>
          </a:xfrm>
        </p:spPr>
        <p:txBody>
          <a:bodyPr>
            <a:normAutofit/>
          </a:bodyPr>
          <a:lstStyle/>
          <a:p>
            <a:pPr eaLnBrk="1" hangingPunct="1"/>
            <a:r>
              <a:rPr lang="en-US" altLang="en-US" sz="4400" dirty="0" smtClean="0"/>
              <a:t>A Look Inside the Process </a:t>
            </a:r>
          </a:p>
        </p:txBody>
      </p:sp>
      <p:pic>
        <p:nvPicPr>
          <p:cNvPr id="63490" name="Picture Placeholder 3" descr="images.png"/>
          <p:cNvPicPr>
            <a:picLocks noGrp="1" noChangeAspect="1"/>
          </p:cNvPicPr>
          <p:nvPr>
            <p:ph type="pic" idx="1"/>
          </p:nvPr>
        </p:nvPicPr>
        <p:blipFill>
          <a:blip r:embed="rId2" cstate="email">
            <a:extLst>
              <a:ext uri="{28A0092B-C50C-407E-A947-70E740481C1C}">
                <a14:useLocalDpi xmlns:a14="http://schemas.microsoft.com/office/drawing/2010/main"/>
              </a:ext>
            </a:extLst>
          </a:blip>
          <a:srcRect l="-19675" r="-19675"/>
          <a:stretch>
            <a:fillRect/>
          </a:stretch>
        </p:blipFill>
        <p:spPr>
          <a:xfrm>
            <a:off x="506413" y="814388"/>
            <a:ext cx="5497512" cy="3609975"/>
          </a:xfr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9736" y="5866692"/>
            <a:ext cx="2412519" cy="883632"/>
          </a:xfrm>
          <a:prstGeom prst="rect">
            <a:avLst/>
          </a:prstGeom>
        </p:spPr>
      </p:pic>
      <p:sp>
        <p:nvSpPr>
          <p:cNvPr id="5" name="TextBox 4"/>
          <p:cNvSpPr txBox="1"/>
          <p:nvPr/>
        </p:nvSpPr>
        <p:spPr>
          <a:xfrm>
            <a:off x="7172695" y="6265693"/>
            <a:ext cx="1693847" cy="338554"/>
          </a:xfrm>
          <a:prstGeom prst="rect">
            <a:avLst/>
          </a:prstGeom>
          <a:noFill/>
        </p:spPr>
        <p:txBody>
          <a:bodyPr wrap="square" rtlCol="0">
            <a:spAutoFit/>
          </a:bodyPr>
          <a:lstStyle/>
          <a:p>
            <a:r>
              <a:rPr lang="en-US" sz="1600" smtClean="0">
                <a:solidFill>
                  <a:schemeClr val="accent2"/>
                </a:solidFill>
              </a:rPr>
              <a:t>#QFT</a:t>
            </a:r>
            <a:endParaRPr lang="en-US" sz="1600" dirty="0">
              <a:solidFill>
                <a:schemeClr val="accent2"/>
              </a:solidFill>
            </a:endParaRPr>
          </a:p>
        </p:txBody>
      </p:sp>
    </p:spTree>
    <p:extLst>
      <p:ext uri="{BB962C8B-B14F-4D97-AF65-F5344CB8AC3E}">
        <p14:creationId xmlns:p14="http://schemas.microsoft.com/office/powerpoint/2010/main" val="829493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10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89"/>
                                        </p:tgtEl>
                                        <p:attrNameLst>
                                          <p:attrName>style.visibility</p:attrName>
                                        </p:attrNameLst>
                                      </p:cBhvr>
                                      <p:to>
                                        <p:strVal val="visible"/>
                                      </p:to>
                                    </p:set>
                                    <p:animEffect transition="in" filter="dissolve">
                                      <p:cBhvr>
                                        <p:cTn id="12" dur="500"/>
                                        <p:tgtEl>
                                          <p:spTgt spid="63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64128"/>
            <a:ext cx="7556500" cy="909923"/>
          </a:xfrm>
        </p:spPr>
        <p:txBody>
          <a:bodyPr/>
          <a:lstStyle/>
          <a:p>
            <a:r>
              <a:rPr lang="en-US" dirty="0" smtClean="0"/>
              <a:t>The QFT, on one slide…</a:t>
            </a:r>
            <a:endParaRPr lang="en-US" dirty="0"/>
          </a:p>
        </p:txBody>
      </p:sp>
      <p:sp>
        <p:nvSpPr>
          <p:cNvPr id="3" name="Content Placeholder 2"/>
          <p:cNvSpPr>
            <a:spLocks noGrp="1"/>
          </p:cNvSpPr>
          <p:nvPr>
            <p:ph idx="1"/>
          </p:nvPr>
        </p:nvSpPr>
        <p:spPr>
          <a:xfrm>
            <a:off x="226868" y="1620983"/>
            <a:ext cx="7828107" cy="4765962"/>
          </a:xfrm>
        </p:spPr>
        <p:txBody>
          <a:bodyPr/>
          <a:lstStyle/>
          <a:p>
            <a:pPr marL="457200" indent="-457200">
              <a:spcBef>
                <a:spcPts val="0"/>
              </a:spcBef>
              <a:spcAft>
                <a:spcPts val="600"/>
              </a:spcAft>
              <a:buFont typeface="+mj-lt"/>
              <a:buAutoNum type="arabicParenR"/>
            </a:pPr>
            <a:r>
              <a:rPr lang="en-US" sz="2800" dirty="0" smtClean="0">
                <a:solidFill>
                  <a:schemeClr val="tx1"/>
                </a:solidFill>
              </a:rPr>
              <a:t>Question Focus</a:t>
            </a:r>
          </a:p>
          <a:p>
            <a:pPr marL="457200" indent="-457200">
              <a:spcBef>
                <a:spcPts val="0"/>
              </a:spcBef>
              <a:spcAft>
                <a:spcPts val="600"/>
              </a:spcAft>
              <a:buFont typeface="+mj-lt"/>
              <a:buAutoNum type="arabicParenR"/>
            </a:pPr>
            <a:r>
              <a:rPr lang="en-US" sz="2800" dirty="0" smtClean="0">
                <a:solidFill>
                  <a:schemeClr val="tx1"/>
                </a:solidFill>
              </a:rPr>
              <a:t>Produce Your Questions</a:t>
            </a:r>
          </a:p>
          <a:p>
            <a:pPr lvl="2">
              <a:spcBef>
                <a:spcPts val="0"/>
              </a:spcBef>
              <a:spcAft>
                <a:spcPts val="600"/>
              </a:spcAft>
              <a:buFont typeface="Wingdings" panose="05000000000000000000" pitchFamily="2" charset="2"/>
              <a:buChar char="ü"/>
            </a:pPr>
            <a:r>
              <a:rPr lang="en-US" sz="2000" dirty="0" smtClean="0">
                <a:solidFill>
                  <a:schemeClr val="tx1"/>
                </a:solidFill>
              </a:rPr>
              <a:t>Follow the rules</a:t>
            </a:r>
          </a:p>
          <a:p>
            <a:pPr lvl="2">
              <a:spcBef>
                <a:spcPts val="0"/>
              </a:spcBef>
              <a:spcAft>
                <a:spcPts val="600"/>
              </a:spcAft>
              <a:buFont typeface="Wingdings" panose="05000000000000000000" pitchFamily="2" charset="2"/>
              <a:buChar char="ü"/>
            </a:pPr>
            <a:r>
              <a:rPr lang="en-US" sz="2000" dirty="0" smtClean="0">
                <a:solidFill>
                  <a:schemeClr val="tx1"/>
                </a:solidFill>
              </a:rPr>
              <a:t>Number your questions</a:t>
            </a:r>
          </a:p>
          <a:p>
            <a:pPr marL="457200" indent="-457200">
              <a:spcBef>
                <a:spcPts val="0"/>
              </a:spcBef>
              <a:spcAft>
                <a:spcPts val="600"/>
              </a:spcAft>
              <a:buFont typeface="+mj-lt"/>
              <a:buAutoNum type="arabicParenR" startAt="3"/>
            </a:pPr>
            <a:r>
              <a:rPr lang="en-US" sz="2800" dirty="0" smtClean="0">
                <a:solidFill>
                  <a:schemeClr val="tx1"/>
                </a:solidFill>
              </a:rPr>
              <a:t>Improve Your Questions</a:t>
            </a:r>
          </a:p>
          <a:p>
            <a:pPr lvl="2">
              <a:spcBef>
                <a:spcPts val="0"/>
              </a:spcBef>
              <a:spcAft>
                <a:spcPts val="600"/>
              </a:spcAft>
              <a:buFont typeface="Wingdings" panose="05000000000000000000" pitchFamily="2" charset="2"/>
              <a:buChar char="ü"/>
            </a:pPr>
            <a:r>
              <a:rPr lang="en-US" sz="2000" dirty="0" smtClean="0">
                <a:solidFill>
                  <a:schemeClr val="tx1"/>
                </a:solidFill>
              </a:rPr>
              <a:t>Categorize questions as Closed or Open-ended</a:t>
            </a:r>
          </a:p>
          <a:p>
            <a:pPr lvl="2">
              <a:spcBef>
                <a:spcPts val="0"/>
              </a:spcBef>
              <a:spcAft>
                <a:spcPts val="600"/>
              </a:spcAft>
              <a:buFont typeface="Wingdings" panose="05000000000000000000" pitchFamily="2" charset="2"/>
              <a:buChar char="ü"/>
            </a:pPr>
            <a:r>
              <a:rPr lang="en-US" sz="2000" dirty="0" smtClean="0">
                <a:solidFill>
                  <a:schemeClr val="tx1"/>
                </a:solidFill>
              </a:rPr>
              <a:t>Change questions from one type to another</a:t>
            </a:r>
          </a:p>
          <a:p>
            <a:pPr marL="457200" indent="-457200">
              <a:spcBef>
                <a:spcPts val="0"/>
              </a:spcBef>
              <a:spcAft>
                <a:spcPts val="600"/>
              </a:spcAft>
              <a:buFont typeface="+mj-lt"/>
              <a:buAutoNum type="arabicParenR" startAt="4"/>
            </a:pPr>
            <a:r>
              <a:rPr lang="en-US" sz="2800" dirty="0" smtClean="0">
                <a:solidFill>
                  <a:schemeClr val="tx1"/>
                </a:solidFill>
              </a:rPr>
              <a:t>Prioritize Your Questions </a:t>
            </a:r>
          </a:p>
          <a:p>
            <a:pPr marL="457200" indent="-457200">
              <a:spcBef>
                <a:spcPts val="0"/>
              </a:spcBef>
              <a:spcAft>
                <a:spcPts val="600"/>
              </a:spcAft>
              <a:buFont typeface="+mj-lt"/>
              <a:buAutoNum type="arabicParenR" startAt="5"/>
            </a:pPr>
            <a:r>
              <a:rPr lang="en-US" sz="2800" dirty="0" smtClean="0">
                <a:solidFill>
                  <a:schemeClr val="tx1"/>
                </a:solidFill>
              </a:rPr>
              <a:t>Share &amp; Discuss Next Steps</a:t>
            </a:r>
          </a:p>
          <a:p>
            <a:pPr marL="457200" indent="-457200">
              <a:spcBef>
                <a:spcPts val="0"/>
              </a:spcBef>
              <a:spcAft>
                <a:spcPts val="600"/>
              </a:spcAft>
              <a:buFont typeface="+mj-lt"/>
              <a:buAutoNum type="arabicParenR" startAt="5"/>
            </a:pPr>
            <a:r>
              <a:rPr lang="en-US" sz="2800" dirty="0" smtClean="0">
                <a:solidFill>
                  <a:schemeClr val="tx1"/>
                </a:solidFill>
              </a:rPr>
              <a:t>Reflect</a:t>
            </a:r>
          </a:p>
        </p:txBody>
      </p:sp>
      <p:sp>
        <p:nvSpPr>
          <p:cNvPr id="5" name="TextBox 4"/>
          <p:cNvSpPr txBox="1"/>
          <p:nvPr/>
        </p:nvSpPr>
        <p:spPr>
          <a:xfrm>
            <a:off x="5500254" y="1642580"/>
            <a:ext cx="3186545" cy="2031325"/>
          </a:xfrm>
          <a:prstGeom prst="rect">
            <a:avLst/>
          </a:prstGeom>
          <a:solidFill>
            <a:schemeClr val="bg1">
              <a:lumMod val="85000"/>
            </a:schemeClr>
          </a:solidFill>
        </p:spPr>
        <p:txBody>
          <a:bodyPr wrap="square" rtlCol="0">
            <a:spAutoFit/>
          </a:bodyPr>
          <a:lstStyle/>
          <a:p>
            <a:pPr marL="342900" indent="-342900">
              <a:buFont typeface="+mj-lt"/>
              <a:buAutoNum type="arabicPeriod"/>
            </a:pPr>
            <a:r>
              <a:rPr lang="en-US" dirty="0" smtClean="0"/>
              <a:t>Ask as many questions as you can</a:t>
            </a:r>
          </a:p>
          <a:p>
            <a:pPr marL="342900" indent="-342900">
              <a:buFont typeface="+mj-lt"/>
              <a:buAutoNum type="arabicPeriod"/>
            </a:pPr>
            <a:r>
              <a:rPr lang="en-US" dirty="0" smtClean="0"/>
              <a:t>Do not stop to discuss, judge or answer</a:t>
            </a:r>
          </a:p>
          <a:p>
            <a:pPr marL="342900" indent="-342900">
              <a:buFont typeface="+mj-lt"/>
              <a:buAutoNum type="arabicPeriod"/>
            </a:pPr>
            <a:r>
              <a:rPr lang="en-US" dirty="0" smtClean="0"/>
              <a:t>Record </a:t>
            </a:r>
            <a:r>
              <a:rPr lang="en-US" i="1" dirty="0" smtClean="0"/>
              <a:t>exactly</a:t>
            </a:r>
            <a:r>
              <a:rPr lang="en-US" dirty="0" smtClean="0"/>
              <a:t> as stated</a:t>
            </a:r>
          </a:p>
          <a:p>
            <a:pPr marL="342900" indent="-342900">
              <a:buFont typeface="+mj-lt"/>
              <a:buAutoNum type="arabicPeriod"/>
            </a:pPr>
            <a:r>
              <a:rPr lang="en-US" dirty="0" smtClean="0"/>
              <a:t>Change statements into questions</a:t>
            </a:r>
            <a:endParaRPr lang="en-US" dirty="0"/>
          </a:p>
        </p:txBody>
      </p:sp>
      <p:cxnSp>
        <p:nvCxnSpPr>
          <p:cNvPr id="7" name="Straight Arrow Connector 6"/>
          <p:cNvCxnSpPr/>
          <p:nvPr/>
        </p:nvCxnSpPr>
        <p:spPr>
          <a:xfrm flipV="1">
            <a:off x="3133725" y="2825914"/>
            <a:ext cx="2286000" cy="138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301543" y="4632619"/>
            <a:ext cx="2535381" cy="1754326"/>
          </a:xfrm>
          <a:prstGeom prst="rect">
            <a:avLst/>
          </a:prstGeom>
          <a:solidFill>
            <a:schemeClr val="bg1">
              <a:lumMod val="85000"/>
            </a:schemeClr>
          </a:solidFill>
        </p:spPr>
        <p:txBody>
          <a:bodyPr wrap="square" rtlCol="0">
            <a:spAutoFit/>
          </a:bodyPr>
          <a:lstStyle/>
          <a:p>
            <a:r>
              <a:rPr lang="en-US" b="1" dirty="0" smtClean="0"/>
              <a:t>Closed-Ended:</a:t>
            </a:r>
          </a:p>
          <a:p>
            <a:r>
              <a:rPr lang="en-US" dirty="0" smtClean="0"/>
              <a:t>Answered with “yes,” “no” or one word</a:t>
            </a:r>
          </a:p>
          <a:p>
            <a:endParaRPr lang="en-US" dirty="0" smtClean="0"/>
          </a:p>
          <a:p>
            <a:r>
              <a:rPr lang="en-US" b="1" dirty="0" smtClean="0"/>
              <a:t>Open-Ended: </a:t>
            </a:r>
            <a:r>
              <a:rPr lang="en-US" dirty="0" smtClean="0"/>
              <a:t>Require longer explanation</a:t>
            </a:r>
            <a:endParaRPr lang="en-US" dirty="0"/>
          </a:p>
        </p:txBody>
      </p:sp>
      <p:cxnSp>
        <p:nvCxnSpPr>
          <p:cNvPr id="12" name="Straight Arrow Connector 11"/>
          <p:cNvCxnSpPr/>
          <p:nvPr/>
        </p:nvCxnSpPr>
        <p:spPr>
          <a:xfrm>
            <a:off x="5308880" y="4691799"/>
            <a:ext cx="803564" cy="3740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60950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98475" y="484188"/>
            <a:ext cx="7556500" cy="1308100"/>
          </a:xfrm>
        </p:spPr>
        <p:txBody>
          <a:bodyPr/>
          <a:lstStyle/>
          <a:p>
            <a:pPr eaLnBrk="1" hangingPunct="1"/>
            <a:r>
              <a:rPr lang="en-US" sz="4400" dirty="0" smtClean="0">
                <a:latin typeface="Rockwell" charset="0"/>
              </a:rPr>
              <a:t>Curiosity and Rigor</a:t>
            </a:r>
            <a:endParaRPr lang="en-US" sz="4400" dirty="0">
              <a:latin typeface="Rockwell" charset="0"/>
            </a:endParaRPr>
          </a:p>
        </p:txBody>
      </p:sp>
      <p:sp>
        <p:nvSpPr>
          <p:cNvPr id="74754" name="Content Placeholder 2"/>
          <p:cNvSpPr>
            <a:spLocks noGrp="1"/>
          </p:cNvSpPr>
          <p:nvPr>
            <p:ph idx="1"/>
          </p:nvPr>
        </p:nvSpPr>
        <p:spPr>
          <a:xfrm>
            <a:off x="498475" y="2173288"/>
            <a:ext cx="7556500" cy="3602037"/>
          </a:xfrm>
        </p:spPr>
        <p:txBody>
          <a:bodyPr/>
          <a:lstStyle/>
          <a:p>
            <a:pPr marL="228600" lvl="1" indent="0" algn="ctr" eaLnBrk="1" hangingPunct="1">
              <a:buFont typeface="Wingdings" charset="0"/>
              <a:buNone/>
            </a:pPr>
            <a:r>
              <a:rPr lang="en-US" sz="4400" u="sng" dirty="0">
                <a:solidFill>
                  <a:srgbClr val="000000"/>
                </a:solidFill>
                <a:latin typeface="Rockwell" charset="0"/>
              </a:rPr>
              <a:t>Three</a:t>
            </a:r>
            <a:r>
              <a:rPr lang="en-US" sz="4400" dirty="0">
                <a:solidFill>
                  <a:srgbClr val="000000"/>
                </a:solidFill>
                <a:latin typeface="Rockwell" charset="0"/>
              </a:rPr>
              <a:t> thinking abilities </a:t>
            </a:r>
          </a:p>
          <a:p>
            <a:pPr marL="228600" lvl="1" indent="0" algn="ctr" eaLnBrk="1" hangingPunct="1">
              <a:buFont typeface="Wingdings" charset="0"/>
              <a:buNone/>
            </a:pPr>
            <a:r>
              <a:rPr lang="en-US" sz="4400" dirty="0">
                <a:solidFill>
                  <a:srgbClr val="000000"/>
                </a:solidFill>
                <a:latin typeface="Rockwell" charset="0"/>
              </a:rPr>
              <a:t>with </a:t>
            </a:r>
            <a:r>
              <a:rPr lang="en-US" sz="4400" u="sng" dirty="0">
                <a:solidFill>
                  <a:srgbClr val="000000"/>
                </a:solidFill>
                <a:latin typeface="Rockwell" charset="0"/>
              </a:rPr>
              <a:t>one</a:t>
            </a:r>
            <a:r>
              <a:rPr lang="en-US" sz="4400" dirty="0">
                <a:solidFill>
                  <a:srgbClr val="000000"/>
                </a:solidFill>
                <a:latin typeface="Rockwell" charset="0"/>
              </a:rPr>
              <a:t> process</a:t>
            </a:r>
          </a:p>
        </p:txBody>
      </p:sp>
    </p:spTree>
    <p:extLst>
      <p:ext uri="{BB962C8B-B14F-4D97-AF65-F5344CB8AC3E}">
        <p14:creationId xmlns:p14="http://schemas.microsoft.com/office/powerpoint/2010/main" val="13944170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2"/>
          <p:cNvGrpSpPr>
            <a:grpSpLocks/>
          </p:cNvGrpSpPr>
          <p:nvPr/>
        </p:nvGrpSpPr>
        <p:grpSpPr bwMode="auto">
          <a:xfrm>
            <a:off x="1919288" y="1925638"/>
            <a:ext cx="5445125" cy="4111625"/>
            <a:chOff x="1936645" y="1376010"/>
            <a:chExt cx="5445378" cy="4112260"/>
          </a:xfrm>
        </p:grpSpPr>
        <p:grpSp>
          <p:nvGrpSpPr>
            <p:cNvPr id="75779" name="Group 1"/>
            <p:cNvGrpSpPr>
              <a:grpSpLocks/>
            </p:cNvGrpSpPr>
            <p:nvPr/>
          </p:nvGrpSpPr>
          <p:grpSpPr bwMode="auto">
            <a:xfrm>
              <a:off x="1936645" y="1376010"/>
              <a:ext cx="5445378" cy="4112260"/>
              <a:chOff x="1936645" y="1376010"/>
              <a:chExt cx="5445378" cy="4112260"/>
            </a:xfrm>
          </p:grpSpPr>
          <p:sp>
            <p:nvSpPr>
              <p:cNvPr id="75781" name="AutoShape 4"/>
              <p:cNvSpPr>
                <a:spLocks/>
              </p:cNvSpPr>
              <p:nvPr/>
            </p:nvSpPr>
            <p:spPr bwMode="auto">
              <a:xfrm rot="-8700000">
                <a:off x="1952965" y="3183303"/>
                <a:ext cx="5429058" cy="469900"/>
              </a:xfrm>
              <a:prstGeom prst="leftRightArrow">
                <a:avLst>
                  <a:gd name="adj1" fmla="val 50000"/>
                  <a:gd name="adj2" fmla="val 101790"/>
                </a:avLst>
              </a:prstGeom>
              <a:solidFill>
                <a:srgbClr val="2C7C9F">
                  <a:alpha val="80783"/>
                </a:srgbClr>
              </a:solidFill>
              <a:ln w="25400">
                <a:solidFill>
                  <a:srgbClr val="3A93FF">
                    <a:alpha val="34117"/>
                  </a:srgbClr>
                </a:solidFill>
                <a:round/>
                <a:headEnd/>
                <a:tailEnd/>
              </a:ln>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sp>
            <p:nvSpPr>
              <p:cNvPr id="75782" name="AutoShape 4"/>
              <p:cNvSpPr>
                <a:spLocks/>
              </p:cNvSpPr>
              <p:nvPr/>
            </p:nvSpPr>
            <p:spPr bwMode="auto">
              <a:xfrm rot="-5400000">
                <a:off x="2535407" y="3197190"/>
                <a:ext cx="4112260" cy="469900"/>
              </a:xfrm>
              <a:prstGeom prst="leftRightArrow">
                <a:avLst>
                  <a:gd name="adj1" fmla="val 50000"/>
                  <a:gd name="adj2" fmla="val 101775"/>
                </a:avLst>
              </a:prstGeom>
              <a:solidFill>
                <a:srgbClr val="2C7C9F">
                  <a:alpha val="80783"/>
                </a:srgbClr>
              </a:solidFill>
              <a:ln w="25400">
                <a:solidFill>
                  <a:srgbClr val="3A93FF">
                    <a:alpha val="34117"/>
                  </a:srgbClr>
                </a:solidFill>
                <a:round/>
                <a:headEnd/>
                <a:tailEnd/>
              </a:ln>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sp>
            <p:nvSpPr>
              <p:cNvPr id="75783" name="AutoShape 4"/>
              <p:cNvSpPr>
                <a:spLocks/>
              </p:cNvSpPr>
              <p:nvPr/>
            </p:nvSpPr>
            <p:spPr bwMode="auto">
              <a:xfrm rot="8486795">
                <a:off x="1936645" y="3219112"/>
                <a:ext cx="5229549" cy="469900"/>
              </a:xfrm>
              <a:prstGeom prst="leftRightArrow">
                <a:avLst>
                  <a:gd name="adj1" fmla="val 50000"/>
                  <a:gd name="adj2" fmla="val 101759"/>
                </a:avLst>
              </a:prstGeom>
              <a:solidFill>
                <a:srgbClr val="2C7C9F">
                  <a:alpha val="80783"/>
                </a:srgbClr>
              </a:solidFill>
              <a:ln w="25400">
                <a:solidFill>
                  <a:srgbClr val="3A93FF">
                    <a:alpha val="34117"/>
                  </a:srgbClr>
                </a:solidFill>
                <a:round/>
                <a:headEnd/>
                <a:tailEnd/>
              </a:ln>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sp>
            <p:nvSpPr>
              <p:cNvPr id="75784" name="AutoShape 4"/>
              <p:cNvSpPr>
                <a:spLocks/>
              </p:cNvSpPr>
              <p:nvPr/>
            </p:nvSpPr>
            <p:spPr bwMode="auto">
              <a:xfrm>
                <a:off x="2309120" y="3226103"/>
                <a:ext cx="4433557" cy="469900"/>
              </a:xfrm>
              <a:prstGeom prst="leftRightArrow">
                <a:avLst>
                  <a:gd name="adj1" fmla="val 50000"/>
                  <a:gd name="adj2" fmla="val 101777"/>
                </a:avLst>
              </a:prstGeom>
              <a:solidFill>
                <a:srgbClr val="2C7C9F">
                  <a:alpha val="80783"/>
                </a:srgbClr>
              </a:solidFill>
              <a:ln w="25400">
                <a:solidFill>
                  <a:srgbClr val="3A93FF">
                    <a:alpha val="34117"/>
                  </a:srgbClr>
                </a:solidFill>
                <a:round/>
                <a:headEnd/>
                <a:tailEnd/>
              </a:ln>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grpSp>
        <p:sp>
          <p:nvSpPr>
            <p:cNvPr id="8" name="Rectangle 1"/>
            <p:cNvSpPr txBox="1">
              <a:spLocks noChangeArrowheads="1"/>
            </p:cNvSpPr>
            <p:nvPr/>
          </p:nvSpPr>
          <p:spPr>
            <a:xfrm>
              <a:off x="2414504" y="2609687"/>
              <a:ext cx="4381704" cy="1371812"/>
            </a:xfrm>
            <a:prstGeom prst="rect">
              <a:avLst/>
            </a:prstGeom>
          </p:spPr>
          <p:txBody>
            <a:bodyPr anchor="b">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Rockwell"/>
                  <a:ea typeface="+mn-ea"/>
                  <a:cs typeface="+mn-cs"/>
                  <a:sym typeface="Gill Sans" charset="0"/>
                </a:rPr>
                <a:t>DIVERGENT</a:t>
              </a:r>
              <a:r>
                <a:rPr kumimoji="0" lang="en-US" sz="3300" b="1" i="0" u="none" strike="noStrike" kern="1200" cap="none" spc="0" normalizeH="0" baseline="0" noProof="0" dirty="0">
                  <a:ln>
                    <a:noFill/>
                  </a:ln>
                  <a:solidFill>
                    <a:srgbClr val="000000"/>
                  </a:solidFill>
                  <a:effectLst/>
                  <a:uLnTx/>
                  <a:uFillTx/>
                  <a:latin typeface="Rockwell"/>
                  <a:ea typeface="ヒラギノ角ゴ ProN W6" charset="-128"/>
                  <a:cs typeface="ヒラギノ角ゴ ProN W6" charset="-128"/>
                  <a:sym typeface="Gill Sans" charset="0"/>
                </a:rPr>
                <a:t/>
              </a:r>
              <a:br>
                <a:rPr kumimoji="0" lang="en-US" sz="3300" b="1" i="0" u="none" strike="noStrike" kern="1200" cap="none" spc="0" normalizeH="0" baseline="0" noProof="0" dirty="0">
                  <a:ln>
                    <a:noFill/>
                  </a:ln>
                  <a:solidFill>
                    <a:srgbClr val="000000"/>
                  </a:solidFill>
                  <a:effectLst/>
                  <a:uLnTx/>
                  <a:uFillTx/>
                  <a:latin typeface="Rockwell"/>
                  <a:ea typeface="ヒラギノ角ゴ ProN W6" charset="-128"/>
                  <a:cs typeface="ヒラギノ角ゴ ProN W6" charset="-128"/>
                  <a:sym typeface="Gill Sans" charset="0"/>
                </a:rPr>
              </a:br>
              <a:r>
                <a:rPr kumimoji="0" lang="en-US" sz="3300" b="1" i="0" u="none" strike="noStrike" kern="1200" cap="none" spc="0" normalizeH="0" baseline="0" noProof="0" dirty="0">
                  <a:ln>
                    <a:noFill/>
                  </a:ln>
                  <a:solidFill>
                    <a:srgbClr val="000000"/>
                  </a:solidFill>
                  <a:effectLst/>
                  <a:uLnTx/>
                  <a:uFillTx/>
                  <a:latin typeface="Rockwell"/>
                  <a:ea typeface="+mn-ea"/>
                  <a:cs typeface="+mn-cs"/>
                  <a:sym typeface="Gill Sans" charset="0"/>
                </a:rPr>
                <a:t>THINKING</a:t>
              </a:r>
              <a:endParaRPr kumimoji="0" lang="en-US" sz="3300" b="1" i="0" u="none" strike="noStrike" kern="1200" cap="none" spc="0" normalizeH="0" baseline="0" noProof="0" dirty="0">
                <a:ln>
                  <a:noFill/>
                </a:ln>
                <a:solidFill>
                  <a:srgbClr val="000000"/>
                </a:solidFill>
                <a:effectLst/>
                <a:uLnTx/>
                <a:uFillTx/>
                <a:latin typeface="Rockwell"/>
                <a:ea typeface="ヒラギノ角ゴ ProN W6" charset="-128"/>
                <a:cs typeface="ヒラギノ角ゴ ProN W6" charset="-128"/>
                <a:sym typeface="Gill Sans" charset="0"/>
              </a:endParaRPr>
            </a:p>
          </p:txBody>
        </p:sp>
      </p:grpSp>
      <p:sp>
        <p:nvSpPr>
          <p:cNvPr id="75778" name="Title 1"/>
          <p:cNvSpPr>
            <a:spLocks noGrp="1"/>
          </p:cNvSpPr>
          <p:nvPr>
            <p:ph type="title"/>
          </p:nvPr>
        </p:nvSpPr>
        <p:spPr/>
        <p:txBody>
          <a:bodyPr/>
          <a:lstStyle/>
          <a:p>
            <a:pPr eaLnBrk="1" hangingPunct="1"/>
            <a:r>
              <a:rPr lang="en-US" sz="4000">
                <a:latin typeface="Rockwell" charset="0"/>
              </a:rPr>
              <a:t>Thinking in many different directions</a:t>
            </a:r>
          </a:p>
        </p:txBody>
      </p:sp>
    </p:spTree>
    <p:extLst>
      <p:ext uri="{BB962C8B-B14F-4D97-AF65-F5344CB8AC3E}">
        <p14:creationId xmlns:p14="http://schemas.microsoft.com/office/powerpoint/2010/main" val="479025533"/>
      </p:ext>
    </p:extLst>
  </p:cSld>
  <p:clrMapOvr>
    <a:masterClrMapping/>
  </p:clrMapOvr>
  <p:transition advClick="0" advTm="10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81921"/>
                                        </p:tgtEl>
                                        <p:attrNameLst>
                                          <p:attrName>style.visibility</p:attrName>
                                        </p:attrNameLst>
                                      </p:cBhvr>
                                      <p:to>
                                        <p:strVal val="visible"/>
                                      </p:to>
                                    </p:set>
                                    <p:animEffect transition="in" filter="circle(out)">
                                      <p:cBhvr>
                                        <p:cTn id="7" dur="2000"/>
                                        <p:tgtEl>
                                          <p:spTgt spid="81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sz="4000">
                <a:latin typeface="Rockwell" charset="0"/>
              </a:rPr>
              <a:t>Narrowing Down, Focusing</a:t>
            </a:r>
          </a:p>
        </p:txBody>
      </p:sp>
      <p:grpSp>
        <p:nvGrpSpPr>
          <p:cNvPr id="83970" name="Group 2"/>
          <p:cNvGrpSpPr>
            <a:grpSpLocks/>
          </p:cNvGrpSpPr>
          <p:nvPr/>
        </p:nvGrpSpPr>
        <p:grpSpPr bwMode="auto">
          <a:xfrm>
            <a:off x="1157288" y="1552575"/>
            <a:ext cx="6897687" cy="5113338"/>
            <a:chOff x="1157326" y="1744708"/>
            <a:chExt cx="6897461" cy="5113292"/>
          </a:xfrm>
        </p:grpSpPr>
        <p:sp>
          <p:nvSpPr>
            <p:cNvPr id="36872" name="AutoShape 7"/>
            <p:cNvSpPr>
              <a:spLocks/>
            </p:cNvSpPr>
            <p:nvPr/>
          </p:nvSpPr>
          <p:spPr bwMode="auto">
            <a:xfrm rot="13727190">
              <a:off x="1611310" y="2536873"/>
              <a:ext cx="2225655"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2" name="AutoShape 7"/>
            <p:cNvSpPr>
              <a:spLocks/>
            </p:cNvSpPr>
            <p:nvPr/>
          </p:nvSpPr>
          <p:spPr bwMode="auto">
            <a:xfrm rot="10800000">
              <a:off x="1157326" y="3933851"/>
              <a:ext cx="2033520"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3" name="AutoShape 7"/>
            <p:cNvSpPr>
              <a:spLocks/>
            </p:cNvSpPr>
            <p:nvPr/>
          </p:nvSpPr>
          <p:spPr bwMode="auto">
            <a:xfrm>
              <a:off x="6021267" y="3933851"/>
              <a:ext cx="2033520"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4" name="AutoShape 7"/>
            <p:cNvSpPr>
              <a:spLocks/>
            </p:cNvSpPr>
            <p:nvPr/>
          </p:nvSpPr>
          <p:spPr bwMode="auto">
            <a:xfrm rot="16200000">
              <a:off x="3651976" y="2366218"/>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5" name="AutoShape 7"/>
            <p:cNvSpPr>
              <a:spLocks/>
            </p:cNvSpPr>
            <p:nvPr/>
          </p:nvSpPr>
          <p:spPr bwMode="auto">
            <a:xfrm rot="18794076">
              <a:off x="5668828" y="2528935"/>
              <a:ext cx="2139931"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6" name="AutoShape 7"/>
            <p:cNvSpPr>
              <a:spLocks/>
            </p:cNvSpPr>
            <p:nvPr/>
          </p:nvSpPr>
          <p:spPr bwMode="auto">
            <a:xfrm rot="7922097">
              <a:off x="1839110" y="5179242"/>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7" name="AutoShape 7"/>
            <p:cNvSpPr>
              <a:spLocks/>
            </p:cNvSpPr>
            <p:nvPr/>
          </p:nvSpPr>
          <p:spPr bwMode="auto">
            <a:xfrm rot="5400000">
              <a:off x="3651976" y="5445940"/>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8" name="AutoShape 7"/>
            <p:cNvSpPr>
              <a:spLocks/>
            </p:cNvSpPr>
            <p:nvPr/>
          </p:nvSpPr>
          <p:spPr bwMode="auto">
            <a:xfrm rot="2678492">
              <a:off x="5435498" y="5202252"/>
              <a:ext cx="2033521" cy="792156"/>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20" name="Rectangle 1"/>
            <p:cNvSpPr txBox="1">
              <a:spLocks noChangeArrowheads="1"/>
            </p:cNvSpPr>
            <p:nvPr/>
          </p:nvSpPr>
          <p:spPr>
            <a:xfrm>
              <a:off x="2868595" y="3565555"/>
              <a:ext cx="3584458" cy="1258876"/>
            </a:xfrm>
            <a:prstGeom prst="rect">
              <a:avLst/>
            </a:prstGeom>
          </p:spPr>
          <p:txBody>
            <a:bodyPr anchor="b">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Rockwell"/>
                  <a:ea typeface="+mn-ea"/>
                  <a:cs typeface="+mn-cs"/>
                  <a:sym typeface="Gill Sans" charset="0"/>
                </a:rPr>
                <a:t>CONVERGENT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Rockwell"/>
                  <a:ea typeface="+mn-ea"/>
                  <a:cs typeface="+mn-cs"/>
                  <a:sym typeface="Gill Sans" charset="0"/>
                </a:rPr>
                <a:t>THINKING</a:t>
              </a:r>
              <a:endParaRPr kumimoji="0" lang="en-US" sz="3300" b="1" i="0" u="none" strike="noStrike" kern="1200" cap="none" spc="0" normalizeH="0" baseline="0" noProof="0" dirty="0">
                <a:ln>
                  <a:noFill/>
                </a:ln>
                <a:solidFill>
                  <a:srgbClr val="000000"/>
                </a:solidFill>
                <a:effectLst/>
                <a:uLnTx/>
                <a:uFillTx/>
                <a:latin typeface="Rockwell"/>
                <a:ea typeface="ヒラギノ角ゴ ProN W6" charset="-128"/>
                <a:cs typeface="ヒラギノ角ゴ ProN W6" charset="-128"/>
                <a:sym typeface="Gill Sans" charset="0"/>
              </a:endParaRPr>
            </a:p>
          </p:txBody>
        </p:sp>
      </p:grpSp>
    </p:spTree>
    <p:extLst>
      <p:ext uri="{BB962C8B-B14F-4D97-AF65-F5344CB8AC3E}">
        <p14:creationId xmlns:p14="http://schemas.microsoft.com/office/powerpoint/2010/main" val="160892244"/>
      </p:ext>
    </p:extLst>
  </p:cSld>
  <p:clrMapOvr>
    <a:masterClrMapping/>
  </p:clrMapOvr>
  <p:transition advClick="0" advTm="10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circle(in)">
                                      <p:cBhvr>
                                        <p:cTn id="7" dur="20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133475" y="200025"/>
            <a:ext cx="6078538" cy="701675"/>
          </a:xfrm>
        </p:spPr>
        <p:txBody>
          <a:bodyPr/>
          <a:lstStyle/>
          <a:p>
            <a:pPr algn="ctr"/>
            <a:r>
              <a:rPr lang="en-US" altLang="en-US" sz="4400" dirty="0" smtClean="0"/>
              <a:t>Today’s Agenda</a:t>
            </a:r>
          </a:p>
        </p:txBody>
      </p:sp>
      <p:sp>
        <p:nvSpPr>
          <p:cNvPr id="3" name="Content Placeholder 2"/>
          <p:cNvSpPr>
            <a:spLocks noGrp="1"/>
          </p:cNvSpPr>
          <p:nvPr>
            <p:ph idx="1"/>
          </p:nvPr>
        </p:nvSpPr>
        <p:spPr>
          <a:xfrm>
            <a:off x="142504" y="1532406"/>
            <a:ext cx="8732604" cy="5458579"/>
          </a:xfrm>
        </p:spPr>
        <p:txBody>
          <a:bodyPr>
            <a:noAutofit/>
          </a:bodyPr>
          <a:lstStyle/>
          <a:p>
            <a:pPr marL="742950" indent="-742950">
              <a:buFont typeface="+mj-lt"/>
              <a:buAutoNum type="arabicParenR"/>
              <a:defRPr/>
            </a:pPr>
            <a:r>
              <a:rPr lang="en-US" sz="2800" b="1" dirty="0" smtClean="0">
                <a:solidFill>
                  <a:schemeClr val="tx1"/>
                </a:solidFill>
              </a:rPr>
              <a:t>Why Spend Time on Teaching Question Formulation? </a:t>
            </a:r>
          </a:p>
          <a:p>
            <a:pPr marL="742950" indent="-742950">
              <a:buFont typeface="+mj-lt"/>
              <a:buAutoNum type="arabicParenR"/>
              <a:defRPr/>
            </a:pPr>
            <a:r>
              <a:rPr lang="en-US" sz="2800" dirty="0" smtClean="0">
                <a:solidFill>
                  <a:schemeClr val="tx1"/>
                </a:solidFill>
              </a:rPr>
              <a:t>Collaborative Learning with the Question Formulation Technique (QFT)</a:t>
            </a:r>
          </a:p>
          <a:p>
            <a:pPr marL="742950" indent="-742950">
              <a:buFont typeface="+mj-lt"/>
              <a:buAutoNum type="arabicParenR"/>
              <a:defRPr/>
            </a:pPr>
            <a:r>
              <a:rPr lang="en-US" sz="2800" dirty="0" smtClean="0">
                <a:solidFill>
                  <a:schemeClr val="tx1"/>
                </a:solidFill>
              </a:rPr>
              <a:t>Explore Classroom Examples &amp; Applications</a:t>
            </a:r>
          </a:p>
          <a:p>
            <a:pPr marL="742950" indent="-742950">
              <a:buFont typeface="+mj-lt"/>
              <a:buAutoNum type="arabicParenR"/>
              <a:defRPr/>
            </a:pPr>
            <a:r>
              <a:rPr lang="en-US" sz="2800" dirty="0" smtClean="0">
                <a:solidFill>
                  <a:schemeClr val="tx1"/>
                </a:solidFill>
              </a:rPr>
              <a:t>Planning How You Might Use the QFT</a:t>
            </a:r>
          </a:p>
          <a:p>
            <a:pPr marL="742950" indent="-742950">
              <a:buFont typeface="+mj-lt"/>
              <a:buAutoNum type="arabicParenR"/>
              <a:defRPr/>
            </a:pPr>
            <a:r>
              <a:rPr lang="en-US" sz="2800" dirty="0" smtClean="0">
                <a:solidFill>
                  <a:schemeClr val="tx1"/>
                </a:solidFill>
              </a:rPr>
              <a:t>Reflection &amp; Evaluation</a:t>
            </a:r>
          </a:p>
          <a:p>
            <a:pPr marL="0" indent="0">
              <a:buNone/>
              <a:defRPr/>
            </a:pPr>
            <a:endParaRPr lang="en-US" sz="2800" dirty="0" smtClean="0">
              <a:solidFill>
                <a:schemeClr val="tx1"/>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3178" y="5866692"/>
            <a:ext cx="2412519" cy="883632"/>
          </a:xfrm>
          <a:prstGeom prst="rect">
            <a:avLst/>
          </a:prstGeom>
        </p:spPr>
      </p:pic>
      <p:sp>
        <p:nvSpPr>
          <p:cNvPr id="5" name="TextBox 4"/>
          <p:cNvSpPr txBox="1"/>
          <p:nvPr/>
        </p:nvSpPr>
        <p:spPr>
          <a:xfrm>
            <a:off x="7403742" y="6308508"/>
            <a:ext cx="1740258" cy="338554"/>
          </a:xfrm>
          <a:prstGeom prst="rect">
            <a:avLst/>
          </a:prstGeom>
          <a:noFill/>
        </p:spPr>
        <p:txBody>
          <a:bodyPr wrap="square" rtlCol="0">
            <a:spAutoFit/>
          </a:bodyPr>
          <a:lstStyle/>
          <a:p>
            <a:r>
              <a:rPr lang="en-US" sz="1600" dirty="0" smtClean="0">
                <a:solidFill>
                  <a:schemeClr val="accent2"/>
                </a:solidFill>
              </a:rPr>
              <a:t>#QFT</a:t>
            </a:r>
            <a:endParaRPr lang="en-US" sz="1600" dirty="0">
              <a:solidFill>
                <a:schemeClr val="accent2"/>
              </a:solidFill>
            </a:endParaRPr>
          </a:p>
        </p:txBody>
      </p:sp>
    </p:spTree>
    <p:extLst>
      <p:ext uri="{BB962C8B-B14F-4D97-AF65-F5344CB8AC3E}">
        <p14:creationId xmlns:p14="http://schemas.microsoft.com/office/powerpoint/2010/main" val="16461112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3" name="Group 1"/>
          <p:cNvGrpSpPr>
            <a:grpSpLocks/>
          </p:cNvGrpSpPr>
          <p:nvPr/>
        </p:nvGrpSpPr>
        <p:grpSpPr bwMode="auto">
          <a:xfrm>
            <a:off x="731838" y="1852613"/>
            <a:ext cx="3157537" cy="4343400"/>
            <a:chOff x="2187328" y="1886871"/>
            <a:chExt cx="3157513" cy="4343709"/>
          </a:xfrm>
        </p:grpSpPr>
        <p:pic>
          <p:nvPicPr>
            <p:cNvPr id="7885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87328" y="1886871"/>
              <a:ext cx="3157513" cy="43437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885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6445" y="2056053"/>
              <a:ext cx="2204155" cy="1595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sp>
        <p:nvSpPr>
          <p:cNvPr id="99334" name="TextBox 5"/>
          <p:cNvSpPr txBox="1">
            <a:spLocks noChangeArrowheads="1"/>
          </p:cNvSpPr>
          <p:nvPr/>
        </p:nvSpPr>
        <p:spPr bwMode="auto">
          <a:xfrm>
            <a:off x="3752850" y="2874963"/>
            <a:ext cx="4905375" cy="1323975"/>
          </a:xfrm>
          <a:prstGeom prst="rect">
            <a:avLst/>
          </a:prstGeom>
          <a:noFill/>
          <a:ln w="9525">
            <a:noFill/>
            <a:miter lim="800000"/>
            <a:headEnd/>
            <a:tailEnd/>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Rockwell"/>
                <a:ea typeface="+mn-ea"/>
                <a:cs typeface="+mn-cs"/>
              </a:rPr>
              <a:t>METACOGNITIVE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Rockwell"/>
                <a:ea typeface="+mn-ea"/>
                <a:cs typeface="+mn-cs"/>
              </a:rPr>
              <a:t>THINKING</a:t>
            </a:r>
          </a:p>
        </p:txBody>
      </p:sp>
      <p:sp>
        <p:nvSpPr>
          <p:cNvPr id="78852" name="Title 1"/>
          <p:cNvSpPr>
            <a:spLocks noGrp="1"/>
          </p:cNvSpPr>
          <p:nvPr>
            <p:ph type="title"/>
          </p:nvPr>
        </p:nvSpPr>
        <p:spPr/>
        <p:txBody>
          <a:bodyPr/>
          <a:lstStyle/>
          <a:p>
            <a:pPr eaLnBrk="1" hangingPunct="1"/>
            <a:r>
              <a:rPr lang="en-US" sz="4400">
                <a:latin typeface="Rockwell" charset="0"/>
              </a:rPr>
              <a:t>Thinking about Thinking</a:t>
            </a:r>
          </a:p>
        </p:txBody>
      </p:sp>
    </p:spTree>
    <p:extLst>
      <p:ext uri="{BB962C8B-B14F-4D97-AF65-F5344CB8AC3E}">
        <p14:creationId xmlns:p14="http://schemas.microsoft.com/office/powerpoint/2010/main" val="1943796133"/>
      </p:ext>
    </p:extLst>
  </p:cSld>
  <p:clrMapOvr>
    <a:masterClrMapping/>
  </p:clrMapOvr>
  <p:transition advClick="0" advTm="1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84993"/>
                                        </p:tgtEl>
                                        <p:attrNameLst>
                                          <p:attrName>style.visibility</p:attrName>
                                        </p:attrNameLst>
                                      </p:cBhvr>
                                      <p:to>
                                        <p:strVal val="visible"/>
                                      </p:to>
                                    </p:set>
                                    <p:animEffect transition="in" filter="fade">
                                      <p:cBhvr>
                                        <p:cTn id="7" dur="1000"/>
                                        <p:tgtEl>
                                          <p:spTgt spid="84993"/>
                                        </p:tgtEl>
                                      </p:cBhvr>
                                    </p:animEffect>
                                    <p:anim calcmode="lin" valueType="num">
                                      <p:cBhvr>
                                        <p:cTn id="8" dur="1000" fill="hold"/>
                                        <p:tgtEl>
                                          <p:spTgt spid="84993"/>
                                        </p:tgtEl>
                                        <p:attrNameLst>
                                          <p:attrName>ppt_x</p:attrName>
                                        </p:attrNameLst>
                                      </p:cBhvr>
                                      <p:tavLst>
                                        <p:tav tm="0">
                                          <p:val>
                                            <p:strVal val="#ppt_x"/>
                                          </p:val>
                                        </p:tav>
                                        <p:tav tm="100000">
                                          <p:val>
                                            <p:strVal val="#ppt_x"/>
                                          </p:val>
                                        </p:tav>
                                      </p:tavLst>
                                    </p:anim>
                                    <p:anim calcmode="lin" valueType="num">
                                      <p:cBhvr>
                                        <p:cTn id="9" dur="1000" fill="hold"/>
                                        <p:tgtEl>
                                          <p:spTgt spid="8499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9334"/>
                                        </p:tgtEl>
                                        <p:attrNameLst>
                                          <p:attrName>style.visibility</p:attrName>
                                        </p:attrNameLst>
                                      </p:cBhvr>
                                      <p:to>
                                        <p:strVal val="visible"/>
                                      </p:to>
                                    </p:set>
                                    <p:animEffect transition="in" filter="fade">
                                      <p:cBhvr>
                                        <p:cTn id="12" dur="1000"/>
                                        <p:tgtEl>
                                          <p:spTgt spid="99334"/>
                                        </p:tgtEl>
                                      </p:cBhvr>
                                    </p:animEffect>
                                    <p:anim calcmode="lin" valueType="num">
                                      <p:cBhvr>
                                        <p:cTn id="13" dur="1000" fill="hold"/>
                                        <p:tgtEl>
                                          <p:spTgt spid="99334"/>
                                        </p:tgtEl>
                                        <p:attrNameLst>
                                          <p:attrName>ppt_x</p:attrName>
                                        </p:attrNameLst>
                                      </p:cBhvr>
                                      <p:tavLst>
                                        <p:tav tm="0">
                                          <p:val>
                                            <p:strVal val="#ppt_x"/>
                                          </p:val>
                                        </p:tav>
                                        <p:tav tm="100000">
                                          <p:val>
                                            <p:strVal val="#ppt_x"/>
                                          </p:val>
                                        </p:tav>
                                      </p:tavLst>
                                    </p:anim>
                                    <p:anim calcmode="lin" valueType="num">
                                      <p:cBhvr>
                                        <p:cTn id="14" dur="1000" fill="hold"/>
                                        <p:tgtEl>
                                          <p:spTgt spid="993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05496" y="4731906"/>
            <a:ext cx="8633013" cy="1278546"/>
          </a:xfrm>
        </p:spPr>
        <p:txBody>
          <a:bodyPr>
            <a:normAutofit/>
          </a:bodyPr>
          <a:lstStyle/>
          <a:p>
            <a:pPr fontAlgn="base"/>
            <a:r>
              <a:rPr lang="en-US" sz="4000" smtClean="0"/>
              <a:t>Exploring </a:t>
            </a:r>
            <a:r>
              <a:rPr lang="en-US" sz="4000" dirty="0" smtClean="0"/>
              <a:t>Classroom Examples</a:t>
            </a:r>
            <a:endParaRPr lang="en-US" sz="4000" dirty="0"/>
          </a:p>
        </p:txBody>
      </p:sp>
      <p:pic>
        <p:nvPicPr>
          <p:cNvPr id="4" name="Picture Placeholder 3" descr="Screenshot 2015-09-16 15.08.22.pn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9444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t>Classroom Example:</a:t>
            </a:r>
            <a:br>
              <a:rPr lang="en-US" sz="4400" dirty="0" smtClean="0"/>
            </a:br>
            <a:r>
              <a:rPr lang="en-US" sz="4400" dirty="0" smtClean="0"/>
              <a:t>Kindergarten</a:t>
            </a:r>
            <a:endParaRPr lang="en-US" sz="4400" dirty="0"/>
          </a:p>
        </p:txBody>
      </p:sp>
      <p:sp>
        <p:nvSpPr>
          <p:cNvPr id="59394" name="Content Placeholder 2"/>
          <p:cNvSpPr>
            <a:spLocks noGrp="1"/>
          </p:cNvSpPr>
          <p:nvPr>
            <p:ph idx="1"/>
          </p:nvPr>
        </p:nvSpPr>
        <p:spPr>
          <a:xfrm>
            <a:off x="498286" y="2275031"/>
            <a:ext cx="7744962" cy="4116388"/>
          </a:xfrm>
        </p:spPr>
        <p:txBody>
          <a:bodyPr>
            <a:normAutofit/>
          </a:bodyPr>
          <a:lstStyle/>
          <a:p>
            <a:pPr marL="0" indent="0" eaLnBrk="1" hangingPunct="1">
              <a:buNone/>
              <a:defRPr/>
            </a:pPr>
            <a:r>
              <a:rPr lang="en-US" sz="3000" u="sng" dirty="0">
                <a:solidFill>
                  <a:schemeClr val="tx1"/>
                </a:solidFill>
                <a:cs typeface="Gill Sans"/>
              </a:rPr>
              <a:t>T</a:t>
            </a:r>
            <a:r>
              <a:rPr lang="en-US" sz="3000" u="sng" dirty="0" smtClean="0">
                <a:solidFill>
                  <a:schemeClr val="tx1"/>
                </a:solidFill>
                <a:cs typeface="Gill Sans"/>
              </a:rPr>
              <a:t>eacher</a:t>
            </a:r>
            <a:r>
              <a:rPr lang="en-US" sz="3000" dirty="0">
                <a:solidFill>
                  <a:schemeClr val="tx1"/>
                </a:solidFill>
                <a:cs typeface="Gill Sans"/>
              </a:rPr>
              <a:t>: </a:t>
            </a:r>
            <a:r>
              <a:rPr lang="en-US" sz="3000" dirty="0" smtClean="0">
                <a:solidFill>
                  <a:schemeClr val="tx1"/>
                </a:solidFill>
                <a:cs typeface="Gill Sans"/>
              </a:rPr>
              <a:t>Jennifer Shaffer, Walkersville, MD</a:t>
            </a:r>
            <a:endParaRPr lang="en-US" sz="3000" dirty="0">
              <a:solidFill>
                <a:schemeClr val="tx1"/>
              </a:solidFill>
              <a:cs typeface="Gill Sans"/>
            </a:endParaRPr>
          </a:p>
          <a:p>
            <a:pPr marL="0" indent="0" eaLnBrk="1" hangingPunct="1">
              <a:buNone/>
              <a:defRPr/>
            </a:pPr>
            <a:r>
              <a:rPr lang="en-US" sz="3000" u="sng" dirty="0">
                <a:solidFill>
                  <a:schemeClr val="tx1"/>
                </a:solidFill>
                <a:cs typeface="Gill Sans"/>
              </a:rPr>
              <a:t>Topic</a:t>
            </a:r>
            <a:r>
              <a:rPr lang="en-US" sz="3000" dirty="0">
                <a:solidFill>
                  <a:schemeClr val="tx1"/>
                </a:solidFill>
                <a:cs typeface="Gill Sans"/>
              </a:rPr>
              <a:t>: </a:t>
            </a:r>
            <a:r>
              <a:rPr lang="en-US" sz="3000" dirty="0" smtClean="0">
                <a:solidFill>
                  <a:schemeClr val="tx1"/>
                </a:solidFill>
                <a:cs typeface="Gill Sans"/>
              </a:rPr>
              <a:t>Non-fiction literacy</a:t>
            </a:r>
            <a:endParaRPr lang="en-US" sz="3000" dirty="0">
              <a:solidFill>
                <a:schemeClr val="tx1"/>
              </a:solidFill>
              <a:cs typeface="Gill Sans"/>
            </a:endParaRPr>
          </a:p>
          <a:p>
            <a:pPr marL="0" indent="0" eaLnBrk="1" hangingPunct="1">
              <a:buNone/>
              <a:defRPr/>
            </a:pPr>
            <a:r>
              <a:rPr lang="en-US" sz="3000" u="sng" dirty="0">
                <a:solidFill>
                  <a:schemeClr val="tx1"/>
                </a:solidFill>
                <a:cs typeface="Gill Sans"/>
              </a:rPr>
              <a:t>Purpose</a:t>
            </a:r>
            <a:r>
              <a:rPr lang="en-US" sz="3000" dirty="0">
                <a:solidFill>
                  <a:schemeClr val="tx1"/>
                </a:solidFill>
                <a:cs typeface="Gill Sans"/>
              </a:rPr>
              <a:t>: </a:t>
            </a:r>
            <a:r>
              <a:rPr lang="en-US" sz="3000" dirty="0" smtClean="0">
                <a:solidFill>
                  <a:schemeClr val="tx1"/>
                </a:solidFill>
                <a:cs typeface="Gill Sans"/>
              </a:rPr>
              <a:t>To engage students prior to reading a nonfiction </a:t>
            </a:r>
            <a:r>
              <a:rPr lang="en-US" sz="3000" dirty="0">
                <a:solidFill>
                  <a:schemeClr val="tx1"/>
                </a:solidFill>
                <a:cs typeface="Gill Sans"/>
              </a:rPr>
              <a:t>text </a:t>
            </a:r>
            <a:r>
              <a:rPr lang="en-US" sz="3000" dirty="0" smtClean="0">
                <a:solidFill>
                  <a:schemeClr val="tx1"/>
                </a:solidFill>
                <a:cs typeface="Gill Sans"/>
              </a:rPr>
              <a:t>about alligators</a:t>
            </a:r>
            <a:endParaRPr lang="en-US" sz="3000" dirty="0">
              <a:solidFill>
                <a:schemeClr val="tx1"/>
              </a:solidFill>
              <a:cs typeface="Gill Sans"/>
            </a:endParaRPr>
          </a:p>
          <a:p>
            <a:pPr eaLnBrk="1" hangingPunct="1">
              <a:defRPr/>
            </a:pPr>
            <a:endParaRPr lang="en-US" sz="3000" dirty="0">
              <a:cs typeface="Gill Sans"/>
            </a:endParaRPr>
          </a:p>
        </p:txBody>
      </p:sp>
    </p:spTree>
    <p:extLst>
      <p:ext uri="{BB962C8B-B14F-4D97-AF65-F5344CB8AC3E}">
        <p14:creationId xmlns:p14="http://schemas.microsoft.com/office/powerpoint/2010/main" val="1049108006"/>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629DD1"/>
                </a:solidFill>
              </a:rPr>
              <a:t>Question Focus</a:t>
            </a:r>
            <a:endParaRPr lang="en-US" sz="4000" dirty="0">
              <a:solidFill>
                <a:srgbClr val="629DD1"/>
              </a:solidFill>
            </a:endParaRPr>
          </a:p>
        </p:txBody>
      </p:sp>
      <p:pic>
        <p:nvPicPr>
          <p:cNvPr id="117762" name="Picture 2" descr="\\fcps.org\fcps\Redirection\Central Offices\Professional Dev\jay.corrigan\My Documents\My Pictures\alligator-babies-texas_62971_990x742.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a:xfrm>
            <a:off x="1511554" y="1981200"/>
            <a:ext cx="5530341" cy="4144963"/>
          </a:xfrm>
        </p:spPr>
      </p:pic>
    </p:spTree>
    <p:extLst>
      <p:ext uri="{BB962C8B-B14F-4D97-AF65-F5344CB8AC3E}">
        <p14:creationId xmlns:p14="http://schemas.microsoft.com/office/powerpoint/2010/main" val="1358342632"/>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98475" y="484094"/>
            <a:ext cx="4111626" cy="1116106"/>
          </a:xfrm>
        </p:spPr>
        <p:txBody>
          <a:bodyPr/>
          <a:lstStyle/>
          <a:p>
            <a:r>
              <a:rPr lang="en-US" dirty="0">
                <a:latin typeface="Rockwell" charset="0"/>
              </a:rPr>
              <a:t>Student Questions</a:t>
            </a:r>
          </a:p>
        </p:txBody>
      </p:sp>
      <p:sp>
        <p:nvSpPr>
          <p:cNvPr id="58370" name="Content Placeholder 2"/>
          <p:cNvSpPr>
            <a:spLocks noGrp="1"/>
          </p:cNvSpPr>
          <p:nvPr>
            <p:ph sz="half" idx="1"/>
          </p:nvPr>
        </p:nvSpPr>
        <p:spPr>
          <a:xfrm>
            <a:off x="498475" y="1985963"/>
            <a:ext cx="4111625" cy="4140200"/>
          </a:xfrm>
        </p:spPr>
        <p:txBody>
          <a:bodyPr>
            <a:noAutofit/>
          </a:bodyPr>
          <a:lstStyle/>
          <a:p>
            <a:pPr marL="514350" indent="-514350">
              <a:spcBef>
                <a:spcPts val="800"/>
              </a:spcBef>
              <a:buFont typeface="Arial" charset="0"/>
              <a:buAutoNum type="arabicPeriod"/>
              <a:defRPr/>
            </a:pPr>
            <a:r>
              <a:rPr lang="en-US" sz="2400" dirty="0">
                <a:solidFill>
                  <a:schemeClr val="tx1"/>
                </a:solidFill>
                <a:cs typeface="Gill Sans"/>
              </a:rPr>
              <a:t>Is the alligator camouflaged?</a:t>
            </a:r>
          </a:p>
          <a:p>
            <a:pPr marL="514350" indent="-514350">
              <a:spcBef>
                <a:spcPts val="800"/>
              </a:spcBef>
              <a:buFont typeface="Arial" charset="0"/>
              <a:buAutoNum type="arabicPeriod"/>
              <a:defRPr/>
            </a:pPr>
            <a:r>
              <a:rPr lang="en-US" sz="2400" dirty="0">
                <a:solidFill>
                  <a:schemeClr val="tx1"/>
                </a:solidFill>
                <a:cs typeface="Gill Sans"/>
              </a:rPr>
              <a:t>Why do the babies have stripes?</a:t>
            </a:r>
          </a:p>
          <a:p>
            <a:pPr marL="514350" indent="-514350">
              <a:spcBef>
                <a:spcPts val="800"/>
              </a:spcBef>
              <a:buFont typeface="Arial" charset="0"/>
              <a:buAutoNum type="arabicPeriod"/>
              <a:defRPr/>
            </a:pPr>
            <a:r>
              <a:rPr lang="en-US" sz="2400" dirty="0">
                <a:solidFill>
                  <a:schemeClr val="tx1"/>
                </a:solidFill>
                <a:cs typeface="Gill Sans"/>
              </a:rPr>
              <a:t>Are those baby crocodiles?</a:t>
            </a:r>
          </a:p>
          <a:p>
            <a:pPr marL="514350" indent="-514350">
              <a:spcBef>
                <a:spcPts val="800"/>
              </a:spcBef>
              <a:buFont typeface="Arial" charset="0"/>
              <a:buAutoNum type="arabicPeriod"/>
              <a:defRPr/>
            </a:pPr>
            <a:r>
              <a:rPr lang="en-US" sz="2400" dirty="0">
                <a:solidFill>
                  <a:schemeClr val="tx1"/>
                </a:solidFill>
                <a:cs typeface="Gill Sans"/>
              </a:rPr>
              <a:t>Is it a mom or dad crocodile?</a:t>
            </a:r>
          </a:p>
          <a:p>
            <a:pPr marL="514350" indent="-514350">
              <a:spcBef>
                <a:spcPts val="800"/>
              </a:spcBef>
              <a:buFont typeface="Arial" charset="0"/>
              <a:buAutoNum type="arabicPeriod"/>
              <a:defRPr/>
            </a:pPr>
            <a:r>
              <a:rPr lang="en-US" sz="2400" dirty="0">
                <a:solidFill>
                  <a:schemeClr val="tx1"/>
                </a:solidFill>
                <a:cs typeface="Gill Sans"/>
              </a:rPr>
              <a:t>What is the green stuff</a:t>
            </a:r>
            <a:r>
              <a:rPr lang="en-US" sz="2400" dirty="0" smtClean="0">
                <a:solidFill>
                  <a:schemeClr val="tx1"/>
                </a:solidFill>
                <a:cs typeface="Gill Sans"/>
              </a:rPr>
              <a:t>?</a:t>
            </a:r>
          </a:p>
          <a:p>
            <a:pPr marL="514350" indent="-514350">
              <a:spcBef>
                <a:spcPts val="800"/>
              </a:spcBef>
              <a:buFont typeface="Arial" charset="0"/>
              <a:buAutoNum type="arabicPeriod"/>
              <a:defRPr/>
            </a:pPr>
            <a:r>
              <a:rPr lang="en-US" sz="2400" dirty="0">
                <a:solidFill>
                  <a:schemeClr val="tx1"/>
                </a:solidFill>
                <a:cs typeface="Gill Sans"/>
              </a:rPr>
              <a:t>Why are they in the water so low?</a:t>
            </a:r>
          </a:p>
          <a:p>
            <a:pPr marL="514350" indent="-514350">
              <a:spcBef>
                <a:spcPts val="800"/>
              </a:spcBef>
              <a:buFont typeface="Arial" charset="0"/>
              <a:buAutoNum type="arabicPeriod"/>
              <a:defRPr/>
            </a:pPr>
            <a:endParaRPr lang="en-US" sz="2400" dirty="0">
              <a:solidFill>
                <a:srgbClr val="595959"/>
              </a:solidFill>
              <a:latin typeface="Gill Sans"/>
              <a:cs typeface="Gill Sans"/>
            </a:endParaRPr>
          </a:p>
        </p:txBody>
      </p:sp>
      <p:sp>
        <p:nvSpPr>
          <p:cNvPr id="2" name="Content Placeholder 1"/>
          <p:cNvSpPr>
            <a:spLocks noGrp="1"/>
          </p:cNvSpPr>
          <p:nvPr>
            <p:ph sz="half" idx="2"/>
          </p:nvPr>
        </p:nvSpPr>
        <p:spPr>
          <a:xfrm>
            <a:off x="4725988" y="2544763"/>
            <a:ext cx="4125912" cy="4140200"/>
          </a:xfrm>
        </p:spPr>
        <p:txBody>
          <a:bodyPr>
            <a:noAutofit/>
          </a:bodyPr>
          <a:lstStyle/>
          <a:p>
            <a:pPr marL="457200" indent="-457200">
              <a:spcBef>
                <a:spcPts val="800"/>
              </a:spcBef>
              <a:buFont typeface="+mj-lt"/>
              <a:buAutoNum type="arabicPeriod" startAt="7"/>
              <a:defRPr/>
            </a:pPr>
            <a:r>
              <a:rPr lang="en-US" sz="2400" dirty="0" smtClean="0">
                <a:solidFill>
                  <a:schemeClr val="tx1"/>
                </a:solidFill>
                <a:cs typeface="Gill Sans"/>
              </a:rPr>
              <a:t>Where </a:t>
            </a:r>
            <a:r>
              <a:rPr lang="en-US" sz="2400" dirty="0">
                <a:solidFill>
                  <a:schemeClr val="tx1"/>
                </a:solidFill>
                <a:cs typeface="Gill Sans"/>
              </a:rPr>
              <a:t>are they going</a:t>
            </a:r>
            <a:r>
              <a:rPr lang="en-US" sz="2400" dirty="0" smtClean="0">
                <a:solidFill>
                  <a:schemeClr val="tx1"/>
                </a:solidFill>
                <a:cs typeface="Gill Sans"/>
              </a:rPr>
              <a:t>?</a:t>
            </a:r>
          </a:p>
          <a:p>
            <a:pPr marL="457200" indent="-457200">
              <a:spcBef>
                <a:spcPts val="800"/>
              </a:spcBef>
              <a:buFont typeface="+mj-lt"/>
              <a:buAutoNum type="arabicPeriod" startAt="7"/>
              <a:defRPr/>
            </a:pPr>
            <a:r>
              <a:rPr lang="en-US" sz="2400" dirty="0" smtClean="0">
                <a:solidFill>
                  <a:schemeClr val="tx1"/>
                </a:solidFill>
                <a:cs typeface="Gill Sans"/>
              </a:rPr>
              <a:t>Why </a:t>
            </a:r>
            <a:r>
              <a:rPr lang="en-US" sz="2400" dirty="0">
                <a:solidFill>
                  <a:schemeClr val="tx1"/>
                </a:solidFill>
                <a:cs typeface="Gill Sans"/>
              </a:rPr>
              <a:t>are the baby alligator’s eyes white and the mom’s black</a:t>
            </a:r>
            <a:r>
              <a:rPr lang="en-US" sz="2400" dirty="0" smtClean="0">
                <a:solidFill>
                  <a:schemeClr val="tx1"/>
                </a:solidFill>
                <a:cs typeface="Gill Sans"/>
              </a:rPr>
              <a:t>?</a:t>
            </a:r>
          </a:p>
          <a:p>
            <a:pPr marL="457200" indent="-457200">
              <a:spcBef>
                <a:spcPts val="800"/>
              </a:spcBef>
              <a:buFont typeface="+mj-lt"/>
              <a:buAutoNum type="arabicPeriod" startAt="7"/>
              <a:defRPr/>
            </a:pPr>
            <a:r>
              <a:rPr lang="en-US" sz="2400" dirty="0" smtClean="0">
                <a:solidFill>
                  <a:schemeClr val="tx1"/>
                </a:solidFill>
                <a:cs typeface="Gill Sans"/>
              </a:rPr>
              <a:t>Why </a:t>
            </a:r>
            <a:r>
              <a:rPr lang="en-US" sz="2400" dirty="0">
                <a:solidFill>
                  <a:schemeClr val="tx1"/>
                </a:solidFill>
                <a:cs typeface="Gill Sans"/>
              </a:rPr>
              <a:t>are baby alligators on top of the momma alligator</a:t>
            </a:r>
            <a:r>
              <a:rPr lang="en-US" sz="2400" dirty="0" smtClean="0">
                <a:solidFill>
                  <a:schemeClr val="tx1"/>
                </a:solidFill>
                <a:cs typeface="Gill Sans"/>
              </a:rPr>
              <a:t>?</a:t>
            </a:r>
          </a:p>
          <a:p>
            <a:pPr marL="457200" indent="-457200">
              <a:spcBef>
                <a:spcPts val="800"/>
              </a:spcBef>
              <a:buFont typeface="+mj-lt"/>
              <a:buAutoNum type="arabicPeriod" startAt="7"/>
              <a:defRPr/>
            </a:pPr>
            <a:r>
              <a:rPr lang="en-US" sz="2400" dirty="0" smtClean="0">
                <a:solidFill>
                  <a:schemeClr val="tx1"/>
                </a:solidFill>
                <a:cs typeface="Gill Sans"/>
              </a:rPr>
              <a:t>Why </a:t>
            </a:r>
            <a:r>
              <a:rPr lang="en-US" sz="2400" dirty="0">
                <a:solidFill>
                  <a:schemeClr val="tx1"/>
                </a:solidFill>
                <a:cs typeface="Gill Sans"/>
              </a:rPr>
              <a:t>does momma or daddy have bumps on them</a:t>
            </a:r>
            <a:r>
              <a:rPr lang="en-US" sz="2400" dirty="0" smtClean="0">
                <a:solidFill>
                  <a:schemeClr val="tx1"/>
                </a:solidFill>
                <a:cs typeface="Gill Sans"/>
              </a:rPr>
              <a:t>?</a:t>
            </a:r>
            <a:endParaRPr lang="en-US" sz="2400" dirty="0">
              <a:solidFill>
                <a:schemeClr val="tx1"/>
              </a:solidFill>
              <a:cs typeface="Gill Sans"/>
            </a:endParaRPr>
          </a:p>
        </p:txBody>
      </p:sp>
      <p:pic>
        <p:nvPicPr>
          <p:cNvPr id="38916" name="Picture 2" descr="\\fcps.org\fcps\Redirection\Central Offices\Professional Dev\jay.corrigan\My Documents\My Pictures\alligator-babies-texas_62971_990x74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5988" y="146050"/>
            <a:ext cx="4125912" cy="226377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134484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Effect transition="in" filter="fade">
                                      <p:cBhvr>
                                        <p:cTn id="7" dur="1000"/>
                                        <p:tgtEl>
                                          <p:spTgt spid="58370">
                                            <p:txEl>
                                              <p:pRg st="0" end="0"/>
                                            </p:txEl>
                                          </p:spTgt>
                                        </p:tgtEl>
                                      </p:cBhvr>
                                    </p:animEffect>
                                    <p:anim calcmode="lin" valueType="num">
                                      <p:cBhvr>
                                        <p:cTn id="8" dur="1000" fill="hold"/>
                                        <p:tgtEl>
                                          <p:spTgt spid="583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837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8370">
                                            <p:txEl>
                                              <p:pRg st="1" end="1"/>
                                            </p:txEl>
                                          </p:spTgt>
                                        </p:tgtEl>
                                        <p:attrNameLst>
                                          <p:attrName>style.visibility</p:attrName>
                                        </p:attrNameLst>
                                      </p:cBhvr>
                                      <p:to>
                                        <p:strVal val="visible"/>
                                      </p:to>
                                    </p:set>
                                    <p:animEffect transition="in" filter="fade">
                                      <p:cBhvr>
                                        <p:cTn id="12" dur="1000"/>
                                        <p:tgtEl>
                                          <p:spTgt spid="58370">
                                            <p:txEl>
                                              <p:pRg st="1" end="1"/>
                                            </p:txEl>
                                          </p:spTgt>
                                        </p:tgtEl>
                                      </p:cBhvr>
                                    </p:animEffect>
                                    <p:anim calcmode="lin" valueType="num">
                                      <p:cBhvr>
                                        <p:cTn id="13" dur="1000" fill="hold"/>
                                        <p:tgtEl>
                                          <p:spTgt spid="5837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837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8370">
                                            <p:txEl>
                                              <p:pRg st="2" end="2"/>
                                            </p:txEl>
                                          </p:spTgt>
                                        </p:tgtEl>
                                        <p:attrNameLst>
                                          <p:attrName>style.visibility</p:attrName>
                                        </p:attrNameLst>
                                      </p:cBhvr>
                                      <p:to>
                                        <p:strVal val="visible"/>
                                      </p:to>
                                    </p:set>
                                    <p:animEffect transition="in" filter="fade">
                                      <p:cBhvr>
                                        <p:cTn id="17" dur="1000"/>
                                        <p:tgtEl>
                                          <p:spTgt spid="58370">
                                            <p:txEl>
                                              <p:pRg st="2" end="2"/>
                                            </p:txEl>
                                          </p:spTgt>
                                        </p:tgtEl>
                                      </p:cBhvr>
                                    </p:animEffect>
                                    <p:anim calcmode="lin" valueType="num">
                                      <p:cBhvr>
                                        <p:cTn id="18" dur="1000" fill="hold"/>
                                        <p:tgtEl>
                                          <p:spTgt spid="5837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83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8370">
                                            <p:txEl>
                                              <p:pRg st="3" end="3"/>
                                            </p:txEl>
                                          </p:spTgt>
                                        </p:tgtEl>
                                        <p:attrNameLst>
                                          <p:attrName>style.visibility</p:attrName>
                                        </p:attrNameLst>
                                      </p:cBhvr>
                                      <p:to>
                                        <p:strVal val="visible"/>
                                      </p:to>
                                    </p:set>
                                    <p:animEffect transition="in" filter="fade">
                                      <p:cBhvr>
                                        <p:cTn id="24" dur="1000"/>
                                        <p:tgtEl>
                                          <p:spTgt spid="58370">
                                            <p:txEl>
                                              <p:pRg st="3" end="3"/>
                                            </p:txEl>
                                          </p:spTgt>
                                        </p:tgtEl>
                                      </p:cBhvr>
                                    </p:animEffect>
                                    <p:anim calcmode="lin" valueType="num">
                                      <p:cBhvr>
                                        <p:cTn id="25" dur="1000" fill="hold"/>
                                        <p:tgtEl>
                                          <p:spTgt spid="5837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8370">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8370">
                                            <p:txEl>
                                              <p:pRg st="4" end="4"/>
                                            </p:txEl>
                                          </p:spTgt>
                                        </p:tgtEl>
                                        <p:attrNameLst>
                                          <p:attrName>style.visibility</p:attrName>
                                        </p:attrNameLst>
                                      </p:cBhvr>
                                      <p:to>
                                        <p:strVal val="visible"/>
                                      </p:to>
                                    </p:set>
                                    <p:animEffect transition="in" filter="fade">
                                      <p:cBhvr>
                                        <p:cTn id="29" dur="1000"/>
                                        <p:tgtEl>
                                          <p:spTgt spid="58370">
                                            <p:txEl>
                                              <p:pRg st="4" end="4"/>
                                            </p:txEl>
                                          </p:spTgt>
                                        </p:tgtEl>
                                      </p:cBhvr>
                                    </p:animEffect>
                                    <p:anim calcmode="lin" valueType="num">
                                      <p:cBhvr>
                                        <p:cTn id="30" dur="1000" fill="hold"/>
                                        <p:tgtEl>
                                          <p:spTgt spid="5837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8370">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8370">
                                            <p:txEl>
                                              <p:pRg st="5" end="5"/>
                                            </p:txEl>
                                          </p:spTgt>
                                        </p:tgtEl>
                                        <p:attrNameLst>
                                          <p:attrName>style.visibility</p:attrName>
                                        </p:attrNameLst>
                                      </p:cBhvr>
                                      <p:to>
                                        <p:strVal val="visible"/>
                                      </p:to>
                                    </p:set>
                                    <p:animEffect transition="in" filter="fade">
                                      <p:cBhvr>
                                        <p:cTn id="34" dur="1000"/>
                                        <p:tgtEl>
                                          <p:spTgt spid="58370">
                                            <p:txEl>
                                              <p:pRg st="5" end="5"/>
                                            </p:txEl>
                                          </p:spTgt>
                                        </p:tgtEl>
                                      </p:cBhvr>
                                    </p:animEffect>
                                    <p:anim calcmode="lin" valueType="num">
                                      <p:cBhvr>
                                        <p:cTn id="35" dur="1000" fill="hold"/>
                                        <p:tgtEl>
                                          <p:spTgt spid="58370">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837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fade">
                                      <p:cBhvr>
                                        <p:cTn id="41" dur="1000"/>
                                        <p:tgtEl>
                                          <p:spTgt spid="2">
                                            <p:txEl>
                                              <p:pRg st="0" end="0"/>
                                            </p:txEl>
                                          </p:spTgt>
                                        </p:tgtEl>
                                      </p:cBhvr>
                                    </p:animEffect>
                                    <p:anim calcmode="lin" valueType="num">
                                      <p:cBhvr>
                                        <p:cTn id="4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fade">
                                      <p:cBhvr>
                                        <p:cTn id="46" dur="1000"/>
                                        <p:tgtEl>
                                          <p:spTgt spid="2">
                                            <p:txEl>
                                              <p:pRg st="1" end="1"/>
                                            </p:txEl>
                                          </p:spTgt>
                                        </p:tgtEl>
                                      </p:cBhvr>
                                    </p:animEffect>
                                    <p:anim calcmode="lin" valueType="num">
                                      <p:cBhvr>
                                        <p:cTn id="4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1" end="1"/>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Effect transition="in" filter="fade">
                                      <p:cBhvr>
                                        <p:cTn id="51" dur="1000"/>
                                        <p:tgtEl>
                                          <p:spTgt spid="2">
                                            <p:txEl>
                                              <p:pRg st="2" end="2"/>
                                            </p:txEl>
                                          </p:spTgt>
                                        </p:tgtEl>
                                      </p:cBhvr>
                                    </p:animEffect>
                                    <p:anim calcmode="lin" valueType="num">
                                      <p:cBhvr>
                                        <p:cTn id="5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
                                            <p:txEl>
                                              <p:pRg st="3" end="3"/>
                                            </p:txEl>
                                          </p:spTgt>
                                        </p:tgtEl>
                                        <p:attrNameLst>
                                          <p:attrName>style.visibility</p:attrName>
                                        </p:attrNameLst>
                                      </p:cBhvr>
                                      <p:to>
                                        <p:strVal val="visible"/>
                                      </p:to>
                                    </p:set>
                                    <p:animEffect transition="in" filter="fade">
                                      <p:cBhvr>
                                        <p:cTn id="56" dur="1000"/>
                                        <p:tgtEl>
                                          <p:spTgt spid="2">
                                            <p:txEl>
                                              <p:pRg st="3" end="3"/>
                                            </p:txEl>
                                          </p:spTgt>
                                        </p:tgtEl>
                                      </p:cBhvr>
                                    </p:animEffect>
                                    <p:anim calcmode="lin" valueType="num">
                                      <p:cBhvr>
                                        <p:cTn id="5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498475" y="484187"/>
            <a:ext cx="7556500" cy="132556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Rokkitt"/>
              <a:buNone/>
            </a:pPr>
            <a:r>
              <a:rPr lang="en-US" sz="4000" b="0" i="0" u="none" strike="noStrike" cap="none" dirty="0" smtClean="0">
                <a:solidFill>
                  <a:schemeClr val="accent1"/>
                </a:solidFill>
                <a:latin typeface="Rockwell" charset="0"/>
                <a:ea typeface="Rockwell" charset="0"/>
                <a:cs typeface="Rockwell" charset="0"/>
                <a:sym typeface="Rokkitt"/>
              </a:rPr>
              <a:t>Classroom Example:</a:t>
            </a:r>
            <a:r>
              <a:rPr lang="en-US" sz="4000" dirty="0">
                <a:latin typeface="Rockwell" charset="0"/>
                <a:ea typeface="Rockwell" charset="0"/>
                <a:cs typeface="Rockwell" charset="0"/>
              </a:rPr>
              <a:t> </a:t>
            </a:r>
            <a:r>
              <a:rPr lang="en-US" sz="4000" dirty="0" smtClean="0">
                <a:latin typeface="Rockwell" charset="0"/>
                <a:ea typeface="Rockwell" charset="0"/>
                <a:cs typeface="Rockwell" charset="0"/>
              </a:rPr>
              <a:t/>
            </a:r>
            <a:br>
              <a:rPr lang="en-US" sz="4000" dirty="0" smtClean="0">
                <a:latin typeface="Rockwell" charset="0"/>
                <a:ea typeface="Rockwell" charset="0"/>
                <a:cs typeface="Rockwell" charset="0"/>
              </a:rPr>
            </a:br>
            <a:r>
              <a:rPr lang="en-US" sz="4000" b="0" i="0" u="none" strike="noStrike" cap="none" dirty="0" smtClean="0">
                <a:solidFill>
                  <a:schemeClr val="accent1"/>
                </a:solidFill>
                <a:latin typeface="Rockwell" charset="0"/>
                <a:ea typeface="Rockwell" charset="0"/>
                <a:cs typeface="Rockwell" charset="0"/>
                <a:sym typeface="Rokkitt"/>
              </a:rPr>
              <a:t>4</a:t>
            </a:r>
            <a:r>
              <a:rPr lang="en-US" sz="4000" b="0" i="0" u="none" strike="noStrike" cap="none" baseline="30000" dirty="0" smtClean="0">
                <a:solidFill>
                  <a:schemeClr val="accent1"/>
                </a:solidFill>
                <a:latin typeface="Rockwell" charset="0"/>
                <a:ea typeface="Rockwell" charset="0"/>
                <a:cs typeface="Rockwell" charset="0"/>
                <a:sym typeface="Rokkitt"/>
              </a:rPr>
              <a:t>th</a:t>
            </a:r>
            <a:r>
              <a:rPr lang="en-US" sz="4000" b="0" i="0" u="none" strike="noStrike" cap="none" dirty="0" smtClean="0">
                <a:solidFill>
                  <a:schemeClr val="accent1"/>
                </a:solidFill>
                <a:latin typeface="Rockwell" charset="0"/>
                <a:ea typeface="Rockwell" charset="0"/>
                <a:cs typeface="Rockwell" charset="0"/>
                <a:sym typeface="Rokkitt"/>
              </a:rPr>
              <a:t> Grade</a:t>
            </a:r>
            <a:endParaRPr lang="en-US" sz="4000" b="0" i="0" u="none" strike="noStrike" cap="none" dirty="0">
              <a:solidFill>
                <a:schemeClr val="accent1"/>
              </a:solidFill>
              <a:latin typeface="Rockwell" charset="0"/>
              <a:ea typeface="Rockwell" charset="0"/>
              <a:cs typeface="Rockwell" charset="0"/>
              <a:sym typeface="Rokkitt"/>
            </a:endParaRPr>
          </a:p>
        </p:txBody>
      </p:sp>
      <p:sp>
        <p:nvSpPr>
          <p:cNvPr id="450" name="Shape 450"/>
          <p:cNvSpPr txBox="1">
            <a:spLocks noGrp="1"/>
          </p:cNvSpPr>
          <p:nvPr>
            <p:ph type="body" idx="1"/>
          </p:nvPr>
        </p:nvSpPr>
        <p:spPr>
          <a:xfrm>
            <a:off x="498475" y="2242457"/>
            <a:ext cx="8028008" cy="4144962"/>
          </a:xfrm>
          <a:prstGeom prst="rect">
            <a:avLst/>
          </a:prstGeom>
          <a:noFill/>
          <a:ln>
            <a:noFill/>
          </a:ln>
        </p:spPr>
        <p:txBody>
          <a:bodyPr lIns="91425" tIns="45700" rIns="91425" bIns="45700" anchor="t" anchorCtr="0">
            <a:noAutofit/>
          </a:bodyPr>
          <a:lstStyle/>
          <a:p>
            <a:pPr marL="0" lvl="0" indent="0">
              <a:buNone/>
            </a:pPr>
            <a:r>
              <a:rPr lang="en-US" sz="2800" u="sng" dirty="0">
                <a:solidFill>
                  <a:schemeClr val="tx1"/>
                </a:solidFill>
                <a:latin typeface="Rockwell" charset="0"/>
              </a:rPr>
              <a:t>Teacher:</a:t>
            </a:r>
            <a:r>
              <a:rPr lang="en-US" sz="2800" dirty="0">
                <a:solidFill>
                  <a:schemeClr val="tx1"/>
                </a:solidFill>
                <a:latin typeface="Rockwell" charset="0"/>
              </a:rPr>
              <a:t> Deirdre </a:t>
            </a:r>
            <a:r>
              <a:rPr lang="en-US" sz="2800" dirty="0" err="1" smtClean="0">
                <a:solidFill>
                  <a:schemeClr val="tx1"/>
                </a:solidFill>
                <a:latin typeface="Rockwell" charset="0"/>
              </a:rPr>
              <a:t>Brotherson</a:t>
            </a:r>
            <a:r>
              <a:rPr lang="en-US" sz="2800" dirty="0" smtClean="0">
                <a:solidFill>
                  <a:schemeClr val="tx1"/>
                </a:solidFill>
                <a:latin typeface="Rockwell" charset="0"/>
              </a:rPr>
              <a:t>, Hooksett, NH</a:t>
            </a:r>
            <a:endParaRPr lang="en-US" sz="2800" dirty="0">
              <a:solidFill>
                <a:schemeClr val="tx1"/>
              </a:solidFill>
              <a:latin typeface="Rockwell" charset="0"/>
            </a:endParaRPr>
          </a:p>
          <a:p>
            <a:pPr marL="0" lvl="0" indent="0">
              <a:buNone/>
            </a:pPr>
            <a:r>
              <a:rPr lang="en-US" sz="2800" u="sng" dirty="0">
                <a:solidFill>
                  <a:schemeClr val="tx1"/>
                </a:solidFill>
                <a:latin typeface="Rockwell" charset="0"/>
              </a:rPr>
              <a:t>Topic:</a:t>
            </a:r>
            <a:r>
              <a:rPr lang="en-US" sz="2800" dirty="0">
                <a:solidFill>
                  <a:schemeClr val="tx1"/>
                </a:solidFill>
                <a:latin typeface="Rockwell" charset="0"/>
              </a:rPr>
              <a:t> </a:t>
            </a:r>
            <a:r>
              <a:rPr lang="en-US" sz="2800" dirty="0" smtClean="0">
                <a:solidFill>
                  <a:schemeClr val="tx1"/>
                </a:solidFill>
                <a:latin typeface="Rockwell" charset="0"/>
              </a:rPr>
              <a:t>Math unit on variables</a:t>
            </a:r>
            <a:endParaRPr lang="en-US" sz="2800" dirty="0">
              <a:solidFill>
                <a:schemeClr val="tx1"/>
              </a:solidFill>
              <a:latin typeface="Rockwell" charset="0"/>
            </a:endParaRPr>
          </a:p>
          <a:p>
            <a:pPr marL="0" indent="0" eaLnBrk="1" hangingPunct="1">
              <a:buNone/>
            </a:pPr>
            <a:r>
              <a:rPr lang="en-US" sz="2800" u="sng" dirty="0">
                <a:solidFill>
                  <a:schemeClr val="tx1"/>
                </a:solidFill>
                <a:latin typeface="Rockwell" charset="0"/>
              </a:rPr>
              <a:t>Purpose:</a:t>
            </a:r>
            <a:r>
              <a:rPr lang="en-US" sz="2800" dirty="0">
                <a:solidFill>
                  <a:schemeClr val="tx1"/>
                </a:solidFill>
                <a:latin typeface="Rockwell" charset="0"/>
              </a:rPr>
              <a:t> To engage students at the start of a unit on </a:t>
            </a:r>
            <a:r>
              <a:rPr lang="en-US" sz="2800" dirty="0" smtClean="0">
                <a:solidFill>
                  <a:schemeClr val="tx1"/>
                </a:solidFill>
                <a:latin typeface="Rockwell" charset="0"/>
              </a:rPr>
              <a:t>variables and assess their current skill level</a:t>
            </a:r>
            <a:endParaRPr lang="en-US" sz="2800" dirty="0">
              <a:solidFill>
                <a:schemeClr val="tx1"/>
              </a:solidFill>
              <a:latin typeface="Rockwell" charset="0"/>
            </a:endParaRPr>
          </a:p>
          <a:p>
            <a:pPr marL="228600" marR="0" lvl="0" indent="-228600" algn="l" rtl="0">
              <a:spcBef>
                <a:spcPts val="2000"/>
              </a:spcBef>
              <a:spcAft>
                <a:spcPts val="0"/>
              </a:spcAft>
              <a:buClr>
                <a:schemeClr val="accent1"/>
              </a:buClr>
              <a:buSzPct val="75000"/>
              <a:buFont typeface="Noto Sans Symbols"/>
              <a:buNone/>
            </a:pPr>
            <a:endParaRPr sz="3000" b="0" i="0" u="none" dirty="0">
              <a:solidFill>
                <a:schemeClr val="dk1"/>
              </a:solidFill>
              <a:latin typeface="Rokkitt"/>
              <a:ea typeface="Rokkitt"/>
              <a:cs typeface="Rokkitt"/>
              <a:sym typeface="Rokkitt"/>
            </a:endParaRPr>
          </a:p>
        </p:txBody>
      </p:sp>
    </p:spTree>
    <p:extLst>
      <p:ext uri="{BB962C8B-B14F-4D97-AF65-F5344CB8AC3E}">
        <p14:creationId xmlns:p14="http://schemas.microsoft.com/office/powerpoint/2010/main" val="7924368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498475" y="484187"/>
            <a:ext cx="7556500" cy="11160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Rokkitt"/>
              <a:buNone/>
            </a:pPr>
            <a:r>
              <a:rPr lang="en-US" sz="4400" b="0" i="0" u="none" strike="noStrike" cap="none" dirty="0">
                <a:solidFill>
                  <a:schemeClr val="accent1"/>
                </a:solidFill>
                <a:latin typeface="Rockwell" charset="0"/>
                <a:ea typeface="Rockwell" charset="0"/>
                <a:cs typeface="Rockwell" charset="0"/>
                <a:sym typeface="Rokkitt"/>
              </a:rPr>
              <a:t>Question Focus</a:t>
            </a:r>
          </a:p>
        </p:txBody>
      </p:sp>
      <p:sp>
        <p:nvSpPr>
          <p:cNvPr id="456" name="Shape 456"/>
          <p:cNvSpPr txBox="1"/>
          <p:nvPr/>
        </p:nvSpPr>
        <p:spPr>
          <a:xfrm>
            <a:off x="790575" y="2698750"/>
            <a:ext cx="7264399" cy="1016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6000" b="0" i="0" u="none">
                <a:solidFill>
                  <a:schemeClr val="dk1"/>
                </a:solidFill>
                <a:latin typeface="Rokkitt"/>
                <a:ea typeface="Rokkitt"/>
                <a:cs typeface="Rokkitt"/>
                <a:sym typeface="Rokkitt"/>
              </a:rPr>
              <a:t>24 = ☺ + ☺ + ☺ </a:t>
            </a:r>
          </a:p>
        </p:txBody>
      </p:sp>
    </p:spTree>
    <p:extLst>
      <p:ext uri="{BB962C8B-B14F-4D97-AF65-F5344CB8AC3E}">
        <p14:creationId xmlns:p14="http://schemas.microsoft.com/office/powerpoint/2010/main" val="2672711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98474" y="539512"/>
            <a:ext cx="7556313" cy="1116106"/>
          </a:xfrm>
        </p:spPr>
        <p:txBody>
          <a:bodyPr/>
          <a:lstStyle/>
          <a:p>
            <a:r>
              <a:rPr lang="en-US" sz="4000" dirty="0">
                <a:latin typeface="Rockwell" charset="0"/>
              </a:rPr>
              <a:t>Student Questions</a:t>
            </a:r>
          </a:p>
        </p:txBody>
      </p:sp>
      <p:sp>
        <p:nvSpPr>
          <p:cNvPr id="3" name="Content Placeholder 2"/>
          <p:cNvSpPr>
            <a:spLocks noGrp="1"/>
          </p:cNvSpPr>
          <p:nvPr>
            <p:ph idx="1"/>
          </p:nvPr>
        </p:nvSpPr>
        <p:spPr>
          <a:xfrm>
            <a:off x="498474" y="1655618"/>
            <a:ext cx="4625976" cy="4661549"/>
          </a:xfrm>
        </p:spPr>
        <p:txBody>
          <a:bodyPr>
            <a:noAutofit/>
          </a:bodyPr>
          <a:lstStyle/>
          <a:p>
            <a:pPr marL="341313" indent="-341313">
              <a:spcBef>
                <a:spcPts val="600"/>
              </a:spcBef>
              <a:buFont typeface="Calibri" charset="0"/>
              <a:buAutoNum type="arabicPeriod"/>
              <a:defRPr/>
            </a:pPr>
            <a:r>
              <a:rPr lang="en-US" dirty="0" smtClean="0">
                <a:solidFill>
                  <a:srgbClr val="000000"/>
                </a:solidFill>
                <a:cs typeface="Gill Sans" charset="0"/>
              </a:rPr>
              <a:t>Why is the 24 first?</a:t>
            </a:r>
          </a:p>
          <a:p>
            <a:pPr marL="341313" indent="-341313">
              <a:spcBef>
                <a:spcPts val="600"/>
              </a:spcBef>
              <a:buFont typeface="Calibri" charset="0"/>
              <a:buAutoNum type="arabicPeriod"/>
              <a:defRPr/>
            </a:pPr>
            <a:r>
              <a:rPr lang="en-US" dirty="0">
                <a:solidFill>
                  <a:srgbClr val="000000"/>
                </a:solidFill>
                <a:cs typeface="Gill Sans" charset="0"/>
              </a:rPr>
              <a:t>W</a:t>
            </a:r>
            <a:r>
              <a:rPr lang="en-US" dirty="0" smtClean="0">
                <a:solidFill>
                  <a:srgbClr val="000000"/>
                </a:solidFill>
                <a:cs typeface="Gill Sans" charset="0"/>
              </a:rPr>
              <a:t>hat do the smiley faces mean?</a:t>
            </a:r>
          </a:p>
          <a:p>
            <a:pPr marL="341313" indent="-341313">
              <a:spcBef>
                <a:spcPts val="600"/>
              </a:spcBef>
              <a:buFont typeface="Calibri" charset="0"/>
              <a:buAutoNum type="arabicPeriod"/>
              <a:defRPr/>
            </a:pPr>
            <a:r>
              <a:rPr lang="en-US" b="1" dirty="0">
                <a:solidFill>
                  <a:srgbClr val="000000"/>
                </a:solidFill>
                <a:cs typeface="Gill Sans" charset="0"/>
              </a:rPr>
              <a:t>W</a:t>
            </a:r>
            <a:r>
              <a:rPr lang="en-US" b="1" dirty="0" smtClean="0">
                <a:solidFill>
                  <a:srgbClr val="000000"/>
                </a:solidFill>
                <a:cs typeface="Gill Sans" charset="0"/>
              </a:rPr>
              <a:t>hy are there 3 smiley faces?</a:t>
            </a:r>
          </a:p>
          <a:p>
            <a:pPr marL="341313" indent="-341313">
              <a:spcBef>
                <a:spcPts val="600"/>
              </a:spcBef>
              <a:buFont typeface="Calibri" charset="0"/>
              <a:buAutoNum type="arabicPeriod"/>
              <a:defRPr/>
            </a:pPr>
            <a:r>
              <a:rPr lang="en-US" dirty="0">
                <a:solidFill>
                  <a:srgbClr val="000000"/>
                </a:solidFill>
                <a:cs typeface="Gill Sans" charset="0"/>
              </a:rPr>
              <a:t>H</a:t>
            </a:r>
            <a:r>
              <a:rPr lang="en-US" dirty="0" smtClean="0">
                <a:solidFill>
                  <a:srgbClr val="000000"/>
                </a:solidFill>
                <a:cs typeface="Gill Sans" charset="0"/>
              </a:rPr>
              <a:t>ow am I suppose to figure this out?</a:t>
            </a:r>
          </a:p>
          <a:p>
            <a:pPr marL="341313" indent="-341313">
              <a:spcBef>
                <a:spcPts val="600"/>
              </a:spcBef>
              <a:buFont typeface="Calibri" charset="0"/>
              <a:buAutoNum type="arabicPeriod"/>
              <a:defRPr/>
            </a:pPr>
            <a:r>
              <a:rPr lang="en-US" dirty="0" smtClean="0">
                <a:solidFill>
                  <a:srgbClr val="000000"/>
                </a:solidFill>
                <a:cs typeface="Gill Sans" charset="0"/>
              </a:rPr>
              <a:t>Is the answer 12?</a:t>
            </a:r>
          </a:p>
          <a:p>
            <a:pPr marL="341313" indent="-341313">
              <a:spcBef>
                <a:spcPts val="600"/>
              </a:spcBef>
              <a:buFont typeface="Calibri" charset="0"/>
              <a:buAutoNum type="arabicPeriod"/>
              <a:defRPr/>
            </a:pPr>
            <a:r>
              <a:rPr lang="en-US" dirty="0">
                <a:solidFill>
                  <a:srgbClr val="000000"/>
                </a:solidFill>
                <a:cs typeface="Gill Sans" charset="0"/>
              </a:rPr>
              <a:t>C</a:t>
            </a:r>
            <a:r>
              <a:rPr lang="en-US" dirty="0" smtClean="0">
                <a:solidFill>
                  <a:srgbClr val="000000"/>
                </a:solidFill>
                <a:cs typeface="Gill Sans" charset="0"/>
              </a:rPr>
              <a:t>an I put any number for a smiley face?</a:t>
            </a:r>
          </a:p>
          <a:p>
            <a:pPr marL="341313" indent="-341313">
              <a:spcBef>
                <a:spcPts val="600"/>
              </a:spcBef>
              <a:buFont typeface="Calibri" charset="0"/>
              <a:buAutoNum type="arabicPeriod"/>
              <a:defRPr/>
            </a:pPr>
            <a:r>
              <a:rPr lang="en-US" b="1" dirty="0">
                <a:solidFill>
                  <a:srgbClr val="000000"/>
                </a:solidFill>
                <a:cs typeface="Gill Sans" charset="0"/>
              </a:rPr>
              <a:t>D</a:t>
            </a:r>
            <a:r>
              <a:rPr lang="en-US" b="1" dirty="0" smtClean="0">
                <a:solidFill>
                  <a:srgbClr val="000000"/>
                </a:solidFill>
                <a:cs typeface="Gill Sans" charset="0"/>
              </a:rPr>
              <a:t>o three faces mean something?</a:t>
            </a:r>
          </a:p>
          <a:p>
            <a:pPr marL="341313" indent="-341313">
              <a:spcBef>
                <a:spcPts val="600"/>
              </a:spcBef>
              <a:buFont typeface="Calibri" charset="0"/>
              <a:buAutoNum type="arabicPeriod"/>
              <a:defRPr/>
            </a:pPr>
            <a:r>
              <a:rPr lang="en-US" b="1" dirty="0">
                <a:solidFill>
                  <a:srgbClr val="000000"/>
                </a:solidFill>
                <a:cs typeface="Gill Sans" charset="0"/>
              </a:rPr>
              <a:t>D</a:t>
            </a:r>
            <a:r>
              <a:rPr lang="en-US" b="1" dirty="0" smtClean="0">
                <a:solidFill>
                  <a:srgbClr val="000000"/>
                </a:solidFill>
                <a:cs typeface="Gill Sans" charset="0"/>
              </a:rPr>
              <a:t>o the numbers have to be the same because the smiley faces are the same?</a:t>
            </a:r>
          </a:p>
          <a:p>
            <a:pPr marL="341313" indent="-341313">
              <a:spcBef>
                <a:spcPts val="600"/>
              </a:spcBef>
              <a:buFont typeface="Calibri" charset="0"/>
              <a:buAutoNum type="arabicPeriod"/>
              <a:defRPr/>
            </a:pPr>
            <a:r>
              <a:rPr lang="en-US" dirty="0" smtClean="0">
                <a:solidFill>
                  <a:srgbClr val="000000"/>
                </a:solidFill>
                <a:cs typeface="Gill Sans" charset="0"/>
              </a:rPr>
              <a:t>What numbers will work here?</a:t>
            </a:r>
          </a:p>
        </p:txBody>
      </p:sp>
      <p:sp>
        <p:nvSpPr>
          <p:cNvPr id="2" name="TextBox 1"/>
          <p:cNvSpPr txBox="1"/>
          <p:nvPr/>
        </p:nvSpPr>
        <p:spPr>
          <a:xfrm>
            <a:off x="5124450" y="1901206"/>
            <a:ext cx="3877046" cy="4170372"/>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600"/>
              </a:spcBef>
              <a:spcAft>
                <a:spcPts val="0"/>
              </a:spcAft>
              <a:buClr>
                <a:srgbClr val="629DD1"/>
              </a:buClr>
              <a:buSzPct val="75000"/>
              <a:buFont typeface="+mj-lt"/>
              <a:buAutoNum type="arabicPeriod" startAt="10"/>
              <a:tabLst/>
              <a:defRPr/>
            </a:pPr>
            <a:r>
              <a:rPr kumimoji="0" lang="en-US" sz="2000" b="0" i="0" u="none" strike="noStrike" kern="1200" cap="none" spc="0" normalizeH="0" baseline="0" noProof="0" dirty="0">
                <a:ln>
                  <a:noFill/>
                </a:ln>
                <a:solidFill>
                  <a:srgbClr val="000000"/>
                </a:solidFill>
                <a:effectLst/>
                <a:uLnTx/>
                <a:uFillTx/>
                <a:latin typeface="Rockwell"/>
                <a:ea typeface="+mn-ea"/>
                <a:cs typeface="Gill Sans" charset="0"/>
              </a:rPr>
              <a:t>Does it mean 24 is a really happy number?</a:t>
            </a:r>
          </a:p>
          <a:p>
            <a:pPr marL="457200" marR="0" lvl="0" indent="-457200" algn="l" defTabSz="457200" rtl="0" eaLnBrk="1" fontAlgn="auto" latinLnBrk="0" hangingPunct="1">
              <a:lnSpc>
                <a:spcPct val="100000"/>
              </a:lnSpc>
              <a:spcBef>
                <a:spcPts val="600"/>
              </a:spcBef>
              <a:spcAft>
                <a:spcPts val="0"/>
              </a:spcAft>
              <a:buClr>
                <a:srgbClr val="629DD1"/>
              </a:buClr>
              <a:buSzPct val="75000"/>
              <a:buFont typeface="+mj-lt"/>
              <a:buAutoNum type="arabicPeriod" startAt="10"/>
              <a:tabLst/>
              <a:defRPr/>
            </a:pPr>
            <a:r>
              <a:rPr kumimoji="0" lang="en-US" sz="2000" b="1" i="0" u="none" strike="noStrike" kern="1200" cap="none" spc="0" normalizeH="0" baseline="0" noProof="0" dirty="0">
                <a:ln>
                  <a:noFill/>
                </a:ln>
                <a:solidFill>
                  <a:srgbClr val="000000"/>
                </a:solidFill>
                <a:effectLst/>
                <a:uLnTx/>
                <a:uFillTx/>
                <a:latin typeface="Rockwell"/>
                <a:ea typeface="+mn-ea"/>
                <a:cs typeface="Gill Sans" charset="0"/>
              </a:rPr>
              <a:t>Can we replace each smiley face with an 8?</a:t>
            </a:r>
          </a:p>
          <a:p>
            <a:pPr marL="341313" marR="0" lvl="0" indent="-341313" algn="l" defTabSz="457200" rtl="0" eaLnBrk="1" fontAlgn="auto" latinLnBrk="0" hangingPunct="1">
              <a:lnSpc>
                <a:spcPct val="100000"/>
              </a:lnSpc>
              <a:spcBef>
                <a:spcPts val="600"/>
              </a:spcBef>
              <a:spcAft>
                <a:spcPts val="0"/>
              </a:spcAft>
              <a:buClr>
                <a:srgbClr val="629DD1"/>
              </a:buClr>
              <a:buSzPct val="75000"/>
              <a:buFont typeface="Calibri" charset="0"/>
              <a:buAutoNum type="arabicPeriod" startAt="10"/>
              <a:tabLst/>
              <a:defRPr/>
            </a:pPr>
            <a:r>
              <a:rPr kumimoji="0" lang="en-US" sz="2000" b="0" i="0" u="none" strike="noStrike" kern="1200" cap="none" spc="0" normalizeH="0" baseline="0" noProof="0" dirty="0">
                <a:ln>
                  <a:noFill/>
                </a:ln>
                <a:solidFill>
                  <a:srgbClr val="000000"/>
                </a:solidFill>
                <a:effectLst/>
                <a:uLnTx/>
                <a:uFillTx/>
                <a:latin typeface="Rockwell"/>
                <a:ea typeface="+mn-ea"/>
                <a:cs typeface="Gill Sans" charset="0"/>
              </a:rPr>
              <a:t>Do any other numbers work?</a:t>
            </a:r>
          </a:p>
          <a:p>
            <a:pPr marL="341313" marR="0" lvl="0" indent="-341313" algn="l" defTabSz="457200" rtl="0" eaLnBrk="1" fontAlgn="auto" latinLnBrk="0" hangingPunct="1">
              <a:lnSpc>
                <a:spcPct val="100000"/>
              </a:lnSpc>
              <a:spcBef>
                <a:spcPts val="600"/>
              </a:spcBef>
              <a:spcAft>
                <a:spcPts val="0"/>
              </a:spcAft>
              <a:buClr>
                <a:srgbClr val="629DD1"/>
              </a:buClr>
              <a:buSzPct val="75000"/>
              <a:buFont typeface="Calibri" charset="0"/>
              <a:buAutoNum type="arabicPeriod" startAt="10"/>
              <a:tabLst/>
              <a:defRPr/>
            </a:pPr>
            <a:r>
              <a:rPr kumimoji="0" lang="en-US" sz="2000" b="0" i="0" u="none" strike="noStrike" kern="1200" cap="none" spc="0" normalizeH="0" baseline="0" noProof="0" dirty="0">
                <a:ln>
                  <a:noFill/>
                </a:ln>
                <a:solidFill>
                  <a:srgbClr val="000000"/>
                </a:solidFill>
                <a:effectLst/>
                <a:uLnTx/>
                <a:uFillTx/>
                <a:latin typeface="Rockwell"/>
                <a:ea typeface="+mn-ea"/>
                <a:cs typeface="Gill Sans" charset="0"/>
              </a:rPr>
              <a:t>Can we do this for any number?</a:t>
            </a:r>
          </a:p>
          <a:p>
            <a:pPr marL="341313" marR="0" lvl="0" indent="-341313" algn="l" defTabSz="457200" rtl="0" eaLnBrk="1" fontAlgn="auto" latinLnBrk="0" hangingPunct="1">
              <a:lnSpc>
                <a:spcPct val="100000"/>
              </a:lnSpc>
              <a:spcBef>
                <a:spcPts val="600"/>
              </a:spcBef>
              <a:spcAft>
                <a:spcPts val="0"/>
              </a:spcAft>
              <a:buClr>
                <a:srgbClr val="629DD1"/>
              </a:buClr>
              <a:buSzPct val="75000"/>
              <a:buFont typeface="Calibri" charset="0"/>
              <a:buAutoNum type="arabicPeriod" startAt="10"/>
              <a:tabLst/>
              <a:defRPr/>
            </a:pPr>
            <a:r>
              <a:rPr kumimoji="0" lang="en-US" sz="2000" b="1" i="0" u="none" strike="noStrike" kern="1200" cap="none" spc="0" normalizeH="0" baseline="0" noProof="0" dirty="0">
                <a:ln>
                  <a:noFill/>
                </a:ln>
                <a:solidFill>
                  <a:srgbClr val="000000"/>
                </a:solidFill>
                <a:effectLst/>
                <a:uLnTx/>
                <a:uFillTx/>
                <a:latin typeface="Rockwell"/>
                <a:ea typeface="+mn-ea"/>
                <a:cs typeface="Gill Sans" charset="0"/>
              </a:rPr>
              <a:t>Does it always have to be smiley faces?</a:t>
            </a:r>
          </a:p>
          <a:p>
            <a:pPr marL="341313" marR="0" lvl="0" indent="-341313" algn="l" defTabSz="457200" rtl="0" eaLnBrk="1" fontAlgn="auto" latinLnBrk="0" hangingPunct="1">
              <a:lnSpc>
                <a:spcPct val="100000"/>
              </a:lnSpc>
              <a:spcBef>
                <a:spcPts val="600"/>
              </a:spcBef>
              <a:spcAft>
                <a:spcPts val="0"/>
              </a:spcAft>
              <a:buClr>
                <a:srgbClr val="629DD1"/>
              </a:buClr>
              <a:buSzPct val="75000"/>
              <a:buFont typeface="Calibri" charset="0"/>
              <a:buAutoNum type="arabicPeriod" startAt="10"/>
              <a:tabLst/>
              <a:defRPr/>
            </a:pPr>
            <a:r>
              <a:rPr kumimoji="0" lang="en-US" sz="2000" b="1" i="0" u="none" strike="noStrike" kern="1200" cap="none" spc="0" normalizeH="0" baseline="0" noProof="0" dirty="0">
                <a:ln>
                  <a:noFill/>
                </a:ln>
                <a:solidFill>
                  <a:srgbClr val="000000"/>
                </a:solidFill>
                <a:effectLst/>
                <a:uLnTx/>
                <a:uFillTx/>
                <a:latin typeface="Rockwell"/>
                <a:ea typeface="+mn-ea"/>
                <a:cs typeface="Gill Sans" charset="0"/>
              </a:rPr>
              <a:t>Do we always have to use three things?</a:t>
            </a:r>
          </a:p>
        </p:txBody>
      </p:sp>
    </p:spTree>
    <p:extLst>
      <p:ext uri="{BB962C8B-B14F-4D97-AF65-F5344CB8AC3E}">
        <p14:creationId xmlns:p14="http://schemas.microsoft.com/office/powerpoint/2010/main" val="115491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 Example?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21105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98475" y="484188"/>
            <a:ext cx="7556400" cy="1325700"/>
          </a:xfrm>
          <a:prstGeom prst="rect">
            <a:avLst/>
          </a:prstGeom>
          <a:noFill/>
          <a:ln>
            <a:noFill/>
          </a:ln>
        </p:spPr>
        <p:txBody>
          <a:bodyPr wrap="square" lIns="91425" tIns="45700" rIns="91425" bIns="45700" anchor="t" anchorCtr="0">
            <a:noAutofit/>
          </a:bodyPr>
          <a:lstStyle/>
          <a:p>
            <a:pPr marL="0" marR="0" lvl="0" indent="0" algn="ctr" rtl="0">
              <a:spcBef>
                <a:spcPts val="0"/>
              </a:spcBef>
              <a:buClr>
                <a:schemeClr val="accent1"/>
              </a:buClr>
              <a:buSzPct val="25000"/>
              <a:buFont typeface="Rockwell"/>
              <a:buNone/>
            </a:pPr>
            <a:r>
              <a:rPr lang="en-US" sz="4000" b="0" i="0" u="none" strike="noStrike" cap="none" dirty="0">
                <a:solidFill>
                  <a:schemeClr val="accent1"/>
                </a:solidFill>
                <a:latin typeface="Rockwell"/>
                <a:ea typeface="Rockwell"/>
                <a:cs typeface="Rockwell"/>
                <a:sym typeface="Rockwell"/>
              </a:rPr>
              <a:t>Classroom Example:</a:t>
            </a:r>
          </a:p>
          <a:p>
            <a:pPr marL="0" marR="0" lvl="0" indent="0" algn="ctr" rtl="0">
              <a:spcBef>
                <a:spcPts val="0"/>
              </a:spcBef>
              <a:buClr>
                <a:schemeClr val="accent1"/>
              </a:buClr>
              <a:buSzPct val="25000"/>
              <a:buFont typeface="Rockwell"/>
              <a:buNone/>
            </a:pPr>
            <a:r>
              <a:rPr lang="en-US" sz="4000" dirty="0" smtClean="0"/>
              <a:t>High </a:t>
            </a:r>
            <a:r>
              <a:rPr lang="en-US" sz="4000" dirty="0"/>
              <a:t>School </a:t>
            </a:r>
            <a:r>
              <a:rPr lang="en-US" sz="4000" b="0" i="0" u="none" strike="noStrike" cap="none" dirty="0">
                <a:solidFill>
                  <a:schemeClr val="accent1"/>
                </a:solidFill>
                <a:latin typeface="Rockwell"/>
                <a:ea typeface="Rockwell"/>
                <a:cs typeface="Rockwell"/>
                <a:sym typeface="Rockwell"/>
              </a:rPr>
              <a:t/>
            </a:r>
            <a:br>
              <a:rPr lang="en-US" sz="4000" b="0" i="0" u="none" strike="noStrike" cap="none" dirty="0">
                <a:solidFill>
                  <a:schemeClr val="accent1"/>
                </a:solidFill>
                <a:latin typeface="Rockwell"/>
                <a:ea typeface="Rockwell"/>
                <a:cs typeface="Rockwell"/>
                <a:sym typeface="Rockwell"/>
              </a:rPr>
            </a:br>
            <a:endParaRPr lang="en-US" sz="4000" b="0" i="0" u="none" strike="noStrike" cap="none" dirty="0">
              <a:solidFill>
                <a:schemeClr val="accent1"/>
              </a:solidFill>
              <a:latin typeface="Rockwell"/>
              <a:ea typeface="Rockwell"/>
              <a:cs typeface="Rockwell"/>
              <a:sym typeface="Rockwell"/>
            </a:endParaRPr>
          </a:p>
        </p:txBody>
      </p:sp>
      <p:sp>
        <p:nvSpPr>
          <p:cNvPr id="220" name="Shape 220"/>
          <p:cNvSpPr txBox="1">
            <a:spLocks noGrp="1"/>
          </p:cNvSpPr>
          <p:nvPr>
            <p:ph type="body" idx="1"/>
          </p:nvPr>
        </p:nvSpPr>
        <p:spPr>
          <a:xfrm>
            <a:off x="457200" y="2126550"/>
            <a:ext cx="7710600" cy="45489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US" sz="2800" b="0" i="0" u="sng" strike="noStrike" cap="none" dirty="0">
                <a:solidFill>
                  <a:schemeClr val="dk1"/>
                </a:solidFill>
                <a:latin typeface="Rockwell"/>
                <a:ea typeface="Rockwell"/>
                <a:cs typeface="Rockwell"/>
                <a:sym typeface="Rockwell"/>
              </a:rPr>
              <a:t>Teacher</a:t>
            </a:r>
            <a:r>
              <a:rPr lang="en-US" sz="2800" b="0" i="0" u="none" strike="noStrike" cap="none" dirty="0">
                <a:solidFill>
                  <a:schemeClr val="dk1"/>
                </a:solidFill>
                <a:latin typeface="Rockwell"/>
                <a:ea typeface="Rockwell"/>
                <a:cs typeface="Rockwell"/>
                <a:sym typeface="Rockwell"/>
              </a:rPr>
              <a:t>: </a:t>
            </a:r>
            <a:r>
              <a:rPr lang="en-US" sz="2800" dirty="0" smtClean="0">
                <a:solidFill>
                  <a:schemeClr val="dk1"/>
                </a:solidFill>
              </a:rPr>
              <a:t>Isabel Morales, Los Angeles, CA</a:t>
            </a:r>
            <a:endParaRPr lang="en-US" sz="2800" dirty="0">
              <a:solidFill>
                <a:schemeClr val="dk1"/>
              </a:solidFill>
            </a:endParaRPr>
          </a:p>
          <a:p>
            <a:pPr marL="0" marR="0" lvl="0" indent="0" algn="l" rtl="0">
              <a:spcBef>
                <a:spcPts val="2000"/>
              </a:spcBef>
              <a:spcAft>
                <a:spcPts val="0"/>
              </a:spcAft>
              <a:buClr>
                <a:schemeClr val="accent1"/>
              </a:buClr>
              <a:buSzPct val="25000"/>
              <a:buFont typeface="Noto Sans Symbols"/>
              <a:buNone/>
            </a:pPr>
            <a:r>
              <a:rPr lang="en-US" sz="2800" b="0" i="0" u="sng" strike="noStrike" cap="none" dirty="0" smtClean="0">
                <a:solidFill>
                  <a:schemeClr val="dk1"/>
                </a:solidFill>
                <a:latin typeface="Rockwell"/>
                <a:ea typeface="Rockwell"/>
                <a:cs typeface="Rockwell"/>
                <a:sym typeface="Rockwell"/>
              </a:rPr>
              <a:t>Topic</a:t>
            </a:r>
            <a:r>
              <a:rPr lang="en-US" sz="2800" b="0" i="0" u="none" strike="noStrike" cap="none" dirty="0" smtClean="0">
                <a:solidFill>
                  <a:schemeClr val="dk1"/>
                </a:solidFill>
                <a:latin typeface="Rockwell"/>
                <a:ea typeface="Rockwell"/>
                <a:cs typeface="Rockwell"/>
                <a:sym typeface="Rockwell"/>
              </a:rPr>
              <a:t>:  Social Justice</a:t>
            </a:r>
            <a:endParaRPr lang="en-US" sz="2800" dirty="0">
              <a:solidFill>
                <a:schemeClr val="dk1"/>
              </a:solidFill>
            </a:endParaRPr>
          </a:p>
          <a:p>
            <a:pPr marL="0" marR="0" lvl="0" indent="0" algn="l" rtl="0">
              <a:spcBef>
                <a:spcPts val="2000"/>
              </a:spcBef>
              <a:buClr>
                <a:schemeClr val="accent1"/>
              </a:buClr>
              <a:buSzPct val="25000"/>
              <a:buFont typeface="Noto Sans Symbols"/>
              <a:buNone/>
            </a:pPr>
            <a:r>
              <a:rPr lang="en-US" sz="2800" b="0" i="0" u="sng" strike="noStrike" cap="none" dirty="0">
                <a:solidFill>
                  <a:schemeClr val="dk1"/>
                </a:solidFill>
                <a:latin typeface="Rockwell"/>
                <a:ea typeface="Rockwell"/>
                <a:cs typeface="Rockwell"/>
                <a:sym typeface="Rockwell"/>
              </a:rPr>
              <a:t>Purpose</a:t>
            </a:r>
            <a:r>
              <a:rPr lang="en-US" sz="2800" b="0" i="0" u="none" strike="noStrike" cap="none" dirty="0" smtClean="0">
                <a:solidFill>
                  <a:schemeClr val="dk1"/>
                </a:solidFill>
                <a:latin typeface="Rockwell"/>
                <a:ea typeface="Rockwell"/>
                <a:cs typeface="Rockwell"/>
                <a:sym typeface="Rockwell"/>
              </a:rPr>
              <a:t>: Engage students in thinking about systemic injustice ahead of several fiction and nonfiction texts in the semester</a:t>
            </a:r>
            <a:endParaRPr lang="en-US" sz="2800" dirty="0">
              <a:solidFill>
                <a:schemeClr val="dk1"/>
              </a:solidFill>
            </a:endParaRPr>
          </a:p>
        </p:txBody>
      </p:sp>
    </p:spTree>
    <p:extLst>
      <p:ext uri="{BB962C8B-B14F-4D97-AF65-F5344CB8AC3E}">
        <p14:creationId xmlns:p14="http://schemas.microsoft.com/office/powerpoint/2010/main" val="114993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992" y="1500821"/>
            <a:ext cx="8426918" cy="4442779"/>
          </a:xfrm>
        </p:spPr>
        <p:txBody>
          <a:bodyPr/>
          <a:lstStyle/>
          <a:p>
            <a:pPr marL="0" indent="0">
              <a:buFont typeface="Wingdings" panose="05000000000000000000" pitchFamily="2" charset="2"/>
              <a:buNone/>
              <a:defRPr/>
            </a:pPr>
            <a:endParaRPr lang="en-US" altLang="en-US" sz="1050" dirty="0" smtClean="0">
              <a:solidFill>
                <a:schemeClr val="tx1"/>
              </a:solidFill>
            </a:endParaRPr>
          </a:p>
          <a:p>
            <a:pPr marL="0" indent="0">
              <a:spcBef>
                <a:spcPts val="0"/>
              </a:spcBef>
              <a:buNone/>
              <a:defRPr/>
            </a:pPr>
            <a:r>
              <a:rPr lang="en-US" altLang="en-US" sz="2800" b="1" dirty="0" smtClean="0">
                <a:solidFill>
                  <a:schemeClr val="tx1"/>
                </a:solidFill>
              </a:rPr>
              <a:t>http</a:t>
            </a:r>
            <a:r>
              <a:rPr lang="en-US" altLang="en-US" sz="2800" b="1" dirty="0">
                <a:solidFill>
                  <a:schemeClr val="tx1"/>
                </a:solidFill>
              </a:rPr>
              <a:t>://</a:t>
            </a:r>
            <a:r>
              <a:rPr lang="en-US" altLang="en-US" sz="2800" b="1" dirty="0" smtClean="0">
                <a:solidFill>
                  <a:schemeClr val="tx1"/>
                </a:solidFill>
              </a:rPr>
              <a:t>rightquestion.org/educators/</a:t>
            </a:r>
          </a:p>
          <a:p>
            <a:pPr marL="0" indent="0">
              <a:spcBef>
                <a:spcPts val="0"/>
              </a:spcBef>
              <a:buNone/>
              <a:defRPr/>
            </a:pPr>
            <a:r>
              <a:rPr lang="en-US" altLang="en-US" sz="2800" b="1" dirty="0" smtClean="0">
                <a:solidFill>
                  <a:schemeClr val="tx1"/>
                </a:solidFill>
              </a:rPr>
              <a:t>seminar-resources/</a:t>
            </a:r>
            <a:endParaRPr lang="en-US" b="1" dirty="0"/>
          </a:p>
        </p:txBody>
      </p:sp>
      <p:sp>
        <p:nvSpPr>
          <p:cNvPr id="2" name="TextBox 1"/>
          <p:cNvSpPr txBox="1"/>
          <p:nvPr/>
        </p:nvSpPr>
        <p:spPr>
          <a:xfrm>
            <a:off x="479503" y="624469"/>
            <a:ext cx="7727795" cy="707886"/>
          </a:xfrm>
          <a:prstGeom prst="rect">
            <a:avLst/>
          </a:prstGeom>
          <a:noFill/>
        </p:spPr>
        <p:txBody>
          <a:bodyPr wrap="square" rtlCol="0">
            <a:spAutoFit/>
          </a:bodyPr>
          <a:lstStyle/>
          <a:p>
            <a:r>
              <a:rPr lang="en-US" altLang="en-US" sz="4000" dirty="0">
                <a:solidFill>
                  <a:schemeClr val="accent1"/>
                </a:solidFill>
                <a:latin typeface="+mj-lt"/>
              </a:rPr>
              <a:t>To Access Today’s Materials:</a:t>
            </a:r>
            <a:endParaRPr lang="en-US" sz="4000" dirty="0">
              <a:solidFill>
                <a:schemeClr val="accent1"/>
              </a:solidFill>
              <a:latin typeface="+mj-lt"/>
            </a:endParaRPr>
          </a:p>
        </p:txBody>
      </p:sp>
      <p:sp>
        <p:nvSpPr>
          <p:cNvPr id="6" name="Content Placeholder 2"/>
          <p:cNvSpPr txBox="1">
            <a:spLocks/>
          </p:cNvSpPr>
          <p:nvPr/>
        </p:nvSpPr>
        <p:spPr bwMode="auto">
          <a:xfrm>
            <a:off x="479503" y="3292925"/>
            <a:ext cx="8007272" cy="317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None/>
              <a:defRPr/>
            </a:pPr>
            <a:r>
              <a:rPr lang="en-US" altLang="en-US" sz="3200" dirty="0">
                <a:solidFill>
                  <a:schemeClr val="accent1"/>
                </a:solidFill>
              </a:rPr>
              <a:t>Join our Educator Network </a:t>
            </a:r>
            <a:r>
              <a:rPr lang="en-US" altLang="en-US" sz="3200" dirty="0" smtClean="0">
                <a:solidFill>
                  <a:schemeClr val="accent1"/>
                </a:solidFill>
              </a:rPr>
              <a:t>for:</a:t>
            </a:r>
          </a:p>
          <a:p>
            <a:pPr lvl="1">
              <a:buFont typeface="Wingdings" charset="2"/>
              <a:buChar char="§"/>
              <a:defRPr/>
            </a:pPr>
            <a:r>
              <a:rPr lang="en-US" altLang="en-US" dirty="0" smtClean="0">
                <a:solidFill>
                  <a:schemeClr val="tx1"/>
                </a:solidFill>
              </a:rPr>
              <a:t>Templates </a:t>
            </a:r>
            <a:r>
              <a:rPr lang="en-US" altLang="en-US" dirty="0">
                <a:solidFill>
                  <a:schemeClr val="tx1"/>
                </a:solidFill>
              </a:rPr>
              <a:t>you can use tomorrow in class</a:t>
            </a:r>
          </a:p>
          <a:p>
            <a:pPr lvl="1">
              <a:buFont typeface="Wingdings" charset="2"/>
              <a:buChar char="§"/>
            </a:pPr>
            <a:r>
              <a:rPr lang="en-US" altLang="en-US" dirty="0" smtClean="0">
                <a:solidFill>
                  <a:schemeClr val="tx1"/>
                </a:solidFill>
              </a:rPr>
              <a:t>Classroom </a:t>
            </a:r>
            <a:r>
              <a:rPr lang="en-US" altLang="en-US" dirty="0">
                <a:solidFill>
                  <a:schemeClr val="tx1"/>
                </a:solidFill>
              </a:rPr>
              <a:t>Examples</a:t>
            </a:r>
          </a:p>
          <a:p>
            <a:pPr lvl="1">
              <a:buFont typeface="Wingdings" charset="2"/>
              <a:buChar char="§"/>
            </a:pPr>
            <a:r>
              <a:rPr lang="en-US" altLang="en-US" dirty="0">
                <a:solidFill>
                  <a:schemeClr val="tx1"/>
                </a:solidFill>
              </a:rPr>
              <a:t>Instructional Videos</a:t>
            </a:r>
          </a:p>
          <a:p>
            <a:pPr lvl="1">
              <a:buFont typeface="Wingdings" charset="2"/>
              <a:buChar char="§"/>
            </a:pPr>
            <a:r>
              <a:rPr lang="en-US" altLang="en-US" dirty="0">
                <a:solidFill>
                  <a:schemeClr val="tx1"/>
                </a:solidFill>
              </a:rPr>
              <a:t>Forums and Discussions with other Educators</a:t>
            </a:r>
          </a:p>
          <a:p>
            <a:pPr marL="0" indent="0">
              <a:buNone/>
              <a:defRPr/>
            </a:pPr>
            <a:endParaRPr lang="en-US" altLang="en-US" sz="3200" dirty="0" smtClean="0">
              <a:solidFill>
                <a:schemeClr val="accent1"/>
              </a:solidFill>
            </a:endParaRPr>
          </a:p>
        </p:txBody>
      </p:sp>
    </p:spTree>
    <p:extLst>
      <p:ext uri="{BB962C8B-B14F-4D97-AF65-F5344CB8AC3E}">
        <p14:creationId xmlns:p14="http://schemas.microsoft.com/office/powerpoint/2010/main" val="22194683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98474" y="484094"/>
            <a:ext cx="7556313" cy="1116106"/>
          </a:xfrm>
          <a:prstGeom prst="rect">
            <a:avLst/>
          </a:prstGeom>
          <a:noFill/>
          <a:ln>
            <a:noFill/>
          </a:ln>
        </p:spPr>
        <p:txBody>
          <a:bodyPr wrap="square" lIns="91425" tIns="45700" rIns="91425" bIns="45700" anchor="t" anchorCtr="0">
            <a:noAutofit/>
          </a:bodyPr>
          <a:lstStyle/>
          <a:p>
            <a:pPr marL="0" marR="0" lvl="0" indent="0" algn="l" rtl="0">
              <a:spcBef>
                <a:spcPts val="0"/>
              </a:spcBef>
              <a:buClr>
                <a:srgbClr val="629DD1"/>
              </a:buClr>
              <a:buSzPct val="25000"/>
              <a:buFont typeface="Rockwell"/>
              <a:buNone/>
            </a:pPr>
            <a:r>
              <a:rPr lang="en-US" sz="4000" b="0" i="0" u="none" strike="noStrike" cap="none" dirty="0" smtClean="0">
                <a:solidFill>
                  <a:srgbClr val="629DD1"/>
                </a:solidFill>
                <a:latin typeface="Rockwell"/>
                <a:ea typeface="Rockwell"/>
                <a:cs typeface="Rockwell"/>
                <a:sym typeface="Rockwell"/>
              </a:rPr>
              <a:t>Question Focus</a:t>
            </a:r>
            <a:endParaRPr lang="en-US" sz="4000" b="0" i="0" u="none" strike="noStrike" cap="none" dirty="0">
              <a:solidFill>
                <a:srgbClr val="629DD1"/>
              </a:solidFill>
              <a:latin typeface="Rockwell"/>
              <a:ea typeface="Rockwell"/>
              <a:cs typeface="Rockwell"/>
              <a:sym typeface="Rockwell"/>
            </a:endParaRPr>
          </a:p>
        </p:txBody>
      </p:sp>
      <p:pic>
        <p:nvPicPr>
          <p:cNvPr id="5" name="Picture 3" descr="School to Priso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68516" y="2716306"/>
            <a:ext cx="2816225" cy="3589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1244550" y="1600200"/>
            <a:ext cx="6064158" cy="954107"/>
          </a:xfrm>
          <a:prstGeom prst="rect">
            <a:avLst/>
          </a:prstGeom>
        </p:spPr>
        <p:txBody>
          <a:bodyPr wrap="square">
            <a:spAutoFit/>
          </a:bodyPr>
          <a:lstStyle/>
          <a:p>
            <a:pPr algn="ctr">
              <a:spcBef>
                <a:spcPts val="600"/>
              </a:spcBef>
            </a:pPr>
            <a:r>
              <a:rPr lang="en-US" sz="2800" dirty="0" smtClean="0">
                <a:latin typeface="+mj-lt"/>
              </a:rPr>
              <a:t>“The </a:t>
            </a:r>
            <a:r>
              <a:rPr lang="en-US" sz="2800" dirty="0">
                <a:latin typeface="+mj-lt"/>
              </a:rPr>
              <a:t>disciplinary policies of our society perpetuate injustice</a:t>
            </a:r>
            <a:r>
              <a:rPr lang="en-US" sz="2800" dirty="0" smtClean="0">
                <a:latin typeface="+mj-lt"/>
              </a:rPr>
              <a:t>.”</a:t>
            </a:r>
            <a:endParaRPr lang="en-US" sz="2800" dirty="0">
              <a:latin typeface="+mj-lt"/>
            </a:endParaRPr>
          </a:p>
        </p:txBody>
      </p:sp>
    </p:spTree>
    <p:extLst>
      <p:ext uri="{BB962C8B-B14F-4D97-AF65-F5344CB8AC3E}">
        <p14:creationId xmlns:p14="http://schemas.microsoft.com/office/powerpoint/2010/main" val="10090119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98475" y="359399"/>
            <a:ext cx="4111626" cy="1116106"/>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accent1"/>
              </a:buClr>
              <a:buSzPct val="25000"/>
              <a:buFont typeface="Rockwell"/>
              <a:buNone/>
            </a:pPr>
            <a:r>
              <a:rPr lang="en-US" sz="3600" b="0" i="0" u="none" strike="noStrike" cap="none" dirty="0">
                <a:solidFill>
                  <a:schemeClr val="accent1"/>
                </a:solidFill>
                <a:latin typeface="Rockwell"/>
                <a:ea typeface="Rockwell"/>
                <a:cs typeface="Rockwell"/>
                <a:sym typeface="Rockwell"/>
              </a:rPr>
              <a:t>Student Questions</a:t>
            </a:r>
          </a:p>
        </p:txBody>
      </p:sp>
      <p:sp>
        <p:nvSpPr>
          <p:cNvPr id="234" name="Shape 234"/>
          <p:cNvSpPr txBox="1">
            <a:spLocks noGrp="1"/>
          </p:cNvSpPr>
          <p:nvPr>
            <p:ph type="body" idx="1"/>
          </p:nvPr>
        </p:nvSpPr>
        <p:spPr>
          <a:xfrm>
            <a:off x="142504" y="1168725"/>
            <a:ext cx="8680862" cy="5689275"/>
          </a:xfrm>
          <a:prstGeom prst="rect">
            <a:avLst/>
          </a:prstGeom>
          <a:noFill/>
          <a:ln>
            <a:noFill/>
          </a:ln>
        </p:spPr>
        <p:txBody>
          <a:bodyPr wrap="square" lIns="91425" tIns="45700" rIns="91425" bIns="45700" numCol="2" spcCol="182880" anchor="t" anchorCtr="0">
            <a:noAutofit/>
          </a:bodyPr>
          <a:lstStyle/>
          <a:p>
            <a:pPr marL="457200" indent="-457200">
              <a:spcBef>
                <a:spcPts val="600"/>
              </a:spcBef>
              <a:buFont typeface="+mj-lt"/>
              <a:buAutoNum type="arabicPeriod"/>
            </a:pPr>
            <a:r>
              <a:rPr lang="en-US" sz="1700" dirty="0" smtClean="0">
                <a:solidFill>
                  <a:schemeClr val="tx1"/>
                </a:solidFill>
              </a:rPr>
              <a:t>Why </a:t>
            </a:r>
            <a:r>
              <a:rPr lang="en-US" sz="1700" dirty="0">
                <a:solidFill>
                  <a:schemeClr val="tx1"/>
                </a:solidFill>
              </a:rPr>
              <a:t>are student of color targeted the most?</a:t>
            </a:r>
          </a:p>
          <a:p>
            <a:pPr marL="457200" indent="-457200">
              <a:spcBef>
                <a:spcPts val="600"/>
              </a:spcBef>
              <a:buFont typeface="+mj-lt"/>
              <a:buAutoNum type="arabicPeriod"/>
            </a:pPr>
            <a:r>
              <a:rPr lang="en-US" sz="1700" dirty="0">
                <a:solidFill>
                  <a:schemeClr val="tx1"/>
                </a:solidFill>
              </a:rPr>
              <a:t>Do </a:t>
            </a:r>
            <a:r>
              <a:rPr lang="en-US" sz="1700" dirty="0" smtClean="0">
                <a:solidFill>
                  <a:schemeClr val="tx1"/>
                </a:solidFill>
              </a:rPr>
              <a:t>schools </a:t>
            </a:r>
            <a:r>
              <a:rPr lang="en-US" sz="1700" dirty="0">
                <a:solidFill>
                  <a:schemeClr val="tx1"/>
                </a:solidFill>
              </a:rPr>
              <a:t>nationwide take notice of these stats?</a:t>
            </a:r>
          </a:p>
          <a:p>
            <a:pPr marL="457200" indent="-457200">
              <a:spcBef>
                <a:spcPts val="600"/>
              </a:spcBef>
              <a:buFont typeface="+mj-lt"/>
              <a:buAutoNum type="arabicPeriod"/>
            </a:pPr>
            <a:r>
              <a:rPr lang="en-US" sz="1700" dirty="0">
                <a:solidFill>
                  <a:schemeClr val="tx1"/>
                </a:solidFill>
              </a:rPr>
              <a:t>How can </a:t>
            </a:r>
            <a:r>
              <a:rPr lang="en-US" sz="1700" dirty="0" smtClean="0">
                <a:solidFill>
                  <a:schemeClr val="tx1"/>
                </a:solidFill>
              </a:rPr>
              <a:t>we </a:t>
            </a:r>
            <a:r>
              <a:rPr lang="en-US" sz="1700" dirty="0">
                <a:solidFill>
                  <a:schemeClr val="tx1"/>
                </a:solidFill>
              </a:rPr>
              <a:t>develop better &amp; effective disciplinary policies?</a:t>
            </a:r>
          </a:p>
          <a:p>
            <a:pPr marL="457200" indent="-457200">
              <a:spcBef>
                <a:spcPts val="600"/>
              </a:spcBef>
              <a:buFont typeface="+mj-lt"/>
              <a:buAutoNum type="arabicPeriod"/>
            </a:pPr>
            <a:r>
              <a:rPr lang="en-US" sz="1700" dirty="0">
                <a:solidFill>
                  <a:schemeClr val="tx1"/>
                </a:solidFill>
              </a:rPr>
              <a:t>Why do people see the stats &amp; data as a coincidence?</a:t>
            </a:r>
          </a:p>
          <a:p>
            <a:pPr marL="457200" indent="-457200">
              <a:spcBef>
                <a:spcPts val="600"/>
              </a:spcBef>
              <a:buFont typeface="+mj-lt"/>
              <a:buAutoNum type="arabicPeriod"/>
            </a:pPr>
            <a:r>
              <a:rPr lang="en-US" sz="1700" dirty="0">
                <a:solidFill>
                  <a:schemeClr val="tx1"/>
                </a:solidFill>
              </a:rPr>
              <a:t>What does a kid learn about the system once in jail?</a:t>
            </a:r>
          </a:p>
          <a:p>
            <a:pPr marL="457200" indent="-457200">
              <a:spcBef>
                <a:spcPts val="600"/>
              </a:spcBef>
              <a:buFont typeface="+mj-lt"/>
              <a:buAutoNum type="arabicPeriod"/>
            </a:pPr>
            <a:r>
              <a:rPr lang="en-US" sz="1700" dirty="0">
                <a:solidFill>
                  <a:schemeClr val="tx1"/>
                </a:solidFill>
              </a:rPr>
              <a:t>What do </a:t>
            </a:r>
            <a:r>
              <a:rPr lang="en-US" sz="1700" dirty="0" smtClean="0">
                <a:solidFill>
                  <a:schemeClr val="tx1"/>
                </a:solidFill>
              </a:rPr>
              <a:t>people </a:t>
            </a:r>
            <a:r>
              <a:rPr lang="en-US" sz="1700" dirty="0">
                <a:solidFill>
                  <a:schemeClr val="tx1"/>
                </a:solidFill>
              </a:rPr>
              <a:t>believe expulsion will teach the students?</a:t>
            </a:r>
          </a:p>
          <a:p>
            <a:pPr marL="457200" indent="-457200">
              <a:spcBef>
                <a:spcPts val="600"/>
              </a:spcBef>
              <a:buFont typeface="+mj-lt"/>
              <a:buAutoNum type="arabicPeriod"/>
            </a:pPr>
            <a:r>
              <a:rPr lang="en-US" sz="1700" dirty="0">
                <a:solidFill>
                  <a:schemeClr val="tx1"/>
                </a:solidFill>
              </a:rPr>
              <a:t>Does going to jury have a long-term effect on younger students about education?</a:t>
            </a:r>
          </a:p>
          <a:p>
            <a:pPr marL="457200" indent="-457200">
              <a:spcBef>
                <a:spcPts val="600"/>
              </a:spcBef>
              <a:buFont typeface="+mj-lt"/>
              <a:buAutoNum type="arabicPeriod"/>
            </a:pPr>
            <a:r>
              <a:rPr lang="en-US" sz="1700" dirty="0">
                <a:solidFill>
                  <a:schemeClr val="tx1"/>
                </a:solidFill>
              </a:rPr>
              <a:t>When will it get better?</a:t>
            </a:r>
          </a:p>
          <a:p>
            <a:pPr marL="457200" indent="-457200">
              <a:spcBef>
                <a:spcPts val="600"/>
              </a:spcBef>
              <a:buFont typeface="+mj-lt"/>
              <a:buAutoNum type="arabicPeriod"/>
            </a:pPr>
            <a:r>
              <a:rPr lang="en-US" sz="1700" dirty="0">
                <a:solidFill>
                  <a:schemeClr val="tx1"/>
                </a:solidFill>
              </a:rPr>
              <a:t>What are some ways to improve behavior</a:t>
            </a:r>
            <a:r>
              <a:rPr lang="en-US" sz="1700" dirty="0" smtClean="0">
                <a:solidFill>
                  <a:schemeClr val="tx1"/>
                </a:solidFill>
              </a:rPr>
              <a:t>?</a:t>
            </a:r>
          </a:p>
          <a:p>
            <a:pPr marL="457200" indent="-457200">
              <a:spcBef>
                <a:spcPts val="600"/>
              </a:spcBef>
              <a:buFont typeface="+mj-lt"/>
              <a:buAutoNum type="arabicPeriod"/>
            </a:pPr>
            <a:endParaRPr lang="en-US" sz="1700" dirty="0">
              <a:solidFill>
                <a:schemeClr val="tx1"/>
              </a:solidFill>
            </a:endParaRPr>
          </a:p>
          <a:p>
            <a:pPr marL="457200" indent="-457200">
              <a:spcBef>
                <a:spcPts val="600"/>
              </a:spcBef>
              <a:buFont typeface="+mj-lt"/>
              <a:buAutoNum type="arabicPeriod"/>
            </a:pPr>
            <a:r>
              <a:rPr lang="en-US" sz="1700" dirty="0">
                <a:solidFill>
                  <a:schemeClr val="tx1"/>
                </a:solidFill>
              </a:rPr>
              <a:t>What type of training will teachers go through that’ll bring justice to classrooms? </a:t>
            </a:r>
            <a:endParaRPr lang="en-US" sz="1700" dirty="0" smtClean="0">
              <a:solidFill>
                <a:schemeClr val="tx1"/>
              </a:solidFill>
            </a:endParaRPr>
          </a:p>
          <a:p>
            <a:pPr marL="457200" indent="-457200">
              <a:spcBef>
                <a:spcPts val="600"/>
              </a:spcBef>
              <a:buFont typeface="+mj-lt"/>
              <a:buAutoNum type="arabicPeriod"/>
            </a:pPr>
            <a:r>
              <a:rPr lang="en-US" sz="1700" dirty="0" smtClean="0">
                <a:solidFill>
                  <a:schemeClr val="tx1"/>
                </a:solidFill>
              </a:rPr>
              <a:t>Shouldn’t </a:t>
            </a:r>
            <a:r>
              <a:rPr lang="en-US" sz="1700" dirty="0">
                <a:solidFill>
                  <a:schemeClr val="tx1"/>
                </a:solidFill>
              </a:rPr>
              <a:t>school police officers be trained like teachers?</a:t>
            </a:r>
          </a:p>
          <a:p>
            <a:pPr marL="457200" indent="-457200">
              <a:spcBef>
                <a:spcPts val="600"/>
              </a:spcBef>
              <a:buFont typeface="+mj-lt"/>
              <a:buAutoNum type="arabicPeriod"/>
            </a:pPr>
            <a:r>
              <a:rPr lang="en-US" sz="1700" dirty="0" smtClean="0">
                <a:solidFill>
                  <a:schemeClr val="tx1"/>
                </a:solidFill>
              </a:rPr>
              <a:t>What </a:t>
            </a:r>
            <a:r>
              <a:rPr lang="en-US" sz="1700" dirty="0">
                <a:solidFill>
                  <a:schemeClr val="tx1"/>
                </a:solidFill>
              </a:rPr>
              <a:t>is considered a criminal offense in school?</a:t>
            </a:r>
          </a:p>
          <a:p>
            <a:pPr marL="457200" indent="-457200">
              <a:spcBef>
                <a:spcPts val="600"/>
              </a:spcBef>
              <a:buFont typeface="+mj-lt"/>
              <a:buAutoNum type="arabicPeriod"/>
            </a:pPr>
            <a:r>
              <a:rPr lang="en-US" sz="1700" dirty="0" smtClean="0">
                <a:solidFill>
                  <a:schemeClr val="tx1"/>
                </a:solidFill>
              </a:rPr>
              <a:t>Is </a:t>
            </a:r>
            <a:r>
              <a:rPr lang="en-US" sz="1700" dirty="0">
                <a:solidFill>
                  <a:schemeClr val="tx1"/>
                </a:solidFill>
              </a:rPr>
              <a:t>it the teacher’s job to keep the students “in line”?</a:t>
            </a:r>
          </a:p>
          <a:p>
            <a:pPr marL="457200" indent="-457200">
              <a:spcBef>
                <a:spcPts val="600"/>
              </a:spcBef>
              <a:buFont typeface="+mj-lt"/>
              <a:buAutoNum type="arabicPeriod"/>
            </a:pPr>
            <a:r>
              <a:rPr lang="en-US" sz="1700" dirty="0">
                <a:solidFill>
                  <a:schemeClr val="tx1"/>
                </a:solidFill>
              </a:rPr>
              <a:t>How should disruption in class be handled?</a:t>
            </a:r>
          </a:p>
          <a:p>
            <a:pPr marL="457200" indent="-457200">
              <a:spcBef>
                <a:spcPts val="600"/>
              </a:spcBef>
              <a:buFont typeface="+mj-lt"/>
              <a:buAutoNum type="arabicPeriod"/>
            </a:pPr>
            <a:r>
              <a:rPr lang="en-US" sz="1700" dirty="0">
                <a:solidFill>
                  <a:schemeClr val="tx1"/>
                </a:solidFill>
              </a:rPr>
              <a:t>Shouldn’t school officers be punished as well?</a:t>
            </a:r>
          </a:p>
          <a:p>
            <a:pPr marL="457200" indent="-457200">
              <a:spcBef>
                <a:spcPts val="600"/>
              </a:spcBef>
              <a:buFont typeface="+mj-lt"/>
              <a:buAutoNum type="arabicPeriod"/>
            </a:pPr>
            <a:r>
              <a:rPr lang="en-US" sz="1700" dirty="0">
                <a:solidFill>
                  <a:schemeClr val="tx1"/>
                </a:solidFill>
              </a:rPr>
              <a:t>What is the difference between a school officer and a regular police officer?</a:t>
            </a:r>
          </a:p>
          <a:p>
            <a:pPr marL="457200" indent="-457200">
              <a:spcBef>
                <a:spcPts val="600"/>
              </a:spcBef>
              <a:buFont typeface="+mj-lt"/>
              <a:buAutoNum type="arabicPeriod"/>
            </a:pPr>
            <a:r>
              <a:rPr lang="en-US" sz="1700" dirty="0">
                <a:solidFill>
                  <a:schemeClr val="tx1"/>
                </a:solidFill>
              </a:rPr>
              <a:t>How come there aren’t any policies keeping students out of prison?</a:t>
            </a:r>
          </a:p>
        </p:txBody>
      </p:sp>
    </p:spTree>
    <p:extLst>
      <p:ext uri="{BB962C8B-B14F-4D97-AF65-F5344CB8AC3E}">
        <p14:creationId xmlns:p14="http://schemas.microsoft.com/office/powerpoint/2010/main" val="170957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type="lt">
                                    <p:tmPct val="0"/>
                                  </p:iterate>
                                  <p:childTnLst>
                                    <p:set>
                                      <p:cBhvr>
                                        <p:cTn id="6" dur="1" fill="hold">
                                          <p:stCondLst>
                                            <p:cond delay="0"/>
                                          </p:stCondLst>
                                        </p:cTn>
                                        <p:tgtEl>
                                          <p:spTgt spid="234">
                                            <p:txEl>
                                              <p:pRg st="0" end="0"/>
                                            </p:txEl>
                                          </p:spTgt>
                                        </p:tgtEl>
                                        <p:attrNameLst>
                                          <p:attrName>style.visibility</p:attrName>
                                        </p:attrNameLst>
                                      </p:cBhvr>
                                      <p:to>
                                        <p:strVal val="visible"/>
                                      </p:to>
                                    </p:set>
                                    <p:animEffect transition="in" filter="fade">
                                      <p:cBhvr>
                                        <p:cTn id="7" dur="1000"/>
                                        <p:tgtEl>
                                          <p:spTgt spid="23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4">
                                            <p:txEl>
                                              <p:pRg st="1" end="1"/>
                                            </p:txEl>
                                          </p:spTgt>
                                        </p:tgtEl>
                                        <p:attrNameLst>
                                          <p:attrName>style.visibility</p:attrName>
                                        </p:attrNameLst>
                                      </p:cBhvr>
                                      <p:to>
                                        <p:strVal val="visible"/>
                                      </p:to>
                                    </p:set>
                                    <p:animEffect transition="in" filter="fade">
                                      <p:cBhvr>
                                        <p:cTn id="10" dur="1000"/>
                                        <p:tgtEl>
                                          <p:spTgt spid="234">
                                            <p:txEl>
                                              <p:pRg st="1" end="1"/>
                                            </p:txEl>
                                          </p:spTgt>
                                        </p:tgtEl>
                                      </p:cBhvr>
                                    </p:animEffect>
                                  </p:childTnLst>
                                </p:cTn>
                              </p:par>
                              <p:par>
                                <p:cTn id="11" presetID="10" presetClass="entr" presetSubtype="0" fill="hold" nodeType="withEffect">
                                  <p:stCondLst>
                                    <p:cond delay="0"/>
                                  </p:stCondLst>
                                  <p:iterate type="lt">
                                    <p:tmPct val="0"/>
                                  </p:iterate>
                                  <p:childTnLst>
                                    <p:set>
                                      <p:cBhvr>
                                        <p:cTn id="12" dur="1" fill="hold">
                                          <p:stCondLst>
                                            <p:cond delay="0"/>
                                          </p:stCondLst>
                                        </p:cTn>
                                        <p:tgtEl>
                                          <p:spTgt spid="234">
                                            <p:txEl>
                                              <p:pRg st="2" end="2"/>
                                            </p:txEl>
                                          </p:spTgt>
                                        </p:tgtEl>
                                        <p:attrNameLst>
                                          <p:attrName>style.visibility</p:attrName>
                                        </p:attrNameLst>
                                      </p:cBhvr>
                                      <p:to>
                                        <p:strVal val="visible"/>
                                      </p:to>
                                    </p:set>
                                    <p:animEffect transition="in" filter="fade">
                                      <p:cBhvr>
                                        <p:cTn id="13" dur="1000"/>
                                        <p:tgtEl>
                                          <p:spTgt spid="23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4">
                                            <p:txEl>
                                              <p:pRg st="3" end="3"/>
                                            </p:txEl>
                                          </p:spTgt>
                                        </p:tgtEl>
                                        <p:attrNameLst>
                                          <p:attrName>style.visibility</p:attrName>
                                        </p:attrNameLst>
                                      </p:cBhvr>
                                      <p:to>
                                        <p:strVal val="visible"/>
                                      </p:to>
                                    </p:set>
                                    <p:animEffect transition="in" filter="fade">
                                      <p:cBhvr>
                                        <p:cTn id="16" dur="1000"/>
                                        <p:tgtEl>
                                          <p:spTgt spid="23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4">
                                            <p:txEl>
                                              <p:pRg st="4" end="4"/>
                                            </p:txEl>
                                          </p:spTgt>
                                        </p:tgtEl>
                                        <p:attrNameLst>
                                          <p:attrName>style.visibility</p:attrName>
                                        </p:attrNameLst>
                                      </p:cBhvr>
                                      <p:to>
                                        <p:strVal val="visible"/>
                                      </p:to>
                                    </p:set>
                                    <p:animEffect transition="in" filter="fade">
                                      <p:cBhvr>
                                        <p:cTn id="19" dur="1000"/>
                                        <p:tgtEl>
                                          <p:spTgt spid="23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4">
                                            <p:txEl>
                                              <p:pRg st="5" end="5"/>
                                            </p:txEl>
                                          </p:spTgt>
                                        </p:tgtEl>
                                        <p:attrNameLst>
                                          <p:attrName>style.visibility</p:attrName>
                                        </p:attrNameLst>
                                      </p:cBhvr>
                                      <p:to>
                                        <p:strVal val="visible"/>
                                      </p:to>
                                    </p:set>
                                    <p:animEffect transition="in" filter="fade">
                                      <p:cBhvr>
                                        <p:cTn id="22" dur="1000"/>
                                        <p:tgtEl>
                                          <p:spTgt spid="23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4">
                                            <p:txEl>
                                              <p:pRg st="6" end="6"/>
                                            </p:txEl>
                                          </p:spTgt>
                                        </p:tgtEl>
                                        <p:attrNameLst>
                                          <p:attrName>style.visibility</p:attrName>
                                        </p:attrNameLst>
                                      </p:cBhvr>
                                      <p:to>
                                        <p:strVal val="visible"/>
                                      </p:to>
                                    </p:set>
                                    <p:animEffect transition="in" filter="fade">
                                      <p:cBhvr>
                                        <p:cTn id="27" dur="1000"/>
                                        <p:tgtEl>
                                          <p:spTgt spid="234">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34">
                                            <p:txEl>
                                              <p:pRg st="7" end="7"/>
                                            </p:txEl>
                                          </p:spTgt>
                                        </p:tgtEl>
                                        <p:attrNameLst>
                                          <p:attrName>style.visibility</p:attrName>
                                        </p:attrNameLst>
                                      </p:cBhvr>
                                      <p:to>
                                        <p:strVal val="visible"/>
                                      </p:to>
                                    </p:set>
                                    <p:animEffect transition="in" filter="fade">
                                      <p:cBhvr>
                                        <p:cTn id="30" dur="1000"/>
                                        <p:tgtEl>
                                          <p:spTgt spid="234">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34">
                                            <p:txEl>
                                              <p:pRg st="8" end="8"/>
                                            </p:txEl>
                                          </p:spTgt>
                                        </p:tgtEl>
                                        <p:attrNameLst>
                                          <p:attrName>style.visibility</p:attrName>
                                        </p:attrNameLst>
                                      </p:cBhvr>
                                      <p:to>
                                        <p:strVal val="visible"/>
                                      </p:to>
                                    </p:set>
                                    <p:animEffect transition="in" filter="fade">
                                      <p:cBhvr>
                                        <p:cTn id="33" dur="1000"/>
                                        <p:tgtEl>
                                          <p:spTgt spid="234">
                                            <p:txEl>
                                              <p:pRg st="8" end="8"/>
                                            </p:txEl>
                                          </p:spTgt>
                                        </p:tgtEl>
                                      </p:cBhvr>
                                    </p:animEffect>
                                  </p:childTnLst>
                                </p:cTn>
                              </p:par>
                              <p:par>
                                <p:cTn id="34" presetID="10" presetClass="entr" presetSubtype="0" fill="hold" nodeType="withEffect">
                                  <p:stCondLst>
                                    <p:cond delay="0"/>
                                  </p:stCondLst>
                                  <p:iterate type="lt">
                                    <p:tmPct val="0"/>
                                  </p:iterate>
                                  <p:childTnLst>
                                    <p:set>
                                      <p:cBhvr>
                                        <p:cTn id="35" dur="1" fill="hold">
                                          <p:stCondLst>
                                            <p:cond delay="0"/>
                                          </p:stCondLst>
                                        </p:cTn>
                                        <p:tgtEl>
                                          <p:spTgt spid="234">
                                            <p:txEl>
                                              <p:pRg st="10" end="10"/>
                                            </p:txEl>
                                          </p:spTgt>
                                        </p:tgtEl>
                                        <p:attrNameLst>
                                          <p:attrName>style.visibility</p:attrName>
                                        </p:attrNameLst>
                                      </p:cBhvr>
                                      <p:to>
                                        <p:strVal val="visible"/>
                                      </p:to>
                                    </p:set>
                                    <p:animEffect transition="in" filter="fade">
                                      <p:cBhvr>
                                        <p:cTn id="36" dur="1000"/>
                                        <p:tgtEl>
                                          <p:spTgt spid="234">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34">
                                            <p:txEl>
                                              <p:pRg st="11" end="11"/>
                                            </p:txEl>
                                          </p:spTgt>
                                        </p:tgtEl>
                                        <p:attrNameLst>
                                          <p:attrName>style.visibility</p:attrName>
                                        </p:attrNameLst>
                                      </p:cBhvr>
                                      <p:to>
                                        <p:strVal val="visible"/>
                                      </p:to>
                                    </p:set>
                                    <p:animEffect transition="in" filter="fade">
                                      <p:cBhvr>
                                        <p:cTn id="39" dur="1000"/>
                                        <p:tgtEl>
                                          <p:spTgt spid="234">
                                            <p:txEl>
                                              <p:pRg st="11" end="1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34">
                                            <p:txEl>
                                              <p:pRg st="12" end="12"/>
                                            </p:txEl>
                                          </p:spTgt>
                                        </p:tgtEl>
                                        <p:attrNameLst>
                                          <p:attrName>style.visibility</p:attrName>
                                        </p:attrNameLst>
                                      </p:cBhvr>
                                      <p:to>
                                        <p:strVal val="visible"/>
                                      </p:to>
                                    </p:set>
                                    <p:animEffect transition="in" filter="fade">
                                      <p:cBhvr>
                                        <p:cTn id="44" dur="1000"/>
                                        <p:tgtEl>
                                          <p:spTgt spid="234">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34">
                                            <p:txEl>
                                              <p:pRg st="13" end="13"/>
                                            </p:txEl>
                                          </p:spTgt>
                                        </p:tgtEl>
                                        <p:attrNameLst>
                                          <p:attrName>style.visibility</p:attrName>
                                        </p:attrNameLst>
                                      </p:cBhvr>
                                      <p:to>
                                        <p:strVal val="visible"/>
                                      </p:to>
                                    </p:set>
                                    <p:animEffect transition="in" filter="fade">
                                      <p:cBhvr>
                                        <p:cTn id="47" dur="1000"/>
                                        <p:tgtEl>
                                          <p:spTgt spid="234">
                                            <p:txEl>
                                              <p:pRg st="13" end="1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34">
                                            <p:txEl>
                                              <p:pRg st="14" end="14"/>
                                            </p:txEl>
                                          </p:spTgt>
                                        </p:tgtEl>
                                        <p:attrNameLst>
                                          <p:attrName>style.visibility</p:attrName>
                                        </p:attrNameLst>
                                      </p:cBhvr>
                                      <p:to>
                                        <p:strVal val="visible"/>
                                      </p:to>
                                    </p:set>
                                    <p:animEffect transition="in" filter="fade">
                                      <p:cBhvr>
                                        <p:cTn id="50" dur="1000"/>
                                        <p:tgtEl>
                                          <p:spTgt spid="234">
                                            <p:txEl>
                                              <p:pRg st="14" end="1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34">
                                            <p:txEl>
                                              <p:pRg st="15" end="15"/>
                                            </p:txEl>
                                          </p:spTgt>
                                        </p:tgtEl>
                                        <p:attrNameLst>
                                          <p:attrName>style.visibility</p:attrName>
                                        </p:attrNameLst>
                                      </p:cBhvr>
                                      <p:to>
                                        <p:strVal val="visible"/>
                                      </p:to>
                                    </p:set>
                                    <p:animEffect transition="in" filter="fade">
                                      <p:cBhvr>
                                        <p:cTn id="53" dur="1000"/>
                                        <p:tgtEl>
                                          <p:spTgt spid="234">
                                            <p:txEl>
                                              <p:pRg st="15" end="15"/>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234">
                                            <p:txEl>
                                              <p:pRg st="16" end="16"/>
                                            </p:txEl>
                                          </p:spTgt>
                                        </p:tgtEl>
                                        <p:attrNameLst>
                                          <p:attrName>style.visibility</p:attrName>
                                        </p:attrNameLst>
                                      </p:cBhvr>
                                      <p:to>
                                        <p:strVal val="visible"/>
                                      </p:to>
                                    </p:set>
                                    <p:animEffect transition="in" filter="fade">
                                      <p:cBhvr>
                                        <p:cTn id="56" dur="1000"/>
                                        <p:tgtEl>
                                          <p:spTgt spid="234">
                                            <p:txEl>
                                              <p:pRg st="16" end="16"/>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234">
                                            <p:txEl>
                                              <p:pRg st="17" end="17"/>
                                            </p:txEl>
                                          </p:spTgt>
                                        </p:tgtEl>
                                        <p:attrNameLst>
                                          <p:attrName>style.visibility</p:attrName>
                                        </p:attrNameLst>
                                      </p:cBhvr>
                                      <p:to>
                                        <p:strVal val="visible"/>
                                      </p:to>
                                    </p:set>
                                    <p:animEffect transition="in" filter="fade">
                                      <p:cBhvr>
                                        <p:cTn id="59" dur="1000"/>
                                        <p:tgtEl>
                                          <p:spTgt spid="234">
                                            <p:txEl>
                                              <p:pRg st="17" end="1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5" presetClass="emph" presetSubtype="0" nodeType="clickEffect">
                                  <p:stCondLst>
                                    <p:cond delay="0"/>
                                  </p:stCondLst>
                                  <p:iterate type="lt">
                                    <p:tmAbs val="25"/>
                                  </p:iterate>
                                  <p:childTnLst>
                                    <p:set>
                                      <p:cBhvr override="childStyle">
                                        <p:cTn id="63" dur="indefinite"/>
                                        <p:tgtEl>
                                          <p:spTgt spid="234">
                                            <p:txEl>
                                              <p:pRg st="0" end="0"/>
                                            </p:txEl>
                                          </p:spTgt>
                                        </p:tgtEl>
                                        <p:attrNameLst>
                                          <p:attrName>style.fontWeight</p:attrName>
                                        </p:attrNameLst>
                                      </p:cBhvr>
                                      <p:to>
                                        <p:strVal val="bold"/>
                                      </p:to>
                                    </p:set>
                                  </p:childTnLst>
                                </p:cTn>
                              </p:par>
                            </p:childTnLst>
                          </p:cTn>
                        </p:par>
                      </p:childTnLst>
                    </p:cTn>
                  </p:par>
                  <p:par>
                    <p:cTn id="64" fill="hold">
                      <p:stCondLst>
                        <p:cond delay="indefinite"/>
                      </p:stCondLst>
                      <p:childTnLst>
                        <p:par>
                          <p:cTn id="65" fill="hold">
                            <p:stCondLst>
                              <p:cond delay="0"/>
                            </p:stCondLst>
                            <p:childTnLst>
                              <p:par>
                                <p:cTn id="66" presetID="15" presetClass="emph" presetSubtype="0" nodeType="clickEffect">
                                  <p:stCondLst>
                                    <p:cond delay="0"/>
                                  </p:stCondLst>
                                  <p:iterate type="lt">
                                    <p:tmAbs val="25"/>
                                  </p:iterate>
                                  <p:childTnLst>
                                    <p:set>
                                      <p:cBhvr override="childStyle">
                                        <p:cTn id="67" dur="indefinite"/>
                                        <p:tgtEl>
                                          <p:spTgt spid="234">
                                            <p:txEl>
                                              <p:pRg st="2" end="2"/>
                                            </p:txEl>
                                          </p:spTgt>
                                        </p:tgtEl>
                                        <p:attrNameLst>
                                          <p:attrName>style.fontWeight</p:attrName>
                                        </p:attrNameLst>
                                      </p:cBhvr>
                                      <p:to>
                                        <p:strVal val="bold"/>
                                      </p:to>
                                    </p:set>
                                  </p:childTnLst>
                                </p:cTn>
                              </p:par>
                            </p:childTnLst>
                          </p:cTn>
                        </p:par>
                      </p:childTnLst>
                    </p:cTn>
                  </p:par>
                  <p:par>
                    <p:cTn id="68" fill="hold">
                      <p:stCondLst>
                        <p:cond delay="indefinite"/>
                      </p:stCondLst>
                      <p:childTnLst>
                        <p:par>
                          <p:cTn id="69" fill="hold">
                            <p:stCondLst>
                              <p:cond delay="0"/>
                            </p:stCondLst>
                            <p:childTnLst>
                              <p:par>
                                <p:cTn id="70" presetID="15" presetClass="emph" presetSubtype="0" nodeType="clickEffect">
                                  <p:stCondLst>
                                    <p:cond delay="0"/>
                                  </p:stCondLst>
                                  <p:iterate type="lt">
                                    <p:tmAbs val="25"/>
                                  </p:iterate>
                                  <p:childTnLst>
                                    <p:set>
                                      <p:cBhvr override="childStyle">
                                        <p:cTn id="71" dur="indefinite"/>
                                        <p:tgtEl>
                                          <p:spTgt spid="234">
                                            <p:txEl>
                                              <p:pRg st="10" end="1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498474" y="1600200"/>
            <a:ext cx="7556313" cy="4144963"/>
          </a:xfrm>
        </p:spPr>
        <p:txBody>
          <a:bodyPr>
            <a:normAutofit/>
          </a:bodyPr>
          <a:lstStyle/>
          <a:p>
            <a:r>
              <a:rPr lang="en-US" sz="2400" dirty="0" smtClean="0">
                <a:solidFill>
                  <a:schemeClr val="tx1"/>
                </a:solidFill>
              </a:rPr>
              <a:t>Students decided to research statistics and poll students and teachers.</a:t>
            </a:r>
          </a:p>
          <a:p>
            <a:r>
              <a:rPr lang="en-US" sz="2400" dirty="0" smtClean="0">
                <a:solidFill>
                  <a:schemeClr val="tx1"/>
                </a:solidFill>
              </a:rPr>
              <a:t>Students met with the school administration to ask questions and address their concerns.</a:t>
            </a:r>
          </a:p>
          <a:p>
            <a:r>
              <a:rPr lang="en-US" sz="2400" dirty="0" smtClean="0">
                <a:solidFill>
                  <a:schemeClr val="tx1"/>
                </a:solidFill>
              </a:rPr>
              <a:t>School principal founded a student advisory council, which many students joined, to give students a voice in new policies.</a:t>
            </a:r>
            <a:endParaRPr lang="en-US" sz="2400" dirty="0">
              <a:solidFill>
                <a:schemeClr val="tx1"/>
              </a:solidFill>
            </a:endParaRPr>
          </a:p>
        </p:txBody>
      </p:sp>
    </p:spTree>
    <p:extLst>
      <p:ext uri="{BB962C8B-B14F-4D97-AF65-F5344CB8AC3E}">
        <p14:creationId xmlns:p14="http://schemas.microsoft.com/office/powerpoint/2010/main" val="190766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cs typeface="+mj-cs"/>
              </a:rPr>
              <a:t>Student Reflections</a:t>
            </a:r>
          </a:p>
        </p:txBody>
      </p:sp>
      <p:sp>
        <p:nvSpPr>
          <p:cNvPr id="3" name="Content Placeholder 2"/>
          <p:cNvSpPr>
            <a:spLocks noGrp="1"/>
          </p:cNvSpPr>
          <p:nvPr>
            <p:ph idx="1"/>
          </p:nvPr>
        </p:nvSpPr>
        <p:spPr>
          <a:xfrm>
            <a:off x="452630" y="1600200"/>
            <a:ext cx="7647999" cy="4851044"/>
          </a:xfrm>
        </p:spPr>
        <p:txBody>
          <a:bodyPr rtlCol="0">
            <a:normAutofit/>
          </a:bodyPr>
          <a:lstStyle/>
          <a:p>
            <a:pPr marL="0" indent="0">
              <a:spcBef>
                <a:spcPts val="1200"/>
              </a:spcBef>
              <a:buNone/>
              <a:defRPr/>
            </a:pPr>
            <a:r>
              <a:rPr lang="en-US" sz="2400" dirty="0" smtClean="0">
                <a:solidFill>
                  <a:schemeClr val="tx1"/>
                </a:solidFill>
                <a:ea typeface="+mn-ea"/>
                <a:cs typeface="+mn-cs"/>
              </a:rPr>
              <a:t>“Asking questions is important because it opens up discussions and debate about issues.”</a:t>
            </a:r>
          </a:p>
          <a:p>
            <a:pPr marL="0" indent="0">
              <a:spcBef>
                <a:spcPts val="600"/>
              </a:spcBef>
              <a:buNone/>
              <a:defRPr/>
            </a:pPr>
            <a:r>
              <a:rPr lang="en-US" sz="2400" b="1" dirty="0" smtClean="0">
                <a:solidFill>
                  <a:schemeClr val="tx1"/>
                </a:solidFill>
              </a:rPr>
              <a:t>    - Leslie S., 12</a:t>
            </a:r>
            <a:r>
              <a:rPr lang="en-US" sz="2400" b="1" baseline="30000" dirty="0" smtClean="0">
                <a:solidFill>
                  <a:schemeClr val="tx1"/>
                </a:solidFill>
              </a:rPr>
              <a:t>th</a:t>
            </a:r>
            <a:r>
              <a:rPr lang="en-US" sz="2400" b="1" dirty="0" smtClean="0">
                <a:solidFill>
                  <a:schemeClr val="tx1"/>
                </a:solidFill>
              </a:rPr>
              <a:t> grader</a:t>
            </a:r>
          </a:p>
          <a:p>
            <a:pPr marL="0" indent="0">
              <a:spcBef>
                <a:spcPts val="600"/>
              </a:spcBef>
              <a:buNone/>
              <a:defRPr/>
            </a:pPr>
            <a:endParaRPr lang="en-US" sz="2400" b="1" dirty="0" smtClean="0">
              <a:solidFill>
                <a:schemeClr val="tx1"/>
              </a:solidFill>
            </a:endParaRPr>
          </a:p>
          <a:p>
            <a:pPr marL="0" indent="0">
              <a:spcBef>
                <a:spcPts val="1200"/>
              </a:spcBef>
              <a:buNone/>
              <a:defRPr/>
            </a:pPr>
            <a:r>
              <a:rPr lang="en-US" sz="2400" dirty="0" smtClean="0">
                <a:solidFill>
                  <a:schemeClr val="tx1"/>
                </a:solidFill>
                <a:ea typeface="+mn-ea"/>
                <a:cs typeface="+mn-cs"/>
              </a:rPr>
              <a:t>“Asking questions is a step in creating change.”</a:t>
            </a:r>
          </a:p>
          <a:p>
            <a:pPr marL="0" indent="0">
              <a:spcBef>
                <a:spcPts val="600"/>
              </a:spcBef>
              <a:buNone/>
              <a:defRPr/>
            </a:pPr>
            <a:r>
              <a:rPr lang="en-US" sz="2400" b="1" dirty="0" smtClean="0">
                <a:solidFill>
                  <a:schemeClr val="tx1"/>
                </a:solidFill>
                <a:ea typeface="+mn-ea"/>
                <a:cs typeface="+mn-cs"/>
              </a:rPr>
              <a:t>    - Jonathan S., 11</a:t>
            </a:r>
            <a:r>
              <a:rPr lang="en-US" sz="2400" b="1" baseline="30000" dirty="0" smtClean="0">
                <a:solidFill>
                  <a:schemeClr val="tx1"/>
                </a:solidFill>
                <a:ea typeface="+mn-ea"/>
                <a:cs typeface="+mn-cs"/>
              </a:rPr>
              <a:t>th</a:t>
            </a:r>
            <a:r>
              <a:rPr lang="en-US" sz="2400" b="1" dirty="0" smtClean="0">
                <a:solidFill>
                  <a:schemeClr val="tx1"/>
                </a:solidFill>
                <a:ea typeface="+mn-ea"/>
                <a:cs typeface="+mn-cs"/>
              </a:rPr>
              <a:t> grader</a:t>
            </a:r>
          </a:p>
          <a:p>
            <a:pPr marL="0" indent="0">
              <a:spcBef>
                <a:spcPts val="600"/>
              </a:spcBef>
              <a:buNone/>
              <a:defRPr/>
            </a:pPr>
            <a:endParaRPr lang="en-US" sz="2400" b="1" dirty="0" smtClean="0">
              <a:solidFill>
                <a:schemeClr val="tx1"/>
              </a:solidFill>
              <a:ea typeface="+mn-ea"/>
              <a:cs typeface="+mn-cs"/>
            </a:endParaRPr>
          </a:p>
          <a:p>
            <a:pPr marL="0" indent="0">
              <a:spcBef>
                <a:spcPts val="1200"/>
              </a:spcBef>
              <a:buNone/>
              <a:defRPr/>
            </a:pPr>
            <a:r>
              <a:rPr lang="en-US" sz="2400" dirty="0" smtClean="0">
                <a:solidFill>
                  <a:schemeClr val="tx1"/>
                </a:solidFill>
                <a:ea typeface="+mn-ea"/>
                <a:cs typeface="+mn-cs"/>
              </a:rPr>
              <a:t>“Questions can help focus on a problem and think of solutions.”</a:t>
            </a:r>
          </a:p>
          <a:p>
            <a:pPr marL="0" indent="0">
              <a:spcBef>
                <a:spcPts val="600"/>
              </a:spcBef>
              <a:buNone/>
              <a:defRPr/>
            </a:pPr>
            <a:r>
              <a:rPr lang="en-US" sz="2400" b="1" dirty="0" smtClean="0">
                <a:solidFill>
                  <a:schemeClr val="tx1"/>
                </a:solidFill>
                <a:ea typeface="+mn-ea"/>
                <a:cs typeface="+mn-cs"/>
              </a:rPr>
              <a:t>    - Jason S., 11</a:t>
            </a:r>
            <a:r>
              <a:rPr lang="en-US" sz="2400" b="1" baseline="30000" dirty="0" smtClean="0">
                <a:solidFill>
                  <a:schemeClr val="tx1"/>
                </a:solidFill>
                <a:ea typeface="+mn-ea"/>
                <a:cs typeface="+mn-cs"/>
              </a:rPr>
              <a:t>th</a:t>
            </a:r>
            <a:r>
              <a:rPr lang="en-US" sz="2400" b="1" dirty="0" smtClean="0">
                <a:solidFill>
                  <a:schemeClr val="tx1"/>
                </a:solidFill>
                <a:ea typeface="+mn-ea"/>
                <a:cs typeface="+mn-cs"/>
              </a:rPr>
              <a:t> grader</a:t>
            </a:r>
          </a:p>
        </p:txBody>
      </p:sp>
    </p:spTree>
    <p:extLst>
      <p:ext uri="{BB962C8B-B14F-4D97-AF65-F5344CB8AC3E}">
        <p14:creationId xmlns:p14="http://schemas.microsoft.com/office/powerpoint/2010/main" val="16357650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874842" y="93353"/>
            <a:ext cx="7549800" cy="1233642"/>
          </a:xfrm>
          <a:prstGeom prst="rect">
            <a:avLst/>
          </a:prstGeom>
        </p:spPr>
        <p:txBody>
          <a:bodyPr spcFirstLastPara="1" vert="horz" wrap="square" lIns="91425" tIns="91425" rIns="91425" bIns="91425" rtlCol="0" anchor="b" anchorCtr="0">
            <a:noAutofit/>
          </a:bodyPr>
          <a:lstStyle/>
          <a:p>
            <a:pPr algn="ctr"/>
            <a:r>
              <a:rPr lang="en-US" sz="3600" dirty="0" smtClean="0"/>
              <a:t>Classroom Example: </a:t>
            </a:r>
            <a:br>
              <a:rPr lang="en-US" sz="3600" dirty="0" smtClean="0"/>
            </a:br>
            <a:r>
              <a:rPr lang="en-US" sz="3600" dirty="0" smtClean="0"/>
              <a:t>Middle School</a:t>
            </a:r>
            <a:endParaRPr sz="3600" dirty="0"/>
          </a:p>
        </p:txBody>
      </p:sp>
      <p:sp>
        <p:nvSpPr>
          <p:cNvPr id="55" name="Shape 55"/>
          <p:cNvSpPr txBox="1">
            <a:spLocks noGrp="1"/>
          </p:cNvSpPr>
          <p:nvPr>
            <p:ph type="body" idx="1"/>
          </p:nvPr>
        </p:nvSpPr>
        <p:spPr>
          <a:xfrm>
            <a:off x="325623" y="1460664"/>
            <a:ext cx="5042024" cy="4940135"/>
          </a:xfrm>
          <a:prstGeom prst="rect">
            <a:avLst/>
          </a:prstGeom>
        </p:spPr>
        <p:txBody>
          <a:bodyPr spcFirstLastPara="1" vert="horz" wrap="square" lIns="91425" tIns="91425" rIns="91425" bIns="91425" rtlCol="0" anchor="t" anchorCtr="0">
            <a:noAutofit/>
          </a:bodyPr>
          <a:lstStyle/>
          <a:p>
            <a:pPr marL="0" indent="0">
              <a:buNone/>
            </a:pPr>
            <a:r>
              <a:rPr lang="en-US" sz="2000" u="sng" dirty="0" smtClean="0">
                <a:solidFill>
                  <a:srgbClr val="000000"/>
                </a:solidFill>
              </a:rPr>
              <a:t>T</a:t>
            </a:r>
            <a:r>
              <a:rPr lang="en-US" sz="2200" u="sng" dirty="0" smtClean="0">
                <a:solidFill>
                  <a:srgbClr val="000000"/>
                </a:solidFill>
              </a:rPr>
              <a:t>eacher:</a:t>
            </a:r>
            <a:r>
              <a:rPr lang="en-US" sz="2200" dirty="0" smtClean="0">
                <a:solidFill>
                  <a:srgbClr val="000000"/>
                </a:solidFill>
              </a:rPr>
              <a:t> Nicole Bolduc, Ellington, CT</a:t>
            </a:r>
          </a:p>
          <a:p>
            <a:pPr marL="0" indent="0">
              <a:buNone/>
            </a:pPr>
            <a:endParaRPr lang="en-US" sz="2200" u="sng" dirty="0" smtClean="0">
              <a:solidFill>
                <a:srgbClr val="000000"/>
              </a:solidFill>
            </a:endParaRPr>
          </a:p>
          <a:p>
            <a:pPr marL="0" indent="0">
              <a:buNone/>
            </a:pPr>
            <a:r>
              <a:rPr lang="en" sz="2200" u="sng" dirty="0" smtClean="0">
                <a:solidFill>
                  <a:srgbClr val="000000"/>
                </a:solidFill>
              </a:rPr>
              <a:t>Topic</a:t>
            </a:r>
            <a:r>
              <a:rPr lang="en" sz="2200" u="sng" dirty="0">
                <a:solidFill>
                  <a:srgbClr val="000000"/>
                </a:solidFill>
              </a:rPr>
              <a:t>:</a:t>
            </a:r>
            <a:r>
              <a:rPr lang="en" sz="2200" dirty="0">
                <a:solidFill>
                  <a:srgbClr val="000000"/>
                </a:solidFill>
              </a:rPr>
              <a:t> The Science of Sound</a:t>
            </a:r>
            <a:endParaRPr sz="2200" dirty="0">
              <a:solidFill>
                <a:srgbClr val="000000"/>
              </a:solidFill>
            </a:endParaRPr>
          </a:p>
          <a:p>
            <a:pPr marL="0" indent="0">
              <a:spcBef>
                <a:spcPts val="1600"/>
              </a:spcBef>
              <a:buNone/>
            </a:pPr>
            <a:r>
              <a:rPr lang="en" sz="2200" u="sng" dirty="0">
                <a:solidFill>
                  <a:srgbClr val="000000"/>
                </a:solidFill>
              </a:rPr>
              <a:t>Purpose:</a:t>
            </a:r>
            <a:r>
              <a:rPr lang="en" sz="2200" dirty="0">
                <a:solidFill>
                  <a:srgbClr val="000000"/>
                </a:solidFill>
              </a:rPr>
              <a:t> To engage students in setting the learning agenda for the unit.</a:t>
            </a:r>
            <a:endParaRPr sz="2200" dirty="0">
              <a:solidFill>
                <a:srgbClr val="000000"/>
              </a:solidFill>
            </a:endParaRPr>
          </a:p>
          <a:p>
            <a:pPr marL="0" indent="0">
              <a:spcBef>
                <a:spcPts val="1600"/>
              </a:spcBef>
              <a:buNone/>
            </a:pPr>
            <a:r>
              <a:rPr lang="en" sz="2200" dirty="0">
                <a:solidFill>
                  <a:srgbClr val="000000"/>
                </a:solidFill>
              </a:rPr>
              <a:t>Students </a:t>
            </a:r>
            <a:r>
              <a:rPr lang="en" sz="2200" dirty="0" smtClean="0">
                <a:solidFill>
                  <a:srgbClr val="000000"/>
                </a:solidFill>
              </a:rPr>
              <a:t>watched </a:t>
            </a:r>
            <a:r>
              <a:rPr lang="en" sz="2200" dirty="0">
                <a:solidFill>
                  <a:srgbClr val="000000"/>
                </a:solidFill>
              </a:rPr>
              <a:t>video of Daniel Kish, a blind man who uses “Flash Sonar” to navigate the world. </a:t>
            </a:r>
            <a:endParaRPr sz="2200" dirty="0">
              <a:solidFill>
                <a:srgbClr val="000000"/>
              </a:solidFill>
            </a:endParaRPr>
          </a:p>
          <a:p>
            <a:pPr marL="0" indent="0">
              <a:spcBef>
                <a:spcPts val="1600"/>
              </a:spcBef>
              <a:buNone/>
            </a:pPr>
            <a:r>
              <a:rPr lang="en" sz="2200" dirty="0">
                <a:solidFill>
                  <a:srgbClr val="000000"/>
                </a:solidFill>
              </a:rPr>
              <a:t>They are instructed to ask questions as a </a:t>
            </a:r>
            <a:r>
              <a:rPr lang="en" sz="2200" b="1" u="sng" dirty="0">
                <a:solidFill>
                  <a:srgbClr val="000000"/>
                </a:solidFill>
              </a:rPr>
              <a:t>scientist</a:t>
            </a:r>
            <a:r>
              <a:rPr lang="en" sz="2200" dirty="0">
                <a:solidFill>
                  <a:srgbClr val="000000"/>
                </a:solidFill>
              </a:rPr>
              <a:t> who wants to discover.</a:t>
            </a:r>
            <a:endParaRPr sz="2200" dirty="0">
              <a:solidFill>
                <a:srgbClr val="000000"/>
              </a:solidFill>
            </a:endParaRPr>
          </a:p>
          <a:p>
            <a:pPr marL="0" indent="0">
              <a:spcBef>
                <a:spcPts val="1600"/>
              </a:spcBef>
              <a:buNone/>
            </a:pPr>
            <a:endParaRPr dirty="0"/>
          </a:p>
          <a:p>
            <a:pPr marL="0" indent="0">
              <a:spcBef>
                <a:spcPts val="1600"/>
              </a:spcBef>
              <a:spcAft>
                <a:spcPts val="1600"/>
              </a:spcAft>
              <a:buNone/>
            </a:pPr>
            <a:endParaRPr dirty="0"/>
          </a:p>
        </p:txBody>
      </p:sp>
      <p:pic>
        <p:nvPicPr>
          <p:cNvPr id="56" name="Shape 56" descr="Screenshot 2016-12-04 at 10.08.28 A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89624" y="2243773"/>
            <a:ext cx="3792850" cy="2528375"/>
          </a:xfrm>
          <a:prstGeom prst="rect">
            <a:avLst/>
          </a:prstGeom>
          <a:noFill/>
          <a:ln>
            <a:noFill/>
          </a:ln>
        </p:spPr>
      </p:pic>
      <p:sp>
        <p:nvSpPr>
          <p:cNvPr id="57" name="Shape 57"/>
          <p:cNvSpPr txBox="1"/>
          <p:nvPr/>
        </p:nvSpPr>
        <p:spPr>
          <a:xfrm>
            <a:off x="5177474" y="4772148"/>
            <a:ext cx="3705000" cy="618900"/>
          </a:xfrm>
          <a:prstGeom prst="rect">
            <a:avLst/>
          </a:prstGeom>
          <a:noFill/>
          <a:ln>
            <a:noFill/>
          </a:ln>
        </p:spPr>
        <p:txBody>
          <a:bodyPr spcFirstLastPara="1" wrap="square" lIns="91425" tIns="91425" rIns="91425" bIns="91425" anchor="t" anchorCtr="0">
            <a:noAutofit/>
          </a:bodyPr>
          <a:lstStyle/>
          <a:p>
            <a:r>
              <a:rPr lang="en" u="sng" dirty="0">
                <a:solidFill>
                  <a:schemeClr val="hlink"/>
                </a:solidFill>
                <a:hlinkClick r:id="rId4"/>
              </a:rPr>
              <a:t>https://www.youtube.com/watch?v=PLPEcu6523Q</a:t>
            </a:r>
            <a:endParaRPr dirty="0"/>
          </a:p>
          <a:p>
            <a:endParaRPr dirty="0"/>
          </a:p>
        </p:txBody>
      </p:sp>
    </p:spTree>
    <p:extLst>
      <p:ext uri="{BB962C8B-B14F-4D97-AF65-F5344CB8AC3E}">
        <p14:creationId xmlns:p14="http://schemas.microsoft.com/office/powerpoint/2010/main" val="14614101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67629" y="236639"/>
            <a:ext cx="6948278" cy="572700"/>
          </a:xfrm>
          <a:prstGeom prst="rect">
            <a:avLst/>
          </a:prstGeom>
        </p:spPr>
        <p:txBody>
          <a:bodyPr spcFirstLastPara="1" vert="horz" wrap="square" lIns="91425" tIns="91425" rIns="91425" bIns="91425" rtlCol="0" anchor="t" anchorCtr="0">
            <a:noAutofit/>
          </a:bodyPr>
          <a:lstStyle/>
          <a:p>
            <a:pPr>
              <a:spcBef>
                <a:spcPts val="0"/>
              </a:spcBef>
            </a:pPr>
            <a:r>
              <a:rPr lang="en" sz="3600" dirty="0">
                <a:latin typeface="+mj-lt"/>
              </a:rPr>
              <a:t>Before </a:t>
            </a:r>
            <a:r>
              <a:rPr lang="en-US" sz="3600" dirty="0" smtClean="0">
                <a:latin typeface="+mj-lt"/>
              </a:rPr>
              <a:t>the </a:t>
            </a:r>
            <a:r>
              <a:rPr lang="en" sz="3600" dirty="0" smtClean="0">
                <a:latin typeface="+mj-lt"/>
              </a:rPr>
              <a:t>QFT </a:t>
            </a:r>
            <a:endParaRPr sz="3600" dirty="0">
              <a:latin typeface="+mj-lt"/>
            </a:endParaRPr>
          </a:p>
        </p:txBody>
      </p:sp>
      <p:sp>
        <p:nvSpPr>
          <p:cNvPr id="63" name="Shape 63"/>
          <p:cNvSpPr txBox="1">
            <a:spLocks noGrp="1"/>
          </p:cNvSpPr>
          <p:nvPr>
            <p:ph type="body" idx="1"/>
          </p:nvPr>
        </p:nvSpPr>
        <p:spPr>
          <a:xfrm>
            <a:off x="39550" y="1356575"/>
            <a:ext cx="5441076" cy="4644300"/>
          </a:xfrm>
          <a:prstGeom prst="rect">
            <a:avLst/>
          </a:prstGeom>
        </p:spPr>
        <p:txBody>
          <a:bodyPr spcFirstLastPara="1" vert="horz" wrap="square" lIns="91425" tIns="91425" rIns="91425" bIns="91425" rtlCol="0" anchor="t" anchorCtr="0">
            <a:noAutofit/>
          </a:bodyPr>
          <a:lstStyle/>
          <a:p>
            <a:pPr marL="457200" indent="-349250" algn="l">
              <a:buClr>
                <a:srgbClr val="000000"/>
              </a:buClr>
              <a:buSzPts val="1900"/>
              <a:buAutoNum type="arabicParenR"/>
            </a:pPr>
            <a:r>
              <a:rPr lang="en" sz="2000" dirty="0" smtClean="0">
                <a:solidFill>
                  <a:srgbClr val="000000"/>
                </a:solidFill>
              </a:rPr>
              <a:t>Watched </a:t>
            </a:r>
            <a:r>
              <a:rPr lang="en" sz="2000" dirty="0">
                <a:solidFill>
                  <a:srgbClr val="000000"/>
                </a:solidFill>
              </a:rPr>
              <a:t>phenomenon </a:t>
            </a:r>
            <a:r>
              <a:rPr lang="en-US" sz="2000" dirty="0" smtClean="0">
                <a:solidFill>
                  <a:srgbClr val="000000"/>
                </a:solidFill>
              </a:rPr>
              <a:t>twice and wrote down </a:t>
            </a:r>
            <a:r>
              <a:rPr lang="en" sz="2000" dirty="0" smtClean="0">
                <a:solidFill>
                  <a:srgbClr val="000000"/>
                </a:solidFill>
              </a:rPr>
              <a:t>observations</a:t>
            </a:r>
            <a:r>
              <a:rPr lang="en" sz="2000" dirty="0">
                <a:solidFill>
                  <a:srgbClr val="000000"/>
                </a:solidFill>
              </a:rPr>
              <a:t>.</a:t>
            </a:r>
            <a:endParaRPr sz="2000" dirty="0">
              <a:solidFill>
                <a:srgbClr val="000000"/>
              </a:solidFill>
            </a:endParaRPr>
          </a:p>
          <a:p>
            <a:pPr marL="457200" indent="-349250" algn="l">
              <a:buClr>
                <a:srgbClr val="000000"/>
              </a:buClr>
              <a:buSzPts val="1900"/>
              <a:buAutoNum type="arabicParenR"/>
            </a:pPr>
            <a:r>
              <a:rPr lang="en" sz="2000" dirty="0" smtClean="0">
                <a:solidFill>
                  <a:srgbClr val="000000"/>
                </a:solidFill>
              </a:rPr>
              <a:t>Came </a:t>
            </a:r>
            <a:r>
              <a:rPr lang="en" sz="2000" dirty="0">
                <a:solidFill>
                  <a:srgbClr val="000000"/>
                </a:solidFill>
              </a:rPr>
              <a:t>together to share observations.</a:t>
            </a:r>
            <a:endParaRPr sz="2000" dirty="0">
              <a:solidFill>
                <a:srgbClr val="000000"/>
              </a:solidFill>
            </a:endParaRPr>
          </a:p>
          <a:p>
            <a:pPr marL="457200" indent="-349250" algn="l">
              <a:buClr>
                <a:srgbClr val="000000"/>
              </a:buClr>
              <a:buSzPts val="1900"/>
              <a:buAutoNum type="arabicParenR"/>
            </a:pPr>
            <a:r>
              <a:rPr lang="en" sz="2000" dirty="0" smtClean="0">
                <a:solidFill>
                  <a:srgbClr val="000000"/>
                </a:solidFill>
              </a:rPr>
              <a:t>Drew </a:t>
            </a:r>
            <a:r>
              <a:rPr lang="en" sz="2000" dirty="0">
                <a:solidFill>
                  <a:srgbClr val="000000"/>
                </a:solidFill>
              </a:rPr>
              <a:t>initial models of how phenomenon works scientifically. </a:t>
            </a:r>
            <a:endParaRPr sz="2000" dirty="0">
              <a:solidFill>
                <a:srgbClr val="000000"/>
              </a:solidFill>
            </a:endParaRPr>
          </a:p>
          <a:p>
            <a:pPr marL="457200" indent="-349250" algn="l">
              <a:buClr>
                <a:srgbClr val="000000"/>
              </a:buClr>
              <a:buSzPts val="1900"/>
              <a:buAutoNum type="arabicParenR"/>
            </a:pPr>
            <a:r>
              <a:rPr lang="en" sz="2000" dirty="0">
                <a:solidFill>
                  <a:srgbClr val="000000"/>
                </a:solidFill>
              </a:rPr>
              <a:t>Came together to share initial models and come up with an organized consensus model.</a:t>
            </a:r>
            <a:endParaRPr sz="2000" dirty="0">
              <a:solidFill>
                <a:srgbClr val="000000"/>
              </a:solidFill>
            </a:endParaRPr>
          </a:p>
          <a:p>
            <a:pPr marL="457200" indent="-349250" algn="l">
              <a:buClr>
                <a:srgbClr val="000000"/>
              </a:buClr>
              <a:buSzPts val="1900"/>
              <a:buAutoNum type="arabicParenR"/>
            </a:pPr>
            <a:r>
              <a:rPr lang="en" sz="2000" dirty="0">
                <a:solidFill>
                  <a:srgbClr val="000000"/>
                </a:solidFill>
              </a:rPr>
              <a:t>Made a list of other related phenomena.</a:t>
            </a:r>
            <a:endParaRPr sz="2000" dirty="0">
              <a:solidFill>
                <a:srgbClr val="000000"/>
              </a:solidFill>
            </a:endParaRPr>
          </a:p>
          <a:p>
            <a:pPr marL="457200" indent="-349250" algn="l">
              <a:buClr>
                <a:srgbClr val="000000"/>
              </a:buClr>
              <a:buSzPts val="1900"/>
              <a:buAutoNum type="arabicParenR"/>
            </a:pPr>
            <a:r>
              <a:rPr lang="en" sz="2000" dirty="0">
                <a:solidFill>
                  <a:srgbClr val="000000"/>
                </a:solidFill>
              </a:rPr>
              <a:t>QFT process based on Daniel Kish, our consensus model, and new list of related phenomena.</a:t>
            </a:r>
            <a:endParaRPr sz="2000" dirty="0">
              <a:solidFill>
                <a:srgbClr val="000000"/>
              </a:solidFill>
            </a:endParaRPr>
          </a:p>
        </p:txBody>
      </p:sp>
      <p:pic>
        <p:nvPicPr>
          <p:cNvPr id="64" name="Shape 6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480626" y="236638"/>
            <a:ext cx="2403285" cy="1716287"/>
          </a:xfrm>
          <a:prstGeom prst="rect">
            <a:avLst/>
          </a:prstGeom>
          <a:noFill/>
          <a:ln>
            <a:noFill/>
          </a:ln>
        </p:spPr>
      </p:pic>
      <p:pic>
        <p:nvPicPr>
          <p:cNvPr id="65" name="Shape 6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02401" y="2085880"/>
            <a:ext cx="2385840" cy="1785836"/>
          </a:xfrm>
          <a:prstGeom prst="rect">
            <a:avLst/>
          </a:prstGeom>
          <a:noFill/>
          <a:ln>
            <a:noFill/>
          </a:ln>
        </p:spPr>
      </p:pic>
      <p:pic>
        <p:nvPicPr>
          <p:cNvPr id="67" name="Shape 6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612168" y="4004670"/>
            <a:ext cx="1779199" cy="2174500"/>
          </a:xfrm>
          <a:prstGeom prst="rect">
            <a:avLst/>
          </a:prstGeom>
          <a:noFill/>
          <a:ln>
            <a:noFill/>
          </a:ln>
        </p:spPr>
      </p:pic>
    </p:spTree>
    <p:extLst>
      <p:ext uri="{BB962C8B-B14F-4D97-AF65-F5344CB8AC3E}">
        <p14:creationId xmlns:p14="http://schemas.microsoft.com/office/powerpoint/2010/main" val="14508478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699" y="115051"/>
            <a:ext cx="7672573" cy="572700"/>
          </a:xfrm>
          <a:prstGeom prst="rect">
            <a:avLst/>
          </a:prstGeom>
        </p:spPr>
        <p:txBody>
          <a:bodyPr spcFirstLastPara="1" vert="horz" wrap="square" lIns="91425" tIns="91425" rIns="91425" bIns="91425" rtlCol="0" anchor="t" anchorCtr="0">
            <a:noAutofit/>
          </a:bodyPr>
          <a:lstStyle/>
          <a:p>
            <a:pPr>
              <a:spcBef>
                <a:spcPts val="0"/>
              </a:spcBef>
            </a:pPr>
            <a:r>
              <a:rPr lang="en" sz="3600" dirty="0">
                <a:latin typeface="+mj-lt"/>
              </a:rPr>
              <a:t>Selected Student </a:t>
            </a:r>
            <a:r>
              <a:rPr lang="en" sz="3600" dirty="0" smtClean="0">
                <a:latin typeface="+mj-lt"/>
              </a:rPr>
              <a:t>Questions</a:t>
            </a:r>
            <a:endParaRPr sz="3600" dirty="0">
              <a:latin typeface="+mj-lt"/>
            </a:endParaRPr>
          </a:p>
        </p:txBody>
      </p:sp>
      <p:sp>
        <p:nvSpPr>
          <p:cNvPr id="93" name="Shape 93"/>
          <p:cNvSpPr txBox="1">
            <a:spLocks noGrp="1"/>
          </p:cNvSpPr>
          <p:nvPr>
            <p:ph type="body" idx="1"/>
          </p:nvPr>
        </p:nvSpPr>
        <p:spPr>
          <a:xfrm>
            <a:off x="311699" y="1260451"/>
            <a:ext cx="8440415" cy="4839264"/>
          </a:xfrm>
          <a:prstGeom prst="rect">
            <a:avLst/>
          </a:prstGeom>
        </p:spPr>
        <p:txBody>
          <a:bodyPr spcFirstLastPara="1" vert="horz" wrap="square" lIns="91425" tIns="91425" rIns="91425" bIns="91425" numCol="2" rtlCol="0" anchor="t" anchorCtr="0">
            <a:noAutofit/>
          </a:bodyPr>
          <a:lstStyle/>
          <a:p>
            <a:pPr marL="457200" indent="-304800" algn="l">
              <a:buClr>
                <a:schemeClr val="dk1"/>
              </a:buClr>
              <a:buSzPts val="1200"/>
              <a:buFont typeface="Raleway"/>
              <a:buChar char="●"/>
            </a:pPr>
            <a:r>
              <a:rPr lang="en" sz="1800" dirty="0" smtClean="0">
                <a:solidFill>
                  <a:schemeClr val="dk1"/>
                </a:solidFill>
                <a:ea typeface="Raleway"/>
                <a:cs typeface="Raleway"/>
                <a:sym typeface="Raleway"/>
              </a:rPr>
              <a:t>Does </a:t>
            </a:r>
            <a:r>
              <a:rPr lang="en" sz="1800" dirty="0">
                <a:solidFill>
                  <a:schemeClr val="dk1"/>
                </a:solidFill>
                <a:ea typeface="Raleway"/>
                <a:cs typeface="Raleway"/>
                <a:sym typeface="Raleway"/>
              </a:rPr>
              <a:t>the clicking only work with special objects? </a:t>
            </a:r>
            <a:endParaRPr sz="1800" dirty="0">
              <a:solidFill>
                <a:schemeClr val="dk1"/>
              </a:solidFill>
              <a:ea typeface="Raleway"/>
              <a:cs typeface="Raleway"/>
              <a:sym typeface="Raleway"/>
            </a:endParaRPr>
          </a:p>
          <a:p>
            <a:pPr marL="457200" indent="-304800" algn="l">
              <a:buClr>
                <a:schemeClr val="dk1"/>
              </a:buClr>
              <a:buSzPts val="1200"/>
              <a:buFont typeface="Raleway"/>
              <a:buChar char="●"/>
            </a:pPr>
            <a:r>
              <a:rPr lang="en" sz="1800" dirty="0">
                <a:solidFill>
                  <a:schemeClr val="dk1"/>
                </a:solidFill>
                <a:ea typeface="Raleway"/>
                <a:cs typeface="Raleway"/>
                <a:sym typeface="Raleway"/>
              </a:rPr>
              <a:t>Why does fire make a “crackling” noise?</a:t>
            </a:r>
            <a:endParaRPr sz="1800" dirty="0">
              <a:solidFill>
                <a:schemeClr val="dk1"/>
              </a:solidFill>
              <a:ea typeface="Raleway"/>
              <a:cs typeface="Raleway"/>
              <a:sym typeface="Raleway"/>
            </a:endParaRPr>
          </a:p>
          <a:p>
            <a:pPr marL="457200" indent="-304800" algn="l">
              <a:buClr>
                <a:schemeClr val="dk1"/>
              </a:buClr>
              <a:buSzPts val="1200"/>
              <a:buFont typeface="Raleway"/>
              <a:buChar char="●"/>
            </a:pPr>
            <a:r>
              <a:rPr lang="en" sz="1800" dirty="0">
                <a:solidFill>
                  <a:schemeClr val="dk1"/>
                </a:solidFill>
                <a:ea typeface="Raleway"/>
                <a:cs typeface="Raleway"/>
                <a:sym typeface="Raleway"/>
              </a:rPr>
              <a:t>Why do different things make different sounds?</a:t>
            </a:r>
            <a:endParaRPr sz="1800" dirty="0">
              <a:solidFill>
                <a:schemeClr val="dk1"/>
              </a:solidFill>
              <a:ea typeface="Raleway"/>
              <a:cs typeface="Raleway"/>
              <a:sym typeface="Raleway"/>
            </a:endParaRPr>
          </a:p>
          <a:p>
            <a:pPr marL="457200" indent="-304800" algn="l">
              <a:buClr>
                <a:schemeClr val="dk1"/>
              </a:buClr>
              <a:buSzPts val="1200"/>
              <a:buFont typeface="Raleway"/>
              <a:buChar char="●"/>
            </a:pPr>
            <a:r>
              <a:rPr lang="en" sz="1800" dirty="0">
                <a:solidFill>
                  <a:schemeClr val="dk1"/>
                </a:solidFill>
                <a:ea typeface="Raleway"/>
                <a:cs typeface="Raleway"/>
                <a:sym typeface="Raleway"/>
              </a:rPr>
              <a:t>How can get something so loud?</a:t>
            </a:r>
            <a:endParaRPr sz="1800" dirty="0">
              <a:solidFill>
                <a:schemeClr val="dk1"/>
              </a:solidFill>
              <a:ea typeface="Raleway"/>
              <a:cs typeface="Raleway"/>
              <a:sym typeface="Raleway"/>
            </a:endParaRPr>
          </a:p>
          <a:p>
            <a:pPr marL="457200" indent="-304800" algn="l">
              <a:buClr>
                <a:schemeClr val="dk1"/>
              </a:buClr>
              <a:buSzPts val="1200"/>
              <a:buFont typeface="Raleway"/>
              <a:buChar char="●"/>
            </a:pPr>
            <a:r>
              <a:rPr lang="en" sz="1800" dirty="0">
                <a:solidFill>
                  <a:schemeClr val="dk1"/>
                </a:solidFill>
                <a:ea typeface="Raleway"/>
                <a:cs typeface="Raleway"/>
                <a:sym typeface="Raleway"/>
              </a:rPr>
              <a:t>Does loud or quiet sounds help you know where you are? </a:t>
            </a:r>
            <a:endParaRPr sz="1800" dirty="0">
              <a:solidFill>
                <a:schemeClr val="dk1"/>
              </a:solidFill>
              <a:ea typeface="Raleway"/>
              <a:cs typeface="Raleway"/>
              <a:sym typeface="Raleway"/>
            </a:endParaRPr>
          </a:p>
          <a:p>
            <a:pPr marL="457200" indent="-304800" algn="l">
              <a:buClr>
                <a:schemeClr val="dk1"/>
              </a:buClr>
              <a:buSzPts val="1200"/>
              <a:buFont typeface="Raleway"/>
              <a:buChar char="●"/>
            </a:pPr>
            <a:r>
              <a:rPr lang="en" sz="1800" dirty="0">
                <a:solidFill>
                  <a:schemeClr val="dk1"/>
                </a:solidFill>
                <a:ea typeface="Raleway"/>
                <a:cs typeface="Raleway"/>
                <a:sym typeface="Raleway"/>
              </a:rPr>
              <a:t>Does he have to make a louder noise is he is in a larger environment? </a:t>
            </a:r>
            <a:endParaRPr sz="1800" dirty="0">
              <a:solidFill>
                <a:schemeClr val="dk1"/>
              </a:solidFill>
              <a:ea typeface="Raleway"/>
              <a:cs typeface="Raleway"/>
              <a:sym typeface="Raleway"/>
            </a:endParaRPr>
          </a:p>
          <a:p>
            <a:pPr marL="457200" indent="-304800" algn="l">
              <a:buClr>
                <a:schemeClr val="dk1"/>
              </a:buClr>
              <a:buSzPts val="1200"/>
              <a:buFont typeface="Raleway"/>
              <a:buChar char="●"/>
            </a:pPr>
            <a:r>
              <a:rPr lang="en" sz="1800" dirty="0">
                <a:solidFill>
                  <a:schemeClr val="dk1"/>
                </a:solidFill>
                <a:ea typeface="Raleway"/>
                <a:cs typeface="Raleway"/>
                <a:sym typeface="Raleway"/>
              </a:rPr>
              <a:t>Do you have to click a certain way to “see?”</a:t>
            </a:r>
            <a:endParaRPr sz="1800" dirty="0">
              <a:solidFill>
                <a:schemeClr val="dk1"/>
              </a:solidFill>
              <a:ea typeface="Raleway"/>
              <a:cs typeface="Raleway"/>
              <a:sym typeface="Raleway"/>
            </a:endParaRPr>
          </a:p>
          <a:p>
            <a:pPr marL="457200" indent="-304800" algn="l">
              <a:buClr>
                <a:schemeClr val="dk1"/>
              </a:buClr>
              <a:buSzPts val="1200"/>
              <a:buFont typeface="Raleway"/>
              <a:buChar char="●"/>
            </a:pPr>
            <a:r>
              <a:rPr lang="en" sz="1800" dirty="0">
                <a:solidFill>
                  <a:schemeClr val="dk1"/>
                </a:solidFill>
                <a:ea typeface="Raleway"/>
                <a:cs typeface="Raleway"/>
                <a:sym typeface="Raleway"/>
              </a:rPr>
              <a:t>Could the use of snapping vs clicking make a difference</a:t>
            </a:r>
            <a:r>
              <a:rPr lang="en" sz="1800" dirty="0" smtClean="0">
                <a:solidFill>
                  <a:schemeClr val="dk1"/>
                </a:solidFill>
                <a:ea typeface="Raleway"/>
                <a:cs typeface="Raleway"/>
                <a:sym typeface="Raleway"/>
              </a:rPr>
              <a:t>?</a:t>
            </a:r>
            <a:endParaRPr lang="en-US" sz="1800" dirty="0" smtClean="0">
              <a:solidFill>
                <a:schemeClr val="dk1"/>
              </a:solidFill>
              <a:ea typeface="Raleway"/>
              <a:cs typeface="Raleway"/>
              <a:sym typeface="Raleway"/>
            </a:endParaRPr>
          </a:p>
          <a:p>
            <a:pPr marL="457200" indent="-304800" algn="l">
              <a:buClr>
                <a:schemeClr val="dk1"/>
              </a:buClr>
              <a:buSzPts val="1200"/>
              <a:buFont typeface="Raleway"/>
              <a:buChar char="●"/>
            </a:pPr>
            <a:endParaRPr sz="1800" dirty="0">
              <a:solidFill>
                <a:schemeClr val="dk1"/>
              </a:solidFill>
              <a:ea typeface="Raleway"/>
              <a:cs typeface="Raleway"/>
              <a:sym typeface="Raleway"/>
            </a:endParaRPr>
          </a:p>
          <a:p>
            <a:pPr marL="457200" indent="-304800" algn="l">
              <a:buClr>
                <a:schemeClr val="dk1"/>
              </a:buClr>
              <a:buSzPts val="1200"/>
              <a:buFont typeface="Raleway"/>
              <a:buChar char="●"/>
            </a:pPr>
            <a:r>
              <a:rPr lang="en" sz="1800" dirty="0">
                <a:solidFill>
                  <a:schemeClr val="dk1"/>
                </a:solidFill>
                <a:ea typeface="Raleway"/>
                <a:cs typeface="Raleway"/>
                <a:sym typeface="Raleway"/>
              </a:rPr>
              <a:t>Why do all the animals have different sounds? </a:t>
            </a:r>
            <a:endParaRPr sz="1800" dirty="0">
              <a:solidFill>
                <a:schemeClr val="dk1"/>
              </a:solidFill>
              <a:ea typeface="Raleway"/>
              <a:cs typeface="Raleway"/>
              <a:sym typeface="Raleway"/>
            </a:endParaRPr>
          </a:p>
          <a:p>
            <a:pPr marL="457200" indent="-304800" algn="l">
              <a:buClr>
                <a:schemeClr val="dk1"/>
              </a:buClr>
              <a:buSzPts val="1200"/>
              <a:buFont typeface="Raleway"/>
              <a:buChar char="●"/>
            </a:pPr>
            <a:r>
              <a:rPr lang="en" sz="1800" dirty="0">
                <a:solidFill>
                  <a:schemeClr val="dk1"/>
                </a:solidFill>
                <a:ea typeface="Raleway"/>
                <a:cs typeface="Raleway"/>
                <a:sym typeface="Raleway"/>
              </a:rPr>
              <a:t>How does the speed that they click effect what you are doing?</a:t>
            </a:r>
            <a:endParaRPr sz="1800" dirty="0">
              <a:solidFill>
                <a:schemeClr val="dk1"/>
              </a:solidFill>
              <a:ea typeface="Raleway"/>
              <a:cs typeface="Raleway"/>
              <a:sym typeface="Raleway"/>
            </a:endParaRPr>
          </a:p>
          <a:p>
            <a:pPr marL="457200" indent="-304800" algn="l">
              <a:buClr>
                <a:schemeClr val="dk1"/>
              </a:buClr>
              <a:buSzPts val="1200"/>
              <a:buFont typeface="Raleway"/>
              <a:buChar char="●"/>
            </a:pPr>
            <a:r>
              <a:rPr lang="en" sz="1800" dirty="0">
                <a:solidFill>
                  <a:schemeClr val="dk1"/>
                </a:solidFill>
                <a:ea typeface="Raleway"/>
                <a:cs typeface="Raleway"/>
                <a:sym typeface="Raleway"/>
              </a:rPr>
              <a:t>What makes up sound? </a:t>
            </a:r>
            <a:endParaRPr sz="1800" dirty="0">
              <a:solidFill>
                <a:schemeClr val="dk1"/>
              </a:solidFill>
              <a:ea typeface="Raleway"/>
              <a:cs typeface="Raleway"/>
              <a:sym typeface="Raleway"/>
            </a:endParaRPr>
          </a:p>
          <a:p>
            <a:pPr marL="457200" indent="-304800" algn="l">
              <a:buClr>
                <a:schemeClr val="dk1"/>
              </a:buClr>
              <a:buSzPts val="1200"/>
              <a:buFont typeface="Raleway"/>
              <a:buChar char="●"/>
            </a:pPr>
            <a:r>
              <a:rPr lang="en" sz="1800" dirty="0">
                <a:solidFill>
                  <a:schemeClr val="dk1"/>
                </a:solidFill>
                <a:ea typeface="Raleway"/>
                <a:cs typeface="Raleway"/>
                <a:sym typeface="Raleway"/>
              </a:rPr>
              <a:t>How is echolocation used? Humans and animals?</a:t>
            </a:r>
            <a:endParaRPr sz="1800" dirty="0">
              <a:solidFill>
                <a:schemeClr val="dk1"/>
              </a:solidFill>
              <a:ea typeface="Raleway"/>
              <a:cs typeface="Raleway"/>
              <a:sym typeface="Raleway"/>
            </a:endParaRPr>
          </a:p>
          <a:p>
            <a:pPr marL="457200" indent="-304800" algn="l">
              <a:buClr>
                <a:schemeClr val="dk1"/>
              </a:buClr>
              <a:buSzPts val="1200"/>
              <a:buFont typeface="Raleway"/>
              <a:buChar char="●"/>
            </a:pPr>
            <a:r>
              <a:rPr lang="en" sz="1800" dirty="0">
                <a:solidFill>
                  <a:schemeClr val="dk1"/>
                </a:solidFill>
                <a:ea typeface="Raleway"/>
                <a:cs typeface="Raleway"/>
                <a:sym typeface="Raleway"/>
              </a:rPr>
              <a:t>Why when we yell does it echo?</a:t>
            </a:r>
            <a:endParaRPr sz="1800" dirty="0">
              <a:solidFill>
                <a:schemeClr val="dk1"/>
              </a:solidFill>
              <a:ea typeface="Raleway"/>
              <a:cs typeface="Raleway"/>
              <a:sym typeface="Raleway"/>
            </a:endParaRPr>
          </a:p>
          <a:p>
            <a:pPr marL="457200" indent="-304800" algn="l">
              <a:buClr>
                <a:schemeClr val="dk1"/>
              </a:buClr>
              <a:buSzPts val="1200"/>
              <a:buFont typeface="Raleway"/>
              <a:buChar char="●"/>
            </a:pPr>
            <a:r>
              <a:rPr lang="en" sz="1800" dirty="0">
                <a:solidFill>
                  <a:schemeClr val="dk1"/>
                </a:solidFill>
                <a:ea typeface="Raleway"/>
                <a:cs typeface="Raleway"/>
                <a:sym typeface="Raleway"/>
              </a:rPr>
              <a:t>How does lightning make sound?</a:t>
            </a:r>
            <a:endParaRPr sz="1800" dirty="0">
              <a:solidFill>
                <a:schemeClr val="dk1"/>
              </a:solidFill>
              <a:ea typeface="Raleway"/>
              <a:cs typeface="Raleway"/>
              <a:sym typeface="Raleway"/>
            </a:endParaRPr>
          </a:p>
          <a:p>
            <a:pPr marL="457200" indent="-304800" algn="l">
              <a:buClr>
                <a:schemeClr val="dk1"/>
              </a:buClr>
              <a:buSzPts val="1200"/>
              <a:buFont typeface="Raleway"/>
              <a:buChar char="●"/>
            </a:pPr>
            <a:r>
              <a:rPr lang="en" sz="1800" dirty="0">
                <a:solidFill>
                  <a:schemeClr val="dk1"/>
                </a:solidFill>
                <a:ea typeface="Raleway"/>
                <a:cs typeface="Raleway"/>
                <a:sym typeface="Raleway"/>
              </a:rPr>
              <a:t>How does snapping your fingers make a noise? </a:t>
            </a:r>
            <a:endParaRPr sz="1800" dirty="0">
              <a:solidFill>
                <a:schemeClr val="dk1"/>
              </a:solidFill>
              <a:ea typeface="Raleway"/>
              <a:cs typeface="Raleway"/>
              <a:sym typeface="Raleway"/>
            </a:endParaRPr>
          </a:p>
          <a:p>
            <a:pPr marL="457200" indent="-304800" algn="l">
              <a:buClr>
                <a:schemeClr val="dk1"/>
              </a:buClr>
              <a:buSzPts val="1200"/>
              <a:buFont typeface="Raleway"/>
              <a:buChar char="●"/>
            </a:pPr>
            <a:r>
              <a:rPr lang="en" sz="1800" dirty="0">
                <a:solidFill>
                  <a:schemeClr val="dk1"/>
                </a:solidFill>
                <a:ea typeface="Raleway"/>
                <a:cs typeface="Raleway"/>
                <a:sym typeface="Raleway"/>
              </a:rPr>
              <a:t>Does the volume of the sound matter?</a:t>
            </a:r>
            <a:endParaRPr sz="1800" dirty="0">
              <a:solidFill>
                <a:schemeClr val="dk1"/>
              </a:solidFill>
              <a:ea typeface="Raleway"/>
              <a:cs typeface="Raleway"/>
              <a:sym typeface="Raleway"/>
            </a:endParaRPr>
          </a:p>
          <a:p>
            <a:pPr marL="457200" indent="-304800" algn="l">
              <a:buClr>
                <a:schemeClr val="dk1"/>
              </a:buClr>
              <a:buSzPts val="1200"/>
              <a:buFont typeface="Raleway"/>
              <a:buChar char="●"/>
            </a:pPr>
            <a:r>
              <a:rPr lang="en" sz="1800" dirty="0">
                <a:solidFill>
                  <a:schemeClr val="dk1"/>
                </a:solidFill>
                <a:ea typeface="Raleway"/>
                <a:cs typeface="Raleway"/>
                <a:sym typeface="Raleway"/>
              </a:rPr>
              <a:t>Why does a tennis racket maker a “whoosh” sound? </a:t>
            </a:r>
            <a:endParaRPr sz="1800" dirty="0">
              <a:solidFill>
                <a:schemeClr val="dk1"/>
              </a:solidFill>
              <a:ea typeface="Raleway"/>
              <a:cs typeface="Raleway"/>
              <a:sym typeface="Raleway"/>
            </a:endParaRPr>
          </a:p>
          <a:p>
            <a:pPr marL="457200" indent="-304800" algn="l">
              <a:buClr>
                <a:schemeClr val="dk1"/>
              </a:buClr>
              <a:buSzPts val="1200"/>
              <a:buFont typeface="Raleway"/>
              <a:buChar char="●"/>
            </a:pPr>
            <a:r>
              <a:rPr lang="en" sz="1800" dirty="0">
                <a:solidFill>
                  <a:schemeClr val="dk1"/>
                </a:solidFill>
                <a:ea typeface="Raleway"/>
                <a:cs typeface="Raleway"/>
                <a:sym typeface="Raleway"/>
              </a:rPr>
              <a:t>Can certain people hear dog whistles?</a:t>
            </a:r>
            <a:endParaRPr sz="1800" dirty="0"/>
          </a:p>
        </p:txBody>
      </p:sp>
      <p:sp>
        <p:nvSpPr>
          <p:cNvPr id="2" name="TextBox 1"/>
          <p:cNvSpPr txBox="1"/>
          <p:nvPr/>
        </p:nvSpPr>
        <p:spPr>
          <a:xfrm>
            <a:off x="272936" y="6303083"/>
            <a:ext cx="6400800" cy="369332"/>
          </a:xfrm>
          <a:prstGeom prst="rect">
            <a:avLst/>
          </a:prstGeom>
          <a:noFill/>
        </p:spPr>
        <p:txBody>
          <a:bodyPr wrap="square" rtlCol="0">
            <a:spAutoFit/>
          </a:bodyPr>
          <a:lstStyle/>
          <a:p>
            <a:r>
              <a:rPr lang="en-US" u="sng" dirty="0" smtClean="0">
                <a:solidFill>
                  <a:schemeClr val="accent5"/>
                </a:solidFill>
                <a:latin typeface="Raleway"/>
                <a:ea typeface="Raleway"/>
                <a:cs typeface="Raleway"/>
                <a:sym typeface="Raleway"/>
                <a:hlinkClick r:id="rId3"/>
              </a:rPr>
              <a:t>Cick here to see</a:t>
            </a:r>
            <a:r>
              <a:rPr lang="en" u="sng" dirty="0" smtClean="0">
                <a:solidFill>
                  <a:schemeClr val="accent5"/>
                </a:solidFill>
                <a:latin typeface="Raleway"/>
                <a:ea typeface="Raleway"/>
                <a:cs typeface="Raleway"/>
                <a:sym typeface="Raleway"/>
                <a:hlinkClick r:id="rId3"/>
              </a:rPr>
              <a:t>  </a:t>
            </a:r>
            <a:r>
              <a:rPr lang="en" u="sng" dirty="0">
                <a:solidFill>
                  <a:schemeClr val="accent5"/>
                </a:solidFill>
                <a:latin typeface="Raleway"/>
                <a:ea typeface="Raleway"/>
                <a:cs typeface="Raleway"/>
                <a:sym typeface="Raleway"/>
                <a:hlinkClick r:id="rId3"/>
              </a:rPr>
              <a:t>ALL of their </a:t>
            </a:r>
            <a:r>
              <a:rPr lang="en-US" u="sng" dirty="0" smtClean="0">
                <a:solidFill>
                  <a:schemeClr val="accent5"/>
                </a:solidFill>
                <a:latin typeface="Raleway"/>
                <a:ea typeface="Raleway"/>
                <a:cs typeface="Raleway"/>
                <a:sym typeface="Raleway"/>
                <a:hlinkClick r:id="rId3"/>
              </a:rPr>
              <a:t>cetegorized </a:t>
            </a:r>
            <a:r>
              <a:rPr lang="en" u="sng" dirty="0" smtClean="0">
                <a:solidFill>
                  <a:schemeClr val="accent5"/>
                </a:solidFill>
                <a:latin typeface="Raleway"/>
                <a:ea typeface="Raleway"/>
                <a:cs typeface="Raleway"/>
                <a:sym typeface="Raleway"/>
                <a:hlinkClick r:id="rId3"/>
              </a:rPr>
              <a:t>questions</a:t>
            </a:r>
            <a:endParaRPr lang="en-US" dirty="0"/>
          </a:p>
        </p:txBody>
      </p:sp>
      <p:sp>
        <p:nvSpPr>
          <p:cNvPr id="3" name="TextBox 2"/>
          <p:cNvSpPr txBox="1"/>
          <p:nvPr/>
        </p:nvSpPr>
        <p:spPr>
          <a:xfrm>
            <a:off x="1744897" y="937284"/>
            <a:ext cx="4928839" cy="646331"/>
          </a:xfrm>
          <a:prstGeom prst="rect">
            <a:avLst/>
          </a:prstGeom>
          <a:noFill/>
        </p:spPr>
        <p:txBody>
          <a:bodyPr wrap="square" rtlCol="0">
            <a:spAutoFit/>
          </a:bodyPr>
          <a:lstStyle/>
          <a:p>
            <a:r>
              <a:rPr lang="en" dirty="0">
                <a:solidFill>
                  <a:schemeClr val="dk1"/>
                </a:solidFill>
                <a:highlight>
                  <a:srgbClr val="00FF00"/>
                </a:highlight>
                <a:ea typeface="Raleway"/>
                <a:cs typeface="Raleway"/>
                <a:sym typeface="Raleway"/>
              </a:rPr>
              <a:t>(Category A) What causes different sounds</a:t>
            </a:r>
            <a:endParaRPr lang="en" dirty="0">
              <a:solidFill>
                <a:schemeClr val="dk1"/>
              </a:solidFill>
              <a:ea typeface="Raleway"/>
              <a:cs typeface="Raleway"/>
              <a:sym typeface="Raleway"/>
            </a:endParaRPr>
          </a:p>
          <a:p>
            <a:endParaRPr lang="en-US" dirty="0"/>
          </a:p>
        </p:txBody>
      </p:sp>
    </p:spTree>
    <p:extLst>
      <p:ext uri="{BB962C8B-B14F-4D97-AF65-F5344CB8AC3E}">
        <p14:creationId xmlns:p14="http://schemas.microsoft.com/office/powerpoint/2010/main" val="202613022"/>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22664" y="211950"/>
            <a:ext cx="7036420" cy="572700"/>
          </a:xfrm>
          <a:prstGeom prst="rect">
            <a:avLst/>
          </a:prstGeom>
        </p:spPr>
        <p:txBody>
          <a:bodyPr spcFirstLastPara="1" vert="horz" wrap="square" lIns="91425" tIns="91425" rIns="91425" bIns="91425" rtlCol="0" anchor="t" anchorCtr="0">
            <a:noAutofit/>
          </a:bodyPr>
          <a:lstStyle/>
          <a:p>
            <a:pPr>
              <a:spcBef>
                <a:spcPts val="0"/>
              </a:spcBef>
            </a:pPr>
            <a:r>
              <a:rPr lang="en-US" sz="3600" dirty="0" smtClean="0">
                <a:latin typeface="+mj-lt"/>
              </a:rPr>
              <a:t>Next Steps After the QFT</a:t>
            </a:r>
            <a:endParaRPr sz="3600" dirty="0">
              <a:latin typeface="+mj-lt"/>
            </a:endParaRPr>
          </a:p>
        </p:txBody>
      </p:sp>
      <p:sp>
        <p:nvSpPr>
          <p:cNvPr id="73" name="Shape 73"/>
          <p:cNvSpPr txBox="1">
            <a:spLocks noGrp="1"/>
          </p:cNvSpPr>
          <p:nvPr>
            <p:ph type="body" idx="1"/>
          </p:nvPr>
        </p:nvSpPr>
        <p:spPr>
          <a:xfrm>
            <a:off x="223024" y="1131018"/>
            <a:ext cx="5881976" cy="5336689"/>
          </a:xfrm>
          <a:prstGeom prst="rect">
            <a:avLst/>
          </a:prstGeom>
        </p:spPr>
        <p:txBody>
          <a:bodyPr spcFirstLastPara="1" vert="horz" wrap="square" lIns="91425" tIns="91425" rIns="91425" bIns="91425" rtlCol="0" anchor="t" anchorCtr="0">
            <a:noAutofit/>
          </a:bodyPr>
          <a:lstStyle/>
          <a:p>
            <a:pPr algn="l"/>
            <a:r>
              <a:rPr lang="en" dirty="0">
                <a:solidFill>
                  <a:srgbClr val="000000"/>
                </a:solidFill>
              </a:rPr>
              <a:t>1) Students </a:t>
            </a:r>
            <a:r>
              <a:rPr lang="en-US" dirty="0" smtClean="0">
                <a:solidFill>
                  <a:srgbClr val="000000"/>
                </a:solidFill>
              </a:rPr>
              <a:t>chose the </a:t>
            </a:r>
            <a:r>
              <a:rPr lang="en" dirty="0" smtClean="0">
                <a:solidFill>
                  <a:srgbClr val="000000"/>
                </a:solidFill>
              </a:rPr>
              <a:t>3 </a:t>
            </a:r>
            <a:r>
              <a:rPr lang="en" dirty="0">
                <a:solidFill>
                  <a:srgbClr val="000000"/>
                </a:solidFill>
              </a:rPr>
              <a:t>most interesting questions from their list. </a:t>
            </a:r>
            <a:endParaRPr dirty="0">
              <a:solidFill>
                <a:srgbClr val="000000"/>
              </a:solidFill>
            </a:endParaRPr>
          </a:p>
          <a:p>
            <a:pPr algn="l">
              <a:spcBef>
                <a:spcPts val="1600"/>
              </a:spcBef>
            </a:pPr>
            <a:r>
              <a:rPr lang="en" dirty="0">
                <a:solidFill>
                  <a:srgbClr val="000000"/>
                </a:solidFill>
              </a:rPr>
              <a:t>2) Students </a:t>
            </a:r>
            <a:r>
              <a:rPr lang="en" dirty="0" smtClean="0">
                <a:solidFill>
                  <a:srgbClr val="000000"/>
                </a:solidFill>
              </a:rPr>
              <a:t>categorized </a:t>
            </a:r>
            <a:r>
              <a:rPr lang="en" dirty="0">
                <a:solidFill>
                  <a:srgbClr val="000000"/>
                </a:solidFill>
              </a:rPr>
              <a:t>their questions into following </a:t>
            </a:r>
            <a:r>
              <a:rPr lang="en" dirty="0" smtClean="0">
                <a:solidFill>
                  <a:srgbClr val="000000"/>
                </a:solidFill>
              </a:rPr>
              <a:t>categories</a:t>
            </a:r>
            <a:r>
              <a:rPr lang="en" dirty="0">
                <a:solidFill>
                  <a:srgbClr val="000000"/>
                </a:solidFill>
              </a:rPr>
              <a:t>:</a:t>
            </a:r>
            <a:endParaRPr dirty="0">
              <a:solidFill>
                <a:srgbClr val="000000"/>
              </a:solidFill>
            </a:endParaRPr>
          </a:p>
          <a:p>
            <a:pPr marL="457200" lvl="3" indent="-457200" algn="l">
              <a:spcBef>
                <a:spcPts val="1600"/>
              </a:spcBef>
              <a:buClr>
                <a:schemeClr val="dk1"/>
              </a:buClr>
              <a:buSzPct val="100000"/>
              <a:buFont typeface="+mj-lt"/>
              <a:buAutoNum type="alphaUcPeriod"/>
            </a:pPr>
            <a:r>
              <a:rPr lang="en" sz="2000" dirty="0" smtClean="0">
                <a:solidFill>
                  <a:schemeClr val="dk1"/>
                </a:solidFill>
              </a:rPr>
              <a:t>What </a:t>
            </a:r>
            <a:r>
              <a:rPr lang="en" sz="2000" dirty="0">
                <a:solidFill>
                  <a:schemeClr val="dk1"/>
                </a:solidFill>
              </a:rPr>
              <a:t>causes different sounds? </a:t>
            </a:r>
            <a:endParaRPr sz="2000" dirty="0">
              <a:solidFill>
                <a:schemeClr val="dk1"/>
              </a:solidFill>
            </a:endParaRPr>
          </a:p>
          <a:p>
            <a:pPr marL="457200" lvl="3" indent="-457200" algn="l">
              <a:spcBef>
                <a:spcPts val="1600"/>
              </a:spcBef>
              <a:buClr>
                <a:schemeClr val="dk1"/>
              </a:buClr>
              <a:buSzPct val="100000"/>
              <a:buFont typeface="+mj-lt"/>
              <a:buAutoNum type="alphaUcPeriod"/>
            </a:pPr>
            <a:r>
              <a:rPr lang="en" sz="2000" dirty="0" smtClean="0">
                <a:solidFill>
                  <a:schemeClr val="dk1"/>
                </a:solidFill>
              </a:rPr>
              <a:t>How </a:t>
            </a:r>
            <a:r>
              <a:rPr lang="en" sz="2000" dirty="0">
                <a:solidFill>
                  <a:schemeClr val="dk1"/>
                </a:solidFill>
              </a:rPr>
              <a:t>does sound move from a sound source to an object or someone’s ear? </a:t>
            </a:r>
            <a:endParaRPr sz="2000" dirty="0">
              <a:solidFill>
                <a:schemeClr val="dk1"/>
              </a:solidFill>
            </a:endParaRPr>
          </a:p>
          <a:p>
            <a:pPr marL="457200" lvl="3" indent="-457200" algn="l">
              <a:spcBef>
                <a:spcPts val="1600"/>
              </a:spcBef>
              <a:buClr>
                <a:schemeClr val="dk1"/>
              </a:buClr>
              <a:buSzPct val="100000"/>
              <a:buFont typeface="+mj-lt"/>
              <a:buAutoNum type="alphaUcPeriod"/>
            </a:pPr>
            <a:r>
              <a:rPr lang="en" sz="2000" dirty="0" smtClean="0">
                <a:solidFill>
                  <a:schemeClr val="dk1"/>
                </a:solidFill>
              </a:rPr>
              <a:t>How </a:t>
            </a:r>
            <a:r>
              <a:rPr lang="en" sz="2000" dirty="0">
                <a:solidFill>
                  <a:schemeClr val="dk1"/>
                </a:solidFill>
              </a:rPr>
              <a:t>does sound interact with an object?</a:t>
            </a:r>
            <a:endParaRPr sz="2000" dirty="0">
              <a:solidFill>
                <a:schemeClr val="dk1"/>
              </a:solidFill>
            </a:endParaRPr>
          </a:p>
          <a:p>
            <a:pPr marL="457200" lvl="3" indent="-457200" algn="l">
              <a:spcBef>
                <a:spcPts val="1600"/>
              </a:spcBef>
              <a:buClr>
                <a:schemeClr val="dk1"/>
              </a:buClr>
              <a:buSzPct val="100000"/>
              <a:buFont typeface="+mj-lt"/>
              <a:buAutoNum type="alphaUcPeriod"/>
            </a:pPr>
            <a:r>
              <a:rPr lang="en" sz="2000" dirty="0" smtClean="0">
                <a:solidFill>
                  <a:schemeClr val="dk1"/>
                </a:solidFill>
              </a:rPr>
              <a:t>What </a:t>
            </a:r>
            <a:r>
              <a:rPr lang="en" sz="2000" dirty="0">
                <a:solidFill>
                  <a:schemeClr val="dk1"/>
                </a:solidFill>
              </a:rPr>
              <a:t>affects how someone receives sound? </a:t>
            </a:r>
            <a:endParaRPr sz="2000" dirty="0">
              <a:solidFill>
                <a:schemeClr val="dk1"/>
              </a:solidFill>
            </a:endParaRPr>
          </a:p>
          <a:p>
            <a:pPr>
              <a:spcBef>
                <a:spcPts val="1600"/>
              </a:spcBef>
              <a:buClr>
                <a:schemeClr val="dk1"/>
              </a:buClr>
              <a:buSzPts val="1100"/>
            </a:pPr>
            <a:r>
              <a:rPr lang="en" dirty="0">
                <a:solidFill>
                  <a:schemeClr val="dk1"/>
                </a:solidFill>
              </a:rPr>
              <a:t>PARKING LOT </a:t>
            </a:r>
            <a:endParaRPr dirty="0">
              <a:solidFill>
                <a:srgbClr val="000000"/>
              </a:solidFill>
            </a:endParaRPr>
          </a:p>
          <a:p>
            <a:pPr>
              <a:spcBef>
                <a:spcPts val="1600"/>
              </a:spcBef>
            </a:pPr>
            <a:endParaRPr sz="2000" dirty="0">
              <a:solidFill>
                <a:srgbClr val="000000"/>
              </a:solidFill>
            </a:endParaRPr>
          </a:p>
          <a:p>
            <a:pPr>
              <a:spcBef>
                <a:spcPts val="1600"/>
              </a:spcBef>
              <a:spcAft>
                <a:spcPts val="1600"/>
              </a:spcAft>
            </a:pPr>
            <a:endParaRPr dirty="0"/>
          </a:p>
        </p:txBody>
      </p:sp>
      <p:pic>
        <p:nvPicPr>
          <p:cNvPr id="74" name="Shape 74"/>
          <p:cNvPicPr preferRelativeResize="0"/>
          <p:nvPr/>
        </p:nvPicPr>
        <p:blipFill rotWithShape="1">
          <a:blip r:embed="rId3" cstate="email">
            <a:alphaModFix/>
            <a:extLst>
              <a:ext uri="{28A0092B-C50C-407E-A947-70E740481C1C}">
                <a14:useLocalDpi xmlns:a14="http://schemas.microsoft.com/office/drawing/2010/main"/>
              </a:ext>
            </a:extLst>
          </a:blip>
          <a:srcRect r="-7343"/>
          <a:stretch/>
        </p:blipFill>
        <p:spPr>
          <a:xfrm>
            <a:off x="6309360" y="1225240"/>
            <a:ext cx="2986926" cy="2240198"/>
          </a:xfrm>
          <a:prstGeom prst="rect">
            <a:avLst/>
          </a:prstGeom>
          <a:noFill/>
          <a:ln>
            <a:noFill/>
          </a:ln>
        </p:spPr>
      </p:pic>
      <p:pic>
        <p:nvPicPr>
          <p:cNvPr id="76" name="Shape 7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244683" y="4360127"/>
            <a:ext cx="2754351" cy="2242787"/>
          </a:xfrm>
          <a:prstGeom prst="rect">
            <a:avLst/>
          </a:prstGeom>
          <a:noFill/>
          <a:ln>
            <a:noFill/>
          </a:ln>
        </p:spPr>
      </p:pic>
    </p:spTree>
    <p:extLst>
      <p:ext uri="{BB962C8B-B14F-4D97-AF65-F5344CB8AC3E}">
        <p14:creationId xmlns:p14="http://schemas.microsoft.com/office/powerpoint/2010/main" val="11656858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61760" y="165978"/>
            <a:ext cx="8692308" cy="572700"/>
          </a:xfrm>
          <a:prstGeom prst="rect">
            <a:avLst/>
          </a:prstGeom>
        </p:spPr>
        <p:txBody>
          <a:bodyPr spcFirstLastPara="1" vert="horz" wrap="square" lIns="91425" tIns="91425" rIns="91425" bIns="91425" rtlCol="0" anchor="t" anchorCtr="0">
            <a:noAutofit/>
          </a:bodyPr>
          <a:lstStyle/>
          <a:p>
            <a:pPr>
              <a:spcBef>
                <a:spcPts val="0"/>
              </a:spcBef>
            </a:pPr>
            <a:r>
              <a:rPr lang="en-US" sz="3600" smtClean="0">
                <a:latin typeface="+mj-lt"/>
              </a:rPr>
              <a:t>Next Steps: the </a:t>
            </a:r>
            <a:r>
              <a:rPr lang="en" sz="3600" dirty="0" smtClean="0">
                <a:latin typeface="+mj-lt"/>
              </a:rPr>
              <a:t>Driving </a:t>
            </a:r>
            <a:r>
              <a:rPr lang="en" sz="3600" dirty="0">
                <a:latin typeface="+mj-lt"/>
              </a:rPr>
              <a:t>Question Board</a:t>
            </a:r>
            <a:endParaRPr sz="3600" dirty="0">
              <a:latin typeface="+mj-lt"/>
            </a:endParaRPr>
          </a:p>
        </p:txBody>
      </p:sp>
      <p:sp>
        <p:nvSpPr>
          <p:cNvPr id="82" name="Shape 82"/>
          <p:cNvSpPr txBox="1">
            <a:spLocks noGrp="1"/>
          </p:cNvSpPr>
          <p:nvPr>
            <p:ph type="body" idx="1"/>
          </p:nvPr>
        </p:nvSpPr>
        <p:spPr>
          <a:xfrm>
            <a:off x="311700" y="2009725"/>
            <a:ext cx="3843000" cy="3416400"/>
          </a:xfrm>
          <a:prstGeom prst="rect">
            <a:avLst/>
          </a:prstGeom>
        </p:spPr>
        <p:txBody>
          <a:bodyPr spcFirstLastPara="1" vert="horz" wrap="square" lIns="91425" tIns="91425" rIns="91425" bIns="91425" rtlCol="0" anchor="t" anchorCtr="0">
            <a:noAutofit/>
          </a:bodyPr>
          <a:lstStyle/>
          <a:p>
            <a:endParaRPr>
              <a:solidFill>
                <a:srgbClr val="000000"/>
              </a:solidFill>
            </a:endParaRPr>
          </a:p>
          <a:p>
            <a:pPr>
              <a:spcBef>
                <a:spcPts val="1600"/>
              </a:spcBef>
              <a:spcAft>
                <a:spcPts val="1600"/>
              </a:spcAft>
            </a:pPr>
            <a:endParaRPr/>
          </a:p>
        </p:txBody>
      </p:sp>
      <p:pic>
        <p:nvPicPr>
          <p:cNvPr id="83" name="Shape 8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 y="1820963"/>
            <a:ext cx="5058575" cy="3793924"/>
          </a:xfrm>
          <a:prstGeom prst="rect">
            <a:avLst/>
          </a:prstGeom>
          <a:noFill/>
          <a:ln>
            <a:noFill/>
          </a:ln>
        </p:spPr>
      </p:pic>
      <p:pic>
        <p:nvPicPr>
          <p:cNvPr id="84" name="Shape 8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644550" y="857251"/>
            <a:ext cx="4499451" cy="3374577"/>
          </a:xfrm>
          <a:prstGeom prst="rect">
            <a:avLst/>
          </a:prstGeom>
          <a:noFill/>
          <a:ln>
            <a:noFill/>
          </a:ln>
        </p:spPr>
      </p:pic>
      <p:sp>
        <p:nvSpPr>
          <p:cNvPr id="85" name="Shape 85"/>
          <p:cNvSpPr txBox="1"/>
          <p:nvPr/>
        </p:nvSpPr>
        <p:spPr>
          <a:xfrm>
            <a:off x="5370274" y="4449778"/>
            <a:ext cx="3483793" cy="1415100"/>
          </a:xfrm>
          <a:prstGeom prst="rect">
            <a:avLst/>
          </a:prstGeom>
          <a:noFill/>
          <a:ln>
            <a:noFill/>
          </a:ln>
        </p:spPr>
        <p:txBody>
          <a:bodyPr spcFirstLastPara="1" wrap="square" lIns="91425" tIns="91425" rIns="91425" bIns="91425" anchor="t" anchorCtr="0">
            <a:noAutofit/>
          </a:bodyPr>
          <a:lstStyle/>
          <a:p>
            <a:r>
              <a:rPr lang="en" sz="2000" dirty="0"/>
              <a:t>Driving Question Board </a:t>
            </a:r>
            <a:r>
              <a:rPr lang="en-US" sz="2000" dirty="0" smtClean="0"/>
              <a:t>next to </a:t>
            </a:r>
            <a:r>
              <a:rPr lang="en" sz="2000" dirty="0" smtClean="0"/>
              <a:t>other </a:t>
            </a:r>
            <a:r>
              <a:rPr lang="en" sz="2000" dirty="0"/>
              <a:t>student-generated ideas</a:t>
            </a:r>
            <a:endParaRPr sz="2000" dirty="0"/>
          </a:p>
        </p:txBody>
      </p:sp>
      <p:cxnSp>
        <p:nvCxnSpPr>
          <p:cNvPr id="86" name="Shape 86"/>
          <p:cNvCxnSpPr/>
          <p:nvPr/>
        </p:nvCxnSpPr>
        <p:spPr>
          <a:xfrm flipH="1">
            <a:off x="2866438" y="981307"/>
            <a:ext cx="735406" cy="767081"/>
          </a:xfrm>
          <a:prstGeom prst="straightConnector1">
            <a:avLst/>
          </a:prstGeom>
          <a:noFill/>
          <a:ln w="38100" cap="flat" cmpd="sng">
            <a:solidFill>
              <a:schemeClr val="dk2"/>
            </a:solidFill>
            <a:prstDash val="solid"/>
            <a:round/>
            <a:headEnd type="none" w="med" len="med"/>
            <a:tailEnd type="triangle" w="med" len="med"/>
          </a:ln>
        </p:spPr>
      </p:cxnSp>
      <p:cxnSp>
        <p:nvCxnSpPr>
          <p:cNvPr id="87" name="Shape 87"/>
          <p:cNvCxnSpPr>
            <a:stCxn id="85" idx="3"/>
          </p:cNvCxnSpPr>
          <p:nvPr/>
        </p:nvCxnSpPr>
        <p:spPr>
          <a:xfrm flipH="1" flipV="1">
            <a:off x="7995425" y="4350402"/>
            <a:ext cx="858642" cy="806926"/>
          </a:xfrm>
          <a:prstGeom prst="straightConnector1">
            <a:avLst/>
          </a:prstGeom>
          <a:noFill/>
          <a:ln w="38100"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643281260"/>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215400" y="148450"/>
            <a:ext cx="8520600" cy="572700"/>
          </a:xfrm>
          <a:prstGeom prst="rect">
            <a:avLst/>
          </a:prstGeom>
        </p:spPr>
        <p:txBody>
          <a:bodyPr spcFirstLastPara="1" vert="horz" wrap="square" lIns="91425" tIns="91425" rIns="91425" bIns="91425" rtlCol="0" anchor="t" anchorCtr="0">
            <a:noAutofit/>
          </a:bodyPr>
          <a:lstStyle/>
          <a:p>
            <a:pPr>
              <a:spcBef>
                <a:spcPts val="0"/>
              </a:spcBef>
            </a:pPr>
            <a:r>
              <a:rPr lang="en-US" sz="3600" dirty="0" smtClean="0">
                <a:latin typeface="+mj-lt"/>
              </a:rPr>
              <a:t>Next Steps: in the </a:t>
            </a:r>
            <a:r>
              <a:rPr lang="en" sz="3600" dirty="0" smtClean="0">
                <a:latin typeface="+mj-lt"/>
              </a:rPr>
              <a:t>Days </a:t>
            </a:r>
            <a:r>
              <a:rPr lang="en" sz="3600" dirty="0">
                <a:latin typeface="+mj-lt"/>
              </a:rPr>
              <a:t>Following QFT </a:t>
            </a:r>
            <a:endParaRPr sz="3600" dirty="0">
              <a:latin typeface="+mj-lt"/>
            </a:endParaRPr>
          </a:p>
        </p:txBody>
      </p:sp>
      <p:sp>
        <p:nvSpPr>
          <p:cNvPr id="100" name="Shape 100"/>
          <p:cNvSpPr txBox="1">
            <a:spLocks noGrp="1"/>
          </p:cNvSpPr>
          <p:nvPr>
            <p:ph type="body" idx="1"/>
          </p:nvPr>
        </p:nvSpPr>
        <p:spPr>
          <a:xfrm>
            <a:off x="131015" y="1405468"/>
            <a:ext cx="4092523" cy="5212618"/>
          </a:xfrm>
          <a:prstGeom prst="rect">
            <a:avLst/>
          </a:prstGeom>
        </p:spPr>
        <p:txBody>
          <a:bodyPr spcFirstLastPara="1" vert="horz" wrap="square" lIns="91425" tIns="91425" rIns="91425" bIns="91425" rtlCol="0" anchor="t" anchorCtr="0">
            <a:noAutofit/>
          </a:bodyPr>
          <a:lstStyle/>
          <a:p>
            <a:pPr marL="285750" indent="-285750" algn="l">
              <a:buFont typeface="Wingdings" charset="2"/>
              <a:buChar char="v"/>
            </a:pPr>
            <a:r>
              <a:rPr lang="en" sz="2000" dirty="0" smtClean="0">
                <a:solidFill>
                  <a:srgbClr val="000000"/>
                </a:solidFill>
              </a:rPr>
              <a:t>Students </a:t>
            </a:r>
            <a:r>
              <a:rPr lang="en" sz="2000" dirty="0">
                <a:solidFill>
                  <a:srgbClr val="000000"/>
                </a:solidFill>
              </a:rPr>
              <a:t>experience a series of scientific investigations that target figuring out specific parts of our consensus model. </a:t>
            </a:r>
            <a:endParaRPr sz="2000" dirty="0">
              <a:solidFill>
                <a:srgbClr val="000000"/>
              </a:solidFill>
            </a:endParaRPr>
          </a:p>
          <a:p>
            <a:pPr marL="285750" indent="-285750" algn="l">
              <a:spcBef>
                <a:spcPts val="1600"/>
              </a:spcBef>
              <a:buFont typeface="Wingdings" charset="2"/>
              <a:buChar char="v"/>
            </a:pPr>
            <a:r>
              <a:rPr lang="en-US" sz="2000" dirty="0" smtClean="0">
                <a:solidFill>
                  <a:srgbClr val="000000"/>
                </a:solidFill>
              </a:rPr>
              <a:t>Students encouraged </a:t>
            </a:r>
            <a:r>
              <a:rPr lang="en" sz="2000" dirty="0" smtClean="0">
                <a:solidFill>
                  <a:srgbClr val="000000"/>
                </a:solidFill>
              </a:rPr>
              <a:t>to </a:t>
            </a:r>
            <a:r>
              <a:rPr lang="en" sz="2000" dirty="0">
                <a:solidFill>
                  <a:srgbClr val="000000"/>
                </a:solidFill>
              </a:rPr>
              <a:t>continuously ask questions throughout the </a:t>
            </a:r>
            <a:r>
              <a:rPr lang="en" sz="2000" dirty="0" smtClean="0">
                <a:solidFill>
                  <a:srgbClr val="000000"/>
                </a:solidFill>
              </a:rPr>
              <a:t>process </a:t>
            </a:r>
            <a:r>
              <a:rPr lang="en" sz="2000" dirty="0">
                <a:solidFill>
                  <a:srgbClr val="000000"/>
                </a:solidFill>
              </a:rPr>
              <a:t>(Question Wall of Fame) </a:t>
            </a:r>
            <a:endParaRPr sz="2000" dirty="0">
              <a:solidFill>
                <a:srgbClr val="000000"/>
              </a:solidFill>
            </a:endParaRPr>
          </a:p>
          <a:p>
            <a:pPr marL="285750" indent="-285750" algn="l">
              <a:spcBef>
                <a:spcPts val="1600"/>
              </a:spcBef>
              <a:buFont typeface="Wingdings" charset="2"/>
              <a:buChar char="v"/>
            </a:pPr>
            <a:r>
              <a:rPr lang="en" sz="2000" dirty="0" smtClean="0">
                <a:solidFill>
                  <a:srgbClr val="000000"/>
                </a:solidFill>
              </a:rPr>
              <a:t>As </a:t>
            </a:r>
            <a:r>
              <a:rPr lang="en" sz="2000" dirty="0">
                <a:solidFill>
                  <a:srgbClr val="000000"/>
                </a:solidFill>
              </a:rPr>
              <a:t>we figure out parts of our model, we revisit the Driving Question Board and agree on questions we have answered and/or not answered. </a:t>
            </a:r>
            <a:endParaRPr sz="2000" dirty="0">
              <a:solidFill>
                <a:srgbClr val="000000"/>
              </a:solidFill>
            </a:endParaRPr>
          </a:p>
          <a:p>
            <a:pPr>
              <a:spcBef>
                <a:spcPts val="1600"/>
              </a:spcBef>
              <a:spcAft>
                <a:spcPts val="1600"/>
              </a:spcAft>
            </a:pPr>
            <a:endParaRPr dirty="0"/>
          </a:p>
        </p:txBody>
      </p:sp>
      <p:pic>
        <p:nvPicPr>
          <p:cNvPr id="101" name="Shape 10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492652" y="1028946"/>
            <a:ext cx="2573998" cy="2573998"/>
          </a:xfrm>
          <a:prstGeom prst="rect">
            <a:avLst/>
          </a:prstGeom>
          <a:noFill/>
          <a:ln>
            <a:noFill/>
          </a:ln>
        </p:spPr>
      </p:pic>
      <p:pic>
        <p:nvPicPr>
          <p:cNvPr id="102" name="Shape 10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24500" y="900226"/>
            <a:ext cx="2574000" cy="2061601"/>
          </a:xfrm>
          <a:prstGeom prst="rect">
            <a:avLst/>
          </a:prstGeom>
          <a:noFill/>
          <a:ln>
            <a:noFill/>
          </a:ln>
        </p:spPr>
      </p:pic>
      <p:pic>
        <p:nvPicPr>
          <p:cNvPr id="103" name="Shape 10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130140" y="4011777"/>
            <a:ext cx="3693223" cy="2254639"/>
          </a:xfrm>
          <a:prstGeom prst="rect">
            <a:avLst/>
          </a:prstGeom>
          <a:noFill/>
          <a:ln>
            <a:noFill/>
          </a:ln>
        </p:spPr>
      </p:pic>
      <p:sp>
        <p:nvSpPr>
          <p:cNvPr id="104" name="Shape 104"/>
          <p:cNvSpPr txBox="1"/>
          <p:nvPr/>
        </p:nvSpPr>
        <p:spPr>
          <a:xfrm>
            <a:off x="4175649" y="3140903"/>
            <a:ext cx="2122800" cy="625800"/>
          </a:xfrm>
          <a:prstGeom prst="rect">
            <a:avLst/>
          </a:prstGeom>
          <a:noFill/>
          <a:ln>
            <a:noFill/>
          </a:ln>
        </p:spPr>
        <p:txBody>
          <a:bodyPr spcFirstLastPara="1" wrap="square" lIns="91425" tIns="91425" rIns="91425" bIns="91425" anchor="t" anchorCtr="0">
            <a:noAutofit/>
          </a:bodyPr>
          <a:lstStyle/>
          <a:p>
            <a:r>
              <a:rPr lang="en"/>
              <a:t>From an inspired student! </a:t>
            </a:r>
            <a:endParaRPr dirty="0"/>
          </a:p>
        </p:txBody>
      </p:sp>
      <p:cxnSp>
        <p:nvCxnSpPr>
          <p:cNvPr id="105" name="Shape 105"/>
          <p:cNvCxnSpPr/>
          <p:nvPr/>
        </p:nvCxnSpPr>
        <p:spPr>
          <a:xfrm rot="10800000">
            <a:off x="5778550" y="2526525"/>
            <a:ext cx="462600" cy="816300"/>
          </a:xfrm>
          <a:prstGeom prst="straightConnector1">
            <a:avLst/>
          </a:prstGeom>
          <a:noFill/>
          <a:ln w="76200"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16382780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925513" y="315913"/>
            <a:ext cx="7556500" cy="1116012"/>
          </a:xfrm>
        </p:spPr>
        <p:txBody>
          <a:bodyPr/>
          <a:lstStyle/>
          <a:p>
            <a:r>
              <a:rPr lang="en-US" altLang="en-US" sz="4000" dirty="0" smtClean="0"/>
              <a:t>We’re Tweeting…</a:t>
            </a:r>
            <a:endParaRPr lang="en-US" altLang="en-US" sz="4000" dirty="0" smtClean="0">
              <a:solidFill>
                <a:schemeClr val="tx1"/>
              </a:solidFill>
            </a:endParaRPr>
          </a:p>
        </p:txBody>
      </p:sp>
      <p:sp>
        <p:nvSpPr>
          <p:cNvPr id="69635" name="Content Placeholder 7"/>
          <p:cNvSpPr txBox="1">
            <a:spLocks/>
          </p:cNvSpPr>
          <p:nvPr/>
        </p:nvSpPr>
        <p:spPr bwMode="auto">
          <a:xfrm>
            <a:off x="574675" y="1431925"/>
            <a:ext cx="8258175"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endParaRPr kumimoji="0" lang="en-US" altLang="en-US" sz="12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itchFamily="34" charset="-128"/>
              <a:cs typeface="+mn-cs"/>
            </a:endParaRP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kumimoji="0" lang="en-US" altLang="en-US" sz="36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itchFamily="34" charset="-128"/>
                <a:cs typeface="+mn-cs"/>
              </a:rPr>
              <a:t>@</a:t>
            </a:r>
            <a:r>
              <a:rPr kumimoji="0" lang="en-US" altLang="en-US" sz="3600" b="0" i="0" u="none" strike="noStrike" kern="1200" cap="none" spc="0" normalizeH="0" baseline="0" noProof="0" dirty="0" err="1" smtClean="0">
                <a:ln>
                  <a:noFill/>
                </a:ln>
                <a:solidFill>
                  <a:prstClr val="black"/>
                </a:solidFill>
                <a:effectLst/>
                <a:uLnTx/>
                <a:uFillTx/>
                <a:latin typeface="Rockwell" panose="02060603020205020403" pitchFamily="18" charset="0"/>
                <a:ea typeface="MS PGothic" pitchFamily="34" charset="-128"/>
                <a:cs typeface="+mn-cs"/>
              </a:rPr>
              <a:t>RightQuestion</a:t>
            </a:r>
            <a:endParaRPr kumimoji="0" lang="en-US" altLang="en-US" sz="36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itchFamily="34" charset="-128"/>
              <a:cs typeface="+mn-cs"/>
            </a:endParaRP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kumimoji="0" lang="en-US" altLang="en-US" sz="36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itchFamily="34" charset="-128"/>
                <a:cs typeface="+mn-cs"/>
              </a:rPr>
              <a:t>@</a:t>
            </a:r>
            <a:r>
              <a:rPr kumimoji="0" lang="en-US" altLang="en-US" sz="3600" b="0" i="0" u="none" strike="noStrike" kern="1200" cap="none" spc="0" normalizeH="0" baseline="0" noProof="0" dirty="0" err="1" smtClean="0">
                <a:ln>
                  <a:noFill/>
                </a:ln>
                <a:solidFill>
                  <a:prstClr val="black"/>
                </a:solidFill>
                <a:effectLst/>
                <a:uLnTx/>
                <a:uFillTx/>
                <a:latin typeface="Rockwell" panose="02060603020205020403" pitchFamily="18" charset="0"/>
                <a:ea typeface="MS PGothic" pitchFamily="34" charset="-128"/>
                <a:cs typeface="+mn-cs"/>
              </a:rPr>
              <a:t>RothsteinDan</a:t>
            </a:r>
            <a:endParaRPr kumimoji="0" lang="en-US" altLang="en-US" sz="36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itchFamily="34" charset="-128"/>
              <a:cs typeface="+mn-cs"/>
            </a:endParaRP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lang="en-US" altLang="en-US" sz="3600" dirty="0" smtClean="0">
                <a:solidFill>
                  <a:prstClr val="black"/>
                </a:solidFill>
              </a:rPr>
              <a:t>@</a:t>
            </a:r>
            <a:r>
              <a:rPr lang="en-US" altLang="en-US" sz="3600" dirty="0" err="1" smtClean="0">
                <a:solidFill>
                  <a:prstClr val="black"/>
                </a:solidFill>
              </a:rPr>
              <a:t>ellengammel</a:t>
            </a:r>
            <a:endParaRPr kumimoji="0" lang="en-US" altLang="en-US" sz="36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itchFamily="34" charset="-128"/>
              <a:cs typeface="+mn-cs"/>
            </a:endParaRP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lang="en-US" altLang="en-US" sz="3600" dirty="0" smtClean="0">
                <a:solidFill>
                  <a:prstClr val="black"/>
                </a:solidFill>
              </a:rPr>
              <a:t>@</a:t>
            </a:r>
            <a:r>
              <a:rPr lang="en-US" altLang="en-US" sz="3600" dirty="0" err="1" smtClean="0">
                <a:solidFill>
                  <a:prstClr val="black"/>
                </a:solidFill>
              </a:rPr>
              <a:t>nicolejbolduc</a:t>
            </a:r>
            <a:endParaRPr kumimoji="0" lang="en-US" altLang="en-US" sz="36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itchFamily="34" charset="-128"/>
              <a:cs typeface="+mn-cs"/>
            </a:endParaRPr>
          </a:p>
          <a:p>
            <a:pPr marL="0" marR="0" lvl="0" indent="0" algn="l" defTabSz="457200" rtl="0" eaLnBrk="0" fontAlgn="base" latinLnBrk="0" hangingPunct="0">
              <a:lnSpc>
                <a:spcPct val="100000"/>
              </a:lnSpc>
              <a:spcBef>
                <a:spcPts val="2000"/>
              </a:spcBef>
              <a:spcAft>
                <a:spcPct val="0"/>
              </a:spcAft>
              <a:buClr>
                <a:srgbClr val="629DD1"/>
              </a:buClr>
              <a:buSzPct val="75000"/>
              <a:buFont typeface="Wingdings" panose="05000000000000000000" pitchFamily="2" charset="2"/>
              <a:buNone/>
              <a:tabLst/>
              <a:defRPr/>
            </a:pPr>
            <a:r>
              <a:rPr lang="en-US" altLang="en-US" sz="3600" dirty="0" smtClean="0">
                <a:solidFill>
                  <a:prstClr val="black"/>
                </a:solidFill>
              </a:rPr>
              <a:t>#QFT</a:t>
            </a:r>
            <a:endParaRPr kumimoji="0" lang="en-US" altLang="en-US" sz="36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itchFamily="34" charset="-128"/>
              <a:cs typeface="+mn-cs"/>
            </a:endParaRPr>
          </a:p>
          <a:p>
            <a:pPr lvl="0" defTabSz="457200" eaLnBrk="0" fontAlgn="base" hangingPunct="0">
              <a:spcBef>
                <a:spcPts val="2000"/>
              </a:spcBef>
              <a:spcAft>
                <a:spcPct val="0"/>
              </a:spcAft>
              <a:buClr>
                <a:srgbClr val="629DD1"/>
              </a:buClr>
              <a:buSzPct val="75000"/>
              <a:defRPr/>
            </a:pPr>
            <a:r>
              <a:rPr lang="en-US" dirty="0"/>
              <a:t> </a:t>
            </a:r>
            <a:endParaRPr kumimoji="0" lang="en-US" altLang="en-US" sz="3600" b="0" i="0" u="none" strike="noStrike" kern="1200" cap="none" spc="0" normalizeH="0" baseline="0" noProof="0" dirty="0" smtClean="0">
              <a:ln>
                <a:noFill/>
              </a:ln>
              <a:solidFill>
                <a:prstClr val="black"/>
              </a:solidFill>
              <a:effectLst/>
              <a:uLnTx/>
              <a:uFillTx/>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7188" y="3829050"/>
            <a:ext cx="334645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6573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Classroom Example:</a:t>
            </a:r>
            <a:br>
              <a:rPr lang="en-US" dirty="0" smtClean="0"/>
            </a:br>
            <a:r>
              <a:rPr lang="en-US" dirty="0" smtClean="0"/>
              <a:t>High School</a:t>
            </a:r>
            <a:endParaRPr lang="en-US" dirty="0"/>
          </a:p>
        </p:txBody>
      </p:sp>
      <p:sp>
        <p:nvSpPr>
          <p:cNvPr id="3" name="Content Placeholder 2"/>
          <p:cNvSpPr>
            <a:spLocks noGrp="1"/>
          </p:cNvSpPr>
          <p:nvPr>
            <p:ph idx="1"/>
          </p:nvPr>
        </p:nvSpPr>
        <p:spPr>
          <a:xfrm>
            <a:off x="498475" y="1981200"/>
            <a:ext cx="6679073" cy="4144963"/>
          </a:xfrm>
        </p:spPr>
        <p:txBody>
          <a:bodyPr>
            <a:normAutofit/>
          </a:bodyPr>
          <a:lstStyle/>
          <a:p>
            <a:pPr marL="0" indent="0">
              <a:buNone/>
            </a:pPr>
            <a:r>
              <a:rPr lang="en-US" sz="2800" u="sng" dirty="0" smtClean="0">
                <a:solidFill>
                  <a:schemeClr val="tx1"/>
                </a:solidFill>
              </a:rPr>
              <a:t>Teacher: </a:t>
            </a:r>
            <a:r>
              <a:rPr lang="en-US" sz="2800" dirty="0" smtClean="0">
                <a:solidFill>
                  <a:schemeClr val="tx1"/>
                </a:solidFill>
              </a:rPr>
              <a:t>Ellen </a:t>
            </a:r>
            <a:r>
              <a:rPr lang="en-US" sz="2800" dirty="0" err="1" smtClean="0">
                <a:solidFill>
                  <a:schemeClr val="tx1"/>
                </a:solidFill>
              </a:rPr>
              <a:t>Gammel</a:t>
            </a:r>
            <a:r>
              <a:rPr lang="en-US" sz="2800" dirty="0" smtClean="0">
                <a:solidFill>
                  <a:schemeClr val="tx1"/>
                </a:solidFill>
              </a:rPr>
              <a:t>, Fitchburg, MA</a:t>
            </a:r>
          </a:p>
          <a:p>
            <a:pPr marL="0" indent="0">
              <a:buNone/>
            </a:pPr>
            <a:r>
              <a:rPr lang="en-US" sz="2800" u="sng" dirty="0" smtClean="0">
                <a:solidFill>
                  <a:schemeClr val="tx1"/>
                </a:solidFill>
              </a:rPr>
              <a:t>Topic: </a:t>
            </a:r>
            <a:r>
              <a:rPr lang="en-US" sz="2800" dirty="0" smtClean="0">
                <a:solidFill>
                  <a:schemeClr val="tx1"/>
                </a:solidFill>
              </a:rPr>
              <a:t>An interdisciplinary unit on bioethics and a nonfiction text, </a:t>
            </a:r>
            <a:r>
              <a:rPr lang="en-US" sz="2800" i="1" dirty="0" smtClean="0">
                <a:solidFill>
                  <a:schemeClr val="tx1"/>
                </a:solidFill>
              </a:rPr>
              <a:t>The Immortal Life of Henrietta Lacks</a:t>
            </a:r>
          </a:p>
          <a:p>
            <a:pPr marL="0" indent="0">
              <a:buNone/>
            </a:pPr>
            <a:r>
              <a:rPr lang="en-US" sz="2800" u="sng" dirty="0" smtClean="0">
                <a:solidFill>
                  <a:schemeClr val="tx1"/>
                </a:solidFill>
              </a:rPr>
              <a:t>Purpose: </a:t>
            </a:r>
            <a:r>
              <a:rPr lang="en-US" sz="2800" dirty="0" smtClean="0">
                <a:solidFill>
                  <a:schemeClr val="tx1"/>
                </a:solidFill>
              </a:rPr>
              <a:t>To help students begin preparation for a formal debate at the very end of the unit</a:t>
            </a:r>
            <a:endParaRPr lang="en-US" sz="2800" dirty="0">
              <a:solidFill>
                <a:schemeClr val="tx1"/>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79225" y="2294808"/>
            <a:ext cx="1638710" cy="2672215"/>
          </a:xfrm>
          <a:prstGeom prst="rect">
            <a:avLst/>
          </a:prstGeom>
        </p:spPr>
      </p:pic>
    </p:spTree>
    <p:extLst>
      <p:ext uri="{BB962C8B-B14F-4D97-AF65-F5344CB8AC3E}">
        <p14:creationId xmlns:p14="http://schemas.microsoft.com/office/powerpoint/2010/main" val="8021270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Focus</a:t>
            </a:r>
            <a:endParaRPr lang="en-US" dirty="0"/>
          </a:p>
        </p:txBody>
      </p:sp>
      <p:sp>
        <p:nvSpPr>
          <p:cNvPr id="4" name="Content Placeholder 3"/>
          <p:cNvSpPr txBox="1">
            <a:spLocks noGrp="1"/>
          </p:cNvSpPr>
          <p:nvPr>
            <p:ph idx="1"/>
          </p:nvPr>
        </p:nvSpPr>
        <p:spPr>
          <a:xfrm>
            <a:off x="498474" y="1981200"/>
            <a:ext cx="7556313" cy="2698175"/>
          </a:xfrm>
          <a:prstGeom prst="rect">
            <a:avLst/>
          </a:prstGeom>
          <a:noFill/>
        </p:spPr>
        <p:txBody>
          <a:bodyPr wrap="square" rtlCol="0">
            <a:spAutoFit/>
          </a:bodyPr>
          <a:lstStyle/>
          <a:p>
            <a:pPr marL="0" indent="0">
              <a:buNone/>
            </a:pPr>
            <a:r>
              <a:rPr lang="en-US" sz="2800" b="1" dirty="0"/>
              <a:t> </a:t>
            </a:r>
            <a:r>
              <a:rPr lang="en-US" sz="2800" b="1" u="sng" dirty="0" smtClean="0">
                <a:solidFill>
                  <a:schemeClr val="tx1"/>
                </a:solidFill>
              </a:rPr>
              <a:t>Debate </a:t>
            </a:r>
            <a:r>
              <a:rPr lang="en-US" sz="2800" b="1" u="sng" dirty="0">
                <a:solidFill>
                  <a:schemeClr val="tx1"/>
                </a:solidFill>
              </a:rPr>
              <a:t>Resolve:</a:t>
            </a:r>
            <a:endParaRPr lang="en-US" sz="2800" dirty="0">
              <a:solidFill>
                <a:schemeClr val="tx1"/>
              </a:solidFill>
            </a:endParaRPr>
          </a:p>
          <a:p>
            <a:pPr marL="0" indent="0">
              <a:buNone/>
            </a:pPr>
            <a:r>
              <a:rPr lang="en-US" sz="2800" dirty="0">
                <a:solidFill>
                  <a:schemeClr val="tx1"/>
                </a:solidFill>
              </a:rPr>
              <a:t>Doctors should be able to do what they want with human tissue after the patient gives consent for removal of the tissue.</a:t>
            </a:r>
          </a:p>
          <a:p>
            <a:pPr marL="0" indent="0">
              <a:buNone/>
            </a:pPr>
            <a:r>
              <a:rPr lang="en-US" sz="2400" dirty="0"/>
              <a:t> </a:t>
            </a:r>
          </a:p>
        </p:txBody>
      </p:sp>
    </p:spTree>
    <p:extLst>
      <p:ext uri="{BB962C8B-B14F-4D97-AF65-F5344CB8AC3E}">
        <p14:creationId xmlns:p14="http://schemas.microsoft.com/office/powerpoint/2010/main" val="136819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39" y="122760"/>
            <a:ext cx="7556313" cy="1116106"/>
          </a:xfrm>
        </p:spPr>
        <p:txBody>
          <a:bodyPr/>
          <a:lstStyle/>
          <a:p>
            <a:r>
              <a:rPr lang="en-US" dirty="0" smtClean="0"/>
              <a:t>Selected Student Questions</a:t>
            </a:r>
            <a:endParaRPr lang="en-US" dirty="0"/>
          </a:p>
        </p:txBody>
      </p:sp>
      <p:sp>
        <p:nvSpPr>
          <p:cNvPr id="3" name="Content Placeholder 2"/>
          <p:cNvSpPr>
            <a:spLocks noGrp="1"/>
          </p:cNvSpPr>
          <p:nvPr>
            <p:ph idx="1"/>
          </p:nvPr>
        </p:nvSpPr>
        <p:spPr>
          <a:xfrm>
            <a:off x="88491" y="1371601"/>
            <a:ext cx="8780205" cy="5486399"/>
          </a:xfrm>
        </p:spPr>
        <p:txBody>
          <a:bodyPr numCol="2" spcCol="274320">
            <a:normAutofit fontScale="25000" lnSpcReduction="20000"/>
          </a:bodyPr>
          <a:lstStyle/>
          <a:p>
            <a:pPr marL="320040" indent="-320040">
              <a:lnSpc>
                <a:spcPct val="120000"/>
              </a:lnSpc>
              <a:spcBef>
                <a:spcPts val="0"/>
              </a:spcBef>
              <a:buSzPct val="100000"/>
              <a:buFont typeface="+mj-lt"/>
              <a:buAutoNum type="arabicPeriod"/>
            </a:pPr>
            <a:r>
              <a:rPr lang="en-US" sz="6400" b="1" i="1" dirty="0" smtClean="0">
                <a:solidFill>
                  <a:schemeClr val="tx1"/>
                </a:solidFill>
              </a:rPr>
              <a:t>Are </a:t>
            </a:r>
            <a:r>
              <a:rPr lang="en-US" sz="6400" b="1" i="1" dirty="0">
                <a:solidFill>
                  <a:schemeClr val="tx1"/>
                </a:solidFill>
              </a:rPr>
              <a:t>our bodies truly our property?</a:t>
            </a:r>
            <a:endParaRPr lang="en-US" sz="6400" dirty="0">
              <a:solidFill>
                <a:schemeClr val="tx1"/>
              </a:solidFill>
            </a:endParaRPr>
          </a:p>
          <a:p>
            <a:pPr marL="320040" indent="-320040">
              <a:lnSpc>
                <a:spcPct val="120000"/>
              </a:lnSpc>
              <a:spcBef>
                <a:spcPts val="0"/>
              </a:spcBef>
              <a:buSzPct val="100000"/>
              <a:buFont typeface="+mj-lt"/>
              <a:buAutoNum type="arabicPeriod"/>
            </a:pPr>
            <a:r>
              <a:rPr lang="en-US" sz="6400" dirty="0">
                <a:solidFill>
                  <a:schemeClr val="tx1"/>
                </a:solidFill>
              </a:rPr>
              <a:t>How much consent?</a:t>
            </a:r>
          </a:p>
          <a:p>
            <a:pPr marL="320040" indent="-320040">
              <a:lnSpc>
                <a:spcPct val="120000"/>
              </a:lnSpc>
              <a:spcBef>
                <a:spcPts val="0"/>
              </a:spcBef>
              <a:buSzPct val="100000"/>
              <a:buFont typeface="+mj-lt"/>
              <a:buAutoNum type="arabicPeriod"/>
            </a:pPr>
            <a:r>
              <a:rPr lang="en-US" sz="6400" dirty="0">
                <a:solidFill>
                  <a:schemeClr val="tx1"/>
                </a:solidFill>
              </a:rPr>
              <a:t>How much information should a patient receive in order for them to give informed consent?</a:t>
            </a:r>
          </a:p>
          <a:p>
            <a:pPr marL="320040" indent="-320040">
              <a:lnSpc>
                <a:spcPct val="120000"/>
              </a:lnSpc>
              <a:spcBef>
                <a:spcPts val="0"/>
              </a:spcBef>
              <a:buSzPct val="100000"/>
              <a:buFont typeface="+mj-lt"/>
              <a:buAutoNum type="arabicPeriod"/>
            </a:pPr>
            <a:r>
              <a:rPr lang="en-US" sz="6400" b="1" i="1" dirty="0">
                <a:solidFill>
                  <a:schemeClr val="tx1"/>
                </a:solidFill>
              </a:rPr>
              <a:t>Consent for removal or consent for research?</a:t>
            </a:r>
            <a:endParaRPr lang="en-US" sz="6400" dirty="0">
              <a:solidFill>
                <a:schemeClr val="tx1"/>
              </a:solidFill>
            </a:endParaRPr>
          </a:p>
          <a:p>
            <a:pPr marL="320040" indent="-320040">
              <a:lnSpc>
                <a:spcPct val="120000"/>
              </a:lnSpc>
              <a:spcBef>
                <a:spcPts val="0"/>
              </a:spcBef>
              <a:buSzPct val="100000"/>
              <a:buFont typeface="+mj-lt"/>
              <a:buAutoNum type="arabicPeriod"/>
            </a:pPr>
            <a:r>
              <a:rPr lang="en-US" sz="6400" dirty="0">
                <a:solidFill>
                  <a:schemeClr val="tx1"/>
                </a:solidFill>
              </a:rPr>
              <a:t>Should the patient be paid?</a:t>
            </a:r>
          </a:p>
          <a:p>
            <a:pPr marL="320040" indent="-320040">
              <a:lnSpc>
                <a:spcPct val="120000"/>
              </a:lnSpc>
              <a:spcBef>
                <a:spcPts val="0"/>
              </a:spcBef>
              <a:buSzPct val="100000"/>
              <a:buFont typeface="+mj-lt"/>
              <a:buAutoNum type="arabicPeriod"/>
            </a:pPr>
            <a:r>
              <a:rPr lang="en-US" sz="6400" b="1" i="1" dirty="0">
                <a:solidFill>
                  <a:schemeClr val="tx1"/>
                </a:solidFill>
              </a:rPr>
              <a:t>How should patients be paid?  What for?</a:t>
            </a:r>
            <a:endParaRPr lang="en-US" sz="6400" dirty="0">
              <a:solidFill>
                <a:schemeClr val="tx1"/>
              </a:solidFill>
            </a:endParaRPr>
          </a:p>
          <a:p>
            <a:pPr marL="320040" indent="-320040">
              <a:lnSpc>
                <a:spcPct val="120000"/>
              </a:lnSpc>
              <a:spcBef>
                <a:spcPts val="0"/>
              </a:spcBef>
              <a:buSzPct val="100000"/>
              <a:buFont typeface="+mj-lt"/>
              <a:buAutoNum type="arabicPeriod"/>
            </a:pPr>
            <a:r>
              <a:rPr lang="en-US" sz="6400" dirty="0">
                <a:solidFill>
                  <a:schemeClr val="tx1"/>
                </a:solidFill>
              </a:rPr>
              <a:t>What counts as tissue?</a:t>
            </a:r>
          </a:p>
          <a:p>
            <a:pPr marL="320040" indent="-320040">
              <a:lnSpc>
                <a:spcPct val="120000"/>
              </a:lnSpc>
              <a:spcBef>
                <a:spcPts val="0"/>
              </a:spcBef>
              <a:buSzPct val="100000"/>
              <a:buFont typeface="+mj-lt"/>
              <a:buAutoNum type="arabicPeriod"/>
            </a:pPr>
            <a:r>
              <a:rPr lang="en-US" sz="6400" dirty="0">
                <a:solidFill>
                  <a:schemeClr val="tx1"/>
                </a:solidFill>
              </a:rPr>
              <a:t>Consent for removal of tissue or other body parts?</a:t>
            </a:r>
          </a:p>
          <a:p>
            <a:pPr marL="320040" indent="-320040">
              <a:lnSpc>
                <a:spcPct val="120000"/>
              </a:lnSpc>
              <a:spcBef>
                <a:spcPts val="0"/>
              </a:spcBef>
              <a:buSzPct val="100000"/>
              <a:buFont typeface="+mj-lt"/>
              <a:buAutoNum type="arabicPeriod"/>
            </a:pPr>
            <a:r>
              <a:rPr lang="en-US" sz="6400" dirty="0">
                <a:solidFill>
                  <a:schemeClr val="tx1"/>
                </a:solidFill>
              </a:rPr>
              <a:t>How about animals?</a:t>
            </a:r>
          </a:p>
          <a:p>
            <a:pPr marL="320040" indent="-320040">
              <a:lnSpc>
                <a:spcPct val="120000"/>
              </a:lnSpc>
              <a:spcBef>
                <a:spcPts val="0"/>
              </a:spcBef>
              <a:buSzPct val="100000"/>
              <a:buFont typeface="+mj-lt"/>
              <a:buAutoNum type="arabicPeriod"/>
            </a:pPr>
            <a:r>
              <a:rPr lang="en-US" sz="6400" dirty="0">
                <a:solidFill>
                  <a:schemeClr val="tx1"/>
                </a:solidFill>
              </a:rPr>
              <a:t>Are owners in charge of their pet’s tissue?</a:t>
            </a:r>
          </a:p>
          <a:p>
            <a:pPr marL="320040" indent="-320040">
              <a:lnSpc>
                <a:spcPct val="120000"/>
              </a:lnSpc>
              <a:spcBef>
                <a:spcPts val="0"/>
              </a:spcBef>
              <a:buSzPct val="100000"/>
              <a:buFont typeface="+mj-lt"/>
              <a:buAutoNum type="arabicPeriod"/>
            </a:pPr>
            <a:r>
              <a:rPr lang="en-US" sz="6400" dirty="0">
                <a:solidFill>
                  <a:schemeClr val="tx1"/>
                </a:solidFill>
              </a:rPr>
              <a:t>Are parents in charge of their kids’ tissue?</a:t>
            </a:r>
          </a:p>
          <a:p>
            <a:pPr marL="320040" indent="-320040">
              <a:lnSpc>
                <a:spcPct val="120000"/>
              </a:lnSpc>
              <a:spcBef>
                <a:spcPts val="0"/>
              </a:spcBef>
              <a:buSzPct val="100000"/>
              <a:buFont typeface="+mj-lt"/>
              <a:buAutoNum type="arabicPeriod"/>
            </a:pPr>
            <a:r>
              <a:rPr lang="en-US" sz="6400" dirty="0">
                <a:solidFill>
                  <a:schemeClr val="tx1"/>
                </a:solidFill>
              </a:rPr>
              <a:t>Can kids give informed consent?</a:t>
            </a:r>
          </a:p>
          <a:p>
            <a:pPr marL="320040" indent="-320040">
              <a:lnSpc>
                <a:spcPct val="120000"/>
              </a:lnSpc>
              <a:spcBef>
                <a:spcPts val="0"/>
              </a:spcBef>
              <a:buSzPct val="100000"/>
              <a:buFont typeface="+mj-lt"/>
              <a:buAutoNum type="arabicPeriod"/>
            </a:pPr>
            <a:r>
              <a:rPr lang="en-US" sz="6400" dirty="0">
                <a:solidFill>
                  <a:schemeClr val="tx1"/>
                </a:solidFill>
              </a:rPr>
              <a:t>Do gives give their parents consent?</a:t>
            </a:r>
          </a:p>
          <a:p>
            <a:pPr marL="320040" indent="-320040">
              <a:lnSpc>
                <a:spcPct val="120000"/>
              </a:lnSpc>
              <a:spcBef>
                <a:spcPts val="0"/>
              </a:spcBef>
              <a:buSzPct val="100000"/>
              <a:buFont typeface="+mj-lt"/>
              <a:buAutoNum type="arabicPeriod"/>
            </a:pPr>
            <a:r>
              <a:rPr lang="en-US" sz="6400" dirty="0">
                <a:solidFill>
                  <a:schemeClr val="tx1"/>
                </a:solidFill>
              </a:rPr>
              <a:t>How about teeth?</a:t>
            </a:r>
          </a:p>
          <a:p>
            <a:pPr marL="320040" indent="-320040">
              <a:lnSpc>
                <a:spcPct val="120000"/>
              </a:lnSpc>
              <a:spcBef>
                <a:spcPts val="0"/>
              </a:spcBef>
              <a:buSzPct val="100000"/>
              <a:buFont typeface="+mj-lt"/>
              <a:buAutoNum type="arabicPeriod"/>
            </a:pPr>
            <a:r>
              <a:rPr lang="en-US" sz="6400" dirty="0">
                <a:solidFill>
                  <a:schemeClr val="tx1"/>
                </a:solidFill>
              </a:rPr>
              <a:t>Do teeth count as bone donations?</a:t>
            </a:r>
          </a:p>
          <a:p>
            <a:pPr marL="0" indent="0">
              <a:lnSpc>
                <a:spcPct val="120000"/>
              </a:lnSpc>
              <a:spcBef>
                <a:spcPts val="0"/>
              </a:spcBef>
              <a:buNone/>
            </a:pPr>
            <a:endParaRPr lang="en-US" sz="6400" dirty="0" smtClean="0"/>
          </a:p>
          <a:p>
            <a:pPr marL="0" indent="0">
              <a:lnSpc>
                <a:spcPct val="120000"/>
              </a:lnSpc>
              <a:spcBef>
                <a:spcPts val="0"/>
              </a:spcBef>
              <a:buNone/>
            </a:pPr>
            <a:endParaRPr lang="en-US" sz="6400" dirty="0" smtClean="0"/>
          </a:p>
          <a:p>
            <a:pPr marL="0" indent="0">
              <a:lnSpc>
                <a:spcPct val="120000"/>
              </a:lnSpc>
              <a:spcBef>
                <a:spcPts val="0"/>
              </a:spcBef>
              <a:buNone/>
            </a:pPr>
            <a:endParaRPr lang="en-US" sz="6400" dirty="0"/>
          </a:p>
          <a:p>
            <a:pPr marL="274320" indent="-274320">
              <a:lnSpc>
                <a:spcPct val="120000"/>
              </a:lnSpc>
              <a:spcBef>
                <a:spcPts val="0"/>
              </a:spcBef>
              <a:buSzPct val="100000"/>
              <a:buFont typeface="+mj-lt"/>
              <a:buAutoNum type="arabicPeriod"/>
            </a:pPr>
            <a:r>
              <a:rPr lang="en-US" sz="6400" dirty="0" smtClean="0">
                <a:solidFill>
                  <a:schemeClr val="tx1"/>
                </a:solidFill>
              </a:rPr>
              <a:t>What </a:t>
            </a:r>
            <a:r>
              <a:rPr lang="en-US" sz="6400" dirty="0">
                <a:solidFill>
                  <a:schemeClr val="tx1"/>
                </a:solidFill>
              </a:rPr>
              <a:t>percent of compensation should patients receive</a:t>
            </a:r>
            <a:r>
              <a:rPr lang="en-US" sz="6400" dirty="0" smtClean="0">
                <a:solidFill>
                  <a:schemeClr val="tx1"/>
                </a:solidFill>
              </a:rPr>
              <a:t>?</a:t>
            </a:r>
            <a:endParaRPr lang="en-US" sz="6400" dirty="0">
              <a:solidFill>
                <a:schemeClr val="tx1"/>
              </a:solidFill>
            </a:endParaRPr>
          </a:p>
          <a:p>
            <a:pPr marL="274320" indent="-274320">
              <a:lnSpc>
                <a:spcPct val="120000"/>
              </a:lnSpc>
              <a:spcBef>
                <a:spcPts val="0"/>
              </a:spcBef>
              <a:buSzPct val="100000"/>
              <a:buFont typeface="+mj-lt"/>
              <a:buAutoNum type="arabicPeriod"/>
            </a:pPr>
            <a:r>
              <a:rPr lang="en-US" sz="6400" b="1" i="1" dirty="0" smtClean="0">
                <a:solidFill>
                  <a:schemeClr val="tx1"/>
                </a:solidFill>
              </a:rPr>
              <a:t>How </a:t>
            </a:r>
            <a:r>
              <a:rPr lang="en-US" sz="6400" b="1" i="1" dirty="0">
                <a:solidFill>
                  <a:schemeClr val="tx1"/>
                </a:solidFill>
              </a:rPr>
              <a:t>have tissue ownership laws changed over the years?</a:t>
            </a:r>
            <a:endParaRPr lang="en-US" sz="6400" dirty="0">
              <a:solidFill>
                <a:schemeClr val="tx1"/>
              </a:solidFill>
            </a:endParaRPr>
          </a:p>
          <a:p>
            <a:pPr marL="274320" indent="-274320">
              <a:lnSpc>
                <a:spcPct val="120000"/>
              </a:lnSpc>
              <a:spcBef>
                <a:spcPts val="0"/>
              </a:spcBef>
              <a:buSzPct val="100000"/>
              <a:buFont typeface="+mj-lt"/>
              <a:buAutoNum type="arabicPeriod"/>
            </a:pPr>
            <a:r>
              <a:rPr lang="en-US" sz="6400" dirty="0">
                <a:solidFill>
                  <a:schemeClr val="tx1"/>
                </a:solidFill>
              </a:rPr>
              <a:t>Is there a law?</a:t>
            </a:r>
          </a:p>
          <a:p>
            <a:pPr marL="274320" indent="-274320">
              <a:lnSpc>
                <a:spcPct val="120000"/>
              </a:lnSpc>
              <a:spcBef>
                <a:spcPts val="0"/>
              </a:spcBef>
              <a:buSzPct val="100000"/>
              <a:buFont typeface="+mj-lt"/>
              <a:buAutoNum type="arabicPeriod"/>
            </a:pPr>
            <a:r>
              <a:rPr lang="en-US" sz="6400" dirty="0">
                <a:solidFill>
                  <a:schemeClr val="tx1"/>
                </a:solidFill>
              </a:rPr>
              <a:t>Do doctors owns the tissue after patients give consent?</a:t>
            </a:r>
          </a:p>
          <a:p>
            <a:pPr marL="274320" indent="-274320">
              <a:lnSpc>
                <a:spcPct val="120000"/>
              </a:lnSpc>
              <a:spcBef>
                <a:spcPts val="0"/>
              </a:spcBef>
              <a:buSzPct val="100000"/>
              <a:buFont typeface="+mj-lt"/>
              <a:buAutoNum type="arabicPeriod"/>
            </a:pPr>
            <a:r>
              <a:rPr lang="en-US" sz="6400" b="1" i="1" dirty="0">
                <a:solidFill>
                  <a:schemeClr val="tx1"/>
                </a:solidFill>
              </a:rPr>
              <a:t>Should patients be able to perform their own research?</a:t>
            </a:r>
            <a:endParaRPr lang="en-US" sz="6400" dirty="0">
              <a:solidFill>
                <a:schemeClr val="tx1"/>
              </a:solidFill>
            </a:endParaRPr>
          </a:p>
          <a:p>
            <a:pPr marL="274320" indent="-274320">
              <a:lnSpc>
                <a:spcPct val="120000"/>
              </a:lnSpc>
              <a:spcBef>
                <a:spcPts val="0"/>
              </a:spcBef>
              <a:buSzPct val="100000"/>
              <a:buFont typeface="+mj-lt"/>
              <a:buAutoNum type="arabicPeriod"/>
            </a:pPr>
            <a:r>
              <a:rPr lang="en-US" sz="6400" dirty="0">
                <a:solidFill>
                  <a:schemeClr val="tx1"/>
                </a:solidFill>
              </a:rPr>
              <a:t>Do doctors come up with the idea? (A focus)</a:t>
            </a:r>
          </a:p>
          <a:p>
            <a:pPr marL="274320" indent="-274320">
              <a:lnSpc>
                <a:spcPct val="120000"/>
              </a:lnSpc>
              <a:spcBef>
                <a:spcPts val="0"/>
              </a:spcBef>
              <a:buSzPct val="100000"/>
              <a:buFont typeface="+mj-lt"/>
              <a:buAutoNum type="arabicPeriod"/>
            </a:pPr>
            <a:r>
              <a:rPr lang="en-US" sz="6400" dirty="0">
                <a:solidFill>
                  <a:schemeClr val="tx1"/>
                </a:solidFill>
              </a:rPr>
              <a:t>Do doctors need consent for tissue that doesn't belong to humans?</a:t>
            </a:r>
          </a:p>
          <a:p>
            <a:pPr marL="274320" indent="-274320">
              <a:lnSpc>
                <a:spcPct val="120000"/>
              </a:lnSpc>
              <a:spcBef>
                <a:spcPts val="0"/>
              </a:spcBef>
              <a:buSzPct val="100000"/>
              <a:buFont typeface="+mj-lt"/>
              <a:buAutoNum type="arabicPeriod"/>
            </a:pPr>
            <a:r>
              <a:rPr lang="en-US" sz="6400" b="1" i="1" dirty="0">
                <a:solidFill>
                  <a:schemeClr val="tx1"/>
                </a:solidFill>
              </a:rPr>
              <a:t>Can patients take back consent once they find out what the doctors are doing with their tissue</a:t>
            </a:r>
            <a:r>
              <a:rPr lang="en-US" sz="6400" b="1" i="1" dirty="0" smtClean="0">
                <a:solidFill>
                  <a:schemeClr val="tx1"/>
                </a:solidFill>
              </a:rPr>
              <a:t>?</a:t>
            </a:r>
            <a:r>
              <a:rPr lang="en-US" dirty="0"/>
              <a:t/>
            </a:r>
            <a:br>
              <a:rPr lang="en-US" dirty="0"/>
            </a:br>
            <a:endParaRPr lang="en-US" dirty="0"/>
          </a:p>
        </p:txBody>
      </p:sp>
      <p:sp>
        <p:nvSpPr>
          <p:cNvPr id="4" name="TextBox 3"/>
          <p:cNvSpPr txBox="1"/>
          <p:nvPr/>
        </p:nvSpPr>
        <p:spPr>
          <a:xfrm>
            <a:off x="353960" y="972772"/>
            <a:ext cx="3687097" cy="369332"/>
          </a:xfrm>
          <a:prstGeom prst="rect">
            <a:avLst/>
          </a:prstGeom>
          <a:noFill/>
        </p:spPr>
        <p:txBody>
          <a:bodyPr wrap="square" rtlCol="0">
            <a:spAutoFit/>
          </a:bodyPr>
          <a:lstStyle/>
          <a:p>
            <a:r>
              <a:rPr lang="en-US" u="sng"/>
              <a:t>A </a:t>
            </a:r>
            <a:r>
              <a:rPr lang="en-US" u="sng" smtClean="0"/>
              <a:t>Team Against Debate </a:t>
            </a:r>
            <a:r>
              <a:rPr lang="en-US" u="sng" dirty="0" smtClean="0"/>
              <a:t>R</a:t>
            </a:r>
            <a:r>
              <a:rPr lang="en-US" u="sng" smtClean="0"/>
              <a:t>esolve</a:t>
            </a:r>
            <a:r>
              <a:rPr lang="en-US" u="sng" dirty="0"/>
              <a:t>:</a:t>
            </a:r>
            <a:endParaRPr lang="en-US" dirty="0"/>
          </a:p>
        </p:txBody>
      </p:sp>
      <p:sp>
        <p:nvSpPr>
          <p:cNvPr id="5" name="TextBox 4"/>
          <p:cNvSpPr txBox="1"/>
          <p:nvPr/>
        </p:nvSpPr>
        <p:spPr>
          <a:xfrm>
            <a:off x="4735858" y="1342104"/>
            <a:ext cx="3253393" cy="369332"/>
          </a:xfrm>
          <a:prstGeom prst="rect">
            <a:avLst/>
          </a:prstGeom>
          <a:noFill/>
        </p:spPr>
        <p:txBody>
          <a:bodyPr wrap="square" rtlCol="0">
            <a:spAutoFit/>
          </a:bodyPr>
          <a:lstStyle/>
          <a:p>
            <a:r>
              <a:rPr lang="en-US" dirty="0" smtClean="0"/>
              <a:t>A </a:t>
            </a:r>
            <a:r>
              <a:rPr lang="en-US" u="sng" dirty="0" smtClean="0"/>
              <a:t>Team For Debate Resolve</a:t>
            </a:r>
            <a:endParaRPr lang="en-US" u="sng" dirty="0"/>
          </a:p>
        </p:txBody>
      </p:sp>
    </p:spTree>
    <p:extLst>
      <p:ext uri="{BB962C8B-B14F-4D97-AF65-F5344CB8AC3E}">
        <p14:creationId xmlns:p14="http://schemas.microsoft.com/office/powerpoint/2010/main" val="125983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8" end="1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9" end="1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20" end="2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21" end="2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22" end="2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23" end="2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24" end="2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25" end="2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7033" y="2094272"/>
            <a:ext cx="4020463" cy="3015347"/>
          </a:xfrm>
          <a:prstGeom prst="rect">
            <a:avLst/>
          </a:prstGeom>
        </p:spPr>
      </p:pic>
      <p:sp>
        <p:nvSpPr>
          <p:cNvPr id="3" name="Content Placeholder 2"/>
          <p:cNvSpPr>
            <a:spLocks noGrp="1"/>
          </p:cNvSpPr>
          <p:nvPr>
            <p:ph idx="1"/>
          </p:nvPr>
        </p:nvSpPr>
        <p:spPr>
          <a:xfrm>
            <a:off x="498474" y="1524000"/>
            <a:ext cx="3906378" cy="4602163"/>
          </a:xfrm>
        </p:spPr>
        <p:txBody>
          <a:bodyPr>
            <a:normAutofit/>
          </a:bodyPr>
          <a:lstStyle/>
          <a:p>
            <a:pPr>
              <a:buFont typeface="Wingdings" charset="2"/>
              <a:buChar char="v"/>
            </a:pPr>
            <a:r>
              <a:rPr lang="en-US" sz="2400" dirty="0" smtClean="0">
                <a:solidFill>
                  <a:schemeClr val="tx1"/>
                </a:solidFill>
              </a:rPr>
              <a:t>In teams, students research their priority questions</a:t>
            </a:r>
          </a:p>
          <a:p>
            <a:pPr>
              <a:buFont typeface="Wingdings" charset="2"/>
              <a:buChar char="v"/>
            </a:pPr>
            <a:r>
              <a:rPr lang="en-US" sz="2400" dirty="0" smtClean="0">
                <a:solidFill>
                  <a:schemeClr val="tx1"/>
                </a:solidFill>
              </a:rPr>
              <a:t>Students prepare their debate arguments and rebuttals, using research</a:t>
            </a:r>
          </a:p>
          <a:p>
            <a:pPr>
              <a:buFont typeface="Wingdings" charset="2"/>
              <a:buChar char="v"/>
            </a:pPr>
            <a:r>
              <a:rPr lang="en-US" sz="2400" dirty="0" smtClean="0">
                <a:solidFill>
                  <a:schemeClr val="tx1"/>
                </a:solidFill>
              </a:rPr>
              <a:t>Students practice public speaking and rhetorical skills</a:t>
            </a:r>
            <a:endParaRPr lang="en-US" sz="2400" dirty="0">
              <a:solidFill>
                <a:schemeClr val="tx1"/>
              </a:solidFill>
            </a:endParaRPr>
          </a:p>
        </p:txBody>
      </p:sp>
    </p:spTree>
    <p:extLst>
      <p:ext uri="{BB962C8B-B14F-4D97-AF65-F5344CB8AC3E}">
        <p14:creationId xmlns:p14="http://schemas.microsoft.com/office/powerpoint/2010/main" val="173923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the Debate</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385187" y="2722122"/>
            <a:ext cx="4287753" cy="3215815"/>
          </a:xfrm>
          <a:prstGeom prst="rect">
            <a:avLst/>
          </a:prstGeom>
        </p:spPr>
      </p:pic>
      <p:pic>
        <p:nvPicPr>
          <p:cNvPr id="5"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67284" y="2035256"/>
            <a:ext cx="5022168" cy="3711950"/>
          </a:xfrm>
          <a:prstGeom prst="rect">
            <a:avLst/>
          </a:prstGeom>
        </p:spPr>
      </p:pic>
      <p:sp>
        <p:nvSpPr>
          <p:cNvPr id="6" name="TextBox 5"/>
          <p:cNvSpPr txBox="1"/>
          <p:nvPr/>
        </p:nvSpPr>
        <p:spPr>
          <a:xfrm>
            <a:off x="4503173" y="1244794"/>
            <a:ext cx="3669600" cy="1477328"/>
          </a:xfrm>
          <a:prstGeom prst="rect">
            <a:avLst/>
          </a:prstGeom>
          <a:noFill/>
        </p:spPr>
        <p:txBody>
          <a:bodyPr wrap="square" rtlCol="0">
            <a:spAutoFit/>
          </a:bodyPr>
          <a:lstStyle/>
          <a:p>
            <a:pPr marL="285750" indent="-285750">
              <a:buFont typeface="Wingdings" charset="2"/>
              <a:buChar char="v"/>
            </a:pPr>
            <a:r>
              <a:rPr lang="en-US" dirty="0" smtClean="0"/>
              <a:t>The 3 Judges: administrators, teachers and a former student</a:t>
            </a:r>
          </a:p>
          <a:p>
            <a:pPr marL="285750" indent="-285750">
              <a:buFont typeface="Wingdings" charset="2"/>
              <a:buChar char="v"/>
            </a:pPr>
            <a:r>
              <a:rPr lang="en-US" dirty="0" smtClean="0"/>
              <a:t>The Audience: students, parents, teachers, school &amp; district leaders</a:t>
            </a:r>
            <a:endParaRPr lang="en-US" dirty="0"/>
          </a:p>
        </p:txBody>
      </p:sp>
    </p:spTree>
    <p:extLst>
      <p:ext uri="{BB962C8B-B14F-4D97-AF65-F5344CB8AC3E}">
        <p14:creationId xmlns:p14="http://schemas.microsoft.com/office/powerpoint/2010/main" val="19650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510988" y="4912659"/>
            <a:ext cx="8086748" cy="1278546"/>
          </a:xfrm>
        </p:spPr>
        <p:txBody>
          <a:bodyPr>
            <a:normAutofit fontScale="90000"/>
          </a:bodyPr>
          <a:lstStyle/>
          <a:p>
            <a:pPr fontAlgn="base"/>
            <a:r>
              <a:rPr lang="en-US" sz="4000" dirty="0" smtClean="0"/>
              <a:t>Why is the skill of question </a:t>
            </a:r>
            <a:r>
              <a:rPr lang="en-US" sz="4000" dirty="0"/>
              <a:t>f</a:t>
            </a:r>
            <a:r>
              <a:rPr lang="en-US" sz="4000" dirty="0" smtClean="0"/>
              <a:t>ormulation so important </a:t>
            </a:r>
            <a:r>
              <a:rPr lang="en-US" sz="4000" dirty="0"/>
              <a:t>n</a:t>
            </a:r>
            <a:r>
              <a:rPr lang="en-US" sz="4000" dirty="0" smtClean="0"/>
              <a:t>ow?  </a:t>
            </a:r>
            <a:endParaRPr lang="en-US" sz="4000" dirty="0"/>
          </a:p>
        </p:txBody>
      </p:sp>
      <p:pic>
        <p:nvPicPr>
          <p:cNvPr id="4" name="Picture Placeholder 3" descr="Screenshot 2015-09-16 15.08.22.pn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3541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00075" y="1344613"/>
            <a:ext cx="3475038" cy="529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a:spLocks noChangeArrowheads="1"/>
          </p:cNvSpPr>
          <p:nvPr/>
        </p:nvSpPr>
        <p:spPr bwMode="auto">
          <a:xfrm>
            <a:off x="4565650" y="1331913"/>
            <a:ext cx="4638675"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r>
              <a:rPr lang="en-US" altLang="en-US" sz="3200"/>
              <a:t>“How should you respond when you get powerful new tools for finding answers? </a:t>
            </a:r>
          </a:p>
          <a:p>
            <a:endParaRPr lang="en-US" altLang="en-US" sz="3200"/>
          </a:p>
        </p:txBody>
      </p:sp>
      <p:sp>
        <p:nvSpPr>
          <p:cNvPr id="3" name="TextBox 2"/>
          <p:cNvSpPr txBox="1">
            <a:spLocks noChangeArrowheads="1"/>
          </p:cNvSpPr>
          <p:nvPr/>
        </p:nvSpPr>
        <p:spPr bwMode="auto">
          <a:xfrm>
            <a:off x="4565650" y="3825875"/>
            <a:ext cx="5129213" cy="172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endParaRPr lang="en-US" altLang="en-US" sz="2800" dirty="0"/>
          </a:p>
          <a:p>
            <a:r>
              <a:rPr lang="en-US" altLang="en-US" sz="2800" dirty="0"/>
              <a:t>Think of harder questions.”</a:t>
            </a:r>
          </a:p>
          <a:p>
            <a:endParaRPr lang="en-US" altLang="en-US" sz="3200" dirty="0"/>
          </a:p>
          <a:p>
            <a:endParaRPr lang="en-US" altLang="en-US" dirty="0"/>
          </a:p>
        </p:txBody>
      </p:sp>
      <p:sp>
        <p:nvSpPr>
          <p:cNvPr id="6" name="TextBox 5"/>
          <p:cNvSpPr txBox="1">
            <a:spLocks noChangeArrowheads="1"/>
          </p:cNvSpPr>
          <p:nvPr/>
        </p:nvSpPr>
        <p:spPr bwMode="auto">
          <a:xfrm>
            <a:off x="4987925" y="5399088"/>
            <a:ext cx="3484563"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285750" indent="-285750" algn="r">
              <a:buFontTx/>
              <a:buChar char="-"/>
            </a:pPr>
            <a:r>
              <a:rPr lang="en-US" altLang="en-US" dirty="0" smtClean="0"/>
              <a:t>Clive </a:t>
            </a:r>
            <a:r>
              <a:rPr lang="en-US" altLang="en-US" dirty="0"/>
              <a:t>Thompson, </a:t>
            </a:r>
            <a:r>
              <a:rPr lang="en-US" altLang="en-US" dirty="0" smtClean="0"/>
              <a:t>Journalist </a:t>
            </a:r>
            <a:r>
              <a:rPr lang="en-US" altLang="en-US" dirty="0"/>
              <a:t>and Technology Blogger</a:t>
            </a:r>
          </a:p>
          <a:p>
            <a:endParaRPr lang="en-US" altLang="en-US" dirty="0"/>
          </a:p>
        </p:txBody>
      </p:sp>
      <p:sp>
        <p:nvSpPr>
          <p:cNvPr id="167942" name="Title 1"/>
          <p:cNvSpPr txBox="1">
            <a:spLocks/>
          </p:cNvSpPr>
          <p:nvPr/>
        </p:nvSpPr>
        <p:spPr bwMode="auto">
          <a:xfrm>
            <a:off x="600075" y="352425"/>
            <a:ext cx="75565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defTabSz="914400"/>
            <a:r>
              <a:rPr lang="en-US" altLang="en-US" sz="4000">
                <a:solidFill>
                  <a:schemeClr val="accent1"/>
                </a:solidFill>
              </a:rPr>
              <a:t>In the Age of Google…</a:t>
            </a:r>
          </a:p>
        </p:txBody>
      </p:sp>
    </p:spTree>
    <p:extLst>
      <p:ext uri="{BB962C8B-B14F-4D97-AF65-F5344CB8AC3E}">
        <p14:creationId xmlns:p14="http://schemas.microsoft.com/office/powerpoint/2010/main" val="321941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a:xfrm>
            <a:off x="498475" y="382588"/>
            <a:ext cx="7556500" cy="1116012"/>
          </a:xfrm>
        </p:spPr>
        <p:txBody>
          <a:bodyPr/>
          <a:lstStyle/>
          <a:p>
            <a:pPr eaLnBrk="1" hangingPunct="1"/>
            <a:r>
              <a:rPr lang="en-US" altLang="en-US" sz="4000" smtClean="0"/>
              <a:t>Democracy</a:t>
            </a:r>
          </a:p>
        </p:txBody>
      </p:sp>
      <p:pic>
        <p:nvPicPr>
          <p:cNvPr id="173059"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98475" y="1284288"/>
            <a:ext cx="7556500" cy="4144962"/>
          </a:xfrm>
        </p:spPr>
      </p:pic>
      <p:sp>
        <p:nvSpPr>
          <p:cNvPr id="2" name="TextBox 8"/>
          <p:cNvSpPr txBox="1">
            <a:spLocks noChangeArrowheads="1"/>
          </p:cNvSpPr>
          <p:nvPr/>
        </p:nvSpPr>
        <p:spPr bwMode="auto">
          <a:xfrm>
            <a:off x="2995613" y="6611938"/>
            <a:ext cx="6297612"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eaLnBrk="1" hangingPunct="1"/>
            <a:r>
              <a:rPr lang="en-US" altLang="en-US" sz="1000"/>
              <a:t>See Chapter 6 on Septima Clark in </a:t>
            </a:r>
            <a:r>
              <a:rPr lang="en-US" altLang="en-US" sz="1000" i="1"/>
              <a:t>Freedom Road: Adult Education of African Americans </a:t>
            </a:r>
            <a:r>
              <a:rPr lang="en-US" altLang="en-US" sz="1000"/>
              <a:t>(Peterson, 1996).</a:t>
            </a:r>
            <a:endParaRPr lang="en-US" altLang="en-US" sz="1000" i="1"/>
          </a:p>
        </p:txBody>
      </p:sp>
      <p:sp>
        <p:nvSpPr>
          <p:cNvPr id="7" name="TextBox 8"/>
          <p:cNvSpPr txBox="1">
            <a:spLocks noChangeArrowheads="1"/>
          </p:cNvSpPr>
          <p:nvPr/>
        </p:nvSpPr>
        <p:spPr bwMode="auto">
          <a:xfrm>
            <a:off x="506413" y="5418138"/>
            <a:ext cx="7889442"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eaLnBrk="1" hangingPunct="1"/>
            <a:r>
              <a:rPr lang="en-US" altLang="en-US" sz="2400"/>
              <a:t>“We need to be taught to study rather than to believe, to </a:t>
            </a:r>
            <a:r>
              <a:rPr lang="en-US" altLang="en-US" sz="2400" b="1"/>
              <a:t>inquire</a:t>
            </a:r>
            <a:r>
              <a:rPr lang="en-US" altLang="en-US" sz="2400"/>
              <a:t> rather than to affirm.” - </a:t>
            </a:r>
            <a:r>
              <a:rPr lang="en-US" altLang="en-US" sz="2400" dirty="0" err="1"/>
              <a:t>Septima</a:t>
            </a:r>
            <a:r>
              <a:rPr lang="en-US" altLang="en-US" sz="2400" dirty="0"/>
              <a:t> Clark</a:t>
            </a:r>
          </a:p>
        </p:txBody>
      </p:sp>
    </p:spTree>
    <p:extLst>
      <p:ext uri="{BB962C8B-B14F-4D97-AF65-F5344CB8AC3E}">
        <p14:creationId xmlns:p14="http://schemas.microsoft.com/office/powerpoint/2010/main" val="1364139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133475" y="200025"/>
            <a:ext cx="6078538" cy="701675"/>
          </a:xfrm>
        </p:spPr>
        <p:txBody>
          <a:bodyPr/>
          <a:lstStyle/>
          <a:p>
            <a:pPr algn="ctr"/>
            <a:r>
              <a:rPr lang="en-US" altLang="en-US" sz="4400" dirty="0" smtClean="0"/>
              <a:t>Today’s Agenda</a:t>
            </a:r>
          </a:p>
        </p:txBody>
      </p:sp>
      <p:sp>
        <p:nvSpPr>
          <p:cNvPr id="3" name="Content Placeholder 2"/>
          <p:cNvSpPr>
            <a:spLocks noGrp="1"/>
          </p:cNvSpPr>
          <p:nvPr>
            <p:ph idx="1"/>
          </p:nvPr>
        </p:nvSpPr>
        <p:spPr>
          <a:xfrm>
            <a:off x="142504" y="1532406"/>
            <a:ext cx="8732604" cy="5458579"/>
          </a:xfrm>
        </p:spPr>
        <p:txBody>
          <a:bodyPr>
            <a:noAutofit/>
          </a:bodyPr>
          <a:lstStyle/>
          <a:p>
            <a:pPr marL="742950" indent="-742950">
              <a:buFont typeface="+mj-lt"/>
              <a:buAutoNum type="arabicParenR"/>
              <a:defRPr/>
            </a:pPr>
            <a:r>
              <a:rPr lang="en-US" sz="2800" dirty="0" smtClean="0">
                <a:solidFill>
                  <a:schemeClr val="tx1"/>
                </a:solidFill>
              </a:rPr>
              <a:t>Why Spend Time on Teaching Question Formulation? </a:t>
            </a:r>
          </a:p>
          <a:p>
            <a:pPr marL="742950" indent="-742950">
              <a:buFont typeface="+mj-lt"/>
              <a:buAutoNum type="arabicParenR"/>
              <a:defRPr/>
            </a:pPr>
            <a:r>
              <a:rPr lang="en-US" sz="2800" dirty="0" smtClean="0">
                <a:solidFill>
                  <a:schemeClr val="tx1"/>
                </a:solidFill>
              </a:rPr>
              <a:t>Collaborative Learning with the Question Formulation Technique (QFT)</a:t>
            </a:r>
          </a:p>
          <a:p>
            <a:pPr marL="742950" indent="-742950">
              <a:buFont typeface="+mj-lt"/>
              <a:buAutoNum type="arabicParenR"/>
              <a:defRPr/>
            </a:pPr>
            <a:r>
              <a:rPr lang="en-US" sz="2800" dirty="0" smtClean="0">
                <a:solidFill>
                  <a:schemeClr val="tx1"/>
                </a:solidFill>
              </a:rPr>
              <a:t>Explore Classroom Examples &amp; Applications</a:t>
            </a:r>
          </a:p>
          <a:p>
            <a:pPr marL="742950" indent="-742950">
              <a:buFont typeface="+mj-lt"/>
              <a:buAutoNum type="arabicParenR"/>
              <a:defRPr/>
            </a:pPr>
            <a:r>
              <a:rPr lang="en-US" sz="2800" b="1" dirty="0" smtClean="0">
                <a:solidFill>
                  <a:schemeClr val="tx1"/>
                </a:solidFill>
              </a:rPr>
              <a:t>Planning How You Might Use the QFT</a:t>
            </a:r>
          </a:p>
          <a:p>
            <a:pPr marL="742950" indent="-742950">
              <a:buFont typeface="+mj-lt"/>
              <a:buAutoNum type="arabicParenR"/>
              <a:defRPr/>
            </a:pPr>
            <a:r>
              <a:rPr lang="en-US" sz="2800" dirty="0" smtClean="0">
                <a:solidFill>
                  <a:schemeClr val="tx1"/>
                </a:solidFill>
              </a:rPr>
              <a:t>Reflection &amp; Evaluation</a:t>
            </a:r>
          </a:p>
          <a:p>
            <a:pPr marL="0" indent="0">
              <a:buNone/>
              <a:defRPr/>
            </a:pPr>
            <a:endParaRPr lang="en-US" sz="2800" dirty="0" smtClean="0">
              <a:solidFill>
                <a:schemeClr val="tx1"/>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3178" y="5866692"/>
            <a:ext cx="2412519" cy="883632"/>
          </a:xfrm>
          <a:prstGeom prst="rect">
            <a:avLst/>
          </a:prstGeom>
        </p:spPr>
      </p:pic>
      <p:sp>
        <p:nvSpPr>
          <p:cNvPr id="5" name="TextBox 4"/>
          <p:cNvSpPr txBox="1"/>
          <p:nvPr/>
        </p:nvSpPr>
        <p:spPr>
          <a:xfrm>
            <a:off x="7403742" y="6308508"/>
            <a:ext cx="1740258" cy="338554"/>
          </a:xfrm>
          <a:prstGeom prst="rect">
            <a:avLst/>
          </a:prstGeom>
          <a:noFill/>
        </p:spPr>
        <p:txBody>
          <a:bodyPr wrap="square" rtlCol="0">
            <a:spAutoFit/>
          </a:bodyPr>
          <a:lstStyle/>
          <a:p>
            <a:r>
              <a:rPr lang="en-US" sz="1600" dirty="0" smtClean="0">
                <a:solidFill>
                  <a:schemeClr val="accent2"/>
                </a:solidFill>
              </a:rPr>
              <a:t>#QFT</a:t>
            </a:r>
            <a:endParaRPr lang="en-US" sz="1600" dirty="0">
              <a:solidFill>
                <a:schemeClr val="accent2"/>
              </a:solidFill>
            </a:endParaRPr>
          </a:p>
        </p:txBody>
      </p:sp>
    </p:spTree>
    <p:extLst>
      <p:ext uri="{BB962C8B-B14F-4D97-AF65-F5344CB8AC3E}">
        <p14:creationId xmlns:p14="http://schemas.microsoft.com/office/powerpoint/2010/main" val="8651775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992" y="1500821"/>
            <a:ext cx="8426918" cy="4442779"/>
          </a:xfrm>
        </p:spPr>
        <p:txBody>
          <a:bodyPr/>
          <a:lstStyle/>
          <a:p>
            <a:pPr marL="0" indent="0">
              <a:buFont typeface="Wingdings" panose="05000000000000000000" pitchFamily="2" charset="2"/>
              <a:buNone/>
              <a:defRPr/>
            </a:pPr>
            <a:endParaRPr lang="en-US" altLang="en-US" sz="1050" dirty="0" smtClean="0">
              <a:solidFill>
                <a:schemeClr val="tx1"/>
              </a:solidFill>
            </a:endParaRPr>
          </a:p>
          <a:p>
            <a:pPr marL="0" indent="0">
              <a:spcBef>
                <a:spcPts val="0"/>
              </a:spcBef>
              <a:buNone/>
              <a:defRPr/>
            </a:pPr>
            <a:r>
              <a:rPr lang="en-US" altLang="en-US" sz="2800" b="1" dirty="0" smtClean="0">
                <a:solidFill>
                  <a:schemeClr val="tx1"/>
                </a:solidFill>
              </a:rPr>
              <a:t>http</a:t>
            </a:r>
            <a:r>
              <a:rPr lang="en-US" altLang="en-US" sz="2800" b="1" dirty="0">
                <a:solidFill>
                  <a:schemeClr val="tx1"/>
                </a:solidFill>
              </a:rPr>
              <a:t>://</a:t>
            </a:r>
            <a:r>
              <a:rPr lang="en-US" altLang="en-US" sz="2800" b="1" dirty="0" smtClean="0">
                <a:solidFill>
                  <a:schemeClr val="tx1"/>
                </a:solidFill>
              </a:rPr>
              <a:t>rightquestion.org/educators/</a:t>
            </a:r>
          </a:p>
          <a:p>
            <a:pPr marL="0" indent="0">
              <a:spcBef>
                <a:spcPts val="0"/>
              </a:spcBef>
              <a:buNone/>
              <a:defRPr/>
            </a:pPr>
            <a:r>
              <a:rPr lang="en-US" altLang="en-US" sz="2800" b="1" dirty="0" smtClean="0">
                <a:solidFill>
                  <a:schemeClr val="tx1"/>
                </a:solidFill>
              </a:rPr>
              <a:t>seminar-resources/</a:t>
            </a:r>
            <a:endParaRPr lang="en-US" b="1" dirty="0"/>
          </a:p>
        </p:txBody>
      </p:sp>
      <p:sp>
        <p:nvSpPr>
          <p:cNvPr id="2" name="TextBox 1"/>
          <p:cNvSpPr txBox="1"/>
          <p:nvPr/>
        </p:nvSpPr>
        <p:spPr>
          <a:xfrm>
            <a:off x="479503" y="624469"/>
            <a:ext cx="7727795" cy="707886"/>
          </a:xfrm>
          <a:prstGeom prst="rect">
            <a:avLst/>
          </a:prstGeom>
          <a:noFill/>
        </p:spPr>
        <p:txBody>
          <a:bodyPr wrap="square" rtlCol="0">
            <a:spAutoFit/>
          </a:bodyPr>
          <a:lstStyle/>
          <a:p>
            <a:r>
              <a:rPr lang="en-US" altLang="en-US" sz="4000" dirty="0">
                <a:solidFill>
                  <a:schemeClr val="accent1"/>
                </a:solidFill>
                <a:latin typeface="+mj-lt"/>
              </a:rPr>
              <a:t>To Access Today’s Materials:</a:t>
            </a:r>
            <a:endParaRPr lang="en-US" sz="4000" dirty="0">
              <a:solidFill>
                <a:schemeClr val="accent1"/>
              </a:solidFill>
              <a:latin typeface="+mj-lt"/>
            </a:endParaRPr>
          </a:p>
        </p:txBody>
      </p:sp>
      <p:sp>
        <p:nvSpPr>
          <p:cNvPr id="6" name="Content Placeholder 2"/>
          <p:cNvSpPr txBox="1">
            <a:spLocks/>
          </p:cNvSpPr>
          <p:nvPr/>
        </p:nvSpPr>
        <p:spPr bwMode="auto">
          <a:xfrm>
            <a:off x="479503" y="3292925"/>
            <a:ext cx="8007272" cy="317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None/>
              <a:defRPr/>
            </a:pPr>
            <a:r>
              <a:rPr lang="en-US" altLang="en-US" sz="3200" dirty="0">
                <a:solidFill>
                  <a:schemeClr val="accent1"/>
                </a:solidFill>
              </a:rPr>
              <a:t>Join our Educator Network </a:t>
            </a:r>
            <a:r>
              <a:rPr lang="en-US" altLang="en-US" sz="3200" dirty="0" smtClean="0">
                <a:solidFill>
                  <a:schemeClr val="accent1"/>
                </a:solidFill>
              </a:rPr>
              <a:t>for:</a:t>
            </a:r>
          </a:p>
          <a:p>
            <a:pPr lvl="1">
              <a:buFont typeface="Wingdings" charset="2"/>
              <a:buChar char="§"/>
              <a:defRPr/>
            </a:pPr>
            <a:r>
              <a:rPr lang="en-US" altLang="en-US" dirty="0" smtClean="0">
                <a:solidFill>
                  <a:schemeClr val="tx1"/>
                </a:solidFill>
              </a:rPr>
              <a:t>Templates </a:t>
            </a:r>
            <a:r>
              <a:rPr lang="en-US" altLang="en-US" dirty="0">
                <a:solidFill>
                  <a:schemeClr val="tx1"/>
                </a:solidFill>
              </a:rPr>
              <a:t>you can use tomorrow in class</a:t>
            </a:r>
          </a:p>
          <a:p>
            <a:pPr lvl="1">
              <a:buFont typeface="Wingdings" charset="2"/>
              <a:buChar char="§"/>
            </a:pPr>
            <a:r>
              <a:rPr lang="en-US" altLang="en-US" dirty="0" smtClean="0">
                <a:solidFill>
                  <a:schemeClr val="tx1"/>
                </a:solidFill>
              </a:rPr>
              <a:t>Classroom </a:t>
            </a:r>
            <a:r>
              <a:rPr lang="en-US" altLang="en-US" dirty="0">
                <a:solidFill>
                  <a:schemeClr val="tx1"/>
                </a:solidFill>
              </a:rPr>
              <a:t>Examples</a:t>
            </a:r>
          </a:p>
          <a:p>
            <a:pPr lvl="1">
              <a:buFont typeface="Wingdings" charset="2"/>
              <a:buChar char="§"/>
            </a:pPr>
            <a:r>
              <a:rPr lang="en-US" altLang="en-US" dirty="0">
                <a:solidFill>
                  <a:schemeClr val="tx1"/>
                </a:solidFill>
              </a:rPr>
              <a:t>Instructional Videos</a:t>
            </a:r>
          </a:p>
          <a:p>
            <a:pPr lvl="1">
              <a:buFont typeface="Wingdings" charset="2"/>
              <a:buChar char="§"/>
            </a:pPr>
            <a:r>
              <a:rPr lang="en-US" altLang="en-US" dirty="0">
                <a:solidFill>
                  <a:schemeClr val="tx1"/>
                </a:solidFill>
              </a:rPr>
              <a:t>Forums and Discussions with other Educators</a:t>
            </a:r>
          </a:p>
          <a:p>
            <a:pPr marL="0" indent="0">
              <a:buNone/>
              <a:defRPr/>
            </a:pPr>
            <a:endParaRPr lang="en-US" altLang="en-US" sz="3200" dirty="0" smtClean="0">
              <a:solidFill>
                <a:schemeClr val="accent1"/>
              </a:solidFill>
            </a:endParaRPr>
          </a:p>
        </p:txBody>
      </p:sp>
    </p:spTree>
    <p:extLst>
      <p:ext uri="{BB962C8B-B14F-4D97-AF65-F5344CB8AC3E}">
        <p14:creationId xmlns:p14="http://schemas.microsoft.com/office/powerpoint/2010/main" val="3353994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retrodotslight.psd"/>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0" name="Subtitle 2"/>
          <p:cNvSpPr txBox="1">
            <a:spLocks/>
          </p:cNvSpPr>
          <p:nvPr/>
        </p:nvSpPr>
        <p:spPr bwMode="auto">
          <a:xfrm>
            <a:off x="862013" y="2281238"/>
            <a:ext cx="64008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342900" marR="0" lvl="0" indent="-342900" algn="l" defTabSz="457200" rtl="0" eaLnBrk="1" fontAlgn="auto" latinLnBrk="0" hangingPunct="1">
              <a:lnSpc>
                <a:spcPct val="100000"/>
              </a:lnSpc>
              <a:spcBef>
                <a:spcPct val="20000"/>
              </a:spcBef>
              <a:spcAft>
                <a:spcPts val="0"/>
              </a:spcAft>
              <a:buClrTx/>
              <a:buSzTx/>
              <a:buFont typeface="Arial" charset="0"/>
              <a:buChar char="•"/>
              <a:tabLst/>
              <a:defRPr/>
            </a:pPr>
            <a:endParaRPr kumimoji="0" lang="en-US" sz="3200" b="1" i="0" u="none" strike="noStrike" kern="1200" cap="none" spc="0" normalizeH="0" baseline="0" noProof="0">
              <a:ln>
                <a:noFill/>
              </a:ln>
              <a:solidFill>
                <a:prstClr val="black"/>
              </a:solidFill>
              <a:effectLst/>
              <a:uLnTx/>
              <a:uFillTx/>
              <a:latin typeface="Arial" charset="0"/>
              <a:cs typeface="Arial" charset="0"/>
            </a:endParaRPr>
          </a:p>
        </p:txBody>
      </p:sp>
      <p:pic>
        <p:nvPicPr>
          <p:cNvPr id="32771" name="Picture 1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9688" y="-47625"/>
            <a:ext cx="9182101" cy="690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2" name="TextBox 15"/>
          <p:cNvSpPr txBox="1">
            <a:spLocks noChangeArrowheads="1"/>
          </p:cNvSpPr>
          <p:nvPr/>
        </p:nvSpPr>
        <p:spPr bwMode="auto">
          <a:xfrm>
            <a:off x="195263" y="217343"/>
            <a:ext cx="4338637"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j-lt"/>
                <a:ea typeface="ヒラギノ角ゴ ProN W3" charset="0"/>
                <a:cs typeface="ヒラギノ角ゴ ProN W3" charset="0"/>
              </a:rPr>
              <a:t>LAWRENCE, MA, 1990</a:t>
            </a:r>
          </a:p>
        </p:txBody>
      </p:sp>
      <p:sp>
        <p:nvSpPr>
          <p:cNvPr id="32773" name="TextBox 2"/>
          <p:cNvSpPr txBox="1">
            <a:spLocks noChangeArrowheads="1"/>
          </p:cNvSpPr>
          <p:nvPr/>
        </p:nvSpPr>
        <p:spPr bwMode="auto">
          <a:xfrm>
            <a:off x="195263" y="1026968"/>
            <a:ext cx="3038475" cy="2616101"/>
          </a:xfrm>
          <a:prstGeom prst="rect">
            <a:avLst/>
          </a:prstGeom>
          <a:noFill/>
          <a:ln>
            <a:noFill/>
          </a:ln>
          <a:effectLst>
            <a:glow rad="127000">
              <a:schemeClr val="tx1"/>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mn-lt"/>
                <a:ea typeface="ヒラギノ角ゴ ProN W3" charset="0"/>
                <a:cs typeface="ヒラギノ角ゴ ProN W3" charset="0"/>
              </a:rPr>
              <a:t>“We don’t go to the school because we don’t even know what to ask.”</a:t>
            </a:r>
            <a:endParaRPr kumimoji="0" lang="en-US" altLang="ja-JP" sz="2600" b="0" i="0" u="none" strike="noStrike" kern="1200" cap="none" spc="0" normalizeH="0" baseline="0" noProof="0" dirty="0">
              <a:ln>
                <a:noFill/>
              </a:ln>
              <a:solidFill>
                <a:prstClr val="black"/>
              </a:solidFill>
              <a:effectLst/>
              <a:uLnTx/>
              <a:uFillTx/>
              <a:latin typeface="+mn-lt"/>
              <a:cs typeface="Gill Sans"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prstClr val="black"/>
              </a:solidFill>
              <a:effectLst/>
              <a:uLnTx/>
              <a:uFillTx/>
              <a:latin typeface="Gill Sans" charset="0"/>
              <a:cs typeface="Gill Sans" charset="0"/>
            </a:endParaRPr>
          </a:p>
        </p:txBody>
      </p:sp>
    </p:spTree>
    <p:extLst>
      <p:ext uri="{BB962C8B-B14F-4D97-AF65-F5344CB8AC3E}">
        <p14:creationId xmlns:p14="http://schemas.microsoft.com/office/powerpoint/2010/main" val="13399519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03" y="624469"/>
            <a:ext cx="7727795" cy="707886"/>
          </a:xfrm>
          <a:prstGeom prst="rect">
            <a:avLst/>
          </a:prstGeom>
          <a:noFill/>
        </p:spPr>
        <p:txBody>
          <a:bodyPr wrap="square" rtlCol="0">
            <a:spAutoFit/>
          </a:bodyPr>
          <a:lstStyle/>
          <a:p>
            <a:r>
              <a:rPr lang="en-US" altLang="en-US" sz="4000" dirty="0" smtClean="0">
                <a:solidFill>
                  <a:schemeClr val="accent1"/>
                </a:solidFill>
                <a:latin typeface="+mj-lt"/>
              </a:rPr>
              <a:t>Now, Educators Lead the Work</a:t>
            </a:r>
            <a:endParaRPr lang="en-US" sz="4000" dirty="0">
              <a:solidFill>
                <a:schemeClr val="accent1"/>
              </a:solidFill>
              <a:latin typeface="+mj-lt"/>
            </a:endParaRPr>
          </a:p>
        </p:txBody>
      </p:sp>
      <p:sp>
        <p:nvSpPr>
          <p:cNvPr id="6" name="Content Placeholder 2"/>
          <p:cNvSpPr txBox="1">
            <a:spLocks/>
          </p:cNvSpPr>
          <p:nvPr/>
        </p:nvSpPr>
        <p:spPr bwMode="auto">
          <a:xfrm>
            <a:off x="557049" y="3216166"/>
            <a:ext cx="7966841" cy="262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Wingdings" panose="05000000000000000000" pitchFamily="2" charset="2"/>
              <a:buNone/>
              <a:defRPr/>
            </a:pPr>
            <a:r>
              <a:rPr lang="en-US" altLang="en-US" sz="2400" dirty="0" smtClean="0">
                <a:solidFill>
                  <a:schemeClr val="tx1"/>
                </a:solidFill>
              </a:rPr>
              <a:t>The Right Question Institute offers materials through a Creative Commons License and we encourage you to make use of and/or share this resource.  Please reference the Right Question Institute and </a:t>
            </a:r>
            <a:r>
              <a:rPr lang="en-US" altLang="en-US" sz="2400" u="sng" dirty="0" smtClean="0">
                <a:solidFill>
                  <a:schemeClr val="tx1"/>
                </a:solidFill>
              </a:rPr>
              <a:t>rightquestion.org</a:t>
            </a:r>
            <a:r>
              <a:rPr lang="en-US" altLang="en-US" sz="2400" dirty="0" smtClean="0">
                <a:solidFill>
                  <a:schemeClr val="tx1"/>
                </a:solidFill>
              </a:rPr>
              <a:t> as the source on any materials you use.</a:t>
            </a:r>
          </a:p>
          <a:p>
            <a:pPr marL="0" indent="0">
              <a:buFont typeface="Wingdings" panose="05000000000000000000" pitchFamily="2" charset="2"/>
              <a:buNone/>
              <a:defRPr/>
            </a:pPr>
            <a:endParaRPr lang="en-US" altLang="en-US" sz="1050" dirty="0" smtClean="0">
              <a:solidFill>
                <a:schemeClr val="tx1"/>
              </a:solidFill>
            </a:endParaRPr>
          </a:p>
        </p:txBody>
      </p:sp>
      <p:pic>
        <p:nvPicPr>
          <p:cNvPr id="7" name="Picture 1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6967" y="2554115"/>
            <a:ext cx="20447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1121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502" y="2198913"/>
            <a:ext cx="7553453" cy="1212882"/>
          </a:xfrm>
        </p:spPr>
        <p:txBody>
          <a:bodyPr>
            <a:normAutofit/>
          </a:bodyPr>
          <a:lstStyle/>
          <a:p>
            <a:pPr marL="0" indent="0">
              <a:buNone/>
              <a:defRPr/>
            </a:pPr>
            <a:r>
              <a:rPr lang="en-US" altLang="en-US" sz="3600" b="1" dirty="0">
                <a:solidFill>
                  <a:schemeClr val="tx1"/>
                </a:solidFill>
              </a:rPr>
              <a:t>https://</a:t>
            </a:r>
            <a:r>
              <a:rPr lang="en-US" altLang="en-US" sz="3600" b="1" dirty="0" err="1">
                <a:solidFill>
                  <a:schemeClr val="tx1"/>
                </a:solidFill>
              </a:rPr>
              <a:t>tinyurl.com</a:t>
            </a:r>
            <a:r>
              <a:rPr lang="en-US" altLang="en-US" sz="3600" b="1" dirty="0">
                <a:solidFill>
                  <a:schemeClr val="tx1"/>
                </a:solidFill>
              </a:rPr>
              <a:t>/</a:t>
            </a:r>
            <a:r>
              <a:rPr lang="en-US" altLang="en-US" sz="3600" b="1" dirty="0" err="1">
                <a:solidFill>
                  <a:schemeClr val="tx1"/>
                </a:solidFill>
              </a:rPr>
              <a:t>QFTatASCD</a:t>
            </a:r>
            <a:endParaRPr lang="en-US" altLang="en-US" sz="3600" b="1" dirty="0" smtClean="0">
              <a:solidFill>
                <a:schemeClr val="tx1"/>
              </a:solidFill>
            </a:endParaRPr>
          </a:p>
        </p:txBody>
      </p:sp>
      <p:sp>
        <p:nvSpPr>
          <p:cNvPr id="2" name="TextBox 1"/>
          <p:cNvSpPr txBox="1"/>
          <p:nvPr/>
        </p:nvSpPr>
        <p:spPr>
          <a:xfrm>
            <a:off x="619241" y="618239"/>
            <a:ext cx="7727795" cy="707886"/>
          </a:xfrm>
          <a:prstGeom prst="rect">
            <a:avLst/>
          </a:prstGeom>
          <a:noFill/>
        </p:spPr>
        <p:txBody>
          <a:bodyPr wrap="square" rtlCol="0">
            <a:spAutoFit/>
          </a:bodyPr>
          <a:lstStyle/>
          <a:p>
            <a:r>
              <a:rPr lang="en-US" altLang="en-US" sz="4000" dirty="0" smtClean="0">
                <a:solidFill>
                  <a:schemeClr val="accent1"/>
                </a:solidFill>
                <a:latin typeface="+mj-lt"/>
              </a:rPr>
              <a:t>Closing Reflection &amp; Evaluation</a:t>
            </a:r>
            <a:endParaRPr lang="en-US" sz="4000" dirty="0">
              <a:solidFill>
                <a:schemeClr val="accent1"/>
              </a:solidFill>
              <a:latin typeface="+mj-lt"/>
            </a:endParaRPr>
          </a:p>
        </p:txBody>
      </p:sp>
      <p:sp>
        <p:nvSpPr>
          <p:cNvPr id="6" name="Content Placeholder 2"/>
          <p:cNvSpPr txBox="1">
            <a:spLocks/>
          </p:cNvSpPr>
          <p:nvPr/>
        </p:nvSpPr>
        <p:spPr bwMode="auto">
          <a:xfrm>
            <a:off x="479503" y="3292925"/>
            <a:ext cx="8007272" cy="317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None/>
              <a:defRPr/>
            </a:pPr>
            <a:endParaRPr lang="en-US" altLang="en-US" sz="3200" dirty="0" smtClean="0">
              <a:solidFill>
                <a:schemeClr val="accent1"/>
              </a:solidFill>
            </a:endParaRPr>
          </a:p>
        </p:txBody>
      </p:sp>
    </p:spTree>
    <p:extLst>
      <p:ext uri="{BB962C8B-B14F-4D97-AF65-F5344CB8AC3E}">
        <p14:creationId xmlns:p14="http://schemas.microsoft.com/office/powerpoint/2010/main" val="19178801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498475" y="484188"/>
            <a:ext cx="7556500" cy="1325562"/>
          </a:xfrm>
        </p:spPr>
        <p:txBody>
          <a:bodyPr/>
          <a:lstStyle/>
          <a:p>
            <a:pPr algn="ctr" eaLnBrk="1" hangingPunct="1"/>
            <a:r>
              <a:rPr lang="en-US" altLang="en-US" sz="4000" dirty="0" smtClean="0">
                <a:latin typeface="Rockwell" panose="02060603020205020403" pitchFamily="18" charset="0"/>
                <a:ea typeface="MS PGothic" pitchFamily="34" charset="-128"/>
              </a:rPr>
              <a:t>Classroom Example:</a:t>
            </a:r>
            <a:br>
              <a:rPr lang="en-US" altLang="en-US" sz="4000" dirty="0" smtClean="0">
                <a:latin typeface="Rockwell" panose="02060603020205020403" pitchFamily="18" charset="0"/>
                <a:ea typeface="MS PGothic" pitchFamily="34" charset="-128"/>
              </a:rPr>
            </a:br>
            <a:r>
              <a:rPr lang="en-US" altLang="en-US" sz="4000" dirty="0" smtClean="0">
                <a:latin typeface="Rockwell" panose="02060603020205020403" pitchFamily="18" charset="0"/>
                <a:ea typeface="MS PGothic" pitchFamily="34" charset="-128"/>
              </a:rPr>
              <a:t>High School</a:t>
            </a:r>
          </a:p>
        </p:txBody>
      </p:sp>
      <p:sp>
        <p:nvSpPr>
          <p:cNvPr id="128003" name="Content Placeholder 2"/>
          <p:cNvSpPr>
            <a:spLocks noGrp="1"/>
          </p:cNvSpPr>
          <p:nvPr>
            <p:ph idx="1"/>
          </p:nvPr>
        </p:nvSpPr>
        <p:spPr>
          <a:xfrm>
            <a:off x="457200" y="2133600"/>
            <a:ext cx="8229600" cy="3992563"/>
          </a:xfrm>
        </p:spPr>
        <p:txBody>
          <a:bodyPr>
            <a:normAutofit/>
          </a:bodyPr>
          <a:lstStyle/>
          <a:p>
            <a:pPr marL="0" indent="0">
              <a:buNone/>
            </a:pPr>
            <a:r>
              <a:rPr lang="en-US" altLang="en-US" sz="3000" u="sng" dirty="0" smtClean="0">
                <a:solidFill>
                  <a:schemeClr val="tx1"/>
                </a:solidFill>
                <a:latin typeface="Rockwell" panose="02060603020205020403" pitchFamily="18" charset="0"/>
                <a:ea typeface="MS PGothic" pitchFamily="34" charset="-128"/>
              </a:rPr>
              <a:t>Teacher</a:t>
            </a:r>
            <a:r>
              <a:rPr lang="en-US" altLang="en-US" sz="3000" dirty="0" smtClean="0">
                <a:solidFill>
                  <a:schemeClr val="tx1"/>
                </a:solidFill>
                <a:latin typeface="Rockwell" panose="02060603020205020403" pitchFamily="18" charset="0"/>
                <a:ea typeface="MS PGothic" pitchFamily="34" charset="-128"/>
              </a:rPr>
              <a:t>: </a:t>
            </a:r>
            <a:r>
              <a:rPr lang="en-US" sz="2800" dirty="0">
                <a:solidFill>
                  <a:schemeClr val="tx1"/>
                </a:solidFill>
              </a:rPr>
              <a:t>Ling-Se </a:t>
            </a:r>
            <a:r>
              <a:rPr lang="en-US" sz="2800" dirty="0" err="1" smtClean="0">
                <a:solidFill>
                  <a:schemeClr val="tx1"/>
                </a:solidFill>
              </a:rPr>
              <a:t>Chesnakas</a:t>
            </a:r>
            <a:r>
              <a:rPr lang="en-US" sz="2800" dirty="0" smtClean="0">
                <a:solidFill>
                  <a:schemeClr val="tx1"/>
                </a:solidFill>
              </a:rPr>
              <a:t>, Boston</a:t>
            </a:r>
            <a:r>
              <a:rPr lang="en-US" sz="2800" dirty="0">
                <a:solidFill>
                  <a:schemeClr val="tx1"/>
                </a:solidFill>
              </a:rPr>
              <a:t>, MA</a:t>
            </a:r>
            <a:r>
              <a:rPr lang="en-US" altLang="en-US" sz="2800" dirty="0" smtClean="0">
                <a:solidFill>
                  <a:schemeClr val="tx1"/>
                </a:solidFill>
                <a:latin typeface="Rockwell" panose="02060603020205020403" pitchFamily="18" charset="0"/>
                <a:ea typeface="MS PGothic" pitchFamily="34" charset="-128"/>
              </a:rPr>
              <a:t> </a:t>
            </a:r>
          </a:p>
          <a:p>
            <a:pPr marL="0" indent="0">
              <a:buNone/>
            </a:pPr>
            <a:r>
              <a:rPr lang="en-US" altLang="en-US" sz="3000" u="sng" dirty="0" smtClean="0">
                <a:solidFill>
                  <a:schemeClr val="tx1"/>
                </a:solidFill>
                <a:latin typeface="Rockwell" panose="02060603020205020403" pitchFamily="18" charset="0"/>
                <a:ea typeface="MS PGothic" pitchFamily="34" charset="-128"/>
              </a:rPr>
              <a:t>Topic</a:t>
            </a:r>
            <a:r>
              <a:rPr lang="en-US" altLang="en-US" sz="3000" dirty="0" smtClean="0">
                <a:solidFill>
                  <a:schemeClr val="tx1"/>
                </a:solidFill>
                <a:latin typeface="Rockwell" panose="02060603020205020403" pitchFamily="18" charset="0"/>
                <a:ea typeface="MS PGothic" pitchFamily="34" charset="-128"/>
              </a:rPr>
              <a:t>: 12</a:t>
            </a:r>
            <a:r>
              <a:rPr lang="en-US" altLang="en-US" sz="3000" baseline="30000" dirty="0" smtClean="0">
                <a:solidFill>
                  <a:schemeClr val="tx1"/>
                </a:solidFill>
                <a:latin typeface="Rockwell" panose="02060603020205020403" pitchFamily="18" charset="0"/>
                <a:ea typeface="MS PGothic" pitchFamily="34" charset="-128"/>
              </a:rPr>
              <a:t>th</a:t>
            </a:r>
            <a:r>
              <a:rPr lang="en-US" altLang="en-US" sz="3000" dirty="0" smtClean="0">
                <a:solidFill>
                  <a:schemeClr val="tx1"/>
                </a:solidFill>
                <a:latin typeface="Rockwell" panose="02060603020205020403" pitchFamily="18" charset="0"/>
                <a:ea typeface="MS PGothic" pitchFamily="34" charset="-128"/>
              </a:rPr>
              <a:t> Grade Humanities </a:t>
            </a:r>
            <a:r>
              <a:rPr lang="en-US" altLang="en-US" sz="3000" dirty="0">
                <a:solidFill>
                  <a:schemeClr val="tx1"/>
                </a:solidFill>
                <a:latin typeface="Rockwell" panose="02060603020205020403" pitchFamily="18" charset="0"/>
                <a:ea typeface="MS PGothic" pitchFamily="34" charset="-128"/>
              </a:rPr>
              <a:t>unit on </a:t>
            </a:r>
            <a:r>
              <a:rPr lang="en-US" altLang="en-US" sz="3000" i="1" dirty="0">
                <a:solidFill>
                  <a:schemeClr val="tx1"/>
                </a:solidFill>
                <a:latin typeface="Rockwell" panose="02060603020205020403" pitchFamily="18" charset="0"/>
                <a:ea typeface="MS PGothic" pitchFamily="34" charset="-128"/>
              </a:rPr>
              <a:t>The Brief Wondrous Life of Oscar </a:t>
            </a:r>
            <a:r>
              <a:rPr lang="en-US" altLang="en-US" sz="3000" i="1" dirty="0" err="1">
                <a:solidFill>
                  <a:schemeClr val="tx1"/>
                </a:solidFill>
                <a:latin typeface="Rockwell" panose="02060603020205020403" pitchFamily="18" charset="0"/>
                <a:ea typeface="MS PGothic" pitchFamily="34" charset="-128"/>
              </a:rPr>
              <a:t>Wao</a:t>
            </a:r>
            <a:r>
              <a:rPr lang="en-US" altLang="en-US" sz="3000" i="1" dirty="0">
                <a:solidFill>
                  <a:schemeClr val="tx1"/>
                </a:solidFill>
                <a:latin typeface="Rockwell" panose="02060603020205020403" pitchFamily="18" charset="0"/>
                <a:ea typeface="MS PGothic" pitchFamily="34" charset="-128"/>
              </a:rPr>
              <a:t> </a:t>
            </a:r>
            <a:r>
              <a:rPr lang="en-US" altLang="en-US" sz="3000" dirty="0">
                <a:solidFill>
                  <a:schemeClr val="tx1"/>
                </a:solidFill>
                <a:latin typeface="Rockwell" panose="02060603020205020403" pitchFamily="18" charset="0"/>
                <a:ea typeface="MS PGothic" pitchFamily="34" charset="-128"/>
              </a:rPr>
              <a:t>by </a:t>
            </a:r>
            <a:r>
              <a:rPr lang="en-US" altLang="en-US" sz="3000" dirty="0" err="1">
                <a:solidFill>
                  <a:schemeClr val="tx1"/>
                </a:solidFill>
                <a:latin typeface="Rockwell" panose="02060603020205020403" pitchFamily="18" charset="0"/>
                <a:ea typeface="MS PGothic" pitchFamily="34" charset="-128"/>
              </a:rPr>
              <a:t>Junot</a:t>
            </a:r>
            <a:r>
              <a:rPr lang="en-US" altLang="en-US" sz="3000" dirty="0">
                <a:solidFill>
                  <a:schemeClr val="tx1"/>
                </a:solidFill>
                <a:latin typeface="Rockwell" panose="02060603020205020403" pitchFamily="18" charset="0"/>
                <a:ea typeface="MS PGothic" pitchFamily="34" charset="-128"/>
              </a:rPr>
              <a:t> </a:t>
            </a:r>
            <a:r>
              <a:rPr lang="en-US" altLang="en-US" sz="3000" dirty="0" smtClean="0">
                <a:solidFill>
                  <a:schemeClr val="tx1"/>
                </a:solidFill>
                <a:latin typeface="Rockwell" panose="02060603020205020403" pitchFamily="18" charset="0"/>
                <a:ea typeface="MS PGothic" pitchFamily="34" charset="-128"/>
              </a:rPr>
              <a:t>Diaz</a:t>
            </a:r>
          </a:p>
          <a:p>
            <a:pPr marL="0" indent="0" eaLnBrk="1" hangingPunct="1">
              <a:buFont typeface="Wingdings" panose="05000000000000000000" pitchFamily="2" charset="2"/>
              <a:buNone/>
            </a:pPr>
            <a:r>
              <a:rPr lang="en-US" altLang="en-US" sz="3000" u="sng" dirty="0" smtClean="0">
                <a:solidFill>
                  <a:schemeClr val="tx1"/>
                </a:solidFill>
                <a:latin typeface="Rockwell" panose="02060603020205020403" pitchFamily="18" charset="0"/>
                <a:ea typeface="MS PGothic" pitchFamily="34" charset="-128"/>
              </a:rPr>
              <a:t>Purpose</a:t>
            </a:r>
            <a:r>
              <a:rPr lang="en-US" altLang="en-US" sz="3000" dirty="0" smtClean="0">
                <a:solidFill>
                  <a:schemeClr val="tx1"/>
                </a:solidFill>
                <a:latin typeface="Rockwell" panose="02060603020205020403" pitchFamily="18" charset="0"/>
                <a:ea typeface="MS PGothic" pitchFamily="34" charset="-128"/>
              </a:rPr>
              <a:t>: To help students generate questions for a </a:t>
            </a:r>
            <a:r>
              <a:rPr lang="en-US" altLang="en-US" sz="3000" dirty="0">
                <a:solidFill>
                  <a:schemeClr val="tx1"/>
                </a:solidFill>
                <a:latin typeface="Rockwell" panose="02060603020205020403" pitchFamily="18" charset="0"/>
                <a:ea typeface="MS PGothic" pitchFamily="34" charset="-128"/>
              </a:rPr>
              <a:t>S</a:t>
            </a:r>
            <a:r>
              <a:rPr lang="en-US" altLang="en-US" sz="3000" dirty="0" smtClean="0">
                <a:solidFill>
                  <a:schemeClr val="tx1"/>
                </a:solidFill>
                <a:latin typeface="Rockwell" panose="02060603020205020403" pitchFamily="18" charset="0"/>
                <a:ea typeface="MS PGothic" pitchFamily="34" charset="-128"/>
              </a:rPr>
              <a:t>ocratic </a:t>
            </a:r>
            <a:r>
              <a:rPr lang="en-US" altLang="en-US" sz="3000" dirty="0">
                <a:solidFill>
                  <a:schemeClr val="tx1"/>
                </a:solidFill>
                <a:latin typeface="Rockwell" panose="02060603020205020403" pitchFamily="18" charset="0"/>
                <a:ea typeface="MS PGothic" pitchFamily="34" charset="-128"/>
              </a:rPr>
              <a:t>S</a:t>
            </a:r>
            <a:r>
              <a:rPr lang="en-US" altLang="en-US" sz="3000" dirty="0" smtClean="0">
                <a:solidFill>
                  <a:schemeClr val="tx1"/>
                </a:solidFill>
                <a:latin typeface="Rockwell" panose="02060603020205020403" pitchFamily="18" charset="0"/>
                <a:ea typeface="MS PGothic" pitchFamily="34" charset="-128"/>
              </a:rPr>
              <a:t>eminar at the end of the unit</a:t>
            </a:r>
            <a:endParaRPr lang="en-US" altLang="en-US" sz="3000" dirty="0" smtClean="0">
              <a:ea typeface="MS PGothic" pitchFamily="34" charset="-128"/>
            </a:endParaRPr>
          </a:p>
        </p:txBody>
      </p:sp>
    </p:spTree>
    <p:extLst>
      <p:ext uri="{BB962C8B-B14F-4D97-AF65-F5344CB8AC3E}">
        <p14:creationId xmlns:p14="http://schemas.microsoft.com/office/powerpoint/2010/main" val="605684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722672" y="366201"/>
            <a:ext cx="7556500" cy="1690687"/>
          </a:xfrm>
        </p:spPr>
        <p:txBody>
          <a:bodyPr rtlCol="0">
            <a:normAutofit/>
          </a:bodyPr>
          <a:lstStyle/>
          <a:p>
            <a:pPr eaLnBrk="1" fontAlgn="auto" hangingPunct="1">
              <a:spcAft>
                <a:spcPts val="0"/>
              </a:spcAft>
              <a:defRPr/>
            </a:pPr>
            <a:r>
              <a:rPr lang="en-US" dirty="0" smtClean="0">
                <a:latin typeface="Rockwell" panose="02060603020205020403" pitchFamily="18" charset="0"/>
                <a:cs typeface="MS PGothic" pitchFamily="34" charset="-128"/>
              </a:rPr>
              <a:t>The </a:t>
            </a:r>
            <a:r>
              <a:rPr lang="en-US" dirty="0">
                <a:latin typeface="Rockwell" panose="02060603020205020403" pitchFamily="18" charset="0"/>
                <a:cs typeface="MS PGothic" pitchFamily="34" charset="-128"/>
              </a:rPr>
              <a:t>Question Formulation Technique (QFT) </a:t>
            </a:r>
            <a:r>
              <a:rPr lang="en-US" dirty="0" smtClean="0">
                <a:latin typeface="Rockwell" panose="02060603020205020403" pitchFamily="18" charset="0"/>
                <a:cs typeface="MS PGothic" pitchFamily="34" charset="-128"/>
              </a:rPr>
              <a:t>in Action</a:t>
            </a:r>
            <a:endParaRPr lang="en-US" dirty="0">
              <a:latin typeface="Rockwell" panose="02060603020205020403" pitchFamily="18" charset="0"/>
              <a:cs typeface="MS PGothic" pitchFamily="34" charset="-128"/>
            </a:endParaRPr>
          </a:p>
        </p:txBody>
      </p:sp>
      <p:sp>
        <p:nvSpPr>
          <p:cNvPr id="129027" name="Content Placeholder 2"/>
          <p:cNvSpPr>
            <a:spLocks noGrp="1"/>
          </p:cNvSpPr>
          <p:nvPr>
            <p:ph idx="1"/>
          </p:nvPr>
        </p:nvSpPr>
        <p:spPr>
          <a:xfrm>
            <a:off x="2286448" y="4981273"/>
            <a:ext cx="4862498" cy="712497"/>
          </a:xfrm>
        </p:spPr>
        <p:txBody>
          <a:bodyPr/>
          <a:lstStyle/>
          <a:p>
            <a:pPr marL="0" indent="0" algn="ctr">
              <a:buNone/>
            </a:pPr>
            <a:r>
              <a:rPr lang="en-US" altLang="en-US" dirty="0">
                <a:solidFill>
                  <a:schemeClr val="tx1"/>
                </a:solidFill>
                <a:ea typeface="MS PGothic" pitchFamily="34" charset="-128"/>
                <a:hlinkClick r:id="rId3"/>
              </a:rPr>
              <a:t>http://rightquestion.org/qft-in-action/</a:t>
            </a:r>
            <a:endParaRPr lang="en-US" altLang="en-US" dirty="0" smtClean="0">
              <a:solidFill>
                <a:schemeClr val="tx1"/>
              </a:solidFill>
              <a:ea typeface="MS PGothic" pitchFamily="34" charset="-128"/>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01098" y="2056888"/>
            <a:ext cx="6369064" cy="2707976"/>
          </a:xfrm>
          <a:prstGeom prst="rect">
            <a:avLst/>
          </a:prstGeom>
        </p:spPr>
      </p:pic>
    </p:spTree>
    <p:extLst>
      <p:ext uri="{BB962C8B-B14F-4D97-AF65-F5344CB8AC3E}">
        <p14:creationId xmlns:p14="http://schemas.microsoft.com/office/powerpoint/2010/main" val="66169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523999"/>
            <a:ext cx="7703417" cy="4602163"/>
          </a:xfrm>
        </p:spPr>
        <p:txBody>
          <a:bodyPr>
            <a:normAutofit/>
          </a:bodyPr>
          <a:lstStyle/>
          <a:p>
            <a:pPr marL="0" indent="0">
              <a:buNone/>
            </a:pPr>
            <a:r>
              <a:rPr lang="en-US" sz="4800" dirty="0">
                <a:solidFill>
                  <a:schemeClr val="tx1"/>
                </a:solidFill>
              </a:rPr>
              <a:t>"There is no learning without having to pose a </a:t>
            </a:r>
            <a:r>
              <a:rPr lang="en-US" sz="4800" dirty="0" smtClean="0">
                <a:solidFill>
                  <a:schemeClr val="tx1"/>
                </a:solidFill>
              </a:rPr>
              <a:t>question." </a:t>
            </a:r>
          </a:p>
          <a:p>
            <a:pPr marL="0" indent="0">
              <a:buNone/>
            </a:pPr>
            <a:r>
              <a:rPr lang="en-US" sz="4400" dirty="0" smtClean="0">
                <a:solidFill>
                  <a:schemeClr val="tx1"/>
                </a:solidFill>
              </a:rPr>
              <a:t>	      - </a:t>
            </a:r>
            <a:r>
              <a:rPr lang="en-US" sz="2800" b="1" dirty="0" smtClean="0">
                <a:solidFill>
                  <a:schemeClr val="tx1"/>
                </a:solidFill>
              </a:rPr>
              <a:t>Richard Feynman</a:t>
            </a:r>
            <a:endParaRPr lang="en-US" sz="2800" dirty="0" smtClean="0">
              <a:solidFill>
                <a:schemeClr val="tx1"/>
              </a:solidFill>
            </a:endParaRPr>
          </a:p>
          <a:p>
            <a:pPr marL="0" indent="0">
              <a:spcBef>
                <a:spcPts val="200"/>
              </a:spcBef>
              <a:buNone/>
            </a:pPr>
            <a:r>
              <a:rPr lang="en-US" sz="2800" dirty="0">
                <a:solidFill>
                  <a:schemeClr val="tx1"/>
                </a:solidFill>
              </a:rPr>
              <a:t>	</a:t>
            </a:r>
            <a:r>
              <a:rPr lang="en-US" sz="2800" dirty="0" smtClean="0">
                <a:solidFill>
                  <a:schemeClr val="tx1"/>
                </a:solidFill>
              </a:rPr>
              <a:t>	   Nobel-Prizewinning physicist</a:t>
            </a:r>
            <a:endParaRPr lang="en-US" sz="2800" dirty="0">
              <a:solidFill>
                <a:schemeClr val="tx1"/>
              </a:solidFill>
            </a:endParaRPr>
          </a:p>
        </p:txBody>
      </p:sp>
    </p:spTree>
    <p:extLst>
      <p:ext uri="{BB962C8B-B14F-4D97-AF65-F5344CB8AC3E}">
        <p14:creationId xmlns:p14="http://schemas.microsoft.com/office/powerpoint/2010/main" val="335472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24641" y="269766"/>
            <a:ext cx="4203700" cy="635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5003428" y="1228774"/>
            <a:ext cx="3766499" cy="43396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Rockwell"/>
                <a:ea typeface="+mn-ea"/>
                <a:cs typeface="+mn-cs"/>
              </a:rPr>
              <a:t>“We must teach students how to think in questions, how to manage ignorance.”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Rockwell"/>
                <a:ea typeface="+mn-ea"/>
                <a:cs typeface="+mn-cs"/>
              </a:rPr>
              <a:t>- </a:t>
            </a:r>
            <a:r>
              <a:rPr kumimoji="0" lang="en-US" sz="2000" b="1" i="0" u="none" strike="noStrike" kern="1200" cap="none" spc="0" normalizeH="0" baseline="0" noProof="0" dirty="0" smtClean="0">
                <a:ln>
                  <a:noFill/>
                </a:ln>
                <a:effectLst/>
                <a:uLnTx/>
                <a:uFillTx/>
                <a:latin typeface="Rockwell"/>
                <a:ea typeface="+mn-ea"/>
                <a:cs typeface="+mn-cs"/>
              </a:rPr>
              <a:t>Stuart </a:t>
            </a:r>
            <a:r>
              <a:rPr kumimoji="0" lang="en-US" sz="2000" b="1" i="0" u="none" strike="noStrike" kern="1200" cap="none" spc="0" normalizeH="0" baseline="0" noProof="0" dirty="0" err="1" smtClean="0">
                <a:ln>
                  <a:noFill/>
                </a:ln>
                <a:effectLst/>
                <a:uLnTx/>
                <a:uFillTx/>
                <a:latin typeface="Rockwell"/>
                <a:ea typeface="+mn-ea"/>
                <a:cs typeface="+mn-cs"/>
              </a:rPr>
              <a:t>Firestein</a:t>
            </a:r>
            <a:endParaRPr kumimoji="0" lang="en-US" sz="2000" b="0" i="0" u="none" strike="noStrike" kern="1200" cap="none" spc="0" normalizeH="0" baseline="0" noProof="0" dirty="0" smtClean="0">
              <a:ln>
                <a:noFill/>
              </a:ln>
              <a:effectLst/>
              <a:uLnTx/>
              <a:uFillTx/>
              <a:latin typeface="Rockwell"/>
              <a:ea typeface="+mn-ea"/>
              <a:cs typeface="+mn-cs"/>
            </a:endParaRPr>
          </a:p>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Rockwell"/>
                <a:ea typeface="+mn-ea"/>
                <a:cs typeface="+mn-cs"/>
              </a:rPr>
              <a:t>Chairman of the Department</a:t>
            </a:r>
            <a:r>
              <a:rPr kumimoji="0" lang="en-US" sz="2000" b="0" i="0" u="none" strike="noStrike" kern="1200" cap="none" spc="0" normalizeH="0" noProof="0" dirty="0" smtClean="0">
                <a:ln>
                  <a:noFill/>
                </a:ln>
                <a:effectLst/>
                <a:uLnTx/>
                <a:uFillTx/>
                <a:latin typeface="Rockwell"/>
                <a:ea typeface="+mn-ea"/>
                <a:cs typeface="+mn-cs"/>
              </a:rPr>
              <a:t> </a:t>
            </a:r>
            <a:r>
              <a:rPr kumimoji="0" lang="en-US" sz="2000" b="0" i="0" u="none" strike="noStrike" kern="1200" cap="none" spc="0" normalizeH="0" baseline="0" noProof="0" dirty="0" smtClean="0">
                <a:ln>
                  <a:noFill/>
                </a:ln>
                <a:effectLst/>
                <a:uLnTx/>
                <a:uFillTx/>
                <a:latin typeface="Rockwell"/>
                <a:ea typeface="+mn-ea"/>
                <a:cs typeface="+mn-cs"/>
              </a:rPr>
              <a:t>of Biology at Columbia University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Rockwell"/>
              <a:ea typeface="+mn-ea"/>
              <a:cs typeface="+mn-cs"/>
            </a:endParaRPr>
          </a:p>
        </p:txBody>
      </p:sp>
    </p:spTree>
    <p:extLst>
      <p:ext uri="{BB962C8B-B14F-4D97-AF65-F5344CB8AC3E}">
        <p14:creationId xmlns:p14="http://schemas.microsoft.com/office/powerpoint/2010/main" val="395234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 ppt 14.6.16b" id="{C50796D3-2D62-AC4B-B056-09B0290B8E5C}" vid="{E15C60BD-3032-F745-92B7-61CA23DDF40E}"/>
    </a:ext>
  </a:extLst>
</a:theme>
</file>

<file path=ppt/theme/theme2.xml><?xml version="1.0" encoding="utf-8"?>
<a:theme xmlns:a="http://schemas.openxmlformats.org/drawingml/2006/main" name="1_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Columbia - Intro (Final)</Template>
  <TotalTime>19799</TotalTime>
  <Words>2849</Words>
  <Application>Microsoft Macintosh PowerPoint</Application>
  <PresentationFormat>On-screen Show (4:3)</PresentationFormat>
  <Paragraphs>455</Paragraphs>
  <Slides>73</Slides>
  <Notes>36</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1</vt:i4>
      </vt:variant>
      <vt:variant>
        <vt:lpstr>Slide Titles</vt:lpstr>
      </vt:variant>
      <vt:variant>
        <vt:i4>73</vt:i4>
      </vt:variant>
    </vt:vector>
  </HeadingPairs>
  <TitlesOfParts>
    <vt:vector size="92" baseType="lpstr">
      <vt:lpstr>Calibri</vt:lpstr>
      <vt:lpstr>Gill Sans</vt:lpstr>
      <vt:lpstr>Helvetica Neue Light</vt:lpstr>
      <vt:lpstr>Lucida Grande</vt:lpstr>
      <vt:lpstr>MS PGothic</vt:lpstr>
      <vt:lpstr>ＭＳ Ｐゴシック</vt:lpstr>
      <vt:lpstr>ＭＳ ゴシック</vt:lpstr>
      <vt:lpstr>Noto Sans Symbols</vt:lpstr>
      <vt:lpstr>Raleway</vt:lpstr>
      <vt:lpstr>Rockwell</vt:lpstr>
      <vt:lpstr>Rokkitt</vt:lpstr>
      <vt:lpstr>Wingdings</vt:lpstr>
      <vt:lpstr>ヒラギノ角ゴ ProN W3</vt:lpstr>
      <vt:lpstr>ヒラギノ角ゴ ProN W6</vt:lpstr>
      <vt:lpstr>Arial</vt:lpstr>
      <vt:lpstr>Advantage</vt:lpstr>
      <vt:lpstr>1_Advantage</vt:lpstr>
      <vt:lpstr>2_Advantage</vt:lpstr>
      <vt:lpstr>Chart</vt:lpstr>
      <vt:lpstr>PowerPoint Presentation</vt:lpstr>
      <vt:lpstr>Acknowledgments </vt:lpstr>
      <vt:lpstr>Who is in the room?</vt:lpstr>
      <vt:lpstr>Today’s Agenda</vt:lpstr>
      <vt:lpstr>PowerPoint Presentation</vt:lpstr>
      <vt:lpstr>We’re Tweeting…</vt:lpstr>
      <vt:lpstr>PowerPoint Presentation</vt:lpstr>
      <vt:lpstr>PowerPoint Presentation</vt:lpstr>
      <vt:lpstr>PowerPoint Presentation</vt:lpstr>
      <vt:lpstr>College Presidents on What Students Should Learn in College</vt:lpstr>
      <vt:lpstr>Yet…only 27%of students believe college taught them to ask their own questions</vt:lpstr>
      <vt:lpstr>But, the problem begins long before college... </vt:lpstr>
      <vt:lpstr>Percentage of Basic Skill Attainment</vt:lpstr>
      <vt:lpstr>Percentage of Basic Skill Attainment</vt:lpstr>
      <vt:lpstr> </vt:lpstr>
      <vt:lpstr>We Are Not Alone </vt:lpstr>
      <vt:lpstr>PowerPoint Presentation</vt:lpstr>
      <vt:lpstr>What happens when students do learn to ask their own questions? </vt:lpstr>
      <vt:lpstr>Research Confirms the Importance of Student Questioning</vt:lpstr>
      <vt:lpstr>Student Reflection</vt:lpstr>
      <vt:lpstr>Collaborative Learning with the Question Formulation Technique (QFT)</vt:lpstr>
      <vt:lpstr>The Question Formulation Technique (QFT) </vt:lpstr>
      <vt:lpstr>Rules for Producing Questions</vt:lpstr>
      <vt:lpstr>Producing Questions</vt:lpstr>
      <vt:lpstr>Question Focus:</vt:lpstr>
      <vt:lpstr>Categorizing Questions:  Closed/ Open</vt:lpstr>
      <vt:lpstr>Discussion</vt:lpstr>
      <vt:lpstr>Discussion</vt:lpstr>
      <vt:lpstr>Improving Questions</vt:lpstr>
      <vt:lpstr>Strategize: Prioritizing Questions </vt:lpstr>
      <vt:lpstr>Strategize: Next Steps</vt:lpstr>
      <vt:lpstr>Next Steps: Action Plan</vt:lpstr>
      <vt:lpstr>Share</vt:lpstr>
      <vt:lpstr>Reflection </vt:lpstr>
      <vt:lpstr>A Look Inside the Process </vt:lpstr>
      <vt:lpstr>The QFT, on one slide…</vt:lpstr>
      <vt:lpstr>Curiosity and Rigor</vt:lpstr>
      <vt:lpstr>Thinking in many different directions</vt:lpstr>
      <vt:lpstr>Narrowing Down, Focusing</vt:lpstr>
      <vt:lpstr>Thinking about Thinking</vt:lpstr>
      <vt:lpstr>Exploring Classroom Examples</vt:lpstr>
      <vt:lpstr>Classroom Example: Kindergarten</vt:lpstr>
      <vt:lpstr>Question Focus</vt:lpstr>
      <vt:lpstr>Student Questions</vt:lpstr>
      <vt:lpstr>Classroom Example:  4th Grade</vt:lpstr>
      <vt:lpstr>Question Focus</vt:lpstr>
      <vt:lpstr>Student Questions</vt:lpstr>
      <vt:lpstr>Higher Education Example?</vt:lpstr>
      <vt:lpstr>Classroom Example: High School  </vt:lpstr>
      <vt:lpstr>Question Focus</vt:lpstr>
      <vt:lpstr>Student Questions</vt:lpstr>
      <vt:lpstr>Next Steps</vt:lpstr>
      <vt:lpstr>Student Reflections</vt:lpstr>
      <vt:lpstr>Classroom Example:  Middle School</vt:lpstr>
      <vt:lpstr>Before the QFT </vt:lpstr>
      <vt:lpstr>Selected Student Questions</vt:lpstr>
      <vt:lpstr>Next Steps After the QFT</vt:lpstr>
      <vt:lpstr>Next Steps: the Driving Question Board</vt:lpstr>
      <vt:lpstr>Next Steps: in the Days Following QFT </vt:lpstr>
      <vt:lpstr>Classroom Example: High School</vt:lpstr>
      <vt:lpstr>Question Focus</vt:lpstr>
      <vt:lpstr>Selected Student Questions</vt:lpstr>
      <vt:lpstr>Next Steps</vt:lpstr>
      <vt:lpstr>Next Steps: the Debate</vt:lpstr>
      <vt:lpstr>Why is the skill of question formulation so important now?  </vt:lpstr>
      <vt:lpstr>PowerPoint Presentation</vt:lpstr>
      <vt:lpstr>Democracy</vt:lpstr>
      <vt:lpstr>Today’s Agenda</vt:lpstr>
      <vt:lpstr>PowerPoint Presentation</vt:lpstr>
      <vt:lpstr>PowerPoint Presentation</vt:lpstr>
      <vt:lpstr>PowerPoint Presentation</vt:lpstr>
      <vt:lpstr>Classroom Example: High School</vt:lpstr>
      <vt:lpstr>The Question Formulation Technique (QFT) in Action</vt:lpstr>
    </vt:vector>
  </TitlesOfParts>
  <Company>Right Question Institute</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Rothstein</dc:creator>
  <cp:lastModifiedBy>Microsoft Office User</cp:lastModifiedBy>
  <cp:revision>336</cp:revision>
  <cp:lastPrinted>2017-10-31T22:18:25Z</cp:lastPrinted>
  <dcterms:created xsi:type="dcterms:W3CDTF">2017-09-01T19:27:10Z</dcterms:created>
  <dcterms:modified xsi:type="dcterms:W3CDTF">2018-03-24T18:40:44Z</dcterms:modified>
</cp:coreProperties>
</file>