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47"/>
  </p:notesMasterIdLst>
  <p:sldIdLst>
    <p:sldId id="446" r:id="rId3"/>
    <p:sldId id="368" r:id="rId4"/>
    <p:sldId id="640" r:id="rId5"/>
    <p:sldId id="520" r:id="rId6"/>
    <p:sldId id="472" r:id="rId7"/>
    <p:sldId id="401" r:id="rId8"/>
    <p:sldId id="659" r:id="rId9"/>
    <p:sldId id="402" r:id="rId10"/>
    <p:sldId id="403" r:id="rId11"/>
    <p:sldId id="404" r:id="rId12"/>
    <p:sldId id="527" r:id="rId13"/>
    <p:sldId id="657" r:id="rId14"/>
    <p:sldId id="629" r:id="rId15"/>
    <p:sldId id="492" r:id="rId16"/>
    <p:sldId id="634" r:id="rId17"/>
    <p:sldId id="635" r:id="rId18"/>
    <p:sldId id="636" r:id="rId19"/>
    <p:sldId id="614" r:id="rId20"/>
    <p:sldId id="637" r:id="rId21"/>
    <p:sldId id="616" r:id="rId22"/>
    <p:sldId id="390" r:id="rId23"/>
    <p:sldId id="379" r:id="rId24"/>
    <p:sldId id="381" r:id="rId25"/>
    <p:sldId id="382" r:id="rId26"/>
    <p:sldId id="383" r:id="rId27"/>
    <p:sldId id="384" r:id="rId28"/>
    <p:sldId id="385" r:id="rId29"/>
    <p:sldId id="386" r:id="rId30"/>
    <p:sldId id="631" r:id="rId31"/>
    <p:sldId id="632" r:id="rId32"/>
    <p:sldId id="658" r:id="rId33"/>
    <p:sldId id="655" r:id="rId34"/>
    <p:sldId id="652" r:id="rId35"/>
    <p:sldId id="653" r:id="rId36"/>
    <p:sldId id="654" r:id="rId37"/>
    <p:sldId id="408" r:id="rId38"/>
    <p:sldId id="409" r:id="rId39"/>
    <p:sldId id="410" r:id="rId40"/>
    <p:sldId id="456" r:id="rId41"/>
    <p:sldId id="557" r:id="rId42"/>
    <p:sldId id="487" r:id="rId43"/>
    <p:sldId id="660" r:id="rId44"/>
    <p:sldId id="488" r:id="rId45"/>
    <p:sldId id="52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o O" initials="TO" lastIdx="1" clrIdx="0">
    <p:extLst/>
  </p:cmAuthor>
  <p:cmAuthor id="2" name="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 autoAdjust="0"/>
    <p:restoredTop sz="82937" autoAdjust="0"/>
  </p:normalViewPr>
  <p:slideViewPr>
    <p:cSldViewPr snapToGrid="0">
      <p:cViewPr varScale="1">
        <p:scale>
          <a:sx n="99" d="100"/>
          <a:sy n="99" d="100"/>
        </p:scale>
        <p:origin x="2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100" b="0" dirty="0">
              <a:latin typeface="+mj-lt"/>
              <a:cs typeface="Gill Sans"/>
            </a:rPr>
            <a:t>Closed-ended Questions</a:t>
          </a: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>
              <a:latin typeface="+mj-lt"/>
              <a:cs typeface="Gill Sans"/>
            </a:rPr>
            <a:t>Advantages</a:t>
          </a: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>
              <a:latin typeface="+mj-lt"/>
              <a:cs typeface="Gill Sans"/>
            </a:rPr>
            <a:t>Disadvantages </a:t>
          </a: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X="-214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 custLinFactNeighborX="-295" custLinFactNeighborY="1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 custLinFactNeighborX="589" custLinFactNeighborY="1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C4504B1F-7431-BF44-A8A8-BC789C2FD98F}" type="presOf" srcId="{F92606C1-1CD6-BF4E-9E77-D0275FDC37C2}" destId="{24D3949D-55D7-9843-BBF0-4DC75BF720C6}" srcOrd="0" destOrd="0" presId="urn:microsoft.com/office/officeart/2005/8/layout/hList3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3E178AE8-F01C-FE48-9863-EDBF8240A236}" type="presOf" srcId="{6AD2A03A-FC77-0649-92E9-8E6E21736820}" destId="{F1305359-E89A-E248-BDAE-44B047EAF116}" srcOrd="0" destOrd="0" presId="urn:microsoft.com/office/officeart/2005/8/layout/hList3"/>
    <dgm:cxn modelId="{7FB54271-B2F2-A349-963B-D477CE09C60A}" type="presOf" srcId="{FF1F7779-F48A-1F40-9E9D-420C87150ED4}" destId="{250C4737-A841-8C48-A045-BF4D4D99D3A8}" srcOrd="0" destOrd="0" presId="urn:microsoft.com/office/officeart/2005/8/layout/hList3"/>
    <dgm:cxn modelId="{07DE84E7-3F7F-BA42-BCBC-F39250B4CACA}" type="presOf" srcId="{85CFD83C-0C6B-BC4D-842F-129DEFFFCC83}" destId="{91E99BCE-3CAA-CE4C-A763-4B42C659CC8B}" srcOrd="0" destOrd="0" presId="urn:microsoft.com/office/officeart/2005/8/layout/hList3"/>
    <dgm:cxn modelId="{74E0DDB2-A07D-F74B-9BD0-9D230BCADF19}" type="presParOf" srcId="{91E99BCE-3CAA-CE4C-A763-4B42C659CC8B}" destId="{F1305359-E89A-E248-BDAE-44B047EAF116}" srcOrd="0" destOrd="0" presId="urn:microsoft.com/office/officeart/2005/8/layout/hList3"/>
    <dgm:cxn modelId="{2360531A-E104-554A-B04A-6A4AD25C6651}" type="presParOf" srcId="{91E99BCE-3CAA-CE4C-A763-4B42C659CC8B}" destId="{AD06BE05-311D-2242-844E-E6A710FEAEE4}" srcOrd="1" destOrd="0" presId="urn:microsoft.com/office/officeart/2005/8/layout/hList3"/>
    <dgm:cxn modelId="{BB617D89-A4C8-BC40-86C3-1700F732A9E9}" type="presParOf" srcId="{AD06BE05-311D-2242-844E-E6A710FEAEE4}" destId="{250C4737-A841-8C48-A045-BF4D4D99D3A8}" srcOrd="0" destOrd="0" presId="urn:microsoft.com/office/officeart/2005/8/layout/hList3"/>
    <dgm:cxn modelId="{0DA79D3A-E33E-4D41-8217-6619F88A397E}" type="presParOf" srcId="{AD06BE05-311D-2242-844E-E6A710FEAEE4}" destId="{24D3949D-55D7-9843-BBF0-4DC75BF720C6}" srcOrd="1" destOrd="0" presId="urn:microsoft.com/office/officeart/2005/8/layout/hList3"/>
    <dgm:cxn modelId="{B48A301E-2550-504F-8173-B2FB84212D7A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100" b="0" dirty="0">
              <a:latin typeface="+mj-lt"/>
              <a:cs typeface="Gill Sans"/>
            </a:rPr>
            <a:t>Open-ended Questions</a:t>
          </a: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>
              <a:latin typeface="+mj-lt"/>
              <a:cs typeface="Gill Sans"/>
            </a:rPr>
            <a:t>Advantages</a:t>
          </a: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>
              <a:latin typeface="+mj-lt"/>
              <a:cs typeface="Gill Sans"/>
            </a:rPr>
            <a:t>Disadvantages </a:t>
          </a:r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Y="-1402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40712BCA-A87D-5A40-8287-0F2548E86FB0}" type="presOf" srcId="{F92606C1-1CD6-BF4E-9E77-D0275FDC37C2}" destId="{24D3949D-55D7-9843-BBF0-4DC75BF720C6}" srcOrd="0" destOrd="0" presId="urn:microsoft.com/office/officeart/2005/8/layout/hList3"/>
    <dgm:cxn modelId="{CC7E029A-FF69-A343-96B4-DE8967CECF19}" type="presOf" srcId="{85CFD83C-0C6B-BC4D-842F-129DEFFFCC83}" destId="{91E99BCE-3CAA-CE4C-A763-4B42C659CC8B}" srcOrd="0" destOrd="0" presId="urn:microsoft.com/office/officeart/2005/8/layout/hList3"/>
    <dgm:cxn modelId="{60242735-F0D8-1049-8740-4434FEF745E1}" type="presOf" srcId="{6AD2A03A-FC77-0649-92E9-8E6E21736820}" destId="{F1305359-E89A-E248-BDAE-44B047EAF116}" srcOrd="0" destOrd="0" presId="urn:microsoft.com/office/officeart/2005/8/layout/hList3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3D0157CC-7B7D-E24B-95E7-D01D12A2A870}" type="presOf" srcId="{FF1F7779-F48A-1F40-9E9D-420C87150ED4}" destId="{250C4737-A841-8C48-A045-BF4D4D99D3A8}" srcOrd="0" destOrd="0" presId="urn:microsoft.com/office/officeart/2005/8/layout/hList3"/>
    <dgm:cxn modelId="{17CDE3A2-9116-0341-A2AB-FE4AF32E2A53}" type="presParOf" srcId="{91E99BCE-3CAA-CE4C-A763-4B42C659CC8B}" destId="{F1305359-E89A-E248-BDAE-44B047EAF116}" srcOrd="0" destOrd="0" presId="urn:microsoft.com/office/officeart/2005/8/layout/hList3"/>
    <dgm:cxn modelId="{902C48C8-56A0-014D-8360-B5ADA2BA96D7}" type="presParOf" srcId="{91E99BCE-3CAA-CE4C-A763-4B42C659CC8B}" destId="{AD06BE05-311D-2242-844E-E6A710FEAEE4}" srcOrd="1" destOrd="0" presId="urn:microsoft.com/office/officeart/2005/8/layout/hList3"/>
    <dgm:cxn modelId="{1C578301-133E-254E-BACC-CB257BA774A0}" type="presParOf" srcId="{AD06BE05-311D-2242-844E-E6A710FEAEE4}" destId="{250C4737-A841-8C48-A045-BF4D4D99D3A8}" srcOrd="0" destOrd="0" presId="urn:microsoft.com/office/officeart/2005/8/layout/hList3"/>
    <dgm:cxn modelId="{D7DF42C8-59FB-534D-90AF-23CB84E4DD1A}" type="presParOf" srcId="{AD06BE05-311D-2242-844E-E6A710FEAEE4}" destId="{24D3949D-55D7-9843-BBF0-4DC75BF720C6}" srcOrd="1" destOrd="0" presId="urn:microsoft.com/office/officeart/2005/8/layout/hList3"/>
    <dgm:cxn modelId="{1B35A9C7-59D1-2044-BD79-7178F2F90FDA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6676859" cy="101885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>
              <a:latin typeface="+mj-lt"/>
              <a:cs typeface="Gill Sans"/>
            </a:rPr>
            <a:t>Closed-ended Questions</a:t>
          </a:r>
        </a:p>
      </dsp:txBody>
      <dsp:txXfrm>
        <a:off x="0" y="0"/>
        <a:ext cx="6676859" cy="1018852"/>
      </dsp:txXfrm>
    </dsp:sp>
    <dsp:sp modelId="{250C4737-A841-8C48-A045-BF4D4D99D3A8}">
      <dsp:nvSpPr>
        <dsp:cNvPr id="0" name=""/>
        <dsp:cNvSpPr/>
      </dsp:nvSpPr>
      <dsp:spPr>
        <a:xfrm>
          <a:off x="0" y="1040270"/>
          <a:ext cx="3338429" cy="21395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>
              <a:latin typeface="+mj-lt"/>
              <a:cs typeface="Gill Sans"/>
            </a:rPr>
            <a:t>Advantages</a:t>
          </a:r>
        </a:p>
      </dsp:txBody>
      <dsp:txXfrm>
        <a:off x="0" y="1040270"/>
        <a:ext cx="3338429" cy="2139590"/>
      </dsp:txXfrm>
    </dsp:sp>
    <dsp:sp modelId="{24D3949D-55D7-9843-BBF0-4DC75BF720C6}">
      <dsp:nvSpPr>
        <dsp:cNvPr id="0" name=""/>
        <dsp:cNvSpPr/>
      </dsp:nvSpPr>
      <dsp:spPr>
        <a:xfrm>
          <a:off x="3338429" y="1040270"/>
          <a:ext cx="3338429" cy="2139590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>
              <a:latin typeface="+mj-lt"/>
              <a:cs typeface="Gill Sans"/>
            </a:rPr>
            <a:t>Disadvantages </a:t>
          </a:r>
        </a:p>
      </dsp:txBody>
      <dsp:txXfrm>
        <a:off x="3338429" y="1040270"/>
        <a:ext cx="3338429" cy="2139590"/>
      </dsp:txXfrm>
    </dsp:sp>
    <dsp:sp modelId="{30F57DEF-DA04-AE46-8A72-E185F1E3E46F}">
      <dsp:nvSpPr>
        <dsp:cNvPr id="0" name=""/>
        <dsp:cNvSpPr/>
      </dsp:nvSpPr>
      <dsp:spPr>
        <a:xfrm>
          <a:off x="0" y="2697292"/>
          <a:ext cx="6676859" cy="2377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6676859" cy="101885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>
              <a:latin typeface="+mj-lt"/>
              <a:cs typeface="Gill Sans"/>
            </a:rPr>
            <a:t>Open-ended Questions</a:t>
          </a:r>
        </a:p>
      </dsp:txBody>
      <dsp:txXfrm>
        <a:off x="0" y="0"/>
        <a:ext cx="6676859" cy="1018852"/>
      </dsp:txXfrm>
    </dsp:sp>
    <dsp:sp modelId="{250C4737-A841-8C48-A045-BF4D4D99D3A8}">
      <dsp:nvSpPr>
        <dsp:cNvPr id="0" name=""/>
        <dsp:cNvSpPr/>
      </dsp:nvSpPr>
      <dsp:spPr>
        <a:xfrm>
          <a:off x="0" y="1018852"/>
          <a:ext cx="3338429" cy="21395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>
              <a:latin typeface="+mj-lt"/>
              <a:cs typeface="Gill Sans"/>
            </a:rPr>
            <a:t>Advantages</a:t>
          </a:r>
        </a:p>
      </dsp:txBody>
      <dsp:txXfrm>
        <a:off x="0" y="1018852"/>
        <a:ext cx="3338429" cy="2139590"/>
      </dsp:txXfrm>
    </dsp:sp>
    <dsp:sp modelId="{24D3949D-55D7-9843-BBF0-4DC75BF720C6}">
      <dsp:nvSpPr>
        <dsp:cNvPr id="0" name=""/>
        <dsp:cNvSpPr/>
      </dsp:nvSpPr>
      <dsp:spPr>
        <a:xfrm>
          <a:off x="3338429" y="1018852"/>
          <a:ext cx="3338429" cy="2139590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>
              <a:latin typeface="+mj-lt"/>
              <a:cs typeface="Gill Sans"/>
            </a:rPr>
            <a:t>Disadvantages </a:t>
          </a:r>
        </a:p>
      </dsp:txBody>
      <dsp:txXfrm>
        <a:off x="3338429" y="1018852"/>
        <a:ext cx="3338429" cy="2139590"/>
      </dsp:txXfrm>
    </dsp:sp>
    <dsp:sp modelId="{30F57DEF-DA04-AE46-8A72-E185F1E3E46F}">
      <dsp:nvSpPr>
        <dsp:cNvPr id="0" name=""/>
        <dsp:cNvSpPr/>
      </dsp:nvSpPr>
      <dsp:spPr>
        <a:xfrm>
          <a:off x="0" y="2697292"/>
          <a:ext cx="6676859" cy="2377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A5157-F166-4382-BA3A-58CFA715658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FEA0D-67ED-4EAC-A408-E1B42DDB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645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B7545-9F60-E947-BEC7-08664EAF4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319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67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9794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398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25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022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8BD8A-AA68-4788-9541-F921EC8B5F2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128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22321-DBD6-4F73-8ACE-A63BACA16E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36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Shape 10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4" name="Shape 10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0243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Shape 10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0" name="Shape 102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8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656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hape 10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5" name="Shape 103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965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280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67A16-D71D-44BC-8A70-618A03AA4D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709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8EDAF-CEE8-BD4A-8729-AA831C9EE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42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061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EA0D-67ED-4EAC-A408-E1B42DDBC8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0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B7545-9F60-E947-BEC7-08664EAF4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59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92A65-78A1-4D0E-9447-83CB41B6C2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38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6C5C9-C46E-4162-BB0E-FD5F991287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8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344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12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1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1" y="6425642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4" y="6425642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6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2" y="174814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16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6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1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1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873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6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54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8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73052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2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587"/>
            <a:ext cx="1537447" cy="365125"/>
          </a:xfrm>
        </p:spPr>
        <p:txBody>
          <a:bodyPr/>
          <a:lstStyle/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6" y="6423587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74814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52160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587"/>
            <a:ext cx="1537447" cy="365125"/>
          </a:xfrm>
        </p:spPr>
        <p:txBody>
          <a:bodyPr/>
          <a:lstStyle/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1" y="6423587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2318050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6" y="5257801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3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150366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5" y="3733802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9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6235609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74814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710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2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9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6235609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74814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7385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587"/>
            <a:ext cx="1537447" cy="365125"/>
          </a:xfrm>
        </p:spPr>
        <p:txBody>
          <a:bodyPr/>
          <a:lstStyle/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1" y="6423587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2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3296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6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1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6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73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8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2" y="561669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90140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85F71D-A721-457C-92C8-6F5D6C61F9FD}"/>
              </a:ext>
            </a:extLst>
          </p:cNvPr>
          <p:cNvSpPr/>
          <p:nvPr userDrawn="1"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AB9618-E54C-4FE5-85E2-534B3CEE5C1B}"/>
              </a:ext>
            </a:extLst>
          </p:cNvPr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889E8-1E2C-41E9-86C6-52CC2C66A541}"/>
              </a:ext>
            </a:extLst>
          </p:cNvPr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FF76D4B-9BFA-457A-8BCF-70E7CB96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fld id="{7D2FEC82-D511-4D47-BA96-6E13BDFF8242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69C0F8E-3906-4757-A2B6-69EB1B57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58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5225C6-5114-439E-B0BF-E27DA925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8A918-DADB-4C0B-9540-F535977C4BD3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181C9B-6EF8-4EB4-9D74-50690C6F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A2673A8-6B1B-4C5A-90F5-8D34CAEB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DE4A7-7516-4A88-9D8A-C6F9E0911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09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42519-A3FB-43FE-A04F-C8F913E9027C}"/>
              </a:ext>
            </a:extLst>
          </p:cNvPr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5824A4-14B8-4531-8ABF-70DF6B9CE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8B803F-0366-4E0C-BADD-3A6F83398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28F4E-C3DB-4DB1-8809-B2140B021D4E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8D29EF6-D1AD-49FF-9702-F66DA5F1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9D9B96-8818-44F4-A242-9CA570A6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1473E-8630-41FA-8180-1D58D4E72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648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A35D07-025F-4A65-88FE-7A93F79335B4}"/>
              </a:ext>
            </a:extLst>
          </p:cNvPr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14F22F-5BF8-4F99-9C26-D59682A836E5}"/>
              </a:ext>
            </a:extLst>
          </p:cNvPr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7E563D-0FC0-49A4-9DE9-78EE3C13BC9B}"/>
              </a:ext>
            </a:extLst>
          </p:cNvPr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C9185-07C0-4188-90E7-D07966301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34E1C62-D905-49B9-A0C5-D0E17559588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fld id="{F0536B07-8A78-4943-87B1-C48C75CD1FB5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77BC4B-9B1B-4B26-9609-37D5B8E5D1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90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385E45-73B5-48F7-8AEC-B1AB42399514}"/>
              </a:ext>
            </a:extLst>
          </p:cNvPr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268EEC-A652-4F11-9F6B-FB6C56D34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0ECB65-7A79-48D1-8307-597A45582E82}"/>
              </a:ext>
            </a:extLst>
          </p:cNvPr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749D0F-3843-4CC9-9A8F-947745AD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637EA4D-4A04-4549-B856-32E5ECBED856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85C768-6938-42FA-9481-8894AEE8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C736B6-6428-4C9F-A5E0-D512F83D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DE306EBA-3567-4FAA-A67F-6866128BB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016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DF21455-F877-43E7-8B63-B8BD991A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081E5B-96B6-423D-A05C-198F21C8BC5A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7BC2098-34EE-4014-8304-F213E8F1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9D9DE81-9206-42EF-806E-6AF7FE5F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9E321-37A5-476F-A28E-7B98ED195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860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402A47-4AC5-4FC1-9090-885AEFFE4233}"/>
              </a:ext>
            </a:extLst>
          </p:cNvPr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7797C-CD46-4685-93EE-7264CE925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0A522DD-69E1-4103-9A7D-437FE5A7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7E0C4-012D-424A-A3A7-B8F91FB45E8E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706331D0-7F8D-4E6E-8334-2D225877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889CCD69-67CD-4F47-A507-1FECD887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0383-89CF-489A-ACF0-565CD9EA2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238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E8F1EA-752B-42CA-96E1-F34877EFA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30DD24-CF71-4E4E-974B-22BAFA17B798}"/>
              </a:ext>
            </a:extLst>
          </p:cNvPr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43B80BA-8958-4745-8CD3-BC92AF7826C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11922A2-72F0-48A3-AB3E-E8557B64463B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8586A1B-BA43-457B-9DEE-50A1264AF9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EEDCA72-AEA0-4EA1-919C-5CE653CA22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4C39F7C-FB32-4F44-A2F6-4F3E7E2E4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945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5B4D55-2513-4DD0-BFE9-0855612EDB46}"/>
              </a:ext>
            </a:extLst>
          </p:cNvPr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2D463-BBBA-4BCD-9323-CCE91E1A3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B5608D4-9005-43E1-AA63-6AE4690A4B3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E111A875-75A0-44C5-8222-6EEA22EDE96F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0B0AFA3-4173-4CC0-A27B-36DCB2D2985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38AE8DE-7A46-47F2-8BF8-EE355A0AE1D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91578E4-3473-46CB-8D9A-F7ED9948B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55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6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9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0896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5F50B9-9E8B-44BB-BD96-4535842D72E2}"/>
              </a:ext>
            </a:extLst>
          </p:cNvPr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5CC8C5-F1EA-402D-87C2-BA25FA577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A961F9A-5AEC-4995-81EF-6BAE4EAD634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B4F9DEE5-0FFE-4246-B84F-E75AD8F2E980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1EB5F42-F841-41F7-9171-8BFD632DBC0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38043A7-CEA5-4C6C-B1F1-857B3D951A6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75B7D7B-781D-41FE-BEE0-1DA9C4CF1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770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1FBEBC-CAAC-4653-9E77-CE0C835CADCC}"/>
              </a:ext>
            </a:extLst>
          </p:cNvPr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4DE59-7465-4106-B4B1-6F1D518AA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FF5A9549-8355-499B-94BF-7A0FC3D3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37246-2EDE-4D56-8A83-FBE80349B50E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246BBEB-2AD2-43C1-B519-1CDCE011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011A54C-F472-4326-BC64-DB6CFE97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A247E-B539-4E81-82F9-786E4FAE4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76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43C6284-DB2F-4E4B-89F5-A71D8692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1AF99-33CA-44E0-BB1C-414A711505F1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E1055D2-F562-4065-B159-42034561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BE213BD-0153-4231-BBD0-7257C65C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97578-FF76-49AE-8A9D-B6C3D90C7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912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BAEB1B-1262-4EAC-A90B-DDC9CF6A7E9F}"/>
              </a:ext>
            </a:extLst>
          </p:cNvPr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A2295-0FEB-4EF3-8BE2-4DE61CBFD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D2A31F7-1ACF-4401-88B7-64070639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35F64AE8-3757-4193-B05C-AFAFDF4BCB04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F995989-639A-48ED-832C-509A9388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08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2C92EF-FCA7-485B-818D-A5E937977A75}"/>
              </a:ext>
            </a:extLst>
          </p:cNvPr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08C853-86F1-4AB9-86F7-EB1A2053B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b="1">
                <a:solidFill>
                  <a:srgbClr val="A1C4E3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53413E0-7039-46D8-8ECB-A624E3F2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935E86E9-4A1B-4648-9DA1-83461AB3211B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D2F3C50-B73D-40BD-B232-A9EB2F1EE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2159D3-03FA-44F3-9E70-0CAF9D7C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4CF3D-AC16-4B4C-89E4-60165F34B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051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E7DC5AF-9941-4782-A405-F08FDADB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E9315-E9C8-4C68-8306-6F66561214AE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2ED7D66-1FC6-4C51-8CCD-79A45D06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8A04112-513C-490C-B2C4-8580F03C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7D378-25BB-4917-A8C9-00CBEE17A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39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180FF8-6F0C-4856-B416-42DD3D36C906}"/>
              </a:ext>
            </a:extLst>
          </p:cNvPr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28158-80EC-4EAE-A9FA-683B6D5B3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1C027E-00BC-46E6-9966-E81B9956B006}"/>
              </a:ext>
            </a:extLst>
          </p:cNvPr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3DA774E-F9C3-4DBC-840B-BA2C5AFF0E0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551968-0CA2-4214-88F0-48387B052210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CE26B61-15C1-41E1-A6FF-5BBC81E9C7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BCDC93B-1299-4569-9658-482F7DC43E1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87C5BC1-E42A-4751-B341-7EB466133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135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D2BF8E-448E-451D-B00E-F9521D9B1737}"/>
              </a:ext>
            </a:extLst>
          </p:cNvPr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1D1A9-1C9A-411E-B554-E9038D6CC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AA7B05-D316-45F8-BC21-DC2FE3AA9E91}"/>
              </a:ext>
            </a:extLst>
          </p:cNvPr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8C8C8F-028E-40EA-9A5F-8807EEB0A24A}"/>
              </a:ext>
            </a:extLst>
          </p:cNvPr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7F94A0AB-F3D3-4B6B-ABFA-9C55BAF40ED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992AF3-62A6-41A3-AC3C-40A1A621F31C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7CC72DE8-BF8F-48D7-9391-9B906276153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1890A3C-6A97-4386-8C7A-E9F981BF474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C5094E4-2510-444E-8316-698F9B079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273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9D1E7E-FC05-48A8-A752-D36BDC643E8A}"/>
              </a:ext>
            </a:extLst>
          </p:cNvPr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A70D0-B6CD-4915-A8D7-90C6A91A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b="1">
                <a:solidFill>
                  <a:srgbClr val="A1C4E3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1998895-EC06-4706-9487-F60BC05CB3B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EBCBEFEC-06CD-47A4-895C-9041237E9637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4BC7CDD-B6F2-4B00-82F3-374DEC34E2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E03CD21-A321-46D8-B458-E7FC631B7F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2B35AE5-3580-4DE7-B429-F2B5F59F6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175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32EC72-938F-4997-85B0-9DBFF56890CA}"/>
              </a:ext>
            </a:extLst>
          </p:cNvPr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84333-E9C8-4C21-8FD1-F585C4B65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068CA85-BCCA-400D-8F2E-559A5143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859D5-6F39-478E-9CCE-DFF61149E29B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DD3FB5-181E-4629-A868-35AA1A0B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539EF94-23D1-49BD-8456-45DDEE59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721B-9C99-4FB4-98A3-90B5FA9671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93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1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1" y="6425642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4" y="6425642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6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6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2" y="174814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37579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7D377E-9586-405A-9877-657E849CD2E1}"/>
              </a:ext>
            </a:extLst>
          </p:cNvPr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83A8B-3EC5-4A4E-8F34-974ED579166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ECBC857-74AA-4C73-9275-50F98391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8F1CB-0A9B-4E81-B774-0E61CF349E85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D45273C-FA31-4B11-AE61-BD6B693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849895-7325-4857-AF9B-629D621A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19A28-3C51-4C32-A3DB-F13C01674D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03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8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2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2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6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6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6"/>
            <a:ext cx="554038" cy="365125"/>
          </a:xfrm>
        </p:spPr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3" y="3110756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1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88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1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6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2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6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7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7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9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9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73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6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8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</p:spPr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2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6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800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981202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7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45A8153-0CF2-4B0A-B575-AC06FF1BA7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552E64E-0562-4C59-BF54-39DE8AF799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2C268-9348-4DE4-B672-03E00239D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595959"/>
                </a:solidFill>
              </a:defRPr>
            </a:lvl1pPr>
          </a:lstStyle>
          <a:p>
            <a:fld id="{10FB6DCC-2A91-4238-89D9-AD1EA8E6B180}" type="datetimeFigureOut">
              <a:rPr lang="en-US" altLang="en-US"/>
              <a:pPr/>
              <a:t>7/26/2018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AD86C-F33A-4FF3-BEAC-0988EAA02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595959"/>
                </a:solidFill>
                <a:latin typeface="Rockwel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110FE-EA02-4CE6-B37E-FDC4192CB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A676977D-65B6-4905-98C3-15C6A1A66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03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69015" y="2820031"/>
            <a:ext cx="212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The National Science Foundation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June 21,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9508" y="4882616"/>
            <a:ext cx="40503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Luz Santana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BE2F3-0800-4E91-9867-1251E80A0CFE}"/>
              </a:ext>
            </a:extLst>
          </p:cNvPr>
          <p:cNvSpPr txBox="1"/>
          <p:nvPr/>
        </p:nvSpPr>
        <p:spPr>
          <a:xfrm>
            <a:off x="266791" y="4882616"/>
            <a:ext cx="4237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Dan Rothstein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74FC71-2C14-4CCC-8241-CAF825D03D15}"/>
              </a:ext>
            </a:extLst>
          </p:cNvPr>
          <p:cNvSpPr txBox="1"/>
          <p:nvPr/>
        </p:nvSpPr>
        <p:spPr>
          <a:xfrm>
            <a:off x="1773570" y="5577306"/>
            <a:ext cx="55968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The Right Question Institute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Cambridge, MA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14937-3BA8-4C2E-98DA-13AD880FC7B5}"/>
              </a:ext>
            </a:extLst>
          </p:cNvPr>
          <p:cNvSpPr txBox="1"/>
          <p:nvPr/>
        </p:nvSpPr>
        <p:spPr>
          <a:xfrm>
            <a:off x="266791" y="727632"/>
            <a:ext cx="430520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Rockwell"/>
              </a:rPr>
              <a:t>Getting to the Right Questions: </a:t>
            </a:r>
          </a:p>
          <a:p>
            <a:endParaRPr lang="en-US" sz="1100" b="1" dirty="0">
              <a:solidFill>
                <a:prstClr val="white"/>
              </a:solidFill>
              <a:latin typeface="Rockwell"/>
            </a:endParaRPr>
          </a:p>
          <a:p>
            <a:r>
              <a:rPr lang="en-US" sz="2800" b="1" dirty="0">
                <a:solidFill>
                  <a:prstClr val="white"/>
                </a:solidFill>
                <a:latin typeface="Rockwell"/>
              </a:rPr>
              <a:t>Working Collaboratively with the Question Formulation Technique</a:t>
            </a:r>
            <a:r>
              <a:rPr lang="en-US" sz="3200" b="1" dirty="0">
                <a:solidFill>
                  <a:prstClr val="white"/>
                </a:solidFill>
                <a:latin typeface="Rockwell"/>
              </a:rPr>
              <a:t/>
            </a:r>
            <a:br>
              <a:rPr lang="en-US" sz="3200" b="1" dirty="0">
                <a:solidFill>
                  <a:prstClr val="white"/>
                </a:solidFill>
                <a:latin typeface="Rockwell"/>
              </a:rPr>
            </a:br>
            <a:endParaRPr lang="en-US" sz="3200" b="1" dirty="0">
              <a:solidFill>
                <a:prstClr val="white"/>
              </a:solidFill>
              <a:latin typeface="Rockwell"/>
            </a:endParaRPr>
          </a:p>
          <a:p>
            <a:r>
              <a:rPr lang="en-US" sz="3200" dirty="0"/>
              <a:t/>
            </a:r>
            <a:br>
              <a:rPr lang="en-US" sz="3200" dirty="0"/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608565-7FFD-45C2-82EE-E44E3EFDE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83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00050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4DBEB-1553-40CE-B05D-3ED1E20D2044}"/>
              </a:ext>
            </a:extLst>
          </p:cNvPr>
          <p:cNvSpPr txBox="1"/>
          <p:nvPr/>
        </p:nvSpPr>
        <p:spPr>
          <a:xfrm>
            <a:off x="6751773" y="898166"/>
            <a:ext cx="212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Germination Workshop</a:t>
            </a:r>
            <a:endParaRPr lang="en-US" sz="2000" dirty="0">
              <a:solidFill>
                <a:srgbClr val="FFFFFF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67249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98475" y="354013"/>
            <a:ext cx="7556500" cy="1116012"/>
          </a:xfrm>
        </p:spPr>
        <p:txBody>
          <a:bodyPr anchor="b"/>
          <a:lstStyle/>
          <a:p>
            <a:pPr eaLnBrk="1" hangingPunct="1"/>
            <a:r>
              <a:rPr lang="en-US" altLang="en-US" sz="2800" dirty="0"/>
              <a:t>Yet…only 27%of students believe college taught them to ask their own questions</a:t>
            </a:r>
          </a:p>
        </p:txBody>
      </p:sp>
      <p:sp>
        <p:nvSpPr>
          <p:cNvPr id="82947" name="TextBox 29"/>
          <p:cNvSpPr txBox="1">
            <a:spLocks noChangeArrowheads="1"/>
          </p:cNvSpPr>
          <p:nvPr/>
        </p:nvSpPr>
        <p:spPr bwMode="auto">
          <a:xfrm>
            <a:off x="646402" y="6170613"/>
            <a:ext cx="8081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Alison Head, Project Information Literacy at University of Washington, 2016</a:t>
            </a:r>
          </a:p>
        </p:txBody>
      </p:sp>
      <p:pic>
        <p:nvPicPr>
          <p:cNvPr id="82948" name="Content Placeholder 39" descr="College_Students__Question_Asking-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475" y="1878013"/>
            <a:ext cx="7556500" cy="3884612"/>
          </a:xfrm>
        </p:spPr>
      </p:pic>
    </p:spTree>
    <p:extLst>
      <p:ext uri="{BB962C8B-B14F-4D97-AF65-F5344CB8AC3E}">
        <p14:creationId xmlns:p14="http://schemas.microsoft.com/office/powerpoint/2010/main" val="316382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Confirms the Importance of Student Questioning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498476" y="1981200"/>
            <a:ext cx="8331200" cy="4144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Self-questioning (metacognitive strategy):</a:t>
            </a:r>
          </a:p>
          <a:p>
            <a:pPr marL="0" indent="0"/>
            <a:r>
              <a:rPr lang="en-US" altLang="en-US" sz="2200" dirty="0">
                <a:solidFill>
                  <a:schemeClr val="tx1"/>
                </a:solidFill>
              </a:rPr>
              <a:t>Student formulation of their own questions is one of the most effective metacognitive strategies </a:t>
            </a:r>
          </a:p>
          <a:p>
            <a:pPr marL="0" indent="0"/>
            <a:r>
              <a:rPr lang="en-US" altLang="en-US" sz="2200" dirty="0">
                <a:solidFill>
                  <a:schemeClr val="tx1"/>
                </a:solidFill>
              </a:rPr>
              <a:t>Engaging in pre-lesson self-questioning improved students rate of learning by nearly 50% (Hattie, p.193)</a:t>
            </a:r>
          </a:p>
          <a:p>
            <a:pPr marL="0" indent="0" algn="r">
              <a:buFont typeface="Wingdings" panose="05000000000000000000" pitchFamily="2" charset="2"/>
              <a:buNone/>
            </a:pPr>
            <a:endParaRPr lang="en-US" altLang="en-US" sz="1800" i="1" dirty="0">
              <a:solidFill>
                <a:schemeClr val="tx1"/>
              </a:solidFill>
            </a:endParaRPr>
          </a:p>
          <a:p>
            <a:pPr marL="0" indent="0"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John Hattie</a:t>
            </a:r>
          </a:p>
          <a:p>
            <a:pPr marL="0" indent="0"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i="1" dirty="0">
                <a:solidFill>
                  <a:schemeClr val="tx1"/>
                </a:solidFill>
              </a:rPr>
              <a:t>Visible Learning: A Synthesis of Over 800 </a:t>
            </a:r>
          </a:p>
          <a:p>
            <a:pPr marL="0" indent="0"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i="1" dirty="0">
                <a:solidFill>
                  <a:schemeClr val="tx1"/>
                </a:solidFill>
              </a:rPr>
              <a:t>meta-Analyses Relating to Achievement, 2008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36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08C6-B69B-495C-AA7E-C7FE5B48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Thinking 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77E06-3493-4D5B-8395-6CBCE08B5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 Divergent Thinking</a:t>
            </a:r>
          </a:p>
          <a:p>
            <a:r>
              <a:rPr lang="en-US" sz="4000" dirty="0">
                <a:solidFill>
                  <a:schemeClr val="tx1"/>
                </a:solidFill>
              </a:rPr>
              <a:t> Convergent Thinking</a:t>
            </a:r>
          </a:p>
          <a:p>
            <a:r>
              <a:rPr lang="en-US" sz="4000" dirty="0">
                <a:solidFill>
                  <a:schemeClr val="tx1"/>
                </a:solidFill>
              </a:rPr>
              <a:t> Meta-Cognitive Thinking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453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32558" y="1407805"/>
            <a:ext cx="3944937" cy="3210243"/>
            <a:chOff x="4523423" y="2001520"/>
            <a:chExt cx="3944937" cy="3210243"/>
          </a:xfrm>
        </p:grpSpPr>
        <p:pic>
          <p:nvPicPr>
            <p:cNvPr id="5" name="Picture 16" descr="Alegri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298" y="2001520"/>
              <a:ext cx="3929062" cy="24796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7" descr="Cort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423" y="3567113"/>
              <a:ext cx="3944937" cy="1644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8" descr="microsoft_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1" y="4755886"/>
            <a:ext cx="17367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google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12564" r="23941" b="47169"/>
          <a:stretch/>
        </p:blipFill>
        <p:spPr bwMode="auto">
          <a:xfrm>
            <a:off x="2214385" y="5131485"/>
            <a:ext cx="2939665" cy="1219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49" y="2785480"/>
            <a:ext cx="1236653" cy="1504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6" y="1611746"/>
            <a:ext cx="2200073" cy="275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sz="4000" dirty="0"/>
              <a:t>Right Question Institute</a:t>
            </a:r>
          </a:p>
        </p:txBody>
      </p:sp>
      <p:pic>
        <p:nvPicPr>
          <p:cNvPr id="1030" name="Picture 6" descr="Image result for harvard medical schoo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50" y="5133593"/>
            <a:ext cx="3823168" cy="961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9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05496" y="4731906"/>
            <a:ext cx="8633013" cy="1278546"/>
          </a:xfrm>
        </p:spPr>
        <p:txBody>
          <a:bodyPr>
            <a:normAutofit/>
          </a:bodyPr>
          <a:lstStyle/>
          <a:p>
            <a:pPr fontAlgn="base"/>
            <a:r>
              <a:rPr lang="en-US" sz="4000" dirty="0"/>
              <a:t>Classroom Examples</a:t>
            </a:r>
          </a:p>
        </p:txBody>
      </p:sp>
      <p:pic>
        <p:nvPicPr>
          <p:cNvPr id="4" name="Picture Placeholder 3" descr="Screenshot 2015-09-16 15.08.22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r="7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4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Classroom Example:</a:t>
            </a:r>
            <a:br>
              <a:rPr lang="en-US" sz="4400" dirty="0"/>
            </a:br>
            <a:r>
              <a:rPr lang="en-US" sz="4400" dirty="0"/>
              <a:t>Kindergarten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98286" y="2275031"/>
            <a:ext cx="7744962" cy="411638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Teacher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Jennifer Shaffer, Walkersville, MD</a:t>
            </a:r>
          </a:p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Topic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Non-fiction literacy</a:t>
            </a:r>
          </a:p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Purpose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To engage students prior to reading a nonfiction text about alligators</a:t>
            </a:r>
          </a:p>
          <a:p>
            <a:pPr eaLnBrk="1" hangingPunct="1">
              <a:defRPr/>
            </a:pPr>
            <a:endParaRPr lang="en-US" sz="3000" dirty="0"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4910800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629DD1"/>
                </a:solidFill>
              </a:rPr>
              <a:t>Question Focus</a:t>
            </a:r>
          </a:p>
        </p:txBody>
      </p:sp>
      <p:pic>
        <p:nvPicPr>
          <p:cNvPr id="117762" name="Picture 2" descr="\\fcps.org\fcps\Redirection\Central Offices\Professional Dev\jay.corrigan\My Documents\My Pictures\alligator-babies-texas_62971_990x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554" y="1981200"/>
            <a:ext cx="5530341" cy="4144963"/>
          </a:xfrm>
        </p:spPr>
      </p:pic>
    </p:spTree>
    <p:extLst>
      <p:ext uri="{BB962C8B-B14F-4D97-AF65-F5344CB8AC3E}">
        <p14:creationId xmlns:p14="http://schemas.microsoft.com/office/powerpoint/2010/main" val="135834263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4111626" cy="1116106"/>
          </a:xfrm>
        </p:spPr>
        <p:txBody>
          <a:bodyPr/>
          <a:lstStyle/>
          <a:p>
            <a:r>
              <a:rPr lang="en-US" dirty="0">
                <a:latin typeface="Rockwell" charset="0"/>
              </a:rPr>
              <a:t>Student Questions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985963"/>
            <a:ext cx="4111625" cy="41402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Is the alligator camouflaged?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do the babies have stripes?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Are those baby crocodiles?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Is it a mom or dad crocodile?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What is the green stuff?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are they in the water so low?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endParaRPr lang="en-US" sz="2400" dirty="0">
              <a:solidFill>
                <a:srgbClr val="595959"/>
              </a:solidFill>
              <a:latin typeface="Gill Sans"/>
              <a:cs typeface="Gill San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25988" y="2544763"/>
            <a:ext cx="4125912" cy="41402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Where are they going?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are the baby alligator’s eyes white and the mom’s black?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are baby alligators on top of the momma alligator?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does momma or daddy have bumps on them?</a:t>
            </a:r>
          </a:p>
        </p:txBody>
      </p:sp>
      <p:pic>
        <p:nvPicPr>
          <p:cNvPr id="38916" name="Picture 2" descr="\\fcps.org\fcps\Redirection\Central Offices\Professional Dev\jay.corrigan\My Documents\My Pictures\alligator-babies-texas_62971_990x7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988" y="146050"/>
            <a:ext cx="412591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9134484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498475" y="484187"/>
            <a:ext cx="75565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4000" b="0" i="0" u="none" strike="noStrike" cap="none" dirty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  <a:sym typeface="Rokkitt"/>
              </a:rPr>
              <a:t>Classroom Example:</a:t>
            </a:r>
            <a:r>
              <a:rPr lang="en-US" sz="4000" dirty="0">
                <a:latin typeface="Rockwell" charset="0"/>
                <a:ea typeface="Rockwell" charset="0"/>
                <a:cs typeface="Rockwell" charset="0"/>
              </a:rPr>
              <a:t> </a:t>
            </a:r>
            <a:br>
              <a:rPr lang="en-US" sz="4000" dirty="0">
                <a:latin typeface="Rockwell" charset="0"/>
                <a:ea typeface="Rockwell" charset="0"/>
                <a:cs typeface="Rockwell" charset="0"/>
              </a:rPr>
            </a:br>
            <a:r>
              <a:rPr lang="en-US" sz="4000" b="0" i="0" u="none" strike="noStrike" cap="none" dirty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  <a:sym typeface="Rokkitt"/>
              </a:rPr>
              <a:t>4</a:t>
            </a:r>
            <a:r>
              <a:rPr lang="en-US" sz="4000" b="0" i="0" u="none" strike="noStrike" cap="none" baseline="30000" dirty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  <a:sym typeface="Rokkitt"/>
              </a:rPr>
              <a:t>th</a:t>
            </a:r>
            <a:r>
              <a:rPr lang="en-US" sz="4000" b="0" i="0" u="none" strike="noStrike" cap="none" dirty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  <a:sym typeface="Rokkitt"/>
              </a:rPr>
              <a:t> Grade</a:t>
            </a:r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498475" y="2242457"/>
            <a:ext cx="8028008" cy="4144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sz="2800" u="sng" dirty="0">
                <a:solidFill>
                  <a:schemeClr val="tx1"/>
                </a:solidFill>
                <a:latin typeface="Rockwell" charset="0"/>
              </a:rPr>
              <a:t>Teacher:</a:t>
            </a:r>
            <a:r>
              <a:rPr lang="en-US" sz="2800" dirty="0">
                <a:solidFill>
                  <a:schemeClr val="tx1"/>
                </a:solidFill>
                <a:latin typeface="Rockwell" charset="0"/>
              </a:rPr>
              <a:t> Deirdre </a:t>
            </a:r>
            <a:r>
              <a:rPr lang="en-US" sz="2800" dirty="0" err="1">
                <a:solidFill>
                  <a:schemeClr val="tx1"/>
                </a:solidFill>
                <a:latin typeface="Rockwell" charset="0"/>
              </a:rPr>
              <a:t>Brotherson</a:t>
            </a:r>
            <a:r>
              <a:rPr lang="en-US" sz="2800" dirty="0">
                <a:solidFill>
                  <a:schemeClr val="tx1"/>
                </a:solidFill>
                <a:latin typeface="Rockwell" charset="0"/>
              </a:rPr>
              <a:t>, Hooksett, NH</a:t>
            </a:r>
          </a:p>
          <a:p>
            <a:pPr marL="0" lvl="0" indent="0">
              <a:buNone/>
            </a:pPr>
            <a:r>
              <a:rPr lang="en-US" sz="2800" u="sng" dirty="0">
                <a:solidFill>
                  <a:schemeClr val="tx1"/>
                </a:solidFill>
                <a:latin typeface="Rockwell" charset="0"/>
              </a:rPr>
              <a:t>Topic:</a:t>
            </a:r>
            <a:r>
              <a:rPr lang="en-US" sz="2800" dirty="0">
                <a:solidFill>
                  <a:schemeClr val="tx1"/>
                </a:solidFill>
                <a:latin typeface="Rockwell" charset="0"/>
              </a:rPr>
              <a:t> Math unit on variables</a:t>
            </a:r>
          </a:p>
          <a:p>
            <a:pPr marL="0" indent="0" eaLnBrk="1" hangingPunct="1">
              <a:buNone/>
            </a:pPr>
            <a:r>
              <a:rPr lang="en-US" sz="2800" u="sng" dirty="0">
                <a:solidFill>
                  <a:schemeClr val="tx1"/>
                </a:solidFill>
                <a:latin typeface="Rockwell" charset="0"/>
              </a:rPr>
              <a:t>Purpose:</a:t>
            </a:r>
            <a:r>
              <a:rPr lang="en-US" sz="2800" dirty="0">
                <a:solidFill>
                  <a:schemeClr val="tx1"/>
                </a:solidFill>
                <a:latin typeface="Rockwell" charset="0"/>
              </a:rPr>
              <a:t> To engage students at the start of a unit on variables and assess their current skill level</a:t>
            </a:r>
          </a:p>
          <a:p>
            <a:pPr marL="228600" marR="0" lvl="0" indent="-2286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endParaRPr sz="3000" b="0" i="0" u="none" dirty="0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  <p:extLst>
      <p:ext uri="{BB962C8B-B14F-4D97-AF65-F5344CB8AC3E}">
        <p14:creationId xmlns:p14="http://schemas.microsoft.com/office/powerpoint/2010/main" val="792436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498475" y="484187"/>
            <a:ext cx="7556500" cy="11160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4000" b="0" i="0" u="none" strike="noStrike" cap="none" dirty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  <a:sym typeface="Rokkitt"/>
              </a:rPr>
              <a:t>Question Focus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790575" y="2698750"/>
            <a:ext cx="72643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25000"/>
              <a:buFont typeface="Rokkitt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kkitt"/>
                <a:ea typeface="Rokkitt"/>
                <a:cs typeface="Rokkitt"/>
                <a:sym typeface="Rokkitt"/>
              </a:rPr>
              <a:t>24 =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kkitt"/>
                <a:ea typeface="Rokkitt"/>
                <a:cs typeface="Rokkitt"/>
                <a:sym typeface="Wingdings" panose="05000000000000000000" pitchFamily="2" charset="2"/>
              </a:rPr>
              <a:t>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kkitt"/>
                <a:ea typeface="Rokkitt"/>
                <a:cs typeface="Rokkitt"/>
                <a:sym typeface="Rokkitt"/>
              </a:rPr>
              <a:t> +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kkitt"/>
                <a:ea typeface="Rokkitt"/>
                <a:cs typeface="Rokkitt"/>
                <a:sym typeface="Wingdings" panose="05000000000000000000" pitchFamily="2" charset="2"/>
              </a:rPr>
              <a:t>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kkitt"/>
                <a:ea typeface="Rokkitt"/>
                <a:cs typeface="Rokkitt"/>
                <a:sym typeface="Rokkitt"/>
              </a:rPr>
              <a:t> +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kkitt"/>
                <a:ea typeface="Rokkitt"/>
                <a:cs typeface="Rokkitt"/>
                <a:sym typeface="Wingdings" panose="05000000000000000000" pitchFamily="2" charset="2"/>
              </a:rPr>
              <a:t>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kkitt"/>
                <a:ea typeface="Rokkitt"/>
                <a:cs typeface="Rokkitt"/>
                <a:sym typeface="Rokkit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EE34DB96-88D8-4928-8561-14A9386E8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Acknowledgments</a:t>
            </a:r>
            <a:r>
              <a:rPr lang="en-US" altLang="en-US" dirty="0"/>
              <a:t> 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B948DA40-090F-497B-BF08-610A68CC3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1600200"/>
            <a:ext cx="7918450" cy="4773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We are grateful to the National Science Foundation (grant #</a:t>
            </a:r>
            <a:r>
              <a:rPr lang="en-US" sz="2800" dirty="0">
                <a:solidFill>
                  <a:schemeClr val="tx1"/>
                </a:solidFill>
              </a:rPr>
              <a:t>1745919</a:t>
            </a:r>
            <a:r>
              <a:rPr lang="en-US" altLang="en-US" sz="2800" dirty="0">
                <a:solidFill>
                  <a:schemeClr val="tx1"/>
                </a:solidFill>
              </a:rPr>
              <a:t>), the John Templeton Foundation and the Hummingbird Fund for their generous support for our work in education.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ea typeface="MS PGothic" panose="020B0600070205080204" pitchFamily="34" charset="-128"/>
              </a:rPr>
              <a:t>We are very grateful to Professor Dan Perlman, Brandeis University, and Tomoko </a:t>
            </a:r>
            <a:r>
              <a:rPr lang="en-US" altLang="en-US" sz="2800" dirty="0" err="1">
                <a:solidFill>
                  <a:prstClr val="black"/>
                </a:solidFill>
                <a:ea typeface="MS PGothic" panose="020B0600070205080204" pitchFamily="34" charset="-128"/>
              </a:rPr>
              <a:t>Ouchi</a:t>
            </a:r>
            <a:r>
              <a:rPr lang="en-US" altLang="en-US" sz="2800" dirty="0">
                <a:solidFill>
                  <a:prstClr val="black"/>
                </a:solidFill>
                <a:ea typeface="MS PGothic" panose="020B0600070205080204" pitchFamily="34" charset="-128"/>
              </a:rPr>
              <a:t> and the whole team at the Right Question Institute for their valuable contributions to this session.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50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498474" y="539512"/>
            <a:ext cx="7556313" cy="1116106"/>
          </a:xfrm>
        </p:spPr>
        <p:txBody>
          <a:bodyPr/>
          <a:lstStyle/>
          <a:p>
            <a:r>
              <a:rPr lang="en-US" sz="4000" dirty="0">
                <a:latin typeface="Rockwell" charset="0"/>
              </a:rPr>
              <a:t>Student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55618"/>
            <a:ext cx="4625976" cy="4661549"/>
          </a:xfrm>
        </p:spPr>
        <p:txBody>
          <a:bodyPr>
            <a:noAutofit/>
          </a:bodyPr>
          <a:lstStyle/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Why is the 24 first?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What do the smiley faces mean?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Why are there 3 smiley faces?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How am I suppose to figure this out?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Is the answer 12?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Can I put any number for a smiley face?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Do three faces mean something?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Do the numbers have to be the same because the smiley faces are the same?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What numbers will work here?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4450" y="1901206"/>
            <a:ext cx="387704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+mj-lt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Does it mean 24 is a really happy number?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+mj-lt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Can we replace each smiley face with an 8?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 any other numbers work?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Can we do this for any number?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Does it always have to be smiley faces?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 we always have to use three things?</a:t>
            </a:r>
          </a:p>
        </p:txBody>
      </p:sp>
    </p:spTree>
    <p:extLst>
      <p:ext uri="{BB962C8B-B14F-4D97-AF65-F5344CB8AC3E}">
        <p14:creationId xmlns:p14="http://schemas.microsoft.com/office/powerpoint/2010/main" val="11549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719524" y="4840515"/>
            <a:ext cx="7704952" cy="1584199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</a:pPr>
            <a:r>
              <a:rPr lang="en-US" altLang="ja-JP" sz="4000" dirty="0"/>
              <a:t>Ⅱ.</a:t>
            </a:r>
            <a:r>
              <a:rPr lang="ja-JP" altLang="en-US" sz="4000" dirty="0"/>
              <a:t> </a:t>
            </a:r>
            <a:r>
              <a:rPr lang="en-US" sz="4000" dirty="0"/>
              <a:t>Collaborative Thinking with the Question Formulation Technique (QFT)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905" y="253410"/>
            <a:ext cx="6373750" cy="41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392113" y="544513"/>
            <a:ext cx="7742237" cy="1116012"/>
          </a:xfrm>
        </p:spPr>
        <p:txBody>
          <a:bodyPr/>
          <a:lstStyle/>
          <a:p>
            <a:pPr eaLnBrk="1" hangingPunct="1"/>
            <a:r>
              <a:rPr lang="en-US" altLang="en-US" sz="4200" dirty="0"/>
              <a:t>Rules for Producing Questions</a:t>
            </a:r>
          </a:p>
        </p:txBody>
      </p:sp>
      <p:sp>
        <p:nvSpPr>
          <p:cNvPr id="5" name="Rounded Rectangle 11"/>
          <p:cNvSpPr>
            <a:spLocks noChangeArrowheads="1"/>
          </p:cNvSpPr>
          <p:nvPr/>
        </p:nvSpPr>
        <p:spPr bwMode="auto">
          <a:xfrm>
            <a:off x="498475" y="2055813"/>
            <a:ext cx="8175625" cy="4384675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222250" indent="-22225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MS PGothic" pitchFamily="34" charset="-128"/>
                <a:cs typeface="+mn-cs"/>
              </a:rPr>
              <a:t>1. Ask as many questions as you can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MS PGothic" pitchFamily="34" charset="-128"/>
                <a:cs typeface="+mn-cs"/>
              </a:rPr>
              <a:t>2. Do not stop to answer, judge, or discuss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MS PGothic" pitchFamily="34" charset="-128"/>
                <a:cs typeface="+mn-cs"/>
              </a:rPr>
              <a:t>3. Write down every question exactly as stated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MS PGothic" pitchFamily="34" charset="-128"/>
                <a:cs typeface="+mn-cs"/>
              </a:rPr>
              <a:t>4. Change any statements into questions</a:t>
            </a:r>
          </a:p>
          <a:p>
            <a:pPr marL="222250" marR="0" lvl="0" indent="-222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47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79892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Question Focus: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558633" y="1775678"/>
            <a:ext cx="8201773" cy="248524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6000" dirty="0">
                <a:solidFill>
                  <a:schemeClr val="tx1"/>
                </a:solidFill>
              </a:rPr>
              <a:t>Motivating Impactful Research</a:t>
            </a:r>
            <a:endParaRPr lang="en-US" altLang="en-US" sz="5600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475" y="5400675"/>
            <a:ext cx="7971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  <a:sym typeface="Wingdings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Please write this statement at the top of your paper.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474" y="5845215"/>
            <a:ext cx="820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  <a:sym typeface="Wingdings" panose="05000000000000000000" pitchFamily="2" charset="2"/>
              </a:rPr>
              <a:t>Remember: Number the questions. Follow the rules.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42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Categorizing Questions: </a:t>
            </a:r>
            <a:br>
              <a:rPr lang="en-US" altLang="en-US" sz="4000"/>
            </a:br>
            <a:r>
              <a:rPr lang="en-US" altLang="en-US" sz="4000"/>
              <a:t>Closed/ Open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8362950" cy="4144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u="sng" dirty="0">
                <a:solidFill>
                  <a:srgbClr val="000000"/>
                </a:solidFill>
              </a:rPr>
              <a:t>Definitions</a:t>
            </a:r>
            <a:r>
              <a:rPr lang="en-US" altLang="en-US" sz="3000" dirty="0">
                <a:solidFill>
                  <a:srgbClr val="000000"/>
                </a:solidFill>
              </a:rPr>
              <a:t>: </a:t>
            </a:r>
            <a:endParaRPr lang="en-US" altLang="en-US" sz="30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000000"/>
                </a:solidFill>
              </a:rPr>
              <a:t>Closed-ended </a:t>
            </a:r>
            <a:r>
              <a:rPr lang="en-US" altLang="en-US" sz="2800" dirty="0">
                <a:solidFill>
                  <a:srgbClr val="000000"/>
                </a:solidFill>
              </a:rPr>
              <a:t>questions can be answered with a “yes” or  “no” or with a </a:t>
            </a:r>
            <a:r>
              <a:rPr lang="en-US" altLang="en-US" sz="2800" b="1" dirty="0">
                <a:solidFill>
                  <a:srgbClr val="000000"/>
                </a:solidFill>
              </a:rPr>
              <a:t>one-word </a:t>
            </a:r>
            <a:r>
              <a:rPr lang="en-US" altLang="en-US" sz="2800" dirty="0">
                <a:solidFill>
                  <a:srgbClr val="000000"/>
                </a:solidFill>
              </a:rPr>
              <a:t>answer.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b="1" dirty="0">
                <a:solidFill>
                  <a:srgbClr val="000000"/>
                </a:solidFill>
              </a:rPr>
              <a:t>Open-ended</a:t>
            </a:r>
            <a:r>
              <a:rPr lang="en-US" altLang="en-US" sz="2800" dirty="0">
                <a:solidFill>
                  <a:srgbClr val="000000"/>
                </a:solidFill>
              </a:rPr>
              <a:t> questions require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  more </a:t>
            </a:r>
            <a:r>
              <a:rPr lang="en-US" altLang="en-US" sz="2800" b="1" dirty="0">
                <a:solidFill>
                  <a:srgbClr val="000000"/>
                </a:solidFill>
              </a:rPr>
              <a:t>explanation</a:t>
            </a:r>
            <a:r>
              <a:rPr lang="en-US" altLang="en-US" sz="2800" dirty="0">
                <a:solidFill>
                  <a:srgbClr val="000000"/>
                </a:solidFill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000" u="sng" dirty="0">
                <a:solidFill>
                  <a:srgbClr val="000000"/>
                </a:solidFill>
              </a:rPr>
              <a:t>Directions</a:t>
            </a:r>
            <a:r>
              <a:rPr lang="en-US" altLang="en-US" sz="3000" dirty="0">
                <a:solidFill>
                  <a:srgbClr val="000000"/>
                </a:solidFill>
              </a:rPr>
              <a:t>: Identify your questions as closed-ended or open-ended by </a:t>
            </a:r>
            <a:r>
              <a:rPr lang="en-US" altLang="en-US" sz="3000" b="1" dirty="0">
                <a:solidFill>
                  <a:srgbClr val="000000"/>
                </a:solidFill>
              </a:rPr>
              <a:t>marking them </a:t>
            </a:r>
            <a:r>
              <a:rPr lang="en-US" altLang="en-US" sz="3000" dirty="0">
                <a:solidFill>
                  <a:srgbClr val="000000"/>
                </a:solidFill>
              </a:rPr>
              <a:t>with a </a:t>
            </a:r>
            <a:r>
              <a:rPr lang="en-US" altLang="en-US" sz="3000" b="1" dirty="0">
                <a:solidFill>
                  <a:srgbClr val="000000"/>
                </a:solidFill>
              </a:rPr>
              <a:t>“C”</a:t>
            </a:r>
            <a:r>
              <a:rPr lang="en-US" altLang="ja-JP" sz="3000" dirty="0">
                <a:solidFill>
                  <a:srgbClr val="000000"/>
                </a:solidFill>
              </a:rPr>
              <a:t> or an </a:t>
            </a:r>
            <a:r>
              <a:rPr lang="en-US" altLang="en-US" sz="3000" b="1" dirty="0">
                <a:solidFill>
                  <a:srgbClr val="000000"/>
                </a:solidFill>
              </a:rPr>
              <a:t>“</a:t>
            </a:r>
            <a:r>
              <a:rPr lang="en-US" altLang="ja-JP" sz="3000" b="1" dirty="0">
                <a:solidFill>
                  <a:srgbClr val="000000"/>
                </a:solidFill>
              </a:rPr>
              <a:t>O.</a:t>
            </a:r>
            <a:r>
              <a:rPr lang="en-US" altLang="en-US" sz="3000" b="1" dirty="0">
                <a:solidFill>
                  <a:srgbClr val="000000"/>
                </a:solidFill>
              </a:rPr>
              <a:t>”</a:t>
            </a:r>
            <a:endParaRPr lang="en-US" alt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0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881766" y="387940"/>
            <a:ext cx="5794171" cy="1116106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Discussion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/>
          </p:nvPr>
        </p:nvGraphicFramePr>
        <p:xfrm>
          <a:off x="1216063" y="2235010"/>
          <a:ext cx="6676859" cy="339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562170" y="3274144"/>
            <a:ext cx="3333135" cy="21532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1618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883694" y="362456"/>
            <a:ext cx="7556313" cy="1116106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Discussion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extLst/>
          </p:nvPr>
        </p:nvGraphicFramePr>
        <p:xfrm>
          <a:off x="1215268" y="2213961"/>
          <a:ext cx="6676859" cy="339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553695" y="3234815"/>
            <a:ext cx="3338430" cy="210410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4913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ubtitle 2"/>
          <p:cNvSpPr txBox="1">
            <a:spLocks/>
          </p:cNvSpPr>
          <p:nvPr/>
        </p:nvSpPr>
        <p:spPr bwMode="auto">
          <a:xfrm>
            <a:off x="862013" y="228123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2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85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Improving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3385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Take one </a:t>
            </a:r>
            <a:r>
              <a:rPr lang="en-US" altLang="en-US" sz="2800" b="1" dirty="0">
                <a:solidFill>
                  <a:schemeClr val="tx1"/>
                </a:solidFill>
                <a:latin typeface="+mj-lt"/>
              </a:rPr>
              <a:t>closed-ended question</a:t>
            </a:r>
            <a:r>
              <a:rPr lang="en-US" altLang="en-US" sz="2800" b="1" dirty="0">
                <a:solidFill>
                  <a:srgbClr val="9D90A0"/>
                </a:solidFill>
                <a:latin typeface="+mj-lt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and change it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into an </a:t>
            </a:r>
            <a:r>
              <a:rPr lang="en-US" altLang="en-US" sz="2800" b="1" dirty="0">
                <a:solidFill>
                  <a:schemeClr val="tx1"/>
                </a:solidFill>
                <a:latin typeface="+mj-lt"/>
              </a:rPr>
              <a:t>open-ended question</a:t>
            </a: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  <a:latin typeface="Gill Sans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  <a:latin typeface="Gill Sans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Take one </a:t>
            </a:r>
            <a:r>
              <a:rPr lang="en-US" altLang="en-US" sz="2800" b="1" dirty="0">
                <a:solidFill>
                  <a:schemeClr val="tx1"/>
                </a:solidFill>
                <a:latin typeface="+mj-lt"/>
              </a:rPr>
              <a:t>open-ended question </a:t>
            </a: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and change it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into a </a:t>
            </a:r>
            <a:r>
              <a:rPr lang="en-US" altLang="en-US" sz="2800" b="1" dirty="0">
                <a:solidFill>
                  <a:schemeClr val="tx1"/>
                </a:solidFill>
                <a:latin typeface="+mj-lt"/>
              </a:rPr>
              <a:t>closed-ended question</a:t>
            </a: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Gill Sans" charset="0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0138" y="3006727"/>
            <a:ext cx="2481262" cy="6461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FFFFFF"/>
                </a:solidFill>
              </a:rPr>
              <a:t>Closed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10002" y="3341688"/>
            <a:ext cx="1939925" cy="1746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22975" y="3017838"/>
            <a:ext cx="1809750" cy="64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FFFFFF"/>
                </a:solidFill>
              </a:rPr>
              <a:t>Open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1463" y="5168902"/>
            <a:ext cx="2481262" cy="6461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FFFFFF"/>
                </a:solidFill>
              </a:rPr>
              <a:t>Closed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194052" y="5562602"/>
            <a:ext cx="1941513" cy="1746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00138" y="5203827"/>
            <a:ext cx="180975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FFFFFF"/>
                </a:solidFill>
              </a:rPr>
              <a:t>Open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9049E2-A189-4ECC-AC4E-AE36ADD49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513" y="484190"/>
            <a:ext cx="1837024" cy="11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458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Strategize: Prioritizing Questions</a:t>
            </a:r>
            <a:r>
              <a:rPr lang="en-US" alt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500" cy="4927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0000"/>
                </a:solidFill>
              </a:rPr>
              <a:t>Review your list of questions </a:t>
            </a:r>
          </a:p>
          <a:p>
            <a:pPr marL="228600" lvl="1" indent="0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Choose the three </a:t>
            </a:r>
            <a:r>
              <a:rPr lang="en-US" altLang="en-US" sz="2400" dirty="0">
                <a:solidFill>
                  <a:schemeClr val="tx1"/>
                </a:solidFill>
              </a:rPr>
              <a:t>questions </a:t>
            </a:r>
            <a:r>
              <a:rPr lang="en-US" sz="2400" dirty="0">
                <a:solidFill>
                  <a:schemeClr val="tx1"/>
                </a:solidFill>
              </a:rPr>
              <a:t>that most interest you. </a:t>
            </a:r>
          </a:p>
          <a:p>
            <a:pPr marL="228600" lvl="1" indent="0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Keep in mind the Question Focus: </a:t>
            </a:r>
            <a:r>
              <a:rPr lang="en-US" sz="2400" i="1" dirty="0">
                <a:solidFill>
                  <a:schemeClr val="tx1"/>
                </a:solidFill>
              </a:rPr>
              <a:t>Motivating Impactful Research</a:t>
            </a:r>
            <a:r>
              <a:rPr lang="en-US" altLang="en-US" sz="2400" i="1" dirty="0">
                <a:solidFill>
                  <a:srgbClr val="000000"/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b="1" dirty="0">
                <a:solidFill>
                  <a:srgbClr val="000000"/>
                </a:solidFill>
              </a:rPr>
              <a:t>After prioritizing consider…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Why did you choose those three questions?</a:t>
            </a:r>
          </a:p>
          <a:p>
            <a:pPr lvl="1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Where are your priority questions in the sequence of your entire list of questions?</a:t>
            </a:r>
          </a:p>
        </p:txBody>
      </p:sp>
    </p:spTree>
    <p:extLst>
      <p:ext uri="{BB962C8B-B14F-4D97-AF65-F5344CB8AC3E}">
        <p14:creationId xmlns:p14="http://schemas.microsoft.com/office/powerpoint/2010/main" val="124741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/>
              <a:t>Share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498475" y="1756229"/>
            <a:ext cx="8320088" cy="4355646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Rockwell" panose="02060603020205020403" pitchFamily="18" charset="0"/>
              <a:buAutoNum type="arabicPeriod"/>
            </a:pPr>
            <a:r>
              <a:rPr lang="en-US" altLang="en-US" sz="3600" dirty="0">
                <a:solidFill>
                  <a:srgbClr val="000000"/>
                </a:solidFill>
              </a:rPr>
              <a:t>Questions you changed from open/closed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600" dirty="0">
                <a:solidFill>
                  <a:srgbClr val="000000"/>
                </a:solidFill>
              </a:rPr>
              <a:t>Your three priority questions and their numbers in your original sequence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600" dirty="0">
                <a:solidFill>
                  <a:srgbClr val="000000"/>
                </a:solidFill>
              </a:rPr>
              <a:t>Rationale for choosing priority questions</a:t>
            </a:r>
          </a:p>
        </p:txBody>
      </p:sp>
    </p:spTree>
    <p:extLst>
      <p:ext uri="{BB962C8B-B14F-4D97-AF65-F5344CB8AC3E}">
        <p14:creationId xmlns:p14="http://schemas.microsoft.com/office/powerpoint/2010/main" val="245998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133475" y="200025"/>
            <a:ext cx="6078538" cy="701675"/>
          </a:xfrm>
        </p:spPr>
        <p:txBody>
          <a:bodyPr/>
          <a:lstStyle/>
          <a:p>
            <a:pPr algn="ctr"/>
            <a:r>
              <a:rPr lang="en-US" altLang="en-US" sz="4400" dirty="0"/>
              <a:t>Our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698" y="1140520"/>
            <a:ext cx="8732604" cy="5517455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600" dirty="0">
                <a:solidFill>
                  <a:schemeClr val="tx1"/>
                </a:solidFill>
              </a:rPr>
              <a:t>The Role of Question Formulation in Learning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600" dirty="0">
                <a:solidFill>
                  <a:schemeClr val="tx1"/>
                </a:solidFill>
              </a:rPr>
              <a:t>Collaborative Thinking with the Question Formulation Technique (QFT)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Universal Relevance</a:t>
            </a:r>
          </a:p>
          <a:p>
            <a:pPr marL="571500" indent="-571500">
              <a:buFont typeface="+mj-lt"/>
              <a:buAutoNum type="romanUcPeriod"/>
            </a:pPr>
            <a:r>
              <a:rPr lang="en-US" altLang="en-US" sz="3600" dirty="0">
                <a:solidFill>
                  <a:schemeClr val="tx1"/>
                </a:solidFill>
              </a:rPr>
              <a:t>Asking Questions as a Pathway to Greater Inclusion</a:t>
            </a:r>
          </a:p>
          <a:p>
            <a:pPr marL="0" indent="0">
              <a:buNone/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13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649288" y="695325"/>
            <a:ext cx="7556500" cy="1116013"/>
          </a:xfrm>
        </p:spPr>
        <p:txBody>
          <a:bodyPr/>
          <a:lstStyle/>
          <a:p>
            <a:pPr eaLnBrk="1" hangingPunct="1"/>
            <a:r>
              <a:rPr lang="en-US" altLang="en-US" sz="4400"/>
              <a:t>Reflection 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8188325" cy="4144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600" dirty="0">
                <a:solidFill>
                  <a:srgbClr val="000000"/>
                </a:solidFill>
              </a:rPr>
              <a:t>What did you learn?</a:t>
            </a:r>
          </a:p>
          <a:p>
            <a:pPr eaLnBrk="1" hangingPunct="1"/>
            <a:r>
              <a:rPr lang="en-US" altLang="en-US" sz="3600" dirty="0">
                <a:solidFill>
                  <a:srgbClr val="000000"/>
                </a:solidFill>
              </a:rPr>
              <a:t>What do you understand differently about the idea of motivating impactful research? </a:t>
            </a:r>
          </a:p>
        </p:txBody>
      </p:sp>
    </p:spTree>
    <p:extLst>
      <p:ext uri="{BB962C8B-B14F-4D97-AF65-F5344CB8AC3E}">
        <p14:creationId xmlns:p14="http://schemas.microsoft.com/office/powerpoint/2010/main" val="28596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737F3468-700B-4AD8-B91D-79AA84F6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84" y="5302250"/>
            <a:ext cx="6191250" cy="998955"/>
          </a:xfrm>
        </p:spPr>
        <p:txBody>
          <a:bodyPr>
            <a:normAutofit/>
          </a:bodyPr>
          <a:lstStyle/>
          <a:p>
            <a:r>
              <a:rPr lang="en-US" altLang="ja-JP" sz="4400" dirty="0"/>
              <a:t>Ⅲ.</a:t>
            </a:r>
            <a:r>
              <a:rPr lang="ja-JP" altLang="en-US" sz="4400" dirty="0"/>
              <a:t> </a:t>
            </a:r>
            <a:r>
              <a:rPr lang="en-US" altLang="en-US" sz="4400" dirty="0"/>
              <a:t>Universal Relevance </a:t>
            </a:r>
          </a:p>
        </p:txBody>
      </p:sp>
      <p:pic>
        <p:nvPicPr>
          <p:cNvPr id="109571" name="Picture Placeholder 3" descr="Grand_Universe.jpg">
            <a:extLst>
              <a:ext uri="{FF2B5EF4-FFF2-40B4-BE49-F238E27FC236}">
                <a16:creationId xmlns:a16="http://schemas.microsoft.com/office/drawing/2014/main" id="{47EFE58F-052B-4CA8-AAA4-4C00E4ACC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81"/>
          <a:stretch>
            <a:fillRect/>
          </a:stretch>
        </p:blipFill>
        <p:spPr bwMode="auto">
          <a:xfrm>
            <a:off x="1806575" y="67945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695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64128"/>
            <a:ext cx="7556500" cy="909923"/>
          </a:xfrm>
        </p:spPr>
        <p:txBody>
          <a:bodyPr/>
          <a:lstStyle/>
          <a:p>
            <a:r>
              <a:rPr lang="en-US" dirty="0"/>
              <a:t>The QFT, on one slide…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68" y="1620983"/>
            <a:ext cx="7828107" cy="47659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Question Focus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Produce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Follow the rules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Number your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2800" dirty="0">
                <a:solidFill>
                  <a:schemeClr val="tx1"/>
                </a:solidFill>
              </a:rPr>
              <a:t>Improve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Categorize questions as Closed or Open-ended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Change questions from one type to another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sz="2800" dirty="0">
                <a:solidFill>
                  <a:schemeClr val="tx1"/>
                </a:solidFill>
              </a:rPr>
              <a:t>Prioritize Your Questions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>
                <a:solidFill>
                  <a:schemeClr val="tx1"/>
                </a:solidFill>
              </a:rPr>
              <a:t>Share &amp; Discuss Next Steps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>
                <a:solidFill>
                  <a:schemeClr val="tx1"/>
                </a:solidFill>
              </a:rPr>
              <a:t>Reflect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254" y="1642580"/>
            <a:ext cx="3186545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Ask as many questions as you can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 not stop to discuss, judge or answer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Record </a:t>
            </a:r>
            <a:r>
              <a:rPr lang="en-US" i="1" dirty="0"/>
              <a:t>exactly</a:t>
            </a:r>
            <a:r>
              <a:rPr lang="en-US" dirty="0"/>
              <a:t> as stated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Change statements into questions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3725" y="2825914"/>
            <a:ext cx="2286000" cy="13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1543" y="4632619"/>
            <a:ext cx="2535381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Closed-Ended:</a:t>
            </a:r>
          </a:p>
          <a:p>
            <a:r>
              <a:rPr lang="en-US" dirty="0"/>
              <a:t>Answered with “yes,” “no” or one word</a:t>
            </a:r>
          </a:p>
          <a:p>
            <a:endParaRPr lang="en-US" dirty="0"/>
          </a:p>
          <a:p>
            <a:r>
              <a:rPr lang="en-US" b="1" dirty="0"/>
              <a:t>Open-Ended: </a:t>
            </a:r>
            <a:r>
              <a:rPr lang="en-US" dirty="0"/>
              <a:t>Require longer explanation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08880" y="4691799"/>
            <a:ext cx="803564" cy="374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383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Classroom Example:</a:t>
            </a:r>
            <a:br>
              <a:rPr lang="en-US" dirty="0"/>
            </a:br>
            <a:r>
              <a:rPr lang="en-US" dirty="0"/>
              <a:t>College Biology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u="sng" dirty="0">
                <a:solidFill>
                  <a:schemeClr val="tx1"/>
                </a:solidFill>
                <a:cs typeface="Gill Sans" charset="0"/>
              </a:rPr>
              <a:t>Professor:</a:t>
            </a:r>
            <a:r>
              <a:rPr lang="en-US" sz="2800" dirty="0">
                <a:solidFill>
                  <a:schemeClr val="tx1"/>
                </a:solidFill>
                <a:cs typeface="Gill Sans" charset="0"/>
              </a:rPr>
              <a:t> Rachel Woodruff, Ph.D. Assistant Professor of Biology, Brandeis University </a:t>
            </a:r>
          </a:p>
          <a:p>
            <a:pPr>
              <a:buNone/>
            </a:pPr>
            <a:r>
              <a:rPr lang="en-US" sz="2800" u="sng" dirty="0">
                <a:solidFill>
                  <a:schemeClr val="tx1"/>
                </a:solidFill>
                <a:cs typeface="Gill Sans" charset="0"/>
              </a:rPr>
              <a:t>Topic:</a:t>
            </a:r>
            <a:r>
              <a:rPr lang="en-US" sz="2800" dirty="0">
                <a:solidFill>
                  <a:schemeClr val="tx1"/>
                </a:solidFill>
                <a:cs typeface="Gill Sans" charset="0"/>
              </a:rPr>
              <a:t> Molecular Biology</a:t>
            </a:r>
          </a:p>
          <a:p>
            <a:pPr>
              <a:buNone/>
            </a:pPr>
            <a:r>
              <a:rPr lang="en-US" sz="2800" u="sng" dirty="0">
                <a:solidFill>
                  <a:schemeClr val="tx1"/>
                </a:solidFill>
                <a:cs typeface="Gill Sans" charset="0"/>
              </a:rPr>
              <a:t>Purpose:</a:t>
            </a:r>
          </a:p>
          <a:p>
            <a:pPr indent="-182880"/>
            <a:r>
              <a:rPr lang="en-US" sz="2800" dirty="0">
                <a:solidFill>
                  <a:schemeClr val="tx1"/>
                </a:solidFill>
                <a:cs typeface="Gill Sans" charset="0"/>
                <a:sym typeface="Georgia Italic" charset="0"/>
              </a:rPr>
              <a:t> To build students’ research skills and prepare them to develop their own research proposal later in the semester</a:t>
            </a:r>
            <a:endParaRPr lang="en-US" sz="2800" dirty="0">
              <a:solidFill>
                <a:schemeClr val="tx1"/>
              </a:solidFill>
              <a:ea typeface="Segoe UI" charset="0"/>
              <a:sym typeface="Georgia Italic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24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 Focus: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2" y="1981200"/>
            <a:ext cx="8509818" cy="4144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Students read a complex molecular biology article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chemeClr val="tx1"/>
                </a:solidFill>
              </a:rPr>
              <a:t>Task: Ask as many questions as you can about the reading</a:t>
            </a:r>
          </a:p>
        </p:txBody>
      </p:sp>
    </p:spTree>
    <p:extLst>
      <p:ext uri="{BB962C8B-B14F-4D97-AF65-F5344CB8AC3E}">
        <p14:creationId xmlns:p14="http://schemas.microsoft.com/office/powerpoint/2010/main" val="177586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Use of the Questions: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71637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Students individually generated questions about the article.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In class, students discussed the key attributes of a good biological research question and compared it with other types of questions.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Students formed groups and worked to  improve their questions based on these attributes.</a:t>
            </a:r>
          </a:p>
        </p:txBody>
      </p:sp>
    </p:spTree>
    <p:extLst>
      <p:ext uri="{BB962C8B-B14F-4D97-AF65-F5344CB8AC3E}">
        <p14:creationId xmlns:p14="http://schemas.microsoft.com/office/powerpoint/2010/main" val="312267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accent1"/>
              </a:buClr>
              <a:buSzPct val="100000"/>
              <a:buFont typeface="Rockwell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Classroom Example: </a:t>
            </a:r>
            <a:br>
              <a:rPr lang="en-US" sz="3600" b="0" i="0" u="none" strike="noStrike" cap="none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3600" b="0" i="0" u="none" strike="noStrike" cap="none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College Biology</a:t>
            </a:r>
          </a:p>
        </p:txBody>
      </p:sp>
      <p:sp>
        <p:nvSpPr>
          <p:cNvPr id="1017" name="Shape 1017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r>
              <a:rPr lang="en-US" altLang="ja-JP" sz="2800" b="0" i="0" u="sng" strike="noStrike" cap="none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Professor</a:t>
            </a:r>
            <a:r>
              <a:rPr lang="en-US" sz="2800" b="0" i="0" u="sng" strike="noStrike" cap="none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: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 Dan Perlman, Ph.D. Associate Provost of Innovation in Education, Professor of Biology, Brandeis University </a:t>
            </a:r>
          </a:p>
          <a:p>
            <a:pPr marL="228600" marR="0" lvl="0" indent="-36195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r>
              <a:rPr lang="en-US" sz="2800" b="0" i="0" u="sng" strike="noStrike" cap="none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Topic: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 Ecology</a:t>
            </a:r>
          </a:p>
          <a:p>
            <a:pPr marL="228600" marR="0" lvl="0" indent="-36195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r>
              <a:rPr lang="en-US" sz="2800" b="0" i="0" u="sng" strike="noStrike" cap="none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Purpose: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 Introducing and concluding a course on ecology</a:t>
            </a:r>
          </a:p>
        </p:txBody>
      </p:sp>
    </p:spTree>
    <p:extLst>
      <p:ext uri="{BB962C8B-B14F-4D97-AF65-F5344CB8AC3E}">
        <p14:creationId xmlns:p14="http://schemas.microsoft.com/office/powerpoint/2010/main" val="3982239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 txBox="1"/>
          <p:nvPr/>
        </p:nvSpPr>
        <p:spPr>
          <a:xfrm>
            <a:off x="88900" y="455613"/>
            <a:ext cx="2171700" cy="9540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 Focus</a:t>
            </a:r>
          </a:p>
        </p:txBody>
      </p:sp>
      <p:cxnSp>
        <p:nvCxnSpPr>
          <p:cNvPr id="1023" name="Shape 1023"/>
          <p:cNvCxnSpPr/>
          <p:nvPr/>
        </p:nvCxnSpPr>
        <p:spPr>
          <a:xfrm>
            <a:off x="1704975" y="1054100"/>
            <a:ext cx="847725" cy="3556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grpSp>
        <p:nvGrpSpPr>
          <p:cNvPr id="1024" name="Shape 1024"/>
          <p:cNvGrpSpPr/>
          <p:nvPr/>
        </p:nvGrpSpPr>
        <p:grpSpPr>
          <a:xfrm>
            <a:off x="2578100" y="458788"/>
            <a:ext cx="4082445" cy="6114931"/>
            <a:chOff x="2578100" y="458788"/>
            <a:chExt cx="4083050" cy="6114931"/>
          </a:xfrm>
        </p:grpSpPr>
        <p:grpSp>
          <p:nvGrpSpPr>
            <p:cNvPr id="1025" name="Shape 1025"/>
            <p:cNvGrpSpPr/>
            <p:nvPr/>
          </p:nvGrpSpPr>
          <p:grpSpPr>
            <a:xfrm>
              <a:off x="2578100" y="458788"/>
              <a:ext cx="4083050" cy="6114931"/>
              <a:chOff x="2578100" y="458788"/>
              <a:chExt cx="4083050" cy="6114931"/>
            </a:xfrm>
          </p:grpSpPr>
          <p:grpSp>
            <p:nvGrpSpPr>
              <p:cNvPr id="1026" name="Shape 1026"/>
              <p:cNvGrpSpPr/>
              <p:nvPr/>
            </p:nvGrpSpPr>
            <p:grpSpPr>
              <a:xfrm>
                <a:off x="2578100" y="458788"/>
                <a:ext cx="4083050" cy="6114931"/>
                <a:chOff x="2578100" y="458788"/>
                <a:chExt cx="4083050" cy="6114931"/>
              </a:xfrm>
            </p:grpSpPr>
            <p:pic>
              <p:nvPicPr>
                <p:cNvPr id="1027" name="Shape 1027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2578100" y="458788"/>
                  <a:ext cx="4083050" cy="610691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28" name="Shape 1028" descr="Screen Shot 2015-03-19 at 4.29.44 PM.png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t="2531" r="1244" b="26740"/>
                <a:stretch/>
              </p:blipFill>
              <p:spPr>
                <a:xfrm>
                  <a:off x="2603501" y="2986442"/>
                  <a:ext cx="4031993" cy="358727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29" name="Shape 1029"/>
              <p:cNvSpPr txBox="1"/>
              <p:nvPr/>
            </p:nvSpPr>
            <p:spPr>
              <a:xfrm>
                <a:off x="2882900" y="736600"/>
                <a:ext cx="3556000" cy="5632312"/>
              </a:xfrm>
              <a:prstGeom prst="rect">
                <a:avLst/>
              </a:prstGeom>
              <a:noFill/>
              <a:ln w="9525" cap="flat" cmpd="sng">
                <a:solidFill>
                  <a:srgbClr val="AEA49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-1143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0" name="Shape 1030"/>
            <p:cNvSpPr txBox="1"/>
            <p:nvPr/>
          </p:nvSpPr>
          <p:spPr>
            <a:xfrm>
              <a:off x="3985230" y="3086100"/>
              <a:ext cx="26035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1397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Calibri"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Andrewartha, H. G. </a:t>
              </a:r>
            </a:p>
          </p:txBody>
        </p:sp>
      </p:grpSp>
      <p:sp>
        <p:nvSpPr>
          <p:cNvPr id="1031" name="Shape 1031"/>
          <p:cNvSpPr txBox="1"/>
          <p:nvPr/>
        </p:nvSpPr>
        <p:spPr>
          <a:xfrm>
            <a:off x="3606800" y="2127250"/>
            <a:ext cx="2082800" cy="58578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A495"/>
              </a:buClr>
              <a:buSzPct val="100000"/>
              <a:buFont typeface="Calibri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AEA49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Organisms</a:t>
            </a:r>
          </a:p>
        </p:txBody>
      </p:sp>
      <p:sp>
        <p:nvSpPr>
          <p:cNvPr id="1032" name="Shape 1032"/>
          <p:cNvSpPr/>
          <p:nvPr/>
        </p:nvSpPr>
        <p:spPr>
          <a:xfrm>
            <a:off x="2616200" y="685800"/>
            <a:ext cx="3997930" cy="2273300"/>
          </a:xfrm>
          <a:prstGeom prst="donut">
            <a:avLst>
              <a:gd name="adj" fmla="val 289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808080">
                <a:alpha val="7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ckwel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5240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Shape 1037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Rockwell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Classroom Example: College Biology</a:t>
            </a:r>
          </a:p>
        </p:txBody>
      </p:sp>
      <p:sp>
        <p:nvSpPr>
          <p:cNvPr id="1038" name="Shape 1038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</a:pPr>
            <a:r>
              <a:rPr lang="en-US" sz="2590" b="0" i="0" u="none" strike="noStrike" cap="none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Through their questions [about </a:t>
            </a:r>
            <a:r>
              <a:rPr lang="en-US" sz="2590" b="0" i="1" u="none" strike="noStrike" cap="none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The Distribution and Abundance of Organisms</a:t>
            </a:r>
            <a:r>
              <a:rPr lang="en-US" sz="2590" b="0" i="0" u="none" strike="noStrike" cap="none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] at the start of the semester, students identified ALL of the sub-disciplines in ecology, which led them to create a course of study for the semester.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ans Symbols"/>
              <a:buChar char="■"/>
            </a:pPr>
            <a:r>
              <a:rPr lang="en-US" sz="2590" b="0" i="0" u="none" strike="noStrike" cap="none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At the end of the semester, students compared their initial and final questions and saw how much more sophisticated their questions had become. </a:t>
            </a:r>
          </a:p>
        </p:txBody>
      </p:sp>
    </p:spTree>
    <p:extLst>
      <p:ext uri="{BB962C8B-B14F-4D97-AF65-F5344CB8AC3E}">
        <p14:creationId xmlns:p14="http://schemas.microsoft.com/office/powerpoint/2010/main" val="3105406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Student Growth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22" y="2300039"/>
            <a:ext cx="7556313" cy="4144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How do you measure species abundance? (start)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sz="2400" dirty="0">
                <a:solidFill>
                  <a:schemeClr val="tx1"/>
                </a:solidFill>
              </a:rPr>
              <a:t>How do you measure a species abundance if it has a naturally varying population size? (end)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are the typical patterns of abundance? Distribution?  (start)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sz="2400" dirty="0">
                <a:solidFill>
                  <a:schemeClr val="tx1"/>
                </a:solidFill>
              </a:rPr>
              <a:t>When measuring distribution, how do we define a species when it gradually changes over space?</a:t>
            </a:r>
            <a:r>
              <a:rPr lang="en-US" sz="2400" dirty="0">
                <a:solidFill>
                  <a:schemeClr val="tx1"/>
                </a:solidFill>
                <a:sym typeface="Wingdings"/>
              </a:rPr>
              <a:t>  (end)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3ABBDF-37CC-436D-83A6-D5281E8C45FC}"/>
              </a:ext>
            </a:extLst>
          </p:cNvPr>
          <p:cNvSpPr txBox="1">
            <a:spLocks/>
          </p:cNvSpPr>
          <p:nvPr/>
        </p:nvSpPr>
        <p:spPr>
          <a:xfrm>
            <a:off x="440322" y="1232648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</a:pPr>
            <a:r>
              <a:rPr lang="en-US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and end of an Ecology Course</a:t>
            </a:r>
          </a:p>
        </p:txBody>
      </p:sp>
    </p:spTree>
    <p:extLst>
      <p:ext uri="{BB962C8B-B14F-4D97-AF65-F5344CB8AC3E}">
        <p14:creationId xmlns:p14="http://schemas.microsoft.com/office/powerpoint/2010/main" val="9111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Who is in the room?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5B60C-FDE0-4626-B98E-35EA5D50A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 Break into small groups</a:t>
            </a:r>
          </a:p>
          <a:p>
            <a:r>
              <a:rPr lang="en-US" sz="3200" dirty="0">
                <a:solidFill>
                  <a:schemeClr val="tx1"/>
                </a:solidFill>
              </a:rPr>
              <a:t> Introduce yourselves</a:t>
            </a:r>
          </a:p>
        </p:txBody>
      </p:sp>
    </p:spTree>
    <p:extLst>
      <p:ext uri="{BB962C8B-B14F-4D97-AF65-F5344CB8AC3E}">
        <p14:creationId xmlns:p14="http://schemas.microsoft.com/office/powerpoint/2010/main" val="210762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charset="0"/>
              </a:rPr>
              <a:t>The Importance of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8474" y="1579418"/>
            <a:ext cx="7398617" cy="5089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"Questions are the engines of intellect, the cerebral machines which convert energy to motion, and curiosity to controlled inquiry."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- David Hackett Fischer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Historians' fallacies: Toward a logic of historical thought.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 Routledge and Kegan Paul, 1971.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“[The QFT] helps me by getting me to think about questions on my own…it gets my mind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in motion to think about the questions other people make."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- 8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th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grade student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in James Brewster’s U.S. history class</a:t>
            </a: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 Gus Garcia Young Men’s Leadership Academy, Austin, TX, 2015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03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" y="1344613"/>
            <a:ext cx="3475038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65650" y="1331913"/>
            <a:ext cx="4638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anose="020B0600070205080204" pitchFamily="34" charset="-128"/>
                <a:cs typeface="+mn-cs"/>
              </a:rPr>
              <a:t>“How should you respond when you get powerful new tools for finding answers?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20380" y="4389325"/>
            <a:ext cx="51292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anose="020B0600070205080204" pitchFamily="34" charset="-128"/>
                <a:cs typeface="+mn-cs"/>
              </a:rPr>
              <a:t>Think of harder questions.”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7942" name="Title 1"/>
          <p:cNvSpPr txBox="1">
            <a:spLocks/>
          </p:cNvSpPr>
          <p:nvPr/>
        </p:nvSpPr>
        <p:spPr bwMode="auto">
          <a:xfrm>
            <a:off x="542132" y="461282"/>
            <a:ext cx="75565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629DD1"/>
                </a:solidFill>
                <a:effectLst/>
                <a:uLnTx/>
                <a:uFillTx/>
                <a:latin typeface="Rockwell" panose="02060603020205020403" pitchFamily="18" charset="0"/>
                <a:ea typeface="MS PGothic" panose="020B0600070205080204" pitchFamily="34" charset="-128"/>
                <a:cs typeface="+mn-cs"/>
              </a:rPr>
              <a:t>In the Age of Google…</a:t>
            </a:r>
          </a:p>
        </p:txBody>
      </p:sp>
    </p:spTree>
    <p:extLst>
      <p:ext uri="{BB962C8B-B14F-4D97-AF65-F5344CB8AC3E}">
        <p14:creationId xmlns:p14="http://schemas.microsoft.com/office/powerpoint/2010/main" val="32194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6BFDA6-DECD-4473-9D4D-3A07683AE23F}"/>
              </a:ext>
            </a:extLst>
          </p:cNvPr>
          <p:cNvSpPr txBox="1"/>
          <p:nvPr/>
        </p:nvSpPr>
        <p:spPr>
          <a:xfrm>
            <a:off x="246743" y="1807756"/>
            <a:ext cx="8360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dirty="0"/>
              <a:t> </a:t>
            </a:r>
            <a:r>
              <a:rPr lang="en-US" altLang="ja-JP" sz="4800" dirty="0">
                <a:solidFill>
                  <a:schemeClr val="accent1"/>
                </a:solidFill>
              </a:rPr>
              <a:t>Ⅳ. Asking </a:t>
            </a:r>
            <a:r>
              <a:rPr lang="en-US" altLang="en-US" sz="4800" dirty="0">
                <a:solidFill>
                  <a:schemeClr val="accent1"/>
                </a:solidFill>
              </a:rPr>
              <a:t>Questions as a Pathway to Greater Inclusion</a:t>
            </a:r>
          </a:p>
          <a:p>
            <a:endParaRPr lang="en-US" sz="4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4032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>
          <a:xfrm>
            <a:off x="498475" y="382588"/>
            <a:ext cx="7556500" cy="1116012"/>
          </a:xfrm>
        </p:spPr>
        <p:txBody>
          <a:bodyPr/>
          <a:lstStyle/>
          <a:p>
            <a:pPr eaLnBrk="1" hangingPunct="1"/>
            <a:r>
              <a:rPr lang="en-US" altLang="en-US" sz="4000"/>
              <a:t>Democracy</a:t>
            </a:r>
          </a:p>
        </p:txBody>
      </p:sp>
      <p:pic>
        <p:nvPicPr>
          <p:cNvPr id="173059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475" y="1284288"/>
            <a:ext cx="7556500" cy="4144962"/>
          </a:xfrm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995613" y="6611938"/>
            <a:ext cx="6297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anose="020B0600070205080204" pitchFamily="34" charset="-128"/>
                <a:cs typeface="+mn-cs"/>
              </a:rPr>
              <a:t>See Chapter 6 on Septima Clark in </a:t>
            </a: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anose="020B0600070205080204" pitchFamily="34" charset="-128"/>
                <a:cs typeface="+mn-cs"/>
              </a:rPr>
              <a:t>Freedom Road: Adult Education of African Americans </a:t>
            </a: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anose="020B0600070205080204" pitchFamily="34" charset="-128"/>
                <a:cs typeface="+mn-cs"/>
              </a:rPr>
              <a:t>(Peterson, 1996).</a:t>
            </a:r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06413" y="5418138"/>
            <a:ext cx="788944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anose="020B0600070205080204" pitchFamily="34" charset="-128"/>
                <a:cs typeface="+mn-cs"/>
              </a:rPr>
              <a:t>“We need to be taught to study rather than to believe, to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anose="020B0600070205080204" pitchFamily="34" charset="-128"/>
                <a:cs typeface="+mn-cs"/>
              </a:rPr>
              <a:t>inquire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anose="020B0600070205080204" pitchFamily="34" charset="-128"/>
                <a:cs typeface="+mn-cs"/>
              </a:rPr>
              <a:t> rather than to affirm.” 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anose="020B0600070205080204" pitchFamily="34" charset="-128"/>
                <a:cs typeface="+mn-cs"/>
              </a:rPr>
              <a:t>Septima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anose="020B0600070205080204" pitchFamily="34" charset="-128"/>
                <a:cs typeface="+mn-cs"/>
              </a:rPr>
              <a:t> Clark</a:t>
            </a:r>
          </a:p>
        </p:txBody>
      </p:sp>
    </p:spTree>
    <p:extLst>
      <p:ext uri="{BB962C8B-B14F-4D97-AF65-F5344CB8AC3E}">
        <p14:creationId xmlns:p14="http://schemas.microsoft.com/office/powerpoint/2010/main" val="136413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retrodotslight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Subtitle 2"/>
          <p:cNvSpPr txBox="1">
            <a:spLocks/>
          </p:cNvSpPr>
          <p:nvPr/>
        </p:nvSpPr>
        <p:spPr bwMode="auto">
          <a:xfrm>
            <a:off x="862013" y="228123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277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8" y="-47625"/>
            <a:ext cx="9182101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5"/>
          <p:cNvSpPr txBox="1">
            <a:spLocks noChangeArrowheads="1"/>
          </p:cNvSpPr>
          <p:nvPr/>
        </p:nvSpPr>
        <p:spPr bwMode="auto">
          <a:xfrm>
            <a:off x="195263" y="217343"/>
            <a:ext cx="433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0"/>
                <a:cs typeface="ヒラギノ角ゴ ProN W3" charset="0"/>
              </a:rPr>
              <a:t>LAWRENCE, MA, 1990</a:t>
            </a:r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195263" y="1026968"/>
            <a:ext cx="3038475" cy="2616101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0"/>
                <a:cs typeface="ヒラギノ角ゴ ProN W3" charset="0"/>
              </a:rPr>
              <a:t>“We don’t go to the school because we don’t even know what to ask.”</a:t>
            </a:r>
            <a:endParaRPr kumimoji="0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ＭＳ Ｐゴシック" charset="0"/>
              <a:cs typeface="Gill Sans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 charset="0"/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519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510988" y="4912659"/>
            <a:ext cx="8086748" cy="1278546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4000" dirty="0"/>
              <a:t>I. The Role of Question Formulation in Learning </a:t>
            </a:r>
          </a:p>
        </p:txBody>
      </p:sp>
      <p:pic>
        <p:nvPicPr>
          <p:cNvPr id="4" name="Picture Placeholder 3" descr="Screenshot 2015-09-16 15.08.22.pn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5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23999"/>
            <a:ext cx="7703417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1"/>
                </a:solidFill>
              </a:rPr>
              <a:t>"There is no learning without having to pose a question."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	      - </a:t>
            </a:r>
            <a:r>
              <a:rPr lang="en-US" sz="2800" b="1" dirty="0">
                <a:solidFill>
                  <a:schemeClr val="tx1"/>
                </a:solidFill>
              </a:rPr>
              <a:t>Richard Feynman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		   Nobel-Prizewinning physicist</a:t>
            </a:r>
          </a:p>
        </p:txBody>
      </p:sp>
    </p:spTree>
    <p:extLst>
      <p:ext uri="{BB962C8B-B14F-4D97-AF65-F5344CB8AC3E}">
        <p14:creationId xmlns:p14="http://schemas.microsoft.com/office/powerpoint/2010/main" val="33547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99DB1-BF1F-4A94-88F6-923543B7C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68" y="980574"/>
            <a:ext cx="7556313" cy="17806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“I am happy just to be asking the right questions: "This is for the love of understanding how the world works - what it really is."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FC0D35-FBB4-4222-93A9-2A6F56ED9391}"/>
              </a:ext>
            </a:extLst>
          </p:cNvPr>
          <p:cNvSpPr txBox="1">
            <a:spLocks/>
          </p:cNvSpPr>
          <p:nvPr/>
        </p:nvSpPr>
        <p:spPr>
          <a:xfrm>
            <a:off x="572669" y="2953753"/>
            <a:ext cx="7556313" cy="21416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“You want to find the question that is sufficiently easy that you might be able to answer it, and sufficiently hard that the answer is interesting. You spend a lot of time thinking and you spend a lot of time floundering around."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1DAA81-CFCE-4B42-AA71-B830413597FD}"/>
              </a:ext>
            </a:extLst>
          </p:cNvPr>
          <p:cNvSpPr txBox="1">
            <a:spLocks/>
          </p:cNvSpPr>
          <p:nvPr/>
        </p:nvSpPr>
        <p:spPr>
          <a:xfrm>
            <a:off x="1278522" y="5185612"/>
            <a:ext cx="7324057" cy="102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dirty="0">
                <a:solidFill>
                  <a:schemeClr val="tx1"/>
                </a:solidFill>
              </a:rPr>
              <a:t>Edward Witten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Institute for Advanced Study, Princeton, New Jersey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41" y="269766"/>
            <a:ext cx="4203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3428" y="1228774"/>
            <a:ext cx="37664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“We must teach students how to think in questions, how to manage ignorance.”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Stuart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Firestein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18288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Chairman of the Department of Biology at Columbia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3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College Presidents on What Students Should Learn in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60563"/>
            <a:ext cx="7994361" cy="4737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chemeClr val="tx1"/>
                </a:solidFill>
              </a:rPr>
              <a:t>“The primary skills should be analytical skills of interpretation and inquiry. In other words, know how to frame a question.”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chemeClr val="tx1"/>
                </a:solidFill>
              </a:rPr>
              <a:t>- </a:t>
            </a:r>
            <a:r>
              <a:rPr lang="en-US" altLang="en-US" sz="2600" b="1" dirty="0">
                <a:solidFill>
                  <a:schemeClr val="tx1"/>
                </a:solidFill>
              </a:rPr>
              <a:t>Leon Botstein</a:t>
            </a:r>
            <a:r>
              <a:rPr lang="en-US" altLang="en-US" sz="2600" dirty="0">
                <a:solidFill>
                  <a:schemeClr val="tx1"/>
                </a:solidFill>
              </a:rPr>
              <a:t>, President of Bard College</a:t>
            </a:r>
          </a:p>
          <a:p>
            <a:pPr marL="0" indent="0" eaLnBrk="1" hangingPunct="1">
              <a:lnSpc>
                <a:spcPct val="90000"/>
              </a:lnSpc>
              <a:spcBef>
                <a:spcPts val="4000"/>
              </a:spcBef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chemeClr val="tx1"/>
                </a:solidFill>
              </a:rPr>
              <a:t>“…the best we can do for students is have them ask the right questions.”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chemeClr val="tx1"/>
                </a:solidFill>
              </a:rPr>
              <a:t>- </a:t>
            </a:r>
            <a:r>
              <a:rPr lang="en-US" altLang="en-US" sz="2600" b="1" dirty="0">
                <a:solidFill>
                  <a:schemeClr val="tx1"/>
                </a:solidFill>
              </a:rPr>
              <a:t>Nancy Cantor</a:t>
            </a:r>
            <a:r>
              <a:rPr lang="en-US" altLang="en-US" sz="2600" dirty="0">
                <a:solidFill>
                  <a:schemeClr val="tx1"/>
                </a:solidFill>
              </a:rPr>
              <a:t>, Chancellor of University of Illinois</a:t>
            </a:r>
          </a:p>
          <a:p>
            <a:pPr marL="0" indent="0" algn="r" eaLnBrk="1" hangingPunct="1">
              <a:lnSpc>
                <a:spcPct val="90000"/>
              </a:lnSpc>
              <a:spcBef>
                <a:spcPts val="4000"/>
              </a:spcBef>
              <a:buFont typeface="Wingdings" panose="05000000000000000000" pitchFamily="2" charset="2"/>
              <a:buNone/>
            </a:pPr>
            <a:r>
              <a:rPr lang="en-US" altLang="en-US" sz="1800" i="1" dirty="0">
                <a:solidFill>
                  <a:schemeClr val="tx1"/>
                </a:solidFill>
              </a:rPr>
              <a:t>The New York Times</a:t>
            </a:r>
            <a:r>
              <a:rPr lang="en-US" altLang="en-US" sz="1800" dirty="0">
                <a:solidFill>
                  <a:schemeClr val="tx1"/>
                </a:solidFill>
              </a:rPr>
              <a:t>, August 4, 2002  </a:t>
            </a:r>
          </a:p>
        </p:txBody>
      </p:sp>
    </p:spTree>
    <p:extLst>
      <p:ext uri="{BB962C8B-B14F-4D97-AF65-F5344CB8AC3E}">
        <p14:creationId xmlns:p14="http://schemas.microsoft.com/office/powerpoint/2010/main" val="21167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A ppt 14.6.16b" id="{C50796D3-2D62-AC4B-B056-09B0290B8E5C}" vid="{E15C60BD-3032-F745-92B7-61CA23DDF40E}"/>
    </a:ext>
  </a:extLst>
</a:theme>
</file>

<file path=ppt/theme/theme2.xml><?xml version="1.0" encoding="utf-8"?>
<a:theme xmlns:a="http://schemas.openxmlformats.org/drawingml/2006/main" name="1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1518</Words>
  <Application>Microsoft Office PowerPoint</Application>
  <PresentationFormat>On-screen Show (4:3)</PresentationFormat>
  <Paragraphs>243</Paragraphs>
  <Slides>44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ＭＳ ゴシック</vt:lpstr>
      <vt:lpstr>ＭＳ Ｐゴシック</vt:lpstr>
      <vt:lpstr>ＭＳ Ｐゴシック</vt:lpstr>
      <vt:lpstr>Arial</vt:lpstr>
      <vt:lpstr>Calibri</vt:lpstr>
      <vt:lpstr>Georgia Italic</vt:lpstr>
      <vt:lpstr>Gill Sans</vt:lpstr>
      <vt:lpstr>Noto Sans Symbols</vt:lpstr>
      <vt:lpstr>Rockwell</vt:lpstr>
      <vt:lpstr>Rokkitt</vt:lpstr>
      <vt:lpstr>Segoe UI</vt:lpstr>
      <vt:lpstr>Wingdings</vt:lpstr>
      <vt:lpstr>ヒラギノ角ゴ ProN W3</vt:lpstr>
      <vt:lpstr>Advantage</vt:lpstr>
      <vt:lpstr>1_Advantage</vt:lpstr>
      <vt:lpstr>PowerPoint Presentation</vt:lpstr>
      <vt:lpstr>Acknowledgments </vt:lpstr>
      <vt:lpstr>Our Agenda</vt:lpstr>
      <vt:lpstr>Who is in the room?</vt:lpstr>
      <vt:lpstr>I. The Role of Question Formulation in Learning </vt:lpstr>
      <vt:lpstr>PowerPoint Presentation</vt:lpstr>
      <vt:lpstr>PowerPoint Presentation</vt:lpstr>
      <vt:lpstr>PowerPoint Presentation</vt:lpstr>
      <vt:lpstr>College Presidents on What Students Should Learn in College</vt:lpstr>
      <vt:lpstr>Yet…only 27%of students believe college taught them to ask their own questions</vt:lpstr>
      <vt:lpstr>Research Confirms the Importance of Student Questioning</vt:lpstr>
      <vt:lpstr>Three Thinking Abilities</vt:lpstr>
      <vt:lpstr>Right Question Institute</vt:lpstr>
      <vt:lpstr>Classroom Examples</vt:lpstr>
      <vt:lpstr>Classroom Example: Kindergarten</vt:lpstr>
      <vt:lpstr>Question Focus</vt:lpstr>
      <vt:lpstr>Student Questions</vt:lpstr>
      <vt:lpstr>Classroom Example:  4th Grade</vt:lpstr>
      <vt:lpstr>Question Focus</vt:lpstr>
      <vt:lpstr>Student Questions</vt:lpstr>
      <vt:lpstr>Ⅱ. Collaborative Thinking with the Question Formulation Technique (QFT) </vt:lpstr>
      <vt:lpstr>Rules for Producing Questions</vt:lpstr>
      <vt:lpstr>Question Focus:</vt:lpstr>
      <vt:lpstr>Categorizing Questions:  Closed/ Open</vt:lpstr>
      <vt:lpstr>Discussion</vt:lpstr>
      <vt:lpstr>Discussion</vt:lpstr>
      <vt:lpstr>Improving Questions</vt:lpstr>
      <vt:lpstr>Strategize: Prioritizing Questions </vt:lpstr>
      <vt:lpstr>Share</vt:lpstr>
      <vt:lpstr>Reflection </vt:lpstr>
      <vt:lpstr>Ⅲ. Universal Relevance </vt:lpstr>
      <vt:lpstr>The QFT, on one slide…</vt:lpstr>
      <vt:lpstr>Classroom Example: College Biology </vt:lpstr>
      <vt:lpstr>Question Focus:</vt:lpstr>
      <vt:lpstr>The Use of the Questions: </vt:lpstr>
      <vt:lpstr>Classroom Example:  College Biology</vt:lpstr>
      <vt:lpstr>PowerPoint Presentation</vt:lpstr>
      <vt:lpstr>Classroom Example: College Biology</vt:lpstr>
      <vt:lpstr>Examples of Student Growth </vt:lpstr>
      <vt:lpstr>The Importance of Questions</vt:lpstr>
      <vt:lpstr>PowerPoint Presentation</vt:lpstr>
      <vt:lpstr>PowerPoint Presentation</vt:lpstr>
      <vt:lpstr>Democracy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Tomo O</dc:creator>
  <cp:lastModifiedBy>Andrew Minigan</cp:lastModifiedBy>
  <cp:revision>75</cp:revision>
  <dcterms:created xsi:type="dcterms:W3CDTF">2018-06-11T16:29:38Z</dcterms:created>
  <dcterms:modified xsi:type="dcterms:W3CDTF">2018-07-26T19:01:50Z</dcterms:modified>
</cp:coreProperties>
</file>