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3" r:id="rId2"/>
    <p:sldMasterId id="2147483714" r:id="rId3"/>
    <p:sldMasterId id="2147483735" r:id="rId4"/>
    <p:sldMasterId id="2147483756" r:id="rId5"/>
  </p:sldMasterIdLst>
  <p:notesMasterIdLst>
    <p:notesMasterId r:id="rId80"/>
  </p:notesMasterIdLst>
  <p:handoutMasterIdLst>
    <p:handoutMasterId r:id="rId81"/>
  </p:handoutMasterIdLst>
  <p:sldIdLst>
    <p:sldId id="257" r:id="rId6"/>
    <p:sldId id="259" r:id="rId7"/>
    <p:sldId id="258" r:id="rId8"/>
    <p:sldId id="388" r:id="rId9"/>
    <p:sldId id="390" r:id="rId10"/>
    <p:sldId id="261" r:id="rId11"/>
    <p:sldId id="330" r:id="rId12"/>
    <p:sldId id="264" r:id="rId13"/>
    <p:sldId id="265" r:id="rId14"/>
    <p:sldId id="266" r:id="rId15"/>
    <p:sldId id="267" r:id="rId16"/>
    <p:sldId id="268" r:id="rId17"/>
    <p:sldId id="269" r:id="rId18"/>
    <p:sldId id="395" r:id="rId19"/>
    <p:sldId id="396" r:id="rId20"/>
    <p:sldId id="397" r:id="rId21"/>
    <p:sldId id="335" r:id="rId22"/>
    <p:sldId id="385" r:id="rId23"/>
    <p:sldId id="386" r:id="rId24"/>
    <p:sldId id="387" r:id="rId25"/>
    <p:sldId id="274" r:id="rId26"/>
    <p:sldId id="384" r:id="rId27"/>
    <p:sldId id="337" r:id="rId28"/>
    <p:sldId id="408" r:id="rId29"/>
    <p:sldId id="282" r:id="rId30"/>
    <p:sldId id="283" r:id="rId31"/>
    <p:sldId id="338" r:id="rId32"/>
    <p:sldId id="285" r:id="rId33"/>
    <p:sldId id="399" r:id="rId34"/>
    <p:sldId id="400" r:id="rId35"/>
    <p:sldId id="288" r:id="rId36"/>
    <p:sldId id="339" r:id="rId37"/>
    <p:sldId id="401" r:id="rId38"/>
    <p:sldId id="341" r:id="rId39"/>
    <p:sldId id="292" r:id="rId40"/>
    <p:sldId id="402" r:id="rId41"/>
    <p:sldId id="343" r:id="rId42"/>
    <p:sldId id="294" r:id="rId43"/>
    <p:sldId id="295" r:id="rId44"/>
    <p:sldId id="296" r:id="rId45"/>
    <p:sldId id="345" r:id="rId46"/>
    <p:sldId id="348" r:id="rId47"/>
    <p:sldId id="391" r:id="rId48"/>
    <p:sldId id="392" r:id="rId49"/>
    <p:sldId id="393" r:id="rId50"/>
    <p:sldId id="394" r:id="rId51"/>
    <p:sldId id="425" r:id="rId52"/>
    <p:sldId id="417" r:id="rId53"/>
    <p:sldId id="418" r:id="rId54"/>
    <p:sldId id="422" r:id="rId55"/>
    <p:sldId id="420" r:id="rId56"/>
    <p:sldId id="421" r:id="rId57"/>
    <p:sldId id="423" r:id="rId58"/>
    <p:sldId id="424" r:id="rId59"/>
    <p:sldId id="415" r:id="rId60"/>
    <p:sldId id="426" r:id="rId61"/>
    <p:sldId id="357" r:id="rId62"/>
    <p:sldId id="373" r:id="rId63"/>
    <p:sldId id="359" r:id="rId64"/>
    <p:sldId id="360" r:id="rId65"/>
    <p:sldId id="361" r:id="rId66"/>
    <p:sldId id="370" r:id="rId67"/>
    <p:sldId id="372" r:id="rId68"/>
    <p:sldId id="322" r:id="rId69"/>
    <p:sldId id="371" r:id="rId70"/>
    <p:sldId id="356" r:id="rId71"/>
    <p:sldId id="375" r:id="rId72"/>
    <p:sldId id="346" r:id="rId73"/>
    <p:sldId id="347" r:id="rId74"/>
    <p:sldId id="409" r:id="rId75"/>
    <p:sldId id="407" r:id="rId76"/>
    <p:sldId id="403" r:id="rId77"/>
    <p:sldId id="404" r:id="rId78"/>
    <p:sldId id="405" r:id="rId7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QI" initials="R" lastIdx="2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8" autoAdjust="0"/>
    <p:restoredTop sz="86186" autoAdjust="0"/>
  </p:normalViewPr>
  <p:slideViewPr>
    <p:cSldViewPr snapToGrid="0">
      <p:cViewPr>
        <p:scale>
          <a:sx n="110" d="100"/>
          <a:sy n="110" d="100"/>
        </p:scale>
        <p:origin x="16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commentAuthors" Target="commentAuthors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>
              <a:latin typeface="+mj-lt"/>
              <a:cs typeface="Gill Sans"/>
            </a:rPr>
            <a:t>Closed-ended Questions</a:t>
          </a: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/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/>
        </a:p>
      </dgm:t>
    </dgm:pt>
    <dgm:pt modelId="{FF1F7779-F48A-1F40-9E9D-420C87150ED4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>
              <a:latin typeface="+mj-lt"/>
              <a:cs typeface="Gill Sans"/>
            </a:rPr>
            <a:t>Advantages</a:t>
          </a: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/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/>
        </a:p>
      </dgm:t>
    </dgm:pt>
    <dgm:pt modelId="{F92606C1-1CD6-BF4E-9E77-D0275FDC37C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>
              <a:latin typeface="+mj-lt"/>
              <a:cs typeface="Gill Sans"/>
            </a:rPr>
            <a:t>Disadvantages </a:t>
          </a:r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/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/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X="-214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 custLinFactNeighborX="-295" custLinFactNeighborY="1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 custLinFactNeighborX="589" custLinFactNeighborY="1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6879AB83-22C2-9A4E-8ADD-9351C2593CCD}" type="presOf" srcId="{FF1F7779-F48A-1F40-9E9D-420C87150ED4}" destId="{250C4737-A841-8C48-A045-BF4D4D99D3A8}" srcOrd="0" destOrd="0" presId="urn:microsoft.com/office/officeart/2005/8/layout/hList3"/>
    <dgm:cxn modelId="{F0608453-C1BD-C546-9983-E88654532FBA}" type="presOf" srcId="{F92606C1-1CD6-BF4E-9E77-D0275FDC37C2}" destId="{24D3949D-55D7-9843-BBF0-4DC75BF720C6}" srcOrd="0" destOrd="0" presId="urn:microsoft.com/office/officeart/2005/8/layout/hList3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49C74C5A-37E2-4945-8CE5-9BA2C58EA949}" type="presOf" srcId="{85CFD83C-0C6B-BC4D-842F-129DEFFFCC83}" destId="{91E99BCE-3CAA-CE4C-A763-4B42C659CC8B}" srcOrd="0" destOrd="0" presId="urn:microsoft.com/office/officeart/2005/8/layout/hList3"/>
    <dgm:cxn modelId="{D84C1A90-2876-844A-9419-02109ECA24E2}" type="presOf" srcId="{6AD2A03A-FC77-0649-92E9-8E6E21736820}" destId="{F1305359-E89A-E248-BDAE-44B047EAF116}" srcOrd="0" destOrd="0" presId="urn:microsoft.com/office/officeart/2005/8/layout/hList3"/>
    <dgm:cxn modelId="{A42B2469-EB9D-D34F-A7E6-686AEF422C9C}" type="presParOf" srcId="{91E99BCE-3CAA-CE4C-A763-4B42C659CC8B}" destId="{F1305359-E89A-E248-BDAE-44B047EAF116}" srcOrd="0" destOrd="0" presId="urn:microsoft.com/office/officeart/2005/8/layout/hList3"/>
    <dgm:cxn modelId="{EBE5BDB2-3586-FF41-9AAD-05903E008EF2}" type="presParOf" srcId="{91E99BCE-3CAA-CE4C-A763-4B42C659CC8B}" destId="{AD06BE05-311D-2242-844E-E6A710FEAEE4}" srcOrd="1" destOrd="0" presId="urn:microsoft.com/office/officeart/2005/8/layout/hList3"/>
    <dgm:cxn modelId="{F4B410BE-1CD2-6F48-93D3-DB3FD3A29243}" type="presParOf" srcId="{AD06BE05-311D-2242-844E-E6A710FEAEE4}" destId="{250C4737-A841-8C48-A045-BF4D4D99D3A8}" srcOrd="0" destOrd="0" presId="urn:microsoft.com/office/officeart/2005/8/layout/hList3"/>
    <dgm:cxn modelId="{9369D2D4-EF3E-BC48-9B1B-F3E0904A79A1}" type="presParOf" srcId="{AD06BE05-311D-2242-844E-E6A710FEAEE4}" destId="{24D3949D-55D7-9843-BBF0-4DC75BF720C6}" srcOrd="1" destOrd="0" presId="urn:microsoft.com/office/officeart/2005/8/layout/hList3"/>
    <dgm:cxn modelId="{4027ECF0-CE8D-3242-9714-B60FC7E32E98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>
              <a:latin typeface="+mj-lt"/>
              <a:cs typeface="Gill Sans"/>
            </a:rPr>
            <a:t>Open-ended Questions</a:t>
          </a: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/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/>
        </a:p>
      </dgm:t>
    </dgm:pt>
    <dgm:pt modelId="{FF1F7779-F48A-1F40-9E9D-420C87150ED4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>
              <a:latin typeface="+mj-lt"/>
              <a:cs typeface="Gill Sans"/>
            </a:rPr>
            <a:t>Advantages</a:t>
          </a: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/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/>
        </a:p>
      </dgm:t>
    </dgm:pt>
    <dgm:pt modelId="{F92606C1-1CD6-BF4E-9E77-D0275FDC37C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>
              <a:latin typeface="+mj-lt"/>
              <a:cs typeface="Gill Sans"/>
            </a:rPr>
            <a:t>Disadvantages </a:t>
          </a:r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/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/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Y="-1402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5C09B28C-20E1-1D48-9419-AB8C531E19C4}" type="presOf" srcId="{FF1F7779-F48A-1F40-9E9D-420C87150ED4}" destId="{250C4737-A841-8C48-A045-BF4D4D99D3A8}" srcOrd="0" destOrd="0" presId="urn:microsoft.com/office/officeart/2005/8/layout/hList3"/>
    <dgm:cxn modelId="{B6387686-13C5-AE42-84FF-FB3ACE7EE920}" type="presOf" srcId="{85CFD83C-0C6B-BC4D-842F-129DEFFFCC83}" destId="{91E99BCE-3CAA-CE4C-A763-4B42C659CC8B}" srcOrd="0" destOrd="0" presId="urn:microsoft.com/office/officeart/2005/8/layout/hList3"/>
    <dgm:cxn modelId="{1DAEEAA8-6EEC-994F-A54D-201D2B262697}" type="presOf" srcId="{F92606C1-1CD6-BF4E-9E77-D0275FDC37C2}" destId="{24D3949D-55D7-9843-BBF0-4DC75BF720C6}" srcOrd="0" destOrd="0" presId="urn:microsoft.com/office/officeart/2005/8/layout/hList3"/>
    <dgm:cxn modelId="{971EF95D-CE35-0F45-B5BB-5AA9992C9B52}" type="presOf" srcId="{6AD2A03A-FC77-0649-92E9-8E6E21736820}" destId="{F1305359-E89A-E248-BDAE-44B047EAF116}" srcOrd="0" destOrd="0" presId="urn:microsoft.com/office/officeart/2005/8/layout/hList3"/>
    <dgm:cxn modelId="{3B64685C-A84E-0744-A21D-40E70B3C992A}" type="presParOf" srcId="{91E99BCE-3CAA-CE4C-A763-4B42C659CC8B}" destId="{F1305359-E89A-E248-BDAE-44B047EAF116}" srcOrd="0" destOrd="0" presId="urn:microsoft.com/office/officeart/2005/8/layout/hList3"/>
    <dgm:cxn modelId="{511DCC0A-13FE-744D-97E8-134B249868EC}" type="presParOf" srcId="{91E99BCE-3CAA-CE4C-A763-4B42C659CC8B}" destId="{AD06BE05-311D-2242-844E-E6A710FEAEE4}" srcOrd="1" destOrd="0" presId="urn:microsoft.com/office/officeart/2005/8/layout/hList3"/>
    <dgm:cxn modelId="{56064808-13A1-1D43-917C-179B56A6C8B3}" type="presParOf" srcId="{AD06BE05-311D-2242-844E-E6A710FEAEE4}" destId="{250C4737-A841-8C48-A045-BF4D4D99D3A8}" srcOrd="0" destOrd="0" presId="urn:microsoft.com/office/officeart/2005/8/layout/hList3"/>
    <dgm:cxn modelId="{089FFB24-D548-DE4B-B559-A2AE959C6D13}" type="presParOf" srcId="{AD06BE05-311D-2242-844E-E6A710FEAEE4}" destId="{24D3949D-55D7-9843-BBF0-4DC75BF720C6}" srcOrd="1" destOrd="0" presId="urn:microsoft.com/office/officeart/2005/8/layout/hList3"/>
    <dgm:cxn modelId="{DBF14117-1170-6A4E-86F9-4898F2879D4E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>
              <a:latin typeface="+mj-lt"/>
              <a:cs typeface="Gill Sans"/>
            </a:rPr>
            <a:t>Closed-ended Questions</a:t>
          </a: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40270"/>
          <a:ext cx="3338429" cy="213959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>
              <a:latin typeface="+mj-lt"/>
              <a:cs typeface="Gill Sans"/>
            </a:rPr>
            <a:t>Advantages</a:t>
          </a:r>
        </a:p>
      </dsp:txBody>
      <dsp:txXfrm>
        <a:off x="0" y="1040270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40270"/>
          <a:ext cx="3338429" cy="2139590"/>
        </a:xfrm>
        <a:prstGeom prst="rect">
          <a:avLst/>
        </a:prstGeom>
        <a:gradFill rotWithShape="1">
          <a:gsLst>
            <a:gs pos="0">
              <a:schemeClr val="accent2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ln w="12700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>
              <a:latin typeface="+mj-lt"/>
              <a:cs typeface="Gill Sans"/>
            </a:rPr>
            <a:t>Disadvantages </a:t>
          </a:r>
        </a:p>
      </dsp:txBody>
      <dsp:txXfrm>
        <a:off x="3338429" y="1040270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>
              <a:latin typeface="+mj-lt"/>
              <a:cs typeface="Gill Sans"/>
            </a:rPr>
            <a:t>Open-ended Questions</a:t>
          </a: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18852"/>
          <a:ext cx="3338429" cy="213959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>
              <a:latin typeface="+mj-lt"/>
              <a:cs typeface="Gill Sans"/>
            </a:rPr>
            <a:t>Advantages</a:t>
          </a:r>
        </a:p>
      </dsp:txBody>
      <dsp:txXfrm>
        <a:off x="0" y="1018852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18852"/>
          <a:ext cx="3338429" cy="2139590"/>
        </a:xfrm>
        <a:prstGeom prst="rect">
          <a:avLst/>
        </a:prstGeom>
        <a:gradFill rotWithShape="1">
          <a:gsLst>
            <a:gs pos="0">
              <a:schemeClr val="accent2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ln w="12700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kern="1200" dirty="0">
              <a:latin typeface="+mj-lt"/>
              <a:cs typeface="Gill Sans"/>
            </a:rPr>
            <a:t>Disadvantages </a:t>
          </a:r>
        </a:p>
      </dsp:txBody>
      <dsp:txXfrm>
        <a:off x="3338429" y="1018852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12BB2-85C8-4FFE-81A0-CC9C50BCCDF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F987-5348-4C31-981A-39463E22A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49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BDB4A-0C98-4E64-8078-ABEAFDD540B7}" type="datetimeFigureOut">
              <a:rPr lang="en-US" smtClean="0"/>
              <a:t>7/12/18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99497-3B62-4F8C-A892-AF6DDC86B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1860BA-B361-EF49-AD99-649FC8448E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20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yourself, approach an authentic problem that most of us share, work using</a:t>
            </a:r>
            <a:r>
              <a:rPr lang="en-US" baseline="0" dirty="0" smtClean="0"/>
              <a:t> the QFT, so you’re learning the process by experiencing it yourself.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29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start, give 1 minute</a:t>
            </a:r>
            <a:r>
              <a:rPr lang="en-US" baseline="0" dirty="0" smtClean="0"/>
              <a:t> to introduce selves, where you work, what age group, and pick one person as the recorder.</a:t>
            </a:r>
          </a:p>
          <a:p>
            <a:r>
              <a:rPr lang="en-US" baseline="0" dirty="0" smtClean="0"/>
              <a:t>Warning: you may feel frustrated by the time constraints, it will be frustrating sometimes to stop just as you’ve started; we’ve made this choice because we think it is best to experience the whole process, at least a taste, this is an intro not a deep dive (you may hate the timer by the end of 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87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9A970D-EEEB-41F7-ABA4-50EC13D51A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303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74CE0-4909-6048-B317-2721B0FEF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45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74CE0-4909-6048-B317-2721B0FEF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2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88BD8A-AA68-4788-9541-F921EC8B5F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92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22321-DBD6-4F73-8ACE-A63BACA16E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04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B8818-B5A2-D44A-9742-9B91385259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76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79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8EDAF-CEE8-BD4A-8729-AA831C9EEA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7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13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7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70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2) Revise and Improve questions by changing a “thin” question to “thick” and adding at least one question required for categories </a:t>
            </a:r>
            <a:r>
              <a:rPr lang="en" sz="1200" dirty="0" smtClean="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A</a:t>
            </a:r>
            <a:r>
              <a:rPr lang="en" sz="12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, </a:t>
            </a:r>
            <a:r>
              <a:rPr lang="en" sz="1200" dirty="0" smtClean="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B</a:t>
            </a:r>
            <a:r>
              <a:rPr lang="en" sz="12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, and </a:t>
            </a:r>
            <a:r>
              <a:rPr lang="en" sz="1200" dirty="0" smtClean="0">
                <a:solidFill>
                  <a:srgbClr val="38761D"/>
                </a:solidFill>
                <a:latin typeface="Rockwell"/>
                <a:ea typeface="Rockwell"/>
                <a:cs typeface="Rockwell"/>
                <a:sym typeface="Rockwell"/>
              </a:rPr>
              <a:t>C</a:t>
            </a:r>
            <a:r>
              <a:rPr lang="en" sz="12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 </a:t>
            </a:r>
            <a:endParaRPr lang="en-US" sz="1200" dirty="0" smtClean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Is it really after the QFT?</a:t>
            </a:r>
            <a:endParaRPr lang="en" sz="1200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1785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119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718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876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267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174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2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B7545-9F60-E947-BEC7-08664EAF4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6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829965"/>
            <a:ext cx="2971799" cy="46482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14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6032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09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84DEBE5-3007-4E67-B6BF-A1F8204B3DD8}" type="slidenum">
              <a:rPr lang="en-US" altLang="en-US" smtClean="0">
                <a:latin typeface="Calibri" panose="020F0502020204030204" pitchFamily="34" charset="0"/>
              </a:rPr>
              <a:pPr/>
              <a:t>65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17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1067A16-D71D-44BC-8A70-618A03AA4D0A}" type="slidenum">
              <a:rPr lang="en-US" altLang="en-US" smtClean="0">
                <a:latin typeface="Calibri" panose="020F0502020204030204" pitchFamily="34" charset="0"/>
              </a:rPr>
              <a:pPr/>
              <a:t>66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51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20859-0FD0-D946-A21F-5F70CB2E8A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0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92A65-78A1-4D0E-9447-83CB41B6C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63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F6C5C9-C46E-4162-BB0E-FD5F991287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35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62597-221C-F74B-A931-14AE412BFD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13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FBC81-90D4-F842-83D2-3DFDB28F25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1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a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B7545-9F60-E947-BEC7-08664EAF4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78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56818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02867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0356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449242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 algn="l" defTabSz="321457">
              <a:defRPr sz="1828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2894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36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72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16580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49921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3484351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B3E43-EC87-A141-B5BD-793070A16C19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6CB3-B689-5B4A-95BA-4A1AC292523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7438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182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26476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54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80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941777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448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3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4624388" y="228600"/>
            <a:ext cx="2057400" cy="2038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FC6C7-6DB4-4DD1-84AC-840482FF683D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03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461941-5B97-4CB6-9188-BF610BEBF329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FA834-6C3F-478E-B823-71D3A914A3C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7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F69479-C1E6-43B0-B15D-87CE85ADE5B2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E19E4-0E84-48B7-9520-8123D3DE303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40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rIns="45720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93140-D7B0-4DFA-A3B0-1AC8179646B0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55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813" y="228600"/>
            <a:ext cx="82010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3425" y="3111500"/>
            <a:ext cx="260350" cy="6143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13" y="6248400"/>
            <a:ext cx="14747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DC3368-52E6-4B42-BB21-41748F2F5257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400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1DCB34-DD88-40DC-A9BF-BAD2ADFAF5D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76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8B8F5-C239-426C-8548-CC226000FC1F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649EEA-0D58-4838-A41E-54531197FA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50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3F32-A7A2-4656-A26F-849036A1E341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9D346-B8B2-4DBC-85D2-551C58F44DF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00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926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CE47D-A589-4686-98D6-56DB01142F5F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3455D-5B1F-447C-A6D2-0DAFEDD3E28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219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E1B7AB-88BE-4D0D-97A4-4281CF8750CC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0D4C4-70C6-4550-A6CA-D708A28770F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957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20E114-A4F6-449C-BF1E-88EC8EFE6050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C4944A-E3AA-4CB9-9BEF-52C7B1F919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77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0C549-D094-4B5A-A175-089E37813625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BC35FB-745F-421B-B2EE-5CFACDBE9FB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8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3E14C-3361-4C43-9003-C4FDE87005C2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2F2B6-1A2A-42CD-84D3-F9357A90DAC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02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2E3CB-D6E0-418F-B7EF-5C54730FB549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213" y="6423025"/>
            <a:ext cx="3316287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4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89388" y="3370263"/>
            <a:ext cx="220662" cy="3698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14A4A-39FB-48A2-BC4B-261BB87143FC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8F47D-EEB4-485B-ABAE-BBD526A8192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51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7025" y="4632325"/>
            <a:ext cx="220663" cy="3698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3CB98-7CA0-4679-B432-72188FA05309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E547D2-47B5-49BE-89AF-C37F8120C36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4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575" y="228600"/>
            <a:ext cx="638651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5211763" y="6235700"/>
            <a:ext cx="1349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A574E4-C2FA-4C0B-954E-9645CA008E0F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81000" y="6235700"/>
            <a:ext cx="4648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E2213-4592-49F2-B178-B51AFD5E87B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315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4535488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6"/>
          </p:nvPr>
        </p:nvSpPr>
        <p:spPr>
          <a:xfrm>
            <a:off x="3048000" y="6235700"/>
            <a:ext cx="134778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DA2518-A7D1-4BBF-AE40-6F05CA13DC84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81000" y="6235700"/>
            <a:ext cx="259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9492E-E49C-4E5A-8CC4-518318B1429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01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53924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49800" y="3370263"/>
            <a:ext cx="220663" cy="3698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FCD63-F4C9-4D63-8E6F-D3E62E22CB69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033AD-4F1B-4966-BD01-09A37E55B92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42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E0D645-19B7-4524-B6F4-FF66F23989D0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E7ED4-84C5-437F-A171-FCF866E80BD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41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16200000">
            <a:off x="8593932" y="561181"/>
            <a:ext cx="260350" cy="5540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A1C4E3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+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9B84B6-AEE8-46F7-9123-5B4D2194FD4C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FDD382-D8BB-4F15-98FF-A965D007783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635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23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94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247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60105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51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447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77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75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9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22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3874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75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295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35363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3163303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429028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3302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210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543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7550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113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59681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1744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654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1800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78075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40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9017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57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0082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52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2083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826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931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5943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183160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3946641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34782827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18739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129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235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2243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400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291273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698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9347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8800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28094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801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050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52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915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080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47649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829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3538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4780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05794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8747313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4579800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27522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421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42.xml"/><Relationship Id="rId21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62.xml"/><Relationship Id="rId21" Type="http://schemas.openxmlformats.org/officeDocument/2006/relationships/theme" Target="../theme/theme3.xml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82.xml"/><Relationship Id="rId21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03.xml"/><Relationship Id="rId22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C3013-4435-2D4C-9E29-650CD3D9595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C9EB7-DE12-DA45-9FA8-81EA5D4669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780" r:id="rId21"/>
    <p:sldLayoutId id="2147483781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59595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A1EF3-D201-4160-A239-46767B98298C}" type="datetime1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595959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49C1EA-36B1-44B8-A3FB-F2DFBEAB21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8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A1C4E3"/>
        </a:buClr>
        <a:buSzPct val="75000"/>
        <a:buFont typeface="Wingdings" panose="05000000000000000000" pitchFamily="2" charset="2"/>
        <a:buChar char="n"/>
        <a:defRPr sz="2800" kern="1200">
          <a:solidFill>
            <a:srgbClr val="595959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400" kern="1200">
          <a:solidFill>
            <a:srgbClr val="595959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A1C4E3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4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2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718A7-2B15-C347-B708-4E85D52F4AA4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7/12/18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84564-75FE-D847-AF71-AE7C252681E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hyperlink" Target="http://www.nationalgeographic.com/photography/photo-of-the-day/2013/1/alligator-babies-texa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inyurl.com/QFTSTEMexpo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se.harvard.edu/ppe/program/teaching-students-ask-their-own-questions-best-practices-question-formulation-technique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youtube.com/watch?v=9wrIIDNECUQ&amp;feature=youtu.be&amp;t=2m37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574" y="4609524"/>
            <a:ext cx="3948545" cy="112974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100" b="1" dirty="0" smtClean="0">
                <a:solidFill>
                  <a:schemeClr val="tx1"/>
                </a:solidFill>
              </a:rPr>
              <a:t>Nicole Bolduc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Science Teacher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Ellington Public Schools (CT)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0188" y="415671"/>
            <a:ext cx="2044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2018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NSTA STEM Forum &amp; Expo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5" y="749979"/>
            <a:ext cx="41760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3600" dirty="0">
                <a:solidFill>
                  <a:prstClr val="white"/>
                </a:solidFill>
              </a:rPr>
              <a:t>Make Your Job Easier: </a:t>
            </a:r>
            <a:endParaRPr lang="en-US" sz="3600" dirty="0" smtClean="0">
              <a:solidFill>
                <a:prstClr val="white"/>
              </a:solidFill>
            </a:endParaRPr>
          </a:p>
          <a:p>
            <a:pPr lvl="0" defTabSz="457200">
              <a:defRPr/>
            </a:pPr>
            <a:endParaRPr lang="en-US" sz="1100" dirty="0" smtClean="0">
              <a:solidFill>
                <a:prstClr val="white"/>
              </a:solidFill>
            </a:endParaRPr>
          </a:p>
          <a:p>
            <a:pPr lvl="0" algn="ctr" defTabSz="457200">
              <a:defRPr/>
            </a:pPr>
            <a:r>
              <a:rPr lang="en-US" sz="3600" dirty="0" smtClean="0">
                <a:solidFill>
                  <a:prstClr val="white"/>
                </a:solidFill>
              </a:rPr>
              <a:t>Teach </a:t>
            </a:r>
            <a:r>
              <a:rPr lang="en-US" sz="3600" dirty="0">
                <a:solidFill>
                  <a:prstClr val="white"/>
                </a:solidFill>
              </a:rPr>
              <a:t>Students to Ask </a:t>
            </a:r>
            <a:r>
              <a:rPr lang="en-US" sz="3600" dirty="0" smtClean="0">
                <a:solidFill>
                  <a:prstClr val="white"/>
                </a:solidFill>
              </a:rPr>
              <a:t>Better Questions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0846" y="2912965"/>
            <a:ext cx="198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Philadelphia</a:t>
            </a:r>
            <a:r>
              <a:rPr lang="en-US" dirty="0" smtClean="0">
                <a:solidFill>
                  <a:srgbClr val="FFFFFF"/>
                </a:solidFill>
                <a:latin typeface="Rockwell"/>
              </a:rPr>
              <a:t>, PA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898" y="4556562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Sarah Westbrook</a:t>
            </a:r>
          </a:p>
          <a:p>
            <a:pPr algn="ctr"/>
            <a:r>
              <a:rPr lang="en-US" sz="2000" dirty="0" smtClean="0"/>
              <a:t>Director of Professional Learning</a:t>
            </a:r>
          </a:p>
          <a:p>
            <a:pPr algn="ctr"/>
            <a:r>
              <a:rPr lang="en-US" sz="2000" dirty="0"/>
              <a:t>The Right Question </a:t>
            </a:r>
            <a:r>
              <a:rPr lang="en-US" sz="2000" dirty="0" smtClean="0"/>
              <a:t>Institute (MA) 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9257" y="6038193"/>
            <a:ext cx="8170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u="sng" dirty="0" smtClean="0"/>
              <a:t>Access Today’s </a:t>
            </a:r>
            <a:r>
              <a:rPr lang="en-US" sz="2000" u="sng" dirty="0" smtClean="0"/>
              <a:t>Materials</a:t>
            </a:r>
            <a:r>
              <a:rPr lang="en-US" sz="2000" dirty="0" smtClean="0"/>
              <a:t>: </a:t>
            </a:r>
            <a:endParaRPr lang="en-US" sz="2000" dirty="0" smtClean="0"/>
          </a:p>
          <a:p>
            <a:pPr algn="ctr">
              <a:defRPr/>
            </a:pPr>
            <a:r>
              <a:rPr lang="en-US" altLang="en-US" sz="2000" b="1" dirty="0" smtClean="0"/>
              <a:t>http</a:t>
            </a:r>
            <a:r>
              <a:rPr lang="en-US" altLang="en-US" sz="2000" b="1" dirty="0"/>
              <a:t>://</a:t>
            </a:r>
            <a:r>
              <a:rPr lang="en-US" altLang="en-US" sz="2000" b="1" dirty="0" smtClean="0"/>
              <a:t>rightquestion.org/educators/seminar-resources</a:t>
            </a:r>
            <a:r>
              <a:rPr lang="en-US" altLang="en-US" sz="2000" b="1" dirty="0"/>
              <a:t>/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9812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98475" y="354013"/>
            <a:ext cx="7556500" cy="1116012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Yet…only 27%of students believe college taught them to ask their own questions</a:t>
            </a:r>
          </a:p>
        </p:txBody>
      </p:sp>
      <p:sp>
        <p:nvSpPr>
          <p:cNvPr id="82947" name="TextBox 29"/>
          <p:cNvSpPr txBox="1">
            <a:spLocks noChangeArrowheads="1"/>
          </p:cNvSpPr>
          <p:nvPr/>
        </p:nvSpPr>
        <p:spPr bwMode="auto">
          <a:xfrm>
            <a:off x="646402" y="6170613"/>
            <a:ext cx="8081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Alison Head, Project Information Literacy at University of Washington, 2016</a:t>
            </a:r>
          </a:p>
        </p:txBody>
      </p:sp>
      <p:pic>
        <p:nvPicPr>
          <p:cNvPr id="82948" name="Content Placeholder 39" descr="College_Students__Question_Asking-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12093"/>
          <a:stretch>
            <a:fillRect/>
          </a:stretch>
        </p:blipFill>
        <p:spPr>
          <a:xfrm>
            <a:off x="498475" y="1878013"/>
            <a:ext cx="7556500" cy="3884612"/>
          </a:xfrm>
        </p:spPr>
      </p:pic>
    </p:spTree>
    <p:extLst>
      <p:ext uri="{BB962C8B-B14F-4D97-AF65-F5344CB8AC3E}">
        <p14:creationId xmlns:p14="http://schemas.microsoft.com/office/powerpoint/2010/main" val="29533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538163" y="2719388"/>
            <a:ext cx="8178800" cy="2132012"/>
          </a:xfrm>
        </p:spPr>
        <p:txBody>
          <a:bodyPr/>
          <a:lstStyle/>
          <a:p>
            <a:pPr eaLnBrk="1" hangingPunct="1"/>
            <a:r>
              <a:rPr lang="en-US" altLang="en-US" sz="4200" smtClean="0"/>
              <a:t>But, the problem begins long before college... </a:t>
            </a:r>
          </a:p>
        </p:txBody>
      </p:sp>
    </p:spTree>
    <p:extLst>
      <p:ext uri="{BB962C8B-B14F-4D97-AF65-F5344CB8AC3E}">
        <p14:creationId xmlns:p14="http://schemas.microsoft.com/office/powerpoint/2010/main" val="38835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bject 1"/>
          <p:cNvGraphicFramePr>
            <a:graphicFrameLocks/>
          </p:cNvGraphicFramePr>
          <p:nvPr/>
        </p:nvGraphicFramePr>
        <p:xfrm>
          <a:off x="665163" y="1600200"/>
          <a:ext cx="6704012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35841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1600200"/>
                        <a:ext cx="6704012" cy="444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Rockwell" charset="0"/>
              </a:rPr>
              <a:t>Percentage of Basic Skill Attainment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93664" y="6050756"/>
            <a:ext cx="8197056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Sources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://nces.ed.gov/nationsreportcard/pdf/main2009/2011455.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http://nces.ed.gov/nationsreportcard/pubs/main2007/2008468.asp#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section1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Data on question-asking based on parent and teacher feedback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Lucida Grande" charset="0"/>
              <a:ea typeface="+mn-ea"/>
              <a:cs typeface="+mn-cs"/>
              <a:sym typeface="Lucida Grande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Lucida Grande" charset="0"/>
              <a:ea typeface="+mn-ea"/>
              <a:cs typeface="+mn-cs"/>
              <a:sym typeface="Lucida Grande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Lucida Grande" charset="0"/>
              <a:ea typeface="+mn-ea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Rockwell" charset="0"/>
              </a:rPr>
              <a:t>Percentage of Basic Skill Attainment</a:t>
            </a:r>
          </a:p>
        </p:txBody>
      </p:sp>
      <p:graphicFrame>
        <p:nvGraphicFramePr>
          <p:cNvPr id="37890" name="Object 1"/>
          <p:cNvGraphicFramePr>
            <a:graphicFrameLocks/>
          </p:cNvGraphicFramePr>
          <p:nvPr/>
        </p:nvGraphicFramePr>
        <p:xfrm>
          <a:off x="677863" y="1497013"/>
          <a:ext cx="6669087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Chart" r:id="rId4" imgW="30273016" imgH="17359182" progId="MSGraph.Chart.8">
                  <p:embed/>
                </p:oleObj>
              </mc:Choice>
              <mc:Fallback>
                <p:oleObj name="Chart" r:id="rId4" imgW="30273016" imgH="17359182" progId="MSGraph.Chart.8">
                  <p:embed/>
                  <p:pic>
                    <p:nvPicPr>
                      <p:cNvPr id="3789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1497013"/>
                        <a:ext cx="6669087" cy="457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/>
          </p:cNvSpPr>
          <p:nvPr/>
        </p:nvSpPr>
        <p:spPr bwMode="auto">
          <a:xfrm>
            <a:off x="93664" y="6050756"/>
            <a:ext cx="8197056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Sources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://nces.ed.gov/nationsreportcard/pdf/main2009/2011455.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http://nces.ed.gov/nationsreportcard/pubs/main2007/2008468.asp#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section1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Data on question-asking based on parent and teacher feedback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Lucida Grande" charset="0"/>
              <a:ea typeface="+mn-ea"/>
              <a:cs typeface="+mn-cs"/>
              <a:sym typeface="Lucida Grande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Lucida Grande" charset="0"/>
              <a:ea typeface="+mn-ea"/>
              <a:cs typeface="+mn-cs"/>
              <a:sym typeface="Lucida Grande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Lucida Grande" charset="0"/>
                <a:ea typeface="+mn-ea"/>
                <a:cs typeface="+mn-cs"/>
                <a:sym typeface="Lucida Grande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Lucida Grande" charset="0"/>
              <a:ea typeface="+mn-ea"/>
              <a:cs typeface="+mn-cs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498474" y="1722851"/>
            <a:ext cx="7694858" cy="2718521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4400" dirty="0">
                <a:solidFill>
                  <a:schemeClr val="accent1"/>
                </a:solidFill>
              </a:rPr>
              <a:t>We can work together on changing the direction of </a:t>
            </a:r>
            <a:br>
              <a:rPr lang="en-US" altLang="en-US" sz="4400" dirty="0">
                <a:solidFill>
                  <a:schemeClr val="accent1"/>
                </a:solidFill>
              </a:rPr>
            </a:br>
            <a:r>
              <a:rPr lang="en-US" altLang="en-US" sz="4400" dirty="0">
                <a:solidFill>
                  <a:schemeClr val="accent1"/>
                </a:solidFill>
              </a:rPr>
              <a:t>that slope.</a:t>
            </a:r>
          </a:p>
        </p:txBody>
      </p:sp>
    </p:spTree>
    <p:extLst>
      <p:ext uri="{BB962C8B-B14F-4D97-AF65-F5344CB8AC3E}">
        <p14:creationId xmlns:p14="http://schemas.microsoft.com/office/powerpoint/2010/main" val="12634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644833" y="329712"/>
            <a:ext cx="7556500" cy="813670"/>
          </a:xfrm>
        </p:spPr>
        <p:txBody>
          <a:bodyPr/>
          <a:lstStyle/>
          <a:p>
            <a:r>
              <a:rPr lang="en-US" altLang="en-US" sz="4000" dirty="0"/>
              <a:t>We Are Not Alone </a:t>
            </a:r>
          </a:p>
        </p:txBody>
      </p:sp>
      <p:pic>
        <p:nvPicPr>
          <p:cNvPr id="91140" name="Picture 6" descr="41LhkEaVA5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0" y="1423219"/>
            <a:ext cx="3033815" cy="38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47" y="1402026"/>
            <a:ext cx="2597150" cy="38229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39" y="5483613"/>
            <a:ext cx="8406581" cy="1094168"/>
          </a:xfrm>
          <a:noFill/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chemeClr val="tx1"/>
                </a:solidFill>
              </a:rPr>
              <a:t>300,000 </a:t>
            </a:r>
            <a:r>
              <a:rPr lang="en-US" altLang="en-US" sz="3200" dirty="0">
                <a:solidFill>
                  <a:schemeClr val="tx1"/>
                </a:solidFill>
              </a:rPr>
              <a:t>educators using the strategy all over the world  </a:t>
            </a:r>
          </a:p>
        </p:txBody>
      </p:sp>
    </p:spTree>
    <p:extLst>
      <p:ext uri="{BB962C8B-B14F-4D97-AF65-F5344CB8AC3E}">
        <p14:creationId xmlns:p14="http://schemas.microsoft.com/office/powerpoint/2010/main" val="13504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503" y="624469"/>
            <a:ext cx="77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solidFill>
                  <a:schemeClr val="accent1"/>
                </a:solidFill>
                <a:latin typeface="+mj-lt"/>
              </a:rPr>
              <a:t>Now, Educators Lead the Work</a:t>
            </a:r>
            <a:endParaRPr lang="en-US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57049" y="3216166"/>
            <a:ext cx="7966841" cy="26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8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The Right Question Institute offers materials through a Creative Commons License and we encourage you to make use of and/or share this resource.  Please reference the Right Question Institute and </a:t>
            </a:r>
            <a:r>
              <a:rPr lang="en-US" altLang="en-US" sz="2400" u="sng" dirty="0">
                <a:solidFill>
                  <a:schemeClr val="tx1"/>
                </a:solidFill>
              </a:rPr>
              <a:t>rightquestion.org</a:t>
            </a:r>
            <a:r>
              <a:rPr lang="en-US" altLang="en-US" sz="2400" dirty="0">
                <a:solidFill>
                  <a:schemeClr val="tx1"/>
                </a:solidFill>
              </a:rPr>
              <a:t> as the source on any materials you use.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n-US" sz="1050" dirty="0">
              <a:solidFill>
                <a:schemeClr val="tx1"/>
              </a:solidFill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67" y="2554115"/>
            <a:ext cx="20447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3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ontent Placeholder 2"/>
          <p:cNvSpPr txBox="1">
            <a:spLocks/>
          </p:cNvSpPr>
          <p:nvPr/>
        </p:nvSpPr>
        <p:spPr bwMode="auto">
          <a:xfrm>
            <a:off x="498474" y="2512148"/>
            <a:ext cx="7356619" cy="3778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29DD1"/>
              </a:buClr>
              <a:buSzPct val="75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 charset="0"/>
              <a:ea typeface="ＭＳ Ｐゴシック" charset="0"/>
            </a:endParaRPr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15142" y="2193491"/>
            <a:ext cx="7979973" cy="2821853"/>
          </a:xfrm>
        </p:spPr>
        <p:txBody>
          <a:bodyPr>
            <a:noAutofit/>
          </a:bodyPr>
          <a:lstStyle/>
          <a:p>
            <a:pPr lvl="0"/>
            <a:r>
              <a:rPr lang="en-US" sz="4400" dirty="0" smtClean="0">
                <a:solidFill>
                  <a:srgbClr val="629DD1"/>
                </a:solidFill>
              </a:rPr>
              <a:t>What </a:t>
            </a:r>
            <a:r>
              <a:rPr lang="en-US" sz="4400" dirty="0">
                <a:solidFill>
                  <a:srgbClr val="629DD1"/>
                </a:solidFill>
              </a:rPr>
              <a:t>happens when students do learn to ask their own questions?</a:t>
            </a:r>
            <a:r>
              <a:rPr lang="en-US" sz="4000" dirty="0">
                <a:solidFill>
                  <a:srgbClr val="629DD1"/>
                </a:solidFill>
              </a:rPr>
              <a:t/>
            </a:r>
            <a:br>
              <a:rPr lang="en-US" sz="4000" dirty="0">
                <a:solidFill>
                  <a:srgbClr val="629DD1"/>
                </a:solidFill>
              </a:rPr>
            </a:br>
            <a:endParaRPr lang="en-US" sz="4000" dirty="0"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6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/>
              <a:t>Classroom Example:</a:t>
            </a:r>
            <a:br>
              <a:rPr lang="en-US" sz="4400" dirty="0" smtClean="0"/>
            </a:br>
            <a:r>
              <a:rPr lang="en-US" sz="4400" dirty="0" smtClean="0"/>
              <a:t>Kindergarten</a:t>
            </a:r>
            <a:endParaRPr lang="en-US" sz="4400" dirty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98286" y="2275031"/>
            <a:ext cx="7744962" cy="411638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000" u="sng" dirty="0">
                <a:solidFill>
                  <a:schemeClr val="tx1"/>
                </a:solidFill>
                <a:cs typeface="Gill Sans"/>
              </a:rPr>
              <a:t>T</a:t>
            </a:r>
            <a:r>
              <a:rPr lang="en-US" sz="3000" u="sng" dirty="0" smtClean="0">
                <a:solidFill>
                  <a:schemeClr val="tx1"/>
                </a:solidFill>
                <a:cs typeface="Gill Sans"/>
              </a:rPr>
              <a:t>eacher</a:t>
            </a:r>
            <a:r>
              <a:rPr lang="en-US" sz="3000" dirty="0">
                <a:solidFill>
                  <a:schemeClr val="tx1"/>
                </a:solidFill>
                <a:cs typeface="Gill Sans"/>
              </a:rPr>
              <a:t>: </a:t>
            </a:r>
            <a:r>
              <a:rPr lang="en-US" sz="3000" dirty="0" smtClean="0">
                <a:solidFill>
                  <a:schemeClr val="tx1"/>
                </a:solidFill>
                <a:cs typeface="Gill Sans"/>
              </a:rPr>
              <a:t>Jennifer Shaffer, Walkersville, MD</a:t>
            </a:r>
            <a:endParaRPr lang="en-US" sz="3000" dirty="0">
              <a:solidFill>
                <a:schemeClr val="tx1"/>
              </a:solidFill>
              <a:cs typeface="Gill Sans"/>
            </a:endParaRPr>
          </a:p>
          <a:p>
            <a:pPr marL="0" indent="0" eaLnBrk="1" hangingPunct="1">
              <a:buNone/>
              <a:defRPr/>
            </a:pPr>
            <a:r>
              <a:rPr lang="en-US" sz="3000" u="sng" dirty="0">
                <a:solidFill>
                  <a:schemeClr val="tx1"/>
                </a:solidFill>
                <a:cs typeface="Gill Sans"/>
              </a:rPr>
              <a:t>Topic</a:t>
            </a:r>
            <a:r>
              <a:rPr lang="en-US" sz="3000" dirty="0">
                <a:solidFill>
                  <a:schemeClr val="tx1"/>
                </a:solidFill>
                <a:cs typeface="Gill Sans"/>
              </a:rPr>
              <a:t>: </a:t>
            </a:r>
            <a:r>
              <a:rPr lang="en-US" sz="3000" dirty="0" smtClean="0">
                <a:solidFill>
                  <a:schemeClr val="tx1"/>
                </a:solidFill>
                <a:cs typeface="Gill Sans"/>
              </a:rPr>
              <a:t>Non-fiction literacy</a:t>
            </a:r>
            <a:endParaRPr lang="en-US" sz="3000" dirty="0">
              <a:solidFill>
                <a:schemeClr val="tx1"/>
              </a:solidFill>
              <a:cs typeface="Gill Sans"/>
            </a:endParaRPr>
          </a:p>
          <a:p>
            <a:pPr marL="0" indent="0" eaLnBrk="1" hangingPunct="1">
              <a:buNone/>
              <a:defRPr/>
            </a:pPr>
            <a:r>
              <a:rPr lang="en-US" sz="3000" u="sng" dirty="0">
                <a:solidFill>
                  <a:schemeClr val="tx1"/>
                </a:solidFill>
                <a:cs typeface="Gill Sans"/>
              </a:rPr>
              <a:t>Purpose</a:t>
            </a:r>
            <a:r>
              <a:rPr lang="en-US" sz="3000" dirty="0">
                <a:solidFill>
                  <a:schemeClr val="tx1"/>
                </a:solidFill>
                <a:cs typeface="Gill Sans"/>
              </a:rPr>
              <a:t>: </a:t>
            </a:r>
            <a:r>
              <a:rPr lang="en-US" sz="3000" dirty="0" smtClean="0">
                <a:solidFill>
                  <a:schemeClr val="tx1"/>
                </a:solidFill>
                <a:cs typeface="Gill Sans"/>
              </a:rPr>
              <a:t>To engage students prior to reading a nonfiction </a:t>
            </a:r>
            <a:r>
              <a:rPr lang="en-US" sz="3000" dirty="0">
                <a:solidFill>
                  <a:schemeClr val="tx1"/>
                </a:solidFill>
                <a:cs typeface="Gill Sans"/>
              </a:rPr>
              <a:t>text </a:t>
            </a:r>
            <a:r>
              <a:rPr lang="en-US" sz="3000" dirty="0" smtClean="0">
                <a:solidFill>
                  <a:schemeClr val="tx1"/>
                </a:solidFill>
                <a:cs typeface="Gill Sans"/>
              </a:rPr>
              <a:t>about alligators</a:t>
            </a:r>
            <a:endParaRPr lang="en-US" sz="3000" dirty="0">
              <a:solidFill>
                <a:schemeClr val="tx1"/>
              </a:solidFill>
              <a:cs typeface="Gill Sans"/>
            </a:endParaRPr>
          </a:p>
          <a:p>
            <a:pPr eaLnBrk="1" hangingPunct="1">
              <a:defRPr/>
            </a:pPr>
            <a:endParaRPr lang="en-US" sz="3000" dirty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9615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629DD1"/>
                </a:solidFill>
              </a:rPr>
              <a:t>Question Focus</a:t>
            </a:r>
            <a:endParaRPr lang="en-US" sz="4000" dirty="0">
              <a:solidFill>
                <a:srgbClr val="629DD1"/>
              </a:solidFill>
            </a:endParaRPr>
          </a:p>
        </p:txBody>
      </p:sp>
      <p:pic>
        <p:nvPicPr>
          <p:cNvPr id="117762" name="Picture 2" descr="\\fcps.org\fcps\Redirection\Central Offices\Professional Dev\jay.corrigan\My Documents\My Pictures\alligator-babies-texas_62971_990x7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59" y="1600200"/>
            <a:ext cx="5530341" cy="4144963"/>
          </a:xfrm>
        </p:spPr>
      </p:pic>
      <p:sp>
        <p:nvSpPr>
          <p:cNvPr id="5" name="TextBox 4"/>
          <p:cNvSpPr txBox="1"/>
          <p:nvPr/>
        </p:nvSpPr>
        <p:spPr>
          <a:xfrm>
            <a:off x="4433454" y="6414655"/>
            <a:ext cx="471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Photograph by </a:t>
            </a:r>
            <a:r>
              <a:rPr lang="en-US" dirty="0" err="1" smtClean="0">
                <a:hlinkClick r:id="rId3"/>
              </a:rPr>
              <a:t>Nuwan</a:t>
            </a:r>
            <a:r>
              <a:rPr lang="en-US" dirty="0" smtClean="0">
                <a:hlinkClick r:id="rId3"/>
              </a:rPr>
              <a:t> Samaranayake, 2013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6290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98475" y="553461"/>
            <a:ext cx="7053263" cy="1116012"/>
          </a:xfrm>
        </p:spPr>
        <p:txBody>
          <a:bodyPr/>
          <a:lstStyle/>
          <a:p>
            <a:pPr algn="ctr"/>
            <a:r>
              <a:rPr lang="en-US" altLang="en-US" sz="4000" smtClean="0"/>
              <a:t>Acknowledgments</a:t>
            </a:r>
            <a:r>
              <a:rPr lang="en-US" altLang="en-US" smtClean="0"/>
              <a:t> 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98475" y="2119745"/>
            <a:ext cx="7744980" cy="4046249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800" dirty="0" smtClean="0">
                <a:solidFill>
                  <a:schemeClr val="tx1"/>
                </a:solidFill>
              </a:rPr>
              <a:t>We are deeply grateful to </a:t>
            </a:r>
            <a:r>
              <a:rPr lang="en-US" altLang="en-US" sz="2800" dirty="0">
                <a:solidFill>
                  <a:schemeClr val="tx1"/>
                </a:solidFill>
              </a:rPr>
              <a:t>t</a:t>
            </a:r>
            <a:r>
              <a:rPr lang="en-US" altLang="en-US" sz="2800" dirty="0" smtClean="0">
                <a:solidFill>
                  <a:schemeClr val="tx1"/>
                </a:solidFill>
              </a:rPr>
              <a:t>he John Templeton Foundation and The Hummingbird Fund for their generous support of the Million Classrooms Campaign. </a:t>
            </a:r>
          </a:p>
        </p:txBody>
      </p:sp>
    </p:spTree>
    <p:extLst>
      <p:ext uri="{BB962C8B-B14F-4D97-AF65-F5344CB8AC3E}">
        <p14:creationId xmlns:p14="http://schemas.microsoft.com/office/powerpoint/2010/main" val="22470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98475" y="484094"/>
            <a:ext cx="4111626" cy="1116106"/>
          </a:xfrm>
        </p:spPr>
        <p:txBody>
          <a:bodyPr/>
          <a:lstStyle/>
          <a:p>
            <a:r>
              <a:rPr lang="en-US" dirty="0">
                <a:latin typeface="Rockwell" charset="0"/>
              </a:rPr>
              <a:t>Student Questions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985963"/>
            <a:ext cx="4111625" cy="41402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800"/>
              </a:spcBef>
              <a:buFont typeface="Arial" charset="0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cs typeface="Gill Sans"/>
              </a:rPr>
              <a:t>Is the alligator camouflaged?</a:t>
            </a:r>
          </a:p>
          <a:p>
            <a:pPr marL="514350" indent="-514350">
              <a:spcBef>
                <a:spcPts val="800"/>
              </a:spcBef>
              <a:buFont typeface="Arial" charset="0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cs typeface="Gill Sans"/>
              </a:rPr>
              <a:t>Why do the babies have stripes?</a:t>
            </a:r>
          </a:p>
          <a:p>
            <a:pPr marL="514350" indent="-514350">
              <a:spcBef>
                <a:spcPts val="800"/>
              </a:spcBef>
              <a:buFont typeface="Arial" charset="0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cs typeface="Gill Sans"/>
              </a:rPr>
              <a:t>Are those baby crocodiles?</a:t>
            </a:r>
          </a:p>
          <a:p>
            <a:pPr marL="514350" indent="-514350">
              <a:spcBef>
                <a:spcPts val="800"/>
              </a:spcBef>
              <a:buFont typeface="Arial" charset="0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cs typeface="Gill Sans"/>
              </a:rPr>
              <a:t>Is it a mom or dad crocodile?</a:t>
            </a:r>
          </a:p>
          <a:p>
            <a:pPr marL="514350" indent="-514350">
              <a:spcBef>
                <a:spcPts val="800"/>
              </a:spcBef>
              <a:buFont typeface="Arial" charset="0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cs typeface="Gill Sans"/>
              </a:rPr>
              <a:t>What is the green stuff</a:t>
            </a: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?</a:t>
            </a:r>
          </a:p>
          <a:p>
            <a:pPr marL="514350" indent="-514350">
              <a:spcBef>
                <a:spcPts val="800"/>
              </a:spcBef>
              <a:buFont typeface="Arial" charset="0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cs typeface="Gill Sans"/>
              </a:rPr>
              <a:t>Why are they in the water so low?</a:t>
            </a:r>
          </a:p>
          <a:p>
            <a:pPr marL="514350" indent="-514350">
              <a:spcBef>
                <a:spcPts val="800"/>
              </a:spcBef>
              <a:buFont typeface="Arial" charset="0"/>
              <a:buAutoNum type="arabicPeriod"/>
              <a:defRPr/>
            </a:pPr>
            <a:endParaRPr lang="en-US" sz="2400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725988" y="2544763"/>
            <a:ext cx="4125912" cy="4140200"/>
          </a:xfrm>
        </p:spPr>
        <p:txBody>
          <a:bodyPr>
            <a:noAutofit/>
          </a:bodyPr>
          <a:lstStyle/>
          <a:p>
            <a:pPr marL="457200" indent="-457200">
              <a:spcBef>
                <a:spcPts val="800"/>
              </a:spcBef>
              <a:buFont typeface="+mj-lt"/>
              <a:buAutoNum type="arabicPeriod" startAt="7"/>
              <a:defRPr/>
            </a:pP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Where </a:t>
            </a:r>
            <a:r>
              <a:rPr lang="en-US" sz="2400" dirty="0">
                <a:solidFill>
                  <a:schemeClr val="tx1"/>
                </a:solidFill>
                <a:cs typeface="Gill Sans"/>
              </a:rPr>
              <a:t>are they going</a:t>
            </a: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?</a:t>
            </a:r>
          </a:p>
          <a:p>
            <a:pPr marL="457200" indent="-457200">
              <a:spcBef>
                <a:spcPts val="800"/>
              </a:spcBef>
              <a:buFont typeface="+mj-lt"/>
              <a:buAutoNum type="arabicPeriod" startAt="7"/>
              <a:defRPr/>
            </a:pP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Why </a:t>
            </a:r>
            <a:r>
              <a:rPr lang="en-US" sz="2400" dirty="0">
                <a:solidFill>
                  <a:schemeClr val="tx1"/>
                </a:solidFill>
                <a:cs typeface="Gill Sans"/>
              </a:rPr>
              <a:t>are the baby alligator’s eyes white and the mom’s black</a:t>
            </a: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?</a:t>
            </a:r>
          </a:p>
          <a:p>
            <a:pPr marL="457200" indent="-457200">
              <a:spcBef>
                <a:spcPts val="800"/>
              </a:spcBef>
              <a:buFont typeface="+mj-lt"/>
              <a:buAutoNum type="arabicPeriod" startAt="7"/>
              <a:defRPr/>
            </a:pP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Why </a:t>
            </a:r>
            <a:r>
              <a:rPr lang="en-US" sz="2400" dirty="0">
                <a:solidFill>
                  <a:schemeClr val="tx1"/>
                </a:solidFill>
                <a:cs typeface="Gill Sans"/>
              </a:rPr>
              <a:t>are baby alligators on top of the momma alligator</a:t>
            </a: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?</a:t>
            </a:r>
          </a:p>
          <a:p>
            <a:pPr marL="457200" indent="-457200">
              <a:spcBef>
                <a:spcPts val="800"/>
              </a:spcBef>
              <a:buFont typeface="+mj-lt"/>
              <a:buAutoNum type="arabicPeriod" startAt="7"/>
              <a:defRPr/>
            </a:pP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Why </a:t>
            </a:r>
            <a:r>
              <a:rPr lang="en-US" sz="2400" dirty="0">
                <a:solidFill>
                  <a:schemeClr val="tx1"/>
                </a:solidFill>
                <a:cs typeface="Gill Sans"/>
              </a:rPr>
              <a:t>does momma or daddy have bumps on them</a:t>
            </a:r>
            <a:r>
              <a:rPr lang="en-US" sz="2400" dirty="0" smtClean="0">
                <a:solidFill>
                  <a:schemeClr val="tx1"/>
                </a:solidFill>
                <a:cs typeface="Gill Sans"/>
              </a:rPr>
              <a:t>?</a:t>
            </a:r>
            <a:endParaRPr lang="en-US" sz="2400" dirty="0">
              <a:solidFill>
                <a:schemeClr val="tx1"/>
              </a:solidFill>
              <a:cs typeface="Gill Sans"/>
            </a:endParaRPr>
          </a:p>
        </p:txBody>
      </p:sp>
      <p:pic>
        <p:nvPicPr>
          <p:cNvPr id="38916" name="Picture 2" descr="\\fcps.org\fcps\Redirection\Central Offices\Professional Dev\jay.corrigan\My Documents\My Pictures\alligator-babies-texas_62971_990x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6" b="13406"/>
          <a:stretch>
            <a:fillRect/>
          </a:stretch>
        </p:blipFill>
        <p:spPr bwMode="auto">
          <a:xfrm>
            <a:off x="4725988" y="146050"/>
            <a:ext cx="4125912" cy="22637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263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 Confirms the Importance of Student Questioning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8645525" cy="414496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800" dirty="0" smtClean="0">
                <a:solidFill>
                  <a:schemeClr val="tx1"/>
                </a:solidFill>
              </a:rPr>
              <a:t>Self-questioning (metacognitive strategy):</a:t>
            </a:r>
          </a:p>
          <a:p>
            <a:pPr marL="0" indent="0"/>
            <a:r>
              <a:rPr lang="en-US" altLang="en-US" sz="2200" dirty="0" smtClean="0">
                <a:solidFill>
                  <a:schemeClr val="tx1"/>
                </a:solidFill>
              </a:rPr>
              <a:t>Student formulation of their own questions is one of the most effective metacognitive strategies </a:t>
            </a:r>
          </a:p>
          <a:p>
            <a:pPr marL="0" indent="0"/>
            <a:r>
              <a:rPr lang="en-US" altLang="en-US" sz="2200" dirty="0" smtClean="0">
                <a:solidFill>
                  <a:schemeClr val="tx1"/>
                </a:solidFill>
              </a:rPr>
              <a:t>Engaging in pre-lesson self-questioning improved students rate of learning by nearly 50% (Hattie, p.193)</a:t>
            </a:r>
          </a:p>
          <a:p>
            <a:pPr marL="0" indent="0" algn="r">
              <a:buFont typeface="Wingdings" panose="05000000000000000000" pitchFamily="2" charset="2"/>
              <a:buNone/>
            </a:pPr>
            <a:endParaRPr lang="en-US" altLang="en-US" sz="1800" i="1" dirty="0" smtClean="0">
              <a:solidFill>
                <a:schemeClr val="tx1"/>
              </a:solidFill>
            </a:endParaRPr>
          </a:p>
          <a:p>
            <a:pPr marL="0" indent="0"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800" dirty="0" smtClean="0">
                <a:solidFill>
                  <a:schemeClr val="tx1"/>
                </a:solidFill>
              </a:rPr>
              <a:t>John Hattie</a:t>
            </a:r>
          </a:p>
          <a:p>
            <a:pPr marL="0" indent="0"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i="1" dirty="0" smtClean="0">
                <a:solidFill>
                  <a:schemeClr val="tx1"/>
                </a:solidFill>
              </a:rPr>
              <a:t>Visible Learning: A Synthesis of Over 800 </a:t>
            </a:r>
          </a:p>
          <a:p>
            <a:pPr marL="0" indent="0"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600" i="1" dirty="0" smtClean="0">
                <a:solidFill>
                  <a:schemeClr val="tx1"/>
                </a:solidFill>
              </a:rPr>
              <a:t>meta-Analyses Relating to Achievement, 2008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509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Rockwell" charset="0"/>
              </a:rPr>
              <a:t>Student Reflection</a:t>
            </a:r>
            <a:endParaRPr lang="en-US" sz="4000" dirty="0">
              <a:latin typeface="Rockwell" charset="0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112" y="1600200"/>
            <a:ext cx="702786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708" y="4699000"/>
            <a:ext cx="7556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“The way it made me feel was smart because I was asking good questions and giving good answers.”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9950" y="6001789"/>
            <a:ext cx="625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-Boston 9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 grade remedial summer school student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6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120250" y="4875922"/>
            <a:ext cx="9212936" cy="1381126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sz="4000" dirty="0"/>
              <a:t>Working on </a:t>
            </a:r>
            <a:r>
              <a:rPr lang="en-US" sz="4000" dirty="0" smtClean="0"/>
              <a:t>a Shared </a:t>
            </a:r>
            <a:r>
              <a:rPr lang="en-US" sz="4000" dirty="0"/>
              <a:t>Challenge </a:t>
            </a:r>
            <a:r>
              <a:rPr lang="en-US" sz="4000" dirty="0" smtClean="0"/>
              <a:t>Using </a:t>
            </a:r>
            <a:r>
              <a:rPr lang="en-US" sz="4000" dirty="0"/>
              <a:t>the Question Formulation Technique (QFT)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3" y="231255"/>
            <a:ext cx="6370872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en-US" sz="4000" dirty="0">
                <a:solidFill>
                  <a:srgbClr val="629DD1"/>
                </a:solidFill>
                <a:latin typeface="Rockwell" panose="02060603020205020403" pitchFamily="18" charset="0"/>
                <a:ea typeface="MS PGothic" pitchFamily="34" charset="-128"/>
              </a:rPr>
              <a:t>The Question Formulation Technique (QFT)</a:t>
            </a:r>
            <a:r>
              <a:rPr lang="en-US" altLang="en-US" dirty="0">
                <a:solidFill>
                  <a:srgbClr val="629DD1"/>
                </a:solidFill>
                <a:latin typeface="Rockwell" panose="02060603020205020403" pitchFamily="18" charset="0"/>
                <a:ea typeface="MS PGothic" pitchFamily="34" charset="-128"/>
              </a:rPr>
              <a:t/>
            </a:r>
            <a:br>
              <a:rPr lang="en-US" altLang="en-US" dirty="0">
                <a:solidFill>
                  <a:srgbClr val="629DD1"/>
                </a:solidFill>
                <a:latin typeface="Rockwell" panose="02060603020205020403" pitchFamily="18" charset="0"/>
                <a:ea typeface="MS PGothic" pitchFamily="34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 eaLnBrk="0" fontAlgn="base" hangingPunct="0">
              <a:spcAft>
                <a:spcPts val="1800"/>
              </a:spcAft>
              <a:buClr>
                <a:srgbClr val="297FD5"/>
              </a:buClr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Students learn to:</a:t>
            </a:r>
          </a:p>
          <a:p>
            <a:pPr lvl="1" eaLnBrk="0" fontAlgn="base" hangingPunct="0">
              <a:spcAft>
                <a:spcPts val="1800"/>
              </a:spcAft>
              <a:buClr>
                <a:srgbClr val="297FD5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 smtClean="0">
                <a:solidFill>
                  <a:prstClr val="black"/>
                </a:solidFill>
              </a:rPr>
              <a:t>Produce</a:t>
            </a:r>
            <a:r>
              <a:rPr lang="en-US" altLang="en-US" sz="2800" dirty="0" smtClean="0">
                <a:solidFill>
                  <a:prstClr val="black"/>
                </a:solidFill>
              </a:rPr>
              <a:t> their own questions</a:t>
            </a:r>
          </a:p>
          <a:p>
            <a:pPr lvl="1" eaLnBrk="0" fontAlgn="base" hangingPunct="0">
              <a:spcAft>
                <a:spcPts val="1800"/>
              </a:spcAft>
              <a:buClr>
                <a:srgbClr val="297FD5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 smtClean="0">
                <a:solidFill>
                  <a:prstClr val="black"/>
                </a:solidFill>
              </a:rPr>
              <a:t>Improve</a:t>
            </a:r>
            <a:r>
              <a:rPr lang="en-US" altLang="en-US" sz="2800" dirty="0" smtClean="0">
                <a:solidFill>
                  <a:prstClr val="black"/>
                </a:solidFill>
              </a:rPr>
              <a:t> their questions </a:t>
            </a:r>
          </a:p>
          <a:p>
            <a:pPr lvl="1" eaLnBrk="0" fontAlgn="base" hangingPunct="0">
              <a:spcAft>
                <a:spcPts val="1800"/>
              </a:spcAft>
              <a:buClr>
                <a:srgbClr val="297FD5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 smtClean="0">
                <a:solidFill>
                  <a:prstClr val="black"/>
                </a:solidFill>
              </a:rPr>
              <a:t>Strategize</a:t>
            </a:r>
            <a:r>
              <a:rPr lang="en-US" altLang="en-US" sz="2800" dirty="0" smtClean="0">
                <a:solidFill>
                  <a:prstClr val="black"/>
                </a:solidFill>
              </a:rPr>
              <a:t> on how to use their questions</a:t>
            </a:r>
          </a:p>
          <a:p>
            <a:pPr lvl="1" eaLnBrk="0" fontAlgn="base" hangingPunct="0">
              <a:spcAft>
                <a:spcPts val="1800"/>
              </a:spcAft>
              <a:buClr>
                <a:srgbClr val="297FD5"/>
              </a:buClr>
              <a:buFont typeface="Wingdings" panose="05000000000000000000" pitchFamily="2" charset="2"/>
              <a:buChar char="§"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Reflect</a:t>
            </a:r>
            <a:r>
              <a:rPr lang="en-US" altLang="en-US" sz="2800" dirty="0" smtClean="0">
                <a:solidFill>
                  <a:prstClr val="black"/>
                </a:solidFill>
              </a:rPr>
              <a:t> on what they have learned and how they learned it</a:t>
            </a:r>
          </a:p>
          <a:p>
            <a:endParaRPr lang="e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657" y="5792055"/>
            <a:ext cx="2412519" cy="88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4867" y="6233871"/>
            <a:ext cx="174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#QFT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392113" y="544513"/>
            <a:ext cx="7742237" cy="1116012"/>
          </a:xfrm>
        </p:spPr>
        <p:txBody>
          <a:bodyPr/>
          <a:lstStyle/>
          <a:p>
            <a:pPr eaLnBrk="1" hangingPunct="1"/>
            <a:r>
              <a:rPr lang="en-US" altLang="en-US" sz="4200" smtClean="0"/>
              <a:t>Rules for Producing Questions</a:t>
            </a:r>
          </a:p>
        </p:txBody>
      </p:sp>
      <p:sp>
        <p:nvSpPr>
          <p:cNvPr id="5" name="Rounded Rectangle 11"/>
          <p:cNvSpPr>
            <a:spLocks noChangeArrowheads="1"/>
          </p:cNvSpPr>
          <p:nvPr/>
        </p:nvSpPr>
        <p:spPr bwMode="auto">
          <a:xfrm>
            <a:off x="498475" y="2055813"/>
            <a:ext cx="8175625" cy="4384675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2250" indent="-222250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(body)" charset="0"/>
                <a:ea typeface="MS PGothic" pitchFamily="34" charset="-128"/>
                <a:cs typeface="+mn-cs"/>
              </a:rPr>
              <a:t>1. Ask as many questions as you can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(body)" charset="0"/>
                <a:ea typeface="MS PGothic" pitchFamily="34" charset="-128"/>
                <a:cs typeface="+mn-cs"/>
              </a:rPr>
              <a:t>2. Do not stop to answer, judge, or discuss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(body)" charset="0"/>
                <a:ea typeface="MS PGothic" pitchFamily="34" charset="-128"/>
                <a:cs typeface="+mn-cs"/>
              </a:rPr>
              <a:t>3. Write down every question exactly as stated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(body)" charset="0"/>
                <a:ea typeface="MS PGothic" pitchFamily="34" charset="-128"/>
                <a:cs typeface="+mn-cs"/>
              </a:rPr>
              <a:t>4. Change any statements into questions</a:t>
            </a:r>
          </a:p>
          <a:p>
            <a:pPr marL="222250" marR="0" lvl="0" indent="-2222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(body)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Produce Questions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333664" y="1958109"/>
            <a:ext cx="8545513" cy="4664364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Ask Questions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Follow the Rules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Ask as many questions as you can.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Do not stop to answer, judge, or discuss.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Write down every question exactly as it was stated.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Change any statements into questions.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Number the Questions</a:t>
            </a:r>
          </a:p>
          <a:p>
            <a:pPr marL="514350" indent="-514350" algn="ctr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420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556500" cy="79892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Question Focus:</a:t>
            </a: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498475" y="2238894"/>
            <a:ext cx="8201773" cy="2485243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5600" dirty="0" smtClean="0">
                <a:solidFill>
                  <a:schemeClr val="accent1"/>
                </a:solidFill>
              </a:rPr>
              <a:t>Some students are not asking questions.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475" y="5400675"/>
            <a:ext cx="7971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Please write this statement at the top of your paper.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8474" y="5845215"/>
            <a:ext cx="820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Remember to number the questions &amp; follow the rules.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18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Categorize Questions: </a:t>
            </a:r>
            <a:br>
              <a:rPr lang="en-US" altLang="en-US" sz="4000" dirty="0" smtClean="0"/>
            </a:br>
            <a:r>
              <a:rPr lang="en-US" altLang="en-US" sz="4000" dirty="0" smtClean="0"/>
              <a:t>Closed/ Open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8362950" cy="4144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000" u="sng" dirty="0" smtClean="0">
                <a:solidFill>
                  <a:srgbClr val="000000"/>
                </a:solidFill>
              </a:rPr>
              <a:t>Definitions</a:t>
            </a:r>
            <a:r>
              <a:rPr lang="en-US" altLang="en-US" sz="3000" dirty="0" smtClean="0">
                <a:solidFill>
                  <a:srgbClr val="000000"/>
                </a:solidFill>
              </a:rPr>
              <a:t>: </a:t>
            </a:r>
            <a:endParaRPr lang="en-US" altLang="en-US" sz="3000" b="1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 smtClean="0">
                <a:solidFill>
                  <a:srgbClr val="000000"/>
                </a:solidFill>
              </a:rPr>
              <a:t>Closed-ended </a:t>
            </a:r>
            <a:r>
              <a:rPr lang="en-US" altLang="en-US" dirty="0" smtClean="0">
                <a:solidFill>
                  <a:srgbClr val="000000"/>
                </a:solidFill>
              </a:rPr>
              <a:t>questions can be answered with a “yes” or  “no” or with a </a:t>
            </a:r>
            <a:r>
              <a:rPr lang="en-US" altLang="en-US" b="1" dirty="0" smtClean="0">
                <a:solidFill>
                  <a:srgbClr val="000000"/>
                </a:solidFill>
              </a:rPr>
              <a:t>one-word </a:t>
            </a:r>
            <a:r>
              <a:rPr lang="en-US" altLang="en-US" dirty="0" smtClean="0">
                <a:solidFill>
                  <a:srgbClr val="000000"/>
                </a:solidFill>
              </a:rPr>
              <a:t>answer.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b="1" dirty="0" smtClean="0">
                <a:solidFill>
                  <a:srgbClr val="000000"/>
                </a:solidFill>
              </a:rPr>
              <a:t>Open-ended</a:t>
            </a:r>
            <a:r>
              <a:rPr lang="en-US" altLang="en-US" dirty="0" smtClean="0">
                <a:solidFill>
                  <a:srgbClr val="000000"/>
                </a:solidFill>
              </a:rPr>
              <a:t> questions require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  more </a:t>
            </a:r>
            <a:r>
              <a:rPr lang="en-US" altLang="en-US" b="1" dirty="0" smtClean="0">
                <a:solidFill>
                  <a:srgbClr val="000000"/>
                </a:solidFill>
              </a:rPr>
              <a:t>explanation</a:t>
            </a:r>
            <a:r>
              <a:rPr lang="en-US" altLang="en-US" dirty="0" smtClean="0">
                <a:solidFill>
                  <a:srgbClr val="000000"/>
                </a:solidFill>
              </a:rPr>
              <a:t>.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000" u="sng" dirty="0" smtClean="0">
                <a:solidFill>
                  <a:srgbClr val="000000"/>
                </a:solidFill>
              </a:rPr>
              <a:t>Directions</a:t>
            </a:r>
            <a:r>
              <a:rPr lang="en-US" altLang="en-US" sz="3000" dirty="0" smtClean="0">
                <a:solidFill>
                  <a:srgbClr val="000000"/>
                </a:solidFill>
              </a:rPr>
              <a:t>: Identify your questions as closed-ended or open-ended by </a:t>
            </a:r>
            <a:r>
              <a:rPr lang="en-US" altLang="en-US" sz="3000" b="1" dirty="0" smtClean="0">
                <a:solidFill>
                  <a:srgbClr val="000000"/>
                </a:solidFill>
              </a:rPr>
              <a:t>marking them </a:t>
            </a:r>
            <a:r>
              <a:rPr lang="en-US" altLang="en-US" sz="3000" dirty="0" smtClean="0">
                <a:solidFill>
                  <a:srgbClr val="000000"/>
                </a:solidFill>
              </a:rPr>
              <a:t>with a </a:t>
            </a:r>
            <a:r>
              <a:rPr lang="en-US" altLang="en-US" sz="3000" b="1" dirty="0" smtClean="0">
                <a:solidFill>
                  <a:srgbClr val="000000"/>
                </a:solidFill>
              </a:rPr>
              <a:t>“C”</a:t>
            </a:r>
            <a:r>
              <a:rPr lang="en-US" altLang="ja-JP" sz="3000" dirty="0" smtClean="0">
                <a:solidFill>
                  <a:srgbClr val="000000"/>
                </a:solidFill>
              </a:rPr>
              <a:t> or an </a:t>
            </a:r>
            <a:r>
              <a:rPr lang="en-US" altLang="en-US" sz="3000" b="1" dirty="0" smtClean="0">
                <a:solidFill>
                  <a:srgbClr val="000000"/>
                </a:solidFill>
              </a:rPr>
              <a:t>“</a:t>
            </a:r>
            <a:r>
              <a:rPr lang="en-US" altLang="ja-JP" sz="3000" b="1" dirty="0" smtClean="0">
                <a:solidFill>
                  <a:srgbClr val="000000"/>
                </a:solidFill>
              </a:rPr>
              <a:t>O.</a:t>
            </a:r>
            <a:r>
              <a:rPr lang="en-US" altLang="en-US" sz="3000" b="1" dirty="0" smtClean="0">
                <a:solidFill>
                  <a:srgbClr val="000000"/>
                </a:solidFill>
              </a:rPr>
              <a:t>”</a:t>
            </a:r>
            <a:endParaRPr lang="en-US" altLang="en-US" sz="3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881764" y="387940"/>
            <a:ext cx="5794171" cy="1116106"/>
          </a:xfrm>
        </p:spPr>
        <p:txBody>
          <a:bodyPr/>
          <a:lstStyle/>
          <a:p>
            <a:pPr eaLnBrk="1" hangingPunct="1"/>
            <a:r>
              <a:rPr lang="en-US" altLang="en-US" sz="4400" dirty="0"/>
              <a:t>Discussion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extLst/>
          </p:nvPr>
        </p:nvGraphicFramePr>
        <p:xfrm>
          <a:off x="1216061" y="2235010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4554490" y="3242611"/>
            <a:ext cx="3333135" cy="21532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925513" y="315913"/>
            <a:ext cx="7556500" cy="1116012"/>
          </a:xfrm>
        </p:spPr>
        <p:txBody>
          <a:bodyPr/>
          <a:lstStyle/>
          <a:p>
            <a:r>
              <a:rPr lang="en-US" altLang="en-US" sz="4000" dirty="0" smtClean="0"/>
              <a:t>We’re Tweeting…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69635" name="Content Placeholder 7"/>
          <p:cNvSpPr txBox="1">
            <a:spLocks/>
          </p:cNvSpPr>
          <p:nvPr/>
        </p:nvSpPr>
        <p:spPr bwMode="auto">
          <a:xfrm>
            <a:off x="574675" y="1431925"/>
            <a:ext cx="825817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@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RightQuestion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@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SarahRQI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lang="en-US" altLang="en-US" sz="3600" dirty="0" smtClean="0">
                <a:solidFill>
                  <a:prstClr val="black"/>
                </a:solidFill>
              </a:rPr>
              <a:t>@</a:t>
            </a:r>
            <a:r>
              <a:rPr lang="en-US" altLang="en-US" sz="3600" dirty="0" err="1" smtClean="0">
                <a:solidFill>
                  <a:prstClr val="black"/>
                </a:solidFill>
              </a:rPr>
              <a:t>NicolejBolduc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  #QFT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829050"/>
            <a:ext cx="33464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8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883692" y="362456"/>
            <a:ext cx="7556313" cy="1116106"/>
          </a:xfrm>
        </p:spPr>
        <p:txBody>
          <a:bodyPr/>
          <a:lstStyle/>
          <a:p>
            <a:pPr eaLnBrk="1" hangingPunct="1"/>
            <a:r>
              <a:rPr lang="en-US" altLang="en-US" sz="4400" dirty="0"/>
              <a:t>Discussion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/>
          </p:nvPr>
        </p:nvGraphicFramePr>
        <p:xfrm>
          <a:off x="1215266" y="2213961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4553695" y="3234813"/>
            <a:ext cx="3338430" cy="21041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5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ubtitle 2"/>
          <p:cNvSpPr txBox="1">
            <a:spLocks/>
          </p:cNvSpPr>
          <p:nvPr/>
        </p:nvSpPr>
        <p:spPr bwMode="auto">
          <a:xfrm>
            <a:off x="862013" y="228123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85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Improve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3385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Take one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closed-ended question</a:t>
            </a:r>
            <a:r>
              <a:rPr lang="en-US" altLang="en-US" sz="2800" b="1" smtClean="0">
                <a:solidFill>
                  <a:srgbClr val="9D90A0"/>
                </a:solidFill>
                <a:latin typeface="Gill Sans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and change it</a:t>
            </a:r>
            <a:r>
              <a:rPr lang="en-US" altLang="en-US" sz="2800" b="1" smtClean="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into an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open-ended question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000000"/>
              </a:solidFill>
              <a:latin typeface="Gill Sans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000000"/>
              </a:solidFill>
              <a:latin typeface="Gill Sans" charset="0"/>
            </a:endParaRPr>
          </a:p>
          <a:p>
            <a:pPr eaLnBrk="1" hangingPunct="1"/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Take one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open-ended question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and change it</a:t>
            </a:r>
            <a:r>
              <a:rPr lang="en-US" altLang="en-US" sz="2800" b="1" smtClean="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into a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closed-ended question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.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  <a:latin typeface="Gill Sans" charset="0"/>
            </a:endParaRPr>
          </a:p>
          <a:p>
            <a:pPr eaLnBrk="1" hangingPunct="1"/>
            <a:endParaRPr lang="en-US" altLang="en-US" smtClean="0"/>
          </a:p>
        </p:txBody>
      </p:sp>
      <p:sp>
        <p:nvSpPr>
          <p:cNvPr id="3" name="TextBox 2"/>
          <p:cNvSpPr txBox="1"/>
          <p:nvPr/>
        </p:nvSpPr>
        <p:spPr>
          <a:xfrm>
            <a:off x="1100138" y="3006725"/>
            <a:ext cx="2481262" cy="6461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Closed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810000" y="3341688"/>
            <a:ext cx="1939925" cy="1746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22975" y="3017838"/>
            <a:ext cx="1809750" cy="64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Open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1463" y="5168900"/>
            <a:ext cx="2481262" cy="6461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Closed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94050" y="5562600"/>
            <a:ext cx="1941513" cy="1746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00138" y="5203825"/>
            <a:ext cx="1809750" cy="64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3743393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Prioritize Questions</a:t>
            </a:r>
            <a:r>
              <a:rPr lang="en-US" altLang="en-US" sz="4000" dirty="0" smtClean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320800"/>
            <a:ext cx="7556500" cy="49276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000" b="1" dirty="0" smtClean="0">
                <a:solidFill>
                  <a:srgbClr val="000000"/>
                </a:solidFill>
              </a:rPr>
              <a:t>Review your list of questions </a:t>
            </a:r>
          </a:p>
          <a:p>
            <a:pPr marL="228600" lvl="1" indent="0" eaLnBrk="1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 Choose the three questions you are most curious to explore further.</a:t>
            </a:r>
          </a:p>
          <a:p>
            <a:pPr marL="228600" lvl="1" indent="0">
              <a:lnSpc>
                <a:spcPct val="90000"/>
              </a:lnSpc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</a:rPr>
              <a:t> While prioritizing, think about your Question Focus: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Some </a:t>
            </a:r>
            <a:r>
              <a:rPr lang="en-US" altLang="en-US" sz="2400" i="1" dirty="0">
                <a:solidFill>
                  <a:srgbClr val="000000"/>
                </a:solidFill>
              </a:rPr>
              <a:t>students are not asking questions.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b="1" dirty="0" smtClean="0">
                <a:solidFill>
                  <a:srgbClr val="000000"/>
                </a:solidFill>
              </a:rPr>
              <a:t>After prioritizing consider…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400" dirty="0" smtClean="0">
                <a:solidFill>
                  <a:schemeClr val="tx1"/>
                </a:solidFill>
              </a:rPr>
              <a:t>Why did you choose those three questions?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 sz="2400" dirty="0" smtClean="0">
                <a:solidFill>
                  <a:schemeClr val="tx1"/>
                </a:solidFill>
              </a:rPr>
              <a:t>Where are your priority questions in the sequence of your entire list of questions?</a:t>
            </a:r>
          </a:p>
        </p:txBody>
      </p:sp>
    </p:spTree>
    <p:extLst>
      <p:ext uri="{BB962C8B-B14F-4D97-AF65-F5344CB8AC3E}">
        <p14:creationId xmlns:p14="http://schemas.microsoft.com/office/powerpoint/2010/main" val="27356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Strategize on How to Use Questions</a:t>
            </a:r>
            <a:endParaRPr lang="en-US" altLang="en-US" sz="4000" dirty="0"/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772689" cy="414496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3200" dirty="0">
                <a:solidFill>
                  <a:schemeClr val="tx1"/>
                </a:solidFill>
              </a:rPr>
              <a:t>From priority questions to action plan</a:t>
            </a:r>
          </a:p>
          <a:p>
            <a:pPr marL="0" indent="0"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In order to answer your priority questions:</a:t>
            </a:r>
          </a:p>
          <a:p>
            <a:pPr lvl="2" eaLnBrk="1" hangingPunct="1">
              <a:spcBef>
                <a:spcPts val="180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What do you need to </a:t>
            </a:r>
            <a:r>
              <a:rPr lang="en-US" altLang="en-US" sz="2800" i="1" dirty="0">
                <a:solidFill>
                  <a:schemeClr val="tx1"/>
                </a:solidFill>
              </a:rPr>
              <a:t>know</a:t>
            </a:r>
            <a:r>
              <a:rPr lang="en-US" altLang="en-US" sz="2800" dirty="0">
                <a:solidFill>
                  <a:schemeClr val="tx1"/>
                </a:solidFill>
              </a:rPr>
              <a:t>? </a:t>
            </a:r>
            <a:r>
              <a:rPr lang="en-US" altLang="en-US" sz="2800" b="1" dirty="0">
                <a:solidFill>
                  <a:schemeClr val="tx1"/>
                </a:solidFill>
              </a:rPr>
              <a:t>Information </a:t>
            </a:r>
          </a:p>
          <a:p>
            <a:pPr lvl="2" eaLnBrk="1" hangingPunct="1">
              <a:spcBef>
                <a:spcPts val="180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What do you need to </a:t>
            </a:r>
            <a:r>
              <a:rPr lang="en-US" altLang="en-US" sz="2800" i="1" dirty="0">
                <a:solidFill>
                  <a:schemeClr val="tx1"/>
                </a:solidFill>
              </a:rPr>
              <a:t>do</a:t>
            </a:r>
            <a:r>
              <a:rPr lang="en-US" altLang="en-US" sz="2800" dirty="0">
                <a:solidFill>
                  <a:schemeClr val="tx1"/>
                </a:solidFill>
              </a:rPr>
              <a:t>? </a:t>
            </a:r>
            <a:r>
              <a:rPr lang="en-US" altLang="en-US" sz="2800" b="1" dirty="0">
                <a:solidFill>
                  <a:schemeClr val="tx1"/>
                </a:solidFill>
              </a:rPr>
              <a:t>Tasks </a:t>
            </a:r>
          </a:p>
        </p:txBody>
      </p:sp>
    </p:spTree>
    <p:extLst>
      <p:ext uri="{BB962C8B-B14F-4D97-AF65-F5344CB8AC3E}">
        <p14:creationId xmlns:p14="http://schemas.microsoft.com/office/powerpoint/2010/main" val="35396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Share</a:t>
            </a:r>
            <a:endParaRPr lang="en-US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498475" y="1966913"/>
            <a:ext cx="8320088" cy="4144962"/>
          </a:xfrm>
        </p:spPr>
        <p:txBody>
          <a:bodyPr/>
          <a:lstStyle/>
          <a:p>
            <a:pPr marL="514350" indent="-514350" eaLnBrk="1" hangingPunct="1">
              <a:buFont typeface="Rockwell" panose="02060603020205020403" pitchFamily="18" charset="0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Questions you changed from open/closed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Your three priority questions and their numbers in your original sequence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Rationale for choosing priority questions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0254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49288" y="695325"/>
            <a:ext cx="7556500" cy="1116013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Reflection 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8148220" cy="4144963"/>
          </a:xfrm>
        </p:spPr>
        <p:txBody>
          <a:bodyPr/>
          <a:lstStyle/>
          <a:p>
            <a:pPr eaLnBrk="1" hangingPunct="1"/>
            <a:r>
              <a:rPr lang="en-US" altLang="en-US" sz="3000" dirty="0" smtClean="0">
                <a:solidFill>
                  <a:srgbClr val="000000"/>
                </a:solidFill>
              </a:rPr>
              <a:t> </a:t>
            </a:r>
            <a:r>
              <a:rPr lang="en-US" altLang="en-US" sz="3200" dirty="0" smtClean="0">
                <a:solidFill>
                  <a:srgbClr val="000000"/>
                </a:solidFill>
              </a:rPr>
              <a:t>What did you learn?</a:t>
            </a:r>
          </a:p>
          <a:p>
            <a:pPr eaLnBrk="1" hangingPunct="1"/>
            <a:r>
              <a:rPr lang="en-US" altLang="en-US" sz="3200" dirty="0" smtClean="0">
                <a:solidFill>
                  <a:srgbClr val="000000"/>
                </a:solidFill>
              </a:rPr>
              <a:t> How did you learn it?</a:t>
            </a:r>
          </a:p>
          <a:p>
            <a:pPr eaLnBrk="1" hangingPunct="1"/>
            <a:r>
              <a:rPr lang="en-US" altLang="en-US" sz="3200" dirty="0" smtClean="0">
                <a:solidFill>
                  <a:srgbClr val="000000"/>
                </a:solidFill>
              </a:rPr>
              <a:t> What do you understand differently now about </a:t>
            </a:r>
            <a:r>
              <a:rPr lang="en-US" altLang="en-US" sz="3200" i="1" dirty="0" smtClean="0">
                <a:solidFill>
                  <a:srgbClr val="000000"/>
                </a:solidFill>
              </a:rPr>
              <a:t>some students not asking questions</a:t>
            </a:r>
            <a:r>
              <a:rPr lang="en-US" altLang="en-US" sz="3200" dirty="0" smtClean="0">
                <a:solidFill>
                  <a:srgbClr val="00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244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506413" y="4830861"/>
            <a:ext cx="7966075" cy="88975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/>
              <a:t>A Look Inside the Process </a:t>
            </a:r>
          </a:p>
        </p:txBody>
      </p:sp>
      <p:pic>
        <p:nvPicPr>
          <p:cNvPr id="63490" name="Picture Placeholder 3" descr="images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5" r="-19675"/>
          <a:stretch>
            <a:fillRect/>
          </a:stretch>
        </p:blipFill>
        <p:spPr>
          <a:xfrm>
            <a:off x="506413" y="814388"/>
            <a:ext cx="5497512" cy="36099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36" y="5866692"/>
            <a:ext cx="2412519" cy="88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2695" y="6265693"/>
            <a:ext cx="1693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#QFT </a:t>
            </a:r>
          </a:p>
        </p:txBody>
      </p:sp>
    </p:spTree>
    <p:extLst>
      <p:ext uri="{BB962C8B-B14F-4D97-AF65-F5344CB8AC3E}">
        <p14:creationId xmlns:p14="http://schemas.microsoft.com/office/powerpoint/2010/main" val="320208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64128"/>
            <a:ext cx="7556500" cy="909923"/>
          </a:xfrm>
        </p:spPr>
        <p:txBody>
          <a:bodyPr/>
          <a:lstStyle/>
          <a:p>
            <a:r>
              <a:rPr lang="en-US" dirty="0" smtClean="0"/>
              <a:t>The QFT, on one slide…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8" y="1620983"/>
            <a:ext cx="7828107" cy="4765962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800" dirty="0" smtClean="0">
                <a:solidFill>
                  <a:schemeClr val="tx1"/>
                </a:solidFill>
              </a:rPr>
              <a:t>Question Focus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800" dirty="0" smtClean="0">
                <a:solidFill>
                  <a:schemeClr val="tx1"/>
                </a:solidFill>
              </a:rPr>
              <a:t>Produce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Follow the rules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Number your questions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3"/>
            </a:pPr>
            <a:r>
              <a:rPr lang="en-US" sz="2800" dirty="0" smtClean="0">
                <a:solidFill>
                  <a:schemeClr val="tx1"/>
                </a:solidFill>
              </a:rPr>
              <a:t>Improve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Categorize questions as Closed or Open-ended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Change questions from one type to another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4"/>
            </a:pPr>
            <a:r>
              <a:rPr lang="en-US" sz="2800" dirty="0" smtClean="0">
                <a:solidFill>
                  <a:schemeClr val="tx1"/>
                </a:solidFill>
              </a:rPr>
              <a:t>Prioritize Your Questions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5"/>
            </a:pPr>
            <a:r>
              <a:rPr lang="en-US" sz="2800" dirty="0" smtClean="0">
                <a:solidFill>
                  <a:schemeClr val="tx1"/>
                </a:solidFill>
              </a:rPr>
              <a:t>Share &amp; Discuss Next Steps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5"/>
            </a:pPr>
            <a:r>
              <a:rPr lang="en-US" sz="2800" dirty="0" smtClean="0">
                <a:solidFill>
                  <a:schemeClr val="tx1"/>
                </a:solidFill>
              </a:rPr>
              <a:t>Reflect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0254" y="1642580"/>
            <a:ext cx="3186545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Ask as many questions as you can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Do not stop to discuss, judge or answer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Record </a:t>
            </a:r>
            <a:r>
              <a:rPr lang="en-US" i="1" dirty="0" smtClean="0"/>
              <a:t>exactly</a:t>
            </a:r>
            <a:r>
              <a:rPr lang="en-US" dirty="0" smtClean="0"/>
              <a:t> as stated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Change statements into questions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33725" y="2825914"/>
            <a:ext cx="2286000" cy="13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01543" y="4632619"/>
            <a:ext cx="2535381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Closed-Ended:</a:t>
            </a:r>
          </a:p>
          <a:p>
            <a:r>
              <a:rPr lang="en-US" dirty="0" smtClean="0"/>
              <a:t>Answered with “yes,” “no” or one word</a:t>
            </a:r>
          </a:p>
          <a:p>
            <a:endParaRPr lang="en-US" dirty="0" smtClean="0"/>
          </a:p>
          <a:p>
            <a:r>
              <a:rPr lang="en-US" b="1" dirty="0" smtClean="0"/>
              <a:t>Open-Ended: </a:t>
            </a:r>
            <a:r>
              <a:rPr lang="en-US" dirty="0" smtClean="0"/>
              <a:t>Require longer explanation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08880" y="4691799"/>
            <a:ext cx="803564" cy="374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8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556500" cy="13081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Rockwell" charset="0"/>
              </a:rPr>
              <a:t>Curiosity and Rigor</a:t>
            </a:r>
            <a:endParaRPr lang="en-US" sz="4400" dirty="0">
              <a:latin typeface="Rockwell" charset="0"/>
            </a:endParaRP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498475" y="2173288"/>
            <a:ext cx="7556500" cy="3602037"/>
          </a:xfrm>
        </p:spPr>
        <p:txBody>
          <a:bodyPr/>
          <a:lstStyle/>
          <a:p>
            <a:pPr marL="228600" lvl="1" indent="0" algn="ctr" eaLnBrk="1" hangingPunct="1">
              <a:buFont typeface="Wingdings" charset="0"/>
              <a:buNone/>
            </a:pPr>
            <a:r>
              <a:rPr lang="en-US" sz="4400" u="sng" dirty="0">
                <a:solidFill>
                  <a:srgbClr val="000000"/>
                </a:solidFill>
                <a:latin typeface="Rockwell" charset="0"/>
              </a:rPr>
              <a:t>Three</a:t>
            </a:r>
            <a:r>
              <a:rPr lang="en-US" sz="4400" dirty="0">
                <a:solidFill>
                  <a:srgbClr val="000000"/>
                </a:solidFill>
                <a:latin typeface="Rockwell" charset="0"/>
              </a:rPr>
              <a:t> thinking abilities </a:t>
            </a:r>
          </a:p>
          <a:p>
            <a:pPr marL="228600" lvl="1" indent="0" algn="ctr" eaLnBrk="1" hangingPunct="1">
              <a:buFont typeface="Wingdings" charset="0"/>
              <a:buNone/>
            </a:pPr>
            <a:r>
              <a:rPr lang="en-US" sz="4400" dirty="0">
                <a:solidFill>
                  <a:srgbClr val="000000"/>
                </a:solidFill>
                <a:latin typeface="Rockwell" charset="0"/>
              </a:rPr>
              <a:t>with </a:t>
            </a:r>
            <a:r>
              <a:rPr lang="en-US" sz="4400" u="sng" dirty="0">
                <a:solidFill>
                  <a:srgbClr val="000000"/>
                </a:solidFill>
                <a:latin typeface="Rockwell" charset="0"/>
              </a:rPr>
              <a:t>one</a:t>
            </a:r>
            <a:r>
              <a:rPr lang="en-US" sz="4400" dirty="0">
                <a:solidFill>
                  <a:srgbClr val="000000"/>
                </a:solidFill>
                <a:latin typeface="Rockwell" charset="0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0050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2"/>
          <p:cNvGrpSpPr>
            <a:grpSpLocks/>
          </p:cNvGrpSpPr>
          <p:nvPr/>
        </p:nvGrpSpPr>
        <p:grpSpPr bwMode="auto">
          <a:xfrm>
            <a:off x="1919288" y="1925638"/>
            <a:ext cx="5445125" cy="4111625"/>
            <a:chOff x="1936645" y="1376010"/>
            <a:chExt cx="5445378" cy="4112260"/>
          </a:xfrm>
        </p:grpSpPr>
        <p:grpSp>
          <p:nvGrpSpPr>
            <p:cNvPr id="75779" name="Group 1"/>
            <p:cNvGrpSpPr>
              <a:grpSpLocks/>
            </p:cNvGrpSpPr>
            <p:nvPr/>
          </p:nvGrpSpPr>
          <p:grpSpPr bwMode="auto">
            <a:xfrm>
              <a:off x="1936645" y="1376010"/>
              <a:ext cx="5445378" cy="4112260"/>
              <a:chOff x="1936645" y="1376010"/>
              <a:chExt cx="5445378" cy="4112260"/>
            </a:xfrm>
          </p:grpSpPr>
          <p:sp>
            <p:nvSpPr>
              <p:cNvPr id="75781" name="AutoShape 4"/>
              <p:cNvSpPr>
                <a:spLocks/>
              </p:cNvSpPr>
              <p:nvPr/>
            </p:nvSpPr>
            <p:spPr bwMode="auto">
              <a:xfrm rot="-8700000">
                <a:off x="1952965" y="3183303"/>
                <a:ext cx="5429058" cy="469900"/>
              </a:xfrm>
              <a:prstGeom prst="leftRightArrow">
                <a:avLst>
                  <a:gd name="adj1" fmla="val 50000"/>
                  <a:gd name="adj2" fmla="val 101790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2" name="AutoShape 4"/>
              <p:cNvSpPr>
                <a:spLocks/>
              </p:cNvSpPr>
              <p:nvPr/>
            </p:nvSpPr>
            <p:spPr bwMode="auto">
              <a:xfrm rot="-5400000">
                <a:off x="2535407" y="3197190"/>
                <a:ext cx="4112260" cy="469900"/>
              </a:xfrm>
              <a:prstGeom prst="leftRightArrow">
                <a:avLst>
                  <a:gd name="adj1" fmla="val 50000"/>
                  <a:gd name="adj2" fmla="val 101775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3" name="AutoShape 4"/>
              <p:cNvSpPr>
                <a:spLocks/>
              </p:cNvSpPr>
              <p:nvPr/>
            </p:nvSpPr>
            <p:spPr bwMode="auto">
              <a:xfrm rot="8486795">
                <a:off x="1936645" y="3219112"/>
                <a:ext cx="5229549" cy="469900"/>
              </a:xfrm>
              <a:prstGeom prst="leftRightArrow">
                <a:avLst>
                  <a:gd name="adj1" fmla="val 50000"/>
                  <a:gd name="adj2" fmla="val 101759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4" name="AutoShape 4"/>
              <p:cNvSpPr>
                <a:spLocks/>
              </p:cNvSpPr>
              <p:nvPr/>
            </p:nvSpPr>
            <p:spPr bwMode="auto">
              <a:xfrm>
                <a:off x="2309120" y="3226103"/>
                <a:ext cx="4433557" cy="469900"/>
              </a:xfrm>
              <a:prstGeom prst="leftRightArrow">
                <a:avLst>
                  <a:gd name="adj1" fmla="val 50000"/>
                  <a:gd name="adj2" fmla="val 101777"/>
                </a:avLst>
              </a:prstGeom>
              <a:solidFill>
                <a:srgbClr val="2C7C9F">
                  <a:alpha val="80783"/>
                </a:srgb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/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8" name="Rectangle 1"/>
            <p:cNvSpPr txBox="1">
              <a:spLocks noChangeArrowheads="1"/>
            </p:cNvSpPr>
            <p:nvPr/>
          </p:nvSpPr>
          <p:spPr>
            <a:xfrm>
              <a:off x="2414504" y="2609687"/>
              <a:ext cx="4381704" cy="1371812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/>
                  <a:ea typeface="+mn-ea"/>
                  <a:cs typeface="+mn-cs"/>
                  <a:sym typeface="Gill Sans" charset="0"/>
                </a:rPr>
                <a:t>DIVERGENT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/>
                  <a:ea typeface="ヒラギノ角ゴ ProN W6" charset="-128"/>
                  <a:cs typeface="ヒラギノ角ゴ ProN W6" charset="-128"/>
                  <a:sym typeface="Gill Sans" charset="0"/>
                </a:rPr>
                <a:t/>
              </a:r>
              <a:b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/>
                  <a:ea typeface="ヒラギノ角ゴ ProN W6" charset="-128"/>
                  <a:cs typeface="ヒラギノ角ゴ ProN W6" charset="-128"/>
                  <a:sym typeface="Gill Sans" charset="0"/>
                </a:rPr>
              </a:b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/>
                  <a:ea typeface="+mn-ea"/>
                  <a:cs typeface="+mn-cs"/>
                  <a:sym typeface="Gill Sans" charset="0"/>
                </a:rPr>
                <a:t>THINKING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ヒラギノ角ゴ ProN W6" charset="-128"/>
                <a:cs typeface="ヒラギノ角ゴ ProN W6" charset="-128"/>
                <a:sym typeface="Gill Sans" charset="0"/>
              </a:endParaRPr>
            </a:p>
          </p:txBody>
        </p:sp>
      </p:grp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Rockwell" charset="0"/>
              </a:rPr>
              <a:t>Thinking in many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2431391935"/>
      </p:ext>
    </p:extLst>
  </p:cSld>
  <p:clrMapOvr>
    <a:masterClrMapping/>
  </p:clrMapOvr>
  <p:transition advClick="0" advTm="1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Who is in the room?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22" y="5866692"/>
            <a:ext cx="2412519" cy="883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50655" y="6308508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#QFT </a:t>
            </a:r>
          </a:p>
        </p:txBody>
      </p:sp>
    </p:spTree>
    <p:extLst>
      <p:ext uri="{BB962C8B-B14F-4D97-AF65-F5344CB8AC3E}">
        <p14:creationId xmlns:p14="http://schemas.microsoft.com/office/powerpoint/2010/main" val="30961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Rockwell" charset="0"/>
              </a:rPr>
              <a:t>Narrowing Down, Focusing</a:t>
            </a:r>
          </a:p>
        </p:txBody>
      </p:sp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1157288" y="1552575"/>
            <a:ext cx="6897687" cy="5113338"/>
            <a:chOff x="1157326" y="1744708"/>
            <a:chExt cx="6897461" cy="5113292"/>
          </a:xfrm>
        </p:grpSpPr>
        <p:sp>
          <p:nvSpPr>
            <p:cNvPr id="36872" name="AutoShape 7"/>
            <p:cNvSpPr>
              <a:spLocks/>
            </p:cNvSpPr>
            <p:nvPr/>
          </p:nvSpPr>
          <p:spPr bwMode="auto">
            <a:xfrm rot="13727190">
              <a:off x="1611310" y="2536873"/>
              <a:ext cx="2225655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 rot="10800000">
              <a:off x="1157326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3" name="AutoShape 7"/>
            <p:cNvSpPr>
              <a:spLocks/>
            </p:cNvSpPr>
            <p:nvPr/>
          </p:nvSpPr>
          <p:spPr bwMode="auto">
            <a:xfrm>
              <a:off x="6021267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 rot="16200000">
              <a:off x="3651976" y="2366218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5" name="AutoShape 7"/>
            <p:cNvSpPr>
              <a:spLocks/>
            </p:cNvSpPr>
            <p:nvPr/>
          </p:nvSpPr>
          <p:spPr bwMode="auto">
            <a:xfrm rot="18794076">
              <a:off x="5668828" y="2528935"/>
              <a:ext cx="2139931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6" name="AutoShape 7"/>
            <p:cNvSpPr>
              <a:spLocks/>
            </p:cNvSpPr>
            <p:nvPr/>
          </p:nvSpPr>
          <p:spPr bwMode="auto">
            <a:xfrm rot="7922097">
              <a:off x="1839110" y="5179242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7" name="AutoShape 7"/>
            <p:cNvSpPr>
              <a:spLocks/>
            </p:cNvSpPr>
            <p:nvPr/>
          </p:nvSpPr>
          <p:spPr bwMode="auto">
            <a:xfrm rot="5400000">
              <a:off x="3651976" y="5445940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 rot="2678492">
              <a:off x="5435498" y="5202252"/>
              <a:ext cx="2033521" cy="792156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rgbClr val="2C7C9F">
                <a:alpha val="80783"/>
              </a:srgbClr>
            </a:solidFill>
            <a:ln w="9525">
              <a:solidFill>
                <a:srgbClr val="3A93FF">
                  <a:alpha val="34117"/>
                </a:srgb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20" name="Rectangle 1"/>
            <p:cNvSpPr txBox="1">
              <a:spLocks noChangeArrowheads="1"/>
            </p:cNvSpPr>
            <p:nvPr/>
          </p:nvSpPr>
          <p:spPr>
            <a:xfrm>
              <a:off x="2868595" y="3565555"/>
              <a:ext cx="3584458" cy="1258876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/>
                  <a:ea typeface="+mn-ea"/>
                  <a:cs typeface="+mn-cs"/>
                  <a:sym typeface="Gill Sans" charset="0"/>
                </a:rPr>
                <a:t>CONVERGENT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/>
                  <a:ea typeface="+mn-ea"/>
                  <a:cs typeface="+mn-cs"/>
                  <a:sym typeface="Gill Sans" charset="0"/>
                </a:rPr>
                <a:t>THINKING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ヒラギノ角ゴ ProN W6" charset="-128"/>
                <a:cs typeface="ヒラギノ角ゴ ProN W6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481167"/>
      </p:ext>
    </p:extLst>
  </p:cSld>
  <p:clrMapOvr>
    <a:masterClrMapping/>
  </p:clrMapOvr>
  <p:transition advClick="0"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524" y="1709108"/>
            <a:ext cx="3097507" cy="426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9334" name="TextBox 5"/>
          <p:cNvSpPr txBox="1">
            <a:spLocks noChangeArrowheads="1"/>
          </p:cNvSpPr>
          <p:nvPr/>
        </p:nvSpPr>
        <p:spPr bwMode="auto">
          <a:xfrm>
            <a:off x="4136170" y="3083200"/>
            <a:ext cx="40643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en-US" sz="3200" b="1" dirty="0">
                <a:solidFill>
                  <a:srgbClr val="000000"/>
                </a:solidFill>
                <a:latin typeface="Rockwell"/>
              </a:rPr>
              <a:t>METACOGNITIVE </a:t>
            </a:r>
          </a:p>
          <a:p>
            <a:pPr algn="ctr" defTabSz="342900">
              <a:defRPr/>
            </a:pPr>
            <a:r>
              <a:rPr lang="en-US" sz="3200" b="1" dirty="0">
                <a:solidFill>
                  <a:srgbClr val="000000"/>
                </a:solidFill>
                <a:latin typeface="Rockwell"/>
              </a:rPr>
              <a:t>THINKING</a:t>
            </a:r>
          </a:p>
        </p:txBody>
      </p:sp>
      <p:sp>
        <p:nvSpPr>
          <p:cNvPr id="788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Rockwell" charset="0"/>
              </a:rPr>
              <a:t>Thinking about Thinking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634" y="1956879"/>
            <a:ext cx="1159285" cy="159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981507"/>
      </p:ext>
    </p:extLst>
  </p:cSld>
  <p:clrMapOvr>
    <a:masterClrMapping/>
  </p:clrMapOvr>
  <p:transition advClick="0" advTm="11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65137" y="4704585"/>
            <a:ext cx="8678863" cy="105315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Rockwell" charset="0"/>
              </a:rPr>
              <a:t>Exploring Classroom Examples</a:t>
            </a:r>
            <a:endParaRPr lang="en-US" sz="4000" baseline="30000" dirty="0">
              <a:latin typeface="Rockwell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Picture 1" descr="mccomb student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813" y="228600"/>
            <a:ext cx="6378575" cy="418782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94" y="5757743"/>
            <a:ext cx="2182761" cy="799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27526" y="6157482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#QFT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332220" y="622733"/>
            <a:ext cx="7556500" cy="1325562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Rockwell" charset="0"/>
              </a:rPr>
              <a:t>Classroom Example:</a:t>
            </a:r>
            <a:br>
              <a:rPr lang="en-US" sz="4000" dirty="0">
                <a:latin typeface="Rockwell" charset="0"/>
              </a:rPr>
            </a:br>
            <a:r>
              <a:rPr lang="en-US" sz="4000" dirty="0" smtClean="0">
                <a:latin typeface="Rockwell" charset="0"/>
              </a:rPr>
              <a:t>4</a:t>
            </a:r>
            <a:r>
              <a:rPr lang="en-US" sz="4000" baseline="30000" dirty="0" smtClean="0">
                <a:latin typeface="Rockwell" charset="0"/>
              </a:rPr>
              <a:t>th</a:t>
            </a:r>
            <a:r>
              <a:rPr lang="en-US" sz="4000" dirty="0" smtClean="0">
                <a:latin typeface="Rockwell" charset="0"/>
              </a:rPr>
              <a:t> Grade</a:t>
            </a:r>
            <a:endParaRPr lang="en-US" sz="4000" dirty="0">
              <a:latin typeface="Rockwell" charset="0"/>
            </a:endParaRP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332220" y="2369126"/>
            <a:ext cx="8382289" cy="2895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u="sng" dirty="0" smtClean="0">
                <a:solidFill>
                  <a:schemeClr val="tx1"/>
                </a:solidFill>
                <a:latin typeface="Rockwell" charset="0"/>
              </a:rPr>
              <a:t>Teacher</a:t>
            </a:r>
            <a:r>
              <a:rPr lang="en-US" sz="2800" dirty="0" smtClean="0">
                <a:solidFill>
                  <a:schemeClr val="tx1"/>
                </a:solidFill>
                <a:latin typeface="Rockwell" charset="0"/>
              </a:rPr>
              <a:t>: Deirdre </a:t>
            </a:r>
            <a:r>
              <a:rPr lang="en-US" sz="2800" dirty="0" err="1" smtClean="0">
                <a:solidFill>
                  <a:schemeClr val="tx1"/>
                </a:solidFill>
                <a:latin typeface="Rockwell" charset="0"/>
              </a:rPr>
              <a:t>Brotherson</a:t>
            </a:r>
            <a:r>
              <a:rPr lang="en-US" sz="2800" dirty="0" smtClean="0">
                <a:solidFill>
                  <a:schemeClr val="tx1"/>
                </a:solidFill>
                <a:latin typeface="Rockwell" charset="0"/>
              </a:rPr>
              <a:t>, Hooksett, NH</a:t>
            </a:r>
            <a:endParaRPr lang="en-US" sz="2800" u="sng" dirty="0" smtClean="0">
              <a:solidFill>
                <a:schemeClr val="tx1"/>
              </a:solidFill>
              <a:latin typeface="Rockwell" charset="0"/>
            </a:endParaRPr>
          </a:p>
          <a:p>
            <a:pPr marL="0" indent="0" eaLnBrk="1" hangingPunct="1">
              <a:buNone/>
            </a:pPr>
            <a:r>
              <a:rPr lang="en-US" sz="2800" u="sng" dirty="0" smtClean="0">
                <a:solidFill>
                  <a:schemeClr val="tx1"/>
                </a:solidFill>
                <a:latin typeface="Rockwell" charset="0"/>
              </a:rPr>
              <a:t>Topic</a:t>
            </a:r>
            <a:r>
              <a:rPr lang="en-US" sz="2800" dirty="0">
                <a:solidFill>
                  <a:schemeClr val="tx1"/>
                </a:solidFill>
                <a:latin typeface="Rockwell" charset="0"/>
              </a:rPr>
              <a:t>: </a:t>
            </a:r>
            <a:r>
              <a:rPr lang="en-US" sz="2800" dirty="0" smtClean="0">
                <a:solidFill>
                  <a:schemeClr val="tx1"/>
                </a:solidFill>
                <a:latin typeface="Rockwell" charset="0"/>
              </a:rPr>
              <a:t>Math unit on variables</a:t>
            </a:r>
            <a:endParaRPr lang="en-US" sz="2800" dirty="0">
              <a:solidFill>
                <a:schemeClr val="tx1"/>
              </a:solidFill>
              <a:latin typeface="Rockwell" charset="0"/>
            </a:endParaRPr>
          </a:p>
          <a:p>
            <a:pPr marL="0" indent="0" eaLnBrk="1" hangingPunct="1">
              <a:buNone/>
            </a:pPr>
            <a:r>
              <a:rPr lang="en-US" sz="2800" u="sng" dirty="0">
                <a:solidFill>
                  <a:schemeClr val="tx1"/>
                </a:solidFill>
                <a:latin typeface="Rockwell" charset="0"/>
              </a:rPr>
              <a:t>Purpose</a:t>
            </a:r>
            <a:r>
              <a:rPr lang="en-US" sz="2800" dirty="0">
                <a:solidFill>
                  <a:schemeClr val="tx1"/>
                </a:solidFill>
                <a:latin typeface="Rockwell" charset="0"/>
              </a:rPr>
              <a:t>: </a:t>
            </a:r>
            <a:r>
              <a:rPr lang="en-US" sz="2800" dirty="0" smtClean="0">
                <a:solidFill>
                  <a:schemeClr val="tx1"/>
                </a:solidFill>
                <a:latin typeface="Rockwell" charset="0"/>
              </a:rPr>
              <a:t>To engage students at the start of a unit on variables</a:t>
            </a:r>
            <a:endParaRPr lang="en-US" sz="2800" dirty="0">
              <a:solidFill>
                <a:schemeClr val="tx1"/>
              </a:solidFill>
              <a:latin typeface="Rockwell" charset="0"/>
            </a:endParaRPr>
          </a:p>
          <a:p>
            <a:pPr eaLnBrk="1" hangingPunct="1"/>
            <a:endParaRPr lang="en-US" sz="3000" dirty="0"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Rockwell" charset="0"/>
              </a:rPr>
              <a:t>Question Focus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0831" y="2698581"/>
            <a:ext cx="7263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24 =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 +  + 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98474" y="539512"/>
            <a:ext cx="7556313" cy="1116106"/>
          </a:xfrm>
        </p:spPr>
        <p:txBody>
          <a:bodyPr/>
          <a:lstStyle/>
          <a:p>
            <a:r>
              <a:rPr lang="en-US" sz="4000" dirty="0">
                <a:latin typeface="Rockwell" charset="0"/>
              </a:rPr>
              <a:t>Student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655618"/>
            <a:ext cx="4625976" cy="4661549"/>
          </a:xfrm>
        </p:spPr>
        <p:txBody>
          <a:bodyPr>
            <a:noAutofit/>
          </a:bodyPr>
          <a:lstStyle/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cs typeface="Gill Sans" charset="0"/>
              </a:rPr>
              <a:t>Why is the 24 first?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cs typeface="Gill Sans" charset="0"/>
              </a:rPr>
              <a:t>W</a:t>
            </a:r>
            <a:r>
              <a:rPr lang="en-US" dirty="0" smtClean="0">
                <a:solidFill>
                  <a:srgbClr val="000000"/>
                </a:solidFill>
                <a:cs typeface="Gill Sans" charset="0"/>
              </a:rPr>
              <a:t>hat do the smiley faces mean?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cs typeface="Gill Sans" charset="0"/>
              </a:rPr>
              <a:t>W</a:t>
            </a:r>
            <a:r>
              <a:rPr lang="en-US" b="1" dirty="0" smtClean="0">
                <a:solidFill>
                  <a:srgbClr val="000000"/>
                </a:solidFill>
                <a:cs typeface="Gill Sans" charset="0"/>
              </a:rPr>
              <a:t>hy are there 3 smiley faces?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cs typeface="Gill Sans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cs typeface="Gill Sans" charset="0"/>
              </a:rPr>
              <a:t>ow am I suppose to figure this out?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cs typeface="Gill Sans" charset="0"/>
              </a:rPr>
              <a:t>Is the answer 12?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dirty="0">
                <a:solidFill>
                  <a:srgbClr val="000000"/>
                </a:solidFill>
                <a:cs typeface="Gill Sans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cs typeface="Gill Sans" charset="0"/>
              </a:rPr>
              <a:t>an I put any number for a smiley face?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cs typeface="Gill Sans" charset="0"/>
              </a:rPr>
              <a:t>D</a:t>
            </a:r>
            <a:r>
              <a:rPr lang="en-US" b="1" dirty="0" smtClean="0">
                <a:solidFill>
                  <a:srgbClr val="000000"/>
                </a:solidFill>
                <a:cs typeface="Gill Sans" charset="0"/>
              </a:rPr>
              <a:t>o three faces mean something?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b="1" dirty="0">
                <a:solidFill>
                  <a:srgbClr val="000000"/>
                </a:solidFill>
                <a:cs typeface="Gill Sans" charset="0"/>
              </a:rPr>
              <a:t>D</a:t>
            </a:r>
            <a:r>
              <a:rPr lang="en-US" b="1" dirty="0" smtClean="0">
                <a:solidFill>
                  <a:srgbClr val="000000"/>
                </a:solidFill>
                <a:cs typeface="Gill Sans" charset="0"/>
              </a:rPr>
              <a:t>o the numbers have to be the same because the smiley faces are the same?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dirty="0" smtClean="0">
                <a:solidFill>
                  <a:srgbClr val="000000"/>
                </a:solidFill>
                <a:cs typeface="Gill Sans" charset="0"/>
              </a:rPr>
              <a:t>What numbers will work here?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24450" y="1901206"/>
            <a:ext cx="36195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9DD1"/>
              </a:buClr>
              <a:buSzPct val="75000"/>
              <a:buFont typeface="+mj-lt"/>
              <a:buAutoNum type="arabicPeriod" startAt="1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+mn-ea"/>
                <a:cs typeface="Gill Sans" charset="0"/>
              </a:rPr>
              <a:t>Does it mean 24 is a really happy number?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9DD1"/>
              </a:buClr>
              <a:buSzPct val="75000"/>
              <a:buFont typeface="+mj-lt"/>
              <a:buAutoNum type="arabicPeriod" startAt="1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+mn-ea"/>
                <a:cs typeface="Gill Sans" charset="0"/>
              </a:rPr>
              <a:t>Can we replace each smiley face with an 8?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9DD1"/>
              </a:buClr>
              <a:buSzPct val="75000"/>
              <a:buFont typeface="Calibri" charset="0"/>
              <a:buAutoNum type="arabicPeriod" startAt="1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+mn-ea"/>
                <a:cs typeface="Gill Sans" charset="0"/>
              </a:rPr>
              <a:t>Do any other numbers work?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9DD1"/>
              </a:buClr>
              <a:buSzPct val="75000"/>
              <a:buFont typeface="Calibri" charset="0"/>
              <a:buAutoNum type="arabicPeriod" startAt="1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+mn-ea"/>
                <a:cs typeface="Gill Sans" charset="0"/>
              </a:rPr>
              <a:t>Can we do this for any number?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9DD1"/>
              </a:buClr>
              <a:buSzPct val="75000"/>
              <a:buFont typeface="Calibri" charset="0"/>
              <a:buAutoNum type="arabicPeriod" startAt="1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+mn-ea"/>
                <a:cs typeface="Gill Sans" charset="0"/>
              </a:rPr>
              <a:t>Does it always have to be smiley faces?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9DD1"/>
              </a:buClr>
              <a:buSzPct val="75000"/>
              <a:buFont typeface="Calibri" charset="0"/>
              <a:buAutoNum type="arabicPeriod" startAt="1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+mn-ea"/>
                <a:cs typeface="Gill Sans" charset="0"/>
              </a:rPr>
              <a:t>Do we always have to use three things?</a:t>
            </a:r>
          </a:p>
        </p:txBody>
      </p:sp>
    </p:spTree>
    <p:extLst>
      <p:ext uri="{BB962C8B-B14F-4D97-AF65-F5344CB8AC3E}">
        <p14:creationId xmlns:p14="http://schemas.microsoft.com/office/powerpoint/2010/main" val="31493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510989"/>
            <a:ext cx="7426037" cy="1116106"/>
          </a:xfrm>
        </p:spPr>
        <p:txBody>
          <a:bodyPr/>
          <a:lstStyle/>
          <a:p>
            <a:r>
              <a:rPr lang="en-US" dirty="0" smtClean="0"/>
              <a:t>Next Steps with Student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752600"/>
            <a:ext cx="7924800" cy="46298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 Questions posted on classroom walls.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 Students cross off the questions they answer during subsequent lessons.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 Teacher returns to student questions at the end of the unit to discuss with students what they learned and what they still want to know.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74842" y="235022"/>
            <a:ext cx="7549800" cy="123364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ctr"/>
            <a:r>
              <a:rPr lang="en-US" sz="4000" dirty="0" smtClean="0"/>
              <a:t>Classroom Example: </a:t>
            </a:r>
            <a:br>
              <a:rPr lang="en-US" sz="4000" dirty="0" smtClean="0"/>
            </a:br>
            <a:r>
              <a:rPr lang="en-US" sz="4000" dirty="0" smtClean="0"/>
              <a:t>Middle School</a:t>
            </a:r>
            <a:endParaRPr sz="4000" dirty="0"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99105" y="1720002"/>
            <a:ext cx="8099020" cy="49401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-US" sz="2800" u="sng" dirty="0" smtClean="0">
                <a:solidFill>
                  <a:srgbClr val="000000"/>
                </a:solidFill>
              </a:rPr>
              <a:t>Teacher:</a:t>
            </a:r>
            <a:r>
              <a:rPr lang="en-US" sz="2800" dirty="0" smtClean="0">
                <a:solidFill>
                  <a:srgbClr val="000000"/>
                </a:solidFill>
              </a:rPr>
              <a:t> Nicole Bolduc, Ellington, CT</a:t>
            </a:r>
          </a:p>
          <a:p>
            <a:pPr marL="0" indent="0">
              <a:buNone/>
            </a:pPr>
            <a:endParaRPr lang="en-US" sz="1800" u="sng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2800" u="sng" dirty="0" smtClean="0">
                <a:solidFill>
                  <a:srgbClr val="000000"/>
                </a:solidFill>
              </a:rPr>
              <a:t>Topic</a:t>
            </a:r>
            <a:r>
              <a:rPr lang="en" sz="2800" u="sng" dirty="0">
                <a:solidFill>
                  <a:srgbClr val="000000"/>
                </a:solidFill>
              </a:rPr>
              <a:t>:</a:t>
            </a:r>
            <a:r>
              <a:rPr lang="en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Living organisms (DCI)</a:t>
            </a:r>
          </a:p>
          <a:p>
            <a:pPr marL="0" indent="0">
              <a:buNone/>
            </a:pPr>
            <a:endParaRPr lang="en-US" sz="1800" u="sng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" sz="2800" u="sng" dirty="0" smtClean="0">
                <a:solidFill>
                  <a:srgbClr val="000000"/>
                </a:solidFill>
              </a:rPr>
              <a:t>Purpose</a:t>
            </a:r>
            <a:r>
              <a:rPr lang="en" sz="2800" u="sng" dirty="0">
                <a:solidFill>
                  <a:srgbClr val="000000"/>
                </a:solidFill>
              </a:rPr>
              <a:t>:</a:t>
            </a:r>
            <a:r>
              <a:rPr lang="en" sz="2800" dirty="0">
                <a:solidFill>
                  <a:srgbClr val="000000"/>
                </a:solidFill>
              </a:rPr>
              <a:t> To engage students in setting the learning agenda for the </a:t>
            </a:r>
            <a:r>
              <a:rPr lang="en" sz="2800" dirty="0" smtClean="0">
                <a:solidFill>
                  <a:srgbClr val="000000"/>
                </a:solidFill>
              </a:rPr>
              <a:t>unit.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" sz="2800" dirty="0" smtClean="0">
                <a:solidFill>
                  <a:srgbClr val="000000"/>
                </a:solidFill>
              </a:rPr>
              <a:t>Students</a:t>
            </a:r>
            <a:r>
              <a:rPr lang="en-US" sz="2800" dirty="0" smtClean="0">
                <a:solidFill>
                  <a:srgbClr val="000000"/>
                </a:solidFill>
              </a:rPr>
              <a:t> figure out the phenomenon of </a:t>
            </a:r>
            <a:r>
              <a:rPr lang="en-US" sz="2800" dirty="0">
                <a:solidFill>
                  <a:schemeClr val="tx1"/>
                </a:solidFill>
                <a:ea typeface="Rockwell"/>
                <a:cs typeface="Rockwell"/>
                <a:sym typeface="Rockwell"/>
              </a:rPr>
              <a:t>s</a:t>
            </a:r>
            <a:r>
              <a:rPr lang="en-US" sz="2800" dirty="0" smtClean="0">
                <a:solidFill>
                  <a:schemeClr val="tx1"/>
                </a:solidFill>
                <a:ea typeface="Rockwell"/>
                <a:cs typeface="Rockwell"/>
                <a:sym typeface="Rockwell"/>
              </a:rPr>
              <a:t>ome </a:t>
            </a:r>
            <a:r>
              <a:rPr lang="en-US" sz="2800" dirty="0">
                <a:solidFill>
                  <a:schemeClr val="tx1"/>
                </a:solidFill>
                <a:ea typeface="Rockwell"/>
                <a:cs typeface="Rockwell"/>
                <a:sym typeface="Rockwell"/>
              </a:rPr>
              <a:t>eggs </a:t>
            </a:r>
            <a:r>
              <a:rPr lang="en-US" sz="2800" dirty="0" smtClean="0">
                <a:solidFill>
                  <a:schemeClr val="tx1"/>
                </a:solidFill>
                <a:ea typeface="Rockwell"/>
                <a:cs typeface="Rockwell"/>
                <a:sym typeface="Rockwell"/>
              </a:rPr>
              <a:t>hatching </a:t>
            </a:r>
            <a:r>
              <a:rPr lang="en-US" sz="2800" dirty="0">
                <a:solidFill>
                  <a:schemeClr val="tx1"/>
                </a:solidFill>
                <a:ea typeface="Rockwell"/>
                <a:cs typeface="Rockwell"/>
                <a:sym typeface="Rockwell"/>
              </a:rPr>
              <a:t>into </a:t>
            </a:r>
            <a:r>
              <a:rPr lang="en-US" sz="2800" dirty="0" smtClean="0">
                <a:solidFill>
                  <a:schemeClr val="tx1"/>
                </a:solidFill>
                <a:ea typeface="Rockwell"/>
                <a:cs typeface="Rockwell"/>
                <a:sym typeface="Rockwell"/>
              </a:rPr>
              <a:t>chicks.</a:t>
            </a:r>
            <a:endParaRPr lang="en-US" sz="2800" dirty="0">
              <a:solidFill>
                <a:schemeClr val="tx1"/>
              </a:solidFill>
              <a:ea typeface="Rockwell"/>
              <a:cs typeface="Rockwell"/>
              <a:sym typeface="Rockwell"/>
            </a:endParaRPr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6" name="Shape 55"/>
          <p:cNvGrpSpPr/>
          <p:nvPr/>
        </p:nvGrpSpPr>
        <p:grpSpPr>
          <a:xfrm>
            <a:off x="3180913" y="4519869"/>
            <a:ext cx="2937657" cy="2140268"/>
            <a:chOff x="6168175" y="-41"/>
            <a:chExt cx="2699427" cy="2306306"/>
          </a:xfrm>
        </p:grpSpPr>
        <p:sp>
          <p:nvSpPr>
            <p:cNvPr id="7" name="Shape 56"/>
            <p:cNvSpPr txBox="1"/>
            <p:nvPr/>
          </p:nvSpPr>
          <p:spPr>
            <a:xfrm>
              <a:off x="7516853" y="-41"/>
              <a:ext cx="10773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/>
                <a:t>Case 1</a:t>
              </a:r>
              <a:endParaRPr dirty="0"/>
            </a:p>
            <a:p>
              <a:endParaRPr dirty="0"/>
            </a:p>
          </p:txBody>
        </p:sp>
        <p:sp>
          <p:nvSpPr>
            <p:cNvPr id="8" name="Shape 57"/>
            <p:cNvSpPr txBox="1"/>
            <p:nvPr/>
          </p:nvSpPr>
          <p:spPr>
            <a:xfrm>
              <a:off x="7957102" y="2038965"/>
              <a:ext cx="9105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/>
                <a:t>Case 2</a:t>
              </a:r>
              <a:endParaRPr dirty="0"/>
            </a:p>
          </p:txBody>
        </p:sp>
        <p:pic>
          <p:nvPicPr>
            <p:cNvPr id="9" name="Shape 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8175" y="707763"/>
              <a:ext cx="755128" cy="77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57125" y="383700"/>
              <a:ext cx="685800" cy="60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04750" y="1427313"/>
              <a:ext cx="590550" cy="6953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Shape 61"/>
            <p:cNvCxnSpPr/>
            <p:nvPr/>
          </p:nvCxnSpPr>
          <p:spPr>
            <a:xfrm rot="10800000" flipH="1">
              <a:off x="6923303" y="797412"/>
              <a:ext cx="1033800" cy="29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Shape 62"/>
            <p:cNvCxnSpPr/>
            <p:nvPr/>
          </p:nvCxnSpPr>
          <p:spPr>
            <a:xfrm>
              <a:off x="6923303" y="1343962"/>
              <a:ext cx="1187100" cy="34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110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72000" y="26085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Before the </a:t>
            </a:r>
            <a:r>
              <a:rPr lang="en" dirty="0" smtClean="0"/>
              <a:t>QFT</a:t>
            </a:r>
            <a:r>
              <a:rPr lang="en-US" dirty="0" smtClean="0"/>
              <a:t>, we</a:t>
            </a:r>
            <a:r>
              <a:rPr lang="mr-IN" dirty="0" smtClean="0"/>
              <a:t>…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253680" y="1083358"/>
            <a:ext cx="5857754" cy="44126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" sz="2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1) </a:t>
            </a:r>
            <a:r>
              <a:rPr lang="en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Watched </a:t>
            </a:r>
            <a:r>
              <a:rPr lang="en" sz="2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videos of people raising chickens, harvesting eggs, and chicks </a:t>
            </a:r>
            <a:r>
              <a:rPr lang="en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hatching.</a:t>
            </a:r>
            <a:endParaRPr sz="2400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" sz="2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2) Discussed </a:t>
            </a:r>
            <a:r>
              <a:rPr lang="en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observations</a:t>
            </a:r>
            <a:r>
              <a:rPr lang="en-US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and why people raise chickens.</a:t>
            </a:r>
            <a:endParaRPr sz="2400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" sz="2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3) </a:t>
            </a:r>
            <a:r>
              <a:rPr lang="en-US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Made a </a:t>
            </a:r>
            <a:r>
              <a:rPr lang="en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list </a:t>
            </a:r>
            <a:r>
              <a:rPr lang="en" sz="2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of items we </a:t>
            </a:r>
            <a:r>
              <a:rPr lang="en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need</a:t>
            </a:r>
            <a:r>
              <a:rPr lang="en-US" sz="2400" dirty="0" err="1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ed</a:t>
            </a:r>
            <a:r>
              <a:rPr lang="en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in our classroom to raise chickens. </a:t>
            </a:r>
            <a:endParaRPr lang="en-US" sz="2400" dirty="0" smtClean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5</a:t>
            </a:r>
            <a:r>
              <a:rPr lang="en" sz="24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) Drew initial models of phenomenon. </a:t>
            </a:r>
            <a:endParaRPr lang="en-US" sz="2400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6) </a:t>
            </a:r>
            <a:r>
              <a:rPr lang="en-US" sz="2400" dirty="0" smtClean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Discussed our </a:t>
            </a:r>
            <a:r>
              <a:rPr lang="en-US" sz="2400" dirty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initial models and </a:t>
            </a:r>
            <a:r>
              <a:rPr lang="en-US" sz="2400" dirty="0" smtClean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came </a:t>
            </a:r>
            <a:r>
              <a:rPr lang="en-US" sz="2400" dirty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up with </a:t>
            </a:r>
            <a:r>
              <a:rPr lang="en-US" sz="2400" dirty="0" smtClean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one consensus model.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7) Made </a:t>
            </a:r>
            <a:r>
              <a:rPr lang="en-US" sz="2400" dirty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a list of other related phenomena.</a:t>
            </a:r>
          </a:p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19" y="1822295"/>
            <a:ext cx="2930562" cy="39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288475" y="33126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dirty="0" smtClean="0"/>
              <a:t>Question Focus:</a:t>
            </a:r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288475" y="1225500"/>
            <a:ext cx="4855150" cy="3987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800" dirty="0" smtClean="0">
              <a:solidFill>
                <a:schemeClr val="dk1"/>
              </a:solidFill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smtClean="0">
                <a:solidFill>
                  <a:schemeClr val="dk1"/>
                </a:solidFill>
                <a:ea typeface="Rockwell"/>
                <a:cs typeface="Rockwell"/>
                <a:sym typeface="Rockwell"/>
              </a:rPr>
              <a:t>“Some eggs hatch into chicks while others do not.”</a:t>
            </a:r>
            <a:endParaRPr sz="2800" dirty="0">
              <a:solidFill>
                <a:schemeClr val="dk1"/>
              </a:solidFill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None/>
            </a:pPr>
            <a:endParaRPr lang="en-US" sz="2800" dirty="0" smtClean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None/>
            </a:pPr>
            <a:endParaRPr lang="en-US" sz="2800" dirty="0" smtClean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None/>
            </a:pPr>
            <a:endParaRPr lang="en-US" sz="2800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None/>
            </a:pPr>
            <a:endParaRPr lang="en-US" sz="2800" dirty="0" smtClean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None/>
            </a:pPr>
            <a:r>
              <a:rPr lang="en-US" sz="28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(Class </a:t>
            </a:r>
            <a:r>
              <a:rPr lang="en" sz="28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consensus model</a:t>
            </a:r>
            <a:r>
              <a:rPr lang="en-US" sz="28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)</a:t>
            </a:r>
            <a:endParaRPr sz="2800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None/>
            </a:pPr>
            <a:endParaRPr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l="17078" t="18698" r="16440" b="19853"/>
          <a:stretch/>
        </p:blipFill>
        <p:spPr>
          <a:xfrm>
            <a:off x="4838700" y="4164066"/>
            <a:ext cx="4127499" cy="25288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55"/>
          <p:cNvGrpSpPr/>
          <p:nvPr/>
        </p:nvGrpSpPr>
        <p:grpSpPr>
          <a:xfrm>
            <a:off x="5251013" y="1142651"/>
            <a:ext cx="2937657" cy="2140268"/>
            <a:chOff x="6168175" y="-41"/>
            <a:chExt cx="2699427" cy="2306306"/>
          </a:xfrm>
        </p:grpSpPr>
        <p:sp>
          <p:nvSpPr>
            <p:cNvPr id="7" name="Shape 56"/>
            <p:cNvSpPr txBox="1"/>
            <p:nvPr/>
          </p:nvSpPr>
          <p:spPr>
            <a:xfrm>
              <a:off x="7516853" y="-41"/>
              <a:ext cx="10773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/>
                <a:t>Case 1</a:t>
              </a:r>
              <a:endParaRPr dirty="0"/>
            </a:p>
            <a:p>
              <a:endParaRPr dirty="0"/>
            </a:p>
          </p:txBody>
        </p:sp>
        <p:sp>
          <p:nvSpPr>
            <p:cNvPr id="8" name="Shape 57"/>
            <p:cNvSpPr txBox="1"/>
            <p:nvPr/>
          </p:nvSpPr>
          <p:spPr>
            <a:xfrm>
              <a:off x="7957102" y="2038965"/>
              <a:ext cx="9105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/>
                <a:t>Case 2</a:t>
              </a:r>
              <a:endParaRPr dirty="0"/>
            </a:p>
          </p:txBody>
        </p:sp>
        <p:pic>
          <p:nvPicPr>
            <p:cNvPr id="9" name="Shape 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68175" y="707763"/>
              <a:ext cx="755128" cy="77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57125" y="383700"/>
              <a:ext cx="685800" cy="60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04750" y="1427313"/>
              <a:ext cx="590550" cy="6953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Shape 61"/>
            <p:cNvCxnSpPr/>
            <p:nvPr/>
          </p:nvCxnSpPr>
          <p:spPr>
            <a:xfrm rot="10800000" flipH="1">
              <a:off x="6923303" y="797412"/>
              <a:ext cx="1033800" cy="29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" name="Shape 62"/>
            <p:cNvCxnSpPr/>
            <p:nvPr/>
          </p:nvCxnSpPr>
          <p:spPr>
            <a:xfrm>
              <a:off x="6923303" y="1343962"/>
              <a:ext cx="1187100" cy="34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6076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277905" y="4702502"/>
            <a:ext cx="8350268" cy="1381126"/>
          </a:xfrm>
        </p:spPr>
        <p:txBody>
          <a:bodyPr>
            <a:normAutofit/>
          </a:bodyPr>
          <a:lstStyle/>
          <a:p>
            <a:pPr fontAlgn="base"/>
            <a:r>
              <a:rPr lang="en-US" sz="4000" dirty="0"/>
              <a:t>Why spend time teaching the skill of question formulation?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2" y="253410"/>
            <a:ext cx="5583936" cy="4187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2" y="779867"/>
            <a:ext cx="4782057" cy="3586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05" y="253410"/>
            <a:ext cx="6376969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 smtClean="0"/>
              <a:t>S</a:t>
            </a:r>
            <a:r>
              <a:rPr lang="en-US" dirty="0" smtClean="0"/>
              <a:t>elected</a:t>
            </a:r>
            <a:r>
              <a:rPr lang="en" dirty="0" smtClean="0"/>
              <a:t> </a:t>
            </a:r>
            <a:r>
              <a:rPr lang="en" dirty="0"/>
              <a:t>Student Questions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sz="2000" dirty="0" smtClean="0"/>
              <a:t>(</a:t>
            </a:r>
            <a:r>
              <a:rPr lang="en" sz="2000" dirty="0"/>
              <a:t>there were over 200!)</a:t>
            </a:r>
            <a:endParaRPr sz="2000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590624"/>
            <a:ext cx="8520600" cy="44799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 smtClean="0">
                <a:solidFill>
                  <a:schemeClr val="dk1"/>
                </a:solidFill>
              </a:rPr>
              <a:t>What </a:t>
            </a:r>
            <a:r>
              <a:rPr lang="en" dirty="0">
                <a:solidFill>
                  <a:schemeClr val="dk1"/>
                </a:solidFill>
              </a:rPr>
              <a:t>happens when the egg is not in a certain environment?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Can other eggs relate to the same process?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Do both of the eggs in both cases start the same way?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How are the shells formed?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Do different eggs need different temp?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How is the egg made in the chicken?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Why do eggs hatch at certain time?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Do female chickens lay eggs or also male?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What does </a:t>
            </a:r>
            <a:r>
              <a:rPr lang="en" dirty="0" err="1" smtClean="0">
                <a:solidFill>
                  <a:schemeClr val="dk1"/>
                </a:solidFill>
              </a:rPr>
              <a:t>fert</a:t>
            </a:r>
            <a:r>
              <a:rPr lang="en-US" dirty="0" err="1" smtClean="0">
                <a:solidFill>
                  <a:schemeClr val="dk1"/>
                </a:solidFill>
              </a:rPr>
              <a:t>iliza</a:t>
            </a:r>
            <a:r>
              <a:rPr lang="en" dirty="0" err="1" smtClean="0">
                <a:solidFill>
                  <a:schemeClr val="dk1"/>
                </a:solidFill>
              </a:rPr>
              <a:t>tion</a:t>
            </a:r>
            <a:r>
              <a:rPr lang="en" dirty="0" smtClean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have to do with the way the egg hatches?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Do the eggs change anyway during hatching?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How are eggs fertilized?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How are other animals’ eggs relate to the chicken eggs?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How do chicken eggs start off edible on the inside?</a:t>
            </a:r>
            <a:endParaRPr dirty="0">
              <a:solidFill>
                <a:schemeClr val="dk1"/>
              </a:solidFill>
            </a:endParaRPr>
          </a:p>
          <a:p>
            <a:pPr indent="-304800">
              <a:buClr>
                <a:schemeClr val="dk1"/>
              </a:buClr>
              <a:buSzPts val="1200"/>
              <a:buAutoNum type="arabicPeriod"/>
            </a:pPr>
            <a:r>
              <a:rPr lang="en" dirty="0">
                <a:solidFill>
                  <a:schemeClr val="dk1"/>
                </a:solidFill>
              </a:rPr>
              <a:t>Does Kinetic Energy/Potential Energy/Thermal energy relate to eggs in any way? 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5468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35500" y="233249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dirty="0" smtClean="0"/>
              <a:t>Categorization &amp; Prioritization</a:t>
            </a:r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35500" y="1288550"/>
            <a:ext cx="6359700" cy="2450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20000"/>
              </a:lnSpc>
              <a:buClr>
                <a:schemeClr val="dk1"/>
              </a:buClr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1) Students categorized their questions into following categories:</a:t>
            </a:r>
            <a:endParaRPr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457200">
              <a:lnSpc>
                <a:spcPct val="120000"/>
              </a:lnSpc>
              <a:buNone/>
            </a:pPr>
            <a:r>
              <a:rPr lang="en" dirty="0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A) The egg at first</a:t>
            </a:r>
            <a:endParaRPr dirty="0">
              <a:solidFill>
                <a:srgbClr val="FF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457200">
              <a:lnSpc>
                <a:spcPct val="120000"/>
              </a:lnSpc>
              <a:buNone/>
            </a:pPr>
            <a:r>
              <a:rPr lang="en" dirty="0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rPr>
              <a:t>B) Inside the egg over time</a:t>
            </a:r>
            <a:endParaRPr dirty="0">
              <a:solidFill>
                <a:srgbClr val="0000FF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" dirty="0">
                <a:solidFill>
                  <a:srgbClr val="38761D"/>
                </a:solidFill>
                <a:latin typeface="Rockwell"/>
                <a:ea typeface="Rockwell"/>
                <a:cs typeface="Rockwell"/>
                <a:sym typeface="Rockwell"/>
              </a:rPr>
              <a:t>C) The egg after a period of time has passed</a:t>
            </a:r>
            <a:r>
              <a:rPr lang="en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                                        </a:t>
            </a:r>
            <a:endParaRPr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olidFill>
                  <a:srgbClr val="A64D79"/>
                </a:solidFill>
                <a:latin typeface="Rockwell"/>
                <a:ea typeface="Rockwell"/>
                <a:cs typeface="Rockwell"/>
                <a:sym typeface="Rockwell"/>
              </a:rPr>
              <a:t>D) </a:t>
            </a:r>
            <a:r>
              <a:rPr lang="en" dirty="0" smtClean="0">
                <a:solidFill>
                  <a:srgbClr val="A64D79"/>
                </a:solidFill>
                <a:latin typeface="Rockwell"/>
                <a:ea typeface="Rockwell"/>
                <a:cs typeface="Rockwell"/>
                <a:sym typeface="Rockwell"/>
              </a:rPr>
              <a:t>*PARKING </a:t>
            </a:r>
            <a:r>
              <a:rPr lang="en" dirty="0">
                <a:solidFill>
                  <a:srgbClr val="A64D79"/>
                </a:solidFill>
                <a:latin typeface="Rockwell"/>
                <a:ea typeface="Rockwell"/>
                <a:cs typeface="Rockwell"/>
                <a:sym typeface="Rockwell"/>
              </a:rPr>
              <a:t>LOT</a:t>
            </a:r>
            <a:endParaRPr dirty="0">
              <a:solidFill>
                <a:srgbClr val="A64D79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None/>
            </a:pPr>
            <a:endParaRPr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lnSpc>
                <a:spcPct val="120000"/>
              </a:lnSpc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l="17078" t="18698" r="16440" b="19853"/>
          <a:stretch/>
        </p:blipFill>
        <p:spPr>
          <a:xfrm>
            <a:off x="6163175" y="958351"/>
            <a:ext cx="2799652" cy="16874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185838" y="3738950"/>
            <a:ext cx="5634000" cy="21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1100"/>
            </a:pPr>
            <a:r>
              <a:rPr lang="en" sz="2000" dirty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2) </a:t>
            </a:r>
            <a:r>
              <a:rPr lang="en-US" sz="2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Continue to improve and add </a:t>
            </a:r>
            <a:r>
              <a:rPr lang="en" sz="2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questions</a:t>
            </a:r>
            <a:r>
              <a:rPr lang="en-US" sz="2000" dirty="0" smtClean="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.</a:t>
            </a:r>
          </a:p>
          <a:p>
            <a:pPr>
              <a:lnSpc>
                <a:spcPct val="120000"/>
              </a:lnSpc>
              <a:buClr>
                <a:schemeClr val="dk1"/>
              </a:buClr>
              <a:buSzPts val="1100"/>
            </a:pPr>
            <a:endParaRPr lang="en-US" sz="2000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000000"/>
                </a:solidFill>
              </a:rPr>
              <a:t>3) </a:t>
            </a:r>
            <a:r>
              <a:rPr lang="en-US" sz="2000" dirty="0">
                <a:solidFill>
                  <a:srgbClr val="000000"/>
                </a:solidFill>
                <a:ea typeface="Rockwell"/>
                <a:cs typeface="Rockwell"/>
                <a:sym typeface="Rockwell"/>
              </a:rPr>
              <a:t>Students choose 4 questions they believe will best help them figure out the phenomenon and/or related phenomena. </a:t>
            </a:r>
          </a:p>
          <a:p>
            <a:pPr>
              <a:lnSpc>
                <a:spcPct val="120000"/>
              </a:lnSpc>
              <a:buClr>
                <a:schemeClr val="dk1"/>
              </a:buClr>
              <a:buSzPts val="1100"/>
            </a:pPr>
            <a:endParaRPr lang="en-US" sz="2000" dirty="0" smtClean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>
              <a:lnSpc>
                <a:spcPct val="120000"/>
              </a:lnSpc>
              <a:buClr>
                <a:schemeClr val="dk1"/>
              </a:buClr>
              <a:buSzPts val="1100"/>
            </a:pPr>
            <a:endParaRPr sz="2000" dirty="0"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t="21284" r="14192"/>
          <a:stretch/>
        </p:blipFill>
        <p:spPr>
          <a:xfrm>
            <a:off x="5589003" y="3738950"/>
            <a:ext cx="3373824" cy="228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9004" y="958038"/>
            <a:ext cx="3373823" cy="1981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230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52400" y="133350"/>
            <a:ext cx="60579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Next steps after the QFT </a:t>
            </a:r>
            <a:endParaRPr dirty="0"/>
          </a:p>
          <a:p>
            <a:endParaRPr dirty="0"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2019300" y="896550"/>
            <a:ext cx="5448300" cy="11222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The </a:t>
            </a:r>
            <a:r>
              <a:rPr lang="en" sz="2200" dirty="0" smtClean="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Driving </a:t>
            </a:r>
            <a:r>
              <a:rPr lang="en" sz="2200" dirty="0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Question Board (DQB) </a:t>
            </a:r>
            <a:endParaRPr sz="2200" dirty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7687" r="9028"/>
          <a:stretch/>
        </p:blipFill>
        <p:spPr>
          <a:xfrm>
            <a:off x="546100" y="1688575"/>
            <a:ext cx="8140700" cy="4801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845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194600" y="31115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Next steps after the QFT </a:t>
            </a:r>
            <a:endParaRPr dirty="0"/>
          </a:p>
        </p:txBody>
      </p:sp>
      <p:graphicFrame>
        <p:nvGraphicFramePr>
          <p:cNvPr id="121" name="Shape 121"/>
          <p:cNvGraphicFramePr/>
          <p:nvPr/>
        </p:nvGraphicFramePr>
        <p:xfrm>
          <a:off x="83550" y="1429950"/>
          <a:ext cx="8976900" cy="4225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30975"/>
                <a:gridCol w="2030975"/>
                <a:gridCol w="2030975"/>
                <a:gridCol w="2883975"/>
              </a:tblGrid>
              <a:tr h="12327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List your 4 questions below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This question best relates to the following part of our consensus model: A, B, C or Parking Lot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Sources of evidence we need in order to answer the question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Ideas for class investigations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</a:tr>
              <a:tr h="18704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1.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2.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3.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4. </a:t>
                      </a: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</a:tr>
              <a:tr h="8879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dirty="0">
                          <a:latin typeface="Rockwell"/>
                          <a:ea typeface="Rockwell"/>
                          <a:cs typeface="Rockwell"/>
                          <a:sym typeface="Rockwell"/>
                        </a:rPr>
                        <a:t>Reflect: I chose these 4 questions because...</a:t>
                      </a:r>
                      <a:endParaRPr sz="1500" dirty="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latin typeface="Rockwell"/>
                        <a:ea typeface="Rockwell"/>
                        <a:cs typeface="Rockwell"/>
                        <a:sym typeface="Rockwell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49200" y="6016784"/>
            <a:ext cx="73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reflect and help plan next steps with their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67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157502" y="2608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Next </a:t>
            </a:r>
            <a:r>
              <a:rPr lang="en-US" dirty="0" smtClean="0"/>
              <a:t>S</a:t>
            </a:r>
            <a:r>
              <a:rPr lang="en" dirty="0" err="1" smtClean="0"/>
              <a:t>teps</a:t>
            </a:r>
            <a:r>
              <a:rPr lang="en-US" dirty="0" smtClean="0"/>
              <a:t>:</a:t>
            </a:r>
            <a:r>
              <a:rPr lang="en" dirty="0" smtClean="0"/>
              <a:t> </a:t>
            </a:r>
            <a:r>
              <a:rPr lang="en-US" dirty="0" smtClean="0"/>
              <a:t>in the Days </a:t>
            </a:r>
            <a:r>
              <a:rPr lang="en-US" dirty="0" smtClean="0"/>
              <a:t>Following </a:t>
            </a:r>
            <a:r>
              <a:rPr lang="en" dirty="0" smtClean="0"/>
              <a:t>QFT</a:t>
            </a:r>
            <a:endParaRPr dirty="0"/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l="4913" t="12982" r="39310"/>
          <a:stretch/>
        </p:blipFill>
        <p:spPr>
          <a:xfrm>
            <a:off x="157502" y="1196926"/>
            <a:ext cx="4417802" cy="39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802" y="2040076"/>
            <a:ext cx="4421402" cy="39910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98600" y="61468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raise chicks and conduct other investigations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943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215400" y="14845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>
                <a:latin typeface="+mj-lt"/>
              </a:rPr>
              <a:t>Next Steps: in the </a:t>
            </a:r>
            <a:r>
              <a:rPr lang="en" sz="3600" dirty="0" smtClean="0">
                <a:latin typeface="+mj-lt"/>
              </a:rPr>
              <a:t>Days </a:t>
            </a:r>
            <a:r>
              <a:rPr lang="en" sz="3600" dirty="0">
                <a:latin typeface="+mj-lt"/>
              </a:rPr>
              <a:t>Following QFT </a:t>
            </a:r>
            <a:endParaRPr sz="3600" dirty="0">
              <a:latin typeface="+mj-lt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31015" y="1405468"/>
            <a:ext cx="4092523" cy="52126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285750" indent="-285750" algn="l">
              <a:buFont typeface="Wingdings" charset="2"/>
              <a:buChar char="v"/>
            </a:pPr>
            <a:r>
              <a:rPr lang="en" sz="2000" dirty="0" smtClean="0">
                <a:solidFill>
                  <a:srgbClr val="000000"/>
                </a:solidFill>
              </a:rPr>
              <a:t>Students </a:t>
            </a:r>
            <a:r>
              <a:rPr lang="en" sz="2000" dirty="0">
                <a:solidFill>
                  <a:srgbClr val="000000"/>
                </a:solidFill>
              </a:rPr>
              <a:t>experience a series of scientific investigations that target figuring out specific parts of our consensus model. </a:t>
            </a:r>
            <a:endParaRPr sz="2000" dirty="0">
              <a:solidFill>
                <a:srgbClr val="000000"/>
              </a:solidFill>
            </a:endParaRPr>
          </a:p>
          <a:p>
            <a:pPr marL="285750" indent="-285750" algn="l">
              <a:spcBef>
                <a:spcPts val="1600"/>
              </a:spcBef>
              <a:buFont typeface="Wingdings" charset="2"/>
              <a:buChar char="v"/>
            </a:pPr>
            <a:r>
              <a:rPr lang="en-US" sz="2000" dirty="0" smtClean="0">
                <a:solidFill>
                  <a:srgbClr val="000000"/>
                </a:solidFill>
              </a:rPr>
              <a:t>Students encouraged </a:t>
            </a:r>
            <a:r>
              <a:rPr lang="en" sz="2000" dirty="0" smtClean="0">
                <a:solidFill>
                  <a:srgbClr val="000000"/>
                </a:solidFill>
              </a:rPr>
              <a:t>to </a:t>
            </a:r>
            <a:r>
              <a:rPr lang="en" sz="2000" dirty="0">
                <a:solidFill>
                  <a:srgbClr val="000000"/>
                </a:solidFill>
              </a:rPr>
              <a:t>continuously ask questions throughout the </a:t>
            </a:r>
            <a:r>
              <a:rPr lang="en" sz="2000" dirty="0" smtClean="0">
                <a:solidFill>
                  <a:srgbClr val="000000"/>
                </a:solidFill>
              </a:rPr>
              <a:t>process </a:t>
            </a:r>
            <a:r>
              <a:rPr lang="en" sz="2000" dirty="0">
                <a:solidFill>
                  <a:srgbClr val="000000"/>
                </a:solidFill>
              </a:rPr>
              <a:t>(Question Wall of Fame) </a:t>
            </a:r>
            <a:endParaRPr sz="2000" dirty="0">
              <a:solidFill>
                <a:srgbClr val="000000"/>
              </a:solidFill>
            </a:endParaRPr>
          </a:p>
          <a:p>
            <a:pPr marL="285750" indent="-285750" algn="l">
              <a:spcBef>
                <a:spcPts val="1600"/>
              </a:spcBef>
              <a:buFont typeface="Wingdings" charset="2"/>
              <a:buChar char="v"/>
            </a:pPr>
            <a:r>
              <a:rPr lang="en" sz="2000" dirty="0" smtClean="0">
                <a:solidFill>
                  <a:srgbClr val="000000"/>
                </a:solidFill>
              </a:rPr>
              <a:t>As </a:t>
            </a:r>
            <a:r>
              <a:rPr lang="en" sz="2000" dirty="0">
                <a:solidFill>
                  <a:srgbClr val="000000"/>
                </a:solidFill>
              </a:rPr>
              <a:t>we figure out parts of our model, we revisit the Driving Question Board and agree on questions we have answered and/or not answered. </a:t>
            </a:r>
            <a:endParaRPr sz="2000" dirty="0">
              <a:solidFill>
                <a:srgbClr val="000000"/>
              </a:solidFill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dirty="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652" y="1028946"/>
            <a:ext cx="2573998" cy="257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500" y="900226"/>
            <a:ext cx="2574000" cy="206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140" y="4011777"/>
            <a:ext cx="3693223" cy="225463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4175649" y="3140903"/>
            <a:ext cx="21228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From an inspired student!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cxnSp>
        <p:nvCxnSpPr>
          <p:cNvPr id="105" name="Shape 105"/>
          <p:cNvCxnSpPr/>
          <p:nvPr/>
        </p:nvCxnSpPr>
        <p:spPr>
          <a:xfrm rot="10800000">
            <a:off x="5778550" y="2526525"/>
            <a:ext cx="462600" cy="816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49129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latin typeface="+mj-lt"/>
              </a:rPr>
              <a:t>To See </a:t>
            </a:r>
            <a:r>
              <a:rPr lang="en-US" sz="3600" dirty="0">
                <a:latin typeface="+mj-lt"/>
              </a:rPr>
              <a:t>M</a:t>
            </a:r>
            <a:r>
              <a:rPr lang="en-US" sz="3600" dirty="0" smtClean="0">
                <a:latin typeface="+mj-lt"/>
              </a:rPr>
              <a:t>ore of Nicole’s Work:</a:t>
            </a:r>
            <a:endParaRPr lang="en-US" sz="36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400" b="1" dirty="0">
                <a:solidFill>
                  <a:schemeClr val="tx1"/>
                </a:solidFill>
              </a:rPr>
              <a:t>http://</a:t>
            </a:r>
            <a:r>
              <a:rPr lang="en-US" altLang="en-US" sz="2400" b="1" dirty="0" err="1">
                <a:solidFill>
                  <a:schemeClr val="tx1"/>
                </a:solidFill>
              </a:rPr>
              <a:t>rightquestion.org</a:t>
            </a:r>
            <a:r>
              <a:rPr lang="en-US" altLang="en-US" sz="2400" b="1" dirty="0">
                <a:solidFill>
                  <a:schemeClr val="tx1"/>
                </a:solidFill>
              </a:rPr>
              <a:t>/educators/seminar-resources/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4080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498475" y="484187"/>
            <a:ext cx="75564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Rokkitt"/>
              <a:buNone/>
            </a:pPr>
            <a:r>
              <a:rPr lang="en-US" dirty="0">
                <a:latin typeface="Rockwell" panose="02060603020205020403" pitchFamily="18" charset="0"/>
                <a:ea typeface="MS PGothic" panose="020B0600070205080204" pitchFamily="34" charset="-128"/>
                <a:cs typeface="Arial"/>
              </a:rPr>
              <a:t>Classroom </a:t>
            </a:r>
            <a:r>
              <a:rPr lang="en-US" dirty="0" smtClean="0">
                <a:latin typeface="Rockwell" panose="02060603020205020403" pitchFamily="18" charset="0"/>
                <a:ea typeface="MS PGothic" panose="020B0600070205080204" pitchFamily="34" charset="-128"/>
                <a:cs typeface="Arial"/>
              </a:rPr>
              <a:t>Example: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Rokkitt"/>
              <a:buNone/>
            </a:pPr>
            <a:r>
              <a:rPr lang="en-US" dirty="0" smtClean="0">
                <a:latin typeface="Rockwell" panose="02060603020205020403" pitchFamily="18" charset="0"/>
                <a:ea typeface="MS PGothic" panose="020B0600070205080204" pitchFamily="34" charset="-128"/>
                <a:cs typeface="Arial"/>
              </a:rPr>
              <a:t>High School</a:t>
            </a:r>
            <a:endParaRPr lang="en-US" dirty="0">
              <a:latin typeface="Rockwell" panose="02060603020205020403" pitchFamily="18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498475" y="2067465"/>
            <a:ext cx="8059200" cy="414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1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ct val="73333"/>
              <a:buNone/>
            </a:pPr>
            <a:r>
              <a:rPr lang="en-US" sz="3000" b="0" i="0" u="sng" dirty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  <a:sym typeface="Rokkitt"/>
              </a:rPr>
              <a:t>Teacher</a:t>
            </a:r>
            <a:r>
              <a:rPr lang="en-US" sz="3000" b="0" i="0" u="none" dirty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  <a:sym typeface="Rokkitt"/>
              </a:rPr>
              <a:t>: </a:t>
            </a:r>
            <a:r>
              <a:rPr lang="en-US" sz="3000" dirty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</a:rPr>
              <a:t>Allison </a:t>
            </a:r>
            <a:r>
              <a:rPr lang="en-US" sz="3000" dirty="0" smtClean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</a:rPr>
              <a:t>Gest, Park Ridge, IL</a:t>
            </a:r>
            <a:endParaRPr lang="en-US" sz="3000" dirty="0">
              <a:solidFill>
                <a:schemeClr val="dk1"/>
              </a:solidFill>
              <a:latin typeface="Rockwell" charset="0"/>
              <a:ea typeface="Rockwell" charset="0"/>
              <a:cs typeface="Rockwell" charset="0"/>
            </a:endParaRPr>
          </a:p>
          <a:p>
            <a:pPr marL="3175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6A5AF"/>
              </a:buClr>
              <a:buSzPct val="73333"/>
              <a:buNone/>
            </a:pPr>
            <a:r>
              <a:rPr lang="en-US" sz="3000" b="0" i="0" u="sng" dirty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  <a:sym typeface="Rokkitt"/>
              </a:rPr>
              <a:t>Topic</a:t>
            </a:r>
            <a:r>
              <a:rPr lang="en-US" sz="3000" b="0" i="0" u="none" dirty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  <a:sym typeface="Rokkitt"/>
              </a:rPr>
              <a:t>: </a:t>
            </a:r>
            <a:r>
              <a:rPr lang="en-US" sz="3000" b="0" i="0" u="none" dirty="0" smtClean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  <a:sym typeface="Rokkitt"/>
              </a:rPr>
              <a:t>A unit on “</a:t>
            </a:r>
            <a:r>
              <a:rPr lang="en-US" sz="3000" dirty="0" smtClean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</a:rPr>
              <a:t>Running Water”</a:t>
            </a:r>
            <a:endParaRPr lang="en-US" sz="3000" dirty="0">
              <a:solidFill>
                <a:schemeClr val="dk1"/>
              </a:solidFill>
              <a:latin typeface="Rockwell" charset="0"/>
              <a:ea typeface="Rockwell" charset="0"/>
              <a:cs typeface="Rockwell" charset="0"/>
            </a:endParaRPr>
          </a:p>
          <a:p>
            <a:pPr marL="3175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6A5AF"/>
              </a:buClr>
              <a:buSzPct val="73333"/>
              <a:buNone/>
            </a:pPr>
            <a:r>
              <a:rPr lang="en-US" sz="3000" b="0" i="0" u="sng" dirty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  <a:sym typeface="Rokkitt"/>
              </a:rPr>
              <a:t>Purpose</a:t>
            </a:r>
            <a:r>
              <a:rPr lang="en-US" sz="3000" b="0" i="0" u="none" dirty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  <a:sym typeface="Rokkitt"/>
              </a:rPr>
              <a:t>: </a:t>
            </a:r>
            <a:r>
              <a:rPr lang="en-US" sz="3000" dirty="0" smtClean="0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</a:rPr>
              <a:t>To give peer feedback and revise initial experiment designs</a:t>
            </a:r>
            <a:endParaRPr lang="en-US" sz="3000" dirty="0">
              <a:solidFill>
                <a:schemeClr val="dk1"/>
              </a:solidFill>
              <a:latin typeface="Rockwell" charset="0"/>
              <a:ea typeface="Rockwell" charset="0"/>
              <a:cs typeface="Rockwell" charset="0"/>
            </a:endParaRPr>
          </a:p>
          <a:p>
            <a:pPr marL="228600" marR="0" lvl="0" indent="-228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 Symbols"/>
              <a:buNone/>
            </a:pPr>
            <a:endParaRPr sz="3000" b="0" i="0" u="none" dirty="0">
              <a:solidFill>
                <a:schemeClr val="dk1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  <p:extLst>
      <p:ext uri="{BB962C8B-B14F-4D97-AF65-F5344CB8AC3E}">
        <p14:creationId xmlns:p14="http://schemas.microsoft.com/office/powerpoint/2010/main" val="33110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Question Focus: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436" y="1423219"/>
            <a:ext cx="7556313" cy="1810391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45833"/>
              <a:buNone/>
            </a:pPr>
            <a:r>
              <a:rPr lang="en-US" sz="9600" u="sng" dirty="0" smtClean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Scientist’s </a:t>
            </a:r>
            <a:r>
              <a:rPr lang="en-US" sz="9600" u="sng" dirty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claim: </a:t>
            </a:r>
          </a:p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r>
              <a:rPr lang="en-US" sz="9600" dirty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“Adding a dam to a water system causes a decrease in aquatic life downstream.” </a:t>
            </a:r>
            <a:endParaRPr lang="en-US" sz="9600" dirty="0" smtClean="0">
              <a:solidFill>
                <a:schemeClr val="tx1"/>
              </a:solidFill>
              <a:ea typeface="Pontano Sans"/>
              <a:cs typeface="Pontano Sans"/>
              <a:sym typeface="Pontano Sans"/>
            </a:endParaRPr>
          </a:p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endParaRPr lang="en-US" sz="4000" dirty="0" smtClean="0">
              <a:solidFill>
                <a:schemeClr val="tx1"/>
              </a:solidFill>
              <a:ea typeface="Pontano Sans"/>
              <a:cs typeface="Pontano Sans"/>
              <a:sym typeface="Pontano Sans"/>
            </a:endParaRPr>
          </a:p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r>
              <a:rPr lang="en-US" sz="9600" u="sng" dirty="0" smtClean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Student Design to test the claim:</a:t>
            </a:r>
            <a:endParaRPr lang="en-US" sz="9600" u="sng" dirty="0">
              <a:solidFill>
                <a:schemeClr val="tx1"/>
              </a:solidFill>
              <a:ea typeface="Pontano Sans"/>
              <a:cs typeface="Pontano Sans"/>
              <a:sym typeface="Pontano Sans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81" y="3410591"/>
            <a:ext cx="5108653" cy="30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xfrm>
            <a:off x="498475" y="484187"/>
            <a:ext cx="7556400" cy="111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4000" dirty="0" smtClean="0">
                <a:latin typeface="Rockwell" panose="02060603020205020403" pitchFamily="18" charset="0"/>
                <a:ea typeface="MS PGothic" panose="020B0600070205080204" pitchFamily="34" charset="-128"/>
                <a:cs typeface="Arial"/>
              </a:rPr>
              <a:t>Next Steps:</a:t>
            </a:r>
            <a:endParaRPr lang="en-US" sz="4000" dirty="0">
              <a:latin typeface="Rockwell" panose="02060603020205020403" pitchFamily="18" charset="0"/>
              <a:ea typeface="MS PGothic" panose="020B0600070205080204" pitchFamily="34" charset="-128"/>
              <a:cs typeface="Arial"/>
            </a:endParaRPr>
          </a:p>
        </p:txBody>
      </p:sp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249" y="1813625"/>
            <a:ext cx="5481624" cy="46733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9142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retrodotslight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Subtitle 2"/>
          <p:cNvSpPr txBox="1">
            <a:spLocks/>
          </p:cNvSpPr>
          <p:nvPr/>
        </p:nvSpPr>
        <p:spPr bwMode="auto">
          <a:xfrm>
            <a:off x="862013" y="228123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3277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47625"/>
            <a:ext cx="9182101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5"/>
          <p:cNvSpPr txBox="1">
            <a:spLocks noChangeArrowheads="1"/>
          </p:cNvSpPr>
          <p:nvPr/>
        </p:nvSpPr>
        <p:spPr bwMode="auto">
          <a:xfrm>
            <a:off x="347663" y="247650"/>
            <a:ext cx="4338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ヒラギノ角ゴ ProN W3" charset="0"/>
                <a:cs typeface="ヒラギノ角ゴ ProN W3" charset="0"/>
              </a:rPr>
              <a:t>LAWRENCE, MA, 1990</a:t>
            </a:r>
          </a:p>
        </p:txBody>
      </p:sp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195263" y="1026968"/>
            <a:ext cx="3038475" cy="261610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ヒラギノ角ゴ ProN W3" charset="0"/>
                <a:cs typeface="ヒラギノ角ゴ ProN W3" charset="0"/>
              </a:rPr>
              <a:t>“We don’t go to the school because we don’t even know what to ask.”</a:t>
            </a:r>
            <a:endParaRPr kumimoji="0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Gill Sans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09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3"/>
            <a:ext cx="7556313" cy="1138229"/>
          </a:xfrm>
        </p:spPr>
        <p:txBody>
          <a:bodyPr/>
          <a:lstStyle/>
          <a:p>
            <a:pPr algn="ctr"/>
            <a:r>
              <a:rPr lang="en-US" dirty="0" smtClean="0"/>
              <a:t>Classroom Example:</a:t>
            </a:r>
            <a:br>
              <a:rPr lang="en-US" dirty="0" smtClean="0"/>
            </a:br>
            <a:r>
              <a:rPr lang="en-US" dirty="0" smtClean="0"/>
              <a:t>University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731126" cy="4144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>
                <a:solidFill>
                  <a:schemeClr val="tx1"/>
                </a:solidFill>
                <a:cs typeface="Gill Sans" charset="0"/>
              </a:rPr>
              <a:t>Teacher:</a:t>
            </a:r>
            <a:r>
              <a:rPr lang="en-US" sz="2800" dirty="0" smtClean="0">
                <a:solidFill>
                  <a:schemeClr val="tx1"/>
                </a:solidFill>
                <a:cs typeface="Gill Sans" charset="0"/>
              </a:rPr>
              <a:t> Rachel Woodruff, Assistant Professor of Biology, Brandeis University, MA </a:t>
            </a:r>
            <a:endParaRPr lang="en-US" sz="2800" dirty="0">
              <a:solidFill>
                <a:schemeClr val="tx1"/>
              </a:solidFill>
              <a:cs typeface="Gill Sans" charset="0"/>
            </a:endParaRPr>
          </a:p>
          <a:p>
            <a:pPr>
              <a:buNone/>
            </a:pPr>
            <a:r>
              <a:rPr lang="en-US" sz="2800" u="sng" dirty="0">
                <a:solidFill>
                  <a:schemeClr val="tx1"/>
                </a:solidFill>
                <a:cs typeface="Gill Sans" charset="0"/>
              </a:rPr>
              <a:t>Topic:</a:t>
            </a:r>
            <a:r>
              <a:rPr lang="en-US" sz="2800" dirty="0">
                <a:solidFill>
                  <a:schemeClr val="tx1"/>
                </a:solidFill>
                <a:cs typeface="Gill Sans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cs typeface="Gill Sans" charset="0"/>
              </a:rPr>
              <a:t>Molecular Biology</a:t>
            </a:r>
            <a:endParaRPr lang="en-US" sz="2800" dirty="0">
              <a:solidFill>
                <a:schemeClr val="tx1"/>
              </a:solidFill>
              <a:cs typeface="Gill Sans" charset="0"/>
            </a:endParaRPr>
          </a:p>
          <a:p>
            <a:pPr>
              <a:buNone/>
            </a:pPr>
            <a:r>
              <a:rPr lang="en-US" sz="2800" u="sng" dirty="0" smtClean="0">
                <a:solidFill>
                  <a:schemeClr val="tx1"/>
                </a:solidFill>
                <a:cs typeface="Gill Sans" charset="0"/>
              </a:rPr>
              <a:t>Purpose:</a:t>
            </a:r>
            <a:r>
              <a:rPr lang="en-US" sz="2800" dirty="0" smtClean="0">
                <a:solidFill>
                  <a:schemeClr val="tx1"/>
                </a:solidFill>
                <a:cs typeface="Gill Sans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cs typeface="Gill Sans" charset="0"/>
                <a:sym typeface="Georgia Italic" charset="0"/>
              </a:rPr>
              <a:t>To build students’ research skills and prepare them to develop their own research proposal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Question Focus: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2" y="1981200"/>
            <a:ext cx="8509818" cy="4144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(Students were assigned a complex molecular biology article)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4000" i="1" dirty="0" smtClean="0">
                <a:solidFill>
                  <a:schemeClr val="tx1"/>
                </a:solidFill>
              </a:rPr>
              <a:t>Ask as many questions as you can about the reading</a:t>
            </a:r>
          </a:p>
        </p:txBody>
      </p:sp>
    </p:spTree>
    <p:extLst>
      <p:ext uri="{BB962C8B-B14F-4D97-AF65-F5344CB8AC3E}">
        <p14:creationId xmlns:p14="http://schemas.microsoft.com/office/powerpoint/2010/main" val="7138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with Student Questions: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3" y="1600200"/>
            <a:ext cx="8127941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Students </a:t>
            </a:r>
            <a:r>
              <a:rPr lang="en-US" sz="2800" dirty="0" smtClean="0">
                <a:solidFill>
                  <a:schemeClr val="tx1"/>
                </a:solidFill>
              </a:rPr>
              <a:t>generate questions for homework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Students discuss key </a:t>
            </a:r>
            <a:r>
              <a:rPr lang="en-US" sz="2800" dirty="0">
                <a:solidFill>
                  <a:schemeClr val="tx1"/>
                </a:solidFill>
              </a:rPr>
              <a:t>attributes of a good biological research question and </a:t>
            </a:r>
            <a:r>
              <a:rPr lang="en-US" sz="2800" dirty="0" smtClean="0">
                <a:solidFill>
                  <a:schemeClr val="tx1"/>
                </a:solidFill>
              </a:rPr>
              <a:t>compare </a:t>
            </a:r>
            <a:r>
              <a:rPr lang="en-US" sz="2800" dirty="0">
                <a:solidFill>
                  <a:schemeClr val="tx1"/>
                </a:solidFill>
              </a:rPr>
              <a:t>to other types of </a:t>
            </a:r>
            <a:r>
              <a:rPr lang="en-US" sz="2800" dirty="0" smtClean="0">
                <a:solidFill>
                  <a:schemeClr val="tx1"/>
                </a:solidFill>
              </a:rPr>
              <a:t>questions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tudents </a:t>
            </a:r>
            <a:r>
              <a:rPr lang="en-US" sz="2800" dirty="0">
                <a:solidFill>
                  <a:schemeClr val="tx1"/>
                </a:solidFill>
              </a:rPr>
              <a:t>form groups </a:t>
            </a:r>
            <a:r>
              <a:rPr lang="en-US" sz="2800" dirty="0" smtClean="0">
                <a:solidFill>
                  <a:schemeClr val="tx1"/>
                </a:solidFill>
              </a:rPr>
              <a:t>and </a:t>
            </a:r>
            <a:r>
              <a:rPr lang="en-US" sz="2800" dirty="0">
                <a:solidFill>
                  <a:schemeClr val="tx1"/>
                </a:solidFill>
              </a:rPr>
              <a:t>improve their </a:t>
            </a:r>
            <a:r>
              <a:rPr lang="en-US" sz="2800" dirty="0" smtClean="0">
                <a:solidFill>
                  <a:schemeClr val="tx1"/>
                </a:solidFill>
              </a:rPr>
              <a:t>questions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These questions are discarded or kept in notebooks (up to the student)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Students apply this skill to designing their own research project later in the semester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277905" y="5014913"/>
            <a:ext cx="8193235" cy="135719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accent2"/>
                </a:solidFill>
              </a:rPr>
              <a:t>Why is </a:t>
            </a:r>
            <a:r>
              <a:rPr lang="en-US" sz="4000" dirty="0" smtClean="0">
                <a:solidFill>
                  <a:schemeClr val="accent2"/>
                </a:solidFill>
              </a:rPr>
              <a:t>student </a:t>
            </a:r>
            <a:r>
              <a:rPr lang="en-US" sz="4000" dirty="0">
                <a:solidFill>
                  <a:schemeClr val="accent2"/>
                </a:solidFill>
              </a:rPr>
              <a:t>question formulation so important today?</a:t>
            </a:r>
            <a:endParaRPr lang="en-US" sz="4000" baseline="30000" dirty="0">
              <a:latin typeface="Rockwell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1052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344613"/>
            <a:ext cx="3475038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65650" y="1331913"/>
            <a:ext cx="4638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“How should you respond when you get powerful new tools for finding answers?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65650" y="3825875"/>
            <a:ext cx="5129213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Think of harder questions.”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87925" y="5399088"/>
            <a:ext cx="3484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- Clive Thompson, Journalist and Technology Blogger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67942" name="Title 1"/>
          <p:cNvSpPr txBox="1">
            <a:spLocks/>
          </p:cNvSpPr>
          <p:nvPr/>
        </p:nvSpPr>
        <p:spPr bwMode="auto">
          <a:xfrm>
            <a:off x="600075" y="352425"/>
            <a:ext cx="75565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In the Age of Google…</a:t>
            </a:r>
          </a:p>
        </p:txBody>
      </p:sp>
    </p:spTree>
    <p:extLst>
      <p:ext uri="{BB962C8B-B14F-4D97-AF65-F5344CB8AC3E}">
        <p14:creationId xmlns:p14="http://schemas.microsoft.com/office/powerpoint/2010/main" val="11588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The Skill of Asking Questions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98475" y="1468583"/>
            <a:ext cx="7556500" cy="502847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For moving from ignorance as weakness to ignorance as opportunity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For arriving at better answers (and more questions)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For increasing engagement and ownership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For jump-starting inquiry in the classroom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 smtClean="0">
                <a:solidFill>
                  <a:schemeClr val="tx1"/>
                </a:solidFill>
              </a:rPr>
              <a:t>For a little more joy in a very demanding profession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And…</a:t>
            </a:r>
          </a:p>
        </p:txBody>
      </p:sp>
    </p:spTree>
    <p:extLst>
      <p:ext uri="{BB962C8B-B14F-4D97-AF65-F5344CB8AC3E}">
        <p14:creationId xmlns:p14="http://schemas.microsoft.com/office/powerpoint/2010/main" val="31074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498475" y="382588"/>
            <a:ext cx="7556500" cy="1116012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Democracy</a:t>
            </a:r>
          </a:p>
        </p:txBody>
      </p:sp>
      <p:pic>
        <p:nvPicPr>
          <p:cNvPr id="173059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98"/>
          <a:stretch>
            <a:fillRect/>
          </a:stretch>
        </p:blipFill>
        <p:spPr>
          <a:xfrm>
            <a:off x="498475" y="1284288"/>
            <a:ext cx="7556500" cy="4144962"/>
          </a:xfrm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995613" y="6611938"/>
            <a:ext cx="6297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/>
              <a:t>See Chapter 6 on Septima Clark in </a:t>
            </a:r>
            <a:r>
              <a:rPr lang="en-US" altLang="en-US" sz="1000" i="1"/>
              <a:t>Freedom Road: Adult Education of African Americans </a:t>
            </a:r>
            <a:r>
              <a:rPr lang="en-US" altLang="en-US" sz="1000"/>
              <a:t>(Peterson, 1996).</a:t>
            </a:r>
            <a:endParaRPr lang="en-US" altLang="en-US" sz="1000" i="1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06413" y="5418138"/>
            <a:ext cx="7548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“We need to be taught to study rather than to believe, to </a:t>
            </a:r>
            <a:r>
              <a:rPr lang="en-US" altLang="en-US" sz="2400" b="1"/>
              <a:t>inquire</a:t>
            </a:r>
            <a:r>
              <a:rPr lang="en-US" altLang="en-US" sz="2400"/>
              <a:t> rather than to affirm.” - Septima Clark</a:t>
            </a:r>
          </a:p>
        </p:txBody>
      </p:sp>
    </p:spTree>
    <p:extLst>
      <p:ext uri="{BB962C8B-B14F-4D97-AF65-F5344CB8AC3E}">
        <p14:creationId xmlns:p14="http://schemas.microsoft.com/office/powerpoint/2010/main" val="35278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Evaluation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Please take a moment to fill out this brief evaluation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 smtClean="0">
                <a:solidFill>
                  <a:schemeClr val="tx1"/>
                </a:solidFill>
              </a:rPr>
              <a:t>reflection: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en-US" sz="3600" dirty="0" smtClean="0">
                <a:solidFill>
                  <a:schemeClr val="tx1"/>
                </a:solidFill>
                <a:hlinkClick r:id="rId2"/>
              </a:rPr>
              <a:t>tinyurl.com/QFTSTEMexpo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 </a:t>
            </a:r>
            <a:r>
              <a:rPr lang="en-US" sz="2400" dirty="0">
                <a:solidFill>
                  <a:schemeClr val="tx1"/>
                </a:solidFill>
              </a:rPr>
              <a:t>value your feedback and work hard to continuously revise our resources to best support the work of </a:t>
            </a:r>
            <a:r>
              <a:rPr lang="en-US" sz="2400" dirty="0" smtClean="0">
                <a:solidFill>
                  <a:schemeClr val="tx1"/>
                </a:solidFill>
              </a:rPr>
              <a:t>educators </a:t>
            </a:r>
            <a:r>
              <a:rPr lang="en-US" sz="2400" dirty="0">
                <a:solidFill>
                  <a:schemeClr val="tx1"/>
                </a:solidFill>
              </a:rPr>
              <a:t>in the field. </a:t>
            </a:r>
            <a:r>
              <a:rPr lang="en-US" sz="2400" dirty="0" smtClean="0">
                <a:solidFill>
                  <a:schemeClr val="tx1"/>
                </a:solidFill>
              </a:rPr>
              <a:t> Thank </a:t>
            </a:r>
            <a:r>
              <a:rPr lang="en-US" sz="2400" dirty="0">
                <a:solidFill>
                  <a:schemeClr val="tx1"/>
                </a:solidFill>
              </a:rPr>
              <a:t>you</a:t>
            </a:r>
            <a:r>
              <a:rPr lang="en-US" sz="2400" dirty="0" smtClean="0">
                <a:solidFill>
                  <a:schemeClr val="tx1"/>
                </a:solidFill>
              </a:rPr>
              <a:t>!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Leave us your email &amp; we’ll enter you in a book raffle for </a:t>
            </a:r>
            <a:r>
              <a:rPr lang="en-US" sz="2400" i="1" dirty="0" smtClean="0">
                <a:solidFill>
                  <a:schemeClr val="tx1"/>
                </a:solidFill>
              </a:rPr>
              <a:t>Make Just One Change</a:t>
            </a:r>
            <a:r>
              <a:rPr lang="en-US" sz="2400" dirty="0" smtClean="0">
                <a:solidFill>
                  <a:schemeClr val="tx1"/>
                </a:solidFill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92" y="1500821"/>
            <a:ext cx="8426918" cy="4442779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n-US" sz="105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800" b="1" dirty="0" smtClean="0">
                <a:solidFill>
                  <a:schemeClr val="tx1"/>
                </a:solidFill>
              </a:rPr>
              <a:t>http</a:t>
            </a:r>
            <a:r>
              <a:rPr lang="en-US" altLang="en-US" sz="2800" b="1" dirty="0">
                <a:solidFill>
                  <a:schemeClr val="tx1"/>
                </a:solidFill>
              </a:rPr>
              <a:t>://</a:t>
            </a:r>
            <a:r>
              <a:rPr lang="en-US" altLang="en-US" sz="2800" b="1" dirty="0" smtClean="0">
                <a:solidFill>
                  <a:schemeClr val="tx1"/>
                </a:solidFill>
              </a:rPr>
              <a:t>rightquestion.org/educators/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800" b="1" dirty="0" smtClean="0">
                <a:solidFill>
                  <a:schemeClr val="tx1"/>
                </a:solidFill>
              </a:rPr>
              <a:t>seminar-resources/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503" y="624469"/>
            <a:ext cx="77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solidFill>
                  <a:schemeClr val="accent1"/>
                </a:solidFill>
                <a:latin typeface="+mj-lt"/>
              </a:rPr>
              <a:t>To Access Today’s Materials:</a:t>
            </a:r>
            <a:endParaRPr lang="en-US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9503" y="3292925"/>
            <a:ext cx="8007272" cy="317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8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200" dirty="0">
                <a:solidFill>
                  <a:schemeClr val="accent1"/>
                </a:solidFill>
              </a:rPr>
              <a:t>Join our </a:t>
            </a:r>
            <a:r>
              <a:rPr lang="en-US" altLang="en-US" sz="3200" dirty="0" smtClean="0">
                <a:solidFill>
                  <a:schemeClr val="accent1"/>
                </a:solidFill>
              </a:rPr>
              <a:t>Free Educator </a:t>
            </a:r>
            <a:r>
              <a:rPr lang="en-US" altLang="en-US" sz="3200" dirty="0">
                <a:solidFill>
                  <a:schemeClr val="accent1"/>
                </a:solidFill>
              </a:rPr>
              <a:t>Network </a:t>
            </a:r>
            <a:r>
              <a:rPr lang="en-US" altLang="en-US" sz="3200" dirty="0" smtClean="0">
                <a:solidFill>
                  <a:schemeClr val="accent1"/>
                </a:solidFill>
              </a:rPr>
              <a:t>for: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Templates </a:t>
            </a:r>
            <a:r>
              <a:rPr lang="en-US" altLang="en-US" dirty="0">
                <a:solidFill>
                  <a:schemeClr val="tx1"/>
                </a:solidFill>
              </a:rPr>
              <a:t>you can use tomorrow in class</a:t>
            </a:r>
          </a:p>
          <a:p>
            <a:pPr lvl="1">
              <a:buFont typeface="Wingdings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</a:rPr>
              <a:t>Classroom </a:t>
            </a:r>
            <a:r>
              <a:rPr lang="en-US" altLang="en-US" dirty="0">
                <a:solidFill>
                  <a:schemeClr val="tx1"/>
                </a:solidFill>
              </a:rPr>
              <a:t>Examples</a:t>
            </a:r>
          </a:p>
          <a:p>
            <a:pPr lvl="1">
              <a:buFont typeface="Wingdings" charset="2"/>
              <a:buChar char="§"/>
            </a:pPr>
            <a:r>
              <a:rPr lang="en-US" altLang="en-US" dirty="0">
                <a:solidFill>
                  <a:schemeClr val="tx1"/>
                </a:solidFill>
              </a:rPr>
              <a:t>Instructional Videos</a:t>
            </a:r>
          </a:p>
          <a:p>
            <a:pPr lvl="1">
              <a:buFont typeface="Wingdings" charset="2"/>
              <a:buChar char="§"/>
            </a:pPr>
            <a:r>
              <a:rPr lang="en-US" altLang="en-US" dirty="0">
                <a:solidFill>
                  <a:schemeClr val="tx1"/>
                </a:solidFill>
              </a:rPr>
              <a:t>Forums and Discussions with other Educators</a:t>
            </a:r>
          </a:p>
          <a:p>
            <a:pPr marL="0" indent="0">
              <a:buNone/>
              <a:defRPr/>
            </a:pPr>
            <a:endParaRPr lang="en-US" altLang="en-US" sz="32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503" y="624469"/>
            <a:ext cx="77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 smtClean="0">
                <a:solidFill>
                  <a:schemeClr val="accent1"/>
                </a:solidFill>
                <a:latin typeface="+mj-lt"/>
              </a:rPr>
              <a:t>Now, Educators Lead the Work</a:t>
            </a:r>
            <a:endParaRPr lang="en-US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57049" y="3216166"/>
            <a:ext cx="7966841" cy="26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8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>
                <a:solidFill>
                  <a:schemeClr val="tx1"/>
                </a:solidFill>
              </a:rPr>
              <a:t>The Right Question Institute offers materials through a Creative Commons License which means that we encourage you to make use of and/or share this resource.  Please just be sure to reference the Right Question Institute and </a:t>
            </a:r>
            <a:r>
              <a:rPr lang="en-US" altLang="en-US" sz="2400" u="sng" dirty="0" smtClean="0">
                <a:solidFill>
                  <a:schemeClr val="tx1"/>
                </a:solidFill>
              </a:rPr>
              <a:t>rightquestion.org</a:t>
            </a:r>
            <a:r>
              <a:rPr lang="en-US" altLang="en-US" sz="2400" dirty="0" smtClean="0">
                <a:solidFill>
                  <a:schemeClr val="tx1"/>
                </a:solidFill>
              </a:rPr>
              <a:t> as the source on any materials you use.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n-US" sz="1050" dirty="0" smtClean="0">
              <a:solidFill>
                <a:schemeClr val="tx1"/>
              </a:solidFill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67" y="2554115"/>
            <a:ext cx="20447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9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523999"/>
            <a:ext cx="7703417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tx1"/>
                </a:solidFill>
              </a:rPr>
              <a:t>"There is no learning without having to pose a </a:t>
            </a:r>
            <a:r>
              <a:rPr lang="en-US" sz="4800" dirty="0" smtClean="0">
                <a:solidFill>
                  <a:schemeClr val="tx1"/>
                </a:solidFill>
              </a:rPr>
              <a:t>question." 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tx1"/>
                </a:solidFill>
              </a:rPr>
              <a:t>		-</a:t>
            </a:r>
            <a:r>
              <a:rPr lang="en-US" sz="2800" b="1" dirty="0" smtClean="0">
                <a:solidFill>
                  <a:schemeClr val="tx1"/>
                </a:solidFill>
              </a:rPr>
              <a:t>Richard Feynman</a:t>
            </a:r>
            <a:r>
              <a:rPr lang="en-US" sz="2800" dirty="0" smtClean="0">
                <a:solidFill>
                  <a:schemeClr val="tx1"/>
                </a:solidFill>
              </a:rPr>
              <a:t>, Nobel-Prize-		winning physicist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Learn More About How to Use the QFT in Your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Check out our online course hosted by the Harvard Graduate School of </a:t>
            </a:r>
            <a:r>
              <a:rPr lang="en-US" sz="2400" dirty="0">
                <a:solidFill>
                  <a:schemeClr val="tx1"/>
                </a:solidFill>
              </a:rPr>
              <a:t>Education: 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www.gse.harvard.edu/ppe/program/teaching-students-ask-their-own-questions-best-practices-question-formulation-technique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October 15, 2018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en-US" sz="2400" dirty="0" smtClean="0">
                <a:solidFill>
                  <a:schemeClr val="tx1"/>
                </a:solidFill>
              </a:rPr>
              <a:t> November 2, 2018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377" y="2344425"/>
            <a:ext cx="8046437" cy="2905491"/>
          </a:xfrm>
        </p:spPr>
        <p:txBody>
          <a:bodyPr/>
          <a:lstStyle/>
          <a:p>
            <a:r>
              <a:rPr lang="en-US" sz="4400" dirty="0" smtClean="0"/>
              <a:t>A Sample of What’s on Rightquestion.org…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19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556500" cy="1325562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Rockwell" charset="0"/>
              </a:rPr>
              <a:t>Classroom Example:</a:t>
            </a:r>
            <a:br>
              <a:rPr lang="en-US" sz="4000" dirty="0">
                <a:latin typeface="Rockwell" charset="0"/>
              </a:rPr>
            </a:br>
            <a:r>
              <a:rPr lang="en-US" sz="4000" dirty="0" smtClean="0">
                <a:latin typeface="Rockwell" charset="0"/>
              </a:rPr>
              <a:t>High School Physics</a:t>
            </a:r>
            <a:endParaRPr lang="en-US" sz="4000" dirty="0">
              <a:latin typeface="Rockwell" charset="0"/>
            </a:endParaRP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498475" y="2147454"/>
            <a:ext cx="75565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u="sng" dirty="0">
                <a:solidFill>
                  <a:schemeClr val="tx1"/>
                </a:solidFill>
                <a:latin typeface="Rockwell" charset="0"/>
              </a:rPr>
              <a:t>Teacher</a:t>
            </a:r>
            <a:r>
              <a:rPr lang="en-US" sz="3000" dirty="0">
                <a:solidFill>
                  <a:schemeClr val="tx1"/>
                </a:solidFill>
                <a:latin typeface="Rockwell" charset="0"/>
              </a:rPr>
              <a:t>: </a:t>
            </a:r>
            <a:r>
              <a:rPr lang="en-US" sz="3000" dirty="0" smtClean="0">
                <a:solidFill>
                  <a:schemeClr val="tx1"/>
                </a:solidFill>
                <a:latin typeface="Rockwell" charset="0"/>
              </a:rPr>
              <a:t>David </a:t>
            </a:r>
            <a:r>
              <a:rPr lang="en-US" sz="3200" dirty="0" err="1" smtClean="0">
                <a:solidFill>
                  <a:prstClr val="black"/>
                </a:solidFill>
              </a:rPr>
              <a:t>Meshoulam</a:t>
            </a:r>
            <a:r>
              <a:rPr lang="en-US" sz="3200" dirty="0" smtClean="0">
                <a:solidFill>
                  <a:prstClr val="black"/>
                </a:solidFill>
              </a:rPr>
              <a:t>, Newton, MA</a:t>
            </a:r>
            <a:endParaRPr lang="en-US" sz="3000" dirty="0" smtClean="0">
              <a:solidFill>
                <a:schemeClr val="tx1"/>
              </a:solidFill>
              <a:latin typeface="Rockwell" charset="0"/>
            </a:endParaRPr>
          </a:p>
          <a:p>
            <a:pPr marL="0" indent="0">
              <a:buNone/>
            </a:pPr>
            <a:r>
              <a:rPr lang="en-US" sz="3000" u="sng" dirty="0" smtClean="0">
                <a:solidFill>
                  <a:schemeClr val="tx1"/>
                </a:solidFill>
                <a:latin typeface="Rockwell" charset="0"/>
              </a:rPr>
              <a:t>Topic</a:t>
            </a:r>
            <a:r>
              <a:rPr lang="en-US" sz="3000" dirty="0">
                <a:solidFill>
                  <a:schemeClr val="tx1"/>
                </a:solidFill>
                <a:latin typeface="Rockwell" charset="0"/>
              </a:rPr>
              <a:t>: C</a:t>
            </a:r>
            <a:r>
              <a:rPr lang="en-US" sz="3000" dirty="0" smtClean="0">
                <a:solidFill>
                  <a:schemeClr val="tx1"/>
                </a:solidFill>
                <a:latin typeface="Rockwell" charset="0"/>
              </a:rPr>
              <a:t>urrent and magnetism </a:t>
            </a:r>
          </a:p>
          <a:p>
            <a:pPr marL="0" indent="0">
              <a:buNone/>
            </a:pPr>
            <a:r>
              <a:rPr lang="en-US" sz="3000" u="sng" dirty="0" smtClean="0">
                <a:solidFill>
                  <a:schemeClr val="tx1"/>
                </a:solidFill>
                <a:latin typeface="Rockwell" charset="0"/>
              </a:rPr>
              <a:t>Purpose</a:t>
            </a:r>
            <a:r>
              <a:rPr lang="en-US" sz="3000" dirty="0" smtClean="0">
                <a:solidFill>
                  <a:schemeClr val="tx1"/>
                </a:solidFill>
                <a:latin typeface="Rockwell" charset="0"/>
              </a:rPr>
              <a:t>: Transition from unit on Electricity to unit on Electricity and Magnetism </a:t>
            </a:r>
            <a:endParaRPr lang="en-US" sz="2800" dirty="0" smtClean="0">
              <a:solidFill>
                <a:schemeClr val="tx1"/>
              </a:solidFill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52" y="340274"/>
            <a:ext cx="7556313" cy="1116106"/>
          </a:xfrm>
        </p:spPr>
        <p:txBody>
          <a:bodyPr/>
          <a:lstStyle/>
          <a:p>
            <a:r>
              <a:rPr lang="en-US" sz="4400" dirty="0" smtClean="0"/>
              <a:t>Question Focus: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56380"/>
            <a:ext cx="6373091" cy="5141596"/>
          </a:xfrm>
        </p:spPr>
      </p:pic>
      <p:sp>
        <p:nvSpPr>
          <p:cNvPr id="5" name="TextBox 4"/>
          <p:cNvSpPr txBox="1"/>
          <p:nvPr/>
        </p:nvSpPr>
        <p:spPr>
          <a:xfrm>
            <a:off x="1149928" y="2258291"/>
            <a:ext cx="6442363" cy="352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 lines from a power plant carry electricity at voltages of 345,000 Volts or more! </a:t>
            </a:r>
            <a:endParaRPr lang="en-US" sz="2800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Rockwell" panose="02060603020205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Transformers, like the one shown reduce that voltage to 120 Volts for home use.</a:t>
            </a:r>
            <a:endParaRPr lang="en-US" sz="2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latin typeface="Rockwell"/>
                <a:cs typeface="Rockwell"/>
              </a:rPr>
              <a:t>Classroom Example: High School</a:t>
            </a:r>
            <a:endParaRPr lang="en-US" dirty="0">
              <a:solidFill>
                <a:schemeClr val="accent2"/>
              </a:solidFill>
              <a:latin typeface="Rockwell"/>
              <a:cs typeface="Rockwel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118" y="4811148"/>
            <a:ext cx="7395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lvl="0" defTabSz="457200">
              <a:defRPr/>
            </a:pPr>
            <a:r>
              <a:rPr lang="en-US" sz="2400" dirty="0" smtClean="0">
                <a:solidFill>
                  <a:prstClr val="black"/>
                </a:solidFill>
                <a:hlinkClick r:id="rId3"/>
              </a:rPr>
              <a:t>https://www.youtube.com/watch?v=9wrIIDNECUQ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6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641" y="269766"/>
            <a:ext cx="4203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3428" y="1228774"/>
            <a:ext cx="37664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“We must teach students how to think in questions, how to manage ignorance.”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ckwell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ckwell"/>
                <a:ea typeface="+mn-ea"/>
                <a:cs typeface="+mn-cs"/>
              </a:rPr>
              <a:t>Stuart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Rockwell"/>
                <a:ea typeface="+mn-ea"/>
                <a:cs typeface="+mn-cs"/>
              </a:rPr>
              <a:t>Firestein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ckwell"/>
                <a:ea typeface="+mn-ea"/>
                <a:cs typeface="+mn-cs"/>
              </a:rPr>
              <a:t>, Chairman of the Department of Biology at Columbia University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College Presidents on What Students Should Learn in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60563"/>
            <a:ext cx="7866063" cy="47371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 smtClean="0">
                <a:solidFill>
                  <a:schemeClr val="tx1"/>
                </a:solidFill>
              </a:rPr>
              <a:t>“The primary skills should be analytical skills of interpretation and inquiry. In other words, know how to frame a question.” </a:t>
            </a:r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 smtClean="0">
                <a:solidFill>
                  <a:schemeClr val="tx1"/>
                </a:solidFill>
              </a:rPr>
              <a:t>- Leon Botstein, President of Bard College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 smtClean="0">
                <a:solidFill>
                  <a:schemeClr val="tx1"/>
                </a:solidFill>
              </a:rPr>
              <a:t>“…the best we can do for students is have them ask the right questions.” </a:t>
            </a:r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 smtClean="0">
                <a:solidFill>
                  <a:schemeClr val="tx1"/>
                </a:solidFill>
              </a:rPr>
              <a:t>- Nancy Cantor, Chancellor of University of Illinois</a:t>
            </a:r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i="1" dirty="0" smtClean="0">
              <a:solidFill>
                <a:schemeClr val="tx1"/>
              </a:solidFill>
            </a:endParaRPr>
          </a:p>
          <a:p>
            <a:pPr marL="0" indent="0"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i="1" dirty="0" smtClean="0">
                <a:solidFill>
                  <a:schemeClr val="tx1"/>
                </a:solidFill>
              </a:rPr>
              <a:t>The New York Times</a:t>
            </a:r>
            <a:r>
              <a:rPr lang="en-US" altLang="en-US" sz="1800" dirty="0" smtClean="0">
                <a:solidFill>
                  <a:schemeClr val="tx1"/>
                </a:solidFill>
              </a:rPr>
              <a:t>, August 4, 2002  </a:t>
            </a:r>
          </a:p>
        </p:txBody>
      </p:sp>
    </p:spTree>
    <p:extLst>
      <p:ext uri="{BB962C8B-B14F-4D97-AF65-F5344CB8AC3E}">
        <p14:creationId xmlns:p14="http://schemas.microsoft.com/office/powerpoint/2010/main" val="3596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Advantag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A ppt 14.6.16b" id="{C50796D3-2D62-AC4B-B056-09B0290B8E5C}" vid="{E15C60BD-3032-F745-92B7-61CA23DDF40E}"/>
    </a:ext>
  </a:extLst>
</a:theme>
</file>

<file path=ppt/theme/theme2.xml><?xml version="1.0" encoding="utf-8"?>
<a:theme xmlns:a="http://schemas.openxmlformats.org/drawingml/2006/main" name="1_Advantag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Advantag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A ppt 14.6.16b" id="{C50796D3-2D62-AC4B-B056-09B0290B8E5C}" vid="{E15C60BD-3032-F745-92B7-61CA23DDF40E}"/>
    </a:ext>
  </a:extLst>
</a:theme>
</file>

<file path=ppt/theme/theme4.xml><?xml version="1.0" encoding="utf-8"?>
<a:theme xmlns:a="http://schemas.openxmlformats.org/drawingml/2006/main" name="3_Advantag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A ppt 14.6.16b" id="{C50796D3-2D62-AC4B-B056-09B0290B8E5C}" vid="{E15C60BD-3032-F745-92B7-61CA23DDF40E}"/>
    </a:ext>
  </a:extLst>
</a:theme>
</file>

<file path=ppt/theme/theme5.xml><?xml version="1.0" encoding="utf-8"?>
<a:theme xmlns:a="http://schemas.openxmlformats.org/drawingml/2006/main" name="4_Advantag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A ppt 14.6.16b" id="{C50796D3-2D62-AC4B-B056-09B0290B8E5C}" vid="{E15C60BD-3032-F745-92B7-61CA23DDF4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2663</TotalTime>
  <Words>2672</Words>
  <Application>Microsoft Macintosh PowerPoint</Application>
  <PresentationFormat>On-screen Show (4:3)</PresentationFormat>
  <Paragraphs>402</Paragraphs>
  <Slides>74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7" baseType="lpstr">
      <vt:lpstr>Calibri</vt:lpstr>
      <vt:lpstr>Georgia Italic</vt:lpstr>
      <vt:lpstr>Gill Sans</vt:lpstr>
      <vt:lpstr>Helvetica Neue Light</vt:lpstr>
      <vt:lpstr>Lucida Grande</vt:lpstr>
      <vt:lpstr>MS PGothic</vt:lpstr>
      <vt:lpstr>ＭＳ Ｐゴシック</vt:lpstr>
      <vt:lpstr>Noto Sans Symbols</vt:lpstr>
      <vt:lpstr>Pontano Sans</vt:lpstr>
      <vt:lpstr>Rockwell</vt:lpstr>
      <vt:lpstr>Rockwell (body)</vt:lpstr>
      <vt:lpstr>Rokkitt</vt:lpstr>
      <vt:lpstr>Times New Roman</vt:lpstr>
      <vt:lpstr>Wingdings</vt:lpstr>
      <vt:lpstr>ヒラギノ角ゴ ProN W3</vt:lpstr>
      <vt:lpstr>ヒラギノ角ゴ ProN W6</vt:lpstr>
      <vt:lpstr>Arial</vt:lpstr>
      <vt:lpstr>Advantage</vt:lpstr>
      <vt:lpstr>1_Advantage</vt:lpstr>
      <vt:lpstr>2_Advantage</vt:lpstr>
      <vt:lpstr>3_Advantage</vt:lpstr>
      <vt:lpstr>4_Advantage</vt:lpstr>
      <vt:lpstr>Chart</vt:lpstr>
      <vt:lpstr>Nicole Bolduc Science Teacher Ellington Public Schools (CT)  </vt:lpstr>
      <vt:lpstr>Acknowledgments </vt:lpstr>
      <vt:lpstr>We’re Tweeting…</vt:lpstr>
      <vt:lpstr>Who is in the room?</vt:lpstr>
      <vt:lpstr>Why spend time teaching the skill of question formulation?</vt:lpstr>
      <vt:lpstr>PowerPoint Presentation</vt:lpstr>
      <vt:lpstr>PowerPoint Presentation</vt:lpstr>
      <vt:lpstr>PowerPoint Presentation</vt:lpstr>
      <vt:lpstr>College Presidents on What Students Should Learn in College</vt:lpstr>
      <vt:lpstr>Yet…only 27%of students believe college taught them to ask their own questions</vt:lpstr>
      <vt:lpstr>But, the problem begins long before college... </vt:lpstr>
      <vt:lpstr>Percentage of Basic Skill Attainment</vt:lpstr>
      <vt:lpstr>Percentage of Basic Skill Attainment</vt:lpstr>
      <vt:lpstr> </vt:lpstr>
      <vt:lpstr>We Are Not Alone </vt:lpstr>
      <vt:lpstr>PowerPoint Presentation</vt:lpstr>
      <vt:lpstr>What happens when students do learn to ask their own questions? </vt:lpstr>
      <vt:lpstr>Classroom Example: Kindergarten</vt:lpstr>
      <vt:lpstr>Question Focus</vt:lpstr>
      <vt:lpstr>Student Questions</vt:lpstr>
      <vt:lpstr>Research Confirms the Importance of Student Questioning</vt:lpstr>
      <vt:lpstr>Student Reflection</vt:lpstr>
      <vt:lpstr>Working on a Shared Challenge Using the Question Formulation Technique (QFT)</vt:lpstr>
      <vt:lpstr>The Question Formulation Technique (QFT) </vt:lpstr>
      <vt:lpstr>Rules for Producing Questions</vt:lpstr>
      <vt:lpstr>Produce Questions</vt:lpstr>
      <vt:lpstr>Question Focus:</vt:lpstr>
      <vt:lpstr>Categorize Questions:  Closed/ Open</vt:lpstr>
      <vt:lpstr>Discussion</vt:lpstr>
      <vt:lpstr>Discussion</vt:lpstr>
      <vt:lpstr>Improve Questions</vt:lpstr>
      <vt:lpstr>Prioritize Questions </vt:lpstr>
      <vt:lpstr>Strategize on How to Use Questions</vt:lpstr>
      <vt:lpstr>Share</vt:lpstr>
      <vt:lpstr>Reflection </vt:lpstr>
      <vt:lpstr>A Look Inside the Process </vt:lpstr>
      <vt:lpstr>The QFT, on one slide…</vt:lpstr>
      <vt:lpstr>Curiosity and Rigor</vt:lpstr>
      <vt:lpstr>Thinking in many different directions</vt:lpstr>
      <vt:lpstr>Narrowing Down, Focusing</vt:lpstr>
      <vt:lpstr>Thinking about Thinking</vt:lpstr>
      <vt:lpstr>Exploring Classroom Examples</vt:lpstr>
      <vt:lpstr>Classroom Example: 4th Grade</vt:lpstr>
      <vt:lpstr>Question Focus</vt:lpstr>
      <vt:lpstr>Student Questions</vt:lpstr>
      <vt:lpstr>Next Steps with Student Questions</vt:lpstr>
      <vt:lpstr>Classroom Example:  Middle School</vt:lpstr>
      <vt:lpstr>Before the QFT, we… </vt:lpstr>
      <vt:lpstr>Question Focus:</vt:lpstr>
      <vt:lpstr>Selected Student Questions  (there were over 200!)</vt:lpstr>
      <vt:lpstr>Categorization &amp; Prioritization</vt:lpstr>
      <vt:lpstr>Next steps after the QFT  </vt:lpstr>
      <vt:lpstr>Next steps after the QFT </vt:lpstr>
      <vt:lpstr>Next Steps: in the Days Following QFT</vt:lpstr>
      <vt:lpstr>Next Steps: in the Days Following QFT </vt:lpstr>
      <vt:lpstr>To See More of Nicole’s Work:</vt:lpstr>
      <vt:lpstr>Classroom Example: High School</vt:lpstr>
      <vt:lpstr>Question Focus:</vt:lpstr>
      <vt:lpstr>Next Steps:</vt:lpstr>
      <vt:lpstr>Classroom Example: University </vt:lpstr>
      <vt:lpstr>Question Focus:</vt:lpstr>
      <vt:lpstr>Next Steps with Student Questions: </vt:lpstr>
      <vt:lpstr>Why is student question formulation so important today?</vt:lpstr>
      <vt:lpstr>PowerPoint Presentation</vt:lpstr>
      <vt:lpstr>The Skill of Asking Questions</vt:lpstr>
      <vt:lpstr>Democracy</vt:lpstr>
      <vt:lpstr>Evaluation</vt:lpstr>
      <vt:lpstr>PowerPoint Presentation</vt:lpstr>
      <vt:lpstr>PowerPoint Presentation</vt:lpstr>
      <vt:lpstr>To Learn More About How to Use the QFT in Your Context</vt:lpstr>
      <vt:lpstr>A Sample of What’s on Rightquestion.org…</vt:lpstr>
      <vt:lpstr>Classroom Example: High School Physics</vt:lpstr>
      <vt:lpstr>Question Focus:</vt:lpstr>
      <vt:lpstr>Classroom Example: High School</vt:lpstr>
    </vt:vector>
  </TitlesOfParts>
  <Company>HP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RQI</dc:creator>
  <cp:lastModifiedBy>Microsoft Office User</cp:lastModifiedBy>
  <cp:revision>116</cp:revision>
  <cp:lastPrinted>2017-11-13T23:10:20Z</cp:lastPrinted>
  <dcterms:created xsi:type="dcterms:W3CDTF">2016-10-28T13:10:12Z</dcterms:created>
  <dcterms:modified xsi:type="dcterms:W3CDTF">2018-07-13T14:36:08Z</dcterms:modified>
</cp:coreProperties>
</file>