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75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0422DD-2435-4EB6-97F3-246AF952E44A}">
  <a:tblStyle styleId="{D80422DD-2435-4EB6-97F3-246AF952E4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597"/>
    <p:restoredTop sz="93112"/>
  </p:normalViewPr>
  <p:slideViewPr>
    <p:cSldViewPr snapToGrid="0">
      <p:cViewPr varScale="1">
        <p:scale>
          <a:sx n="80" d="100"/>
          <a:sy n="80" d="100"/>
        </p:scale>
        <p:origin x="4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97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92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33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71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44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00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50D99497-3B62-4F8C-A892-AF6DDC86B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36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/>
          <a:lstStyle/>
          <a:p>
            <a:fld id="{50D99497-3B62-4F8C-A892-AF6DDC86B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11931"/>
            <a:ext cx="642097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4817689"/>
            <a:ext cx="2133600" cy="273844"/>
          </a:xfrm>
          <a:prstGeom prst="rect">
            <a:avLst/>
          </a:prstGeom>
        </p:spPr>
        <p:txBody>
          <a:bodyPr/>
          <a:lstStyle/>
          <a:p>
            <a:pPr algn="r" defTabSz="342900">
              <a:buClrTx/>
              <a:defRPr/>
            </a:pPr>
            <a:fld id="{1BBC3013-4435-2D4C-9E29-650CD3D95957}" type="datetimeFigureOut">
              <a:rPr lang="en-US" sz="825" kern="1200" smtClean="0">
                <a:solidFill>
                  <a:prstClr val="black">
                    <a:lumMod val="65000"/>
                    <a:lumOff val="35000"/>
                  </a:prstClr>
                </a:solidFill>
                <a:latin typeface="Rockwell"/>
                <a:ea typeface="+mn-ea"/>
                <a:cs typeface="+mn-cs"/>
              </a:rPr>
              <a:pPr algn="r" defTabSz="342900">
                <a:buClrTx/>
                <a:defRPr/>
              </a:pPr>
              <a:t>7/12/18</a:t>
            </a:fld>
            <a:endParaRPr lang="en-US" sz="825" kern="1200"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4817689"/>
            <a:ext cx="6122894" cy="273844"/>
          </a:xfrm>
          <a:prstGeom prst="rect">
            <a:avLst/>
          </a:prstGeom>
        </p:spPr>
        <p:txBody>
          <a:bodyPr/>
          <a:lstStyle/>
          <a:p>
            <a:pPr defTabSz="342900">
              <a:buClrTx/>
              <a:defRPr/>
            </a:pPr>
            <a:endParaRPr lang="en-US" sz="825" kern="1200"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806C9EB7-DE12-DA45-9FA8-81EA5D4669B0}" type="slidenum">
              <a:rPr lang="en-US" sz="1050" kern="1200" smtClean="0">
                <a:solidFill>
                  <a:prstClr val="white"/>
                </a:solidFill>
                <a:latin typeface="Rockwell"/>
                <a:ea typeface="+mn-ea"/>
                <a:cs typeface="+mn-cs"/>
              </a:rPr>
              <a:pPr defTabSz="342900">
                <a:buClrTx/>
                <a:defRPr/>
              </a:pPr>
              <a:t>‹#›</a:t>
            </a:fld>
            <a:endParaRPr lang="en-US" sz="1050" kern="1200">
              <a:solidFill>
                <a:prstClr val="white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6" y="171450"/>
            <a:ext cx="2609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11931"/>
            <a:ext cx="9144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nbolduc@ellingtonschools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PLPEcu6523Q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sWErSsQw-se65NwL5j9Rww1gttI7GLkyPggZ6E6zA2k/ed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hyperlink" Target="https://www.youtube.com/watch?v=mAYXZzKUAX4" TargetMode="External"/><Relationship Id="rId5" Type="http://schemas.openxmlformats.org/officeDocument/2006/relationships/hyperlink" Target="https://www.youtube.com/watch?v=53EEDisloME" TargetMode="External"/><Relationship Id="rId6" Type="http://schemas.openxmlformats.org/officeDocument/2006/relationships/image" Target="../media/image12.jpeg"/><Relationship Id="rId1" Type="http://schemas.openxmlformats.org/officeDocument/2006/relationships/video" Target="https://www.youtube.com/embed/mAYXZzKUAX4" TargetMode="Externa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QFT Examples from Nicole Bolduc’s 7</a:t>
            </a:r>
            <a:r>
              <a:rPr lang="en-US" baseline="30000" dirty="0" smtClean="0"/>
              <a:t>th</a:t>
            </a:r>
            <a:r>
              <a:rPr lang="en-US" dirty="0" smtClean="0"/>
              <a:t> Grade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find out more or ask questions, please reach out to Nicole: </a:t>
            </a:r>
            <a:r>
              <a:rPr lang="en-US" dirty="0" smtClean="0">
                <a:hlinkClick r:id="rId2"/>
              </a:rPr>
              <a:t>nbolduc@ellingtonschools.net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9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56" y="363070"/>
            <a:ext cx="5667235" cy="551330"/>
          </a:xfrm>
        </p:spPr>
        <p:txBody>
          <a:bodyPr/>
          <a:lstStyle/>
          <a:p>
            <a:r>
              <a:rPr lang="en-US" dirty="0"/>
              <a:t>Selected 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32609"/>
            <a:ext cx="6525492" cy="3803073"/>
          </a:xfrm>
        </p:spPr>
        <p:txBody>
          <a:bodyPr numCol="2">
            <a:noAutofit/>
          </a:bodyPr>
          <a:lstStyle/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Why does tide change?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How is tide created?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How does earth’s rotation cause the tide to change?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Does the sun have any part in the rise and retreat of tides?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Do tides occur because of the gravitational pull of the moon?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Do the phases of the moon come into play with the tides?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How do other planets affect it?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Are the tides opposite in Florida and Mexico? (b/c they share the Gulf of Mexico)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How come the tide changes greatly in some places but not others?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How far can high tide go?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How do tides affect people? </a:t>
            </a:r>
          </a:p>
          <a:p>
            <a:pPr marL="257175" indent="-257175" fontAlgn="base">
              <a:buFont typeface="+mj-lt"/>
              <a:buAutoNum type="arabicPeriod"/>
            </a:pPr>
            <a:endParaRPr lang="en-US" sz="1350" b="1" dirty="0">
              <a:solidFill>
                <a:schemeClr val="tx1"/>
              </a:solidFill>
            </a:endParaRPr>
          </a:p>
          <a:p>
            <a:pPr marL="257175" indent="-257175" fontAlgn="base">
              <a:buFont typeface="+mj-lt"/>
              <a:buAutoNum type="arabicPeriod"/>
            </a:pPr>
            <a:endParaRPr lang="en-US" sz="1350" b="1" dirty="0">
              <a:solidFill>
                <a:schemeClr val="tx1"/>
              </a:solidFill>
            </a:endParaRPr>
          </a:p>
          <a:p>
            <a:pPr marL="257175" indent="-257175" fontAlgn="base">
              <a:buFont typeface="+mj-lt"/>
              <a:buAutoNum type="arabicPeriod"/>
            </a:pPr>
            <a:endParaRPr lang="en-US" sz="1350" b="1" dirty="0">
              <a:solidFill>
                <a:schemeClr val="tx1"/>
              </a:solidFill>
            </a:endParaRPr>
          </a:p>
          <a:p>
            <a:pPr marL="257175" indent="-257175" fontAlgn="base">
              <a:buFont typeface="+mj-lt"/>
              <a:buAutoNum type="arabicPeriod"/>
            </a:pPr>
            <a:endParaRPr lang="en-US" sz="1350" b="1" dirty="0">
              <a:solidFill>
                <a:schemeClr val="tx1"/>
              </a:solidFill>
            </a:endParaRPr>
          </a:p>
          <a:p>
            <a:pPr marL="257175" indent="-257175" fontAlgn="base">
              <a:buFont typeface="+mj-lt"/>
              <a:buAutoNum type="arabicPeriod"/>
            </a:pPr>
            <a:endParaRPr lang="en-US" sz="1350" b="1" dirty="0">
              <a:solidFill>
                <a:schemeClr val="tx1"/>
              </a:solidFill>
            </a:endParaRP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Can tide change be a problem in the future?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Does global warming affect tides?</a:t>
            </a:r>
            <a:endParaRPr lang="en-US" sz="1350" i="1" dirty="0">
              <a:solidFill>
                <a:schemeClr val="tx1"/>
              </a:solidFill>
            </a:endParaRP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Where does the water go to?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Does temperature have anything to do with tides? </a:t>
            </a:r>
            <a:r>
              <a:rPr lang="en-US" sz="1350" i="1" dirty="0">
                <a:solidFill>
                  <a:schemeClr val="tx1"/>
                </a:solidFill>
              </a:rPr>
              <a:t> 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Does tilt have anything to do with tides?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How do fish &amp; wildlife survive when the tide is always changing?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If the moon disappeared, would there be no tides?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What would happen if the tide </a:t>
            </a:r>
            <a:r>
              <a:rPr lang="en-US" sz="1350" i="1" dirty="0">
                <a:solidFill>
                  <a:schemeClr val="tx1"/>
                </a:solidFill>
              </a:rPr>
              <a:t>didn’t</a:t>
            </a:r>
            <a:r>
              <a:rPr lang="en-US" sz="1350" dirty="0">
                <a:solidFill>
                  <a:schemeClr val="tx1"/>
                </a:solidFill>
              </a:rPr>
              <a:t> change</a:t>
            </a:r>
            <a:r>
              <a:rPr lang="en-US" sz="1350" dirty="0"/>
              <a:t>?</a:t>
            </a:r>
          </a:p>
          <a:p>
            <a:pPr marL="257175" indent="-257175" fontAlgn="base">
              <a:buFont typeface="+mj-lt"/>
              <a:buAutoNum type="arabicPeriod"/>
            </a:pPr>
            <a:r>
              <a:rPr lang="en-US" sz="1350" dirty="0">
                <a:solidFill>
                  <a:schemeClr val="tx1"/>
                </a:solidFill>
              </a:rPr>
              <a:t>Why are tides important to the earth?</a:t>
            </a:r>
          </a:p>
          <a:p>
            <a:pPr marL="257175" indent="-257175" fontAlgn="base">
              <a:buFont typeface="+mj-lt"/>
              <a:buAutoNum type="arabicPeriod"/>
            </a:pPr>
            <a:endParaRPr lang="en-US" sz="1350" b="1" dirty="0"/>
          </a:p>
          <a:p>
            <a:pPr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16856" y="1200151"/>
            <a:ext cx="347078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The Driving Questions Board and the “Parking Lot”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Students draw initial models, give feedback, and make predictions.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S</a:t>
            </a:r>
            <a:r>
              <a:rPr lang="en-US" sz="1800" dirty="0"/>
              <a:t>tudents experience a series of  scientific investigations. 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At the end of the unit, the Driving Question board is “published” in poster format.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138" y="1491096"/>
            <a:ext cx="2551397" cy="33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0"/>
            <a:ext cx="8848500" cy="1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29DD1"/>
                </a:solidFill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Classroom Example:</a:t>
            </a:r>
            <a:endParaRPr sz="3300">
              <a:solidFill>
                <a:srgbClr val="629DD1"/>
              </a:solidFill>
              <a:highlight>
                <a:srgbClr val="FFFFFF"/>
              </a:highlight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29DD1"/>
                </a:solidFill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Middle School</a:t>
            </a:r>
            <a:endParaRPr/>
          </a:p>
        </p:txBody>
      </p:sp>
      <p:grpSp>
        <p:nvGrpSpPr>
          <p:cNvPr id="55" name="Shape 55"/>
          <p:cNvGrpSpPr/>
          <p:nvPr/>
        </p:nvGrpSpPr>
        <p:grpSpPr>
          <a:xfrm>
            <a:off x="6251200" y="1716320"/>
            <a:ext cx="2337197" cy="1710847"/>
            <a:chOff x="6168175" y="75925"/>
            <a:chExt cx="2674750" cy="2046713"/>
          </a:xfrm>
        </p:grpSpPr>
        <p:sp>
          <p:nvSpPr>
            <p:cNvPr id="56" name="Shape 56"/>
            <p:cNvSpPr txBox="1"/>
            <p:nvPr/>
          </p:nvSpPr>
          <p:spPr>
            <a:xfrm>
              <a:off x="7522800" y="75925"/>
              <a:ext cx="10773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Case 1</a:t>
              </a:r>
              <a:endParaRPr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7522800" y="1119525"/>
              <a:ext cx="9105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Case 2</a:t>
              </a:r>
              <a:endParaRPr/>
            </a:p>
          </p:txBody>
        </p:sp>
        <p:pic>
          <p:nvPicPr>
            <p:cNvPr id="58" name="Shape 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68175" y="707763"/>
              <a:ext cx="755128" cy="7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Shape 5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57125" y="383700"/>
              <a:ext cx="6858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Shape 6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204750" y="1427313"/>
              <a:ext cx="590550" cy="6953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Shape 61"/>
            <p:cNvCxnSpPr>
              <a:stCxn id="58" idx="3"/>
            </p:cNvCxnSpPr>
            <p:nvPr/>
          </p:nvCxnSpPr>
          <p:spPr>
            <a:xfrm rot="10800000" flipH="1">
              <a:off x="6923303" y="797412"/>
              <a:ext cx="1033800" cy="29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6923303" y="1343962"/>
              <a:ext cx="1187100" cy="34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3" name="Shape 63"/>
          <p:cNvSpPr txBox="1"/>
          <p:nvPr/>
        </p:nvSpPr>
        <p:spPr>
          <a:xfrm>
            <a:off x="267350" y="1591425"/>
            <a:ext cx="5920200" cy="24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ckwell"/>
                <a:ea typeface="Rockwell"/>
                <a:cs typeface="Rockwell"/>
                <a:sym typeface="Rockwell"/>
              </a:rPr>
              <a:t>Topic (DCI’s?): Living organisms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ckwell"/>
                <a:ea typeface="Rockwell"/>
                <a:cs typeface="Rockwell"/>
                <a:sym typeface="Rockwell"/>
              </a:rPr>
              <a:t>Phenomenon: Some eggs hatch into chicks while others do not.  </a:t>
            </a:r>
            <a:endParaRPr sz="3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3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the QFT 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63800" cy="3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1) Watched videos of people raising chickens, harvesting eggs, and chicks hatching while writing observations.</a:t>
            </a:r>
            <a:endParaRPr sz="2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2) Discussed observations.</a:t>
            </a:r>
            <a:endParaRPr sz="2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3) Discussed reasons why people raise chickens. </a:t>
            </a:r>
            <a:endParaRPr sz="2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4) Discussed list of items we need in our classroom to raise chickens. I suggested that I go to the grocery store to pick up eggs. </a:t>
            </a:r>
            <a:endParaRPr sz="2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5) Drew initial models of phenomenon. </a:t>
            </a:r>
            <a:endParaRPr sz="2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6696775" y="1548395"/>
            <a:ext cx="2337197" cy="1710847"/>
            <a:chOff x="6168175" y="75925"/>
            <a:chExt cx="2674750" cy="2046713"/>
          </a:xfrm>
        </p:grpSpPr>
        <p:sp>
          <p:nvSpPr>
            <p:cNvPr id="71" name="Shape 71"/>
            <p:cNvSpPr txBox="1"/>
            <p:nvPr/>
          </p:nvSpPr>
          <p:spPr>
            <a:xfrm>
              <a:off x="7522800" y="75925"/>
              <a:ext cx="10773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Case 1</a:t>
              </a:r>
              <a:endParaRPr/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 txBox="1"/>
            <p:nvPr/>
          </p:nvSpPr>
          <p:spPr>
            <a:xfrm>
              <a:off x="7522800" y="1119525"/>
              <a:ext cx="9105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Case 2</a:t>
              </a:r>
              <a:endParaRPr/>
            </a:p>
          </p:txBody>
        </p:sp>
        <p:pic>
          <p:nvPicPr>
            <p:cNvPr id="73" name="Shape 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68175" y="707763"/>
              <a:ext cx="755128" cy="7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57125" y="383700"/>
              <a:ext cx="6858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7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204750" y="1427313"/>
              <a:ext cx="590550" cy="6953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6" name="Shape 76"/>
            <p:cNvCxnSpPr>
              <a:stCxn id="73" idx="3"/>
            </p:cNvCxnSpPr>
            <p:nvPr/>
          </p:nvCxnSpPr>
          <p:spPr>
            <a:xfrm rot="10800000" flipH="1">
              <a:off x="6923303" y="797412"/>
              <a:ext cx="1033800" cy="298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" name="Shape 77"/>
            <p:cNvCxnSpPr/>
            <p:nvPr/>
          </p:nvCxnSpPr>
          <p:spPr>
            <a:xfrm>
              <a:off x="6923303" y="1343962"/>
              <a:ext cx="1187100" cy="34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90175" y="343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Before the QFT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0725" y="863550"/>
            <a:ext cx="5022900" cy="3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7) Shared/discussed initial models and come up with an organized consensus model.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8) Made a list of other related phenomena.</a:t>
            </a:r>
            <a:endParaRPr sz="2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17078" t="18698" r="16440" b="19853"/>
          <a:stretch/>
        </p:blipFill>
        <p:spPr>
          <a:xfrm>
            <a:off x="5334600" y="177500"/>
            <a:ext cx="3697777" cy="222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l="41224"/>
          <a:stretch/>
        </p:blipFill>
        <p:spPr>
          <a:xfrm>
            <a:off x="5334600" y="2329475"/>
            <a:ext cx="3697777" cy="28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QFT 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-95700" y="1152475"/>
            <a:ext cx="509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Students generate “scientific” questions based on their initial models, our class consensus model, and our list of related phenomena.</a:t>
            </a:r>
            <a:endParaRPr sz="25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1430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750" y="137378"/>
            <a:ext cx="3714248" cy="278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t="22209" r="13171"/>
          <a:stretch/>
        </p:blipFill>
        <p:spPr>
          <a:xfrm>
            <a:off x="5429750" y="2571750"/>
            <a:ext cx="3827256" cy="25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after the QFT 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7075" y="1079000"/>
            <a:ext cx="6359700" cy="2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1) Students categorized their questions into following categories: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A) The egg at first</a:t>
            </a:r>
            <a:endParaRPr sz="2000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Rockwell"/>
                <a:ea typeface="Rockwell"/>
                <a:cs typeface="Rockwell"/>
                <a:sym typeface="Rockwell"/>
              </a:rPr>
              <a:t>B) Inside the egg over time</a:t>
            </a:r>
            <a:endParaRPr sz="2000">
              <a:solidFill>
                <a:srgbClr val="0000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  <a:latin typeface="Rockwell"/>
                <a:ea typeface="Rockwell"/>
                <a:cs typeface="Rockwell"/>
                <a:sym typeface="Rockwell"/>
              </a:rPr>
              <a:t>C) The egg after a period of time has passed</a:t>
            </a:r>
            <a:r>
              <a:rPr lang="e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A64D79"/>
                </a:solidFill>
                <a:latin typeface="Rockwell"/>
                <a:ea typeface="Rockwell"/>
                <a:cs typeface="Rockwell"/>
                <a:sym typeface="Rockwell"/>
              </a:rPr>
              <a:t>*PARKING LOT</a:t>
            </a:r>
            <a:endParaRPr sz="2000">
              <a:solidFill>
                <a:srgbClr val="A64D7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17078" t="18698" r="16440" b="19853"/>
          <a:stretch/>
        </p:blipFill>
        <p:spPr>
          <a:xfrm>
            <a:off x="6163175" y="101100"/>
            <a:ext cx="2799652" cy="1687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025" y="3590650"/>
            <a:ext cx="563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2) Revise/Improve questions by changing a “thin” question to “thick” and at least one question required for categories </a:t>
            </a:r>
            <a:r>
              <a:rPr lang="en" sz="200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A</a:t>
            </a:r>
            <a:r>
              <a:rPr lang="e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lang="en" sz="2000">
                <a:solidFill>
                  <a:srgbClr val="0000FF"/>
                </a:solidFill>
                <a:latin typeface="Rockwell"/>
                <a:ea typeface="Rockwell"/>
                <a:cs typeface="Rockwell"/>
                <a:sym typeface="Rockwell"/>
              </a:rPr>
              <a:t>B</a:t>
            </a:r>
            <a:r>
              <a:rPr lang="e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and </a:t>
            </a:r>
            <a:r>
              <a:rPr lang="en" sz="2000">
                <a:solidFill>
                  <a:srgbClr val="38761D"/>
                </a:solidFill>
                <a:latin typeface="Rockwell"/>
                <a:ea typeface="Rockwell"/>
                <a:cs typeface="Rockwell"/>
                <a:sym typeface="Rockwell"/>
              </a:rPr>
              <a:t>C</a:t>
            </a:r>
            <a:r>
              <a:rPr lang="e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. Generate more questions if needed. </a:t>
            </a:r>
            <a:endParaRPr sz="2000"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t="21284" r="14192"/>
          <a:stretch/>
        </p:blipFill>
        <p:spPr>
          <a:xfrm>
            <a:off x="5770175" y="2374175"/>
            <a:ext cx="3373824" cy="228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5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Next steps after the QFT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3182700" cy="40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-</a:t>
            </a:r>
            <a:r>
              <a:rPr lang="en" sz="22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Students choose 4 questions they believe will best help them figure out the phenomenon and/or related phenomena. </a:t>
            </a:r>
            <a:endParaRPr sz="22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-Create Driving Question Board (DQB) </a:t>
            </a:r>
            <a:endParaRPr sz="22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7687" r="9028"/>
          <a:stretch/>
        </p:blipFill>
        <p:spPr>
          <a:xfrm>
            <a:off x="3307400" y="598375"/>
            <a:ext cx="5836600" cy="454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Student Questions (there were over 200!)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1">
                <a:solidFill>
                  <a:schemeClr val="dk1"/>
                </a:solidFill>
                <a:highlight>
                  <a:srgbClr val="FFFF00"/>
                </a:highlight>
              </a:rPr>
              <a:t>Overall Question: Why do some eggs become chickens but others don’t? </a:t>
            </a:r>
            <a:endParaRPr sz="1200" b="1" i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highlight>
                  <a:srgbClr val="00FF00"/>
                </a:highlight>
              </a:rPr>
              <a:t>A: Questions we have about the egg and “beginning” of process.</a:t>
            </a:r>
            <a:r>
              <a:rPr lang="en" sz="1200" b="1">
                <a:solidFill>
                  <a:schemeClr val="dk1"/>
                </a:solidFill>
              </a:rPr>
              <a:t> 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happens when the egg is not in a certain environment?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Can other eggs relate to the same process?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Do both of the eggs in both cases start the same way?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are the shells formed?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Do different eggs need different temp?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is the egg made in the chicken?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Why do eggs hatch at certain time?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Do female chickens lay eggs or also male?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What does fertizalition have to do with the way the egg hatches?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Do the eggs change anyway during hatching?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are eggs fertilized?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are other animals’ eggs relate to the chicken eggs?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How do chicken eggs start off edible on the inside?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Does Kinetic Energy/Potential Energy/Thermal energy relate to eggs in any way? </a:t>
            </a:r>
            <a:endParaRPr sz="12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76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after the QFT </a:t>
            </a:r>
            <a:endParaRPr/>
          </a:p>
        </p:txBody>
      </p:sp>
      <p:graphicFrame>
        <p:nvGraphicFramePr>
          <p:cNvPr id="121" name="Shape 121"/>
          <p:cNvGraphicFramePr/>
          <p:nvPr/>
        </p:nvGraphicFramePr>
        <p:xfrm>
          <a:off x="83550" y="572700"/>
          <a:ext cx="8976900" cy="4225400"/>
        </p:xfrm>
        <a:graphic>
          <a:graphicData uri="http://schemas.openxmlformats.org/drawingml/2006/table">
            <a:tbl>
              <a:tblPr>
                <a:noFill/>
                <a:tableStyleId>{D80422DD-2435-4EB6-97F3-246AF952E44A}</a:tableStyleId>
              </a:tblPr>
              <a:tblGrid>
                <a:gridCol w="2030975"/>
                <a:gridCol w="2030975"/>
                <a:gridCol w="2030975"/>
                <a:gridCol w="2883975"/>
              </a:tblGrid>
              <a:tr h="1232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List your 4 questions below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This question best relates to the following part of our consensus model: A, B, C or Parking Lot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Sources of evidence we need in order to answer the question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Ideas for class investigations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</a:tr>
              <a:tr h="18704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1.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2.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3.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4. 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</a:tr>
              <a:tr h="8879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Reflect: I chose these 4 questions because...</a:t>
                      </a: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 gridSpan="3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9132" y="70015"/>
            <a:ext cx="5662350" cy="92523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/>
          <a:p>
            <a:pPr algn="ctr"/>
            <a:r>
              <a:rPr lang="en-US" sz="2700" dirty="0"/>
              <a:t>Classroom Example: </a:t>
            </a:r>
            <a:br>
              <a:rPr lang="en-US" sz="2700" dirty="0"/>
            </a:br>
            <a:r>
              <a:rPr lang="en-US" sz="2700" dirty="0"/>
              <a:t>Middle School</a:t>
            </a:r>
            <a:endParaRPr sz="2700"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387217" y="1095499"/>
            <a:ext cx="3781518" cy="370510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indent="0">
              <a:buNone/>
            </a:pPr>
            <a:r>
              <a:rPr lang="en-US" sz="1500" u="sng" dirty="0">
                <a:solidFill>
                  <a:srgbClr val="000000"/>
                </a:solidFill>
              </a:rPr>
              <a:t>T</a:t>
            </a:r>
            <a:r>
              <a:rPr lang="en-US" sz="1650" u="sng" dirty="0">
                <a:solidFill>
                  <a:srgbClr val="000000"/>
                </a:solidFill>
              </a:rPr>
              <a:t>eacher:</a:t>
            </a:r>
            <a:r>
              <a:rPr lang="en-US" sz="1650" dirty="0">
                <a:solidFill>
                  <a:srgbClr val="000000"/>
                </a:solidFill>
              </a:rPr>
              <a:t> Nicole Bolduc, Ellington, CT</a:t>
            </a:r>
          </a:p>
          <a:p>
            <a:pPr marL="0" indent="0">
              <a:buNone/>
            </a:pPr>
            <a:endParaRPr lang="en-US" sz="165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" sz="1650" u="sng" dirty="0">
                <a:solidFill>
                  <a:srgbClr val="000000"/>
                </a:solidFill>
              </a:rPr>
              <a:t>Topic</a:t>
            </a:r>
            <a:r>
              <a:rPr lang="en" sz="1650" u="sng" dirty="0">
                <a:solidFill>
                  <a:srgbClr val="000000"/>
                </a:solidFill>
              </a:rPr>
              <a:t>:</a:t>
            </a:r>
            <a:r>
              <a:rPr lang="en" sz="1650" dirty="0">
                <a:solidFill>
                  <a:srgbClr val="000000"/>
                </a:solidFill>
              </a:rPr>
              <a:t> The Science of Sound</a:t>
            </a:r>
            <a:endParaRPr sz="1650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650" u="sng" dirty="0">
                <a:solidFill>
                  <a:srgbClr val="000000"/>
                </a:solidFill>
              </a:rPr>
              <a:t>Purpose:</a:t>
            </a:r>
            <a:r>
              <a:rPr lang="en" sz="1650" dirty="0">
                <a:solidFill>
                  <a:srgbClr val="000000"/>
                </a:solidFill>
              </a:rPr>
              <a:t> To engage students in setting the learning agenda for the unit.</a:t>
            </a:r>
            <a:endParaRPr sz="1650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650" dirty="0">
                <a:solidFill>
                  <a:srgbClr val="000000"/>
                </a:solidFill>
              </a:rPr>
              <a:t>Students </a:t>
            </a:r>
            <a:r>
              <a:rPr lang="en" sz="1650" dirty="0">
                <a:solidFill>
                  <a:srgbClr val="000000"/>
                </a:solidFill>
              </a:rPr>
              <a:t>watched </a:t>
            </a:r>
            <a:r>
              <a:rPr lang="en" sz="1650" dirty="0">
                <a:solidFill>
                  <a:srgbClr val="000000"/>
                </a:solidFill>
              </a:rPr>
              <a:t>video of Daniel Kish, a blind man who uses “Flash Sonar” to navigate the world. </a:t>
            </a:r>
            <a:endParaRPr sz="1650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650" dirty="0">
                <a:solidFill>
                  <a:srgbClr val="000000"/>
                </a:solidFill>
              </a:rPr>
              <a:t>They are instructed to ask questions as a </a:t>
            </a:r>
            <a:r>
              <a:rPr lang="en" sz="1650" b="1" u="sng" dirty="0">
                <a:solidFill>
                  <a:srgbClr val="000000"/>
                </a:solidFill>
              </a:rPr>
              <a:t>scientist</a:t>
            </a:r>
            <a:r>
              <a:rPr lang="en" sz="1650" dirty="0">
                <a:solidFill>
                  <a:srgbClr val="000000"/>
                </a:solidFill>
              </a:rPr>
              <a:t> who wants to discover.</a:t>
            </a:r>
            <a:endParaRPr sz="1650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6" name="Shape 56" descr="Screenshot 2016-12-04 at 10.08.28 AM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218" y="1682830"/>
            <a:ext cx="2844638" cy="189628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5026106" y="3579111"/>
            <a:ext cx="2778750" cy="4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buClrTx/>
              <a:defRPr/>
            </a:pPr>
            <a:r>
              <a:rPr lang="en" sz="1350" u="sng" kern="1200" dirty="0">
                <a:solidFill>
                  <a:srgbClr val="9454C3"/>
                </a:solidFill>
                <a:latin typeface="Rockwell"/>
                <a:ea typeface="+mn-ea"/>
                <a:cs typeface="+mn-cs"/>
                <a:hlinkClick r:id="rId4"/>
              </a:rPr>
              <a:t>https://www.youtube.com/watch?v=PLPEcu6523Q</a:t>
            </a:r>
            <a:endParaRPr sz="1350" kern="12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  <a:p>
            <a:pPr defTabSz="342900">
              <a:buClrTx/>
              <a:defRPr/>
            </a:pPr>
            <a:endParaRPr sz="1350" kern="12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1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after QFT</a:t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4913" t="12982" r="39310"/>
          <a:stretch/>
        </p:blipFill>
        <p:spPr>
          <a:xfrm>
            <a:off x="0" y="1152475"/>
            <a:ext cx="4417802" cy="39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200" y="1170125"/>
            <a:ext cx="4421402" cy="399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343722" y="177479"/>
            <a:ext cx="5211209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" sz="2700" dirty="0">
                <a:latin typeface="+mj-lt"/>
              </a:rPr>
              <a:t>Before </a:t>
            </a:r>
            <a:r>
              <a:rPr lang="en-US" sz="2700" dirty="0">
                <a:latin typeface="+mj-lt"/>
              </a:rPr>
              <a:t>the </a:t>
            </a:r>
            <a:r>
              <a:rPr lang="en" sz="2700" dirty="0">
                <a:latin typeface="+mj-lt"/>
              </a:rPr>
              <a:t>QFT </a:t>
            </a:r>
            <a:endParaRPr sz="2700" dirty="0">
              <a:latin typeface="+mj-lt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172663" y="1017431"/>
            <a:ext cx="4080807" cy="34832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342900" indent="-261938">
              <a:buClr>
                <a:srgbClr val="000000"/>
              </a:buClr>
              <a:buSzPts val="1900"/>
              <a:buAutoNum type="arabicParenR"/>
            </a:pPr>
            <a:r>
              <a:rPr lang="en" sz="1500" dirty="0">
                <a:solidFill>
                  <a:srgbClr val="000000"/>
                </a:solidFill>
              </a:rPr>
              <a:t>Watched </a:t>
            </a:r>
            <a:r>
              <a:rPr lang="en" sz="1500" dirty="0">
                <a:solidFill>
                  <a:srgbClr val="000000"/>
                </a:solidFill>
              </a:rPr>
              <a:t>phenomenon </a:t>
            </a:r>
            <a:r>
              <a:rPr lang="en-US" sz="1500" dirty="0">
                <a:solidFill>
                  <a:srgbClr val="000000"/>
                </a:solidFill>
              </a:rPr>
              <a:t>twice and wrote down </a:t>
            </a:r>
            <a:r>
              <a:rPr lang="en" sz="1500" dirty="0">
                <a:solidFill>
                  <a:srgbClr val="000000"/>
                </a:solidFill>
              </a:rPr>
              <a:t>observations</a:t>
            </a:r>
            <a:r>
              <a:rPr lang="en" sz="1500" dirty="0">
                <a:solidFill>
                  <a:srgbClr val="000000"/>
                </a:solidFill>
              </a:rPr>
              <a:t>.</a:t>
            </a:r>
            <a:endParaRPr sz="1500" dirty="0">
              <a:solidFill>
                <a:srgbClr val="000000"/>
              </a:solidFill>
            </a:endParaRPr>
          </a:p>
          <a:p>
            <a:pPr marL="342900" indent="-261938">
              <a:buClr>
                <a:srgbClr val="000000"/>
              </a:buClr>
              <a:buSzPts val="1900"/>
              <a:buAutoNum type="arabicParenR"/>
            </a:pPr>
            <a:r>
              <a:rPr lang="en" sz="1500" dirty="0">
                <a:solidFill>
                  <a:srgbClr val="000000"/>
                </a:solidFill>
              </a:rPr>
              <a:t>Came </a:t>
            </a:r>
            <a:r>
              <a:rPr lang="en" sz="1500" dirty="0">
                <a:solidFill>
                  <a:srgbClr val="000000"/>
                </a:solidFill>
              </a:rPr>
              <a:t>together to share observations.</a:t>
            </a:r>
            <a:endParaRPr sz="1500" dirty="0">
              <a:solidFill>
                <a:srgbClr val="000000"/>
              </a:solidFill>
            </a:endParaRPr>
          </a:p>
          <a:p>
            <a:pPr marL="342900" indent="-261938">
              <a:buClr>
                <a:srgbClr val="000000"/>
              </a:buClr>
              <a:buSzPts val="1900"/>
              <a:buAutoNum type="arabicParenR"/>
            </a:pPr>
            <a:r>
              <a:rPr lang="en" sz="1500" dirty="0">
                <a:solidFill>
                  <a:srgbClr val="000000"/>
                </a:solidFill>
              </a:rPr>
              <a:t>Drew </a:t>
            </a:r>
            <a:r>
              <a:rPr lang="en" sz="1500" dirty="0">
                <a:solidFill>
                  <a:srgbClr val="000000"/>
                </a:solidFill>
              </a:rPr>
              <a:t>initial models of how phenomenon works scientifically. </a:t>
            </a:r>
            <a:endParaRPr sz="1500" dirty="0">
              <a:solidFill>
                <a:srgbClr val="000000"/>
              </a:solidFill>
            </a:endParaRPr>
          </a:p>
          <a:p>
            <a:pPr marL="342900" indent="-261938">
              <a:buClr>
                <a:srgbClr val="000000"/>
              </a:buClr>
              <a:buSzPts val="1900"/>
              <a:buAutoNum type="arabicParenR"/>
            </a:pPr>
            <a:r>
              <a:rPr lang="en" sz="1500" dirty="0">
                <a:solidFill>
                  <a:srgbClr val="000000"/>
                </a:solidFill>
              </a:rPr>
              <a:t>Came together to share initial models and come up with an organized consensus model.</a:t>
            </a:r>
            <a:endParaRPr sz="1500" dirty="0">
              <a:solidFill>
                <a:srgbClr val="000000"/>
              </a:solidFill>
            </a:endParaRPr>
          </a:p>
          <a:p>
            <a:pPr marL="342900" indent="-261938">
              <a:buClr>
                <a:srgbClr val="000000"/>
              </a:buClr>
              <a:buSzPts val="1900"/>
              <a:buAutoNum type="arabicParenR"/>
            </a:pPr>
            <a:r>
              <a:rPr lang="en" sz="1500" dirty="0">
                <a:solidFill>
                  <a:srgbClr val="000000"/>
                </a:solidFill>
              </a:rPr>
              <a:t>Made a list of other related phenomena.</a:t>
            </a:r>
            <a:endParaRPr sz="1500" dirty="0">
              <a:solidFill>
                <a:srgbClr val="000000"/>
              </a:solidFill>
            </a:endParaRPr>
          </a:p>
          <a:p>
            <a:pPr marL="342900" indent="-261938">
              <a:buClr>
                <a:srgbClr val="000000"/>
              </a:buClr>
              <a:buSzPts val="1900"/>
              <a:buAutoNum type="arabicParenR"/>
            </a:pPr>
            <a:r>
              <a:rPr lang="en" sz="1500" dirty="0">
                <a:solidFill>
                  <a:srgbClr val="000000"/>
                </a:solidFill>
              </a:rPr>
              <a:t>QFT process based on Daniel Kish, our consensus model, and new list of related phenomena.</a:t>
            </a:r>
            <a:endParaRPr sz="1500" dirty="0">
              <a:solidFill>
                <a:srgbClr val="000000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470" y="177479"/>
            <a:ext cx="1802464" cy="128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801" y="1564410"/>
            <a:ext cx="1789380" cy="133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127" y="3003503"/>
            <a:ext cx="1334399" cy="163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20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376775" y="86288"/>
            <a:ext cx="575443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" sz="2700" dirty="0">
                <a:latin typeface="+mj-lt"/>
              </a:rPr>
              <a:t>Selected Student </a:t>
            </a:r>
            <a:r>
              <a:rPr lang="en" sz="2700" dirty="0">
                <a:latin typeface="+mj-lt"/>
              </a:rPr>
              <a:t>Questions</a:t>
            </a:r>
            <a:endParaRPr sz="2700" dirty="0">
              <a:latin typeface="+mj-lt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376775" y="945338"/>
            <a:ext cx="6330311" cy="3629448"/>
          </a:xfrm>
          <a:prstGeom prst="rect">
            <a:avLst/>
          </a:prstGeom>
        </p:spPr>
        <p:txBody>
          <a:bodyPr spcFirstLastPara="1" vert="horz" wrap="square" lIns="68569" tIns="68569" rIns="68569" bIns="68569" numCol="2" rtlCol="0" anchor="t" anchorCtr="0">
            <a:noAutofit/>
          </a:bodyPr>
          <a:lstStyle/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Does </a:t>
            </a: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the clicking only work with special objects? 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Why does fire make a “crackling” noise?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Why do different things make different sounds?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How can get something so loud?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Does loud or quiet sounds help you know where you are? 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Does he have to make a louder noise is he is in a larger environment? 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Do you have to click a certain way to “see?”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Could the use of snapping vs clicking make a difference</a:t>
            </a: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?</a:t>
            </a:r>
            <a:endParaRPr lang="en-US"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Why do all the animals have different sounds? 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How does the speed that they click effect what you are doing?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What makes up sound? 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How is echolocation used? Humans and animals?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Why when we yell does it echo?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How does lightning make sound?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How does snapping your fingers make a noise? 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Does the volume of the sound matter?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Why does a tennis racket maker a “whoosh” sound? </a:t>
            </a:r>
            <a:endParaRPr sz="1350" dirty="0">
              <a:solidFill>
                <a:schemeClr val="dk1"/>
              </a:solidFill>
              <a:ea typeface="Raleway"/>
              <a:cs typeface="Raleway"/>
              <a:sym typeface="Raleway"/>
            </a:endParaRPr>
          </a:p>
          <a:p>
            <a:pPr marL="342900" indent="-228600"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350" dirty="0">
                <a:solidFill>
                  <a:schemeClr val="dk1"/>
                </a:solidFill>
                <a:ea typeface="Raleway"/>
                <a:cs typeface="Raleway"/>
                <a:sym typeface="Raleway"/>
              </a:rPr>
              <a:t>Can certain people hear dog whistles?</a:t>
            </a:r>
            <a:endParaRPr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1347702" y="4727312"/>
            <a:ext cx="4800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  <a:defRPr/>
            </a:pPr>
            <a:r>
              <a:rPr lang="en-US" sz="1350" u="sng" kern="1200" dirty="0">
                <a:solidFill>
                  <a:srgbClr val="5AA2AE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Cick here to see</a:t>
            </a:r>
            <a:r>
              <a:rPr lang="en" sz="1350" u="sng" kern="1200" dirty="0">
                <a:solidFill>
                  <a:srgbClr val="5AA2AE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  </a:t>
            </a:r>
            <a:r>
              <a:rPr lang="en" sz="1350" u="sng" kern="1200" dirty="0">
                <a:solidFill>
                  <a:srgbClr val="5AA2AE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ALL of their </a:t>
            </a:r>
            <a:r>
              <a:rPr lang="en-US" sz="1350" u="sng" kern="1200" dirty="0">
                <a:solidFill>
                  <a:srgbClr val="5AA2AE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cetegorized </a:t>
            </a:r>
            <a:r>
              <a:rPr lang="en" sz="1350" u="sng" kern="1200" dirty="0">
                <a:solidFill>
                  <a:srgbClr val="5AA2AE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questions</a:t>
            </a:r>
            <a:endParaRPr lang="en-US" sz="1350" kern="12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1673" y="702964"/>
            <a:ext cx="3696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  <a:defRPr/>
            </a:pPr>
            <a:r>
              <a:rPr lang="en" sz="1350" kern="1200" dirty="0">
                <a:solidFill>
                  <a:prstClr val="black"/>
                </a:solidFill>
                <a:highlight>
                  <a:srgbClr val="00FF00"/>
                </a:highlight>
                <a:latin typeface="Rockwell"/>
                <a:ea typeface="Raleway"/>
                <a:cs typeface="Raleway"/>
                <a:sym typeface="Raleway"/>
              </a:rPr>
              <a:t>(Category A) What causes different sounds</a:t>
            </a:r>
            <a:endParaRPr lang="en" sz="1350" kern="1200" dirty="0">
              <a:solidFill>
                <a:prstClr val="black"/>
              </a:solidFill>
              <a:latin typeface="Rockwell"/>
              <a:ea typeface="Raleway"/>
              <a:cs typeface="Raleway"/>
              <a:sym typeface="Raleway"/>
            </a:endParaRPr>
          </a:p>
          <a:p>
            <a:pPr defTabSz="3429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5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34998" y="158963"/>
            <a:ext cx="5277315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-US" sz="2700" dirty="0">
                <a:latin typeface="+mj-lt"/>
              </a:rPr>
              <a:t>Next Steps After the QFT</a:t>
            </a:r>
            <a:endParaRPr sz="2700" dirty="0">
              <a:latin typeface="+mj-lt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310268" y="848264"/>
            <a:ext cx="4411482" cy="4002517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000000"/>
                </a:solidFill>
              </a:rPr>
              <a:t>1) Students </a:t>
            </a:r>
            <a:r>
              <a:rPr lang="en-US" dirty="0" smtClean="0">
                <a:solidFill>
                  <a:srgbClr val="000000"/>
                </a:solidFill>
              </a:rPr>
              <a:t>chose the </a:t>
            </a:r>
            <a:r>
              <a:rPr lang="en" dirty="0" smtClean="0">
                <a:solidFill>
                  <a:srgbClr val="000000"/>
                </a:solidFill>
              </a:rPr>
              <a:t>3 </a:t>
            </a:r>
            <a:r>
              <a:rPr lang="en" dirty="0">
                <a:solidFill>
                  <a:srgbClr val="000000"/>
                </a:solidFill>
              </a:rPr>
              <a:t>most interesting questions from their list. </a:t>
            </a:r>
            <a:endParaRPr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" dirty="0">
                <a:solidFill>
                  <a:srgbClr val="000000"/>
                </a:solidFill>
              </a:rPr>
              <a:t>2) Students </a:t>
            </a:r>
            <a:r>
              <a:rPr lang="en" dirty="0" smtClean="0">
                <a:solidFill>
                  <a:srgbClr val="000000"/>
                </a:solidFill>
              </a:rPr>
              <a:t>categorized </a:t>
            </a:r>
            <a:r>
              <a:rPr lang="en" dirty="0">
                <a:solidFill>
                  <a:srgbClr val="000000"/>
                </a:solidFill>
              </a:rPr>
              <a:t>their questions into following </a:t>
            </a:r>
            <a:r>
              <a:rPr lang="en" dirty="0" smtClean="0">
                <a:solidFill>
                  <a:srgbClr val="000000"/>
                </a:solidFill>
              </a:rPr>
              <a:t>categories</a:t>
            </a:r>
            <a:r>
              <a:rPr lang="en" dirty="0">
                <a:solidFill>
                  <a:srgbClr val="000000"/>
                </a:solidFill>
              </a:rPr>
              <a:t>:</a:t>
            </a:r>
            <a:endParaRPr dirty="0">
              <a:solidFill>
                <a:srgbClr val="000000"/>
              </a:solidFill>
            </a:endParaRPr>
          </a:p>
          <a:p>
            <a:pPr marL="342900" lvl="3" indent="-342900">
              <a:spcBef>
                <a:spcPts val="1200"/>
              </a:spcBef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" sz="1500" dirty="0">
                <a:solidFill>
                  <a:schemeClr val="dk1"/>
                </a:solidFill>
              </a:rPr>
              <a:t>What </a:t>
            </a:r>
            <a:r>
              <a:rPr lang="en" sz="1500" dirty="0">
                <a:solidFill>
                  <a:schemeClr val="dk1"/>
                </a:solidFill>
              </a:rPr>
              <a:t>causes different sounds? </a:t>
            </a:r>
            <a:endParaRPr sz="1500" dirty="0">
              <a:solidFill>
                <a:schemeClr val="dk1"/>
              </a:solidFill>
            </a:endParaRPr>
          </a:p>
          <a:p>
            <a:pPr marL="342900" lvl="3" indent="-342900">
              <a:spcBef>
                <a:spcPts val="1200"/>
              </a:spcBef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" sz="1500" dirty="0">
                <a:solidFill>
                  <a:schemeClr val="dk1"/>
                </a:solidFill>
              </a:rPr>
              <a:t>How </a:t>
            </a:r>
            <a:r>
              <a:rPr lang="en" sz="1500" dirty="0">
                <a:solidFill>
                  <a:schemeClr val="dk1"/>
                </a:solidFill>
              </a:rPr>
              <a:t>does sound move from a sound source to an object or someone’s ear? </a:t>
            </a:r>
            <a:endParaRPr sz="1500" dirty="0">
              <a:solidFill>
                <a:schemeClr val="dk1"/>
              </a:solidFill>
            </a:endParaRPr>
          </a:p>
          <a:p>
            <a:pPr marL="342900" lvl="3" indent="-342900">
              <a:spcBef>
                <a:spcPts val="1200"/>
              </a:spcBef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" sz="1500" dirty="0">
                <a:solidFill>
                  <a:schemeClr val="dk1"/>
                </a:solidFill>
              </a:rPr>
              <a:t>How </a:t>
            </a:r>
            <a:r>
              <a:rPr lang="en" sz="1500" dirty="0">
                <a:solidFill>
                  <a:schemeClr val="dk1"/>
                </a:solidFill>
              </a:rPr>
              <a:t>does sound interact with an object?</a:t>
            </a:r>
            <a:endParaRPr sz="1500" dirty="0">
              <a:solidFill>
                <a:schemeClr val="dk1"/>
              </a:solidFill>
            </a:endParaRPr>
          </a:p>
          <a:p>
            <a:pPr marL="342900" lvl="3" indent="-342900">
              <a:spcBef>
                <a:spcPts val="1200"/>
              </a:spcBef>
              <a:buClr>
                <a:schemeClr val="dk1"/>
              </a:buClr>
              <a:buSzPct val="100000"/>
              <a:buFont typeface="+mj-lt"/>
              <a:buAutoNum type="alphaUcPeriod"/>
            </a:pPr>
            <a:r>
              <a:rPr lang="en" sz="1500" dirty="0">
                <a:solidFill>
                  <a:schemeClr val="dk1"/>
                </a:solidFill>
              </a:rPr>
              <a:t>What </a:t>
            </a:r>
            <a:r>
              <a:rPr lang="en" sz="1500" dirty="0">
                <a:solidFill>
                  <a:schemeClr val="dk1"/>
                </a:solidFill>
              </a:rPr>
              <a:t>affects how someone receives sound? </a:t>
            </a:r>
            <a:endParaRPr sz="1500" dirty="0">
              <a:solidFill>
                <a:schemeClr val="dk1"/>
              </a:solidFill>
            </a:endParaRPr>
          </a:p>
          <a:p>
            <a:pPr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PARKING LOT </a:t>
            </a:r>
            <a:endParaRPr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endParaRPr sz="15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dirty="0"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43"/>
          <a:stretch/>
        </p:blipFill>
        <p:spPr>
          <a:xfrm>
            <a:off x="5875020" y="918930"/>
            <a:ext cx="2240195" cy="168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513" y="3270096"/>
            <a:ext cx="2065763" cy="168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76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264320" y="124484"/>
            <a:ext cx="6519231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-US" sz="2700">
                <a:latin typeface="+mj-lt"/>
              </a:rPr>
              <a:t>Next Steps: the </a:t>
            </a:r>
            <a:r>
              <a:rPr lang="en" sz="2700" dirty="0">
                <a:latin typeface="+mj-lt"/>
              </a:rPr>
              <a:t>Driving </a:t>
            </a:r>
            <a:r>
              <a:rPr lang="en" sz="2700" dirty="0">
                <a:latin typeface="+mj-lt"/>
              </a:rPr>
              <a:t>Question Board</a:t>
            </a:r>
            <a:endParaRPr sz="2700" dirty="0">
              <a:latin typeface="+mj-lt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376775" y="1507294"/>
            <a:ext cx="2882250" cy="256230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endParaRPr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365722"/>
            <a:ext cx="3793931" cy="284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413" y="642939"/>
            <a:ext cx="3374588" cy="253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70706" y="3337334"/>
            <a:ext cx="2612845" cy="106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buClrTx/>
              <a:defRPr/>
            </a:pPr>
            <a:r>
              <a:rPr lang="en" sz="1500" kern="12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Driving Question Board </a:t>
            </a:r>
            <a:r>
              <a:rPr lang="en-US" sz="1500" kern="12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next to </a:t>
            </a:r>
            <a:r>
              <a:rPr lang="en" sz="1500" kern="12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other </a:t>
            </a:r>
            <a:r>
              <a:rPr lang="en" sz="1500" kern="1200" dirty="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student-generated ideas</a:t>
            </a:r>
            <a:endParaRPr sz="1500" kern="12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cxnSp>
        <p:nvCxnSpPr>
          <p:cNvPr id="86" name="Shape 86"/>
          <p:cNvCxnSpPr/>
          <p:nvPr/>
        </p:nvCxnSpPr>
        <p:spPr>
          <a:xfrm flipH="1">
            <a:off x="3292828" y="735981"/>
            <a:ext cx="551555" cy="57531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Shape 87"/>
          <p:cNvCxnSpPr>
            <a:stCxn id="85" idx="3"/>
          </p:cNvCxnSpPr>
          <p:nvPr/>
        </p:nvCxnSpPr>
        <p:spPr>
          <a:xfrm flipH="1" flipV="1">
            <a:off x="7139569" y="3262801"/>
            <a:ext cx="643982" cy="60519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325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304550" y="111338"/>
            <a:ext cx="6390450" cy="4295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en-US" sz="2700" dirty="0">
                <a:latin typeface="+mj-lt"/>
              </a:rPr>
              <a:t>Next Steps: in the </a:t>
            </a:r>
            <a:r>
              <a:rPr lang="en" sz="2700" dirty="0">
                <a:latin typeface="+mj-lt"/>
              </a:rPr>
              <a:t>Days </a:t>
            </a:r>
            <a:r>
              <a:rPr lang="en" sz="2700" dirty="0">
                <a:latin typeface="+mj-lt"/>
              </a:rPr>
              <a:t>Following QFT </a:t>
            </a:r>
            <a:endParaRPr sz="2700" dirty="0">
              <a:latin typeface="+mj-lt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241262" y="1054101"/>
            <a:ext cx="3069392" cy="390946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14313" indent="-214313">
              <a:buFont typeface="Wingdings" charset="2"/>
              <a:buChar char="v"/>
            </a:pPr>
            <a:r>
              <a:rPr lang="en" sz="1500" dirty="0">
                <a:solidFill>
                  <a:srgbClr val="000000"/>
                </a:solidFill>
              </a:rPr>
              <a:t>Students </a:t>
            </a:r>
            <a:r>
              <a:rPr lang="en" sz="1500" dirty="0">
                <a:solidFill>
                  <a:srgbClr val="000000"/>
                </a:solidFill>
              </a:rPr>
              <a:t>experience a series of scientific investigations that target figuring out specific parts of our consensus model. </a:t>
            </a:r>
            <a:endParaRPr sz="1500" dirty="0">
              <a:solidFill>
                <a:srgbClr val="000000"/>
              </a:solidFill>
            </a:endParaRPr>
          </a:p>
          <a:p>
            <a:pPr marL="214313" indent="-214313">
              <a:spcBef>
                <a:spcPts val="1200"/>
              </a:spcBef>
              <a:buFont typeface="Wingdings" charset="2"/>
              <a:buChar char="v"/>
            </a:pPr>
            <a:r>
              <a:rPr lang="en-US" sz="1500" dirty="0">
                <a:solidFill>
                  <a:srgbClr val="000000"/>
                </a:solidFill>
              </a:rPr>
              <a:t>Students encouraged </a:t>
            </a:r>
            <a:r>
              <a:rPr lang="en" sz="1500" dirty="0">
                <a:solidFill>
                  <a:srgbClr val="000000"/>
                </a:solidFill>
              </a:rPr>
              <a:t>to </a:t>
            </a:r>
            <a:r>
              <a:rPr lang="en" sz="1500" dirty="0">
                <a:solidFill>
                  <a:srgbClr val="000000"/>
                </a:solidFill>
              </a:rPr>
              <a:t>continuously ask questions throughout the </a:t>
            </a:r>
            <a:r>
              <a:rPr lang="en" sz="1500" dirty="0">
                <a:solidFill>
                  <a:srgbClr val="000000"/>
                </a:solidFill>
              </a:rPr>
              <a:t>process </a:t>
            </a:r>
            <a:r>
              <a:rPr lang="en" sz="1500" dirty="0">
                <a:solidFill>
                  <a:srgbClr val="000000"/>
                </a:solidFill>
              </a:rPr>
              <a:t>(Question Wall of Fame) </a:t>
            </a:r>
            <a:endParaRPr sz="1500" dirty="0">
              <a:solidFill>
                <a:srgbClr val="000000"/>
              </a:solidFill>
            </a:endParaRPr>
          </a:p>
          <a:p>
            <a:pPr marL="214313" indent="-214313">
              <a:spcBef>
                <a:spcPts val="1200"/>
              </a:spcBef>
              <a:buFont typeface="Wingdings" charset="2"/>
              <a:buChar char="v"/>
            </a:pPr>
            <a:r>
              <a:rPr lang="en" sz="1500" dirty="0">
                <a:solidFill>
                  <a:srgbClr val="000000"/>
                </a:solidFill>
              </a:rPr>
              <a:t>As </a:t>
            </a:r>
            <a:r>
              <a:rPr lang="en" sz="1500" dirty="0">
                <a:solidFill>
                  <a:srgbClr val="000000"/>
                </a:solidFill>
              </a:rPr>
              <a:t>we figure out parts of our model, we revisit the Driving Question Board and agree on questions we have answered and/or not answered. </a:t>
            </a:r>
            <a:endParaRPr sz="15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dirty="0"/>
          </a:p>
        </p:txBody>
      </p:sp>
      <p:pic>
        <p:nvPicPr>
          <p:cNvPr id="101" name="Shape 10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489" y="771709"/>
            <a:ext cx="1930499" cy="193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1375" y="675170"/>
            <a:ext cx="1930500" cy="154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606" y="3008833"/>
            <a:ext cx="2769917" cy="1690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274737" y="2355677"/>
            <a:ext cx="1592100" cy="46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342900">
              <a:buClrTx/>
              <a:defRPr/>
            </a:pPr>
            <a:r>
              <a:rPr lang="en" sz="1350" kern="1200">
                <a:solidFill>
                  <a:prstClr val="black"/>
                </a:solidFill>
                <a:latin typeface="Rockwell"/>
                <a:ea typeface="+mn-ea"/>
                <a:cs typeface="+mn-cs"/>
              </a:rPr>
              <a:t>From an inspired student! </a:t>
            </a:r>
            <a:endParaRPr sz="1350" kern="1200" dirty="0">
              <a:solidFill>
                <a:prstClr val="black"/>
              </a:solidFill>
              <a:latin typeface="Rockwell"/>
              <a:ea typeface="+mn-ea"/>
              <a:cs typeface="+mn-cs"/>
            </a:endParaRPr>
          </a:p>
        </p:txBody>
      </p:sp>
      <p:cxnSp>
        <p:nvCxnSpPr>
          <p:cNvPr id="105" name="Shape 105"/>
          <p:cNvCxnSpPr/>
          <p:nvPr/>
        </p:nvCxnSpPr>
        <p:spPr>
          <a:xfrm rot="10800000">
            <a:off x="5476913" y="1894894"/>
            <a:ext cx="346950" cy="612225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2789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Classroom Example:</a:t>
            </a:r>
            <a:br>
              <a:rPr lang="en-US" sz="3000" dirty="0"/>
            </a:br>
            <a:r>
              <a:rPr lang="en-US" sz="3000" dirty="0"/>
              <a:t>7</a:t>
            </a:r>
            <a:r>
              <a:rPr lang="en-US" sz="3000" baseline="30000" dirty="0"/>
              <a:t>th</a:t>
            </a:r>
            <a:r>
              <a:rPr lang="en-US" sz="3000" dirty="0"/>
              <a:t> Grade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856" y="1552268"/>
            <a:ext cx="6207612" cy="327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24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Rockwell" charset="0"/>
              </a:rPr>
              <a:t>Nicole Bolduc, Ellington, CT</a:t>
            </a:r>
            <a:endParaRPr lang="en-US" sz="2400" u="sng" dirty="0">
              <a:solidFill>
                <a:schemeClr val="tx1"/>
              </a:solidFill>
              <a:latin typeface="Rockwell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24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Rockwell" charset="0"/>
              </a:rPr>
              <a:t>“The Universe and Its Stars” Unit 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2400" dirty="0">
                <a:solidFill>
                  <a:schemeClr val="tx1"/>
                </a:solidFill>
                <a:latin typeface="Rockwell" charset="0"/>
              </a:rPr>
              <a:t>: To engage students in setting the learning agenda for the unit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4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Question Focus: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6855" y="997527"/>
            <a:ext cx="5881472" cy="40732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Students </a:t>
            </a:r>
            <a:r>
              <a:rPr lang="en-US" dirty="0">
                <a:solidFill>
                  <a:schemeClr val="tx1"/>
                </a:solidFill>
              </a:rPr>
              <a:t>watched videos </a:t>
            </a:r>
            <a:r>
              <a:rPr lang="en-US" dirty="0">
                <a:solidFill>
                  <a:schemeClr val="tx1"/>
                </a:solidFill>
              </a:rPr>
              <a:t>of dramatic tide change in Cape Cod, Alaska, and Canada</a:t>
            </a:r>
            <a:endParaRPr lang="en-US" dirty="0">
              <a:solidFill>
                <a:schemeClr val="tx1"/>
              </a:solidFill>
              <a:hlinkClick r:id="rId4"/>
            </a:endParaRPr>
          </a:p>
          <a:p>
            <a:pPr marL="0" indent="0" algn="ctr">
              <a:buNone/>
            </a:pPr>
            <a:endParaRPr lang="en-US" sz="1200" dirty="0">
              <a:hlinkClick r:id=""/>
            </a:endParaRPr>
          </a:p>
          <a:p>
            <a:pPr marL="0" indent="0" algn="ctr">
              <a:buNone/>
            </a:pPr>
            <a:r>
              <a:rPr lang="en-US" sz="1200" dirty="0">
                <a:hlinkClick r:id="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>
                <a:hlinkClick r:id="rId4"/>
              </a:rPr>
              <a:t>www.youtube.com/watch?v=mAYXZzKUAX4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hlinkClick r:id="rId5"/>
              </a:rPr>
              <a:t>https://www.youtube.com/watch?v=53EEDisloME</a:t>
            </a:r>
            <a:endParaRPr lang="en-US" sz="1200" dirty="0"/>
          </a:p>
        </p:txBody>
      </p:sp>
      <p:pic>
        <p:nvPicPr>
          <p:cNvPr id="6" name="mAYXZzKUAX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96617" y="997527"/>
            <a:ext cx="5338619" cy="3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Macintosh PowerPoint</Application>
  <PresentationFormat>On-screen Show (16:9)</PresentationFormat>
  <Paragraphs>171</Paragraphs>
  <Slides>20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Raleway</vt:lpstr>
      <vt:lpstr>Rockwell</vt:lpstr>
      <vt:lpstr>Wingdings</vt:lpstr>
      <vt:lpstr>Simple Light</vt:lpstr>
      <vt:lpstr>QFT Examples from Nicole Bolduc’s 7th Grade Classroom</vt:lpstr>
      <vt:lpstr>Classroom Example:  Middle School</vt:lpstr>
      <vt:lpstr>Before the QFT </vt:lpstr>
      <vt:lpstr>Selected Student Questions</vt:lpstr>
      <vt:lpstr>Next Steps After the QFT</vt:lpstr>
      <vt:lpstr>Next Steps: the Driving Question Board</vt:lpstr>
      <vt:lpstr>Next Steps: in the Days Following QFT </vt:lpstr>
      <vt:lpstr>Classroom Example: 7th Grade</vt:lpstr>
      <vt:lpstr>Question Focus:</vt:lpstr>
      <vt:lpstr>Selected Student Questions</vt:lpstr>
      <vt:lpstr>Next Steps:</vt:lpstr>
      <vt:lpstr>PowerPoint Presentation</vt:lpstr>
      <vt:lpstr>Before the QFT </vt:lpstr>
      <vt:lpstr>Before the QFT</vt:lpstr>
      <vt:lpstr>During the QFT </vt:lpstr>
      <vt:lpstr>Next steps after the QFT </vt:lpstr>
      <vt:lpstr>Next steps after the QFT  </vt:lpstr>
      <vt:lpstr>Sample Student Questions (there were over 200!)</vt:lpstr>
      <vt:lpstr>Next steps after the QFT </vt:lpstr>
      <vt:lpstr>Next steps after QFT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QFT Examples from Nicole Bolduc’s 7th Grade Classroom</dc:title>
  <cp:lastModifiedBy>Microsoft Office User</cp:lastModifiedBy>
  <cp:revision>1</cp:revision>
  <dcterms:modified xsi:type="dcterms:W3CDTF">2018-07-12T18:13:28Z</dcterms:modified>
</cp:coreProperties>
</file>