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71" r:id="rId3"/>
    <p:sldId id="272" r:id="rId4"/>
    <p:sldId id="273" r:id="rId5"/>
    <p:sldId id="302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300" r:id="rId16"/>
    <p:sldId id="285" r:id="rId17"/>
    <p:sldId id="303" r:id="rId18"/>
    <p:sldId id="304" r:id="rId19"/>
    <p:sldId id="298" r:id="rId20"/>
    <p:sldId id="286" r:id="rId21"/>
    <p:sldId id="287" r:id="rId22"/>
    <p:sldId id="288" r:id="rId23"/>
    <p:sldId id="289" r:id="rId24"/>
    <p:sldId id="290" r:id="rId25"/>
    <p:sldId id="291" r:id="rId26"/>
    <p:sldId id="297" r:id="rId27"/>
    <p:sldId id="301" r:id="rId28"/>
    <p:sldId id="311" r:id="rId29"/>
    <p:sldId id="299" r:id="rId30"/>
    <p:sldId id="296" r:id="rId31"/>
    <p:sldId id="306" r:id="rId32"/>
    <p:sldId id="268" r:id="rId33"/>
    <p:sldId id="262" r:id="rId34"/>
    <p:sldId id="269" r:id="rId35"/>
    <p:sldId id="270" r:id="rId36"/>
    <p:sldId id="307" r:id="rId37"/>
    <p:sldId id="308" r:id="rId38"/>
    <p:sldId id="309" r:id="rId39"/>
    <p:sldId id="310" r:id="rId40"/>
    <p:sldId id="312" r:id="rId41"/>
    <p:sldId id="274" r:id="rId42"/>
    <p:sldId id="27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3" autoAdjust="0"/>
    <p:restoredTop sz="94719" autoAdjust="0"/>
  </p:normalViewPr>
  <p:slideViewPr>
    <p:cSldViewPr snapToGrid="0" snapToObjects="1">
      <p:cViewPr varScale="1">
        <p:scale>
          <a:sx n="109" d="100"/>
          <a:sy n="109" d="100"/>
        </p:scale>
        <p:origin x="106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D8DCC-7640-4EAC-BA10-334942CFA575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5EDF3-91B4-4946-9182-E6382CABA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0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11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40497-6B8F-4C75-A75D-632587D0587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87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05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88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B7545-9F60-E947-BEC7-08664EAF44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866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92A65-78A1-4D0E-9447-83CB41B6C2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653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F6C5C9-C46E-4162-BB0E-FD5F991287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536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69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60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22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90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B7545-9F60-E947-BEC7-08664EAF44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17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7796"/>
            <a:ext cx="12192000" cy="2351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627" y="609599"/>
            <a:ext cx="8627165" cy="1577010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627" y="2804355"/>
            <a:ext cx="9144000" cy="641210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Speakers Names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768627" y="4662005"/>
            <a:ext cx="9144000" cy="1025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latin typeface="DIN Next Rounded LT Pro" panose="020F0503020203050203" pitchFamily="34" charset="0"/>
              </a:rPr>
              <a:t>University</a:t>
            </a:r>
            <a:r>
              <a:rPr lang="en-US" sz="2600" baseline="0" dirty="0" smtClean="0">
                <a:latin typeface="DIN Next Rounded LT Pro" panose="020F0503020203050203" pitchFamily="34" charset="0"/>
              </a:rPr>
              <a:t> of Prince Edward Island</a:t>
            </a:r>
            <a:endParaRPr lang="en-US" sz="2600" dirty="0" smtClean="0">
              <a:latin typeface="DIN Next Rounded LT Pro" panose="020F0503020203050203" pitchFamily="34" charset="0"/>
            </a:endParaRPr>
          </a:p>
          <a:p>
            <a:r>
              <a:rPr lang="en-US" sz="2600" dirty="0" smtClean="0">
                <a:latin typeface="DIN Next Rounded LT Pro" panose="020F0503020203050203" pitchFamily="34" charset="0"/>
              </a:rPr>
              <a:t>November 2, 2018</a:t>
            </a:r>
            <a:endParaRPr lang="en-US" sz="2600" dirty="0">
              <a:latin typeface="DIN Next Rounded LT Pro" panose="020F050302020305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2" cy="515234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4373218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DIN Next Rounded LT Pro" panose="020F0503020203050203" pitchFamily="34" charset="0"/>
              </a:rPr>
              <a:t>Reigniting Curiosity and Inquiry in Higher Education</a:t>
            </a: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8534401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rightquestion.org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68627" y="5835315"/>
            <a:ext cx="1062527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66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710989"/>
            <a:ext cx="12192000" cy="121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627" y="609599"/>
            <a:ext cx="8627165" cy="1577010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627" y="2804355"/>
            <a:ext cx="9144000" cy="641210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Speakers Names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768627" y="3758241"/>
            <a:ext cx="9144000" cy="1025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latin typeface="DIN Next Rounded LT Pro" panose="020F0503020203050203" pitchFamily="34" charset="0"/>
              </a:rPr>
              <a:t>Location</a:t>
            </a:r>
          </a:p>
          <a:p>
            <a:r>
              <a:rPr lang="en-US" sz="2600" dirty="0" smtClean="0">
                <a:latin typeface="DIN Next Rounded LT Pro" panose="020F0503020203050203" pitchFamily="34" charset="0"/>
              </a:rPr>
              <a:t>Date</a:t>
            </a:r>
            <a:endParaRPr lang="en-US" sz="2600" dirty="0">
              <a:latin typeface="DIN Next Rounded LT Pro" panose="020F050302020305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2" cy="515234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4373218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DIN Next Rounded LT Pro" panose="020F0503020203050203" pitchFamily="34" charset="0"/>
              </a:rPr>
              <a:t>Reigniting Curiosity and Inquiry in Higher Education</a:t>
            </a: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8534401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rightquestion.org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8627" y="2502568"/>
            <a:ext cx="106252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16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5748768"/>
            <a:ext cx="12192000" cy="121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2" cy="51523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4373218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DIN Next Rounded LT Pro" panose="020F0503020203050203" pitchFamily="34" charset="0"/>
              </a:rPr>
              <a:t>Reigniting Curiosity and Inquiry in Higher Education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8534401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rightquestion.org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10477" y="1552073"/>
            <a:ext cx="106252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921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Photo w/ Text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725" y="1828800"/>
            <a:ext cx="4808096" cy="26493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85301" y="1828800"/>
            <a:ext cx="4968499" cy="26493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838200" y="4702766"/>
            <a:ext cx="10515600" cy="9144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b="0" i="0" baseline="0" smtClean="0">
                <a:effectLst/>
              </a:defRPr>
            </a:lvl1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5710989"/>
            <a:ext cx="12192000" cy="121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2" cy="515234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4373218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DIN Next Rounded LT Pro" panose="020F0503020203050203" pitchFamily="34" charset="0"/>
              </a:rPr>
              <a:t>Reigniting Curiosity and Inquiry in Higher Education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8534401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rightquestion.org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10477" y="1552073"/>
            <a:ext cx="106252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43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7441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23151" y="1303421"/>
            <a:ext cx="3932237" cy="25787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2800" b="0" i="0" smtClean="0">
                <a:solidFill>
                  <a:schemeClr val="tx2"/>
                </a:solidFill>
                <a:effectLst/>
                <a:latin typeface="DIN Next Rounded LT Pro" panose="020F0503020203050203" pitchFamily="34" charset="0"/>
                <a:ea typeface="DIN Next Rounded LT Pro" panose="020F0503020203050203" pitchFamily="34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“Lorem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volutpad</a:t>
            </a:r>
            <a:r>
              <a:rPr lang="en-US" dirty="0" smtClean="0"/>
              <a:t> sed.”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7423151" y="4070685"/>
            <a:ext cx="3932237" cy="257876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lang="en-US" sz="2200" b="0" i="0" smtClean="0">
                <a:solidFill>
                  <a:schemeClr val="tx1"/>
                </a:solidFill>
                <a:effectLst/>
                <a:latin typeface="DIN Next Rounded LT Pro" panose="020F0503020203050203" pitchFamily="34" charset="0"/>
                <a:ea typeface="DIN Next Rounded LT Pro" panose="020F0503020203050203" pitchFamily="34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– Quote Credit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5710989"/>
            <a:ext cx="12192000" cy="121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2" cy="515234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4373218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DIN Next Rounded LT Pro" panose="020F0503020203050203" pitchFamily="34" charset="0"/>
              </a:rPr>
              <a:t>Reigniting Curiosity and Inquiry in Higher Education</a:t>
            </a: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8534401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35577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296858"/>
            <a:ext cx="10515600" cy="838438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359958"/>
            <a:ext cx="10515600" cy="18152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31850" y="528638"/>
            <a:ext cx="6546850" cy="2871787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Insert photo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710989"/>
            <a:ext cx="12192000" cy="121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2" cy="515234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4373218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DIN Next Rounded LT Pro" panose="020F0503020203050203" pitchFamily="34" charset="0"/>
              </a:rPr>
              <a:t>Reigniting Curiosity and Inquiry in Higher Education</a:t>
            </a: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8534401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rightquestion.org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0477" y="4249858"/>
            <a:ext cx="106252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710989"/>
            <a:ext cx="12192000" cy="121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2" cy="51523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 userDrawn="1"/>
        </p:nvSpPr>
        <p:spPr>
          <a:xfrm>
            <a:off x="4373218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DIN Next Rounded LT Pro" panose="020F0503020203050203" pitchFamily="34" charset="0"/>
              </a:rPr>
              <a:t>Reigniting Curiosity and Inquiry in Higher Education</a:t>
            </a: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8534401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rightquestion.org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10477" y="1491915"/>
            <a:ext cx="106252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15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710989"/>
            <a:ext cx="12192000" cy="121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2" cy="515234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4373218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DIN Next Rounded LT Pro" panose="020F0503020203050203" pitchFamily="34" charset="0"/>
              </a:rPr>
              <a:t>Reigniting Curiosity and Inquiry in Higher Education</a:t>
            </a: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8534401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123144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710989"/>
            <a:ext cx="12192000" cy="121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627" y="609599"/>
            <a:ext cx="8627165" cy="1577010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627" y="2804355"/>
            <a:ext cx="9144000" cy="641210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Speakers Names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768627" y="3758241"/>
            <a:ext cx="9144000" cy="1025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latin typeface="DIN Next Rounded LT Pro" panose="020F0503020203050203" pitchFamily="34" charset="0"/>
              </a:rPr>
              <a:t>Location</a:t>
            </a:r>
          </a:p>
          <a:p>
            <a:r>
              <a:rPr lang="en-US" sz="2600" dirty="0" smtClean="0">
                <a:latin typeface="DIN Next Rounded LT Pro" panose="020F0503020203050203" pitchFamily="34" charset="0"/>
              </a:rPr>
              <a:t>Date</a:t>
            </a:r>
            <a:endParaRPr lang="en-US" sz="2600" dirty="0">
              <a:latin typeface="DIN Next Rounded LT Pro" panose="020F050302020305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2" cy="515234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4373218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DIN Next Rounded LT Pro" panose="020F0503020203050203" pitchFamily="34" charset="0"/>
              </a:rPr>
              <a:t>Reigniting Curiosity and Inquiry in Higher Education</a:t>
            </a: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8534401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98120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7796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2" cy="51523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4373218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DIN Next Rounded LT Pro" panose="020F0503020203050203" pitchFamily="34" charset="0"/>
              </a:rPr>
              <a:t>Reigniting Curiosity and Inquiry in Higher Education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8534401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rightquestion.org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8627" y="5835315"/>
            <a:ext cx="1062527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1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7796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27" y="347329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725" y="1828800"/>
            <a:ext cx="4808096" cy="26493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85301" y="1828800"/>
            <a:ext cx="4968499" cy="26493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838200" y="4702766"/>
            <a:ext cx="10515600" cy="9144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b="0" i="0" baseline="0" smtClean="0">
                <a:effectLst/>
              </a:defRPr>
            </a:lvl1pPr>
          </a:lstStyle>
          <a:p>
            <a:pPr lvl="0"/>
            <a:r>
              <a:rPr lang="en-US" dirty="0" smtClean="0"/>
              <a:t>Body Text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2" cy="515234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4373218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DIN Next Rounded LT Pro" panose="020F0503020203050203" pitchFamily="34" charset="0"/>
              </a:rPr>
              <a:t>Reigniting Curiosity and Inquiry in Higher Education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8534401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rightquestion.org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68627" y="5835315"/>
            <a:ext cx="1062527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0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7441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23151" y="1303421"/>
            <a:ext cx="3932237" cy="25787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2800" b="0" i="0" smtClean="0">
                <a:solidFill>
                  <a:schemeClr val="tx2"/>
                </a:solidFill>
                <a:effectLst/>
                <a:latin typeface="DIN Next Rounded LT Pro" panose="020F0503020203050203" pitchFamily="34" charset="0"/>
                <a:ea typeface="DIN Next Rounded LT Pro" panose="020F0503020203050203" pitchFamily="34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“Lorem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volutpad</a:t>
            </a:r>
            <a:r>
              <a:rPr lang="en-US" dirty="0" smtClean="0"/>
              <a:t> sed.”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7423151" y="4070685"/>
            <a:ext cx="3932237" cy="257876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lang="en-US" sz="2200" b="0" i="0" smtClean="0">
                <a:solidFill>
                  <a:schemeClr val="tx1"/>
                </a:solidFill>
                <a:effectLst/>
                <a:latin typeface="DIN Next Rounded LT Pro" panose="020F0503020203050203" pitchFamily="34" charset="0"/>
                <a:ea typeface="DIN Next Rounded LT Pro" panose="020F0503020203050203" pitchFamily="34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– Quote Credit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2" cy="515234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4373218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DIN Next Rounded LT Pro" panose="020F0503020203050203" pitchFamily="34" charset="0"/>
              </a:rPr>
              <a:t>Reigniting Curiosity and Inquiry in Higher Education</a:t>
            </a: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8534401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rightquestion.org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68627" y="5835315"/>
            <a:ext cx="1062527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27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296857"/>
            <a:ext cx="10515600" cy="953001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359958"/>
            <a:ext cx="10515600" cy="18152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31850" y="528638"/>
            <a:ext cx="6546850" cy="2871787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Insert photo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2" cy="515234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4373218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DIN Next Rounded LT Pro" panose="020F0503020203050203" pitchFamily="34" charset="0"/>
              </a:rPr>
              <a:t>Reigniting Curiosity and Inquiry in Higher Education</a:t>
            </a: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8534401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rightquestion.org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68627" y="5835315"/>
            <a:ext cx="1062527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14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7796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2" cy="51523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 userDrawn="1"/>
        </p:nvSpPr>
        <p:spPr>
          <a:xfrm>
            <a:off x="4373218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DIN Next Rounded LT Pro" panose="020F0503020203050203" pitchFamily="34" charset="0"/>
              </a:rPr>
              <a:t>Reigniting Curiosity and Inquiry in Higher Education</a:t>
            </a: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8534401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rightquestion.org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68627" y="5835315"/>
            <a:ext cx="1062527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35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2" cy="515234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4373218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DIN Next Rounded LT Pro" panose="020F0503020203050203" pitchFamily="34" charset="0"/>
              </a:rPr>
              <a:t>Reigniting Curiosity and Inquiry in Higher Education</a:t>
            </a: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8534401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rightquestion.org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8627" y="5835315"/>
            <a:ext cx="1062527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9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7796"/>
            <a:ext cx="12192000" cy="5636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2" cy="515234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4373218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DIN Next Rounded LT Pro" panose="020F0503020203050203" pitchFamily="34" charset="0"/>
              </a:rPr>
              <a:t>Reigniting Curiosity and Inquiry in Higher Education</a:t>
            </a: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8534401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1443109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4343400" cy="530225"/>
          </a:xfrm>
        </p:spPr>
        <p:txBody>
          <a:bodyPr anchor="b"/>
          <a:lstStyle>
            <a:lvl1pPr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Student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1074"/>
            <a:ext cx="4569577" cy="28274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182222"/>
            <a:ext cx="4567989" cy="1528768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021388" y="1171074"/>
            <a:ext cx="4567989" cy="5101388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5710990"/>
            <a:ext cx="12192000" cy="121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2" cy="515234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4373218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DIN Next Rounded LT Pro" panose="020F0503020203050203" pitchFamily="34" charset="0"/>
              </a:rPr>
              <a:t>Reigniting Curiosity and Inquiry in Higher Education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8534401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15963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7" r:id="rId4"/>
    <p:sldLayoutId id="2147483651" r:id="rId5"/>
    <p:sldLayoutId id="2147483654" r:id="rId6"/>
    <p:sldLayoutId id="2147483655" r:id="rId7"/>
    <p:sldLayoutId id="2147483666" r:id="rId8"/>
    <p:sldLayoutId id="214748365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IN Next Rounded LT Pro" panose="020F050302020305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DIN Next Rounded LT Pro" panose="020F050302020305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DIN Next Rounded LT Pro" panose="020F050302020305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DIN Next Rounded LT Pro" panose="020F050302020305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DIN Next Rounded LT Pro" panose="020F050302020305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DIN Next Rounded LT Pro" panose="020F050302020305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627" y="609599"/>
            <a:ext cx="10582242" cy="1577010"/>
          </a:xfrm>
        </p:spPr>
        <p:txBody>
          <a:bodyPr>
            <a:noAutofit/>
          </a:bodyPr>
          <a:lstStyle/>
          <a:p>
            <a:r>
              <a:rPr lang="en-US" sz="4400" b="0" dirty="0" smtClean="0"/>
              <a:t>Teaching </a:t>
            </a:r>
            <a:r>
              <a:rPr lang="en-US" sz="4400" b="0" dirty="0"/>
              <a:t>Undergraduate, Graduate, and </a:t>
            </a:r>
            <a:r>
              <a:rPr lang="en-US" sz="4400" b="0" dirty="0" smtClean="0"/>
              <a:t>Doctoral Students </a:t>
            </a:r>
            <a:r>
              <a:rPr lang="en-US" sz="4400" b="0" dirty="0"/>
              <a:t>How to Ask Better </a:t>
            </a:r>
            <a:r>
              <a:rPr lang="en-US" sz="4400" b="0" dirty="0" smtClean="0"/>
              <a:t>Questions</a:t>
            </a:r>
            <a:endParaRPr lang="en-US" sz="44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627" y="2804355"/>
            <a:ext cx="9144000" cy="9499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Andrew P. Minigan</a:t>
            </a:r>
          </a:p>
          <a:p>
            <a:r>
              <a:rPr lang="en-US" dirty="0" smtClean="0"/>
              <a:t>Director of Strategy, Education Program</a:t>
            </a:r>
          </a:p>
        </p:txBody>
      </p:sp>
    </p:spTree>
    <p:extLst>
      <p:ext uri="{BB962C8B-B14F-4D97-AF65-F5344CB8AC3E}">
        <p14:creationId xmlns:p14="http://schemas.microsoft.com/office/powerpoint/2010/main" val="11614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"/>
          <p:cNvSpPr txBox="1">
            <a:spLocks noChangeArrowheads="1"/>
          </p:cNvSpPr>
          <p:nvPr/>
        </p:nvSpPr>
        <p:spPr bwMode="auto">
          <a:xfrm>
            <a:off x="9645001" y="5508542"/>
            <a:ext cx="34175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>
                <a:solidFill>
                  <a:prstClr val="black"/>
                </a:solidFill>
                <a:latin typeface="DIN Next Rounded LT Pro" panose="020F0503020203050203" pitchFamily="34" charset="0"/>
              </a:rPr>
              <a:t>Dillon, 1988, p. 199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62" y="1913021"/>
            <a:ext cx="8626756" cy="336884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Formulation by Adolescence</a:t>
            </a:r>
          </a:p>
        </p:txBody>
      </p:sp>
    </p:spTree>
    <p:extLst>
      <p:ext uri="{BB962C8B-B14F-4D97-AF65-F5344CB8AC3E}">
        <p14:creationId xmlns:p14="http://schemas.microsoft.com/office/powerpoint/2010/main" val="5595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Teachers report that getting students to ask questions feels like, “pulling teeth.”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Students ask less than 1/5th the questions educators estimated would be elicited and deemed desirable.</a:t>
            </a:r>
          </a:p>
        </p:txBody>
      </p:sp>
      <p:sp>
        <p:nvSpPr>
          <p:cNvPr id="4" name="TextBox 29"/>
          <p:cNvSpPr txBox="1">
            <a:spLocks noChangeArrowheads="1"/>
          </p:cNvSpPr>
          <p:nvPr/>
        </p:nvSpPr>
        <p:spPr bwMode="auto">
          <a:xfrm>
            <a:off x="9927924" y="5496047"/>
            <a:ext cx="34175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>
                <a:solidFill>
                  <a:prstClr val="black"/>
                </a:solidFill>
                <a:latin typeface="DIN Next Rounded LT Pro" panose="020F0503020203050203" pitchFamily="34" charset="0"/>
              </a:rPr>
              <a:t>Susskind, 1979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Educators Recognize the Problem</a:t>
            </a:r>
          </a:p>
        </p:txBody>
      </p:sp>
    </p:spTree>
    <p:extLst>
      <p:ext uri="{BB962C8B-B14F-4D97-AF65-F5344CB8AC3E}">
        <p14:creationId xmlns:p14="http://schemas.microsoft.com/office/powerpoint/2010/main" val="17864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308" y="2713038"/>
            <a:ext cx="10585937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How can </a:t>
            </a:r>
            <a:r>
              <a:rPr lang="en-US" sz="3200" dirty="0" smtClean="0"/>
              <a:t>teaching </a:t>
            </a:r>
            <a:r>
              <a:rPr lang="en-US" sz="3200" dirty="0"/>
              <a:t>students to ask questions go from a feeling of “pulling teeth” to a feeling of excitement for both teachers and learners?</a:t>
            </a:r>
          </a:p>
        </p:txBody>
      </p:sp>
    </p:spTree>
    <p:extLst>
      <p:ext uri="{BB962C8B-B14F-4D97-AF65-F5344CB8AC3E}">
        <p14:creationId xmlns:p14="http://schemas.microsoft.com/office/powerpoint/2010/main" val="30745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8474" y="4899764"/>
            <a:ext cx="4073526" cy="1503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The Question as a Measure of Efficiency in Instruction: A critical study of classroom practice. </a:t>
            </a:r>
            <a:r>
              <a:rPr lang="en-US" sz="1600" i="1" dirty="0"/>
              <a:t>Columbia University Contributions to Education, No. 48</a:t>
            </a:r>
            <a:r>
              <a:rPr lang="en-US" sz="1600" dirty="0"/>
              <a:t> 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510" y="1794911"/>
            <a:ext cx="2733964" cy="38568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3712" y="1794911"/>
            <a:ext cx="40735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DIN Next Rounded LT Pro" panose="020F0503020203050203" pitchFamily="34" charset="0"/>
              </a:rPr>
              <a:t>In a 1912 study Romiett Stevens observed: “an unusual lesson because twenty-five of the thirty-four questions were asked by the pupils… </a:t>
            </a:r>
            <a:r>
              <a:rPr lang="en-US" sz="2400" b="1" dirty="0">
                <a:latin typeface="DIN Next Rounded LT Pro" panose="020F0503020203050203" pitchFamily="34" charset="0"/>
              </a:rPr>
              <a:t>The result was that the lesson developed an impetus born of real interest</a:t>
            </a:r>
            <a:r>
              <a:rPr lang="en-US" sz="2400" dirty="0">
                <a:latin typeface="DIN Next Rounded LT Pro" panose="020F0503020203050203" pitchFamily="34" charset="0"/>
              </a:rPr>
              <a:t>. I mention it because this lesson was unique in the series of one hundred.”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from the exception…</a:t>
            </a:r>
          </a:p>
        </p:txBody>
      </p:sp>
    </p:spTree>
    <p:extLst>
      <p:ext uri="{BB962C8B-B14F-4D97-AF65-F5344CB8AC3E}">
        <p14:creationId xmlns:p14="http://schemas.microsoft.com/office/powerpoint/2010/main" val="38036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99" y="2009182"/>
            <a:ext cx="2623678" cy="3428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65" y="2009181"/>
            <a:ext cx="2733964" cy="34282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…to </a:t>
            </a:r>
            <a:r>
              <a:rPr lang="en-US" dirty="0"/>
              <a:t>the norm</a:t>
            </a:r>
          </a:p>
        </p:txBody>
      </p:sp>
    </p:spTree>
    <p:extLst>
      <p:ext uri="{BB962C8B-B14F-4D97-AF65-F5344CB8AC3E}">
        <p14:creationId xmlns:p14="http://schemas.microsoft.com/office/powerpoint/2010/main" val="23286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 strategy educators can use to teach students how to:</a:t>
            </a:r>
          </a:p>
          <a:p>
            <a:r>
              <a:rPr lang="en-US" sz="3200" dirty="0" smtClean="0"/>
              <a:t>formulate their own questions</a:t>
            </a:r>
          </a:p>
          <a:p>
            <a:r>
              <a:rPr lang="en-US" sz="3200" dirty="0" smtClean="0"/>
              <a:t>work with and improve their questions</a:t>
            </a:r>
          </a:p>
          <a:p>
            <a:r>
              <a:rPr lang="en-US" sz="3200" dirty="0" smtClean="0"/>
              <a:t>prioritize questions</a:t>
            </a:r>
          </a:p>
          <a:p>
            <a:r>
              <a:rPr lang="en-US" sz="3200" dirty="0" smtClean="0"/>
              <a:t>strategize on how to use </a:t>
            </a:r>
            <a:r>
              <a:rPr lang="en-US" sz="3200" dirty="0" smtClean="0"/>
              <a:t>questions</a:t>
            </a:r>
          </a:p>
          <a:p>
            <a:r>
              <a:rPr lang="en-US" sz="3200" dirty="0" smtClean="0"/>
              <a:t>reflect on their questions and the process</a:t>
            </a:r>
            <a:endParaRPr lang="en-US" sz="3200" dirty="0" smtClean="0"/>
          </a:p>
          <a:p>
            <a:r>
              <a:rPr lang="en-US" sz="3200" dirty="0" smtClean="0"/>
              <a:t>use their questions to drive learning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Question Formulation Technique (QFT)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720969" y="2193492"/>
            <a:ext cx="10665069" cy="2821853"/>
          </a:xfrm>
        </p:spPr>
        <p:txBody>
          <a:bodyPr>
            <a:no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What does it look like when students learn to ask their own questions?</a:t>
            </a:r>
            <a:r>
              <a:rPr lang="en-US" sz="4000" dirty="0">
                <a:solidFill>
                  <a:schemeClr val="tx2"/>
                </a:solidFill>
              </a:rPr>
              <a:t/>
            </a:r>
            <a:br>
              <a:rPr lang="en-US" sz="4000" dirty="0">
                <a:solidFill>
                  <a:schemeClr val="tx2"/>
                </a:solidFill>
              </a:rPr>
            </a:br>
            <a:endParaRPr lang="en-US" sz="4000" dirty="0">
              <a:solidFill>
                <a:schemeClr val="tx2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838200" y="2275031"/>
            <a:ext cx="10515600" cy="41163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000" u="sng" dirty="0">
                <a:cs typeface="Gill Sans"/>
              </a:rPr>
              <a:t>Teacher</a:t>
            </a:r>
            <a:r>
              <a:rPr lang="en-US" sz="3000" dirty="0">
                <a:cs typeface="Gill Sans"/>
              </a:rPr>
              <a:t>: Jennifer Shaffer, Walkersville, </a:t>
            </a:r>
            <a:r>
              <a:rPr lang="en-US" sz="3000" dirty="0" smtClean="0">
                <a:cs typeface="Gill Sans"/>
              </a:rPr>
              <a:t>MD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000" dirty="0">
              <a:cs typeface="Gill San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000" u="sng" dirty="0">
                <a:cs typeface="Gill Sans"/>
              </a:rPr>
              <a:t>Topic</a:t>
            </a:r>
            <a:r>
              <a:rPr lang="en-US" sz="3000" dirty="0">
                <a:cs typeface="Gill Sans"/>
              </a:rPr>
              <a:t>: Nonfiction </a:t>
            </a:r>
            <a:r>
              <a:rPr lang="en-US" sz="3000" dirty="0" smtClean="0">
                <a:cs typeface="Gill Sans"/>
              </a:rPr>
              <a:t>literacy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000" dirty="0">
              <a:cs typeface="Gill San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000" u="sng" dirty="0">
                <a:cs typeface="Gill Sans"/>
              </a:rPr>
              <a:t>Purpose</a:t>
            </a:r>
            <a:r>
              <a:rPr lang="en-US" sz="3000" dirty="0">
                <a:cs typeface="Gill Sans"/>
              </a:rPr>
              <a:t>: To engage students prior to reading a nonfiction text about alligators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endParaRPr lang="en-US" sz="3000" dirty="0">
              <a:cs typeface="Gill San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example: Kindergarten</a:t>
            </a:r>
          </a:p>
        </p:txBody>
      </p:sp>
    </p:spTree>
    <p:extLst>
      <p:ext uri="{BB962C8B-B14F-4D97-AF65-F5344CB8AC3E}">
        <p14:creationId xmlns:p14="http://schemas.microsoft.com/office/powerpoint/2010/main" val="36215128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\\fcps.org\fcps\Redirection\Central Offices\Professional Dev\jay.corrigan\My Documents\My Pictures\alligator-babies-texas_62971_990x7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918" y="1875281"/>
            <a:ext cx="4952163" cy="371162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500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957" y="1690688"/>
            <a:ext cx="6846011" cy="516731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sz="2200" dirty="0">
                <a:cs typeface="Gill Sans"/>
              </a:rPr>
              <a:t>Is the alligator </a:t>
            </a:r>
            <a:r>
              <a:rPr lang="en-US" sz="2200" dirty="0" smtClean="0">
                <a:cs typeface="Gill Sans"/>
              </a:rPr>
              <a:t>camouflaged?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sz="2200" dirty="0" smtClean="0">
                <a:cs typeface="Gill Sans"/>
              </a:rPr>
              <a:t>Why </a:t>
            </a:r>
            <a:r>
              <a:rPr lang="en-US" sz="2200" dirty="0">
                <a:cs typeface="Gill Sans"/>
              </a:rPr>
              <a:t>do the babies have </a:t>
            </a:r>
            <a:r>
              <a:rPr lang="en-US" sz="2200" dirty="0" smtClean="0">
                <a:cs typeface="Gill Sans"/>
              </a:rPr>
              <a:t>stripes?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charset="0"/>
              <a:buAutoNum type="arabicPeriod"/>
              <a:defRPr/>
            </a:pPr>
            <a:r>
              <a:rPr lang="en-US" sz="2200" dirty="0" smtClean="0">
                <a:cs typeface="Gill Sans"/>
              </a:rPr>
              <a:t>Are </a:t>
            </a:r>
            <a:r>
              <a:rPr lang="en-US" sz="2200" dirty="0">
                <a:cs typeface="Gill Sans"/>
              </a:rPr>
              <a:t>those baby </a:t>
            </a:r>
            <a:r>
              <a:rPr lang="en-US" sz="2200" dirty="0" smtClean="0">
                <a:cs typeface="Gill Sans"/>
              </a:rPr>
              <a:t>crocodiles?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charset="0"/>
              <a:buAutoNum type="arabicPeriod"/>
              <a:defRPr/>
            </a:pPr>
            <a:r>
              <a:rPr lang="en-US" sz="2200" dirty="0" smtClean="0">
                <a:cs typeface="Gill Sans"/>
              </a:rPr>
              <a:t>Is </a:t>
            </a:r>
            <a:r>
              <a:rPr lang="en-US" sz="2200" dirty="0">
                <a:cs typeface="Gill Sans"/>
              </a:rPr>
              <a:t>it a mom or dad </a:t>
            </a:r>
            <a:r>
              <a:rPr lang="en-US" sz="2200" dirty="0" smtClean="0">
                <a:cs typeface="Gill Sans"/>
              </a:rPr>
              <a:t>crocodile?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charset="0"/>
              <a:buAutoNum type="arabicPeriod"/>
              <a:defRPr/>
            </a:pPr>
            <a:r>
              <a:rPr lang="en-US" sz="2200" dirty="0" smtClean="0">
                <a:cs typeface="Gill Sans"/>
              </a:rPr>
              <a:t>What </a:t>
            </a:r>
            <a:r>
              <a:rPr lang="en-US" sz="2200" dirty="0">
                <a:cs typeface="Gill Sans"/>
              </a:rPr>
              <a:t>is the green </a:t>
            </a:r>
            <a:r>
              <a:rPr lang="en-US" sz="2200" dirty="0" smtClean="0">
                <a:cs typeface="Gill Sans"/>
              </a:rPr>
              <a:t>stuff?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charset="0"/>
              <a:buAutoNum type="arabicPeriod"/>
              <a:defRPr/>
            </a:pPr>
            <a:r>
              <a:rPr lang="en-US" sz="2200" dirty="0" smtClean="0">
                <a:cs typeface="Gill Sans"/>
              </a:rPr>
              <a:t>Why </a:t>
            </a:r>
            <a:r>
              <a:rPr lang="en-US" sz="2200" dirty="0">
                <a:cs typeface="Gill Sans"/>
              </a:rPr>
              <a:t>are they in the water so low</a:t>
            </a:r>
            <a:r>
              <a:rPr lang="en-US" sz="2200" dirty="0" smtClean="0">
                <a:cs typeface="Gill Sans"/>
              </a:rPr>
              <a:t>?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charset="0"/>
              <a:buAutoNum type="arabicPeriod"/>
              <a:defRPr/>
            </a:pPr>
            <a:r>
              <a:rPr lang="en-US" sz="2200" dirty="0">
                <a:cs typeface="Gill Sans"/>
              </a:rPr>
              <a:t>Where are they going</a:t>
            </a:r>
            <a:r>
              <a:rPr lang="en-US" sz="2200" dirty="0" smtClean="0">
                <a:cs typeface="Gill Sans"/>
              </a:rPr>
              <a:t>?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charset="0"/>
              <a:buAutoNum type="arabicPeriod"/>
              <a:defRPr/>
            </a:pPr>
            <a:r>
              <a:rPr lang="en-US" sz="2200" dirty="0">
                <a:cs typeface="Gill Sans"/>
              </a:rPr>
              <a:t>Why are the baby alligator’s eyes white and the mom’s black</a:t>
            </a:r>
            <a:r>
              <a:rPr lang="en-US" sz="2200" dirty="0" smtClean="0">
                <a:cs typeface="Gill Sans"/>
              </a:rPr>
              <a:t>?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charset="0"/>
              <a:buAutoNum type="arabicPeriod"/>
              <a:defRPr/>
            </a:pPr>
            <a:r>
              <a:rPr lang="en-US" sz="2200" dirty="0">
                <a:cs typeface="Gill Sans"/>
              </a:rPr>
              <a:t>Why are baby alligators on top of the momma alligator</a:t>
            </a:r>
            <a:r>
              <a:rPr lang="en-US" sz="2200" dirty="0" smtClean="0">
                <a:cs typeface="Gill Sans"/>
              </a:rPr>
              <a:t>?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charset="0"/>
              <a:buAutoNum type="arabicPeriod"/>
              <a:defRPr/>
            </a:pPr>
            <a:r>
              <a:rPr lang="en-US" sz="2200" dirty="0">
                <a:cs typeface="Gill Sans"/>
              </a:rPr>
              <a:t>Why does momma or daddy have bumps on them</a:t>
            </a:r>
            <a:r>
              <a:rPr lang="en-US" sz="2200" dirty="0" smtClean="0">
                <a:cs typeface="Gill Sans"/>
              </a:rPr>
              <a:t>?</a:t>
            </a:r>
            <a:endParaRPr lang="en-US" sz="2200" dirty="0">
              <a:cs typeface="Gill Sans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charset="0"/>
              <a:buAutoNum type="arabicPeriod"/>
              <a:defRPr/>
            </a:pPr>
            <a:endParaRPr lang="en-US" sz="2200" dirty="0">
              <a:cs typeface="Gill Sans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charset="0"/>
              <a:buAutoNum type="arabicPeriod"/>
              <a:defRPr/>
            </a:pPr>
            <a:endParaRPr lang="en-US" sz="2200" dirty="0">
              <a:cs typeface="Gill Sans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charset="0"/>
              <a:buAutoNum type="arabicPeriod"/>
              <a:defRPr/>
            </a:pPr>
            <a:endParaRPr lang="en-US" sz="2200" dirty="0" smtClean="0">
              <a:cs typeface="Gill Sans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charset="0"/>
              <a:buAutoNum type="arabicPeriod"/>
              <a:defRPr/>
            </a:pPr>
            <a:endParaRPr lang="en-US" sz="2200" dirty="0">
              <a:cs typeface="Gill San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Students’ Questions</a:t>
            </a:r>
            <a:endParaRPr lang="en-US" dirty="0"/>
          </a:p>
        </p:txBody>
      </p:sp>
      <p:pic>
        <p:nvPicPr>
          <p:cNvPr id="7" name="Picture 2" descr="\\fcps.org\fcps\Redirection\Central Offices\Professional Dev\jay.corrigan\My Documents\My Pictures\alligator-babies-texas_62971_990x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92" y="1690687"/>
            <a:ext cx="4982308" cy="37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791308" y="2020456"/>
            <a:ext cx="10612315" cy="504940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2400" dirty="0"/>
              <a:t>We are deeply grateful </a:t>
            </a:r>
            <a:r>
              <a:rPr lang="en-US" altLang="en-US" sz="2400" dirty="0" smtClean="0"/>
              <a:t>to The National Science Foundation and The </a:t>
            </a:r>
            <a:r>
              <a:rPr lang="en-US" altLang="en-US" sz="2400" dirty="0"/>
              <a:t>Hummingbird Fund for their generous support of the Right Question Institute’s </a:t>
            </a:r>
            <a:r>
              <a:rPr lang="en-US" altLang="en-US" sz="2400" dirty="0" smtClean="0"/>
              <a:t>work in education. </a:t>
            </a:r>
            <a:endParaRPr lang="en-US" alt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alt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dirty="0"/>
              <a:t>Thank you to </a:t>
            </a:r>
            <a:r>
              <a:rPr lang="en-US" altLang="en-US" sz="2400" dirty="0" smtClean="0"/>
              <a:t>Dr. Stacey </a:t>
            </a:r>
            <a:r>
              <a:rPr lang="en-US" altLang="en-US" sz="2400" dirty="0"/>
              <a:t>L. MacKinnon and </a:t>
            </a:r>
            <a:r>
              <a:rPr lang="en-US" altLang="en-US" sz="2400" dirty="0" smtClean="0"/>
              <a:t>Dr. </a:t>
            </a:r>
            <a:r>
              <a:rPr lang="en-US" altLang="en-US" sz="2400" dirty="0"/>
              <a:t>Beth </a:t>
            </a:r>
            <a:r>
              <a:rPr lang="en-US" altLang="en-US" sz="2400" dirty="0" smtClean="0"/>
              <a:t>Archer-Kuhn for their support </a:t>
            </a:r>
            <a:r>
              <a:rPr lang="en-US" altLang="en-US" sz="2400" dirty="0"/>
              <a:t>and making possible this conference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73078-16E5-6148-B3F9-212A2C96C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431"/>
            <a:ext cx="10515600" cy="373673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u="sng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u="sng" dirty="0" smtClean="0"/>
              <a:t>Professor</a:t>
            </a:r>
            <a:r>
              <a:rPr lang="en-US" sz="3200" dirty="0"/>
              <a:t>: Rachel Woodruff, Ph.D. Assistant Professor of Biology, Brandeis University 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u="sng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u="sng" dirty="0" smtClean="0"/>
              <a:t>Topic</a:t>
            </a:r>
            <a:r>
              <a:rPr lang="en-US" sz="3200" dirty="0"/>
              <a:t>: Molecular Biology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u="sng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u="sng" dirty="0" smtClean="0"/>
              <a:t>Purpose</a:t>
            </a:r>
            <a:r>
              <a:rPr lang="en-US" sz="3200" dirty="0"/>
              <a:t>: To build students’ research skills and prepare them to develop their own  a proposal later in the </a:t>
            </a:r>
            <a:r>
              <a:rPr lang="en-US" sz="3200" dirty="0" smtClean="0"/>
              <a:t>semester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Classroom </a:t>
            </a:r>
            <a:r>
              <a:rPr lang="en-US" dirty="0" smtClean="0"/>
              <a:t>Example: College 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63890-F544-A143-9722-67A0DE4E2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4" y="1822450"/>
            <a:ext cx="107852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Students </a:t>
            </a:r>
            <a:r>
              <a:rPr lang="en-US" sz="3200" dirty="0"/>
              <a:t>were assigned a complex molecular biology </a:t>
            </a:r>
            <a:r>
              <a:rPr lang="en-US" sz="3200" dirty="0" smtClean="0"/>
              <a:t>article</a:t>
            </a:r>
            <a:endParaRPr lang="en-US" sz="3200" dirty="0"/>
          </a:p>
          <a:p>
            <a:pPr marL="0" indent="0" algn="ctr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i="1" dirty="0" smtClean="0"/>
              <a:t>Ask </a:t>
            </a:r>
            <a:r>
              <a:rPr lang="en-US" sz="3200" i="1" dirty="0"/>
              <a:t>as many questions as you can about the reading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 </a:t>
            </a:r>
            <a:r>
              <a:rPr lang="en-US" dirty="0" smtClean="0"/>
              <a:t>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7FE-A3C9-634D-AD14-D097BD5C7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</a:t>
            </a:r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84BF-5A28-9D4C-A88B-08AB33D53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564"/>
            <a:ext cx="10515600" cy="4351338"/>
          </a:xfrm>
        </p:spPr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/>
              <a:t>Students generate questions about a complex article on their own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/>
              <a:t>Students discuss the key attributes of a good biological research question and compare to other types of questions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/>
              <a:t>Students form groups and improve their questions, based on these attributes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53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Classroom </a:t>
            </a:r>
            <a:r>
              <a:rPr lang="en-US" sz="4000" dirty="0" smtClean="0"/>
              <a:t>Example:</a:t>
            </a:r>
            <a:r>
              <a:rPr lang="en-US" sz="4000" dirty="0"/>
              <a:t> </a:t>
            </a:r>
            <a:r>
              <a:rPr lang="en-US" sz="4000" dirty="0" smtClean="0"/>
              <a:t>College </a:t>
            </a:r>
            <a:r>
              <a:rPr lang="en-US" sz="4000" dirty="0"/>
              <a:t>Biology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092569"/>
            <a:ext cx="10611678" cy="40431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u="sng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Professor</a:t>
            </a:r>
            <a:r>
              <a:rPr lang="en-US" sz="32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: </a:t>
            </a:r>
            <a:r>
              <a:rPr lang="en-US" sz="3200" dirty="0">
                <a:solidFill>
                  <a:schemeClr val="tx1"/>
                </a:solidFill>
                <a:ea typeface="Rockwell" charset="0"/>
                <a:cs typeface="Rockwell" charset="0"/>
              </a:rPr>
              <a:t>Emily Westover, Ph.D., </a:t>
            </a:r>
            <a:r>
              <a:rPr lang="en-US" sz="32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Brandeis </a:t>
            </a:r>
            <a:r>
              <a:rPr lang="en-US" sz="3200" dirty="0">
                <a:solidFill>
                  <a:schemeClr val="tx1"/>
                </a:solidFill>
                <a:ea typeface="Rockwell" charset="0"/>
                <a:cs typeface="Rockwell" charset="0"/>
              </a:rPr>
              <a:t>University </a:t>
            </a:r>
            <a:endParaRPr lang="en-US" sz="3200" u="sng" dirty="0">
              <a:solidFill>
                <a:schemeClr val="tx1"/>
              </a:solidFill>
              <a:ea typeface="Rockwell" charset="0"/>
              <a:cs typeface="Rockwel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u="sng" dirty="0" smtClean="0">
              <a:solidFill>
                <a:schemeClr val="tx1"/>
              </a:solidFill>
              <a:ea typeface="Rockwell" charset="0"/>
              <a:cs typeface="Rockwel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u="sng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Topic</a:t>
            </a:r>
            <a:r>
              <a:rPr lang="en-US" sz="32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: Post-Exam Review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u="sng" dirty="0" smtClean="0">
              <a:solidFill>
                <a:schemeClr val="tx1"/>
              </a:solidFill>
              <a:ea typeface="Rockwell" charset="0"/>
              <a:cs typeface="Rockwel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u="sng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Purpose</a:t>
            </a:r>
            <a:r>
              <a:rPr lang="en-US" sz="32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: To assess what the students were not understanding about the content. They had performed poorly on a particular question on an exam.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93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108" y="2838452"/>
            <a:ext cx="10075084" cy="1362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Ask </a:t>
            </a:r>
            <a:r>
              <a:rPr lang="en-US" sz="4000" dirty="0">
                <a:solidFill>
                  <a:schemeClr val="tx1"/>
                </a:solidFill>
              </a:rPr>
              <a:t>as many questions as you can about </a:t>
            </a:r>
            <a:r>
              <a:rPr lang="en-US" sz="4000" dirty="0" smtClean="0">
                <a:solidFill>
                  <a:schemeClr val="tx1"/>
                </a:solidFill>
              </a:rPr>
              <a:t>[the exam question]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Educator Reflections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3" y="2286001"/>
            <a:ext cx="10612967" cy="41449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Students were thinking more deeply about the exam question</a:t>
            </a:r>
          </a:p>
          <a:p>
            <a:r>
              <a:rPr lang="en-US" sz="3200" dirty="0">
                <a:solidFill>
                  <a:schemeClr val="tx1"/>
                </a:solidFill>
              </a:rPr>
              <a:t>Professor Westover was able to gather insight into why they may have had difficulty with the exam question </a:t>
            </a:r>
          </a:p>
        </p:txBody>
      </p:sp>
    </p:spTree>
    <p:extLst>
      <p:ext uri="{BB962C8B-B14F-4D97-AF65-F5344CB8AC3E}">
        <p14:creationId xmlns:p14="http://schemas.microsoft.com/office/powerpoint/2010/main" val="315177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9869" cy="1325563"/>
          </a:xfrm>
        </p:spPr>
        <p:txBody>
          <a:bodyPr/>
          <a:lstStyle/>
          <a:p>
            <a:r>
              <a:rPr lang="en-US" dirty="0" smtClean="0"/>
              <a:t>Classroom Example: Writing 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0701"/>
            <a:ext cx="10515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u="sng" dirty="0" smtClean="0">
                <a:cs typeface="Gill Sans" charset="0"/>
              </a:rPr>
              <a:t>Professor</a:t>
            </a:r>
            <a:r>
              <a:rPr lang="en-US" sz="3200" u="sng" dirty="0">
                <a:cs typeface="Gill Sans" charset="0"/>
              </a:rPr>
              <a:t>:</a:t>
            </a:r>
            <a:r>
              <a:rPr lang="en-US" sz="3200" dirty="0">
                <a:cs typeface="Gill Sans" charset="0"/>
              </a:rPr>
              <a:t> </a:t>
            </a:r>
            <a:r>
              <a:rPr lang="en-US" sz="3200" dirty="0" smtClean="0">
                <a:cs typeface="Gill Sans" charset="0"/>
              </a:rPr>
              <a:t>Professor Sun Ezzell, Mt. San Antonio College</a:t>
            </a:r>
            <a:endParaRPr lang="en-US" sz="3200" dirty="0">
              <a:cs typeface="Gill Sans" charset="0"/>
            </a:endParaRPr>
          </a:p>
          <a:p>
            <a:pPr>
              <a:buNone/>
            </a:pPr>
            <a:r>
              <a:rPr lang="en-US" sz="3200" u="sng" dirty="0" smtClean="0">
                <a:cs typeface="Gill Sans" charset="0"/>
              </a:rPr>
              <a:t>Topic</a:t>
            </a:r>
            <a:r>
              <a:rPr lang="en-US" sz="3200" dirty="0">
                <a:cs typeface="Gill Sans" charset="0"/>
              </a:rPr>
              <a:t>: Grades</a:t>
            </a:r>
          </a:p>
          <a:p>
            <a:pPr>
              <a:buNone/>
            </a:pPr>
            <a:r>
              <a:rPr lang="en-US" sz="3200" u="sng" dirty="0">
                <a:cs typeface="Gill Sans" charset="0"/>
              </a:rPr>
              <a:t>Purpose: </a:t>
            </a:r>
            <a:r>
              <a:rPr lang="en-US" sz="3200" dirty="0">
                <a:cs typeface="Gill Sans" charset="0"/>
              </a:rPr>
              <a:t> </a:t>
            </a:r>
          </a:p>
          <a:p>
            <a:r>
              <a:rPr lang="en-US" sz="3200" dirty="0">
                <a:cs typeface="Gill Sans" charset="0"/>
              </a:rPr>
              <a:t>Students use their questions to spark discussion on the article &amp; write a response to article.</a:t>
            </a:r>
          </a:p>
          <a:p>
            <a:r>
              <a:rPr lang="en-US" sz="3200" dirty="0">
                <a:cs typeface="Gill Sans" charset="0"/>
              </a:rPr>
              <a:t>Students consider whether they should switch from letter grade to </a:t>
            </a:r>
            <a:r>
              <a:rPr lang="en-US" sz="3200" dirty="0" smtClean="0">
                <a:cs typeface="Gill Sans" charset="0"/>
              </a:rPr>
              <a:t>pass/no </a:t>
            </a:r>
            <a:r>
              <a:rPr lang="en-US" sz="3200" dirty="0">
                <a:cs typeface="Gill Sans" charset="0"/>
              </a:rPr>
              <a:t>pass. </a:t>
            </a:r>
          </a:p>
          <a:p>
            <a:endParaRPr lang="en-US" sz="3200" u="sng" dirty="0"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“</a:t>
            </a:r>
            <a:r>
              <a:rPr lang="en-US" dirty="0"/>
              <a:t>the case against grades” (for students who read the article)</a:t>
            </a:r>
            <a:br>
              <a:rPr lang="en-US" dirty="0"/>
            </a:b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or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“</a:t>
            </a:r>
            <a:r>
              <a:rPr lang="en-US" dirty="0"/>
              <a:t>grades” (for students who did not read)</a:t>
            </a:r>
          </a:p>
        </p:txBody>
      </p:sp>
    </p:spTree>
    <p:extLst>
      <p:ext uri="{BB962C8B-B14F-4D97-AF65-F5344CB8AC3E}">
        <p14:creationId xmlns:p14="http://schemas.microsoft.com/office/powerpoint/2010/main" val="42360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514" y="1761393"/>
            <a:ext cx="3768726" cy="4876800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2"/>
              </a:buClr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Why are students intimidated against grades?</a:t>
            </a:r>
          </a:p>
          <a:p>
            <a:pPr marL="457200" indent="-457200">
              <a:buClr>
                <a:schemeClr val="tx2"/>
              </a:buClr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Is the grading process needed?</a:t>
            </a:r>
          </a:p>
          <a:p>
            <a:pPr marL="457200" indent="-457200">
              <a:buClr>
                <a:schemeClr val="tx2"/>
              </a:buClr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How does the grading system affect students?</a:t>
            </a:r>
          </a:p>
          <a:p>
            <a:pPr marL="457200" indent="-457200">
              <a:buClr>
                <a:schemeClr val="tx2"/>
              </a:buClr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Why do we have a grading system?</a:t>
            </a:r>
          </a:p>
          <a:p>
            <a:pPr marL="457200" indent="-457200">
              <a:buClr>
                <a:schemeClr val="tx2"/>
              </a:buClr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Does the grading system need improvement?</a:t>
            </a:r>
          </a:p>
          <a:p>
            <a:pPr marL="457200" indent="-457200">
              <a:buClr>
                <a:schemeClr val="tx2"/>
              </a:buClr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Why is it challenging to get good grades?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31257" y="1761393"/>
            <a:ext cx="3768726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0000"/>
              <a:buFont typeface="+mj-lt"/>
              <a:buAutoNum type="arabicPeriod" startAt="7"/>
            </a:pPr>
            <a:r>
              <a:rPr lang="en-US" dirty="0">
                <a:solidFill>
                  <a:schemeClr val="tx1"/>
                </a:solidFill>
                <a:latin typeface="DIN Next Rounded LT Pro" panose="020F0503020203050203" pitchFamily="34" charset="0"/>
              </a:rPr>
              <a:t>Why do students think school is challenging?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>
                <a:solidFill>
                  <a:schemeClr val="tx1"/>
                </a:solidFill>
                <a:latin typeface="DIN Next Rounded LT Pro" panose="020F0503020203050203" pitchFamily="34" charset="0"/>
              </a:rPr>
              <a:t>Why do students focus more on grading than learning?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>
                <a:solidFill>
                  <a:schemeClr val="tx1"/>
                </a:solidFill>
                <a:latin typeface="DIN Next Rounded LT Pro" panose="020F0503020203050203" pitchFamily="34" charset="0"/>
              </a:rPr>
              <a:t>Does the grading system help students in life?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>
                <a:solidFill>
                  <a:schemeClr val="tx1"/>
                </a:solidFill>
                <a:latin typeface="DIN Next Rounded LT Pro" panose="020F0503020203050203" pitchFamily="34" charset="0"/>
              </a:rPr>
              <a:t>What are your thoughts on our grading system?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>
                <a:solidFill>
                  <a:schemeClr val="tx1"/>
                </a:solidFill>
                <a:latin typeface="DIN Next Rounded LT Pro" panose="020F0503020203050203" pitchFamily="34" charset="0"/>
              </a:rPr>
              <a:t>Do students focus more on grading than learning</a:t>
            </a:r>
            <a:r>
              <a:rPr lang="en-US" dirty="0" smtClean="0">
                <a:solidFill>
                  <a:schemeClr val="tx1"/>
                </a:solidFill>
                <a:latin typeface="DIN Next Rounded LT Pro" panose="020F0503020203050203" pitchFamily="34" charset="0"/>
              </a:rPr>
              <a:t>?</a:t>
            </a:r>
            <a:endParaRPr lang="en-US" dirty="0">
              <a:solidFill>
                <a:schemeClr val="tx1"/>
              </a:solidFill>
              <a:latin typeface="DIN Next Rounded LT Pro" panose="020F0503020203050203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Students’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3200" dirty="0" smtClean="0">
              <a:cs typeface="Gill Sans" charset="0"/>
            </a:endParaRPr>
          </a:p>
          <a:p>
            <a:r>
              <a:rPr lang="en-US" sz="3200" dirty="0" smtClean="0">
                <a:cs typeface="Gill Sans" charset="0"/>
              </a:rPr>
              <a:t>After </a:t>
            </a:r>
            <a:r>
              <a:rPr lang="en-US" sz="3200" dirty="0">
                <a:cs typeface="Gill Sans" charset="0"/>
              </a:rPr>
              <a:t>the activity, some students decided to switch from letter grades to pass/no pass</a:t>
            </a:r>
          </a:p>
          <a:p>
            <a:r>
              <a:rPr lang="en-US" sz="3200" dirty="0">
                <a:cs typeface="Gill Sans" charset="0"/>
              </a:rPr>
              <a:t>Led to discussion about feedback and how they can use/ share feedback for learning.</a:t>
            </a:r>
          </a:p>
          <a:p>
            <a:r>
              <a:rPr lang="en-US" sz="3200" dirty="0">
                <a:cs typeface="Gill Sans" charset="0"/>
              </a:rPr>
              <a:t>Sun gained insight into student thinking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0346"/>
            <a:ext cx="10515599" cy="3750909"/>
          </a:xfrm>
        </p:spPr>
        <p:txBody>
          <a:bodyPr>
            <a:no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skill of question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formulation and students not asking questions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Examples of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educators have used the Question Formulation Technique (QFT)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glimpse of some research on the QFT for developing research questions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2"/>
          <p:cNvSpPr txBox="1">
            <a:spLocks/>
          </p:cNvSpPr>
          <p:nvPr/>
        </p:nvSpPr>
        <p:spPr bwMode="auto">
          <a:xfrm>
            <a:off x="2019300" y="2597150"/>
            <a:ext cx="82550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2000"/>
              </a:spcBef>
              <a:buClr>
                <a:schemeClr val="accent1"/>
              </a:buClr>
            </a:pPr>
            <a:endParaRPr lang="en-US" sz="2800" dirty="0">
              <a:solidFill>
                <a:srgbClr val="595959"/>
              </a:solidFill>
              <a:latin typeface="Helvetica Neue Light" charset="0"/>
              <a:cs typeface="Helvetica Neue Light" charset="0"/>
            </a:endParaRPr>
          </a:p>
          <a:p>
            <a:pPr algn="ctr" eaLnBrk="1" hangingPunct="1">
              <a:spcBef>
                <a:spcPts val="2000"/>
              </a:spcBef>
              <a:buClr>
                <a:schemeClr val="accent1"/>
              </a:buClr>
            </a:pPr>
            <a:endParaRPr lang="en-US" sz="2800" dirty="0">
              <a:solidFill>
                <a:srgbClr val="595959"/>
              </a:solidFill>
              <a:latin typeface="Helvetica Neue Light" charset="0"/>
              <a:cs typeface="Helvetica Neue Light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47346" y="1905588"/>
            <a:ext cx="1069144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DIN Next Rounded LT Pro" panose="020F0503020203050203" pitchFamily="34" charset="0"/>
                <a:cs typeface="Gill Sans" charset="0"/>
              </a:rPr>
              <a:t>“I discovered that by asking questions about the article it was easier to understand the article</a:t>
            </a:r>
            <a:r>
              <a:rPr lang="en-US" sz="2000" b="1" dirty="0">
                <a:latin typeface="DIN Next Rounded LT Pro" panose="020F0503020203050203" pitchFamily="34" charset="0"/>
                <a:cs typeface="Gill Sans" charset="0"/>
              </a:rPr>
              <a:t> </a:t>
            </a:r>
            <a:r>
              <a:rPr lang="en-US" sz="2000" dirty="0">
                <a:latin typeface="DIN Next Rounded LT Pro" panose="020F0503020203050203" pitchFamily="34" charset="0"/>
                <a:cs typeface="Gill Sans" charset="0"/>
              </a:rPr>
              <a:t>and the meaning behind it.”</a:t>
            </a:r>
          </a:p>
          <a:p>
            <a:pPr eaLnBrk="1" hangingPunct="1"/>
            <a:endParaRPr lang="en-US" sz="2000" i="1" dirty="0">
              <a:latin typeface="DIN Next Rounded LT Pro" panose="020F0503020203050203" pitchFamily="34" charset="0"/>
              <a:cs typeface="Gill Sans" charset="0"/>
            </a:endParaRPr>
          </a:p>
          <a:p>
            <a:pPr eaLnBrk="1" hangingPunct="1"/>
            <a:r>
              <a:rPr lang="en-US" sz="2000" dirty="0">
                <a:latin typeface="DIN Next Rounded LT Pro" panose="020F0503020203050203" pitchFamily="34" charset="0"/>
                <a:cs typeface="Gill Sans" charset="0"/>
              </a:rPr>
              <a:t>“I learned that by doing the question exploration it can help you not be stuck when you do not understand the material.”</a:t>
            </a:r>
          </a:p>
          <a:p>
            <a:pPr eaLnBrk="1" hangingPunct="1"/>
            <a:endParaRPr lang="en-US" sz="2000" i="1" dirty="0">
              <a:latin typeface="DIN Next Rounded LT Pro" panose="020F0503020203050203" pitchFamily="34" charset="0"/>
              <a:cs typeface="Gill Sans" charset="0"/>
            </a:endParaRPr>
          </a:p>
          <a:p>
            <a:pPr eaLnBrk="1" hangingPunct="1"/>
            <a:r>
              <a:rPr lang="en-US" sz="2000" dirty="0">
                <a:latin typeface="DIN Next Rounded LT Pro" panose="020F0503020203050203" pitchFamily="34" charset="0"/>
                <a:cs typeface="Gill Sans" charset="0"/>
              </a:rPr>
              <a:t>“The [QFT] was an amazing group activity</a:t>
            </a:r>
            <a:r>
              <a:rPr lang="en-US" sz="2000" dirty="0" smtClean="0">
                <a:latin typeface="DIN Next Rounded LT Pro" panose="020F0503020203050203" pitchFamily="34" charset="0"/>
                <a:cs typeface="Gill Sans" charset="0"/>
              </a:rPr>
              <a:t>...I </a:t>
            </a:r>
            <a:r>
              <a:rPr lang="en-US" sz="2000" dirty="0">
                <a:latin typeface="DIN Next Rounded LT Pro" panose="020F0503020203050203" pitchFamily="34" charset="0"/>
                <a:cs typeface="Gill Sans" charset="0"/>
              </a:rPr>
              <a:t>loved that no one was excluded...”</a:t>
            </a:r>
          </a:p>
          <a:p>
            <a:pPr eaLnBrk="1" hangingPunct="1"/>
            <a:endParaRPr lang="en-US" sz="2000" dirty="0">
              <a:latin typeface="DIN Next Rounded LT Pro" panose="020F0503020203050203" pitchFamily="34" charset="0"/>
              <a:cs typeface="Gill Sans" charset="0"/>
            </a:endParaRPr>
          </a:p>
          <a:p>
            <a:pPr eaLnBrk="1" hangingPunct="1"/>
            <a:r>
              <a:rPr lang="en-US" sz="2000" dirty="0">
                <a:latin typeface="DIN Next Rounded LT Pro" panose="020F0503020203050203" pitchFamily="34" charset="0"/>
                <a:cs typeface="Gill Sans" charset="0"/>
              </a:rPr>
              <a:t>“I learned I can come up with questions very quickly which is good because it means thinking and creativity is improving and growing.”</a:t>
            </a:r>
          </a:p>
          <a:p>
            <a:pPr eaLnBrk="1" hangingPunct="1"/>
            <a:endParaRPr lang="en-US" sz="2000" dirty="0">
              <a:latin typeface="DIN Next Rounded LT Pro" panose="020F0503020203050203" pitchFamily="34" charset="0"/>
              <a:cs typeface="Gill Sans" charset="0"/>
            </a:endParaRPr>
          </a:p>
          <a:p>
            <a:pPr eaLnBrk="1" hangingPunct="1"/>
            <a:r>
              <a:rPr lang="en-US" sz="2000" dirty="0">
                <a:latin typeface="DIN Next Rounded LT Pro" panose="020F0503020203050203" pitchFamily="34" charset="0"/>
                <a:cs typeface="Gill Sans" charset="0"/>
              </a:rPr>
              <a:t>“When we come up with our own questions, we think more deeply</a:t>
            </a:r>
            <a:r>
              <a:rPr lang="en-US" sz="2000" dirty="0" smtClean="0">
                <a:latin typeface="DIN Next Rounded LT Pro" panose="020F0503020203050203" pitchFamily="34" charset="0"/>
                <a:cs typeface="Gill Sans" charset="0"/>
              </a:rPr>
              <a:t>.”</a:t>
            </a:r>
            <a:endParaRPr lang="en-US" sz="2000" dirty="0">
              <a:solidFill>
                <a:srgbClr val="595959"/>
              </a:solidFill>
              <a:latin typeface="DIN Next Rounded LT Pro" panose="020F0503020203050203" pitchFamily="34" charset="0"/>
              <a:cs typeface="Gill Sans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Students’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720969" y="2193492"/>
            <a:ext cx="10665069" cy="2821853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2"/>
                </a:solidFill>
              </a:rPr>
              <a:t>The Question Formulation Technique for Developing Research Questions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 on having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considering what research </a:t>
            </a:r>
            <a:r>
              <a:rPr lang="en-US" dirty="0" smtClean="0"/>
              <a:t>questions…</a:t>
            </a:r>
          </a:p>
          <a:p>
            <a:r>
              <a:rPr lang="en-US" dirty="0" smtClean="0"/>
              <a:t>to </a:t>
            </a:r>
            <a:r>
              <a:rPr lang="en-US" dirty="0"/>
              <a:t>pursue, I have specific strategies that allow me to generate good questions</a:t>
            </a:r>
            <a:r>
              <a:rPr lang="en-US" dirty="0" smtClean="0"/>
              <a:t>.***</a:t>
            </a:r>
          </a:p>
          <a:p>
            <a:r>
              <a:rPr lang="en-US" dirty="0" smtClean="0"/>
              <a:t>to </a:t>
            </a:r>
            <a:r>
              <a:rPr lang="en-US" dirty="0"/>
              <a:t>investigate, I have specific strategies that allow me to prioritize which questions are the best to pursue</a:t>
            </a:r>
            <a:r>
              <a:rPr lang="en-US" dirty="0" smtClean="0"/>
              <a:t>.***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***p &lt; .001</a:t>
            </a:r>
          </a:p>
          <a:p>
            <a:pPr marL="0" indent="0">
              <a:buNone/>
            </a:pPr>
            <a:r>
              <a:rPr lang="en-US" sz="1400" dirty="0" smtClean="0"/>
              <a:t>** p &lt;.01</a:t>
            </a:r>
          </a:p>
          <a:p>
            <a:pPr marL="0" indent="0">
              <a:buNone/>
            </a:pPr>
            <a:r>
              <a:rPr lang="en-US" sz="1400" dirty="0" smtClean="0"/>
              <a:t>* p &lt; .05</a:t>
            </a:r>
          </a:p>
        </p:txBody>
      </p:sp>
    </p:spTree>
    <p:extLst>
      <p:ext uri="{BB962C8B-B14F-4D97-AF65-F5344CB8AC3E}">
        <p14:creationId xmlns:p14="http://schemas.microsoft.com/office/powerpoint/2010/main" val="331672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considering what research questions to pursue, I have specific strategies that allow me to generate good questions.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754" y="1690688"/>
            <a:ext cx="6598206" cy="396784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17521" y="3490544"/>
            <a:ext cx="3713285" cy="21679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cs typeface="Gill Sans" charset="0"/>
              </a:rPr>
              <a:t>1 = Strongly Disagree</a:t>
            </a:r>
          </a:p>
          <a:p>
            <a:pPr marL="0" indent="0">
              <a:buNone/>
            </a:pPr>
            <a:r>
              <a:rPr lang="en-US" sz="1800" dirty="0" smtClean="0">
                <a:cs typeface="Gill Sans" charset="0"/>
              </a:rPr>
              <a:t>2 = Disagree</a:t>
            </a:r>
          </a:p>
          <a:p>
            <a:pPr marL="0" indent="0">
              <a:buNone/>
            </a:pPr>
            <a:r>
              <a:rPr lang="en-US" sz="1800" dirty="0" smtClean="0">
                <a:cs typeface="Gill Sans" charset="0"/>
              </a:rPr>
              <a:t>3 = Slightly Disagree</a:t>
            </a:r>
          </a:p>
          <a:p>
            <a:pPr marL="0" indent="0">
              <a:buNone/>
            </a:pPr>
            <a:r>
              <a:rPr lang="en-US" sz="1800" dirty="0" smtClean="0">
                <a:cs typeface="Gill Sans" charset="0"/>
              </a:rPr>
              <a:t>4 = Slightly Agree</a:t>
            </a:r>
          </a:p>
          <a:p>
            <a:pPr marL="0" indent="0">
              <a:buNone/>
            </a:pPr>
            <a:r>
              <a:rPr lang="en-US" sz="1800" dirty="0" smtClean="0">
                <a:cs typeface="Gill Sans" charset="0"/>
              </a:rPr>
              <a:t>5 = Agree</a:t>
            </a:r>
          </a:p>
          <a:p>
            <a:pPr marL="0" indent="0">
              <a:buNone/>
            </a:pPr>
            <a:r>
              <a:rPr lang="en-US" sz="1800" dirty="0" smtClean="0">
                <a:cs typeface="Gill Sans" charset="0"/>
              </a:rPr>
              <a:t>6 = Strongly Agree</a:t>
            </a:r>
            <a:endParaRPr lang="en-US" sz="1800" dirty="0"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5908" cy="1325563"/>
          </a:xfrm>
        </p:spPr>
        <p:txBody>
          <a:bodyPr/>
          <a:lstStyle/>
          <a:p>
            <a:r>
              <a:rPr lang="en-US" dirty="0" smtClean="0"/>
              <a:t>Beliefs about question formulation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the process of developing a research study, it </a:t>
            </a:r>
            <a:r>
              <a:rPr lang="en-US" sz="2400" dirty="0"/>
              <a:t>is important to spend time considering what research questions are the most valuable to ask</a:t>
            </a:r>
            <a:r>
              <a:rPr lang="en-US" sz="2400" dirty="0" smtClean="0"/>
              <a:t>.*</a:t>
            </a:r>
          </a:p>
          <a:p>
            <a:r>
              <a:rPr lang="en-US" sz="2400" dirty="0" smtClean="0"/>
              <a:t>In considering the research process, I </a:t>
            </a:r>
            <a:r>
              <a:rPr lang="en-US" sz="2400" dirty="0"/>
              <a:t>believe that it is best to quickly move into the research process rather than to spend time generating a list of questions</a:t>
            </a:r>
            <a:r>
              <a:rPr lang="en-US" sz="2400" dirty="0" smtClean="0"/>
              <a:t>.**</a:t>
            </a:r>
          </a:p>
          <a:p>
            <a:r>
              <a:rPr lang="en-US" sz="2400" dirty="0" smtClean="0"/>
              <a:t>In trying to develop my ideas about a research project, I find that asking many questions can be more counterproductive than useful.**</a:t>
            </a:r>
          </a:p>
          <a:p>
            <a:r>
              <a:rPr lang="en-US" sz="2400" dirty="0" smtClean="0"/>
              <a:t>Once </a:t>
            </a:r>
            <a:r>
              <a:rPr lang="en-US" sz="2400" dirty="0"/>
              <a:t>I have a set of questions before me, I believe that it is worthwhile to take the time to revise and improve them</a:t>
            </a:r>
            <a:r>
              <a:rPr lang="en-US" sz="2400" dirty="0" smtClean="0"/>
              <a:t>.***</a:t>
            </a:r>
          </a:p>
          <a:p>
            <a:r>
              <a:rPr lang="en-US" sz="2400" dirty="0" smtClean="0"/>
              <a:t>I </a:t>
            </a:r>
            <a:r>
              <a:rPr lang="en-US" sz="2400" dirty="0"/>
              <a:t>am able to efficiently formulate research questions</a:t>
            </a:r>
            <a:r>
              <a:rPr lang="en-US" sz="2400" dirty="0" smtClean="0"/>
              <a:t>.***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782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5908" cy="1325563"/>
          </a:xfrm>
        </p:spPr>
        <p:txBody>
          <a:bodyPr>
            <a:normAutofit/>
          </a:bodyPr>
          <a:lstStyle/>
          <a:p>
            <a:r>
              <a:rPr lang="en-US" sz="2800" dirty="0"/>
              <a:t>In trying to develop my ideas about a research project, I find that asking many questions can be more counterproductive than useful.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352" y="1770203"/>
            <a:ext cx="6512169" cy="388910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17521" y="3490544"/>
            <a:ext cx="3713285" cy="21679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cs typeface="Gill Sans" charset="0"/>
              </a:rPr>
              <a:t>1 = Strongly Disagree</a:t>
            </a:r>
          </a:p>
          <a:p>
            <a:pPr marL="0" indent="0">
              <a:buNone/>
            </a:pPr>
            <a:r>
              <a:rPr lang="en-US" sz="1800" dirty="0" smtClean="0">
                <a:cs typeface="Gill Sans" charset="0"/>
              </a:rPr>
              <a:t>2 = Disagree</a:t>
            </a:r>
          </a:p>
          <a:p>
            <a:pPr marL="0" indent="0">
              <a:buNone/>
            </a:pPr>
            <a:r>
              <a:rPr lang="en-US" sz="1800" dirty="0" smtClean="0">
                <a:cs typeface="Gill Sans" charset="0"/>
              </a:rPr>
              <a:t>3 = Slightly Disagree</a:t>
            </a:r>
          </a:p>
          <a:p>
            <a:pPr marL="0" indent="0">
              <a:buNone/>
            </a:pPr>
            <a:r>
              <a:rPr lang="en-US" sz="1800" dirty="0" smtClean="0">
                <a:cs typeface="Gill Sans" charset="0"/>
              </a:rPr>
              <a:t>4 = Slightly Agree</a:t>
            </a:r>
          </a:p>
          <a:p>
            <a:pPr marL="0" indent="0">
              <a:buNone/>
            </a:pPr>
            <a:r>
              <a:rPr lang="en-US" sz="1800" dirty="0" smtClean="0">
                <a:cs typeface="Gill Sans" charset="0"/>
              </a:rPr>
              <a:t>5 = Agree</a:t>
            </a:r>
          </a:p>
          <a:p>
            <a:pPr marL="0" indent="0">
              <a:buNone/>
            </a:pPr>
            <a:r>
              <a:rPr lang="en-US" sz="1800" dirty="0" smtClean="0">
                <a:cs typeface="Gill Sans" charset="0"/>
              </a:rPr>
              <a:t>6 = Strongly Agree</a:t>
            </a:r>
            <a:endParaRPr lang="en-US" sz="1800" dirty="0"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5908" cy="1325563"/>
          </a:xfrm>
        </p:spPr>
        <p:txBody>
          <a:bodyPr/>
          <a:lstStyle/>
          <a:p>
            <a:r>
              <a:rPr lang="en-US" dirty="0"/>
              <a:t>Confidence in question formulation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</a:t>
            </a:r>
            <a:r>
              <a:rPr lang="en-US" dirty="0"/>
              <a:t>am confident in my ability to formulate quality research questions</a:t>
            </a:r>
            <a:r>
              <a:rPr lang="en-US" dirty="0" smtClean="0"/>
              <a:t>.***</a:t>
            </a:r>
          </a:p>
          <a:p>
            <a:r>
              <a:rPr lang="en-US" dirty="0" smtClean="0"/>
              <a:t>In </a:t>
            </a:r>
            <a:r>
              <a:rPr lang="en-US" dirty="0"/>
              <a:t>developing research questions, I believe that my skills are superior to most other graduate students</a:t>
            </a:r>
            <a:r>
              <a:rPr lang="en-US" dirty="0" smtClean="0"/>
              <a:t>.***</a:t>
            </a:r>
          </a:p>
          <a:p>
            <a:r>
              <a:rPr lang="en-US" dirty="0"/>
              <a:t>In developing research questions, I believe that my skills are at a high level</a:t>
            </a:r>
            <a:r>
              <a:rPr lang="en-US" dirty="0" smtClean="0"/>
              <a:t>.***</a:t>
            </a:r>
          </a:p>
          <a:p>
            <a:r>
              <a:rPr lang="en-US" dirty="0"/>
              <a:t>It is easy to formulate quality research questions</a:t>
            </a:r>
            <a:r>
              <a:rPr lang="en-US" dirty="0" smtClean="0"/>
              <a:t>.***</a:t>
            </a:r>
          </a:p>
          <a:p>
            <a:endParaRPr lang="en-US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832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5908" cy="1325563"/>
          </a:xfrm>
        </p:spPr>
        <p:txBody>
          <a:bodyPr>
            <a:normAutofit/>
          </a:bodyPr>
          <a:lstStyle/>
          <a:p>
            <a:r>
              <a:rPr lang="en-US" sz="2800" dirty="0"/>
              <a:t>I am confident in my ability to formulate quality research questions.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17521" y="3490544"/>
            <a:ext cx="3713285" cy="21679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cs typeface="Gill Sans" charset="0"/>
              </a:rPr>
              <a:t>1 = Strongly Disagree</a:t>
            </a:r>
          </a:p>
          <a:p>
            <a:pPr marL="0" indent="0">
              <a:buNone/>
            </a:pPr>
            <a:r>
              <a:rPr lang="en-US" sz="1800" dirty="0" smtClean="0">
                <a:cs typeface="Gill Sans" charset="0"/>
              </a:rPr>
              <a:t>2 = Disagree</a:t>
            </a:r>
          </a:p>
          <a:p>
            <a:pPr marL="0" indent="0">
              <a:buNone/>
            </a:pPr>
            <a:r>
              <a:rPr lang="en-US" sz="1800" dirty="0" smtClean="0">
                <a:cs typeface="Gill Sans" charset="0"/>
              </a:rPr>
              <a:t>3 = Slightly Disagree</a:t>
            </a:r>
          </a:p>
          <a:p>
            <a:pPr marL="0" indent="0">
              <a:buNone/>
            </a:pPr>
            <a:r>
              <a:rPr lang="en-US" sz="1800" dirty="0" smtClean="0">
                <a:cs typeface="Gill Sans" charset="0"/>
              </a:rPr>
              <a:t>4 = Slightly Agree</a:t>
            </a:r>
          </a:p>
          <a:p>
            <a:pPr marL="0" indent="0">
              <a:buNone/>
            </a:pPr>
            <a:r>
              <a:rPr lang="en-US" sz="1800" dirty="0" smtClean="0">
                <a:cs typeface="Gill Sans" charset="0"/>
              </a:rPr>
              <a:t>5 = Agree</a:t>
            </a:r>
          </a:p>
          <a:p>
            <a:pPr marL="0" indent="0">
              <a:buNone/>
            </a:pPr>
            <a:r>
              <a:rPr lang="en-US" sz="1800" dirty="0" smtClean="0">
                <a:cs typeface="Gill Sans" charset="0"/>
              </a:rPr>
              <a:t>6 = Strongly Agree</a:t>
            </a:r>
            <a:endParaRPr lang="en-US" sz="1800" dirty="0">
              <a:cs typeface="Gill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83" y="1690688"/>
            <a:ext cx="6621038" cy="39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5908" cy="1325563"/>
          </a:xfrm>
        </p:spPr>
        <p:txBody>
          <a:bodyPr/>
          <a:lstStyle/>
          <a:p>
            <a:r>
              <a:rPr lang="en-US" dirty="0" smtClean="0"/>
              <a:t>What did you notice about the quality of your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Improved </a:t>
            </a:r>
            <a:r>
              <a:rPr lang="en-US" dirty="0"/>
              <a:t>the quality, testability, and </a:t>
            </a:r>
            <a:r>
              <a:rPr lang="en-US" dirty="0" smtClean="0"/>
              <a:t>impact.</a:t>
            </a:r>
          </a:p>
          <a:p>
            <a:r>
              <a:rPr lang="en-US" dirty="0" smtClean="0"/>
              <a:t>Improved </a:t>
            </a:r>
            <a:r>
              <a:rPr lang="en-US" dirty="0"/>
              <a:t>the quality and the quantity [of my questions</a:t>
            </a:r>
            <a:r>
              <a:rPr lang="en-US" dirty="0" smtClean="0"/>
              <a:t>.]</a:t>
            </a:r>
          </a:p>
          <a:p>
            <a:r>
              <a:rPr lang="en-US" dirty="0" smtClean="0"/>
              <a:t>It </a:t>
            </a:r>
            <a:r>
              <a:rPr lang="en-US" dirty="0"/>
              <a:t>made them more specific and allowed me to pick the best from among several similar </a:t>
            </a:r>
            <a:r>
              <a:rPr lang="en-US" dirty="0" smtClean="0"/>
              <a:t>questions.</a:t>
            </a:r>
          </a:p>
          <a:p>
            <a:r>
              <a:rPr lang="en-US" dirty="0" smtClean="0"/>
              <a:t>Reworking </a:t>
            </a:r>
            <a:r>
              <a:rPr lang="en-US" dirty="0"/>
              <a:t>my questions made my questions better and more complex</a:t>
            </a:r>
            <a:r>
              <a:rPr lang="en-US" dirty="0" smtClean="0"/>
              <a:t>.</a:t>
            </a:r>
          </a:p>
          <a:p>
            <a:r>
              <a:rPr lang="en-US" dirty="0"/>
              <a:t>Improved the quality of the question but more importantly lead to new questions</a:t>
            </a:r>
            <a:r>
              <a:rPr lang="en-US" dirty="0" smtClean="0"/>
              <a:t>.</a:t>
            </a:r>
            <a:endParaRPr lang="en-US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610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57" y="1760977"/>
            <a:ext cx="2462337" cy="374186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759122" y="1801655"/>
            <a:ext cx="4148364" cy="257876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“How should you respond when you get powerful new tools for finding answers?</a:t>
            </a:r>
          </a:p>
          <a:p>
            <a:endParaRPr lang="en-US" dirty="0"/>
          </a:p>
          <a:p>
            <a:r>
              <a:rPr lang="en-US" dirty="0" smtClean="0"/>
              <a:t>Think of harder questions.”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0"/>
          </p:nvPr>
        </p:nvSpPr>
        <p:spPr>
          <a:xfrm>
            <a:off x="6084277" y="4380423"/>
            <a:ext cx="4823210" cy="2578768"/>
          </a:xfrm>
        </p:spPr>
        <p:txBody>
          <a:bodyPr/>
          <a:lstStyle/>
          <a:p>
            <a:r>
              <a:rPr lang="en-US" b="1" dirty="0" smtClean="0"/>
              <a:t>– Clive Thompson</a:t>
            </a:r>
          </a:p>
          <a:p>
            <a:r>
              <a:rPr lang="en-US" dirty="0" smtClean="0"/>
              <a:t>Journalist and Technology Blogger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10477" y="1491915"/>
            <a:ext cx="106252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38200" y="634188"/>
            <a:ext cx="10515600" cy="11267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DIN Next Rounded LT Pro" panose="020F0503020203050203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In the Age of Google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893" y="1820446"/>
            <a:ext cx="105859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schemeClr val="tx2"/>
                </a:solidFill>
                <a:latin typeface="DIN Next Rounded LT Pro" panose="020F0503020203050203" pitchFamily="34" charset="0"/>
              </a:rPr>
              <a:t>“There can be no </a:t>
            </a:r>
            <a:r>
              <a:rPr lang="en-US" sz="320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thinking without </a:t>
            </a:r>
            <a:r>
              <a:rPr lang="en-US" sz="3200" dirty="0">
                <a:solidFill>
                  <a:schemeClr val="tx2"/>
                </a:solidFill>
                <a:latin typeface="DIN Next Rounded LT Pro" panose="020F0503020203050203" pitchFamily="34" charset="0"/>
              </a:rPr>
              <a:t>questioning—no </a:t>
            </a:r>
            <a:r>
              <a:rPr lang="en-US" sz="320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purposeful study </a:t>
            </a:r>
            <a:r>
              <a:rPr lang="en-US" sz="3200" dirty="0">
                <a:solidFill>
                  <a:schemeClr val="tx2"/>
                </a:solidFill>
                <a:latin typeface="DIN Next Rounded LT Pro" panose="020F0503020203050203" pitchFamily="34" charset="0"/>
              </a:rPr>
              <a:t>of the past, nor any serious planning</a:t>
            </a:r>
          </a:p>
          <a:p>
            <a:pPr lvl="0">
              <a:defRPr/>
            </a:pPr>
            <a:r>
              <a:rPr lang="en-US" sz="3200" dirty="0">
                <a:solidFill>
                  <a:schemeClr val="tx2"/>
                </a:solidFill>
                <a:latin typeface="DIN Next Rounded LT Pro" panose="020F0503020203050203" pitchFamily="34" charset="0"/>
              </a:rPr>
              <a:t>for the future.”</a:t>
            </a:r>
            <a:endParaRPr lang="en-US" dirty="0">
              <a:solidFill>
                <a:schemeClr val="tx2"/>
              </a:solidFill>
              <a:latin typeface="DIN Next Rounded LT Pro" panose="020F0503020203050203" pitchFamily="34" charset="0"/>
            </a:endParaRPr>
          </a:p>
          <a:p>
            <a:pPr defTabSz="457200">
              <a:defRPr/>
            </a:pPr>
            <a:endParaRPr lang="en-US" sz="2000" dirty="0">
              <a:latin typeface="DIN Next Rounded LT Pro" panose="020F0503020203050203" pitchFamily="34" charset="0"/>
            </a:endParaRPr>
          </a:p>
          <a:p>
            <a:pPr defTabSz="457200">
              <a:defRPr/>
            </a:pPr>
            <a:r>
              <a:rPr lang="en-US" sz="2000" dirty="0">
                <a:latin typeface="DIN Next Rounded LT Pro" panose="020F0503020203050203" pitchFamily="34" charset="0"/>
              </a:rPr>
              <a:t>- </a:t>
            </a:r>
            <a:r>
              <a:rPr lang="en-US" sz="2000" b="1" dirty="0">
                <a:latin typeface="DIN Next Rounded LT Pro" panose="020F0503020203050203" pitchFamily="34" charset="0"/>
              </a:rPr>
              <a:t>David Hackett Fischer</a:t>
            </a:r>
            <a:endParaRPr lang="en-US" sz="2000" dirty="0">
              <a:latin typeface="DIN Next Rounded LT Pro" panose="020F0503020203050203" pitchFamily="34" charset="0"/>
            </a:endParaRPr>
          </a:p>
          <a:p>
            <a:pPr marL="182880">
              <a:defRPr/>
            </a:pPr>
            <a:r>
              <a:rPr lang="en-US" sz="2000" dirty="0">
                <a:latin typeface="DIN Next Rounded LT Pro" panose="020F0503020203050203" pitchFamily="34" charset="0"/>
              </a:rPr>
              <a:t>University Professor Emeritus of History at Brandeis University</a:t>
            </a:r>
            <a:endParaRPr lang="en-US" dirty="0">
              <a:solidFill>
                <a:prstClr val="black"/>
              </a:solidFill>
              <a:latin typeface="DIN Next Rounded LT Pro" panose="020F050302020305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720969" y="2193492"/>
            <a:ext cx="10665069" cy="2821853"/>
          </a:xfrm>
        </p:spPr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2"/>
                </a:solidFill>
              </a:rPr>
              <a:t>Thank </a:t>
            </a:r>
            <a:r>
              <a:rPr lang="en-US" dirty="0" smtClean="0">
                <a:solidFill>
                  <a:schemeClr val="tx2"/>
                </a:solidFill>
              </a:rPr>
              <a:t>you.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Now some </a:t>
            </a:r>
            <a:r>
              <a:rPr lang="en-US" dirty="0" smtClean="0">
                <a:solidFill>
                  <a:schemeClr val="tx2"/>
                </a:solidFill>
              </a:rPr>
              <a:t>time for your questions.</a:t>
            </a:r>
            <a:endParaRPr lang="en-US" sz="4000" dirty="0">
              <a:solidFill>
                <a:schemeClr val="tx2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4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8863" y="2120719"/>
            <a:ext cx="4909432" cy="3559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“Questioning is key to student learning.” (p.17)</a:t>
            </a:r>
          </a:p>
          <a:p>
            <a:pPr marL="0" indent="0">
              <a:buNone/>
            </a:pPr>
            <a:r>
              <a:rPr lang="en-US" dirty="0"/>
              <a:t>“Central to a rich social studies experience is the capability for developing questions that can frame and advance an inquiry. ” (p. 24)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6" t="430"/>
          <a:stretch/>
        </p:blipFill>
        <p:spPr>
          <a:xfrm>
            <a:off x="2043546" y="2031424"/>
            <a:ext cx="2660073" cy="34420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03619" y="5150352"/>
            <a:ext cx="7556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DIN Next Rounded LT Pro" panose="020F0503020203050203" pitchFamily="34" charset="0"/>
              </a:rPr>
              <a:t>National Council for the Social Studies, </a:t>
            </a:r>
            <a:r>
              <a:rPr lang="en-US" sz="1200" i="1" dirty="0">
                <a:latin typeface="DIN Next Rounded LT Pro" panose="020F0503020203050203" pitchFamily="34" charset="0"/>
              </a:rPr>
              <a:t>The College, Career, and Civic Life (C3) Framework for Social Studies State Standards: Guidance for Enhancing the Rigor of K-12 Civics, Economics, Geography, and History</a:t>
            </a:r>
            <a:r>
              <a:rPr lang="en-US" sz="1200" dirty="0">
                <a:latin typeface="DIN Next Rounded LT Pro" panose="020F0503020203050203" pitchFamily="34" charset="0"/>
              </a:rPr>
              <a:t> (Silver Spring, MD: National Council for the Social Studies, 2013).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C3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8863" y="2120719"/>
            <a:ext cx="5330537" cy="3559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Learners display curiosity by “Formulating questions about a personal interest or a curricular topic.”</a:t>
            </a:r>
          </a:p>
          <a:p>
            <a:pPr marL="0" indent="0">
              <a:buNone/>
            </a:pPr>
            <a:r>
              <a:rPr lang="en-US" dirty="0"/>
              <a:t>Learners gather information by “Systematically questioning and assessing the validity and accuracy of information.”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5108863" y="548030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DIN Next Rounded LT Pro" panose="020F0503020203050203" pitchFamily="34" charset="0"/>
              </a:rPr>
              <a:t>https://standards.aasl.org/wp-content/uploads/2017/11/AASL-Standards-Framework-for-Learners-pamphlet.pdf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74" y="2429451"/>
            <a:ext cx="2509804" cy="3250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AASL Standards Framework for Learners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7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05" y="648952"/>
            <a:ext cx="3213272" cy="4853885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804452" y="1786510"/>
            <a:ext cx="5550936" cy="2578768"/>
          </a:xfrm>
        </p:spPr>
        <p:txBody>
          <a:bodyPr>
            <a:noAutofit/>
          </a:bodyPr>
          <a:lstStyle/>
          <a:p>
            <a:r>
              <a:rPr lang="en-US" sz="3600" dirty="0" smtClean="0"/>
              <a:t>“We must teach students how to think in questions, how to manage ignorance.”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0"/>
          </p:nvPr>
        </p:nvSpPr>
        <p:spPr>
          <a:xfrm>
            <a:off x="6097588" y="4070685"/>
            <a:ext cx="5257800" cy="2578768"/>
          </a:xfrm>
        </p:spPr>
        <p:txBody>
          <a:bodyPr/>
          <a:lstStyle/>
          <a:p>
            <a:pPr algn="l"/>
            <a:r>
              <a:rPr lang="en-US" b="1" dirty="0" smtClean="0"/>
              <a:t>– Stuart Firestein</a:t>
            </a:r>
          </a:p>
          <a:p>
            <a:pPr algn="l"/>
            <a:r>
              <a:rPr lang="en-US" dirty="0" smtClean="0"/>
              <a:t>Chairman of the Department of Biology, Columbia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0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0563"/>
            <a:ext cx="10515600" cy="47371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600" dirty="0"/>
              <a:t>“The primary skills should be analytical skills of interpretation and inquiry. In other words, know how to frame a question.” </a:t>
            </a:r>
          </a:p>
          <a:p>
            <a:pPr marL="0" indent="0">
              <a:buNone/>
            </a:pPr>
            <a:r>
              <a:rPr lang="en-US" altLang="en-US" sz="2600" dirty="0"/>
              <a:t>- </a:t>
            </a:r>
            <a:r>
              <a:rPr lang="en-US" altLang="en-US" sz="2600" b="1" dirty="0"/>
              <a:t>Leon Botstein</a:t>
            </a:r>
            <a:r>
              <a:rPr lang="en-US" altLang="en-US" sz="2600" dirty="0"/>
              <a:t>, President of Bard College</a:t>
            </a:r>
          </a:p>
          <a:p>
            <a:pPr marL="0" indent="0">
              <a:spcBef>
                <a:spcPts val="4000"/>
              </a:spcBef>
              <a:buNone/>
            </a:pPr>
            <a:r>
              <a:rPr lang="en-US" altLang="en-US" sz="2600" dirty="0"/>
              <a:t>“…the best we can do for students is have them ask the right questions.” </a:t>
            </a:r>
          </a:p>
          <a:p>
            <a:pPr marL="0" indent="0">
              <a:buNone/>
            </a:pPr>
            <a:r>
              <a:rPr lang="en-US" altLang="en-US" sz="2600" dirty="0"/>
              <a:t>- </a:t>
            </a:r>
            <a:r>
              <a:rPr lang="en-US" altLang="en-US" sz="2600" b="1" dirty="0"/>
              <a:t>Nancy Cantor</a:t>
            </a:r>
            <a:r>
              <a:rPr lang="en-US" altLang="en-US" sz="2600" dirty="0"/>
              <a:t>, Chancellor of University of Illinois</a:t>
            </a:r>
          </a:p>
          <a:p>
            <a:pPr marL="0" indent="0" algn="r">
              <a:spcBef>
                <a:spcPts val="4000"/>
              </a:spcBef>
              <a:buNone/>
            </a:pPr>
            <a:r>
              <a:rPr lang="en-US" altLang="en-US" sz="1800" i="1" dirty="0" smtClean="0"/>
              <a:t>The </a:t>
            </a:r>
            <a:r>
              <a:rPr lang="en-US" altLang="en-US" sz="1800" i="1" dirty="0"/>
              <a:t>New York Times</a:t>
            </a:r>
            <a:r>
              <a:rPr lang="en-US" altLang="en-US" sz="1800" dirty="0"/>
              <a:t>, August 4, 2002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College Presidents on What College Students Should Learn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Box 29"/>
          <p:cNvSpPr txBox="1">
            <a:spLocks noChangeArrowheads="1"/>
          </p:cNvSpPr>
          <p:nvPr/>
        </p:nvSpPr>
        <p:spPr bwMode="auto">
          <a:xfrm>
            <a:off x="9578975" y="5037772"/>
            <a:ext cx="24548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prstClr val="black"/>
                </a:solidFill>
                <a:latin typeface="DIN Next Rounded LT Pro" panose="020F0503020203050203" pitchFamily="34" charset="0"/>
              </a:rPr>
              <a:t>Alison Head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prstClr val="black"/>
                </a:solidFill>
                <a:latin typeface="DIN Next Rounded LT Pro" panose="020F0503020203050203" pitchFamily="34" charset="0"/>
              </a:rPr>
              <a:t>Project Information Literacy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prstClr val="black"/>
                </a:solidFill>
                <a:latin typeface="DIN Next Rounded LT Pro" panose="020F0503020203050203" pitchFamily="34" charset="0"/>
              </a:rPr>
              <a:t>at University of Washington, 2016</a:t>
            </a:r>
          </a:p>
        </p:txBody>
      </p:sp>
      <p:pic>
        <p:nvPicPr>
          <p:cNvPr id="82948" name="Content Placeholder 39" descr="College_Students__Question_Asking-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4" b="12093"/>
          <a:stretch>
            <a:fillRect/>
          </a:stretch>
        </p:blipFill>
        <p:spPr>
          <a:xfrm>
            <a:off x="2022475" y="1795219"/>
            <a:ext cx="7556500" cy="38846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Yet, Only 27% of Graduates Believe College Taught Them How to Ask Their Own Questions</a:t>
            </a:r>
          </a:p>
        </p:txBody>
      </p:sp>
    </p:spTree>
    <p:extLst>
      <p:ext uri="{BB962C8B-B14F-4D97-AF65-F5344CB8AC3E}">
        <p14:creationId xmlns:p14="http://schemas.microsoft.com/office/powerpoint/2010/main" val="38938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2062163" y="2719388"/>
            <a:ext cx="8178800" cy="2132012"/>
          </a:xfrm>
        </p:spPr>
        <p:txBody>
          <a:bodyPr/>
          <a:lstStyle/>
          <a:p>
            <a:pPr eaLnBrk="1" hangingPunct="1"/>
            <a:r>
              <a:rPr lang="en-US" altLang="en-US" sz="4200" dirty="0"/>
              <a:t>But, the problem begins long before college...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0563"/>
            <a:ext cx="10515600" cy="4737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4400" dirty="0" smtClean="0"/>
          </a:p>
          <a:p>
            <a:pPr marL="0" indent="0">
              <a:buNone/>
            </a:pPr>
            <a:r>
              <a:rPr lang="en-US" altLang="en-US" sz="5400" dirty="0" smtClean="0">
                <a:solidFill>
                  <a:schemeClr val="tx2"/>
                </a:solidFill>
              </a:rPr>
              <a:t>But, the problem begins long before college…</a:t>
            </a:r>
            <a:endParaRPr lang="en-US" altLang="en-US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James Sully dubbed age four, “the true age of inquisitiveness when question after question is fired off with wondrous rapidity and pertinacity.”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Young children ask 10,000 questions per year before they begin formal schooling.</a:t>
            </a:r>
          </a:p>
        </p:txBody>
      </p:sp>
      <p:sp>
        <p:nvSpPr>
          <p:cNvPr id="4" name="TextBox 29"/>
          <p:cNvSpPr txBox="1">
            <a:spLocks noChangeArrowheads="1"/>
          </p:cNvSpPr>
          <p:nvPr/>
        </p:nvSpPr>
        <p:spPr bwMode="auto">
          <a:xfrm>
            <a:off x="10200485" y="5220353"/>
            <a:ext cx="34175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>
                <a:solidFill>
                  <a:prstClr val="black"/>
                </a:solidFill>
                <a:latin typeface="DIN Next Rounded LT Pro" panose="020F0503020203050203" pitchFamily="34" charset="0"/>
              </a:rPr>
              <a:t>Sully, 1896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>
                <a:solidFill>
                  <a:prstClr val="black"/>
                </a:solidFill>
                <a:latin typeface="DIN Next Rounded LT Pro" panose="020F0503020203050203" pitchFamily="34" charset="0"/>
              </a:rPr>
              <a:t>Harris, 2012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Four: </a:t>
            </a:r>
            <a:r>
              <a:rPr lang="en-US" dirty="0" smtClean="0"/>
              <a:t>“</a:t>
            </a:r>
            <a:r>
              <a:rPr lang="en-US" dirty="0"/>
              <a:t>The true age of inquisitiveness”</a:t>
            </a:r>
          </a:p>
        </p:txBody>
      </p:sp>
    </p:spTree>
    <p:extLst>
      <p:ext uri="{BB962C8B-B14F-4D97-AF65-F5344CB8AC3E}">
        <p14:creationId xmlns:p14="http://schemas.microsoft.com/office/powerpoint/2010/main" val="15930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QI Brand Colors (Final)">
      <a:dk1>
        <a:srgbClr val="000000"/>
      </a:dk1>
      <a:lt1>
        <a:srgbClr val="FFFFFF"/>
      </a:lt1>
      <a:dk2>
        <a:srgbClr val="59C4C7"/>
      </a:dk2>
      <a:lt2>
        <a:srgbClr val="E7E6E6"/>
      </a:lt2>
      <a:accent1>
        <a:srgbClr val="59C4C7"/>
      </a:accent1>
      <a:accent2>
        <a:srgbClr val="F6921E"/>
      </a:accent2>
      <a:accent3>
        <a:srgbClr val="74D061"/>
      </a:accent3>
      <a:accent4>
        <a:srgbClr val="156993"/>
      </a:accent4>
      <a:accent5>
        <a:srgbClr val="DD5050"/>
      </a:accent5>
      <a:accent6>
        <a:srgbClr val="7979D8"/>
      </a:accent6>
      <a:hlink>
        <a:srgbClr val="59C4C7"/>
      </a:hlink>
      <a:folHlink>
        <a:srgbClr val="59C4C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1758</Words>
  <Application>Microsoft Office PowerPoint</Application>
  <PresentationFormat>Widescreen</PresentationFormat>
  <Paragraphs>221</Paragraphs>
  <Slides>42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ＭＳ Ｐゴシック</vt:lpstr>
      <vt:lpstr>ＭＳ Ｐゴシック</vt:lpstr>
      <vt:lpstr>Arial</vt:lpstr>
      <vt:lpstr>Arial Black</vt:lpstr>
      <vt:lpstr>Calibri</vt:lpstr>
      <vt:lpstr>DIN Next Rounded LT Pro</vt:lpstr>
      <vt:lpstr>Gill Sans</vt:lpstr>
      <vt:lpstr>Helvetica Neue Light</vt:lpstr>
      <vt:lpstr>Rockwell</vt:lpstr>
      <vt:lpstr>Office Theme</vt:lpstr>
      <vt:lpstr>Teaching Undergraduate, Graduate, and Doctoral Students How to Ask Better Questions</vt:lpstr>
      <vt:lpstr>Acknowledgments</vt:lpstr>
      <vt:lpstr>Overview</vt:lpstr>
      <vt:lpstr>PowerPoint Presentation</vt:lpstr>
      <vt:lpstr>PowerPoint Presentation</vt:lpstr>
      <vt:lpstr>College Presidents on What College Students Should Learn</vt:lpstr>
      <vt:lpstr>Yet, Only 27% of Graduates Believe College Taught Them How to Ask Their Own Questions</vt:lpstr>
      <vt:lpstr>But, the problem begins long before college... </vt:lpstr>
      <vt:lpstr>Age Four: “The true age of inquisitiveness”</vt:lpstr>
      <vt:lpstr>Question Formulation by Adolescence</vt:lpstr>
      <vt:lpstr>Educators Recognize the Problem</vt:lpstr>
      <vt:lpstr>PowerPoint Presentation</vt:lpstr>
      <vt:lpstr>Moving from the exception…</vt:lpstr>
      <vt:lpstr>…to the norm</vt:lpstr>
      <vt:lpstr>The Question Formulation Technique (QFT)</vt:lpstr>
      <vt:lpstr>What does it look like when students learn to ask their own questions? </vt:lpstr>
      <vt:lpstr>Classroom example: Kindergarten</vt:lpstr>
      <vt:lpstr>Question Focus</vt:lpstr>
      <vt:lpstr>Students’ Questions</vt:lpstr>
      <vt:lpstr>Classroom Example: College Biology</vt:lpstr>
      <vt:lpstr>Question Focus</vt:lpstr>
      <vt:lpstr>Next Steps</vt:lpstr>
      <vt:lpstr>Classroom Example: College Biology </vt:lpstr>
      <vt:lpstr>Question Focus</vt:lpstr>
      <vt:lpstr>Educator Reflections</vt:lpstr>
      <vt:lpstr>Classroom Example: Writing Fundamentals</vt:lpstr>
      <vt:lpstr>Question Foci</vt:lpstr>
      <vt:lpstr>Students’ Questions</vt:lpstr>
      <vt:lpstr>Next Steps</vt:lpstr>
      <vt:lpstr>Students’ Reflections</vt:lpstr>
      <vt:lpstr>The Question Formulation Technique for Developing Research Questions</vt:lpstr>
      <vt:lpstr>Agreement on having strategies</vt:lpstr>
      <vt:lpstr>In considering what research questions to pursue, I have specific strategies that allow me to generate good questions. </vt:lpstr>
      <vt:lpstr>Beliefs about question formulation behavior</vt:lpstr>
      <vt:lpstr>In trying to develop my ideas about a research project, I find that asking many questions can be more counterproductive than useful.</vt:lpstr>
      <vt:lpstr>Confidence in question formulation skills</vt:lpstr>
      <vt:lpstr>I am confident in my ability to formulate quality research questions.</vt:lpstr>
      <vt:lpstr>What did you notice about the quality of your questions?</vt:lpstr>
      <vt:lpstr>PowerPoint Presentation</vt:lpstr>
      <vt:lpstr>Thank you.   Now some time for your questions.</vt:lpstr>
      <vt:lpstr>C3 Framework</vt:lpstr>
      <vt:lpstr>AASL Standards Framework for Learners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Danikqwa S. Rambert (Student)</dc:creator>
  <cp:lastModifiedBy>Andrew Minigan</cp:lastModifiedBy>
  <cp:revision>63</cp:revision>
  <dcterms:created xsi:type="dcterms:W3CDTF">2018-05-15T14:29:45Z</dcterms:created>
  <dcterms:modified xsi:type="dcterms:W3CDTF">2018-11-02T16:15:28Z</dcterms:modified>
</cp:coreProperties>
</file>