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1.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0"/>
  </p:notesMasterIdLst>
  <p:sldIdLst>
    <p:sldId id="256" r:id="rId2"/>
    <p:sldId id="313" r:id="rId3"/>
    <p:sldId id="271" r:id="rId4"/>
    <p:sldId id="314" r:id="rId5"/>
    <p:sldId id="315" r:id="rId6"/>
    <p:sldId id="272" r:id="rId7"/>
    <p:sldId id="346" r:id="rId8"/>
    <p:sldId id="320" r:id="rId9"/>
    <p:sldId id="319" r:id="rId10"/>
    <p:sldId id="318" r:id="rId11"/>
    <p:sldId id="325" r:id="rId12"/>
    <p:sldId id="302" r:id="rId13"/>
    <p:sldId id="274" r:id="rId14"/>
    <p:sldId id="275" r:id="rId15"/>
    <p:sldId id="276" r:id="rId16"/>
    <p:sldId id="277" r:id="rId17"/>
    <p:sldId id="278" r:id="rId18"/>
    <p:sldId id="279" r:id="rId19"/>
    <p:sldId id="280" r:id="rId20"/>
    <p:sldId id="281" r:id="rId21"/>
    <p:sldId id="282" r:id="rId22"/>
    <p:sldId id="283" r:id="rId23"/>
    <p:sldId id="284" r:id="rId24"/>
    <p:sldId id="322" r:id="rId25"/>
    <p:sldId id="323" r:id="rId26"/>
    <p:sldId id="321" r:id="rId27"/>
    <p:sldId id="324" r:id="rId28"/>
    <p:sldId id="300" r:id="rId29"/>
    <p:sldId id="326" r:id="rId30"/>
    <p:sldId id="327" r:id="rId31"/>
    <p:sldId id="328" r:id="rId32"/>
    <p:sldId id="329" r:id="rId33"/>
    <p:sldId id="330" r:id="rId34"/>
    <p:sldId id="331" r:id="rId35"/>
    <p:sldId id="332" r:id="rId36"/>
    <p:sldId id="333" r:id="rId37"/>
    <p:sldId id="334" r:id="rId38"/>
    <p:sldId id="335" r:id="rId39"/>
    <p:sldId id="336" r:id="rId40"/>
    <p:sldId id="337" r:id="rId41"/>
    <p:sldId id="338" r:id="rId42"/>
    <p:sldId id="339" r:id="rId43"/>
    <p:sldId id="344" r:id="rId44"/>
    <p:sldId id="345" r:id="rId45"/>
    <p:sldId id="340" r:id="rId46"/>
    <p:sldId id="341" r:id="rId47"/>
    <p:sldId id="342" r:id="rId48"/>
    <p:sldId id="343" r:id="rId49"/>
    <p:sldId id="347" r:id="rId50"/>
    <p:sldId id="419" r:id="rId51"/>
    <p:sldId id="352" r:id="rId52"/>
    <p:sldId id="412" r:id="rId53"/>
    <p:sldId id="420" r:id="rId54"/>
    <p:sldId id="353" r:id="rId55"/>
    <p:sldId id="354" r:id="rId56"/>
    <p:sldId id="422" r:id="rId57"/>
    <p:sldId id="423" r:id="rId58"/>
    <p:sldId id="424" r:id="rId59"/>
    <p:sldId id="355" r:id="rId60"/>
    <p:sldId id="356" r:id="rId61"/>
    <p:sldId id="357" r:id="rId62"/>
    <p:sldId id="421" r:id="rId63"/>
    <p:sldId id="413" r:id="rId64"/>
    <p:sldId id="414" r:id="rId65"/>
    <p:sldId id="415" r:id="rId66"/>
    <p:sldId id="417" r:id="rId67"/>
    <p:sldId id="416" r:id="rId68"/>
    <p:sldId id="430" r:id="rId69"/>
    <p:sldId id="431" r:id="rId70"/>
    <p:sldId id="432" r:id="rId71"/>
    <p:sldId id="433" r:id="rId72"/>
    <p:sldId id="286" r:id="rId73"/>
    <p:sldId id="287" r:id="rId74"/>
    <p:sldId id="288" r:id="rId75"/>
    <p:sldId id="289" r:id="rId76"/>
    <p:sldId id="290" r:id="rId77"/>
    <p:sldId id="291" r:id="rId78"/>
    <p:sldId id="405" r:id="rId79"/>
    <p:sldId id="366" r:id="rId80"/>
    <p:sldId id="367" r:id="rId81"/>
    <p:sldId id="410" r:id="rId82"/>
    <p:sldId id="369" r:id="rId83"/>
    <p:sldId id="370" r:id="rId84"/>
    <p:sldId id="371" r:id="rId85"/>
    <p:sldId id="372" r:id="rId86"/>
    <p:sldId id="411" r:id="rId87"/>
    <p:sldId id="374" r:id="rId88"/>
    <p:sldId id="375" r:id="rId89"/>
    <p:sldId id="376" r:id="rId90"/>
    <p:sldId id="377" r:id="rId91"/>
    <p:sldId id="378" r:id="rId92"/>
    <p:sldId id="380" r:id="rId93"/>
    <p:sldId id="381" r:id="rId94"/>
    <p:sldId id="382" r:id="rId95"/>
    <p:sldId id="384" r:id="rId96"/>
    <p:sldId id="418" r:id="rId97"/>
    <p:sldId id="386" r:id="rId98"/>
    <p:sldId id="409"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098" autoAdjust="0"/>
    <p:restoredTop sz="94719" autoAdjust="0"/>
  </p:normalViewPr>
  <p:slideViewPr>
    <p:cSldViewPr snapToGrid="0" snapToObjects="1">
      <p:cViewPr varScale="1">
        <p:scale>
          <a:sx n="109" d="100"/>
          <a:sy n="109" d="100"/>
        </p:scale>
        <p:origin x="1068" y="10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56" d="100"/>
          <a:sy n="56" d="100"/>
        </p:scale>
        <p:origin x="2856"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CFD83C-0C6B-BC4D-842F-129DEFFFCC83}" type="doc">
      <dgm:prSet loTypeId="urn:microsoft.com/office/officeart/2005/8/layout/hList3" loCatId="list" qsTypeId="urn:microsoft.com/office/officeart/2005/8/quickstyle/simple4" qsCatId="simple" csTypeId="urn:microsoft.com/office/officeart/2005/8/colors/accent1_2" csCatId="accent1" phldr="1"/>
      <dgm:spPr/>
      <dgm:t>
        <a:bodyPr/>
        <a:lstStyle/>
        <a:p>
          <a:endParaRPr lang="en-US"/>
        </a:p>
      </dgm:t>
    </dgm:pt>
    <dgm:pt modelId="{6AD2A03A-FC77-0649-92E9-8E6E21736820}">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4100" b="0" dirty="0" smtClean="0">
              <a:latin typeface="DIN Next Rounded LT Pro" panose="020F0503020203050203" pitchFamily="34" charset="0"/>
              <a:cs typeface="Gill Sans"/>
            </a:rPr>
            <a:t>Closed-ended questions</a:t>
          </a:r>
          <a:endParaRPr lang="en-US" sz="4100" b="0" dirty="0">
            <a:latin typeface="DIN Next Rounded LT Pro" panose="020F0503020203050203" pitchFamily="34" charset="0"/>
            <a:cs typeface="Gill Sans"/>
          </a:endParaRPr>
        </a:p>
      </dgm:t>
    </dgm:pt>
    <dgm:pt modelId="{80DB3469-4255-D440-BECB-3A0D4DCB7625}" type="parTrans" cxnId="{64026328-281F-4E4B-819B-6E7E2ECFD643}">
      <dgm:prSet/>
      <dgm:spPr/>
      <dgm:t>
        <a:bodyPr/>
        <a:lstStyle/>
        <a:p>
          <a:endParaRPr lang="en-US">
            <a:latin typeface="DIN Next Rounded LT Pro" panose="020F0503020203050203" pitchFamily="34" charset="0"/>
          </a:endParaRPr>
        </a:p>
      </dgm:t>
    </dgm:pt>
    <dgm:pt modelId="{F0AF8130-90DD-6A40-BE69-CC06EEC1DDAF}" type="sibTrans" cxnId="{64026328-281F-4E4B-819B-6E7E2ECFD643}">
      <dgm:prSet/>
      <dgm:spPr/>
      <dgm:t>
        <a:bodyPr/>
        <a:lstStyle/>
        <a:p>
          <a:endParaRPr lang="en-US">
            <a:latin typeface="DIN Next Rounded LT Pro" panose="020F0503020203050203" pitchFamily="34" charset="0"/>
          </a:endParaRPr>
        </a:p>
      </dgm:t>
    </dgm:pt>
    <dgm:pt modelId="{FF1F7779-F48A-1F40-9E9D-420C87150ED4}">
      <dgm:prSet phldrT="[Text]">
        <dgm:style>
          <a:lnRef idx="2">
            <a:schemeClr val="accent2"/>
          </a:lnRef>
          <a:fillRef idx="1">
            <a:schemeClr val="lt1"/>
          </a:fillRef>
          <a:effectRef idx="0">
            <a:schemeClr val="accent2"/>
          </a:effectRef>
          <a:fontRef idx="minor">
            <a:schemeClr val="dk1"/>
          </a:fontRef>
        </dgm:style>
      </dgm:prSet>
      <dgm:spPr/>
      <dgm:t>
        <a:bodyPr/>
        <a:lstStyle/>
        <a:p>
          <a:r>
            <a:rPr lang="en-US" b="0" dirty="0" smtClean="0">
              <a:latin typeface="DIN Next Rounded LT Pro" panose="020F0503020203050203" pitchFamily="34" charset="0"/>
              <a:cs typeface="Gill Sans"/>
            </a:rPr>
            <a:t>Advantages</a:t>
          </a:r>
          <a:endParaRPr lang="en-US" b="0" dirty="0">
            <a:latin typeface="DIN Next Rounded LT Pro" panose="020F0503020203050203" pitchFamily="34" charset="0"/>
            <a:cs typeface="Gill Sans"/>
          </a:endParaRPr>
        </a:p>
      </dgm:t>
    </dgm:pt>
    <dgm:pt modelId="{A7F55382-F9EC-094C-8A11-74EE819CF30E}" type="parTrans" cxnId="{3745D2BA-C112-5847-8166-F9EC36687BD8}">
      <dgm:prSet/>
      <dgm:spPr/>
      <dgm:t>
        <a:bodyPr/>
        <a:lstStyle/>
        <a:p>
          <a:endParaRPr lang="en-US">
            <a:latin typeface="DIN Next Rounded LT Pro" panose="020F0503020203050203" pitchFamily="34" charset="0"/>
          </a:endParaRPr>
        </a:p>
      </dgm:t>
    </dgm:pt>
    <dgm:pt modelId="{410C3502-284E-4640-BE5B-2BBC03993EC6}" type="sibTrans" cxnId="{3745D2BA-C112-5847-8166-F9EC36687BD8}">
      <dgm:prSet/>
      <dgm:spPr/>
      <dgm:t>
        <a:bodyPr/>
        <a:lstStyle/>
        <a:p>
          <a:endParaRPr lang="en-US">
            <a:latin typeface="DIN Next Rounded LT Pro" panose="020F0503020203050203" pitchFamily="34" charset="0"/>
          </a:endParaRPr>
        </a:p>
      </dgm:t>
    </dgm:pt>
    <dgm:pt modelId="{F92606C1-1CD6-BF4E-9E77-D0275FDC37C2}">
      <dgm:prSet>
        <dgm:style>
          <a:lnRef idx="1">
            <a:schemeClr val="accent2"/>
          </a:lnRef>
          <a:fillRef idx="2">
            <a:schemeClr val="accent2"/>
          </a:fillRef>
          <a:effectRef idx="1">
            <a:schemeClr val="accent2"/>
          </a:effectRef>
          <a:fontRef idx="minor">
            <a:schemeClr val="dk1"/>
          </a:fontRef>
        </dgm:style>
      </dgm:prSet>
      <dgm:spPr>
        <a:solidFill>
          <a:schemeClr val="bg1">
            <a:lumMod val="85000"/>
          </a:schemeClr>
        </a:solidFill>
      </dgm:spPr>
      <dgm:t>
        <a:bodyPr/>
        <a:lstStyle/>
        <a:p>
          <a:r>
            <a:rPr lang="en-US" b="0" dirty="0" smtClean="0">
              <a:latin typeface="DIN Next Rounded LT Pro" panose="020F0503020203050203" pitchFamily="34" charset="0"/>
              <a:cs typeface="Gill Sans"/>
            </a:rPr>
            <a:t>Disadvantages </a:t>
          </a:r>
          <a:endParaRPr lang="en-US" b="0" dirty="0">
            <a:latin typeface="DIN Next Rounded LT Pro" panose="020F0503020203050203" pitchFamily="34" charset="0"/>
            <a:cs typeface="Gill Sans"/>
          </a:endParaRPr>
        </a:p>
      </dgm:t>
    </dgm:pt>
    <dgm:pt modelId="{0D1A1D27-FBA7-E34B-B644-B2808F3E68A8}" type="parTrans" cxnId="{2697C0FA-C691-2044-83EE-E06A69D1F024}">
      <dgm:prSet/>
      <dgm:spPr/>
      <dgm:t>
        <a:bodyPr/>
        <a:lstStyle/>
        <a:p>
          <a:endParaRPr lang="en-US">
            <a:latin typeface="DIN Next Rounded LT Pro" panose="020F0503020203050203" pitchFamily="34" charset="0"/>
          </a:endParaRPr>
        </a:p>
      </dgm:t>
    </dgm:pt>
    <dgm:pt modelId="{EEB51F93-8625-064F-84B3-754FC6A26CEF}" type="sibTrans" cxnId="{2697C0FA-C691-2044-83EE-E06A69D1F024}">
      <dgm:prSet/>
      <dgm:spPr/>
      <dgm:t>
        <a:bodyPr/>
        <a:lstStyle/>
        <a:p>
          <a:endParaRPr lang="en-US">
            <a:latin typeface="DIN Next Rounded LT Pro" panose="020F0503020203050203" pitchFamily="34" charset="0"/>
          </a:endParaRPr>
        </a:p>
      </dgm:t>
    </dgm:pt>
    <dgm:pt modelId="{91E99BCE-3CAA-CE4C-A763-4B42C659CC8B}" type="pres">
      <dgm:prSet presAssocID="{85CFD83C-0C6B-BC4D-842F-129DEFFFCC83}" presName="composite" presStyleCnt="0">
        <dgm:presLayoutVars>
          <dgm:chMax val="1"/>
          <dgm:dir/>
          <dgm:resizeHandles val="exact"/>
        </dgm:presLayoutVars>
      </dgm:prSet>
      <dgm:spPr/>
      <dgm:t>
        <a:bodyPr/>
        <a:lstStyle/>
        <a:p>
          <a:endParaRPr lang="en-US"/>
        </a:p>
      </dgm:t>
    </dgm:pt>
    <dgm:pt modelId="{F1305359-E89A-E248-BDAE-44B047EAF116}" type="pres">
      <dgm:prSet presAssocID="{6AD2A03A-FC77-0649-92E9-8E6E21736820}" presName="roof" presStyleLbl="dkBgShp" presStyleIdx="0" presStyleCnt="2" custLinFactNeighborX="-214"/>
      <dgm:spPr/>
      <dgm:t>
        <a:bodyPr/>
        <a:lstStyle/>
        <a:p>
          <a:endParaRPr lang="en-US"/>
        </a:p>
      </dgm:t>
    </dgm:pt>
    <dgm:pt modelId="{AD06BE05-311D-2242-844E-E6A710FEAEE4}" type="pres">
      <dgm:prSet presAssocID="{6AD2A03A-FC77-0649-92E9-8E6E21736820}" presName="pillars" presStyleCnt="0"/>
      <dgm:spPr/>
    </dgm:pt>
    <dgm:pt modelId="{250C4737-A841-8C48-A045-BF4D4D99D3A8}" type="pres">
      <dgm:prSet presAssocID="{6AD2A03A-FC77-0649-92E9-8E6E21736820}" presName="pillar1" presStyleLbl="node1" presStyleIdx="0" presStyleCnt="2">
        <dgm:presLayoutVars>
          <dgm:bulletEnabled val="1"/>
        </dgm:presLayoutVars>
      </dgm:prSet>
      <dgm:spPr/>
      <dgm:t>
        <a:bodyPr/>
        <a:lstStyle/>
        <a:p>
          <a:endParaRPr lang="en-US"/>
        </a:p>
      </dgm:t>
    </dgm:pt>
    <dgm:pt modelId="{24D3949D-55D7-9843-BBF0-4DC75BF720C6}" type="pres">
      <dgm:prSet presAssocID="{F92606C1-1CD6-BF4E-9E77-D0275FDC37C2}" presName="pillarX" presStyleLbl="node1" presStyleIdx="1" presStyleCnt="2">
        <dgm:presLayoutVars>
          <dgm:bulletEnabled val="1"/>
        </dgm:presLayoutVars>
      </dgm:prSet>
      <dgm:spPr/>
      <dgm:t>
        <a:bodyPr/>
        <a:lstStyle/>
        <a:p>
          <a:endParaRPr lang="en-US"/>
        </a:p>
      </dgm:t>
    </dgm:pt>
    <dgm:pt modelId="{30F57DEF-DA04-AE46-8A72-E185F1E3E46F}" type="pres">
      <dgm:prSet presAssocID="{6AD2A03A-FC77-0649-92E9-8E6E21736820}" presName="base" presStyleLbl="dkBgShp" presStyleIdx="1" presStyleCnt="2" custLinFactY="-93979" custLinFactNeighborX="18794" custLinFactNeighborY="-100000">
        <dgm:style>
          <a:lnRef idx="2">
            <a:schemeClr val="accent1">
              <a:shade val="50000"/>
            </a:schemeClr>
          </a:lnRef>
          <a:fillRef idx="1">
            <a:schemeClr val="accent1"/>
          </a:fillRef>
          <a:effectRef idx="0">
            <a:schemeClr val="accent1"/>
          </a:effectRef>
          <a:fontRef idx="minor">
            <a:schemeClr val="lt1"/>
          </a:fontRef>
        </dgm:style>
      </dgm:prSet>
      <dgm:spPr/>
    </dgm:pt>
  </dgm:ptLst>
  <dgm:cxnLst>
    <dgm:cxn modelId="{2697C0FA-C691-2044-83EE-E06A69D1F024}" srcId="{6AD2A03A-FC77-0649-92E9-8E6E21736820}" destId="{F92606C1-1CD6-BF4E-9E77-D0275FDC37C2}" srcOrd="1" destOrd="0" parTransId="{0D1A1D27-FBA7-E34B-B644-B2808F3E68A8}" sibTransId="{EEB51F93-8625-064F-84B3-754FC6A26CEF}"/>
    <dgm:cxn modelId="{3745D2BA-C112-5847-8166-F9EC36687BD8}" srcId="{6AD2A03A-FC77-0649-92E9-8E6E21736820}" destId="{FF1F7779-F48A-1F40-9E9D-420C87150ED4}" srcOrd="0" destOrd="0" parTransId="{A7F55382-F9EC-094C-8A11-74EE819CF30E}" sibTransId="{410C3502-284E-4640-BE5B-2BBC03993EC6}"/>
    <dgm:cxn modelId="{C4504B1F-7431-BF44-A8A8-BC789C2FD98F}" type="presOf" srcId="{F92606C1-1CD6-BF4E-9E77-D0275FDC37C2}" destId="{24D3949D-55D7-9843-BBF0-4DC75BF720C6}" srcOrd="0" destOrd="0" presId="urn:microsoft.com/office/officeart/2005/8/layout/hList3"/>
    <dgm:cxn modelId="{64026328-281F-4E4B-819B-6E7E2ECFD643}" srcId="{85CFD83C-0C6B-BC4D-842F-129DEFFFCC83}" destId="{6AD2A03A-FC77-0649-92E9-8E6E21736820}" srcOrd="0" destOrd="0" parTransId="{80DB3469-4255-D440-BECB-3A0D4DCB7625}" sibTransId="{F0AF8130-90DD-6A40-BE69-CC06EEC1DDAF}"/>
    <dgm:cxn modelId="{3E178AE8-F01C-FE48-9863-EDBF8240A236}" type="presOf" srcId="{6AD2A03A-FC77-0649-92E9-8E6E21736820}" destId="{F1305359-E89A-E248-BDAE-44B047EAF116}" srcOrd="0" destOrd="0" presId="urn:microsoft.com/office/officeart/2005/8/layout/hList3"/>
    <dgm:cxn modelId="{7FB54271-B2F2-A349-963B-D477CE09C60A}" type="presOf" srcId="{FF1F7779-F48A-1F40-9E9D-420C87150ED4}" destId="{250C4737-A841-8C48-A045-BF4D4D99D3A8}" srcOrd="0" destOrd="0" presId="urn:microsoft.com/office/officeart/2005/8/layout/hList3"/>
    <dgm:cxn modelId="{07DE84E7-3F7F-BA42-BCBC-F39250B4CACA}" type="presOf" srcId="{85CFD83C-0C6B-BC4D-842F-129DEFFFCC83}" destId="{91E99BCE-3CAA-CE4C-A763-4B42C659CC8B}" srcOrd="0" destOrd="0" presId="urn:microsoft.com/office/officeart/2005/8/layout/hList3"/>
    <dgm:cxn modelId="{74E0DDB2-A07D-F74B-9BD0-9D230BCADF19}" type="presParOf" srcId="{91E99BCE-3CAA-CE4C-A763-4B42C659CC8B}" destId="{F1305359-E89A-E248-BDAE-44B047EAF116}" srcOrd="0" destOrd="0" presId="urn:microsoft.com/office/officeart/2005/8/layout/hList3"/>
    <dgm:cxn modelId="{2360531A-E104-554A-B04A-6A4AD25C6651}" type="presParOf" srcId="{91E99BCE-3CAA-CE4C-A763-4B42C659CC8B}" destId="{AD06BE05-311D-2242-844E-E6A710FEAEE4}" srcOrd="1" destOrd="0" presId="urn:microsoft.com/office/officeart/2005/8/layout/hList3"/>
    <dgm:cxn modelId="{BB617D89-A4C8-BC40-86C3-1700F732A9E9}" type="presParOf" srcId="{AD06BE05-311D-2242-844E-E6A710FEAEE4}" destId="{250C4737-A841-8C48-A045-BF4D4D99D3A8}" srcOrd="0" destOrd="0" presId="urn:microsoft.com/office/officeart/2005/8/layout/hList3"/>
    <dgm:cxn modelId="{0DA79D3A-E33E-4D41-8217-6619F88A397E}" type="presParOf" srcId="{AD06BE05-311D-2242-844E-E6A710FEAEE4}" destId="{24D3949D-55D7-9843-BBF0-4DC75BF720C6}" srcOrd="1" destOrd="0" presId="urn:microsoft.com/office/officeart/2005/8/layout/hList3"/>
    <dgm:cxn modelId="{B48A301E-2550-504F-8173-B2FB84212D7A}" type="presParOf" srcId="{91E99BCE-3CAA-CE4C-A763-4B42C659CC8B}" destId="{30F57DEF-DA04-AE46-8A72-E185F1E3E46F}"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CFD83C-0C6B-BC4D-842F-129DEFFFCC83}" type="doc">
      <dgm:prSet loTypeId="urn:microsoft.com/office/officeart/2005/8/layout/hList3" loCatId="list" qsTypeId="urn:microsoft.com/office/officeart/2005/8/quickstyle/simple4" qsCatId="simple" csTypeId="urn:microsoft.com/office/officeart/2005/8/colors/accent1_2" csCatId="accent1" phldr="1"/>
      <dgm:spPr/>
      <dgm:t>
        <a:bodyPr/>
        <a:lstStyle/>
        <a:p>
          <a:endParaRPr lang="en-US"/>
        </a:p>
      </dgm:t>
    </dgm:pt>
    <dgm:pt modelId="{6AD2A03A-FC77-0649-92E9-8E6E21736820}">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4100" b="0" dirty="0" smtClean="0">
              <a:latin typeface="DIN Next Rounded LT Pro" panose="020F0503020203050203" pitchFamily="34" charset="0"/>
              <a:cs typeface="Gill Sans"/>
            </a:rPr>
            <a:t>Open-ended questions</a:t>
          </a:r>
          <a:endParaRPr lang="en-US" sz="4100" b="0" dirty="0">
            <a:latin typeface="DIN Next Rounded LT Pro" panose="020F0503020203050203" pitchFamily="34" charset="0"/>
            <a:cs typeface="Gill Sans"/>
          </a:endParaRPr>
        </a:p>
      </dgm:t>
    </dgm:pt>
    <dgm:pt modelId="{80DB3469-4255-D440-BECB-3A0D4DCB7625}" type="parTrans" cxnId="{64026328-281F-4E4B-819B-6E7E2ECFD643}">
      <dgm:prSet/>
      <dgm:spPr/>
      <dgm:t>
        <a:bodyPr/>
        <a:lstStyle/>
        <a:p>
          <a:endParaRPr lang="en-US">
            <a:latin typeface="DIN Next Rounded LT Pro" panose="020F0503020203050203" pitchFamily="34" charset="0"/>
          </a:endParaRPr>
        </a:p>
      </dgm:t>
    </dgm:pt>
    <dgm:pt modelId="{F0AF8130-90DD-6A40-BE69-CC06EEC1DDAF}" type="sibTrans" cxnId="{64026328-281F-4E4B-819B-6E7E2ECFD643}">
      <dgm:prSet/>
      <dgm:spPr/>
      <dgm:t>
        <a:bodyPr/>
        <a:lstStyle/>
        <a:p>
          <a:endParaRPr lang="en-US">
            <a:latin typeface="DIN Next Rounded LT Pro" panose="020F0503020203050203" pitchFamily="34" charset="0"/>
          </a:endParaRPr>
        </a:p>
      </dgm:t>
    </dgm:pt>
    <dgm:pt modelId="{FF1F7779-F48A-1F40-9E9D-420C87150ED4}">
      <dgm:prSet phldrT="[Text]">
        <dgm:style>
          <a:lnRef idx="2">
            <a:schemeClr val="accent2"/>
          </a:lnRef>
          <a:fillRef idx="1">
            <a:schemeClr val="lt1"/>
          </a:fillRef>
          <a:effectRef idx="0">
            <a:schemeClr val="accent2"/>
          </a:effectRef>
          <a:fontRef idx="minor">
            <a:schemeClr val="dk1"/>
          </a:fontRef>
        </dgm:style>
      </dgm:prSet>
      <dgm:spPr/>
      <dgm:t>
        <a:bodyPr/>
        <a:lstStyle/>
        <a:p>
          <a:r>
            <a:rPr lang="en-US" b="0" dirty="0" smtClean="0">
              <a:latin typeface="DIN Next Rounded LT Pro" panose="020F0503020203050203" pitchFamily="34" charset="0"/>
              <a:cs typeface="Gill Sans"/>
            </a:rPr>
            <a:t>Advantages</a:t>
          </a:r>
          <a:endParaRPr lang="en-US" b="0" dirty="0">
            <a:latin typeface="DIN Next Rounded LT Pro" panose="020F0503020203050203" pitchFamily="34" charset="0"/>
            <a:cs typeface="Gill Sans"/>
          </a:endParaRPr>
        </a:p>
      </dgm:t>
    </dgm:pt>
    <dgm:pt modelId="{A7F55382-F9EC-094C-8A11-74EE819CF30E}" type="parTrans" cxnId="{3745D2BA-C112-5847-8166-F9EC36687BD8}">
      <dgm:prSet/>
      <dgm:spPr/>
      <dgm:t>
        <a:bodyPr/>
        <a:lstStyle/>
        <a:p>
          <a:endParaRPr lang="en-US">
            <a:latin typeface="DIN Next Rounded LT Pro" panose="020F0503020203050203" pitchFamily="34" charset="0"/>
          </a:endParaRPr>
        </a:p>
      </dgm:t>
    </dgm:pt>
    <dgm:pt modelId="{410C3502-284E-4640-BE5B-2BBC03993EC6}" type="sibTrans" cxnId="{3745D2BA-C112-5847-8166-F9EC36687BD8}">
      <dgm:prSet/>
      <dgm:spPr/>
      <dgm:t>
        <a:bodyPr/>
        <a:lstStyle/>
        <a:p>
          <a:endParaRPr lang="en-US">
            <a:latin typeface="DIN Next Rounded LT Pro" panose="020F0503020203050203" pitchFamily="34" charset="0"/>
          </a:endParaRPr>
        </a:p>
      </dgm:t>
    </dgm:pt>
    <dgm:pt modelId="{F92606C1-1CD6-BF4E-9E77-D0275FDC37C2}">
      <dgm:prSet>
        <dgm:style>
          <a:lnRef idx="1">
            <a:schemeClr val="accent2"/>
          </a:lnRef>
          <a:fillRef idx="2">
            <a:schemeClr val="accent2"/>
          </a:fillRef>
          <a:effectRef idx="1">
            <a:schemeClr val="accent2"/>
          </a:effectRef>
          <a:fontRef idx="minor">
            <a:schemeClr val="dk1"/>
          </a:fontRef>
        </dgm:style>
      </dgm:prSet>
      <dgm:spPr>
        <a:solidFill>
          <a:schemeClr val="bg1">
            <a:lumMod val="85000"/>
          </a:schemeClr>
        </a:solidFill>
      </dgm:spPr>
      <dgm:t>
        <a:bodyPr/>
        <a:lstStyle/>
        <a:p>
          <a:r>
            <a:rPr lang="en-US" b="0" dirty="0" smtClean="0">
              <a:latin typeface="DIN Next Rounded LT Pro" panose="020F0503020203050203" pitchFamily="34" charset="0"/>
              <a:cs typeface="Gill Sans"/>
            </a:rPr>
            <a:t>Disadvantages </a:t>
          </a:r>
          <a:endParaRPr lang="en-US" b="0" dirty="0">
            <a:latin typeface="DIN Next Rounded LT Pro" panose="020F0503020203050203" pitchFamily="34" charset="0"/>
            <a:cs typeface="Gill Sans"/>
          </a:endParaRPr>
        </a:p>
      </dgm:t>
    </dgm:pt>
    <dgm:pt modelId="{0D1A1D27-FBA7-E34B-B644-B2808F3E68A8}" type="parTrans" cxnId="{2697C0FA-C691-2044-83EE-E06A69D1F024}">
      <dgm:prSet/>
      <dgm:spPr/>
      <dgm:t>
        <a:bodyPr/>
        <a:lstStyle/>
        <a:p>
          <a:endParaRPr lang="en-US">
            <a:latin typeface="DIN Next Rounded LT Pro" panose="020F0503020203050203" pitchFamily="34" charset="0"/>
          </a:endParaRPr>
        </a:p>
      </dgm:t>
    </dgm:pt>
    <dgm:pt modelId="{EEB51F93-8625-064F-84B3-754FC6A26CEF}" type="sibTrans" cxnId="{2697C0FA-C691-2044-83EE-E06A69D1F024}">
      <dgm:prSet/>
      <dgm:spPr/>
      <dgm:t>
        <a:bodyPr/>
        <a:lstStyle/>
        <a:p>
          <a:endParaRPr lang="en-US">
            <a:latin typeface="DIN Next Rounded LT Pro" panose="020F0503020203050203" pitchFamily="34" charset="0"/>
          </a:endParaRPr>
        </a:p>
      </dgm:t>
    </dgm:pt>
    <dgm:pt modelId="{91E99BCE-3CAA-CE4C-A763-4B42C659CC8B}" type="pres">
      <dgm:prSet presAssocID="{85CFD83C-0C6B-BC4D-842F-129DEFFFCC83}" presName="composite" presStyleCnt="0">
        <dgm:presLayoutVars>
          <dgm:chMax val="1"/>
          <dgm:dir/>
          <dgm:resizeHandles val="exact"/>
        </dgm:presLayoutVars>
      </dgm:prSet>
      <dgm:spPr/>
      <dgm:t>
        <a:bodyPr/>
        <a:lstStyle/>
        <a:p>
          <a:endParaRPr lang="en-US"/>
        </a:p>
      </dgm:t>
    </dgm:pt>
    <dgm:pt modelId="{F1305359-E89A-E248-BDAE-44B047EAF116}" type="pres">
      <dgm:prSet presAssocID="{6AD2A03A-FC77-0649-92E9-8E6E21736820}" presName="roof" presStyleLbl="dkBgShp" presStyleIdx="0" presStyleCnt="2" custLinFactNeighborY="-1402"/>
      <dgm:spPr/>
      <dgm:t>
        <a:bodyPr/>
        <a:lstStyle/>
        <a:p>
          <a:endParaRPr lang="en-US"/>
        </a:p>
      </dgm:t>
    </dgm:pt>
    <dgm:pt modelId="{AD06BE05-311D-2242-844E-E6A710FEAEE4}" type="pres">
      <dgm:prSet presAssocID="{6AD2A03A-FC77-0649-92E9-8E6E21736820}" presName="pillars" presStyleCnt="0"/>
      <dgm:spPr/>
    </dgm:pt>
    <dgm:pt modelId="{250C4737-A841-8C48-A045-BF4D4D99D3A8}" type="pres">
      <dgm:prSet presAssocID="{6AD2A03A-FC77-0649-92E9-8E6E21736820}" presName="pillar1" presStyleLbl="node1" presStyleIdx="0" presStyleCnt="2">
        <dgm:presLayoutVars>
          <dgm:bulletEnabled val="1"/>
        </dgm:presLayoutVars>
      </dgm:prSet>
      <dgm:spPr/>
      <dgm:t>
        <a:bodyPr/>
        <a:lstStyle/>
        <a:p>
          <a:endParaRPr lang="en-US"/>
        </a:p>
      </dgm:t>
    </dgm:pt>
    <dgm:pt modelId="{24D3949D-55D7-9843-BBF0-4DC75BF720C6}" type="pres">
      <dgm:prSet presAssocID="{F92606C1-1CD6-BF4E-9E77-D0275FDC37C2}" presName="pillarX" presStyleLbl="node1" presStyleIdx="1" presStyleCnt="2">
        <dgm:presLayoutVars>
          <dgm:bulletEnabled val="1"/>
        </dgm:presLayoutVars>
      </dgm:prSet>
      <dgm:spPr/>
      <dgm:t>
        <a:bodyPr/>
        <a:lstStyle/>
        <a:p>
          <a:endParaRPr lang="en-US"/>
        </a:p>
      </dgm:t>
    </dgm:pt>
    <dgm:pt modelId="{30F57DEF-DA04-AE46-8A72-E185F1E3E46F}" type="pres">
      <dgm:prSet presAssocID="{6AD2A03A-FC77-0649-92E9-8E6E21736820}" presName="base" presStyleLbl="dkBgShp" presStyleIdx="1" presStyleCnt="2" custLinFactY="-93979" custLinFactNeighborX="18794" custLinFactNeighborY="-100000">
        <dgm:style>
          <a:lnRef idx="2">
            <a:schemeClr val="accent1">
              <a:shade val="50000"/>
            </a:schemeClr>
          </a:lnRef>
          <a:fillRef idx="1">
            <a:schemeClr val="accent1"/>
          </a:fillRef>
          <a:effectRef idx="0">
            <a:schemeClr val="accent1"/>
          </a:effectRef>
          <a:fontRef idx="minor">
            <a:schemeClr val="lt1"/>
          </a:fontRef>
        </dgm:style>
      </dgm:prSet>
      <dgm:spPr/>
    </dgm:pt>
  </dgm:ptLst>
  <dgm:cxnLst>
    <dgm:cxn modelId="{64026328-281F-4E4B-819B-6E7E2ECFD643}" srcId="{85CFD83C-0C6B-BC4D-842F-129DEFFFCC83}" destId="{6AD2A03A-FC77-0649-92E9-8E6E21736820}" srcOrd="0" destOrd="0" parTransId="{80DB3469-4255-D440-BECB-3A0D4DCB7625}" sibTransId="{F0AF8130-90DD-6A40-BE69-CC06EEC1DDAF}"/>
    <dgm:cxn modelId="{40712BCA-A87D-5A40-8287-0F2548E86FB0}" type="presOf" srcId="{F92606C1-1CD6-BF4E-9E77-D0275FDC37C2}" destId="{24D3949D-55D7-9843-BBF0-4DC75BF720C6}" srcOrd="0" destOrd="0" presId="urn:microsoft.com/office/officeart/2005/8/layout/hList3"/>
    <dgm:cxn modelId="{CC7E029A-FF69-A343-96B4-DE8967CECF19}" type="presOf" srcId="{85CFD83C-0C6B-BC4D-842F-129DEFFFCC83}" destId="{91E99BCE-3CAA-CE4C-A763-4B42C659CC8B}" srcOrd="0" destOrd="0" presId="urn:microsoft.com/office/officeart/2005/8/layout/hList3"/>
    <dgm:cxn modelId="{60242735-F0D8-1049-8740-4434FEF745E1}" type="presOf" srcId="{6AD2A03A-FC77-0649-92E9-8E6E21736820}" destId="{F1305359-E89A-E248-BDAE-44B047EAF116}" srcOrd="0" destOrd="0" presId="urn:microsoft.com/office/officeart/2005/8/layout/hList3"/>
    <dgm:cxn modelId="{3745D2BA-C112-5847-8166-F9EC36687BD8}" srcId="{6AD2A03A-FC77-0649-92E9-8E6E21736820}" destId="{FF1F7779-F48A-1F40-9E9D-420C87150ED4}" srcOrd="0" destOrd="0" parTransId="{A7F55382-F9EC-094C-8A11-74EE819CF30E}" sibTransId="{410C3502-284E-4640-BE5B-2BBC03993EC6}"/>
    <dgm:cxn modelId="{2697C0FA-C691-2044-83EE-E06A69D1F024}" srcId="{6AD2A03A-FC77-0649-92E9-8E6E21736820}" destId="{F92606C1-1CD6-BF4E-9E77-D0275FDC37C2}" srcOrd="1" destOrd="0" parTransId="{0D1A1D27-FBA7-E34B-B644-B2808F3E68A8}" sibTransId="{EEB51F93-8625-064F-84B3-754FC6A26CEF}"/>
    <dgm:cxn modelId="{3D0157CC-7B7D-E24B-95E7-D01D12A2A870}" type="presOf" srcId="{FF1F7779-F48A-1F40-9E9D-420C87150ED4}" destId="{250C4737-A841-8C48-A045-BF4D4D99D3A8}" srcOrd="0" destOrd="0" presId="urn:microsoft.com/office/officeart/2005/8/layout/hList3"/>
    <dgm:cxn modelId="{17CDE3A2-9116-0341-A2AB-FE4AF32E2A53}" type="presParOf" srcId="{91E99BCE-3CAA-CE4C-A763-4B42C659CC8B}" destId="{F1305359-E89A-E248-BDAE-44B047EAF116}" srcOrd="0" destOrd="0" presId="urn:microsoft.com/office/officeart/2005/8/layout/hList3"/>
    <dgm:cxn modelId="{902C48C8-56A0-014D-8360-B5ADA2BA96D7}" type="presParOf" srcId="{91E99BCE-3CAA-CE4C-A763-4B42C659CC8B}" destId="{AD06BE05-311D-2242-844E-E6A710FEAEE4}" srcOrd="1" destOrd="0" presId="urn:microsoft.com/office/officeart/2005/8/layout/hList3"/>
    <dgm:cxn modelId="{1C578301-133E-254E-BACC-CB257BA774A0}" type="presParOf" srcId="{AD06BE05-311D-2242-844E-E6A710FEAEE4}" destId="{250C4737-A841-8C48-A045-BF4D4D99D3A8}" srcOrd="0" destOrd="0" presId="urn:microsoft.com/office/officeart/2005/8/layout/hList3"/>
    <dgm:cxn modelId="{D7DF42C8-59FB-534D-90AF-23CB84E4DD1A}" type="presParOf" srcId="{AD06BE05-311D-2242-844E-E6A710FEAEE4}" destId="{24D3949D-55D7-9843-BBF0-4DC75BF720C6}" srcOrd="1" destOrd="0" presId="urn:microsoft.com/office/officeart/2005/8/layout/hList3"/>
    <dgm:cxn modelId="{1B35A9C7-59D1-2044-BD79-7178F2F90FDA}" type="presParOf" srcId="{91E99BCE-3CAA-CE4C-A763-4B42C659CC8B}" destId="{30F57DEF-DA04-AE46-8A72-E185F1E3E46F}"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05359-E89A-E248-BDAE-44B047EAF116}">
      <dsp:nvSpPr>
        <dsp:cNvPr id="0" name=""/>
        <dsp:cNvSpPr/>
      </dsp:nvSpPr>
      <dsp:spPr>
        <a:xfrm>
          <a:off x="0" y="0"/>
          <a:ext cx="6676859" cy="1018852"/>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n-US" sz="4100" b="0" kern="1200" dirty="0" smtClean="0">
              <a:latin typeface="DIN Next Rounded LT Pro" panose="020F0503020203050203" pitchFamily="34" charset="0"/>
              <a:cs typeface="Gill Sans"/>
            </a:rPr>
            <a:t>Closed-ended questions</a:t>
          </a:r>
          <a:endParaRPr lang="en-US" sz="4100" b="0" kern="1200" dirty="0">
            <a:latin typeface="DIN Next Rounded LT Pro" panose="020F0503020203050203" pitchFamily="34" charset="0"/>
            <a:cs typeface="Gill Sans"/>
          </a:endParaRPr>
        </a:p>
      </dsp:txBody>
      <dsp:txXfrm>
        <a:off x="0" y="0"/>
        <a:ext cx="6676859" cy="1018852"/>
      </dsp:txXfrm>
    </dsp:sp>
    <dsp:sp modelId="{250C4737-A841-8C48-A045-BF4D4D99D3A8}">
      <dsp:nvSpPr>
        <dsp:cNvPr id="0" name=""/>
        <dsp:cNvSpPr/>
      </dsp:nvSpPr>
      <dsp:spPr>
        <a:xfrm>
          <a:off x="0" y="1018852"/>
          <a:ext cx="3338429" cy="2139590"/>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3700" b="0" kern="1200" dirty="0" smtClean="0">
              <a:latin typeface="DIN Next Rounded LT Pro" panose="020F0503020203050203" pitchFamily="34" charset="0"/>
              <a:cs typeface="Gill Sans"/>
            </a:rPr>
            <a:t>Advantages</a:t>
          </a:r>
          <a:endParaRPr lang="en-US" sz="3700" b="0" kern="1200" dirty="0">
            <a:latin typeface="DIN Next Rounded LT Pro" panose="020F0503020203050203" pitchFamily="34" charset="0"/>
            <a:cs typeface="Gill Sans"/>
          </a:endParaRPr>
        </a:p>
      </dsp:txBody>
      <dsp:txXfrm>
        <a:off x="0" y="1018852"/>
        <a:ext cx="3338429" cy="2139590"/>
      </dsp:txXfrm>
    </dsp:sp>
    <dsp:sp modelId="{24D3949D-55D7-9843-BBF0-4DC75BF720C6}">
      <dsp:nvSpPr>
        <dsp:cNvPr id="0" name=""/>
        <dsp:cNvSpPr/>
      </dsp:nvSpPr>
      <dsp:spPr>
        <a:xfrm>
          <a:off x="3338429" y="1018852"/>
          <a:ext cx="3338429" cy="2139590"/>
        </a:xfrm>
        <a:prstGeom prst="rect">
          <a:avLst/>
        </a:prstGeom>
        <a:solidFill>
          <a:schemeClr val="bg1">
            <a:lumMod val="85000"/>
          </a:schemeClr>
        </a:soli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3700" b="0" kern="1200" dirty="0" smtClean="0">
              <a:latin typeface="DIN Next Rounded LT Pro" panose="020F0503020203050203" pitchFamily="34" charset="0"/>
              <a:cs typeface="Gill Sans"/>
            </a:rPr>
            <a:t>Disadvantages </a:t>
          </a:r>
          <a:endParaRPr lang="en-US" sz="3700" b="0" kern="1200" dirty="0">
            <a:latin typeface="DIN Next Rounded LT Pro" panose="020F0503020203050203" pitchFamily="34" charset="0"/>
            <a:cs typeface="Gill Sans"/>
          </a:endParaRPr>
        </a:p>
      </dsp:txBody>
      <dsp:txXfrm>
        <a:off x="3338429" y="1018852"/>
        <a:ext cx="3338429" cy="2139590"/>
      </dsp:txXfrm>
    </dsp:sp>
    <dsp:sp modelId="{30F57DEF-DA04-AE46-8A72-E185F1E3E46F}">
      <dsp:nvSpPr>
        <dsp:cNvPr id="0" name=""/>
        <dsp:cNvSpPr/>
      </dsp:nvSpPr>
      <dsp:spPr>
        <a:xfrm>
          <a:off x="0" y="2697292"/>
          <a:ext cx="6676859" cy="237732"/>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05359-E89A-E248-BDAE-44B047EAF116}">
      <dsp:nvSpPr>
        <dsp:cNvPr id="0" name=""/>
        <dsp:cNvSpPr/>
      </dsp:nvSpPr>
      <dsp:spPr>
        <a:xfrm>
          <a:off x="0" y="0"/>
          <a:ext cx="6676859" cy="1018852"/>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n-US" sz="4100" b="0" kern="1200" dirty="0" smtClean="0">
              <a:latin typeface="DIN Next Rounded LT Pro" panose="020F0503020203050203" pitchFamily="34" charset="0"/>
              <a:cs typeface="Gill Sans"/>
            </a:rPr>
            <a:t>Open-ended questions</a:t>
          </a:r>
          <a:endParaRPr lang="en-US" sz="4100" b="0" kern="1200" dirty="0">
            <a:latin typeface="DIN Next Rounded LT Pro" panose="020F0503020203050203" pitchFamily="34" charset="0"/>
            <a:cs typeface="Gill Sans"/>
          </a:endParaRPr>
        </a:p>
      </dsp:txBody>
      <dsp:txXfrm>
        <a:off x="0" y="0"/>
        <a:ext cx="6676859" cy="1018852"/>
      </dsp:txXfrm>
    </dsp:sp>
    <dsp:sp modelId="{250C4737-A841-8C48-A045-BF4D4D99D3A8}">
      <dsp:nvSpPr>
        <dsp:cNvPr id="0" name=""/>
        <dsp:cNvSpPr/>
      </dsp:nvSpPr>
      <dsp:spPr>
        <a:xfrm>
          <a:off x="0" y="1018852"/>
          <a:ext cx="3338429" cy="2139590"/>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3700" b="0" kern="1200" dirty="0" smtClean="0">
              <a:latin typeface="DIN Next Rounded LT Pro" panose="020F0503020203050203" pitchFamily="34" charset="0"/>
              <a:cs typeface="Gill Sans"/>
            </a:rPr>
            <a:t>Advantages</a:t>
          </a:r>
          <a:endParaRPr lang="en-US" sz="3700" b="0" kern="1200" dirty="0">
            <a:latin typeface="DIN Next Rounded LT Pro" panose="020F0503020203050203" pitchFamily="34" charset="0"/>
            <a:cs typeface="Gill Sans"/>
          </a:endParaRPr>
        </a:p>
      </dsp:txBody>
      <dsp:txXfrm>
        <a:off x="0" y="1018852"/>
        <a:ext cx="3338429" cy="2139590"/>
      </dsp:txXfrm>
    </dsp:sp>
    <dsp:sp modelId="{24D3949D-55D7-9843-BBF0-4DC75BF720C6}">
      <dsp:nvSpPr>
        <dsp:cNvPr id="0" name=""/>
        <dsp:cNvSpPr/>
      </dsp:nvSpPr>
      <dsp:spPr>
        <a:xfrm>
          <a:off x="3338429" y="1018852"/>
          <a:ext cx="3338429" cy="2139590"/>
        </a:xfrm>
        <a:prstGeom prst="rect">
          <a:avLst/>
        </a:prstGeom>
        <a:solidFill>
          <a:schemeClr val="bg1">
            <a:lumMod val="85000"/>
          </a:schemeClr>
        </a:soli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3700" b="0" kern="1200" dirty="0" smtClean="0">
              <a:latin typeface="DIN Next Rounded LT Pro" panose="020F0503020203050203" pitchFamily="34" charset="0"/>
              <a:cs typeface="Gill Sans"/>
            </a:rPr>
            <a:t>Disadvantages </a:t>
          </a:r>
          <a:endParaRPr lang="en-US" sz="3700" b="0" kern="1200" dirty="0">
            <a:latin typeface="DIN Next Rounded LT Pro" panose="020F0503020203050203" pitchFamily="34" charset="0"/>
            <a:cs typeface="Gill Sans"/>
          </a:endParaRPr>
        </a:p>
      </dsp:txBody>
      <dsp:txXfrm>
        <a:off x="3338429" y="1018852"/>
        <a:ext cx="3338429" cy="2139590"/>
      </dsp:txXfrm>
    </dsp:sp>
    <dsp:sp modelId="{30F57DEF-DA04-AE46-8A72-E185F1E3E46F}">
      <dsp:nvSpPr>
        <dsp:cNvPr id="0" name=""/>
        <dsp:cNvSpPr/>
      </dsp:nvSpPr>
      <dsp:spPr>
        <a:xfrm>
          <a:off x="0" y="2697292"/>
          <a:ext cx="6676859" cy="237732"/>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AD8DCC-7640-4EAC-BA10-334942CFA575}" type="datetimeFigureOut">
              <a:rPr lang="en-US" smtClean="0"/>
              <a:t>12/13/2018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E5EDF3-91B4-4946-9182-E6382CABAD1E}" type="slidenum">
              <a:rPr lang="en-US" smtClean="0"/>
              <a:t>‹#›</a:t>
            </a:fld>
            <a:endParaRPr lang="en-US" dirty="0"/>
          </a:p>
        </p:txBody>
      </p:sp>
    </p:spTree>
    <p:extLst>
      <p:ext uri="{BB962C8B-B14F-4D97-AF65-F5344CB8AC3E}">
        <p14:creationId xmlns:p14="http://schemas.microsoft.com/office/powerpoint/2010/main" val="2255701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3</a:t>
            </a:fld>
            <a:endParaRPr lang="en-US" dirty="0"/>
          </a:p>
        </p:txBody>
      </p:sp>
    </p:spTree>
    <p:extLst>
      <p:ext uri="{BB962C8B-B14F-4D97-AF65-F5344CB8AC3E}">
        <p14:creationId xmlns:p14="http://schemas.microsoft.com/office/powerpoint/2010/main" val="1769011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AE9400-0BE6-3740-9429-28FD44C8FFA2}" type="slidenum">
              <a:rPr lang="en-US" smtClean="0"/>
              <a:t>25</a:t>
            </a:fld>
            <a:endParaRPr lang="en-US"/>
          </a:p>
        </p:txBody>
      </p:sp>
    </p:spTree>
    <p:extLst>
      <p:ext uri="{BB962C8B-B14F-4D97-AF65-F5344CB8AC3E}">
        <p14:creationId xmlns:p14="http://schemas.microsoft.com/office/powerpoint/2010/main" val="2679792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2560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57066" indent="-291179">
              <a:defRPr sz="1200">
                <a:solidFill>
                  <a:schemeClr val="tx1"/>
                </a:solidFill>
                <a:latin typeface="Calibri" charset="0"/>
                <a:ea typeface="ＭＳ Ｐゴシック" charset="0"/>
              </a:defRPr>
            </a:lvl2pPr>
            <a:lvl3pPr marL="1164717" indent="-232943">
              <a:defRPr sz="1200">
                <a:solidFill>
                  <a:schemeClr val="tx1"/>
                </a:solidFill>
                <a:latin typeface="Calibri" charset="0"/>
                <a:ea typeface="ＭＳ Ｐゴシック" charset="0"/>
              </a:defRPr>
            </a:lvl3pPr>
            <a:lvl4pPr marL="1630604" indent="-232943">
              <a:defRPr sz="1200">
                <a:solidFill>
                  <a:schemeClr val="tx1"/>
                </a:solidFill>
                <a:latin typeface="Calibri" charset="0"/>
                <a:ea typeface="ＭＳ Ｐゴシック" charset="0"/>
              </a:defRPr>
            </a:lvl4pPr>
            <a:lvl5pPr marL="2096491" indent="-232943">
              <a:defRPr sz="1200">
                <a:solidFill>
                  <a:schemeClr val="tx1"/>
                </a:solidFill>
                <a:latin typeface="Calibri" charset="0"/>
                <a:ea typeface="ＭＳ Ｐゴシック" charset="0"/>
              </a:defRPr>
            </a:lvl5pPr>
            <a:lvl6pPr marL="2562377" indent="-232943" eaLnBrk="0" fontAlgn="base" hangingPunct="0">
              <a:spcBef>
                <a:spcPct val="30000"/>
              </a:spcBef>
              <a:spcAft>
                <a:spcPct val="0"/>
              </a:spcAft>
              <a:defRPr sz="1200">
                <a:solidFill>
                  <a:schemeClr val="tx1"/>
                </a:solidFill>
                <a:latin typeface="Calibri" charset="0"/>
                <a:ea typeface="ＭＳ Ｐゴシック" charset="0"/>
              </a:defRPr>
            </a:lvl6pPr>
            <a:lvl7pPr marL="3028264" indent="-232943" eaLnBrk="0" fontAlgn="base" hangingPunct="0">
              <a:spcBef>
                <a:spcPct val="30000"/>
              </a:spcBef>
              <a:spcAft>
                <a:spcPct val="0"/>
              </a:spcAft>
              <a:defRPr sz="1200">
                <a:solidFill>
                  <a:schemeClr val="tx1"/>
                </a:solidFill>
                <a:latin typeface="Calibri" charset="0"/>
                <a:ea typeface="ＭＳ Ｐゴシック" charset="0"/>
              </a:defRPr>
            </a:lvl7pPr>
            <a:lvl8pPr marL="3494151" indent="-232943" eaLnBrk="0" fontAlgn="base" hangingPunct="0">
              <a:spcBef>
                <a:spcPct val="30000"/>
              </a:spcBef>
              <a:spcAft>
                <a:spcPct val="0"/>
              </a:spcAft>
              <a:defRPr sz="1200">
                <a:solidFill>
                  <a:schemeClr val="tx1"/>
                </a:solidFill>
                <a:latin typeface="Calibri" charset="0"/>
                <a:ea typeface="ＭＳ Ｐゴシック" charset="0"/>
              </a:defRPr>
            </a:lvl8pPr>
            <a:lvl9pPr marL="3960038" indent="-232943" eaLnBrk="0" fontAlgn="base" hangingPunct="0">
              <a:spcBef>
                <a:spcPct val="30000"/>
              </a:spcBef>
              <a:spcAft>
                <a:spcPct val="0"/>
              </a:spcAft>
              <a:defRPr sz="1200">
                <a:solidFill>
                  <a:schemeClr val="tx1"/>
                </a:solidFill>
                <a:latin typeface="Calibri"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C0A6D9C-B5C6-CB41-AFF5-6E829324763B}" type="slidenum">
              <a:rPr kumimoji="0" lang="en-US" sz="1200" b="0" i="0" u="none" strike="noStrike" kern="1200" cap="none" spc="0" normalizeH="0" baseline="0" noProof="0">
                <a:ln>
                  <a:noFill/>
                </a:ln>
                <a:solidFill>
                  <a:prstClr val="black"/>
                </a:solidFill>
                <a:effectLst/>
                <a:uLnTx/>
                <a:uFillTx/>
                <a:latin typeface="Calibri"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charset="0"/>
            </a:endParaRPr>
          </a:p>
        </p:txBody>
      </p:sp>
    </p:spTree>
    <p:extLst>
      <p:ext uri="{BB962C8B-B14F-4D97-AF65-F5344CB8AC3E}">
        <p14:creationId xmlns:p14="http://schemas.microsoft.com/office/powerpoint/2010/main" val="4099107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2560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57066" indent="-291179">
              <a:defRPr sz="1200">
                <a:solidFill>
                  <a:schemeClr val="tx1"/>
                </a:solidFill>
                <a:latin typeface="Calibri" charset="0"/>
                <a:ea typeface="ＭＳ Ｐゴシック" charset="0"/>
              </a:defRPr>
            </a:lvl2pPr>
            <a:lvl3pPr marL="1164717" indent="-232943">
              <a:defRPr sz="1200">
                <a:solidFill>
                  <a:schemeClr val="tx1"/>
                </a:solidFill>
                <a:latin typeface="Calibri" charset="0"/>
                <a:ea typeface="ＭＳ Ｐゴシック" charset="0"/>
              </a:defRPr>
            </a:lvl3pPr>
            <a:lvl4pPr marL="1630604" indent="-232943">
              <a:defRPr sz="1200">
                <a:solidFill>
                  <a:schemeClr val="tx1"/>
                </a:solidFill>
                <a:latin typeface="Calibri" charset="0"/>
                <a:ea typeface="ＭＳ Ｐゴシック" charset="0"/>
              </a:defRPr>
            </a:lvl4pPr>
            <a:lvl5pPr marL="2096491" indent="-232943">
              <a:defRPr sz="1200">
                <a:solidFill>
                  <a:schemeClr val="tx1"/>
                </a:solidFill>
                <a:latin typeface="Calibri" charset="0"/>
                <a:ea typeface="ＭＳ Ｐゴシック" charset="0"/>
              </a:defRPr>
            </a:lvl5pPr>
            <a:lvl6pPr marL="2562377" indent="-232943" eaLnBrk="0" fontAlgn="base" hangingPunct="0">
              <a:spcBef>
                <a:spcPct val="30000"/>
              </a:spcBef>
              <a:spcAft>
                <a:spcPct val="0"/>
              </a:spcAft>
              <a:defRPr sz="1200">
                <a:solidFill>
                  <a:schemeClr val="tx1"/>
                </a:solidFill>
                <a:latin typeface="Calibri" charset="0"/>
                <a:ea typeface="ＭＳ Ｐゴシック" charset="0"/>
              </a:defRPr>
            </a:lvl6pPr>
            <a:lvl7pPr marL="3028264" indent="-232943" eaLnBrk="0" fontAlgn="base" hangingPunct="0">
              <a:spcBef>
                <a:spcPct val="30000"/>
              </a:spcBef>
              <a:spcAft>
                <a:spcPct val="0"/>
              </a:spcAft>
              <a:defRPr sz="1200">
                <a:solidFill>
                  <a:schemeClr val="tx1"/>
                </a:solidFill>
                <a:latin typeface="Calibri" charset="0"/>
                <a:ea typeface="ＭＳ Ｐゴシック" charset="0"/>
              </a:defRPr>
            </a:lvl7pPr>
            <a:lvl8pPr marL="3494151" indent="-232943" eaLnBrk="0" fontAlgn="base" hangingPunct="0">
              <a:spcBef>
                <a:spcPct val="30000"/>
              </a:spcBef>
              <a:spcAft>
                <a:spcPct val="0"/>
              </a:spcAft>
              <a:defRPr sz="1200">
                <a:solidFill>
                  <a:schemeClr val="tx1"/>
                </a:solidFill>
                <a:latin typeface="Calibri" charset="0"/>
                <a:ea typeface="ＭＳ Ｐゴシック" charset="0"/>
              </a:defRPr>
            </a:lvl8pPr>
            <a:lvl9pPr marL="3960038" indent="-232943" eaLnBrk="0" fontAlgn="base" hangingPunct="0">
              <a:spcBef>
                <a:spcPct val="30000"/>
              </a:spcBef>
              <a:spcAft>
                <a:spcPct val="0"/>
              </a:spcAft>
              <a:defRPr sz="1200">
                <a:solidFill>
                  <a:schemeClr val="tx1"/>
                </a:solidFill>
                <a:latin typeface="Calibri"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C0A6D9C-B5C6-CB41-AFF5-6E829324763B}" type="slidenum">
              <a:rPr kumimoji="0" lang="en-US" sz="1200" b="0" i="0" u="none" strike="noStrike" kern="1200" cap="none" spc="0" normalizeH="0" baseline="0" noProof="0">
                <a:ln>
                  <a:noFill/>
                </a:ln>
                <a:solidFill>
                  <a:prstClr val="black"/>
                </a:solidFill>
                <a:effectLst/>
                <a:uLnTx/>
                <a:uFillTx/>
                <a:latin typeface="Calibri"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charset="0"/>
            </a:endParaRPr>
          </a:p>
        </p:txBody>
      </p:sp>
    </p:spTree>
    <p:extLst>
      <p:ext uri="{BB962C8B-B14F-4D97-AF65-F5344CB8AC3E}">
        <p14:creationId xmlns:p14="http://schemas.microsoft.com/office/powerpoint/2010/main" val="916680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E9A970D-EEEB-41F7-ABA4-50EC13D51AB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797546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32</a:t>
            </a:fld>
            <a:endParaRPr lang="en-US"/>
          </a:p>
        </p:txBody>
      </p:sp>
    </p:spTree>
    <p:extLst>
      <p:ext uri="{BB962C8B-B14F-4D97-AF65-F5344CB8AC3E}">
        <p14:creationId xmlns:p14="http://schemas.microsoft.com/office/powerpoint/2010/main" val="2231943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33</a:t>
            </a:fld>
            <a:endParaRPr lang="en-US"/>
          </a:p>
        </p:txBody>
      </p:sp>
    </p:spTree>
    <p:extLst>
      <p:ext uri="{BB962C8B-B14F-4D97-AF65-F5344CB8AC3E}">
        <p14:creationId xmlns:p14="http://schemas.microsoft.com/office/powerpoint/2010/main" val="1632416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dirty="0" smtClean="0"/>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itchFamily="34" charset="-128"/>
              </a:defRPr>
            </a:lvl1pPr>
            <a:lvl2pPr marL="37931725" indent="-37474525">
              <a:defRPr>
                <a:solidFill>
                  <a:schemeClr val="tx1"/>
                </a:solidFill>
                <a:latin typeface="Rockwell" panose="02060603020205020403" pitchFamily="18" charset="0"/>
                <a:ea typeface="MS PGothic" pitchFamily="34" charset="-128"/>
              </a:defRPr>
            </a:lvl2pPr>
            <a:lvl3pPr marL="1143000" indent="-228600">
              <a:defRPr>
                <a:solidFill>
                  <a:schemeClr val="tx1"/>
                </a:solidFill>
                <a:latin typeface="Rockwell" panose="02060603020205020403" pitchFamily="18" charset="0"/>
                <a:ea typeface="MS PGothic" pitchFamily="34" charset="-128"/>
              </a:defRPr>
            </a:lvl3pPr>
            <a:lvl4pPr marL="1600200" indent="-228600">
              <a:defRPr>
                <a:solidFill>
                  <a:schemeClr val="tx1"/>
                </a:solidFill>
                <a:latin typeface="Rockwell" panose="02060603020205020403" pitchFamily="18" charset="0"/>
                <a:ea typeface="MS PGothic" pitchFamily="34" charset="-128"/>
              </a:defRPr>
            </a:lvl4pPr>
            <a:lvl5pPr marL="2057400" indent="-228600">
              <a:defRPr>
                <a:solidFill>
                  <a:schemeClr val="tx1"/>
                </a:solidFill>
                <a:latin typeface="Rockwell" panose="02060603020205020403" pitchFamily="18"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388BD8A-AA68-4788-9541-F921EC8B5F2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itchFamily="34" charset="-128"/>
              <a:cs typeface="+mn-cs"/>
            </a:endParaRPr>
          </a:p>
        </p:txBody>
      </p:sp>
    </p:spTree>
    <p:extLst>
      <p:ext uri="{BB962C8B-B14F-4D97-AF65-F5344CB8AC3E}">
        <p14:creationId xmlns:p14="http://schemas.microsoft.com/office/powerpoint/2010/main" val="2107062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37</a:t>
            </a:fld>
            <a:endParaRPr lang="en-US"/>
          </a:p>
        </p:txBody>
      </p:sp>
    </p:spTree>
    <p:extLst>
      <p:ext uri="{BB962C8B-B14F-4D97-AF65-F5344CB8AC3E}">
        <p14:creationId xmlns:p14="http://schemas.microsoft.com/office/powerpoint/2010/main" val="3543081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38</a:t>
            </a:fld>
            <a:endParaRPr lang="en-US"/>
          </a:p>
        </p:txBody>
      </p:sp>
    </p:spTree>
    <p:extLst>
      <p:ext uri="{BB962C8B-B14F-4D97-AF65-F5344CB8AC3E}">
        <p14:creationId xmlns:p14="http://schemas.microsoft.com/office/powerpoint/2010/main" val="2120648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dirty="0" smtClean="0"/>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itchFamily="34" charset="-128"/>
              </a:defRPr>
            </a:lvl1pPr>
            <a:lvl2pPr marL="37931725" indent="-37474525">
              <a:defRPr>
                <a:solidFill>
                  <a:schemeClr val="tx1"/>
                </a:solidFill>
                <a:latin typeface="Rockwell" panose="02060603020205020403" pitchFamily="18" charset="0"/>
                <a:ea typeface="MS PGothic" pitchFamily="34" charset="-128"/>
              </a:defRPr>
            </a:lvl2pPr>
            <a:lvl3pPr marL="1143000" indent="-228600">
              <a:defRPr>
                <a:solidFill>
                  <a:schemeClr val="tx1"/>
                </a:solidFill>
                <a:latin typeface="Rockwell" panose="02060603020205020403" pitchFamily="18" charset="0"/>
                <a:ea typeface="MS PGothic" pitchFamily="34" charset="-128"/>
              </a:defRPr>
            </a:lvl3pPr>
            <a:lvl4pPr marL="1600200" indent="-228600">
              <a:defRPr>
                <a:solidFill>
                  <a:schemeClr val="tx1"/>
                </a:solidFill>
                <a:latin typeface="Rockwell" panose="02060603020205020403" pitchFamily="18" charset="0"/>
                <a:ea typeface="MS PGothic" pitchFamily="34" charset="-128"/>
              </a:defRPr>
            </a:lvl4pPr>
            <a:lvl5pPr marL="2057400" indent="-228600">
              <a:defRPr>
                <a:solidFill>
                  <a:schemeClr val="tx1"/>
                </a:solidFill>
                <a:latin typeface="Rockwell" panose="02060603020205020403" pitchFamily="18"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0C22321-DBD6-4F73-8ACE-A63BACA16E7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itchFamily="34" charset="-128"/>
              <a:cs typeface="+mn-cs"/>
            </a:endParaRPr>
          </a:p>
        </p:txBody>
      </p:sp>
    </p:spTree>
    <p:extLst>
      <p:ext uri="{BB962C8B-B14F-4D97-AF65-F5344CB8AC3E}">
        <p14:creationId xmlns:p14="http://schemas.microsoft.com/office/powerpoint/2010/main" val="1292147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5B7545-9F60-E947-BEC7-08664EAF44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7534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40</a:t>
            </a:fld>
            <a:endParaRPr lang="en-US"/>
          </a:p>
        </p:txBody>
      </p:sp>
    </p:spTree>
    <p:extLst>
      <p:ext uri="{BB962C8B-B14F-4D97-AF65-F5344CB8AC3E}">
        <p14:creationId xmlns:p14="http://schemas.microsoft.com/office/powerpoint/2010/main" val="250097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41</a:t>
            </a:fld>
            <a:endParaRPr lang="en-US"/>
          </a:p>
        </p:txBody>
      </p:sp>
    </p:spTree>
    <p:extLst>
      <p:ext uri="{BB962C8B-B14F-4D97-AF65-F5344CB8AC3E}">
        <p14:creationId xmlns:p14="http://schemas.microsoft.com/office/powerpoint/2010/main" val="1198283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44</a:t>
            </a:fld>
            <a:endParaRPr lang="en-US"/>
          </a:p>
        </p:txBody>
      </p:sp>
    </p:spTree>
    <p:extLst>
      <p:ext uri="{BB962C8B-B14F-4D97-AF65-F5344CB8AC3E}">
        <p14:creationId xmlns:p14="http://schemas.microsoft.com/office/powerpoint/2010/main" val="1009474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680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D87B8818-B5A2-D44A-9742-9B9138525960}" type="slidenum">
              <a:rPr lang="en-US" smtClean="0"/>
              <a:pPr>
                <a:defRPr/>
              </a:pPr>
              <a:t>45</a:t>
            </a:fld>
            <a:endParaRPr lang="en-US" dirty="0"/>
          </a:p>
        </p:txBody>
      </p:sp>
    </p:spTree>
    <p:extLst>
      <p:ext uri="{BB962C8B-B14F-4D97-AF65-F5344CB8AC3E}">
        <p14:creationId xmlns:p14="http://schemas.microsoft.com/office/powerpoint/2010/main" val="19509132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48</a:t>
            </a:fld>
            <a:endParaRPr lang="en-US"/>
          </a:p>
        </p:txBody>
      </p:sp>
    </p:spTree>
    <p:extLst>
      <p:ext uri="{BB962C8B-B14F-4D97-AF65-F5344CB8AC3E}">
        <p14:creationId xmlns:p14="http://schemas.microsoft.com/office/powerpoint/2010/main" val="4652044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rtl="0">
              <a:spcBef>
                <a:spcPts val="0"/>
              </a:spcBef>
              <a:buNone/>
            </a:pPr>
            <a:endParaRPr/>
          </a:p>
        </p:txBody>
      </p:sp>
      <p:sp>
        <p:nvSpPr>
          <p:cNvPr id="486" name="Shape 486"/>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46125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51</a:t>
            </a:fld>
            <a:endParaRPr lang="en-US"/>
          </a:p>
        </p:txBody>
      </p:sp>
    </p:spTree>
    <p:extLst>
      <p:ext uri="{BB962C8B-B14F-4D97-AF65-F5344CB8AC3E}">
        <p14:creationId xmlns:p14="http://schemas.microsoft.com/office/powerpoint/2010/main" val="22026849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rtl="0">
              <a:spcBef>
                <a:spcPts val="0"/>
              </a:spcBef>
              <a:buNone/>
            </a:pPr>
            <a:endParaRPr/>
          </a:p>
        </p:txBody>
      </p:sp>
      <p:sp>
        <p:nvSpPr>
          <p:cNvPr id="486" name="Shape 486"/>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04100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53</a:t>
            </a:fld>
            <a:endParaRPr lang="en-US"/>
          </a:p>
        </p:txBody>
      </p:sp>
    </p:spTree>
    <p:extLst>
      <p:ext uri="{BB962C8B-B14F-4D97-AF65-F5344CB8AC3E}">
        <p14:creationId xmlns:p14="http://schemas.microsoft.com/office/powerpoint/2010/main" val="13035216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54</a:t>
            </a:fld>
            <a:endParaRPr lang="en-US"/>
          </a:p>
        </p:txBody>
      </p:sp>
    </p:spTree>
    <p:extLst>
      <p:ext uri="{BB962C8B-B14F-4D97-AF65-F5344CB8AC3E}">
        <p14:creationId xmlns:p14="http://schemas.microsoft.com/office/powerpoint/2010/main" val="944037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5B7545-9F60-E947-BEC7-08664EAF44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80690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55</a:t>
            </a:fld>
            <a:endParaRPr lang="en-US"/>
          </a:p>
        </p:txBody>
      </p:sp>
    </p:spTree>
    <p:extLst>
      <p:ext uri="{BB962C8B-B14F-4D97-AF65-F5344CB8AC3E}">
        <p14:creationId xmlns:p14="http://schemas.microsoft.com/office/powerpoint/2010/main" val="12296818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rtl="0">
              <a:spcBef>
                <a:spcPts val="0"/>
              </a:spcBef>
              <a:buNone/>
            </a:pPr>
            <a:endParaRPr/>
          </a:p>
        </p:txBody>
      </p:sp>
      <p:sp>
        <p:nvSpPr>
          <p:cNvPr id="486" name="Shape 486"/>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87710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D99497-3B62-4F8C-A892-AF6DDC86BAAB}" type="slidenum">
              <a:rPr lang="en-US" smtClean="0"/>
              <a:t>60</a:t>
            </a:fld>
            <a:endParaRPr lang="en-US"/>
          </a:p>
        </p:txBody>
      </p:sp>
    </p:spTree>
    <p:extLst>
      <p:ext uri="{BB962C8B-B14F-4D97-AF65-F5344CB8AC3E}">
        <p14:creationId xmlns:p14="http://schemas.microsoft.com/office/powerpoint/2010/main" val="24205142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Shape 499"/>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0" name="Shape 500"/>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a:spcBef>
                <a:spcPts val="0"/>
              </a:spcBef>
              <a:buNone/>
            </a:pPr>
            <a:endParaRPr/>
          </a:p>
        </p:txBody>
      </p:sp>
      <p:sp>
        <p:nvSpPr>
          <p:cNvPr id="501" name="Shape 501"/>
          <p:cNvSpPr txBox="1">
            <a:spLocks noGrp="1"/>
          </p:cNvSpPr>
          <p:nvPr>
            <p:ph type="sldNum" idx="12"/>
          </p:nvPr>
        </p:nvSpPr>
        <p:spPr>
          <a:xfrm>
            <a:off x="3884613" y="8829965"/>
            <a:ext cx="2971799" cy="464820"/>
          </a:xfrm>
          <a:prstGeom prst="rect">
            <a:avLst/>
          </a:prstGeom>
        </p:spPr>
        <p:txBody>
          <a:bodyPr lIns="91425" tIns="45700" rIns="91425" bIns="45700" anchor="b" anchorCtr="0">
            <a:noAutofit/>
          </a:bodyPr>
          <a:lstStyle/>
          <a:p>
            <a:pPr lvl="0">
              <a:spcBef>
                <a:spcPts val="0"/>
              </a:spcBef>
              <a:buClr>
                <a:srgbClr val="000000"/>
              </a:buClr>
              <a:buSzPct val="25000"/>
              <a:buFont typeface="Calibri"/>
              <a:buNone/>
            </a:pPr>
            <a:fld id="{00000000-1234-1234-1234-123412341234}" type="slidenum">
              <a:rPr lang="en-US"/>
              <a:t>61</a:t>
            </a:fld>
            <a:endParaRPr lang="en-US"/>
          </a:p>
        </p:txBody>
      </p:sp>
    </p:spTree>
    <p:extLst>
      <p:ext uri="{BB962C8B-B14F-4D97-AF65-F5344CB8AC3E}">
        <p14:creationId xmlns:p14="http://schemas.microsoft.com/office/powerpoint/2010/main" val="2964543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rtl="0">
              <a:spcBef>
                <a:spcPts val="0"/>
              </a:spcBef>
              <a:buNone/>
            </a:pPr>
            <a:endParaRPr/>
          </a:p>
        </p:txBody>
      </p:sp>
      <p:sp>
        <p:nvSpPr>
          <p:cNvPr id="486" name="Shape 486"/>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12569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Shape 499"/>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0" name="Shape 500"/>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a:spcBef>
                <a:spcPts val="0"/>
              </a:spcBef>
              <a:buNone/>
            </a:pPr>
            <a:r>
              <a:rPr lang="en-US" dirty="0" smtClean="0"/>
              <a:t>Then I gave each group a few squares and a lot of bingo chips. I had squares of side length 1, 2, 3, 4, 5, 6, 7 and 8 inches. Each group got 2 or 3 squares. Students collected the data. We put the data into a class data table (averaging the number of bingo chips for a given side length as needed). I then asked students to tell me what type of function would best model the data in the table. I gave them like 3 minutes to discuss this. The goal WAS NOT that they have a definitive answer. The goal was to get them to explore the data in the table or graph (some groups also graphed the data).</a:t>
            </a:r>
          </a:p>
          <a:p>
            <a:pPr lvl="0">
              <a:spcBef>
                <a:spcPts val="0"/>
              </a:spcBef>
              <a:buNone/>
            </a:pPr>
            <a:endParaRPr dirty="0"/>
          </a:p>
        </p:txBody>
      </p:sp>
      <p:sp>
        <p:nvSpPr>
          <p:cNvPr id="501" name="Shape 501"/>
          <p:cNvSpPr txBox="1">
            <a:spLocks noGrp="1"/>
          </p:cNvSpPr>
          <p:nvPr>
            <p:ph type="sldNum" idx="12"/>
          </p:nvPr>
        </p:nvSpPr>
        <p:spPr>
          <a:xfrm>
            <a:off x="3884613" y="8829965"/>
            <a:ext cx="2971799" cy="464820"/>
          </a:xfrm>
          <a:prstGeom prst="rect">
            <a:avLst/>
          </a:prstGeom>
        </p:spPr>
        <p:txBody>
          <a:bodyPr lIns="91425" tIns="45700" rIns="91425" bIns="45700" anchor="b" anchorCtr="0">
            <a:noAutofit/>
          </a:bodyPr>
          <a:lstStyle/>
          <a:p>
            <a:pPr lvl="0">
              <a:spcBef>
                <a:spcPts val="0"/>
              </a:spcBef>
              <a:buClr>
                <a:srgbClr val="000000"/>
              </a:buClr>
              <a:buSzPct val="25000"/>
              <a:buFont typeface="Calibri"/>
              <a:buNone/>
            </a:pPr>
            <a:fld id="{00000000-1234-1234-1234-123412341234}" type="slidenum">
              <a:rPr lang="en-US"/>
              <a:t>63</a:t>
            </a:fld>
            <a:endParaRPr lang="en-US"/>
          </a:p>
        </p:txBody>
      </p:sp>
    </p:spTree>
    <p:extLst>
      <p:ext uri="{BB962C8B-B14F-4D97-AF65-F5344CB8AC3E}">
        <p14:creationId xmlns:p14="http://schemas.microsoft.com/office/powerpoint/2010/main" val="39735234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rtl="0">
              <a:spcBef>
                <a:spcPts val="0"/>
              </a:spcBef>
              <a:buNone/>
            </a:pPr>
            <a:r>
              <a:rPr lang="en-US" dirty="0" smtClean="0"/>
              <a:t>Then I gave each group a few squares and a lot of bingo chips. I had squares of side length 1, 2, 3, 4, 5, 6, 7 and 8 inches. Each group got 2 or 3 squares. Students collected the data. We put the data into a class data table (averaging the number of bingo chips for a given side length as needed). I then asked students to tell me what type of function would best model the data in the table. I gave them like 3 minutes to discuss this. The goal WAS NOT that they have a definitive answer. The goal was to get them to explore the data in the table or graph (some groups also graphed the data).</a:t>
            </a:r>
          </a:p>
          <a:p>
            <a:pPr lvl="0" rtl="0">
              <a:spcBef>
                <a:spcPts val="0"/>
              </a:spcBef>
              <a:buNone/>
            </a:pPr>
            <a:endParaRPr dirty="0"/>
          </a:p>
        </p:txBody>
      </p:sp>
      <p:sp>
        <p:nvSpPr>
          <p:cNvPr id="486" name="Shape 486"/>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47521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65</a:t>
            </a:fld>
            <a:endParaRPr lang="en-US"/>
          </a:p>
        </p:txBody>
      </p:sp>
    </p:spTree>
    <p:extLst>
      <p:ext uri="{BB962C8B-B14F-4D97-AF65-F5344CB8AC3E}">
        <p14:creationId xmlns:p14="http://schemas.microsoft.com/office/powerpoint/2010/main" val="1029790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66</a:t>
            </a:fld>
            <a:endParaRPr lang="en-US"/>
          </a:p>
        </p:txBody>
      </p:sp>
    </p:spTree>
    <p:extLst>
      <p:ext uri="{BB962C8B-B14F-4D97-AF65-F5344CB8AC3E}">
        <p14:creationId xmlns:p14="http://schemas.microsoft.com/office/powerpoint/2010/main" val="4477077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rtl="0">
              <a:spcBef>
                <a:spcPts val="0"/>
              </a:spcBef>
              <a:buNone/>
            </a:pPr>
            <a:endParaRPr/>
          </a:p>
        </p:txBody>
      </p:sp>
      <p:sp>
        <p:nvSpPr>
          <p:cNvPr id="486" name="Shape 486"/>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3914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dirty="0"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1892A65-78A1-4D0E-9447-83CB41B6C27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225653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rtl="0">
              <a:spcBef>
                <a:spcPts val="0"/>
              </a:spcBef>
              <a:buNone/>
            </a:pPr>
            <a:endParaRPr/>
          </a:p>
        </p:txBody>
      </p:sp>
      <p:sp>
        <p:nvSpPr>
          <p:cNvPr id="486" name="Shape 486"/>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90526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Before</a:t>
            </a:r>
            <a:r>
              <a:rPr lang="en-US" baseline="0" dirty="0" smtClean="0"/>
              <a:t> the question focus, Judy introduces: “</a:t>
            </a:r>
            <a:r>
              <a:rPr lang="en-US" dirty="0" smtClean="0">
                <a:latin typeface="Rockwell" panose="02060603020205020403" pitchFamily="18" charset="77"/>
                <a:cs typeface="Futura Medium" panose="020B0602020204020303" pitchFamily="34" charset="-79"/>
              </a:rPr>
              <a:t>Portraits of children accompanied by animals have a long tradition in Spanish painting”</a:t>
            </a:r>
          </a:p>
          <a:p>
            <a:pPr lvl="0" rtl="0">
              <a:spcBef>
                <a:spcPts val="0"/>
              </a:spcBef>
              <a:buNone/>
            </a:pPr>
            <a:endParaRPr lang="en-US" dirty="0" smtClean="0"/>
          </a:p>
          <a:p>
            <a:pPr lvl="0" rtl="0">
              <a:spcBef>
                <a:spcPts val="0"/>
              </a:spcBef>
              <a:buNone/>
            </a:pPr>
            <a:r>
              <a:rPr lang="en-US" dirty="0" smtClean="0"/>
              <a:t>Goya</a:t>
            </a:r>
            <a:endParaRPr dirty="0"/>
          </a:p>
        </p:txBody>
      </p:sp>
      <p:sp>
        <p:nvSpPr>
          <p:cNvPr id="486" name="Shape 486"/>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58735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70</a:t>
            </a:fld>
            <a:endParaRPr lang="en-US"/>
          </a:p>
        </p:txBody>
      </p:sp>
    </p:spTree>
    <p:extLst>
      <p:ext uri="{BB962C8B-B14F-4D97-AF65-F5344CB8AC3E}">
        <p14:creationId xmlns:p14="http://schemas.microsoft.com/office/powerpoint/2010/main" val="39966878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rtl="0">
              <a:spcBef>
                <a:spcPts val="0"/>
              </a:spcBef>
              <a:buNone/>
            </a:pPr>
            <a:endParaRPr/>
          </a:p>
        </p:txBody>
      </p:sp>
      <p:sp>
        <p:nvSpPr>
          <p:cNvPr id="486" name="Shape 486"/>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79774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240497-6B8F-4C75-A75D-632587D0587C}" type="slidenum">
              <a:rPr lang="en-US" smtClean="0"/>
              <a:t>75</a:t>
            </a:fld>
            <a:endParaRPr lang="en-US" dirty="0"/>
          </a:p>
        </p:txBody>
      </p:sp>
    </p:spTree>
    <p:extLst>
      <p:ext uri="{BB962C8B-B14F-4D97-AF65-F5344CB8AC3E}">
        <p14:creationId xmlns:p14="http://schemas.microsoft.com/office/powerpoint/2010/main" val="33997875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72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fld id="{D84DEBE5-3007-4E67-B6BF-A1F8204B3DD8}" type="slidenum">
              <a:rPr lang="en-US" altLang="en-US" smtClean="0">
                <a:latin typeface="Calibri" panose="020F0502020204030204" pitchFamily="34" charset="0"/>
              </a:rPr>
              <a:pPr/>
              <a:t>79</a:t>
            </a:fld>
            <a:endParaRPr lang="en-US" altLang="en-US">
              <a:latin typeface="Calibri" panose="020F0502020204030204" pitchFamily="34" charset="0"/>
            </a:endParaRPr>
          </a:p>
        </p:txBody>
      </p:sp>
    </p:spTree>
    <p:extLst>
      <p:ext uri="{BB962C8B-B14F-4D97-AF65-F5344CB8AC3E}">
        <p14:creationId xmlns:p14="http://schemas.microsoft.com/office/powerpoint/2010/main" val="21868397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smtClean="0"/>
              <a:t>We have learned a lot from people with limited education, far from power, who were parents in a low-income Massachusetts city. They</a:t>
            </a:r>
          </a:p>
          <a:p>
            <a:r>
              <a:rPr lang="en-US" altLang="en-US" dirty="0" smtClean="0"/>
              <a:t>were not participating in their children’s education because “they did not even know what questions to ask.” These parents were the</a:t>
            </a:r>
          </a:p>
          <a:p>
            <a:r>
              <a:rPr lang="en-US" altLang="en-US" dirty="0" smtClean="0"/>
              <a:t>individuals who first named the problem and made the critical insight into the importance of questions for thinking, learning, and</a:t>
            </a:r>
          </a:p>
          <a:p>
            <a:r>
              <a:rPr lang="en-US" altLang="en-US" dirty="0" smtClean="0"/>
              <a:t>participating. We have worked on this problem for nearly 30 years since.</a:t>
            </a:r>
          </a:p>
          <a:p>
            <a:r>
              <a:rPr lang="en-US" altLang="en-US" dirty="0" smtClean="0"/>
              <a:t>Yet, we are not the first people to say question formulation is critical. We see our work connecting back to the work of someone who</a:t>
            </a:r>
          </a:p>
          <a:p>
            <a:r>
              <a:rPr lang="en-US" altLang="en-US" dirty="0" smtClean="0"/>
              <a:t>you probably have never heard of but is one of the greatest educators of the 20th century.</a:t>
            </a:r>
          </a:p>
          <a:p>
            <a:r>
              <a:rPr lang="en-US" altLang="en-US" dirty="0" err="1" smtClean="0"/>
              <a:t>Septima</a:t>
            </a:r>
            <a:r>
              <a:rPr lang="en-US" altLang="en-US" dirty="0" smtClean="0"/>
              <a:t> Clark was a civil rights activist and an African American educator who worked alongside Rosa Parks. After having her</a:t>
            </a:r>
          </a:p>
          <a:p>
            <a:r>
              <a:rPr lang="en-US" altLang="en-US" dirty="0" smtClean="0"/>
              <a:t>teaching license revoked after decades or teaching service for her activism with a civil rights organization (NAACP), Clark, with her</a:t>
            </a:r>
          </a:p>
          <a:p>
            <a:r>
              <a:rPr lang="en-US" altLang="en-US" dirty="0" smtClean="0"/>
              <a:t>cousin Bernice Robinson, established citizenship schools in South Carolina. Clark began working with low people with low literacy, first</a:t>
            </a:r>
          </a:p>
          <a:p>
            <a:r>
              <a:rPr lang="en-US" altLang="en-US" dirty="0" smtClean="0"/>
              <a:t>to make sure they could vote and were not cheated out of wages, but as a part of a larger effort for people to become more effective</a:t>
            </a:r>
          </a:p>
          <a:p>
            <a:r>
              <a:rPr lang="en-US" altLang="en-US" dirty="0" smtClean="0"/>
              <a:t>participants in democracy.</a:t>
            </a:r>
          </a:p>
          <a:p>
            <a:r>
              <a:rPr lang="en-US" altLang="en-US" dirty="0" smtClean="0"/>
              <a:t>She said, “we need to be taught to study rather than to believe, to inquire rather than to affirm.” Clark saw inquiry and questioning as a</a:t>
            </a:r>
          </a:p>
          <a:p>
            <a:r>
              <a:rPr lang="en-US" altLang="en-US" dirty="0" smtClean="0"/>
              <a:t>foundational part of learning, civic participation, and advocacy. By honing this fundamental skill one is able to advance research, think</a:t>
            </a:r>
          </a:p>
          <a:p>
            <a:r>
              <a:rPr lang="en-US" altLang="en-US" dirty="0" smtClean="0"/>
              <a:t>and learn in new ways, and also to integrate this skill democratic habit of mind into their daily life.</a:t>
            </a:r>
          </a:p>
          <a:p>
            <a:r>
              <a:rPr lang="en-US" altLang="en-US" dirty="0" err="1" smtClean="0"/>
              <a:t>Septima</a:t>
            </a:r>
            <a:r>
              <a:rPr lang="en-US" altLang="en-US" dirty="0" smtClean="0"/>
              <a:t> Clark, seated center, and her cousin Bernice Robinson standing to the right.</a:t>
            </a:r>
          </a:p>
          <a:p>
            <a:r>
              <a:rPr lang="en-US" altLang="en-US" dirty="0" smtClean="0"/>
              <a:t>21</a:t>
            </a:r>
          </a:p>
        </p:txBody>
      </p:sp>
      <p:sp>
        <p:nvSpPr>
          <p:cNvPr id="17408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fld id="{D1067A16-D71D-44BC-8A70-618A03AA4D0A}" type="slidenum">
              <a:rPr lang="en-US" altLang="en-US" smtClean="0">
                <a:latin typeface="Calibri" panose="020F0502020204030204" pitchFamily="34" charset="0"/>
              </a:rPr>
              <a:pPr/>
              <a:t>80</a:t>
            </a:fld>
            <a:endParaRPr lang="en-US" altLang="en-US">
              <a:latin typeface="Calibri" panose="020F0502020204030204" pitchFamily="34" charset="0"/>
            </a:endParaRPr>
          </a:p>
        </p:txBody>
      </p:sp>
    </p:spTree>
    <p:extLst>
      <p:ext uri="{BB962C8B-B14F-4D97-AF65-F5344CB8AC3E}">
        <p14:creationId xmlns:p14="http://schemas.microsoft.com/office/powerpoint/2010/main" val="16506799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example…Deirdre </a:t>
            </a:r>
            <a:r>
              <a:rPr lang="en-US" dirty="0"/>
              <a:t>didn’t have to do a couple of the lessons she was planning,</a:t>
            </a:r>
            <a:r>
              <a:rPr lang="en-US" baseline="0" dirty="0"/>
              <a:t> </a:t>
            </a:r>
            <a:r>
              <a:rPr lang="en-US" baseline="0" dirty="0" err="1"/>
              <a:t>bc</a:t>
            </a:r>
            <a:r>
              <a:rPr lang="en-US" baseline="0" dirty="0"/>
              <a:t> kids were further along than she thought and had figured out a couple things already</a:t>
            </a:r>
            <a:r>
              <a:rPr lang="en-US" baseline="0" dirty="0" smtClean="0"/>
              <a:t>! A formative assessment that quickly, effectively actually shows what kids are thinking? The QFT</a:t>
            </a:r>
            <a:endParaRPr lang="en-US" dirty="0"/>
          </a:p>
        </p:txBody>
      </p:sp>
      <p:sp>
        <p:nvSpPr>
          <p:cNvPr id="4" name="Slide Number Placeholder 3"/>
          <p:cNvSpPr>
            <a:spLocks noGrp="1"/>
          </p:cNvSpPr>
          <p:nvPr>
            <p:ph type="sldNum" sz="quarter" idx="10"/>
          </p:nvPr>
        </p:nvSpPr>
        <p:spPr/>
        <p:txBody>
          <a:bodyPr/>
          <a:lstStyle/>
          <a:p>
            <a:fld id="{3986A0CD-AB06-A449-B293-440995FB6042}" type="slidenum">
              <a:rPr lang="en-US" smtClean="0"/>
              <a:t>83</a:t>
            </a:fld>
            <a:endParaRPr lang="en-US"/>
          </a:p>
        </p:txBody>
      </p:sp>
    </p:spTree>
    <p:extLst>
      <p:ext uri="{BB962C8B-B14F-4D97-AF65-F5344CB8AC3E}">
        <p14:creationId xmlns:p14="http://schemas.microsoft.com/office/powerpoint/2010/main" val="39296616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MS PGothic" charset="0"/>
              </a:rPr>
              <a:t>Put a space after each bullet.</a:t>
            </a:r>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charset="0"/>
                <a:ea typeface="MS PGothic" charset="0"/>
                <a:cs typeface="MS PGothic" charset="0"/>
              </a:defRPr>
            </a:lvl1pPr>
            <a:lvl2pPr marL="788257" indent="-303176">
              <a:defRPr>
                <a:solidFill>
                  <a:schemeClr val="tx1"/>
                </a:solidFill>
                <a:latin typeface="Rockwell" charset="0"/>
                <a:ea typeface="MS PGothic" charset="0"/>
                <a:cs typeface="MS PGothic" charset="0"/>
              </a:defRPr>
            </a:lvl2pPr>
            <a:lvl3pPr marL="1212703" indent="-242540">
              <a:defRPr>
                <a:solidFill>
                  <a:schemeClr val="tx1"/>
                </a:solidFill>
                <a:latin typeface="Rockwell" charset="0"/>
                <a:ea typeface="MS PGothic" charset="0"/>
                <a:cs typeface="MS PGothic" charset="0"/>
              </a:defRPr>
            </a:lvl3pPr>
            <a:lvl4pPr marL="1697785" indent="-242540">
              <a:defRPr>
                <a:solidFill>
                  <a:schemeClr val="tx1"/>
                </a:solidFill>
                <a:latin typeface="Rockwell" charset="0"/>
                <a:ea typeface="MS PGothic" charset="0"/>
                <a:cs typeface="MS PGothic" charset="0"/>
              </a:defRPr>
            </a:lvl4pPr>
            <a:lvl5pPr marL="2182866" indent="-242540">
              <a:defRPr>
                <a:solidFill>
                  <a:schemeClr val="tx1"/>
                </a:solidFill>
                <a:latin typeface="Rockwell" charset="0"/>
                <a:ea typeface="MS PGothic" charset="0"/>
                <a:cs typeface="MS PGothic" charset="0"/>
              </a:defRPr>
            </a:lvl5pPr>
            <a:lvl6pPr marL="2667947" indent="-242540" eaLnBrk="0" fontAlgn="base" hangingPunct="0">
              <a:spcBef>
                <a:spcPct val="0"/>
              </a:spcBef>
              <a:spcAft>
                <a:spcPct val="0"/>
              </a:spcAft>
              <a:defRPr>
                <a:solidFill>
                  <a:schemeClr val="tx1"/>
                </a:solidFill>
                <a:latin typeface="Rockwell" charset="0"/>
                <a:ea typeface="MS PGothic" charset="0"/>
                <a:cs typeface="MS PGothic" charset="0"/>
              </a:defRPr>
            </a:lvl6pPr>
            <a:lvl7pPr marL="3153028" indent="-242540" eaLnBrk="0" fontAlgn="base" hangingPunct="0">
              <a:spcBef>
                <a:spcPct val="0"/>
              </a:spcBef>
              <a:spcAft>
                <a:spcPct val="0"/>
              </a:spcAft>
              <a:defRPr>
                <a:solidFill>
                  <a:schemeClr val="tx1"/>
                </a:solidFill>
                <a:latin typeface="Rockwell" charset="0"/>
                <a:ea typeface="MS PGothic" charset="0"/>
                <a:cs typeface="MS PGothic" charset="0"/>
              </a:defRPr>
            </a:lvl7pPr>
            <a:lvl8pPr marL="3638110" indent="-242540" eaLnBrk="0" fontAlgn="base" hangingPunct="0">
              <a:spcBef>
                <a:spcPct val="0"/>
              </a:spcBef>
              <a:spcAft>
                <a:spcPct val="0"/>
              </a:spcAft>
              <a:defRPr>
                <a:solidFill>
                  <a:schemeClr val="tx1"/>
                </a:solidFill>
                <a:latin typeface="Rockwell" charset="0"/>
                <a:ea typeface="MS PGothic" charset="0"/>
                <a:cs typeface="MS PGothic" charset="0"/>
              </a:defRPr>
            </a:lvl8pPr>
            <a:lvl9pPr marL="4123192" indent="-242540" eaLnBrk="0" fontAlgn="base" hangingPunct="0">
              <a:spcBef>
                <a:spcPct val="0"/>
              </a:spcBef>
              <a:spcAft>
                <a:spcPct val="0"/>
              </a:spcAft>
              <a:defRPr>
                <a:solidFill>
                  <a:schemeClr val="tx1"/>
                </a:solidFill>
                <a:latin typeface="Rockwell" charset="0"/>
                <a:ea typeface="MS PGothic" charset="0"/>
                <a:cs typeface="MS PGothic" charset="0"/>
              </a:defRPr>
            </a:lvl9pPr>
          </a:lstStyle>
          <a:p>
            <a:fld id="{EFA0884B-6978-FB42-9167-D0C0F66C69AC}" type="slidenum">
              <a:rPr lang="en-US">
                <a:latin typeface="Calibri" charset="0"/>
              </a:rPr>
              <a:pPr/>
              <a:t>84</a:t>
            </a:fld>
            <a:endParaRPr lang="en-US">
              <a:latin typeface="Calibri" charset="0"/>
            </a:endParaRPr>
          </a:p>
        </p:txBody>
      </p:sp>
    </p:spTree>
    <p:extLst>
      <p:ext uri="{BB962C8B-B14F-4D97-AF65-F5344CB8AC3E}">
        <p14:creationId xmlns:p14="http://schemas.microsoft.com/office/powerpoint/2010/main" val="31290916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to change your mind once you see what you get; but try</a:t>
            </a:r>
            <a:r>
              <a:rPr lang="en-US" baseline="0" dirty="0" smtClean="0"/>
              <a:t> to be transparent with students, show them how/why their questions matter (rather than one off activity)</a:t>
            </a:r>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85</a:t>
            </a:fld>
            <a:endParaRPr lang="en-US"/>
          </a:p>
        </p:txBody>
      </p:sp>
    </p:spTree>
    <p:extLst>
      <p:ext uri="{BB962C8B-B14F-4D97-AF65-F5344CB8AC3E}">
        <p14:creationId xmlns:p14="http://schemas.microsoft.com/office/powerpoint/2010/main" val="2735339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dirty="0" smtClean="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4F6C5C9-C46E-4162-BB0E-FD5F9912871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545362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None/>
            </a:pPr>
            <a:r>
              <a:rPr lang="en-US" sz="1200" b="1" dirty="0" smtClean="0">
                <a:solidFill>
                  <a:schemeClr val="tx1"/>
                </a:solidFill>
                <a:latin typeface="Rockwell" charset="0"/>
                <a:ea typeface="Rockwell" charset="0"/>
                <a:cs typeface="Rockwell" charset="0"/>
              </a:rPr>
              <a:t>Topic</a:t>
            </a:r>
            <a:r>
              <a:rPr lang="en-US" sz="1200" b="1" dirty="0">
                <a:solidFill>
                  <a:schemeClr val="tx1"/>
                </a:solidFill>
                <a:latin typeface="Rockwell" charset="0"/>
                <a:ea typeface="Rockwell" charset="0"/>
                <a:cs typeface="Rockwell" charset="0"/>
              </a:rPr>
              <a:t>: </a:t>
            </a:r>
            <a:r>
              <a:rPr lang="en-US" sz="1200" dirty="0">
                <a:solidFill>
                  <a:schemeClr val="tx1"/>
                </a:solidFill>
                <a:latin typeface="Rockwell" charset="0"/>
                <a:ea typeface="Rockwell" charset="0"/>
                <a:cs typeface="Rockwell" charset="0"/>
              </a:rPr>
              <a:t>Albert Camus’s The Plague </a:t>
            </a:r>
          </a:p>
          <a:p>
            <a:pPr marL="0" indent="0">
              <a:buNone/>
            </a:pPr>
            <a:r>
              <a:rPr lang="en-US" sz="1200" b="1" dirty="0">
                <a:solidFill>
                  <a:schemeClr val="tx1"/>
                </a:solidFill>
                <a:latin typeface="Rockwell" charset="0"/>
                <a:ea typeface="Rockwell" charset="0"/>
                <a:cs typeface="Rockwell" charset="0"/>
              </a:rPr>
              <a:t>Purpose: </a:t>
            </a:r>
            <a:r>
              <a:rPr lang="en-US" sz="1200" dirty="0">
                <a:solidFill>
                  <a:schemeClr val="tx1"/>
                </a:solidFill>
                <a:latin typeface="Rockwell" charset="0"/>
                <a:ea typeface="Rockwell" charset="0"/>
                <a:cs typeface="Rockwell" charset="0"/>
              </a:rPr>
              <a:t>Pre-reading</a:t>
            </a:r>
            <a:r>
              <a:rPr lang="en-US" sz="1200" b="1" dirty="0">
                <a:solidFill>
                  <a:schemeClr val="tx1"/>
                </a:solidFill>
                <a:latin typeface="Rockwell" charset="0"/>
                <a:ea typeface="Rockwell" charset="0"/>
                <a:cs typeface="Rockwell" charset="0"/>
              </a:rPr>
              <a:t> </a:t>
            </a:r>
            <a:r>
              <a:rPr lang="en-US" sz="1200" dirty="0">
                <a:solidFill>
                  <a:schemeClr val="tx1"/>
                </a:solidFill>
                <a:latin typeface="Rockwell" charset="0"/>
                <a:ea typeface="Rockwell" charset="0"/>
                <a:cs typeface="Rockwell" charset="0"/>
              </a:rPr>
              <a:t>engagement and prediction of central themes going into the </a:t>
            </a:r>
            <a:r>
              <a:rPr lang="en-US" sz="1200" dirty="0" smtClean="0">
                <a:solidFill>
                  <a:schemeClr val="tx1"/>
                </a:solidFill>
                <a:latin typeface="Rockwell" charset="0"/>
                <a:ea typeface="Rockwell" charset="0"/>
                <a:cs typeface="Rockwell" charset="0"/>
              </a:rPr>
              <a:t>text</a:t>
            </a:r>
            <a:endParaRPr lang="en-US" sz="1200" dirty="0">
              <a:solidFill>
                <a:schemeClr val="tx1"/>
              </a:solidFill>
              <a:latin typeface="Rockwell" charset="0"/>
              <a:ea typeface="Rockwell" charset="0"/>
              <a:cs typeface="Rockwell" charset="0"/>
            </a:endParaRPr>
          </a:p>
        </p:txBody>
      </p:sp>
      <p:sp>
        <p:nvSpPr>
          <p:cNvPr id="11776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757066" indent="-291179">
              <a:defRPr>
                <a:solidFill>
                  <a:schemeClr val="tx1"/>
                </a:solidFill>
                <a:latin typeface="Rockwell" panose="02060603020205020403" pitchFamily="18" charset="0"/>
                <a:ea typeface="MS PGothic" panose="020B0600070205080204" pitchFamily="34" charset="-128"/>
              </a:defRPr>
            </a:lvl2pPr>
            <a:lvl3pPr marL="1164717" indent="-232943">
              <a:defRPr>
                <a:solidFill>
                  <a:schemeClr val="tx1"/>
                </a:solidFill>
                <a:latin typeface="Rockwell" panose="02060603020205020403" pitchFamily="18" charset="0"/>
                <a:ea typeface="MS PGothic" panose="020B0600070205080204" pitchFamily="34" charset="-128"/>
              </a:defRPr>
            </a:lvl3pPr>
            <a:lvl4pPr marL="1630604" indent="-232943">
              <a:defRPr>
                <a:solidFill>
                  <a:schemeClr val="tx1"/>
                </a:solidFill>
                <a:latin typeface="Rockwell" panose="02060603020205020403" pitchFamily="18" charset="0"/>
                <a:ea typeface="MS PGothic" panose="020B0600070205080204" pitchFamily="34" charset="-128"/>
              </a:defRPr>
            </a:lvl4pPr>
            <a:lvl5pPr marL="2096491" indent="-232943">
              <a:defRPr>
                <a:solidFill>
                  <a:schemeClr val="tx1"/>
                </a:solidFill>
                <a:latin typeface="Rockwell" panose="02060603020205020403" pitchFamily="18"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fld id="{39447C3C-C2C8-41B8-8BA3-63D0C1D680B9}" type="slidenum">
              <a:rPr lang="en-US" altLang="en-US" smtClean="0">
                <a:latin typeface="Calibri" panose="020F0502020204030204" pitchFamily="34" charset="0"/>
              </a:rPr>
              <a:pPr/>
              <a:t>89</a:t>
            </a:fld>
            <a:endParaRPr lang="en-US" altLang="en-US">
              <a:latin typeface="Calibri" panose="020F0502020204030204" pitchFamily="34" charset="0"/>
            </a:endParaRPr>
          </a:p>
        </p:txBody>
      </p:sp>
    </p:spTree>
    <p:extLst>
      <p:ext uri="{BB962C8B-B14F-4D97-AF65-F5344CB8AC3E}">
        <p14:creationId xmlns:p14="http://schemas.microsoft.com/office/powerpoint/2010/main" val="19974299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1673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1673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066" indent="-291179" eaLnBrk="0" hangingPunct="0">
              <a:defRPr sz="2400">
                <a:solidFill>
                  <a:schemeClr val="tx1"/>
                </a:solidFill>
                <a:latin typeface="Calibri" charset="0"/>
                <a:ea typeface="ＭＳ Ｐゴシック" charset="0"/>
              </a:defRPr>
            </a:lvl2pPr>
            <a:lvl3pPr marL="1164717" indent="-232943" eaLnBrk="0" hangingPunct="0">
              <a:defRPr sz="2400">
                <a:solidFill>
                  <a:schemeClr val="tx1"/>
                </a:solidFill>
                <a:latin typeface="Calibri" charset="0"/>
                <a:ea typeface="ＭＳ Ｐゴシック" charset="0"/>
              </a:defRPr>
            </a:lvl3pPr>
            <a:lvl4pPr marL="1630604" indent="-232943" eaLnBrk="0" hangingPunct="0">
              <a:defRPr sz="2400">
                <a:solidFill>
                  <a:schemeClr val="tx1"/>
                </a:solidFill>
                <a:latin typeface="Calibri" charset="0"/>
                <a:ea typeface="ＭＳ Ｐゴシック" charset="0"/>
              </a:defRPr>
            </a:lvl4pPr>
            <a:lvl5pPr marL="2096491" indent="-232943" eaLnBrk="0" hangingPunct="0">
              <a:defRPr sz="2400">
                <a:solidFill>
                  <a:schemeClr val="tx1"/>
                </a:solidFill>
                <a:latin typeface="Calibri" charset="0"/>
                <a:ea typeface="ＭＳ Ｐゴシック" charset="0"/>
              </a:defRPr>
            </a:lvl5pPr>
            <a:lvl6pPr marL="2562377" indent="-232943" eaLnBrk="0" fontAlgn="base" hangingPunct="0">
              <a:spcBef>
                <a:spcPct val="0"/>
              </a:spcBef>
              <a:spcAft>
                <a:spcPct val="0"/>
              </a:spcAft>
              <a:defRPr sz="2400">
                <a:solidFill>
                  <a:schemeClr val="tx1"/>
                </a:solidFill>
                <a:latin typeface="Calibri" charset="0"/>
                <a:ea typeface="ＭＳ Ｐゴシック" charset="0"/>
              </a:defRPr>
            </a:lvl6pPr>
            <a:lvl7pPr marL="3028264" indent="-232943" eaLnBrk="0" fontAlgn="base" hangingPunct="0">
              <a:spcBef>
                <a:spcPct val="0"/>
              </a:spcBef>
              <a:spcAft>
                <a:spcPct val="0"/>
              </a:spcAft>
              <a:defRPr sz="2400">
                <a:solidFill>
                  <a:schemeClr val="tx1"/>
                </a:solidFill>
                <a:latin typeface="Calibri" charset="0"/>
                <a:ea typeface="ＭＳ Ｐゴシック" charset="0"/>
              </a:defRPr>
            </a:lvl7pPr>
            <a:lvl8pPr marL="3494151" indent="-232943" eaLnBrk="0" fontAlgn="base" hangingPunct="0">
              <a:spcBef>
                <a:spcPct val="0"/>
              </a:spcBef>
              <a:spcAft>
                <a:spcPct val="0"/>
              </a:spcAft>
              <a:defRPr sz="2400">
                <a:solidFill>
                  <a:schemeClr val="tx1"/>
                </a:solidFill>
                <a:latin typeface="Calibri" charset="0"/>
                <a:ea typeface="ＭＳ Ｐゴシック" charset="0"/>
              </a:defRPr>
            </a:lvl8pPr>
            <a:lvl9pPr marL="3960038" indent="-232943"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636074EC-2EDA-BF44-8456-60E9601C2049}" type="slidenum">
              <a:rPr lang="en-US" sz="1200"/>
              <a:pPr eaLnBrk="1" fontAlgn="base" hangingPunct="1">
                <a:spcBef>
                  <a:spcPct val="0"/>
                </a:spcBef>
                <a:spcAft>
                  <a:spcPct val="0"/>
                </a:spcAft>
              </a:pPr>
              <a:t>90</a:t>
            </a:fld>
            <a:endParaRPr lang="en-US" sz="1200"/>
          </a:p>
        </p:txBody>
      </p:sp>
    </p:spTree>
    <p:extLst>
      <p:ext uri="{BB962C8B-B14F-4D97-AF65-F5344CB8AC3E}">
        <p14:creationId xmlns:p14="http://schemas.microsoft.com/office/powerpoint/2010/main" val="29199310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dirty="0">
                <a:solidFill>
                  <a:schemeClr val="tx1"/>
                </a:solidFill>
                <a:latin typeface="Rockwell" charset="0"/>
                <a:ea typeface="Rockwell" charset="0"/>
                <a:cs typeface="Rockwell" charset="0"/>
              </a:rPr>
              <a:t>Let’s look at one more example of a </a:t>
            </a:r>
            <a:r>
              <a:rPr lang="en-US" sz="1200" b="0" dirty="0" err="1">
                <a:solidFill>
                  <a:schemeClr val="tx1"/>
                </a:solidFill>
                <a:latin typeface="Rockwell" charset="0"/>
                <a:ea typeface="Rockwell" charset="0"/>
                <a:cs typeface="Rockwell" charset="0"/>
              </a:rPr>
              <a:t>Qfocus</a:t>
            </a:r>
            <a:r>
              <a:rPr lang="en-US" sz="1200" b="0" dirty="0">
                <a:solidFill>
                  <a:schemeClr val="tx1"/>
                </a:solidFill>
                <a:latin typeface="Rockwell" charset="0"/>
                <a:ea typeface="Rockwell" charset="0"/>
                <a:cs typeface="Rockwell" charset="0"/>
              </a:rPr>
              <a:t> that needed some revision. This is from an</a:t>
            </a:r>
            <a:r>
              <a:rPr lang="en-US" sz="1200" b="0" baseline="0" dirty="0">
                <a:solidFill>
                  <a:schemeClr val="tx1"/>
                </a:solidFill>
                <a:latin typeface="Rockwell" charset="0"/>
                <a:ea typeface="Rockwell" charset="0"/>
                <a:cs typeface="Rockwell" charset="0"/>
              </a:rPr>
              <a:t> elementary classroom in Hawaii. </a:t>
            </a:r>
          </a:p>
          <a:p>
            <a:pPr marL="0" indent="0">
              <a:buNone/>
            </a:pPr>
            <a:endParaRPr lang="en-US" sz="1200" b="0" baseline="0" dirty="0">
              <a:solidFill>
                <a:schemeClr val="tx1"/>
              </a:solidFill>
              <a:latin typeface="Rockwell" charset="0"/>
              <a:ea typeface="Rockwell" charset="0"/>
              <a:cs typeface="Rockwell" charset="0"/>
            </a:endParaRPr>
          </a:p>
          <a:p>
            <a:pPr marL="0" indent="0">
              <a:buNone/>
            </a:pPr>
            <a:r>
              <a:rPr lang="en-US" sz="1200" b="0" baseline="0" dirty="0">
                <a:solidFill>
                  <a:schemeClr val="tx1"/>
                </a:solidFill>
                <a:latin typeface="Rockwell" charset="0"/>
                <a:ea typeface="Rockwell" charset="0"/>
                <a:cs typeface="Rockwell" charset="0"/>
              </a:rPr>
              <a:t>The initial </a:t>
            </a:r>
            <a:r>
              <a:rPr lang="en-US" sz="1200" b="0" baseline="0" dirty="0" err="1">
                <a:solidFill>
                  <a:schemeClr val="tx1"/>
                </a:solidFill>
                <a:latin typeface="Rockwell" charset="0"/>
                <a:ea typeface="Rockwell" charset="0"/>
                <a:cs typeface="Rockwell" charset="0"/>
              </a:rPr>
              <a:t>Qfocus</a:t>
            </a:r>
            <a:r>
              <a:rPr lang="en-US" sz="1200" b="0" baseline="0" dirty="0">
                <a:solidFill>
                  <a:schemeClr val="tx1"/>
                </a:solidFill>
                <a:latin typeface="Rockwell" charset="0"/>
                <a:ea typeface="Rockwell" charset="0"/>
                <a:cs typeface="Rockwell" charset="0"/>
              </a:rPr>
              <a:t> was the phrase “people, animals, and friends,” and the teacher was engaging students at the start of a unit on</a:t>
            </a:r>
            <a:r>
              <a:rPr lang="en-US" sz="1200" b="0" dirty="0">
                <a:solidFill>
                  <a:schemeClr val="tx1"/>
                </a:solidFill>
                <a:latin typeface="Rockwell" charset="0"/>
                <a:ea typeface="Rockwell" charset="0"/>
                <a:cs typeface="Rockwell" charset="0"/>
              </a:rPr>
              <a:t> </a:t>
            </a:r>
            <a:r>
              <a:rPr lang="en-US" sz="1200" dirty="0">
                <a:solidFill>
                  <a:schemeClr val="tx1"/>
                </a:solidFill>
                <a:latin typeface="Rockwell" charset="0"/>
                <a:ea typeface="Rockwell" charset="0"/>
                <a:cs typeface="Rockwell" charset="0"/>
              </a:rPr>
              <a:t>“How can a pet be an important friend?”</a:t>
            </a:r>
          </a:p>
          <a:p>
            <a:endParaRPr lang="en-US" baseline="0" dirty="0"/>
          </a:p>
          <a:p>
            <a:r>
              <a:rPr lang="en-US" b="0" baseline="0" dirty="0"/>
              <a:t>Apart from noticing how adorable question #20 is, you may have noticed:</a:t>
            </a:r>
          </a:p>
          <a:p>
            <a:endParaRPr lang="en-US" b="0" baseline="0" dirty="0"/>
          </a:p>
          <a:p>
            <a:r>
              <a:rPr lang="en-US" b="0" baseline="0" dirty="0"/>
              <a:t>First (In orange), </a:t>
            </a:r>
            <a:r>
              <a:rPr lang="en-US" baseline="0" dirty="0"/>
              <a:t>Most of the kids picked one of the three nouns (people, animals, OR friends) and zeroed in on it, asking questions that didn’t consider it in relationship to the other words in the prompt. These lines appear in purple. To me, this indicates that most kids just didn’t have enough direction, guidance from the </a:t>
            </a:r>
            <a:r>
              <a:rPr lang="en-US" baseline="0" dirty="0" err="1"/>
              <a:t>Qfocus</a:t>
            </a:r>
            <a:r>
              <a:rPr lang="en-US" baseline="0" dirty="0"/>
              <a:t>. They needed more hooks to go on, or maybe an image. </a:t>
            </a:r>
            <a:endParaRPr lang="en-US" b="0" baseline="0" dirty="0"/>
          </a:p>
          <a:p>
            <a:r>
              <a:rPr lang="en-US" b="0" baseline="0" dirty="0"/>
              <a:t>Second (Blue) : there is really good information here about what students care about and are interested in, in questions about their own pets and their own friends, which may be helpful to the teacher going forward or in re-designing a </a:t>
            </a:r>
            <a:r>
              <a:rPr lang="en-US" b="0" baseline="0" dirty="0" err="1"/>
              <a:t>Qfocus</a:t>
            </a:r>
            <a:r>
              <a:rPr lang="en-US" b="0" baseline="0" dirty="0"/>
              <a:t> </a:t>
            </a:r>
          </a:p>
          <a:p>
            <a:r>
              <a:rPr lang="en-US" baseline="0" dirty="0"/>
              <a:t>Third and finally (IN purple): some students are really thinking about the relationship b/w the 3 things listed and trying to connect the 3, so even in a batch of questions that are kind of off topic/not what the teacher expected, she could still have used #11 or #12 in her next steps.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3986A0CD-AB06-A449-B293-440995FB6042}" type="slidenum">
              <a:rPr lang="en-US" smtClean="0"/>
              <a:t>91</a:t>
            </a:fld>
            <a:endParaRPr lang="en-US"/>
          </a:p>
        </p:txBody>
      </p:sp>
    </p:spTree>
    <p:extLst>
      <p:ext uri="{BB962C8B-B14F-4D97-AF65-F5344CB8AC3E}">
        <p14:creationId xmlns:p14="http://schemas.microsoft.com/office/powerpoint/2010/main" val="20616184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Practice makes</a:t>
            </a:r>
            <a:r>
              <a:rPr lang="mr-IN" dirty="0"/>
              <a:t>…</a:t>
            </a:r>
            <a:r>
              <a:rPr lang="en-US" dirty="0"/>
              <a:t>more comfortable anyway.</a:t>
            </a:r>
          </a:p>
        </p:txBody>
      </p:sp>
      <p:sp>
        <p:nvSpPr>
          <p:cNvPr id="4" name="Slide Number Placeholder 3"/>
          <p:cNvSpPr>
            <a:spLocks noGrp="1"/>
          </p:cNvSpPr>
          <p:nvPr>
            <p:ph type="sldNum" sz="quarter" idx="10"/>
          </p:nvPr>
        </p:nvSpPr>
        <p:spPr/>
        <p:txBody>
          <a:bodyPr/>
          <a:lstStyle/>
          <a:p>
            <a:fld id="{CFA7933F-06DD-8245-89C7-274AA999494E}" type="slidenum">
              <a:rPr lang="en-US" smtClean="0"/>
              <a:t>92</a:t>
            </a:fld>
            <a:endParaRPr lang="en-US"/>
          </a:p>
        </p:txBody>
      </p:sp>
    </p:spTree>
    <p:extLst>
      <p:ext uri="{BB962C8B-B14F-4D97-AF65-F5344CB8AC3E}">
        <p14:creationId xmlns:p14="http://schemas.microsoft.com/office/powerpoint/2010/main" val="15846058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A7933F-06DD-8245-89C7-274AA999494E}" type="slidenum">
              <a:rPr lang="en-US" smtClean="0"/>
              <a:t>93</a:t>
            </a:fld>
            <a:endParaRPr lang="en-US"/>
          </a:p>
        </p:txBody>
      </p:sp>
    </p:spTree>
    <p:extLst>
      <p:ext uri="{BB962C8B-B14F-4D97-AF65-F5344CB8AC3E}">
        <p14:creationId xmlns:p14="http://schemas.microsoft.com/office/powerpoint/2010/main" val="34458710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CFA7933F-06DD-8245-89C7-274AA999494E}" type="slidenum">
              <a:rPr lang="en-US" smtClean="0"/>
              <a:t>94</a:t>
            </a:fld>
            <a:endParaRPr lang="en-US"/>
          </a:p>
        </p:txBody>
      </p:sp>
    </p:spTree>
    <p:extLst>
      <p:ext uri="{BB962C8B-B14F-4D97-AF65-F5344CB8AC3E}">
        <p14:creationId xmlns:p14="http://schemas.microsoft.com/office/powerpoint/2010/main" val="15667426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CFA7933F-06DD-8245-89C7-274AA999494E}" type="slidenum">
              <a:rPr lang="en-US" smtClean="0"/>
              <a:t>95</a:t>
            </a:fld>
            <a:endParaRPr lang="en-US"/>
          </a:p>
        </p:txBody>
      </p:sp>
    </p:spTree>
    <p:extLst>
      <p:ext uri="{BB962C8B-B14F-4D97-AF65-F5344CB8AC3E}">
        <p14:creationId xmlns:p14="http://schemas.microsoft.com/office/powerpoint/2010/main" val="41636798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use during discussion usually</a:t>
            </a:r>
          </a:p>
        </p:txBody>
      </p:sp>
      <p:sp>
        <p:nvSpPr>
          <p:cNvPr id="4" name="Slide Number Placeholder 3"/>
          <p:cNvSpPr>
            <a:spLocks noGrp="1"/>
          </p:cNvSpPr>
          <p:nvPr>
            <p:ph type="sldNum" sz="quarter" idx="10"/>
          </p:nvPr>
        </p:nvSpPr>
        <p:spPr/>
        <p:txBody>
          <a:bodyPr/>
          <a:lstStyle/>
          <a:p>
            <a:fld id="{DA874CE0-4909-6048-B317-2721B0FEF0DC}" type="slidenum">
              <a:rPr lang="en-US" smtClean="0"/>
              <a:t>97</a:t>
            </a:fld>
            <a:endParaRPr lang="en-US"/>
          </a:p>
        </p:txBody>
      </p:sp>
    </p:spTree>
    <p:extLst>
      <p:ext uri="{BB962C8B-B14F-4D97-AF65-F5344CB8AC3E}">
        <p14:creationId xmlns:p14="http://schemas.microsoft.com/office/powerpoint/2010/main" val="28587211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D99497-3B62-4F8C-A892-AF6DDC86BAAB}" type="slidenum">
              <a:rPr lang="en-US" smtClean="0"/>
              <a:t>98</a:t>
            </a:fld>
            <a:endParaRPr lang="en-US" dirty="0"/>
          </a:p>
        </p:txBody>
      </p:sp>
    </p:spTree>
    <p:extLst>
      <p:ext uri="{BB962C8B-B14F-4D97-AF65-F5344CB8AC3E}">
        <p14:creationId xmlns:p14="http://schemas.microsoft.com/office/powerpoint/2010/main" val="2182694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17</a:t>
            </a:fld>
            <a:endParaRPr lang="en-US" dirty="0"/>
          </a:p>
        </p:txBody>
      </p:sp>
    </p:spTree>
    <p:extLst>
      <p:ext uri="{BB962C8B-B14F-4D97-AF65-F5344CB8AC3E}">
        <p14:creationId xmlns:p14="http://schemas.microsoft.com/office/powerpoint/2010/main" val="663469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18</a:t>
            </a:fld>
            <a:endParaRPr lang="en-US" dirty="0"/>
          </a:p>
        </p:txBody>
      </p:sp>
    </p:spTree>
    <p:extLst>
      <p:ext uri="{BB962C8B-B14F-4D97-AF65-F5344CB8AC3E}">
        <p14:creationId xmlns:p14="http://schemas.microsoft.com/office/powerpoint/2010/main" val="571260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19</a:t>
            </a:fld>
            <a:endParaRPr lang="en-US" dirty="0"/>
          </a:p>
        </p:txBody>
      </p:sp>
    </p:spTree>
    <p:extLst>
      <p:ext uri="{BB962C8B-B14F-4D97-AF65-F5344CB8AC3E}">
        <p14:creationId xmlns:p14="http://schemas.microsoft.com/office/powerpoint/2010/main" val="1786922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24</a:t>
            </a:fld>
            <a:endParaRPr lang="en-US" dirty="0"/>
          </a:p>
        </p:txBody>
      </p:sp>
    </p:spTree>
    <p:extLst>
      <p:ext uri="{BB962C8B-B14F-4D97-AF65-F5344CB8AC3E}">
        <p14:creationId xmlns:p14="http://schemas.microsoft.com/office/powerpoint/2010/main" val="2025561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userDrawn="1"/>
        </p:nvSpPr>
        <p:spPr>
          <a:xfrm>
            <a:off x="0" y="-17796"/>
            <a:ext cx="12192000" cy="2351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768627" y="609599"/>
            <a:ext cx="8627165" cy="1577010"/>
          </a:xfrm>
        </p:spPr>
        <p:txBody>
          <a:bodyPr anchor="b">
            <a:normAutofit/>
          </a:bodyPr>
          <a:lstStyle>
            <a:lvl1pPr algn="l">
              <a:defRPr sz="5000" b="1">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68627" y="2804355"/>
            <a:ext cx="9144000" cy="641210"/>
          </a:xfrm>
        </p:spPr>
        <p:txBody>
          <a:bodyPr>
            <a:norm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Speakers Names</a:t>
            </a:r>
            <a:endParaRPr lang="en-US" dirty="0"/>
          </a:p>
        </p:txBody>
      </p:sp>
      <p:sp>
        <p:nvSpPr>
          <p:cNvPr id="7" name="Subtitle 2"/>
          <p:cNvSpPr txBox="1">
            <a:spLocks/>
          </p:cNvSpPr>
          <p:nvPr userDrawn="1"/>
        </p:nvSpPr>
        <p:spPr>
          <a:xfrm>
            <a:off x="768627" y="5434885"/>
            <a:ext cx="9144000" cy="5243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600" dirty="0" smtClean="0">
                <a:latin typeface="DIN Next Rounded LT Pro" panose="020F0503020203050203" pitchFamily="34" charset="0"/>
              </a:rPr>
              <a:t>Gloucester</a:t>
            </a:r>
            <a:r>
              <a:rPr lang="en-US" sz="2600" baseline="0" dirty="0" smtClean="0">
                <a:latin typeface="DIN Next Rounded LT Pro" panose="020F0503020203050203" pitchFamily="34" charset="0"/>
              </a:rPr>
              <a:t> Public Schools	</a:t>
            </a:r>
            <a:r>
              <a:rPr lang="en-US" sz="2600" dirty="0" smtClean="0">
                <a:latin typeface="DIN Next Rounded LT Pro" panose="020F0503020203050203" pitchFamily="34" charset="0"/>
              </a:rPr>
              <a:t>December</a:t>
            </a:r>
            <a:r>
              <a:rPr lang="en-US" sz="2600" baseline="0" dirty="0" smtClean="0">
                <a:latin typeface="DIN Next Rounded LT Pro" panose="020F0503020203050203" pitchFamily="34" charset="0"/>
              </a:rPr>
              <a:t> 3</a:t>
            </a:r>
            <a:r>
              <a:rPr lang="en-US" sz="2600" dirty="0" smtClean="0">
                <a:latin typeface="DIN Next Rounded LT Pro" panose="020F0503020203050203" pitchFamily="34" charset="0"/>
              </a:rPr>
              <a:t>, 2018</a:t>
            </a:r>
            <a:endParaRPr lang="en-US" sz="2600" dirty="0">
              <a:latin typeface="DIN Next Rounded LT Pro" panose="020F0503020203050203" pitchFamily="34" charset="0"/>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10" name="Subtitle 2"/>
          <p:cNvSpPr txBox="1">
            <a:spLocks/>
          </p:cNvSpPr>
          <p:nvPr userDrawn="1"/>
        </p:nvSpPr>
        <p:spPr>
          <a:xfrm>
            <a:off x="4373218"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600" dirty="0" smtClean="0">
                <a:solidFill>
                  <a:schemeClr val="tx1"/>
                </a:solidFill>
                <a:latin typeface="DIN Next Rounded LT Pro" panose="020F0503020203050203" pitchFamily="34" charset="0"/>
              </a:rPr>
              <a:t>Gloucester High</a:t>
            </a:r>
            <a:r>
              <a:rPr lang="en-US" sz="1600" baseline="0" dirty="0" smtClean="0">
                <a:solidFill>
                  <a:schemeClr val="tx1"/>
                </a:solidFill>
                <a:latin typeface="DIN Next Rounded LT Pro" panose="020F0503020203050203" pitchFamily="34" charset="0"/>
              </a:rPr>
              <a:t> School</a:t>
            </a:r>
            <a:endParaRPr lang="en-US" sz="1600" dirty="0" smtClean="0">
              <a:solidFill>
                <a:schemeClr val="tx1"/>
              </a:solidFill>
              <a:latin typeface="DIN Next Rounded LT Pro" panose="020F0503020203050203" pitchFamily="34" charset="0"/>
            </a:endParaRPr>
          </a:p>
        </p:txBody>
      </p:sp>
      <p:sp>
        <p:nvSpPr>
          <p:cNvPr id="8"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cxnSp>
        <p:nvCxnSpPr>
          <p:cNvPr id="12" name="Straight Connector 11"/>
          <p:cNvCxnSpPr/>
          <p:nvPr userDrawn="1"/>
        </p:nvCxnSpPr>
        <p:spPr>
          <a:xfrm>
            <a:off x="768627" y="5835315"/>
            <a:ext cx="1062527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66645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le Slide with Footer">
    <p:spTree>
      <p:nvGrpSpPr>
        <p:cNvPr id="1" name=""/>
        <p:cNvGrpSpPr/>
        <p:nvPr/>
      </p:nvGrpSpPr>
      <p:grpSpPr>
        <a:xfrm>
          <a:off x="0" y="0"/>
          <a:ext cx="0" cy="0"/>
          <a:chOff x="0" y="0"/>
          <a:chExt cx="0" cy="0"/>
        </a:xfrm>
      </p:grpSpPr>
      <p:sp>
        <p:nvSpPr>
          <p:cNvPr id="4" name="Rectangle 3"/>
          <p:cNvSpPr/>
          <p:nvPr userDrawn="1"/>
        </p:nvSpPr>
        <p:spPr>
          <a:xfrm>
            <a:off x="0" y="5710989"/>
            <a:ext cx="12192000" cy="1212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768627" y="609599"/>
            <a:ext cx="8627165" cy="1577010"/>
          </a:xfrm>
        </p:spPr>
        <p:txBody>
          <a:bodyPr anchor="b">
            <a:normAutofit/>
          </a:bodyPr>
          <a:lstStyle>
            <a:lvl1pPr algn="l">
              <a:defRPr sz="5000" b="1">
                <a:solidFill>
                  <a:schemeClr val="tx2"/>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68627" y="2804355"/>
            <a:ext cx="9144000" cy="641210"/>
          </a:xfrm>
        </p:spPr>
        <p:txBody>
          <a:bodyPr>
            <a:norm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Speakers Names</a:t>
            </a:r>
            <a:endParaRPr lang="en-US" dirty="0"/>
          </a:p>
        </p:txBody>
      </p:sp>
      <p:sp>
        <p:nvSpPr>
          <p:cNvPr id="7" name="Subtitle 2"/>
          <p:cNvSpPr txBox="1">
            <a:spLocks/>
          </p:cNvSpPr>
          <p:nvPr userDrawn="1"/>
        </p:nvSpPr>
        <p:spPr>
          <a:xfrm>
            <a:off x="768627" y="3758241"/>
            <a:ext cx="9144000" cy="10257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600" dirty="0" smtClean="0">
                <a:latin typeface="DIN Next Rounded LT Pro" panose="020F0503020203050203" pitchFamily="34" charset="0"/>
              </a:rPr>
              <a:t>Location</a:t>
            </a:r>
          </a:p>
          <a:p>
            <a:r>
              <a:rPr lang="en-US" sz="2600" dirty="0" smtClean="0">
                <a:latin typeface="DIN Next Rounded LT Pro" panose="020F0503020203050203" pitchFamily="34" charset="0"/>
              </a:rPr>
              <a:t>Date</a:t>
            </a:r>
            <a:endParaRPr lang="en-US" sz="2600" dirty="0">
              <a:latin typeface="DIN Next Rounded LT Pro" panose="020F0503020203050203" pitchFamily="34" charset="0"/>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10" name="Subtitle 2"/>
          <p:cNvSpPr txBox="1">
            <a:spLocks/>
          </p:cNvSpPr>
          <p:nvPr userDrawn="1"/>
        </p:nvSpPr>
        <p:spPr>
          <a:xfrm>
            <a:off x="4373218"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600" dirty="0" smtClean="0">
                <a:solidFill>
                  <a:schemeClr val="tx1"/>
                </a:solidFill>
                <a:latin typeface="DIN Next Rounded LT Pro" panose="020F0503020203050203" pitchFamily="34" charset="0"/>
              </a:rPr>
              <a:t>Gloucester High</a:t>
            </a:r>
            <a:r>
              <a:rPr lang="en-US" sz="1600" baseline="0" dirty="0" smtClean="0">
                <a:solidFill>
                  <a:schemeClr val="tx1"/>
                </a:solidFill>
                <a:latin typeface="DIN Next Rounded LT Pro" panose="020F0503020203050203" pitchFamily="34" charset="0"/>
              </a:rPr>
              <a:t> School</a:t>
            </a:r>
            <a:endParaRPr lang="en-US" sz="1600" dirty="0" smtClean="0">
              <a:solidFill>
                <a:schemeClr val="tx1"/>
              </a:solidFill>
              <a:latin typeface="DIN Next Rounded LT Pro" panose="020F0503020203050203" pitchFamily="34" charset="0"/>
            </a:endParaRPr>
          </a:p>
        </p:txBody>
      </p:sp>
      <p:sp>
        <p:nvSpPr>
          <p:cNvPr id="8"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cxnSp>
        <p:nvCxnSpPr>
          <p:cNvPr id="6" name="Straight Connector 5"/>
          <p:cNvCxnSpPr/>
          <p:nvPr userDrawn="1"/>
        </p:nvCxnSpPr>
        <p:spPr>
          <a:xfrm>
            <a:off x="768627" y="2502568"/>
            <a:ext cx="106252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116846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Title and Content w/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p:nvPr userDrawn="1"/>
        </p:nvSpPr>
        <p:spPr>
          <a:xfrm>
            <a:off x="0" y="5748768"/>
            <a:ext cx="12192000" cy="1212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6" name="Subtitle 2"/>
          <p:cNvSpPr txBox="1">
            <a:spLocks/>
          </p:cNvSpPr>
          <p:nvPr userDrawn="1"/>
        </p:nvSpPr>
        <p:spPr>
          <a:xfrm>
            <a:off x="4373218"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600" dirty="0" smtClean="0">
                <a:solidFill>
                  <a:schemeClr val="tx1"/>
                </a:solidFill>
                <a:latin typeface="DIN Next Rounded LT Pro" panose="020F0503020203050203" pitchFamily="34" charset="0"/>
              </a:rPr>
              <a:t>Gloucester High</a:t>
            </a:r>
            <a:r>
              <a:rPr lang="en-US" sz="1600" baseline="0" dirty="0" smtClean="0">
                <a:solidFill>
                  <a:schemeClr val="tx1"/>
                </a:solidFill>
                <a:latin typeface="DIN Next Rounded LT Pro" panose="020F0503020203050203" pitchFamily="34" charset="0"/>
              </a:rPr>
              <a:t> School</a:t>
            </a:r>
            <a:endParaRPr lang="en-US" sz="1600" dirty="0" smtClean="0">
              <a:solidFill>
                <a:schemeClr val="tx1"/>
              </a:solidFill>
              <a:latin typeface="DIN Next Rounded LT Pro" panose="020F0503020203050203" pitchFamily="34" charset="0"/>
            </a:endParaRPr>
          </a:p>
        </p:txBody>
      </p:sp>
      <p:sp>
        <p:nvSpPr>
          <p:cNvPr id="7"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cxnSp>
        <p:nvCxnSpPr>
          <p:cNvPr id="8" name="Straight Connector 7"/>
          <p:cNvCxnSpPr/>
          <p:nvPr userDrawn="1"/>
        </p:nvCxnSpPr>
        <p:spPr>
          <a:xfrm>
            <a:off x="810477" y="1552073"/>
            <a:ext cx="106252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392138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wo Photo w/ Text and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4" name="Picture Placeholder 3"/>
          <p:cNvSpPr>
            <a:spLocks noGrp="1"/>
          </p:cNvSpPr>
          <p:nvPr>
            <p:ph type="pic" sz="quarter" idx="10"/>
          </p:nvPr>
        </p:nvSpPr>
        <p:spPr>
          <a:xfrm>
            <a:off x="838725" y="1828800"/>
            <a:ext cx="4808096" cy="2649303"/>
          </a:xfrm>
        </p:spPr>
        <p:txBody>
          <a:bodyPr/>
          <a:lstStyle/>
          <a:p>
            <a:endParaRPr lang="en-US" dirty="0"/>
          </a:p>
        </p:txBody>
      </p:sp>
      <p:sp>
        <p:nvSpPr>
          <p:cNvPr id="5" name="Picture Placeholder 3"/>
          <p:cNvSpPr>
            <a:spLocks noGrp="1"/>
          </p:cNvSpPr>
          <p:nvPr>
            <p:ph type="pic" sz="quarter" idx="11"/>
          </p:nvPr>
        </p:nvSpPr>
        <p:spPr>
          <a:xfrm>
            <a:off x="6385301" y="1828800"/>
            <a:ext cx="4968499" cy="2649303"/>
          </a:xfrm>
        </p:spPr>
        <p:txBody>
          <a:bodyPr/>
          <a:lstStyle/>
          <a:p>
            <a:endParaRPr lang="en-US" dirty="0"/>
          </a:p>
        </p:txBody>
      </p:sp>
      <p:sp>
        <p:nvSpPr>
          <p:cNvPr id="7" name="Content Placeholder 6"/>
          <p:cNvSpPr>
            <a:spLocks noGrp="1"/>
          </p:cNvSpPr>
          <p:nvPr>
            <p:ph sz="quarter" idx="12" hasCustomPrompt="1"/>
          </p:nvPr>
        </p:nvSpPr>
        <p:spPr>
          <a:xfrm>
            <a:off x="838200" y="4702766"/>
            <a:ext cx="10515600" cy="9144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lang="en-US" b="0" i="0" baseline="0" smtClean="0">
                <a:effectLst/>
              </a:defRPr>
            </a:lvl1pPr>
          </a:lstStyle>
          <a:p>
            <a:pPr lvl="0"/>
            <a:r>
              <a:rPr lang="en-US" dirty="0" smtClean="0"/>
              <a:t>Body Text here</a:t>
            </a:r>
          </a:p>
        </p:txBody>
      </p:sp>
      <p:sp>
        <p:nvSpPr>
          <p:cNvPr id="6" name="Rectangle 5"/>
          <p:cNvSpPr/>
          <p:nvPr userDrawn="1"/>
        </p:nvSpPr>
        <p:spPr>
          <a:xfrm>
            <a:off x="0" y="5710989"/>
            <a:ext cx="12192000" cy="1212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9" name="Subtitle 2"/>
          <p:cNvSpPr txBox="1">
            <a:spLocks/>
          </p:cNvSpPr>
          <p:nvPr userDrawn="1"/>
        </p:nvSpPr>
        <p:spPr>
          <a:xfrm>
            <a:off x="4373218"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600" dirty="0" smtClean="0">
                <a:solidFill>
                  <a:schemeClr val="tx1"/>
                </a:solidFill>
                <a:latin typeface="DIN Next Rounded LT Pro" panose="020F0503020203050203" pitchFamily="34" charset="0"/>
              </a:rPr>
              <a:t>Gloucester High</a:t>
            </a:r>
            <a:r>
              <a:rPr lang="en-US" sz="1600" baseline="0" dirty="0" smtClean="0">
                <a:solidFill>
                  <a:schemeClr val="tx1"/>
                </a:solidFill>
                <a:latin typeface="DIN Next Rounded LT Pro" panose="020F0503020203050203" pitchFamily="34" charset="0"/>
              </a:rPr>
              <a:t> School</a:t>
            </a:r>
            <a:endParaRPr lang="en-US" sz="1600" dirty="0" smtClean="0">
              <a:solidFill>
                <a:schemeClr val="tx1"/>
              </a:solidFill>
              <a:latin typeface="DIN Next Rounded LT Pro" panose="020F0503020203050203" pitchFamily="34" charset="0"/>
            </a:endParaRPr>
          </a:p>
        </p:txBody>
      </p:sp>
      <p:sp>
        <p:nvSpPr>
          <p:cNvPr id="10"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cxnSp>
        <p:nvCxnSpPr>
          <p:cNvPr id="11" name="Straight Connector 10"/>
          <p:cNvCxnSpPr/>
          <p:nvPr userDrawn="1"/>
        </p:nvCxnSpPr>
        <p:spPr>
          <a:xfrm>
            <a:off x="810477" y="1552073"/>
            <a:ext cx="106252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43736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Picture with Caption w/ footer">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07441"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7423151" y="1303421"/>
            <a:ext cx="3932237" cy="2578768"/>
          </a:xfrm>
        </p:spPr>
        <p:txBody>
          <a:bodyPr>
            <a:normAutofit/>
          </a:bodyPr>
          <a:lstStyle>
            <a:lvl1pPr marL="0" indent="0">
              <a:lnSpc>
                <a:spcPct val="100000"/>
              </a:lnSpc>
              <a:buNone/>
              <a:defRPr lang="en-US" sz="2800" b="0" i="0" smtClean="0">
                <a:solidFill>
                  <a:schemeClr val="tx2"/>
                </a:solidFill>
                <a:effectLst/>
                <a:latin typeface="DIN Next Rounded LT Pro" panose="020F0503020203050203" pitchFamily="34" charset="0"/>
                <a:ea typeface="DIN Next Rounded LT Pro" panose="020F0503020203050203" pitchFamily="34"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“Lorem ipsum dolor sit </a:t>
            </a:r>
            <a:r>
              <a:rPr lang="en-US" dirty="0" err="1" smtClean="0"/>
              <a:t>amet</a:t>
            </a:r>
            <a:r>
              <a:rPr lang="en-US" dirty="0" smtClean="0"/>
              <a:t>, </a:t>
            </a:r>
            <a:r>
              <a:rPr lang="en-US" dirty="0" err="1" smtClean="0"/>
              <a:t>consectur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Mauris</a:t>
            </a:r>
            <a:r>
              <a:rPr lang="en-US" dirty="0" smtClean="0"/>
              <a:t> </a:t>
            </a:r>
            <a:r>
              <a:rPr lang="en-US" dirty="0" err="1" smtClean="0"/>
              <a:t>nulla</a:t>
            </a:r>
            <a:r>
              <a:rPr lang="en-US" dirty="0" smtClean="0"/>
              <a:t> </a:t>
            </a:r>
            <a:r>
              <a:rPr lang="en-US" dirty="0" err="1" smtClean="0"/>
              <a:t>justo</a:t>
            </a:r>
            <a:r>
              <a:rPr lang="en-US" dirty="0" smtClean="0"/>
              <a:t>, </a:t>
            </a:r>
            <a:r>
              <a:rPr lang="en-US" dirty="0" err="1" smtClean="0"/>
              <a:t>elementum</a:t>
            </a:r>
            <a:r>
              <a:rPr lang="en-US" dirty="0" smtClean="0"/>
              <a:t> </a:t>
            </a:r>
            <a:r>
              <a:rPr lang="en-US" dirty="0" err="1" smtClean="0"/>
              <a:t>nec</a:t>
            </a:r>
            <a:r>
              <a:rPr lang="en-US" dirty="0" smtClean="0"/>
              <a:t> </a:t>
            </a:r>
            <a:r>
              <a:rPr lang="en-US" dirty="0" err="1" smtClean="0"/>
              <a:t>volutpad</a:t>
            </a:r>
            <a:r>
              <a:rPr lang="en-US" dirty="0" smtClean="0"/>
              <a:t> sed.”</a:t>
            </a:r>
          </a:p>
        </p:txBody>
      </p:sp>
      <p:sp>
        <p:nvSpPr>
          <p:cNvPr id="8" name="Text Placeholder 3"/>
          <p:cNvSpPr>
            <a:spLocks noGrp="1"/>
          </p:cNvSpPr>
          <p:nvPr>
            <p:ph type="body" sz="half" idx="10" hasCustomPrompt="1"/>
          </p:nvPr>
        </p:nvSpPr>
        <p:spPr>
          <a:xfrm>
            <a:off x="7423151" y="4070685"/>
            <a:ext cx="3932237" cy="2578768"/>
          </a:xfrm>
        </p:spPr>
        <p:txBody>
          <a:bodyPr>
            <a:normAutofit/>
          </a:bodyPr>
          <a:lstStyle>
            <a:lvl1pPr marL="0" indent="0" algn="r">
              <a:lnSpc>
                <a:spcPct val="100000"/>
              </a:lnSpc>
              <a:buNone/>
              <a:defRPr lang="en-US" sz="2200" b="0" i="0" smtClean="0">
                <a:solidFill>
                  <a:schemeClr val="tx1"/>
                </a:solidFill>
                <a:effectLst/>
                <a:latin typeface="DIN Next Rounded LT Pro" panose="020F0503020203050203" pitchFamily="34" charset="0"/>
                <a:ea typeface="DIN Next Rounded LT Pro" panose="020F0503020203050203" pitchFamily="34"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 Quote Credit</a:t>
            </a:r>
          </a:p>
        </p:txBody>
      </p:sp>
      <p:sp>
        <p:nvSpPr>
          <p:cNvPr id="5" name="Rectangle 4"/>
          <p:cNvSpPr/>
          <p:nvPr userDrawn="1"/>
        </p:nvSpPr>
        <p:spPr>
          <a:xfrm>
            <a:off x="0" y="5710989"/>
            <a:ext cx="12192000" cy="1212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7" name="Subtitle 2"/>
          <p:cNvSpPr txBox="1">
            <a:spLocks/>
          </p:cNvSpPr>
          <p:nvPr userDrawn="1"/>
        </p:nvSpPr>
        <p:spPr>
          <a:xfrm>
            <a:off x="4373218"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600" dirty="0" smtClean="0">
                <a:solidFill>
                  <a:schemeClr val="tx1"/>
                </a:solidFill>
                <a:latin typeface="DIN Next Rounded LT Pro" panose="020F0503020203050203" pitchFamily="34" charset="0"/>
              </a:rPr>
              <a:t>Gloucester High</a:t>
            </a:r>
            <a:r>
              <a:rPr lang="en-US" sz="1600" baseline="0" dirty="0" smtClean="0">
                <a:solidFill>
                  <a:schemeClr val="tx1"/>
                </a:solidFill>
                <a:latin typeface="DIN Next Rounded LT Pro" panose="020F0503020203050203" pitchFamily="34" charset="0"/>
              </a:rPr>
              <a:t> School</a:t>
            </a:r>
            <a:endParaRPr lang="en-US" sz="1600" dirty="0" smtClean="0">
              <a:solidFill>
                <a:schemeClr val="tx1"/>
              </a:solidFill>
              <a:latin typeface="DIN Next Rounded LT Pro" panose="020F0503020203050203" pitchFamily="34" charset="0"/>
            </a:endParaRPr>
          </a:p>
        </p:txBody>
      </p:sp>
      <p:sp>
        <p:nvSpPr>
          <p:cNvPr id="9"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spTree>
    <p:extLst>
      <p:ext uri="{BB962C8B-B14F-4D97-AF65-F5344CB8AC3E}">
        <p14:creationId xmlns:p14="http://schemas.microsoft.com/office/powerpoint/2010/main" val="35577403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3296858"/>
            <a:ext cx="10515600" cy="838438"/>
          </a:xfrm>
        </p:spPr>
        <p:txBody>
          <a:bodyPr anchor="b">
            <a:normAutofit/>
          </a:bodyPr>
          <a:lstStyle>
            <a:lvl1pPr>
              <a:defRPr sz="4000">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0" y="4359958"/>
            <a:ext cx="10515600" cy="181522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9" name="Picture Placeholder 8"/>
          <p:cNvSpPr>
            <a:spLocks noGrp="1"/>
          </p:cNvSpPr>
          <p:nvPr>
            <p:ph type="pic" sz="quarter" idx="10" hasCustomPrompt="1"/>
          </p:nvPr>
        </p:nvSpPr>
        <p:spPr>
          <a:xfrm>
            <a:off x="831850" y="528638"/>
            <a:ext cx="6546850" cy="2871787"/>
          </a:xfrm>
        </p:spPr>
        <p:txBody>
          <a:bodyPr/>
          <a:lstStyle>
            <a:lvl1pPr>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smtClean="0"/>
              <a:t>Insert photo</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smtClean="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5" name="Rectangle 4"/>
          <p:cNvSpPr/>
          <p:nvPr userDrawn="1"/>
        </p:nvSpPr>
        <p:spPr>
          <a:xfrm>
            <a:off x="0" y="5710989"/>
            <a:ext cx="12192000" cy="1212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7" name="Subtitle 2"/>
          <p:cNvSpPr txBox="1">
            <a:spLocks/>
          </p:cNvSpPr>
          <p:nvPr userDrawn="1"/>
        </p:nvSpPr>
        <p:spPr>
          <a:xfrm>
            <a:off x="4373218"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600" dirty="0" smtClean="0">
                <a:solidFill>
                  <a:schemeClr val="tx1"/>
                </a:solidFill>
                <a:latin typeface="DIN Next Rounded LT Pro" panose="020F0503020203050203" pitchFamily="34" charset="0"/>
              </a:rPr>
              <a:t>Gloucester High</a:t>
            </a:r>
            <a:r>
              <a:rPr lang="en-US" sz="1600" baseline="0" dirty="0" smtClean="0">
                <a:solidFill>
                  <a:schemeClr val="tx1"/>
                </a:solidFill>
                <a:latin typeface="DIN Next Rounded LT Pro" panose="020F0503020203050203" pitchFamily="34" charset="0"/>
              </a:rPr>
              <a:t> School</a:t>
            </a:r>
            <a:endParaRPr lang="en-US" sz="1600" dirty="0" smtClean="0">
              <a:solidFill>
                <a:schemeClr val="tx1"/>
              </a:solidFill>
              <a:latin typeface="DIN Next Rounded LT Pro" panose="020F0503020203050203" pitchFamily="34" charset="0"/>
            </a:endParaRPr>
          </a:p>
        </p:txBody>
      </p:sp>
      <p:sp>
        <p:nvSpPr>
          <p:cNvPr id="8"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cxnSp>
        <p:nvCxnSpPr>
          <p:cNvPr id="10" name="Straight Connector 9"/>
          <p:cNvCxnSpPr/>
          <p:nvPr userDrawn="1"/>
        </p:nvCxnSpPr>
        <p:spPr>
          <a:xfrm>
            <a:off x="810477" y="4249858"/>
            <a:ext cx="106252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04752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_Title Only w/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2"/>
                </a:solidFill>
              </a:defRPr>
            </a:lvl1pPr>
          </a:lstStyle>
          <a:p>
            <a:r>
              <a:rPr lang="en-US" dirty="0" smtClean="0"/>
              <a:t>Click to edit Master title style</a:t>
            </a:r>
            <a:endParaRPr lang="en-US" dirty="0"/>
          </a:p>
        </p:txBody>
      </p:sp>
      <p:sp>
        <p:nvSpPr>
          <p:cNvPr id="3" name="Rectangle 2"/>
          <p:cNvSpPr/>
          <p:nvPr userDrawn="1"/>
        </p:nvSpPr>
        <p:spPr>
          <a:xfrm>
            <a:off x="0" y="5710989"/>
            <a:ext cx="12192000" cy="1212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5" name="Subtitle 2"/>
          <p:cNvSpPr txBox="1">
            <a:spLocks/>
          </p:cNvSpPr>
          <p:nvPr userDrawn="1"/>
        </p:nvSpPr>
        <p:spPr>
          <a:xfrm>
            <a:off x="4373218"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600" dirty="0" smtClean="0">
                <a:solidFill>
                  <a:schemeClr val="tx1"/>
                </a:solidFill>
                <a:latin typeface="DIN Next Rounded LT Pro" panose="020F0503020203050203" pitchFamily="34" charset="0"/>
              </a:rPr>
              <a:t>Gloucester High</a:t>
            </a:r>
            <a:r>
              <a:rPr lang="en-US" sz="1600" baseline="0" dirty="0" smtClean="0">
                <a:solidFill>
                  <a:schemeClr val="tx1"/>
                </a:solidFill>
                <a:latin typeface="DIN Next Rounded LT Pro" panose="020F0503020203050203" pitchFamily="34" charset="0"/>
              </a:rPr>
              <a:t> School</a:t>
            </a:r>
            <a:endParaRPr lang="en-US" sz="1600" dirty="0" smtClean="0">
              <a:solidFill>
                <a:schemeClr val="tx1"/>
              </a:solidFill>
              <a:latin typeface="DIN Next Rounded LT Pro" panose="020F0503020203050203" pitchFamily="34" charset="0"/>
            </a:endParaRPr>
          </a:p>
        </p:txBody>
      </p:sp>
      <p:sp>
        <p:nvSpPr>
          <p:cNvPr id="6"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cxnSp>
        <p:nvCxnSpPr>
          <p:cNvPr id="7" name="Straight Connector 6"/>
          <p:cNvCxnSpPr/>
          <p:nvPr userDrawn="1"/>
        </p:nvCxnSpPr>
        <p:spPr>
          <a:xfrm>
            <a:off x="810477" y="1491915"/>
            <a:ext cx="106252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215839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p:cNvSpPr/>
          <p:nvPr userDrawn="1"/>
        </p:nvSpPr>
        <p:spPr>
          <a:xfrm>
            <a:off x="0" y="5710989"/>
            <a:ext cx="12192000" cy="1212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4" name="Subtitle 2"/>
          <p:cNvSpPr txBox="1">
            <a:spLocks/>
          </p:cNvSpPr>
          <p:nvPr userDrawn="1"/>
        </p:nvSpPr>
        <p:spPr>
          <a:xfrm>
            <a:off x="4373218"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600" dirty="0" smtClean="0">
                <a:solidFill>
                  <a:schemeClr val="tx1"/>
                </a:solidFill>
                <a:latin typeface="DIN Next Rounded LT Pro" panose="020F0503020203050203" pitchFamily="34" charset="0"/>
              </a:rPr>
              <a:t>Gloucester High</a:t>
            </a:r>
            <a:r>
              <a:rPr lang="en-US" sz="1600" baseline="0" dirty="0" smtClean="0">
                <a:solidFill>
                  <a:schemeClr val="tx1"/>
                </a:solidFill>
                <a:latin typeface="DIN Next Rounded LT Pro" panose="020F0503020203050203" pitchFamily="34" charset="0"/>
              </a:rPr>
              <a:t> School</a:t>
            </a:r>
            <a:endParaRPr lang="en-US" sz="1600" dirty="0" smtClean="0">
              <a:solidFill>
                <a:schemeClr val="tx1"/>
              </a:solidFill>
              <a:latin typeface="DIN Next Rounded LT Pro" panose="020F0503020203050203" pitchFamily="34" charset="0"/>
            </a:endParaRPr>
          </a:p>
        </p:txBody>
      </p:sp>
      <p:sp>
        <p:nvSpPr>
          <p:cNvPr id="5"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spTree>
    <p:extLst>
      <p:ext uri="{BB962C8B-B14F-4D97-AF65-F5344CB8AC3E}">
        <p14:creationId xmlns:p14="http://schemas.microsoft.com/office/powerpoint/2010/main" val="123144949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2_Title Slide with Footer">
    <p:spTree>
      <p:nvGrpSpPr>
        <p:cNvPr id="1" name=""/>
        <p:cNvGrpSpPr/>
        <p:nvPr/>
      </p:nvGrpSpPr>
      <p:grpSpPr>
        <a:xfrm>
          <a:off x="0" y="0"/>
          <a:ext cx="0" cy="0"/>
          <a:chOff x="0" y="0"/>
          <a:chExt cx="0" cy="0"/>
        </a:xfrm>
      </p:grpSpPr>
      <p:sp>
        <p:nvSpPr>
          <p:cNvPr id="4" name="Rectangle 3"/>
          <p:cNvSpPr/>
          <p:nvPr userDrawn="1"/>
        </p:nvSpPr>
        <p:spPr>
          <a:xfrm>
            <a:off x="0" y="5710989"/>
            <a:ext cx="12192000" cy="1212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768627" y="609599"/>
            <a:ext cx="8627165" cy="1577010"/>
          </a:xfrm>
        </p:spPr>
        <p:txBody>
          <a:bodyPr anchor="b">
            <a:normAutofit/>
          </a:bodyPr>
          <a:lstStyle>
            <a:lvl1pPr algn="l">
              <a:defRPr sz="5000" b="1">
                <a:solidFill>
                  <a:schemeClr val="tx2"/>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68627" y="2804355"/>
            <a:ext cx="9144000" cy="641210"/>
          </a:xfrm>
        </p:spPr>
        <p:txBody>
          <a:bodyPr>
            <a:norm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Speakers Names</a:t>
            </a:r>
            <a:endParaRPr lang="en-US" dirty="0"/>
          </a:p>
        </p:txBody>
      </p:sp>
      <p:sp>
        <p:nvSpPr>
          <p:cNvPr id="7" name="Subtitle 2"/>
          <p:cNvSpPr txBox="1">
            <a:spLocks/>
          </p:cNvSpPr>
          <p:nvPr userDrawn="1"/>
        </p:nvSpPr>
        <p:spPr>
          <a:xfrm>
            <a:off x="768627" y="3758241"/>
            <a:ext cx="9144000" cy="10257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600" dirty="0" smtClean="0">
                <a:latin typeface="DIN Next Rounded LT Pro" panose="020F0503020203050203" pitchFamily="34" charset="0"/>
              </a:rPr>
              <a:t>Location</a:t>
            </a:r>
          </a:p>
          <a:p>
            <a:r>
              <a:rPr lang="en-US" sz="2600" dirty="0" smtClean="0">
                <a:latin typeface="DIN Next Rounded LT Pro" panose="020F0503020203050203" pitchFamily="34" charset="0"/>
              </a:rPr>
              <a:t>Date</a:t>
            </a:r>
            <a:endParaRPr lang="en-US" sz="2600" dirty="0">
              <a:latin typeface="DIN Next Rounded LT Pro" panose="020F0503020203050203" pitchFamily="34" charset="0"/>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10" name="Subtitle 2"/>
          <p:cNvSpPr txBox="1">
            <a:spLocks/>
          </p:cNvSpPr>
          <p:nvPr userDrawn="1"/>
        </p:nvSpPr>
        <p:spPr>
          <a:xfrm>
            <a:off x="4373218"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600" dirty="0" smtClean="0">
                <a:solidFill>
                  <a:schemeClr val="tx1"/>
                </a:solidFill>
                <a:latin typeface="DIN Next Rounded LT Pro" panose="020F0503020203050203" pitchFamily="34" charset="0"/>
              </a:rPr>
              <a:t>Gloucester High</a:t>
            </a:r>
            <a:r>
              <a:rPr lang="en-US" sz="1600" baseline="0" dirty="0" smtClean="0">
                <a:solidFill>
                  <a:schemeClr val="tx1"/>
                </a:solidFill>
                <a:latin typeface="DIN Next Rounded LT Pro" panose="020F0503020203050203" pitchFamily="34" charset="0"/>
              </a:rPr>
              <a:t> School</a:t>
            </a:r>
            <a:endParaRPr lang="en-US" sz="1600" dirty="0" smtClean="0">
              <a:solidFill>
                <a:schemeClr val="tx1"/>
              </a:solidFill>
              <a:latin typeface="DIN Next Rounded LT Pro" panose="020F0503020203050203" pitchFamily="34" charset="0"/>
            </a:endParaRPr>
          </a:p>
        </p:txBody>
      </p:sp>
      <p:sp>
        <p:nvSpPr>
          <p:cNvPr id="8"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spTree>
    <p:extLst>
      <p:ext uri="{BB962C8B-B14F-4D97-AF65-F5344CB8AC3E}">
        <p14:creationId xmlns:p14="http://schemas.microsoft.com/office/powerpoint/2010/main" val="98120349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6" name="Subtitle 2"/>
          <p:cNvSpPr txBox="1">
            <a:spLocks/>
          </p:cNvSpPr>
          <p:nvPr userDrawn="1"/>
        </p:nvSpPr>
        <p:spPr>
          <a:xfrm>
            <a:off x="4373218"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600" dirty="0" smtClean="0">
                <a:solidFill>
                  <a:schemeClr val="tx1"/>
                </a:solidFill>
                <a:latin typeface="DIN Next Rounded LT Pro" panose="020F0503020203050203" pitchFamily="34" charset="0"/>
              </a:rPr>
              <a:t>Gloucester High</a:t>
            </a:r>
            <a:r>
              <a:rPr lang="en-US" sz="1600" baseline="0" dirty="0" smtClean="0">
                <a:solidFill>
                  <a:schemeClr val="tx1"/>
                </a:solidFill>
                <a:latin typeface="DIN Next Rounded LT Pro" panose="020F0503020203050203" pitchFamily="34" charset="0"/>
              </a:rPr>
              <a:t> School</a:t>
            </a:r>
            <a:endParaRPr lang="en-US" sz="1600" dirty="0" smtClean="0">
              <a:solidFill>
                <a:schemeClr val="tx1"/>
              </a:solidFill>
              <a:latin typeface="DIN Next Rounded LT Pro" panose="020F0503020203050203" pitchFamily="34" charset="0"/>
            </a:endParaRPr>
          </a:p>
        </p:txBody>
      </p:sp>
      <p:sp>
        <p:nvSpPr>
          <p:cNvPr id="7"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cxnSp>
        <p:nvCxnSpPr>
          <p:cNvPr id="8" name="Straight Connector 7"/>
          <p:cNvCxnSpPr/>
          <p:nvPr userDrawn="1"/>
        </p:nvCxnSpPr>
        <p:spPr>
          <a:xfrm>
            <a:off x="768627" y="5835315"/>
            <a:ext cx="1062527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1433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Rectangle 10"/>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68627" y="347329"/>
            <a:ext cx="10515600" cy="1325563"/>
          </a:xfrm>
        </p:spPr>
        <p:txBody>
          <a:bodyPr/>
          <a:lstStyle>
            <a:lvl1pPr>
              <a:defRPr>
                <a:solidFill>
                  <a:schemeClr val="bg1"/>
                </a:solidFill>
              </a:defRPr>
            </a:lvl1pPr>
          </a:lstStyle>
          <a:p>
            <a:r>
              <a:rPr lang="en-US" dirty="0" smtClean="0"/>
              <a:t>Click to edit Master title style</a:t>
            </a:r>
            <a:endParaRPr lang="en-US" dirty="0"/>
          </a:p>
        </p:txBody>
      </p:sp>
      <p:sp>
        <p:nvSpPr>
          <p:cNvPr id="4" name="Picture Placeholder 3"/>
          <p:cNvSpPr>
            <a:spLocks noGrp="1"/>
          </p:cNvSpPr>
          <p:nvPr>
            <p:ph type="pic" sz="quarter" idx="10"/>
          </p:nvPr>
        </p:nvSpPr>
        <p:spPr>
          <a:xfrm>
            <a:off x="838725" y="1828800"/>
            <a:ext cx="4808096" cy="2649303"/>
          </a:xfrm>
        </p:spPr>
        <p:txBody>
          <a:bodyPr/>
          <a:lstStyle/>
          <a:p>
            <a:endParaRPr lang="en-US" dirty="0"/>
          </a:p>
        </p:txBody>
      </p:sp>
      <p:sp>
        <p:nvSpPr>
          <p:cNvPr id="5" name="Picture Placeholder 3"/>
          <p:cNvSpPr>
            <a:spLocks noGrp="1"/>
          </p:cNvSpPr>
          <p:nvPr>
            <p:ph type="pic" sz="quarter" idx="11"/>
          </p:nvPr>
        </p:nvSpPr>
        <p:spPr>
          <a:xfrm>
            <a:off x="6385301" y="1828800"/>
            <a:ext cx="4968499" cy="2649303"/>
          </a:xfrm>
        </p:spPr>
        <p:txBody>
          <a:bodyPr/>
          <a:lstStyle/>
          <a:p>
            <a:endParaRPr lang="en-US" dirty="0"/>
          </a:p>
        </p:txBody>
      </p:sp>
      <p:sp>
        <p:nvSpPr>
          <p:cNvPr id="7" name="Content Placeholder 6"/>
          <p:cNvSpPr>
            <a:spLocks noGrp="1"/>
          </p:cNvSpPr>
          <p:nvPr>
            <p:ph sz="quarter" idx="12" hasCustomPrompt="1"/>
          </p:nvPr>
        </p:nvSpPr>
        <p:spPr>
          <a:xfrm>
            <a:off x="838200" y="4702766"/>
            <a:ext cx="10515600" cy="9144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lang="en-US" b="0" i="0" baseline="0" smtClean="0">
                <a:effectLst/>
              </a:defRPr>
            </a:lvl1pPr>
          </a:lstStyle>
          <a:p>
            <a:pPr lvl="0"/>
            <a:r>
              <a:rPr lang="en-US" dirty="0" smtClean="0"/>
              <a:t>Body Text here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9" name="Subtitle 2"/>
          <p:cNvSpPr txBox="1">
            <a:spLocks/>
          </p:cNvSpPr>
          <p:nvPr userDrawn="1"/>
        </p:nvSpPr>
        <p:spPr>
          <a:xfrm>
            <a:off x="4373218"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600" dirty="0" smtClean="0">
                <a:solidFill>
                  <a:schemeClr val="tx1"/>
                </a:solidFill>
                <a:latin typeface="DIN Next Rounded LT Pro" panose="020F0503020203050203" pitchFamily="34" charset="0"/>
              </a:rPr>
              <a:t>Gloucester High</a:t>
            </a:r>
            <a:r>
              <a:rPr lang="en-US" sz="1600" baseline="0" dirty="0" smtClean="0">
                <a:solidFill>
                  <a:schemeClr val="tx1"/>
                </a:solidFill>
                <a:latin typeface="DIN Next Rounded LT Pro" panose="020F0503020203050203" pitchFamily="34" charset="0"/>
              </a:rPr>
              <a:t> School</a:t>
            </a:r>
            <a:endParaRPr lang="en-US" sz="1600" dirty="0" smtClean="0">
              <a:solidFill>
                <a:schemeClr val="tx1"/>
              </a:solidFill>
              <a:latin typeface="DIN Next Rounded LT Pro" panose="020F0503020203050203" pitchFamily="34" charset="0"/>
            </a:endParaRPr>
          </a:p>
        </p:txBody>
      </p:sp>
      <p:sp>
        <p:nvSpPr>
          <p:cNvPr id="10"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cxnSp>
        <p:nvCxnSpPr>
          <p:cNvPr id="12" name="Straight Connector 11"/>
          <p:cNvCxnSpPr/>
          <p:nvPr userDrawn="1"/>
        </p:nvCxnSpPr>
        <p:spPr>
          <a:xfrm>
            <a:off x="768627" y="5835315"/>
            <a:ext cx="1062527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20676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07441"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7423151" y="1303421"/>
            <a:ext cx="3932237" cy="2578768"/>
          </a:xfrm>
        </p:spPr>
        <p:txBody>
          <a:bodyPr>
            <a:normAutofit/>
          </a:bodyPr>
          <a:lstStyle>
            <a:lvl1pPr marL="0" indent="0">
              <a:lnSpc>
                <a:spcPct val="100000"/>
              </a:lnSpc>
              <a:buNone/>
              <a:defRPr lang="en-US" sz="2800" b="0" i="0" smtClean="0">
                <a:solidFill>
                  <a:schemeClr val="tx2"/>
                </a:solidFill>
                <a:effectLst/>
                <a:latin typeface="DIN Next Rounded LT Pro" panose="020F0503020203050203" pitchFamily="34" charset="0"/>
                <a:ea typeface="DIN Next Rounded LT Pro" panose="020F0503020203050203" pitchFamily="34"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“Lorem ipsum dolor sit </a:t>
            </a:r>
            <a:r>
              <a:rPr lang="en-US" dirty="0" err="1" smtClean="0"/>
              <a:t>amet</a:t>
            </a:r>
            <a:r>
              <a:rPr lang="en-US" dirty="0" smtClean="0"/>
              <a:t>, </a:t>
            </a:r>
            <a:r>
              <a:rPr lang="en-US" dirty="0" err="1" smtClean="0"/>
              <a:t>consectur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Mauris</a:t>
            </a:r>
            <a:r>
              <a:rPr lang="en-US" dirty="0" smtClean="0"/>
              <a:t> </a:t>
            </a:r>
            <a:r>
              <a:rPr lang="en-US" dirty="0" err="1" smtClean="0"/>
              <a:t>nulla</a:t>
            </a:r>
            <a:r>
              <a:rPr lang="en-US" dirty="0" smtClean="0"/>
              <a:t> </a:t>
            </a:r>
            <a:r>
              <a:rPr lang="en-US" dirty="0" err="1" smtClean="0"/>
              <a:t>justo</a:t>
            </a:r>
            <a:r>
              <a:rPr lang="en-US" dirty="0" smtClean="0"/>
              <a:t>, </a:t>
            </a:r>
            <a:r>
              <a:rPr lang="en-US" dirty="0" err="1" smtClean="0"/>
              <a:t>elementum</a:t>
            </a:r>
            <a:r>
              <a:rPr lang="en-US" dirty="0" smtClean="0"/>
              <a:t> </a:t>
            </a:r>
            <a:r>
              <a:rPr lang="en-US" dirty="0" err="1" smtClean="0"/>
              <a:t>nec</a:t>
            </a:r>
            <a:r>
              <a:rPr lang="en-US" dirty="0" smtClean="0"/>
              <a:t> </a:t>
            </a:r>
            <a:r>
              <a:rPr lang="en-US" dirty="0" err="1" smtClean="0"/>
              <a:t>volutpad</a:t>
            </a:r>
            <a:r>
              <a:rPr lang="en-US" dirty="0" smtClean="0"/>
              <a:t> sed.”</a:t>
            </a:r>
          </a:p>
        </p:txBody>
      </p:sp>
      <p:sp>
        <p:nvSpPr>
          <p:cNvPr id="8" name="Text Placeholder 3"/>
          <p:cNvSpPr>
            <a:spLocks noGrp="1"/>
          </p:cNvSpPr>
          <p:nvPr>
            <p:ph type="body" sz="half" idx="10" hasCustomPrompt="1"/>
          </p:nvPr>
        </p:nvSpPr>
        <p:spPr>
          <a:xfrm>
            <a:off x="7423151" y="4070685"/>
            <a:ext cx="3932237" cy="2578768"/>
          </a:xfrm>
        </p:spPr>
        <p:txBody>
          <a:bodyPr>
            <a:normAutofit/>
          </a:bodyPr>
          <a:lstStyle>
            <a:lvl1pPr marL="0" indent="0" algn="r">
              <a:lnSpc>
                <a:spcPct val="100000"/>
              </a:lnSpc>
              <a:buNone/>
              <a:defRPr lang="en-US" sz="2200" b="0" i="0" smtClean="0">
                <a:solidFill>
                  <a:schemeClr val="tx1"/>
                </a:solidFill>
                <a:effectLst/>
                <a:latin typeface="DIN Next Rounded LT Pro" panose="020F0503020203050203" pitchFamily="34" charset="0"/>
                <a:ea typeface="DIN Next Rounded LT Pro" panose="020F0503020203050203" pitchFamily="34"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 Quote Credit</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7" name="Subtitle 2"/>
          <p:cNvSpPr txBox="1">
            <a:spLocks/>
          </p:cNvSpPr>
          <p:nvPr userDrawn="1"/>
        </p:nvSpPr>
        <p:spPr>
          <a:xfrm>
            <a:off x="4373218"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600" dirty="0" smtClean="0">
                <a:solidFill>
                  <a:schemeClr val="tx1"/>
                </a:solidFill>
                <a:latin typeface="DIN Next Rounded LT Pro" panose="020F0503020203050203" pitchFamily="34" charset="0"/>
              </a:rPr>
              <a:t>Gloucester High</a:t>
            </a:r>
            <a:r>
              <a:rPr lang="en-US" sz="1600" baseline="0" dirty="0" smtClean="0">
                <a:solidFill>
                  <a:schemeClr val="tx1"/>
                </a:solidFill>
                <a:latin typeface="DIN Next Rounded LT Pro" panose="020F0503020203050203" pitchFamily="34" charset="0"/>
              </a:rPr>
              <a:t> School</a:t>
            </a:r>
            <a:endParaRPr lang="en-US" sz="1600" dirty="0" smtClean="0">
              <a:solidFill>
                <a:schemeClr val="tx1"/>
              </a:solidFill>
              <a:latin typeface="DIN Next Rounded LT Pro" panose="020F0503020203050203" pitchFamily="34" charset="0"/>
            </a:endParaRPr>
          </a:p>
        </p:txBody>
      </p:sp>
      <p:sp>
        <p:nvSpPr>
          <p:cNvPr id="9"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cxnSp>
        <p:nvCxnSpPr>
          <p:cNvPr id="10" name="Straight Connector 9"/>
          <p:cNvCxnSpPr/>
          <p:nvPr userDrawn="1"/>
        </p:nvCxnSpPr>
        <p:spPr>
          <a:xfrm>
            <a:off x="768627" y="5835315"/>
            <a:ext cx="1062527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27714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3296857"/>
            <a:ext cx="10515600" cy="953001"/>
          </a:xfrm>
        </p:spPr>
        <p:txBody>
          <a:bodyPr anchor="b">
            <a:normAutofit/>
          </a:bodyPr>
          <a:lstStyle>
            <a:lvl1pPr>
              <a:defRPr sz="4000">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0" y="4359958"/>
            <a:ext cx="10515600" cy="181522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9" name="Picture Placeholder 8"/>
          <p:cNvSpPr>
            <a:spLocks noGrp="1"/>
          </p:cNvSpPr>
          <p:nvPr>
            <p:ph type="pic" sz="quarter" idx="10" hasCustomPrompt="1"/>
          </p:nvPr>
        </p:nvSpPr>
        <p:spPr>
          <a:xfrm>
            <a:off x="831850" y="528638"/>
            <a:ext cx="6546850" cy="2871787"/>
          </a:xfrm>
        </p:spPr>
        <p:txBody>
          <a:bodyPr/>
          <a:lstStyle>
            <a:lvl1pPr>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smtClean="0"/>
              <a:t>Insert photo</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smtClean="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7" name="Subtitle 2"/>
          <p:cNvSpPr txBox="1">
            <a:spLocks/>
          </p:cNvSpPr>
          <p:nvPr userDrawn="1"/>
        </p:nvSpPr>
        <p:spPr>
          <a:xfrm>
            <a:off x="4373218"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600" dirty="0" smtClean="0">
                <a:solidFill>
                  <a:schemeClr val="tx1"/>
                </a:solidFill>
                <a:latin typeface="DIN Next Rounded LT Pro" panose="020F0503020203050203" pitchFamily="34" charset="0"/>
              </a:rPr>
              <a:t>Gloucester High</a:t>
            </a:r>
            <a:r>
              <a:rPr lang="en-US" sz="1600" baseline="0" dirty="0" smtClean="0">
                <a:solidFill>
                  <a:schemeClr val="tx1"/>
                </a:solidFill>
                <a:latin typeface="DIN Next Rounded LT Pro" panose="020F0503020203050203" pitchFamily="34" charset="0"/>
              </a:rPr>
              <a:t> School</a:t>
            </a:r>
            <a:endParaRPr lang="en-US" sz="1600" dirty="0" smtClean="0">
              <a:solidFill>
                <a:schemeClr val="tx1"/>
              </a:solidFill>
              <a:latin typeface="DIN Next Rounded LT Pro" panose="020F0503020203050203" pitchFamily="34" charset="0"/>
            </a:endParaRPr>
          </a:p>
        </p:txBody>
      </p:sp>
      <p:sp>
        <p:nvSpPr>
          <p:cNvPr id="8"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cxnSp>
        <p:nvCxnSpPr>
          <p:cNvPr id="10" name="Straight Connector 9"/>
          <p:cNvCxnSpPr/>
          <p:nvPr userDrawn="1"/>
        </p:nvCxnSpPr>
        <p:spPr>
          <a:xfrm>
            <a:off x="768627" y="5835315"/>
            <a:ext cx="1062527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314924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lvl1pPr>
              <a:defRPr b="1">
                <a:solidFill>
                  <a:schemeClr val="bg1"/>
                </a:solidFill>
              </a:defRPr>
            </a:lvl1pPr>
          </a:lstStyle>
          <a:p>
            <a:r>
              <a:rPr lang="en-US" dirty="0" smtClean="0"/>
              <a:t>Click to edit Master 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5" name="Subtitle 2"/>
          <p:cNvSpPr txBox="1">
            <a:spLocks/>
          </p:cNvSpPr>
          <p:nvPr userDrawn="1"/>
        </p:nvSpPr>
        <p:spPr>
          <a:xfrm>
            <a:off x="4373218"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600" dirty="0" smtClean="0">
                <a:solidFill>
                  <a:schemeClr val="tx1"/>
                </a:solidFill>
                <a:latin typeface="DIN Next Rounded LT Pro" panose="020F0503020203050203" pitchFamily="34" charset="0"/>
              </a:rPr>
              <a:t>Gloucester High</a:t>
            </a:r>
            <a:r>
              <a:rPr lang="en-US" sz="1600" baseline="0" dirty="0" smtClean="0">
                <a:solidFill>
                  <a:schemeClr val="tx1"/>
                </a:solidFill>
                <a:latin typeface="DIN Next Rounded LT Pro" panose="020F0503020203050203" pitchFamily="34" charset="0"/>
              </a:rPr>
              <a:t> School</a:t>
            </a:r>
            <a:endParaRPr lang="en-US" sz="1600" dirty="0" smtClean="0">
              <a:solidFill>
                <a:schemeClr val="tx1"/>
              </a:solidFill>
              <a:latin typeface="DIN Next Rounded LT Pro" panose="020F0503020203050203" pitchFamily="34" charset="0"/>
            </a:endParaRPr>
          </a:p>
        </p:txBody>
      </p:sp>
      <p:sp>
        <p:nvSpPr>
          <p:cNvPr id="6"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cxnSp>
        <p:nvCxnSpPr>
          <p:cNvPr id="9" name="Straight Connector 8"/>
          <p:cNvCxnSpPr/>
          <p:nvPr userDrawn="1"/>
        </p:nvCxnSpPr>
        <p:spPr>
          <a:xfrm>
            <a:off x="768627" y="5835315"/>
            <a:ext cx="1062527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635786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4" name="Subtitle 2"/>
          <p:cNvSpPr txBox="1">
            <a:spLocks/>
          </p:cNvSpPr>
          <p:nvPr userDrawn="1"/>
        </p:nvSpPr>
        <p:spPr>
          <a:xfrm>
            <a:off x="4373218"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600" dirty="0" smtClean="0">
                <a:solidFill>
                  <a:schemeClr val="tx1"/>
                </a:solidFill>
                <a:latin typeface="DIN Next Rounded LT Pro" panose="020F0503020203050203" pitchFamily="34" charset="0"/>
              </a:rPr>
              <a:t>Gloucester High</a:t>
            </a:r>
            <a:r>
              <a:rPr lang="en-US" sz="1600" baseline="0" dirty="0" smtClean="0">
                <a:solidFill>
                  <a:schemeClr val="tx1"/>
                </a:solidFill>
                <a:latin typeface="DIN Next Rounded LT Pro" panose="020F0503020203050203" pitchFamily="34" charset="0"/>
              </a:rPr>
              <a:t> School</a:t>
            </a:r>
            <a:endParaRPr lang="en-US" sz="1600" dirty="0" smtClean="0">
              <a:solidFill>
                <a:schemeClr val="tx1"/>
              </a:solidFill>
              <a:latin typeface="DIN Next Rounded LT Pro" panose="020F0503020203050203" pitchFamily="34" charset="0"/>
            </a:endParaRPr>
          </a:p>
        </p:txBody>
      </p:sp>
      <p:sp>
        <p:nvSpPr>
          <p:cNvPr id="5"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cxnSp>
        <p:nvCxnSpPr>
          <p:cNvPr id="6" name="Straight Connector 5"/>
          <p:cNvCxnSpPr/>
          <p:nvPr userDrawn="1"/>
        </p:nvCxnSpPr>
        <p:spPr>
          <a:xfrm>
            <a:off x="768627" y="5835315"/>
            <a:ext cx="1062527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9777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6" name="Rectangle 5"/>
          <p:cNvSpPr/>
          <p:nvPr userDrawn="1"/>
        </p:nvSpPr>
        <p:spPr>
          <a:xfrm>
            <a:off x="0" y="-17796"/>
            <a:ext cx="12192000" cy="5636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4" name="Subtitle 2"/>
          <p:cNvSpPr txBox="1">
            <a:spLocks/>
          </p:cNvSpPr>
          <p:nvPr userDrawn="1"/>
        </p:nvSpPr>
        <p:spPr>
          <a:xfrm>
            <a:off x="4373218"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600" dirty="0" smtClean="0">
                <a:solidFill>
                  <a:schemeClr val="tx1"/>
                </a:solidFill>
                <a:latin typeface="DIN Next Rounded LT Pro" panose="020F0503020203050203" pitchFamily="34" charset="0"/>
              </a:rPr>
              <a:t>Gloucester High</a:t>
            </a:r>
            <a:r>
              <a:rPr lang="en-US" sz="1600" baseline="0" dirty="0" smtClean="0">
                <a:solidFill>
                  <a:schemeClr val="tx1"/>
                </a:solidFill>
                <a:latin typeface="DIN Next Rounded LT Pro" panose="020F0503020203050203" pitchFamily="34" charset="0"/>
              </a:rPr>
              <a:t> School</a:t>
            </a:r>
            <a:endParaRPr lang="en-US" sz="1600" dirty="0" smtClean="0">
              <a:solidFill>
                <a:schemeClr val="tx1"/>
              </a:solidFill>
              <a:latin typeface="DIN Next Rounded LT Pro" panose="020F0503020203050203" pitchFamily="34" charset="0"/>
            </a:endParaRPr>
          </a:p>
        </p:txBody>
      </p:sp>
      <p:sp>
        <p:nvSpPr>
          <p:cNvPr id="5"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spTree>
    <p:extLst>
      <p:ext uri="{BB962C8B-B14F-4D97-AF65-F5344CB8AC3E}">
        <p14:creationId xmlns:p14="http://schemas.microsoft.com/office/powerpoint/2010/main" val="144310983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4343400" cy="530225"/>
          </a:xfrm>
        </p:spPr>
        <p:txBody>
          <a:bodyPr anchor="b"/>
          <a:lstStyle>
            <a:lvl1pPr>
              <a:defRPr sz="3200" baseline="0">
                <a:solidFill>
                  <a:schemeClr val="tx2"/>
                </a:solidFill>
              </a:defRPr>
            </a:lvl1pPr>
          </a:lstStyle>
          <a:p>
            <a:r>
              <a:rPr lang="en-US" dirty="0" smtClean="0"/>
              <a:t>Student Questions</a:t>
            </a:r>
            <a:endParaRPr lang="en-US" dirty="0"/>
          </a:p>
        </p:txBody>
      </p:sp>
      <p:sp>
        <p:nvSpPr>
          <p:cNvPr id="3" name="Content Placeholder 2"/>
          <p:cNvSpPr>
            <a:spLocks noGrp="1"/>
          </p:cNvSpPr>
          <p:nvPr>
            <p:ph idx="1"/>
          </p:nvPr>
        </p:nvSpPr>
        <p:spPr>
          <a:xfrm>
            <a:off x="838200" y="1171074"/>
            <a:ext cx="4569577" cy="28274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hasCustomPrompt="1"/>
          </p:nvPr>
        </p:nvSpPr>
        <p:spPr>
          <a:xfrm>
            <a:off x="839788" y="4182222"/>
            <a:ext cx="4567989" cy="1528768"/>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charset="0"/>
              <a:buChar char="•"/>
              <a:tabLst/>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Question</a:t>
            </a:r>
          </a:p>
          <a:p>
            <a:pPr lvl="0"/>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p:txBody>
      </p:sp>
      <p:sp>
        <p:nvSpPr>
          <p:cNvPr id="8" name="Text Placeholder 3"/>
          <p:cNvSpPr>
            <a:spLocks noGrp="1"/>
          </p:cNvSpPr>
          <p:nvPr>
            <p:ph type="body" sz="half" idx="13" hasCustomPrompt="1"/>
          </p:nvPr>
        </p:nvSpPr>
        <p:spPr>
          <a:xfrm>
            <a:off x="6021388" y="1171074"/>
            <a:ext cx="4567989" cy="5101388"/>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charset="0"/>
              <a:buChar char="•"/>
              <a:tabLst/>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lvl="0"/>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lvl="0"/>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p:txBody>
      </p:sp>
      <p:sp>
        <p:nvSpPr>
          <p:cNvPr id="6" name="Rectangle 5"/>
          <p:cNvSpPr/>
          <p:nvPr userDrawn="1"/>
        </p:nvSpPr>
        <p:spPr>
          <a:xfrm>
            <a:off x="0" y="5710990"/>
            <a:ext cx="12192000" cy="1212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9" name="Subtitle 2"/>
          <p:cNvSpPr txBox="1">
            <a:spLocks/>
          </p:cNvSpPr>
          <p:nvPr userDrawn="1"/>
        </p:nvSpPr>
        <p:spPr>
          <a:xfrm>
            <a:off x="4373218"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600" dirty="0" smtClean="0">
                <a:solidFill>
                  <a:schemeClr val="tx1"/>
                </a:solidFill>
                <a:latin typeface="DIN Next Rounded LT Pro" panose="020F0503020203050203" pitchFamily="34" charset="0"/>
              </a:rPr>
              <a:t>Gloucester High</a:t>
            </a:r>
            <a:r>
              <a:rPr lang="en-US" sz="1600" baseline="0" dirty="0" smtClean="0">
                <a:solidFill>
                  <a:schemeClr val="tx1"/>
                </a:solidFill>
                <a:latin typeface="DIN Next Rounded LT Pro" panose="020F0503020203050203" pitchFamily="34" charset="0"/>
              </a:rPr>
              <a:t> School</a:t>
            </a:r>
            <a:endParaRPr lang="en-US" sz="1600" dirty="0" smtClean="0">
              <a:solidFill>
                <a:schemeClr val="tx1"/>
              </a:solidFill>
              <a:latin typeface="DIN Next Rounded LT Pro" panose="020F0503020203050203" pitchFamily="34" charset="0"/>
            </a:endParaRPr>
          </a:p>
        </p:txBody>
      </p:sp>
      <p:sp>
        <p:nvSpPr>
          <p:cNvPr id="10"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spTree>
    <p:extLst>
      <p:ext uri="{BB962C8B-B14F-4D97-AF65-F5344CB8AC3E}">
        <p14:creationId xmlns:p14="http://schemas.microsoft.com/office/powerpoint/2010/main" val="15963386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84856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7" r:id="rId4"/>
    <p:sldLayoutId id="2147483651" r:id="rId5"/>
    <p:sldLayoutId id="2147483654" r:id="rId6"/>
    <p:sldLayoutId id="2147483655" r:id="rId7"/>
    <p:sldLayoutId id="2147483666" r:id="rId8"/>
    <p:sldLayoutId id="2147483656" r:id="rId9"/>
    <p:sldLayoutId id="2147483659" r:id="rId10"/>
    <p:sldLayoutId id="2147483660" r:id="rId11"/>
    <p:sldLayoutId id="2147483661" r:id="rId12"/>
    <p:sldLayoutId id="2147483662" r:id="rId13"/>
    <p:sldLayoutId id="2147483663" r:id="rId14"/>
    <p:sldLayoutId id="2147483664" r:id="rId15"/>
    <p:sldLayoutId id="2147483665" r:id="rId16"/>
    <p:sldLayoutId id="2147483667" r:id="rId1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DIN Next Rounded LT Pro" panose="020F050302020305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www.loc.gov/pictures/item/98506956/"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0.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9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mailto:Andrew.Minigan@rightquestion.org"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hyperlink" Target="mailto:Katy.Connolly@rightquestion.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8627" y="609599"/>
            <a:ext cx="10582242" cy="1577010"/>
          </a:xfrm>
        </p:spPr>
        <p:txBody>
          <a:bodyPr>
            <a:noAutofit/>
          </a:bodyPr>
          <a:lstStyle/>
          <a:p>
            <a:r>
              <a:rPr lang="en-US" sz="4400" b="0" dirty="0"/>
              <a:t>Introduction to the </a:t>
            </a:r>
            <a:r>
              <a:rPr lang="en-US" sz="4400" b="0" dirty="0" smtClean="0"/>
              <a:t/>
            </a:r>
            <a:br>
              <a:rPr lang="en-US" sz="4400" b="0" dirty="0" smtClean="0"/>
            </a:br>
            <a:r>
              <a:rPr lang="en-US" sz="4400" b="0" dirty="0" smtClean="0"/>
              <a:t>Question </a:t>
            </a:r>
            <a:r>
              <a:rPr lang="en-US" sz="4400" b="0" dirty="0"/>
              <a:t>Formulation Technique (QFT)</a:t>
            </a:r>
          </a:p>
        </p:txBody>
      </p:sp>
      <p:sp>
        <p:nvSpPr>
          <p:cNvPr id="3" name="Subtitle 2"/>
          <p:cNvSpPr>
            <a:spLocks noGrp="1"/>
          </p:cNvSpPr>
          <p:nvPr>
            <p:ph type="subTitle" idx="1"/>
          </p:nvPr>
        </p:nvSpPr>
        <p:spPr>
          <a:xfrm>
            <a:off x="768626" y="2804355"/>
            <a:ext cx="5673737" cy="1767645"/>
          </a:xfrm>
        </p:spPr>
        <p:txBody>
          <a:bodyPr>
            <a:noAutofit/>
          </a:bodyPr>
          <a:lstStyle/>
          <a:p>
            <a:r>
              <a:rPr lang="en-US" sz="2400" dirty="0" smtClean="0"/>
              <a:t>Andrew P. Minigan</a:t>
            </a:r>
          </a:p>
          <a:p>
            <a:r>
              <a:rPr lang="en-US" sz="2400" dirty="0" smtClean="0"/>
              <a:t>Director of Strategy, Education Program</a:t>
            </a:r>
          </a:p>
        </p:txBody>
      </p:sp>
      <p:sp>
        <p:nvSpPr>
          <p:cNvPr id="4" name="Subtitle 2"/>
          <p:cNvSpPr txBox="1">
            <a:spLocks/>
          </p:cNvSpPr>
          <p:nvPr/>
        </p:nvSpPr>
        <p:spPr>
          <a:xfrm>
            <a:off x="768625" y="4103813"/>
            <a:ext cx="5673737" cy="176764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DIN Next Rounded LT Pro" panose="020F0503020203050203" pitchFamily="34" charset="0"/>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DIN Next Rounded LT Pro" panose="020F0503020203050203" pitchFamily="34" charset="0"/>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DIN Next Rounded LT Pro" panose="020F0503020203050203" pitchFamily="34" charset="0"/>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DIN Next Rounded LT Pro" panose="020F0503020203050203" pitchFamily="34" charset="0"/>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DIN Next Rounded LT Pro" panose="020F0503020203050203" pitchFamily="34" charset="0"/>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400" dirty="0" smtClean="0"/>
              <a:t>Katy Connolly</a:t>
            </a:r>
          </a:p>
          <a:p>
            <a:r>
              <a:rPr lang="en-US" sz="2400" dirty="0" smtClean="0"/>
              <a:t>Program Associate</a:t>
            </a:r>
          </a:p>
        </p:txBody>
      </p:sp>
    </p:spTree>
    <p:extLst>
      <p:ext uri="{BB962C8B-B14F-4D97-AF65-F5344CB8AC3E}">
        <p14:creationId xmlns:p14="http://schemas.microsoft.com/office/powerpoint/2010/main" val="11614780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8893" y="1820446"/>
            <a:ext cx="10585938" cy="2492990"/>
          </a:xfrm>
          <a:prstGeom prst="rect">
            <a:avLst/>
          </a:prstGeom>
          <a:noFill/>
        </p:spPr>
        <p:txBody>
          <a:bodyPr wrap="square" rtlCol="0">
            <a:spAutoFit/>
          </a:bodyPr>
          <a:lstStyle/>
          <a:p>
            <a:pPr lvl="0">
              <a:defRPr/>
            </a:pPr>
            <a:r>
              <a:rPr lang="en-US" sz="3200" dirty="0">
                <a:solidFill>
                  <a:schemeClr val="tx2"/>
                </a:solidFill>
                <a:latin typeface="DIN Next Rounded LT Pro" panose="020F0503020203050203" pitchFamily="34" charset="0"/>
              </a:rPr>
              <a:t>“There can be no </a:t>
            </a:r>
            <a:r>
              <a:rPr lang="en-US" sz="3200" dirty="0" smtClean="0">
                <a:solidFill>
                  <a:schemeClr val="tx2"/>
                </a:solidFill>
                <a:latin typeface="DIN Next Rounded LT Pro" panose="020F0503020203050203" pitchFamily="34" charset="0"/>
              </a:rPr>
              <a:t>thinking without </a:t>
            </a:r>
            <a:r>
              <a:rPr lang="en-US" sz="3200" dirty="0">
                <a:solidFill>
                  <a:schemeClr val="tx2"/>
                </a:solidFill>
                <a:latin typeface="DIN Next Rounded LT Pro" panose="020F0503020203050203" pitchFamily="34" charset="0"/>
              </a:rPr>
              <a:t>questioning—no </a:t>
            </a:r>
            <a:r>
              <a:rPr lang="en-US" sz="3200" dirty="0" smtClean="0">
                <a:solidFill>
                  <a:schemeClr val="tx2"/>
                </a:solidFill>
                <a:latin typeface="DIN Next Rounded LT Pro" panose="020F0503020203050203" pitchFamily="34" charset="0"/>
              </a:rPr>
              <a:t>purposeful study </a:t>
            </a:r>
            <a:r>
              <a:rPr lang="en-US" sz="3200" dirty="0">
                <a:solidFill>
                  <a:schemeClr val="tx2"/>
                </a:solidFill>
                <a:latin typeface="DIN Next Rounded LT Pro" panose="020F0503020203050203" pitchFamily="34" charset="0"/>
              </a:rPr>
              <a:t>of the past, nor any serious planning</a:t>
            </a:r>
          </a:p>
          <a:p>
            <a:pPr lvl="0">
              <a:defRPr/>
            </a:pPr>
            <a:r>
              <a:rPr lang="en-US" sz="3200" dirty="0">
                <a:solidFill>
                  <a:schemeClr val="tx2"/>
                </a:solidFill>
                <a:latin typeface="DIN Next Rounded LT Pro" panose="020F0503020203050203" pitchFamily="34" charset="0"/>
              </a:rPr>
              <a:t>for the future.”</a:t>
            </a:r>
            <a:endParaRPr lang="en-US" dirty="0">
              <a:solidFill>
                <a:schemeClr val="tx2"/>
              </a:solidFill>
              <a:latin typeface="DIN Next Rounded LT Pro" panose="020F0503020203050203" pitchFamily="34" charset="0"/>
            </a:endParaRPr>
          </a:p>
          <a:p>
            <a:pPr defTabSz="457200">
              <a:defRPr/>
            </a:pPr>
            <a:endParaRPr lang="en-US" sz="2000" dirty="0">
              <a:latin typeface="DIN Next Rounded LT Pro" panose="020F0503020203050203" pitchFamily="34" charset="0"/>
            </a:endParaRPr>
          </a:p>
          <a:p>
            <a:pPr defTabSz="457200">
              <a:defRPr/>
            </a:pPr>
            <a:r>
              <a:rPr lang="en-US" sz="2000" dirty="0">
                <a:latin typeface="DIN Next Rounded LT Pro" panose="020F0503020203050203" pitchFamily="34" charset="0"/>
              </a:rPr>
              <a:t>- </a:t>
            </a:r>
            <a:r>
              <a:rPr lang="en-US" sz="2000" b="1" dirty="0">
                <a:latin typeface="DIN Next Rounded LT Pro" panose="020F0503020203050203" pitchFamily="34" charset="0"/>
              </a:rPr>
              <a:t>David Hackett Fischer</a:t>
            </a:r>
            <a:endParaRPr lang="en-US" sz="2000" dirty="0">
              <a:latin typeface="DIN Next Rounded LT Pro" panose="020F0503020203050203" pitchFamily="34" charset="0"/>
            </a:endParaRPr>
          </a:p>
          <a:p>
            <a:pPr marL="182880">
              <a:defRPr/>
            </a:pPr>
            <a:r>
              <a:rPr lang="en-US" sz="2000" dirty="0">
                <a:latin typeface="DIN Next Rounded LT Pro" panose="020F0503020203050203" pitchFamily="34" charset="0"/>
              </a:rPr>
              <a:t>University Professor Emeritus of History at Brandeis University</a:t>
            </a:r>
            <a:endParaRPr lang="en-US" dirty="0">
              <a:solidFill>
                <a:prstClr val="black"/>
              </a:solidFill>
              <a:latin typeface="DIN Next Rounded LT Pro" panose="020F0503020203050203" pitchFamily="34" charset="0"/>
            </a:endParaRPr>
          </a:p>
        </p:txBody>
      </p:sp>
    </p:spTree>
    <p:extLst>
      <p:ext uri="{BB962C8B-B14F-4D97-AF65-F5344CB8AC3E}">
        <p14:creationId xmlns:p14="http://schemas.microsoft.com/office/powerpoint/2010/main" val="20781756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8893" y="1820446"/>
            <a:ext cx="10585938" cy="1692771"/>
          </a:xfrm>
          <a:prstGeom prst="rect">
            <a:avLst/>
          </a:prstGeom>
          <a:noFill/>
        </p:spPr>
        <p:txBody>
          <a:bodyPr wrap="square" rtlCol="0">
            <a:spAutoFit/>
          </a:bodyPr>
          <a:lstStyle/>
          <a:p>
            <a:pPr lvl="0">
              <a:defRPr/>
            </a:pPr>
            <a:r>
              <a:rPr lang="en-US" sz="3200" dirty="0">
                <a:solidFill>
                  <a:schemeClr val="tx2"/>
                </a:solidFill>
                <a:latin typeface="DIN Next Rounded LT Pro" panose="020F0503020203050203" pitchFamily="34" charset="0"/>
              </a:rPr>
              <a:t>“In mathematics, the art of posing a question must be held of higher value than solving it.” </a:t>
            </a:r>
          </a:p>
          <a:p>
            <a:pPr defTabSz="457200">
              <a:defRPr/>
            </a:pPr>
            <a:endParaRPr lang="en-US" sz="2000" dirty="0">
              <a:latin typeface="DIN Next Rounded LT Pro" panose="020F0503020203050203" pitchFamily="34" charset="0"/>
            </a:endParaRPr>
          </a:p>
          <a:p>
            <a:pPr defTabSz="457200">
              <a:defRPr/>
            </a:pPr>
            <a:r>
              <a:rPr lang="en-US" sz="2000" dirty="0">
                <a:latin typeface="DIN Next Rounded LT Pro" panose="020F0503020203050203" pitchFamily="34" charset="0"/>
              </a:rPr>
              <a:t>- </a:t>
            </a:r>
            <a:r>
              <a:rPr lang="en-US" sz="2000" b="1" dirty="0" smtClean="0">
                <a:latin typeface="DIN Next Rounded LT Pro" panose="020F0503020203050203" pitchFamily="34" charset="0"/>
              </a:rPr>
              <a:t>Georg Cantor</a:t>
            </a:r>
            <a:r>
              <a:rPr lang="en-US" sz="2000" dirty="0" smtClean="0">
                <a:latin typeface="DIN Next Rounded LT Pro" panose="020F0503020203050203" pitchFamily="34" charset="0"/>
              </a:rPr>
              <a:t>, Creator of Set Theory (1867)</a:t>
            </a:r>
            <a:endParaRPr lang="en-US" dirty="0">
              <a:solidFill>
                <a:prstClr val="black"/>
              </a:solidFill>
              <a:latin typeface="DIN Next Rounded LT Pro" panose="020F0503020203050203" pitchFamily="34" charset="0"/>
            </a:endParaRPr>
          </a:p>
        </p:txBody>
      </p:sp>
    </p:spTree>
    <p:extLst>
      <p:ext uri="{BB962C8B-B14F-4D97-AF65-F5344CB8AC3E}">
        <p14:creationId xmlns:p14="http://schemas.microsoft.com/office/powerpoint/2010/main" val="18814123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2186905" y="648952"/>
            <a:ext cx="3213272" cy="4853885"/>
          </a:xfrm>
        </p:spPr>
      </p:pic>
      <p:sp>
        <p:nvSpPr>
          <p:cNvPr id="5" name="Text Placeholder 4"/>
          <p:cNvSpPr>
            <a:spLocks noGrp="1"/>
          </p:cNvSpPr>
          <p:nvPr>
            <p:ph type="body" sz="half" idx="2"/>
          </p:nvPr>
        </p:nvSpPr>
        <p:spPr>
          <a:xfrm>
            <a:off x="5804452" y="1786510"/>
            <a:ext cx="5550936" cy="2578768"/>
          </a:xfrm>
        </p:spPr>
        <p:txBody>
          <a:bodyPr>
            <a:noAutofit/>
          </a:bodyPr>
          <a:lstStyle/>
          <a:p>
            <a:r>
              <a:rPr lang="en-US" sz="3600" dirty="0" smtClean="0"/>
              <a:t>“We must teach students how to think in questions, how to manage ignorance.”</a:t>
            </a:r>
            <a:endParaRPr lang="en-US" sz="3600" dirty="0"/>
          </a:p>
        </p:txBody>
      </p:sp>
      <p:sp>
        <p:nvSpPr>
          <p:cNvPr id="6" name="Text Placeholder 5"/>
          <p:cNvSpPr>
            <a:spLocks noGrp="1"/>
          </p:cNvSpPr>
          <p:nvPr>
            <p:ph type="body" sz="half" idx="10"/>
          </p:nvPr>
        </p:nvSpPr>
        <p:spPr>
          <a:xfrm>
            <a:off x="6097588" y="4070685"/>
            <a:ext cx="5257800" cy="2578768"/>
          </a:xfrm>
        </p:spPr>
        <p:txBody>
          <a:bodyPr/>
          <a:lstStyle/>
          <a:p>
            <a:pPr algn="l"/>
            <a:r>
              <a:rPr lang="en-US" b="1" dirty="0" smtClean="0"/>
              <a:t>– Stuart Firestein</a:t>
            </a:r>
          </a:p>
          <a:p>
            <a:pPr algn="l"/>
            <a:r>
              <a:rPr lang="en-US" dirty="0" smtClean="0"/>
              <a:t>Chairman of the Department of Biology, Columbia University</a:t>
            </a:r>
            <a:endParaRPr lang="en-US" dirty="0"/>
          </a:p>
        </p:txBody>
      </p:sp>
    </p:spTree>
    <p:extLst>
      <p:ext uri="{BB962C8B-B14F-4D97-AF65-F5344CB8AC3E}">
        <p14:creationId xmlns:p14="http://schemas.microsoft.com/office/powerpoint/2010/main" val="314990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08863" y="2120719"/>
            <a:ext cx="4909432" cy="3559645"/>
          </a:xfrm>
        </p:spPr>
        <p:txBody>
          <a:bodyPr>
            <a:noAutofit/>
          </a:bodyPr>
          <a:lstStyle/>
          <a:p>
            <a:pPr marL="0" indent="0">
              <a:buNone/>
            </a:pPr>
            <a:r>
              <a:rPr lang="en-US" dirty="0"/>
              <a:t>“Questioning is key to student learning.” (p.17)</a:t>
            </a:r>
          </a:p>
          <a:p>
            <a:pPr marL="0" indent="0">
              <a:buNone/>
            </a:pPr>
            <a:r>
              <a:rPr lang="en-US" dirty="0"/>
              <a:t>“Central to a rich social studies experience is the capability for developing questions that can frame and advance an inquiry. ” (p. 24)</a:t>
            </a:r>
          </a:p>
        </p:txBody>
      </p:sp>
      <p:pic>
        <p:nvPicPr>
          <p:cNvPr id="5" name="Picture 4"/>
          <p:cNvPicPr>
            <a:picLocks noChangeAspect="1"/>
          </p:cNvPicPr>
          <p:nvPr/>
        </p:nvPicPr>
        <p:blipFill rotWithShape="1">
          <a:blip r:embed="rId2"/>
          <a:srcRect l="216" t="430"/>
          <a:stretch/>
        </p:blipFill>
        <p:spPr>
          <a:xfrm>
            <a:off x="2043546" y="2031424"/>
            <a:ext cx="2660073" cy="3442094"/>
          </a:xfrm>
          <a:prstGeom prst="rect">
            <a:avLst/>
          </a:prstGeom>
        </p:spPr>
      </p:pic>
      <p:sp>
        <p:nvSpPr>
          <p:cNvPr id="4" name="TextBox 3"/>
          <p:cNvSpPr txBox="1"/>
          <p:nvPr/>
        </p:nvSpPr>
        <p:spPr>
          <a:xfrm>
            <a:off x="4703619" y="5150352"/>
            <a:ext cx="7556313" cy="646331"/>
          </a:xfrm>
          <a:prstGeom prst="rect">
            <a:avLst/>
          </a:prstGeom>
          <a:noFill/>
        </p:spPr>
        <p:txBody>
          <a:bodyPr wrap="square" rtlCol="0">
            <a:spAutoFit/>
          </a:bodyPr>
          <a:lstStyle/>
          <a:p>
            <a:r>
              <a:rPr lang="en-US" sz="1200" dirty="0">
                <a:latin typeface="DIN Next Rounded LT Pro" panose="020F0503020203050203" pitchFamily="34" charset="0"/>
              </a:rPr>
              <a:t>National Council for the Social Studies, </a:t>
            </a:r>
            <a:r>
              <a:rPr lang="en-US" sz="1200" i="1" dirty="0">
                <a:latin typeface="DIN Next Rounded LT Pro" panose="020F0503020203050203" pitchFamily="34" charset="0"/>
              </a:rPr>
              <a:t>The College, Career, and Civic Life (C3) Framework for Social Studies State Standards: Guidance for Enhancing the Rigor of K-12 Civics, Economics, Geography, and History</a:t>
            </a:r>
            <a:r>
              <a:rPr lang="en-US" sz="1200" dirty="0">
                <a:latin typeface="DIN Next Rounded LT Pro" panose="020F0503020203050203" pitchFamily="34" charset="0"/>
              </a:rPr>
              <a:t> (Silver Spring, MD: National Council for the Social Studies, 2013).</a:t>
            </a:r>
          </a:p>
        </p:txBody>
      </p:sp>
      <p:sp>
        <p:nvSpPr>
          <p:cNvPr id="2" name="Title 1"/>
          <p:cNvSpPr>
            <a:spLocks noGrp="1"/>
          </p:cNvSpPr>
          <p:nvPr>
            <p:ph type="title"/>
          </p:nvPr>
        </p:nvSpPr>
        <p:spPr/>
        <p:txBody>
          <a:bodyPr/>
          <a:lstStyle/>
          <a:p>
            <a:r>
              <a:rPr lang="en-US" altLang="en-US" dirty="0"/>
              <a:t>C3 Framework</a:t>
            </a:r>
            <a:endParaRPr lang="en-US" dirty="0"/>
          </a:p>
        </p:txBody>
      </p:sp>
    </p:spTree>
    <p:extLst>
      <p:ext uri="{BB962C8B-B14F-4D97-AF65-F5344CB8AC3E}">
        <p14:creationId xmlns:p14="http://schemas.microsoft.com/office/powerpoint/2010/main" val="31937549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08863" y="2120719"/>
            <a:ext cx="5330537" cy="3559645"/>
          </a:xfrm>
        </p:spPr>
        <p:txBody>
          <a:bodyPr>
            <a:noAutofit/>
          </a:bodyPr>
          <a:lstStyle/>
          <a:p>
            <a:pPr marL="0" indent="0">
              <a:buNone/>
            </a:pPr>
            <a:r>
              <a:rPr lang="en-US" dirty="0"/>
              <a:t>Learners display curiosity by “Formulating questions about a personal interest or a curricular topic.”</a:t>
            </a:r>
          </a:p>
          <a:p>
            <a:pPr marL="0" indent="0">
              <a:buNone/>
            </a:pPr>
            <a:r>
              <a:rPr lang="en-US" dirty="0"/>
              <a:t>Learners gather information by “Systematically questioning and assessing the validity and accuracy of information.”</a:t>
            </a:r>
          </a:p>
        </p:txBody>
      </p:sp>
      <p:sp>
        <p:nvSpPr>
          <p:cNvPr id="7" name="Rectangle 6"/>
          <p:cNvSpPr/>
          <p:nvPr/>
        </p:nvSpPr>
        <p:spPr>
          <a:xfrm>
            <a:off x="5108863" y="5480309"/>
            <a:ext cx="4572000" cy="400110"/>
          </a:xfrm>
          <a:prstGeom prst="rect">
            <a:avLst/>
          </a:prstGeom>
        </p:spPr>
        <p:txBody>
          <a:bodyPr>
            <a:spAutoFit/>
          </a:bodyPr>
          <a:lstStyle/>
          <a:p>
            <a:r>
              <a:rPr lang="en-US" sz="1000" dirty="0">
                <a:latin typeface="DIN Next Rounded LT Pro" panose="020F0503020203050203" pitchFamily="34" charset="0"/>
              </a:rPr>
              <a:t>https://standards.aasl.org/wp-content/uploads/2017/11/AASL-Standards-Framework-for-Learners-pamphlet.pdf</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2474" y="2429451"/>
            <a:ext cx="2509804" cy="3250913"/>
          </a:xfrm>
          <a:prstGeom prst="rect">
            <a:avLst/>
          </a:prstGeom>
        </p:spPr>
      </p:pic>
      <p:sp>
        <p:nvSpPr>
          <p:cNvPr id="2" name="Title 1"/>
          <p:cNvSpPr>
            <a:spLocks noGrp="1"/>
          </p:cNvSpPr>
          <p:nvPr>
            <p:ph type="title"/>
          </p:nvPr>
        </p:nvSpPr>
        <p:spPr/>
        <p:txBody>
          <a:bodyPr/>
          <a:lstStyle/>
          <a:p>
            <a:r>
              <a:rPr lang="en-US" altLang="en-US" dirty="0"/>
              <a:t>AASL Standards Framework for Learners</a:t>
            </a:r>
            <a:endParaRPr lang="en-US" dirty="0"/>
          </a:p>
        </p:txBody>
      </p:sp>
    </p:spTree>
    <p:extLst>
      <p:ext uri="{BB962C8B-B14F-4D97-AF65-F5344CB8AC3E}">
        <p14:creationId xmlns:p14="http://schemas.microsoft.com/office/powerpoint/2010/main" val="10747769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60563"/>
            <a:ext cx="10515600" cy="4737100"/>
          </a:xfrm>
        </p:spPr>
        <p:txBody>
          <a:bodyPr/>
          <a:lstStyle/>
          <a:p>
            <a:pPr marL="0" indent="0">
              <a:buNone/>
            </a:pPr>
            <a:r>
              <a:rPr lang="en-US" altLang="en-US" sz="2600" dirty="0"/>
              <a:t>“The primary skills should be analytical skills of interpretation and inquiry. In other words, know how to frame a question.” </a:t>
            </a:r>
          </a:p>
          <a:p>
            <a:pPr marL="0" indent="0">
              <a:buNone/>
            </a:pPr>
            <a:r>
              <a:rPr lang="en-US" altLang="en-US" sz="2600" dirty="0"/>
              <a:t>- </a:t>
            </a:r>
            <a:r>
              <a:rPr lang="en-US" altLang="en-US" sz="2600" b="1" dirty="0"/>
              <a:t>Leon Botstein</a:t>
            </a:r>
            <a:r>
              <a:rPr lang="en-US" altLang="en-US" sz="2600" dirty="0"/>
              <a:t>, President of Bard College</a:t>
            </a:r>
          </a:p>
          <a:p>
            <a:pPr marL="0" indent="0">
              <a:spcBef>
                <a:spcPts val="4000"/>
              </a:spcBef>
              <a:buNone/>
            </a:pPr>
            <a:r>
              <a:rPr lang="en-US" altLang="en-US" sz="2600" dirty="0"/>
              <a:t>“…the best we can do for students is have them ask the right questions.” </a:t>
            </a:r>
          </a:p>
          <a:p>
            <a:pPr marL="0" indent="0">
              <a:buNone/>
            </a:pPr>
            <a:r>
              <a:rPr lang="en-US" altLang="en-US" sz="2600" dirty="0"/>
              <a:t>- </a:t>
            </a:r>
            <a:r>
              <a:rPr lang="en-US" altLang="en-US" sz="2600" b="1" dirty="0"/>
              <a:t>Nancy Cantor</a:t>
            </a:r>
            <a:r>
              <a:rPr lang="en-US" altLang="en-US" sz="2600" dirty="0"/>
              <a:t>, Chancellor of University of Illinois</a:t>
            </a:r>
          </a:p>
          <a:p>
            <a:pPr marL="0" indent="0" algn="r">
              <a:spcBef>
                <a:spcPts val="4000"/>
              </a:spcBef>
              <a:buNone/>
            </a:pPr>
            <a:r>
              <a:rPr lang="en-US" altLang="en-US" sz="1800" i="1" dirty="0" smtClean="0"/>
              <a:t>The </a:t>
            </a:r>
            <a:r>
              <a:rPr lang="en-US" altLang="en-US" sz="1800" i="1" dirty="0"/>
              <a:t>New York Times</a:t>
            </a:r>
            <a:r>
              <a:rPr lang="en-US" altLang="en-US" sz="1800" dirty="0"/>
              <a:t>, August 4, 2002  </a:t>
            </a:r>
          </a:p>
        </p:txBody>
      </p:sp>
      <p:sp>
        <p:nvSpPr>
          <p:cNvPr id="2" name="Title 1"/>
          <p:cNvSpPr>
            <a:spLocks noGrp="1"/>
          </p:cNvSpPr>
          <p:nvPr>
            <p:ph type="title"/>
          </p:nvPr>
        </p:nvSpPr>
        <p:spPr/>
        <p:txBody>
          <a:bodyPr/>
          <a:lstStyle/>
          <a:p>
            <a:r>
              <a:rPr lang="en-US" altLang="en-US" dirty="0"/>
              <a:t>College Presidents on What College Students Should Learn</a:t>
            </a:r>
            <a:endParaRPr lang="en-US" dirty="0"/>
          </a:p>
        </p:txBody>
      </p:sp>
    </p:spTree>
    <p:extLst>
      <p:ext uri="{BB962C8B-B14F-4D97-AF65-F5344CB8AC3E}">
        <p14:creationId xmlns:p14="http://schemas.microsoft.com/office/powerpoint/2010/main" val="13146690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TextBox 29"/>
          <p:cNvSpPr txBox="1">
            <a:spLocks noChangeArrowheads="1"/>
          </p:cNvSpPr>
          <p:nvPr/>
        </p:nvSpPr>
        <p:spPr bwMode="auto">
          <a:xfrm>
            <a:off x="9578975" y="5037772"/>
            <a:ext cx="245488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defTabSz="457200" fontAlgn="base">
              <a:spcBef>
                <a:spcPct val="0"/>
              </a:spcBef>
              <a:spcAft>
                <a:spcPct val="0"/>
              </a:spcAft>
              <a:defRPr/>
            </a:pPr>
            <a:r>
              <a:rPr lang="en-US" altLang="en-US" sz="1200" dirty="0">
                <a:solidFill>
                  <a:prstClr val="black"/>
                </a:solidFill>
                <a:latin typeface="DIN Next Rounded LT Pro" panose="020F0503020203050203" pitchFamily="34" charset="0"/>
              </a:rPr>
              <a:t>Alison Head </a:t>
            </a:r>
          </a:p>
          <a:p>
            <a:pPr defTabSz="457200" fontAlgn="base">
              <a:spcBef>
                <a:spcPct val="0"/>
              </a:spcBef>
              <a:spcAft>
                <a:spcPct val="0"/>
              </a:spcAft>
              <a:defRPr/>
            </a:pPr>
            <a:r>
              <a:rPr lang="en-US" altLang="en-US" sz="1200" dirty="0">
                <a:solidFill>
                  <a:prstClr val="black"/>
                </a:solidFill>
                <a:latin typeface="DIN Next Rounded LT Pro" panose="020F0503020203050203" pitchFamily="34" charset="0"/>
              </a:rPr>
              <a:t>Project Information Literacy </a:t>
            </a:r>
          </a:p>
          <a:p>
            <a:pPr defTabSz="457200" fontAlgn="base">
              <a:spcBef>
                <a:spcPct val="0"/>
              </a:spcBef>
              <a:spcAft>
                <a:spcPct val="0"/>
              </a:spcAft>
              <a:defRPr/>
            </a:pPr>
            <a:r>
              <a:rPr lang="en-US" altLang="en-US" sz="1200" dirty="0">
                <a:solidFill>
                  <a:prstClr val="black"/>
                </a:solidFill>
                <a:latin typeface="DIN Next Rounded LT Pro" panose="020F0503020203050203" pitchFamily="34" charset="0"/>
              </a:rPr>
              <a:t>at University of Washington, 2016</a:t>
            </a:r>
          </a:p>
        </p:txBody>
      </p:sp>
      <p:pic>
        <p:nvPicPr>
          <p:cNvPr id="82948" name="Content Placeholder 39" descr="College_Students__Question_Asking-5.jpg"/>
          <p:cNvPicPr>
            <a:picLocks noGrp="1" noChangeAspect="1"/>
          </p:cNvPicPr>
          <p:nvPr>
            <p:ph idx="1"/>
          </p:nvPr>
        </p:nvPicPr>
        <p:blipFill>
          <a:blip r:embed="rId3">
            <a:extLst>
              <a:ext uri="{28A0092B-C50C-407E-A947-70E740481C1C}">
                <a14:useLocalDpi xmlns:a14="http://schemas.microsoft.com/office/drawing/2010/main" val="0"/>
              </a:ext>
            </a:extLst>
          </a:blip>
          <a:srcRect t="6644" b="12093"/>
          <a:stretch>
            <a:fillRect/>
          </a:stretch>
        </p:blipFill>
        <p:spPr>
          <a:xfrm>
            <a:off x="2022475" y="1795219"/>
            <a:ext cx="7556500" cy="3884612"/>
          </a:xfrm>
        </p:spPr>
      </p:pic>
      <p:sp>
        <p:nvSpPr>
          <p:cNvPr id="2" name="Title 1"/>
          <p:cNvSpPr>
            <a:spLocks noGrp="1"/>
          </p:cNvSpPr>
          <p:nvPr>
            <p:ph type="title"/>
          </p:nvPr>
        </p:nvSpPr>
        <p:spPr/>
        <p:txBody>
          <a:bodyPr>
            <a:normAutofit fontScale="90000"/>
          </a:bodyPr>
          <a:lstStyle/>
          <a:p>
            <a:r>
              <a:rPr lang="en-US" dirty="0"/>
              <a:t>Yet, Only 27% of Graduates Believe College Taught Them How to Ask Their Own Questions</a:t>
            </a:r>
          </a:p>
        </p:txBody>
      </p:sp>
    </p:spTree>
    <p:extLst>
      <p:ext uri="{BB962C8B-B14F-4D97-AF65-F5344CB8AC3E}">
        <p14:creationId xmlns:p14="http://schemas.microsoft.com/office/powerpoint/2010/main" val="38938558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2062163" y="2719388"/>
            <a:ext cx="8178800" cy="2132012"/>
          </a:xfrm>
        </p:spPr>
        <p:txBody>
          <a:bodyPr/>
          <a:lstStyle/>
          <a:p>
            <a:pPr eaLnBrk="1" hangingPunct="1"/>
            <a:r>
              <a:rPr lang="en-US" altLang="en-US" sz="4200" dirty="0"/>
              <a:t>But, the problem begins long before college... </a:t>
            </a:r>
          </a:p>
        </p:txBody>
      </p:sp>
      <p:sp>
        <p:nvSpPr>
          <p:cNvPr id="3" name="Content Placeholder 2"/>
          <p:cNvSpPr>
            <a:spLocks noGrp="1"/>
          </p:cNvSpPr>
          <p:nvPr>
            <p:ph idx="1"/>
          </p:nvPr>
        </p:nvSpPr>
        <p:spPr>
          <a:xfrm>
            <a:off x="838200" y="1960563"/>
            <a:ext cx="10515600" cy="4737100"/>
          </a:xfrm>
        </p:spPr>
        <p:txBody>
          <a:bodyPr>
            <a:normAutofit/>
          </a:bodyPr>
          <a:lstStyle/>
          <a:p>
            <a:pPr marL="0" indent="0">
              <a:buNone/>
            </a:pPr>
            <a:endParaRPr lang="en-US" altLang="en-US" sz="4400" dirty="0" smtClean="0"/>
          </a:p>
          <a:p>
            <a:pPr marL="0" indent="0">
              <a:buNone/>
            </a:pPr>
            <a:r>
              <a:rPr lang="en-US" altLang="en-US" sz="5400" dirty="0" smtClean="0">
                <a:solidFill>
                  <a:schemeClr val="tx2"/>
                </a:solidFill>
              </a:rPr>
              <a:t>But, the problem begins long before college…</a:t>
            </a:r>
            <a:endParaRPr lang="en-US" altLang="en-US" sz="5400" dirty="0">
              <a:solidFill>
                <a:schemeClr val="tx2"/>
              </a:solidFill>
            </a:endParaRPr>
          </a:p>
        </p:txBody>
      </p:sp>
    </p:spTree>
    <p:extLst>
      <p:ext uri="{BB962C8B-B14F-4D97-AF65-F5344CB8AC3E}">
        <p14:creationId xmlns:p14="http://schemas.microsoft.com/office/powerpoint/2010/main" val="16355575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3200" dirty="0"/>
              <a:t>James Sully dubbed age four, “the true age of inquisitiveness when question after question is fired off with wondrous rapidity and pertinacity.”</a:t>
            </a:r>
          </a:p>
          <a:p>
            <a:pPr>
              <a:buFont typeface="Arial" panose="020B0604020202020204" pitchFamily="34" charset="0"/>
              <a:buChar char="•"/>
            </a:pPr>
            <a:r>
              <a:rPr lang="en-US" sz="3200" dirty="0"/>
              <a:t>Young children ask 10,000 questions per year before they begin formal schooling.</a:t>
            </a:r>
          </a:p>
        </p:txBody>
      </p:sp>
      <p:sp>
        <p:nvSpPr>
          <p:cNvPr id="4" name="TextBox 29"/>
          <p:cNvSpPr txBox="1">
            <a:spLocks noChangeArrowheads="1"/>
          </p:cNvSpPr>
          <p:nvPr/>
        </p:nvSpPr>
        <p:spPr bwMode="auto">
          <a:xfrm>
            <a:off x="10200485" y="5220353"/>
            <a:ext cx="341759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defTabSz="457200" fontAlgn="base">
              <a:spcBef>
                <a:spcPct val="0"/>
              </a:spcBef>
              <a:spcAft>
                <a:spcPct val="0"/>
              </a:spcAft>
              <a:defRPr/>
            </a:pPr>
            <a:r>
              <a:rPr lang="en-US" altLang="en-US" sz="1600" dirty="0">
                <a:solidFill>
                  <a:prstClr val="black"/>
                </a:solidFill>
                <a:latin typeface="DIN Next Rounded LT Pro" panose="020F0503020203050203" pitchFamily="34" charset="0"/>
              </a:rPr>
              <a:t>Sully, 1896</a:t>
            </a:r>
          </a:p>
          <a:p>
            <a:pPr defTabSz="457200" fontAlgn="base">
              <a:spcBef>
                <a:spcPct val="0"/>
              </a:spcBef>
              <a:spcAft>
                <a:spcPct val="0"/>
              </a:spcAft>
              <a:defRPr/>
            </a:pPr>
            <a:r>
              <a:rPr lang="en-US" altLang="en-US" sz="1600" dirty="0">
                <a:solidFill>
                  <a:prstClr val="black"/>
                </a:solidFill>
                <a:latin typeface="DIN Next Rounded LT Pro" panose="020F0503020203050203" pitchFamily="34" charset="0"/>
              </a:rPr>
              <a:t>Harris, 2012</a:t>
            </a:r>
          </a:p>
        </p:txBody>
      </p:sp>
      <p:sp>
        <p:nvSpPr>
          <p:cNvPr id="5" name="Title 4"/>
          <p:cNvSpPr>
            <a:spLocks noGrp="1"/>
          </p:cNvSpPr>
          <p:nvPr>
            <p:ph type="title"/>
          </p:nvPr>
        </p:nvSpPr>
        <p:spPr/>
        <p:txBody>
          <a:bodyPr/>
          <a:lstStyle/>
          <a:p>
            <a:r>
              <a:rPr lang="en-US" dirty="0"/>
              <a:t>Age Four: </a:t>
            </a:r>
            <a:r>
              <a:rPr lang="en-US" dirty="0" smtClean="0"/>
              <a:t>“</a:t>
            </a:r>
            <a:r>
              <a:rPr lang="en-US" dirty="0"/>
              <a:t>The true age of inquisitiveness”</a:t>
            </a:r>
          </a:p>
        </p:txBody>
      </p:sp>
    </p:spTree>
    <p:extLst>
      <p:ext uri="{BB962C8B-B14F-4D97-AF65-F5344CB8AC3E}">
        <p14:creationId xmlns:p14="http://schemas.microsoft.com/office/powerpoint/2010/main" val="15930679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9"/>
          <p:cNvSpPr txBox="1">
            <a:spLocks noChangeArrowheads="1"/>
          </p:cNvSpPr>
          <p:nvPr/>
        </p:nvSpPr>
        <p:spPr bwMode="auto">
          <a:xfrm>
            <a:off x="9645001" y="5508542"/>
            <a:ext cx="341759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defTabSz="457200" fontAlgn="base">
              <a:spcBef>
                <a:spcPct val="0"/>
              </a:spcBef>
              <a:spcAft>
                <a:spcPct val="0"/>
              </a:spcAft>
              <a:defRPr/>
            </a:pPr>
            <a:r>
              <a:rPr lang="en-US" altLang="en-US" sz="1600" dirty="0">
                <a:solidFill>
                  <a:prstClr val="black"/>
                </a:solidFill>
                <a:latin typeface="DIN Next Rounded LT Pro" panose="020F0503020203050203" pitchFamily="34" charset="0"/>
              </a:rPr>
              <a:t>Dillon, 1988, p. 199</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662" y="1913021"/>
            <a:ext cx="8626756" cy="3368842"/>
          </a:xfrm>
          <a:prstGeom prst="rect">
            <a:avLst/>
          </a:prstGeom>
        </p:spPr>
      </p:pic>
      <p:sp>
        <p:nvSpPr>
          <p:cNvPr id="5" name="Title 4"/>
          <p:cNvSpPr>
            <a:spLocks noGrp="1"/>
          </p:cNvSpPr>
          <p:nvPr>
            <p:ph type="title"/>
          </p:nvPr>
        </p:nvSpPr>
        <p:spPr/>
        <p:txBody>
          <a:bodyPr/>
          <a:lstStyle/>
          <a:p>
            <a:r>
              <a:rPr lang="en-US" dirty="0"/>
              <a:t>Question Formulation by Adolescence</a:t>
            </a:r>
          </a:p>
        </p:txBody>
      </p:sp>
    </p:spTree>
    <p:extLst>
      <p:ext uri="{BB962C8B-B14F-4D97-AF65-F5344CB8AC3E}">
        <p14:creationId xmlns:p14="http://schemas.microsoft.com/office/powerpoint/2010/main" val="5595686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Who is in the room?</a:t>
            </a:r>
            <a:endParaRPr lang="en-US" dirty="0"/>
          </a:p>
        </p:txBody>
      </p:sp>
    </p:spTree>
    <p:extLst>
      <p:ext uri="{BB962C8B-B14F-4D97-AF65-F5344CB8AC3E}">
        <p14:creationId xmlns:p14="http://schemas.microsoft.com/office/powerpoint/2010/main" val="26320709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3200" dirty="0"/>
              <a:t>Teachers report that getting students to ask questions feels like, “pulling teeth.”</a:t>
            </a:r>
          </a:p>
          <a:p>
            <a:pPr>
              <a:buFont typeface="Arial" panose="020B0604020202020204" pitchFamily="34" charset="0"/>
              <a:buChar char="•"/>
            </a:pPr>
            <a:r>
              <a:rPr lang="en-US" sz="3200" dirty="0"/>
              <a:t>Students ask less than 1/5th the questions educators estimated would be elicited and deemed desirable.</a:t>
            </a:r>
          </a:p>
        </p:txBody>
      </p:sp>
      <p:sp>
        <p:nvSpPr>
          <p:cNvPr id="4" name="TextBox 29"/>
          <p:cNvSpPr txBox="1">
            <a:spLocks noChangeArrowheads="1"/>
          </p:cNvSpPr>
          <p:nvPr/>
        </p:nvSpPr>
        <p:spPr bwMode="auto">
          <a:xfrm>
            <a:off x="9927924" y="5496047"/>
            <a:ext cx="341759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defTabSz="457200" fontAlgn="base">
              <a:spcBef>
                <a:spcPct val="0"/>
              </a:spcBef>
              <a:spcAft>
                <a:spcPct val="0"/>
              </a:spcAft>
              <a:defRPr/>
            </a:pPr>
            <a:r>
              <a:rPr lang="en-US" altLang="en-US" sz="1600" dirty="0">
                <a:solidFill>
                  <a:prstClr val="black"/>
                </a:solidFill>
                <a:latin typeface="DIN Next Rounded LT Pro" panose="020F0503020203050203" pitchFamily="34" charset="0"/>
              </a:rPr>
              <a:t>Susskind, 1979</a:t>
            </a:r>
          </a:p>
        </p:txBody>
      </p:sp>
      <p:sp>
        <p:nvSpPr>
          <p:cNvPr id="5" name="Title 4"/>
          <p:cNvSpPr>
            <a:spLocks noGrp="1"/>
          </p:cNvSpPr>
          <p:nvPr>
            <p:ph type="title"/>
          </p:nvPr>
        </p:nvSpPr>
        <p:spPr/>
        <p:txBody>
          <a:bodyPr/>
          <a:lstStyle/>
          <a:p>
            <a:r>
              <a:rPr lang="en-US" dirty="0"/>
              <a:t>Educators Recognize the Problem</a:t>
            </a:r>
          </a:p>
        </p:txBody>
      </p:sp>
    </p:spTree>
    <p:extLst>
      <p:ext uri="{BB962C8B-B14F-4D97-AF65-F5344CB8AC3E}">
        <p14:creationId xmlns:p14="http://schemas.microsoft.com/office/powerpoint/2010/main" val="17864090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1308" y="2713038"/>
            <a:ext cx="10585937" cy="4144963"/>
          </a:xfrm>
        </p:spPr>
        <p:txBody>
          <a:bodyPr>
            <a:normAutofit/>
          </a:bodyPr>
          <a:lstStyle/>
          <a:p>
            <a:pPr marL="0" indent="0">
              <a:buNone/>
            </a:pPr>
            <a:r>
              <a:rPr lang="en-US" sz="3200" dirty="0"/>
              <a:t>How can </a:t>
            </a:r>
            <a:r>
              <a:rPr lang="en-US" sz="3200" dirty="0" smtClean="0"/>
              <a:t>teaching </a:t>
            </a:r>
            <a:r>
              <a:rPr lang="en-US" sz="3200" dirty="0"/>
              <a:t>students to ask questions go from a feeling of “pulling teeth” to a feeling of excitement for both teachers and learners?</a:t>
            </a:r>
          </a:p>
        </p:txBody>
      </p:sp>
    </p:spTree>
    <p:extLst>
      <p:ext uri="{BB962C8B-B14F-4D97-AF65-F5344CB8AC3E}">
        <p14:creationId xmlns:p14="http://schemas.microsoft.com/office/powerpoint/2010/main" val="30745639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18474" y="4899764"/>
            <a:ext cx="4073526" cy="1503907"/>
          </a:xfrm>
        </p:spPr>
        <p:txBody>
          <a:bodyPr>
            <a:normAutofit/>
          </a:bodyPr>
          <a:lstStyle/>
          <a:p>
            <a:pPr marL="0" indent="0">
              <a:buNone/>
            </a:pPr>
            <a:r>
              <a:rPr lang="en-US" sz="1600" dirty="0"/>
              <a:t>The Question as a Measure of Efficiency in Instruction: A critical study of classroom practice. </a:t>
            </a:r>
            <a:r>
              <a:rPr lang="en-US" sz="1600" i="1" dirty="0"/>
              <a:t>Columbia University Contributions to Education, No. 48</a:t>
            </a:r>
            <a:r>
              <a:rPr lang="en-US" sz="1600" dirty="0"/>
              <a:t> </a:t>
            </a:r>
          </a:p>
          <a:p>
            <a:endParaRPr lang="en-US" dirty="0">
              <a:latin typeface="+mj-lt"/>
            </a:endParaRPr>
          </a:p>
        </p:txBody>
      </p:sp>
      <p:pic>
        <p:nvPicPr>
          <p:cNvPr id="4" name="Picture 3"/>
          <p:cNvPicPr>
            <a:picLocks noChangeAspect="1"/>
          </p:cNvPicPr>
          <p:nvPr/>
        </p:nvPicPr>
        <p:blipFill>
          <a:blip r:embed="rId2"/>
          <a:stretch>
            <a:fillRect/>
          </a:stretch>
        </p:blipFill>
        <p:spPr>
          <a:xfrm>
            <a:off x="5384510" y="1794911"/>
            <a:ext cx="2733964" cy="3856807"/>
          </a:xfrm>
          <a:prstGeom prst="rect">
            <a:avLst/>
          </a:prstGeom>
        </p:spPr>
      </p:pic>
      <p:sp>
        <p:nvSpPr>
          <p:cNvPr id="6" name="TextBox 5"/>
          <p:cNvSpPr txBox="1"/>
          <p:nvPr/>
        </p:nvSpPr>
        <p:spPr>
          <a:xfrm>
            <a:off x="973712" y="1794911"/>
            <a:ext cx="4073527" cy="4801314"/>
          </a:xfrm>
          <a:prstGeom prst="rect">
            <a:avLst/>
          </a:prstGeom>
          <a:noFill/>
        </p:spPr>
        <p:txBody>
          <a:bodyPr wrap="square" rtlCol="0">
            <a:spAutoFit/>
          </a:bodyPr>
          <a:lstStyle/>
          <a:p>
            <a:r>
              <a:rPr lang="en-US" sz="2400" dirty="0">
                <a:latin typeface="DIN Next Rounded LT Pro" panose="020F0503020203050203" pitchFamily="34" charset="0"/>
              </a:rPr>
              <a:t>In a 1912 study Romiett Stevens observed: “an unusual lesson because twenty-five of the thirty-four questions were asked by the pupils… </a:t>
            </a:r>
            <a:r>
              <a:rPr lang="en-US" sz="2400" b="1" dirty="0">
                <a:latin typeface="DIN Next Rounded LT Pro" panose="020F0503020203050203" pitchFamily="34" charset="0"/>
              </a:rPr>
              <a:t>The result was that the lesson developed an impetus born of real interest</a:t>
            </a:r>
            <a:r>
              <a:rPr lang="en-US" sz="2400" dirty="0">
                <a:latin typeface="DIN Next Rounded LT Pro" panose="020F0503020203050203" pitchFamily="34" charset="0"/>
              </a:rPr>
              <a:t>. I mention it because this lesson was unique in the series of one hundred.”</a:t>
            </a:r>
            <a:r>
              <a:rPr lang="en-US" sz="2400" dirty="0"/>
              <a:t/>
            </a:r>
            <a:br>
              <a:rPr lang="en-US" sz="2400" dirty="0"/>
            </a:br>
            <a:endParaRPr lang="en-US" sz="2400" dirty="0"/>
          </a:p>
          <a:p>
            <a:endParaRPr lang="en-US" dirty="0"/>
          </a:p>
        </p:txBody>
      </p:sp>
      <p:sp>
        <p:nvSpPr>
          <p:cNvPr id="5" name="Title 4"/>
          <p:cNvSpPr>
            <a:spLocks noGrp="1"/>
          </p:cNvSpPr>
          <p:nvPr>
            <p:ph type="title"/>
          </p:nvPr>
        </p:nvSpPr>
        <p:spPr/>
        <p:txBody>
          <a:bodyPr/>
          <a:lstStyle/>
          <a:p>
            <a:r>
              <a:rPr lang="en-US" dirty="0"/>
              <a:t>Moving from the exception…</a:t>
            </a:r>
          </a:p>
        </p:txBody>
      </p:sp>
    </p:spTree>
    <p:extLst>
      <p:ext uri="{BB962C8B-B14F-4D97-AF65-F5344CB8AC3E}">
        <p14:creationId xmlns:p14="http://schemas.microsoft.com/office/powerpoint/2010/main" val="38036944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0999" y="2009182"/>
            <a:ext cx="2623678" cy="342826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5165" y="2009181"/>
            <a:ext cx="2733964" cy="3428264"/>
          </a:xfrm>
          <a:prstGeom prst="rect">
            <a:avLst/>
          </a:prstGeom>
        </p:spPr>
      </p:pic>
      <p:sp>
        <p:nvSpPr>
          <p:cNvPr id="3" name="Title 2"/>
          <p:cNvSpPr>
            <a:spLocks noGrp="1"/>
          </p:cNvSpPr>
          <p:nvPr>
            <p:ph type="title"/>
          </p:nvPr>
        </p:nvSpPr>
        <p:spPr/>
        <p:txBody>
          <a:bodyPr/>
          <a:lstStyle/>
          <a:p>
            <a:r>
              <a:rPr lang="en-US" dirty="0" smtClean="0"/>
              <a:t>…to </a:t>
            </a:r>
            <a:r>
              <a:rPr lang="en-US" dirty="0"/>
              <a:t>the norm</a:t>
            </a:r>
          </a:p>
        </p:txBody>
      </p:sp>
    </p:spTree>
    <p:extLst>
      <p:ext uri="{BB962C8B-B14F-4D97-AF65-F5344CB8AC3E}">
        <p14:creationId xmlns:p14="http://schemas.microsoft.com/office/powerpoint/2010/main" val="23286373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2062163" y="2719388"/>
            <a:ext cx="8178800" cy="2132012"/>
          </a:xfrm>
        </p:spPr>
        <p:txBody>
          <a:bodyPr/>
          <a:lstStyle/>
          <a:p>
            <a:pPr eaLnBrk="1" hangingPunct="1"/>
            <a:r>
              <a:rPr lang="en-US" altLang="en-US" sz="4200" dirty="0"/>
              <a:t>But, the problem begins long before college... </a:t>
            </a:r>
          </a:p>
        </p:txBody>
      </p:sp>
      <p:sp>
        <p:nvSpPr>
          <p:cNvPr id="3" name="Content Placeholder 2"/>
          <p:cNvSpPr>
            <a:spLocks noGrp="1"/>
          </p:cNvSpPr>
          <p:nvPr>
            <p:ph idx="1"/>
          </p:nvPr>
        </p:nvSpPr>
        <p:spPr>
          <a:xfrm>
            <a:off x="838200" y="1960563"/>
            <a:ext cx="10515600" cy="4737100"/>
          </a:xfrm>
        </p:spPr>
        <p:txBody>
          <a:bodyPr>
            <a:normAutofit/>
          </a:bodyPr>
          <a:lstStyle/>
          <a:p>
            <a:pPr marL="0" indent="0">
              <a:buNone/>
            </a:pPr>
            <a:endParaRPr lang="en-US" altLang="en-US" sz="4400" dirty="0" smtClean="0"/>
          </a:p>
          <a:p>
            <a:pPr marL="0" indent="0">
              <a:buNone/>
            </a:pPr>
            <a:r>
              <a:rPr lang="en-US" altLang="en-US" sz="5000" dirty="0">
                <a:solidFill>
                  <a:schemeClr val="tx2"/>
                </a:solidFill>
              </a:rPr>
              <a:t>What happens when </a:t>
            </a:r>
            <a:r>
              <a:rPr lang="en-US" altLang="en-US" sz="5000" dirty="0" smtClean="0">
                <a:solidFill>
                  <a:schemeClr val="tx2"/>
                </a:solidFill>
              </a:rPr>
              <a:t>students learn how </a:t>
            </a:r>
            <a:r>
              <a:rPr lang="en-US" altLang="en-US" sz="5000" dirty="0">
                <a:solidFill>
                  <a:schemeClr val="tx2"/>
                </a:solidFill>
              </a:rPr>
              <a:t>to ask their own questions?</a:t>
            </a:r>
            <a:r>
              <a:rPr lang="en-US" altLang="en-US" sz="5400" dirty="0">
                <a:solidFill>
                  <a:schemeClr val="tx2"/>
                </a:solidFill>
              </a:rPr>
              <a:t/>
            </a:r>
            <a:br>
              <a:rPr lang="en-US" altLang="en-US" sz="5400" dirty="0">
                <a:solidFill>
                  <a:schemeClr val="tx2"/>
                </a:solidFill>
              </a:rPr>
            </a:br>
            <a:endParaRPr lang="en-US" altLang="en-US" sz="5400" dirty="0">
              <a:solidFill>
                <a:schemeClr val="tx2"/>
              </a:solidFill>
            </a:endParaRPr>
          </a:p>
        </p:txBody>
      </p:sp>
    </p:spTree>
    <p:extLst>
      <p:ext uri="{BB962C8B-B14F-4D97-AF65-F5344CB8AC3E}">
        <p14:creationId xmlns:p14="http://schemas.microsoft.com/office/powerpoint/2010/main" val="18399121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normAutofit/>
          </a:bodyPr>
          <a:lstStyle/>
          <a:p>
            <a:r>
              <a:rPr lang="en-US" altLang="en-US" dirty="0" smtClean="0">
                <a:latin typeface="DIN Next Rounded LT Pro" panose="020F0503020203050203" pitchFamily="34" charset="0"/>
              </a:rPr>
              <a:t>Research Links </a:t>
            </a:r>
            <a:r>
              <a:rPr lang="en-US" altLang="en-US" dirty="0" smtClean="0"/>
              <a:t>Q</a:t>
            </a:r>
            <a:r>
              <a:rPr lang="en-US" altLang="en-US" dirty="0" smtClean="0">
                <a:latin typeface="DIN Next Rounded LT Pro" panose="020F0503020203050203" pitchFamily="34" charset="0"/>
              </a:rPr>
              <a:t>uestion </a:t>
            </a:r>
            <a:r>
              <a:rPr lang="en-US" altLang="en-US" dirty="0"/>
              <a:t>F</a:t>
            </a:r>
            <a:r>
              <a:rPr lang="en-US" altLang="en-US" dirty="0" smtClean="0">
                <a:latin typeface="DIN Next Rounded LT Pro" panose="020F0503020203050203" pitchFamily="34" charset="0"/>
              </a:rPr>
              <a:t>ormulation &amp; Learning </a:t>
            </a:r>
            <a:r>
              <a:rPr lang="en-US" altLang="en-US" dirty="0"/>
              <a:t>O</a:t>
            </a:r>
            <a:r>
              <a:rPr lang="en-US" altLang="en-US" dirty="0" smtClean="0">
                <a:latin typeface="DIN Next Rounded LT Pro" panose="020F0503020203050203" pitchFamily="34" charset="0"/>
              </a:rPr>
              <a:t>utcomes</a:t>
            </a:r>
          </a:p>
        </p:txBody>
      </p:sp>
      <p:sp>
        <p:nvSpPr>
          <p:cNvPr id="97283" name="Content Placeholder 2"/>
          <p:cNvSpPr>
            <a:spLocks noGrp="1"/>
          </p:cNvSpPr>
          <p:nvPr>
            <p:ph idx="1"/>
          </p:nvPr>
        </p:nvSpPr>
        <p:spPr>
          <a:xfrm>
            <a:off x="734291" y="2474496"/>
            <a:ext cx="10619509" cy="4144963"/>
          </a:xfrm>
        </p:spPr>
        <p:txBody>
          <a:bodyPr>
            <a:normAutofit/>
          </a:bodyPr>
          <a:lstStyle/>
          <a:p>
            <a:pPr>
              <a:buFont typeface="Arial" panose="020B0604020202020204" pitchFamily="34" charset="0"/>
              <a:buChar char="•"/>
            </a:pPr>
            <a:r>
              <a:rPr lang="en-US" altLang="en-US" sz="3000" dirty="0"/>
              <a:t>Student question formulation is one of the most effective metacognitive strategies </a:t>
            </a:r>
          </a:p>
          <a:p>
            <a:pPr>
              <a:buFont typeface="Arial" panose="020B0604020202020204" pitchFamily="34" charset="0"/>
              <a:buChar char="•"/>
            </a:pPr>
            <a:r>
              <a:rPr lang="en-US" altLang="en-US" sz="3000" dirty="0"/>
              <a:t>Engaging in pre-lesson self-questioning improved students rate of learning by nearly 50% (p.193)</a:t>
            </a:r>
          </a:p>
          <a:p>
            <a:pPr marL="0" indent="0" algn="r">
              <a:buNone/>
            </a:pPr>
            <a:endParaRPr lang="en-US" altLang="en-US" sz="1800" i="1" dirty="0"/>
          </a:p>
          <a:p>
            <a:pPr marL="0" indent="0" algn="r">
              <a:spcBef>
                <a:spcPct val="0"/>
              </a:spcBef>
              <a:buNone/>
            </a:pPr>
            <a:endParaRPr lang="en-US" altLang="en-US" sz="1600" dirty="0"/>
          </a:p>
          <a:p>
            <a:pPr marL="0" indent="0" algn="r">
              <a:spcBef>
                <a:spcPct val="0"/>
              </a:spcBef>
              <a:buNone/>
            </a:pPr>
            <a:endParaRPr lang="en-US" altLang="en-US" sz="1600" dirty="0"/>
          </a:p>
          <a:p>
            <a:pPr marL="0" indent="0" algn="r">
              <a:spcBef>
                <a:spcPct val="0"/>
              </a:spcBef>
              <a:buNone/>
            </a:pPr>
            <a:r>
              <a:rPr lang="en-US" altLang="en-US" sz="1600" dirty="0"/>
              <a:t>John Hattie</a:t>
            </a:r>
          </a:p>
          <a:p>
            <a:pPr marL="0" indent="0" algn="r">
              <a:spcBef>
                <a:spcPct val="0"/>
              </a:spcBef>
              <a:buNone/>
            </a:pPr>
            <a:r>
              <a:rPr lang="en-US" altLang="en-US" sz="1600" i="1" dirty="0"/>
              <a:t>Visible Learning: A Synthesis of Over 800 </a:t>
            </a:r>
          </a:p>
          <a:p>
            <a:pPr marL="0" indent="0" algn="r">
              <a:spcBef>
                <a:spcPct val="0"/>
              </a:spcBef>
              <a:buNone/>
            </a:pPr>
            <a:r>
              <a:rPr lang="en-US" altLang="en-US" sz="1600" i="1" dirty="0"/>
              <a:t>meta-Analyses Relating to Achievement, 2008</a:t>
            </a:r>
          </a:p>
          <a:p>
            <a:pPr marL="0" indent="0">
              <a:buNone/>
            </a:pPr>
            <a:endParaRPr lang="en-US" altLang="en-US" sz="1600" dirty="0"/>
          </a:p>
        </p:txBody>
      </p:sp>
    </p:spTree>
    <p:extLst>
      <p:ext uri="{BB962C8B-B14F-4D97-AF65-F5344CB8AC3E}">
        <p14:creationId xmlns:p14="http://schemas.microsoft.com/office/powerpoint/2010/main" val="36523584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706582" y="2618943"/>
            <a:ext cx="10647217" cy="2246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buClr>
                <a:srgbClr val="76C5EF"/>
              </a:buClr>
              <a:buSzPct val="75000"/>
              <a:defRPr/>
            </a:pPr>
            <a:r>
              <a:rPr lang="en-US" sz="2800" dirty="0" smtClean="0">
                <a:solidFill>
                  <a:srgbClr val="000000"/>
                </a:solidFill>
                <a:latin typeface="DIN Next Rounded LT Pro" panose="020F0503020203050203" pitchFamily="34" charset="0"/>
              </a:rPr>
              <a:t>“</a:t>
            </a:r>
            <a:r>
              <a:rPr lang="en-US" sz="2800" dirty="0">
                <a:solidFill>
                  <a:srgbClr val="000000"/>
                </a:solidFill>
                <a:latin typeface="DIN Next Rounded LT Pro" panose="020F0503020203050203" pitchFamily="34" charset="0"/>
              </a:rPr>
              <a:t>Asking questions may not always lead to answers, but it leads to curiosity… Question asking helps us guide our own adventure and helps us find new interests. Everything starts with a question, even if you don't realize it.” </a:t>
            </a:r>
          </a:p>
          <a:p>
            <a:pPr>
              <a:buClr>
                <a:srgbClr val="76C5EF"/>
              </a:buClr>
              <a:buSzPct val="75000"/>
              <a:defRPr/>
            </a:pPr>
            <a:r>
              <a:rPr lang="en-US" sz="2800" dirty="0">
                <a:solidFill>
                  <a:srgbClr val="000000"/>
                </a:solidFill>
                <a:latin typeface="DIN Next Rounded LT Pro" panose="020F0503020203050203" pitchFamily="34" charset="0"/>
              </a:rPr>
              <a:t>- 9</a:t>
            </a:r>
            <a:r>
              <a:rPr lang="en-US" sz="2800" baseline="30000" dirty="0">
                <a:solidFill>
                  <a:srgbClr val="000000"/>
                </a:solidFill>
                <a:latin typeface="DIN Next Rounded LT Pro" panose="020F0503020203050203" pitchFamily="34" charset="0"/>
              </a:rPr>
              <a:t>th</a:t>
            </a:r>
            <a:r>
              <a:rPr lang="en-US" sz="2800" dirty="0">
                <a:solidFill>
                  <a:srgbClr val="000000"/>
                </a:solidFill>
                <a:latin typeface="DIN Next Rounded LT Pro" panose="020F0503020203050203" pitchFamily="34" charset="0"/>
              </a:rPr>
              <a:t> Grader, Fitchburg, MA</a:t>
            </a:r>
          </a:p>
        </p:txBody>
      </p:sp>
      <p:sp>
        <p:nvSpPr>
          <p:cNvPr id="24579" name="Title 1"/>
          <p:cNvSpPr>
            <a:spLocks noGrp="1"/>
          </p:cNvSpPr>
          <p:nvPr>
            <p:ph type="title"/>
          </p:nvPr>
        </p:nvSpPr>
        <p:spPr/>
        <p:txBody>
          <a:bodyPr>
            <a:normAutofit/>
          </a:bodyPr>
          <a:lstStyle/>
          <a:p>
            <a:r>
              <a:rPr lang="en-US" dirty="0"/>
              <a:t>Student </a:t>
            </a:r>
            <a:r>
              <a:rPr lang="en-US" dirty="0" smtClean="0"/>
              <a:t>Reflections</a:t>
            </a:r>
            <a:endParaRPr lang="en-US" dirty="0"/>
          </a:p>
        </p:txBody>
      </p:sp>
    </p:spTree>
    <p:extLst>
      <p:ext uri="{BB962C8B-B14F-4D97-AF65-F5344CB8AC3E}">
        <p14:creationId xmlns:p14="http://schemas.microsoft.com/office/powerpoint/2010/main" val="28447124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itle 1"/>
          <p:cNvSpPr>
            <a:spLocks noGrp="1"/>
          </p:cNvSpPr>
          <p:nvPr>
            <p:ph type="title"/>
          </p:nvPr>
        </p:nvSpPr>
        <p:spPr/>
        <p:txBody>
          <a:bodyPr>
            <a:normAutofit/>
          </a:bodyPr>
          <a:lstStyle/>
          <a:p>
            <a:r>
              <a:rPr lang="en-US" dirty="0"/>
              <a:t>Student </a:t>
            </a:r>
            <a:r>
              <a:rPr lang="en-US" dirty="0" smtClean="0"/>
              <a:t>Reflections</a:t>
            </a:r>
            <a:endParaRPr lang="en-US" dirty="0"/>
          </a:p>
        </p:txBody>
      </p:sp>
      <p:pic>
        <p:nvPicPr>
          <p:cNvPr id="4" name="Picture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8200" y="2286105"/>
            <a:ext cx="7027863" cy="2798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a:spLocks noChangeArrowheads="1"/>
          </p:cNvSpPr>
          <p:nvPr/>
        </p:nvSpPr>
        <p:spPr bwMode="auto">
          <a:xfrm>
            <a:off x="8063346" y="2669823"/>
            <a:ext cx="3491345" cy="3000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lvl="0" defTabSz="457200">
              <a:defRPr/>
            </a:pPr>
            <a:r>
              <a:rPr lang="en-US" sz="2400" dirty="0">
                <a:solidFill>
                  <a:srgbClr val="000000"/>
                </a:solidFill>
                <a:latin typeface="DIN Next Rounded LT Pro" panose="020F0503020203050203" pitchFamily="34" charset="0"/>
              </a:rPr>
              <a:t>“The way it made me feel was smart because I was asking good questions and giving good answers</a:t>
            </a:r>
            <a:r>
              <a:rPr lang="en-US" sz="2400" dirty="0" smtClean="0">
                <a:solidFill>
                  <a:srgbClr val="000000"/>
                </a:solidFill>
                <a:latin typeface="DIN Next Rounded LT Pro" panose="020F0503020203050203" pitchFamily="34" charset="0"/>
              </a:rPr>
              <a:t>.”</a:t>
            </a:r>
          </a:p>
          <a:p>
            <a:pPr lvl="0" defTabSz="457200">
              <a:defRPr/>
            </a:pPr>
            <a:endParaRPr lang="en-US" sz="2400" dirty="0">
              <a:solidFill>
                <a:srgbClr val="000000"/>
              </a:solidFill>
              <a:latin typeface="DIN Next Rounded LT Pro" panose="020F0503020203050203" pitchFamily="34" charset="0"/>
            </a:endParaRPr>
          </a:p>
          <a:p>
            <a:pPr algn="r">
              <a:buClr>
                <a:srgbClr val="76C5EF"/>
              </a:buClr>
              <a:buSzPct val="75000"/>
              <a:defRPr/>
            </a:pPr>
            <a:r>
              <a:rPr lang="en-US" sz="1500" dirty="0" smtClean="0">
                <a:solidFill>
                  <a:srgbClr val="000000"/>
                </a:solidFill>
                <a:latin typeface="DIN Next Rounded LT Pro" panose="020F0503020203050203" pitchFamily="34" charset="0"/>
              </a:rPr>
              <a:t>- 9</a:t>
            </a:r>
            <a:r>
              <a:rPr lang="en-US" sz="1500" baseline="30000" dirty="0" smtClean="0">
                <a:solidFill>
                  <a:srgbClr val="000000"/>
                </a:solidFill>
                <a:latin typeface="DIN Next Rounded LT Pro" panose="020F0503020203050203" pitchFamily="34" charset="0"/>
              </a:rPr>
              <a:t>th</a:t>
            </a:r>
            <a:r>
              <a:rPr lang="en-US" sz="1500" dirty="0" smtClean="0">
                <a:solidFill>
                  <a:srgbClr val="000000"/>
                </a:solidFill>
                <a:latin typeface="DIN Next Rounded LT Pro" panose="020F0503020203050203" pitchFamily="34" charset="0"/>
              </a:rPr>
              <a:t> </a:t>
            </a:r>
            <a:r>
              <a:rPr lang="en-US" sz="1500" dirty="0">
                <a:solidFill>
                  <a:srgbClr val="000000"/>
                </a:solidFill>
                <a:latin typeface="DIN Next Rounded LT Pro" panose="020F0503020203050203" pitchFamily="34" charset="0"/>
              </a:rPr>
              <a:t>Grader, </a:t>
            </a:r>
            <a:r>
              <a:rPr lang="en-US" sz="1500" dirty="0" smtClean="0">
                <a:solidFill>
                  <a:srgbClr val="000000"/>
                </a:solidFill>
                <a:latin typeface="DIN Next Rounded LT Pro" panose="020F0503020203050203" pitchFamily="34" charset="0"/>
              </a:rPr>
              <a:t>Boston, MA</a:t>
            </a:r>
          </a:p>
          <a:p>
            <a:pPr algn="r">
              <a:buClr>
                <a:srgbClr val="76C5EF"/>
              </a:buClr>
              <a:buSzPct val="75000"/>
              <a:defRPr/>
            </a:pPr>
            <a:r>
              <a:rPr lang="en-US" sz="1500" dirty="0" smtClean="0">
                <a:solidFill>
                  <a:srgbClr val="000000"/>
                </a:solidFill>
                <a:latin typeface="DIN Next Rounded LT Pro" panose="020F0503020203050203" pitchFamily="34" charset="0"/>
              </a:rPr>
              <a:t>Summer remedial Program</a:t>
            </a:r>
          </a:p>
          <a:p>
            <a:pPr>
              <a:buClr>
                <a:srgbClr val="76C5EF"/>
              </a:buClr>
              <a:buSzPct val="75000"/>
              <a:defRPr/>
            </a:pPr>
            <a:endParaRPr lang="en-US" sz="1500" dirty="0">
              <a:solidFill>
                <a:srgbClr val="000000"/>
              </a:solidFill>
              <a:latin typeface="DIN Next Rounded LT Pro" panose="020F0503020203050203" pitchFamily="34" charset="0"/>
            </a:endParaRPr>
          </a:p>
        </p:txBody>
      </p:sp>
    </p:spTree>
    <p:extLst>
      <p:ext uri="{BB962C8B-B14F-4D97-AF65-F5344CB8AC3E}">
        <p14:creationId xmlns:p14="http://schemas.microsoft.com/office/powerpoint/2010/main" val="4806424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3200" dirty="0" smtClean="0"/>
              <a:t>A strategy educators can use to teach students how to:</a:t>
            </a:r>
          </a:p>
          <a:p>
            <a:r>
              <a:rPr lang="en-US" sz="3200" dirty="0" smtClean="0"/>
              <a:t>formulate their own questions</a:t>
            </a:r>
          </a:p>
          <a:p>
            <a:r>
              <a:rPr lang="en-US" sz="3200" dirty="0" smtClean="0"/>
              <a:t>work with and improve their questions</a:t>
            </a:r>
          </a:p>
          <a:p>
            <a:r>
              <a:rPr lang="en-US" sz="3200" dirty="0" smtClean="0"/>
              <a:t>prioritize questions</a:t>
            </a:r>
          </a:p>
          <a:p>
            <a:r>
              <a:rPr lang="en-US" sz="3200" dirty="0" smtClean="0"/>
              <a:t>strategize on how to use questions</a:t>
            </a:r>
          </a:p>
          <a:p>
            <a:r>
              <a:rPr lang="en-US" sz="3200" dirty="0" smtClean="0"/>
              <a:t>reflect on their questions and the process</a:t>
            </a:r>
          </a:p>
          <a:p>
            <a:r>
              <a:rPr lang="en-US" sz="3200" dirty="0" smtClean="0"/>
              <a:t>use their questions to drive learning</a:t>
            </a:r>
          </a:p>
        </p:txBody>
      </p:sp>
      <p:sp>
        <p:nvSpPr>
          <p:cNvPr id="5" name="Title 4"/>
          <p:cNvSpPr>
            <a:spLocks noGrp="1"/>
          </p:cNvSpPr>
          <p:nvPr>
            <p:ph type="title"/>
          </p:nvPr>
        </p:nvSpPr>
        <p:spPr/>
        <p:txBody>
          <a:bodyPr/>
          <a:lstStyle/>
          <a:p>
            <a:r>
              <a:rPr lang="en-US" dirty="0" smtClean="0"/>
              <a:t>The Question Formulation Technique (QFT)</a:t>
            </a:r>
            <a:endParaRPr lang="en-US" dirty="0"/>
          </a:p>
        </p:txBody>
      </p:sp>
    </p:spTree>
    <p:extLst>
      <p:ext uri="{BB962C8B-B14F-4D97-AF65-F5344CB8AC3E}">
        <p14:creationId xmlns:p14="http://schemas.microsoft.com/office/powerpoint/2010/main" val="27845471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4799086"/>
            <a:ext cx="10515600" cy="953001"/>
          </a:xfrm>
        </p:spPr>
        <p:txBody>
          <a:bodyPr>
            <a:noAutofit/>
          </a:bodyPr>
          <a:lstStyle/>
          <a:p>
            <a:r>
              <a:rPr lang="en-US" sz="3200" dirty="0"/>
              <a:t>An </a:t>
            </a:r>
            <a:r>
              <a:rPr lang="en-US" sz="3200" dirty="0" smtClean="0"/>
              <a:t>Experience </a:t>
            </a:r>
            <a:r>
              <a:rPr lang="en-US" sz="3200" dirty="0"/>
              <a:t>in the Question </a:t>
            </a:r>
            <a:r>
              <a:rPr lang="en-US" sz="3200" dirty="0" smtClean="0"/>
              <a:t>Formulation Technique</a:t>
            </a:r>
            <a:endParaRPr lang="en-US" sz="3200" dirty="0"/>
          </a:p>
        </p:txBody>
      </p:sp>
      <p:sp>
        <p:nvSpPr>
          <p:cNvPr id="7" name="Rectangle 6"/>
          <p:cNvSpPr/>
          <p:nvPr/>
        </p:nvSpPr>
        <p:spPr>
          <a:xfrm>
            <a:off x="9069917" y="228600"/>
            <a:ext cx="2743200" cy="2039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8" name="Rectangle 7"/>
          <p:cNvSpPr/>
          <p:nvPr/>
        </p:nvSpPr>
        <p:spPr>
          <a:xfrm>
            <a:off x="9069917"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423" r="3768" b="16809"/>
          <a:stretch/>
        </p:blipFill>
        <p:spPr>
          <a:xfrm>
            <a:off x="929068" y="228600"/>
            <a:ext cx="6373750" cy="4187952"/>
          </a:xfrm>
          <a:prstGeom prst="rect">
            <a:avLst/>
          </a:prstGeom>
        </p:spPr>
      </p:pic>
    </p:spTree>
    <p:extLst>
      <p:ext uri="{BB962C8B-B14F-4D97-AF65-F5344CB8AC3E}">
        <p14:creationId xmlns:p14="http://schemas.microsoft.com/office/powerpoint/2010/main" val="11377575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Content Placeholder 2"/>
          <p:cNvSpPr>
            <a:spLocks noGrp="1"/>
          </p:cNvSpPr>
          <p:nvPr>
            <p:ph idx="1"/>
          </p:nvPr>
        </p:nvSpPr>
        <p:spPr>
          <a:xfrm>
            <a:off x="791308" y="2020456"/>
            <a:ext cx="10612315" cy="5049405"/>
          </a:xfrm>
        </p:spPr>
        <p:txBody>
          <a:bodyPr>
            <a:normAutofit/>
          </a:bodyPr>
          <a:lstStyle/>
          <a:p>
            <a:pPr marL="0" indent="0">
              <a:spcBef>
                <a:spcPts val="0"/>
              </a:spcBef>
              <a:buNone/>
            </a:pPr>
            <a:r>
              <a:rPr lang="en-US" altLang="en-US" sz="2400" dirty="0"/>
              <a:t>We are deeply grateful </a:t>
            </a:r>
            <a:r>
              <a:rPr lang="en-US" altLang="en-US" sz="2400" dirty="0" smtClean="0"/>
              <a:t>to The National Science Foundation and The </a:t>
            </a:r>
            <a:r>
              <a:rPr lang="en-US" altLang="en-US" sz="2400" dirty="0"/>
              <a:t>Hummingbird Fund for their generous support of the Right Question Institute’s </a:t>
            </a:r>
            <a:r>
              <a:rPr lang="en-US" altLang="en-US" sz="2400" dirty="0" smtClean="0"/>
              <a:t>work in education. </a:t>
            </a:r>
            <a:endParaRPr lang="en-US" altLang="en-US" sz="2400" dirty="0"/>
          </a:p>
        </p:txBody>
      </p:sp>
      <p:sp>
        <p:nvSpPr>
          <p:cNvPr id="2" name="Title 1"/>
          <p:cNvSpPr>
            <a:spLocks noGrp="1"/>
          </p:cNvSpPr>
          <p:nvPr>
            <p:ph type="title"/>
          </p:nvPr>
        </p:nvSpPr>
        <p:spPr/>
        <p:txBody>
          <a:bodyPr/>
          <a:lstStyle/>
          <a:p>
            <a:r>
              <a:rPr lang="en-US" dirty="0" smtClean="0"/>
              <a:t>Acknowledgments</a:t>
            </a:r>
            <a:endParaRPr lang="en-US" dirty="0"/>
          </a:p>
        </p:txBody>
      </p:sp>
    </p:spTree>
    <p:extLst>
      <p:ext uri="{BB962C8B-B14F-4D97-AF65-F5344CB8AC3E}">
        <p14:creationId xmlns:p14="http://schemas.microsoft.com/office/powerpoint/2010/main" val="31485893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Rules for Producing Questions</a:t>
            </a:r>
            <a:endParaRPr lang="en-US" dirty="0"/>
          </a:p>
        </p:txBody>
      </p:sp>
      <p:sp>
        <p:nvSpPr>
          <p:cNvPr id="4" name="Rectangle 3"/>
          <p:cNvSpPr/>
          <p:nvPr/>
        </p:nvSpPr>
        <p:spPr>
          <a:xfrm>
            <a:off x="838200" y="2828836"/>
            <a:ext cx="8305800" cy="2062103"/>
          </a:xfrm>
          <a:prstGeom prst="rect">
            <a:avLst/>
          </a:prstGeom>
        </p:spPr>
        <p:txBody>
          <a:bodyPr wrap="square">
            <a:spAutoFit/>
          </a:bodyPr>
          <a:lstStyle/>
          <a:p>
            <a:r>
              <a:rPr lang="en-US" sz="3200" dirty="0">
                <a:latin typeface="DIN Next Rounded LT Pro" panose="020F0503020203050203" pitchFamily="34" charset="0"/>
              </a:rPr>
              <a:t>1. Ask as many questions as you can</a:t>
            </a:r>
          </a:p>
          <a:p>
            <a:r>
              <a:rPr lang="en-US" sz="3200" dirty="0">
                <a:latin typeface="DIN Next Rounded LT Pro" panose="020F0503020203050203" pitchFamily="34" charset="0"/>
              </a:rPr>
              <a:t>2. Do not stop to answer, judge, or discuss</a:t>
            </a:r>
          </a:p>
          <a:p>
            <a:r>
              <a:rPr lang="en-US" sz="3200" dirty="0">
                <a:latin typeface="DIN Next Rounded LT Pro" panose="020F0503020203050203" pitchFamily="34" charset="0"/>
              </a:rPr>
              <a:t>3. Write down every question exactly as stated</a:t>
            </a:r>
          </a:p>
          <a:p>
            <a:r>
              <a:rPr lang="en-US" sz="3200" dirty="0">
                <a:latin typeface="DIN Next Rounded LT Pro" panose="020F0503020203050203" pitchFamily="34" charset="0"/>
              </a:rPr>
              <a:t>4. Change any statements into questions</a:t>
            </a:r>
          </a:p>
        </p:txBody>
      </p:sp>
    </p:spTree>
    <p:extLst>
      <p:ext uri="{BB962C8B-B14F-4D97-AF65-F5344CB8AC3E}">
        <p14:creationId xmlns:p14="http://schemas.microsoft.com/office/powerpoint/2010/main" val="39030451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normAutofit/>
          </a:bodyPr>
          <a:lstStyle/>
          <a:p>
            <a:pPr eaLnBrk="1" hangingPunct="1"/>
            <a:r>
              <a:rPr lang="en-US" altLang="en-US" dirty="0"/>
              <a:t>Produce </a:t>
            </a:r>
            <a:r>
              <a:rPr lang="en-US" altLang="en-US" dirty="0" smtClean="0"/>
              <a:t>Questions</a:t>
            </a:r>
            <a:endParaRPr lang="en-US" altLang="en-US" dirty="0"/>
          </a:p>
        </p:txBody>
      </p:sp>
      <p:sp>
        <p:nvSpPr>
          <p:cNvPr id="102403" name="Content Placeholder 2"/>
          <p:cNvSpPr>
            <a:spLocks noGrp="1"/>
          </p:cNvSpPr>
          <p:nvPr>
            <p:ph idx="1"/>
          </p:nvPr>
        </p:nvSpPr>
        <p:spPr>
          <a:xfrm>
            <a:off x="838200" y="2161309"/>
            <a:ext cx="10515599" cy="4461165"/>
          </a:xfrm>
        </p:spPr>
        <p:txBody>
          <a:bodyPr/>
          <a:lstStyle/>
          <a:p>
            <a:pPr marL="514350" indent="-514350">
              <a:buFont typeface="Wingdings" panose="05000000000000000000" pitchFamily="2" charset="2"/>
              <a:buAutoNum type="arabicPeriod"/>
            </a:pPr>
            <a:r>
              <a:rPr lang="en-US" altLang="en-US" sz="3200" dirty="0">
                <a:solidFill>
                  <a:srgbClr val="000000"/>
                </a:solidFill>
              </a:rPr>
              <a:t>Ask questions</a:t>
            </a:r>
          </a:p>
          <a:p>
            <a:pPr marL="514350" indent="-514350">
              <a:buFont typeface="Wingdings" panose="05000000000000000000" pitchFamily="2" charset="2"/>
              <a:buAutoNum type="arabicPeriod"/>
            </a:pPr>
            <a:r>
              <a:rPr lang="en-US" altLang="en-US" sz="3200" dirty="0">
                <a:solidFill>
                  <a:srgbClr val="000000"/>
                </a:solidFill>
              </a:rPr>
              <a:t>Follow the rules</a:t>
            </a:r>
          </a:p>
          <a:p>
            <a:pPr lvl="3" eaLnBrk="1" hangingPunct="1">
              <a:lnSpc>
                <a:spcPct val="90000"/>
              </a:lnSpc>
              <a:buFont typeface="Arial" panose="020B0604020202020204" pitchFamily="34" charset="0"/>
              <a:buChar char="•"/>
            </a:pPr>
            <a:r>
              <a:rPr lang="en-US" altLang="en-US" sz="2400" dirty="0"/>
              <a:t>Ask as many questions as you can</a:t>
            </a:r>
          </a:p>
          <a:p>
            <a:pPr lvl="3" eaLnBrk="1" hangingPunct="1">
              <a:lnSpc>
                <a:spcPct val="90000"/>
              </a:lnSpc>
              <a:buFont typeface="Arial" panose="020B0604020202020204" pitchFamily="34" charset="0"/>
              <a:buChar char="•"/>
            </a:pPr>
            <a:r>
              <a:rPr lang="en-US" altLang="en-US" sz="2400" dirty="0"/>
              <a:t>Do not stop to answer, judge, or discuss</a:t>
            </a:r>
          </a:p>
          <a:p>
            <a:pPr lvl="3" eaLnBrk="1" hangingPunct="1">
              <a:lnSpc>
                <a:spcPct val="90000"/>
              </a:lnSpc>
              <a:buFont typeface="Arial" panose="020B0604020202020204" pitchFamily="34" charset="0"/>
              <a:buChar char="•"/>
            </a:pPr>
            <a:r>
              <a:rPr lang="en-US" altLang="en-US" sz="2400" dirty="0"/>
              <a:t>Write down every question exactly as it was stated</a:t>
            </a:r>
          </a:p>
          <a:p>
            <a:pPr lvl="3" eaLnBrk="1" hangingPunct="1">
              <a:lnSpc>
                <a:spcPct val="90000"/>
              </a:lnSpc>
              <a:buFont typeface="Arial" panose="020B0604020202020204" pitchFamily="34" charset="0"/>
              <a:buChar char="•"/>
            </a:pPr>
            <a:r>
              <a:rPr lang="en-US" altLang="en-US" sz="2400" dirty="0"/>
              <a:t>Change any statements into questions</a:t>
            </a:r>
          </a:p>
          <a:p>
            <a:pPr marL="514350" indent="-514350">
              <a:buFont typeface="Wingdings" panose="05000000000000000000" pitchFamily="2" charset="2"/>
              <a:buAutoNum type="arabicPeriod"/>
            </a:pPr>
            <a:r>
              <a:rPr lang="en-US" altLang="en-US" sz="3200" dirty="0">
                <a:solidFill>
                  <a:srgbClr val="000000"/>
                </a:solidFill>
              </a:rPr>
              <a:t>Number the questions</a:t>
            </a:r>
          </a:p>
          <a:p>
            <a:pPr marL="514350" indent="-514350" algn="ctr">
              <a:buFont typeface="Wingdings" panose="05000000000000000000" pitchFamily="2" charset="2"/>
              <a:buAutoNum type="arabicPeriod"/>
            </a:pPr>
            <a:endParaRPr lang="en-US" altLang="en-US" dirty="0"/>
          </a:p>
        </p:txBody>
      </p:sp>
    </p:spTree>
    <p:extLst>
      <p:ext uri="{BB962C8B-B14F-4D97-AF65-F5344CB8AC3E}">
        <p14:creationId xmlns:p14="http://schemas.microsoft.com/office/powerpoint/2010/main" val="4938994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Content Placeholder 2"/>
          <p:cNvSpPr>
            <a:spLocks noGrp="1"/>
          </p:cNvSpPr>
          <p:nvPr>
            <p:ph idx="1"/>
          </p:nvPr>
        </p:nvSpPr>
        <p:spPr>
          <a:xfrm>
            <a:off x="838199" y="3153295"/>
            <a:ext cx="10771910" cy="2485243"/>
          </a:xfrm>
        </p:spPr>
        <p:txBody>
          <a:bodyPr>
            <a:noAutofit/>
          </a:bodyPr>
          <a:lstStyle/>
          <a:p>
            <a:pPr marL="0" indent="0">
              <a:spcBef>
                <a:spcPts val="0"/>
              </a:spcBef>
              <a:buNone/>
            </a:pPr>
            <a:r>
              <a:rPr lang="en-US" altLang="en-US" sz="4400" dirty="0">
                <a:solidFill>
                  <a:schemeClr val="accent1"/>
                </a:solidFill>
              </a:rPr>
              <a:t>Some students are </a:t>
            </a:r>
            <a:r>
              <a:rPr lang="en-US" altLang="en-US" sz="4400" dirty="0" smtClean="0">
                <a:solidFill>
                  <a:schemeClr val="accent1"/>
                </a:solidFill>
              </a:rPr>
              <a:t>not asking questions.</a:t>
            </a:r>
            <a:endParaRPr lang="en-US" altLang="en-US" sz="4400" dirty="0">
              <a:solidFill>
                <a:schemeClr val="accent1"/>
              </a:solidFill>
            </a:endParaRPr>
          </a:p>
        </p:txBody>
      </p:sp>
      <p:sp>
        <p:nvSpPr>
          <p:cNvPr id="2" name="Title 1"/>
          <p:cNvSpPr>
            <a:spLocks noGrp="1"/>
          </p:cNvSpPr>
          <p:nvPr>
            <p:ph type="title"/>
          </p:nvPr>
        </p:nvSpPr>
        <p:spPr/>
        <p:txBody>
          <a:bodyPr/>
          <a:lstStyle/>
          <a:p>
            <a:r>
              <a:rPr lang="en-US" dirty="0" smtClean="0"/>
              <a:t>Question Focus</a:t>
            </a:r>
            <a:endParaRPr lang="en-US" dirty="0"/>
          </a:p>
        </p:txBody>
      </p:sp>
    </p:spTree>
    <p:extLst>
      <p:ext uri="{BB962C8B-B14F-4D97-AF65-F5344CB8AC3E}">
        <p14:creationId xmlns:p14="http://schemas.microsoft.com/office/powerpoint/2010/main" val="17298345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1"/>
          </p:nvPr>
        </p:nvSpPr>
        <p:spPr>
          <a:xfrm>
            <a:off x="838200" y="1981201"/>
            <a:ext cx="9547225" cy="4144963"/>
          </a:xfrm>
        </p:spPr>
        <p:txBody>
          <a:bodyPr/>
          <a:lstStyle/>
          <a:p>
            <a:pPr marL="0" indent="0">
              <a:buNone/>
            </a:pPr>
            <a:r>
              <a:rPr lang="en-US" altLang="en-US" sz="3000" u="sng" dirty="0">
                <a:solidFill>
                  <a:srgbClr val="000000"/>
                </a:solidFill>
              </a:rPr>
              <a:t>Definitions</a:t>
            </a:r>
            <a:r>
              <a:rPr lang="en-US" altLang="en-US" sz="3000" dirty="0">
                <a:solidFill>
                  <a:srgbClr val="000000"/>
                </a:solidFill>
              </a:rPr>
              <a:t>: </a:t>
            </a:r>
            <a:endParaRPr lang="en-US" altLang="en-US" sz="3000" b="1" dirty="0">
              <a:solidFill>
                <a:srgbClr val="000000"/>
              </a:solidFill>
            </a:endParaRPr>
          </a:p>
          <a:p>
            <a:pPr lvl="1" eaLnBrk="1" hangingPunct="1">
              <a:lnSpc>
                <a:spcPct val="90000"/>
              </a:lnSpc>
              <a:buFont typeface="Arial" panose="020B0604020202020204" pitchFamily="34" charset="0"/>
              <a:buChar char="•"/>
            </a:pPr>
            <a:r>
              <a:rPr lang="en-US" altLang="en-US" b="1" dirty="0">
                <a:solidFill>
                  <a:srgbClr val="000000"/>
                </a:solidFill>
              </a:rPr>
              <a:t>Closed-ended </a:t>
            </a:r>
            <a:r>
              <a:rPr lang="en-US" altLang="en-US" dirty="0">
                <a:solidFill>
                  <a:srgbClr val="000000"/>
                </a:solidFill>
              </a:rPr>
              <a:t>questions can be answered with a “yes” or  “no” or with a </a:t>
            </a:r>
            <a:r>
              <a:rPr lang="en-US" altLang="en-US" b="1" dirty="0">
                <a:solidFill>
                  <a:srgbClr val="000000"/>
                </a:solidFill>
              </a:rPr>
              <a:t>one-word </a:t>
            </a:r>
            <a:r>
              <a:rPr lang="en-US" altLang="en-US" dirty="0">
                <a:solidFill>
                  <a:srgbClr val="000000"/>
                </a:solidFill>
              </a:rPr>
              <a:t>answer.</a:t>
            </a:r>
          </a:p>
          <a:p>
            <a:pPr lvl="1" eaLnBrk="1" hangingPunct="1">
              <a:lnSpc>
                <a:spcPct val="90000"/>
              </a:lnSpc>
              <a:buFont typeface="Arial" panose="020B0604020202020204" pitchFamily="34" charset="0"/>
              <a:buChar char="•"/>
            </a:pPr>
            <a:r>
              <a:rPr lang="en-US" altLang="en-US" b="1" dirty="0">
                <a:solidFill>
                  <a:srgbClr val="000000"/>
                </a:solidFill>
              </a:rPr>
              <a:t>Open-ended</a:t>
            </a:r>
            <a:r>
              <a:rPr lang="en-US" altLang="en-US" dirty="0">
                <a:solidFill>
                  <a:srgbClr val="000000"/>
                </a:solidFill>
              </a:rPr>
              <a:t> questions require more </a:t>
            </a:r>
            <a:r>
              <a:rPr lang="en-US" altLang="en-US" b="1" dirty="0">
                <a:solidFill>
                  <a:srgbClr val="000000"/>
                </a:solidFill>
              </a:rPr>
              <a:t>explanation</a:t>
            </a:r>
            <a:r>
              <a:rPr lang="en-US" altLang="en-US" dirty="0">
                <a:solidFill>
                  <a:srgbClr val="000000"/>
                </a:solidFill>
              </a:rPr>
              <a:t>. </a:t>
            </a:r>
          </a:p>
          <a:p>
            <a:pPr marL="228600" lvl="1" indent="0">
              <a:buNone/>
            </a:pPr>
            <a:endParaRPr lang="en-US" altLang="en-US" dirty="0" smtClean="0">
              <a:solidFill>
                <a:srgbClr val="000000"/>
              </a:solidFill>
              <a:latin typeface="DIN Next Rounded LT Pro" panose="020F0503020203050203" pitchFamily="34" charset="0"/>
            </a:endParaRPr>
          </a:p>
          <a:p>
            <a:pPr marL="0" indent="0">
              <a:spcBef>
                <a:spcPct val="0"/>
              </a:spcBef>
              <a:buNone/>
            </a:pPr>
            <a:r>
              <a:rPr lang="en-US" altLang="en-US" sz="3000" u="sng" dirty="0">
                <a:solidFill>
                  <a:srgbClr val="000000"/>
                </a:solidFill>
              </a:rPr>
              <a:t>Directions</a:t>
            </a:r>
            <a:r>
              <a:rPr lang="en-US" altLang="en-US" sz="3000" dirty="0">
                <a:solidFill>
                  <a:srgbClr val="000000"/>
                </a:solidFill>
              </a:rPr>
              <a:t>: </a:t>
            </a:r>
          </a:p>
          <a:p>
            <a:pPr marL="0" indent="0">
              <a:spcBef>
                <a:spcPct val="0"/>
              </a:spcBef>
              <a:buNone/>
            </a:pPr>
            <a:r>
              <a:rPr lang="en-US" altLang="en-US" sz="2400" dirty="0">
                <a:solidFill>
                  <a:srgbClr val="000000"/>
                </a:solidFill>
              </a:rPr>
              <a:t>Identify your questions as closed-ended or open-ended by </a:t>
            </a:r>
            <a:r>
              <a:rPr lang="en-US" altLang="en-US" sz="2400" b="1" dirty="0">
                <a:solidFill>
                  <a:srgbClr val="000000"/>
                </a:solidFill>
              </a:rPr>
              <a:t>marking them </a:t>
            </a:r>
            <a:r>
              <a:rPr lang="en-US" altLang="en-US" sz="2400" dirty="0">
                <a:solidFill>
                  <a:srgbClr val="000000"/>
                </a:solidFill>
              </a:rPr>
              <a:t>with a </a:t>
            </a:r>
            <a:r>
              <a:rPr lang="en-US" altLang="en-US" sz="2400" b="1" dirty="0">
                <a:solidFill>
                  <a:srgbClr val="000000"/>
                </a:solidFill>
              </a:rPr>
              <a:t>“C”</a:t>
            </a:r>
            <a:r>
              <a:rPr lang="en-US" altLang="ja-JP" sz="2400" dirty="0">
                <a:solidFill>
                  <a:srgbClr val="000000"/>
                </a:solidFill>
              </a:rPr>
              <a:t> or an </a:t>
            </a:r>
            <a:r>
              <a:rPr lang="en-US" altLang="en-US" sz="2400" b="1" dirty="0">
                <a:solidFill>
                  <a:srgbClr val="000000"/>
                </a:solidFill>
              </a:rPr>
              <a:t>“</a:t>
            </a:r>
            <a:r>
              <a:rPr lang="en-US" altLang="ja-JP" sz="2400" b="1" dirty="0">
                <a:solidFill>
                  <a:srgbClr val="000000"/>
                </a:solidFill>
              </a:rPr>
              <a:t>O.</a:t>
            </a:r>
            <a:r>
              <a:rPr lang="en-US" altLang="en-US" sz="2400" b="1" dirty="0">
                <a:solidFill>
                  <a:srgbClr val="000000"/>
                </a:solidFill>
              </a:rPr>
              <a:t>”</a:t>
            </a:r>
            <a:endParaRPr lang="en-US" altLang="en-US" sz="2400" dirty="0">
              <a:solidFill>
                <a:srgbClr val="000000"/>
              </a:solidFill>
            </a:endParaRPr>
          </a:p>
        </p:txBody>
      </p:sp>
      <p:sp>
        <p:nvSpPr>
          <p:cNvPr id="2" name="Title 1"/>
          <p:cNvSpPr>
            <a:spLocks noGrp="1"/>
          </p:cNvSpPr>
          <p:nvPr>
            <p:ph type="title"/>
          </p:nvPr>
        </p:nvSpPr>
        <p:spPr/>
        <p:txBody>
          <a:bodyPr/>
          <a:lstStyle/>
          <a:p>
            <a:r>
              <a:rPr lang="en-US" dirty="0"/>
              <a:t>Categorize </a:t>
            </a:r>
            <a:r>
              <a:rPr lang="en-US" dirty="0" smtClean="0"/>
              <a:t>Questions</a:t>
            </a:r>
            <a:r>
              <a:rPr lang="en-US" dirty="0"/>
              <a:t>: </a:t>
            </a:r>
            <a:r>
              <a:rPr lang="en-US" dirty="0" smtClean="0"/>
              <a:t>Closed/Open</a:t>
            </a:r>
            <a:endParaRPr lang="en-US" dirty="0"/>
          </a:p>
        </p:txBody>
      </p:sp>
    </p:spTree>
    <p:extLst>
      <p:ext uri="{BB962C8B-B14F-4D97-AF65-F5344CB8AC3E}">
        <p14:creationId xmlns:p14="http://schemas.microsoft.com/office/powerpoint/2010/main" val="23297158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6082">
                                            <p:txEl>
                                              <p:pRg st="1" end="1"/>
                                            </p:txEl>
                                          </p:spTgt>
                                        </p:tgtEl>
                                        <p:attrNameLst>
                                          <p:attrName>style.visibility</p:attrName>
                                        </p:attrNameLst>
                                      </p:cBhvr>
                                      <p:to>
                                        <p:strVal val="visible"/>
                                      </p:to>
                                    </p:set>
                                    <p:animEffect transition="in" filter="fade">
                                      <p:cBhvr>
                                        <p:cTn id="7" dur="500"/>
                                        <p:tgtEl>
                                          <p:spTgt spid="4608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082">
                                            <p:txEl>
                                              <p:pRg st="2" end="2"/>
                                            </p:txEl>
                                          </p:spTgt>
                                        </p:tgtEl>
                                        <p:attrNameLst>
                                          <p:attrName>style.visibility</p:attrName>
                                        </p:attrNameLst>
                                      </p:cBhvr>
                                      <p:to>
                                        <p:strVal val="visible"/>
                                      </p:to>
                                    </p:set>
                                    <p:animEffect transition="in" filter="fade">
                                      <p:cBhvr>
                                        <p:cTn id="12" dur="500"/>
                                        <p:tgtEl>
                                          <p:spTgt spid="4608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6082">
                                            <p:txEl>
                                              <p:pRg st="4" end="4"/>
                                            </p:txEl>
                                          </p:spTgt>
                                        </p:tgtEl>
                                        <p:attrNameLst>
                                          <p:attrName>style.visibility</p:attrName>
                                        </p:attrNameLst>
                                      </p:cBhvr>
                                      <p:to>
                                        <p:strVal val="visible"/>
                                      </p:to>
                                    </p:set>
                                    <p:animEffect transition="in" filter="fade">
                                      <p:cBhvr>
                                        <p:cTn id="17" dur="500"/>
                                        <p:tgtEl>
                                          <p:spTgt spid="46082">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6082">
                                            <p:txEl>
                                              <p:pRg st="5" end="5"/>
                                            </p:txEl>
                                          </p:spTgt>
                                        </p:tgtEl>
                                        <p:attrNameLst>
                                          <p:attrName>style.visibility</p:attrName>
                                        </p:attrNameLst>
                                      </p:cBhvr>
                                      <p:to>
                                        <p:strVal val="visible"/>
                                      </p:to>
                                    </p:set>
                                    <p:animEffect transition="in" filter="fade">
                                      <p:cBhvr>
                                        <p:cTn id="20" dur="500"/>
                                        <p:tgtEl>
                                          <p:spTgt spid="4608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noGrp="1"/>
          </p:cNvGraphicFramePr>
          <p:nvPr>
            <p:extLst>
              <p:ext uri="{D42A27DB-BD31-4B8C-83A1-F6EECF244321}">
                <p14:modId xmlns:p14="http://schemas.microsoft.com/office/powerpoint/2010/main" val="2198285997"/>
              </p:ext>
            </p:extLst>
          </p:nvPr>
        </p:nvGraphicFramePr>
        <p:xfrm>
          <a:off x="2740062" y="2235010"/>
          <a:ext cx="6676859" cy="3396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en-US" altLang="en-US" dirty="0"/>
              <a:t>Discuss</a:t>
            </a:r>
            <a:endParaRPr lang="en-US" dirty="0"/>
          </a:p>
        </p:txBody>
      </p:sp>
    </p:spTree>
    <p:extLst>
      <p:ext uri="{BB962C8B-B14F-4D97-AF65-F5344CB8AC3E}">
        <p14:creationId xmlns:p14="http://schemas.microsoft.com/office/powerpoint/2010/main" val="15275114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extLst>
              <p:ext uri="{D42A27DB-BD31-4B8C-83A1-F6EECF244321}">
                <p14:modId xmlns:p14="http://schemas.microsoft.com/office/powerpoint/2010/main" val="4050445939"/>
              </p:ext>
            </p:extLst>
          </p:nvPr>
        </p:nvGraphicFramePr>
        <p:xfrm>
          <a:off x="2739267" y="2213961"/>
          <a:ext cx="6676859" cy="3396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en-US" dirty="0" smtClean="0"/>
              <a:t>Discuss</a:t>
            </a:r>
            <a:endParaRPr lang="en-US" dirty="0"/>
          </a:p>
        </p:txBody>
      </p:sp>
    </p:spTree>
    <p:extLst>
      <p:ext uri="{BB962C8B-B14F-4D97-AF65-F5344CB8AC3E}">
        <p14:creationId xmlns:p14="http://schemas.microsoft.com/office/powerpoint/2010/main" val="28105020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ubtitle 2"/>
          <p:cNvSpPr txBox="1">
            <a:spLocks/>
          </p:cNvSpPr>
          <p:nvPr/>
        </p:nvSpPr>
        <p:spPr bwMode="auto">
          <a:xfrm>
            <a:off x="2386013" y="2281238"/>
            <a:ext cx="64008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a:solidFill>
                  <a:schemeClr val="tx1"/>
                </a:solidFill>
                <a:latin typeface="Rockwell" panose="02060603020205020403" pitchFamily="18" charset="0"/>
                <a:ea typeface="MS PGothic" pitchFamily="34" charset="-128"/>
              </a:defRPr>
            </a:lvl1pPr>
            <a:lvl2pPr marL="37931725" indent="-37474525">
              <a:defRPr>
                <a:solidFill>
                  <a:schemeClr val="tx1"/>
                </a:solidFill>
                <a:latin typeface="Rockwell" panose="02060603020205020403" pitchFamily="18" charset="0"/>
                <a:ea typeface="MS PGothic" pitchFamily="34" charset="-128"/>
              </a:defRPr>
            </a:lvl2pPr>
            <a:lvl3pPr marL="1143000" indent="-228600">
              <a:defRPr>
                <a:solidFill>
                  <a:schemeClr val="tx1"/>
                </a:solidFill>
                <a:latin typeface="Rockwell" panose="02060603020205020403" pitchFamily="18" charset="0"/>
                <a:ea typeface="MS PGothic" pitchFamily="34" charset="-128"/>
              </a:defRPr>
            </a:lvl3pPr>
            <a:lvl4pPr marL="1600200" indent="-228600">
              <a:defRPr>
                <a:solidFill>
                  <a:schemeClr val="tx1"/>
                </a:solidFill>
                <a:latin typeface="Rockwell" panose="02060603020205020403" pitchFamily="18" charset="0"/>
                <a:ea typeface="MS PGothic" pitchFamily="34" charset="-128"/>
              </a:defRPr>
            </a:lvl4pPr>
            <a:lvl5pPr marL="2057400" indent="-228600">
              <a:defRPr>
                <a:solidFill>
                  <a:schemeClr val="tx1"/>
                </a:solidFill>
                <a:latin typeface="Rockwell" panose="02060603020205020403" pitchFamily="18"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defTabSz="457200" fontAlgn="base">
              <a:spcBef>
                <a:spcPct val="20000"/>
              </a:spcBef>
              <a:spcAft>
                <a:spcPct val="0"/>
              </a:spcAft>
              <a:buFont typeface="Arial" panose="020B0604020202020204" pitchFamily="34" charset="0"/>
              <a:buChar char="•"/>
              <a:defRPr/>
            </a:pPr>
            <a:endParaRPr lang="en-US" altLang="en-US" sz="3200" b="1">
              <a:solidFill>
                <a:prstClr val="black"/>
              </a:solidFill>
              <a:latin typeface="Arial" panose="020B0604020202020204" pitchFamily="34" charset="0"/>
            </a:endParaRPr>
          </a:p>
        </p:txBody>
      </p:sp>
      <p:sp>
        <p:nvSpPr>
          <p:cNvPr id="4" name="Content Placeholder 3"/>
          <p:cNvSpPr>
            <a:spLocks noGrp="1"/>
          </p:cNvSpPr>
          <p:nvPr>
            <p:ph idx="1"/>
          </p:nvPr>
        </p:nvSpPr>
        <p:spPr>
          <a:xfrm>
            <a:off x="1981200" y="1905000"/>
            <a:ext cx="8229600" cy="4133850"/>
          </a:xfrm>
        </p:spPr>
        <p:txBody>
          <a:bodyPr/>
          <a:lstStyle/>
          <a:p>
            <a:pPr marL="0" indent="0">
              <a:buNone/>
            </a:pPr>
            <a:r>
              <a:rPr lang="en-US" altLang="en-US" dirty="0">
                <a:solidFill>
                  <a:srgbClr val="000000"/>
                </a:solidFill>
              </a:rPr>
              <a:t>Take one </a:t>
            </a:r>
            <a:r>
              <a:rPr lang="en-US" altLang="en-US" b="1" dirty="0"/>
              <a:t>closed-ended question</a:t>
            </a:r>
            <a:r>
              <a:rPr lang="en-US" altLang="en-US" b="1" dirty="0">
                <a:solidFill>
                  <a:srgbClr val="9D90A0"/>
                </a:solidFill>
              </a:rPr>
              <a:t> </a:t>
            </a:r>
            <a:r>
              <a:rPr lang="en-US" altLang="en-US" dirty="0">
                <a:solidFill>
                  <a:srgbClr val="000000"/>
                </a:solidFill>
              </a:rPr>
              <a:t>and change it</a:t>
            </a:r>
            <a:r>
              <a:rPr lang="en-US" altLang="en-US" b="1" dirty="0">
                <a:solidFill>
                  <a:srgbClr val="000000"/>
                </a:solidFill>
              </a:rPr>
              <a:t> </a:t>
            </a:r>
            <a:r>
              <a:rPr lang="en-US" altLang="en-US" dirty="0">
                <a:solidFill>
                  <a:srgbClr val="000000"/>
                </a:solidFill>
              </a:rPr>
              <a:t>into an </a:t>
            </a:r>
            <a:r>
              <a:rPr lang="en-US" altLang="en-US" b="1" dirty="0"/>
              <a:t>open-ended question</a:t>
            </a:r>
            <a:r>
              <a:rPr lang="en-US" altLang="en-US" dirty="0">
                <a:solidFill>
                  <a:srgbClr val="000000"/>
                </a:solidFill>
              </a:rPr>
              <a:t>.</a:t>
            </a:r>
          </a:p>
          <a:p>
            <a:pPr eaLnBrk="1" hangingPunct="1">
              <a:buFont typeface="Wingdings" panose="05000000000000000000" pitchFamily="2" charset="2"/>
              <a:buNone/>
            </a:pPr>
            <a:endParaRPr lang="en-US" altLang="en-US" dirty="0" smtClean="0">
              <a:solidFill>
                <a:srgbClr val="000000"/>
              </a:solidFill>
              <a:latin typeface="DIN Next Rounded LT Pro" panose="020F0503020203050203" pitchFamily="34" charset="0"/>
            </a:endParaRPr>
          </a:p>
          <a:p>
            <a:pPr eaLnBrk="1" hangingPunct="1">
              <a:buFont typeface="Wingdings" panose="05000000000000000000" pitchFamily="2" charset="2"/>
              <a:buNone/>
            </a:pPr>
            <a:endParaRPr lang="en-US" altLang="en-US" dirty="0" smtClean="0">
              <a:solidFill>
                <a:srgbClr val="000000"/>
              </a:solidFill>
              <a:latin typeface="DIN Next Rounded LT Pro" panose="020F0503020203050203" pitchFamily="34" charset="0"/>
            </a:endParaRPr>
          </a:p>
          <a:p>
            <a:pPr marL="0" indent="0">
              <a:buNone/>
            </a:pPr>
            <a:r>
              <a:rPr lang="en-US" altLang="en-US" dirty="0">
                <a:solidFill>
                  <a:srgbClr val="000000"/>
                </a:solidFill>
              </a:rPr>
              <a:t>Take one </a:t>
            </a:r>
            <a:r>
              <a:rPr lang="en-US" altLang="en-US" b="1" dirty="0"/>
              <a:t>open-ended question </a:t>
            </a:r>
            <a:r>
              <a:rPr lang="en-US" altLang="en-US" dirty="0">
                <a:solidFill>
                  <a:srgbClr val="000000"/>
                </a:solidFill>
              </a:rPr>
              <a:t>and change it</a:t>
            </a:r>
            <a:r>
              <a:rPr lang="en-US" altLang="en-US" b="1" dirty="0">
                <a:solidFill>
                  <a:srgbClr val="000000"/>
                </a:solidFill>
              </a:rPr>
              <a:t> </a:t>
            </a:r>
            <a:r>
              <a:rPr lang="en-US" altLang="en-US" dirty="0">
                <a:solidFill>
                  <a:srgbClr val="000000"/>
                </a:solidFill>
              </a:rPr>
              <a:t>into a </a:t>
            </a:r>
            <a:r>
              <a:rPr lang="en-US" altLang="en-US" b="1" dirty="0"/>
              <a:t>closed-ended question</a:t>
            </a:r>
            <a:r>
              <a:rPr lang="en-US" altLang="en-US" dirty="0">
                <a:solidFill>
                  <a:srgbClr val="000000"/>
                </a:solidFill>
              </a:rPr>
              <a:t>.</a:t>
            </a:r>
          </a:p>
          <a:p>
            <a:pPr eaLnBrk="1" hangingPunct="1"/>
            <a:endParaRPr lang="en-US" altLang="en-US" dirty="0" smtClean="0">
              <a:solidFill>
                <a:srgbClr val="000000"/>
              </a:solidFill>
              <a:latin typeface="DIN Next Rounded LT Pro" panose="020F0503020203050203" pitchFamily="34" charset="0"/>
            </a:endParaRPr>
          </a:p>
          <a:p>
            <a:pPr eaLnBrk="1" hangingPunct="1"/>
            <a:endParaRPr lang="en-US" altLang="en-US" dirty="0" smtClean="0">
              <a:latin typeface="DIN Next Rounded LT Pro" panose="020F0503020203050203" pitchFamily="34" charset="0"/>
            </a:endParaRPr>
          </a:p>
        </p:txBody>
      </p:sp>
      <p:sp>
        <p:nvSpPr>
          <p:cNvPr id="3" name="TextBox 2"/>
          <p:cNvSpPr txBox="1"/>
          <p:nvPr/>
        </p:nvSpPr>
        <p:spPr>
          <a:xfrm>
            <a:off x="2624138" y="3006726"/>
            <a:ext cx="2481262"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algn="ctr" defTabSz="457200" fontAlgn="base">
              <a:spcBef>
                <a:spcPct val="0"/>
              </a:spcBef>
              <a:spcAft>
                <a:spcPct val="0"/>
              </a:spcAft>
              <a:defRPr/>
            </a:pPr>
            <a:r>
              <a:rPr lang="en-US" altLang="en-US" sz="3200" dirty="0">
                <a:solidFill>
                  <a:srgbClr val="FFFFFF"/>
                </a:solidFill>
                <a:latin typeface="DIN Next Rounded LT Pro" panose="020F0503020203050203" pitchFamily="34" charset="0"/>
              </a:rPr>
              <a:t>Closed</a:t>
            </a:r>
          </a:p>
        </p:txBody>
      </p:sp>
      <p:cxnSp>
        <p:nvCxnSpPr>
          <p:cNvPr id="6" name="Straight Arrow Connector 5"/>
          <p:cNvCxnSpPr/>
          <p:nvPr/>
        </p:nvCxnSpPr>
        <p:spPr>
          <a:xfrm flipV="1">
            <a:off x="5334001" y="3341688"/>
            <a:ext cx="1939925" cy="1746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546975" y="3017839"/>
            <a:ext cx="1809750"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algn="ctr" defTabSz="457200" fontAlgn="base">
              <a:spcBef>
                <a:spcPct val="0"/>
              </a:spcBef>
              <a:spcAft>
                <a:spcPct val="0"/>
              </a:spcAft>
              <a:defRPr/>
            </a:pPr>
            <a:r>
              <a:rPr lang="en-US" altLang="en-US" sz="3200">
                <a:solidFill>
                  <a:srgbClr val="FFFFFF"/>
                </a:solidFill>
                <a:latin typeface="DIN Next Rounded LT Pro" panose="020F0503020203050203" pitchFamily="34" charset="0"/>
              </a:rPr>
              <a:t>Open</a:t>
            </a:r>
          </a:p>
        </p:txBody>
      </p:sp>
      <p:sp>
        <p:nvSpPr>
          <p:cNvPr id="13" name="TextBox 12"/>
          <p:cNvSpPr txBox="1"/>
          <p:nvPr/>
        </p:nvSpPr>
        <p:spPr>
          <a:xfrm>
            <a:off x="6875463" y="5168901"/>
            <a:ext cx="2481262"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algn="ctr" defTabSz="457200" fontAlgn="base">
              <a:spcBef>
                <a:spcPct val="0"/>
              </a:spcBef>
              <a:spcAft>
                <a:spcPct val="0"/>
              </a:spcAft>
              <a:defRPr/>
            </a:pPr>
            <a:r>
              <a:rPr lang="en-US" altLang="en-US" sz="3200">
                <a:solidFill>
                  <a:srgbClr val="FFFFFF"/>
                </a:solidFill>
                <a:latin typeface="DIN Next Rounded LT Pro" panose="020F0503020203050203" pitchFamily="34" charset="0"/>
              </a:rPr>
              <a:t>Closed</a:t>
            </a:r>
          </a:p>
        </p:txBody>
      </p:sp>
      <p:cxnSp>
        <p:nvCxnSpPr>
          <p:cNvPr id="14" name="Straight Arrow Connector 13"/>
          <p:cNvCxnSpPr/>
          <p:nvPr/>
        </p:nvCxnSpPr>
        <p:spPr>
          <a:xfrm flipV="1">
            <a:off x="4718051" y="5562601"/>
            <a:ext cx="1941513" cy="1746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624138" y="5203826"/>
            <a:ext cx="1809750"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algn="ctr" defTabSz="457200" fontAlgn="base">
              <a:spcBef>
                <a:spcPct val="0"/>
              </a:spcBef>
              <a:spcAft>
                <a:spcPct val="0"/>
              </a:spcAft>
              <a:defRPr/>
            </a:pPr>
            <a:r>
              <a:rPr lang="en-US" altLang="en-US" sz="3200">
                <a:solidFill>
                  <a:srgbClr val="FFFFFF"/>
                </a:solidFill>
                <a:latin typeface="DIN Next Rounded LT Pro" panose="020F0503020203050203" pitchFamily="34" charset="0"/>
              </a:rPr>
              <a:t>Open</a:t>
            </a:r>
          </a:p>
        </p:txBody>
      </p:sp>
      <p:sp>
        <p:nvSpPr>
          <p:cNvPr id="2" name="Title 1"/>
          <p:cNvSpPr>
            <a:spLocks noGrp="1"/>
          </p:cNvSpPr>
          <p:nvPr>
            <p:ph type="title"/>
          </p:nvPr>
        </p:nvSpPr>
        <p:spPr/>
        <p:txBody>
          <a:bodyPr/>
          <a:lstStyle/>
          <a:p>
            <a:r>
              <a:rPr lang="en-US" dirty="0" smtClean="0"/>
              <a:t>Change Questions</a:t>
            </a:r>
            <a:endParaRPr lang="en-US" dirty="0"/>
          </a:p>
        </p:txBody>
      </p:sp>
    </p:spTree>
    <p:extLst>
      <p:ext uri="{BB962C8B-B14F-4D97-AF65-F5344CB8AC3E}">
        <p14:creationId xmlns:p14="http://schemas.microsoft.com/office/powerpoint/2010/main" val="380392809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par>
                          <p:cTn id="9" fill="hold" nodeType="afterGroup">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par>
                          <p:cTn id="13" fill="hold" nodeType="afterGroup">
                            <p:stCondLst>
                              <p:cond delay="10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nodeType="afterGroup">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p:tgtEl>
                                          <p:spTgt spid="4">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4">
                                            <p:txEl>
                                              <p:pRg st="3" end="3"/>
                                            </p:txEl>
                                          </p:spTgt>
                                        </p:tgtEl>
                                      </p:cBhvr>
                                    </p:animEffect>
                                  </p:childTnLst>
                                </p:cTn>
                              </p:par>
                            </p:childTnLst>
                          </p:cTn>
                        </p:par>
                        <p:par>
                          <p:cTn id="27" fill="hold" nodeType="afterGroup">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dissolve">
                                      <p:cBhvr>
                                        <p:cTn id="30" dur="500"/>
                                        <p:tgtEl>
                                          <p:spTgt spid="15"/>
                                        </p:tgtEl>
                                      </p:cBhvr>
                                    </p:animEffect>
                                  </p:childTnLst>
                                </p:cTn>
                              </p:par>
                            </p:childTnLst>
                          </p:cTn>
                        </p:par>
                        <p:par>
                          <p:cTn id="31" fill="hold" nodeType="afterGroup">
                            <p:stCondLst>
                              <p:cond delay="1000"/>
                            </p:stCondLst>
                            <p:childTnLst>
                              <p:par>
                                <p:cTn id="32" presetID="22" presetClass="entr" presetSubtype="8"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par>
                          <p:cTn id="35" fill="hold" nodeType="afterGroup">
                            <p:stCondLst>
                              <p:cond delay="1500"/>
                            </p:stCondLst>
                            <p:childTnLst>
                              <p:par>
                                <p:cTn id="36" presetID="9" presetClass="entr" presetSubtype="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dissolv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004291"/>
            <a:ext cx="10861964" cy="4927600"/>
          </a:xfrm>
        </p:spPr>
        <p:txBody>
          <a:bodyPr/>
          <a:lstStyle/>
          <a:p>
            <a:pPr marL="0" indent="0">
              <a:buNone/>
            </a:pPr>
            <a:r>
              <a:rPr lang="en-US" altLang="en-US" sz="3000" u="sng" dirty="0">
                <a:solidFill>
                  <a:srgbClr val="000000"/>
                </a:solidFill>
              </a:rPr>
              <a:t>Review your list of </a:t>
            </a:r>
            <a:r>
              <a:rPr lang="en-US" altLang="en-US" sz="3000" u="sng" dirty="0" smtClean="0">
                <a:solidFill>
                  <a:srgbClr val="000000"/>
                </a:solidFill>
              </a:rPr>
              <a:t>questions</a:t>
            </a:r>
            <a:r>
              <a:rPr lang="en-US" altLang="en-US" sz="3000" dirty="0" smtClean="0">
                <a:solidFill>
                  <a:srgbClr val="000000"/>
                </a:solidFill>
              </a:rPr>
              <a:t>:</a:t>
            </a:r>
            <a:endParaRPr lang="en-US" altLang="en-US" sz="3000" dirty="0">
              <a:solidFill>
                <a:srgbClr val="000000"/>
              </a:solidFill>
            </a:endParaRPr>
          </a:p>
          <a:p>
            <a:pPr lvl="1">
              <a:spcBef>
                <a:spcPts val="800"/>
              </a:spcBef>
              <a:spcAft>
                <a:spcPts val="600"/>
              </a:spcAft>
              <a:buFont typeface="Arial" panose="020B0604020202020204" pitchFamily="34" charset="0"/>
              <a:buChar char="•"/>
            </a:pPr>
            <a:r>
              <a:rPr lang="en-US" altLang="en-US" dirty="0">
                <a:solidFill>
                  <a:srgbClr val="000000"/>
                </a:solidFill>
              </a:rPr>
              <a:t>Choose </a:t>
            </a:r>
            <a:r>
              <a:rPr lang="en-US" altLang="en-US" dirty="0" smtClean="0">
                <a:solidFill>
                  <a:srgbClr val="000000"/>
                </a:solidFill>
              </a:rPr>
              <a:t>your three most important questions.</a:t>
            </a:r>
            <a:endParaRPr lang="en-US" altLang="en-US" dirty="0">
              <a:solidFill>
                <a:srgbClr val="000000"/>
              </a:solidFill>
            </a:endParaRPr>
          </a:p>
          <a:p>
            <a:pPr lvl="1">
              <a:spcBef>
                <a:spcPts val="800"/>
              </a:spcBef>
              <a:spcAft>
                <a:spcPts val="600"/>
              </a:spcAft>
              <a:buFont typeface="Arial" panose="020B0604020202020204" pitchFamily="34" charset="0"/>
              <a:buChar char="•"/>
            </a:pPr>
            <a:r>
              <a:rPr lang="en-US" altLang="en-US" dirty="0">
                <a:solidFill>
                  <a:srgbClr val="000000"/>
                </a:solidFill>
              </a:rPr>
              <a:t>While prioritizing, think about your Question Focus: Some students are not </a:t>
            </a:r>
            <a:r>
              <a:rPr lang="en-US" altLang="en-US" dirty="0" smtClean="0">
                <a:solidFill>
                  <a:srgbClr val="000000"/>
                </a:solidFill>
              </a:rPr>
              <a:t>asking questions.</a:t>
            </a:r>
            <a:endParaRPr lang="en-US" altLang="en-US" sz="3200" dirty="0">
              <a:solidFill>
                <a:srgbClr val="000000"/>
              </a:solidFill>
            </a:endParaRPr>
          </a:p>
          <a:p>
            <a:pPr marL="0" indent="0">
              <a:buNone/>
            </a:pPr>
            <a:r>
              <a:rPr lang="en-US" altLang="en-US" sz="3000" u="sng" dirty="0">
                <a:solidFill>
                  <a:srgbClr val="000000"/>
                </a:solidFill>
              </a:rPr>
              <a:t>After prioritizing consider</a:t>
            </a:r>
            <a:r>
              <a:rPr lang="en-US" altLang="en-US" sz="3000" dirty="0">
                <a:solidFill>
                  <a:srgbClr val="000000"/>
                </a:solidFill>
              </a:rPr>
              <a:t>:</a:t>
            </a:r>
          </a:p>
          <a:p>
            <a:pPr lvl="1">
              <a:spcAft>
                <a:spcPts val="600"/>
              </a:spcAft>
              <a:buFont typeface="Arial" panose="020B0604020202020204" pitchFamily="34" charset="0"/>
              <a:buChar char="•"/>
            </a:pPr>
            <a:r>
              <a:rPr lang="en-US" altLang="en-US" dirty="0"/>
              <a:t>Why did you choose those three questions?</a:t>
            </a:r>
          </a:p>
          <a:p>
            <a:pPr lvl="1">
              <a:spcAft>
                <a:spcPts val="600"/>
              </a:spcAft>
              <a:buFont typeface="Arial" panose="020B0604020202020204" pitchFamily="34" charset="0"/>
              <a:buChar char="•"/>
            </a:pPr>
            <a:r>
              <a:rPr lang="en-US" altLang="en-US" dirty="0"/>
              <a:t>Where are your priority questions in the sequence of your entire list of questions?</a:t>
            </a:r>
          </a:p>
        </p:txBody>
      </p:sp>
      <p:sp>
        <p:nvSpPr>
          <p:cNvPr id="2" name="Title 1"/>
          <p:cNvSpPr>
            <a:spLocks noGrp="1"/>
          </p:cNvSpPr>
          <p:nvPr>
            <p:ph type="title"/>
          </p:nvPr>
        </p:nvSpPr>
        <p:spPr/>
        <p:txBody>
          <a:bodyPr/>
          <a:lstStyle/>
          <a:p>
            <a:r>
              <a:rPr lang="en-US" dirty="0" smtClean="0"/>
              <a:t>Prioritize Questions</a:t>
            </a:r>
            <a:endParaRPr lang="en-US" dirty="0"/>
          </a:p>
        </p:txBody>
      </p:sp>
    </p:spTree>
    <p:extLst>
      <p:ext uri="{BB962C8B-B14F-4D97-AF65-F5344CB8AC3E}">
        <p14:creationId xmlns:p14="http://schemas.microsoft.com/office/powerpoint/2010/main" val="256517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Content Placeholder 2"/>
          <p:cNvSpPr>
            <a:spLocks noGrp="1"/>
          </p:cNvSpPr>
          <p:nvPr>
            <p:ph idx="1"/>
          </p:nvPr>
        </p:nvSpPr>
        <p:spPr>
          <a:xfrm>
            <a:off x="838200" y="1981201"/>
            <a:ext cx="4811568" cy="4144963"/>
          </a:xfrm>
        </p:spPr>
        <p:txBody>
          <a:bodyPr/>
          <a:lstStyle/>
          <a:p>
            <a:pPr marL="0" indent="0">
              <a:buNone/>
            </a:pPr>
            <a:r>
              <a:rPr lang="en-US" altLang="en-US" dirty="0"/>
              <a:t>In order to answer your priority </a:t>
            </a:r>
            <a:r>
              <a:rPr lang="en-US" altLang="en-US" dirty="0" smtClean="0"/>
              <a:t>questions:</a:t>
            </a:r>
          </a:p>
          <a:p>
            <a:r>
              <a:rPr lang="en-US" altLang="en-US" sz="2800" dirty="0" smtClean="0"/>
              <a:t>What </a:t>
            </a:r>
            <a:r>
              <a:rPr lang="en-US" altLang="en-US" sz="2800" dirty="0"/>
              <a:t>do you need to </a:t>
            </a:r>
            <a:r>
              <a:rPr lang="en-US" altLang="en-US" sz="2800" i="1" dirty="0"/>
              <a:t>know</a:t>
            </a:r>
            <a:r>
              <a:rPr lang="en-US" altLang="en-US" sz="2800" dirty="0"/>
              <a:t>? </a:t>
            </a:r>
            <a:r>
              <a:rPr lang="en-US" altLang="en-US" sz="2800" b="1" dirty="0"/>
              <a:t>Information </a:t>
            </a:r>
            <a:endParaRPr lang="en-US" altLang="en-US" sz="2800" b="1" dirty="0" smtClean="0"/>
          </a:p>
          <a:p>
            <a:r>
              <a:rPr lang="en-US" altLang="en-US" sz="2800" dirty="0" smtClean="0"/>
              <a:t>What </a:t>
            </a:r>
            <a:r>
              <a:rPr lang="en-US" altLang="en-US" sz="2800" dirty="0"/>
              <a:t>do you need to </a:t>
            </a:r>
            <a:r>
              <a:rPr lang="en-US" altLang="en-US" sz="2800" i="1" dirty="0"/>
              <a:t>do</a:t>
            </a:r>
            <a:r>
              <a:rPr lang="en-US" altLang="en-US" sz="2800" dirty="0"/>
              <a:t>? </a:t>
            </a:r>
            <a:r>
              <a:rPr lang="en-US" altLang="en-US" sz="2800" b="1" dirty="0"/>
              <a:t>Tasks </a:t>
            </a:r>
          </a:p>
        </p:txBody>
      </p:sp>
      <p:sp>
        <p:nvSpPr>
          <p:cNvPr id="2" name="Title 1"/>
          <p:cNvSpPr>
            <a:spLocks noGrp="1"/>
          </p:cNvSpPr>
          <p:nvPr>
            <p:ph type="title"/>
          </p:nvPr>
        </p:nvSpPr>
        <p:spPr/>
        <p:txBody>
          <a:bodyPr/>
          <a:lstStyle/>
          <a:p>
            <a:r>
              <a:rPr lang="en-US" dirty="0" smtClean="0"/>
              <a:t>Create an Action </a:t>
            </a:r>
            <a:r>
              <a:rPr lang="en-US" dirty="0"/>
              <a:t>P</a:t>
            </a:r>
            <a:r>
              <a:rPr lang="en-US" dirty="0" smtClean="0"/>
              <a:t>lan</a:t>
            </a:r>
            <a:endParaRPr lang="en-US" dirty="0"/>
          </a:p>
        </p:txBody>
      </p:sp>
      <p:graphicFrame>
        <p:nvGraphicFramePr>
          <p:cNvPr id="5" name="Content Placeholder 3"/>
          <p:cNvGraphicFramePr>
            <a:graphicFrameLocks/>
          </p:cNvGraphicFramePr>
          <p:nvPr>
            <p:extLst>
              <p:ext uri="{D42A27DB-BD31-4B8C-83A1-F6EECF244321}">
                <p14:modId xmlns:p14="http://schemas.microsoft.com/office/powerpoint/2010/main" val="3083149215"/>
              </p:ext>
            </p:extLst>
          </p:nvPr>
        </p:nvGraphicFramePr>
        <p:xfrm>
          <a:off x="5788314" y="1981201"/>
          <a:ext cx="5704032" cy="3208698"/>
        </p:xfrm>
        <a:graphic>
          <a:graphicData uri="http://schemas.openxmlformats.org/drawingml/2006/table">
            <a:tbl>
              <a:tblPr firstRow="1" bandRow="1">
                <a:effectLst/>
                <a:tableStyleId>{5C22544A-7EE6-4342-B048-85BDC9FD1C3A}</a:tableStyleId>
              </a:tblPr>
              <a:tblGrid>
                <a:gridCol w="2852016">
                  <a:extLst>
                    <a:ext uri="{9D8B030D-6E8A-4147-A177-3AD203B41FA5}">
                      <a16:colId xmlns:a16="http://schemas.microsoft.com/office/drawing/2014/main" val="20000"/>
                    </a:ext>
                  </a:extLst>
                </a:gridCol>
                <a:gridCol w="2852016">
                  <a:extLst>
                    <a:ext uri="{9D8B030D-6E8A-4147-A177-3AD203B41FA5}">
                      <a16:colId xmlns:a16="http://schemas.microsoft.com/office/drawing/2014/main" val="20001"/>
                    </a:ext>
                  </a:extLst>
                </a:gridCol>
              </a:tblGrid>
              <a:tr h="443134">
                <a:tc>
                  <a:txBody>
                    <a:bodyPr/>
                    <a:lstStyle/>
                    <a:p>
                      <a:pPr algn="ctr"/>
                      <a:r>
                        <a:rPr lang="en-US" sz="2400" dirty="0">
                          <a:latin typeface="DIN Next Rounded LT Pro" panose="020F0503020203050203" pitchFamily="34" charset="0"/>
                        </a:rPr>
                        <a:t>Information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2400" dirty="0" smtClean="0">
                          <a:latin typeface="DIN Next Rounded LT Pro" panose="020F0503020203050203" pitchFamily="34" charset="0"/>
                        </a:rPr>
                        <a:t>Tasks</a:t>
                      </a:r>
                      <a:endParaRPr lang="en-US" sz="2400" dirty="0">
                        <a:latin typeface="DIN Next Rounded LT Pro" panose="020F0503020203050203"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56938">
                <a:tc>
                  <a:txBody>
                    <a:bodyPr/>
                    <a:lstStyle/>
                    <a:p>
                      <a:endParaRPr lang="en-US" sz="20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20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360495">
                <a:tc>
                  <a:txBody>
                    <a:bodyPr/>
                    <a:lstStyle/>
                    <a:p>
                      <a:endParaRPr lang="en-US" dirty="0"/>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endParaRPr lang="en-US" dirty="0"/>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noFill/>
                  </a:tcPr>
                </a:tc>
                <a:extLst>
                  <a:ext uri="{0D108BD9-81ED-4DB2-BD59-A6C34878D82A}">
                    <a16:rowId xmlns:a16="http://schemas.microsoft.com/office/drawing/2014/main" val="10002"/>
                  </a:ext>
                </a:extLst>
              </a:tr>
              <a:tr h="360495">
                <a:tc>
                  <a:txBody>
                    <a:bodyPr/>
                    <a:lstStyle/>
                    <a:p>
                      <a:endParaRPr lang="en-US"/>
                    </a:p>
                  </a:txBody>
                  <a:tcPr>
                    <a:lnR w="12700" cap="flat" cmpd="sng" algn="ctr">
                      <a:solidFill>
                        <a:schemeClr val="tx1"/>
                      </a:solidFill>
                      <a:prstDash val="solid"/>
                      <a:round/>
                      <a:headEnd type="none" w="med" len="med"/>
                      <a:tailEnd type="none" w="med" len="med"/>
                    </a:lnR>
                    <a:noFill/>
                  </a:tcPr>
                </a:tc>
                <a:tc>
                  <a:txBody>
                    <a:bodyPr/>
                    <a:lstStyle/>
                    <a:p>
                      <a:endParaRPr lang="en-US"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3"/>
                  </a:ext>
                </a:extLst>
              </a:tr>
              <a:tr h="360495">
                <a:tc>
                  <a:txBody>
                    <a:bodyPr/>
                    <a:lstStyle/>
                    <a:p>
                      <a:endParaRPr lang="en-US" dirty="0"/>
                    </a:p>
                  </a:txBody>
                  <a:tcPr>
                    <a:lnR w="12700" cap="flat" cmpd="sng" algn="ctr">
                      <a:solidFill>
                        <a:schemeClr val="tx1"/>
                      </a:solidFill>
                      <a:prstDash val="solid"/>
                      <a:round/>
                      <a:headEnd type="none" w="med" len="med"/>
                      <a:tailEnd type="none" w="med" len="med"/>
                    </a:lnR>
                    <a:noFill/>
                  </a:tcPr>
                </a:tc>
                <a:tc>
                  <a:txBody>
                    <a:bodyPr/>
                    <a:lstStyle/>
                    <a:p>
                      <a:endParaRPr lang="en-US"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4"/>
                  </a:ext>
                </a:extLst>
              </a:tr>
              <a:tr h="360495">
                <a:tc>
                  <a:txBody>
                    <a:bodyPr/>
                    <a:lstStyle/>
                    <a:p>
                      <a:endParaRPr lang="en-US"/>
                    </a:p>
                  </a:txBody>
                  <a:tcPr>
                    <a:lnR w="12700" cap="flat" cmpd="sng" algn="ctr">
                      <a:solidFill>
                        <a:schemeClr val="tx1"/>
                      </a:solidFill>
                      <a:prstDash val="solid"/>
                      <a:round/>
                      <a:headEnd type="none" w="med" len="med"/>
                      <a:tailEnd type="none" w="med" len="med"/>
                    </a:lnR>
                    <a:noFill/>
                  </a:tcPr>
                </a:tc>
                <a:tc>
                  <a:txBody>
                    <a:bodyPr/>
                    <a:lstStyle/>
                    <a:p>
                      <a:endParaRPr lang="en-US"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5"/>
                  </a:ext>
                </a:extLst>
              </a:tr>
              <a:tr h="360495">
                <a:tc>
                  <a:txBody>
                    <a:bodyPr/>
                    <a:lstStyle/>
                    <a:p>
                      <a:endParaRPr lang="en-US" dirty="0"/>
                    </a:p>
                  </a:txBody>
                  <a:tcPr>
                    <a:lnR w="12700" cap="flat" cmpd="sng" algn="ctr">
                      <a:solidFill>
                        <a:schemeClr val="tx1"/>
                      </a:solidFill>
                      <a:prstDash val="solid"/>
                      <a:round/>
                      <a:headEnd type="none" w="med" len="med"/>
                      <a:tailEnd type="none" w="med" len="med"/>
                    </a:lnR>
                    <a:noFill/>
                  </a:tcPr>
                </a:tc>
                <a:tc>
                  <a:txBody>
                    <a:bodyPr/>
                    <a:lstStyle/>
                    <a:p>
                      <a:endParaRPr lang="en-US"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6"/>
                  </a:ext>
                </a:extLst>
              </a:tr>
              <a:tr h="360495">
                <a:tc>
                  <a:txBody>
                    <a:bodyPr/>
                    <a:lstStyle/>
                    <a:p>
                      <a:endParaRPr lang="en-US"/>
                    </a:p>
                  </a:txBody>
                  <a:tcPr>
                    <a:lnR w="12700" cap="flat" cmpd="sng" algn="ctr">
                      <a:solidFill>
                        <a:schemeClr val="tx1"/>
                      </a:solidFill>
                      <a:prstDash val="solid"/>
                      <a:round/>
                      <a:headEnd type="none" w="med" len="med"/>
                      <a:tailEnd type="none" w="med" len="med"/>
                    </a:lnR>
                    <a:noFill/>
                  </a:tcPr>
                </a:tc>
                <a:tc>
                  <a:txBody>
                    <a:bodyPr/>
                    <a:lstStyle/>
                    <a:p>
                      <a:endParaRPr lang="en-US"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0673864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Content Placeholder 2"/>
          <p:cNvSpPr>
            <a:spLocks noGrp="1"/>
          </p:cNvSpPr>
          <p:nvPr>
            <p:ph idx="1"/>
          </p:nvPr>
        </p:nvSpPr>
        <p:spPr>
          <a:xfrm>
            <a:off x="838200" y="1966913"/>
            <a:ext cx="10515600" cy="4144962"/>
          </a:xfrm>
        </p:spPr>
        <p:txBody>
          <a:bodyPr/>
          <a:lstStyle/>
          <a:p>
            <a:pPr marL="514350" indent="-514350">
              <a:buFont typeface="Rockwell" panose="02060603020205020403" pitchFamily="18" charset="0"/>
              <a:buAutoNum type="arabicPeriod"/>
            </a:pPr>
            <a:r>
              <a:rPr lang="en-US" altLang="en-US" sz="3000" dirty="0">
                <a:solidFill>
                  <a:srgbClr val="000000"/>
                </a:solidFill>
              </a:rPr>
              <a:t>Questions you changed from </a:t>
            </a:r>
            <a:r>
              <a:rPr lang="en-US" altLang="en-US" sz="3000" dirty="0" smtClean="0">
                <a:solidFill>
                  <a:srgbClr val="000000"/>
                </a:solidFill>
              </a:rPr>
              <a:t>open/closed</a:t>
            </a:r>
            <a:endParaRPr lang="en-US" altLang="en-US" sz="3000" dirty="0">
              <a:solidFill>
                <a:srgbClr val="000000"/>
              </a:solidFill>
            </a:endParaRPr>
          </a:p>
          <a:p>
            <a:pPr marL="514350" indent="-514350">
              <a:buFont typeface="Wingdings" panose="05000000000000000000" pitchFamily="2" charset="2"/>
              <a:buAutoNum type="arabicPeriod"/>
            </a:pPr>
            <a:r>
              <a:rPr lang="en-US" altLang="en-US" sz="3000" dirty="0">
                <a:solidFill>
                  <a:srgbClr val="000000"/>
                </a:solidFill>
              </a:rPr>
              <a:t>Your three priority questions and their numbers in your original sequence</a:t>
            </a:r>
          </a:p>
          <a:p>
            <a:pPr marL="514350" indent="-514350">
              <a:buFont typeface="Wingdings" panose="05000000000000000000" pitchFamily="2" charset="2"/>
              <a:buAutoNum type="arabicPeriod"/>
            </a:pPr>
            <a:r>
              <a:rPr lang="en-US" altLang="en-US" sz="3000" dirty="0">
                <a:solidFill>
                  <a:srgbClr val="000000"/>
                </a:solidFill>
              </a:rPr>
              <a:t>Rationale for choosing priority questions</a:t>
            </a:r>
          </a:p>
          <a:p>
            <a:pPr marL="514350" indent="-514350">
              <a:buFont typeface="Wingdings" panose="05000000000000000000" pitchFamily="2" charset="2"/>
              <a:buAutoNum type="arabicPeriod"/>
            </a:pPr>
            <a:r>
              <a:rPr lang="en-US" altLang="en-US" sz="3000" dirty="0">
                <a:solidFill>
                  <a:srgbClr val="000000"/>
                </a:solidFill>
              </a:rPr>
              <a:t>Next steps</a:t>
            </a:r>
          </a:p>
        </p:txBody>
      </p:sp>
      <p:sp>
        <p:nvSpPr>
          <p:cNvPr id="2" name="Title 1"/>
          <p:cNvSpPr>
            <a:spLocks noGrp="1"/>
          </p:cNvSpPr>
          <p:nvPr>
            <p:ph type="title"/>
          </p:nvPr>
        </p:nvSpPr>
        <p:spPr/>
        <p:txBody>
          <a:bodyPr/>
          <a:lstStyle/>
          <a:p>
            <a:r>
              <a:rPr lang="en-US" dirty="0" smtClean="0"/>
              <a:t>Share</a:t>
            </a:r>
            <a:endParaRPr lang="en-US" dirty="0"/>
          </a:p>
        </p:txBody>
      </p:sp>
    </p:spTree>
    <p:extLst>
      <p:ext uri="{BB962C8B-B14F-4D97-AF65-F5344CB8AC3E}">
        <p14:creationId xmlns:p14="http://schemas.microsoft.com/office/powerpoint/2010/main" val="18706240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90346"/>
            <a:ext cx="10515599" cy="3750909"/>
          </a:xfrm>
        </p:spPr>
        <p:txBody>
          <a:bodyPr>
            <a:noAutofit/>
          </a:bodyPr>
          <a:lstStyle/>
          <a:p>
            <a:pPr marL="0" indent="0">
              <a:spcBef>
                <a:spcPts val="0"/>
              </a:spcBef>
              <a:buNone/>
              <a:defRPr/>
            </a:pPr>
            <a:r>
              <a:rPr lang="en-US" altLang="en-US" sz="2400" dirty="0"/>
              <a:t>http://</a:t>
            </a:r>
            <a:r>
              <a:rPr lang="en-US" altLang="en-US" sz="2400" dirty="0" smtClean="0"/>
              <a:t>rightquestion.org/educators/seminar-resources</a:t>
            </a:r>
            <a:r>
              <a:rPr lang="en-US" altLang="en-US" sz="2400" dirty="0"/>
              <a:t>/</a:t>
            </a:r>
            <a:endParaRPr lang="en-US" sz="2400" dirty="0"/>
          </a:p>
        </p:txBody>
      </p:sp>
      <p:sp>
        <p:nvSpPr>
          <p:cNvPr id="4" name="Title 3"/>
          <p:cNvSpPr>
            <a:spLocks noGrp="1"/>
          </p:cNvSpPr>
          <p:nvPr>
            <p:ph type="title"/>
          </p:nvPr>
        </p:nvSpPr>
        <p:spPr/>
        <p:txBody>
          <a:bodyPr/>
          <a:lstStyle/>
          <a:p>
            <a:r>
              <a:rPr lang="en-US" dirty="0" smtClean="0"/>
              <a:t>Access Today’s Resources</a:t>
            </a:r>
            <a:endParaRPr lang="en-US" dirty="0"/>
          </a:p>
        </p:txBody>
      </p:sp>
    </p:spTree>
    <p:extLst>
      <p:ext uri="{BB962C8B-B14F-4D97-AF65-F5344CB8AC3E}">
        <p14:creationId xmlns:p14="http://schemas.microsoft.com/office/powerpoint/2010/main" val="1711869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2"/>
          <p:cNvSpPr>
            <a:spLocks noGrp="1"/>
          </p:cNvSpPr>
          <p:nvPr>
            <p:ph idx="1"/>
          </p:nvPr>
        </p:nvSpPr>
        <p:spPr>
          <a:xfrm>
            <a:off x="872836" y="1981201"/>
            <a:ext cx="10487891" cy="4144963"/>
          </a:xfrm>
        </p:spPr>
        <p:txBody>
          <a:bodyPr>
            <a:normAutofit/>
          </a:bodyPr>
          <a:lstStyle/>
          <a:p>
            <a:pPr eaLnBrk="1" hangingPunct="1">
              <a:buFont typeface="Arial" panose="020B0604020202020204" pitchFamily="34" charset="0"/>
              <a:buChar char="•"/>
            </a:pPr>
            <a:r>
              <a:rPr lang="en-US" altLang="en-US" sz="3200" dirty="0">
                <a:solidFill>
                  <a:srgbClr val="000000"/>
                </a:solidFill>
              </a:rPr>
              <a:t>What did you learn?</a:t>
            </a:r>
          </a:p>
          <a:p>
            <a:pPr eaLnBrk="1" hangingPunct="1">
              <a:buFont typeface="Arial" panose="020B0604020202020204" pitchFamily="34" charset="0"/>
              <a:buChar char="•"/>
            </a:pPr>
            <a:r>
              <a:rPr lang="en-US" altLang="en-US" sz="3200" dirty="0">
                <a:solidFill>
                  <a:srgbClr val="000000"/>
                </a:solidFill>
              </a:rPr>
              <a:t>How did you learn it?</a:t>
            </a:r>
          </a:p>
          <a:p>
            <a:pPr eaLnBrk="1" hangingPunct="1">
              <a:buFont typeface="Arial" panose="020B0604020202020204" pitchFamily="34" charset="0"/>
              <a:buChar char="•"/>
            </a:pPr>
            <a:r>
              <a:rPr lang="en-US" altLang="en-US" sz="3200" dirty="0">
                <a:solidFill>
                  <a:srgbClr val="000000"/>
                </a:solidFill>
              </a:rPr>
              <a:t>What do you understand differently now about some students not </a:t>
            </a:r>
            <a:r>
              <a:rPr lang="en-US" altLang="en-US" sz="3200" dirty="0" smtClean="0">
                <a:solidFill>
                  <a:srgbClr val="000000"/>
                </a:solidFill>
              </a:rPr>
              <a:t>asking questions?</a:t>
            </a:r>
            <a:endParaRPr lang="en-US" altLang="en-US" sz="3200" dirty="0">
              <a:solidFill>
                <a:srgbClr val="000000"/>
              </a:solidFill>
            </a:endParaRPr>
          </a:p>
        </p:txBody>
      </p:sp>
      <p:sp>
        <p:nvSpPr>
          <p:cNvPr id="2" name="Title 1"/>
          <p:cNvSpPr>
            <a:spLocks noGrp="1"/>
          </p:cNvSpPr>
          <p:nvPr>
            <p:ph type="title"/>
          </p:nvPr>
        </p:nvSpPr>
        <p:spPr/>
        <p:txBody>
          <a:bodyPr/>
          <a:lstStyle/>
          <a:p>
            <a:r>
              <a:rPr lang="en-US" dirty="0" smtClean="0"/>
              <a:t>Reflect</a:t>
            </a:r>
            <a:endParaRPr lang="en-US" dirty="0"/>
          </a:p>
        </p:txBody>
      </p:sp>
    </p:spTree>
    <p:extLst>
      <p:ext uri="{BB962C8B-B14F-4D97-AF65-F5344CB8AC3E}">
        <p14:creationId xmlns:p14="http://schemas.microsoft.com/office/powerpoint/2010/main" val="24730132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1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15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15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0875" y="2136198"/>
            <a:ext cx="5810250" cy="3333750"/>
          </a:xfrm>
          <a:prstGeom prst="rect">
            <a:avLst/>
          </a:prstGeom>
        </p:spPr>
      </p:pic>
      <p:sp>
        <p:nvSpPr>
          <p:cNvPr id="2" name="Title 1"/>
          <p:cNvSpPr>
            <a:spLocks noGrp="1"/>
          </p:cNvSpPr>
          <p:nvPr>
            <p:ph type="title"/>
          </p:nvPr>
        </p:nvSpPr>
        <p:spPr/>
        <p:txBody>
          <a:bodyPr/>
          <a:lstStyle/>
          <a:p>
            <a:r>
              <a:rPr lang="en-US" dirty="0" smtClean="0"/>
              <a:t>A Round of Applause</a:t>
            </a:r>
            <a:endParaRPr lang="en-US" dirty="0"/>
          </a:p>
        </p:txBody>
      </p:sp>
    </p:spTree>
    <p:extLst>
      <p:ext uri="{BB962C8B-B14F-4D97-AF65-F5344CB8AC3E}">
        <p14:creationId xmlns:p14="http://schemas.microsoft.com/office/powerpoint/2010/main" val="3767446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4799086"/>
            <a:ext cx="10515600" cy="953001"/>
          </a:xfrm>
        </p:spPr>
        <p:txBody>
          <a:bodyPr>
            <a:noAutofit/>
          </a:bodyPr>
          <a:lstStyle/>
          <a:p>
            <a:r>
              <a:rPr lang="en-US" sz="4400" dirty="0" smtClean="0"/>
              <a:t>Unpacking the QFT </a:t>
            </a:r>
            <a:endParaRPr lang="en-US" sz="4400" dirty="0"/>
          </a:p>
        </p:txBody>
      </p:sp>
      <p:sp>
        <p:nvSpPr>
          <p:cNvPr id="7" name="Rectangle 6"/>
          <p:cNvSpPr/>
          <p:nvPr/>
        </p:nvSpPr>
        <p:spPr>
          <a:xfrm>
            <a:off x="9069917" y="228600"/>
            <a:ext cx="2743200" cy="2039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8" name="Rectangle 7"/>
          <p:cNvSpPr/>
          <p:nvPr/>
        </p:nvSpPr>
        <p:spPr>
          <a:xfrm>
            <a:off x="9069917"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pic>
        <p:nvPicPr>
          <p:cNvPr id="6" name="Picture Placeholder 3" descr="images.png"/>
          <p:cNvPicPr>
            <a:picLocks noGrp="1" noChangeAspect="1"/>
          </p:cNvPicPr>
          <p:nvPr>
            <p:ph type="pic" idx="1"/>
          </p:nvPr>
        </p:nvPicPr>
        <p:blipFill>
          <a:blip r:embed="rId2">
            <a:extLst>
              <a:ext uri="{28A0092B-C50C-407E-A947-70E740481C1C}">
                <a14:useLocalDpi xmlns:a14="http://schemas.microsoft.com/office/drawing/2010/main" val="0"/>
              </a:ext>
            </a:extLst>
          </a:blip>
          <a:srcRect l="-19675" r="-19675"/>
          <a:stretch>
            <a:fillRect/>
          </a:stretch>
        </p:blipFill>
        <p:spPr>
          <a:xfrm>
            <a:off x="831850" y="1306207"/>
            <a:ext cx="4736642" cy="3110345"/>
          </a:xfrm>
        </p:spPr>
      </p:pic>
    </p:spTree>
    <p:extLst>
      <p:ext uri="{BB962C8B-B14F-4D97-AF65-F5344CB8AC3E}">
        <p14:creationId xmlns:p14="http://schemas.microsoft.com/office/powerpoint/2010/main" val="8955840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3200" dirty="0" smtClean="0"/>
              <a:t>A strategy educators can use to teach students how to:</a:t>
            </a:r>
          </a:p>
          <a:p>
            <a:r>
              <a:rPr lang="en-US" sz="3200" dirty="0" smtClean="0"/>
              <a:t>formulate their own questions</a:t>
            </a:r>
          </a:p>
          <a:p>
            <a:r>
              <a:rPr lang="en-US" sz="3200" dirty="0" smtClean="0"/>
              <a:t>work with and improve their questions</a:t>
            </a:r>
          </a:p>
          <a:p>
            <a:r>
              <a:rPr lang="en-US" sz="3200" dirty="0" smtClean="0"/>
              <a:t>prioritize questions</a:t>
            </a:r>
          </a:p>
          <a:p>
            <a:r>
              <a:rPr lang="en-US" sz="3200" dirty="0" smtClean="0"/>
              <a:t>strategize on how to use questions</a:t>
            </a:r>
          </a:p>
          <a:p>
            <a:r>
              <a:rPr lang="en-US" sz="3200" dirty="0" smtClean="0"/>
              <a:t>reflect on their questions and the process</a:t>
            </a:r>
          </a:p>
          <a:p>
            <a:r>
              <a:rPr lang="en-US" sz="3200" dirty="0" smtClean="0"/>
              <a:t>use their questions to drive learning</a:t>
            </a:r>
          </a:p>
        </p:txBody>
      </p:sp>
      <p:sp>
        <p:nvSpPr>
          <p:cNvPr id="5" name="Title 4"/>
          <p:cNvSpPr>
            <a:spLocks noGrp="1"/>
          </p:cNvSpPr>
          <p:nvPr>
            <p:ph type="title"/>
          </p:nvPr>
        </p:nvSpPr>
        <p:spPr/>
        <p:txBody>
          <a:bodyPr/>
          <a:lstStyle/>
          <a:p>
            <a:r>
              <a:rPr lang="en-US" dirty="0" smtClean="0"/>
              <a:t>The Question Formulation Technique (QFT)</a:t>
            </a:r>
            <a:endParaRPr lang="en-US" dirty="0"/>
          </a:p>
        </p:txBody>
      </p:sp>
    </p:spTree>
    <p:extLst>
      <p:ext uri="{BB962C8B-B14F-4D97-AF65-F5344CB8AC3E}">
        <p14:creationId xmlns:p14="http://schemas.microsoft.com/office/powerpoint/2010/main" val="28298083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Content Placeholder 2"/>
          <p:cNvSpPr>
            <a:spLocks noGrp="1"/>
          </p:cNvSpPr>
          <p:nvPr>
            <p:ph idx="1"/>
          </p:nvPr>
        </p:nvSpPr>
        <p:spPr>
          <a:xfrm>
            <a:off x="838199" y="3153295"/>
            <a:ext cx="10771910" cy="2485243"/>
          </a:xfrm>
        </p:spPr>
        <p:txBody>
          <a:bodyPr>
            <a:noAutofit/>
          </a:bodyPr>
          <a:lstStyle/>
          <a:p>
            <a:pPr marL="0" indent="0">
              <a:spcBef>
                <a:spcPts val="0"/>
              </a:spcBef>
              <a:buNone/>
            </a:pPr>
            <a:r>
              <a:rPr lang="en-US" altLang="en-US" sz="4400" dirty="0" smtClean="0">
                <a:solidFill>
                  <a:schemeClr val="accent1"/>
                </a:solidFill>
              </a:rPr>
              <a:t>Three thinking abilities, one strategy.</a:t>
            </a:r>
            <a:endParaRPr lang="en-US" altLang="en-US" sz="4400" dirty="0">
              <a:solidFill>
                <a:schemeClr val="accent1"/>
              </a:solidFill>
            </a:endParaRPr>
          </a:p>
        </p:txBody>
      </p:sp>
    </p:spTree>
    <p:extLst>
      <p:ext uri="{BB962C8B-B14F-4D97-AF65-F5344CB8AC3E}">
        <p14:creationId xmlns:p14="http://schemas.microsoft.com/office/powerpoint/2010/main" val="39738657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1" name="Group 2"/>
          <p:cNvGrpSpPr>
            <a:grpSpLocks/>
          </p:cNvGrpSpPr>
          <p:nvPr/>
        </p:nvGrpSpPr>
        <p:grpSpPr bwMode="auto">
          <a:xfrm>
            <a:off x="3480593" y="1925639"/>
            <a:ext cx="5230814" cy="3791275"/>
            <a:chOff x="1936645" y="1376010"/>
            <a:chExt cx="5445378" cy="4112260"/>
          </a:xfrm>
        </p:grpSpPr>
        <p:grpSp>
          <p:nvGrpSpPr>
            <p:cNvPr id="75779" name="Group 1"/>
            <p:cNvGrpSpPr>
              <a:grpSpLocks/>
            </p:cNvGrpSpPr>
            <p:nvPr/>
          </p:nvGrpSpPr>
          <p:grpSpPr bwMode="auto">
            <a:xfrm>
              <a:off x="1936645" y="1376010"/>
              <a:ext cx="5445378" cy="4112260"/>
              <a:chOff x="1936645" y="1376010"/>
              <a:chExt cx="5445378" cy="4112260"/>
            </a:xfrm>
          </p:grpSpPr>
          <p:sp>
            <p:nvSpPr>
              <p:cNvPr id="75781" name="AutoShape 4"/>
              <p:cNvSpPr>
                <a:spLocks/>
              </p:cNvSpPr>
              <p:nvPr/>
            </p:nvSpPr>
            <p:spPr bwMode="auto">
              <a:xfrm rot="-8700000">
                <a:off x="1952965" y="3183303"/>
                <a:ext cx="5429058" cy="469900"/>
              </a:xfrm>
              <a:prstGeom prst="leftRightArrow">
                <a:avLst>
                  <a:gd name="adj1" fmla="val 50000"/>
                  <a:gd name="adj2" fmla="val 101790"/>
                </a:avLst>
              </a:prstGeom>
              <a:solidFill>
                <a:srgbClr val="2C7C9F">
                  <a:alpha val="80783"/>
                </a:srgbClr>
              </a:solidFill>
              <a:ln w="25400">
                <a:solidFill>
                  <a:srgbClr val="3A93FF">
                    <a:alpha val="34117"/>
                  </a:srgbClr>
                </a:solidFill>
                <a:round/>
                <a:headEnd/>
                <a:tailEnd/>
              </a:ln>
            </p:spPr>
            <p:txBody>
              <a:bodyPr lIns="0" tIns="0" rIns="0" bIns="0"/>
              <a:lstStyle/>
              <a:p>
                <a:pPr algn="ctr"/>
                <a:endParaRPr lang="es-ES_tradnl">
                  <a:ea typeface="ヒラギノ角ゴ ProN W3" charset="0"/>
                  <a:cs typeface="ヒラギノ角ゴ ProN W3" charset="0"/>
                </a:endParaRPr>
              </a:p>
            </p:txBody>
          </p:sp>
          <p:sp>
            <p:nvSpPr>
              <p:cNvPr id="75782" name="AutoShape 4"/>
              <p:cNvSpPr>
                <a:spLocks/>
              </p:cNvSpPr>
              <p:nvPr/>
            </p:nvSpPr>
            <p:spPr bwMode="auto">
              <a:xfrm rot="16200000">
                <a:off x="2535407" y="3197190"/>
                <a:ext cx="4112260" cy="469900"/>
              </a:xfrm>
              <a:prstGeom prst="leftRightArrow">
                <a:avLst>
                  <a:gd name="adj1" fmla="val 50000"/>
                  <a:gd name="adj2" fmla="val 101775"/>
                </a:avLst>
              </a:prstGeom>
              <a:solidFill>
                <a:srgbClr val="2C7C9F">
                  <a:alpha val="80783"/>
                </a:srgbClr>
              </a:solidFill>
              <a:ln w="25400">
                <a:solidFill>
                  <a:srgbClr val="3A93FF">
                    <a:alpha val="34117"/>
                  </a:srgbClr>
                </a:solidFill>
                <a:round/>
                <a:headEnd/>
                <a:tailEnd/>
              </a:ln>
            </p:spPr>
            <p:txBody>
              <a:bodyPr lIns="0" tIns="0" rIns="0" bIns="0"/>
              <a:lstStyle/>
              <a:p>
                <a:pPr algn="ctr"/>
                <a:endParaRPr lang="es-ES_tradnl">
                  <a:ea typeface="ヒラギノ角ゴ ProN W3" charset="0"/>
                  <a:cs typeface="ヒラギノ角ゴ ProN W3" charset="0"/>
                </a:endParaRPr>
              </a:p>
            </p:txBody>
          </p:sp>
          <p:sp>
            <p:nvSpPr>
              <p:cNvPr id="75783" name="AutoShape 4"/>
              <p:cNvSpPr>
                <a:spLocks/>
              </p:cNvSpPr>
              <p:nvPr/>
            </p:nvSpPr>
            <p:spPr bwMode="auto">
              <a:xfrm rot="8486795">
                <a:off x="1936645" y="3219112"/>
                <a:ext cx="5229549" cy="469900"/>
              </a:xfrm>
              <a:prstGeom prst="leftRightArrow">
                <a:avLst>
                  <a:gd name="adj1" fmla="val 50000"/>
                  <a:gd name="adj2" fmla="val 101759"/>
                </a:avLst>
              </a:prstGeom>
              <a:solidFill>
                <a:srgbClr val="2C7C9F">
                  <a:alpha val="80783"/>
                </a:srgbClr>
              </a:solidFill>
              <a:ln w="25400">
                <a:solidFill>
                  <a:srgbClr val="3A93FF">
                    <a:alpha val="34117"/>
                  </a:srgbClr>
                </a:solidFill>
                <a:round/>
                <a:headEnd/>
                <a:tailEnd/>
              </a:ln>
            </p:spPr>
            <p:txBody>
              <a:bodyPr lIns="0" tIns="0" rIns="0" bIns="0"/>
              <a:lstStyle/>
              <a:p>
                <a:pPr algn="ctr"/>
                <a:endParaRPr lang="es-ES_tradnl">
                  <a:ea typeface="ヒラギノ角ゴ ProN W3" charset="0"/>
                  <a:cs typeface="ヒラギノ角ゴ ProN W3" charset="0"/>
                </a:endParaRPr>
              </a:p>
            </p:txBody>
          </p:sp>
          <p:sp>
            <p:nvSpPr>
              <p:cNvPr id="75784" name="AutoShape 4"/>
              <p:cNvSpPr>
                <a:spLocks/>
              </p:cNvSpPr>
              <p:nvPr/>
            </p:nvSpPr>
            <p:spPr bwMode="auto">
              <a:xfrm>
                <a:off x="2309120" y="3226103"/>
                <a:ext cx="4433557" cy="469900"/>
              </a:xfrm>
              <a:prstGeom prst="leftRightArrow">
                <a:avLst>
                  <a:gd name="adj1" fmla="val 50000"/>
                  <a:gd name="adj2" fmla="val 101777"/>
                </a:avLst>
              </a:prstGeom>
              <a:solidFill>
                <a:srgbClr val="2C7C9F">
                  <a:alpha val="80783"/>
                </a:srgbClr>
              </a:solidFill>
              <a:ln w="25400">
                <a:solidFill>
                  <a:srgbClr val="3A93FF">
                    <a:alpha val="34117"/>
                  </a:srgbClr>
                </a:solidFill>
                <a:round/>
                <a:headEnd/>
                <a:tailEnd/>
              </a:ln>
            </p:spPr>
            <p:txBody>
              <a:bodyPr lIns="0" tIns="0" rIns="0" bIns="0"/>
              <a:lstStyle/>
              <a:p>
                <a:pPr algn="ctr"/>
                <a:endParaRPr lang="es-ES_tradnl">
                  <a:ea typeface="ヒラギノ角ゴ ProN W3" charset="0"/>
                  <a:cs typeface="ヒラギノ角ゴ ProN W3" charset="0"/>
                </a:endParaRPr>
              </a:p>
            </p:txBody>
          </p:sp>
        </p:grpSp>
        <p:sp>
          <p:nvSpPr>
            <p:cNvPr id="8" name="Rectangle 1"/>
            <p:cNvSpPr txBox="1">
              <a:spLocks noChangeArrowheads="1"/>
            </p:cNvSpPr>
            <p:nvPr/>
          </p:nvSpPr>
          <p:spPr>
            <a:xfrm>
              <a:off x="2414504" y="2609687"/>
              <a:ext cx="4381704" cy="1371812"/>
            </a:xfrm>
            <a:prstGeom prst="rect">
              <a:avLst/>
            </a:prstGeom>
          </p:spPr>
          <p:txBody>
            <a:bodyPr anchor="b">
              <a:normAutofit/>
            </a:bodyPr>
            <a:lstStyle/>
            <a:p>
              <a:pPr algn="ctr">
                <a:defRPr/>
              </a:pPr>
              <a:r>
                <a:rPr lang="en-US" sz="3300" b="1" dirty="0">
                  <a:latin typeface="DIN Next Rounded LT Pro" panose="020F0503020203050203" pitchFamily="34" charset="0"/>
                  <a:ea typeface="+mj-ea"/>
                  <a:cs typeface="+mj-cs"/>
                  <a:sym typeface="Gill Sans" charset="0"/>
                </a:rPr>
                <a:t>Divergent </a:t>
              </a:r>
            </a:p>
            <a:p>
              <a:pPr algn="ctr">
                <a:defRPr/>
              </a:pPr>
              <a:r>
                <a:rPr lang="en-US" sz="3300" b="1" dirty="0">
                  <a:latin typeface="DIN Next Rounded LT Pro" panose="020F0503020203050203" pitchFamily="34" charset="0"/>
                  <a:ea typeface="+mj-ea"/>
                  <a:cs typeface="+mj-cs"/>
                  <a:sym typeface="Gill Sans" charset="0"/>
                </a:rPr>
                <a:t>Thinking</a:t>
              </a:r>
              <a:endParaRPr lang="en-US" sz="3300" b="1" dirty="0">
                <a:latin typeface="DIN Next Rounded LT Pro" panose="020F0503020203050203" pitchFamily="34" charset="0"/>
                <a:ea typeface="ヒラギノ角ゴ ProN W6" charset="-128"/>
                <a:cs typeface="ヒラギノ角ゴ ProN W6" charset="-128"/>
                <a:sym typeface="Gill Sans" charset="0"/>
              </a:endParaRPr>
            </a:p>
          </p:txBody>
        </p:sp>
      </p:grpSp>
      <p:sp>
        <p:nvSpPr>
          <p:cNvPr id="2" name="Title 1"/>
          <p:cNvSpPr>
            <a:spLocks noGrp="1"/>
          </p:cNvSpPr>
          <p:nvPr>
            <p:ph type="title"/>
          </p:nvPr>
        </p:nvSpPr>
        <p:spPr/>
        <p:txBody>
          <a:bodyPr/>
          <a:lstStyle/>
          <a:p>
            <a:r>
              <a:rPr lang="en-US" dirty="0"/>
              <a:t>Thinking in many different directions</a:t>
            </a:r>
          </a:p>
        </p:txBody>
      </p:sp>
    </p:spTree>
    <p:extLst>
      <p:ext uri="{BB962C8B-B14F-4D97-AF65-F5344CB8AC3E}">
        <p14:creationId xmlns:p14="http://schemas.microsoft.com/office/powerpoint/2010/main" val="3872752559"/>
      </p:ext>
    </p:extLst>
  </p:cSld>
  <p:clrMapOvr>
    <a:masterClrMapping/>
  </p:clrMapOvr>
  <p:transition advClick="0" advTm="10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withEffect">
                                  <p:stCondLst>
                                    <p:cond delay="0"/>
                                  </p:stCondLst>
                                  <p:childTnLst>
                                    <p:set>
                                      <p:cBhvr>
                                        <p:cTn id="6" dur="1" fill="hold">
                                          <p:stCondLst>
                                            <p:cond delay="0"/>
                                          </p:stCondLst>
                                        </p:cTn>
                                        <p:tgtEl>
                                          <p:spTgt spid="81921"/>
                                        </p:tgtEl>
                                        <p:attrNameLst>
                                          <p:attrName>style.visibility</p:attrName>
                                        </p:attrNameLst>
                                      </p:cBhvr>
                                      <p:to>
                                        <p:strVal val="visible"/>
                                      </p:to>
                                    </p:set>
                                    <p:animEffect transition="in" filter="circle(out)">
                                      <p:cBhvr>
                                        <p:cTn id="7" dur="2000"/>
                                        <p:tgtEl>
                                          <p:spTgt spid="81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0" name="Group 2"/>
          <p:cNvGrpSpPr>
            <a:grpSpLocks/>
          </p:cNvGrpSpPr>
          <p:nvPr/>
        </p:nvGrpSpPr>
        <p:grpSpPr bwMode="auto">
          <a:xfrm>
            <a:off x="3275651" y="1690688"/>
            <a:ext cx="5644285" cy="4002303"/>
            <a:chOff x="1157326" y="1744708"/>
            <a:chExt cx="6897461" cy="5113292"/>
          </a:xfrm>
        </p:grpSpPr>
        <p:sp>
          <p:nvSpPr>
            <p:cNvPr id="36872" name="AutoShape 7"/>
            <p:cNvSpPr>
              <a:spLocks/>
            </p:cNvSpPr>
            <p:nvPr/>
          </p:nvSpPr>
          <p:spPr bwMode="auto">
            <a:xfrm rot="13727190">
              <a:off x="1611310" y="2536873"/>
              <a:ext cx="2225655"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a:defRPr/>
              </a:pPr>
              <a:endParaRPr lang="en-US" dirty="0">
                <a:ea typeface="ヒラギノ角ゴ ProN W3" charset="-128"/>
                <a:cs typeface="ヒラギノ角ゴ ProN W3" charset="-128"/>
              </a:endParaRPr>
            </a:p>
          </p:txBody>
        </p:sp>
        <p:sp>
          <p:nvSpPr>
            <p:cNvPr id="12" name="AutoShape 7"/>
            <p:cNvSpPr>
              <a:spLocks/>
            </p:cNvSpPr>
            <p:nvPr/>
          </p:nvSpPr>
          <p:spPr bwMode="auto">
            <a:xfrm rot="10800000">
              <a:off x="1157326" y="3933851"/>
              <a:ext cx="2033520" cy="792155"/>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a:defRPr/>
              </a:pPr>
              <a:endParaRPr lang="en-US" dirty="0">
                <a:ea typeface="ヒラギノ角ゴ ProN W3" charset="-128"/>
                <a:cs typeface="ヒラギノ角ゴ ProN W3" charset="-128"/>
              </a:endParaRPr>
            </a:p>
          </p:txBody>
        </p:sp>
        <p:sp>
          <p:nvSpPr>
            <p:cNvPr id="13" name="AutoShape 7"/>
            <p:cNvSpPr>
              <a:spLocks/>
            </p:cNvSpPr>
            <p:nvPr/>
          </p:nvSpPr>
          <p:spPr bwMode="auto">
            <a:xfrm>
              <a:off x="6021267" y="3933851"/>
              <a:ext cx="2033520" cy="792155"/>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a:defRPr/>
              </a:pPr>
              <a:endParaRPr lang="en-US" dirty="0">
                <a:ea typeface="ヒラギノ角ゴ ProN W3" charset="-128"/>
                <a:cs typeface="ヒラギノ角ゴ ProN W3" charset="-128"/>
              </a:endParaRPr>
            </a:p>
          </p:txBody>
        </p:sp>
        <p:sp>
          <p:nvSpPr>
            <p:cNvPr id="14" name="AutoShape 7"/>
            <p:cNvSpPr>
              <a:spLocks/>
            </p:cNvSpPr>
            <p:nvPr/>
          </p:nvSpPr>
          <p:spPr bwMode="auto">
            <a:xfrm rot="16200000">
              <a:off x="3651976" y="2366218"/>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a:defRPr/>
              </a:pPr>
              <a:endParaRPr lang="en-US" dirty="0">
                <a:ea typeface="ヒラギノ角ゴ ProN W3" charset="-128"/>
                <a:cs typeface="ヒラギノ角ゴ ProN W3" charset="-128"/>
              </a:endParaRPr>
            </a:p>
          </p:txBody>
        </p:sp>
        <p:sp>
          <p:nvSpPr>
            <p:cNvPr id="15" name="AutoShape 7"/>
            <p:cNvSpPr>
              <a:spLocks/>
            </p:cNvSpPr>
            <p:nvPr/>
          </p:nvSpPr>
          <p:spPr bwMode="auto">
            <a:xfrm rot="18794076">
              <a:off x="5668828" y="2528935"/>
              <a:ext cx="2139931"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a:defRPr/>
              </a:pPr>
              <a:endParaRPr lang="en-US" dirty="0">
                <a:ea typeface="ヒラギノ角ゴ ProN W3" charset="-128"/>
                <a:cs typeface="ヒラギノ角ゴ ProN W3" charset="-128"/>
              </a:endParaRPr>
            </a:p>
          </p:txBody>
        </p:sp>
        <p:sp>
          <p:nvSpPr>
            <p:cNvPr id="16" name="AutoShape 7"/>
            <p:cNvSpPr>
              <a:spLocks/>
            </p:cNvSpPr>
            <p:nvPr/>
          </p:nvSpPr>
          <p:spPr bwMode="auto">
            <a:xfrm rot="7922097">
              <a:off x="1839110" y="5179242"/>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a:defRPr/>
              </a:pPr>
              <a:endParaRPr lang="en-US" dirty="0">
                <a:ea typeface="ヒラギノ角ゴ ProN W3" charset="-128"/>
                <a:cs typeface="ヒラギノ角ゴ ProN W3" charset="-128"/>
              </a:endParaRPr>
            </a:p>
          </p:txBody>
        </p:sp>
        <p:sp>
          <p:nvSpPr>
            <p:cNvPr id="17" name="AutoShape 7"/>
            <p:cNvSpPr>
              <a:spLocks/>
            </p:cNvSpPr>
            <p:nvPr/>
          </p:nvSpPr>
          <p:spPr bwMode="auto">
            <a:xfrm rot="5400000">
              <a:off x="3651976" y="5445940"/>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a:defRPr/>
              </a:pPr>
              <a:endParaRPr lang="en-US" dirty="0">
                <a:ea typeface="ヒラギノ角ゴ ProN W3" charset="-128"/>
                <a:cs typeface="ヒラギノ角ゴ ProN W3" charset="-128"/>
              </a:endParaRPr>
            </a:p>
          </p:txBody>
        </p:sp>
        <p:sp>
          <p:nvSpPr>
            <p:cNvPr id="18" name="AutoShape 7"/>
            <p:cNvSpPr>
              <a:spLocks/>
            </p:cNvSpPr>
            <p:nvPr/>
          </p:nvSpPr>
          <p:spPr bwMode="auto">
            <a:xfrm rot="2678492">
              <a:off x="5435498" y="5202252"/>
              <a:ext cx="2033521" cy="792156"/>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a:defRPr/>
              </a:pPr>
              <a:endParaRPr lang="en-US" dirty="0">
                <a:ea typeface="ヒラギノ角ゴ ProN W3" charset="-128"/>
                <a:cs typeface="ヒラギノ角ゴ ProN W3" charset="-128"/>
              </a:endParaRPr>
            </a:p>
          </p:txBody>
        </p:sp>
        <p:sp>
          <p:nvSpPr>
            <p:cNvPr id="20" name="Rectangle 1"/>
            <p:cNvSpPr txBox="1">
              <a:spLocks noChangeArrowheads="1"/>
            </p:cNvSpPr>
            <p:nvPr/>
          </p:nvSpPr>
          <p:spPr>
            <a:xfrm>
              <a:off x="2868595" y="3565555"/>
              <a:ext cx="3584458" cy="1258876"/>
            </a:xfrm>
            <a:prstGeom prst="rect">
              <a:avLst/>
            </a:prstGeom>
          </p:spPr>
          <p:txBody>
            <a:bodyPr anchor="b">
              <a:normAutofit fontScale="92500" lnSpcReduction="10000"/>
            </a:bodyPr>
            <a:lstStyle/>
            <a:p>
              <a:pPr algn="ctr">
                <a:defRPr/>
              </a:pPr>
              <a:r>
                <a:rPr lang="en-US" sz="3300" b="1" dirty="0">
                  <a:latin typeface="DIN Next Rounded LT Pro" panose="020F0503020203050203" pitchFamily="34" charset="0"/>
                  <a:ea typeface="+mj-ea"/>
                  <a:cs typeface="+mj-cs"/>
                  <a:sym typeface="Gill Sans" charset="0"/>
                </a:rPr>
                <a:t>Convergent</a:t>
              </a:r>
            </a:p>
            <a:p>
              <a:pPr algn="ctr">
                <a:defRPr/>
              </a:pPr>
              <a:r>
                <a:rPr lang="en-US" sz="3300" b="1" dirty="0">
                  <a:latin typeface="DIN Next Rounded LT Pro" panose="020F0503020203050203" pitchFamily="34" charset="0"/>
                  <a:ea typeface="+mj-ea"/>
                  <a:cs typeface="+mj-cs"/>
                  <a:sym typeface="Gill Sans" charset="0"/>
                </a:rPr>
                <a:t>Thinking</a:t>
              </a:r>
              <a:endParaRPr lang="en-US" sz="3300" b="1" dirty="0">
                <a:latin typeface="DIN Next Rounded LT Pro" panose="020F0503020203050203" pitchFamily="34" charset="0"/>
                <a:ea typeface="ヒラギノ角ゴ ProN W6" charset="-128"/>
                <a:cs typeface="ヒラギノ角ゴ ProN W6" charset="-128"/>
                <a:sym typeface="Gill Sans" charset="0"/>
              </a:endParaRPr>
            </a:p>
          </p:txBody>
        </p:sp>
      </p:grpSp>
      <p:sp>
        <p:nvSpPr>
          <p:cNvPr id="2" name="Title 1"/>
          <p:cNvSpPr>
            <a:spLocks noGrp="1"/>
          </p:cNvSpPr>
          <p:nvPr>
            <p:ph type="title"/>
          </p:nvPr>
        </p:nvSpPr>
        <p:spPr/>
        <p:txBody>
          <a:bodyPr/>
          <a:lstStyle/>
          <a:p>
            <a:r>
              <a:rPr lang="en-US" dirty="0" smtClean="0"/>
              <a:t>Narrowing down, focusing</a:t>
            </a:r>
            <a:endParaRPr lang="en-US" dirty="0"/>
          </a:p>
        </p:txBody>
      </p:sp>
    </p:spTree>
    <p:extLst>
      <p:ext uri="{BB962C8B-B14F-4D97-AF65-F5344CB8AC3E}">
        <p14:creationId xmlns:p14="http://schemas.microsoft.com/office/powerpoint/2010/main" val="1836555820"/>
      </p:ext>
    </p:extLst>
  </p:cSld>
  <p:clrMapOvr>
    <a:masterClrMapping/>
  </p:clrMapOvr>
  <p:transition advClick="0" advTm="109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circle(in)">
                                      <p:cBhvr>
                                        <p:cTn id="7" dur="2000"/>
                                        <p:tgtEl>
                                          <p:spTgt spid="83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4" name="TextBox 5"/>
          <p:cNvSpPr txBox="1">
            <a:spLocks noChangeArrowheads="1"/>
          </p:cNvSpPr>
          <p:nvPr/>
        </p:nvSpPr>
        <p:spPr bwMode="auto">
          <a:xfrm>
            <a:off x="6046226" y="2874963"/>
            <a:ext cx="3366627" cy="707886"/>
          </a:xfrm>
          <a:prstGeom prst="rect">
            <a:avLst/>
          </a:prstGeom>
          <a:noFill/>
          <a:ln w="9525">
            <a:noFill/>
            <a:miter lim="800000"/>
            <a:headEnd/>
            <a:tailEnd/>
          </a:ln>
        </p:spPr>
        <p:txBody>
          <a:bodyPr wrap="none">
            <a:spAutoFit/>
          </a:bodyPr>
          <a:lstStyle/>
          <a:p>
            <a:pPr algn="ctr">
              <a:defRPr/>
            </a:pPr>
            <a:r>
              <a:rPr lang="en-US" sz="4000" b="1" dirty="0">
                <a:latin typeface="DIN Next Rounded LT Pro" panose="020F0503020203050203" pitchFamily="34" charset="0"/>
              </a:rPr>
              <a:t>Metacognition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8617" y="2120571"/>
            <a:ext cx="2642849" cy="3632641"/>
          </a:xfrm>
          <a:prstGeom prst="rect">
            <a:avLst/>
          </a:prstGeom>
        </p:spPr>
      </p:pic>
      <p:sp>
        <p:nvSpPr>
          <p:cNvPr id="3" name="Title 2"/>
          <p:cNvSpPr>
            <a:spLocks noGrp="1"/>
          </p:cNvSpPr>
          <p:nvPr>
            <p:ph type="title"/>
          </p:nvPr>
        </p:nvSpPr>
        <p:spPr/>
        <p:txBody>
          <a:bodyPr/>
          <a:lstStyle/>
          <a:p>
            <a:r>
              <a:rPr lang="en-US" dirty="0" smtClean="0"/>
              <a:t>Thinking about thinking</a:t>
            </a:r>
            <a:endParaRPr lang="en-US" dirty="0"/>
          </a:p>
        </p:txBody>
      </p:sp>
    </p:spTree>
    <p:extLst>
      <p:ext uri="{BB962C8B-B14F-4D97-AF65-F5344CB8AC3E}">
        <p14:creationId xmlns:p14="http://schemas.microsoft.com/office/powerpoint/2010/main" val="4249194377"/>
      </p:ext>
    </p:extLst>
  </p:cSld>
  <p:clrMapOvr>
    <a:masterClrMapping/>
  </p:clrMapOvr>
  <p:transition advClick="0" advTm="1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9334"/>
                                        </p:tgtEl>
                                        <p:attrNameLst>
                                          <p:attrName>style.visibility</p:attrName>
                                        </p:attrNameLst>
                                      </p:cBhvr>
                                      <p:to>
                                        <p:strVal val="visible"/>
                                      </p:to>
                                    </p:set>
                                    <p:animEffect transition="in" filter="fade">
                                      <p:cBhvr>
                                        <p:cTn id="7" dur="1000"/>
                                        <p:tgtEl>
                                          <p:spTgt spid="99334"/>
                                        </p:tgtEl>
                                      </p:cBhvr>
                                    </p:animEffect>
                                    <p:anim calcmode="lin" valueType="num">
                                      <p:cBhvr>
                                        <p:cTn id="8" dur="1000" fill="hold"/>
                                        <p:tgtEl>
                                          <p:spTgt spid="99334"/>
                                        </p:tgtEl>
                                        <p:attrNameLst>
                                          <p:attrName>ppt_x</p:attrName>
                                        </p:attrNameLst>
                                      </p:cBhvr>
                                      <p:tavLst>
                                        <p:tav tm="0">
                                          <p:val>
                                            <p:strVal val="#ppt_x"/>
                                          </p:val>
                                        </p:tav>
                                        <p:tav tm="100000">
                                          <p:val>
                                            <p:strVal val="#ppt_x"/>
                                          </p:val>
                                        </p:tav>
                                      </p:tavLst>
                                    </p:anim>
                                    <p:anim calcmode="lin" valueType="num">
                                      <p:cBhvr>
                                        <p:cTn id="9" dur="1000" fill="hold"/>
                                        <p:tgtEl>
                                          <p:spTgt spid="993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377439"/>
            <a:ext cx="10515600" cy="3799523"/>
          </a:xfrm>
        </p:spPr>
        <p:txBody>
          <a:bodyPr/>
          <a:lstStyle/>
          <a:p>
            <a:pPr>
              <a:buFont typeface="Arial" panose="020B0604020202020204" pitchFamily="34" charset="0"/>
              <a:buChar char="•"/>
            </a:pPr>
            <a:r>
              <a:rPr lang="en-US" sz="3600" dirty="0"/>
              <a:t>Greater knowledge</a:t>
            </a:r>
          </a:p>
          <a:p>
            <a:pPr>
              <a:buFont typeface="Arial" panose="020B0604020202020204" pitchFamily="34" charset="0"/>
              <a:buChar char="•"/>
            </a:pPr>
            <a:r>
              <a:rPr lang="en-US" sz="3600" dirty="0"/>
              <a:t>Greater ownership</a:t>
            </a:r>
          </a:p>
          <a:p>
            <a:pPr>
              <a:buFont typeface="Arial" panose="020B0604020202020204" pitchFamily="34" charset="0"/>
              <a:buChar char="•"/>
            </a:pPr>
            <a:r>
              <a:rPr lang="en-US" sz="3600" dirty="0"/>
              <a:t>Greater intellectual rigor</a:t>
            </a:r>
          </a:p>
          <a:p>
            <a:pPr>
              <a:buFont typeface="Arial" panose="020B0604020202020204" pitchFamily="34" charset="0"/>
              <a:buChar char="•"/>
            </a:pPr>
            <a:r>
              <a:rPr lang="en-US" sz="3600" dirty="0"/>
              <a:t>Greater curiosity</a:t>
            </a:r>
          </a:p>
        </p:txBody>
      </p:sp>
      <p:sp>
        <p:nvSpPr>
          <p:cNvPr id="4" name="Title 3"/>
          <p:cNvSpPr>
            <a:spLocks noGrp="1"/>
          </p:cNvSpPr>
          <p:nvPr>
            <p:ph type="title"/>
          </p:nvPr>
        </p:nvSpPr>
        <p:spPr/>
        <p:txBody>
          <a:bodyPr/>
          <a:lstStyle/>
          <a:p>
            <a:r>
              <a:rPr lang="en-US" dirty="0" smtClean="0"/>
              <a:t>Consistent Outcomes</a:t>
            </a:r>
            <a:endParaRPr lang="en-US" dirty="0"/>
          </a:p>
        </p:txBody>
      </p:sp>
    </p:spTree>
    <p:extLst>
      <p:ext uri="{BB962C8B-B14F-4D97-AF65-F5344CB8AC3E}">
        <p14:creationId xmlns:p14="http://schemas.microsoft.com/office/powerpoint/2010/main" val="2625298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4799086"/>
            <a:ext cx="10515600" cy="953001"/>
          </a:xfrm>
        </p:spPr>
        <p:txBody>
          <a:bodyPr>
            <a:noAutofit/>
          </a:bodyPr>
          <a:lstStyle/>
          <a:p>
            <a:r>
              <a:rPr lang="en-US" sz="4800" dirty="0"/>
              <a:t>Examples of </a:t>
            </a:r>
            <a:r>
              <a:rPr lang="en-US" sz="4800" dirty="0" smtClean="0"/>
              <a:t>the QFT in the Classroom</a:t>
            </a:r>
            <a:endParaRPr lang="en-US" sz="4800" dirty="0"/>
          </a:p>
        </p:txBody>
      </p:sp>
      <p:sp>
        <p:nvSpPr>
          <p:cNvPr id="7" name="Rectangle 6"/>
          <p:cNvSpPr/>
          <p:nvPr/>
        </p:nvSpPr>
        <p:spPr>
          <a:xfrm>
            <a:off x="9069917" y="228600"/>
            <a:ext cx="2743200" cy="2039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8" name="Rectangle 7"/>
          <p:cNvSpPr/>
          <p:nvPr/>
        </p:nvSpPr>
        <p:spPr>
          <a:xfrm>
            <a:off x="9069917"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5" name="Title 1"/>
          <p:cNvSpPr txBox="1">
            <a:spLocks/>
          </p:cNvSpPr>
          <p:nvPr/>
        </p:nvSpPr>
        <p:spPr>
          <a:xfrm>
            <a:off x="831849" y="3080489"/>
            <a:ext cx="8238068" cy="174966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a:solidFill>
                  <a:schemeClr val="tx2"/>
                </a:solidFill>
                <a:latin typeface="DIN Next Rounded LT Pro" panose="020F0503020203050203" pitchFamily="34" charset="0"/>
                <a:ea typeface="+mj-ea"/>
                <a:cs typeface="+mj-cs"/>
              </a:defRPr>
            </a:lvl1pPr>
          </a:lstStyle>
          <a:p>
            <a:r>
              <a:rPr lang="en-US" dirty="0" smtClean="0"/>
              <a:t>What does it look like when students learn to ask their own questions?</a:t>
            </a:r>
            <a:endParaRPr lang="en-US" dirty="0">
              <a:latin typeface="Rockwell" charset="0"/>
            </a:endParaRPr>
          </a:p>
        </p:txBody>
      </p:sp>
      <p:pic>
        <p:nvPicPr>
          <p:cNvPr id="6" name="Picture Placeholder 3" descr="Screenshot 2015-09-16 15.08.22.png"/>
          <p:cNvPicPr>
            <a:picLocks noGrp="1" noChangeAspect="1"/>
          </p:cNvPicPr>
          <p:nvPr>
            <p:ph type="pic" idx="1"/>
          </p:nvPr>
        </p:nvPicPr>
        <p:blipFill>
          <a:blip r:embed="rId2">
            <a:extLst>
              <a:ext uri="{28A0092B-C50C-407E-A947-70E740481C1C}">
                <a14:useLocalDpi xmlns:a14="http://schemas.microsoft.com/office/drawing/2010/main" val="0"/>
              </a:ext>
            </a:extLst>
          </a:blip>
          <a:srcRect l="7162" r="7162"/>
          <a:stretch>
            <a:fillRect/>
          </a:stretch>
        </p:blipFill>
        <p:spPr>
          <a:xfrm>
            <a:off x="831850" y="228600"/>
            <a:ext cx="4475057" cy="2938254"/>
          </a:xfrm>
        </p:spPr>
      </p:pic>
    </p:spTree>
    <p:extLst>
      <p:ext uri="{BB962C8B-B14F-4D97-AF65-F5344CB8AC3E}">
        <p14:creationId xmlns:p14="http://schemas.microsoft.com/office/powerpoint/2010/main" val="25439209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90346"/>
            <a:ext cx="10515599" cy="3750909"/>
          </a:xfrm>
        </p:spPr>
        <p:txBody>
          <a:bodyPr>
            <a:noAutofit/>
          </a:bodyPr>
          <a:lstStyle/>
          <a:p>
            <a:pPr marL="0" indent="0">
              <a:spcBef>
                <a:spcPts val="0"/>
              </a:spcBef>
              <a:buNone/>
              <a:defRPr/>
            </a:pPr>
            <a:r>
              <a:rPr lang="en-US" sz="2400" dirty="0" smtClean="0"/>
              <a:t>Share your thinking and learning from today:</a:t>
            </a:r>
          </a:p>
          <a:p>
            <a:pPr marL="0" indent="0">
              <a:spcBef>
                <a:spcPts val="0"/>
              </a:spcBef>
              <a:buNone/>
              <a:defRPr/>
            </a:pPr>
            <a:endParaRPr lang="en-US" sz="2400" dirty="0"/>
          </a:p>
          <a:p>
            <a:pPr marL="0" indent="0">
              <a:spcBef>
                <a:spcPts val="0"/>
              </a:spcBef>
              <a:buNone/>
              <a:defRPr/>
            </a:pPr>
            <a:r>
              <a:rPr lang="en-US" sz="2400" dirty="0" smtClean="0"/>
              <a:t>@</a:t>
            </a:r>
            <a:r>
              <a:rPr lang="en-US" sz="2400" dirty="0" err="1" smtClean="0"/>
              <a:t>RightQuestion</a:t>
            </a:r>
            <a:endParaRPr lang="en-US" sz="2400" dirty="0" smtClean="0"/>
          </a:p>
          <a:p>
            <a:pPr marL="0" indent="0">
              <a:spcBef>
                <a:spcPts val="0"/>
              </a:spcBef>
              <a:buNone/>
              <a:defRPr/>
            </a:pPr>
            <a:endParaRPr lang="en-US" sz="2400" dirty="0"/>
          </a:p>
          <a:p>
            <a:pPr marL="0" indent="0">
              <a:spcBef>
                <a:spcPts val="0"/>
              </a:spcBef>
              <a:buNone/>
              <a:defRPr/>
            </a:pPr>
            <a:r>
              <a:rPr lang="en-US" sz="2400" dirty="0" smtClean="0"/>
              <a:t>@</a:t>
            </a:r>
            <a:r>
              <a:rPr lang="en-US" sz="2400" dirty="0" err="1" smtClean="0"/>
              <a:t>AndrewRQI</a:t>
            </a:r>
            <a:endParaRPr lang="en-US" sz="2400" dirty="0" smtClean="0"/>
          </a:p>
          <a:p>
            <a:pPr marL="0" indent="0">
              <a:spcBef>
                <a:spcPts val="0"/>
              </a:spcBef>
              <a:buNone/>
              <a:defRPr/>
            </a:pPr>
            <a:endParaRPr lang="en-US" sz="2400" dirty="0"/>
          </a:p>
          <a:p>
            <a:pPr marL="0" indent="0">
              <a:spcBef>
                <a:spcPts val="0"/>
              </a:spcBef>
              <a:buNone/>
              <a:defRPr/>
            </a:pPr>
            <a:r>
              <a:rPr lang="en-US" sz="2400" dirty="0" smtClean="0"/>
              <a:t>#QFT</a:t>
            </a:r>
            <a:endParaRPr lang="en-US" sz="2400" dirty="0"/>
          </a:p>
        </p:txBody>
      </p:sp>
      <p:sp>
        <p:nvSpPr>
          <p:cNvPr id="4" name="Title 3"/>
          <p:cNvSpPr>
            <a:spLocks noGrp="1"/>
          </p:cNvSpPr>
          <p:nvPr>
            <p:ph type="title"/>
          </p:nvPr>
        </p:nvSpPr>
        <p:spPr/>
        <p:txBody>
          <a:bodyPr/>
          <a:lstStyle/>
          <a:p>
            <a:r>
              <a:rPr lang="en-US" dirty="0" smtClean="0"/>
              <a:t>We Tweet</a:t>
            </a:r>
            <a:endParaRPr lang="en-US" dirty="0"/>
          </a:p>
        </p:txBody>
      </p:sp>
    </p:spTree>
    <p:extLst>
      <p:ext uri="{BB962C8B-B14F-4D97-AF65-F5344CB8AC3E}">
        <p14:creationId xmlns:p14="http://schemas.microsoft.com/office/powerpoint/2010/main" val="5151781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00000"/>
              </a:lnSpc>
              <a:spcBef>
                <a:spcPts val="0"/>
              </a:spcBef>
            </a:pPr>
            <a:r>
              <a:rPr lang="en-US" dirty="0">
                <a:ea typeface="MS PGothic" panose="020B0600070205080204" pitchFamily="34" charset="-128"/>
                <a:cs typeface="Arial"/>
              </a:rPr>
              <a:t>Classroom </a:t>
            </a:r>
            <a:r>
              <a:rPr lang="en-US" dirty="0" smtClean="0">
                <a:ea typeface="MS PGothic" panose="020B0600070205080204" pitchFamily="34" charset="-128"/>
                <a:cs typeface="Arial"/>
              </a:rPr>
              <a:t>Example: High School English</a:t>
            </a:r>
            <a:endParaRPr lang="en-US" dirty="0"/>
          </a:p>
        </p:txBody>
      </p:sp>
      <p:sp>
        <p:nvSpPr>
          <p:cNvPr id="4" name="Rectangle 3"/>
          <p:cNvSpPr/>
          <p:nvPr/>
        </p:nvSpPr>
        <p:spPr>
          <a:xfrm>
            <a:off x="4498992" y="3244334"/>
            <a:ext cx="3194016" cy="369332"/>
          </a:xfrm>
          <a:prstGeom prst="rect">
            <a:avLst/>
          </a:prstGeom>
        </p:spPr>
        <p:txBody>
          <a:bodyPr wrap="none">
            <a:spAutoFit/>
          </a:bodyPr>
          <a:lstStyle/>
          <a:p>
            <a:r>
              <a:rPr lang="en-US" dirty="0"/>
              <a:t>https://vimeo.com/116974103</a:t>
            </a:r>
          </a:p>
        </p:txBody>
      </p:sp>
    </p:spTree>
    <p:extLst>
      <p:ext uri="{BB962C8B-B14F-4D97-AF65-F5344CB8AC3E}">
        <p14:creationId xmlns:p14="http://schemas.microsoft.com/office/powerpoint/2010/main" val="183941603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6138" y="2698582"/>
            <a:ext cx="8822649" cy="1015663"/>
          </a:xfrm>
          <a:prstGeom prst="rect">
            <a:avLst/>
          </a:prstGeom>
          <a:noFill/>
        </p:spPr>
        <p:txBody>
          <a:bodyPr wrap="square" rtlCol="0">
            <a:spAutoFit/>
          </a:bodyPr>
          <a:lstStyle/>
          <a:p>
            <a:pPr defTabSz="457200">
              <a:defRPr/>
            </a:pPr>
            <a:r>
              <a:rPr lang="en-US" sz="6000" dirty="0" smtClean="0">
                <a:solidFill>
                  <a:prstClr val="black"/>
                </a:solidFill>
                <a:latin typeface="DIN Next Rounded LT Pro" panose="020F0503020203050203" pitchFamily="34" charset="0"/>
              </a:rPr>
              <a:t>What did you notice?</a:t>
            </a:r>
            <a:endParaRPr lang="en-US" sz="6000" dirty="0">
              <a:solidFill>
                <a:prstClr val="black"/>
              </a:solidFill>
              <a:latin typeface="DIN Next Rounded LT Pro" panose="020F0503020203050203" pitchFamily="34" charset="0"/>
            </a:endParaRP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183949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9" name="Shape 489"/>
          <p:cNvSpPr txBox="1">
            <a:spLocks noGrp="1"/>
          </p:cNvSpPr>
          <p:nvPr>
            <p:ph type="body" idx="1"/>
          </p:nvPr>
        </p:nvSpPr>
        <p:spPr>
          <a:xfrm>
            <a:off x="838200" y="2067465"/>
            <a:ext cx="11005038" cy="4145100"/>
          </a:xfrm>
          <a:prstGeom prst="rect">
            <a:avLst/>
          </a:prstGeom>
          <a:noFill/>
          <a:ln>
            <a:noFill/>
          </a:ln>
        </p:spPr>
        <p:txBody>
          <a:bodyPr vert="horz" lIns="91425" tIns="45700" rIns="91425" bIns="45700" rtlCol="0" anchor="t" anchorCtr="0">
            <a:noAutofit/>
          </a:bodyPr>
          <a:lstStyle/>
          <a:p>
            <a:pPr>
              <a:spcBef>
                <a:spcPts val="2000"/>
              </a:spcBef>
              <a:buClr>
                <a:schemeClr val="accent1"/>
              </a:buClr>
              <a:buSzPct val="75000"/>
              <a:buNone/>
            </a:pPr>
            <a:r>
              <a:rPr lang="en-US" sz="3000" dirty="0">
                <a:solidFill>
                  <a:schemeClr val="dk1"/>
                </a:solidFill>
                <a:ea typeface="Rokkitt"/>
                <a:cs typeface="Rokkitt"/>
                <a:sym typeface="Rokkitt"/>
              </a:rPr>
              <a:t>Teacher: Deirdre </a:t>
            </a:r>
            <a:r>
              <a:rPr lang="en-US" sz="3000" dirty="0" err="1">
                <a:solidFill>
                  <a:schemeClr val="dk1"/>
                </a:solidFill>
                <a:ea typeface="Rokkitt"/>
                <a:cs typeface="Rokkitt"/>
                <a:sym typeface="Rokkitt"/>
              </a:rPr>
              <a:t>Brotherson</a:t>
            </a:r>
            <a:r>
              <a:rPr lang="en-US" sz="3000" dirty="0">
                <a:solidFill>
                  <a:schemeClr val="dk1"/>
                </a:solidFill>
                <a:ea typeface="Rokkitt"/>
                <a:cs typeface="Rokkitt"/>
                <a:sym typeface="Rokkitt"/>
              </a:rPr>
              <a:t>, Hooksett, NH</a:t>
            </a:r>
          </a:p>
          <a:p>
            <a:pPr>
              <a:spcBef>
                <a:spcPts val="2000"/>
              </a:spcBef>
              <a:buClr>
                <a:schemeClr val="accent1"/>
              </a:buClr>
              <a:buSzPct val="75000"/>
              <a:buNone/>
            </a:pPr>
            <a:r>
              <a:rPr lang="en-US" sz="3000" dirty="0">
                <a:solidFill>
                  <a:schemeClr val="dk1"/>
                </a:solidFill>
                <a:ea typeface="Rokkitt"/>
                <a:cs typeface="Rokkitt"/>
                <a:sym typeface="Rokkitt"/>
              </a:rPr>
              <a:t>Topic: Math unit on variables</a:t>
            </a:r>
          </a:p>
          <a:p>
            <a:pPr>
              <a:spcBef>
                <a:spcPts val="2000"/>
              </a:spcBef>
              <a:buClr>
                <a:schemeClr val="accent1"/>
              </a:buClr>
              <a:buSzPct val="75000"/>
              <a:buNone/>
            </a:pPr>
            <a:r>
              <a:rPr lang="en-US" sz="3000" dirty="0">
                <a:solidFill>
                  <a:schemeClr val="dk1"/>
                </a:solidFill>
                <a:ea typeface="Rokkitt"/>
                <a:cs typeface="Rokkitt"/>
                <a:sym typeface="Rokkitt"/>
              </a:rPr>
              <a:t>Purpose: To engage students at the start of a unit on </a:t>
            </a:r>
            <a:r>
              <a:rPr lang="en-US" sz="3000" dirty="0" smtClean="0">
                <a:solidFill>
                  <a:schemeClr val="dk1"/>
                </a:solidFill>
                <a:ea typeface="Rokkitt"/>
                <a:cs typeface="Rokkitt"/>
                <a:sym typeface="Rokkitt"/>
              </a:rPr>
              <a:t>variables</a:t>
            </a:r>
            <a:endParaRPr lang="en-US" sz="3000" dirty="0">
              <a:solidFill>
                <a:schemeClr val="dk1"/>
              </a:solidFill>
              <a:ea typeface="Rokkitt"/>
              <a:cs typeface="Rokkitt"/>
              <a:sym typeface="Rokkitt"/>
            </a:endParaRPr>
          </a:p>
        </p:txBody>
      </p:sp>
      <p:sp>
        <p:nvSpPr>
          <p:cNvPr id="2" name="Title 1"/>
          <p:cNvSpPr>
            <a:spLocks noGrp="1"/>
          </p:cNvSpPr>
          <p:nvPr>
            <p:ph type="title"/>
          </p:nvPr>
        </p:nvSpPr>
        <p:spPr/>
        <p:txBody>
          <a:bodyPr>
            <a:normAutofit/>
          </a:bodyPr>
          <a:lstStyle/>
          <a:p>
            <a:pPr>
              <a:lnSpc>
                <a:spcPct val="100000"/>
              </a:lnSpc>
              <a:spcBef>
                <a:spcPts val="0"/>
              </a:spcBef>
            </a:pPr>
            <a:r>
              <a:rPr lang="en-US" dirty="0">
                <a:ea typeface="MS PGothic" panose="020B0600070205080204" pitchFamily="34" charset="-128"/>
                <a:cs typeface="Arial"/>
              </a:rPr>
              <a:t>Classroom </a:t>
            </a:r>
            <a:r>
              <a:rPr lang="en-US" dirty="0" smtClean="0">
                <a:ea typeface="MS PGothic" panose="020B0600070205080204" pitchFamily="34" charset="-128"/>
                <a:cs typeface="Arial"/>
              </a:rPr>
              <a:t>Example: Elementary Math</a:t>
            </a:r>
            <a:endParaRPr lang="en-US" dirty="0"/>
          </a:p>
        </p:txBody>
      </p:sp>
    </p:spTree>
    <p:extLst>
      <p:ext uri="{BB962C8B-B14F-4D97-AF65-F5344CB8AC3E}">
        <p14:creationId xmlns:p14="http://schemas.microsoft.com/office/powerpoint/2010/main" val="39611635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p:txBody>
          <a:bodyPr/>
          <a:lstStyle/>
          <a:p>
            <a:r>
              <a:rPr lang="en-US" dirty="0"/>
              <a:t>Question Focus</a:t>
            </a:r>
          </a:p>
        </p:txBody>
      </p:sp>
      <p:sp>
        <p:nvSpPr>
          <p:cNvPr id="2" name="TextBox 1"/>
          <p:cNvSpPr txBox="1"/>
          <p:nvPr/>
        </p:nvSpPr>
        <p:spPr>
          <a:xfrm>
            <a:off x="2314832" y="2698582"/>
            <a:ext cx="7263955" cy="1015663"/>
          </a:xfrm>
          <a:prstGeom prst="rect">
            <a:avLst/>
          </a:prstGeom>
          <a:noFill/>
        </p:spPr>
        <p:txBody>
          <a:bodyPr wrap="square" rtlCol="0">
            <a:spAutoFit/>
          </a:bodyPr>
          <a:lstStyle/>
          <a:p>
            <a:pPr algn="ctr" defTabSz="457200">
              <a:defRPr/>
            </a:pPr>
            <a:r>
              <a:rPr lang="en-US" sz="6000" dirty="0" smtClean="0">
                <a:solidFill>
                  <a:prstClr val="black"/>
                </a:solidFill>
                <a:latin typeface="DIN Next Rounded LT Pro" panose="020F0503020203050203" pitchFamily="34" charset="0"/>
              </a:rPr>
              <a:t>24 = </a:t>
            </a:r>
            <a:r>
              <a:rPr lang="en-US" sz="6000" dirty="0" smtClean="0">
                <a:solidFill>
                  <a:prstClr val="black"/>
                </a:solidFill>
                <a:latin typeface="DIN Next Rounded LT Pro" panose="020F0503020203050203" pitchFamily="34" charset="0"/>
                <a:sym typeface="Wingdings" panose="05000000000000000000" pitchFamily="2" charset="2"/>
              </a:rPr>
              <a:t> +  +  </a:t>
            </a:r>
            <a:endParaRPr lang="en-US" sz="6000" dirty="0">
              <a:solidFill>
                <a:prstClr val="black"/>
              </a:solidFill>
              <a:latin typeface="DIN Next Rounded LT Pro" panose="020F0503020203050203" pitchFamily="34" charset="0"/>
            </a:endParaRPr>
          </a:p>
        </p:txBody>
      </p:sp>
    </p:spTree>
    <p:extLst>
      <p:ext uri="{BB962C8B-B14F-4D97-AF65-F5344CB8AC3E}">
        <p14:creationId xmlns:p14="http://schemas.microsoft.com/office/powerpoint/2010/main" val="40042231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08909"/>
            <a:ext cx="5810250" cy="4308259"/>
          </a:xfrm>
        </p:spPr>
        <p:txBody>
          <a:bodyPr>
            <a:noAutofit/>
          </a:bodyPr>
          <a:lstStyle/>
          <a:p>
            <a:pPr marL="341313" indent="-341313">
              <a:spcBef>
                <a:spcPts val="600"/>
              </a:spcBef>
              <a:buFont typeface="Calibri" charset="0"/>
              <a:buAutoNum type="arabicPeriod"/>
              <a:defRPr/>
            </a:pPr>
            <a:r>
              <a:rPr lang="en-US" sz="2200" dirty="0">
                <a:solidFill>
                  <a:srgbClr val="000000"/>
                </a:solidFill>
                <a:cs typeface="Gill Sans" charset="0"/>
              </a:rPr>
              <a:t>Why is the 24 first?</a:t>
            </a:r>
          </a:p>
          <a:p>
            <a:pPr marL="341313" indent="-341313">
              <a:spcBef>
                <a:spcPts val="600"/>
              </a:spcBef>
              <a:buFont typeface="Calibri" charset="0"/>
              <a:buAutoNum type="arabicPeriod"/>
              <a:defRPr/>
            </a:pPr>
            <a:r>
              <a:rPr lang="en-US" sz="2200" dirty="0">
                <a:solidFill>
                  <a:srgbClr val="000000"/>
                </a:solidFill>
                <a:cs typeface="Gill Sans" charset="0"/>
              </a:rPr>
              <a:t>What do the smiley faces mean?</a:t>
            </a:r>
          </a:p>
          <a:p>
            <a:pPr marL="341313" indent="-341313">
              <a:spcBef>
                <a:spcPts val="600"/>
              </a:spcBef>
              <a:buFont typeface="Calibri" charset="0"/>
              <a:buAutoNum type="arabicPeriod"/>
              <a:defRPr/>
            </a:pPr>
            <a:r>
              <a:rPr lang="en-US" sz="2200" b="1" dirty="0">
                <a:solidFill>
                  <a:srgbClr val="000000"/>
                </a:solidFill>
                <a:cs typeface="Gill Sans" charset="0"/>
              </a:rPr>
              <a:t>Why are there 3 smiley faces?</a:t>
            </a:r>
          </a:p>
          <a:p>
            <a:pPr marL="341313" indent="-341313">
              <a:spcBef>
                <a:spcPts val="600"/>
              </a:spcBef>
              <a:buFont typeface="Calibri" charset="0"/>
              <a:buAutoNum type="arabicPeriod"/>
              <a:defRPr/>
            </a:pPr>
            <a:r>
              <a:rPr lang="en-US" sz="2200" dirty="0">
                <a:solidFill>
                  <a:srgbClr val="000000"/>
                </a:solidFill>
                <a:cs typeface="Gill Sans" charset="0"/>
              </a:rPr>
              <a:t>How am I suppose to figure this out?</a:t>
            </a:r>
          </a:p>
          <a:p>
            <a:pPr marL="341313" indent="-341313">
              <a:spcBef>
                <a:spcPts val="600"/>
              </a:spcBef>
              <a:buFont typeface="Calibri" charset="0"/>
              <a:buAutoNum type="arabicPeriod"/>
              <a:defRPr/>
            </a:pPr>
            <a:r>
              <a:rPr lang="en-US" sz="2200" dirty="0">
                <a:solidFill>
                  <a:srgbClr val="000000"/>
                </a:solidFill>
                <a:cs typeface="Gill Sans" charset="0"/>
              </a:rPr>
              <a:t>Is the answer 12?</a:t>
            </a:r>
          </a:p>
          <a:p>
            <a:pPr marL="341313" indent="-341313">
              <a:spcBef>
                <a:spcPts val="600"/>
              </a:spcBef>
              <a:buFont typeface="Calibri" charset="0"/>
              <a:buAutoNum type="arabicPeriod"/>
              <a:defRPr/>
            </a:pPr>
            <a:r>
              <a:rPr lang="en-US" sz="2200" dirty="0">
                <a:solidFill>
                  <a:srgbClr val="000000"/>
                </a:solidFill>
                <a:cs typeface="Gill Sans" charset="0"/>
              </a:rPr>
              <a:t>Can I put any number for a smiley face?</a:t>
            </a:r>
          </a:p>
          <a:p>
            <a:pPr marL="341313" indent="-341313">
              <a:spcBef>
                <a:spcPts val="600"/>
              </a:spcBef>
              <a:buFont typeface="Calibri" charset="0"/>
              <a:buAutoNum type="arabicPeriod"/>
              <a:defRPr/>
            </a:pPr>
            <a:r>
              <a:rPr lang="en-US" sz="2200" b="1" dirty="0">
                <a:solidFill>
                  <a:srgbClr val="000000"/>
                </a:solidFill>
                <a:cs typeface="Gill Sans" charset="0"/>
              </a:rPr>
              <a:t>Do three faces mean something?</a:t>
            </a:r>
          </a:p>
          <a:p>
            <a:pPr marL="341313" indent="-341313">
              <a:spcBef>
                <a:spcPts val="600"/>
              </a:spcBef>
              <a:buFont typeface="Calibri" charset="0"/>
              <a:buAutoNum type="arabicPeriod"/>
              <a:defRPr/>
            </a:pPr>
            <a:r>
              <a:rPr lang="en-US" sz="2200" b="1" dirty="0">
                <a:solidFill>
                  <a:srgbClr val="000000"/>
                </a:solidFill>
                <a:cs typeface="Gill Sans" charset="0"/>
              </a:rPr>
              <a:t>Do the numbers have to be the same because the smiley faces are the same?</a:t>
            </a:r>
          </a:p>
          <a:p>
            <a:pPr marL="341313" indent="-341313">
              <a:spcBef>
                <a:spcPts val="600"/>
              </a:spcBef>
              <a:buFont typeface="Calibri" charset="0"/>
              <a:buAutoNum type="arabicPeriod"/>
              <a:defRPr/>
            </a:pPr>
            <a:r>
              <a:rPr lang="en-US" sz="2200" dirty="0">
                <a:solidFill>
                  <a:srgbClr val="000000"/>
                </a:solidFill>
                <a:cs typeface="Gill Sans" charset="0"/>
              </a:rPr>
              <a:t>What numbers will work here?</a:t>
            </a:r>
          </a:p>
        </p:txBody>
      </p:sp>
      <p:sp>
        <p:nvSpPr>
          <p:cNvPr id="2" name="TextBox 1"/>
          <p:cNvSpPr txBox="1"/>
          <p:nvPr/>
        </p:nvSpPr>
        <p:spPr>
          <a:xfrm>
            <a:off x="6648450" y="2008909"/>
            <a:ext cx="4705350" cy="3862596"/>
          </a:xfrm>
          <a:prstGeom prst="rect">
            <a:avLst/>
          </a:prstGeom>
          <a:noFill/>
        </p:spPr>
        <p:txBody>
          <a:bodyPr wrap="square" rtlCol="0">
            <a:spAutoFit/>
          </a:bodyPr>
          <a:lstStyle/>
          <a:p>
            <a:pPr marL="457200" indent="-457200" defTabSz="457200">
              <a:spcBef>
                <a:spcPts val="600"/>
              </a:spcBef>
              <a:buSzPct val="75000"/>
              <a:buFont typeface="+mj-lt"/>
              <a:buAutoNum type="arabicPeriod" startAt="10"/>
              <a:defRPr/>
            </a:pPr>
            <a:r>
              <a:rPr lang="en-US" sz="2200" dirty="0">
                <a:solidFill>
                  <a:srgbClr val="000000"/>
                </a:solidFill>
                <a:latin typeface="DIN Next Rounded LT Pro" panose="020F0503020203050203" pitchFamily="34" charset="0"/>
                <a:cs typeface="Gill Sans" charset="0"/>
              </a:rPr>
              <a:t>Does it mean 24 is a really happy </a:t>
            </a:r>
            <a:r>
              <a:rPr lang="en-US" sz="2200" dirty="0" smtClean="0">
                <a:solidFill>
                  <a:srgbClr val="000000"/>
                </a:solidFill>
                <a:latin typeface="DIN Next Rounded LT Pro" panose="020F0503020203050203" pitchFamily="34" charset="0"/>
                <a:cs typeface="Gill Sans" charset="0"/>
              </a:rPr>
              <a:t>number?</a:t>
            </a:r>
          </a:p>
          <a:p>
            <a:pPr marL="457200" indent="-457200" defTabSz="457200">
              <a:spcBef>
                <a:spcPts val="600"/>
              </a:spcBef>
              <a:buSzPct val="75000"/>
              <a:buFont typeface="+mj-lt"/>
              <a:buAutoNum type="arabicPeriod" startAt="10"/>
              <a:defRPr/>
            </a:pPr>
            <a:r>
              <a:rPr lang="en-US" sz="2200" b="1" dirty="0" smtClean="0">
                <a:solidFill>
                  <a:srgbClr val="000000"/>
                </a:solidFill>
                <a:latin typeface="DIN Next Rounded LT Pro" panose="020F0503020203050203" pitchFamily="34" charset="0"/>
                <a:cs typeface="Gill Sans" charset="0"/>
              </a:rPr>
              <a:t>Can </a:t>
            </a:r>
            <a:r>
              <a:rPr lang="en-US" sz="2200" b="1" dirty="0">
                <a:solidFill>
                  <a:srgbClr val="000000"/>
                </a:solidFill>
                <a:latin typeface="DIN Next Rounded LT Pro" panose="020F0503020203050203" pitchFamily="34" charset="0"/>
                <a:cs typeface="Gill Sans" charset="0"/>
              </a:rPr>
              <a:t>we replace each smiley face with an </a:t>
            </a:r>
            <a:r>
              <a:rPr lang="en-US" sz="2200" b="1" dirty="0" smtClean="0">
                <a:solidFill>
                  <a:srgbClr val="000000"/>
                </a:solidFill>
                <a:latin typeface="DIN Next Rounded LT Pro" panose="020F0503020203050203" pitchFamily="34" charset="0"/>
                <a:cs typeface="Gill Sans" charset="0"/>
              </a:rPr>
              <a:t>8?</a:t>
            </a:r>
          </a:p>
          <a:p>
            <a:pPr marL="457200" indent="-457200" defTabSz="457200">
              <a:spcBef>
                <a:spcPts val="600"/>
              </a:spcBef>
              <a:buSzPct val="75000"/>
              <a:buFont typeface="+mj-lt"/>
              <a:buAutoNum type="arabicPeriod" startAt="10"/>
              <a:defRPr/>
            </a:pPr>
            <a:r>
              <a:rPr lang="en-US" sz="2200" dirty="0" smtClean="0">
                <a:solidFill>
                  <a:srgbClr val="000000"/>
                </a:solidFill>
                <a:latin typeface="DIN Next Rounded LT Pro" panose="020F0503020203050203" pitchFamily="34" charset="0"/>
                <a:cs typeface="Gill Sans" charset="0"/>
              </a:rPr>
              <a:t>Do </a:t>
            </a:r>
            <a:r>
              <a:rPr lang="en-US" sz="2200" dirty="0">
                <a:solidFill>
                  <a:srgbClr val="000000"/>
                </a:solidFill>
                <a:latin typeface="DIN Next Rounded LT Pro" panose="020F0503020203050203" pitchFamily="34" charset="0"/>
                <a:cs typeface="Gill Sans" charset="0"/>
              </a:rPr>
              <a:t>any other numbers </a:t>
            </a:r>
            <a:r>
              <a:rPr lang="en-US" sz="2200" dirty="0" smtClean="0">
                <a:solidFill>
                  <a:srgbClr val="000000"/>
                </a:solidFill>
                <a:latin typeface="DIN Next Rounded LT Pro" panose="020F0503020203050203" pitchFamily="34" charset="0"/>
                <a:cs typeface="Gill Sans" charset="0"/>
              </a:rPr>
              <a:t>work?</a:t>
            </a:r>
          </a:p>
          <a:p>
            <a:pPr marL="457200" indent="-457200" defTabSz="457200">
              <a:spcBef>
                <a:spcPts val="600"/>
              </a:spcBef>
              <a:buSzPct val="75000"/>
              <a:buFont typeface="+mj-lt"/>
              <a:buAutoNum type="arabicPeriod" startAt="10"/>
              <a:defRPr/>
            </a:pPr>
            <a:r>
              <a:rPr lang="en-US" sz="2200" dirty="0" smtClean="0">
                <a:solidFill>
                  <a:srgbClr val="000000"/>
                </a:solidFill>
                <a:latin typeface="DIN Next Rounded LT Pro" panose="020F0503020203050203" pitchFamily="34" charset="0"/>
                <a:cs typeface="Gill Sans" charset="0"/>
              </a:rPr>
              <a:t>Can </a:t>
            </a:r>
            <a:r>
              <a:rPr lang="en-US" sz="2200" dirty="0">
                <a:solidFill>
                  <a:srgbClr val="000000"/>
                </a:solidFill>
                <a:latin typeface="DIN Next Rounded LT Pro" panose="020F0503020203050203" pitchFamily="34" charset="0"/>
                <a:cs typeface="Gill Sans" charset="0"/>
              </a:rPr>
              <a:t>we do this for any </a:t>
            </a:r>
            <a:r>
              <a:rPr lang="en-US" sz="2200" dirty="0" smtClean="0">
                <a:solidFill>
                  <a:srgbClr val="000000"/>
                </a:solidFill>
                <a:latin typeface="DIN Next Rounded LT Pro" panose="020F0503020203050203" pitchFamily="34" charset="0"/>
                <a:cs typeface="Gill Sans" charset="0"/>
              </a:rPr>
              <a:t>number?</a:t>
            </a:r>
          </a:p>
          <a:p>
            <a:pPr marL="457200" indent="-457200" defTabSz="457200">
              <a:spcBef>
                <a:spcPts val="600"/>
              </a:spcBef>
              <a:buSzPct val="75000"/>
              <a:buFont typeface="+mj-lt"/>
              <a:buAutoNum type="arabicPeriod" startAt="10"/>
              <a:defRPr/>
            </a:pPr>
            <a:r>
              <a:rPr lang="en-US" sz="2200" b="1" dirty="0" smtClean="0">
                <a:solidFill>
                  <a:srgbClr val="000000"/>
                </a:solidFill>
                <a:latin typeface="DIN Next Rounded LT Pro" panose="020F0503020203050203" pitchFamily="34" charset="0"/>
                <a:cs typeface="Gill Sans" charset="0"/>
              </a:rPr>
              <a:t>Does </a:t>
            </a:r>
            <a:r>
              <a:rPr lang="en-US" sz="2200" b="1" dirty="0">
                <a:solidFill>
                  <a:srgbClr val="000000"/>
                </a:solidFill>
                <a:latin typeface="DIN Next Rounded LT Pro" panose="020F0503020203050203" pitchFamily="34" charset="0"/>
                <a:cs typeface="Gill Sans" charset="0"/>
              </a:rPr>
              <a:t>it always have to be smiley </a:t>
            </a:r>
            <a:r>
              <a:rPr lang="en-US" sz="2200" b="1" dirty="0" smtClean="0">
                <a:solidFill>
                  <a:srgbClr val="000000"/>
                </a:solidFill>
                <a:latin typeface="DIN Next Rounded LT Pro" panose="020F0503020203050203" pitchFamily="34" charset="0"/>
                <a:cs typeface="Gill Sans" charset="0"/>
              </a:rPr>
              <a:t>faces?</a:t>
            </a:r>
          </a:p>
          <a:p>
            <a:pPr marL="457200" indent="-457200" defTabSz="457200">
              <a:spcBef>
                <a:spcPts val="600"/>
              </a:spcBef>
              <a:buSzPct val="75000"/>
              <a:buFont typeface="+mj-lt"/>
              <a:buAutoNum type="arabicPeriod" startAt="10"/>
              <a:defRPr/>
            </a:pPr>
            <a:r>
              <a:rPr lang="en-US" sz="2200" b="1" dirty="0" smtClean="0">
                <a:solidFill>
                  <a:srgbClr val="000000"/>
                </a:solidFill>
                <a:latin typeface="DIN Next Rounded LT Pro" panose="020F0503020203050203" pitchFamily="34" charset="0"/>
                <a:cs typeface="Gill Sans" charset="0"/>
              </a:rPr>
              <a:t>Do </a:t>
            </a:r>
            <a:r>
              <a:rPr lang="en-US" sz="2200" b="1" dirty="0">
                <a:solidFill>
                  <a:srgbClr val="000000"/>
                </a:solidFill>
                <a:latin typeface="DIN Next Rounded LT Pro" panose="020F0503020203050203" pitchFamily="34" charset="0"/>
                <a:cs typeface="Gill Sans" charset="0"/>
              </a:rPr>
              <a:t>we always have to use three things?</a:t>
            </a:r>
          </a:p>
        </p:txBody>
      </p:sp>
      <p:sp>
        <p:nvSpPr>
          <p:cNvPr id="4" name="Title 3"/>
          <p:cNvSpPr>
            <a:spLocks noGrp="1"/>
          </p:cNvSpPr>
          <p:nvPr>
            <p:ph type="title"/>
          </p:nvPr>
        </p:nvSpPr>
        <p:spPr/>
        <p:txBody>
          <a:bodyPr/>
          <a:lstStyle/>
          <a:p>
            <a:r>
              <a:rPr lang="en-US" dirty="0" smtClean="0"/>
              <a:t>Student Questions</a:t>
            </a:r>
            <a:endParaRPr lang="en-US" dirty="0"/>
          </a:p>
        </p:txBody>
      </p:sp>
    </p:spTree>
    <p:extLst>
      <p:ext uri="{BB962C8B-B14F-4D97-AF65-F5344CB8AC3E}">
        <p14:creationId xmlns:p14="http://schemas.microsoft.com/office/powerpoint/2010/main" val="175833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nodeType="after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nodeType="after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0"/>
                                  </p:stCondLst>
                                  <p:childTnLst>
                                    <p:set>
                                      <p:cBhvr>
                                        <p:cTn id="37" dur="1" fill="hold">
                                          <p:stCondLst>
                                            <p:cond delay="0"/>
                                          </p:stCondLst>
                                        </p:cTn>
                                        <p:tgtEl>
                                          <p:spTgt spid="2">
                                            <p:txEl>
                                              <p:pRg st="3" end="3"/>
                                            </p:txEl>
                                          </p:spTgt>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nodeType="afterEffect">
                                  <p:stCondLst>
                                    <p:cond delay="0"/>
                                  </p:stCondLst>
                                  <p:childTnLst>
                                    <p:set>
                                      <p:cBhvr>
                                        <p:cTn id="40" dur="1" fill="hold">
                                          <p:stCondLst>
                                            <p:cond delay="0"/>
                                          </p:stCondLst>
                                        </p:cTn>
                                        <p:tgtEl>
                                          <p:spTgt spid="2">
                                            <p:txEl>
                                              <p:pRg st="4" end="4"/>
                                            </p:txEl>
                                          </p:spTgt>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nodeType="afterEffect">
                                  <p:stCondLst>
                                    <p:cond delay="0"/>
                                  </p:stCondLst>
                                  <p:childTnLst>
                                    <p:set>
                                      <p:cBhvr>
                                        <p:cTn id="43"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382982"/>
            <a:ext cx="10515600" cy="3999492"/>
          </a:xfrm>
        </p:spPr>
        <p:txBody>
          <a:bodyPr>
            <a:normAutofit/>
          </a:bodyPr>
          <a:lstStyle/>
          <a:p>
            <a:r>
              <a:rPr lang="en-US" dirty="0" smtClean="0"/>
              <a:t>Questions </a:t>
            </a:r>
            <a:r>
              <a:rPr lang="en-US" dirty="0"/>
              <a:t>posted on classroom </a:t>
            </a:r>
            <a:r>
              <a:rPr lang="en-US" dirty="0" smtClean="0"/>
              <a:t>walls.</a:t>
            </a:r>
          </a:p>
          <a:p>
            <a:r>
              <a:rPr lang="en-US" dirty="0" smtClean="0"/>
              <a:t>Students </a:t>
            </a:r>
            <a:r>
              <a:rPr lang="en-US" dirty="0"/>
              <a:t>cross off the questions they answer during subsequent </a:t>
            </a:r>
            <a:r>
              <a:rPr lang="en-US" dirty="0" smtClean="0"/>
              <a:t>lessons.</a:t>
            </a:r>
          </a:p>
          <a:p>
            <a:r>
              <a:rPr lang="en-US" dirty="0" smtClean="0"/>
              <a:t>Teacher </a:t>
            </a:r>
            <a:r>
              <a:rPr lang="en-US" dirty="0"/>
              <a:t>returns to student questions at the end of the unit to discuss with students what they learned and what they still want to know.  </a:t>
            </a:r>
          </a:p>
        </p:txBody>
      </p:sp>
      <p:sp>
        <p:nvSpPr>
          <p:cNvPr id="4" name="Title 3"/>
          <p:cNvSpPr>
            <a:spLocks noGrp="1"/>
          </p:cNvSpPr>
          <p:nvPr>
            <p:ph type="title"/>
          </p:nvPr>
        </p:nvSpPr>
        <p:spPr/>
        <p:txBody>
          <a:bodyPr/>
          <a:lstStyle/>
          <a:p>
            <a:r>
              <a:rPr lang="en-US" dirty="0"/>
              <a:t>Next Steps with Student Questions</a:t>
            </a:r>
          </a:p>
        </p:txBody>
      </p:sp>
    </p:spTree>
    <p:extLst>
      <p:ext uri="{BB962C8B-B14F-4D97-AF65-F5344CB8AC3E}">
        <p14:creationId xmlns:p14="http://schemas.microsoft.com/office/powerpoint/2010/main" val="30659627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Content Placeholder 2"/>
          <p:cNvSpPr>
            <a:spLocks noGrp="1"/>
          </p:cNvSpPr>
          <p:nvPr>
            <p:ph idx="1"/>
          </p:nvPr>
        </p:nvSpPr>
        <p:spPr>
          <a:xfrm>
            <a:off x="838200" y="1981201"/>
            <a:ext cx="9091613" cy="4144963"/>
          </a:xfrm>
        </p:spPr>
        <p:txBody>
          <a:bodyPr>
            <a:normAutofit/>
          </a:bodyPr>
          <a:lstStyle/>
          <a:p>
            <a:pPr marL="0" indent="0">
              <a:buNone/>
            </a:pPr>
            <a:r>
              <a:rPr lang="en-US" altLang="en-US" sz="3000" u="sng" dirty="0"/>
              <a:t>Teacher</a:t>
            </a:r>
            <a:r>
              <a:rPr lang="en-US" altLang="en-US" sz="3000" dirty="0"/>
              <a:t>: Kelly </a:t>
            </a:r>
            <a:r>
              <a:rPr lang="en-US" altLang="en-US" sz="3000" dirty="0" err="1"/>
              <a:t>Grotrian</a:t>
            </a:r>
            <a:r>
              <a:rPr lang="en-US" altLang="en-US" sz="3000" dirty="0"/>
              <a:t>, East Brunswick, NJ</a:t>
            </a:r>
          </a:p>
          <a:p>
            <a:pPr marL="0" indent="0">
              <a:buNone/>
            </a:pPr>
            <a:r>
              <a:rPr lang="en-US" altLang="en-US" sz="3000" u="sng" dirty="0"/>
              <a:t>Subject</a:t>
            </a:r>
            <a:r>
              <a:rPr lang="en-US" altLang="en-US" sz="3000" dirty="0"/>
              <a:t>: 11</a:t>
            </a:r>
            <a:r>
              <a:rPr lang="en-US" altLang="en-US" sz="3000" baseline="30000" dirty="0"/>
              <a:t>th</a:t>
            </a:r>
            <a:r>
              <a:rPr lang="en-US" altLang="en-US" sz="3000" dirty="0"/>
              <a:t> Grade U.S. History II</a:t>
            </a:r>
          </a:p>
          <a:p>
            <a:pPr marL="0" indent="0">
              <a:buNone/>
            </a:pPr>
            <a:r>
              <a:rPr lang="en-US" altLang="en-US" sz="3000" u="sng" dirty="0"/>
              <a:t>Topic</a:t>
            </a:r>
            <a:r>
              <a:rPr lang="en-US" altLang="en-US" sz="3000" dirty="0"/>
              <a:t>: The end of World War II</a:t>
            </a:r>
            <a:endParaRPr lang="en-US" altLang="en-US" sz="3000" u="sng" dirty="0"/>
          </a:p>
          <a:p>
            <a:pPr marL="0" indent="0">
              <a:buNone/>
            </a:pPr>
            <a:r>
              <a:rPr lang="en-US" altLang="en-US" sz="3000" u="sng" dirty="0"/>
              <a:t>Purpose</a:t>
            </a:r>
            <a:r>
              <a:rPr lang="en-US" altLang="en-US" sz="3000" dirty="0"/>
              <a:t>: Leads into a discussion about whether the United States was justified in dropping the atomic bomb. Students’ questions were also used for a homework assignment on Google classroom.</a:t>
            </a:r>
          </a:p>
        </p:txBody>
      </p:sp>
      <p:sp>
        <p:nvSpPr>
          <p:cNvPr id="2" name="Title 1"/>
          <p:cNvSpPr>
            <a:spLocks noGrp="1"/>
          </p:cNvSpPr>
          <p:nvPr>
            <p:ph type="title"/>
          </p:nvPr>
        </p:nvSpPr>
        <p:spPr>
          <a:xfrm>
            <a:off x="838200" y="365125"/>
            <a:ext cx="11277600" cy="1325563"/>
          </a:xfrm>
        </p:spPr>
        <p:txBody>
          <a:bodyPr>
            <a:normAutofit/>
          </a:bodyPr>
          <a:lstStyle/>
          <a:p>
            <a:r>
              <a:rPr lang="en-US" sz="4200" dirty="0" smtClean="0"/>
              <a:t>Classroom Example: High School Social Studies</a:t>
            </a:r>
            <a:endParaRPr lang="en-US" sz="4200" dirty="0"/>
          </a:p>
        </p:txBody>
      </p:sp>
    </p:spTree>
    <p:extLst>
      <p:ext uri="{BB962C8B-B14F-4D97-AF65-F5344CB8AC3E}">
        <p14:creationId xmlns:p14="http://schemas.microsoft.com/office/powerpoint/2010/main" val="306638342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634153" y="1687530"/>
            <a:ext cx="4923694" cy="3961773"/>
          </a:xfrm>
        </p:spPr>
      </p:pic>
      <p:sp>
        <p:nvSpPr>
          <p:cNvPr id="104452" name="Rectangle 4"/>
          <p:cNvSpPr>
            <a:spLocks noChangeArrowheads="1"/>
          </p:cNvSpPr>
          <p:nvPr/>
        </p:nvSpPr>
        <p:spPr bwMode="auto">
          <a:xfrm>
            <a:off x="6708776" y="6653214"/>
            <a:ext cx="31400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Rockwell" panose="02060603020205020403" pitchFamily="18" charset="0"/>
                <a:ea typeface="MS PGothic" panose="020B0600070205080204" pitchFamily="34" charset="-128"/>
              </a:defRPr>
            </a:lvl1pPr>
            <a:lvl2pPr marL="742950" indent="-285750">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r>
              <a:rPr lang="en-US" altLang="en-US" sz="1100" dirty="0">
                <a:hlinkClick r:id="rId3"/>
              </a:rPr>
              <a:t>http://www.loc.gov/pictures/item/98506956/</a:t>
            </a:r>
            <a:endParaRPr lang="en-US" altLang="en-US" sz="1100" dirty="0"/>
          </a:p>
        </p:txBody>
      </p:sp>
      <p:sp>
        <p:nvSpPr>
          <p:cNvPr id="2" name="Title 1"/>
          <p:cNvSpPr>
            <a:spLocks noGrp="1"/>
          </p:cNvSpPr>
          <p:nvPr>
            <p:ph type="title"/>
          </p:nvPr>
        </p:nvSpPr>
        <p:spPr/>
        <p:txBody>
          <a:bodyPr/>
          <a:lstStyle/>
          <a:p>
            <a:r>
              <a:rPr lang="en-US" dirty="0" smtClean="0"/>
              <a:t>Question Focus</a:t>
            </a:r>
            <a:endParaRPr lang="en-US" dirty="0"/>
          </a:p>
        </p:txBody>
      </p:sp>
    </p:spTree>
    <p:extLst>
      <p:ext uri="{BB962C8B-B14F-4D97-AF65-F5344CB8AC3E}">
        <p14:creationId xmlns:p14="http://schemas.microsoft.com/office/powerpoint/2010/main" val="26213811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r>
              <a:rPr lang="en-US" altLang="en-US" sz="3200" dirty="0"/>
              <a:t>Student Questions</a:t>
            </a:r>
          </a:p>
        </p:txBody>
      </p:sp>
      <p:sp>
        <p:nvSpPr>
          <p:cNvPr id="3" name="Content Placeholder 2"/>
          <p:cNvSpPr>
            <a:spLocks noGrp="1"/>
          </p:cNvSpPr>
          <p:nvPr>
            <p:ph idx="1"/>
          </p:nvPr>
        </p:nvSpPr>
        <p:spPr>
          <a:xfrm>
            <a:off x="838200" y="1767255"/>
            <a:ext cx="10442331" cy="3903784"/>
          </a:xfrm>
          <a:extLst/>
        </p:spPr>
        <p:txBody>
          <a:bodyPr numCol="2">
            <a:normAutofit/>
          </a:bodyPr>
          <a:lstStyle/>
          <a:p>
            <a:pPr marL="341313" indent="-341313">
              <a:spcBef>
                <a:spcPts val="600"/>
              </a:spcBef>
              <a:buFont typeface="Calibri" charset="0"/>
              <a:buAutoNum type="arabicPeriod"/>
              <a:defRPr/>
            </a:pPr>
            <a:r>
              <a:rPr lang="en-US" sz="1600" dirty="0">
                <a:cs typeface="Rockwell (Body)"/>
              </a:rPr>
              <a:t>What is this?</a:t>
            </a:r>
          </a:p>
          <a:p>
            <a:pPr marL="341313" indent="-341313">
              <a:spcBef>
                <a:spcPts val="600"/>
              </a:spcBef>
              <a:buFont typeface="Calibri" charset="0"/>
              <a:buAutoNum type="arabicPeriod"/>
              <a:defRPr/>
            </a:pPr>
            <a:r>
              <a:rPr lang="en-US" sz="1600" dirty="0">
                <a:cs typeface="Rockwell (Body)"/>
              </a:rPr>
              <a:t>Who did this?</a:t>
            </a:r>
          </a:p>
          <a:p>
            <a:pPr marL="341313" indent="-341313">
              <a:spcBef>
                <a:spcPts val="600"/>
              </a:spcBef>
              <a:buFont typeface="Calibri" charset="0"/>
              <a:buAutoNum type="arabicPeriod"/>
              <a:defRPr/>
            </a:pPr>
            <a:r>
              <a:rPr lang="en-US" sz="1600" dirty="0">
                <a:cs typeface="Rockwell (Body)"/>
              </a:rPr>
              <a:t>How did this affect people?</a:t>
            </a:r>
          </a:p>
          <a:p>
            <a:pPr marL="341313" indent="-341313">
              <a:spcBef>
                <a:spcPts val="600"/>
              </a:spcBef>
              <a:buFont typeface="Calibri" charset="0"/>
              <a:buAutoNum type="arabicPeriod"/>
              <a:defRPr/>
            </a:pPr>
            <a:r>
              <a:rPr lang="en-US" sz="1600" b="1" dirty="0">
                <a:cs typeface="Rockwell (Body)"/>
              </a:rPr>
              <a:t>What were the environmental &amp; economic implications of dropping the bomb?</a:t>
            </a:r>
          </a:p>
          <a:p>
            <a:pPr marL="341313" indent="-341313">
              <a:spcBef>
                <a:spcPts val="600"/>
              </a:spcBef>
              <a:buFont typeface="Calibri" charset="0"/>
              <a:buAutoNum type="arabicPeriod"/>
              <a:defRPr/>
            </a:pPr>
            <a:r>
              <a:rPr lang="en-US" sz="1600" dirty="0">
                <a:cs typeface="Rockwell (Body)"/>
              </a:rPr>
              <a:t>How many people were hurt?</a:t>
            </a:r>
          </a:p>
          <a:p>
            <a:pPr marL="341313" indent="-341313">
              <a:spcBef>
                <a:spcPts val="600"/>
              </a:spcBef>
              <a:buFont typeface="Calibri" charset="0"/>
              <a:buAutoNum type="arabicPeriod"/>
              <a:defRPr/>
            </a:pPr>
            <a:r>
              <a:rPr lang="en-US" sz="1600" b="1" dirty="0">
                <a:cs typeface="Rockwell (Body)"/>
              </a:rPr>
              <a:t>Is that a plane wing in the bottom right?</a:t>
            </a:r>
          </a:p>
          <a:p>
            <a:pPr marL="341313" indent="-341313">
              <a:spcBef>
                <a:spcPts val="600"/>
              </a:spcBef>
              <a:buFont typeface="Calibri" charset="0"/>
              <a:buAutoNum type="arabicPeriod"/>
              <a:defRPr/>
            </a:pPr>
            <a:r>
              <a:rPr lang="en-US" sz="1600" dirty="0">
                <a:cs typeface="Rockwell (Body)"/>
              </a:rPr>
              <a:t>Did the people in that plane drop the bomb?</a:t>
            </a:r>
          </a:p>
          <a:p>
            <a:pPr marL="341313" indent="-341313">
              <a:spcBef>
                <a:spcPts val="600"/>
              </a:spcBef>
              <a:buFont typeface="Calibri" charset="0"/>
              <a:buAutoNum type="arabicPeriod"/>
              <a:defRPr/>
            </a:pPr>
            <a:r>
              <a:rPr lang="en-US" sz="1600" dirty="0">
                <a:cs typeface="Rockwell (Body)"/>
              </a:rPr>
              <a:t>Did the people dropping the bomb know what they were doing? </a:t>
            </a:r>
          </a:p>
          <a:p>
            <a:pPr marL="341313" indent="-341313">
              <a:spcBef>
                <a:spcPts val="600"/>
              </a:spcBef>
              <a:buFont typeface="Calibri" charset="0"/>
              <a:buAutoNum type="arabicPeriod"/>
              <a:defRPr/>
            </a:pPr>
            <a:r>
              <a:rPr lang="en-US" sz="1600" dirty="0">
                <a:cs typeface="Rockwell (Body)"/>
              </a:rPr>
              <a:t>Did they make the bomb?</a:t>
            </a:r>
          </a:p>
          <a:p>
            <a:pPr marL="341313" indent="-341313">
              <a:spcBef>
                <a:spcPts val="600"/>
              </a:spcBef>
              <a:buFont typeface="Calibri" charset="0"/>
              <a:buAutoNum type="arabicPeriod"/>
              <a:defRPr/>
            </a:pPr>
            <a:r>
              <a:rPr lang="en-US" sz="1600" b="1" dirty="0">
                <a:cs typeface="Rockwell (Body)"/>
              </a:rPr>
              <a:t>Who was responsible for dropping the bomb?</a:t>
            </a:r>
          </a:p>
          <a:p>
            <a:pPr marL="341313" indent="-341313">
              <a:spcBef>
                <a:spcPts val="600"/>
              </a:spcBef>
              <a:buFont typeface="Calibri" charset="0"/>
              <a:buAutoNum type="arabicPeriod"/>
              <a:defRPr/>
            </a:pPr>
            <a:r>
              <a:rPr lang="en-US" sz="1600" b="1" dirty="0">
                <a:cs typeface="Rockwell (Body)"/>
              </a:rPr>
              <a:t>What led to this event?</a:t>
            </a:r>
          </a:p>
          <a:p>
            <a:pPr marL="341313" indent="-341313">
              <a:spcBef>
                <a:spcPts val="600"/>
              </a:spcBef>
              <a:buFont typeface="Calibri" charset="0"/>
              <a:buAutoNum type="arabicPeriod"/>
              <a:defRPr/>
            </a:pPr>
            <a:r>
              <a:rPr lang="en-US" sz="1600" b="1" dirty="0">
                <a:cs typeface="Rockwell (Body)"/>
              </a:rPr>
              <a:t>What happened as a result of dropping the bomb?</a:t>
            </a:r>
          </a:p>
          <a:p>
            <a:pPr marL="341313" indent="-341313">
              <a:spcBef>
                <a:spcPts val="600"/>
              </a:spcBef>
              <a:buFont typeface="Calibri" charset="0"/>
              <a:buAutoNum type="arabicPeriod"/>
              <a:defRPr/>
            </a:pPr>
            <a:r>
              <a:rPr lang="en-US" sz="1600" dirty="0">
                <a:cs typeface="Rockwell (Body)"/>
              </a:rPr>
              <a:t>Where was the bomb dropped?</a:t>
            </a:r>
          </a:p>
          <a:p>
            <a:pPr marL="341313" indent="-341313">
              <a:spcBef>
                <a:spcPts val="600"/>
              </a:spcBef>
              <a:buFont typeface="Calibri" charset="0"/>
              <a:buAutoNum type="arabicPeriod"/>
              <a:defRPr/>
            </a:pPr>
            <a:r>
              <a:rPr lang="en-US" sz="1600" dirty="0">
                <a:cs typeface="Rockwell (Body)"/>
              </a:rPr>
              <a:t>Had people been given warning?</a:t>
            </a:r>
          </a:p>
          <a:p>
            <a:pPr marL="341313" indent="-341313">
              <a:spcBef>
                <a:spcPts val="600"/>
              </a:spcBef>
              <a:buFont typeface="Calibri" charset="0"/>
              <a:buAutoNum type="arabicPeriod"/>
              <a:defRPr/>
            </a:pPr>
            <a:r>
              <a:rPr lang="en-US" sz="1600" dirty="0">
                <a:cs typeface="Rockwell (Body)"/>
              </a:rPr>
              <a:t>How long did it take to notice effects of the bomb?</a:t>
            </a:r>
          </a:p>
          <a:p>
            <a:pPr marL="341313" indent="-341313">
              <a:spcBef>
                <a:spcPts val="600"/>
              </a:spcBef>
              <a:buFont typeface="Calibri" charset="0"/>
              <a:buAutoNum type="arabicPeriod"/>
              <a:defRPr/>
            </a:pPr>
            <a:r>
              <a:rPr lang="en-US" sz="1600" dirty="0">
                <a:cs typeface="Rockwell (Body)"/>
              </a:rPr>
              <a:t>When did this happen (at what point in the war)?</a:t>
            </a:r>
          </a:p>
          <a:p>
            <a:pPr marL="341313" indent="-341313">
              <a:spcBef>
                <a:spcPts val="600"/>
              </a:spcBef>
              <a:buFont typeface="Calibri" charset="0"/>
              <a:buAutoNum type="arabicPeriod"/>
              <a:defRPr/>
            </a:pPr>
            <a:r>
              <a:rPr lang="en-US" sz="1600" b="1" dirty="0">
                <a:cs typeface="Rockwell (Body)"/>
              </a:rPr>
              <a:t>How many lives were lost as a result?</a:t>
            </a:r>
          </a:p>
          <a:p>
            <a:pPr marL="341313" indent="-341313">
              <a:spcBef>
                <a:spcPts val="600"/>
              </a:spcBef>
              <a:buFont typeface="Calibri" charset="0"/>
              <a:buAutoNum type="arabicPeriod"/>
              <a:defRPr/>
            </a:pPr>
            <a:endParaRPr lang="en-US" sz="1600" dirty="0">
              <a:cs typeface="Rockwell (Body)"/>
            </a:endParaRPr>
          </a:p>
        </p:txBody>
      </p:sp>
      <p:pic>
        <p:nvPicPr>
          <p:cNvPr id="105476"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32061" y="3535801"/>
            <a:ext cx="2748470" cy="221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786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5" end="1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9" name="Shape 489"/>
          <p:cNvSpPr txBox="1">
            <a:spLocks noGrp="1"/>
          </p:cNvSpPr>
          <p:nvPr>
            <p:ph type="body" idx="1"/>
          </p:nvPr>
        </p:nvSpPr>
        <p:spPr>
          <a:xfrm>
            <a:off x="838200" y="2067465"/>
            <a:ext cx="10314709" cy="4145100"/>
          </a:xfrm>
          <a:prstGeom prst="rect">
            <a:avLst/>
          </a:prstGeom>
          <a:noFill/>
          <a:ln>
            <a:noFill/>
          </a:ln>
        </p:spPr>
        <p:txBody>
          <a:bodyPr vert="horz" lIns="91425" tIns="45700" rIns="91425" bIns="45700" rtlCol="0" anchor="t" anchorCtr="0">
            <a:noAutofit/>
          </a:bodyPr>
          <a:lstStyle/>
          <a:p>
            <a:pPr marL="3175" indent="0">
              <a:lnSpc>
                <a:spcPct val="100000"/>
              </a:lnSpc>
              <a:spcBef>
                <a:spcPts val="0"/>
              </a:spcBef>
              <a:buClr>
                <a:srgbClr val="76A5AF"/>
              </a:buClr>
              <a:buSzPct val="73333"/>
              <a:buNone/>
            </a:pPr>
            <a:r>
              <a:rPr lang="en-US" sz="3000" u="sng" dirty="0">
                <a:solidFill>
                  <a:schemeClr val="dk1"/>
                </a:solidFill>
                <a:ea typeface="Rockwell" charset="0"/>
                <a:cs typeface="Rockwell" charset="0"/>
                <a:sym typeface="Rokkitt"/>
              </a:rPr>
              <a:t>Teacher</a:t>
            </a:r>
            <a:r>
              <a:rPr lang="en-US" sz="3000" dirty="0">
                <a:solidFill>
                  <a:schemeClr val="dk1"/>
                </a:solidFill>
                <a:ea typeface="Rockwell" charset="0"/>
                <a:cs typeface="Rockwell" charset="0"/>
                <a:sym typeface="Rokkitt"/>
              </a:rPr>
              <a:t>: </a:t>
            </a:r>
            <a:r>
              <a:rPr lang="en-US" sz="3000" dirty="0">
                <a:solidFill>
                  <a:schemeClr val="dk1"/>
                </a:solidFill>
                <a:ea typeface="Rockwell" charset="0"/>
                <a:cs typeface="Rockwell" charset="0"/>
              </a:rPr>
              <a:t>Allison Gest, Park Ridge, IL</a:t>
            </a:r>
          </a:p>
          <a:p>
            <a:pPr marL="3175" indent="0">
              <a:lnSpc>
                <a:spcPct val="100000"/>
              </a:lnSpc>
              <a:spcBef>
                <a:spcPts val="2000"/>
              </a:spcBef>
              <a:buClr>
                <a:srgbClr val="76A5AF"/>
              </a:buClr>
              <a:buSzPct val="73333"/>
              <a:buNone/>
            </a:pPr>
            <a:r>
              <a:rPr lang="en-US" sz="3000" u="sng" dirty="0">
                <a:solidFill>
                  <a:schemeClr val="dk1"/>
                </a:solidFill>
                <a:ea typeface="Rockwell" charset="0"/>
                <a:cs typeface="Rockwell" charset="0"/>
                <a:sym typeface="Rokkitt"/>
              </a:rPr>
              <a:t>Topic</a:t>
            </a:r>
            <a:r>
              <a:rPr lang="en-US" sz="3000" dirty="0">
                <a:solidFill>
                  <a:schemeClr val="dk1"/>
                </a:solidFill>
                <a:ea typeface="Rockwell" charset="0"/>
                <a:cs typeface="Rockwell" charset="0"/>
                <a:sym typeface="Rokkitt"/>
              </a:rPr>
              <a:t>: A unit on “</a:t>
            </a:r>
            <a:r>
              <a:rPr lang="en-US" sz="3000" dirty="0">
                <a:solidFill>
                  <a:schemeClr val="dk1"/>
                </a:solidFill>
                <a:ea typeface="Rockwell" charset="0"/>
                <a:cs typeface="Rockwell" charset="0"/>
              </a:rPr>
              <a:t>Running Water”</a:t>
            </a:r>
          </a:p>
          <a:p>
            <a:pPr marL="3175" indent="0">
              <a:lnSpc>
                <a:spcPct val="100000"/>
              </a:lnSpc>
              <a:spcBef>
                <a:spcPts val="2000"/>
              </a:spcBef>
              <a:buClr>
                <a:srgbClr val="76A5AF"/>
              </a:buClr>
              <a:buSzPct val="73333"/>
              <a:buNone/>
            </a:pPr>
            <a:r>
              <a:rPr lang="en-US" sz="3000" u="sng" dirty="0">
                <a:solidFill>
                  <a:schemeClr val="dk1"/>
                </a:solidFill>
                <a:ea typeface="Rockwell" charset="0"/>
                <a:cs typeface="Rockwell" charset="0"/>
                <a:sym typeface="Rokkitt"/>
              </a:rPr>
              <a:t>Purpose</a:t>
            </a:r>
            <a:r>
              <a:rPr lang="en-US" sz="3000" dirty="0">
                <a:solidFill>
                  <a:schemeClr val="dk1"/>
                </a:solidFill>
                <a:ea typeface="Rockwell" charset="0"/>
                <a:cs typeface="Rockwell" charset="0"/>
                <a:sym typeface="Rokkitt"/>
              </a:rPr>
              <a:t>: </a:t>
            </a:r>
            <a:r>
              <a:rPr lang="en-US" sz="3000" dirty="0">
                <a:solidFill>
                  <a:schemeClr val="dk1"/>
                </a:solidFill>
                <a:ea typeface="Rockwell" charset="0"/>
                <a:cs typeface="Rockwell" charset="0"/>
              </a:rPr>
              <a:t>To give peer feedback and revise initial experiment designs</a:t>
            </a:r>
          </a:p>
          <a:p>
            <a:pPr>
              <a:spcBef>
                <a:spcPts val="2000"/>
              </a:spcBef>
              <a:buClr>
                <a:schemeClr val="accent1"/>
              </a:buClr>
              <a:buSzPct val="75000"/>
              <a:buNone/>
            </a:pPr>
            <a:endParaRPr sz="3000" dirty="0">
              <a:solidFill>
                <a:schemeClr val="dk1"/>
              </a:solidFill>
              <a:ea typeface="Rokkitt"/>
              <a:cs typeface="Rokkitt"/>
              <a:sym typeface="Rokkitt"/>
            </a:endParaRPr>
          </a:p>
        </p:txBody>
      </p:sp>
      <p:sp>
        <p:nvSpPr>
          <p:cNvPr id="2" name="Title 1"/>
          <p:cNvSpPr>
            <a:spLocks noGrp="1"/>
          </p:cNvSpPr>
          <p:nvPr>
            <p:ph type="title"/>
          </p:nvPr>
        </p:nvSpPr>
        <p:spPr/>
        <p:txBody>
          <a:bodyPr>
            <a:normAutofit/>
          </a:bodyPr>
          <a:lstStyle/>
          <a:p>
            <a:pPr>
              <a:lnSpc>
                <a:spcPct val="100000"/>
              </a:lnSpc>
              <a:spcBef>
                <a:spcPts val="0"/>
              </a:spcBef>
            </a:pPr>
            <a:r>
              <a:rPr lang="en-US" dirty="0">
                <a:ea typeface="MS PGothic" panose="020B0600070205080204" pitchFamily="34" charset="-128"/>
                <a:cs typeface="Arial"/>
              </a:rPr>
              <a:t>Classroom </a:t>
            </a:r>
            <a:r>
              <a:rPr lang="en-US" dirty="0" smtClean="0">
                <a:ea typeface="MS PGothic" panose="020B0600070205080204" pitchFamily="34" charset="-128"/>
                <a:cs typeface="Arial"/>
              </a:rPr>
              <a:t>Example: High School Science</a:t>
            </a:r>
            <a:endParaRPr lang="en-US" dirty="0"/>
          </a:p>
        </p:txBody>
      </p:sp>
    </p:spTree>
    <p:extLst>
      <p:ext uri="{BB962C8B-B14F-4D97-AF65-F5344CB8AC3E}">
        <p14:creationId xmlns:p14="http://schemas.microsoft.com/office/powerpoint/2010/main" val="39647648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90346"/>
            <a:ext cx="10515599" cy="3750909"/>
          </a:xfrm>
        </p:spPr>
        <p:txBody>
          <a:bodyPr>
            <a:noAutofit/>
          </a:bodyPr>
          <a:lstStyle/>
          <a:p>
            <a:pPr fontAlgn="base">
              <a:buFont typeface="Arial" panose="020B0604020202020204" pitchFamily="34" charset="0"/>
              <a:buChar char="•"/>
            </a:pPr>
            <a:r>
              <a:rPr lang="en-US" sz="3200" b="1" dirty="0" smtClean="0">
                <a:solidFill>
                  <a:schemeClr val="tx1">
                    <a:lumMod val="95000"/>
                    <a:lumOff val="5000"/>
                  </a:schemeClr>
                </a:solidFill>
              </a:rPr>
              <a:t>Questions &amp; learning</a:t>
            </a:r>
            <a:endParaRPr lang="en-US" sz="3200" b="1" dirty="0">
              <a:solidFill>
                <a:schemeClr val="tx1">
                  <a:lumMod val="95000"/>
                  <a:lumOff val="5000"/>
                </a:schemeClr>
              </a:solidFill>
            </a:endParaRPr>
          </a:p>
          <a:p>
            <a:pPr fontAlgn="base">
              <a:buFont typeface="Arial" panose="020B0604020202020204" pitchFamily="34" charset="0"/>
              <a:buChar char="•"/>
            </a:pPr>
            <a:r>
              <a:rPr lang="en-US" sz="3200" dirty="0">
                <a:solidFill>
                  <a:schemeClr val="tx1">
                    <a:lumMod val="95000"/>
                    <a:lumOff val="5000"/>
                  </a:schemeClr>
                </a:solidFill>
              </a:rPr>
              <a:t>An experience in the Question Formulation Technique</a:t>
            </a:r>
          </a:p>
          <a:p>
            <a:pPr fontAlgn="base">
              <a:buFont typeface="Arial" panose="020B0604020202020204" pitchFamily="34" charset="0"/>
              <a:buChar char="•"/>
            </a:pPr>
            <a:r>
              <a:rPr lang="en-US" sz="3200" dirty="0" smtClean="0">
                <a:solidFill>
                  <a:schemeClr val="tx1">
                    <a:lumMod val="95000"/>
                    <a:lumOff val="5000"/>
                  </a:schemeClr>
                </a:solidFill>
              </a:rPr>
              <a:t>Unpacking the QFT</a:t>
            </a:r>
          </a:p>
          <a:p>
            <a:pPr fontAlgn="base">
              <a:buFont typeface="Arial" panose="020B0604020202020204" pitchFamily="34" charset="0"/>
              <a:buChar char="•"/>
            </a:pPr>
            <a:r>
              <a:rPr lang="en-US" sz="3200" dirty="0">
                <a:solidFill>
                  <a:schemeClr val="tx1">
                    <a:lumMod val="95000"/>
                    <a:lumOff val="5000"/>
                  </a:schemeClr>
                </a:solidFill>
              </a:rPr>
              <a:t>Examples of </a:t>
            </a:r>
            <a:r>
              <a:rPr lang="en-US" sz="3200" dirty="0" smtClean="0">
                <a:solidFill>
                  <a:schemeClr val="tx1">
                    <a:lumMod val="95000"/>
                    <a:lumOff val="5000"/>
                  </a:schemeClr>
                </a:solidFill>
              </a:rPr>
              <a:t>the QFT in the classroom</a:t>
            </a:r>
          </a:p>
          <a:p>
            <a:pPr fontAlgn="base">
              <a:buFont typeface="Arial" panose="020B0604020202020204" pitchFamily="34" charset="0"/>
              <a:buChar char="•"/>
            </a:pPr>
            <a:r>
              <a:rPr lang="en-US" sz="3200" dirty="0" smtClean="0">
                <a:solidFill>
                  <a:schemeClr val="tx1">
                    <a:lumMod val="95000"/>
                    <a:lumOff val="5000"/>
                  </a:schemeClr>
                </a:solidFill>
              </a:rPr>
              <a:t>Lesson planning and exploring resources</a:t>
            </a:r>
          </a:p>
          <a:p>
            <a:pPr fontAlgn="base">
              <a:buFont typeface="Arial" panose="020B0604020202020204" pitchFamily="34" charset="0"/>
              <a:buChar char="•"/>
            </a:pPr>
            <a:r>
              <a:rPr lang="en-US" sz="3200" dirty="0" smtClean="0">
                <a:solidFill>
                  <a:schemeClr val="tx1">
                    <a:lumMod val="95000"/>
                    <a:lumOff val="5000"/>
                  </a:schemeClr>
                </a:solidFill>
              </a:rPr>
              <a:t>Reflection &amp; Q&amp;A</a:t>
            </a:r>
            <a:endParaRPr lang="en-US" sz="3200" dirty="0">
              <a:solidFill>
                <a:schemeClr val="tx1">
                  <a:lumMod val="95000"/>
                  <a:lumOff val="5000"/>
                </a:schemeClr>
              </a:solidFill>
            </a:endParaRPr>
          </a:p>
        </p:txBody>
      </p:sp>
      <p:sp>
        <p:nvSpPr>
          <p:cNvPr id="4" name="Title 3"/>
          <p:cNvSpPr>
            <a:spLocks noGrp="1"/>
          </p:cNvSpPr>
          <p:nvPr>
            <p:ph type="title"/>
          </p:nvPr>
        </p:nvSpPr>
        <p:spPr/>
        <p:txBody>
          <a:bodyPr/>
          <a:lstStyle/>
          <a:p>
            <a:r>
              <a:rPr lang="en-US" dirty="0" smtClean="0"/>
              <a:t>Overview</a:t>
            </a:r>
            <a:endParaRPr lang="en-US" dirty="0"/>
          </a:p>
        </p:txBody>
      </p:sp>
    </p:spTree>
    <p:extLst>
      <p:ext uri="{BB962C8B-B14F-4D97-AF65-F5344CB8AC3E}">
        <p14:creationId xmlns:p14="http://schemas.microsoft.com/office/powerpoint/2010/main" val="174379342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Question </a:t>
            </a:r>
            <a:r>
              <a:rPr lang="en-US" dirty="0" smtClean="0"/>
              <a:t>Focus</a:t>
            </a:r>
            <a:endParaRPr lang="en-US" dirty="0"/>
          </a:p>
        </p:txBody>
      </p:sp>
      <p:sp>
        <p:nvSpPr>
          <p:cNvPr id="3" name="Content Placeholder 2"/>
          <p:cNvSpPr>
            <a:spLocks noGrp="1"/>
          </p:cNvSpPr>
          <p:nvPr>
            <p:ph idx="1"/>
          </p:nvPr>
        </p:nvSpPr>
        <p:spPr>
          <a:xfrm>
            <a:off x="838200" y="1737754"/>
            <a:ext cx="10744200" cy="1810391"/>
          </a:xfrm>
        </p:spPr>
        <p:txBody>
          <a:bodyPr>
            <a:normAutofit fontScale="25000" lnSpcReduction="20000"/>
          </a:bodyPr>
          <a:lstStyle/>
          <a:p>
            <a:pPr marL="0" indent="0">
              <a:lnSpc>
                <a:spcPct val="120000"/>
              </a:lnSpc>
              <a:spcBef>
                <a:spcPts val="0"/>
              </a:spcBef>
              <a:spcAft>
                <a:spcPts val="600"/>
              </a:spcAft>
              <a:buClr>
                <a:schemeClr val="dk1"/>
              </a:buClr>
              <a:buSzPct val="45833"/>
              <a:buNone/>
            </a:pPr>
            <a:r>
              <a:rPr lang="en-US" sz="9600" dirty="0">
                <a:ea typeface="Pontano Sans"/>
                <a:cs typeface="Pontano Sans"/>
                <a:sym typeface="Pontano Sans"/>
              </a:rPr>
              <a:t>Scientist’s claim: </a:t>
            </a:r>
          </a:p>
          <a:p>
            <a:pPr marL="0">
              <a:lnSpc>
                <a:spcPct val="120000"/>
              </a:lnSpc>
              <a:spcBef>
                <a:spcPts val="0"/>
              </a:spcBef>
              <a:buClr>
                <a:schemeClr val="dk1"/>
              </a:buClr>
              <a:buSzPct val="45833"/>
              <a:buNone/>
            </a:pPr>
            <a:r>
              <a:rPr lang="en-US" sz="9600" dirty="0">
                <a:ea typeface="Pontano Sans"/>
                <a:cs typeface="Pontano Sans"/>
                <a:sym typeface="Pontano Sans"/>
              </a:rPr>
              <a:t>“Adding a dam to a water system causes a decrease </a:t>
            </a:r>
            <a:r>
              <a:rPr lang="en-US" sz="9600" dirty="0" smtClean="0">
                <a:ea typeface="Pontano Sans"/>
                <a:cs typeface="Pontano Sans"/>
                <a:sym typeface="Pontano Sans"/>
              </a:rPr>
              <a:t>in aquatic </a:t>
            </a:r>
            <a:r>
              <a:rPr lang="en-US" sz="9600" dirty="0">
                <a:ea typeface="Pontano Sans"/>
                <a:cs typeface="Pontano Sans"/>
                <a:sym typeface="Pontano Sans"/>
              </a:rPr>
              <a:t>life downstream.” </a:t>
            </a:r>
          </a:p>
          <a:p>
            <a:pPr>
              <a:spcBef>
                <a:spcPts val="0"/>
              </a:spcBef>
              <a:spcAft>
                <a:spcPts val="1600"/>
              </a:spcAft>
              <a:buClr>
                <a:schemeClr val="dk1"/>
              </a:buClr>
              <a:buSzPct val="45833"/>
              <a:buNone/>
            </a:pPr>
            <a:endParaRPr lang="en-US" sz="4000" dirty="0">
              <a:ea typeface="Pontano Sans"/>
              <a:cs typeface="Pontano Sans"/>
              <a:sym typeface="Pontano Sans"/>
            </a:endParaRPr>
          </a:p>
          <a:p>
            <a:pPr>
              <a:spcBef>
                <a:spcPts val="0"/>
              </a:spcBef>
              <a:spcAft>
                <a:spcPts val="1600"/>
              </a:spcAft>
              <a:buClr>
                <a:schemeClr val="dk1"/>
              </a:buClr>
              <a:buSzPct val="45833"/>
              <a:buNone/>
            </a:pPr>
            <a:r>
              <a:rPr lang="en-US" sz="9600" dirty="0">
                <a:ea typeface="Pontano Sans"/>
                <a:cs typeface="Pontano Sans"/>
                <a:sym typeface="Pontano Sans"/>
              </a:rPr>
              <a:t>Student Design to test the claim:</a:t>
            </a:r>
          </a:p>
          <a:p>
            <a:endParaRPr lang="en-US" dirty="0"/>
          </a:p>
        </p:txBody>
      </p:sp>
      <p:pic>
        <p:nvPicPr>
          <p:cNvPr id="4" name="Picture 3"/>
          <p:cNvPicPr>
            <a:picLocks noChangeAspect="1"/>
          </p:cNvPicPr>
          <p:nvPr/>
        </p:nvPicPr>
        <p:blipFill>
          <a:blip r:embed="rId3"/>
          <a:stretch>
            <a:fillRect/>
          </a:stretch>
        </p:blipFill>
        <p:spPr>
          <a:xfrm>
            <a:off x="5567391" y="2739931"/>
            <a:ext cx="5108653" cy="3001992"/>
          </a:xfrm>
          <a:prstGeom prst="rect">
            <a:avLst/>
          </a:prstGeom>
        </p:spPr>
      </p:pic>
    </p:spTree>
    <p:extLst>
      <p:ext uri="{BB962C8B-B14F-4D97-AF65-F5344CB8AC3E}">
        <p14:creationId xmlns:p14="http://schemas.microsoft.com/office/powerpoint/2010/main" val="152206494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pic>
        <p:nvPicPr>
          <p:cNvPr id="504" name="Shape 504"/>
          <p:cNvPicPr preferRelativeResize="0"/>
          <p:nvPr/>
        </p:nvPicPr>
        <p:blipFill>
          <a:blip r:embed="rId3">
            <a:alphaModFix/>
          </a:blip>
          <a:stretch>
            <a:fillRect/>
          </a:stretch>
        </p:blipFill>
        <p:spPr>
          <a:xfrm>
            <a:off x="3829559" y="1719693"/>
            <a:ext cx="3942232" cy="4002236"/>
          </a:xfrm>
          <a:prstGeom prst="rect">
            <a:avLst/>
          </a:prstGeom>
          <a:noFill/>
          <a:ln w="19050" cap="flat" cmpd="sng">
            <a:solidFill>
              <a:schemeClr val="dk2"/>
            </a:solidFill>
            <a:prstDash val="solid"/>
            <a:round/>
            <a:headEnd type="none" w="med" len="med"/>
            <a:tailEnd type="none" w="med" len="med"/>
          </a:ln>
        </p:spPr>
      </p:pic>
      <p:sp>
        <p:nvSpPr>
          <p:cNvPr id="2" name="Title 1"/>
          <p:cNvSpPr>
            <a:spLocks noGrp="1"/>
          </p:cNvSpPr>
          <p:nvPr>
            <p:ph type="title"/>
          </p:nvPr>
        </p:nvSpPr>
        <p:spPr/>
        <p:txBody>
          <a:bodyPr/>
          <a:lstStyle/>
          <a:p>
            <a:r>
              <a:rPr lang="en-US" dirty="0">
                <a:ea typeface="MS PGothic" panose="020B0600070205080204" pitchFamily="34" charset="-128"/>
                <a:cs typeface="Arial"/>
              </a:rPr>
              <a:t>Next </a:t>
            </a:r>
            <a:r>
              <a:rPr lang="en-US" dirty="0" smtClean="0">
                <a:ea typeface="MS PGothic" panose="020B0600070205080204" pitchFamily="34" charset="-128"/>
                <a:cs typeface="Arial"/>
              </a:rPr>
              <a:t>Steps</a:t>
            </a:r>
            <a:endParaRPr lang="en-US" dirty="0"/>
          </a:p>
        </p:txBody>
      </p:sp>
    </p:spTree>
    <p:extLst>
      <p:ext uri="{BB962C8B-B14F-4D97-AF65-F5344CB8AC3E}">
        <p14:creationId xmlns:p14="http://schemas.microsoft.com/office/powerpoint/2010/main" val="139104379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9" name="Shape 489"/>
          <p:cNvSpPr txBox="1">
            <a:spLocks noGrp="1"/>
          </p:cNvSpPr>
          <p:nvPr>
            <p:ph type="body" idx="1"/>
          </p:nvPr>
        </p:nvSpPr>
        <p:spPr>
          <a:xfrm>
            <a:off x="838200" y="2067465"/>
            <a:ext cx="10314709" cy="4145100"/>
          </a:xfrm>
          <a:prstGeom prst="rect">
            <a:avLst/>
          </a:prstGeom>
          <a:noFill/>
          <a:ln>
            <a:noFill/>
          </a:ln>
        </p:spPr>
        <p:txBody>
          <a:bodyPr vert="horz" lIns="91425" tIns="45700" rIns="91425" bIns="45700" rtlCol="0" anchor="t" anchorCtr="0">
            <a:noAutofit/>
          </a:bodyPr>
          <a:lstStyle/>
          <a:p>
            <a:pPr marL="3175" indent="0">
              <a:lnSpc>
                <a:spcPct val="100000"/>
              </a:lnSpc>
              <a:spcBef>
                <a:spcPts val="0"/>
              </a:spcBef>
              <a:buClr>
                <a:srgbClr val="76A5AF"/>
              </a:buClr>
              <a:buSzPct val="73333"/>
              <a:buNone/>
            </a:pPr>
            <a:r>
              <a:rPr lang="en-US" sz="3000" u="sng" dirty="0">
                <a:solidFill>
                  <a:schemeClr val="dk1"/>
                </a:solidFill>
                <a:ea typeface="Rockwell" charset="0"/>
                <a:cs typeface="Rockwell" charset="0"/>
                <a:sym typeface="Rokkitt"/>
              </a:rPr>
              <a:t>Teacher</a:t>
            </a:r>
            <a:r>
              <a:rPr lang="en-US" sz="3000" dirty="0">
                <a:solidFill>
                  <a:schemeClr val="dk1"/>
                </a:solidFill>
                <a:ea typeface="Rockwell" charset="0"/>
                <a:cs typeface="Rockwell" charset="0"/>
                <a:sym typeface="Rokkitt"/>
              </a:rPr>
              <a:t>: </a:t>
            </a:r>
            <a:r>
              <a:rPr lang="en-US" sz="3000" dirty="0">
                <a:solidFill>
                  <a:schemeClr val="dk1"/>
                </a:solidFill>
                <a:ea typeface="Rockwell" charset="0"/>
                <a:cs typeface="Rockwell" charset="0"/>
              </a:rPr>
              <a:t>Rick Barlow, San Jose, CA</a:t>
            </a:r>
          </a:p>
          <a:p>
            <a:pPr marL="3175" indent="0">
              <a:lnSpc>
                <a:spcPct val="100000"/>
              </a:lnSpc>
              <a:spcBef>
                <a:spcPts val="2000"/>
              </a:spcBef>
              <a:buClr>
                <a:srgbClr val="76A5AF"/>
              </a:buClr>
              <a:buSzPct val="73333"/>
              <a:buNone/>
            </a:pPr>
            <a:r>
              <a:rPr lang="en-US" sz="3000" u="sng" dirty="0" smtClean="0">
                <a:solidFill>
                  <a:schemeClr val="dk1"/>
                </a:solidFill>
                <a:ea typeface="Rockwell" charset="0"/>
                <a:cs typeface="Rockwell" charset="0"/>
                <a:sym typeface="Rokkitt"/>
              </a:rPr>
              <a:t>Topic</a:t>
            </a:r>
            <a:r>
              <a:rPr lang="en-US" sz="3000" dirty="0">
                <a:solidFill>
                  <a:schemeClr val="dk1"/>
                </a:solidFill>
                <a:ea typeface="Rockwell" charset="0"/>
                <a:cs typeface="Rockwell" charset="0"/>
                <a:sym typeface="Rokkitt"/>
              </a:rPr>
              <a:t>: Algebra 1: Quadratics</a:t>
            </a:r>
          </a:p>
          <a:p>
            <a:pPr marL="3175" indent="0">
              <a:lnSpc>
                <a:spcPct val="100000"/>
              </a:lnSpc>
              <a:spcBef>
                <a:spcPts val="2000"/>
              </a:spcBef>
              <a:buClr>
                <a:srgbClr val="76A5AF"/>
              </a:buClr>
              <a:buSzPct val="73333"/>
              <a:buNone/>
            </a:pPr>
            <a:r>
              <a:rPr lang="en-US" sz="3000" u="sng" dirty="0" smtClean="0">
                <a:solidFill>
                  <a:schemeClr val="dk1"/>
                </a:solidFill>
                <a:ea typeface="Rockwell" charset="0"/>
                <a:cs typeface="Rockwell" charset="0"/>
                <a:sym typeface="Rokkitt"/>
              </a:rPr>
              <a:t>Purpose</a:t>
            </a:r>
            <a:r>
              <a:rPr lang="en-US" sz="3000" dirty="0">
                <a:solidFill>
                  <a:schemeClr val="dk1"/>
                </a:solidFill>
                <a:ea typeface="Rockwell" charset="0"/>
                <a:cs typeface="Rockwell" charset="0"/>
                <a:sym typeface="Rokkitt"/>
              </a:rPr>
              <a:t>: </a:t>
            </a:r>
            <a:r>
              <a:rPr lang="en-US" sz="3000" dirty="0">
                <a:solidFill>
                  <a:schemeClr val="dk1"/>
                </a:solidFill>
                <a:ea typeface="Rockwell" charset="0"/>
                <a:cs typeface="Rockwell" charset="0"/>
              </a:rPr>
              <a:t>To introduce the quadratics unit by having students explore modelling data with a function.</a:t>
            </a:r>
          </a:p>
          <a:p>
            <a:pPr>
              <a:spcBef>
                <a:spcPts val="2000"/>
              </a:spcBef>
              <a:buClr>
                <a:schemeClr val="accent1"/>
              </a:buClr>
              <a:buSzPct val="75000"/>
              <a:buNone/>
            </a:pPr>
            <a:endParaRPr sz="3000" dirty="0">
              <a:solidFill>
                <a:schemeClr val="dk1"/>
              </a:solidFill>
              <a:ea typeface="Rokkitt"/>
              <a:cs typeface="Rokkitt"/>
              <a:sym typeface="Rokkitt"/>
            </a:endParaRPr>
          </a:p>
        </p:txBody>
      </p:sp>
      <p:sp>
        <p:nvSpPr>
          <p:cNvPr id="2" name="Title 1"/>
          <p:cNvSpPr>
            <a:spLocks noGrp="1"/>
          </p:cNvSpPr>
          <p:nvPr>
            <p:ph type="title"/>
          </p:nvPr>
        </p:nvSpPr>
        <p:spPr/>
        <p:txBody>
          <a:bodyPr>
            <a:normAutofit/>
          </a:bodyPr>
          <a:lstStyle/>
          <a:p>
            <a:pPr>
              <a:lnSpc>
                <a:spcPct val="100000"/>
              </a:lnSpc>
              <a:spcBef>
                <a:spcPts val="0"/>
              </a:spcBef>
            </a:pPr>
            <a:r>
              <a:rPr lang="en-US" dirty="0">
                <a:ea typeface="MS PGothic" panose="020B0600070205080204" pitchFamily="34" charset="-128"/>
                <a:cs typeface="Arial"/>
              </a:rPr>
              <a:t>Classroom </a:t>
            </a:r>
            <a:r>
              <a:rPr lang="en-US" dirty="0" smtClean="0">
                <a:ea typeface="MS PGothic" panose="020B0600070205080204" pitchFamily="34" charset="-128"/>
                <a:cs typeface="Arial"/>
              </a:rPr>
              <a:t>Example: High School Math</a:t>
            </a:r>
            <a:endParaRPr lang="en-US" dirty="0"/>
          </a:p>
        </p:txBody>
      </p:sp>
    </p:spTree>
    <p:extLst>
      <p:ext uri="{BB962C8B-B14F-4D97-AF65-F5344CB8AC3E}">
        <p14:creationId xmlns:p14="http://schemas.microsoft.com/office/powerpoint/2010/main" val="354567404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MS PGothic" panose="020B0600070205080204" pitchFamily="34" charset="-128"/>
                <a:cs typeface="Arial"/>
              </a:rPr>
              <a:t>Before the Question Focus</a:t>
            </a:r>
            <a:endParaRPr lang="en-US" dirty="0"/>
          </a:p>
        </p:txBody>
      </p:sp>
      <p:sp>
        <p:nvSpPr>
          <p:cNvPr id="4" name="Google Shape;288;p37"/>
          <p:cNvSpPr txBox="1"/>
          <p:nvPr/>
        </p:nvSpPr>
        <p:spPr>
          <a:xfrm>
            <a:off x="2764825" y="3894500"/>
            <a:ext cx="930600" cy="158100"/>
          </a:xfrm>
          <a:prstGeom prst="rect">
            <a:avLst/>
          </a:prstGeom>
          <a:noFill/>
          <a:ln>
            <a:noFill/>
          </a:ln>
        </p:spPr>
        <p:txBody>
          <a:bodyPr spcFirstLastPara="1" wrap="square" lIns="91425" tIns="91425" rIns="91425" bIns="91425" anchor="t" anchorCtr="0">
            <a:noAutofit/>
          </a:bodyPr>
          <a:lstStyle/>
          <a:p>
            <a:pPr algn="ctr"/>
            <a:r>
              <a:rPr lang="en" b="1">
                <a:latin typeface="Rockwell"/>
                <a:ea typeface="Rockwell"/>
                <a:cs typeface="Rockwell"/>
                <a:sym typeface="Rockwell"/>
              </a:rPr>
              <a:t>6 </a:t>
            </a:r>
            <a:endParaRPr b="1">
              <a:latin typeface="Rockwell"/>
              <a:ea typeface="Rockwell"/>
              <a:cs typeface="Rockwell"/>
              <a:sym typeface="Rockwell"/>
            </a:endParaRPr>
          </a:p>
        </p:txBody>
      </p:sp>
      <p:sp>
        <p:nvSpPr>
          <p:cNvPr id="5" name="Google Shape;289;p37"/>
          <p:cNvSpPr txBox="1"/>
          <p:nvPr/>
        </p:nvSpPr>
        <p:spPr>
          <a:xfrm rot="5400000">
            <a:off x="3754750" y="4861813"/>
            <a:ext cx="930600" cy="158100"/>
          </a:xfrm>
          <a:prstGeom prst="rect">
            <a:avLst/>
          </a:prstGeom>
          <a:noFill/>
          <a:ln>
            <a:noFill/>
          </a:ln>
        </p:spPr>
        <p:txBody>
          <a:bodyPr spcFirstLastPara="1" wrap="square" lIns="91425" tIns="91425" rIns="91425" bIns="91425" anchor="t" anchorCtr="0">
            <a:noAutofit/>
          </a:bodyPr>
          <a:lstStyle/>
          <a:p>
            <a:pPr algn="ctr"/>
            <a:r>
              <a:rPr lang="en" b="1">
                <a:latin typeface="Rockwell"/>
                <a:ea typeface="Rockwell"/>
                <a:cs typeface="Rockwell"/>
                <a:sym typeface="Rockwell"/>
              </a:rPr>
              <a:t>6 </a:t>
            </a:r>
            <a:endParaRPr b="1">
              <a:latin typeface="Rockwell"/>
              <a:ea typeface="Rockwell"/>
              <a:cs typeface="Rockwell"/>
              <a:sym typeface="Rockwell"/>
            </a:endParaRPr>
          </a:p>
        </p:txBody>
      </p:sp>
      <p:pic>
        <p:nvPicPr>
          <p:cNvPr id="6" name="Google Shape;280;p37"/>
          <p:cNvPicPr preferRelativeResize="0"/>
          <p:nvPr/>
        </p:nvPicPr>
        <p:blipFill rotWithShape="1">
          <a:blip r:embed="rId3">
            <a:alphaModFix/>
          </a:blip>
          <a:srcRect l="14413" t="15491" r="17569" b="17240"/>
          <a:stretch/>
        </p:blipFill>
        <p:spPr>
          <a:xfrm>
            <a:off x="1767376" y="2080549"/>
            <a:ext cx="1928049" cy="1906824"/>
          </a:xfrm>
          <a:prstGeom prst="rect">
            <a:avLst/>
          </a:prstGeom>
          <a:noFill/>
          <a:ln>
            <a:noFill/>
          </a:ln>
        </p:spPr>
      </p:pic>
      <p:pic>
        <p:nvPicPr>
          <p:cNvPr id="7" name="Google Shape;281;p37"/>
          <p:cNvPicPr preferRelativeResize="0"/>
          <p:nvPr/>
        </p:nvPicPr>
        <p:blipFill>
          <a:blip r:embed="rId4">
            <a:alphaModFix/>
          </a:blip>
          <a:stretch>
            <a:fillRect/>
          </a:stretch>
        </p:blipFill>
        <p:spPr>
          <a:xfrm>
            <a:off x="374907" y="4079598"/>
            <a:ext cx="1627417" cy="1649504"/>
          </a:xfrm>
          <a:prstGeom prst="rect">
            <a:avLst/>
          </a:prstGeom>
          <a:noFill/>
          <a:ln>
            <a:noFill/>
          </a:ln>
        </p:spPr>
      </p:pic>
      <p:pic>
        <p:nvPicPr>
          <p:cNvPr id="8" name="Google Shape;282;p37"/>
          <p:cNvPicPr preferRelativeResize="0"/>
          <p:nvPr/>
        </p:nvPicPr>
        <p:blipFill rotWithShape="1">
          <a:blip r:embed="rId5">
            <a:alphaModFix/>
          </a:blip>
          <a:srcRect l="7851" t="26038" b="25554"/>
          <a:stretch/>
        </p:blipFill>
        <p:spPr>
          <a:xfrm>
            <a:off x="2002324" y="2276051"/>
            <a:ext cx="557064" cy="292625"/>
          </a:xfrm>
          <a:prstGeom prst="rect">
            <a:avLst/>
          </a:prstGeom>
          <a:noFill/>
          <a:ln>
            <a:noFill/>
          </a:ln>
        </p:spPr>
      </p:pic>
      <p:pic>
        <p:nvPicPr>
          <p:cNvPr id="9" name="Google Shape;284;p37"/>
          <p:cNvPicPr preferRelativeResize="0"/>
          <p:nvPr/>
        </p:nvPicPr>
        <p:blipFill rotWithShape="1">
          <a:blip r:embed="rId3">
            <a:alphaModFix/>
          </a:blip>
          <a:srcRect l="14413" t="15491" r="17569" b="17240"/>
          <a:stretch/>
        </p:blipFill>
        <p:spPr>
          <a:xfrm>
            <a:off x="2446799" y="4209299"/>
            <a:ext cx="1526370" cy="1509576"/>
          </a:xfrm>
          <a:prstGeom prst="rect">
            <a:avLst/>
          </a:prstGeom>
          <a:noFill/>
          <a:ln>
            <a:noFill/>
          </a:ln>
        </p:spPr>
      </p:pic>
      <p:pic>
        <p:nvPicPr>
          <p:cNvPr id="10" name="Google Shape;285;p37"/>
          <p:cNvPicPr preferRelativeResize="0"/>
          <p:nvPr/>
        </p:nvPicPr>
        <p:blipFill rotWithShape="1">
          <a:blip r:embed="rId3">
            <a:alphaModFix/>
          </a:blip>
          <a:srcRect l="14413" t="15491" r="17569" b="17240"/>
          <a:stretch/>
        </p:blipFill>
        <p:spPr>
          <a:xfrm>
            <a:off x="4120850" y="3288951"/>
            <a:ext cx="930576" cy="920349"/>
          </a:xfrm>
          <a:prstGeom prst="rect">
            <a:avLst/>
          </a:prstGeom>
          <a:noFill/>
          <a:ln>
            <a:noFill/>
          </a:ln>
        </p:spPr>
      </p:pic>
      <p:sp>
        <p:nvSpPr>
          <p:cNvPr id="11" name="Google Shape;286;p37"/>
          <p:cNvSpPr txBox="1"/>
          <p:nvPr/>
        </p:nvSpPr>
        <p:spPr>
          <a:xfrm>
            <a:off x="2266099" y="1830224"/>
            <a:ext cx="930600" cy="158100"/>
          </a:xfrm>
          <a:prstGeom prst="rect">
            <a:avLst/>
          </a:prstGeom>
          <a:noFill/>
          <a:ln>
            <a:noFill/>
          </a:ln>
        </p:spPr>
        <p:txBody>
          <a:bodyPr spcFirstLastPara="1" wrap="square" lIns="91425" tIns="91425" rIns="91425" bIns="91425" anchor="t" anchorCtr="0">
            <a:noAutofit/>
          </a:bodyPr>
          <a:lstStyle/>
          <a:p>
            <a:pPr algn="ctr"/>
            <a:r>
              <a:rPr lang="en" b="1" dirty="0">
                <a:latin typeface="Rockwell"/>
                <a:ea typeface="Rockwell"/>
                <a:cs typeface="Rockwell"/>
                <a:sym typeface="Rockwell"/>
              </a:rPr>
              <a:t>8 </a:t>
            </a:r>
            <a:endParaRPr b="1" dirty="0">
              <a:latin typeface="Rockwell"/>
              <a:ea typeface="Rockwell"/>
              <a:cs typeface="Rockwell"/>
              <a:sym typeface="Rockwell"/>
            </a:endParaRPr>
          </a:p>
        </p:txBody>
      </p:sp>
      <p:sp>
        <p:nvSpPr>
          <p:cNvPr id="12" name="Google Shape;290;p37"/>
          <p:cNvSpPr txBox="1"/>
          <p:nvPr/>
        </p:nvSpPr>
        <p:spPr>
          <a:xfrm>
            <a:off x="4120824" y="2954924"/>
            <a:ext cx="930600" cy="158100"/>
          </a:xfrm>
          <a:prstGeom prst="rect">
            <a:avLst/>
          </a:prstGeom>
          <a:noFill/>
          <a:ln>
            <a:noFill/>
          </a:ln>
        </p:spPr>
        <p:txBody>
          <a:bodyPr spcFirstLastPara="1" wrap="square" lIns="91425" tIns="91425" rIns="91425" bIns="91425" anchor="t" anchorCtr="0">
            <a:noAutofit/>
          </a:bodyPr>
          <a:lstStyle/>
          <a:p>
            <a:pPr algn="ctr"/>
            <a:r>
              <a:rPr lang="en" b="1">
                <a:latin typeface="Rockwell"/>
                <a:ea typeface="Rockwell"/>
                <a:cs typeface="Rockwell"/>
                <a:sym typeface="Rockwell"/>
              </a:rPr>
              <a:t>3 </a:t>
            </a:r>
            <a:endParaRPr b="1">
              <a:latin typeface="Rockwell"/>
              <a:ea typeface="Rockwell"/>
              <a:cs typeface="Rockwell"/>
              <a:sym typeface="Rockwell"/>
            </a:endParaRPr>
          </a:p>
        </p:txBody>
      </p:sp>
      <p:sp>
        <p:nvSpPr>
          <p:cNvPr id="13" name="Google Shape;291;p37"/>
          <p:cNvSpPr txBox="1"/>
          <p:nvPr/>
        </p:nvSpPr>
        <p:spPr>
          <a:xfrm>
            <a:off x="4698637" y="3452224"/>
            <a:ext cx="930600" cy="158100"/>
          </a:xfrm>
          <a:prstGeom prst="rect">
            <a:avLst/>
          </a:prstGeom>
          <a:noFill/>
          <a:ln>
            <a:noFill/>
          </a:ln>
        </p:spPr>
        <p:txBody>
          <a:bodyPr spcFirstLastPara="1" wrap="square" lIns="91425" tIns="91425" rIns="91425" bIns="91425" anchor="t" anchorCtr="0">
            <a:noAutofit/>
          </a:bodyPr>
          <a:lstStyle/>
          <a:p>
            <a:pPr algn="ctr"/>
            <a:r>
              <a:rPr lang="en" b="1">
                <a:latin typeface="Rockwell"/>
                <a:ea typeface="Rockwell"/>
                <a:cs typeface="Rockwell"/>
                <a:sym typeface="Rockwell"/>
              </a:rPr>
              <a:t>3 </a:t>
            </a:r>
            <a:endParaRPr b="1">
              <a:latin typeface="Rockwell"/>
              <a:ea typeface="Rockwell"/>
              <a:cs typeface="Rockwell"/>
              <a:sym typeface="Rockwell"/>
            </a:endParaRPr>
          </a:p>
        </p:txBody>
      </p:sp>
      <p:pic>
        <p:nvPicPr>
          <p:cNvPr id="14" name="Google Shape;293;p37"/>
          <p:cNvPicPr preferRelativeResize="0"/>
          <p:nvPr/>
        </p:nvPicPr>
        <p:blipFill rotWithShape="1">
          <a:blip r:embed="rId6">
            <a:alphaModFix/>
          </a:blip>
          <a:srcRect l="20043" r="31115"/>
          <a:stretch/>
        </p:blipFill>
        <p:spPr>
          <a:xfrm>
            <a:off x="2544999" y="2812558"/>
            <a:ext cx="372802" cy="572512"/>
          </a:xfrm>
          <a:prstGeom prst="rect">
            <a:avLst/>
          </a:prstGeom>
          <a:noFill/>
          <a:ln>
            <a:noFill/>
          </a:ln>
        </p:spPr>
      </p:pic>
      <p:graphicFrame>
        <p:nvGraphicFramePr>
          <p:cNvPr id="15" name="Google Shape;292;p37"/>
          <p:cNvGraphicFramePr/>
          <p:nvPr>
            <p:extLst>
              <p:ext uri="{D42A27DB-BD31-4B8C-83A1-F6EECF244321}">
                <p14:modId xmlns:p14="http://schemas.microsoft.com/office/powerpoint/2010/main" val="3443919075"/>
              </p:ext>
            </p:extLst>
          </p:nvPr>
        </p:nvGraphicFramePr>
        <p:xfrm>
          <a:off x="8207004" y="2163122"/>
          <a:ext cx="3589500" cy="3565980"/>
        </p:xfrm>
        <a:graphic>
          <a:graphicData uri="http://schemas.openxmlformats.org/drawingml/2006/table">
            <a:tbl>
              <a:tblPr>
                <a:noFill/>
              </a:tblPr>
              <a:tblGrid>
                <a:gridCol w="1794750">
                  <a:extLst>
                    <a:ext uri="{9D8B030D-6E8A-4147-A177-3AD203B41FA5}">
                      <a16:colId xmlns:a16="http://schemas.microsoft.com/office/drawing/2014/main" val="20000"/>
                    </a:ext>
                  </a:extLst>
                </a:gridCol>
                <a:gridCol w="1794750">
                  <a:extLst>
                    <a:ext uri="{9D8B030D-6E8A-4147-A177-3AD203B41FA5}">
                      <a16:colId xmlns:a16="http://schemas.microsoft.com/office/drawing/2014/main" val="20001"/>
                    </a:ext>
                  </a:extLst>
                </a:gridCol>
              </a:tblGrid>
              <a:tr h="903749">
                <a:tc>
                  <a:txBody>
                    <a:bodyPr/>
                    <a:lstStyle/>
                    <a:p>
                      <a:pPr marL="0" lvl="0" indent="0" algn="ctr">
                        <a:spcBef>
                          <a:spcPts val="0"/>
                        </a:spcBef>
                        <a:spcAft>
                          <a:spcPts val="0"/>
                        </a:spcAft>
                        <a:buNone/>
                      </a:pPr>
                      <a:r>
                        <a:rPr lang="en" sz="2400">
                          <a:latin typeface="Rockwell"/>
                          <a:ea typeface="Rockwell"/>
                          <a:cs typeface="Rockwell"/>
                          <a:sym typeface="Rockwell"/>
                        </a:rPr>
                        <a:t>Square Size </a:t>
                      </a:r>
                      <a:endParaRPr sz="2400">
                        <a:latin typeface="Rockwell"/>
                        <a:ea typeface="Rockwell"/>
                        <a:cs typeface="Rockwell"/>
                        <a:sym typeface="Rockwell"/>
                      </a:endParaRPr>
                    </a:p>
                  </a:txBody>
                  <a:tcPr marL="91425" marR="91425" marT="91425" marB="91425"/>
                </a:tc>
                <a:tc>
                  <a:txBody>
                    <a:bodyPr/>
                    <a:lstStyle/>
                    <a:p>
                      <a:pPr marL="0" lvl="0" indent="0" algn="ctr">
                        <a:spcBef>
                          <a:spcPts val="0"/>
                        </a:spcBef>
                        <a:spcAft>
                          <a:spcPts val="0"/>
                        </a:spcAft>
                        <a:buNone/>
                      </a:pPr>
                      <a:r>
                        <a:rPr lang="en" sz="2400" dirty="0">
                          <a:latin typeface="Rockwell"/>
                          <a:ea typeface="Rockwell"/>
                          <a:cs typeface="Rockwell"/>
                          <a:sym typeface="Rockwell"/>
                        </a:rPr>
                        <a:t># of Bingo Chips that Fit</a:t>
                      </a:r>
                      <a:endParaRPr sz="2400" dirty="0">
                        <a:latin typeface="Rockwell"/>
                        <a:ea typeface="Rockwell"/>
                        <a:cs typeface="Rockwell"/>
                        <a:sym typeface="Rockwell"/>
                      </a:endParaRPr>
                    </a:p>
                  </a:txBody>
                  <a:tcPr marL="91425" marR="91425" marT="91425" marB="91425"/>
                </a:tc>
                <a:extLst>
                  <a:ext uri="{0D108BD9-81ED-4DB2-BD59-A6C34878D82A}">
                    <a16:rowId xmlns:a16="http://schemas.microsoft.com/office/drawing/2014/main" val="10000"/>
                  </a:ext>
                </a:extLst>
              </a:tr>
              <a:tr h="334955">
                <a:tc>
                  <a:txBody>
                    <a:bodyPr/>
                    <a:lstStyle/>
                    <a:p>
                      <a:pPr marL="0" lvl="0" indent="0" algn="ctr">
                        <a:spcBef>
                          <a:spcPts val="0"/>
                        </a:spcBef>
                        <a:spcAft>
                          <a:spcPts val="0"/>
                        </a:spcAft>
                        <a:buNone/>
                      </a:pPr>
                      <a:r>
                        <a:rPr lang="en" dirty="0">
                          <a:latin typeface="Rockwell"/>
                          <a:ea typeface="Rockwell"/>
                          <a:cs typeface="Rockwell"/>
                          <a:sym typeface="Rockwell"/>
                        </a:rPr>
                        <a:t>2</a:t>
                      </a:r>
                      <a:endParaRPr dirty="0">
                        <a:latin typeface="Rockwell"/>
                        <a:ea typeface="Rockwell"/>
                        <a:cs typeface="Rockwell"/>
                        <a:sym typeface="Rockwell"/>
                      </a:endParaRPr>
                    </a:p>
                  </a:txBody>
                  <a:tcPr marL="91425" marR="91425" marT="91425" marB="91425"/>
                </a:tc>
                <a:tc>
                  <a:txBody>
                    <a:bodyPr/>
                    <a:lstStyle/>
                    <a:p>
                      <a:pPr marL="0" lvl="0" indent="0" algn="ctr">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r h="334955">
                <a:tc>
                  <a:txBody>
                    <a:bodyPr/>
                    <a:lstStyle/>
                    <a:p>
                      <a:pPr marL="0" lvl="0" indent="0" algn="ctr">
                        <a:spcBef>
                          <a:spcPts val="0"/>
                        </a:spcBef>
                        <a:spcAft>
                          <a:spcPts val="0"/>
                        </a:spcAft>
                        <a:buNone/>
                      </a:pPr>
                      <a:r>
                        <a:rPr lang="en">
                          <a:latin typeface="Rockwell"/>
                          <a:ea typeface="Rockwell"/>
                          <a:cs typeface="Rockwell"/>
                          <a:sym typeface="Rockwell"/>
                        </a:rPr>
                        <a:t>3</a:t>
                      </a:r>
                      <a:endParaRPr>
                        <a:latin typeface="Rockwell"/>
                        <a:ea typeface="Rockwell"/>
                        <a:cs typeface="Rockwell"/>
                        <a:sym typeface="Rockwell"/>
                      </a:endParaRPr>
                    </a:p>
                  </a:txBody>
                  <a:tcPr marL="91425" marR="91425" marT="91425" marB="91425"/>
                </a:tc>
                <a:tc>
                  <a:txBody>
                    <a:bodyPr/>
                    <a:lstStyle/>
                    <a:p>
                      <a:pPr marL="0" lvl="0" indent="0">
                        <a:spcBef>
                          <a:spcPts val="0"/>
                        </a:spcBef>
                        <a:spcAft>
                          <a:spcPts val="0"/>
                        </a:spcAft>
                        <a:buNone/>
                      </a:pPr>
                      <a:endParaRPr/>
                    </a:p>
                  </a:txBody>
                  <a:tcPr marL="91425" marR="91425" marT="91425" marB="91425"/>
                </a:tc>
                <a:extLst>
                  <a:ext uri="{0D108BD9-81ED-4DB2-BD59-A6C34878D82A}">
                    <a16:rowId xmlns:a16="http://schemas.microsoft.com/office/drawing/2014/main" val="10002"/>
                  </a:ext>
                </a:extLst>
              </a:tr>
              <a:tr h="334955">
                <a:tc>
                  <a:txBody>
                    <a:bodyPr/>
                    <a:lstStyle/>
                    <a:p>
                      <a:pPr marL="0" lvl="0" indent="0" algn="ctr">
                        <a:spcBef>
                          <a:spcPts val="0"/>
                        </a:spcBef>
                        <a:spcAft>
                          <a:spcPts val="0"/>
                        </a:spcAft>
                        <a:buNone/>
                      </a:pPr>
                      <a:r>
                        <a:rPr lang="en" dirty="0">
                          <a:latin typeface="Rockwell"/>
                          <a:ea typeface="Rockwell"/>
                          <a:cs typeface="Rockwell"/>
                          <a:sym typeface="Rockwell"/>
                        </a:rPr>
                        <a:t>4</a:t>
                      </a:r>
                      <a:endParaRPr dirty="0">
                        <a:latin typeface="Rockwell"/>
                        <a:ea typeface="Rockwell"/>
                        <a:cs typeface="Rockwell"/>
                        <a:sym typeface="Rockwell"/>
                      </a:endParaRPr>
                    </a:p>
                  </a:txBody>
                  <a:tcPr marL="91425" marR="91425" marT="91425" marB="91425"/>
                </a:tc>
                <a:tc>
                  <a:txBody>
                    <a:bodyPr/>
                    <a:lstStyle/>
                    <a:p>
                      <a:pPr marL="0" lvl="0" indent="0">
                        <a:spcBef>
                          <a:spcPts val="0"/>
                        </a:spcBef>
                        <a:spcAft>
                          <a:spcPts val="0"/>
                        </a:spcAft>
                        <a:buNone/>
                      </a:pPr>
                      <a:endParaRPr/>
                    </a:p>
                  </a:txBody>
                  <a:tcPr marL="91425" marR="91425" marT="91425" marB="91425"/>
                </a:tc>
                <a:extLst>
                  <a:ext uri="{0D108BD9-81ED-4DB2-BD59-A6C34878D82A}">
                    <a16:rowId xmlns:a16="http://schemas.microsoft.com/office/drawing/2014/main" val="10003"/>
                  </a:ext>
                </a:extLst>
              </a:tr>
              <a:tr h="334955">
                <a:tc>
                  <a:txBody>
                    <a:bodyPr/>
                    <a:lstStyle/>
                    <a:p>
                      <a:pPr marL="0" lvl="0" indent="0" algn="ctr">
                        <a:spcBef>
                          <a:spcPts val="0"/>
                        </a:spcBef>
                        <a:spcAft>
                          <a:spcPts val="0"/>
                        </a:spcAft>
                        <a:buNone/>
                      </a:pPr>
                      <a:r>
                        <a:rPr lang="en">
                          <a:latin typeface="Rockwell"/>
                          <a:ea typeface="Rockwell"/>
                          <a:cs typeface="Rockwell"/>
                          <a:sym typeface="Rockwell"/>
                        </a:rPr>
                        <a:t>6</a:t>
                      </a:r>
                      <a:endParaRPr>
                        <a:latin typeface="Rockwell"/>
                        <a:ea typeface="Rockwell"/>
                        <a:cs typeface="Rockwell"/>
                        <a:sym typeface="Rockwell"/>
                      </a:endParaRPr>
                    </a:p>
                  </a:txBody>
                  <a:tcPr marL="91425" marR="91425" marT="91425" marB="91425"/>
                </a:tc>
                <a:tc>
                  <a:txBody>
                    <a:bodyPr/>
                    <a:lstStyle/>
                    <a:p>
                      <a:pPr marL="0" lvl="0" indent="0">
                        <a:spcBef>
                          <a:spcPts val="0"/>
                        </a:spcBef>
                        <a:spcAft>
                          <a:spcPts val="0"/>
                        </a:spcAft>
                        <a:buNone/>
                      </a:pPr>
                      <a:endParaRPr/>
                    </a:p>
                  </a:txBody>
                  <a:tcPr marL="91425" marR="91425" marT="91425" marB="91425"/>
                </a:tc>
                <a:extLst>
                  <a:ext uri="{0D108BD9-81ED-4DB2-BD59-A6C34878D82A}">
                    <a16:rowId xmlns:a16="http://schemas.microsoft.com/office/drawing/2014/main" val="10004"/>
                  </a:ext>
                </a:extLst>
              </a:tr>
              <a:tr h="334955">
                <a:tc>
                  <a:txBody>
                    <a:bodyPr/>
                    <a:lstStyle/>
                    <a:p>
                      <a:pPr marL="0" lvl="0" indent="0" algn="ctr">
                        <a:spcBef>
                          <a:spcPts val="0"/>
                        </a:spcBef>
                        <a:spcAft>
                          <a:spcPts val="0"/>
                        </a:spcAft>
                        <a:buNone/>
                      </a:pPr>
                      <a:r>
                        <a:rPr lang="en">
                          <a:latin typeface="Rockwell"/>
                          <a:ea typeface="Rockwell"/>
                          <a:cs typeface="Rockwell"/>
                          <a:sym typeface="Rockwell"/>
                        </a:rPr>
                        <a:t>8</a:t>
                      </a:r>
                      <a:endParaRPr>
                        <a:latin typeface="Rockwell"/>
                        <a:ea typeface="Rockwell"/>
                        <a:cs typeface="Rockwell"/>
                        <a:sym typeface="Rockwell"/>
                      </a:endParaRPr>
                    </a:p>
                  </a:txBody>
                  <a:tcPr marL="91425" marR="91425" marT="91425" marB="91425"/>
                </a:tc>
                <a:tc>
                  <a:txBody>
                    <a:bodyPr/>
                    <a:lstStyle/>
                    <a:p>
                      <a:pPr marL="0" lvl="0" indent="0">
                        <a:spcBef>
                          <a:spcPts val="0"/>
                        </a:spcBef>
                        <a:spcAft>
                          <a:spcPts val="0"/>
                        </a:spcAft>
                        <a:buNone/>
                      </a:pPr>
                      <a:endParaRPr dirty="0"/>
                    </a:p>
                  </a:txBody>
                  <a:tcPr marL="91425" marR="91425" marT="91425" marB="91425"/>
                </a:tc>
                <a:extLst>
                  <a:ext uri="{0D108BD9-81ED-4DB2-BD59-A6C34878D82A}">
                    <a16:rowId xmlns:a16="http://schemas.microsoft.com/office/drawing/2014/main" val="10005"/>
                  </a:ext>
                </a:extLst>
              </a:tr>
            </a:tbl>
          </a:graphicData>
        </a:graphic>
      </p:graphicFrame>
      <p:sp>
        <p:nvSpPr>
          <p:cNvPr id="16" name="Google Shape;272;p36"/>
          <p:cNvSpPr txBox="1"/>
          <p:nvPr/>
        </p:nvSpPr>
        <p:spPr>
          <a:xfrm>
            <a:off x="5304692" y="2154820"/>
            <a:ext cx="2818800" cy="1916408"/>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algn="ctr"/>
            <a:r>
              <a:rPr lang="en" sz="2800" dirty="0">
                <a:solidFill>
                  <a:srgbClr val="629DD1"/>
                </a:solidFill>
                <a:latin typeface="DIN Next Rounded LT Pro" panose="020F0503020203050203" pitchFamily="34" charset="0"/>
                <a:ea typeface="Rockwell"/>
                <a:cs typeface="Rockwell"/>
                <a:sym typeface="Rockwell"/>
              </a:rPr>
              <a:t>Find how many bingo chips that fit into a 23 X 23 inch square </a:t>
            </a:r>
            <a:endParaRPr sz="2800" dirty="0">
              <a:solidFill>
                <a:srgbClr val="629DD1"/>
              </a:solidFill>
              <a:latin typeface="DIN Next Rounded LT Pro" panose="020F0503020203050203" pitchFamily="34" charset="0"/>
              <a:ea typeface="Rockwell"/>
              <a:cs typeface="Rockwell"/>
              <a:sym typeface="Rockwell"/>
            </a:endParaRPr>
          </a:p>
        </p:txBody>
      </p:sp>
    </p:spTree>
    <p:extLst>
      <p:ext uri="{BB962C8B-B14F-4D97-AF65-F5344CB8AC3E}">
        <p14:creationId xmlns:p14="http://schemas.microsoft.com/office/powerpoint/2010/main" val="199421145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00000"/>
              </a:lnSpc>
              <a:spcBef>
                <a:spcPts val="0"/>
              </a:spcBef>
            </a:pPr>
            <a:r>
              <a:rPr lang="en-US" dirty="0" smtClean="0">
                <a:ea typeface="MS PGothic" panose="020B0600070205080204" pitchFamily="34" charset="-128"/>
                <a:cs typeface="Arial"/>
              </a:rPr>
              <a:t>Question Focus</a:t>
            </a:r>
            <a:endParaRPr lang="en-US" dirty="0"/>
          </a:p>
        </p:txBody>
      </p:sp>
      <p:graphicFrame>
        <p:nvGraphicFramePr>
          <p:cNvPr id="5" name="Google Shape;292;p37"/>
          <p:cNvGraphicFramePr/>
          <p:nvPr>
            <p:extLst>
              <p:ext uri="{D42A27DB-BD31-4B8C-83A1-F6EECF244321}">
                <p14:modId xmlns:p14="http://schemas.microsoft.com/office/powerpoint/2010/main" val="1216644946"/>
              </p:ext>
            </p:extLst>
          </p:nvPr>
        </p:nvGraphicFramePr>
        <p:xfrm>
          <a:off x="5668372" y="1706782"/>
          <a:ext cx="4098050" cy="4043228"/>
        </p:xfrm>
        <a:graphic>
          <a:graphicData uri="http://schemas.openxmlformats.org/drawingml/2006/table">
            <a:tbl>
              <a:tblPr>
                <a:noFill/>
              </a:tblPr>
              <a:tblGrid>
                <a:gridCol w="2049025">
                  <a:extLst>
                    <a:ext uri="{9D8B030D-6E8A-4147-A177-3AD203B41FA5}">
                      <a16:colId xmlns:a16="http://schemas.microsoft.com/office/drawing/2014/main" val="20000"/>
                    </a:ext>
                  </a:extLst>
                </a:gridCol>
                <a:gridCol w="2049025">
                  <a:extLst>
                    <a:ext uri="{9D8B030D-6E8A-4147-A177-3AD203B41FA5}">
                      <a16:colId xmlns:a16="http://schemas.microsoft.com/office/drawing/2014/main" val="20001"/>
                    </a:ext>
                  </a:extLst>
                </a:gridCol>
              </a:tblGrid>
              <a:tr h="1300208">
                <a:tc>
                  <a:txBody>
                    <a:bodyPr/>
                    <a:lstStyle/>
                    <a:p>
                      <a:pPr marL="0" lvl="0" indent="0" algn="ctr">
                        <a:spcBef>
                          <a:spcPts val="0"/>
                        </a:spcBef>
                        <a:spcAft>
                          <a:spcPts val="0"/>
                        </a:spcAft>
                        <a:buNone/>
                      </a:pPr>
                      <a:r>
                        <a:rPr lang="en" sz="2400">
                          <a:latin typeface="DIN Next Rounded LT Pro" panose="020F0503020203050203" pitchFamily="34" charset="0"/>
                          <a:ea typeface="Rockwell"/>
                          <a:cs typeface="Rockwell"/>
                          <a:sym typeface="Rockwell"/>
                        </a:rPr>
                        <a:t>Square Size </a:t>
                      </a:r>
                      <a:endParaRPr sz="2400">
                        <a:latin typeface="DIN Next Rounded LT Pro" panose="020F0503020203050203" pitchFamily="34" charset="0"/>
                        <a:ea typeface="Rockwell"/>
                        <a:cs typeface="Rockwell"/>
                        <a:sym typeface="Rockwell"/>
                      </a:endParaRPr>
                    </a:p>
                  </a:txBody>
                  <a:tcPr marL="91425" marR="91425" marT="91425" marB="91425"/>
                </a:tc>
                <a:tc>
                  <a:txBody>
                    <a:bodyPr/>
                    <a:lstStyle/>
                    <a:p>
                      <a:pPr marL="0" lvl="0" indent="0" algn="ctr">
                        <a:spcBef>
                          <a:spcPts val="0"/>
                        </a:spcBef>
                        <a:spcAft>
                          <a:spcPts val="0"/>
                        </a:spcAft>
                        <a:buNone/>
                      </a:pPr>
                      <a:r>
                        <a:rPr lang="en" sz="2400" dirty="0">
                          <a:latin typeface="DIN Next Rounded LT Pro" panose="020F0503020203050203" pitchFamily="34" charset="0"/>
                          <a:ea typeface="Rockwell"/>
                          <a:cs typeface="Rockwell"/>
                          <a:sym typeface="Rockwell"/>
                        </a:rPr>
                        <a:t># of Bingo Chips that Fit</a:t>
                      </a:r>
                      <a:endParaRPr sz="2400" dirty="0">
                        <a:latin typeface="DIN Next Rounded LT Pro" panose="020F0503020203050203" pitchFamily="34" charset="0"/>
                        <a:ea typeface="Rockwell"/>
                        <a:cs typeface="Rockwell"/>
                        <a:sym typeface="Rockwell"/>
                      </a:endParaRPr>
                    </a:p>
                  </a:txBody>
                  <a:tcPr marL="91425" marR="91425" marT="91425" marB="91425"/>
                </a:tc>
                <a:extLst>
                  <a:ext uri="{0D108BD9-81ED-4DB2-BD59-A6C34878D82A}">
                    <a16:rowId xmlns:a16="http://schemas.microsoft.com/office/drawing/2014/main" val="10000"/>
                  </a:ext>
                </a:extLst>
              </a:tr>
              <a:tr h="394800">
                <a:tc>
                  <a:txBody>
                    <a:bodyPr/>
                    <a:lstStyle/>
                    <a:p>
                      <a:pPr marL="0" lvl="0" indent="0" algn="ctr">
                        <a:spcBef>
                          <a:spcPts val="0"/>
                        </a:spcBef>
                        <a:spcAft>
                          <a:spcPts val="0"/>
                        </a:spcAft>
                        <a:buNone/>
                      </a:pPr>
                      <a:r>
                        <a:rPr lang="en">
                          <a:latin typeface="DIN Next Rounded LT Pro" panose="020F0503020203050203" pitchFamily="34" charset="0"/>
                          <a:ea typeface="Rockwell"/>
                          <a:cs typeface="Rockwell"/>
                          <a:sym typeface="Rockwell"/>
                        </a:rPr>
                        <a:t>2</a:t>
                      </a:r>
                      <a:endParaRPr>
                        <a:latin typeface="DIN Next Rounded LT Pro" panose="020F0503020203050203" pitchFamily="34" charset="0"/>
                        <a:ea typeface="Rockwell"/>
                        <a:cs typeface="Rockwell"/>
                        <a:sym typeface="Rockwell"/>
                      </a:endParaRPr>
                    </a:p>
                  </a:txBody>
                  <a:tcPr marL="91425" marR="91425" marT="91425" marB="91425"/>
                </a:tc>
                <a:tc>
                  <a:txBody>
                    <a:bodyPr/>
                    <a:lstStyle/>
                    <a:p>
                      <a:pPr marL="0" lvl="0" indent="0" algn="ctr">
                        <a:spcBef>
                          <a:spcPts val="0"/>
                        </a:spcBef>
                        <a:spcAft>
                          <a:spcPts val="0"/>
                        </a:spcAft>
                        <a:buNone/>
                      </a:pPr>
                      <a:endParaRPr>
                        <a:latin typeface="DIN Next Rounded LT Pro" panose="020F0503020203050203" pitchFamily="34" charset="0"/>
                      </a:endParaRPr>
                    </a:p>
                  </a:txBody>
                  <a:tcPr marL="91425" marR="91425" marT="91425" marB="91425"/>
                </a:tc>
                <a:extLst>
                  <a:ext uri="{0D108BD9-81ED-4DB2-BD59-A6C34878D82A}">
                    <a16:rowId xmlns:a16="http://schemas.microsoft.com/office/drawing/2014/main" val="10001"/>
                  </a:ext>
                </a:extLst>
              </a:tr>
              <a:tr h="394800">
                <a:tc>
                  <a:txBody>
                    <a:bodyPr/>
                    <a:lstStyle/>
                    <a:p>
                      <a:pPr marL="0" lvl="0" indent="0" algn="ctr">
                        <a:spcBef>
                          <a:spcPts val="0"/>
                        </a:spcBef>
                        <a:spcAft>
                          <a:spcPts val="0"/>
                        </a:spcAft>
                        <a:buNone/>
                      </a:pPr>
                      <a:r>
                        <a:rPr lang="en">
                          <a:latin typeface="DIN Next Rounded LT Pro" panose="020F0503020203050203" pitchFamily="34" charset="0"/>
                          <a:ea typeface="Rockwell"/>
                          <a:cs typeface="Rockwell"/>
                          <a:sym typeface="Rockwell"/>
                        </a:rPr>
                        <a:t>3</a:t>
                      </a:r>
                      <a:endParaRPr>
                        <a:latin typeface="DIN Next Rounded LT Pro" panose="020F0503020203050203" pitchFamily="34" charset="0"/>
                        <a:ea typeface="Rockwell"/>
                        <a:cs typeface="Rockwell"/>
                        <a:sym typeface="Rockwell"/>
                      </a:endParaRPr>
                    </a:p>
                  </a:txBody>
                  <a:tcPr marL="91425" marR="91425" marT="91425" marB="91425"/>
                </a:tc>
                <a:tc>
                  <a:txBody>
                    <a:bodyPr/>
                    <a:lstStyle/>
                    <a:p>
                      <a:pPr marL="0" lvl="0" indent="0">
                        <a:spcBef>
                          <a:spcPts val="0"/>
                        </a:spcBef>
                        <a:spcAft>
                          <a:spcPts val="0"/>
                        </a:spcAft>
                        <a:buNone/>
                      </a:pPr>
                      <a:endParaRPr>
                        <a:latin typeface="DIN Next Rounded LT Pro" panose="020F0503020203050203" pitchFamily="34" charset="0"/>
                      </a:endParaRPr>
                    </a:p>
                  </a:txBody>
                  <a:tcPr marL="91425" marR="91425" marT="91425" marB="91425"/>
                </a:tc>
                <a:extLst>
                  <a:ext uri="{0D108BD9-81ED-4DB2-BD59-A6C34878D82A}">
                    <a16:rowId xmlns:a16="http://schemas.microsoft.com/office/drawing/2014/main" val="10002"/>
                  </a:ext>
                </a:extLst>
              </a:tr>
              <a:tr h="394800">
                <a:tc>
                  <a:txBody>
                    <a:bodyPr/>
                    <a:lstStyle/>
                    <a:p>
                      <a:pPr marL="0" lvl="0" indent="0" algn="ctr">
                        <a:spcBef>
                          <a:spcPts val="0"/>
                        </a:spcBef>
                        <a:spcAft>
                          <a:spcPts val="0"/>
                        </a:spcAft>
                        <a:buNone/>
                      </a:pPr>
                      <a:r>
                        <a:rPr lang="en">
                          <a:latin typeface="DIN Next Rounded LT Pro" panose="020F0503020203050203" pitchFamily="34" charset="0"/>
                          <a:ea typeface="Rockwell"/>
                          <a:cs typeface="Rockwell"/>
                          <a:sym typeface="Rockwell"/>
                        </a:rPr>
                        <a:t>4</a:t>
                      </a:r>
                      <a:endParaRPr>
                        <a:latin typeface="DIN Next Rounded LT Pro" panose="020F0503020203050203" pitchFamily="34" charset="0"/>
                        <a:ea typeface="Rockwell"/>
                        <a:cs typeface="Rockwell"/>
                        <a:sym typeface="Rockwell"/>
                      </a:endParaRPr>
                    </a:p>
                  </a:txBody>
                  <a:tcPr marL="91425" marR="91425" marT="91425" marB="91425"/>
                </a:tc>
                <a:tc>
                  <a:txBody>
                    <a:bodyPr/>
                    <a:lstStyle/>
                    <a:p>
                      <a:pPr marL="0" lvl="0" indent="0">
                        <a:spcBef>
                          <a:spcPts val="0"/>
                        </a:spcBef>
                        <a:spcAft>
                          <a:spcPts val="0"/>
                        </a:spcAft>
                        <a:buNone/>
                      </a:pPr>
                      <a:endParaRPr>
                        <a:latin typeface="DIN Next Rounded LT Pro" panose="020F0503020203050203" pitchFamily="34" charset="0"/>
                      </a:endParaRPr>
                    </a:p>
                  </a:txBody>
                  <a:tcPr marL="91425" marR="91425" marT="91425" marB="91425"/>
                </a:tc>
                <a:extLst>
                  <a:ext uri="{0D108BD9-81ED-4DB2-BD59-A6C34878D82A}">
                    <a16:rowId xmlns:a16="http://schemas.microsoft.com/office/drawing/2014/main" val="10003"/>
                  </a:ext>
                </a:extLst>
              </a:tr>
              <a:tr h="394800">
                <a:tc>
                  <a:txBody>
                    <a:bodyPr/>
                    <a:lstStyle/>
                    <a:p>
                      <a:pPr marL="0" lvl="0" indent="0" algn="ctr">
                        <a:spcBef>
                          <a:spcPts val="0"/>
                        </a:spcBef>
                        <a:spcAft>
                          <a:spcPts val="0"/>
                        </a:spcAft>
                        <a:buNone/>
                      </a:pPr>
                      <a:r>
                        <a:rPr lang="en" dirty="0">
                          <a:latin typeface="DIN Next Rounded LT Pro" panose="020F0503020203050203" pitchFamily="34" charset="0"/>
                          <a:ea typeface="Rockwell"/>
                          <a:cs typeface="Rockwell"/>
                          <a:sym typeface="Rockwell"/>
                        </a:rPr>
                        <a:t>6</a:t>
                      </a:r>
                      <a:endParaRPr dirty="0">
                        <a:latin typeface="DIN Next Rounded LT Pro" panose="020F0503020203050203" pitchFamily="34" charset="0"/>
                        <a:ea typeface="Rockwell"/>
                        <a:cs typeface="Rockwell"/>
                        <a:sym typeface="Rockwell"/>
                      </a:endParaRPr>
                    </a:p>
                  </a:txBody>
                  <a:tcPr marL="91425" marR="91425" marT="91425" marB="91425"/>
                </a:tc>
                <a:tc>
                  <a:txBody>
                    <a:bodyPr/>
                    <a:lstStyle/>
                    <a:p>
                      <a:pPr marL="0" lvl="0" indent="0">
                        <a:spcBef>
                          <a:spcPts val="0"/>
                        </a:spcBef>
                        <a:spcAft>
                          <a:spcPts val="0"/>
                        </a:spcAft>
                        <a:buNone/>
                      </a:pPr>
                      <a:endParaRPr>
                        <a:latin typeface="DIN Next Rounded LT Pro" panose="020F0503020203050203" pitchFamily="34" charset="0"/>
                      </a:endParaRPr>
                    </a:p>
                  </a:txBody>
                  <a:tcPr marL="91425" marR="91425" marT="91425" marB="91425"/>
                </a:tc>
                <a:extLst>
                  <a:ext uri="{0D108BD9-81ED-4DB2-BD59-A6C34878D82A}">
                    <a16:rowId xmlns:a16="http://schemas.microsoft.com/office/drawing/2014/main" val="10004"/>
                  </a:ext>
                </a:extLst>
              </a:tr>
              <a:tr h="394800">
                <a:tc>
                  <a:txBody>
                    <a:bodyPr/>
                    <a:lstStyle/>
                    <a:p>
                      <a:pPr marL="0" lvl="0" indent="0" algn="ctr">
                        <a:spcBef>
                          <a:spcPts val="0"/>
                        </a:spcBef>
                        <a:spcAft>
                          <a:spcPts val="0"/>
                        </a:spcAft>
                        <a:buNone/>
                      </a:pPr>
                      <a:r>
                        <a:rPr lang="en" dirty="0">
                          <a:latin typeface="DIN Next Rounded LT Pro" panose="020F0503020203050203" pitchFamily="34" charset="0"/>
                          <a:ea typeface="Rockwell"/>
                          <a:cs typeface="Rockwell"/>
                          <a:sym typeface="Rockwell"/>
                        </a:rPr>
                        <a:t>8</a:t>
                      </a:r>
                      <a:endParaRPr dirty="0">
                        <a:latin typeface="DIN Next Rounded LT Pro" panose="020F0503020203050203" pitchFamily="34" charset="0"/>
                        <a:ea typeface="Rockwell"/>
                        <a:cs typeface="Rockwell"/>
                        <a:sym typeface="Rockwell"/>
                      </a:endParaRPr>
                    </a:p>
                  </a:txBody>
                  <a:tcPr marL="91425" marR="91425" marT="91425" marB="91425"/>
                </a:tc>
                <a:tc>
                  <a:txBody>
                    <a:bodyPr/>
                    <a:lstStyle/>
                    <a:p>
                      <a:pPr marL="0" lvl="0" indent="0">
                        <a:spcBef>
                          <a:spcPts val="0"/>
                        </a:spcBef>
                        <a:spcAft>
                          <a:spcPts val="0"/>
                        </a:spcAft>
                        <a:buNone/>
                      </a:pPr>
                      <a:endParaRPr dirty="0">
                        <a:latin typeface="DIN Next Rounded LT Pro" panose="020F0503020203050203" pitchFamily="34" charset="0"/>
                      </a:endParaRPr>
                    </a:p>
                  </a:txBody>
                  <a:tcPr marL="91425" marR="91425" marT="91425" marB="91425"/>
                </a:tc>
                <a:extLst>
                  <a:ext uri="{0D108BD9-81ED-4DB2-BD59-A6C34878D82A}">
                    <a16:rowId xmlns:a16="http://schemas.microsoft.com/office/drawing/2014/main" val="10005"/>
                  </a:ext>
                </a:extLst>
              </a:tr>
              <a:tr h="394800">
                <a:tc>
                  <a:txBody>
                    <a:bodyPr/>
                    <a:lstStyle/>
                    <a:p>
                      <a:pPr marL="0" lvl="0" indent="0" algn="ctr">
                        <a:spcBef>
                          <a:spcPts val="0"/>
                        </a:spcBef>
                        <a:spcAft>
                          <a:spcPts val="0"/>
                        </a:spcAft>
                        <a:buNone/>
                      </a:pPr>
                      <a:r>
                        <a:rPr lang="en-US" dirty="0" smtClean="0">
                          <a:latin typeface="DIN Next Rounded LT Pro" panose="020F0503020203050203" pitchFamily="34" charset="0"/>
                          <a:ea typeface="Rockwell"/>
                          <a:cs typeface="Rockwell"/>
                          <a:sym typeface="Rockwell"/>
                        </a:rPr>
                        <a:t>23</a:t>
                      </a:r>
                      <a:endParaRPr dirty="0">
                        <a:latin typeface="DIN Next Rounded LT Pro" panose="020F0503020203050203" pitchFamily="34" charset="0"/>
                        <a:ea typeface="Rockwell"/>
                        <a:cs typeface="Rockwell"/>
                        <a:sym typeface="Rockwell"/>
                      </a:endParaRPr>
                    </a:p>
                  </a:txBody>
                  <a:tcPr marL="91425" marR="91425" marT="91425" marB="91425"/>
                </a:tc>
                <a:tc>
                  <a:txBody>
                    <a:bodyPr/>
                    <a:lstStyle/>
                    <a:p>
                      <a:pPr marL="0" lvl="0" indent="0">
                        <a:spcBef>
                          <a:spcPts val="0"/>
                        </a:spcBef>
                        <a:spcAft>
                          <a:spcPts val="0"/>
                        </a:spcAft>
                        <a:buNone/>
                      </a:pPr>
                      <a:endParaRPr dirty="0">
                        <a:latin typeface="DIN Next Rounded LT Pro" panose="020F0503020203050203" pitchFamily="34" charset="0"/>
                      </a:endParaRPr>
                    </a:p>
                  </a:txBody>
                  <a:tcPr marL="91425" marR="91425" marT="91425" marB="91425"/>
                </a:tc>
                <a:extLst>
                  <a:ext uri="{0D108BD9-81ED-4DB2-BD59-A6C34878D82A}">
                    <a16:rowId xmlns:a16="http://schemas.microsoft.com/office/drawing/2014/main" val="2275403477"/>
                  </a:ext>
                </a:extLst>
              </a:tr>
            </a:tbl>
          </a:graphicData>
        </a:graphic>
      </p:graphicFrame>
      <p:sp>
        <p:nvSpPr>
          <p:cNvPr id="6" name="Google Shape;294;p37"/>
          <p:cNvSpPr txBox="1"/>
          <p:nvPr/>
        </p:nvSpPr>
        <p:spPr>
          <a:xfrm>
            <a:off x="1214299" y="3113552"/>
            <a:ext cx="3663600" cy="900300"/>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r>
              <a:rPr lang="en" sz="2400" dirty="0">
                <a:solidFill>
                  <a:srgbClr val="629DD1"/>
                </a:solidFill>
                <a:latin typeface="DIN Next Rounded LT Pro" panose="020F0503020203050203" pitchFamily="34" charset="0"/>
                <a:ea typeface="Rockwell"/>
                <a:cs typeface="Rockwell"/>
                <a:sym typeface="Rockwell"/>
              </a:rPr>
              <a:t>The function that best models this </a:t>
            </a:r>
            <a:r>
              <a:rPr lang="en" sz="2400" dirty="0" smtClean="0">
                <a:solidFill>
                  <a:srgbClr val="629DD1"/>
                </a:solidFill>
                <a:latin typeface="DIN Next Rounded LT Pro" panose="020F0503020203050203" pitchFamily="34" charset="0"/>
                <a:ea typeface="Rockwell"/>
                <a:cs typeface="Rockwell"/>
                <a:sym typeface="Rockwell"/>
              </a:rPr>
              <a:t>data:</a:t>
            </a:r>
            <a:endParaRPr sz="2400" dirty="0">
              <a:solidFill>
                <a:srgbClr val="629DD1"/>
              </a:solidFill>
              <a:latin typeface="DIN Next Rounded LT Pro" panose="020F0503020203050203" pitchFamily="34" charset="0"/>
              <a:ea typeface="Rockwell"/>
              <a:cs typeface="Rockwell"/>
              <a:sym typeface="Rockwell"/>
            </a:endParaRPr>
          </a:p>
        </p:txBody>
      </p:sp>
    </p:spTree>
    <p:extLst>
      <p:ext uri="{BB962C8B-B14F-4D97-AF65-F5344CB8AC3E}">
        <p14:creationId xmlns:p14="http://schemas.microsoft.com/office/powerpoint/2010/main" val="196769527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90689"/>
            <a:ext cx="5810250" cy="4077065"/>
          </a:xfrm>
        </p:spPr>
        <p:txBody>
          <a:bodyPr>
            <a:noAutofit/>
          </a:bodyPr>
          <a:lstStyle/>
          <a:p>
            <a:pPr marL="91440" indent="-347472">
              <a:spcBef>
                <a:spcPts val="0"/>
              </a:spcBef>
              <a:spcAft>
                <a:spcPts val="600"/>
              </a:spcAft>
              <a:buSzPct val="100000"/>
              <a:buFont typeface="Rockwell"/>
              <a:buAutoNum type="arabicPeriod"/>
            </a:pPr>
            <a:r>
              <a:rPr lang="en-US" sz="2200" b="1" dirty="0">
                <a:solidFill>
                  <a:srgbClr val="000000"/>
                </a:solidFill>
              </a:rPr>
              <a:t>Is this related to </a:t>
            </a:r>
            <a:r>
              <a:rPr lang="en-US" sz="2200" b="1" dirty="0" smtClean="0">
                <a:solidFill>
                  <a:srgbClr val="000000"/>
                </a:solidFill>
              </a:rPr>
              <a:t>polynomial?</a:t>
            </a:r>
          </a:p>
          <a:p>
            <a:pPr marL="91440" indent="-347472">
              <a:spcBef>
                <a:spcPts val="0"/>
              </a:spcBef>
              <a:spcAft>
                <a:spcPts val="600"/>
              </a:spcAft>
              <a:buSzPct val="100000"/>
              <a:buFont typeface="Rockwell"/>
              <a:buAutoNum type="arabicPeriod"/>
            </a:pPr>
            <a:r>
              <a:rPr lang="en-US" sz="2200" dirty="0" smtClean="0">
                <a:solidFill>
                  <a:srgbClr val="000000"/>
                </a:solidFill>
              </a:rPr>
              <a:t>What </a:t>
            </a:r>
            <a:r>
              <a:rPr lang="en-US" sz="2200" dirty="0">
                <a:solidFill>
                  <a:srgbClr val="000000"/>
                </a:solidFill>
              </a:rPr>
              <a:t>would you call a function that is neither linear or </a:t>
            </a:r>
            <a:r>
              <a:rPr lang="en-US" sz="2200" dirty="0" smtClean="0">
                <a:solidFill>
                  <a:srgbClr val="000000"/>
                </a:solidFill>
              </a:rPr>
              <a:t>exponential?</a:t>
            </a:r>
          </a:p>
          <a:p>
            <a:pPr marL="91440" indent="-347472">
              <a:spcBef>
                <a:spcPts val="0"/>
              </a:spcBef>
              <a:spcAft>
                <a:spcPts val="600"/>
              </a:spcAft>
              <a:buSzPct val="100000"/>
              <a:buFont typeface="Rockwell"/>
              <a:buAutoNum type="arabicPeriod"/>
            </a:pPr>
            <a:r>
              <a:rPr lang="en-US" sz="2200" dirty="0" smtClean="0">
                <a:solidFill>
                  <a:srgbClr val="000000"/>
                </a:solidFill>
              </a:rPr>
              <a:t>Will </a:t>
            </a:r>
            <a:r>
              <a:rPr lang="en-US" sz="2200" dirty="0">
                <a:solidFill>
                  <a:srgbClr val="000000"/>
                </a:solidFill>
              </a:rPr>
              <a:t>this graph give us the exact # of how many chips will fit in the </a:t>
            </a:r>
            <a:r>
              <a:rPr lang="en-US" sz="2200" dirty="0" smtClean="0">
                <a:solidFill>
                  <a:srgbClr val="000000"/>
                </a:solidFill>
              </a:rPr>
              <a:t>square?</a:t>
            </a:r>
          </a:p>
          <a:p>
            <a:pPr marL="91440" indent="-347472">
              <a:spcBef>
                <a:spcPts val="0"/>
              </a:spcBef>
              <a:spcAft>
                <a:spcPts val="600"/>
              </a:spcAft>
              <a:buSzPct val="100000"/>
              <a:buFont typeface="Rockwell"/>
              <a:buAutoNum type="arabicPeriod"/>
            </a:pPr>
            <a:r>
              <a:rPr lang="en-US" sz="2200" dirty="0" smtClean="0">
                <a:solidFill>
                  <a:srgbClr val="000000"/>
                </a:solidFill>
              </a:rPr>
              <a:t>Does </a:t>
            </a:r>
            <a:r>
              <a:rPr lang="en-US" sz="2200" dirty="0">
                <a:solidFill>
                  <a:srgbClr val="000000"/>
                </a:solidFill>
              </a:rPr>
              <a:t>size of chips </a:t>
            </a:r>
            <a:r>
              <a:rPr lang="en-US" sz="2200" dirty="0" smtClean="0">
                <a:solidFill>
                  <a:srgbClr val="000000"/>
                </a:solidFill>
              </a:rPr>
              <a:t>matter?</a:t>
            </a:r>
          </a:p>
          <a:p>
            <a:pPr marL="91440" indent="-347472">
              <a:spcBef>
                <a:spcPts val="0"/>
              </a:spcBef>
              <a:spcAft>
                <a:spcPts val="600"/>
              </a:spcAft>
              <a:buSzPct val="100000"/>
              <a:buFont typeface="Rockwell"/>
              <a:buAutoNum type="arabicPeriod"/>
            </a:pPr>
            <a:r>
              <a:rPr lang="en-US" sz="2200" dirty="0" smtClean="0">
                <a:solidFill>
                  <a:srgbClr val="000000"/>
                </a:solidFill>
              </a:rPr>
              <a:t>Can </a:t>
            </a:r>
            <a:r>
              <a:rPr lang="en-US" sz="2200" dirty="0">
                <a:solidFill>
                  <a:srgbClr val="000000"/>
                </a:solidFill>
              </a:rPr>
              <a:t>it be exponential on a graph and not on a </a:t>
            </a:r>
            <a:r>
              <a:rPr lang="en-US" sz="2200" dirty="0" smtClean="0">
                <a:solidFill>
                  <a:srgbClr val="000000"/>
                </a:solidFill>
              </a:rPr>
              <a:t>table?</a:t>
            </a:r>
          </a:p>
          <a:p>
            <a:pPr marL="91440" indent="-347472">
              <a:spcBef>
                <a:spcPts val="0"/>
              </a:spcBef>
              <a:spcAft>
                <a:spcPts val="600"/>
              </a:spcAft>
              <a:buSzPct val="100000"/>
              <a:buFont typeface="Rockwell"/>
              <a:buAutoNum type="arabicPeriod"/>
            </a:pPr>
            <a:r>
              <a:rPr lang="en-US" sz="2200" dirty="0" smtClean="0">
                <a:solidFill>
                  <a:srgbClr val="000000"/>
                </a:solidFill>
              </a:rPr>
              <a:t>Why </a:t>
            </a:r>
            <a:r>
              <a:rPr lang="en-US" sz="2200" dirty="0">
                <a:solidFill>
                  <a:srgbClr val="000000"/>
                </a:solidFill>
              </a:rPr>
              <a:t>is the line on the graph curved and then out of nowhere it goes </a:t>
            </a:r>
            <a:r>
              <a:rPr lang="en-US" sz="2200" dirty="0" smtClean="0">
                <a:solidFill>
                  <a:srgbClr val="000000"/>
                </a:solidFill>
              </a:rPr>
              <a:t>straight?</a:t>
            </a:r>
          </a:p>
          <a:p>
            <a:pPr marL="91440" indent="-347472">
              <a:spcBef>
                <a:spcPts val="0"/>
              </a:spcBef>
              <a:spcAft>
                <a:spcPts val="600"/>
              </a:spcAft>
              <a:buSzPct val="100000"/>
              <a:buFont typeface="Rockwell"/>
              <a:buAutoNum type="arabicPeriod"/>
            </a:pPr>
            <a:r>
              <a:rPr lang="en-US" sz="2200" b="1" dirty="0" smtClean="0">
                <a:solidFill>
                  <a:schemeClr val="dk1"/>
                </a:solidFill>
              </a:rPr>
              <a:t>How </a:t>
            </a:r>
            <a:r>
              <a:rPr lang="en-US" sz="2200" b="1" dirty="0">
                <a:solidFill>
                  <a:schemeClr val="dk1"/>
                </a:solidFill>
              </a:rPr>
              <a:t>could you find what the table is multiplying by?</a:t>
            </a:r>
            <a:endParaRPr lang="en-US" sz="2200" dirty="0">
              <a:solidFill>
                <a:srgbClr val="000000"/>
              </a:solidFill>
            </a:endParaRPr>
          </a:p>
        </p:txBody>
      </p:sp>
      <p:sp>
        <p:nvSpPr>
          <p:cNvPr id="2" name="TextBox 1"/>
          <p:cNvSpPr txBox="1"/>
          <p:nvPr/>
        </p:nvSpPr>
        <p:spPr>
          <a:xfrm>
            <a:off x="6648450" y="1690688"/>
            <a:ext cx="4705350" cy="4170372"/>
          </a:xfrm>
          <a:prstGeom prst="rect">
            <a:avLst/>
          </a:prstGeom>
          <a:noFill/>
        </p:spPr>
        <p:txBody>
          <a:bodyPr wrap="square" rtlCol="0">
            <a:spAutoFit/>
          </a:bodyPr>
          <a:lstStyle/>
          <a:p>
            <a:pPr marL="457200" indent="-457200" defTabSz="457200">
              <a:spcBef>
                <a:spcPts val="600"/>
              </a:spcBef>
              <a:buSzPct val="75000"/>
              <a:buFont typeface="+mj-lt"/>
              <a:buAutoNum type="arabicPeriod" startAt="8"/>
              <a:defRPr/>
            </a:pPr>
            <a:r>
              <a:rPr lang="en-US" sz="2000" b="1" dirty="0">
                <a:solidFill>
                  <a:srgbClr val="000000"/>
                </a:solidFill>
                <a:latin typeface="DIN Next Rounded LT Pro" panose="020F0503020203050203" pitchFamily="34" charset="0"/>
                <a:cs typeface="Gill Sans" charset="0"/>
              </a:rPr>
              <a:t>Why does it increase rapidly then slow down?</a:t>
            </a:r>
          </a:p>
          <a:p>
            <a:pPr marL="457200" indent="-457200" defTabSz="457200">
              <a:spcBef>
                <a:spcPts val="600"/>
              </a:spcBef>
              <a:buSzPct val="75000"/>
              <a:buFont typeface="+mj-lt"/>
              <a:buAutoNum type="arabicPeriod" startAt="8"/>
              <a:defRPr/>
            </a:pPr>
            <a:r>
              <a:rPr lang="en-US" sz="2000" dirty="0">
                <a:solidFill>
                  <a:srgbClr val="000000"/>
                </a:solidFill>
                <a:latin typeface="DIN Next Rounded LT Pro" panose="020F0503020203050203" pitchFamily="34" charset="0"/>
                <a:cs typeface="Gill Sans" charset="0"/>
              </a:rPr>
              <a:t>What would the slope look like?</a:t>
            </a:r>
          </a:p>
          <a:p>
            <a:pPr marL="457200" indent="-457200" defTabSz="457200">
              <a:spcBef>
                <a:spcPts val="600"/>
              </a:spcBef>
              <a:buSzPct val="75000"/>
              <a:buFont typeface="+mj-lt"/>
              <a:buAutoNum type="arabicPeriod" startAt="8"/>
              <a:defRPr/>
            </a:pPr>
            <a:r>
              <a:rPr lang="en-US" sz="2000" b="1" dirty="0">
                <a:solidFill>
                  <a:srgbClr val="000000"/>
                </a:solidFill>
                <a:latin typeface="DIN Next Rounded LT Pro" panose="020F0503020203050203" pitchFamily="34" charset="0"/>
                <a:cs typeface="Gill Sans" charset="0"/>
              </a:rPr>
              <a:t>What type of function is the graph if it is not a J, L, or linear?</a:t>
            </a:r>
          </a:p>
          <a:p>
            <a:pPr marL="457200" indent="-457200" defTabSz="457200">
              <a:spcBef>
                <a:spcPts val="600"/>
              </a:spcBef>
              <a:buSzPct val="75000"/>
              <a:buFont typeface="+mj-lt"/>
              <a:buAutoNum type="arabicPeriod" startAt="8"/>
              <a:defRPr/>
            </a:pPr>
            <a:r>
              <a:rPr lang="en-US" sz="2000" dirty="0">
                <a:solidFill>
                  <a:srgbClr val="000000"/>
                </a:solidFill>
                <a:latin typeface="DIN Next Rounded LT Pro" panose="020F0503020203050203" pitchFamily="34" charset="0"/>
                <a:cs typeface="Gill Sans" charset="0"/>
              </a:rPr>
              <a:t>If we were to find the amount of chips found in an 11 in a square could we double that and find the answer for a 22 inch square?</a:t>
            </a:r>
          </a:p>
          <a:p>
            <a:pPr marL="457200" indent="-457200" defTabSz="457200">
              <a:spcBef>
                <a:spcPts val="600"/>
              </a:spcBef>
              <a:buSzPct val="75000"/>
              <a:buFont typeface="+mj-lt"/>
              <a:buAutoNum type="arabicPeriod" startAt="8"/>
              <a:defRPr/>
            </a:pPr>
            <a:r>
              <a:rPr lang="en-US" sz="2000" b="1" dirty="0">
                <a:solidFill>
                  <a:srgbClr val="000000"/>
                </a:solidFill>
                <a:latin typeface="DIN Next Rounded LT Pro" panose="020F0503020203050203" pitchFamily="34" charset="0"/>
                <a:cs typeface="Gill Sans" charset="0"/>
              </a:rPr>
              <a:t>Does the graph cross zero?</a:t>
            </a:r>
          </a:p>
          <a:p>
            <a:pPr marL="457200" indent="-457200" defTabSz="457200">
              <a:spcBef>
                <a:spcPts val="600"/>
              </a:spcBef>
              <a:buSzPct val="75000"/>
              <a:buFont typeface="+mj-lt"/>
              <a:buAutoNum type="arabicPeriod" startAt="8"/>
              <a:defRPr/>
            </a:pPr>
            <a:r>
              <a:rPr lang="en-US" sz="2000" dirty="0">
                <a:solidFill>
                  <a:srgbClr val="000000"/>
                </a:solidFill>
                <a:latin typeface="DIN Next Rounded LT Pro" panose="020F0503020203050203" pitchFamily="34" charset="0"/>
                <a:cs typeface="Gill Sans" charset="0"/>
              </a:rPr>
              <a:t>What kind of math did people use to get these solutions? </a:t>
            </a:r>
          </a:p>
        </p:txBody>
      </p:sp>
      <p:sp>
        <p:nvSpPr>
          <p:cNvPr id="4" name="Title 3"/>
          <p:cNvSpPr>
            <a:spLocks noGrp="1"/>
          </p:cNvSpPr>
          <p:nvPr>
            <p:ph type="title"/>
          </p:nvPr>
        </p:nvSpPr>
        <p:spPr/>
        <p:txBody>
          <a:bodyPr/>
          <a:lstStyle/>
          <a:p>
            <a:r>
              <a:rPr lang="en-US" dirty="0" smtClean="0"/>
              <a:t>Student Questions</a:t>
            </a:r>
            <a:endParaRPr lang="en-US" dirty="0"/>
          </a:p>
        </p:txBody>
      </p:sp>
    </p:spTree>
    <p:extLst>
      <p:ext uri="{BB962C8B-B14F-4D97-AF65-F5344CB8AC3E}">
        <p14:creationId xmlns:p14="http://schemas.microsoft.com/office/powerpoint/2010/main" val="348324733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171700"/>
            <a:ext cx="10515600" cy="3596054"/>
          </a:xfrm>
        </p:spPr>
        <p:txBody>
          <a:bodyPr>
            <a:noAutofit/>
          </a:bodyPr>
          <a:lstStyle/>
          <a:p>
            <a:pPr>
              <a:spcBef>
                <a:spcPts val="0"/>
              </a:spcBef>
              <a:spcAft>
                <a:spcPts val="600"/>
              </a:spcAft>
              <a:buSzPct val="100000"/>
            </a:pPr>
            <a:r>
              <a:rPr lang="en-US" sz="2200" dirty="0">
                <a:solidFill>
                  <a:srgbClr val="000000"/>
                </a:solidFill>
              </a:rPr>
              <a:t>Questions used as opening slides for the next day’s </a:t>
            </a:r>
            <a:r>
              <a:rPr lang="en-US" sz="2200" dirty="0" smtClean="0">
                <a:solidFill>
                  <a:srgbClr val="000000"/>
                </a:solidFill>
              </a:rPr>
              <a:t>lesson</a:t>
            </a:r>
          </a:p>
          <a:p>
            <a:pPr>
              <a:spcBef>
                <a:spcPts val="0"/>
              </a:spcBef>
              <a:spcAft>
                <a:spcPts val="600"/>
              </a:spcAft>
              <a:buSzPct val="100000"/>
            </a:pPr>
            <a:r>
              <a:rPr lang="en-US" sz="2200" dirty="0">
                <a:solidFill>
                  <a:srgbClr val="000000"/>
                </a:solidFill>
              </a:rPr>
              <a:t>Revisited at the end as a debrief</a:t>
            </a:r>
          </a:p>
          <a:p>
            <a:pPr>
              <a:spcBef>
                <a:spcPts val="0"/>
              </a:spcBef>
              <a:spcAft>
                <a:spcPts val="600"/>
              </a:spcAft>
              <a:buSzPct val="100000"/>
            </a:pPr>
            <a:endParaRPr lang="en-US" sz="2200" dirty="0">
              <a:solidFill>
                <a:srgbClr val="000000"/>
              </a:solidFill>
            </a:endParaRPr>
          </a:p>
        </p:txBody>
      </p:sp>
      <p:sp>
        <p:nvSpPr>
          <p:cNvPr id="4" name="Title 3"/>
          <p:cNvSpPr>
            <a:spLocks noGrp="1"/>
          </p:cNvSpPr>
          <p:nvPr>
            <p:ph type="title"/>
          </p:nvPr>
        </p:nvSpPr>
        <p:spPr/>
        <p:txBody>
          <a:bodyPr/>
          <a:lstStyle/>
          <a:p>
            <a:r>
              <a:rPr lang="en-US" dirty="0"/>
              <a:t>Next Steps with Student Questions</a:t>
            </a:r>
          </a:p>
        </p:txBody>
      </p:sp>
      <p:pic>
        <p:nvPicPr>
          <p:cNvPr id="5" name="Google Shape;309;p39"/>
          <p:cNvPicPr preferRelativeResize="0"/>
          <p:nvPr/>
        </p:nvPicPr>
        <p:blipFill rotWithShape="1">
          <a:blip r:embed="rId3">
            <a:alphaModFix/>
          </a:blip>
          <a:srcRect r="14486" b="38811"/>
          <a:stretch/>
        </p:blipFill>
        <p:spPr>
          <a:xfrm>
            <a:off x="934728" y="3230148"/>
            <a:ext cx="4401225" cy="1863533"/>
          </a:xfrm>
          <a:prstGeom prst="rect">
            <a:avLst/>
          </a:prstGeom>
          <a:noFill/>
          <a:ln>
            <a:noFill/>
          </a:ln>
        </p:spPr>
      </p:pic>
      <p:pic>
        <p:nvPicPr>
          <p:cNvPr id="6" name="Google Shape;310;p39"/>
          <p:cNvPicPr preferRelativeResize="0"/>
          <p:nvPr/>
        </p:nvPicPr>
        <p:blipFill rotWithShape="1">
          <a:blip r:embed="rId4">
            <a:alphaModFix/>
          </a:blip>
          <a:srcRect r="9869" b="43214"/>
          <a:stretch/>
        </p:blipFill>
        <p:spPr>
          <a:xfrm>
            <a:off x="6096000" y="3230148"/>
            <a:ext cx="4732968" cy="1636300"/>
          </a:xfrm>
          <a:prstGeom prst="rect">
            <a:avLst/>
          </a:prstGeom>
          <a:noFill/>
          <a:ln>
            <a:noFill/>
          </a:ln>
        </p:spPr>
      </p:pic>
    </p:spTree>
    <p:extLst>
      <p:ext uri="{BB962C8B-B14F-4D97-AF65-F5344CB8AC3E}">
        <p14:creationId xmlns:p14="http://schemas.microsoft.com/office/powerpoint/2010/main" val="94730183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9" name="Shape 489"/>
          <p:cNvSpPr txBox="1">
            <a:spLocks noGrp="1"/>
          </p:cNvSpPr>
          <p:nvPr>
            <p:ph type="body" idx="1"/>
          </p:nvPr>
        </p:nvSpPr>
        <p:spPr>
          <a:xfrm>
            <a:off x="838200" y="2067465"/>
            <a:ext cx="10314709" cy="4145100"/>
          </a:xfrm>
          <a:prstGeom prst="rect">
            <a:avLst/>
          </a:prstGeom>
          <a:noFill/>
          <a:ln>
            <a:noFill/>
          </a:ln>
        </p:spPr>
        <p:txBody>
          <a:bodyPr vert="horz" lIns="91425" tIns="45700" rIns="91425" bIns="45700" rtlCol="0" anchor="t" anchorCtr="0">
            <a:noAutofit/>
          </a:bodyPr>
          <a:lstStyle/>
          <a:p>
            <a:pPr marL="3175" indent="0">
              <a:lnSpc>
                <a:spcPct val="100000"/>
              </a:lnSpc>
              <a:spcBef>
                <a:spcPts val="0"/>
              </a:spcBef>
              <a:buClr>
                <a:srgbClr val="76A5AF"/>
              </a:buClr>
              <a:buSzPct val="73333"/>
              <a:buNone/>
            </a:pPr>
            <a:r>
              <a:rPr lang="en-US" sz="3000" dirty="0">
                <a:solidFill>
                  <a:schemeClr val="dk1"/>
                </a:solidFill>
                <a:ea typeface="Rockwell" charset="0"/>
                <a:cs typeface="Rockwell" charset="0"/>
                <a:sym typeface="Rokkitt"/>
              </a:rPr>
              <a:t>“QFT also pushes students to be curious. Sometimes learning can feel prescriptive or rigid. While the structure of QFT is somewhat prescriptive, the process creates a safe, encouraging space that supports students in the process of taking intellectual risks and asking really good questions.”</a:t>
            </a:r>
          </a:p>
          <a:p>
            <a:pPr>
              <a:spcBef>
                <a:spcPts val="2000"/>
              </a:spcBef>
              <a:buClr>
                <a:schemeClr val="accent1"/>
              </a:buClr>
              <a:buSzPct val="75000"/>
              <a:buNone/>
            </a:pPr>
            <a:endParaRPr sz="3000" dirty="0">
              <a:solidFill>
                <a:schemeClr val="dk1"/>
              </a:solidFill>
              <a:ea typeface="Rokkitt"/>
              <a:cs typeface="Rokkitt"/>
              <a:sym typeface="Rokkitt"/>
            </a:endParaRPr>
          </a:p>
        </p:txBody>
      </p:sp>
      <p:sp>
        <p:nvSpPr>
          <p:cNvPr id="2" name="Title 1"/>
          <p:cNvSpPr>
            <a:spLocks noGrp="1"/>
          </p:cNvSpPr>
          <p:nvPr>
            <p:ph type="title"/>
          </p:nvPr>
        </p:nvSpPr>
        <p:spPr/>
        <p:txBody>
          <a:bodyPr>
            <a:normAutofit/>
          </a:bodyPr>
          <a:lstStyle/>
          <a:p>
            <a:pPr>
              <a:lnSpc>
                <a:spcPct val="100000"/>
              </a:lnSpc>
              <a:spcBef>
                <a:spcPts val="0"/>
              </a:spcBef>
            </a:pPr>
            <a:r>
              <a:rPr lang="en-US" dirty="0" smtClean="0">
                <a:ea typeface="MS PGothic" panose="020B0600070205080204" pitchFamily="34" charset="-128"/>
                <a:cs typeface="Arial"/>
              </a:rPr>
              <a:t>Teacher Reflection</a:t>
            </a:r>
            <a:endParaRPr lang="en-US" dirty="0"/>
          </a:p>
        </p:txBody>
      </p:sp>
    </p:spTree>
    <p:extLst>
      <p:ext uri="{BB962C8B-B14F-4D97-AF65-F5344CB8AC3E}">
        <p14:creationId xmlns:p14="http://schemas.microsoft.com/office/powerpoint/2010/main" val="357473077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9" name="Shape 489"/>
          <p:cNvSpPr txBox="1">
            <a:spLocks noGrp="1"/>
          </p:cNvSpPr>
          <p:nvPr>
            <p:ph type="body" idx="1"/>
          </p:nvPr>
        </p:nvSpPr>
        <p:spPr>
          <a:xfrm>
            <a:off x="838200" y="2067465"/>
            <a:ext cx="10314709" cy="4145100"/>
          </a:xfrm>
          <a:prstGeom prst="rect">
            <a:avLst/>
          </a:prstGeom>
          <a:noFill/>
          <a:ln>
            <a:noFill/>
          </a:ln>
        </p:spPr>
        <p:txBody>
          <a:bodyPr vert="horz" lIns="91425" tIns="45700" rIns="91425" bIns="45700" rtlCol="0" anchor="t" anchorCtr="0">
            <a:noAutofit/>
          </a:bodyPr>
          <a:lstStyle/>
          <a:p>
            <a:pPr marL="3175" indent="0">
              <a:lnSpc>
                <a:spcPct val="100000"/>
              </a:lnSpc>
              <a:spcBef>
                <a:spcPts val="0"/>
              </a:spcBef>
              <a:buClr>
                <a:srgbClr val="76A5AF"/>
              </a:buClr>
              <a:buSzPct val="73333"/>
              <a:buNone/>
            </a:pPr>
            <a:r>
              <a:rPr lang="en-US" sz="3000" u="sng" dirty="0">
                <a:solidFill>
                  <a:schemeClr val="dk1"/>
                </a:solidFill>
                <a:ea typeface="Rockwell" charset="0"/>
                <a:cs typeface="Rockwell" charset="0"/>
                <a:sym typeface="Rokkitt"/>
              </a:rPr>
              <a:t>Teacher</a:t>
            </a:r>
            <a:r>
              <a:rPr lang="en-US" sz="3000" dirty="0">
                <a:solidFill>
                  <a:schemeClr val="dk1"/>
                </a:solidFill>
                <a:ea typeface="Rockwell" charset="0"/>
                <a:cs typeface="Rockwell" charset="0"/>
                <a:sym typeface="Rokkitt"/>
              </a:rPr>
              <a:t>: </a:t>
            </a:r>
            <a:r>
              <a:rPr lang="en-US" sz="3000" dirty="0">
                <a:solidFill>
                  <a:schemeClr val="dk1"/>
                </a:solidFill>
                <a:ea typeface="Rockwell" charset="0"/>
                <a:cs typeface="Rockwell" charset="0"/>
              </a:rPr>
              <a:t>Judy Wilson, Staten Island, NY</a:t>
            </a:r>
          </a:p>
          <a:p>
            <a:pPr marL="3175" indent="0">
              <a:lnSpc>
                <a:spcPct val="100000"/>
              </a:lnSpc>
              <a:spcBef>
                <a:spcPts val="2000"/>
              </a:spcBef>
              <a:buClr>
                <a:srgbClr val="76A5AF"/>
              </a:buClr>
              <a:buSzPct val="73333"/>
              <a:buNone/>
            </a:pPr>
            <a:r>
              <a:rPr lang="en-US" sz="3000" u="sng" dirty="0" smtClean="0">
                <a:solidFill>
                  <a:schemeClr val="dk1"/>
                </a:solidFill>
                <a:ea typeface="Rockwell" charset="0"/>
                <a:cs typeface="Rockwell" charset="0"/>
                <a:sym typeface="Rokkitt"/>
              </a:rPr>
              <a:t>Topic</a:t>
            </a:r>
            <a:r>
              <a:rPr lang="en-US" sz="3000" dirty="0">
                <a:solidFill>
                  <a:schemeClr val="dk1"/>
                </a:solidFill>
                <a:ea typeface="Rockwell" charset="0"/>
                <a:cs typeface="Rockwell" charset="0"/>
                <a:sym typeface="Rokkitt"/>
              </a:rPr>
              <a:t>: A unit on “personal identification” </a:t>
            </a:r>
          </a:p>
          <a:p>
            <a:pPr marL="3175" indent="0">
              <a:lnSpc>
                <a:spcPct val="100000"/>
              </a:lnSpc>
              <a:spcBef>
                <a:spcPts val="2000"/>
              </a:spcBef>
              <a:buClr>
                <a:srgbClr val="76A5AF"/>
              </a:buClr>
              <a:buSzPct val="73333"/>
              <a:buNone/>
            </a:pPr>
            <a:r>
              <a:rPr lang="en-US" sz="3000" u="sng" dirty="0" smtClean="0">
                <a:solidFill>
                  <a:schemeClr val="dk1"/>
                </a:solidFill>
                <a:ea typeface="Rockwell" charset="0"/>
                <a:cs typeface="Rockwell" charset="0"/>
                <a:sym typeface="Rokkitt"/>
              </a:rPr>
              <a:t>Purpose</a:t>
            </a:r>
            <a:r>
              <a:rPr lang="en-US" sz="3000" dirty="0">
                <a:solidFill>
                  <a:schemeClr val="dk1"/>
                </a:solidFill>
                <a:ea typeface="Rockwell" charset="0"/>
                <a:cs typeface="Rockwell" charset="0"/>
                <a:sym typeface="Rokkitt"/>
              </a:rPr>
              <a:t>: </a:t>
            </a:r>
            <a:r>
              <a:rPr lang="en-US" sz="3000" dirty="0">
                <a:solidFill>
                  <a:schemeClr val="dk1"/>
                </a:solidFill>
                <a:ea typeface="Rockwell" charset="0"/>
                <a:cs typeface="Rockwell" charset="0"/>
              </a:rPr>
              <a:t>To connect unit to the “Culture” strand of the World-Readiness Standards for Learning Languages; to prepare students for a trip to the </a:t>
            </a:r>
            <a:r>
              <a:rPr lang="en-US" sz="3000" dirty="0" smtClean="0">
                <a:solidFill>
                  <a:schemeClr val="dk1"/>
                </a:solidFill>
                <a:ea typeface="Rockwell" charset="0"/>
                <a:cs typeface="Rockwell" charset="0"/>
              </a:rPr>
              <a:t>MET</a:t>
            </a:r>
            <a:endParaRPr lang="en-US" sz="3000" dirty="0">
              <a:solidFill>
                <a:schemeClr val="dk1"/>
              </a:solidFill>
              <a:ea typeface="Rockwell" charset="0"/>
              <a:cs typeface="Rockwell" charset="0"/>
            </a:endParaRPr>
          </a:p>
        </p:txBody>
      </p:sp>
      <p:sp>
        <p:nvSpPr>
          <p:cNvPr id="2" name="Title 1"/>
          <p:cNvSpPr>
            <a:spLocks noGrp="1"/>
          </p:cNvSpPr>
          <p:nvPr>
            <p:ph type="title"/>
          </p:nvPr>
        </p:nvSpPr>
        <p:spPr/>
        <p:txBody>
          <a:bodyPr>
            <a:normAutofit/>
          </a:bodyPr>
          <a:lstStyle/>
          <a:p>
            <a:pPr>
              <a:lnSpc>
                <a:spcPct val="100000"/>
              </a:lnSpc>
              <a:spcBef>
                <a:spcPts val="0"/>
              </a:spcBef>
            </a:pPr>
            <a:r>
              <a:rPr lang="en-US" dirty="0">
                <a:ea typeface="MS PGothic" panose="020B0600070205080204" pitchFamily="34" charset="-128"/>
                <a:cs typeface="Arial"/>
              </a:rPr>
              <a:t>Classroom </a:t>
            </a:r>
            <a:r>
              <a:rPr lang="en-US" dirty="0" smtClean="0">
                <a:ea typeface="MS PGothic" panose="020B0600070205080204" pitchFamily="34" charset="-128"/>
                <a:cs typeface="Arial"/>
              </a:rPr>
              <a:t>Example: High School Spanish</a:t>
            </a:r>
            <a:endParaRPr lang="en-US" dirty="0"/>
          </a:p>
        </p:txBody>
      </p:sp>
    </p:spTree>
    <p:extLst>
      <p:ext uri="{BB962C8B-B14F-4D97-AF65-F5344CB8AC3E}">
        <p14:creationId xmlns:p14="http://schemas.microsoft.com/office/powerpoint/2010/main" val="262832766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00000"/>
              </a:lnSpc>
              <a:spcBef>
                <a:spcPts val="0"/>
              </a:spcBef>
            </a:pPr>
            <a:r>
              <a:rPr lang="en-US" dirty="0" smtClean="0">
                <a:ea typeface="MS PGothic" panose="020B0600070205080204" pitchFamily="34" charset="-128"/>
                <a:cs typeface="Arial"/>
              </a:rPr>
              <a:t>Question Focus</a:t>
            </a:r>
            <a:endParaRPr lang="en-US" dirty="0"/>
          </a:p>
        </p:txBody>
      </p:sp>
      <p:pic>
        <p:nvPicPr>
          <p:cNvPr id="5" name="Content Placeholder 5" descr="A person posing for the camera&#10;&#10;Description automatically generated">
            <a:extLst>
              <a:ext uri="{FF2B5EF4-FFF2-40B4-BE49-F238E27FC236}">
                <a16:creationId xmlns:a16="http://schemas.microsoft.com/office/drawing/2014/main" id="{B76FBE3F-CEBC-A547-BEAC-34D8EFC5612C}"/>
              </a:ext>
            </a:extLst>
          </p:cNvPr>
          <p:cNvPicPr>
            <a:picLocks noChangeAspect="1"/>
          </p:cNvPicPr>
          <p:nvPr/>
        </p:nvPicPr>
        <p:blipFill>
          <a:blip r:embed="rId3"/>
          <a:stretch>
            <a:fillRect/>
          </a:stretch>
        </p:blipFill>
        <p:spPr>
          <a:xfrm>
            <a:off x="4624251" y="1971970"/>
            <a:ext cx="2772728" cy="3731579"/>
          </a:xfrm>
          <a:prstGeom prst="rect">
            <a:avLst/>
          </a:prstGeom>
        </p:spPr>
      </p:pic>
    </p:spTree>
    <p:extLst>
      <p:ext uri="{BB962C8B-B14F-4D97-AF65-F5344CB8AC3E}">
        <p14:creationId xmlns:p14="http://schemas.microsoft.com/office/powerpoint/2010/main" val="16235704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4799086"/>
            <a:ext cx="10515600" cy="953001"/>
          </a:xfrm>
        </p:spPr>
        <p:txBody>
          <a:bodyPr>
            <a:noAutofit/>
          </a:bodyPr>
          <a:lstStyle/>
          <a:p>
            <a:r>
              <a:rPr lang="en-US" sz="4800" dirty="0" smtClean="0"/>
              <a:t>Questions &amp; Learning</a:t>
            </a:r>
            <a:endParaRPr lang="en-US" sz="4800" dirty="0"/>
          </a:p>
        </p:txBody>
      </p:sp>
      <p:sp>
        <p:nvSpPr>
          <p:cNvPr id="7" name="Rectangle 6"/>
          <p:cNvSpPr/>
          <p:nvPr/>
        </p:nvSpPr>
        <p:spPr>
          <a:xfrm>
            <a:off x="9069917" y="228600"/>
            <a:ext cx="2743200" cy="2039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8" name="Rectangle 7"/>
          <p:cNvSpPr/>
          <p:nvPr/>
        </p:nvSpPr>
        <p:spPr>
          <a:xfrm>
            <a:off x="9069917"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Tree>
    <p:extLst>
      <p:ext uri="{BB962C8B-B14F-4D97-AF65-F5344CB8AC3E}">
        <p14:creationId xmlns:p14="http://schemas.microsoft.com/office/powerpoint/2010/main" val="212524112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90689"/>
            <a:ext cx="5810250" cy="4077065"/>
          </a:xfrm>
        </p:spPr>
        <p:txBody>
          <a:bodyPr>
            <a:noAutofit/>
          </a:bodyPr>
          <a:lstStyle/>
          <a:p>
            <a:pPr marL="457200" indent="-457200">
              <a:buSzPct val="100000"/>
              <a:buFont typeface="Wingdings"/>
              <a:buAutoNum type="arabicPeriod"/>
            </a:pPr>
            <a:r>
              <a:rPr lang="en-US" sz="1400" dirty="0"/>
              <a:t>¿</a:t>
            </a:r>
            <a:r>
              <a:rPr lang="en-US" sz="1400" dirty="0" err="1"/>
              <a:t>Qué</a:t>
            </a:r>
            <a:r>
              <a:rPr lang="en-US" sz="1400" dirty="0"/>
              <a:t> </a:t>
            </a:r>
            <a:r>
              <a:rPr lang="en-US" sz="1400" dirty="0" err="1"/>
              <a:t>artista</a:t>
            </a:r>
            <a:r>
              <a:rPr lang="en-US" sz="1400" dirty="0"/>
              <a:t>  pinto la </a:t>
            </a:r>
            <a:r>
              <a:rPr lang="en-US" sz="1400" dirty="0" err="1"/>
              <a:t>pintura</a:t>
            </a:r>
            <a:r>
              <a:rPr lang="en-US" sz="1400" dirty="0"/>
              <a:t>? </a:t>
            </a:r>
            <a:endParaRPr lang="en-US" sz="1400" dirty="0" smtClean="0"/>
          </a:p>
          <a:p>
            <a:pPr marL="457200" indent="-457200">
              <a:buSzPct val="100000"/>
              <a:buFont typeface="Wingdings"/>
              <a:buAutoNum type="arabicPeriod"/>
            </a:pPr>
            <a:r>
              <a:rPr lang="en-US" sz="1400" dirty="0" smtClean="0"/>
              <a:t>¿</a:t>
            </a:r>
            <a:r>
              <a:rPr lang="en-US" sz="1400" dirty="0"/>
              <a:t>Como se </a:t>
            </a:r>
            <a:r>
              <a:rPr lang="en-US" sz="1400" dirty="0" err="1"/>
              <a:t>siente</a:t>
            </a:r>
            <a:r>
              <a:rPr lang="en-US" sz="1400" dirty="0"/>
              <a:t> el </a:t>
            </a:r>
            <a:r>
              <a:rPr lang="en-US" sz="1400" dirty="0" err="1"/>
              <a:t>niño</a:t>
            </a:r>
            <a:r>
              <a:rPr lang="en-US" sz="1400" dirty="0" smtClean="0"/>
              <a:t>?</a:t>
            </a:r>
          </a:p>
          <a:p>
            <a:pPr marL="457200" indent="-457200">
              <a:buSzPct val="100000"/>
              <a:buFont typeface="Wingdings"/>
              <a:buAutoNum type="arabicPeriod"/>
            </a:pPr>
            <a:r>
              <a:rPr lang="en-US" sz="1400" dirty="0" smtClean="0"/>
              <a:t>¿</a:t>
            </a:r>
            <a:r>
              <a:rPr lang="en-US" sz="1400" dirty="0" err="1"/>
              <a:t>Es</a:t>
            </a:r>
            <a:r>
              <a:rPr lang="en-US" sz="1400" dirty="0"/>
              <a:t> </a:t>
            </a:r>
            <a:r>
              <a:rPr lang="en-US" sz="1400" dirty="0" err="1"/>
              <a:t>niño</a:t>
            </a:r>
            <a:r>
              <a:rPr lang="en-US" sz="1400" dirty="0"/>
              <a:t> o </a:t>
            </a:r>
            <a:r>
              <a:rPr lang="en-US" sz="1400" dirty="0" err="1"/>
              <a:t>niña</a:t>
            </a:r>
            <a:r>
              <a:rPr lang="en-US" sz="1400" dirty="0" smtClean="0"/>
              <a:t>?</a:t>
            </a:r>
          </a:p>
          <a:p>
            <a:pPr marL="457200" indent="-457200">
              <a:buSzPct val="100000"/>
              <a:buFont typeface="Wingdings"/>
              <a:buAutoNum type="arabicPeriod"/>
            </a:pPr>
            <a:r>
              <a:rPr lang="en-US" sz="1400" dirty="0" smtClean="0"/>
              <a:t>¿</a:t>
            </a:r>
            <a:r>
              <a:rPr lang="en-US" sz="1400" dirty="0" err="1"/>
              <a:t>Por</a:t>
            </a:r>
            <a:r>
              <a:rPr lang="en-US" sz="1400" dirty="0"/>
              <a:t> </a:t>
            </a:r>
            <a:r>
              <a:rPr lang="en-US" sz="1400" dirty="0" err="1"/>
              <a:t>qué</a:t>
            </a:r>
            <a:r>
              <a:rPr lang="en-US" sz="1400" dirty="0"/>
              <a:t> </a:t>
            </a:r>
            <a:r>
              <a:rPr lang="en-US" sz="1400" dirty="0" err="1"/>
              <a:t>es</a:t>
            </a:r>
            <a:r>
              <a:rPr lang="en-US" sz="1400" dirty="0"/>
              <a:t> tan </a:t>
            </a:r>
            <a:r>
              <a:rPr lang="en-US" sz="1400" dirty="0" err="1"/>
              <a:t>pálido</a:t>
            </a:r>
            <a:r>
              <a:rPr lang="en-US" sz="1400" dirty="0" smtClean="0"/>
              <a:t>?</a:t>
            </a:r>
          </a:p>
          <a:p>
            <a:pPr marL="457200" indent="-457200">
              <a:buSzPct val="100000"/>
              <a:buFont typeface="Wingdings"/>
              <a:buAutoNum type="arabicPeriod"/>
            </a:pPr>
            <a:r>
              <a:rPr lang="en-US" sz="1400" dirty="0" smtClean="0"/>
              <a:t>¿</a:t>
            </a:r>
            <a:r>
              <a:rPr lang="en-US" sz="1400" dirty="0" err="1"/>
              <a:t>Por</a:t>
            </a:r>
            <a:r>
              <a:rPr lang="en-US" sz="1400" dirty="0"/>
              <a:t> </a:t>
            </a:r>
            <a:r>
              <a:rPr lang="en-US" sz="1400" dirty="0" err="1"/>
              <a:t>qué</a:t>
            </a:r>
            <a:r>
              <a:rPr lang="en-US" sz="1400" dirty="0"/>
              <a:t> </a:t>
            </a:r>
            <a:r>
              <a:rPr lang="en-US" sz="1400" dirty="0" err="1"/>
              <a:t>está</a:t>
            </a:r>
            <a:r>
              <a:rPr lang="en-US" sz="1400" dirty="0"/>
              <a:t> triste</a:t>
            </a:r>
            <a:r>
              <a:rPr lang="en-US" sz="1400" dirty="0" smtClean="0"/>
              <a:t>?</a:t>
            </a:r>
          </a:p>
          <a:p>
            <a:pPr marL="457200" indent="-457200">
              <a:buSzPct val="100000"/>
              <a:buFont typeface="Wingdings"/>
              <a:buAutoNum type="arabicPeriod"/>
            </a:pPr>
            <a:r>
              <a:rPr lang="en-US" sz="1400" dirty="0" smtClean="0"/>
              <a:t>¿</a:t>
            </a:r>
            <a:r>
              <a:rPr lang="en-US" sz="1400" dirty="0" err="1"/>
              <a:t>Dónde</a:t>
            </a:r>
            <a:r>
              <a:rPr lang="en-US" sz="1400" dirty="0"/>
              <a:t> </a:t>
            </a:r>
            <a:r>
              <a:rPr lang="en-US" sz="1400" dirty="0" err="1"/>
              <a:t>está</a:t>
            </a:r>
            <a:r>
              <a:rPr lang="en-US" sz="1400" dirty="0" smtClean="0"/>
              <a:t>?</a:t>
            </a:r>
          </a:p>
          <a:p>
            <a:pPr marL="457200" indent="-457200">
              <a:buSzPct val="100000"/>
              <a:buFont typeface="Wingdings"/>
              <a:buAutoNum type="arabicPeriod"/>
            </a:pPr>
            <a:r>
              <a:rPr lang="en-US" sz="1400" dirty="0" smtClean="0"/>
              <a:t>¿</a:t>
            </a:r>
            <a:r>
              <a:rPr lang="en-US" sz="1400" dirty="0" err="1"/>
              <a:t>Qué</a:t>
            </a:r>
            <a:r>
              <a:rPr lang="en-US" sz="1400" dirty="0"/>
              <a:t> </a:t>
            </a:r>
            <a:r>
              <a:rPr lang="en-US" sz="1400" dirty="0" err="1"/>
              <a:t>celebra</a:t>
            </a:r>
            <a:r>
              <a:rPr lang="en-US" sz="1400" dirty="0" smtClean="0"/>
              <a:t>?</a:t>
            </a:r>
          </a:p>
          <a:p>
            <a:pPr marL="457200" indent="-457200">
              <a:buSzPct val="100000"/>
              <a:buFont typeface="Wingdings"/>
              <a:buAutoNum type="arabicPeriod"/>
            </a:pPr>
            <a:r>
              <a:rPr lang="en-US" sz="1400" dirty="0" smtClean="0"/>
              <a:t>¿</a:t>
            </a:r>
            <a:r>
              <a:rPr lang="en-US" sz="1400" dirty="0" err="1"/>
              <a:t>Por</a:t>
            </a:r>
            <a:r>
              <a:rPr lang="en-US" sz="1400" dirty="0"/>
              <a:t> </a:t>
            </a:r>
            <a:r>
              <a:rPr lang="en-US" sz="1400" dirty="0" err="1"/>
              <a:t>qué</a:t>
            </a:r>
            <a:r>
              <a:rPr lang="en-US" sz="1400" dirty="0"/>
              <a:t> hay animals</a:t>
            </a:r>
            <a:r>
              <a:rPr lang="en-US" sz="1400" dirty="0" smtClean="0"/>
              <a:t>?</a:t>
            </a:r>
          </a:p>
          <a:p>
            <a:pPr marL="457200" indent="-457200">
              <a:buSzPct val="100000"/>
              <a:buFont typeface="Wingdings"/>
              <a:buAutoNum type="arabicPeriod"/>
            </a:pPr>
            <a:r>
              <a:rPr lang="en-US" sz="1400" dirty="0" smtClean="0"/>
              <a:t>¿</a:t>
            </a:r>
            <a:r>
              <a:rPr lang="en-US" sz="1400" dirty="0" err="1"/>
              <a:t>Por</a:t>
            </a:r>
            <a:r>
              <a:rPr lang="en-US" sz="1400" dirty="0"/>
              <a:t> </a:t>
            </a:r>
            <a:r>
              <a:rPr lang="en-US" sz="1400" dirty="0" err="1"/>
              <a:t>qué</a:t>
            </a:r>
            <a:r>
              <a:rPr lang="en-US" sz="1400" dirty="0"/>
              <a:t> </a:t>
            </a:r>
            <a:r>
              <a:rPr lang="en-US" sz="1400" dirty="0" err="1"/>
              <a:t>los</a:t>
            </a:r>
            <a:r>
              <a:rPr lang="en-US" sz="1400" dirty="0"/>
              <a:t> </a:t>
            </a:r>
            <a:r>
              <a:rPr lang="en-US" sz="1400" dirty="0" err="1"/>
              <a:t>gatos</a:t>
            </a:r>
            <a:r>
              <a:rPr lang="en-US" sz="1400" dirty="0"/>
              <a:t> no </a:t>
            </a:r>
            <a:r>
              <a:rPr lang="en-US" sz="1400" dirty="0" err="1"/>
              <a:t>comen</a:t>
            </a:r>
            <a:r>
              <a:rPr lang="en-US" sz="1400" dirty="0"/>
              <a:t> el </a:t>
            </a:r>
            <a:r>
              <a:rPr lang="en-US" sz="1400" dirty="0" err="1"/>
              <a:t>pajaro</a:t>
            </a:r>
            <a:r>
              <a:rPr lang="en-US" sz="1400" dirty="0" smtClean="0"/>
              <a:t>?</a:t>
            </a:r>
          </a:p>
          <a:p>
            <a:pPr marL="457200" indent="-457200">
              <a:buSzPct val="100000"/>
              <a:buFont typeface="Wingdings"/>
              <a:buAutoNum type="arabicPeriod"/>
            </a:pPr>
            <a:r>
              <a:rPr lang="en-US" sz="1400" dirty="0" smtClean="0"/>
              <a:t>¿</a:t>
            </a:r>
            <a:r>
              <a:rPr lang="en-US" sz="1400" dirty="0" err="1"/>
              <a:t>En</a:t>
            </a:r>
            <a:r>
              <a:rPr lang="en-US" sz="1400" dirty="0"/>
              <a:t> que </a:t>
            </a:r>
            <a:r>
              <a:rPr lang="en-US" sz="1400" dirty="0" err="1"/>
              <a:t>piensan</a:t>
            </a:r>
            <a:r>
              <a:rPr lang="en-US" sz="1400" dirty="0"/>
              <a:t> </a:t>
            </a:r>
            <a:r>
              <a:rPr lang="en-US" sz="1400" dirty="0" err="1"/>
              <a:t>los</a:t>
            </a:r>
            <a:r>
              <a:rPr lang="en-US" sz="1400" dirty="0"/>
              <a:t> </a:t>
            </a:r>
            <a:r>
              <a:rPr lang="en-US" sz="1400" dirty="0" err="1"/>
              <a:t>gatos</a:t>
            </a:r>
            <a:r>
              <a:rPr lang="en-US" sz="1400" dirty="0" smtClean="0"/>
              <a:t>?</a:t>
            </a:r>
          </a:p>
          <a:p>
            <a:pPr marL="457200" indent="-457200">
              <a:buSzPct val="100000"/>
              <a:buFont typeface="Wingdings"/>
              <a:buAutoNum type="arabicPeriod"/>
            </a:pPr>
            <a:r>
              <a:rPr lang="en-US" sz="1400" dirty="0" smtClean="0"/>
              <a:t>¿</a:t>
            </a:r>
            <a:r>
              <a:rPr lang="en-US" sz="1400" dirty="0" err="1"/>
              <a:t>Por</a:t>
            </a:r>
            <a:r>
              <a:rPr lang="en-US" sz="1400" dirty="0"/>
              <a:t> </a:t>
            </a:r>
            <a:r>
              <a:rPr lang="en-US" sz="1400" dirty="0" err="1"/>
              <a:t>qué</a:t>
            </a:r>
            <a:r>
              <a:rPr lang="en-US" sz="1400" dirty="0"/>
              <a:t> </a:t>
            </a:r>
            <a:r>
              <a:rPr lang="en-US" sz="1400" dirty="0" err="1"/>
              <a:t>tiene</a:t>
            </a:r>
            <a:r>
              <a:rPr lang="en-US" sz="1400" dirty="0"/>
              <a:t> </a:t>
            </a:r>
            <a:r>
              <a:rPr lang="en-US" sz="1400" dirty="0" err="1"/>
              <a:t>una</a:t>
            </a:r>
            <a:r>
              <a:rPr lang="en-US" sz="1400" dirty="0"/>
              <a:t> </a:t>
            </a:r>
            <a:r>
              <a:rPr lang="en-US" sz="1400" dirty="0" err="1"/>
              <a:t>correa</a:t>
            </a:r>
            <a:r>
              <a:rPr lang="en-US" sz="1400" dirty="0"/>
              <a:t> </a:t>
            </a:r>
            <a:r>
              <a:rPr lang="en-US" sz="1400" dirty="0" err="1"/>
              <a:t>en</a:t>
            </a:r>
            <a:r>
              <a:rPr lang="en-US" sz="1400" dirty="0"/>
              <a:t> la </a:t>
            </a:r>
            <a:r>
              <a:rPr lang="en-US" sz="1400" dirty="0" err="1"/>
              <a:t>boca</a:t>
            </a:r>
            <a:r>
              <a:rPr lang="en-US" sz="1400" dirty="0"/>
              <a:t> el </a:t>
            </a:r>
            <a:r>
              <a:rPr lang="en-US" sz="1400" dirty="0" err="1"/>
              <a:t>pájaro</a:t>
            </a:r>
            <a:r>
              <a:rPr lang="en-US" sz="1400" dirty="0" smtClean="0"/>
              <a:t>?</a:t>
            </a:r>
          </a:p>
          <a:p>
            <a:pPr marL="457200" indent="-457200">
              <a:buSzPct val="100000"/>
              <a:buFont typeface="Wingdings"/>
              <a:buAutoNum type="arabicPeriod"/>
            </a:pPr>
            <a:r>
              <a:rPr lang="en-US" sz="1400" dirty="0" smtClean="0"/>
              <a:t>¿</a:t>
            </a:r>
            <a:r>
              <a:rPr lang="en-US" sz="1400" dirty="0" err="1"/>
              <a:t>Es</a:t>
            </a:r>
            <a:r>
              <a:rPr lang="en-US" sz="1400" dirty="0"/>
              <a:t> </a:t>
            </a:r>
            <a:r>
              <a:rPr lang="en-US" sz="1400" dirty="0" err="1"/>
              <a:t>una</a:t>
            </a:r>
            <a:r>
              <a:rPr lang="en-US" sz="1400" dirty="0"/>
              <a:t> </a:t>
            </a:r>
            <a:r>
              <a:rPr lang="en-US" sz="1400" dirty="0" err="1"/>
              <a:t>pintura</a:t>
            </a:r>
            <a:r>
              <a:rPr lang="en-US" sz="1400" dirty="0"/>
              <a:t> </a:t>
            </a:r>
            <a:r>
              <a:rPr lang="en-US" sz="1400" dirty="0" err="1"/>
              <a:t>famosa</a:t>
            </a:r>
            <a:r>
              <a:rPr lang="en-US" sz="1400" dirty="0"/>
              <a:t> o </a:t>
            </a:r>
            <a:r>
              <a:rPr lang="en-US" sz="1400" dirty="0" err="1"/>
              <a:t>importante</a:t>
            </a:r>
            <a:r>
              <a:rPr lang="en-US" sz="1400" dirty="0" smtClean="0"/>
              <a:t>?</a:t>
            </a:r>
          </a:p>
          <a:p>
            <a:pPr marL="457200" indent="-457200">
              <a:buSzPct val="100000"/>
              <a:buFont typeface="Wingdings"/>
              <a:buAutoNum type="arabicPeriod"/>
            </a:pPr>
            <a:r>
              <a:rPr lang="en-US" sz="1400" dirty="0" smtClean="0"/>
              <a:t>¿</a:t>
            </a:r>
            <a:r>
              <a:rPr lang="en-US" sz="1400" dirty="0" err="1"/>
              <a:t>Quándo</a:t>
            </a:r>
            <a:r>
              <a:rPr lang="en-US" sz="1400" dirty="0"/>
              <a:t> </a:t>
            </a:r>
            <a:r>
              <a:rPr lang="en-US" sz="1400" dirty="0" err="1"/>
              <a:t>pintó</a:t>
            </a:r>
            <a:r>
              <a:rPr lang="en-US" sz="1400" dirty="0"/>
              <a:t>?</a:t>
            </a:r>
          </a:p>
        </p:txBody>
      </p:sp>
      <p:sp>
        <p:nvSpPr>
          <p:cNvPr id="2" name="TextBox 1"/>
          <p:cNvSpPr txBox="1"/>
          <p:nvPr/>
        </p:nvSpPr>
        <p:spPr>
          <a:xfrm>
            <a:off x="6648450" y="1744062"/>
            <a:ext cx="4705350" cy="3970318"/>
          </a:xfrm>
          <a:prstGeom prst="rect">
            <a:avLst/>
          </a:prstGeom>
          <a:noFill/>
        </p:spPr>
        <p:txBody>
          <a:bodyPr wrap="square" rtlCol="0">
            <a:spAutoFit/>
          </a:bodyPr>
          <a:lstStyle/>
          <a:p>
            <a:pPr marL="457200" indent="-457200">
              <a:buSzPct val="100000"/>
              <a:buFont typeface="+mj-lt"/>
              <a:buAutoNum type="arabicPeriod"/>
            </a:pPr>
            <a:r>
              <a:rPr lang="en-US" dirty="0">
                <a:latin typeface="DIN Next Rounded LT Pro" panose="020F0503020203050203" pitchFamily="34" charset="0"/>
              </a:rPr>
              <a:t>What artist painted the </a:t>
            </a:r>
            <a:r>
              <a:rPr lang="en-US" dirty="0" smtClean="0">
                <a:latin typeface="DIN Next Rounded LT Pro" panose="020F0503020203050203" pitchFamily="34" charset="0"/>
              </a:rPr>
              <a:t>picture?</a:t>
            </a:r>
          </a:p>
          <a:p>
            <a:pPr marL="457200" indent="-457200">
              <a:buSzPct val="100000"/>
              <a:buFont typeface="+mj-lt"/>
              <a:buAutoNum type="arabicPeriod"/>
            </a:pPr>
            <a:r>
              <a:rPr lang="en-US" dirty="0" smtClean="0">
                <a:latin typeface="DIN Next Rounded LT Pro" panose="020F0503020203050203" pitchFamily="34" charset="0"/>
              </a:rPr>
              <a:t>How </a:t>
            </a:r>
            <a:r>
              <a:rPr lang="en-US" dirty="0">
                <a:latin typeface="DIN Next Rounded LT Pro" panose="020F0503020203050203" pitchFamily="34" charset="0"/>
              </a:rPr>
              <a:t>does the little boy </a:t>
            </a:r>
            <a:r>
              <a:rPr lang="en-US" dirty="0" smtClean="0">
                <a:latin typeface="DIN Next Rounded LT Pro" panose="020F0503020203050203" pitchFamily="34" charset="0"/>
              </a:rPr>
              <a:t>feel?</a:t>
            </a:r>
          </a:p>
          <a:p>
            <a:pPr marL="457200" indent="-457200">
              <a:buSzPct val="100000"/>
              <a:buFont typeface="+mj-lt"/>
              <a:buAutoNum type="arabicPeriod"/>
            </a:pPr>
            <a:r>
              <a:rPr lang="en-US" dirty="0" smtClean="0">
                <a:latin typeface="DIN Next Rounded LT Pro" panose="020F0503020203050203" pitchFamily="34" charset="0"/>
              </a:rPr>
              <a:t>Is </a:t>
            </a:r>
            <a:r>
              <a:rPr lang="en-US" dirty="0">
                <a:latin typeface="DIN Next Rounded LT Pro" panose="020F0503020203050203" pitchFamily="34" charset="0"/>
              </a:rPr>
              <a:t>it a little boy or </a:t>
            </a:r>
            <a:r>
              <a:rPr lang="en-US" dirty="0" smtClean="0">
                <a:latin typeface="DIN Next Rounded LT Pro" panose="020F0503020203050203" pitchFamily="34" charset="0"/>
              </a:rPr>
              <a:t>girl?</a:t>
            </a:r>
          </a:p>
          <a:p>
            <a:pPr marL="457200" indent="-457200">
              <a:buSzPct val="100000"/>
              <a:buFont typeface="+mj-lt"/>
              <a:buAutoNum type="arabicPeriod"/>
            </a:pPr>
            <a:r>
              <a:rPr lang="en-US" dirty="0" smtClean="0">
                <a:latin typeface="DIN Next Rounded LT Pro" panose="020F0503020203050203" pitchFamily="34" charset="0"/>
              </a:rPr>
              <a:t>Why </a:t>
            </a:r>
            <a:r>
              <a:rPr lang="en-US" dirty="0">
                <a:latin typeface="DIN Next Rounded LT Pro" panose="020F0503020203050203" pitchFamily="34" charset="0"/>
              </a:rPr>
              <a:t>is he so </a:t>
            </a:r>
            <a:r>
              <a:rPr lang="en-US" dirty="0" smtClean="0">
                <a:latin typeface="DIN Next Rounded LT Pro" panose="020F0503020203050203" pitchFamily="34" charset="0"/>
              </a:rPr>
              <a:t>pale?</a:t>
            </a:r>
          </a:p>
          <a:p>
            <a:pPr marL="457200" indent="-457200">
              <a:buSzPct val="100000"/>
              <a:buFont typeface="+mj-lt"/>
              <a:buAutoNum type="arabicPeriod"/>
            </a:pPr>
            <a:r>
              <a:rPr lang="en-US" dirty="0" smtClean="0">
                <a:latin typeface="DIN Next Rounded LT Pro" panose="020F0503020203050203" pitchFamily="34" charset="0"/>
              </a:rPr>
              <a:t>Why </a:t>
            </a:r>
            <a:r>
              <a:rPr lang="en-US" dirty="0">
                <a:latin typeface="DIN Next Rounded LT Pro" panose="020F0503020203050203" pitchFamily="34" charset="0"/>
              </a:rPr>
              <a:t>is he </a:t>
            </a:r>
            <a:r>
              <a:rPr lang="en-US" dirty="0" smtClean="0">
                <a:latin typeface="DIN Next Rounded LT Pro" panose="020F0503020203050203" pitchFamily="34" charset="0"/>
              </a:rPr>
              <a:t>sad?</a:t>
            </a:r>
          </a:p>
          <a:p>
            <a:pPr marL="457200" indent="-457200">
              <a:buSzPct val="100000"/>
              <a:buFont typeface="+mj-lt"/>
              <a:buAutoNum type="arabicPeriod"/>
            </a:pPr>
            <a:r>
              <a:rPr lang="en-US" dirty="0" smtClean="0">
                <a:latin typeface="DIN Next Rounded LT Pro" panose="020F0503020203050203" pitchFamily="34" charset="0"/>
              </a:rPr>
              <a:t>Where </a:t>
            </a:r>
            <a:r>
              <a:rPr lang="en-US" dirty="0">
                <a:latin typeface="DIN Next Rounded LT Pro" panose="020F0503020203050203" pitchFamily="34" charset="0"/>
              </a:rPr>
              <a:t>is </a:t>
            </a:r>
            <a:r>
              <a:rPr lang="en-US" dirty="0" smtClean="0">
                <a:latin typeface="DIN Next Rounded LT Pro" panose="020F0503020203050203" pitchFamily="34" charset="0"/>
              </a:rPr>
              <a:t>he?</a:t>
            </a:r>
          </a:p>
          <a:p>
            <a:pPr marL="457200" indent="-457200">
              <a:buSzPct val="100000"/>
              <a:buFont typeface="+mj-lt"/>
              <a:buAutoNum type="arabicPeriod"/>
            </a:pPr>
            <a:r>
              <a:rPr lang="en-US" dirty="0" smtClean="0">
                <a:latin typeface="DIN Next Rounded LT Pro" panose="020F0503020203050203" pitchFamily="34" charset="0"/>
              </a:rPr>
              <a:t>What </a:t>
            </a:r>
            <a:r>
              <a:rPr lang="en-US" dirty="0">
                <a:latin typeface="DIN Next Rounded LT Pro" panose="020F0503020203050203" pitchFamily="34" charset="0"/>
              </a:rPr>
              <a:t>is he </a:t>
            </a:r>
            <a:r>
              <a:rPr lang="en-US" dirty="0" smtClean="0">
                <a:latin typeface="DIN Next Rounded LT Pro" panose="020F0503020203050203" pitchFamily="34" charset="0"/>
              </a:rPr>
              <a:t>celebrating?</a:t>
            </a:r>
          </a:p>
          <a:p>
            <a:pPr marL="457200" indent="-457200">
              <a:buSzPct val="100000"/>
              <a:buFont typeface="+mj-lt"/>
              <a:buAutoNum type="arabicPeriod"/>
            </a:pPr>
            <a:r>
              <a:rPr lang="en-US" dirty="0" smtClean="0">
                <a:latin typeface="DIN Next Rounded LT Pro" panose="020F0503020203050203" pitchFamily="34" charset="0"/>
              </a:rPr>
              <a:t>Why </a:t>
            </a:r>
            <a:r>
              <a:rPr lang="en-US" dirty="0">
                <a:latin typeface="DIN Next Rounded LT Pro" panose="020F0503020203050203" pitchFamily="34" charset="0"/>
              </a:rPr>
              <a:t>are there </a:t>
            </a:r>
            <a:r>
              <a:rPr lang="en-US" dirty="0" smtClean="0">
                <a:latin typeface="DIN Next Rounded LT Pro" panose="020F0503020203050203" pitchFamily="34" charset="0"/>
              </a:rPr>
              <a:t>animals?</a:t>
            </a:r>
          </a:p>
          <a:p>
            <a:pPr marL="457200" indent="-457200">
              <a:buSzPct val="100000"/>
              <a:buFont typeface="+mj-lt"/>
              <a:buAutoNum type="arabicPeriod"/>
            </a:pPr>
            <a:r>
              <a:rPr lang="en-US" dirty="0" smtClean="0">
                <a:latin typeface="DIN Next Rounded LT Pro" panose="020F0503020203050203" pitchFamily="34" charset="0"/>
              </a:rPr>
              <a:t>Why </a:t>
            </a:r>
            <a:r>
              <a:rPr lang="en-US" dirty="0">
                <a:latin typeface="DIN Next Rounded LT Pro" panose="020F0503020203050203" pitchFamily="34" charset="0"/>
              </a:rPr>
              <a:t>aren’t the cats eating the </a:t>
            </a:r>
            <a:r>
              <a:rPr lang="en-US" dirty="0" smtClean="0">
                <a:latin typeface="DIN Next Rounded LT Pro" panose="020F0503020203050203" pitchFamily="34" charset="0"/>
              </a:rPr>
              <a:t>bird?</a:t>
            </a:r>
          </a:p>
          <a:p>
            <a:pPr marL="457200" indent="-457200">
              <a:buSzPct val="100000"/>
              <a:buFont typeface="+mj-lt"/>
              <a:buAutoNum type="arabicPeriod"/>
            </a:pPr>
            <a:r>
              <a:rPr lang="en-US" dirty="0" smtClean="0">
                <a:latin typeface="DIN Next Rounded LT Pro" panose="020F0503020203050203" pitchFamily="34" charset="0"/>
              </a:rPr>
              <a:t>What </a:t>
            </a:r>
            <a:r>
              <a:rPr lang="en-US" dirty="0">
                <a:latin typeface="DIN Next Rounded LT Pro" panose="020F0503020203050203" pitchFamily="34" charset="0"/>
              </a:rPr>
              <a:t>are the cats </a:t>
            </a:r>
            <a:r>
              <a:rPr lang="en-US" dirty="0" smtClean="0">
                <a:latin typeface="DIN Next Rounded LT Pro" panose="020F0503020203050203" pitchFamily="34" charset="0"/>
              </a:rPr>
              <a:t>thinking?</a:t>
            </a:r>
          </a:p>
          <a:p>
            <a:pPr marL="457200" indent="-457200">
              <a:buSzPct val="100000"/>
              <a:buFont typeface="+mj-lt"/>
              <a:buAutoNum type="arabicPeriod"/>
            </a:pPr>
            <a:r>
              <a:rPr lang="en-US" dirty="0" smtClean="0">
                <a:latin typeface="DIN Next Rounded LT Pro" panose="020F0503020203050203" pitchFamily="34" charset="0"/>
              </a:rPr>
              <a:t>Why </a:t>
            </a:r>
            <a:r>
              <a:rPr lang="en-US" dirty="0">
                <a:latin typeface="DIN Next Rounded LT Pro" panose="020F0503020203050203" pitchFamily="34" charset="0"/>
              </a:rPr>
              <a:t>does the bird have a letter in his </a:t>
            </a:r>
            <a:r>
              <a:rPr lang="en-US" dirty="0" smtClean="0">
                <a:latin typeface="DIN Next Rounded LT Pro" panose="020F0503020203050203" pitchFamily="34" charset="0"/>
              </a:rPr>
              <a:t>mouth?</a:t>
            </a:r>
          </a:p>
          <a:p>
            <a:pPr marL="457200" indent="-457200">
              <a:buSzPct val="100000"/>
              <a:buFont typeface="+mj-lt"/>
              <a:buAutoNum type="arabicPeriod"/>
            </a:pPr>
            <a:r>
              <a:rPr lang="en-US" dirty="0" smtClean="0">
                <a:latin typeface="DIN Next Rounded LT Pro" panose="020F0503020203050203" pitchFamily="34" charset="0"/>
              </a:rPr>
              <a:t>Is </a:t>
            </a:r>
            <a:r>
              <a:rPr lang="en-US" dirty="0">
                <a:latin typeface="DIN Next Rounded LT Pro" panose="020F0503020203050203" pitchFamily="34" charset="0"/>
              </a:rPr>
              <a:t>this a famous or important </a:t>
            </a:r>
            <a:r>
              <a:rPr lang="en-US" dirty="0" smtClean="0">
                <a:latin typeface="DIN Next Rounded LT Pro" panose="020F0503020203050203" pitchFamily="34" charset="0"/>
              </a:rPr>
              <a:t>painting?</a:t>
            </a:r>
          </a:p>
          <a:p>
            <a:pPr marL="457200" indent="-457200">
              <a:buSzPct val="100000"/>
              <a:buFont typeface="+mj-lt"/>
              <a:buAutoNum type="arabicPeriod"/>
            </a:pPr>
            <a:r>
              <a:rPr lang="en-US" dirty="0" smtClean="0">
                <a:latin typeface="DIN Next Rounded LT Pro" panose="020F0503020203050203" pitchFamily="34" charset="0"/>
              </a:rPr>
              <a:t>When </a:t>
            </a:r>
            <a:r>
              <a:rPr lang="en-US" dirty="0">
                <a:latin typeface="DIN Next Rounded LT Pro" panose="020F0503020203050203" pitchFamily="34" charset="0"/>
              </a:rPr>
              <a:t>was it painted?</a:t>
            </a:r>
          </a:p>
        </p:txBody>
      </p:sp>
      <p:sp>
        <p:nvSpPr>
          <p:cNvPr id="4" name="Title 3"/>
          <p:cNvSpPr>
            <a:spLocks noGrp="1"/>
          </p:cNvSpPr>
          <p:nvPr>
            <p:ph type="title"/>
          </p:nvPr>
        </p:nvSpPr>
        <p:spPr/>
        <p:txBody>
          <a:bodyPr/>
          <a:lstStyle/>
          <a:p>
            <a:r>
              <a:rPr lang="en-US" dirty="0" smtClean="0"/>
              <a:t>Student Questions</a:t>
            </a:r>
            <a:endParaRPr lang="en-US" dirty="0"/>
          </a:p>
        </p:txBody>
      </p:sp>
    </p:spTree>
    <p:extLst>
      <p:ext uri="{BB962C8B-B14F-4D97-AF65-F5344CB8AC3E}">
        <p14:creationId xmlns:p14="http://schemas.microsoft.com/office/powerpoint/2010/main" val="373276331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9" name="Shape 489"/>
          <p:cNvSpPr txBox="1">
            <a:spLocks noGrp="1"/>
          </p:cNvSpPr>
          <p:nvPr>
            <p:ph type="body" idx="1"/>
          </p:nvPr>
        </p:nvSpPr>
        <p:spPr>
          <a:xfrm>
            <a:off x="838200" y="2067465"/>
            <a:ext cx="7926977" cy="4145100"/>
          </a:xfrm>
          <a:prstGeom prst="rect">
            <a:avLst/>
          </a:prstGeom>
          <a:noFill/>
          <a:ln>
            <a:noFill/>
          </a:ln>
        </p:spPr>
        <p:txBody>
          <a:bodyPr vert="horz" lIns="91425" tIns="45700" rIns="91425" bIns="45700" rtlCol="0" anchor="t" anchorCtr="0">
            <a:noAutofit/>
          </a:bodyPr>
          <a:lstStyle/>
          <a:p>
            <a:pPr marL="460375" indent="-457200">
              <a:lnSpc>
                <a:spcPct val="100000"/>
              </a:lnSpc>
              <a:spcBef>
                <a:spcPts val="0"/>
              </a:spcBef>
              <a:buSzPct val="73333"/>
              <a:buFont typeface="Arial" panose="020B0604020202020204" pitchFamily="34" charset="0"/>
              <a:buChar char="•"/>
            </a:pPr>
            <a:r>
              <a:rPr lang="en-US" sz="3000" dirty="0">
                <a:solidFill>
                  <a:schemeClr val="dk1"/>
                </a:solidFill>
                <a:ea typeface="Rokkitt"/>
                <a:cs typeface="Rokkitt"/>
                <a:sym typeface="Rokkitt"/>
              </a:rPr>
              <a:t>Students answered questions by listening to the curator’s recording on the MET museum </a:t>
            </a:r>
            <a:r>
              <a:rPr lang="en-US" sz="3000" dirty="0" smtClean="0">
                <a:solidFill>
                  <a:schemeClr val="dk1"/>
                </a:solidFill>
                <a:ea typeface="Rokkitt"/>
                <a:cs typeface="Rokkitt"/>
                <a:sym typeface="Rokkitt"/>
              </a:rPr>
              <a:t>website</a:t>
            </a:r>
          </a:p>
          <a:p>
            <a:pPr marL="460375" indent="-457200">
              <a:lnSpc>
                <a:spcPct val="100000"/>
              </a:lnSpc>
              <a:spcBef>
                <a:spcPts val="0"/>
              </a:spcBef>
              <a:buSzPct val="73333"/>
              <a:buFont typeface="Arial" panose="020B0604020202020204" pitchFamily="34" charset="0"/>
              <a:buChar char="•"/>
            </a:pPr>
            <a:r>
              <a:rPr lang="en-US" sz="3000" dirty="0">
                <a:solidFill>
                  <a:schemeClr val="dk1"/>
                </a:solidFill>
              </a:rPr>
              <a:t>Students did online research to find the answers to their other questions, and found the rest of the Altamira </a:t>
            </a:r>
            <a:r>
              <a:rPr lang="en-US" sz="3000" dirty="0" smtClean="0">
                <a:solidFill>
                  <a:schemeClr val="dk1"/>
                </a:solidFill>
              </a:rPr>
              <a:t>family</a:t>
            </a:r>
          </a:p>
          <a:p>
            <a:pPr marL="460375" indent="-457200">
              <a:lnSpc>
                <a:spcPct val="100000"/>
              </a:lnSpc>
              <a:spcBef>
                <a:spcPts val="0"/>
              </a:spcBef>
              <a:buSzPct val="73333"/>
              <a:buFont typeface="Arial" panose="020B0604020202020204" pitchFamily="34" charset="0"/>
              <a:buChar char="•"/>
            </a:pPr>
            <a:r>
              <a:rPr lang="en-US" sz="3000" dirty="0">
                <a:solidFill>
                  <a:schemeClr val="dk1"/>
                </a:solidFill>
              </a:rPr>
              <a:t>They visited the MET museum to see the rest of Goya’s </a:t>
            </a:r>
            <a:r>
              <a:rPr lang="en-US" sz="3000" dirty="0" smtClean="0">
                <a:solidFill>
                  <a:schemeClr val="dk1"/>
                </a:solidFill>
              </a:rPr>
              <a:t>paintings</a:t>
            </a:r>
            <a:endParaRPr lang="en-US" sz="3000" dirty="0">
              <a:solidFill>
                <a:schemeClr val="dk1"/>
              </a:solidFill>
            </a:endParaRPr>
          </a:p>
          <a:p>
            <a:pPr marL="460375" indent="-457200">
              <a:lnSpc>
                <a:spcPct val="100000"/>
              </a:lnSpc>
              <a:spcBef>
                <a:spcPts val="0"/>
              </a:spcBef>
              <a:buSzPct val="73333"/>
              <a:buFont typeface="Arial" panose="020B0604020202020204" pitchFamily="34" charset="0"/>
              <a:buChar char="•"/>
            </a:pPr>
            <a:endParaRPr lang="en-US" sz="3000" dirty="0">
              <a:solidFill>
                <a:schemeClr val="dk1"/>
              </a:solidFill>
              <a:ea typeface="Rokkitt"/>
              <a:cs typeface="Rokkitt"/>
              <a:sym typeface="Rokkitt"/>
            </a:endParaRPr>
          </a:p>
          <a:p>
            <a:pPr marL="460375" indent="-457200">
              <a:lnSpc>
                <a:spcPct val="100000"/>
              </a:lnSpc>
              <a:spcBef>
                <a:spcPts val="0"/>
              </a:spcBef>
              <a:buClr>
                <a:srgbClr val="76A5AF"/>
              </a:buClr>
              <a:buSzPct val="73333"/>
            </a:pPr>
            <a:endParaRPr sz="3000" dirty="0">
              <a:solidFill>
                <a:schemeClr val="dk1"/>
              </a:solidFill>
              <a:ea typeface="Rokkitt"/>
              <a:cs typeface="Rokkitt"/>
              <a:sym typeface="Rokkitt"/>
            </a:endParaRPr>
          </a:p>
        </p:txBody>
      </p:sp>
      <p:sp>
        <p:nvSpPr>
          <p:cNvPr id="2" name="Title 1"/>
          <p:cNvSpPr>
            <a:spLocks noGrp="1"/>
          </p:cNvSpPr>
          <p:nvPr>
            <p:ph type="title"/>
          </p:nvPr>
        </p:nvSpPr>
        <p:spPr/>
        <p:txBody>
          <a:bodyPr>
            <a:normAutofit/>
          </a:bodyPr>
          <a:lstStyle/>
          <a:p>
            <a:pPr>
              <a:lnSpc>
                <a:spcPct val="100000"/>
              </a:lnSpc>
              <a:spcBef>
                <a:spcPts val="0"/>
              </a:spcBef>
            </a:pPr>
            <a:r>
              <a:rPr lang="en-US" dirty="0" smtClean="0">
                <a:ea typeface="MS PGothic" panose="020B0600070205080204" pitchFamily="34" charset="-128"/>
                <a:cs typeface="Arial"/>
              </a:rPr>
              <a:t>Next Steps</a:t>
            </a:r>
            <a:endParaRPr lang="en-US" dirty="0"/>
          </a:p>
        </p:txBody>
      </p:sp>
      <p:pic>
        <p:nvPicPr>
          <p:cNvPr id="4" name="Content Placeholder 7">
            <a:extLst>
              <a:ext uri="{FF2B5EF4-FFF2-40B4-BE49-F238E27FC236}">
                <a16:creationId xmlns:a16="http://schemas.microsoft.com/office/drawing/2014/main" id="{0C393B33-DAB0-7A46-AB4D-ACDD37F74797}"/>
              </a:ext>
            </a:extLst>
          </p:cNvPr>
          <p:cNvPicPr>
            <a:picLocks noChangeAspect="1"/>
          </p:cNvPicPr>
          <p:nvPr/>
        </p:nvPicPr>
        <p:blipFill>
          <a:blip r:embed="rId3"/>
          <a:stretch>
            <a:fillRect/>
          </a:stretch>
        </p:blipFill>
        <p:spPr>
          <a:xfrm>
            <a:off x="9174679" y="2067465"/>
            <a:ext cx="2629357" cy="3276095"/>
          </a:xfrm>
          <a:prstGeom prst="rect">
            <a:avLst/>
          </a:prstGeom>
        </p:spPr>
      </p:pic>
    </p:spTree>
    <p:extLst>
      <p:ext uri="{BB962C8B-B14F-4D97-AF65-F5344CB8AC3E}">
        <p14:creationId xmlns:p14="http://schemas.microsoft.com/office/powerpoint/2010/main" val="11049801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973078-16E5-6148-B3F9-212A2C96CACB}"/>
              </a:ext>
            </a:extLst>
          </p:cNvPr>
          <p:cNvSpPr>
            <a:spLocks noGrp="1"/>
          </p:cNvSpPr>
          <p:nvPr>
            <p:ph idx="1"/>
          </p:nvPr>
        </p:nvSpPr>
        <p:spPr>
          <a:xfrm>
            <a:off x="838200" y="1336431"/>
            <a:ext cx="10515600" cy="3736732"/>
          </a:xfrm>
        </p:spPr>
        <p:txBody>
          <a:bodyPr>
            <a:noAutofit/>
          </a:bodyPr>
          <a:lstStyle/>
          <a:p>
            <a:pPr marL="0" indent="0">
              <a:lnSpc>
                <a:spcPct val="100000"/>
              </a:lnSpc>
              <a:spcBef>
                <a:spcPts val="0"/>
              </a:spcBef>
              <a:buNone/>
            </a:pPr>
            <a:endParaRPr lang="en-US" sz="3200" u="sng" dirty="0" smtClean="0"/>
          </a:p>
          <a:p>
            <a:pPr marL="0" indent="0">
              <a:lnSpc>
                <a:spcPct val="100000"/>
              </a:lnSpc>
              <a:spcBef>
                <a:spcPts val="0"/>
              </a:spcBef>
              <a:buNone/>
            </a:pPr>
            <a:r>
              <a:rPr lang="en-US" sz="3200" u="sng" dirty="0" smtClean="0"/>
              <a:t>Professor</a:t>
            </a:r>
            <a:r>
              <a:rPr lang="en-US" sz="3200" dirty="0"/>
              <a:t>: Rachel Woodruff, Ph.D. Assistant Professor of Biology, Brandeis University </a:t>
            </a:r>
            <a:endParaRPr lang="en-US" sz="3200" dirty="0" smtClean="0"/>
          </a:p>
          <a:p>
            <a:pPr marL="0" indent="0">
              <a:lnSpc>
                <a:spcPct val="100000"/>
              </a:lnSpc>
              <a:spcBef>
                <a:spcPts val="0"/>
              </a:spcBef>
              <a:buNone/>
            </a:pPr>
            <a:endParaRPr lang="en-US" sz="3200" u="sng" dirty="0" smtClean="0"/>
          </a:p>
          <a:p>
            <a:pPr marL="0" indent="0">
              <a:lnSpc>
                <a:spcPct val="100000"/>
              </a:lnSpc>
              <a:spcBef>
                <a:spcPts val="0"/>
              </a:spcBef>
              <a:buNone/>
            </a:pPr>
            <a:r>
              <a:rPr lang="en-US" sz="3200" u="sng" dirty="0" smtClean="0"/>
              <a:t>Topic</a:t>
            </a:r>
            <a:r>
              <a:rPr lang="en-US" sz="3200" dirty="0"/>
              <a:t>: Molecular Biology</a:t>
            </a:r>
          </a:p>
          <a:p>
            <a:pPr marL="0" indent="0">
              <a:lnSpc>
                <a:spcPct val="100000"/>
              </a:lnSpc>
              <a:spcBef>
                <a:spcPts val="0"/>
              </a:spcBef>
              <a:buNone/>
            </a:pPr>
            <a:endParaRPr lang="en-US" sz="3200" u="sng" dirty="0" smtClean="0"/>
          </a:p>
          <a:p>
            <a:pPr marL="0" indent="0">
              <a:lnSpc>
                <a:spcPct val="100000"/>
              </a:lnSpc>
              <a:spcBef>
                <a:spcPts val="0"/>
              </a:spcBef>
              <a:buNone/>
            </a:pPr>
            <a:r>
              <a:rPr lang="en-US" sz="3200" u="sng" dirty="0" smtClean="0"/>
              <a:t>Purpose</a:t>
            </a:r>
            <a:r>
              <a:rPr lang="en-US" sz="3200" dirty="0"/>
              <a:t>: To build students’ research skills and prepare them to develop their own  a proposal later in the </a:t>
            </a:r>
            <a:r>
              <a:rPr lang="en-US" sz="3200" dirty="0" smtClean="0"/>
              <a:t>semester</a:t>
            </a:r>
            <a:r>
              <a:rPr lang="en-US" sz="3200" dirty="0"/>
              <a:t/>
            </a:r>
            <a:br>
              <a:rPr lang="en-US" sz="3200" dirty="0"/>
            </a:br>
            <a:endParaRPr lang="en-US" sz="3200" dirty="0"/>
          </a:p>
        </p:txBody>
      </p:sp>
      <p:sp>
        <p:nvSpPr>
          <p:cNvPr id="4" name="Title 3"/>
          <p:cNvSpPr>
            <a:spLocks noGrp="1"/>
          </p:cNvSpPr>
          <p:nvPr>
            <p:ph type="title"/>
          </p:nvPr>
        </p:nvSpPr>
        <p:spPr/>
        <p:txBody>
          <a:bodyPr>
            <a:normAutofit/>
          </a:bodyPr>
          <a:lstStyle/>
          <a:p>
            <a:r>
              <a:rPr lang="en-US" dirty="0"/>
              <a:t>Classroom </a:t>
            </a:r>
            <a:r>
              <a:rPr lang="en-US" dirty="0" smtClean="0"/>
              <a:t>Example: College Biology</a:t>
            </a:r>
            <a:endParaRPr lang="en-US" dirty="0"/>
          </a:p>
        </p:txBody>
      </p:sp>
    </p:spTree>
    <p:extLst>
      <p:ext uri="{BB962C8B-B14F-4D97-AF65-F5344CB8AC3E}">
        <p14:creationId xmlns:p14="http://schemas.microsoft.com/office/powerpoint/2010/main" val="394362612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C63890-F544-A143-9722-67A0DE4E29FE}"/>
              </a:ext>
            </a:extLst>
          </p:cNvPr>
          <p:cNvSpPr>
            <a:spLocks noGrp="1"/>
          </p:cNvSpPr>
          <p:nvPr>
            <p:ph idx="1"/>
          </p:nvPr>
        </p:nvSpPr>
        <p:spPr>
          <a:xfrm>
            <a:off x="703384" y="1822450"/>
            <a:ext cx="10785231" cy="4351338"/>
          </a:xfrm>
        </p:spPr>
        <p:txBody>
          <a:bodyPr>
            <a:normAutofit/>
          </a:bodyPr>
          <a:lstStyle/>
          <a:p>
            <a:pPr marL="0" indent="0">
              <a:buNone/>
            </a:pPr>
            <a:endParaRPr lang="en-US" sz="3200" dirty="0" smtClean="0"/>
          </a:p>
          <a:p>
            <a:pPr marL="0" indent="0">
              <a:buNone/>
            </a:pPr>
            <a:endParaRPr lang="en-US" sz="3200" dirty="0"/>
          </a:p>
          <a:p>
            <a:pPr marL="0" indent="0">
              <a:buNone/>
            </a:pPr>
            <a:r>
              <a:rPr lang="en-US" sz="3200" dirty="0" smtClean="0"/>
              <a:t>Students </a:t>
            </a:r>
            <a:r>
              <a:rPr lang="en-US" sz="3200" dirty="0"/>
              <a:t>were assigned a complex molecular biology </a:t>
            </a:r>
            <a:r>
              <a:rPr lang="en-US" sz="3200" dirty="0" smtClean="0"/>
              <a:t>article</a:t>
            </a:r>
            <a:endParaRPr lang="en-US" sz="3200" dirty="0"/>
          </a:p>
          <a:p>
            <a:pPr marL="0" indent="0" algn="ctr">
              <a:buNone/>
            </a:pPr>
            <a:endParaRPr lang="en-US" sz="3200" i="1" dirty="0"/>
          </a:p>
          <a:p>
            <a:pPr marL="0" indent="0">
              <a:buNone/>
            </a:pPr>
            <a:r>
              <a:rPr lang="en-US" sz="3200" i="1" dirty="0" smtClean="0"/>
              <a:t>Ask </a:t>
            </a:r>
            <a:r>
              <a:rPr lang="en-US" sz="3200" i="1" dirty="0"/>
              <a:t>as many questions as you can about the reading</a:t>
            </a:r>
            <a:endParaRPr lang="en-US" sz="3200" dirty="0"/>
          </a:p>
          <a:p>
            <a:pPr marL="0" indent="0" algn="ctr">
              <a:buNone/>
            </a:pPr>
            <a:r>
              <a:rPr lang="en-US" sz="3200" dirty="0"/>
              <a:t/>
            </a:r>
            <a:br>
              <a:rPr lang="en-US" sz="3200" dirty="0"/>
            </a:br>
            <a:endParaRPr lang="en-US" sz="3200" dirty="0"/>
          </a:p>
        </p:txBody>
      </p:sp>
      <p:sp>
        <p:nvSpPr>
          <p:cNvPr id="4" name="Title 3"/>
          <p:cNvSpPr>
            <a:spLocks noGrp="1"/>
          </p:cNvSpPr>
          <p:nvPr>
            <p:ph type="title"/>
          </p:nvPr>
        </p:nvSpPr>
        <p:spPr/>
        <p:txBody>
          <a:bodyPr>
            <a:normAutofit/>
          </a:bodyPr>
          <a:lstStyle/>
          <a:p>
            <a:r>
              <a:rPr lang="en-US" dirty="0"/>
              <a:t>Question </a:t>
            </a:r>
            <a:r>
              <a:rPr lang="en-US" dirty="0" smtClean="0"/>
              <a:t>Focus</a:t>
            </a:r>
            <a:endParaRPr lang="en-US" dirty="0"/>
          </a:p>
        </p:txBody>
      </p:sp>
    </p:spTree>
    <p:extLst>
      <p:ext uri="{BB962C8B-B14F-4D97-AF65-F5344CB8AC3E}">
        <p14:creationId xmlns:p14="http://schemas.microsoft.com/office/powerpoint/2010/main" val="43766895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467FE-A3C9-634D-AD14-D097BD5C73C9}"/>
              </a:ext>
            </a:extLst>
          </p:cNvPr>
          <p:cNvSpPr>
            <a:spLocks noGrp="1"/>
          </p:cNvSpPr>
          <p:nvPr>
            <p:ph type="title"/>
          </p:nvPr>
        </p:nvSpPr>
        <p:spPr/>
        <p:txBody>
          <a:bodyPr>
            <a:normAutofit/>
          </a:bodyPr>
          <a:lstStyle/>
          <a:p>
            <a:r>
              <a:rPr lang="en-US" dirty="0"/>
              <a:t>Next </a:t>
            </a:r>
            <a:r>
              <a:rPr lang="en-US" dirty="0" smtClean="0"/>
              <a:t>Steps</a:t>
            </a:r>
            <a:endParaRPr lang="en-US" dirty="0"/>
          </a:p>
        </p:txBody>
      </p:sp>
      <p:sp>
        <p:nvSpPr>
          <p:cNvPr id="3" name="Content Placeholder 2">
            <a:extLst>
              <a:ext uri="{FF2B5EF4-FFF2-40B4-BE49-F238E27FC236}">
                <a16:creationId xmlns:a16="http://schemas.microsoft.com/office/drawing/2014/main" id="{9AB884BF-5A28-9D4C-A88B-08AB33D537A4}"/>
              </a:ext>
            </a:extLst>
          </p:cNvPr>
          <p:cNvSpPr>
            <a:spLocks noGrp="1"/>
          </p:cNvSpPr>
          <p:nvPr>
            <p:ph idx="1"/>
          </p:nvPr>
        </p:nvSpPr>
        <p:spPr>
          <a:xfrm>
            <a:off x="838200" y="2124564"/>
            <a:ext cx="10515600" cy="4351338"/>
          </a:xfrm>
        </p:spPr>
        <p:txBody>
          <a:bodyPr>
            <a:normAutofit/>
          </a:bodyPr>
          <a:lstStyle/>
          <a:p>
            <a:pPr fontAlgn="base">
              <a:buFont typeface="Arial" panose="020B0604020202020204" pitchFamily="34" charset="0"/>
              <a:buChar char="•"/>
            </a:pPr>
            <a:r>
              <a:rPr lang="en-US" sz="3200" dirty="0"/>
              <a:t>Students generate questions about a complex article on their own</a:t>
            </a:r>
          </a:p>
          <a:p>
            <a:pPr fontAlgn="base">
              <a:buFont typeface="Arial" panose="020B0604020202020204" pitchFamily="34" charset="0"/>
              <a:buChar char="•"/>
            </a:pPr>
            <a:r>
              <a:rPr lang="en-US" sz="3200" dirty="0"/>
              <a:t>Students discuss the key attributes of a good biological research question and compare to other types of questions</a:t>
            </a:r>
          </a:p>
          <a:p>
            <a:pPr fontAlgn="base">
              <a:buFont typeface="Arial" panose="020B0604020202020204" pitchFamily="34" charset="0"/>
              <a:buChar char="•"/>
            </a:pPr>
            <a:r>
              <a:rPr lang="en-US" sz="3200" dirty="0"/>
              <a:t>Students form groups and improve their questions, based on these attributes</a:t>
            </a:r>
          </a:p>
          <a:p>
            <a:endParaRPr lang="en-US" sz="3200" dirty="0"/>
          </a:p>
        </p:txBody>
      </p:sp>
    </p:spTree>
    <p:extLst>
      <p:ext uri="{BB962C8B-B14F-4D97-AF65-F5344CB8AC3E}">
        <p14:creationId xmlns:p14="http://schemas.microsoft.com/office/powerpoint/2010/main" val="362534352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Classroom </a:t>
            </a:r>
            <a:r>
              <a:rPr lang="en-US" sz="4000" dirty="0" smtClean="0"/>
              <a:t>Example:</a:t>
            </a:r>
            <a:r>
              <a:rPr lang="en-US" sz="4000" dirty="0"/>
              <a:t> </a:t>
            </a:r>
            <a:r>
              <a:rPr lang="en-US" sz="4000" dirty="0" smtClean="0"/>
              <a:t>College </a:t>
            </a:r>
            <a:r>
              <a:rPr lang="en-US" sz="4000" dirty="0"/>
              <a:t>Biology </a:t>
            </a:r>
          </a:p>
        </p:txBody>
      </p:sp>
      <p:sp>
        <p:nvSpPr>
          <p:cNvPr id="3" name="Content Placeholder 2"/>
          <p:cNvSpPr>
            <a:spLocks noGrp="1"/>
          </p:cNvSpPr>
          <p:nvPr>
            <p:ph idx="1"/>
          </p:nvPr>
        </p:nvSpPr>
        <p:spPr>
          <a:xfrm>
            <a:off x="838201" y="2092569"/>
            <a:ext cx="10611678" cy="4043187"/>
          </a:xfrm>
        </p:spPr>
        <p:txBody>
          <a:bodyPr>
            <a:noAutofit/>
          </a:bodyPr>
          <a:lstStyle/>
          <a:p>
            <a:pPr marL="0" indent="0">
              <a:lnSpc>
                <a:spcPct val="100000"/>
              </a:lnSpc>
              <a:spcBef>
                <a:spcPts val="0"/>
              </a:spcBef>
              <a:buNone/>
            </a:pPr>
            <a:r>
              <a:rPr lang="en-US" sz="3200" u="sng" dirty="0" smtClean="0">
                <a:solidFill>
                  <a:schemeClr val="tx1"/>
                </a:solidFill>
                <a:ea typeface="Rockwell" charset="0"/>
                <a:cs typeface="Rockwell" charset="0"/>
              </a:rPr>
              <a:t>Professor</a:t>
            </a:r>
            <a:r>
              <a:rPr lang="en-US" sz="3200" dirty="0" smtClean="0">
                <a:solidFill>
                  <a:schemeClr val="tx1"/>
                </a:solidFill>
                <a:ea typeface="Rockwell" charset="0"/>
                <a:cs typeface="Rockwell" charset="0"/>
              </a:rPr>
              <a:t>: </a:t>
            </a:r>
            <a:r>
              <a:rPr lang="en-US" sz="3200" dirty="0">
                <a:solidFill>
                  <a:schemeClr val="tx1"/>
                </a:solidFill>
                <a:ea typeface="Rockwell" charset="0"/>
                <a:cs typeface="Rockwell" charset="0"/>
              </a:rPr>
              <a:t>Emily Westover, Ph.D., </a:t>
            </a:r>
            <a:r>
              <a:rPr lang="en-US" sz="3200" dirty="0" smtClean="0">
                <a:solidFill>
                  <a:schemeClr val="tx1"/>
                </a:solidFill>
                <a:ea typeface="Rockwell" charset="0"/>
                <a:cs typeface="Rockwell" charset="0"/>
              </a:rPr>
              <a:t>Brandeis </a:t>
            </a:r>
            <a:r>
              <a:rPr lang="en-US" sz="3200" dirty="0">
                <a:solidFill>
                  <a:schemeClr val="tx1"/>
                </a:solidFill>
                <a:ea typeface="Rockwell" charset="0"/>
                <a:cs typeface="Rockwell" charset="0"/>
              </a:rPr>
              <a:t>University </a:t>
            </a:r>
            <a:endParaRPr lang="en-US" sz="3200" u="sng" dirty="0">
              <a:solidFill>
                <a:schemeClr val="tx1"/>
              </a:solidFill>
              <a:ea typeface="Rockwell" charset="0"/>
              <a:cs typeface="Rockwell" charset="0"/>
            </a:endParaRPr>
          </a:p>
          <a:p>
            <a:pPr marL="0" indent="0">
              <a:lnSpc>
                <a:spcPct val="100000"/>
              </a:lnSpc>
              <a:spcBef>
                <a:spcPts val="0"/>
              </a:spcBef>
              <a:buNone/>
            </a:pPr>
            <a:endParaRPr lang="en-US" sz="3200" u="sng" dirty="0" smtClean="0">
              <a:solidFill>
                <a:schemeClr val="tx1"/>
              </a:solidFill>
              <a:ea typeface="Rockwell" charset="0"/>
              <a:cs typeface="Rockwell" charset="0"/>
            </a:endParaRPr>
          </a:p>
          <a:p>
            <a:pPr marL="0" indent="0">
              <a:lnSpc>
                <a:spcPct val="100000"/>
              </a:lnSpc>
              <a:spcBef>
                <a:spcPts val="0"/>
              </a:spcBef>
              <a:buNone/>
            </a:pPr>
            <a:r>
              <a:rPr lang="en-US" sz="3200" u="sng" dirty="0" smtClean="0">
                <a:solidFill>
                  <a:schemeClr val="tx1"/>
                </a:solidFill>
                <a:ea typeface="Rockwell" charset="0"/>
                <a:cs typeface="Rockwell" charset="0"/>
              </a:rPr>
              <a:t>Topic</a:t>
            </a:r>
            <a:r>
              <a:rPr lang="en-US" sz="3200" dirty="0" smtClean="0">
                <a:solidFill>
                  <a:schemeClr val="tx1"/>
                </a:solidFill>
                <a:ea typeface="Rockwell" charset="0"/>
                <a:cs typeface="Rockwell" charset="0"/>
              </a:rPr>
              <a:t>: Post-Exam Review</a:t>
            </a:r>
          </a:p>
          <a:p>
            <a:pPr marL="0" indent="0">
              <a:lnSpc>
                <a:spcPct val="100000"/>
              </a:lnSpc>
              <a:spcBef>
                <a:spcPts val="0"/>
              </a:spcBef>
              <a:buNone/>
            </a:pPr>
            <a:endParaRPr lang="en-US" sz="3200" u="sng" dirty="0" smtClean="0">
              <a:solidFill>
                <a:schemeClr val="tx1"/>
              </a:solidFill>
              <a:ea typeface="Rockwell" charset="0"/>
              <a:cs typeface="Rockwell" charset="0"/>
            </a:endParaRPr>
          </a:p>
          <a:p>
            <a:pPr marL="0" indent="0">
              <a:lnSpc>
                <a:spcPct val="100000"/>
              </a:lnSpc>
              <a:spcBef>
                <a:spcPts val="0"/>
              </a:spcBef>
              <a:buNone/>
            </a:pPr>
            <a:r>
              <a:rPr lang="en-US" sz="3200" u="sng" dirty="0" smtClean="0">
                <a:solidFill>
                  <a:schemeClr val="tx1"/>
                </a:solidFill>
                <a:ea typeface="Rockwell" charset="0"/>
                <a:cs typeface="Rockwell" charset="0"/>
              </a:rPr>
              <a:t>Purpose</a:t>
            </a:r>
            <a:r>
              <a:rPr lang="en-US" sz="3200" dirty="0" smtClean="0">
                <a:solidFill>
                  <a:schemeClr val="tx1"/>
                </a:solidFill>
                <a:ea typeface="Rockwell" charset="0"/>
                <a:cs typeface="Rockwell" charset="0"/>
              </a:rPr>
              <a:t>: To assess what the students were not understanding about the content. They had performed poorly on a particular question on an exam.</a:t>
            </a:r>
            <a:endParaRPr lang="en-US" sz="3600" dirty="0"/>
          </a:p>
        </p:txBody>
      </p:sp>
    </p:spTree>
    <p:extLst>
      <p:ext uri="{BB962C8B-B14F-4D97-AF65-F5344CB8AC3E}">
        <p14:creationId xmlns:p14="http://schemas.microsoft.com/office/powerpoint/2010/main" val="344930874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6108" y="2838452"/>
            <a:ext cx="10075084" cy="1362074"/>
          </a:xfrm>
        </p:spPr>
        <p:txBody>
          <a:bodyPr>
            <a:normAutofit/>
          </a:bodyPr>
          <a:lstStyle/>
          <a:p>
            <a:pPr marL="0" indent="0">
              <a:buNone/>
            </a:pPr>
            <a:r>
              <a:rPr lang="en-US" sz="4000" dirty="0" smtClean="0">
                <a:solidFill>
                  <a:schemeClr val="tx1"/>
                </a:solidFill>
              </a:rPr>
              <a:t>Ask </a:t>
            </a:r>
            <a:r>
              <a:rPr lang="en-US" sz="4000" dirty="0">
                <a:solidFill>
                  <a:schemeClr val="tx1"/>
                </a:solidFill>
              </a:rPr>
              <a:t>as many questions as you can about </a:t>
            </a:r>
            <a:r>
              <a:rPr lang="en-US" sz="4000" dirty="0" smtClean="0">
                <a:solidFill>
                  <a:schemeClr val="tx1"/>
                </a:solidFill>
              </a:rPr>
              <a:t>[the exam question]</a:t>
            </a:r>
            <a:endParaRPr lang="en-US" sz="4000" dirty="0">
              <a:solidFill>
                <a:schemeClr val="tx1"/>
              </a:solidFill>
            </a:endParaRPr>
          </a:p>
        </p:txBody>
      </p:sp>
      <p:sp>
        <p:nvSpPr>
          <p:cNvPr id="4" name="Title 3"/>
          <p:cNvSpPr>
            <a:spLocks noGrp="1"/>
          </p:cNvSpPr>
          <p:nvPr>
            <p:ph type="title"/>
          </p:nvPr>
        </p:nvSpPr>
        <p:spPr/>
        <p:txBody>
          <a:bodyPr/>
          <a:lstStyle/>
          <a:p>
            <a:r>
              <a:rPr lang="en-US" dirty="0" smtClean="0"/>
              <a:t>Question Focus</a:t>
            </a:r>
            <a:endParaRPr lang="en-US" dirty="0"/>
          </a:p>
        </p:txBody>
      </p:sp>
    </p:spTree>
    <p:extLst>
      <p:ext uri="{BB962C8B-B14F-4D97-AF65-F5344CB8AC3E}">
        <p14:creationId xmlns:p14="http://schemas.microsoft.com/office/powerpoint/2010/main" val="342055087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Educator Reflections</a:t>
            </a:r>
            <a:endParaRPr lang="en-US" sz="4000" dirty="0"/>
          </a:p>
        </p:txBody>
      </p:sp>
      <p:sp>
        <p:nvSpPr>
          <p:cNvPr id="3" name="Content Placeholder 2"/>
          <p:cNvSpPr>
            <a:spLocks noGrp="1"/>
          </p:cNvSpPr>
          <p:nvPr>
            <p:ph idx="1"/>
          </p:nvPr>
        </p:nvSpPr>
        <p:spPr>
          <a:xfrm>
            <a:off x="664633" y="2286001"/>
            <a:ext cx="10612967" cy="4144963"/>
          </a:xfrm>
        </p:spPr>
        <p:txBody>
          <a:bodyPr>
            <a:normAutofit/>
          </a:bodyPr>
          <a:lstStyle/>
          <a:p>
            <a:r>
              <a:rPr lang="en-US" sz="3200" dirty="0">
                <a:solidFill>
                  <a:schemeClr val="tx1"/>
                </a:solidFill>
              </a:rPr>
              <a:t>Students were thinking more deeply about the exam question</a:t>
            </a:r>
          </a:p>
          <a:p>
            <a:r>
              <a:rPr lang="en-US" sz="3200" dirty="0">
                <a:solidFill>
                  <a:schemeClr val="tx1"/>
                </a:solidFill>
              </a:rPr>
              <a:t>Professor Westover was able to gather insight into why they may have had difficulty with the exam question </a:t>
            </a:r>
          </a:p>
        </p:txBody>
      </p:sp>
    </p:spTree>
    <p:extLst>
      <p:ext uri="{BB962C8B-B14F-4D97-AF65-F5344CB8AC3E}">
        <p14:creationId xmlns:p14="http://schemas.microsoft.com/office/powerpoint/2010/main" val="315177212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Content Placeholder 2"/>
          <p:cNvSpPr txBox="1">
            <a:spLocks/>
          </p:cNvSpPr>
          <p:nvPr/>
        </p:nvSpPr>
        <p:spPr bwMode="auto">
          <a:xfrm>
            <a:off x="2019300" y="2597150"/>
            <a:ext cx="8255000" cy="426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ts val="2000"/>
              </a:spcBef>
              <a:buClr>
                <a:schemeClr val="accent1"/>
              </a:buClr>
            </a:pPr>
            <a:endParaRPr lang="en-US" sz="2800" dirty="0">
              <a:solidFill>
                <a:srgbClr val="595959"/>
              </a:solidFill>
              <a:latin typeface="Helvetica Neue Light" charset="0"/>
              <a:cs typeface="Helvetica Neue Light" charset="0"/>
            </a:endParaRPr>
          </a:p>
          <a:p>
            <a:pPr algn="ctr" eaLnBrk="1" hangingPunct="1">
              <a:spcBef>
                <a:spcPts val="2000"/>
              </a:spcBef>
              <a:buClr>
                <a:schemeClr val="accent1"/>
              </a:buClr>
            </a:pPr>
            <a:endParaRPr lang="en-US" sz="2800" dirty="0">
              <a:solidFill>
                <a:srgbClr val="595959"/>
              </a:solidFill>
              <a:latin typeface="Helvetica Neue Light" charset="0"/>
              <a:cs typeface="Helvetica Neue Light" charset="0"/>
            </a:endParaRPr>
          </a:p>
        </p:txBody>
      </p:sp>
      <p:sp>
        <p:nvSpPr>
          <p:cNvPr id="4" name="TextBox 3"/>
          <p:cNvSpPr txBox="1">
            <a:spLocks noChangeArrowheads="1"/>
          </p:cNvSpPr>
          <p:nvPr/>
        </p:nvSpPr>
        <p:spPr bwMode="auto">
          <a:xfrm>
            <a:off x="747346" y="1905588"/>
            <a:ext cx="10691446"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dirty="0">
                <a:latin typeface="DIN Next Rounded LT Pro" panose="020F0503020203050203" pitchFamily="34" charset="0"/>
                <a:cs typeface="Gill Sans" charset="0"/>
              </a:rPr>
              <a:t>“I discovered that by asking questions about the article it was easier to understand the article</a:t>
            </a:r>
            <a:r>
              <a:rPr lang="en-US" sz="2000" b="1" dirty="0">
                <a:latin typeface="DIN Next Rounded LT Pro" panose="020F0503020203050203" pitchFamily="34" charset="0"/>
                <a:cs typeface="Gill Sans" charset="0"/>
              </a:rPr>
              <a:t> </a:t>
            </a:r>
            <a:r>
              <a:rPr lang="en-US" sz="2000" dirty="0">
                <a:latin typeface="DIN Next Rounded LT Pro" panose="020F0503020203050203" pitchFamily="34" charset="0"/>
                <a:cs typeface="Gill Sans" charset="0"/>
              </a:rPr>
              <a:t>and the meaning behind it.”</a:t>
            </a:r>
          </a:p>
          <a:p>
            <a:pPr eaLnBrk="1" hangingPunct="1"/>
            <a:endParaRPr lang="en-US" sz="2000" i="1" dirty="0">
              <a:latin typeface="DIN Next Rounded LT Pro" panose="020F0503020203050203" pitchFamily="34" charset="0"/>
              <a:cs typeface="Gill Sans" charset="0"/>
            </a:endParaRPr>
          </a:p>
          <a:p>
            <a:pPr eaLnBrk="1" hangingPunct="1"/>
            <a:r>
              <a:rPr lang="en-US" sz="2000" dirty="0">
                <a:latin typeface="DIN Next Rounded LT Pro" panose="020F0503020203050203" pitchFamily="34" charset="0"/>
                <a:cs typeface="Gill Sans" charset="0"/>
              </a:rPr>
              <a:t>“I learned that by doing the question exploration it can help you not be stuck when you do not understand the material.”</a:t>
            </a:r>
          </a:p>
          <a:p>
            <a:pPr eaLnBrk="1" hangingPunct="1"/>
            <a:endParaRPr lang="en-US" sz="2000" i="1" dirty="0">
              <a:latin typeface="DIN Next Rounded LT Pro" panose="020F0503020203050203" pitchFamily="34" charset="0"/>
              <a:cs typeface="Gill Sans" charset="0"/>
            </a:endParaRPr>
          </a:p>
          <a:p>
            <a:pPr eaLnBrk="1" hangingPunct="1"/>
            <a:r>
              <a:rPr lang="en-US" sz="2000" dirty="0">
                <a:latin typeface="DIN Next Rounded LT Pro" panose="020F0503020203050203" pitchFamily="34" charset="0"/>
                <a:cs typeface="Gill Sans" charset="0"/>
              </a:rPr>
              <a:t>“The [QFT] was an amazing group activity</a:t>
            </a:r>
            <a:r>
              <a:rPr lang="en-US" sz="2000" dirty="0" smtClean="0">
                <a:latin typeface="DIN Next Rounded LT Pro" panose="020F0503020203050203" pitchFamily="34" charset="0"/>
                <a:cs typeface="Gill Sans" charset="0"/>
              </a:rPr>
              <a:t>...I </a:t>
            </a:r>
            <a:r>
              <a:rPr lang="en-US" sz="2000" dirty="0">
                <a:latin typeface="DIN Next Rounded LT Pro" panose="020F0503020203050203" pitchFamily="34" charset="0"/>
                <a:cs typeface="Gill Sans" charset="0"/>
              </a:rPr>
              <a:t>loved that no one was excluded...”</a:t>
            </a:r>
          </a:p>
          <a:p>
            <a:pPr eaLnBrk="1" hangingPunct="1"/>
            <a:endParaRPr lang="en-US" sz="2000" dirty="0">
              <a:latin typeface="DIN Next Rounded LT Pro" panose="020F0503020203050203" pitchFamily="34" charset="0"/>
              <a:cs typeface="Gill Sans" charset="0"/>
            </a:endParaRPr>
          </a:p>
          <a:p>
            <a:pPr eaLnBrk="1" hangingPunct="1"/>
            <a:r>
              <a:rPr lang="en-US" sz="2000" dirty="0">
                <a:latin typeface="DIN Next Rounded LT Pro" panose="020F0503020203050203" pitchFamily="34" charset="0"/>
                <a:cs typeface="Gill Sans" charset="0"/>
              </a:rPr>
              <a:t>“I learned I can come up with questions very quickly which is good because it means thinking and creativity is improving and growing.”</a:t>
            </a:r>
          </a:p>
          <a:p>
            <a:pPr eaLnBrk="1" hangingPunct="1"/>
            <a:endParaRPr lang="en-US" sz="2000" dirty="0">
              <a:latin typeface="DIN Next Rounded LT Pro" panose="020F0503020203050203" pitchFamily="34" charset="0"/>
              <a:cs typeface="Gill Sans" charset="0"/>
            </a:endParaRPr>
          </a:p>
          <a:p>
            <a:pPr eaLnBrk="1" hangingPunct="1"/>
            <a:r>
              <a:rPr lang="en-US" sz="2000" dirty="0">
                <a:latin typeface="DIN Next Rounded LT Pro" panose="020F0503020203050203" pitchFamily="34" charset="0"/>
                <a:cs typeface="Gill Sans" charset="0"/>
              </a:rPr>
              <a:t>“When we come up with our own questions, we think more deeply</a:t>
            </a:r>
            <a:r>
              <a:rPr lang="en-US" sz="2000" dirty="0" smtClean="0">
                <a:latin typeface="DIN Next Rounded LT Pro" panose="020F0503020203050203" pitchFamily="34" charset="0"/>
                <a:cs typeface="Gill Sans" charset="0"/>
              </a:rPr>
              <a:t>.”</a:t>
            </a:r>
            <a:endParaRPr lang="en-US" sz="2000" dirty="0">
              <a:solidFill>
                <a:srgbClr val="595959"/>
              </a:solidFill>
              <a:latin typeface="DIN Next Rounded LT Pro" panose="020F0503020203050203" pitchFamily="34" charset="0"/>
              <a:cs typeface="Gill Sans" charset="0"/>
            </a:endParaRPr>
          </a:p>
        </p:txBody>
      </p:sp>
      <p:sp>
        <p:nvSpPr>
          <p:cNvPr id="3" name="Title 2"/>
          <p:cNvSpPr>
            <a:spLocks noGrp="1"/>
          </p:cNvSpPr>
          <p:nvPr>
            <p:ph type="title"/>
          </p:nvPr>
        </p:nvSpPr>
        <p:spPr/>
        <p:txBody>
          <a:bodyPr/>
          <a:lstStyle/>
          <a:p>
            <a:r>
              <a:rPr lang="en-US" dirty="0" smtClean="0"/>
              <a:t>Students’ Reflections</a:t>
            </a:r>
            <a:endParaRPr lang="en-US" dirty="0"/>
          </a:p>
        </p:txBody>
      </p:sp>
    </p:spTree>
    <p:extLst>
      <p:ext uri="{BB962C8B-B14F-4D97-AF65-F5344CB8AC3E}">
        <p14:creationId xmlns:p14="http://schemas.microsoft.com/office/powerpoint/2010/main" val="423666185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ontent Placeholder 2"/>
          <p:cNvSpPr>
            <a:spLocks noGrp="1"/>
          </p:cNvSpPr>
          <p:nvPr>
            <p:ph idx="1"/>
          </p:nvPr>
        </p:nvSpPr>
        <p:spPr>
          <a:xfrm>
            <a:off x="748145" y="2216727"/>
            <a:ext cx="10654146" cy="4354862"/>
          </a:xfrm>
        </p:spPr>
        <p:txBody>
          <a:bodyPr>
            <a:normAutofit/>
          </a:bodyPr>
          <a:lstStyle/>
          <a:p>
            <a:pPr>
              <a:lnSpc>
                <a:spcPct val="90000"/>
              </a:lnSpc>
            </a:pPr>
            <a:r>
              <a:rPr lang="en-US" altLang="en-US" dirty="0"/>
              <a:t>For reframing the perception of ignorance: not a weakness, but an opportunity </a:t>
            </a:r>
          </a:p>
          <a:p>
            <a:pPr>
              <a:lnSpc>
                <a:spcPct val="90000"/>
              </a:lnSpc>
            </a:pPr>
            <a:r>
              <a:rPr lang="en-US" altLang="en-US" dirty="0"/>
              <a:t>For arriving at better answers (and more questions)</a:t>
            </a:r>
          </a:p>
          <a:p>
            <a:pPr>
              <a:lnSpc>
                <a:spcPct val="90000"/>
              </a:lnSpc>
            </a:pPr>
            <a:r>
              <a:rPr lang="en-US" altLang="en-US" dirty="0"/>
              <a:t>For increasing engagement and ownership</a:t>
            </a:r>
          </a:p>
          <a:p>
            <a:pPr>
              <a:lnSpc>
                <a:spcPct val="90000"/>
              </a:lnSpc>
            </a:pPr>
            <a:r>
              <a:rPr lang="en-US" altLang="en-US" sz="3600" b="1" dirty="0"/>
              <a:t>For a little more joy in a very demanding profession</a:t>
            </a:r>
          </a:p>
          <a:p>
            <a:pPr>
              <a:lnSpc>
                <a:spcPct val="90000"/>
              </a:lnSpc>
            </a:pPr>
            <a:r>
              <a:rPr lang="en-US" altLang="en-US" dirty="0"/>
              <a:t>And…</a:t>
            </a:r>
          </a:p>
        </p:txBody>
      </p:sp>
      <p:sp>
        <p:nvSpPr>
          <p:cNvPr id="2" name="Title 1"/>
          <p:cNvSpPr>
            <a:spLocks noGrp="1"/>
          </p:cNvSpPr>
          <p:nvPr>
            <p:ph type="title"/>
          </p:nvPr>
        </p:nvSpPr>
        <p:spPr/>
        <p:txBody>
          <a:bodyPr/>
          <a:lstStyle/>
          <a:p>
            <a:r>
              <a:rPr lang="en-US" altLang="en-US" dirty="0"/>
              <a:t>The Skill of Question Formulation</a:t>
            </a:r>
            <a:endParaRPr lang="en-US" dirty="0"/>
          </a:p>
        </p:txBody>
      </p:sp>
    </p:spTree>
    <p:extLst>
      <p:ext uri="{BB962C8B-B14F-4D97-AF65-F5344CB8AC3E}">
        <p14:creationId xmlns:p14="http://schemas.microsoft.com/office/powerpoint/2010/main" val="6795028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37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73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373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373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373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Honoring the Original Source: </a:t>
            </a:r>
            <a:br>
              <a:rPr lang="en-US" dirty="0" smtClean="0"/>
            </a:br>
            <a:r>
              <a:rPr lang="en-US" dirty="0" smtClean="0"/>
              <a:t>Parents in Lawrence, MA 1990</a:t>
            </a:r>
            <a:endParaRPr lang="en-US" dirty="0"/>
          </a:p>
        </p:txBody>
      </p:sp>
      <p:pic>
        <p:nvPicPr>
          <p:cNvPr id="5" name="Picture 1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99" y="1802185"/>
            <a:ext cx="5241925" cy="39423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Placeholder 1"/>
          <p:cNvSpPr txBox="1">
            <a:spLocks/>
          </p:cNvSpPr>
          <p:nvPr/>
        </p:nvSpPr>
        <p:spPr>
          <a:xfrm>
            <a:off x="6965951" y="3165736"/>
            <a:ext cx="3932237" cy="257876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smtClean="0">
                <a:solidFill>
                  <a:prstClr val="black"/>
                </a:solidFill>
                <a:ea typeface="ヒラギノ角ゴ ProN W3" charset="0"/>
                <a:cs typeface="ヒラギノ角ゴ ProN W3" charset="0"/>
              </a:rPr>
              <a:t>“We don’t go to the school because we don’t even know what to ask.”</a:t>
            </a:r>
            <a:endParaRPr lang="en-US" altLang="ja-JP" dirty="0">
              <a:solidFill>
                <a:prstClr val="black"/>
              </a:solidFill>
              <a:cs typeface="Gill Sans" charset="0"/>
            </a:endParaRPr>
          </a:p>
        </p:txBody>
      </p:sp>
    </p:spTree>
    <p:extLst>
      <p:ext uri="{BB962C8B-B14F-4D97-AF65-F5344CB8AC3E}">
        <p14:creationId xmlns:p14="http://schemas.microsoft.com/office/powerpoint/2010/main" val="264301161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9"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t="98" b="98"/>
          <a:stretch>
            <a:fillRect/>
          </a:stretch>
        </p:blipFill>
        <p:spPr>
          <a:xfrm>
            <a:off x="803564" y="1838471"/>
            <a:ext cx="6893936" cy="3781526"/>
          </a:xfrm>
        </p:spPr>
      </p:pic>
      <p:sp>
        <p:nvSpPr>
          <p:cNvPr id="2" name="TextBox 8"/>
          <p:cNvSpPr txBox="1">
            <a:spLocks noChangeArrowheads="1"/>
          </p:cNvSpPr>
          <p:nvPr/>
        </p:nvSpPr>
        <p:spPr bwMode="auto">
          <a:xfrm>
            <a:off x="7947026" y="5139898"/>
            <a:ext cx="4000789"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eaLnBrk="1" hangingPunct="1"/>
            <a:r>
              <a:rPr lang="en-US" altLang="en-US" sz="1400" dirty="0">
                <a:latin typeface="DIN Next Rounded LT Pro" panose="020F0503020203050203" pitchFamily="34" charset="0"/>
              </a:rPr>
              <a:t>See Chapter 6 on </a:t>
            </a:r>
            <a:r>
              <a:rPr lang="en-US" altLang="en-US" sz="1400" dirty="0" err="1">
                <a:latin typeface="DIN Next Rounded LT Pro" panose="020F0503020203050203" pitchFamily="34" charset="0"/>
              </a:rPr>
              <a:t>Septima</a:t>
            </a:r>
            <a:r>
              <a:rPr lang="en-US" altLang="en-US" sz="1400" dirty="0">
                <a:latin typeface="DIN Next Rounded LT Pro" panose="020F0503020203050203" pitchFamily="34" charset="0"/>
              </a:rPr>
              <a:t> Clark in </a:t>
            </a:r>
            <a:r>
              <a:rPr lang="en-US" altLang="en-US" sz="1400" i="1" dirty="0">
                <a:latin typeface="DIN Next Rounded LT Pro" panose="020F0503020203050203" pitchFamily="34" charset="0"/>
              </a:rPr>
              <a:t>Freedom Road: Adult Education of African Americans </a:t>
            </a:r>
            <a:r>
              <a:rPr lang="en-US" altLang="en-US" sz="1400" dirty="0">
                <a:latin typeface="DIN Next Rounded LT Pro" panose="020F0503020203050203" pitchFamily="34" charset="0"/>
              </a:rPr>
              <a:t>(Peterson, 1996).</a:t>
            </a:r>
            <a:endParaRPr lang="en-US" altLang="en-US" sz="1400" i="1" dirty="0">
              <a:latin typeface="DIN Next Rounded LT Pro" panose="020F0503020203050203" pitchFamily="34" charset="0"/>
            </a:endParaRPr>
          </a:p>
        </p:txBody>
      </p:sp>
      <p:sp>
        <p:nvSpPr>
          <p:cNvPr id="7" name="TextBox 8"/>
          <p:cNvSpPr txBox="1">
            <a:spLocks noChangeArrowheads="1"/>
          </p:cNvSpPr>
          <p:nvPr/>
        </p:nvSpPr>
        <p:spPr bwMode="auto">
          <a:xfrm>
            <a:off x="7947026" y="2349753"/>
            <a:ext cx="3676938"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eaLnBrk="1" hangingPunct="1"/>
            <a:r>
              <a:rPr lang="en-US" altLang="en-US" sz="2400" dirty="0">
                <a:latin typeface="DIN Next Rounded LT Pro" panose="020F0503020203050203" pitchFamily="34" charset="0"/>
              </a:rPr>
              <a:t>“We need to be taught to study rather than to believe, to </a:t>
            </a:r>
            <a:r>
              <a:rPr lang="en-US" altLang="en-US" sz="2400" b="1" dirty="0">
                <a:latin typeface="DIN Next Rounded LT Pro" panose="020F0503020203050203" pitchFamily="34" charset="0"/>
              </a:rPr>
              <a:t>inquire</a:t>
            </a:r>
            <a:r>
              <a:rPr lang="en-US" altLang="en-US" sz="2400" dirty="0">
                <a:latin typeface="DIN Next Rounded LT Pro" panose="020F0503020203050203" pitchFamily="34" charset="0"/>
              </a:rPr>
              <a:t> rather than to affirm.” </a:t>
            </a:r>
          </a:p>
          <a:p>
            <a:pPr algn="r" eaLnBrk="1" hangingPunct="1"/>
            <a:r>
              <a:rPr lang="en-US" altLang="en-US" sz="2400" dirty="0">
                <a:latin typeface="DIN Next Rounded LT Pro" panose="020F0503020203050203" pitchFamily="34" charset="0"/>
              </a:rPr>
              <a:t>- </a:t>
            </a:r>
            <a:r>
              <a:rPr lang="en-US" altLang="en-US" sz="2400" b="1" dirty="0" err="1">
                <a:latin typeface="DIN Next Rounded LT Pro" panose="020F0503020203050203" pitchFamily="34" charset="0"/>
              </a:rPr>
              <a:t>Septima</a:t>
            </a:r>
            <a:r>
              <a:rPr lang="en-US" altLang="en-US" sz="2400" b="1" dirty="0">
                <a:latin typeface="DIN Next Rounded LT Pro" panose="020F0503020203050203" pitchFamily="34" charset="0"/>
              </a:rPr>
              <a:t> Clark</a:t>
            </a:r>
          </a:p>
        </p:txBody>
      </p:sp>
      <p:sp>
        <p:nvSpPr>
          <p:cNvPr id="3" name="Title 2"/>
          <p:cNvSpPr>
            <a:spLocks noGrp="1"/>
          </p:cNvSpPr>
          <p:nvPr>
            <p:ph type="title"/>
          </p:nvPr>
        </p:nvSpPr>
        <p:spPr/>
        <p:txBody>
          <a:bodyPr/>
          <a:lstStyle/>
          <a:p>
            <a:r>
              <a:rPr lang="en-US" dirty="0" smtClean="0"/>
              <a:t>Democracy</a:t>
            </a:r>
            <a:endParaRPr lang="en-US" dirty="0"/>
          </a:p>
        </p:txBody>
      </p:sp>
    </p:spTree>
    <p:extLst>
      <p:ext uri="{BB962C8B-B14F-4D97-AF65-F5344CB8AC3E}">
        <p14:creationId xmlns:p14="http://schemas.microsoft.com/office/powerpoint/2010/main" val="25850783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90346"/>
            <a:ext cx="10515599" cy="3750909"/>
          </a:xfrm>
        </p:spPr>
        <p:txBody>
          <a:bodyPr>
            <a:noAutofit/>
          </a:bodyPr>
          <a:lstStyle/>
          <a:p>
            <a:pPr fontAlgn="base">
              <a:buFont typeface="Arial" panose="020B0604020202020204" pitchFamily="34" charset="0"/>
              <a:buChar char="•"/>
            </a:pPr>
            <a:r>
              <a:rPr lang="en-US" sz="3200" dirty="0" smtClean="0">
                <a:solidFill>
                  <a:schemeClr val="tx1">
                    <a:lumMod val="95000"/>
                    <a:lumOff val="5000"/>
                  </a:schemeClr>
                </a:solidFill>
              </a:rPr>
              <a:t>Questions &amp; learning</a:t>
            </a:r>
            <a:endParaRPr lang="en-US" sz="3200" dirty="0">
              <a:solidFill>
                <a:schemeClr val="tx1">
                  <a:lumMod val="95000"/>
                  <a:lumOff val="5000"/>
                </a:schemeClr>
              </a:solidFill>
            </a:endParaRPr>
          </a:p>
          <a:p>
            <a:pPr fontAlgn="base">
              <a:buFont typeface="Arial" panose="020B0604020202020204" pitchFamily="34" charset="0"/>
              <a:buChar char="•"/>
            </a:pPr>
            <a:r>
              <a:rPr lang="en-US" sz="3200" dirty="0">
                <a:solidFill>
                  <a:schemeClr val="tx1">
                    <a:lumMod val="95000"/>
                    <a:lumOff val="5000"/>
                  </a:schemeClr>
                </a:solidFill>
              </a:rPr>
              <a:t>An experience in the Question Formulation Technique</a:t>
            </a:r>
          </a:p>
          <a:p>
            <a:pPr fontAlgn="base">
              <a:buFont typeface="Arial" panose="020B0604020202020204" pitchFamily="34" charset="0"/>
              <a:buChar char="•"/>
            </a:pPr>
            <a:r>
              <a:rPr lang="en-US" sz="3200" dirty="0" smtClean="0">
                <a:solidFill>
                  <a:schemeClr val="tx1">
                    <a:lumMod val="95000"/>
                    <a:lumOff val="5000"/>
                  </a:schemeClr>
                </a:solidFill>
              </a:rPr>
              <a:t>Unpacking the QFT</a:t>
            </a:r>
          </a:p>
          <a:p>
            <a:pPr fontAlgn="base">
              <a:buFont typeface="Arial" panose="020B0604020202020204" pitchFamily="34" charset="0"/>
              <a:buChar char="•"/>
            </a:pPr>
            <a:r>
              <a:rPr lang="en-US" sz="3200" dirty="0">
                <a:solidFill>
                  <a:schemeClr val="tx1">
                    <a:lumMod val="95000"/>
                    <a:lumOff val="5000"/>
                  </a:schemeClr>
                </a:solidFill>
              </a:rPr>
              <a:t>Examples of </a:t>
            </a:r>
            <a:r>
              <a:rPr lang="en-US" sz="3200" dirty="0" smtClean="0">
                <a:solidFill>
                  <a:schemeClr val="tx1">
                    <a:lumMod val="95000"/>
                    <a:lumOff val="5000"/>
                  </a:schemeClr>
                </a:solidFill>
              </a:rPr>
              <a:t>the QFT in the classroom</a:t>
            </a:r>
          </a:p>
          <a:p>
            <a:pPr fontAlgn="base">
              <a:buFont typeface="Arial" panose="020B0604020202020204" pitchFamily="34" charset="0"/>
              <a:buChar char="•"/>
            </a:pPr>
            <a:r>
              <a:rPr lang="en-US" sz="3200" b="1" dirty="0" smtClean="0">
                <a:solidFill>
                  <a:schemeClr val="tx1">
                    <a:lumMod val="95000"/>
                    <a:lumOff val="5000"/>
                  </a:schemeClr>
                </a:solidFill>
              </a:rPr>
              <a:t>Lesson planning and exploring resources</a:t>
            </a:r>
          </a:p>
          <a:p>
            <a:pPr fontAlgn="base">
              <a:buFont typeface="Arial" panose="020B0604020202020204" pitchFamily="34" charset="0"/>
              <a:buChar char="•"/>
            </a:pPr>
            <a:r>
              <a:rPr lang="en-US" sz="3200" dirty="0" smtClean="0">
                <a:solidFill>
                  <a:schemeClr val="tx1">
                    <a:lumMod val="95000"/>
                    <a:lumOff val="5000"/>
                  </a:schemeClr>
                </a:solidFill>
              </a:rPr>
              <a:t>Reflection &amp; Q&amp;A</a:t>
            </a:r>
            <a:endParaRPr lang="en-US" sz="3200" dirty="0">
              <a:solidFill>
                <a:schemeClr val="tx1">
                  <a:lumMod val="95000"/>
                  <a:lumOff val="5000"/>
                </a:schemeClr>
              </a:solidFill>
            </a:endParaRPr>
          </a:p>
        </p:txBody>
      </p:sp>
      <p:sp>
        <p:nvSpPr>
          <p:cNvPr id="4" name="Title 3"/>
          <p:cNvSpPr>
            <a:spLocks noGrp="1"/>
          </p:cNvSpPr>
          <p:nvPr>
            <p:ph type="title"/>
          </p:nvPr>
        </p:nvSpPr>
        <p:spPr/>
        <p:txBody>
          <a:bodyPr/>
          <a:lstStyle/>
          <a:p>
            <a:r>
              <a:rPr lang="en-US" dirty="0" smtClean="0"/>
              <a:t>Overview</a:t>
            </a:r>
            <a:endParaRPr lang="en-US" dirty="0"/>
          </a:p>
        </p:txBody>
      </p:sp>
    </p:spTree>
    <p:extLst>
      <p:ext uri="{BB962C8B-B14F-4D97-AF65-F5344CB8AC3E}">
        <p14:creationId xmlns:p14="http://schemas.microsoft.com/office/powerpoint/2010/main" val="241694940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p:txBody>
          <a:bodyPr>
            <a:normAutofit/>
          </a:bodyPr>
          <a:lstStyle/>
          <a:p>
            <a:pPr eaLnBrk="1" hangingPunct="1"/>
            <a:r>
              <a:rPr lang="en-US" sz="4000" dirty="0" smtClean="0">
                <a:ea typeface="MS PGothic" charset="0"/>
              </a:rPr>
              <a:t>Two </a:t>
            </a:r>
            <a:r>
              <a:rPr lang="en-US" sz="4000" dirty="0">
                <a:ea typeface="MS PGothic" charset="0"/>
              </a:rPr>
              <a:t>Keys to </a:t>
            </a:r>
            <a:r>
              <a:rPr lang="en-US" sz="4000" dirty="0" smtClean="0">
                <a:ea typeface="MS PGothic" charset="0"/>
              </a:rPr>
              <a:t>Planning a Lesson </a:t>
            </a:r>
            <a:r>
              <a:rPr lang="en-US" sz="4000" dirty="0">
                <a:ea typeface="MS PGothic" charset="0"/>
              </a:rPr>
              <a:t>with the QFT</a:t>
            </a:r>
          </a:p>
        </p:txBody>
      </p:sp>
      <p:sp>
        <p:nvSpPr>
          <p:cNvPr id="137219" name="Content Placeholder 2"/>
          <p:cNvSpPr>
            <a:spLocks noGrp="1"/>
          </p:cNvSpPr>
          <p:nvPr>
            <p:ph idx="1"/>
          </p:nvPr>
        </p:nvSpPr>
        <p:spPr>
          <a:xfrm>
            <a:off x="838200" y="2763310"/>
            <a:ext cx="8740775" cy="1842558"/>
          </a:xfrm>
        </p:spPr>
        <p:txBody>
          <a:bodyPr>
            <a:normAutofit/>
          </a:bodyPr>
          <a:lstStyle/>
          <a:p>
            <a:pPr marL="742950" indent="-742950">
              <a:buFont typeface="Rockwell" charset="0"/>
              <a:buAutoNum type="arabicPeriod"/>
            </a:pPr>
            <a:r>
              <a:rPr lang="en-US" sz="3600" b="1" dirty="0">
                <a:solidFill>
                  <a:srgbClr val="000000"/>
                </a:solidFill>
                <a:ea typeface="MS PGothic" charset="0"/>
              </a:rPr>
              <a:t>Starting at the End</a:t>
            </a:r>
          </a:p>
          <a:p>
            <a:pPr marL="742950" indent="-742950">
              <a:buFont typeface="Rockwell" charset="0"/>
              <a:buAutoNum type="arabicPeriod"/>
            </a:pPr>
            <a:r>
              <a:rPr lang="en-US" sz="3600" dirty="0">
                <a:solidFill>
                  <a:srgbClr val="000000"/>
                </a:solidFill>
                <a:ea typeface="MS PGothic" charset="0"/>
              </a:rPr>
              <a:t>QFocus Design</a:t>
            </a:r>
          </a:p>
        </p:txBody>
      </p:sp>
    </p:spTree>
    <p:extLst>
      <p:ext uri="{BB962C8B-B14F-4D97-AF65-F5344CB8AC3E}">
        <p14:creationId xmlns:p14="http://schemas.microsoft.com/office/powerpoint/2010/main" val="64688646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46279" y="2226469"/>
            <a:ext cx="4699445" cy="3263504"/>
          </a:xfr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5400" b="94000" l="556" r="99722">
                        <a14:backgroundMark x1="2222" y1="10600" x2="6250" y2="5600"/>
                        <a14:backgroundMark x1="2639" y1="10200" x2="0" y2="14600"/>
                      </a14:backgroundRemoval>
                    </a14:imgEffect>
                  </a14:imgLayer>
                </a14:imgProps>
              </a:ext>
              <a:ext uri="{28A0092B-C50C-407E-A947-70E740481C1C}">
                <a14:useLocalDpi xmlns:a14="http://schemas.microsoft.com/office/drawing/2010/main" val="0"/>
              </a:ext>
            </a:extLst>
          </a:blip>
          <a:stretch>
            <a:fillRect/>
          </a:stretch>
        </p:blipFill>
        <p:spPr>
          <a:xfrm>
            <a:off x="3746279" y="2226469"/>
            <a:ext cx="4699445" cy="3263504"/>
          </a:xfrm>
          <a:prstGeom prst="rect">
            <a:avLst/>
          </a:prstGeom>
        </p:spPr>
      </p:pic>
      <p:sp>
        <p:nvSpPr>
          <p:cNvPr id="5" name="Title 3"/>
          <p:cNvSpPr>
            <a:spLocks noGrp="1"/>
          </p:cNvSpPr>
          <p:nvPr>
            <p:ph type="title"/>
          </p:nvPr>
        </p:nvSpPr>
        <p:spPr>
          <a:xfrm>
            <a:off x="838200" y="365125"/>
            <a:ext cx="10515600" cy="1325563"/>
          </a:xfrm>
        </p:spPr>
        <p:txBody>
          <a:bodyPr/>
          <a:lstStyle/>
          <a:p>
            <a:r>
              <a:rPr lang="en-US" dirty="0" smtClean="0"/>
              <a:t>Not a detour, a shortcut</a:t>
            </a:r>
            <a:endParaRPr lang="en-US" dirty="0"/>
          </a:p>
        </p:txBody>
      </p:sp>
    </p:spTree>
    <p:extLst>
      <p:ext uri="{BB962C8B-B14F-4D97-AF65-F5344CB8AC3E}">
        <p14:creationId xmlns:p14="http://schemas.microsoft.com/office/powerpoint/2010/main" val="341933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Content Placeholder 2"/>
          <p:cNvSpPr>
            <a:spLocks noGrp="1"/>
          </p:cNvSpPr>
          <p:nvPr>
            <p:ph idx="1"/>
          </p:nvPr>
        </p:nvSpPr>
        <p:spPr>
          <a:xfrm>
            <a:off x="734291" y="2258291"/>
            <a:ext cx="8844684" cy="4267359"/>
          </a:xfrm>
        </p:spPr>
        <p:txBody>
          <a:bodyPr>
            <a:normAutofit/>
          </a:bodyPr>
          <a:lstStyle/>
          <a:p>
            <a:pPr lvl="1" eaLnBrk="1" hangingPunct="1"/>
            <a:r>
              <a:rPr lang="en-US" sz="3200" dirty="0">
                <a:ea typeface="MS PGothic" charset="0"/>
              </a:rPr>
              <a:t> </a:t>
            </a:r>
            <a:r>
              <a:rPr lang="en-US" sz="3200" dirty="0" smtClean="0">
                <a:ea typeface="MS PGothic" charset="0"/>
              </a:rPr>
              <a:t>Engagement</a:t>
            </a:r>
            <a:endParaRPr lang="en-US" sz="1000" dirty="0">
              <a:ea typeface="MS PGothic" charset="0"/>
            </a:endParaRPr>
          </a:p>
          <a:p>
            <a:pPr lvl="1" eaLnBrk="1" hangingPunct="1"/>
            <a:r>
              <a:rPr lang="en-US" sz="3200" dirty="0">
                <a:ea typeface="MS PGothic" charset="0"/>
              </a:rPr>
              <a:t> Knowledge </a:t>
            </a:r>
            <a:r>
              <a:rPr lang="en-US" sz="3200" dirty="0" smtClean="0">
                <a:ea typeface="MS PGothic" charset="0"/>
              </a:rPr>
              <a:t>acquisition</a:t>
            </a:r>
            <a:endParaRPr lang="en-US" sz="1000" dirty="0">
              <a:ea typeface="MS PGothic" charset="0"/>
            </a:endParaRPr>
          </a:p>
          <a:p>
            <a:pPr lvl="1" eaLnBrk="1" hangingPunct="1"/>
            <a:r>
              <a:rPr lang="en-US" sz="3200" dirty="0">
                <a:ea typeface="MS PGothic" charset="0"/>
              </a:rPr>
              <a:t> Formative assessment </a:t>
            </a:r>
            <a:endParaRPr lang="en-US" sz="1000" dirty="0">
              <a:ea typeface="MS PGothic" charset="0"/>
            </a:endParaRPr>
          </a:p>
          <a:p>
            <a:pPr lvl="1" eaLnBrk="1" hangingPunct="1"/>
            <a:r>
              <a:rPr lang="en-US" sz="3200" dirty="0">
                <a:ea typeface="MS PGothic" charset="0"/>
              </a:rPr>
              <a:t> Summative </a:t>
            </a:r>
            <a:r>
              <a:rPr lang="en-US" sz="3200" dirty="0" smtClean="0">
                <a:ea typeface="MS PGothic" charset="0"/>
              </a:rPr>
              <a:t>assessment</a:t>
            </a:r>
            <a:endParaRPr lang="en-US" sz="1000" dirty="0">
              <a:ea typeface="MS PGothic" charset="0"/>
            </a:endParaRPr>
          </a:p>
          <a:p>
            <a:pPr lvl="1" eaLnBrk="1" hangingPunct="1"/>
            <a:r>
              <a:rPr lang="en-US" sz="3200" dirty="0">
                <a:ea typeface="MS PGothic" charset="0"/>
              </a:rPr>
              <a:t> Peer </a:t>
            </a:r>
            <a:r>
              <a:rPr lang="en-US" sz="3200" dirty="0" smtClean="0">
                <a:ea typeface="MS PGothic" charset="0"/>
              </a:rPr>
              <a:t>review</a:t>
            </a:r>
            <a:endParaRPr lang="en-US" sz="1000" dirty="0">
              <a:ea typeface="MS PGothic" charset="0"/>
            </a:endParaRPr>
          </a:p>
          <a:p>
            <a:pPr lvl="1" eaLnBrk="1" hangingPunct="1"/>
            <a:r>
              <a:rPr lang="en-US" sz="3200" dirty="0">
                <a:ea typeface="MS PGothic" charset="0"/>
              </a:rPr>
              <a:t> Skill development</a:t>
            </a:r>
          </a:p>
        </p:txBody>
      </p:sp>
      <p:sp>
        <p:nvSpPr>
          <p:cNvPr id="2" name="Title 1"/>
          <p:cNvSpPr>
            <a:spLocks noGrp="1"/>
          </p:cNvSpPr>
          <p:nvPr>
            <p:ph type="title"/>
          </p:nvPr>
        </p:nvSpPr>
        <p:spPr/>
        <p:txBody>
          <a:bodyPr/>
          <a:lstStyle/>
          <a:p>
            <a:r>
              <a:rPr lang="en-US" dirty="0">
                <a:ea typeface="MS PGothic" charset="0"/>
              </a:rPr>
              <a:t>Various Teaching </a:t>
            </a:r>
            <a:r>
              <a:rPr lang="en-US" dirty="0" smtClean="0">
                <a:ea typeface="MS PGothic" charset="0"/>
              </a:rPr>
              <a:t>Purposes</a:t>
            </a:r>
            <a:endParaRPr lang="en-US" dirty="0"/>
          </a:p>
        </p:txBody>
      </p:sp>
    </p:spTree>
    <p:extLst>
      <p:ext uri="{BB962C8B-B14F-4D97-AF65-F5344CB8AC3E}">
        <p14:creationId xmlns:p14="http://schemas.microsoft.com/office/powerpoint/2010/main" val="44536130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 </a:t>
            </a:r>
          </a:p>
        </p:txBody>
      </p:sp>
      <p:sp>
        <p:nvSpPr>
          <p:cNvPr id="37" name="TextBox 36"/>
          <p:cNvSpPr txBox="1"/>
          <p:nvPr/>
        </p:nvSpPr>
        <p:spPr>
          <a:xfrm>
            <a:off x="4805523" y="3063632"/>
            <a:ext cx="3151163" cy="369332"/>
          </a:xfrm>
          <a:prstGeom prst="rect">
            <a:avLst/>
          </a:prstGeom>
          <a:noFill/>
        </p:spPr>
        <p:txBody>
          <a:bodyPr wrap="square" rtlCol="0">
            <a:spAutoFit/>
          </a:bodyPr>
          <a:lstStyle/>
          <a:p>
            <a:r>
              <a:rPr lang="en-US" dirty="0">
                <a:latin typeface="DIN Next Rounded LT Pro" panose="020F0503020203050203" pitchFamily="34" charset="0"/>
              </a:rPr>
              <a:t>Homework</a:t>
            </a:r>
          </a:p>
        </p:txBody>
      </p:sp>
      <p:sp>
        <p:nvSpPr>
          <p:cNvPr id="38" name="TextBox 37"/>
          <p:cNvSpPr txBox="1"/>
          <p:nvPr/>
        </p:nvSpPr>
        <p:spPr>
          <a:xfrm>
            <a:off x="387905" y="1969900"/>
            <a:ext cx="3390314" cy="369332"/>
          </a:xfrm>
          <a:prstGeom prst="rect">
            <a:avLst/>
          </a:prstGeom>
          <a:noFill/>
        </p:spPr>
        <p:txBody>
          <a:bodyPr wrap="square" rtlCol="0">
            <a:spAutoFit/>
          </a:bodyPr>
          <a:lstStyle/>
          <a:p>
            <a:r>
              <a:rPr lang="en-US" dirty="0">
                <a:latin typeface="DIN Next Rounded LT Pro" panose="020F0503020203050203" pitchFamily="34" charset="0"/>
              </a:rPr>
              <a:t>Debate Prep</a:t>
            </a:r>
          </a:p>
        </p:txBody>
      </p:sp>
      <p:sp>
        <p:nvSpPr>
          <p:cNvPr id="39" name="TextBox 38"/>
          <p:cNvSpPr txBox="1"/>
          <p:nvPr/>
        </p:nvSpPr>
        <p:spPr>
          <a:xfrm>
            <a:off x="4791455" y="2289245"/>
            <a:ext cx="2883877" cy="369332"/>
          </a:xfrm>
          <a:prstGeom prst="rect">
            <a:avLst/>
          </a:prstGeom>
          <a:noFill/>
        </p:spPr>
        <p:txBody>
          <a:bodyPr wrap="square" rtlCol="0">
            <a:spAutoFit/>
          </a:bodyPr>
          <a:lstStyle/>
          <a:p>
            <a:r>
              <a:rPr lang="en-US" dirty="0">
                <a:latin typeface="DIN Next Rounded LT Pro" panose="020F0503020203050203" pitchFamily="34" charset="0"/>
              </a:rPr>
              <a:t>Research</a:t>
            </a:r>
          </a:p>
        </p:txBody>
      </p:sp>
      <p:sp>
        <p:nvSpPr>
          <p:cNvPr id="40" name="TextBox 39"/>
          <p:cNvSpPr txBox="1"/>
          <p:nvPr/>
        </p:nvSpPr>
        <p:spPr>
          <a:xfrm>
            <a:off x="10512714" y="3806395"/>
            <a:ext cx="2067951" cy="369332"/>
          </a:xfrm>
          <a:prstGeom prst="rect">
            <a:avLst/>
          </a:prstGeom>
          <a:noFill/>
        </p:spPr>
        <p:txBody>
          <a:bodyPr wrap="square" rtlCol="0">
            <a:spAutoFit/>
          </a:bodyPr>
          <a:lstStyle/>
          <a:p>
            <a:r>
              <a:rPr lang="en-US" dirty="0">
                <a:latin typeface="DIN Next Rounded LT Pro" panose="020F0503020203050203" pitchFamily="34" charset="0"/>
              </a:rPr>
              <a:t>Paper topic</a:t>
            </a:r>
          </a:p>
        </p:txBody>
      </p:sp>
      <p:sp>
        <p:nvSpPr>
          <p:cNvPr id="41" name="TextBox 40"/>
          <p:cNvSpPr txBox="1"/>
          <p:nvPr/>
        </p:nvSpPr>
        <p:spPr>
          <a:xfrm>
            <a:off x="8248357" y="2303529"/>
            <a:ext cx="2110154" cy="369332"/>
          </a:xfrm>
          <a:prstGeom prst="rect">
            <a:avLst/>
          </a:prstGeom>
          <a:noFill/>
        </p:spPr>
        <p:txBody>
          <a:bodyPr wrap="square" rtlCol="0">
            <a:spAutoFit/>
          </a:bodyPr>
          <a:lstStyle/>
          <a:p>
            <a:r>
              <a:rPr lang="en-US" dirty="0">
                <a:latin typeface="DIN Next Rounded LT Pro" panose="020F0503020203050203" pitchFamily="34" charset="0"/>
              </a:rPr>
              <a:t>Projects</a:t>
            </a:r>
          </a:p>
        </p:txBody>
      </p:sp>
      <p:sp>
        <p:nvSpPr>
          <p:cNvPr id="42" name="TextBox 41"/>
          <p:cNvSpPr txBox="1"/>
          <p:nvPr/>
        </p:nvSpPr>
        <p:spPr>
          <a:xfrm>
            <a:off x="5884519" y="1782904"/>
            <a:ext cx="2743148" cy="369332"/>
          </a:xfrm>
          <a:prstGeom prst="rect">
            <a:avLst/>
          </a:prstGeom>
          <a:noFill/>
        </p:spPr>
        <p:txBody>
          <a:bodyPr wrap="square" rtlCol="0">
            <a:spAutoFit/>
          </a:bodyPr>
          <a:lstStyle/>
          <a:p>
            <a:r>
              <a:rPr lang="en-US" dirty="0">
                <a:latin typeface="DIN Next Rounded LT Pro" panose="020F0503020203050203" pitchFamily="34" charset="0"/>
              </a:rPr>
              <a:t>Exit ticket or </a:t>
            </a:r>
            <a:r>
              <a:rPr lang="en-US" dirty="0" smtClean="0">
                <a:latin typeface="DIN Next Rounded LT Pro" panose="020F0503020203050203" pitchFamily="34" charset="0"/>
              </a:rPr>
              <a:t>“Do </a:t>
            </a:r>
            <a:r>
              <a:rPr lang="en-US" dirty="0">
                <a:latin typeface="DIN Next Rounded LT Pro" panose="020F0503020203050203" pitchFamily="34" charset="0"/>
              </a:rPr>
              <a:t>Now”</a:t>
            </a:r>
          </a:p>
        </p:txBody>
      </p:sp>
      <p:sp>
        <p:nvSpPr>
          <p:cNvPr id="43" name="TextBox 42"/>
          <p:cNvSpPr txBox="1"/>
          <p:nvPr/>
        </p:nvSpPr>
        <p:spPr>
          <a:xfrm>
            <a:off x="2860456" y="3305891"/>
            <a:ext cx="2293034" cy="369332"/>
          </a:xfrm>
          <a:prstGeom prst="rect">
            <a:avLst/>
          </a:prstGeom>
          <a:noFill/>
        </p:spPr>
        <p:txBody>
          <a:bodyPr wrap="square" rtlCol="0">
            <a:spAutoFit/>
          </a:bodyPr>
          <a:lstStyle/>
          <a:p>
            <a:r>
              <a:rPr lang="en-US">
                <a:latin typeface="DIN Next Rounded LT Pro" panose="020F0503020203050203" pitchFamily="34" charset="0"/>
              </a:rPr>
              <a:t>Presentations</a:t>
            </a:r>
          </a:p>
        </p:txBody>
      </p:sp>
      <p:sp>
        <p:nvSpPr>
          <p:cNvPr id="44" name="TextBox 43"/>
          <p:cNvSpPr txBox="1"/>
          <p:nvPr/>
        </p:nvSpPr>
        <p:spPr>
          <a:xfrm>
            <a:off x="7565608" y="3187442"/>
            <a:ext cx="2919512" cy="369332"/>
          </a:xfrm>
          <a:prstGeom prst="rect">
            <a:avLst/>
          </a:prstGeom>
          <a:noFill/>
        </p:spPr>
        <p:txBody>
          <a:bodyPr wrap="square" rtlCol="0">
            <a:spAutoFit/>
          </a:bodyPr>
          <a:lstStyle/>
          <a:p>
            <a:r>
              <a:rPr lang="en-US" dirty="0">
                <a:latin typeface="DIN Next Rounded LT Pro" panose="020F0503020203050203" pitchFamily="34" charset="0"/>
              </a:rPr>
              <a:t>Class discussion prompts</a:t>
            </a:r>
          </a:p>
        </p:txBody>
      </p:sp>
      <p:sp>
        <p:nvSpPr>
          <p:cNvPr id="45" name="TextBox 44"/>
          <p:cNvSpPr txBox="1"/>
          <p:nvPr/>
        </p:nvSpPr>
        <p:spPr>
          <a:xfrm>
            <a:off x="1719075" y="2399703"/>
            <a:ext cx="2828070" cy="646331"/>
          </a:xfrm>
          <a:prstGeom prst="rect">
            <a:avLst/>
          </a:prstGeom>
          <a:noFill/>
        </p:spPr>
        <p:txBody>
          <a:bodyPr wrap="square" rtlCol="0">
            <a:spAutoFit/>
          </a:bodyPr>
          <a:lstStyle/>
          <a:p>
            <a:r>
              <a:rPr lang="en-US" dirty="0">
                <a:latin typeface="DIN Next Rounded LT Pro" panose="020F0503020203050203" pitchFamily="34" charset="0"/>
              </a:rPr>
              <a:t>Hang on walls, </a:t>
            </a:r>
          </a:p>
          <a:p>
            <a:r>
              <a:rPr lang="en-US" dirty="0">
                <a:latin typeface="DIN Next Rounded LT Pro" panose="020F0503020203050203" pitchFamily="34" charset="0"/>
              </a:rPr>
              <a:t>Check Off as Answered</a:t>
            </a:r>
          </a:p>
        </p:txBody>
      </p:sp>
      <p:sp>
        <p:nvSpPr>
          <p:cNvPr id="46" name="TextBox 45"/>
          <p:cNvSpPr txBox="1"/>
          <p:nvPr/>
        </p:nvSpPr>
        <p:spPr>
          <a:xfrm>
            <a:off x="6381104" y="2708046"/>
            <a:ext cx="2074985" cy="369332"/>
          </a:xfrm>
          <a:prstGeom prst="rect">
            <a:avLst/>
          </a:prstGeom>
          <a:noFill/>
        </p:spPr>
        <p:txBody>
          <a:bodyPr wrap="square" rtlCol="0">
            <a:spAutoFit/>
          </a:bodyPr>
          <a:lstStyle/>
          <a:p>
            <a:r>
              <a:rPr lang="en-US" dirty="0">
                <a:latin typeface="DIN Next Rounded LT Pro" panose="020F0503020203050203" pitchFamily="34" charset="0"/>
              </a:rPr>
              <a:t>Test Prep</a:t>
            </a:r>
          </a:p>
        </p:txBody>
      </p:sp>
      <p:sp>
        <p:nvSpPr>
          <p:cNvPr id="47" name="TextBox 46"/>
          <p:cNvSpPr txBox="1"/>
          <p:nvPr/>
        </p:nvSpPr>
        <p:spPr>
          <a:xfrm>
            <a:off x="2441296" y="1635923"/>
            <a:ext cx="3084989" cy="369332"/>
          </a:xfrm>
          <a:prstGeom prst="rect">
            <a:avLst/>
          </a:prstGeom>
          <a:noFill/>
        </p:spPr>
        <p:txBody>
          <a:bodyPr wrap="square" rtlCol="0">
            <a:spAutoFit/>
          </a:bodyPr>
          <a:lstStyle/>
          <a:p>
            <a:r>
              <a:rPr lang="en-US" dirty="0">
                <a:latin typeface="DIN Next Rounded LT Pro" panose="020F0503020203050203" pitchFamily="34" charset="0"/>
              </a:rPr>
              <a:t>Lab work </a:t>
            </a:r>
            <a:r>
              <a:rPr lang="en-US">
                <a:latin typeface="DIN Next Rounded LT Pro" panose="020F0503020203050203" pitchFamily="34" charset="0"/>
              </a:rPr>
              <a:t>&amp; Experiments</a:t>
            </a:r>
          </a:p>
        </p:txBody>
      </p:sp>
      <p:sp>
        <p:nvSpPr>
          <p:cNvPr id="48" name="TextBox 47"/>
          <p:cNvSpPr txBox="1"/>
          <p:nvPr/>
        </p:nvSpPr>
        <p:spPr>
          <a:xfrm>
            <a:off x="8930442" y="1984724"/>
            <a:ext cx="3154912" cy="369332"/>
          </a:xfrm>
          <a:prstGeom prst="rect">
            <a:avLst/>
          </a:prstGeom>
          <a:noFill/>
        </p:spPr>
        <p:txBody>
          <a:bodyPr wrap="square" rtlCol="0">
            <a:spAutoFit/>
          </a:bodyPr>
          <a:lstStyle/>
          <a:p>
            <a:r>
              <a:rPr lang="en-US" dirty="0">
                <a:latin typeface="DIN Next Rounded LT Pro" panose="020F0503020203050203" pitchFamily="34" charset="0"/>
              </a:rPr>
              <a:t>Pop Quiz </a:t>
            </a:r>
            <a:r>
              <a:rPr lang="en-US">
                <a:latin typeface="DIN Next Rounded LT Pro" panose="020F0503020203050203" pitchFamily="34" charset="0"/>
              </a:rPr>
              <a:t>or Reading Check</a:t>
            </a:r>
          </a:p>
        </p:txBody>
      </p:sp>
      <p:sp>
        <p:nvSpPr>
          <p:cNvPr id="49" name="TextBox 48"/>
          <p:cNvSpPr txBox="1"/>
          <p:nvPr/>
        </p:nvSpPr>
        <p:spPr>
          <a:xfrm>
            <a:off x="7956685" y="4153280"/>
            <a:ext cx="2401826" cy="369332"/>
          </a:xfrm>
          <a:prstGeom prst="rect">
            <a:avLst/>
          </a:prstGeom>
          <a:noFill/>
        </p:spPr>
        <p:txBody>
          <a:bodyPr wrap="square" rtlCol="0">
            <a:spAutoFit/>
          </a:bodyPr>
          <a:lstStyle/>
          <a:p>
            <a:r>
              <a:rPr lang="en-US" dirty="0">
                <a:latin typeface="DIN Next Rounded LT Pro" panose="020F0503020203050203" pitchFamily="34" charset="0"/>
              </a:rPr>
              <a:t>Interview an Expert</a:t>
            </a:r>
          </a:p>
        </p:txBody>
      </p:sp>
      <p:sp>
        <p:nvSpPr>
          <p:cNvPr id="50" name="TextBox 49"/>
          <p:cNvSpPr txBox="1"/>
          <p:nvPr/>
        </p:nvSpPr>
        <p:spPr>
          <a:xfrm>
            <a:off x="7126718" y="4881131"/>
            <a:ext cx="2342296" cy="369332"/>
          </a:xfrm>
          <a:prstGeom prst="rect">
            <a:avLst/>
          </a:prstGeom>
          <a:noFill/>
        </p:spPr>
        <p:txBody>
          <a:bodyPr wrap="square" rtlCol="0">
            <a:spAutoFit/>
          </a:bodyPr>
          <a:lstStyle/>
          <a:p>
            <a:r>
              <a:rPr lang="en-US" dirty="0">
                <a:latin typeface="DIN Next Rounded LT Pro" panose="020F0503020203050203" pitchFamily="34" charset="0"/>
              </a:rPr>
              <a:t>Guest speakers</a:t>
            </a:r>
          </a:p>
        </p:txBody>
      </p:sp>
      <p:sp>
        <p:nvSpPr>
          <p:cNvPr id="51" name="TextBox 50"/>
          <p:cNvSpPr txBox="1"/>
          <p:nvPr/>
        </p:nvSpPr>
        <p:spPr>
          <a:xfrm>
            <a:off x="401663" y="4511799"/>
            <a:ext cx="2634823" cy="369332"/>
          </a:xfrm>
          <a:prstGeom prst="rect">
            <a:avLst/>
          </a:prstGeom>
          <a:noFill/>
        </p:spPr>
        <p:txBody>
          <a:bodyPr wrap="square" rtlCol="0">
            <a:spAutoFit/>
          </a:bodyPr>
          <a:lstStyle/>
          <a:p>
            <a:r>
              <a:rPr lang="en-US" dirty="0">
                <a:latin typeface="DIN Next Rounded LT Pro" panose="020F0503020203050203" pitchFamily="34" charset="0"/>
              </a:rPr>
              <a:t>Tailoring Instruction</a:t>
            </a:r>
          </a:p>
        </p:txBody>
      </p:sp>
      <p:sp>
        <p:nvSpPr>
          <p:cNvPr id="52" name="TextBox 51"/>
          <p:cNvSpPr txBox="1"/>
          <p:nvPr/>
        </p:nvSpPr>
        <p:spPr>
          <a:xfrm>
            <a:off x="4006974" y="4542482"/>
            <a:ext cx="3094893" cy="369332"/>
          </a:xfrm>
          <a:prstGeom prst="rect">
            <a:avLst/>
          </a:prstGeom>
          <a:noFill/>
        </p:spPr>
        <p:txBody>
          <a:bodyPr wrap="square" rtlCol="0">
            <a:spAutoFit/>
          </a:bodyPr>
          <a:lstStyle/>
          <a:p>
            <a:r>
              <a:rPr lang="en-US">
                <a:latin typeface="DIN Next Rounded LT Pro" panose="020F0503020203050203" pitchFamily="34" charset="0"/>
              </a:rPr>
              <a:t>Make Your Own Final Test</a:t>
            </a:r>
          </a:p>
        </p:txBody>
      </p:sp>
      <p:sp>
        <p:nvSpPr>
          <p:cNvPr id="53" name="TextBox 52"/>
          <p:cNvSpPr txBox="1"/>
          <p:nvPr/>
        </p:nvSpPr>
        <p:spPr>
          <a:xfrm>
            <a:off x="4489000" y="5401756"/>
            <a:ext cx="3460652" cy="369332"/>
          </a:xfrm>
          <a:prstGeom prst="rect">
            <a:avLst/>
          </a:prstGeom>
          <a:noFill/>
        </p:spPr>
        <p:txBody>
          <a:bodyPr wrap="square" rtlCol="0">
            <a:spAutoFit/>
          </a:bodyPr>
          <a:lstStyle/>
          <a:p>
            <a:r>
              <a:rPr lang="en-US" dirty="0">
                <a:latin typeface="DIN Next Rounded LT Pro" panose="020F0503020203050203" pitchFamily="34" charset="0"/>
              </a:rPr>
              <a:t>Close Reading Protocol</a:t>
            </a:r>
          </a:p>
        </p:txBody>
      </p:sp>
      <p:sp>
        <p:nvSpPr>
          <p:cNvPr id="54" name="TextBox 53"/>
          <p:cNvSpPr txBox="1"/>
          <p:nvPr/>
        </p:nvSpPr>
        <p:spPr>
          <a:xfrm>
            <a:off x="9275298" y="5000176"/>
            <a:ext cx="2771336" cy="369332"/>
          </a:xfrm>
          <a:prstGeom prst="rect">
            <a:avLst/>
          </a:prstGeom>
          <a:noFill/>
        </p:spPr>
        <p:txBody>
          <a:bodyPr wrap="square" rtlCol="0">
            <a:spAutoFit/>
          </a:bodyPr>
          <a:lstStyle/>
          <a:p>
            <a:r>
              <a:rPr lang="en-US" dirty="0">
                <a:latin typeface="DIN Next Rounded LT Pro" panose="020F0503020203050203" pitchFamily="34" charset="0"/>
              </a:rPr>
              <a:t>Service Action Projects</a:t>
            </a:r>
          </a:p>
        </p:txBody>
      </p:sp>
      <p:sp>
        <p:nvSpPr>
          <p:cNvPr id="55" name="TextBox 54"/>
          <p:cNvSpPr txBox="1"/>
          <p:nvPr/>
        </p:nvSpPr>
        <p:spPr>
          <a:xfrm>
            <a:off x="556718" y="3807347"/>
            <a:ext cx="3221501" cy="369332"/>
          </a:xfrm>
          <a:prstGeom prst="rect">
            <a:avLst/>
          </a:prstGeom>
          <a:noFill/>
        </p:spPr>
        <p:txBody>
          <a:bodyPr wrap="square" rtlCol="0">
            <a:spAutoFit/>
          </a:bodyPr>
          <a:lstStyle/>
          <a:p>
            <a:r>
              <a:rPr lang="en-US" dirty="0">
                <a:latin typeface="DIN Next Rounded LT Pro" panose="020F0503020203050203" pitchFamily="34" charset="0"/>
              </a:rPr>
              <a:t>Socratic Seminar Prompts</a:t>
            </a:r>
          </a:p>
        </p:txBody>
      </p:sp>
      <p:sp>
        <p:nvSpPr>
          <p:cNvPr id="56" name="TextBox 55"/>
          <p:cNvSpPr txBox="1"/>
          <p:nvPr/>
        </p:nvSpPr>
        <p:spPr>
          <a:xfrm>
            <a:off x="5399676" y="3788030"/>
            <a:ext cx="2743148" cy="369332"/>
          </a:xfrm>
          <a:prstGeom prst="rect">
            <a:avLst/>
          </a:prstGeom>
          <a:noFill/>
        </p:spPr>
        <p:txBody>
          <a:bodyPr wrap="square" rtlCol="0">
            <a:spAutoFit/>
          </a:bodyPr>
          <a:lstStyle/>
          <a:p>
            <a:r>
              <a:rPr lang="en-US" dirty="0">
                <a:latin typeface="DIN Next Rounded LT Pro" panose="020F0503020203050203" pitchFamily="34" charset="0"/>
              </a:rPr>
              <a:t>Student </a:t>
            </a:r>
            <a:r>
              <a:rPr lang="en-US">
                <a:latin typeface="DIN Next Rounded LT Pro" panose="020F0503020203050203" pitchFamily="34" charset="0"/>
              </a:rPr>
              <a:t>Choice Projects</a:t>
            </a:r>
          </a:p>
        </p:txBody>
      </p:sp>
      <p:sp>
        <p:nvSpPr>
          <p:cNvPr id="57" name="TextBox 56"/>
          <p:cNvSpPr txBox="1"/>
          <p:nvPr/>
        </p:nvSpPr>
        <p:spPr>
          <a:xfrm>
            <a:off x="2213317" y="5007707"/>
            <a:ext cx="2757268" cy="369332"/>
          </a:xfrm>
          <a:prstGeom prst="rect">
            <a:avLst/>
          </a:prstGeom>
          <a:noFill/>
        </p:spPr>
        <p:txBody>
          <a:bodyPr wrap="square" rtlCol="0">
            <a:spAutoFit/>
          </a:bodyPr>
          <a:lstStyle/>
          <a:p>
            <a:r>
              <a:rPr lang="en-US" dirty="0">
                <a:latin typeface="DIN Next Rounded LT Pro" panose="020F0503020203050203" pitchFamily="34" charset="0"/>
              </a:rPr>
              <a:t>Journal Prompt</a:t>
            </a:r>
          </a:p>
        </p:txBody>
      </p:sp>
      <p:sp>
        <p:nvSpPr>
          <p:cNvPr id="58" name="TextBox 57"/>
          <p:cNvSpPr txBox="1"/>
          <p:nvPr/>
        </p:nvSpPr>
        <p:spPr>
          <a:xfrm>
            <a:off x="7506088" y="5250463"/>
            <a:ext cx="2848708" cy="646331"/>
          </a:xfrm>
          <a:prstGeom prst="rect">
            <a:avLst/>
          </a:prstGeom>
          <a:noFill/>
        </p:spPr>
        <p:txBody>
          <a:bodyPr wrap="square" rtlCol="0">
            <a:spAutoFit/>
          </a:bodyPr>
          <a:lstStyle/>
          <a:p>
            <a:r>
              <a:rPr lang="en-US" dirty="0">
                <a:latin typeface="DIN Next Rounded LT Pro" panose="020F0503020203050203" pitchFamily="34" charset="0"/>
              </a:rPr>
              <a:t>Year-long or Unit-long Essential Questions</a:t>
            </a:r>
          </a:p>
        </p:txBody>
      </p:sp>
      <p:sp>
        <p:nvSpPr>
          <p:cNvPr id="59" name="TextBox 58"/>
          <p:cNvSpPr txBox="1"/>
          <p:nvPr/>
        </p:nvSpPr>
        <p:spPr>
          <a:xfrm>
            <a:off x="3520687" y="2815468"/>
            <a:ext cx="5150625" cy="1969770"/>
          </a:xfrm>
          <a:prstGeom prst="rect">
            <a:avLst/>
          </a:prstGeom>
          <a:solidFill>
            <a:schemeClr val="accent1"/>
          </a:solidFill>
          <a:ln>
            <a:noFill/>
          </a:ln>
          <a:effectLst>
            <a:glow rad="88900">
              <a:schemeClr val="accent1">
                <a:alpha val="57000"/>
              </a:schemeClr>
            </a:glow>
            <a:outerShdw dist="50800" sx="1000" sy="1000" algn="ctr" rotWithShape="0">
              <a:srgbClr val="000000"/>
            </a:outerShdw>
          </a:effectLst>
        </p:spPr>
        <p:txBody>
          <a:bodyPr wrap="square" rtlCol="0">
            <a:spAutoFit/>
          </a:bodyPr>
          <a:lstStyle/>
          <a:p>
            <a:endParaRPr lang="en-US" sz="1600" dirty="0"/>
          </a:p>
          <a:p>
            <a:pPr algn="ctr"/>
            <a:r>
              <a:rPr lang="en-US" sz="3000" dirty="0">
                <a:solidFill>
                  <a:schemeClr val="bg1"/>
                </a:solidFill>
                <a:latin typeface="DIN Next Rounded LT Pro" panose="020F0503020203050203" pitchFamily="34" charset="0"/>
              </a:rPr>
              <a:t>And sometimes</a:t>
            </a:r>
            <a:r>
              <a:rPr lang="mr-IN" sz="3000" dirty="0">
                <a:solidFill>
                  <a:schemeClr val="bg1"/>
                </a:solidFill>
                <a:latin typeface="DIN Next Rounded LT Pro" panose="020F0503020203050203" pitchFamily="34" charset="0"/>
              </a:rPr>
              <a:t>…</a:t>
            </a:r>
            <a:endParaRPr lang="en-US" sz="3000" dirty="0">
              <a:solidFill>
                <a:schemeClr val="bg1"/>
              </a:solidFill>
              <a:latin typeface="DIN Next Rounded LT Pro" panose="020F0503020203050203" pitchFamily="34" charset="0"/>
            </a:endParaRPr>
          </a:p>
          <a:p>
            <a:pPr algn="ctr"/>
            <a:endParaRPr lang="en-US" sz="3000" dirty="0">
              <a:solidFill>
                <a:schemeClr val="bg1"/>
              </a:solidFill>
              <a:latin typeface="DIN Next Rounded LT Pro" panose="020F0503020203050203" pitchFamily="34" charset="0"/>
            </a:endParaRPr>
          </a:p>
          <a:p>
            <a:pPr algn="ctr"/>
            <a:r>
              <a:rPr lang="en-US" sz="3000" dirty="0">
                <a:solidFill>
                  <a:schemeClr val="bg1"/>
                </a:solidFill>
                <a:latin typeface="DIN Next Rounded LT Pro" panose="020F0503020203050203" pitchFamily="34" charset="0"/>
              </a:rPr>
              <a:t>Nothing!</a:t>
            </a:r>
          </a:p>
          <a:p>
            <a:endParaRPr lang="en-US" sz="1600" dirty="0"/>
          </a:p>
        </p:txBody>
      </p:sp>
    </p:spTree>
    <p:extLst>
      <p:ext uri="{BB962C8B-B14F-4D97-AF65-F5344CB8AC3E}">
        <p14:creationId xmlns:p14="http://schemas.microsoft.com/office/powerpoint/2010/main" val="215097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p:txBody>
          <a:bodyPr>
            <a:normAutofit/>
          </a:bodyPr>
          <a:lstStyle/>
          <a:p>
            <a:pPr eaLnBrk="1" hangingPunct="1"/>
            <a:r>
              <a:rPr lang="en-US" sz="4000" dirty="0" smtClean="0">
                <a:ea typeface="MS PGothic" charset="0"/>
              </a:rPr>
              <a:t>Two </a:t>
            </a:r>
            <a:r>
              <a:rPr lang="en-US" sz="4000" dirty="0">
                <a:ea typeface="MS PGothic" charset="0"/>
              </a:rPr>
              <a:t>Keys to </a:t>
            </a:r>
            <a:r>
              <a:rPr lang="en-US" sz="4000" dirty="0" smtClean="0">
                <a:ea typeface="MS PGothic" charset="0"/>
              </a:rPr>
              <a:t>Planning a Lesson </a:t>
            </a:r>
            <a:r>
              <a:rPr lang="en-US" sz="4000" dirty="0">
                <a:ea typeface="MS PGothic" charset="0"/>
              </a:rPr>
              <a:t>with the QFT</a:t>
            </a:r>
          </a:p>
        </p:txBody>
      </p:sp>
      <p:sp>
        <p:nvSpPr>
          <p:cNvPr id="137219" name="Content Placeholder 2"/>
          <p:cNvSpPr>
            <a:spLocks noGrp="1"/>
          </p:cNvSpPr>
          <p:nvPr>
            <p:ph idx="1"/>
          </p:nvPr>
        </p:nvSpPr>
        <p:spPr>
          <a:xfrm>
            <a:off x="838200" y="2763310"/>
            <a:ext cx="8740775" cy="1842558"/>
          </a:xfrm>
        </p:spPr>
        <p:txBody>
          <a:bodyPr>
            <a:normAutofit/>
          </a:bodyPr>
          <a:lstStyle/>
          <a:p>
            <a:pPr marL="742950" indent="-742950">
              <a:buFont typeface="Rockwell" charset="0"/>
              <a:buAutoNum type="arabicPeriod"/>
            </a:pPr>
            <a:r>
              <a:rPr lang="en-US" sz="3600" dirty="0">
                <a:solidFill>
                  <a:srgbClr val="000000"/>
                </a:solidFill>
                <a:ea typeface="MS PGothic" charset="0"/>
              </a:rPr>
              <a:t>Starting at the End</a:t>
            </a:r>
          </a:p>
          <a:p>
            <a:pPr marL="742950" indent="-742950">
              <a:buFont typeface="Rockwell" charset="0"/>
              <a:buAutoNum type="arabicPeriod"/>
            </a:pPr>
            <a:r>
              <a:rPr lang="en-US" sz="3600" b="1" dirty="0">
                <a:solidFill>
                  <a:srgbClr val="000000"/>
                </a:solidFill>
                <a:ea typeface="MS PGothic" charset="0"/>
              </a:rPr>
              <a:t>QFocus Design</a:t>
            </a:r>
          </a:p>
        </p:txBody>
      </p:sp>
    </p:spTree>
    <p:extLst>
      <p:ext uri="{BB962C8B-B14F-4D97-AF65-F5344CB8AC3E}">
        <p14:creationId xmlns:p14="http://schemas.microsoft.com/office/powerpoint/2010/main" val="347851254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Question Focus (</a:t>
            </a:r>
            <a:r>
              <a:rPr lang="en-US" sz="4000" dirty="0" err="1"/>
              <a:t>QFocus</a:t>
            </a:r>
            <a:r>
              <a:rPr lang="en-US" sz="4000" dirty="0"/>
              <a:t>):</a:t>
            </a:r>
            <a:r>
              <a:rPr lang="en-US" dirty="0"/>
              <a:t/>
            </a:r>
            <a:br>
              <a:rPr lang="en-US" dirty="0"/>
            </a:br>
            <a:r>
              <a:rPr lang="en-US" sz="2800" dirty="0"/>
              <a:t>A focus or prompt for student questions</a:t>
            </a:r>
          </a:p>
        </p:txBody>
      </p:sp>
      <p:sp>
        <p:nvSpPr>
          <p:cNvPr id="3" name="Content Placeholder 2"/>
          <p:cNvSpPr>
            <a:spLocks noGrp="1"/>
          </p:cNvSpPr>
          <p:nvPr>
            <p:ph idx="1"/>
          </p:nvPr>
        </p:nvSpPr>
        <p:spPr>
          <a:xfrm>
            <a:off x="734291" y="2031077"/>
            <a:ext cx="9093879" cy="4144963"/>
          </a:xfrm>
        </p:spPr>
        <p:txBody>
          <a:bodyPr>
            <a:normAutofit/>
          </a:bodyPr>
          <a:lstStyle/>
          <a:p>
            <a:r>
              <a:rPr lang="en-US" sz="2400" dirty="0"/>
              <a:t>A phrase or quotation</a:t>
            </a:r>
          </a:p>
          <a:p>
            <a:r>
              <a:rPr lang="en-US" sz="2400" dirty="0"/>
              <a:t>An image or video</a:t>
            </a:r>
          </a:p>
          <a:p>
            <a:r>
              <a:rPr lang="en-US" sz="2400" dirty="0"/>
              <a:t>A podcast or speech</a:t>
            </a:r>
          </a:p>
          <a:p>
            <a:r>
              <a:rPr lang="en-US" sz="2400" dirty="0"/>
              <a:t>A hands-on experience or experiment</a:t>
            </a:r>
          </a:p>
          <a:p>
            <a:r>
              <a:rPr lang="en-US" sz="2400" dirty="0"/>
              <a:t>An equation or data set </a:t>
            </a:r>
          </a:p>
          <a:p>
            <a:pPr marL="0" indent="0">
              <a:buNone/>
            </a:pPr>
            <a:endParaRPr lang="en-US" sz="2400" dirty="0"/>
          </a:p>
          <a:p>
            <a:pPr marL="0" indent="0">
              <a:buNone/>
            </a:pPr>
            <a:r>
              <a:rPr lang="en-US" sz="2400" dirty="0"/>
              <a:t>The </a:t>
            </a:r>
            <a:r>
              <a:rPr lang="en-US" sz="2400" dirty="0" err="1"/>
              <a:t>QFocus</a:t>
            </a:r>
            <a:r>
              <a:rPr lang="en-US" sz="2400" dirty="0"/>
              <a:t> is </a:t>
            </a:r>
            <a:r>
              <a:rPr lang="en-US" sz="2400" b="1" i="1" dirty="0"/>
              <a:t>not</a:t>
            </a:r>
            <a:r>
              <a:rPr lang="en-US" sz="2400" b="1" dirty="0"/>
              <a:t> </a:t>
            </a:r>
            <a:r>
              <a:rPr lang="en-US" sz="2400" dirty="0"/>
              <a:t>a question!</a:t>
            </a:r>
          </a:p>
          <a:p>
            <a:pPr marL="0" indent="0">
              <a:buNone/>
            </a:pPr>
            <a:endParaRPr lang="en-US" sz="2400" dirty="0"/>
          </a:p>
        </p:txBody>
      </p:sp>
    </p:spTree>
    <p:extLst>
      <p:ext uri="{BB962C8B-B14F-4D97-AF65-F5344CB8AC3E}">
        <p14:creationId xmlns:p14="http://schemas.microsoft.com/office/powerpoint/2010/main" val="179144381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Content Placeholder 2"/>
          <p:cNvSpPr>
            <a:spLocks noGrp="1"/>
          </p:cNvSpPr>
          <p:nvPr>
            <p:ph idx="1"/>
          </p:nvPr>
        </p:nvSpPr>
        <p:spPr>
          <a:xfrm>
            <a:off x="838201" y="2735550"/>
            <a:ext cx="9267092" cy="3830143"/>
          </a:xfrm>
        </p:spPr>
        <p:txBody>
          <a:bodyPr>
            <a:normAutofit/>
          </a:bodyPr>
          <a:lstStyle/>
          <a:p>
            <a:pPr marL="742950" indent="-742950">
              <a:buFont typeface="Rockwell" charset="0"/>
              <a:buAutoNum type="arabicPeriod"/>
            </a:pPr>
            <a:r>
              <a:rPr lang="en-US" dirty="0">
                <a:solidFill>
                  <a:srgbClr val="000000"/>
                </a:solidFill>
                <a:ea typeface="MS PGothic" charset="0"/>
              </a:rPr>
              <a:t>Directly tied to lesson’s main idea</a:t>
            </a:r>
          </a:p>
          <a:p>
            <a:pPr marL="742950" indent="-742950">
              <a:buFont typeface="Rockwell" charset="0"/>
              <a:buAutoNum type="arabicPeriod"/>
            </a:pPr>
            <a:r>
              <a:rPr lang="en-US" dirty="0">
                <a:solidFill>
                  <a:srgbClr val="000000"/>
                </a:solidFill>
                <a:ea typeface="MS PGothic" charset="0"/>
              </a:rPr>
              <a:t>Simple</a:t>
            </a:r>
            <a:r>
              <a:rPr lang="mr-IN" dirty="0">
                <a:solidFill>
                  <a:srgbClr val="000000"/>
                </a:solidFill>
                <a:ea typeface="MS PGothic" charset="0"/>
              </a:rPr>
              <a:t>…</a:t>
            </a:r>
            <a:r>
              <a:rPr lang="en-US" dirty="0">
                <a:solidFill>
                  <a:srgbClr val="000000"/>
                </a:solidFill>
                <a:ea typeface="MS PGothic" charset="0"/>
              </a:rPr>
              <a:t>but not too simple</a:t>
            </a:r>
          </a:p>
          <a:p>
            <a:pPr marL="742950" indent="-742950">
              <a:buFont typeface="Rockwell" charset="0"/>
              <a:buAutoNum type="arabicPeriod"/>
            </a:pPr>
            <a:r>
              <a:rPr lang="en-US" dirty="0">
                <a:solidFill>
                  <a:srgbClr val="000000"/>
                </a:solidFill>
                <a:ea typeface="MS PGothic" charset="0"/>
              </a:rPr>
              <a:t>Interesting or provocative to students</a:t>
            </a:r>
            <a:r>
              <a:rPr lang="mr-IN" dirty="0">
                <a:solidFill>
                  <a:srgbClr val="000000"/>
                </a:solidFill>
                <a:ea typeface="MS PGothic" charset="0"/>
              </a:rPr>
              <a:t>…</a:t>
            </a:r>
            <a:r>
              <a:rPr lang="en-US" dirty="0">
                <a:solidFill>
                  <a:srgbClr val="000000"/>
                </a:solidFill>
                <a:ea typeface="MS PGothic" charset="0"/>
              </a:rPr>
              <a:t>but not biased or leading</a:t>
            </a:r>
            <a:endParaRPr lang="en-US" sz="3600" dirty="0">
              <a:solidFill>
                <a:srgbClr val="000000"/>
              </a:solidFill>
              <a:ea typeface="MS PGothic" charset="0"/>
            </a:endParaRPr>
          </a:p>
        </p:txBody>
      </p:sp>
      <p:sp>
        <p:nvSpPr>
          <p:cNvPr id="2" name="TextBox 1"/>
          <p:cNvSpPr txBox="1"/>
          <p:nvPr/>
        </p:nvSpPr>
        <p:spPr>
          <a:xfrm>
            <a:off x="838201" y="1873770"/>
            <a:ext cx="8180881" cy="523220"/>
          </a:xfrm>
          <a:prstGeom prst="rect">
            <a:avLst/>
          </a:prstGeom>
          <a:noFill/>
        </p:spPr>
        <p:txBody>
          <a:bodyPr wrap="square" rtlCol="0">
            <a:spAutoFit/>
          </a:bodyPr>
          <a:lstStyle/>
          <a:p>
            <a:r>
              <a:rPr lang="en-US" sz="2800" dirty="0">
                <a:solidFill>
                  <a:schemeClr val="accent1"/>
                </a:solidFill>
                <a:latin typeface="DIN Next Rounded LT Pro" panose="020F0503020203050203" pitchFamily="34" charset="0"/>
              </a:rPr>
              <a:t>An effective </a:t>
            </a:r>
            <a:r>
              <a:rPr lang="en-US" sz="2800" dirty="0" err="1">
                <a:solidFill>
                  <a:schemeClr val="accent1"/>
                </a:solidFill>
                <a:latin typeface="DIN Next Rounded LT Pro" panose="020F0503020203050203" pitchFamily="34" charset="0"/>
              </a:rPr>
              <a:t>QFocus</a:t>
            </a:r>
            <a:r>
              <a:rPr lang="en-US" sz="2800" dirty="0">
                <a:solidFill>
                  <a:schemeClr val="accent1"/>
                </a:solidFill>
                <a:latin typeface="DIN Next Rounded LT Pro" panose="020F0503020203050203" pitchFamily="34" charset="0"/>
              </a:rPr>
              <a:t> should be</a:t>
            </a:r>
          </a:p>
        </p:txBody>
      </p:sp>
      <p:sp>
        <p:nvSpPr>
          <p:cNvPr id="3" name="Title 2"/>
          <p:cNvSpPr>
            <a:spLocks noGrp="1"/>
          </p:cNvSpPr>
          <p:nvPr>
            <p:ph type="title"/>
          </p:nvPr>
        </p:nvSpPr>
        <p:spPr/>
        <p:txBody>
          <a:bodyPr/>
          <a:lstStyle/>
          <a:p>
            <a:r>
              <a:rPr lang="en-US" dirty="0"/>
              <a:t>Designing a Question </a:t>
            </a:r>
            <a:r>
              <a:rPr lang="en-US" dirty="0" smtClean="0"/>
              <a:t>Focus</a:t>
            </a:r>
            <a:endParaRPr lang="en-US" dirty="0"/>
          </a:p>
        </p:txBody>
      </p:sp>
    </p:spTree>
    <p:extLst>
      <p:ext uri="{BB962C8B-B14F-4D97-AF65-F5344CB8AC3E}">
        <p14:creationId xmlns:p14="http://schemas.microsoft.com/office/powerpoint/2010/main" val="161573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72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72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Placeholder 10" descr="Screen shot 2012-03-28 at 9.45.56 PM.png"/>
          <p:cNvPicPr>
            <a:picLocks noGrp="1" noChangeAspect="1"/>
          </p:cNvPicPr>
          <p:nvPr>
            <p:ph type="pic" idx="4294967295"/>
          </p:nvPr>
        </p:nvPicPr>
        <p:blipFill>
          <a:blip r:embed="rId3">
            <a:extLst>
              <a:ext uri="{28A0092B-C50C-407E-A947-70E740481C1C}">
                <a14:useLocalDpi xmlns:a14="http://schemas.microsoft.com/office/drawing/2010/main" val="0"/>
              </a:ext>
            </a:extLst>
          </a:blip>
          <a:srcRect l="4427" t="5560" r="56775" b="64162"/>
          <a:stretch>
            <a:fillRect/>
          </a:stretch>
        </p:blipFill>
        <p:spPr>
          <a:xfrm>
            <a:off x="395143" y="1708302"/>
            <a:ext cx="3790950" cy="1966912"/>
          </a:xfrm>
        </p:spPr>
      </p:pic>
      <p:pic>
        <p:nvPicPr>
          <p:cNvPr id="5" name="Picture Placeholder 10" descr="Screen shot 2012-03-28 at 9.45.56 PM.png"/>
          <p:cNvPicPr>
            <a:picLocks noChangeAspect="1"/>
          </p:cNvPicPr>
          <p:nvPr/>
        </p:nvPicPr>
        <p:blipFill>
          <a:blip r:embed="rId3">
            <a:extLst>
              <a:ext uri="{28A0092B-C50C-407E-A947-70E740481C1C}">
                <a14:useLocalDpi xmlns:a14="http://schemas.microsoft.com/office/drawing/2010/main" val="0"/>
              </a:ext>
            </a:extLst>
          </a:blip>
          <a:srcRect l="47812" t="5560" r="6113" b="63300"/>
          <a:stretch>
            <a:fillRect/>
          </a:stretch>
        </p:blipFill>
        <p:spPr bwMode="auto">
          <a:xfrm>
            <a:off x="6850495" y="1821016"/>
            <a:ext cx="4502150" cy="2024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Placeholder 10" descr="Screen shot 2012-03-28 at 9.45.56 PM.png"/>
          <p:cNvPicPr>
            <a:picLocks noChangeAspect="1"/>
          </p:cNvPicPr>
          <p:nvPr/>
        </p:nvPicPr>
        <p:blipFill>
          <a:blip r:embed="rId3">
            <a:extLst>
              <a:ext uri="{28A0092B-C50C-407E-A947-70E740481C1C}">
                <a14:useLocalDpi xmlns:a14="http://schemas.microsoft.com/office/drawing/2010/main" val="0"/>
              </a:ext>
            </a:extLst>
          </a:blip>
          <a:srcRect l="4427" t="65144" r="64038" b="6625"/>
          <a:stretch>
            <a:fillRect/>
          </a:stretch>
        </p:blipFill>
        <p:spPr bwMode="auto">
          <a:xfrm>
            <a:off x="0" y="3937642"/>
            <a:ext cx="3081338" cy="183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Placeholder 10" descr="Screen shot 2012-03-28 at 9.45.56 PM.png"/>
          <p:cNvPicPr>
            <a:picLocks noChangeAspect="1"/>
          </p:cNvPicPr>
          <p:nvPr/>
        </p:nvPicPr>
        <p:blipFill>
          <a:blip r:embed="rId3">
            <a:extLst>
              <a:ext uri="{28A0092B-C50C-407E-A947-70E740481C1C}">
                <a14:useLocalDpi xmlns:a14="http://schemas.microsoft.com/office/drawing/2010/main" val="0"/>
              </a:ext>
            </a:extLst>
          </a:blip>
          <a:srcRect l="39977" t="66869" r="6113" b="6625"/>
          <a:stretch>
            <a:fillRect/>
          </a:stretch>
        </p:blipFill>
        <p:spPr bwMode="auto">
          <a:xfrm>
            <a:off x="7245142" y="4417210"/>
            <a:ext cx="4145458" cy="13555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Placeholder 10" descr="Screen shot 2012-03-28 at 9.45.56 PM.png"/>
          <p:cNvPicPr>
            <a:picLocks noChangeAspect="1"/>
          </p:cNvPicPr>
          <p:nvPr/>
        </p:nvPicPr>
        <p:blipFill>
          <a:blip r:embed="rId3">
            <a:extLst>
              <a:ext uri="{28A0092B-C50C-407E-A947-70E740481C1C}">
                <a14:useLocalDpi xmlns:a14="http://schemas.microsoft.com/office/drawing/2010/main" val="0"/>
              </a:ext>
            </a:extLst>
          </a:blip>
          <a:srcRect l="5956" t="38425" r="8611" b="35429"/>
          <a:stretch>
            <a:fillRect/>
          </a:stretch>
        </p:blipFill>
        <p:spPr bwMode="auto">
          <a:xfrm>
            <a:off x="2003477" y="3155004"/>
            <a:ext cx="8348663" cy="170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b="0" dirty="0" smtClean="0"/>
              <a:t>Initial Question Focus</a:t>
            </a:r>
            <a:endParaRPr lang="en-US" b="0" dirty="0"/>
          </a:p>
        </p:txBody>
      </p:sp>
    </p:spTree>
    <p:extLst>
      <p:ext uri="{BB962C8B-B14F-4D97-AF65-F5344CB8AC3E}">
        <p14:creationId xmlns:p14="http://schemas.microsoft.com/office/powerpoint/2010/main" val="20735868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642257" y="1303421"/>
            <a:ext cx="10713131" cy="2578768"/>
          </a:xfrm>
        </p:spPr>
        <p:txBody>
          <a:bodyPr>
            <a:normAutofit/>
          </a:bodyPr>
          <a:lstStyle/>
          <a:p>
            <a:r>
              <a:rPr lang="en-US" sz="6600" dirty="0" smtClean="0"/>
              <a:t>“All learning must begin with the posing of a question.”</a:t>
            </a:r>
            <a:endParaRPr lang="en-US" sz="6600" dirty="0"/>
          </a:p>
        </p:txBody>
      </p:sp>
      <p:sp>
        <p:nvSpPr>
          <p:cNvPr id="6" name="Text Placeholder 5"/>
          <p:cNvSpPr>
            <a:spLocks noGrp="1"/>
          </p:cNvSpPr>
          <p:nvPr>
            <p:ph type="body" sz="half" idx="10"/>
          </p:nvPr>
        </p:nvSpPr>
        <p:spPr/>
        <p:txBody>
          <a:bodyPr/>
          <a:lstStyle/>
          <a:p>
            <a:r>
              <a:rPr lang="en-US" b="1" dirty="0" smtClean="0"/>
              <a:t>– Richard Feynman</a:t>
            </a:r>
          </a:p>
          <a:p>
            <a:r>
              <a:rPr lang="en-US" dirty="0" smtClean="0"/>
              <a:t>Nobel Laureate, Physicist</a:t>
            </a:r>
            <a:endParaRPr lang="en-US" dirty="0"/>
          </a:p>
        </p:txBody>
      </p:sp>
    </p:spTree>
    <p:extLst>
      <p:ext uri="{BB962C8B-B14F-4D97-AF65-F5344CB8AC3E}">
        <p14:creationId xmlns:p14="http://schemas.microsoft.com/office/powerpoint/2010/main" val="10717532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Content Placeholder 2"/>
          <p:cNvSpPr>
            <a:spLocks noGrp="1"/>
          </p:cNvSpPr>
          <p:nvPr>
            <p:ph idx="1"/>
          </p:nvPr>
        </p:nvSpPr>
        <p:spPr/>
        <p:txBody>
          <a:bodyPr/>
          <a:lstStyle/>
          <a:p>
            <a:pPr marL="0" indent="0">
              <a:buNone/>
            </a:pPr>
            <a:endParaRPr lang="en-US" dirty="0">
              <a:cs typeface="Rockwell" charset="0"/>
            </a:endParaRPr>
          </a:p>
          <a:p>
            <a:pPr marL="0" indent="0">
              <a:buNone/>
            </a:pPr>
            <a:r>
              <a:rPr lang="en-US" sz="3200" dirty="0">
                <a:cs typeface="Rockwell" charset="0"/>
              </a:rPr>
              <a:t>The city fathers were aware that the decaying bodies of these rodents were making people sick. </a:t>
            </a:r>
            <a:r>
              <a:rPr lang="en-US" sz="3200" dirty="0" smtClean="0">
                <a:cs typeface="Rockwell" charset="0"/>
              </a:rPr>
              <a:t>(p. </a:t>
            </a:r>
            <a:r>
              <a:rPr lang="en-US" sz="3200" dirty="0">
                <a:cs typeface="Rockwell" charset="0"/>
              </a:rPr>
              <a:t>28)</a:t>
            </a:r>
            <a:endParaRPr lang="en-US" sz="3200" b="1" dirty="0">
              <a:cs typeface="Rockwell" charset="0"/>
            </a:endParaRPr>
          </a:p>
          <a:p>
            <a:pPr marL="0" indent="0">
              <a:buNone/>
            </a:pPr>
            <a:endParaRPr lang="en-US" dirty="0">
              <a:cs typeface="Rockwell" charset="0"/>
            </a:endParaRPr>
          </a:p>
        </p:txBody>
      </p:sp>
      <p:sp>
        <p:nvSpPr>
          <p:cNvPr id="3" name="Title 2"/>
          <p:cNvSpPr>
            <a:spLocks noGrp="1"/>
          </p:cNvSpPr>
          <p:nvPr>
            <p:ph type="title"/>
          </p:nvPr>
        </p:nvSpPr>
        <p:spPr/>
        <p:txBody>
          <a:bodyPr/>
          <a:lstStyle/>
          <a:p>
            <a:r>
              <a:rPr lang="en-US" dirty="0" smtClean="0"/>
              <a:t>Revised Question Focus</a:t>
            </a:r>
            <a:endParaRPr lang="en-US" dirty="0"/>
          </a:p>
        </p:txBody>
      </p:sp>
    </p:spTree>
    <p:extLst>
      <p:ext uri="{BB962C8B-B14F-4D97-AF65-F5344CB8AC3E}">
        <p14:creationId xmlns:p14="http://schemas.microsoft.com/office/powerpoint/2010/main" val="2020077631"/>
      </p:ext>
    </p:extLst>
  </p:cSld>
  <p:clrMapOvr>
    <a:masterClrMapping/>
  </p:clrMapOvr>
  <p:transition spd="slow"/>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008" y="1820727"/>
            <a:ext cx="5241539" cy="4777023"/>
          </a:xfrm>
        </p:spPr>
        <p:txBody>
          <a:bodyPr numCol="1">
            <a:noAutofit/>
          </a:bodyPr>
          <a:lstStyle/>
          <a:p>
            <a:pPr marL="385763" indent="-385763" defTabSz="685800">
              <a:spcBef>
                <a:spcPts val="300"/>
              </a:spcBef>
              <a:spcAft>
                <a:spcPts val="900"/>
              </a:spcAft>
              <a:buFont typeface="+mj-lt"/>
              <a:buAutoNum type="arabicPeriod"/>
              <a:defRPr/>
            </a:pPr>
            <a:r>
              <a:rPr lang="en-US" sz="1800" dirty="0">
                <a:ea typeface="Rockwell" charset="0"/>
                <a:cs typeface="Rockwell" charset="0"/>
              </a:rPr>
              <a:t>Do people exist?</a:t>
            </a:r>
          </a:p>
          <a:p>
            <a:pPr marL="385763" indent="-385763" defTabSz="685800">
              <a:spcBef>
                <a:spcPts val="300"/>
              </a:spcBef>
              <a:spcAft>
                <a:spcPts val="900"/>
              </a:spcAft>
              <a:buFont typeface="+mj-lt"/>
              <a:buAutoNum type="arabicPeriod"/>
              <a:defRPr/>
            </a:pPr>
            <a:r>
              <a:rPr lang="en-US" sz="1800" dirty="0">
                <a:ea typeface="Rockwell" charset="0"/>
                <a:cs typeface="Rockwell" charset="0"/>
              </a:rPr>
              <a:t>Where do people live?</a:t>
            </a:r>
          </a:p>
          <a:p>
            <a:pPr marL="385763" indent="-385763" defTabSz="685800">
              <a:spcBef>
                <a:spcPts val="300"/>
              </a:spcBef>
              <a:spcAft>
                <a:spcPts val="900"/>
              </a:spcAft>
              <a:buFont typeface="+mj-lt"/>
              <a:buAutoNum type="arabicPeriod"/>
              <a:defRPr/>
            </a:pPr>
            <a:r>
              <a:rPr lang="en-US" sz="1800" dirty="0">
                <a:ea typeface="Rockwell" charset="0"/>
                <a:cs typeface="Rockwell" charset="0"/>
              </a:rPr>
              <a:t>Why do animals live in the zoo?</a:t>
            </a:r>
          </a:p>
          <a:p>
            <a:pPr marL="385763" indent="-385763" defTabSz="685800">
              <a:spcBef>
                <a:spcPts val="300"/>
              </a:spcBef>
              <a:spcAft>
                <a:spcPts val="900"/>
              </a:spcAft>
              <a:buFont typeface="+mj-lt"/>
              <a:buAutoNum type="arabicPeriod"/>
              <a:defRPr/>
            </a:pPr>
            <a:r>
              <a:rPr lang="en-US" sz="1800" dirty="0">
                <a:ea typeface="Rockwell" charset="0"/>
                <a:cs typeface="Rockwell" charset="0"/>
              </a:rPr>
              <a:t>Why do people go to the pool?</a:t>
            </a:r>
          </a:p>
          <a:p>
            <a:pPr marL="385763" indent="-385763" defTabSz="685800">
              <a:spcBef>
                <a:spcPts val="300"/>
              </a:spcBef>
              <a:spcAft>
                <a:spcPts val="900"/>
              </a:spcAft>
              <a:buFont typeface="+mj-lt"/>
              <a:buAutoNum type="arabicPeriod"/>
              <a:defRPr/>
            </a:pPr>
            <a:r>
              <a:rPr lang="en-US" sz="1800" dirty="0">
                <a:ea typeface="Rockwell" charset="0"/>
                <a:cs typeface="Rockwell" charset="0"/>
              </a:rPr>
              <a:t>Why are friends fun? </a:t>
            </a:r>
          </a:p>
          <a:p>
            <a:pPr marL="385763" indent="-385763" defTabSz="685800">
              <a:spcBef>
                <a:spcPts val="300"/>
              </a:spcBef>
              <a:spcAft>
                <a:spcPts val="900"/>
              </a:spcAft>
              <a:buFont typeface="+mj-lt"/>
              <a:buAutoNum type="arabicPeriod"/>
              <a:defRPr/>
            </a:pPr>
            <a:r>
              <a:rPr lang="en-US" sz="1800" dirty="0">
                <a:ea typeface="Rockwell" charset="0"/>
                <a:cs typeface="Rockwell" charset="0"/>
              </a:rPr>
              <a:t>Why do animals bite?</a:t>
            </a:r>
          </a:p>
          <a:p>
            <a:pPr marL="385763" indent="-385763" defTabSz="685800">
              <a:spcBef>
                <a:spcPts val="300"/>
              </a:spcBef>
              <a:spcAft>
                <a:spcPts val="900"/>
              </a:spcAft>
              <a:buFont typeface="+mj-lt"/>
              <a:buAutoNum type="arabicPeriod"/>
              <a:defRPr/>
            </a:pPr>
            <a:r>
              <a:rPr lang="en-US" sz="1800" dirty="0">
                <a:ea typeface="Rockwell" charset="0"/>
                <a:cs typeface="Rockwell" charset="0"/>
              </a:rPr>
              <a:t>Why do people go to school?</a:t>
            </a:r>
          </a:p>
          <a:p>
            <a:pPr marL="385763" indent="-385763" defTabSz="685800">
              <a:spcBef>
                <a:spcPts val="300"/>
              </a:spcBef>
              <a:spcAft>
                <a:spcPts val="900"/>
              </a:spcAft>
              <a:buFont typeface="+mj-lt"/>
              <a:buAutoNum type="arabicPeriod"/>
              <a:defRPr/>
            </a:pPr>
            <a:r>
              <a:rPr lang="en-US" sz="1800" dirty="0">
                <a:ea typeface="Rockwell" charset="0"/>
                <a:cs typeface="Rockwell" charset="0"/>
              </a:rPr>
              <a:t>Do people, animals, and friends play together?</a:t>
            </a:r>
          </a:p>
          <a:p>
            <a:pPr marL="385763" indent="-385763" defTabSz="685800">
              <a:spcBef>
                <a:spcPts val="300"/>
              </a:spcBef>
              <a:spcAft>
                <a:spcPts val="900"/>
              </a:spcAft>
              <a:buFont typeface="+mj-lt"/>
              <a:buAutoNum type="arabicPeriod"/>
              <a:defRPr/>
            </a:pPr>
            <a:r>
              <a:rPr lang="en-US" sz="1800" dirty="0">
                <a:ea typeface="Rockwell" charset="0"/>
                <a:cs typeface="Rockwell" charset="0"/>
              </a:rPr>
              <a:t>Do animals make friends?</a:t>
            </a:r>
          </a:p>
          <a:p>
            <a:pPr marL="385763" indent="-385763" defTabSz="685800">
              <a:spcBef>
                <a:spcPts val="300"/>
              </a:spcBef>
              <a:spcAft>
                <a:spcPts val="900"/>
              </a:spcAft>
              <a:buFont typeface="+mj-lt"/>
              <a:buAutoNum type="arabicPeriod"/>
              <a:defRPr/>
            </a:pPr>
            <a:r>
              <a:rPr lang="en-US" sz="1800" dirty="0">
                <a:ea typeface="Rockwell" charset="0"/>
                <a:cs typeface="Rockwell" charset="0"/>
              </a:rPr>
              <a:t>Why do I need friends?</a:t>
            </a:r>
          </a:p>
        </p:txBody>
      </p:sp>
      <p:sp>
        <p:nvSpPr>
          <p:cNvPr id="5" name="TextBox 4"/>
          <p:cNvSpPr txBox="1"/>
          <p:nvPr/>
        </p:nvSpPr>
        <p:spPr>
          <a:xfrm>
            <a:off x="5876344" y="1820727"/>
            <a:ext cx="4726058" cy="4178067"/>
          </a:xfrm>
          <a:prstGeom prst="rect">
            <a:avLst/>
          </a:prstGeom>
          <a:noFill/>
        </p:spPr>
        <p:txBody>
          <a:bodyPr wrap="square" rtlCol="0">
            <a:spAutoFit/>
          </a:bodyPr>
          <a:lstStyle/>
          <a:p>
            <a:pPr marL="385763" indent="-385763">
              <a:spcBef>
                <a:spcPts val="300"/>
              </a:spcBef>
              <a:spcAft>
                <a:spcPts val="900"/>
              </a:spcAft>
              <a:buFont typeface="+mj-lt"/>
              <a:buAutoNum type="arabicPeriod" startAt="11"/>
              <a:defRPr/>
            </a:pPr>
            <a:r>
              <a:rPr lang="en-US" sz="1400" dirty="0">
                <a:latin typeface="DIN Next Rounded LT Pro" panose="020F0503020203050203" pitchFamily="34" charset="0"/>
                <a:ea typeface="Rockwell" charset="0"/>
                <a:cs typeface="Rockwell" charset="0"/>
              </a:rPr>
              <a:t>Why do people want to be friends with animals?</a:t>
            </a:r>
          </a:p>
          <a:p>
            <a:pPr marL="385763" indent="-385763">
              <a:spcBef>
                <a:spcPts val="300"/>
              </a:spcBef>
              <a:spcAft>
                <a:spcPts val="900"/>
              </a:spcAft>
              <a:buFont typeface="+mj-lt"/>
              <a:buAutoNum type="arabicPeriod" startAt="11"/>
              <a:defRPr/>
            </a:pPr>
            <a:r>
              <a:rPr lang="en-US" sz="1400" dirty="0">
                <a:latin typeface="DIN Next Rounded LT Pro" panose="020F0503020203050203" pitchFamily="34" charset="0"/>
                <a:ea typeface="Rockwell" charset="0"/>
                <a:cs typeface="Rockwell" charset="0"/>
              </a:rPr>
              <a:t>Why are people making friends with animals?</a:t>
            </a:r>
          </a:p>
          <a:p>
            <a:pPr marL="385763" indent="-385763">
              <a:spcBef>
                <a:spcPts val="300"/>
              </a:spcBef>
              <a:spcAft>
                <a:spcPts val="900"/>
              </a:spcAft>
              <a:buFont typeface="+mj-lt"/>
              <a:buAutoNum type="arabicPeriod" startAt="11"/>
              <a:defRPr/>
            </a:pPr>
            <a:r>
              <a:rPr lang="en-US" sz="1400" dirty="0">
                <a:latin typeface="DIN Next Rounded LT Pro" panose="020F0503020203050203" pitchFamily="34" charset="0"/>
                <a:ea typeface="Rockwell" charset="0"/>
                <a:cs typeface="Rockwell" charset="0"/>
              </a:rPr>
              <a:t>Why do people, animal, and friends live in different countries?</a:t>
            </a:r>
          </a:p>
          <a:p>
            <a:pPr marL="385763" indent="-385763">
              <a:spcBef>
                <a:spcPts val="300"/>
              </a:spcBef>
              <a:spcAft>
                <a:spcPts val="900"/>
              </a:spcAft>
              <a:buFont typeface="+mj-lt"/>
              <a:buAutoNum type="arabicPeriod" startAt="11"/>
              <a:defRPr/>
            </a:pPr>
            <a:r>
              <a:rPr lang="en-US" sz="1400" dirty="0">
                <a:latin typeface="DIN Next Rounded LT Pro" panose="020F0503020203050203" pitchFamily="34" charset="0"/>
                <a:ea typeface="Rockwell" charset="0"/>
                <a:cs typeface="Rockwell" charset="0"/>
              </a:rPr>
              <a:t>Where did my dog and friend go?</a:t>
            </a:r>
          </a:p>
          <a:p>
            <a:pPr marL="385763" indent="-385763">
              <a:spcBef>
                <a:spcPts val="300"/>
              </a:spcBef>
              <a:spcAft>
                <a:spcPts val="900"/>
              </a:spcAft>
              <a:buFont typeface="+mj-lt"/>
              <a:buAutoNum type="arabicPeriod" startAt="11"/>
              <a:defRPr/>
            </a:pPr>
            <a:r>
              <a:rPr lang="en-US" sz="1400" dirty="0">
                <a:latin typeface="DIN Next Rounded LT Pro" panose="020F0503020203050203" pitchFamily="34" charset="0"/>
                <a:ea typeface="Rockwell" charset="0"/>
                <a:cs typeface="Rockwell" charset="0"/>
              </a:rPr>
              <a:t>Can my friend pet our new dog?</a:t>
            </a:r>
          </a:p>
          <a:p>
            <a:pPr marL="385763" indent="-385763">
              <a:spcBef>
                <a:spcPts val="300"/>
              </a:spcBef>
              <a:spcAft>
                <a:spcPts val="900"/>
              </a:spcAft>
              <a:buFont typeface="+mj-lt"/>
              <a:buAutoNum type="arabicPeriod" startAt="11"/>
              <a:defRPr/>
            </a:pPr>
            <a:r>
              <a:rPr lang="en-US" sz="1400" dirty="0">
                <a:latin typeface="DIN Next Rounded LT Pro" panose="020F0503020203050203" pitchFamily="34" charset="0"/>
                <a:ea typeface="Rockwell" charset="0"/>
                <a:cs typeface="Rockwell" charset="0"/>
              </a:rPr>
              <a:t>Why do I have eyes?</a:t>
            </a:r>
          </a:p>
          <a:p>
            <a:pPr marL="385763" indent="-385763">
              <a:spcBef>
                <a:spcPts val="300"/>
              </a:spcBef>
              <a:spcAft>
                <a:spcPts val="900"/>
              </a:spcAft>
              <a:buFont typeface="+mj-lt"/>
              <a:buAutoNum type="arabicPeriod" startAt="11"/>
              <a:defRPr/>
            </a:pPr>
            <a:r>
              <a:rPr lang="en-US" sz="1400" dirty="0">
                <a:latin typeface="DIN Next Rounded LT Pro" panose="020F0503020203050203" pitchFamily="34" charset="0"/>
                <a:ea typeface="Rockwell" charset="0"/>
                <a:cs typeface="Rockwell" charset="0"/>
              </a:rPr>
              <a:t>How do people smell?</a:t>
            </a:r>
          </a:p>
          <a:p>
            <a:pPr marL="385763" indent="-385763">
              <a:spcBef>
                <a:spcPts val="300"/>
              </a:spcBef>
              <a:spcAft>
                <a:spcPts val="900"/>
              </a:spcAft>
              <a:buFont typeface="+mj-lt"/>
              <a:buAutoNum type="arabicPeriod" startAt="11"/>
              <a:defRPr/>
            </a:pPr>
            <a:r>
              <a:rPr lang="en-US" sz="1400" dirty="0">
                <a:latin typeface="DIN Next Rounded LT Pro" panose="020F0503020203050203" pitchFamily="34" charset="0"/>
                <a:ea typeface="Rockwell" charset="0"/>
                <a:cs typeface="Rockwell" charset="0"/>
              </a:rPr>
              <a:t>Can animals speak?</a:t>
            </a:r>
          </a:p>
          <a:p>
            <a:pPr marL="385763" indent="-385763">
              <a:spcBef>
                <a:spcPts val="300"/>
              </a:spcBef>
              <a:spcAft>
                <a:spcPts val="900"/>
              </a:spcAft>
              <a:buFont typeface="+mj-lt"/>
              <a:buAutoNum type="arabicPeriod" startAt="11"/>
              <a:defRPr/>
            </a:pPr>
            <a:r>
              <a:rPr lang="en-US" sz="1400" dirty="0">
                <a:latin typeface="DIN Next Rounded LT Pro" panose="020F0503020203050203" pitchFamily="34" charset="0"/>
                <a:ea typeface="Rockwell" charset="0"/>
                <a:cs typeface="Rockwell" charset="0"/>
              </a:rPr>
              <a:t>Can people fly?</a:t>
            </a:r>
          </a:p>
          <a:p>
            <a:pPr marL="385763" indent="-385763">
              <a:spcBef>
                <a:spcPts val="300"/>
              </a:spcBef>
              <a:spcAft>
                <a:spcPts val="900"/>
              </a:spcAft>
              <a:buFont typeface="+mj-lt"/>
              <a:buAutoNum type="arabicPeriod" startAt="11"/>
              <a:defRPr/>
            </a:pPr>
            <a:r>
              <a:rPr lang="en-US" sz="1400" dirty="0">
                <a:latin typeface="DIN Next Rounded LT Pro" panose="020F0503020203050203" pitchFamily="34" charset="0"/>
                <a:ea typeface="Rockwell" charset="0"/>
                <a:cs typeface="Rockwell" charset="0"/>
              </a:rPr>
              <a:t>Where is my bunny? What happened?</a:t>
            </a:r>
          </a:p>
          <a:p>
            <a:endParaRPr lang="en-US" sz="1400" dirty="0">
              <a:latin typeface="DIN Next Rounded LT Pro" panose="020F0503020203050203" pitchFamily="34" charset="0"/>
            </a:endParaRPr>
          </a:p>
        </p:txBody>
      </p:sp>
      <p:sp>
        <p:nvSpPr>
          <p:cNvPr id="6" name="Title 2"/>
          <p:cNvSpPr>
            <a:spLocks noGrp="1"/>
          </p:cNvSpPr>
          <p:nvPr>
            <p:ph type="title"/>
          </p:nvPr>
        </p:nvSpPr>
        <p:spPr>
          <a:xfrm>
            <a:off x="838200" y="365125"/>
            <a:ext cx="10515600" cy="1325563"/>
          </a:xfrm>
        </p:spPr>
        <p:txBody>
          <a:bodyPr/>
          <a:lstStyle/>
          <a:p>
            <a:r>
              <a:rPr lang="en-US" dirty="0"/>
              <a:t>Initial Question Focus: </a:t>
            </a:r>
            <a:br>
              <a:rPr lang="en-US" dirty="0"/>
            </a:br>
            <a:r>
              <a:rPr lang="en-US" dirty="0"/>
              <a:t>“People, Animals, and Friends”</a:t>
            </a:r>
          </a:p>
        </p:txBody>
      </p:sp>
    </p:spTree>
    <p:custDataLst>
      <p:tags r:id="rId1"/>
    </p:custDataLst>
    <p:extLst>
      <p:ext uri="{BB962C8B-B14F-4D97-AF65-F5344CB8AC3E}">
        <p14:creationId xmlns:p14="http://schemas.microsoft.com/office/powerpoint/2010/main" val="1882781600"/>
      </p:ext>
    </p:extLst>
  </p:cSld>
  <p:clrMapOvr>
    <a:masterClrMapping/>
  </p:clrMapOvr>
  <mc:AlternateContent xmlns:mc="http://schemas.openxmlformats.org/markup-compatibility/2006" xmlns:p14="http://schemas.microsoft.com/office/powerpoint/2010/main">
    <mc:Choice Requires="p14">
      <p:transition spd="slow" p14:dur="2000" advTm="99351"/>
    </mc:Choice>
    <mc:Fallback xmlns="">
      <p:transition spd="slow" advTm="993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iterate type="lt">
                                    <p:tmAbs val="0"/>
                                  </p:iterate>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iterate type="lt">
                                    <p:tmAbs val="0"/>
                                  </p:iterate>
                                  <p:childTnLst>
                                    <p:set>
                                      <p:cBhvr>
                                        <p:cTn id="30" dur="1" fill="hold">
                                          <p:stCondLst>
                                            <p:cond delay="0"/>
                                          </p:stCondLst>
                                        </p:cTn>
                                        <p:tgtEl>
                                          <p:spTgt spid="5">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iterate type="lt">
                                    <p:tmAbs val="0"/>
                                  </p:iterate>
                                  <p:childTnLst>
                                    <p:set>
                                      <p:cBhvr>
                                        <p:cTn id="32" dur="1" fill="hold">
                                          <p:stCondLst>
                                            <p:cond delay="0"/>
                                          </p:stCondLst>
                                        </p:cTn>
                                        <p:tgtEl>
                                          <p:spTgt spid="5">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xEl>
                                              <p:pRg st="7" end="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3" presetClass="emph" presetSubtype="2" fill="hold" nodeType="clickEffect">
                                  <p:stCondLst>
                                    <p:cond delay="0"/>
                                  </p:stCondLst>
                                  <p:iterate type="lt">
                                    <p:tmPct val="0"/>
                                  </p:iterate>
                                  <p:childTnLst>
                                    <p:animClr clrSpc="rgb" dir="cw">
                                      <p:cBhvr override="childStyle">
                                        <p:cTn id="52" dur="500" fill="hold"/>
                                        <p:tgtEl>
                                          <p:spTgt spid="3">
                                            <p:txEl>
                                              <p:pRg st="7" end="7"/>
                                            </p:txEl>
                                          </p:spTgt>
                                        </p:tgtEl>
                                        <p:attrNameLst>
                                          <p:attrName>style.color</p:attrName>
                                        </p:attrNameLst>
                                      </p:cBhvr>
                                      <p:to>
                                        <a:schemeClr val="hlink"/>
                                      </p:to>
                                    </p:animClr>
                                  </p:childTnLst>
                                </p:cTn>
                              </p:par>
                              <p:par>
                                <p:cTn id="53" presetID="3" presetClass="emph" presetSubtype="2" fill="hold" nodeType="withEffect">
                                  <p:stCondLst>
                                    <p:cond delay="0"/>
                                  </p:stCondLst>
                                  <p:iterate type="lt">
                                    <p:tmPct val="0"/>
                                  </p:iterate>
                                  <p:childTnLst>
                                    <p:animClr clrSpc="rgb" dir="cw">
                                      <p:cBhvr override="childStyle">
                                        <p:cTn id="54" dur="500" fill="hold"/>
                                        <p:tgtEl>
                                          <p:spTgt spid="5">
                                            <p:txEl>
                                              <p:pRg st="1" end="1"/>
                                            </p:txEl>
                                          </p:spTgt>
                                        </p:tgtEl>
                                        <p:attrNameLst>
                                          <p:attrName>style.color</p:attrName>
                                        </p:attrNameLst>
                                      </p:cBhvr>
                                      <p:to>
                                        <a:schemeClr val="hlink"/>
                                      </p:to>
                                    </p:animClr>
                                  </p:childTnLst>
                                </p:cTn>
                              </p:par>
                              <p:par>
                                <p:cTn id="55" presetID="3" presetClass="emph" presetSubtype="2" fill="hold" nodeType="withEffect">
                                  <p:stCondLst>
                                    <p:cond delay="0"/>
                                  </p:stCondLst>
                                  <p:iterate type="lt">
                                    <p:tmPct val="0"/>
                                  </p:iterate>
                                  <p:childTnLst>
                                    <p:animClr clrSpc="rgb" dir="cw">
                                      <p:cBhvr override="childStyle">
                                        <p:cTn id="56" dur="500" fill="hold"/>
                                        <p:tgtEl>
                                          <p:spTgt spid="5">
                                            <p:txEl>
                                              <p:pRg st="0" end="0"/>
                                            </p:txEl>
                                          </p:spTgt>
                                        </p:tgtEl>
                                        <p:attrNameLst>
                                          <p:attrName>style.color</p:attrName>
                                        </p:attrNameLst>
                                      </p:cBhvr>
                                      <p:to>
                                        <a:schemeClr val="hlink"/>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8138" y="1821290"/>
            <a:ext cx="7886700" cy="1259536"/>
          </a:xfrm>
        </p:spPr>
        <p:txBody>
          <a:bodyPr>
            <a:normAutofit/>
          </a:bodyPr>
          <a:lstStyle/>
          <a:p>
            <a:pPr algn="ctr"/>
            <a:r>
              <a:rPr lang="en-US" sz="3200" dirty="0">
                <a:latin typeface="Rockwell" charset="0"/>
                <a:ea typeface="Rockwell" charset="0"/>
                <a:cs typeface="Rockwell" charset="0"/>
              </a:rPr>
              <a:t>The one quality all excellent QFT designers share? </a:t>
            </a:r>
            <a:endParaRPr lang="en-US" sz="3200" b="1" dirty="0">
              <a:latin typeface="Rockwell" charset="0"/>
              <a:ea typeface="Rockwell" charset="0"/>
              <a:cs typeface="Rockwell"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240" t="15598"/>
          <a:stretch/>
        </p:blipFill>
        <p:spPr>
          <a:xfrm>
            <a:off x="7964558" y="3434716"/>
            <a:ext cx="2189093" cy="2161718"/>
          </a:xfrm>
          <a:prstGeom prst="rect">
            <a:avLst/>
          </a:prstGeom>
        </p:spPr>
      </p:pic>
      <p:sp>
        <p:nvSpPr>
          <p:cNvPr id="3" name="TextBox 2"/>
          <p:cNvSpPr txBox="1"/>
          <p:nvPr/>
        </p:nvSpPr>
        <p:spPr>
          <a:xfrm>
            <a:off x="4914313" y="3434717"/>
            <a:ext cx="2926080" cy="584775"/>
          </a:xfrm>
          <a:prstGeom prst="rect">
            <a:avLst/>
          </a:prstGeom>
          <a:noFill/>
        </p:spPr>
        <p:txBody>
          <a:bodyPr wrap="square" rtlCol="0">
            <a:spAutoFit/>
          </a:bodyPr>
          <a:lstStyle/>
          <a:p>
            <a:r>
              <a:rPr lang="en-US" sz="3200" dirty="0">
                <a:solidFill>
                  <a:schemeClr val="accent1"/>
                </a:solidFill>
                <a:latin typeface="DIN Next Rounded LT Pro" panose="020F0503020203050203" pitchFamily="34" charset="0"/>
                <a:ea typeface="Rockwell" charset="0"/>
                <a:cs typeface="Rockwell" charset="0"/>
              </a:rPr>
              <a:t>Thick Skin.</a:t>
            </a:r>
            <a:endParaRPr lang="en-US" sz="3200" dirty="0">
              <a:solidFill>
                <a:schemeClr val="accent1"/>
              </a:solidFill>
              <a:latin typeface="DIN Next Rounded LT Pro" panose="020F0503020203050203" pitchFamily="34" charset="0"/>
            </a:endParaRPr>
          </a:p>
        </p:txBody>
      </p:sp>
      <p:sp>
        <p:nvSpPr>
          <p:cNvPr id="6" name="Title 2"/>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DIN Next Rounded LT Pro" panose="020F0503020203050203" pitchFamily="34" charset="0"/>
                <a:ea typeface="+mj-ea"/>
                <a:cs typeface="+mj-cs"/>
              </a:defRPr>
            </a:lvl1pPr>
          </a:lstStyle>
          <a:p>
            <a:r>
              <a:rPr lang="en-US" dirty="0" smtClean="0"/>
              <a:t>The key ingredient to </a:t>
            </a:r>
            <a:r>
              <a:rPr lang="en-US" dirty="0" err="1" smtClean="0"/>
              <a:t>QFocus</a:t>
            </a:r>
            <a:r>
              <a:rPr lang="en-US" dirty="0" smtClean="0"/>
              <a:t> design?</a:t>
            </a:r>
            <a:endParaRPr lang="en-US" dirty="0"/>
          </a:p>
        </p:txBody>
      </p:sp>
    </p:spTree>
    <p:extLst>
      <p:ext uri="{BB962C8B-B14F-4D97-AF65-F5344CB8AC3E}">
        <p14:creationId xmlns:p14="http://schemas.microsoft.com/office/powerpoint/2010/main" val="324212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4" name="Content Placeholder 2"/>
          <p:cNvSpPr>
            <a:spLocks noGrp="1"/>
          </p:cNvSpPr>
          <p:nvPr>
            <p:ph idx="1"/>
          </p:nvPr>
        </p:nvSpPr>
        <p:spPr>
          <a:xfrm>
            <a:off x="838199" y="3153295"/>
            <a:ext cx="10771910" cy="2485243"/>
          </a:xfrm>
        </p:spPr>
        <p:txBody>
          <a:bodyPr>
            <a:noAutofit/>
          </a:bodyPr>
          <a:lstStyle/>
          <a:p>
            <a:pPr marL="0" indent="0">
              <a:spcBef>
                <a:spcPts val="0"/>
              </a:spcBef>
              <a:buNone/>
            </a:pPr>
            <a:r>
              <a:rPr lang="en-US" altLang="en-US" sz="4400" dirty="0" smtClean="0">
                <a:solidFill>
                  <a:schemeClr val="accent1"/>
                </a:solidFill>
              </a:rPr>
              <a:t>Putting it into practice.</a:t>
            </a:r>
            <a:endParaRPr lang="en-US" altLang="en-US" sz="4400" dirty="0">
              <a:solidFill>
                <a:schemeClr val="accent1"/>
              </a:solidFill>
            </a:endParaRPr>
          </a:p>
        </p:txBody>
      </p:sp>
    </p:spTree>
    <p:extLst>
      <p:ext uri="{BB962C8B-B14F-4D97-AF65-F5344CB8AC3E}">
        <p14:creationId xmlns:p14="http://schemas.microsoft.com/office/powerpoint/2010/main" val="371534599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38200" y="1889984"/>
            <a:ext cx="9096541" cy="954107"/>
          </a:xfrm>
          <a:prstGeom prst="rect">
            <a:avLst/>
          </a:prstGeom>
          <a:noFill/>
        </p:spPr>
        <p:txBody>
          <a:bodyPr wrap="square" rtlCol="0">
            <a:spAutoFit/>
          </a:bodyPr>
          <a:lstStyle/>
          <a:p>
            <a:pPr marL="342900" indent="-342900">
              <a:buFont typeface="Arial" panose="020B0604020202020204" pitchFamily="34" charset="0"/>
              <a:buChar char="•"/>
            </a:pPr>
            <a:r>
              <a:rPr lang="en-US" sz="2800" dirty="0" smtClean="0">
                <a:latin typeface="DIN Next Rounded LT Pro" panose="020F0503020203050203" pitchFamily="34" charset="0"/>
                <a:ea typeface="Rockwell" charset="0"/>
                <a:cs typeface="Rockwell" charset="0"/>
              </a:rPr>
              <a:t>Work </a:t>
            </a:r>
            <a:r>
              <a:rPr lang="en-US" sz="2800" dirty="0">
                <a:latin typeface="DIN Next Rounded LT Pro" panose="020F0503020203050203" pitchFamily="34" charset="0"/>
                <a:ea typeface="Rockwell" charset="0"/>
                <a:cs typeface="Rockwell" charset="0"/>
              </a:rPr>
              <a:t>on the lesson planning workbook through page 5.</a:t>
            </a:r>
          </a:p>
          <a:p>
            <a:pPr marL="342900" indent="-342900">
              <a:buFont typeface="Arial" charset="0"/>
              <a:buChar char="•"/>
            </a:pPr>
            <a:r>
              <a:rPr lang="en-US" sz="2800" dirty="0">
                <a:latin typeface="DIN Next Rounded LT Pro" panose="020F0503020203050203" pitchFamily="34" charset="0"/>
                <a:ea typeface="Rockwell" charset="0"/>
                <a:cs typeface="Rockwell" charset="0"/>
              </a:rPr>
              <a:t>Try creating your own </a:t>
            </a:r>
            <a:r>
              <a:rPr lang="en-US" sz="2800" dirty="0" err="1">
                <a:latin typeface="DIN Next Rounded LT Pro" panose="020F0503020203050203" pitchFamily="34" charset="0"/>
                <a:ea typeface="Rockwell" charset="0"/>
                <a:cs typeface="Rockwell" charset="0"/>
              </a:rPr>
              <a:t>QFocus</a:t>
            </a:r>
            <a:r>
              <a:rPr lang="en-US" sz="2800" dirty="0">
                <a:latin typeface="DIN Next Rounded LT Pro" panose="020F0503020203050203" pitchFamily="34" charset="0"/>
                <a:ea typeface="Rockwell" charset="0"/>
                <a:cs typeface="Rockwell" charset="0"/>
              </a:rPr>
              <a:t>. (It’s ok if it is a bit rough</a:t>
            </a:r>
            <a:r>
              <a:rPr lang="en-US" sz="2800" dirty="0" smtClean="0">
                <a:latin typeface="DIN Next Rounded LT Pro" panose="020F0503020203050203" pitchFamily="34" charset="0"/>
                <a:ea typeface="Rockwell" charset="0"/>
                <a:cs typeface="Rockwell" charset="0"/>
              </a:rPr>
              <a:t>.)</a:t>
            </a:r>
            <a:endParaRPr lang="en-US" sz="2800" dirty="0">
              <a:latin typeface="DIN Next Rounded LT Pro" panose="020F0503020203050203" pitchFamily="34" charset="0"/>
              <a:ea typeface="Rockwell" charset="0"/>
              <a:cs typeface="Rockwell" charset="0"/>
            </a:endParaRPr>
          </a:p>
        </p:txBody>
      </p:sp>
      <p:sp>
        <p:nvSpPr>
          <p:cNvPr id="3" name="Title 2"/>
          <p:cNvSpPr>
            <a:spLocks noGrp="1"/>
          </p:cNvSpPr>
          <p:nvPr>
            <p:ph type="title"/>
          </p:nvPr>
        </p:nvSpPr>
        <p:spPr/>
        <p:txBody>
          <a:bodyPr/>
          <a:lstStyle/>
          <a:p>
            <a:r>
              <a:rPr lang="en-US" dirty="0" smtClean="0"/>
              <a:t>Self-Organized Work &amp; Planning Time</a:t>
            </a:r>
            <a:endParaRPr lang="en-US" dirty="0"/>
          </a:p>
        </p:txBody>
      </p:sp>
    </p:spTree>
    <p:extLst>
      <p:ext uri="{BB962C8B-B14F-4D97-AF65-F5344CB8AC3E}">
        <p14:creationId xmlns:p14="http://schemas.microsoft.com/office/powerpoint/2010/main" val="186119212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401758" y="2080784"/>
            <a:ext cx="3179267" cy="2107992"/>
          </a:xfrm>
          <a:prstGeom prst="rect">
            <a:avLst/>
          </a:prstGeom>
        </p:spPr>
      </p:pic>
      <p:sp>
        <p:nvSpPr>
          <p:cNvPr id="6" name="TextBox 5"/>
          <p:cNvSpPr txBox="1"/>
          <p:nvPr/>
        </p:nvSpPr>
        <p:spPr>
          <a:xfrm>
            <a:off x="838200" y="4585744"/>
            <a:ext cx="9100039" cy="461665"/>
          </a:xfrm>
          <a:prstGeom prst="rect">
            <a:avLst/>
          </a:prstGeom>
          <a:noFill/>
        </p:spPr>
        <p:txBody>
          <a:bodyPr wrap="square" rtlCol="0">
            <a:spAutoFit/>
          </a:bodyPr>
          <a:lstStyle/>
          <a:p>
            <a:r>
              <a:rPr lang="en-US" sz="2400" b="1" dirty="0">
                <a:solidFill>
                  <a:schemeClr val="tx2"/>
                </a:solidFill>
                <a:latin typeface="DIN Next Rounded LT Pro" panose="020F0503020203050203" pitchFamily="34" charset="0"/>
                <a:ea typeface="Rockwell" charset="0"/>
                <a:cs typeface="Rockwell" charset="0"/>
              </a:rPr>
              <a:t>Who is willing to share the </a:t>
            </a:r>
            <a:r>
              <a:rPr lang="en-US" sz="2400" b="1" dirty="0" err="1">
                <a:solidFill>
                  <a:schemeClr val="tx2"/>
                </a:solidFill>
                <a:latin typeface="DIN Next Rounded LT Pro" panose="020F0503020203050203" pitchFamily="34" charset="0"/>
                <a:ea typeface="Rockwell" charset="0"/>
                <a:cs typeface="Rockwell" charset="0"/>
              </a:rPr>
              <a:t>QFocus</a:t>
            </a:r>
            <a:r>
              <a:rPr lang="en-US" sz="2400" b="1" dirty="0">
                <a:solidFill>
                  <a:schemeClr val="tx2"/>
                </a:solidFill>
                <a:latin typeface="DIN Next Rounded LT Pro" panose="020F0503020203050203" pitchFamily="34" charset="0"/>
                <a:ea typeface="Rockwell" charset="0"/>
                <a:cs typeface="Rockwell" charset="0"/>
              </a:rPr>
              <a:t> you were working on?</a:t>
            </a:r>
            <a:endParaRPr lang="en-US" sz="2100" dirty="0">
              <a:solidFill>
                <a:schemeClr val="tx2"/>
              </a:solidFill>
              <a:latin typeface="DIN Next Rounded LT Pro" panose="020F0503020203050203" pitchFamily="34" charset="0"/>
              <a:ea typeface="Rockwell" charset="0"/>
              <a:cs typeface="Rockwell" charset="0"/>
            </a:endParaRPr>
          </a:p>
        </p:txBody>
      </p:sp>
      <p:sp>
        <p:nvSpPr>
          <p:cNvPr id="4" name="Title 3"/>
          <p:cNvSpPr>
            <a:spLocks noGrp="1"/>
          </p:cNvSpPr>
          <p:nvPr>
            <p:ph type="title"/>
          </p:nvPr>
        </p:nvSpPr>
        <p:spPr/>
        <p:txBody>
          <a:bodyPr/>
          <a:lstStyle/>
          <a:p>
            <a:r>
              <a:rPr lang="en-US" dirty="0" smtClean="0"/>
              <a:t>Wanted: </a:t>
            </a:r>
            <a:r>
              <a:rPr lang="en-US" dirty="0" err="1" smtClean="0"/>
              <a:t>QFocus</a:t>
            </a:r>
            <a:r>
              <a:rPr lang="en-US" dirty="0" smtClean="0"/>
              <a:t> </a:t>
            </a:r>
            <a:r>
              <a:rPr lang="en-US" dirty="0"/>
              <a:t>Guinea Pigs</a:t>
            </a:r>
          </a:p>
        </p:txBody>
      </p:sp>
    </p:spTree>
    <p:extLst>
      <p:ext uri="{BB962C8B-B14F-4D97-AF65-F5344CB8AC3E}">
        <p14:creationId xmlns:p14="http://schemas.microsoft.com/office/powerpoint/2010/main" val="348206829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90346"/>
            <a:ext cx="10515599" cy="3750909"/>
          </a:xfrm>
        </p:spPr>
        <p:txBody>
          <a:bodyPr>
            <a:noAutofit/>
          </a:bodyPr>
          <a:lstStyle/>
          <a:p>
            <a:pPr fontAlgn="base">
              <a:buFont typeface="Arial" panose="020B0604020202020204" pitchFamily="34" charset="0"/>
              <a:buChar char="•"/>
            </a:pPr>
            <a:r>
              <a:rPr lang="en-US" sz="3200" dirty="0" smtClean="0">
                <a:solidFill>
                  <a:schemeClr val="tx1">
                    <a:lumMod val="95000"/>
                    <a:lumOff val="5000"/>
                  </a:schemeClr>
                </a:solidFill>
              </a:rPr>
              <a:t>Questions &amp; learning</a:t>
            </a:r>
            <a:endParaRPr lang="en-US" sz="3200" dirty="0">
              <a:solidFill>
                <a:schemeClr val="tx1">
                  <a:lumMod val="95000"/>
                  <a:lumOff val="5000"/>
                </a:schemeClr>
              </a:solidFill>
            </a:endParaRPr>
          </a:p>
          <a:p>
            <a:pPr fontAlgn="base">
              <a:buFont typeface="Arial" panose="020B0604020202020204" pitchFamily="34" charset="0"/>
              <a:buChar char="•"/>
            </a:pPr>
            <a:r>
              <a:rPr lang="en-US" sz="3200" dirty="0">
                <a:solidFill>
                  <a:schemeClr val="tx1">
                    <a:lumMod val="95000"/>
                    <a:lumOff val="5000"/>
                  </a:schemeClr>
                </a:solidFill>
              </a:rPr>
              <a:t>An experience in the Question Formulation Technique</a:t>
            </a:r>
          </a:p>
          <a:p>
            <a:pPr fontAlgn="base">
              <a:buFont typeface="Arial" panose="020B0604020202020204" pitchFamily="34" charset="0"/>
              <a:buChar char="•"/>
            </a:pPr>
            <a:r>
              <a:rPr lang="en-US" sz="3200" dirty="0" smtClean="0">
                <a:solidFill>
                  <a:schemeClr val="tx1">
                    <a:lumMod val="95000"/>
                    <a:lumOff val="5000"/>
                  </a:schemeClr>
                </a:solidFill>
              </a:rPr>
              <a:t>Unpacking the QFT</a:t>
            </a:r>
          </a:p>
          <a:p>
            <a:pPr fontAlgn="base">
              <a:buFont typeface="Arial" panose="020B0604020202020204" pitchFamily="34" charset="0"/>
              <a:buChar char="•"/>
            </a:pPr>
            <a:r>
              <a:rPr lang="en-US" sz="3200" dirty="0">
                <a:solidFill>
                  <a:schemeClr val="tx1">
                    <a:lumMod val="95000"/>
                    <a:lumOff val="5000"/>
                  </a:schemeClr>
                </a:solidFill>
              </a:rPr>
              <a:t>Examples of </a:t>
            </a:r>
            <a:r>
              <a:rPr lang="en-US" sz="3200" dirty="0" smtClean="0">
                <a:solidFill>
                  <a:schemeClr val="tx1">
                    <a:lumMod val="95000"/>
                    <a:lumOff val="5000"/>
                  </a:schemeClr>
                </a:solidFill>
              </a:rPr>
              <a:t>the QFT in the classroom</a:t>
            </a:r>
          </a:p>
          <a:p>
            <a:pPr fontAlgn="base">
              <a:buFont typeface="Arial" panose="020B0604020202020204" pitchFamily="34" charset="0"/>
              <a:buChar char="•"/>
            </a:pPr>
            <a:r>
              <a:rPr lang="en-US" sz="3200" dirty="0" smtClean="0">
                <a:solidFill>
                  <a:schemeClr val="tx1">
                    <a:lumMod val="95000"/>
                    <a:lumOff val="5000"/>
                  </a:schemeClr>
                </a:solidFill>
              </a:rPr>
              <a:t>Lesson planning and exploring resources</a:t>
            </a:r>
          </a:p>
          <a:p>
            <a:pPr fontAlgn="base">
              <a:buFont typeface="Arial" panose="020B0604020202020204" pitchFamily="34" charset="0"/>
              <a:buChar char="•"/>
            </a:pPr>
            <a:r>
              <a:rPr lang="en-US" sz="3200" b="1" dirty="0" smtClean="0">
                <a:solidFill>
                  <a:schemeClr val="tx1">
                    <a:lumMod val="95000"/>
                    <a:lumOff val="5000"/>
                  </a:schemeClr>
                </a:solidFill>
              </a:rPr>
              <a:t>Reflection &amp; Q&amp;A</a:t>
            </a:r>
            <a:endParaRPr lang="en-US" sz="3200" b="1" dirty="0">
              <a:solidFill>
                <a:schemeClr val="tx1">
                  <a:lumMod val="95000"/>
                  <a:lumOff val="5000"/>
                </a:schemeClr>
              </a:solidFill>
            </a:endParaRPr>
          </a:p>
        </p:txBody>
      </p:sp>
      <p:sp>
        <p:nvSpPr>
          <p:cNvPr id="4" name="Title 3"/>
          <p:cNvSpPr>
            <a:spLocks noGrp="1"/>
          </p:cNvSpPr>
          <p:nvPr>
            <p:ph type="title"/>
          </p:nvPr>
        </p:nvSpPr>
        <p:spPr/>
        <p:txBody>
          <a:bodyPr/>
          <a:lstStyle/>
          <a:p>
            <a:r>
              <a:rPr lang="en-US" dirty="0" smtClean="0"/>
              <a:t>Overview</a:t>
            </a:r>
            <a:endParaRPr lang="en-US" dirty="0"/>
          </a:p>
        </p:txBody>
      </p:sp>
    </p:spTree>
    <p:extLst>
      <p:ext uri="{BB962C8B-B14F-4D97-AF65-F5344CB8AC3E}">
        <p14:creationId xmlns:p14="http://schemas.microsoft.com/office/powerpoint/2010/main" val="99727157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Closing Reflections</a:t>
            </a:r>
          </a:p>
        </p:txBody>
      </p:sp>
      <p:sp>
        <p:nvSpPr>
          <p:cNvPr id="4" name="Content Placeholder 3"/>
          <p:cNvSpPr>
            <a:spLocks noGrp="1"/>
          </p:cNvSpPr>
          <p:nvPr>
            <p:ph idx="1"/>
          </p:nvPr>
        </p:nvSpPr>
        <p:spPr>
          <a:xfrm>
            <a:off x="838200" y="2637692"/>
            <a:ext cx="8740587" cy="3107472"/>
          </a:xfrm>
        </p:spPr>
        <p:txBody>
          <a:bodyPr>
            <a:noAutofit/>
          </a:bodyPr>
          <a:lstStyle/>
          <a:p>
            <a:pPr marL="457200" indent="-457200" fontAlgn="base">
              <a:buFont typeface="+mj-lt"/>
              <a:buAutoNum type="arabicPeriod"/>
            </a:pPr>
            <a:r>
              <a:rPr lang="en-US" dirty="0"/>
              <a:t>What did you learn</a:t>
            </a:r>
            <a:r>
              <a:rPr lang="en-US" dirty="0" smtClean="0"/>
              <a:t>?</a:t>
            </a:r>
          </a:p>
          <a:p>
            <a:pPr marL="457200" indent="-457200" fontAlgn="base">
              <a:buFont typeface="+mj-lt"/>
              <a:buAutoNum type="arabicPeriod"/>
            </a:pPr>
            <a:r>
              <a:rPr lang="en-US" dirty="0" smtClean="0"/>
              <a:t>How can you use what you learned?</a:t>
            </a:r>
            <a:endParaRPr lang="en-US" dirty="0"/>
          </a:p>
          <a:p>
            <a:pPr marL="457200" indent="-457200" fontAlgn="base">
              <a:buFont typeface="+mj-lt"/>
              <a:buAutoNum type="arabicPeriod"/>
            </a:pPr>
            <a:r>
              <a:rPr lang="en-US" dirty="0"/>
              <a:t>An “a-ha moment” or a meaningful take away from your experience </a:t>
            </a:r>
            <a:r>
              <a:rPr lang="en-US" dirty="0" smtClean="0"/>
              <a:t>today.</a:t>
            </a:r>
            <a:endParaRPr lang="en-US" dirty="0"/>
          </a:p>
        </p:txBody>
      </p:sp>
    </p:spTree>
    <p:extLst>
      <p:ext uri="{BB962C8B-B14F-4D97-AF65-F5344CB8AC3E}">
        <p14:creationId xmlns:p14="http://schemas.microsoft.com/office/powerpoint/2010/main" val="142602505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720969" y="2831125"/>
            <a:ext cx="10665069" cy="3042138"/>
          </a:xfrm>
        </p:spPr>
        <p:txBody>
          <a:bodyPr>
            <a:noAutofit/>
          </a:bodyPr>
          <a:lstStyle/>
          <a:p>
            <a:pPr lvl="0"/>
            <a:r>
              <a:rPr lang="en-US" dirty="0" smtClean="0">
                <a:solidFill>
                  <a:schemeClr val="tx2"/>
                </a:solidFill>
              </a:rPr>
              <a:t>Thank you. </a:t>
            </a:r>
            <a:br>
              <a:rPr lang="en-US" dirty="0" smtClean="0">
                <a:solidFill>
                  <a:schemeClr val="tx2"/>
                </a:solidFill>
              </a:rPr>
            </a:br>
            <a:r>
              <a:rPr lang="en-US" dirty="0">
                <a:solidFill>
                  <a:schemeClr val="tx2"/>
                </a:solidFill>
              </a:rPr>
              <a:t/>
            </a:r>
            <a:br>
              <a:rPr lang="en-US" dirty="0">
                <a:solidFill>
                  <a:schemeClr val="tx2"/>
                </a:solidFill>
              </a:rPr>
            </a:br>
            <a:r>
              <a:rPr lang="en-US" dirty="0" smtClean="0">
                <a:solidFill>
                  <a:schemeClr val="tx2"/>
                </a:solidFill>
              </a:rPr>
              <a:t>Now, some time for your questions.</a:t>
            </a:r>
            <a:r>
              <a:rPr lang="en-US" sz="1600" dirty="0">
                <a:solidFill>
                  <a:schemeClr val="tx2"/>
                </a:solidFill>
              </a:rPr>
              <a:t/>
            </a:r>
            <a:br>
              <a:rPr lang="en-US" sz="1600" dirty="0">
                <a:solidFill>
                  <a:schemeClr val="tx2"/>
                </a:solidFill>
              </a:rPr>
            </a:br>
            <a:r>
              <a:rPr lang="en-US" sz="1600" dirty="0" smtClean="0">
                <a:solidFill>
                  <a:schemeClr val="tx2"/>
                </a:solidFill>
              </a:rPr>
              <a:t/>
            </a:r>
            <a:br>
              <a:rPr lang="en-US" sz="1600" dirty="0" smtClean="0">
                <a:solidFill>
                  <a:schemeClr val="tx2"/>
                </a:solidFill>
              </a:rPr>
            </a:br>
            <a:r>
              <a:rPr lang="en-US" sz="2000" dirty="0" smtClean="0">
                <a:solidFill>
                  <a:schemeClr val="tx2"/>
                </a:solidFill>
              </a:rPr>
              <a:t>We are eager to connect with you and explore how we can support your work:</a:t>
            </a:r>
            <a:br>
              <a:rPr lang="en-US" sz="2000" dirty="0" smtClean="0">
                <a:solidFill>
                  <a:schemeClr val="tx2"/>
                </a:solidFill>
              </a:rPr>
            </a:br>
            <a:r>
              <a:rPr lang="en-US" sz="2000" dirty="0" smtClean="0">
                <a:solidFill>
                  <a:schemeClr val="tx2"/>
                </a:solidFill>
                <a:hlinkClick r:id="rId3"/>
              </a:rPr>
              <a:t>Andrew.Minigan@rightquestion.org</a:t>
            </a:r>
            <a:r>
              <a:rPr lang="en-US" sz="2000" dirty="0" smtClean="0">
                <a:solidFill>
                  <a:schemeClr val="tx2"/>
                </a:solidFill>
              </a:rPr>
              <a:t/>
            </a:r>
            <a:br>
              <a:rPr lang="en-US" sz="2000" dirty="0" smtClean="0">
                <a:solidFill>
                  <a:schemeClr val="tx2"/>
                </a:solidFill>
              </a:rPr>
            </a:br>
            <a:r>
              <a:rPr lang="en-US" sz="2000" dirty="0" smtClean="0">
                <a:solidFill>
                  <a:schemeClr val="tx2"/>
                </a:solidFill>
                <a:hlinkClick r:id="rId4"/>
              </a:rPr>
              <a:t>Katy.Connolly@rightquestion.org</a:t>
            </a:r>
            <a:r>
              <a:rPr lang="en-US" sz="2000" dirty="0" smtClean="0">
                <a:solidFill>
                  <a:schemeClr val="tx2"/>
                </a:solidFill>
              </a:rPr>
              <a:t/>
            </a:r>
            <a:br>
              <a:rPr lang="en-US" sz="2000" dirty="0" smtClean="0">
                <a:solidFill>
                  <a:schemeClr val="tx2"/>
                </a:solidFill>
              </a:rPr>
            </a:br>
            <a:r>
              <a:rPr lang="en-US" sz="2000" dirty="0" smtClean="0">
                <a:solidFill>
                  <a:schemeClr val="tx2"/>
                </a:solidFill>
              </a:rPr>
              <a:t/>
            </a:r>
            <a:br>
              <a:rPr lang="en-US" sz="2000" dirty="0" smtClean="0">
                <a:solidFill>
                  <a:schemeClr val="tx2"/>
                </a:solidFill>
              </a:rPr>
            </a:br>
            <a:r>
              <a:rPr lang="en-US" sz="2000" dirty="0" smtClean="0">
                <a:solidFill>
                  <a:schemeClr val="tx2"/>
                </a:solidFill>
              </a:rPr>
              <a:t>Register to access free resources over at: www.rightquestion.org</a:t>
            </a:r>
            <a:br>
              <a:rPr lang="en-US" sz="2000" dirty="0" smtClean="0">
                <a:solidFill>
                  <a:schemeClr val="tx2"/>
                </a:solidFill>
              </a:rPr>
            </a:br>
            <a:r>
              <a:rPr lang="en-US" sz="2000" dirty="0" smtClean="0">
                <a:solidFill>
                  <a:schemeClr val="tx2"/>
                </a:solidFill>
              </a:rPr>
              <a:t/>
            </a:r>
            <a:br>
              <a:rPr lang="en-US" sz="2000" dirty="0" smtClean="0">
                <a:solidFill>
                  <a:schemeClr val="tx2"/>
                </a:solidFill>
              </a:rPr>
            </a:br>
            <a:endParaRPr lang="en-US" sz="2000" dirty="0">
              <a:solidFill>
                <a:schemeClr val="tx2"/>
              </a:solidFill>
              <a:latin typeface="Rockwell" charset="0"/>
            </a:endParaRPr>
          </a:p>
        </p:txBody>
      </p:sp>
    </p:spTree>
    <p:extLst>
      <p:ext uri="{BB962C8B-B14F-4D97-AF65-F5344CB8AC3E}">
        <p14:creationId xmlns:p14="http://schemas.microsoft.com/office/powerpoint/2010/main" val="3370406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3.2|1.6|10.3|16.9|15.8"/>
</p:tagLst>
</file>

<file path=ppt/theme/theme1.xml><?xml version="1.0" encoding="utf-8"?>
<a:theme xmlns:a="http://schemas.openxmlformats.org/drawingml/2006/main" name="Office Theme">
  <a:themeElements>
    <a:clrScheme name="RQI Brand Colors (Final)">
      <a:dk1>
        <a:srgbClr val="000000"/>
      </a:dk1>
      <a:lt1>
        <a:srgbClr val="FFFFFF"/>
      </a:lt1>
      <a:dk2>
        <a:srgbClr val="59C4C7"/>
      </a:dk2>
      <a:lt2>
        <a:srgbClr val="E7E6E6"/>
      </a:lt2>
      <a:accent1>
        <a:srgbClr val="59C4C7"/>
      </a:accent1>
      <a:accent2>
        <a:srgbClr val="F6921E"/>
      </a:accent2>
      <a:accent3>
        <a:srgbClr val="74D061"/>
      </a:accent3>
      <a:accent4>
        <a:srgbClr val="156993"/>
      </a:accent4>
      <a:accent5>
        <a:srgbClr val="DD5050"/>
      </a:accent5>
      <a:accent6>
        <a:srgbClr val="7979D8"/>
      </a:accent6>
      <a:hlink>
        <a:srgbClr val="59C4C7"/>
      </a:hlink>
      <a:folHlink>
        <a:srgbClr val="59C4C7"/>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880</TotalTime>
  <Words>4404</Words>
  <Application>Microsoft Office PowerPoint</Application>
  <PresentationFormat>Widescreen</PresentationFormat>
  <Paragraphs>585</Paragraphs>
  <Slides>98</Slides>
  <Notes>58</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98</vt:i4>
      </vt:variant>
    </vt:vector>
  </HeadingPairs>
  <TitlesOfParts>
    <vt:vector size="116" baseType="lpstr">
      <vt:lpstr>MS PGothic</vt:lpstr>
      <vt:lpstr>MS PGothic</vt:lpstr>
      <vt:lpstr>Arial</vt:lpstr>
      <vt:lpstr>Arial Black</vt:lpstr>
      <vt:lpstr>Calibri</vt:lpstr>
      <vt:lpstr>DIN Next Rounded LT Pro</vt:lpstr>
      <vt:lpstr>Futura Medium</vt:lpstr>
      <vt:lpstr>Gill Sans</vt:lpstr>
      <vt:lpstr>Helvetica Neue Light</vt:lpstr>
      <vt:lpstr>Mangal</vt:lpstr>
      <vt:lpstr>Pontano Sans</vt:lpstr>
      <vt:lpstr>Rockwell</vt:lpstr>
      <vt:lpstr>Rockwell (Body)</vt:lpstr>
      <vt:lpstr>Rokkitt</vt:lpstr>
      <vt:lpstr>Wingdings</vt:lpstr>
      <vt:lpstr>ヒラギノ角ゴ ProN W3</vt:lpstr>
      <vt:lpstr>ヒラギノ角ゴ ProN W6</vt:lpstr>
      <vt:lpstr>Office Theme</vt:lpstr>
      <vt:lpstr>Introduction to the  Question Formulation Technique (QFT)</vt:lpstr>
      <vt:lpstr>Who is in the room?</vt:lpstr>
      <vt:lpstr>Acknowledgments</vt:lpstr>
      <vt:lpstr>Access Today’s Resources</vt:lpstr>
      <vt:lpstr>We Tweet</vt:lpstr>
      <vt:lpstr>Overview</vt:lpstr>
      <vt:lpstr>Questions &amp; Learning</vt:lpstr>
      <vt:lpstr>Honoring the Original Source:  Parents in Lawrence, MA 1990</vt:lpstr>
      <vt:lpstr>PowerPoint Presentation</vt:lpstr>
      <vt:lpstr>PowerPoint Presentation</vt:lpstr>
      <vt:lpstr>PowerPoint Presentation</vt:lpstr>
      <vt:lpstr>PowerPoint Presentation</vt:lpstr>
      <vt:lpstr>C3 Framework</vt:lpstr>
      <vt:lpstr>AASL Standards Framework for Learners</vt:lpstr>
      <vt:lpstr>College Presidents on What College Students Should Learn</vt:lpstr>
      <vt:lpstr>Yet, Only 27% of Graduates Believe College Taught Them How to Ask Their Own Questions</vt:lpstr>
      <vt:lpstr>But, the problem begins long before college... </vt:lpstr>
      <vt:lpstr>Age Four: “The true age of inquisitiveness”</vt:lpstr>
      <vt:lpstr>Question Formulation by Adolescence</vt:lpstr>
      <vt:lpstr>Educators Recognize the Problem</vt:lpstr>
      <vt:lpstr>PowerPoint Presentation</vt:lpstr>
      <vt:lpstr>Moving from the exception…</vt:lpstr>
      <vt:lpstr>…to the norm</vt:lpstr>
      <vt:lpstr>But, the problem begins long before college... </vt:lpstr>
      <vt:lpstr>Research Links Question Formulation &amp; Learning Outcomes</vt:lpstr>
      <vt:lpstr>Student Reflections</vt:lpstr>
      <vt:lpstr>Student Reflections</vt:lpstr>
      <vt:lpstr>The Question Formulation Technique (QFT)</vt:lpstr>
      <vt:lpstr>An Experience in the Question Formulation Technique</vt:lpstr>
      <vt:lpstr>Rules for Producing Questions</vt:lpstr>
      <vt:lpstr>Produce Questions</vt:lpstr>
      <vt:lpstr>Question Focus</vt:lpstr>
      <vt:lpstr>Categorize Questions: Closed/Open</vt:lpstr>
      <vt:lpstr>Discuss</vt:lpstr>
      <vt:lpstr>Discuss</vt:lpstr>
      <vt:lpstr>Change Questions</vt:lpstr>
      <vt:lpstr>Prioritize Questions</vt:lpstr>
      <vt:lpstr>Create an Action Plan</vt:lpstr>
      <vt:lpstr>Share</vt:lpstr>
      <vt:lpstr>Reflect</vt:lpstr>
      <vt:lpstr>A Round of Applause</vt:lpstr>
      <vt:lpstr>Unpacking the QFT </vt:lpstr>
      <vt:lpstr>The Question Formulation Technique (QFT)</vt:lpstr>
      <vt:lpstr>PowerPoint Presentation</vt:lpstr>
      <vt:lpstr>Thinking in many different directions</vt:lpstr>
      <vt:lpstr>Narrowing down, focusing</vt:lpstr>
      <vt:lpstr>Thinking about thinking</vt:lpstr>
      <vt:lpstr>Consistent Outcomes</vt:lpstr>
      <vt:lpstr>Examples of the QFT in the Classroom</vt:lpstr>
      <vt:lpstr>Classroom Example: High School English</vt:lpstr>
      <vt:lpstr>PowerPoint Presentation</vt:lpstr>
      <vt:lpstr>Classroom Example: Elementary Math</vt:lpstr>
      <vt:lpstr>Question Focus</vt:lpstr>
      <vt:lpstr>Student Questions</vt:lpstr>
      <vt:lpstr>Next Steps with Student Questions</vt:lpstr>
      <vt:lpstr>Classroom Example: High School Social Studies</vt:lpstr>
      <vt:lpstr>Question Focus</vt:lpstr>
      <vt:lpstr>Student Questions</vt:lpstr>
      <vt:lpstr>Classroom Example: High School Science</vt:lpstr>
      <vt:lpstr>Question Focus</vt:lpstr>
      <vt:lpstr>Next Steps</vt:lpstr>
      <vt:lpstr>Classroom Example: High School Math</vt:lpstr>
      <vt:lpstr>Before the Question Focus</vt:lpstr>
      <vt:lpstr>Question Focus</vt:lpstr>
      <vt:lpstr>Student Questions</vt:lpstr>
      <vt:lpstr>Next Steps with Student Questions</vt:lpstr>
      <vt:lpstr>Teacher Reflection</vt:lpstr>
      <vt:lpstr>Classroom Example: High School Spanish</vt:lpstr>
      <vt:lpstr>Question Focus</vt:lpstr>
      <vt:lpstr>Student Questions</vt:lpstr>
      <vt:lpstr>Next Steps</vt:lpstr>
      <vt:lpstr>Classroom Example: College Biology</vt:lpstr>
      <vt:lpstr>Question Focus</vt:lpstr>
      <vt:lpstr>Next Steps</vt:lpstr>
      <vt:lpstr>Classroom Example: College Biology </vt:lpstr>
      <vt:lpstr>Question Focus</vt:lpstr>
      <vt:lpstr>Educator Reflections</vt:lpstr>
      <vt:lpstr>Students’ Reflections</vt:lpstr>
      <vt:lpstr>The Skill of Question Formulation</vt:lpstr>
      <vt:lpstr>Democracy</vt:lpstr>
      <vt:lpstr>Overview</vt:lpstr>
      <vt:lpstr>Two Keys to Planning a Lesson with the QFT</vt:lpstr>
      <vt:lpstr>Not a detour, a shortcut</vt:lpstr>
      <vt:lpstr>Various Teaching Purposes</vt:lpstr>
      <vt:lpstr>Next Steps? </vt:lpstr>
      <vt:lpstr>Two Keys to Planning a Lesson with the QFT</vt:lpstr>
      <vt:lpstr>Question Focus (QFocus): A focus or prompt for student questions</vt:lpstr>
      <vt:lpstr>Designing a Question Focus</vt:lpstr>
      <vt:lpstr>Initial Question Focus</vt:lpstr>
      <vt:lpstr>Revised Question Focus</vt:lpstr>
      <vt:lpstr>Initial Question Focus:  “People, Animals, and Friends”</vt:lpstr>
      <vt:lpstr>The one quality all excellent QFT designers share? </vt:lpstr>
      <vt:lpstr>PowerPoint Presentation</vt:lpstr>
      <vt:lpstr>Self-Organized Work &amp; Planning Time</vt:lpstr>
      <vt:lpstr>Wanted: QFocus Guinea Pigs</vt:lpstr>
      <vt:lpstr>Overview</vt:lpstr>
      <vt:lpstr>Closing Reflections</vt:lpstr>
      <vt:lpstr>Thank you.   Now, some time for your questions.  We are eager to connect with you and explore how we can support your work: Andrew.Minigan@rightquestion.org Katy.Connolly@rightquestion.org  Register to access free resources over at: www.rightquestion.org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Danikqwa S. Rambert (Student)</dc:creator>
  <cp:lastModifiedBy>HP</cp:lastModifiedBy>
  <cp:revision>96</cp:revision>
  <dcterms:created xsi:type="dcterms:W3CDTF">2018-05-15T14:29:45Z</dcterms:created>
  <dcterms:modified xsi:type="dcterms:W3CDTF">2018-12-13T21:09:33Z</dcterms:modified>
</cp:coreProperties>
</file>